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3"/>
  </p:notesMasterIdLst>
  <p:handoutMasterIdLst>
    <p:handoutMasterId r:id="rId44"/>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279" r:id="rId42"/>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61C"/>
    <a:srgbClr val="335FFA"/>
    <a:srgbClr val="004BAF"/>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8" autoAdjust="0"/>
    <p:restoredTop sz="89236" autoAdjust="0"/>
  </p:normalViewPr>
  <p:slideViewPr>
    <p:cSldViewPr snapToGrid="0" snapToObjects="1">
      <p:cViewPr varScale="1">
        <p:scale>
          <a:sx n="82" d="100"/>
          <a:sy n="82" d="100"/>
        </p:scale>
        <p:origin x="822" y="45"/>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6/28/2017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6/28/2017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32</a:t>
            </a:fld>
            <a:endParaRPr lang="en-US"/>
          </a:p>
        </p:txBody>
      </p:sp>
    </p:spTree>
    <p:extLst>
      <p:ext uri="{BB962C8B-B14F-4D97-AF65-F5344CB8AC3E}">
        <p14:creationId xmlns:p14="http://schemas.microsoft.com/office/powerpoint/2010/main" val="387237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33</a:t>
            </a:fld>
            <a:endParaRPr lang="en-US" dirty="0">
              <a:solidFill>
                <a:prstClr val="black"/>
              </a:solidFill>
              <a:latin typeface="Calibri"/>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1463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4</a:t>
            </a:fld>
            <a:endParaRPr kumimoji="1" lang="ja-JP" altLang="en-US"/>
          </a:p>
        </p:txBody>
      </p:sp>
    </p:spTree>
    <p:extLst>
      <p:ext uri="{BB962C8B-B14F-4D97-AF65-F5344CB8AC3E}">
        <p14:creationId xmlns:p14="http://schemas.microsoft.com/office/powerpoint/2010/main" val="427556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F73912-F425-F84F-83D3-16BF205371C2}" type="slidenum">
              <a:rPr kumimoji="1" lang="ja-JP" altLang="en-US" smtClean="0"/>
              <a:t>10</a:t>
            </a:fld>
            <a:endParaRPr kumimoji="1" lang="ja-JP" altLang="en-US"/>
          </a:p>
        </p:txBody>
      </p:sp>
    </p:spTree>
    <p:extLst>
      <p:ext uri="{BB962C8B-B14F-4D97-AF65-F5344CB8AC3E}">
        <p14:creationId xmlns:p14="http://schemas.microsoft.com/office/powerpoint/2010/main" val="339977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67DEE1-9726-4710-9B95-C5F56F197F31}" type="slidenum">
              <a:rPr lang="en-US" smtClean="0"/>
              <a:pPr/>
              <a:t>12</a:t>
            </a:fld>
            <a:endParaRPr lang="en-US" dirty="0"/>
          </a:p>
        </p:txBody>
      </p:sp>
    </p:spTree>
    <p:extLst>
      <p:ext uri="{BB962C8B-B14F-4D97-AF65-F5344CB8AC3E}">
        <p14:creationId xmlns:p14="http://schemas.microsoft.com/office/powerpoint/2010/main" val="350020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13</a:t>
            </a:fld>
            <a:endParaRPr kumimoji="1" lang="ja-JP" altLang="en-US"/>
          </a:p>
        </p:txBody>
      </p:sp>
    </p:spTree>
    <p:extLst>
      <p:ext uri="{BB962C8B-B14F-4D97-AF65-F5344CB8AC3E}">
        <p14:creationId xmlns:p14="http://schemas.microsoft.com/office/powerpoint/2010/main" val="61815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23</a:t>
            </a:fld>
            <a:endParaRPr lang="en-US"/>
          </a:p>
        </p:txBody>
      </p:sp>
    </p:spTree>
    <p:extLst>
      <p:ext uri="{BB962C8B-B14F-4D97-AF65-F5344CB8AC3E}">
        <p14:creationId xmlns:p14="http://schemas.microsoft.com/office/powerpoint/2010/main" val="24696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88857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50266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Wingdings" charset="2"/>
              <a:buChar char="§"/>
            </a:pPr>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pPr/>
              <a:t>31</a:t>
            </a:fld>
            <a:endParaRPr lang="en-US" dirty="0"/>
          </a:p>
        </p:txBody>
      </p:sp>
    </p:spTree>
    <p:extLst>
      <p:ext uri="{BB962C8B-B14F-4D97-AF65-F5344CB8AC3E}">
        <p14:creationId xmlns:p14="http://schemas.microsoft.com/office/powerpoint/2010/main" val="69341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screen">
            <a:duotone>
              <a:schemeClr val="accent1">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rot="21192348">
            <a:off x="40099" y="530991"/>
            <a:ext cx="9103901" cy="2141893"/>
          </a:xfrm>
          <a:prstGeom prst="rect">
            <a:avLst/>
          </a:prstGeom>
          <a:noFill/>
          <a:ln>
            <a:noFill/>
          </a:ln>
        </p:spPr>
      </p:pic>
    </p:spTree>
    <p:extLst>
      <p:ext uri="{BB962C8B-B14F-4D97-AF65-F5344CB8AC3E}">
        <p14:creationId xmlns:p14="http://schemas.microsoft.com/office/powerpoint/2010/main" val="3778979849"/>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25192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26" tIns="34270" rIns="68526" bIns="34270">
            <a:noAutofit/>
          </a:bodyPr>
          <a:lstStyle>
            <a:lvl1pPr marL="57098" indent="0">
              <a:lnSpc>
                <a:spcPct val="95000"/>
              </a:lnSpc>
              <a:spcBef>
                <a:spcPts val="1110"/>
              </a:spcBef>
              <a:buClr>
                <a:schemeClr val="tx1"/>
              </a:buClr>
              <a:buSzPct val="80000"/>
              <a:buFont typeface="Arial"/>
              <a:buNone/>
              <a:defRPr sz="2000" b="0" i="0">
                <a:solidFill>
                  <a:srgbClr val="676767"/>
                </a:solidFill>
                <a:latin typeface="+mn-lt"/>
                <a:cs typeface="CiscoSans ExtraLight"/>
              </a:defRPr>
            </a:lvl1pPr>
            <a:lvl2pPr marL="29186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792" indent="0">
              <a:buClr>
                <a:schemeClr val="tx1"/>
              </a:buClr>
              <a:buSzPct val="80000"/>
              <a:buFont typeface="Arial"/>
              <a:buNone/>
              <a:defRPr sz="1600" b="0" i="0">
                <a:solidFill>
                  <a:srgbClr val="676767"/>
                </a:solidFill>
                <a:latin typeface="+mn-lt"/>
                <a:cs typeface="CiscoSans ExtraLight"/>
              </a:defRPr>
            </a:lvl3pPr>
            <a:lvl4pPr marL="739179" indent="0">
              <a:buClr>
                <a:schemeClr val="tx1"/>
              </a:buClr>
              <a:buSzPct val="80000"/>
              <a:buFont typeface="Arial"/>
              <a:buNone/>
              <a:defRPr sz="1400" b="0" i="0">
                <a:solidFill>
                  <a:srgbClr val="676767"/>
                </a:solidFill>
                <a:latin typeface="+mn-lt"/>
                <a:cs typeface="CiscoSans ExtraLight"/>
              </a:defRPr>
            </a:lvl4pPr>
            <a:lvl5pPr marL="913665"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27433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29" tIns="34270" rIns="68529" bIns="34270" numCol="1" anchor="ctr" anchorCtr="0" compatLnSpc="1">
            <a:prstTxWarp prst="textNoShape">
              <a:avLst/>
            </a:prstTxWarp>
          </a:bodyPr>
          <a:lstStyle/>
          <a:p>
            <a:pPr lvl="0"/>
            <a:r>
              <a:rPr lang="en-US" smtClean="0"/>
              <a:t>Click to edit Master title style</a:t>
            </a:r>
            <a:endParaRPr lang="en-GB" dirty="0"/>
          </a:p>
        </p:txBody>
      </p:sp>
      <p:sp>
        <p:nvSpPr>
          <p:cNvPr id="5" name="Text Placeholder 4"/>
          <p:cNvSpPr>
            <a:spLocks noGrp="1"/>
          </p:cNvSpPr>
          <p:nvPr>
            <p:ph type="body" sz="quarter" idx="11" hasCustomPrompt="1"/>
          </p:nvPr>
        </p:nvSpPr>
        <p:spPr>
          <a:xfrm>
            <a:off x="437769" y="835282"/>
            <a:ext cx="8345091" cy="458390"/>
          </a:xfrm>
          <a:prstGeom prst="rect">
            <a:avLst/>
          </a:prstGeom>
        </p:spPr>
        <p:txBody>
          <a:bodyPr lIns="68565" tIns="34288" rIns="68565" bIns="34288"/>
          <a:lstStyle>
            <a:lvl1pPr marL="0" indent="0">
              <a:buNone/>
              <a:defRPr/>
            </a:lvl1pPr>
          </a:lstStyle>
          <a:p>
            <a:pPr lvl="0"/>
            <a:r>
              <a:rPr lang="en-US" dirty="0" err="1" smtClean="0"/>
              <a:t>Subheader</a:t>
            </a:r>
            <a:endParaRPr lang="en-US" dirty="0"/>
          </a:p>
        </p:txBody>
      </p:sp>
    </p:spTree>
    <p:extLst>
      <p:ext uri="{BB962C8B-B14F-4D97-AF65-F5344CB8AC3E}">
        <p14:creationId xmlns:p14="http://schemas.microsoft.com/office/powerpoint/2010/main" val="185969038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76625081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 id="2147484001" r:id="rId7"/>
    <p:sldLayoutId id="2147484002" r:id="rId8"/>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7.png"/><Relationship Id="rId2" Type="http://schemas.openxmlformats.org/officeDocument/2006/relationships/image" Target="../media/image44.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2.png"/><Relationship Id="rId9" Type="http://schemas.openxmlformats.org/officeDocument/2006/relationships/image" Target="../media/image50.png"/><Relationship Id="rId14"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emf"/><Relationship Id="rId5" Type="http://schemas.openxmlformats.org/officeDocument/2006/relationships/image" Target="../media/image60.png"/><Relationship Id="rId10" Type="http://schemas.openxmlformats.org/officeDocument/2006/relationships/image" Target="../media/image43.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hyperlink" Target="http://www.cisco.com/c/m/ja_jp/offers/sc07/amp-analyst-report/index.html"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hyperlink" Target="http://www.cisco.com/c/dam/global/ja_jp/products/collateral/security/firepower-4100-series/datasheet-c78-736661.pdf" TargetMode="External"/><Relationship Id="rId5" Type="http://schemas.openxmlformats.org/officeDocument/2006/relationships/image" Target="../media/image75.png"/><Relationship Id="rId10" Type="http://schemas.openxmlformats.org/officeDocument/2006/relationships/hyperlink" Target="http://www.cisco.com/c/ja_jp/products/collateral/security/asa-5500-series-next-generation-firewalls/datasheet-c78-733916.html" TargetMode="External"/><Relationship Id="rId4" Type="http://schemas.openxmlformats.org/officeDocument/2006/relationships/image" Target="../media/image74.jpeg"/><Relationship Id="rId9" Type="http://schemas.openxmlformats.org/officeDocument/2006/relationships/image" Target="../media/image79.tiff"/></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88.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56.png"/><Relationship Id="rId5" Type="http://schemas.openxmlformats.org/officeDocument/2006/relationships/image" Target="../media/image86.png"/><Relationship Id="rId10" Type="http://schemas.openxmlformats.org/officeDocument/2006/relationships/image" Target="../media/image55.jpeg"/><Relationship Id="rId4" Type="http://schemas.openxmlformats.org/officeDocument/2006/relationships/image" Target="../media/image85.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hyperlink" Target="http://www.ndm.net/sourcefirestore/Sourcefire-Defense-Centers/Sourcefire-Defense-Center-DC75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cisco.com/web/JP/partners/tools/helponline/index.html" TargetMode="External"/><Relationship Id="rId2" Type="http://schemas.openxmlformats.org/officeDocument/2006/relationships/hyperlink" Target="https://communities.cisco.com/docs/DOC-55301" TargetMode="External"/><Relationship Id="rId1" Type="http://schemas.openxmlformats.org/officeDocument/2006/relationships/slideLayout" Target="../slideLayouts/slideLayout6.xml"/><Relationship Id="rId5" Type="http://schemas.openxmlformats.org/officeDocument/2006/relationships/hyperlink" Target="http://www.cisco.com/web/JP/partners/tools/helponline/create_account.html" TargetMode="External"/><Relationship Id="rId4" Type="http://schemas.openxmlformats.org/officeDocument/2006/relationships/hyperlink" Target="http://www.cisco.com/web/JP/partners/tools/prh/open_case.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2.jpeg"/><Relationship Id="rId17" Type="http://schemas.openxmlformats.org/officeDocument/2006/relationships/image" Target="../media/image107.jpeg"/><Relationship Id="rId2" Type="http://schemas.openxmlformats.org/officeDocument/2006/relationships/notesSlide" Target="../notesSlides/notesSlide10.xml"/><Relationship Id="rId16"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22.emf"/><Relationship Id="rId5" Type="http://schemas.openxmlformats.org/officeDocument/2006/relationships/image" Target="../media/image96.png"/><Relationship Id="rId15" Type="http://schemas.openxmlformats.org/officeDocument/2006/relationships/image" Target="../media/image105.png"/><Relationship Id="rId10" Type="http://schemas.openxmlformats.org/officeDocument/2006/relationships/image" Target="../media/image101.png"/><Relationship Id="rId19" Type="http://schemas.openxmlformats.org/officeDocument/2006/relationships/image" Target="../media/image109.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image" Target="../media/image22.emf"/><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510988" y="3869720"/>
            <a:ext cx="8254929" cy="400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en-US" altLang="ja-JP" sz="1600" dirty="0"/>
              <a:t>6</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510988" y="3541116"/>
            <a:ext cx="3991123" cy="328604"/>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sz="1600" dirty="0" smtClean="0"/>
              <a:t>シスコシステムズ合同会社</a:t>
            </a:r>
            <a:endParaRPr lang="ja-JP" altLang="en-US" sz="1600" dirty="0"/>
          </a:p>
        </p:txBody>
      </p:sp>
      <p:sp>
        <p:nvSpPr>
          <p:cNvPr id="2" name="正方形/長方形 1"/>
          <p:cNvSpPr/>
          <p:nvPr/>
        </p:nvSpPr>
        <p:spPr>
          <a:xfrm>
            <a:off x="454288" y="1403633"/>
            <a:ext cx="8637294" cy="1077218"/>
          </a:xfrm>
          <a:prstGeom prst="rect">
            <a:avLst/>
          </a:prstGeom>
        </p:spPr>
        <p:txBody>
          <a:bodyPr wrap="square">
            <a:spAutoFit/>
          </a:bodyPr>
          <a:lstStyle/>
          <a:p>
            <a:r>
              <a:rPr lang="ja-JP" altLang="en-US" sz="3200" dirty="0">
                <a:solidFill>
                  <a:schemeClr val="bg1"/>
                </a:solidFill>
              </a:rPr>
              <a:t/>
            </a:r>
            <a:br>
              <a:rPr lang="ja-JP" altLang="en-US" sz="3200" dirty="0">
                <a:solidFill>
                  <a:schemeClr val="bg1"/>
                </a:solidFill>
              </a:rPr>
            </a:br>
            <a:endParaRPr lang="ja-JP" altLang="en-US" sz="3200" dirty="0">
              <a:solidFill>
                <a:schemeClr val="bg1"/>
              </a:solidFill>
            </a:endParaRPr>
          </a:p>
        </p:txBody>
      </p:sp>
      <p:sp>
        <p:nvSpPr>
          <p:cNvPr id="6" name="円形吹き出し 2"/>
          <p:cNvSpPr/>
          <p:nvPr/>
        </p:nvSpPr>
        <p:spPr>
          <a:xfrm>
            <a:off x="7037914" y="739720"/>
            <a:ext cx="1351294" cy="1141202"/>
          </a:xfrm>
          <a:custGeom>
            <a:avLst/>
            <a:gdLst>
              <a:gd name="connsiteX0" fmla="*/ -75776 w 972108"/>
              <a:gd name="connsiteY0" fmla="*/ 918180 h 900680"/>
              <a:gd name="connsiteX1" fmla="*/ 69195 w 972108"/>
              <a:gd name="connsiteY1" fmla="*/ 681928 h 900680"/>
              <a:gd name="connsiteX2" fmla="*/ 225002 w 972108"/>
              <a:gd name="connsiteY2" fmla="*/ 70465 h 900680"/>
              <a:gd name="connsiteX3" fmla="*/ 846670 w 972108"/>
              <a:gd name="connsiteY3" fmla="*/ 148395 h 900680"/>
              <a:gd name="connsiteX4" fmla="*/ 818762 w 972108"/>
              <a:gd name="connsiteY4" fmla="*/ 778640 h 900680"/>
              <a:gd name="connsiteX5" fmla="*/ 193184 w 972108"/>
              <a:gd name="connsiteY5" fmla="*/ 809749 h 900680"/>
              <a:gd name="connsiteX6" fmla="*/ -75776 w 972108"/>
              <a:gd name="connsiteY6" fmla="*/ 918180 h 900680"/>
              <a:gd name="connsiteX0" fmla="*/ 0 w 1047886"/>
              <a:gd name="connsiteY0" fmla="*/ 918195 h 918195"/>
              <a:gd name="connsiteX1" fmla="*/ 144971 w 1047886"/>
              <a:gd name="connsiteY1" fmla="*/ 681943 h 918195"/>
              <a:gd name="connsiteX2" fmla="*/ 300778 w 1047886"/>
              <a:gd name="connsiteY2" fmla="*/ 70480 h 918195"/>
              <a:gd name="connsiteX3" fmla="*/ 922446 w 1047886"/>
              <a:gd name="connsiteY3" fmla="*/ 148410 h 918195"/>
              <a:gd name="connsiteX4" fmla="*/ 894538 w 1047886"/>
              <a:gd name="connsiteY4" fmla="*/ 778655 h 918195"/>
              <a:gd name="connsiteX5" fmla="*/ 268960 w 1047886"/>
              <a:gd name="connsiteY5" fmla="*/ 809764 h 918195"/>
              <a:gd name="connsiteX6" fmla="*/ 0 w 1047886"/>
              <a:gd name="connsiteY6" fmla="*/ 918195 h 918195"/>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600" h="905838">
                <a:moveTo>
                  <a:pt x="0" y="905838"/>
                </a:moveTo>
                <a:cubicBezTo>
                  <a:pt x="75097" y="849741"/>
                  <a:pt x="131658" y="775111"/>
                  <a:pt x="169685" y="681943"/>
                </a:cubicBezTo>
                <a:cubicBezTo>
                  <a:pt x="34252" y="472672"/>
                  <a:pt x="103341" y="201533"/>
                  <a:pt x="325492" y="70480"/>
                </a:cubicBezTo>
                <a:cubicBezTo>
                  <a:pt x="525493" y="-47506"/>
                  <a:pt x="788189" y="-14576"/>
                  <a:pt x="947160" y="148410"/>
                </a:cubicBezTo>
                <a:cubicBezTo>
                  <a:pt x="1124722" y="330455"/>
                  <a:pt x="1112313" y="610698"/>
                  <a:pt x="919252" y="778655"/>
                </a:cubicBezTo>
                <a:cubicBezTo>
                  <a:pt x="746712" y="928759"/>
                  <a:pt x="482563" y="941895"/>
                  <a:pt x="293674" y="809764"/>
                </a:cubicBezTo>
                <a:cubicBezTo>
                  <a:pt x="208140" y="878860"/>
                  <a:pt x="141140" y="904705"/>
                  <a:pt x="0" y="905838"/>
                </a:cubicBezTo>
                <a:close/>
              </a:path>
            </a:pathLst>
          </a:custGeom>
          <a:solidFill>
            <a:schemeClr val="bg1"/>
          </a:solidFill>
          <a:ln w="57150">
            <a:solidFill>
              <a:schemeClr val="bg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lstStyle/>
          <a:p>
            <a:pPr algn="ctr"/>
            <a:r>
              <a:rPr kumimoji="1" lang="ja-JP" altLang="en-US" sz="2000" b="1" spc="-150" dirty="0" smtClean="0">
                <a:solidFill>
                  <a:schemeClr val="bg2">
                    <a:lumMod val="75000"/>
                  </a:schemeClr>
                </a:solidFill>
                <a:latin typeface="+mn-ea"/>
                <a:cs typeface="メイリオ" panose="020B0604030504040204" pitchFamily="50" charset="-128"/>
              </a:rPr>
              <a:t>ざっくり</a:t>
            </a:r>
            <a:endParaRPr kumimoji="1" lang="en-US" altLang="ja-JP" sz="2000" b="1" spc="-150" dirty="0">
              <a:solidFill>
                <a:schemeClr val="bg2">
                  <a:lumMod val="75000"/>
                </a:schemeClr>
              </a:solidFill>
              <a:latin typeface="+mn-ea"/>
              <a:cs typeface="メイリオ" panose="020B0604030504040204" pitchFamily="50" charset="-128"/>
            </a:endParaRPr>
          </a:p>
          <a:p>
            <a:pPr algn="ctr"/>
            <a:r>
              <a:rPr kumimoji="1" lang="ja-JP" altLang="en-US" sz="2000" b="1" spc="-150" dirty="0" smtClean="0">
                <a:solidFill>
                  <a:schemeClr val="bg2">
                    <a:lumMod val="75000"/>
                  </a:schemeClr>
                </a:solidFill>
                <a:latin typeface="+mn-ea"/>
                <a:cs typeface="メイリオ" panose="020B0604030504040204" pitchFamily="50" charset="-128"/>
              </a:rPr>
              <a:t>シリーズ</a:t>
            </a:r>
            <a:r>
              <a:rPr kumimoji="1" lang="en-US" altLang="ja-JP" sz="2000" b="1" spc="-150" dirty="0" smtClean="0">
                <a:solidFill>
                  <a:schemeClr val="bg2">
                    <a:lumMod val="75000"/>
                  </a:schemeClr>
                </a:solidFill>
                <a:latin typeface="+mn-ea"/>
                <a:cs typeface="メイリオ" panose="020B0604030504040204" pitchFamily="50" charset="-128"/>
              </a:rPr>
              <a:t> </a:t>
            </a:r>
            <a:endParaRPr kumimoji="1" lang="ja-JP" altLang="en-US" sz="2000" b="1" spc="-150" dirty="0">
              <a:solidFill>
                <a:schemeClr val="bg2">
                  <a:lumMod val="75000"/>
                </a:schemeClr>
              </a:solidFill>
              <a:latin typeface="+mn-ea"/>
              <a:cs typeface="メイリオ" panose="020B0604030504040204" pitchFamily="50" charset="-128"/>
            </a:endParaRPr>
          </a:p>
        </p:txBody>
      </p:sp>
      <p:sp>
        <p:nvSpPr>
          <p:cNvPr id="7" name="正方形/長方形 6"/>
          <p:cNvSpPr/>
          <p:nvPr/>
        </p:nvSpPr>
        <p:spPr>
          <a:xfrm>
            <a:off x="510988" y="1094950"/>
            <a:ext cx="8050592" cy="1938992"/>
          </a:xfrm>
          <a:prstGeom prst="rect">
            <a:avLst/>
          </a:prstGeom>
        </p:spPr>
        <p:txBody>
          <a:bodyPr wrap="square">
            <a:spAutoFit/>
          </a:bodyPr>
          <a:lstStyle/>
          <a:p>
            <a:r>
              <a:rPr kumimoji="1" lang="ja-JP" altLang="en-US" sz="4000" dirty="0" smtClean="0">
                <a:solidFill>
                  <a:srgbClr val="FFFFFE"/>
                </a:solidFill>
                <a:latin typeface="Arial"/>
                <a:ea typeface="ＭＳ Ｐゴシック" charset="0"/>
              </a:rPr>
              <a:t>忙しい人のための</a:t>
            </a:r>
            <a:r>
              <a:rPr kumimoji="1" lang="en-US" altLang="ja-JP" sz="4000" dirty="0">
                <a:solidFill>
                  <a:srgbClr val="FFFFFE"/>
                </a:solidFill>
                <a:latin typeface="Arial"/>
                <a:ea typeface="ＭＳ Ｐゴシック" charset="0"/>
              </a:rPr>
              <a:t/>
            </a:r>
            <a:br>
              <a:rPr kumimoji="1" lang="en-US" altLang="ja-JP" sz="4000" dirty="0">
                <a:solidFill>
                  <a:srgbClr val="FFFFFE"/>
                </a:solidFill>
                <a:latin typeface="Arial"/>
                <a:ea typeface="ＭＳ Ｐゴシック" charset="0"/>
              </a:rPr>
            </a:br>
            <a:r>
              <a:rPr kumimoji="1" lang="en-US" altLang="ja-JP" sz="4000" dirty="0" smtClean="0">
                <a:solidFill>
                  <a:srgbClr val="FFFFFE"/>
                </a:solidFill>
                <a:latin typeface="Arial"/>
                <a:ea typeface="ＭＳ Ｐゴシック" charset="0"/>
              </a:rPr>
              <a:t>Next Generation Firewall (Firepower</a:t>
            </a:r>
            <a:r>
              <a:rPr kumimoji="1" lang="en-US" altLang="ja-JP" sz="4000" dirty="0" smtClean="0">
                <a:solidFill>
                  <a:srgbClr val="FFFFFE"/>
                </a:solidFill>
                <a:latin typeface="Arial"/>
                <a:ea typeface="ＭＳ Ｐゴシック" charset="0"/>
              </a:rPr>
              <a:t>/ ASA</a:t>
            </a:r>
            <a:r>
              <a:rPr kumimoji="1" lang="en-US" altLang="ja-JP" sz="4000" dirty="0" smtClean="0">
                <a:solidFill>
                  <a:srgbClr val="FFFFFE"/>
                </a:solidFill>
                <a:latin typeface="Arial"/>
                <a:ea typeface="ＭＳ Ｐゴシック" charset="0"/>
              </a:rPr>
              <a:t>)</a:t>
            </a:r>
            <a:r>
              <a:rPr kumimoji="1" lang="ja-JP" altLang="en-US" sz="4000" dirty="0" smtClean="0">
                <a:solidFill>
                  <a:srgbClr val="FFFFFE"/>
                </a:solidFill>
                <a:latin typeface="Arial"/>
                <a:ea typeface="ＭＳ Ｐゴシック" charset="0"/>
              </a:rPr>
              <a:t>提案ガイド</a:t>
            </a:r>
            <a:endParaRPr lang="ja-JP" altLang="en-US" sz="4000" dirty="0"/>
          </a:p>
        </p:txBody>
      </p:sp>
      <p:sp>
        <p:nvSpPr>
          <p:cNvPr id="9" name="正方形/長方形 8"/>
          <p:cNvSpPr/>
          <p:nvPr/>
        </p:nvSpPr>
        <p:spPr>
          <a:xfrm>
            <a:off x="4014438" y="4619812"/>
            <a:ext cx="4974173" cy="276999"/>
          </a:xfrm>
          <a:prstGeom prst="rect">
            <a:avLst/>
          </a:prstGeom>
        </p:spPr>
        <p:txBody>
          <a:bodyPr wrap="square">
            <a:spAutoFit/>
          </a:bodyPr>
          <a:lstStyle/>
          <a:p>
            <a:r>
              <a:rPr lang="ja-JP" altLang="ja-JP" sz="1200" dirty="0">
                <a:solidFill>
                  <a:schemeClr val="bg1"/>
                </a:solidFill>
              </a:rPr>
              <a:t>本資料に記載の各社社名、製品名は、各社の商標または登録商標です。</a:t>
            </a:r>
            <a:endParaRPr kumimoji="1" lang="ja-JP" altLang="en-US" sz="1200" dirty="0">
              <a:solidFill>
                <a:schemeClr val="bg1"/>
              </a:solidFill>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1106611"/>
            <a:ext cx="8564432" cy="1320413"/>
          </a:xfrm>
        </p:spPr>
        <p:txBody>
          <a:bodyPr/>
          <a:lstStyle/>
          <a:p>
            <a:pPr marL="57136" indent="0">
              <a:buNone/>
            </a:pPr>
            <a:r>
              <a:rPr lang="ja-JP" altLang="en-US" sz="1800" dirty="0" smtClean="0"/>
              <a:t>シスコの次世代マルウェア対策ソリューション</a:t>
            </a:r>
            <a:r>
              <a:rPr lang="en-US" altLang="ja-JP" sz="1800" dirty="0" smtClean="0"/>
              <a:t>AMP</a:t>
            </a:r>
            <a:r>
              <a:rPr lang="ja-JP" altLang="en-US" sz="1800" dirty="0" smtClean="0"/>
              <a:t>の機能を統合し、業界最高</a:t>
            </a:r>
            <a:r>
              <a:rPr lang="ja-JP" altLang="en-US" sz="1800" dirty="0" smtClean="0"/>
              <a:t>の</a:t>
            </a:r>
            <a:r>
              <a:rPr lang="en-US" altLang="ja-JP" sz="1800" dirty="0" smtClean="0"/>
              <a:t/>
            </a:r>
            <a:br>
              <a:rPr lang="en-US" altLang="ja-JP" sz="1800" dirty="0" smtClean="0"/>
            </a:br>
            <a:r>
              <a:rPr lang="ja-JP" altLang="en-US" sz="1800" dirty="0" smtClean="0"/>
              <a:t>マルウェア</a:t>
            </a:r>
            <a:r>
              <a:rPr lang="ja-JP" altLang="en-US" sz="1800" dirty="0" smtClean="0"/>
              <a:t>の</a:t>
            </a:r>
            <a:r>
              <a:rPr lang="ja-JP" altLang="en-US" sz="1800" dirty="0" smtClean="0"/>
              <a:t>検知、防御</a:t>
            </a:r>
            <a:r>
              <a:rPr lang="ja-JP" altLang="en-US" sz="1800" dirty="0" smtClean="0"/>
              <a:t>が可能。</a:t>
            </a:r>
            <a:endParaRPr lang="en-US" altLang="ja-JP" sz="1800" dirty="0"/>
          </a:p>
          <a:p>
            <a:pPr marL="57136" indent="0">
              <a:buNone/>
            </a:pPr>
            <a:r>
              <a:rPr lang="ja-JP" altLang="en-US" sz="1800" dirty="0" smtClean="0"/>
              <a:t>外部の攻撃命令サーバ</a:t>
            </a:r>
            <a:r>
              <a:rPr lang="en-US" altLang="ja-JP" sz="1800" dirty="0" smtClean="0"/>
              <a:t>(C&amp;C)</a:t>
            </a:r>
            <a:r>
              <a:rPr lang="ja-JP" altLang="en-US" sz="1800" dirty="0" smtClean="0"/>
              <a:t>との通信の</a:t>
            </a:r>
            <a:r>
              <a:rPr lang="ja-JP" altLang="en-US" sz="1800" dirty="0" smtClean="0"/>
              <a:t>検出</a:t>
            </a:r>
            <a:r>
              <a:rPr lang="ja-JP" altLang="en-US" sz="1800" dirty="0"/>
              <a:t>、</a:t>
            </a:r>
            <a:r>
              <a:rPr lang="ja-JP" altLang="en-US" sz="1800" dirty="0" smtClean="0"/>
              <a:t>遮断</a:t>
            </a:r>
            <a:r>
              <a:rPr lang="ja-JP" altLang="en-US" sz="1800" dirty="0" smtClean="0"/>
              <a:t>や、特定のファイル</a:t>
            </a:r>
            <a:r>
              <a:rPr lang="en-US" altLang="ja-JP" sz="1800" dirty="0" smtClean="0"/>
              <a:t>(PDF</a:t>
            </a:r>
            <a:r>
              <a:rPr lang="ja-JP" altLang="en-US" sz="1800" dirty="0" smtClean="0"/>
              <a:t>など</a:t>
            </a:r>
            <a:r>
              <a:rPr lang="en-US" altLang="ja-JP" sz="1800" dirty="0" smtClean="0"/>
              <a:t>)</a:t>
            </a:r>
            <a:r>
              <a:rPr lang="ja-JP" altLang="en-US" sz="1800" dirty="0" smtClean="0"/>
              <a:t>がネットワークを流れるとアラートする等、情報漏洩対策も可能！</a:t>
            </a:r>
            <a:endParaRPr lang="en-US" altLang="ja-JP" sz="1800" dirty="0" smtClean="0"/>
          </a:p>
        </p:txBody>
      </p:sp>
      <p:sp>
        <p:nvSpPr>
          <p:cNvPr id="3" name="タイトル 2"/>
          <p:cNvSpPr>
            <a:spLocks noGrp="1"/>
          </p:cNvSpPr>
          <p:nvPr>
            <p:ph type="title"/>
          </p:nvPr>
        </p:nvSpPr>
        <p:spPr/>
        <p:txBody>
          <a:bodyPr/>
          <a:lstStyle/>
          <a:p>
            <a:r>
              <a:rPr kumimoji="1" lang="ja-JP" altLang="en-US" dirty="0" smtClean="0"/>
              <a:t>次世代マルウェア防御</a:t>
            </a:r>
            <a:endParaRPr kumimoji="1" lang="ja-JP" altLang="en-US" dirty="0"/>
          </a:p>
        </p:txBody>
      </p:sp>
      <p:grpSp>
        <p:nvGrpSpPr>
          <p:cNvPr id="5" name="Group 13"/>
          <p:cNvGrpSpPr/>
          <p:nvPr/>
        </p:nvGrpSpPr>
        <p:grpSpPr>
          <a:xfrm>
            <a:off x="6617052" y="3078202"/>
            <a:ext cx="2588895" cy="1939439"/>
            <a:chOff x="6174533" y="5214215"/>
            <a:chExt cx="1213854" cy="909344"/>
          </a:xfrm>
        </p:grpSpPr>
        <p:sp>
          <p:nvSpPr>
            <p:cNvPr id="6" name="Oval Callout 124"/>
            <p:cNvSpPr/>
            <p:nvPr/>
          </p:nvSpPr>
          <p:spPr>
            <a:xfrm>
              <a:off x="6307118" y="5214215"/>
              <a:ext cx="909344" cy="909344"/>
            </a:xfrm>
            <a:prstGeom prst="wedgeEllipseCallout">
              <a:avLst>
                <a:gd name="adj1" fmla="val -50639"/>
                <a:gd name="adj2" fmla="val -39258"/>
              </a:avLst>
            </a:prstGeom>
            <a:gradFill flip="none" rotWithShape="1">
              <a:gsLst>
                <a:gs pos="0">
                  <a:schemeClr val="accent1"/>
                </a:gs>
                <a:gs pos="100000">
                  <a:srgbClr val="2F2E7E"/>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smtClean="0">
                <a:latin typeface="Arial" pitchFamily="34" charset="0"/>
                <a:ea typeface="ＭＳ Ｐゴシック" pitchFamily="50" charset="-128"/>
                <a:cs typeface="Arial" pitchFamily="34" charset="0"/>
              </a:endParaRPr>
            </a:p>
          </p:txBody>
        </p:sp>
        <p:sp>
          <p:nvSpPr>
            <p:cNvPr id="7" name="TextBox 125"/>
            <p:cNvSpPr txBox="1"/>
            <p:nvPr/>
          </p:nvSpPr>
          <p:spPr>
            <a:xfrm>
              <a:off x="6174533" y="5362771"/>
              <a:ext cx="1213854" cy="404060"/>
            </a:xfrm>
            <a:prstGeom prst="rect">
              <a:avLst/>
            </a:prstGeom>
            <a:noFill/>
          </p:spPr>
          <p:txBody>
            <a:bodyPr wrap="square" rtlCol="0" anchor="ctr">
              <a:spAutoFit/>
            </a:bodyPr>
            <a:lstStyle/>
            <a:p>
              <a:pPr lvl="0" algn="ctr" defTabSz="914400">
                <a:defRPr/>
              </a:pPr>
              <a:r>
                <a:rPr kumimoji="1" lang="en-US" altLang="ja-JP" sz="1600" kern="0" dirty="0" smtClean="0">
                  <a:solidFill>
                    <a:schemeClr val="bg1"/>
                  </a:solidFill>
                  <a:latin typeface="Arial" pitchFamily="34" charset="0"/>
                  <a:ea typeface="ＭＳ Ｐゴシック" pitchFamily="50" charset="-128"/>
                  <a:cs typeface="Arial" pitchFamily="34" charset="0"/>
                </a:rPr>
                <a:t>Cisco </a:t>
              </a:r>
              <a:r>
                <a:rPr kumimoji="1" lang="ja-JP" altLang="en-US" sz="1600" kern="0" dirty="0" smtClean="0">
                  <a:solidFill>
                    <a:schemeClr val="bg1"/>
                  </a:solidFill>
                  <a:latin typeface="Arial" pitchFamily="34" charset="0"/>
                  <a:ea typeface="ＭＳ Ｐゴシック" pitchFamily="50" charset="-128"/>
                  <a:cs typeface="Arial" pitchFamily="34" charset="0"/>
                </a:rPr>
                <a:t>の</a:t>
              </a:r>
              <a:endParaRPr kumimoji="1" lang="en-US" altLang="ja-JP" sz="1600" kern="0" dirty="0" smtClean="0">
                <a:solidFill>
                  <a:schemeClr val="bg1"/>
                </a:solidFill>
                <a:latin typeface="Arial" pitchFamily="34" charset="0"/>
                <a:ea typeface="ＭＳ Ｐゴシック" pitchFamily="50" charset="-128"/>
                <a:cs typeface="Arial" pitchFamily="34" charset="0"/>
              </a:endParaRPr>
            </a:p>
            <a:p>
              <a:pPr lvl="0" algn="ctr" defTabSz="914400">
                <a:defRPr/>
              </a:pPr>
              <a:r>
                <a:rPr kumimoji="1" lang="ja-JP" altLang="en-US" sz="1600" kern="0" dirty="0" smtClean="0">
                  <a:solidFill>
                    <a:schemeClr val="bg1"/>
                  </a:solidFill>
                  <a:latin typeface="Arial" pitchFamily="34" charset="0"/>
                  <a:ea typeface="ＭＳ Ｐゴシック" pitchFamily="50" charset="-128"/>
                  <a:cs typeface="Arial" pitchFamily="34" charset="0"/>
                </a:rPr>
                <a:t>セキュリティ クラウド</a:t>
              </a:r>
              <a:endParaRPr kumimoji="1" lang="en-US" altLang="ja-JP" sz="1600" kern="0" dirty="0" smtClean="0">
                <a:solidFill>
                  <a:schemeClr val="bg1"/>
                </a:solidFill>
                <a:latin typeface="Arial" pitchFamily="34" charset="0"/>
                <a:ea typeface="ＭＳ Ｐゴシック" pitchFamily="50" charset="-128"/>
                <a:cs typeface="Arial" pitchFamily="34" charset="0"/>
              </a:endParaRPr>
            </a:p>
            <a:p>
              <a:pPr lvl="0" algn="ctr" defTabSz="914400">
                <a:defRPr/>
              </a:pPr>
              <a:r>
                <a:rPr kumimoji="1" lang="ja-JP" altLang="en-US" sz="1600" kern="0" dirty="0" smtClean="0">
                  <a:solidFill>
                    <a:schemeClr val="bg1"/>
                  </a:solidFill>
                  <a:latin typeface="Arial" pitchFamily="34" charset="0"/>
                  <a:ea typeface="ＭＳ Ｐゴシック" pitchFamily="50" charset="-128"/>
                  <a:cs typeface="Arial" pitchFamily="34" charset="0"/>
                </a:rPr>
                <a:t>と連携</a:t>
              </a:r>
              <a:endParaRPr kumimoji="1" lang="en-US" altLang="ja-JP" sz="1600" kern="0" dirty="0" smtClean="0">
                <a:solidFill>
                  <a:schemeClr val="bg1"/>
                </a:solidFill>
                <a:latin typeface="Arial" pitchFamily="34" charset="0"/>
                <a:ea typeface="ＭＳ Ｐゴシック" pitchFamily="50" charset="-128"/>
                <a:cs typeface="Arial" pitchFamily="34" charset="0"/>
              </a:endParaRPr>
            </a:p>
          </p:txBody>
        </p:sp>
      </p:grpSp>
      <p:sp>
        <p:nvSpPr>
          <p:cNvPr id="9" name="正方形/長方形 8"/>
          <p:cNvSpPr/>
          <p:nvPr/>
        </p:nvSpPr>
        <p:spPr>
          <a:xfrm>
            <a:off x="6922226" y="4182201"/>
            <a:ext cx="1904686" cy="646331"/>
          </a:xfrm>
          <a:prstGeom prst="rect">
            <a:avLst/>
          </a:prstGeom>
        </p:spPr>
        <p:txBody>
          <a:bodyPr wrap="square">
            <a:spAutoFit/>
          </a:bodyPr>
          <a:lstStyle/>
          <a:p>
            <a:pPr lvl="0" algn="ctr" defTabSz="914400">
              <a:defRPr/>
            </a:pPr>
            <a:r>
              <a:rPr kumimoji="1" lang="ja-JP" altLang="en-US" sz="1200" kern="0" dirty="0" smtClean="0">
                <a:solidFill>
                  <a:schemeClr val="bg1"/>
                </a:solidFill>
                <a:latin typeface="Arial" pitchFamily="34" charset="0"/>
                <a:ea typeface="ＭＳ Ｐゴシック" pitchFamily="50" charset="-128"/>
                <a:cs typeface="Arial" pitchFamily="34" charset="0"/>
              </a:rPr>
              <a:t>世界中の情報をもとに</a:t>
            </a:r>
            <a:endParaRPr kumimoji="1" lang="en-US" altLang="ja-JP" sz="1200" kern="0" dirty="0" smtClean="0">
              <a:solidFill>
                <a:schemeClr val="bg1"/>
              </a:solidFill>
              <a:latin typeface="Arial" pitchFamily="34" charset="0"/>
              <a:ea typeface="ＭＳ Ｐゴシック" pitchFamily="50" charset="-128"/>
              <a:cs typeface="Arial" pitchFamily="34" charset="0"/>
            </a:endParaRPr>
          </a:p>
          <a:p>
            <a:pPr lvl="0" algn="ctr" defTabSz="914400">
              <a:defRPr/>
            </a:pPr>
            <a:r>
              <a:rPr kumimoji="1" lang="ja-JP" altLang="en-US" sz="1200" kern="0" dirty="0" smtClean="0">
                <a:solidFill>
                  <a:schemeClr val="bg1"/>
                </a:solidFill>
                <a:latin typeface="Arial" pitchFamily="34" charset="0"/>
                <a:ea typeface="ＭＳ Ｐゴシック" pitchFamily="50" charset="-128"/>
                <a:cs typeface="Arial" pitchFamily="34" charset="0"/>
              </a:rPr>
              <a:t>新しいマルウェアに</a:t>
            </a:r>
            <a:endParaRPr kumimoji="1" lang="en-US" altLang="ja-JP" sz="1200" kern="0" dirty="0" smtClean="0">
              <a:solidFill>
                <a:schemeClr val="bg1"/>
              </a:solidFill>
              <a:latin typeface="Arial" pitchFamily="34" charset="0"/>
              <a:ea typeface="ＭＳ Ｐゴシック" pitchFamily="50" charset="-128"/>
              <a:cs typeface="Arial" pitchFamily="34" charset="0"/>
            </a:endParaRPr>
          </a:p>
          <a:p>
            <a:pPr lvl="0" algn="ctr" defTabSz="914400">
              <a:defRPr/>
            </a:pPr>
            <a:r>
              <a:rPr kumimoji="1" lang="ja-JP" altLang="en-US" sz="1200" kern="0" dirty="0" smtClean="0">
                <a:solidFill>
                  <a:schemeClr val="bg1"/>
                </a:solidFill>
                <a:latin typeface="Arial" pitchFamily="34" charset="0"/>
                <a:ea typeface="ＭＳ Ｐゴシック" pitchFamily="50" charset="-128"/>
                <a:cs typeface="Arial" pitchFamily="34" charset="0"/>
              </a:rPr>
              <a:t>即座に対応</a:t>
            </a:r>
            <a:endParaRPr kumimoji="1" lang="en-US" altLang="ja-JP" sz="1200" kern="0" dirty="0">
              <a:solidFill>
                <a:schemeClr val="bg1"/>
              </a:solidFill>
              <a:latin typeface="Arial" pitchFamily="34" charset="0"/>
              <a:ea typeface="ＭＳ Ｐゴシック" pitchFamily="50" charset="-128"/>
              <a:cs typeface="Arial" pitchFamily="34" charset="0"/>
            </a:endParaRPr>
          </a:p>
        </p:txBody>
      </p:sp>
      <p:grpSp>
        <p:nvGrpSpPr>
          <p:cNvPr id="4" name="図形グループ 3"/>
          <p:cNvGrpSpPr/>
          <p:nvPr/>
        </p:nvGrpSpPr>
        <p:grpSpPr>
          <a:xfrm>
            <a:off x="145504" y="2641457"/>
            <a:ext cx="7608020" cy="2464352"/>
            <a:chOff x="371007" y="2591537"/>
            <a:chExt cx="7608020" cy="2464352"/>
          </a:xfrm>
        </p:grpSpPr>
        <p:sp>
          <p:nvSpPr>
            <p:cNvPr id="56" name="角丸四角形 55"/>
            <p:cNvSpPr/>
            <p:nvPr/>
          </p:nvSpPr>
          <p:spPr>
            <a:xfrm>
              <a:off x="437766" y="2625117"/>
              <a:ext cx="5262740" cy="2318136"/>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57" name="Picture 26" descr="\\MV-FS\Projects\Cisco\References\Brand Assets\Kubrick Icons\Device Icons\Device_generic_building_3154_default_256.png"/>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1007" y="2625117"/>
              <a:ext cx="747934" cy="747934"/>
            </a:xfrm>
            <a:prstGeom prst="rect">
              <a:avLst/>
            </a:prstGeom>
            <a:noFill/>
          </p:spPr>
        </p:pic>
        <p:pic>
          <p:nvPicPr>
            <p:cNvPr id="58" name="Picture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06447" y="3897257"/>
              <a:ext cx="465135" cy="46513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60" name="グループ化 85"/>
            <p:cNvGrpSpPr/>
            <p:nvPr/>
          </p:nvGrpSpPr>
          <p:grpSpPr>
            <a:xfrm>
              <a:off x="708299" y="3917751"/>
              <a:ext cx="517019" cy="366587"/>
              <a:chOff x="4360169" y="4504819"/>
              <a:chExt cx="735092" cy="473827"/>
            </a:xfrm>
          </p:grpSpPr>
          <p:sp>
            <p:nvSpPr>
              <p:cNvPr id="61" name="角丸四角形 60"/>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62" name="グループ化 87"/>
              <p:cNvGrpSpPr/>
              <p:nvPr/>
            </p:nvGrpSpPr>
            <p:grpSpPr>
              <a:xfrm>
                <a:off x="4360169" y="4504819"/>
                <a:ext cx="735092" cy="473827"/>
                <a:chOff x="4813749" y="5428875"/>
                <a:chExt cx="905718" cy="583809"/>
              </a:xfrm>
            </p:grpSpPr>
            <p:sp>
              <p:nvSpPr>
                <p:cNvPr id="63"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sp>
              <p:nvSpPr>
                <p:cNvPr id="64"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grpSp>
        </p:grpSp>
        <p:grpSp>
          <p:nvGrpSpPr>
            <p:cNvPr id="65" name="図形グループ 64"/>
            <p:cNvGrpSpPr/>
            <p:nvPr/>
          </p:nvGrpSpPr>
          <p:grpSpPr>
            <a:xfrm>
              <a:off x="5700506" y="3397286"/>
              <a:ext cx="1323496" cy="674130"/>
              <a:chOff x="5474509" y="3031266"/>
              <a:chExt cx="1527175" cy="777875"/>
            </a:xfrm>
          </p:grpSpPr>
          <p:pic>
            <p:nvPicPr>
              <p:cNvPr id="66" name="Picture 23" descr="Network_Cloud_Gold"/>
              <p:cNvPicPr>
                <a:picLocks noChangeAspect="1" noChangeArrowheads="1"/>
              </p:cNvPicPr>
              <p:nvPr/>
            </p:nvPicPr>
            <p:blipFill>
              <a:blip r:embed="rId5" cstate="print"/>
              <a:srcRect/>
              <a:stretch>
                <a:fillRect/>
              </a:stretch>
            </p:blipFill>
            <p:spPr bwMode="auto">
              <a:xfrm>
                <a:off x="5474509" y="3031266"/>
                <a:ext cx="1527175" cy="777875"/>
              </a:xfrm>
              <a:prstGeom prst="rect">
                <a:avLst/>
              </a:prstGeom>
              <a:noFill/>
            </p:spPr>
          </p:pic>
          <p:sp>
            <p:nvSpPr>
              <p:cNvPr id="67" name="テキスト ボックス 66"/>
              <p:cNvSpPr txBox="1"/>
              <p:nvPr/>
            </p:nvSpPr>
            <p:spPr>
              <a:xfrm>
                <a:off x="5828329" y="3228459"/>
                <a:ext cx="790601" cy="307777"/>
              </a:xfrm>
              <a:prstGeom prst="rect">
                <a:avLst/>
              </a:prstGeom>
              <a:noFill/>
            </p:spPr>
            <p:txBody>
              <a:bodyPr wrap="none" rtlCol="0">
                <a:spAutoFit/>
              </a:bodyPr>
              <a:lstStyle/>
              <a:p>
                <a:r>
                  <a:rPr kumimoji="1" lang="en-US" altLang="ja-JP" sz="1400" dirty="0">
                    <a:solidFill>
                      <a:schemeClr val="bg1">
                        <a:lumMod val="50000"/>
                      </a:schemeClr>
                    </a:solidFill>
                  </a:rPr>
                  <a:t>Internet</a:t>
                </a:r>
                <a:endParaRPr kumimoji="1" lang="ja-JP" altLang="en-US" sz="1400" dirty="0">
                  <a:solidFill>
                    <a:schemeClr val="bg1">
                      <a:lumMod val="50000"/>
                    </a:schemeClr>
                  </a:solidFill>
                </a:endParaRPr>
              </a:p>
            </p:txBody>
          </p:sp>
        </p:grpSp>
        <p:pic>
          <p:nvPicPr>
            <p:cNvPr id="6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799" y="3811171"/>
              <a:ext cx="642107" cy="64210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cxnSp>
          <p:nvCxnSpPr>
            <p:cNvPr id="69" name="直線コネクタ 68"/>
            <p:cNvCxnSpPr>
              <a:stCxn id="61" idx="3"/>
              <a:endCxn id="58" idx="1"/>
            </p:cNvCxnSpPr>
            <p:nvPr/>
          </p:nvCxnSpPr>
          <p:spPr>
            <a:xfrm>
              <a:off x="1153324" y="4043577"/>
              <a:ext cx="453123" cy="8624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58" idx="3"/>
              <a:endCxn id="68" idx="1"/>
            </p:cNvCxnSpPr>
            <p:nvPr/>
          </p:nvCxnSpPr>
          <p:spPr>
            <a:xfrm>
              <a:off x="2071582" y="4129825"/>
              <a:ext cx="3563217" cy="24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937142" y="3709970"/>
              <a:ext cx="389850" cy="215444"/>
            </a:xfrm>
            <a:prstGeom prst="rect">
              <a:avLst/>
            </a:prstGeom>
            <a:noFill/>
          </p:spPr>
          <p:txBody>
            <a:bodyPr wrap="none" rtlCol="0">
              <a:spAutoFit/>
            </a:bodyPr>
            <a:lstStyle/>
            <a:p>
              <a:r>
                <a:rPr kumimoji="1" lang="ja-JP" altLang="en-US" sz="800" dirty="0" smtClean="0"/>
                <a:t>端末</a:t>
              </a:r>
              <a:endParaRPr kumimoji="1" lang="ja-JP" altLang="en-US" sz="800" dirty="0"/>
            </a:p>
          </p:txBody>
        </p:sp>
        <p:sp>
          <p:nvSpPr>
            <p:cNvPr id="72" name="テキスト ボックス 71"/>
            <p:cNvSpPr txBox="1"/>
            <p:nvPr/>
          </p:nvSpPr>
          <p:spPr>
            <a:xfrm>
              <a:off x="2885543" y="3560047"/>
              <a:ext cx="734496" cy="215444"/>
            </a:xfrm>
            <a:prstGeom prst="rect">
              <a:avLst/>
            </a:prstGeom>
            <a:noFill/>
          </p:spPr>
          <p:txBody>
            <a:bodyPr wrap="none" rtlCol="0">
              <a:spAutoFit/>
            </a:bodyPr>
            <a:lstStyle/>
            <a:p>
              <a:r>
                <a:rPr kumimoji="1" lang="ja-JP" altLang="en-US" sz="800" dirty="0" smtClean="0"/>
                <a:t>コア スイッチ</a:t>
              </a:r>
              <a:endParaRPr kumimoji="1" lang="ja-JP" altLang="en-US" sz="800" dirty="0"/>
            </a:p>
          </p:txBody>
        </p:sp>
        <p:pic>
          <p:nvPicPr>
            <p:cNvPr id="73" name="Picture 5" descr="\\tyo-filer02a\wg-j\japan_bid_parts_catalog\Published\Cisco_Icon\Kubrick_Product_Color\Device_route_switch_processor_3037_default_64.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91468" y="3793340"/>
              <a:ext cx="479702" cy="479702"/>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9" descr="\\psf\Home\Documents\Dropbox\Active Projects\deviceLibraryPNGs\phones\iPhone\iPhoneBlack\iPhoneBlack_Default\iPhoneBlackDefault_400Px\Phone_Iphone4s_Blk_DefaultScreen_400px.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2215" y="4459846"/>
              <a:ext cx="185032" cy="36104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0" name="図形グループ 79"/>
            <p:cNvGrpSpPr/>
            <p:nvPr/>
          </p:nvGrpSpPr>
          <p:grpSpPr>
            <a:xfrm>
              <a:off x="7805452" y="5044752"/>
              <a:ext cx="173575" cy="11137"/>
              <a:chOff x="3352800" y="4432300"/>
              <a:chExt cx="1409700" cy="93133"/>
            </a:xfrm>
          </p:grpSpPr>
          <p:sp>
            <p:nvSpPr>
              <p:cNvPr id="83" name="正方形/長方形 82"/>
              <p:cNvSpPr/>
              <p:nvPr/>
            </p:nvSpPr>
            <p:spPr>
              <a:xfrm>
                <a:off x="3352800"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4" name="正方形/長方形 83"/>
              <p:cNvSpPr/>
              <p:nvPr/>
            </p:nvSpPr>
            <p:spPr>
              <a:xfrm>
                <a:off x="3903135"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5" name="正方形/長方形 84"/>
              <p:cNvSpPr/>
              <p:nvPr/>
            </p:nvSpPr>
            <p:spPr>
              <a:xfrm>
                <a:off x="4406900"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87" name="Group 325"/>
            <p:cNvGrpSpPr/>
            <p:nvPr/>
          </p:nvGrpSpPr>
          <p:grpSpPr>
            <a:xfrm>
              <a:off x="2823166" y="2863208"/>
              <a:ext cx="489906" cy="489907"/>
              <a:chOff x="3440922" y="3809331"/>
              <a:chExt cx="664912" cy="664912"/>
            </a:xfrm>
            <a:effectLst>
              <a:outerShdw blurRad="63500" sx="102000" sy="102000" algn="ctr" rotWithShape="0">
                <a:prstClr val="black">
                  <a:alpha val="67000"/>
                </a:prstClr>
              </a:outerShdw>
            </a:effectLst>
          </p:grpSpPr>
          <p:pic>
            <p:nvPicPr>
              <p:cNvPr id="88" name="Picture 25" descr="\\MV-FS\Projects\Cisco\References\Brand Assets\Kubrick Icons\Device Icons\Device_generic_3048_default_256.png"/>
              <p:cNvPicPr>
                <a:picLocks noChangeAspect="1" noChangeArrowheads="1"/>
              </p:cNvPicPr>
              <p:nvPr/>
            </p:nvPicPr>
            <p:blipFill>
              <a:blip r:embed="rId9" cstate="print"/>
              <a:srcRect/>
              <a:stretch>
                <a:fillRect/>
              </a:stretch>
            </p:blipFill>
            <p:spPr bwMode="auto">
              <a:xfrm>
                <a:off x="3440922" y="3809331"/>
                <a:ext cx="664912" cy="664912"/>
              </a:xfrm>
              <a:prstGeom prst="rect">
                <a:avLst/>
              </a:prstGeom>
              <a:noFill/>
            </p:spPr>
          </p:pic>
          <p:grpSp>
            <p:nvGrpSpPr>
              <p:cNvPr id="89" name="Group 603"/>
              <p:cNvGrpSpPr>
                <a:grpSpLocks/>
              </p:cNvGrpSpPr>
              <p:nvPr/>
            </p:nvGrpSpPr>
            <p:grpSpPr bwMode="auto">
              <a:xfrm>
                <a:off x="3632686" y="3991794"/>
                <a:ext cx="275057" cy="394214"/>
                <a:chOff x="6556" y="492"/>
                <a:chExt cx="2551" cy="3655"/>
              </a:xfrm>
              <a:solidFill>
                <a:schemeClr val="bg1"/>
              </a:solidFill>
              <a:effectLst>
                <a:outerShdw blurRad="63500" sx="102000" sy="102000" algn="ctr" rotWithShape="0">
                  <a:prstClr val="black">
                    <a:alpha val="40000"/>
                  </a:prstClr>
                </a:outerShdw>
              </a:effectLst>
            </p:grpSpPr>
            <p:sp>
              <p:nvSpPr>
                <p:cNvPr id="9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1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1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1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1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grpSp>
        </p:grpSp>
        <p:sp>
          <p:nvSpPr>
            <p:cNvPr id="114" name="テキスト ボックス 113"/>
            <p:cNvSpPr txBox="1"/>
            <p:nvPr/>
          </p:nvSpPr>
          <p:spPr>
            <a:xfrm>
              <a:off x="1094532" y="2959211"/>
              <a:ext cx="575290" cy="340519"/>
            </a:xfrm>
            <a:prstGeom prst="roundRect">
              <a:avLst/>
            </a:prstGeom>
            <a:solidFill>
              <a:srgbClr val="7030A0"/>
            </a:solidFill>
            <a:effectLst>
              <a:outerShdw blurRad="50800" dist="38100" dir="2700000" algn="tl" rotWithShape="0">
                <a:prstClr val="black">
                  <a:alpha val="40000"/>
                </a:prstClr>
              </a:outerShdw>
            </a:effectLst>
          </p:spPr>
          <p:txBody>
            <a:bodyPr wrap="none" rtlCol="0">
              <a:sp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企業</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sp>
          <p:nvSpPr>
            <p:cNvPr id="115" name="テキスト ボックス 114"/>
            <p:cNvSpPr txBox="1"/>
            <p:nvPr/>
          </p:nvSpPr>
          <p:spPr>
            <a:xfrm>
              <a:off x="1403348" y="3778628"/>
              <a:ext cx="923651" cy="215444"/>
            </a:xfrm>
            <a:prstGeom prst="rect">
              <a:avLst/>
            </a:prstGeom>
            <a:noFill/>
          </p:spPr>
          <p:txBody>
            <a:bodyPr wrap="none" rtlCol="0">
              <a:spAutoFit/>
            </a:bodyPr>
            <a:lstStyle/>
            <a:p>
              <a:r>
                <a:rPr kumimoji="1" lang="ja-JP" altLang="en-US" sz="800" dirty="0" smtClean="0"/>
                <a:t>アクセス スイッチ</a:t>
              </a:r>
              <a:endParaRPr kumimoji="1" lang="ja-JP" altLang="en-US" sz="800" dirty="0"/>
            </a:p>
          </p:txBody>
        </p:sp>
        <p:pic>
          <p:nvPicPr>
            <p:cNvPr id="116"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56233" y="4291320"/>
              <a:ext cx="480045" cy="49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7" name="直線コネクタ 116"/>
            <p:cNvCxnSpPr>
              <a:stCxn id="116" idx="3"/>
            </p:cNvCxnSpPr>
            <p:nvPr/>
          </p:nvCxnSpPr>
          <p:spPr>
            <a:xfrm flipV="1">
              <a:off x="1736278" y="4228541"/>
              <a:ext cx="102737" cy="311471"/>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18" name="テキスト ボックス 117"/>
            <p:cNvSpPr txBox="1"/>
            <p:nvPr/>
          </p:nvSpPr>
          <p:spPr>
            <a:xfrm>
              <a:off x="1693181" y="4459846"/>
              <a:ext cx="915635" cy="338554"/>
            </a:xfrm>
            <a:prstGeom prst="rect">
              <a:avLst/>
            </a:prstGeom>
            <a:noFill/>
          </p:spPr>
          <p:txBody>
            <a:bodyPr wrap="none" rtlCol="0">
              <a:spAutoFit/>
            </a:bodyPr>
            <a:lstStyle/>
            <a:p>
              <a:r>
                <a:rPr kumimoji="1" lang="ja-JP" altLang="en-US" sz="800" dirty="0" smtClean="0"/>
                <a:t>無線</a:t>
              </a:r>
              <a:r>
                <a:rPr kumimoji="1" lang="en-US" altLang="ja-JP" sz="800" smtClean="0"/>
                <a:t/>
              </a:r>
              <a:br>
                <a:rPr kumimoji="1" lang="en-US" altLang="ja-JP" sz="800" smtClean="0"/>
              </a:br>
              <a:r>
                <a:rPr kumimoji="1" lang="ja-JP" altLang="en-US" sz="800" dirty="0" smtClean="0"/>
                <a:t>アクセス ポイント</a:t>
              </a:r>
              <a:endParaRPr kumimoji="1" lang="ja-JP" altLang="en-US" sz="800" dirty="0"/>
            </a:p>
          </p:txBody>
        </p:sp>
        <p:pic>
          <p:nvPicPr>
            <p:cNvPr id="119" name="Picture 6" descr="\\Mv-fs\Projects\Cisco\References\Brand Assets\Kubrick Icons\Device Icons\Device_asa5500_3075_default_256.png"/>
            <p:cNvPicPr>
              <a:picLocks noChangeAspect="1" noChangeArrowheads="1"/>
            </p:cNvPicPr>
            <p:nvPr/>
          </p:nvPicPr>
          <p:blipFill>
            <a:blip r:embed="rId11" cstate="print">
              <a:extLst>
                <a:ext uri="{28A0092B-C50C-407E-A947-70E740481C1C}">
                  <a14:useLocalDpi xmlns:a14="http://schemas.microsoft.com/office/drawing/2010/main"/>
                </a:ext>
              </a:extLst>
            </a:blip>
            <a:srcRect b="6407"/>
            <a:stretch>
              <a:fillRect/>
            </a:stretch>
          </p:blipFill>
          <p:spPr bwMode="auto">
            <a:xfrm>
              <a:off x="4784850" y="3673512"/>
              <a:ext cx="790986" cy="740306"/>
            </a:xfrm>
            <a:prstGeom prst="rect">
              <a:avLst/>
            </a:prstGeom>
            <a:noFill/>
            <a:effectLst/>
          </p:spPr>
        </p:pic>
        <p:sp>
          <p:nvSpPr>
            <p:cNvPr id="122" name="正方形/長方形 121"/>
            <p:cNvSpPr/>
            <p:nvPr/>
          </p:nvSpPr>
          <p:spPr>
            <a:xfrm>
              <a:off x="2606213" y="2669325"/>
              <a:ext cx="889987" cy="261610"/>
            </a:xfrm>
            <a:prstGeom prst="rect">
              <a:avLst/>
            </a:prstGeom>
          </p:spPr>
          <p:txBody>
            <a:bodyPr wrap="none">
              <a:spAutoFit/>
            </a:bodyPr>
            <a:lstStyle/>
            <a:p>
              <a:r>
                <a:rPr lang="ja-JP" altLang="en-US" sz="1050" dirty="0" smtClean="0">
                  <a:solidFill>
                    <a:srgbClr val="676767"/>
                  </a:solidFill>
                </a:rPr>
                <a:t>認証サーバ</a:t>
              </a:r>
              <a:endParaRPr lang="ja-JP" altLang="en-US" sz="1050" dirty="0">
                <a:solidFill>
                  <a:srgbClr val="676767"/>
                </a:solidFill>
              </a:endParaRPr>
            </a:p>
          </p:txBody>
        </p:sp>
        <p:pic>
          <p:nvPicPr>
            <p:cNvPr id="123" name="Picture 150" descr="j0431599"/>
            <p:cNvPicPr>
              <a:picLocks noChangeAspect="1" noChangeArrowheads="1"/>
            </p:cNvPicPr>
            <p:nvPr/>
          </p:nvPicPr>
          <p:blipFill>
            <a:blip r:embed="rId12" cstate="email"/>
            <a:srcRect/>
            <a:stretch>
              <a:fillRect/>
            </a:stretch>
          </p:blipFill>
          <p:spPr bwMode="auto">
            <a:xfrm>
              <a:off x="627035" y="3741056"/>
              <a:ext cx="330360" cy="330360"/>
            </a:xfrm>
            <a:prstGeom prst="rect">
              <a:avLst/>
            </a:prstGeom>
            <a:noFill/>
            <a:ln w="9525">
              <a:noFill/>
              <a:miter lim="800000"/>
              <a:headEnd/>
              <a:tailEnd/>
            </a:ln>
          </p:spPr>
        </p:pic>
        <p:pic>
          <p:nvPicPr>
            <p:cNvPr id="124" name="Picture 14"/>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197000" y="2855053"/>
              <a:ext cx="498062" cy="498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5" name="テキスト ボックス 124"/>
            <p:cNvSpPr txBox="1"/>
            <p:nvPr/>
          </p:nvSpPr>
          <p:spPr>
            <a:xfrm>
              <a:off x="1849644" y="2591537"/>
              <a:ext cx="877163" cy="338554"/>
            </a:xfrm>
            <a:prstGeom prst="rect">
              <a:avLst/>
            </a:prstGeom>
            <a:noFill/>
          </p:spPr>
          <p:txBody>
            <a:bodyPr wrap="none" rtlCol="0">
              <a:spAutoFit/>
            </a:bodyPr>
            <a:lstStyle/>
            <a:p>
              <a:r>
                <a:rPr kumimoji="1" lang="ja-JP" altLang="en-US" sz="800" dirty="0" smtClean="0"/>
                <a:t>アクティブ</a:t>
              </a:r>
              <a:endParaRPr kumimoji="1" lang="en-US" altLang="ja-JP" sz="800" dirty="0" smtClean="0"/>
            </a:p>
            <a:p>
              <a:r>
                <a:rPr kumimoji="1" lang="ja-JP" altLang="en-US" sz="800" dirty="0" smtClean="0"/>
                <a:t>ディレクトリ</a:t>
              </a:r>
              <a:r>
                <a:rPr kumimoji="1" lang="en-US" altLang="ja-JP" sz="800" dirty="0" smtClean="0"/>
                <a:t>(AD)</a:t>
              </a:r>
            </a:p>
          </p:txBody>
        </p:sp>
      </p:grpSp>
      <p:sp>
        <p:nvSpPr>
          <p:cNvPr id="143" name="雲 142"/>
          <p:cNvSpPr/>
          <p:nvPr/>
        </p:nvSpPr>
        <p:spPr>
          <a:xfrm>
            <a:off x="5581436" y="2736208"/>
            <a:ext cx="1359760" cy="745893"/>
          </a:xfrm>
          <a:prstGeom prst="cloud">
            <a:avLst/>
          </a:prstGeom>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kumimoji="1" lang="ja-JP" altLang="en-US" sz="1200" dirty="0" smtClean="0">
                <a:solidFill>
                  <a:schemeClr val="bg1"/>
                </a:solidFill>
                <a:latin typeface="+mj-ea"/>
                <a:ea typeface="+mj-ea"/>
                <a:cs typeface="メイリオ"/>
              </a:rPr>
              <a:t>クラウド</a:t>
            </a:r>
            <a:endParaRPr kumimoji="1" lang="en-US" altLang="ja-JP" sz="1200" dirty="0" smtClean="0">
              <a:solidFill>
                <a:schemeClr val="bg1"/>
              </a:solidFill>
              <a:latin typeface="+mj-ea"/>
              <a:ea typeface="+mj-ea"/>
              <a:cs typeface="メイリオ"/>
            </a:endParaRPr>
          </a:p>
          <a:p>
            <a:pPr algn="ctr"/>
            <a:r>
              <a:rPr kumimoji="1" lang="en-US" altLang="ja-JP" sz="1200" dirty="0">
                <a:solidFill>
                  <a:schemeClr val="bg1"/>
                </a:solidFill>
                <a:latin typeface="+mj-ea"/>
                <a:ea typeface="+mj-ea"/>
                <a:cs typeface="メイリオ"/>
              </a:rPr>
              <a:t>(</a:t>
            </a:r>
            <a:r>
              <a:rPr kumimoji="1" lang="en-US" altLang="ja-JP" sz="1200" dirty="0" smtClean="0">
                <a:solidFill>
                  <a:schemeClr val="bg1"/>
                </a:solidFill>
                <a:latin typeface="+mj-ea"/>
                <a:ea typeface="+mj-ea"/>
                <a:cs typeface="メイリオ"/>
              </a:rPr>
              <a:t>Cisco</a:t>
            </a:r>
            <a:r>
              <a:rPr kumimoji="1" lang="en-US" altLang="ja-JP" sz="1200" dirty="0">
                <a:solidFill>
                  <a:schemeClr val="bg1"/>
                </a:solidFill>
                <a:latin typeface="+mj-ea"/>
                <a:ea typeface="+mj-ea"/>
                <a:cs typeface="メイリオ"/>
              </a:rPr>
              <a:t> </a:t>
            </a:r>
            <a:r>
              <a:rPr kumimoji="1" lang="en-US" altLang="ja-JP" sz="1200" dirty="0" smtClean="0">
                <a:solidFill>
                  <a:schemeClr val="bg1"/>
                </a:solidFill>
                <a:latin typeface="+mj-ea"/>
                <a:ea typeface="+mj-ea"/>
                <a:cs typeface="メイリオ"/>
              </a:rPr>
              <a:t>CSI)</a:t>
            </a:r>
            <a:endParaRPr kumimoji="1" lang="ja-JP" altLang="en-US" sz="1200" dirty="0">
              <a:solidFill>
                <a:schemeClr val="bg1"/>
              </a:solidFill>
              <a:latin typeface="+mj-ea"/>
              <a:ea typeface="+mj-ea"/>
              <a:cs typeface="メイリオ"/>
            </a:endParaRPr>
          </a:p>
        </p:txBody>
      </p:sp>
      <p:cxnSp>
        <p:nvCxnSpPr>
          <p:cNvPr id="145" name="曲線コネクタ 144"/>
          <p:cNvCxnSpPr/>
          <p:nvPr/>
        </p:nvCxnSpPr>
        <p:spPr>
          <a:xfrm>
            <a:off x="756238" y="4121336"/>
            <a:ext cx="3807603" cy="185277"/>
          </a:xfrm>
          <a:prstGeom prst="curved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sp>
        <p:nvSpPr>
          <p:cNvPr id="150" name="乗算記号 149"/>
          <p:cNvSpPr/>
          <p:nvPr/>
        </p:nvSpPr>
        <p:spPr>
          <a:xfrm>
            <a:off x="4536282" y="3415479"/>
            <a:ext cx="586999" cy="505236"/>
          </a:xfrm>
          <a:prstGeom prst="mathMultiply">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1" name="四角形吹き出し 150"/>
          <p:cNvSpPr/>
          <p:nvPr/>
        </p:nvSpPr>
        <p:spPr>
          <a:xfrm>
            <a:off x="4479866" y="2595815"/>
            <a:ext cx="1101570" cy="704461"/>
          </a:xfrm>
          <a:prstGeom prst="wedgeRectCallout">
            <a:avLst>
              <a:gd name="adj1" fmla="val -18831"/>
              <a:gd name="adj2" fmla="val 84256"/>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dirty="0" smtClean="0"/>
              <a:t>マルウェアのブロック</a:t>
            </a:r>
            <a:endParaRPr kumimoji="1" lang="en-US" altLang="ja-JP" sz="1400" dirty="0" smtClean="0"/>
          </a:p>
        </p:txBody>
      </p:sp>
      <p:sp>
        <p:nvSpPr>
          <p:cNvPr id="153" name="四角形吹き出し 152"/>
          <p:cNvSpPr/>
          <p:nvPr/>
        </p:nvSpPr>
        <p:spPr>
          <a:xfrm>
            <a:off x="3169509" y="4390211"/>
            <a:ext cx="1101570" cy="704461"/>
          </a:xfrm>
          <a:prstGeom prst="wedgeRectCallout">
            <a:avLst>
              <a:gd name="adj1" fmla="val 70431"/>
              <a:gd name="adj2" fmla="val -45126"/>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1400" dirty="0" smtClean="0"/>
              <a:t>情報漏洩の防止</a:t>
            </a:r>
            <a:endParaRPr kumimoji="1" lang="en-US" altLang="ja-JP" sz="1400" dirty="0" smtClean="0"/>
          </a:p>
        </p:txBody>
      </p:sp>
      <p:sp>
        <p:nvSpPr>
          <p:cNvPr id="154" name="乗算記号 153"/>
          <p:cNvSpPr/>
          <p:nvPr/>
        </p:nvSpPr>
        <p:spPr>
          <a:xfrm>
            <a:off x="4394450" y="4053995"/>
            <a:ext cx="586999" cy="505236"/>
          </a:xfrm>
          <a:prstGeom prst="mathMultiply">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155" name="曲線コネクタ 154"/>
          <p:cNvCxnSpPr/>
          <p:nvPr/>
        </p:nvCxnSpPr>
        <p:spPr>
          <a:xfrm rot="10800000">
            <a:off x="4996560" y="3712189"/>
            <a:ext cx="1620493" cy="651532"/>
          </a:xfrm>
          <a:prstGeom prst="curved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pic>
        <p:nvPicPr>
          <p:cNvPr id="158" name="Picture 17" descr="InternetThreat.png"/>
          <p:cNvPicPr>
            <a:picLocks noChangeAspect="1"/>
          </p:cNvPicPr>
          <p:nvPr/>
        </p:nvPicPr>
        <p:blipFill>
          <a:blip r:embed="rId14" cstate="print"/>
          <a:srcRect/>
          <a:stretch>
            <a:fillRect/>
          </a:stretch>
        </p:blipFill>
        <p:spPr bwMode="auto">
          <a:xfrm>
            <a:off x="6281959" y="4251385"/>
            <a:ext cx="697537" cy="503626"/>
          </a:xfrm>
          <a:prstGeom prst="rect">
            <a:avLst/>
          </a:prstGeom>
          <a:noFill/>
          <a:ln w="9525">
            <a:noFill/>
            <a:miter lim="800000"/>
            <a:headEnd/>
            <a:tailEnd/>
          </a:ln>
        </p:spPr>
      </p:pic>
      <p:sp>
        <p:nvSpPr>
          <p:cNvPr id="159" name="Freeform 7"/>
          <p:cNvSpPr>
            <a:spLocks noEditPoints="1"/>
          </p:cNvSpPr>
          <p:nvPr/>
        </p:nvSpPr>
        <p:spPr bwMode="auto">
          <a:xfrm rot="5400000" flipV="1">
            <a:off x="5160203" y="3412387"/>
            <a:ext cx="212173" cy="286017"/>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p>
        </p:txBody>
      </p:sp>
    </p:spTree>
    <p:extLst>
      <p:ext uri="{BB962C8B-B14F-4D97-AF65-F5344CB8AC3E}">
        <p14:creationId xmlns:p14="http://schemas.microsoft.com/office/powerpoint/2010/main" val="95628766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ja-JP" altLang="en-US" dirty="0" smtClean="0"/>
              <a:t>リモートアクセス </a:t>
            </a:r>
            <a:r>
              <a:rPr kumimoji="1" lang="en-US" altLang="ja-JP" smtClean="0"/>
              <a:t>VPN</a:t>
            </a:r>
            <a:endParaRPr kumimoji="1" lang="ja-JP" altLang="en-US" dirty="0"/>
          </a:p>
        </p:txBody>
      </p:sp>
      <p:sp>
        <p:nvSpPr>
          <p:cNvPr id="4" name="Content Placeholder 2"/>
          <p:cNvSpPr txBox="1">
            <a:spLocks/>
          </p:cNvSpPr>
          <p:nvPr/>
        </p:nvSpPr>
        <p:spPr>
          <a:xfrm>
            <a:off x="428073" y="1214582"/>
            <a:ext cx="8574433" cy="1404937"/>
          </a:xfrm>
          <a:prstGeom prst="rect">
            <a:avLst/>
          </a:prstGeom>
        </p:spPr>
        <p:txBody>
          <a:bodyPr>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a:lnSpc>
                <a:spcPct val="90000"/>
              </a:lnSpc>
              <a:spcBef>
                <a:spcPts val="0"/>
              </a:spcBef>
              <a:spcAft>
                <a:spcPts val="600"/>
              </a:spcAft>
              <a:buClr>
                <a:schemeClr val="bg2"/>
              </a:buClr>
            </a:pPr>
            <a:r>
              <a:rPr lang="en-US" altLang="ja-JP" sz="1400" b="1" dirty="0" smtClean="0">
                <a:solidFill>
                  <a:schemeClr val="tx1">
                    <a:lumMod val="75000"/>
                  </a:schemeClr>
                </a:solidFill>
                <a:latin typeface="Arial" pitchFamily="34" charset="0"/>
                <a:ea typeface="ＭＳ Ｐゴシック" pitchFamily="50" charset="-128"/>
                <a:cs typeface="Arial" pitchFamily="34" charset="0"/>
              </a:rPr>
              <a:t>Cisco AnyConnect</a:t>
            </a:r>
            <a:r>
              <a:rPr lang="ja-JP" altLang="en-US" sz="1400" b="1" dirty="0" smtClean="0">
                <a:solidFill>
                  <a:schemeClr val="tx1">
                    <a:lumMod val="75000"/>
                  </a:schemeClr>
                </a:solidFill>
                <a:latin typeface="Arial" pitchFamily="34" charset="0"/>
                <a:ea typeface="ＭＳ Ｐゴシック" pitchFamily="50" charset="-128"/>
                <a:cs typeface="Arial" pitchFamily="34" charset="0"/>
              </a:rPr>
              <a:t> セキュア モビリティ クライアント</a:t>
            </a:r>
            <a:r>
              <a:rPr lang="ja-JP" altLang="en-US" sz="1400" dirty="0" smtClean="0">
                <a:solidFill>
                  <a:schemeClr val="tx1">
                    <a:lumMod val="75000"/>
                  </a:schemeClr>
                </a:solidFill>
                <a:latin typeface="Arial" pitchFamily="34" charset="0"/>
                <a:ea typeface="ＭＳ Ｐゴシック" pitchFamily="50" charset="-128"/>
                <a:cs typeface="Arial" pitchFamily="34" charset="0"/>
              </a:rPr>
              <a:t>は</a:t>
            </a:r>
            <a:r>
              <a:rPr lang="ja-JP" altLang="en-US" sz="1400" b="1" dirty="0" smtClean="0">
                <a:solidFill>
                  <a:schemeClr val="tx1">
                    <a:lumMod val="75000"/>
                  </a:schemeClr>
                </a:solidFill>
                <a:latin typeface="Arial" pitchFamily="34" charset="0"/>
                <a:ea typeface="ＭＳ Ｐゴシック" pitchFamily="50" charset="-128"/>
                <a:cs typeface="Arial" pitchFamily="34" charset="0"/>
              </a:rPr>
              <a:t>スマホにも対応した </a:t>
            </a:r>
            <a:r>
              <a:rPr lang="en-US" altLang="ja-JP" sz="1400" b="1" dirty="0" smtClean="0">
                <a:solidFill>
                  <a:schemeClr val="tx1">
                    <a:lumMod val="75000"/>
                  </a:schemeClr>
                </a:solidFill>
                <a:latin typeface="Arial" pitchFamily="34" charset="0"/>
                <a:ea typeface="ＭＳ Ｐゴシック" pitchFamily="50" charset="-128"/>
                <a:cs typeface="Arial" pitchFamily="34" charset="0"/>
              </a:rPr>
              <a:t>VPN</a:t>
            </a:r>
            <a:r>
              <a:rPr lang="ja-JP" altLang="en-US" sz="1400" b="1" dirty="0" smtClean="0">
                <a:solidFill>
                  <a:schemeClr val="tx1">
                    <a:lumMod val="75000"/>
                  </a:schemeClr>
                </a:solidFill>
                <a:latin typeface="Arial" pitchFamily="34" charset="0"/>
                <a:ea typeface="ＭＳ Ｐゴシック" pitchFamily="50" charset="-128"/>
                <a:cs typeface="Arial" pitchFamily="34" charset="0"/>
              </a:rPr>
              <a:t> クライアント</a:t>
            </a:r>
            <a:r>
              <a:rPr lang="ja-JP" altLang="en-US" sz="1400" dirty="0" smtClean="0">
                <a:solidFill>
                  <a:schemeClr val="tx1">
                    <a:lumMod val="75000"/>
                  </a:schemeClr>
                </a:solidFill>
                <a:latin typeface="Arial" pitchFamily="34" charset="0"/>
                <a:ea typeface="ＭＳ Ｐゴシック" pitchFamily="50" charset="-128"/>
                <a:cs typeface="Arial" pitchFamily="34" charset="0"/>
              </a:rPr>
              <a:t>です。</a:t>
            </a:r>
          </a:p>
          <a:p>
            <a:pPr>
              <a:lnSpc>
                <a:spcPct val="90000"/>
              </a:lnSpc>
              <a:spcBef>
                <a:spcPts val="0"/>
              </a:spcBef>
              <a:spcAft>
                <a:spcPts val="600"/>
              </a:spcAft>
              <a:buClr>
                <a:schemeClr val="bg2"/>
              </a:buClr>
            </a:pPr>
            <a:r>
              <a:rPr lang="en-US" altLang="ja-JP" sz="1400" dirty="0" smtClean="0">
                <a:solidFill>
                  <a:schemeClr val="tx1">
                    <a:lumMod val="75000"/>
                  </a:schemeClr>
                </a:solidFill>
                <a:latin typeface="Arial" pitchFamily="34" charset="0"/>
                <a:ea typeface="ＭＳ Ｐゴシック" pitchFamily="50" charset="-128"/>
                <a:cs typeface="Arial" pitchFamily="34" charset="0"/>
              </a:rPr>
              <a:t>Next</a:t>
            </a:r>
            <a:r>
              <a:rPr lang="ja-JP" altLang="en-US" sz="1400" dirty="0" smtClean="0">
                <a:solidFill>
                  <a:schemeClr val="tx1">
                    <a:lumMod val="75000"/>
                  </a:schemeClr>
                </a:solidFill>
                <a:latin typeface="Arial" pitchFamily="34" charset="0"/>
                <a:ea typeface="ＭＳ Ｐゴシック" pitchFamily="50" charset="-128"/>
                <a:cs typeface="Arial" pitchFamily="34" charset="0"/>
              </a:rPr>
              <a:t> </a:t>
            </a:r>
            <a:r>
              <a:rPr lang="en-US" altLang="ja-JP" sz="1400" dirty="0" smtClean="0">
                <a:solidFill>
                  <a:schemeClr val="tx1">
                    <a:lumMod val="75000"/>
                  </a:schemeClr>
                </a:solidFill>
                <a:latin typeface="Arial" pitchFamily="34" charset="0"/>
                <a:ea typeface="ＭＳ Ｐゴシック" pitchFamily="50" charset="-128"/>
                <a:cs typeface="Arial" pitchFamily="34" charset="0"/>
              </a:rPr>
              <a:t>Generation</a:t>
            </a:r>
            <a:r>
              <a:rPr lang="ja-JP" altLang="en-US" sz="1400" dirty="0" smtClean="0">
                <a:solidFill>
                  <a:schemeClr val="tx1">
                    <a:lumMod val="75000"/>
                  </a:schemeClr>
                </a:solidFill>
                <a:latin typeface="Arial" pitchFamily="34" charset="0"/>
                <a:ea typeface="ＭＳ Ｐゴシック" pitchFamily="50" charset="-128"/>
                <a:cs typeface="Arial" pitchFamily="34" charset="0"/>
              </a:rPr>
              <a:t> </a:t>
            </a:r>
            <a:r>
              <a:rPr lang="en-US" altLang="ja-JP" sz="1400" dirty="0" smtClean="0">
                <a:solidFill>
                  <a:schemeClr val="tx1">
                    <a:lumMod val="75000"/>
                  </a:schemeClr>
                </a:solidFill>
                <a:latin typeface="Arial" pitchFamily="34" charset="0"/>
                <a:ea typeface="ＭＳ Ｐゴシック" pitchFamily="50" charset="-128"/>
                <a:cs typeface="Arial" pitchFamily="34" charset="0"/>
              </a:rPr>
              <a:t>Firewall</a:t>
            </a:r>
            <a:r>
              <a:rPr lang="ja-JP" altLang="en-US" sz="1400" dirty="0" smtClean="0">
                <a:solidFill>
                  <a:schemeClr val="tx1">
                    <a:lumMod val="75000"/>
                  </a:schemeClr>
                </a:solidFill>
                <a:latin typeface="Arial" pitchFamily="34" charset="0"/>
                <a:ea typeface="ＭＳ Ｐゴシック" pitchFamily="50" charset="-128"/>
                <a:cs typeface="Arial" pitchFamily="34" charset="0"/>
              </a:rPr>
              <a:t>に </a:t>
            </a:r>
            <a:r>
              <a:rPr lang="en-US" altLang="ja-JP" sz="1400" dirty="0" smtClean="0">
                <a:solidFill>
                  <a:schemeClr val="tx1">
                    <a:lumMod val="75000"/>
                  </a:schemeClr>
                </a:solidFill>
                <a:latin typeface="Arial" pitchFamily="34" charset="0"/>
                <a:ea typeface="ＭＳ Ｐゴシック" pitchFamily="50" charset="-128"/>
                <a:cs typeface="Arial" pitchFamily="34" charset="0"/>
              </a:rPr>
              <a:t>VPN</a:t>
            </a:r>
            <a:r>
              <a:rPr lang="ja-JP" altLang="en-US" sz="1400" dirty="0" smtClean="0">
                <a:solidFill>
                  <a:schemeClr val="tx1">
                    <a:lumMod val="75000"/>
                  </a:schemeClr>
                </a:solidFill>
                <a:latin typeface="Arial" pitchFamily="34" charset="0"/>
                <a:ea typeface="ＭＳ Ｐゴシック" pitchFamily="50" charset="-128"/>
                <a:cs typeface="Arial" pitchFamily="34" charset="0"/>
              </a:rPr>
              <a:t> 接続して、社外から社内サーバにアクセスができるようになります。</a:t>
            </a:r>
            <a:endParaRPr lang="en-US" altLang="ja-JP" sz="1400" dirty="0" smtClean="0">
              <a:solidFill>
                <a:schemeClr val="tx1">
                  <a:lumMod val="75000"/>
                </a:schemeClr>
              </a:solidFill>
              <a:latin typeface="Arial" pitchFamily="34" charset="0"/>
              <a:ea typeface="ＭＳ Ｐゴシック" pitchFamily="50" charset="-128"/>
              <a:cs typeface="Arial" pitchFamily="34" charset="0"/>
            </a:endParaRPr>
          </a:p>
          <a:p>
            <a:pPr>
              <a:lnSpc>
                <a:spcPct val="90000"/>
              </a:lnSpc>
              <a:spcBef>
                <a:spcPts val="0"/>
              </a:spcBef>
              <a:spcAft>
                <a:spcPts val="600"/>
              </a:spcAft>
              <a:buClr>
                <a:schemeClr val="bg2"/>
              </a:buClr>
            </a:pPr>
            <a:r>
              <a:rPr lang="ja-JP" altLang="en-US" sz="1400" dirty="0">
                <a:solidFill>
                  <a:schemeClr val="tx1">
                    <a:lumMod val="75000"/>
                  </a:schemeClr>
                </a:solidFill>
                <a:latin typeface="Arial" pitchFamily="34" charset="0"/>
                <a:ea typeface="ＭＳ Ｐゴシック" pitchFamily="50" charset="-128"/>
                <a:cs typeface="Arial" pitchFamily="34" charset="0"/>
              </a:rPr>
              <a:t>スマートフォンの</a:t>
            </a:r>
            <a:r>
              <a:rPr lang="en-US" altLang="ja-JP" sz="1400" dirty="0">
                <a:solidFill>
                  <a:schemeClr val="tx1">
                    <a:lumMod val="75000"/>
                  </a:schemeClr>
                </a:solidFill>
                <a:latin typeface="Arial" pitchFamily="34" charset="0"/>
                <a:ea typeface="ＭＳ Ｐゴシック" pitchFamily="50" charset="-128"/>
                <a:cs typeface="Arial" pitchFamily="34" charset="0"/>
              </a:rPr>
              <a:t>Apple </a:t>
            </a:r>
            <a:r>
              <a:rPr lang="en-US" altLang="ja-JP" sz="1400" dirty="0" err="1">
                <a:solidFill>
                  <a:schemeClr val="tx1">
                    <a:lumMod val="75000"/>
                  </a:schemeClr>
                </a:solidFill>
                <a:latin typeface="Arial" pitchFamily="34" charset="0"/>
                <a:ea typeface="ＭＳ Ｐゴシック" pitchFamily="50" charset="-128"/>
                <a:cs typeface="Arial" pitchFamily="34" charset="0"/>
              </a:rPr>
              <a:t>iOSやAndroid</a:t>
            </a:r>
            <a:r>
              <a:rPr lang="en-US" altLang="ja-JP" sz="1400" dirty="0">
                <a:solidFill>
                  <a:schemeClr val="tx1">
                    <a:lumMod val="75000"/>
                  </a:schemeClr>
                </a:solidFill>
                <a:latin typeface="Arial" pitchFamily="34" charset="0"/>
                <a:ea typeface="ＭＳ Ｐゴシック" pitchFamily="50" charset="-128"/>
                <a:cs typeface="Arial" pitchFamily="34" charset="0"/>
              </a:rPr>
              <a:t> OS</a:t>
            </a:r>
            <a:r>
              <a:rPr lang="ja-JP" altLang="en-US" sz="1400" dirty="0">
                <a:solidFill>
                  <a:schemeClr val="tx1">
                    <a:lumMod val="75000"/>
                  </a:schemeClr>
                </a:solidFill>
                <a:latin typeface="Arial" pitchFamily="34" charset="0"/>
                <a:ea typeface="ＭＳ Ｐゴシック" pitchFamily="50" charset="-128"/>
                <a:cs typeface="Arial" pitchFamily="34" charset="0"/>
              </a:rPr>
              <a:t>はもちろん、パソコン</a:t>
            </a:r>
            <a:r>
              <a:rPr lang="en-US" altLang="ja-JP" sz="1400" dirty="0">
                <a:solidFill>
                  <a:schemeClr val="tx1">
                    <a:lumMod val="75000"/>
                  </a:schemeClr>
                </a:solidFill>
                <a:latin typeface="Arial" pitchFamily="34" charset="0"/>
                <a:ea typeface="ＭＳ Ｐゴシック" pitchFamily="50" charset="-128"/>
                <a:cs typeface="Arial" pitchFamily="34" charset="0"/>
              </a:rPr>
              <a:t>(Windows</a:t>
            </a:r>
            <a:r>
              <a:rPr lang="ja-JP" altLang="en-US" sz="1400" dirty="0">
                <a:solidFill>
                  <a:schemeClr val="tx1">
                    <a:lumMod val="75000"/>
                  </a:schemeClr>
                </a:solidFill>
                <a:latin typeface="Arial" pitchFamily="34" charset="0"/>
                <a:ea typeface="ＭＳ Ｐゴシック" pitchFamily="50" charset="-128"/>
                <a:cs typeface="Arial" pitchFamily="34" charset="0"/>
              </a:rPr>
              <a:t>、</a:t>
            </a:r>
            <a:r>
              <a:rPr lang="en-US" altLang="ja-JP" sz="1400" dirty="0">
                <a:solidFill>
                  <a:schemeClr val="tx1">
                    <a:lumMod val="75000"/>
                  </a:schemeClr>
                </a:solidFill>
                <a:latin typeface="Arial" pitchFamily="34" charset="0"/>
                <a:ea typeface="ＭＳ Ｐゴシック" pitchFamily="50" charset="-128"/>
                <a:cs typeface="Arial" pitchFamily="34" charset="0"/>
              </a:rPr>
              <a:t> Mac OS X</a:t>
            </a:r>
            <a:r>
              <a:rPr lang="ja-JP" altLang="en-US" sz="1400" dirty="0">
                <a:solidFill>
                  <a:schemeClr val="tx1">
                    <a:lumMod val="75000"/>
                  </a:schemeClr>
                </a:solidFill>
                <a:latin typeface="Arial" pitchFamily="34" charset="0"/>
                <a:ea typeface="ＭＳ Ｐゴシック" pitchFamily="50" charset="-128"/>
                <a:cs typeface="Arial" pitchFamily="34" charset="0"/>
              </a:rPr>
              <a:t>、</a:t>
            </a:r>
            <a:r>
              <a:rPr lang="en-US" altLang="ja-JP" sz="1400" dirty="0">
                <a:solidFill>
                  <a:schemeClr val="tx1">
                    <a:lumMod val="75000"/>
                  </a:schemeClr>
                </a:solidFill>
                <a:latin typeface="Arial" pitchFamily="34" charset="0"/>
                <a:ea typeface="ＭＳ Ｐゴシック" pitchFamily="50" charset="-128"/>
                <a:cs typeface="Arial" pitchFamily="34" charset="0"/>
              </a:rPr>
              <a:t>Linux) </a:t>
            </a:r>
            <a:r>
              <a:rPr lang="ja-JP" altLang="en-US" sz="1400" dirty="0" smtClean="0">
                <a:solidFill>
                  <a:schemeClr val="tx1">
                    <a:lumMod val="75000"/>
                  </a:schemeClr>
                </a:solidFill>
                <a:latin typeface="Arial" pitchFamily="34" charset="0"/>
                <a:ea typeface="ＭＳ Ｐゴシック" pitchFamily="50" charset="-128"/>
                <a:cs typeface="Arial" pitchFamily="34" charset="0"/>
              </a:rPr>
              <a:t>でも</a:t>
            </a:r>
            <a:r>
              <a:rPr lang="en-US" altLang="ja-JP" sz="1400" dirty="0" smtClean="0">
                <a:solidFill>
                  <a:schemeClr val="tx1">
                    <a:lumMod val="75000"/>
                  </a:schemeClr>
                </a:solidFill>
                <a:latin typeface="Arial" pitchFamily="34" charset="0"/>
                <a:ea typeface="ＭＳ Ｐゴシック" pitchFamily="50" charset="-128"/>
                <a:cs typeface="Arial" pitchFamily="34" charset="0"/>
              </a:rPr>
              <a:t/>
            </a:r>
            <a:br>
              <a:rPr lang="en-US" altLang="ja-JP" sz="1400" dirty="0" smtClean="0">
                <a:solidFill>
                  <a:schemeClr val="tx1">
                    <a:lumMod val="75000"/>
                  </a:schemeClr>
                </a:solidFill>
                <a:latin typeface="Arial" pitchFamily="34" charset="0"/>
                <a:ea typeface="ＭＳ Ｐゴシック" pitchFamily="50" charset="-128"/>
                <a:cs typeface="Arial" pitchFamily="34" charset="0"/>
              </a:rPr>
            </a:br>
            <a:r>
              <a:rPr lang="en-US" altLang="ja-JP" sz="1400" dirty="0" err="1" smtClean="0">
                <a:solidFill>
                  <a:schemeClr val="tx1">
                    <a:lumMod val="75000"/>
                  </a:schemeClr>
                </a:solidFill>
                <a:latin typeface="Arial" pitchFamily="34" charset="0"/>
                <a:ea typeface="ＭＳ Ｐゴシック" pitchFamily="50" charset="-128"/>
                <a:cs typeface="Arial" pitchFamily="34" charset="0"/>
              </a:rPr>
              <a:t>専用アプリを利用できます</a:t>
            </a:r>
            <a:r>
              <a:rPr lang="en-US" altLang="ja-JP" sz="1400" dirty="0">
                <a:solidFill>
                  <a:schemeClr val="tx1">
                    <a:lumMod val="75000"/>
                  </a:schemeClr>
                </a:solidFill>
                <a:latin typeface="Arial" pitchFamily="34" charset="0"/>
                <a:ea typeface="ＭＳ Ｐゴシック" pitchFamily="50" charset="-128"/>
                <a:cs typeface="Arial" pitchFamily="34" charset="0"/>
              </a:rPr>
              <a:t>。</a:t>
            </a:r>
          </a:p>
          <a:p>
            <a:pPr>
              <a:lnSpc>
                <a:spcPct val="90000"/>
              </a:lnSpc>
              <a:spcBef>
                <a:spcPts val="0"/>
              </a:spcBef>
              <a:spcAft>
                <a:spcPts val="600"/>
              </a:spcAft>
              <a:buClr>
                <a:schemeClr val="bg2"/>
              </a:buClr>
            </a:pPr>
            <a:endParaRPr lang="ja-JP" altLang="en-US" sz="1400" dirty="0" smtClean="0">
              <a:solidFill>
                <a:schemeClr val="tx1">
                  <a:lumMod val="75000"/>
                </a:schemeClr>
              </a:solidFill>
              <a:latin typeface="Arial" pitchFamily="34" charset="0"/>
              <a:ea typeface="ＭＳ Ｐゴシック" pitchFamily="50" charset="-128"/>
              <a:cs typeface="Arial" pitchFamily="34" charset="0"/>
            </a:endParaRPr>
          </a:p>
          <a:p>
            <a:endParaRPr lang="ja-JP" altLang="en-US" sz="1400" dirty="0" smtClean="0">
              <a:solidFill>
                <a:schemeClr val="tx1">
                  <a:lumMod val="75000"/>
                </a:schemeClr>
              </a:solidFill>
              <a:latin typeface="Arial" pitchFamily="34" charset="0"/>
              <a:ea typeface="ＭＳ Ｐゴシック" pitchFamily="50" charset="-128"/>
              <a:cs typeface="Arial" pitchFamily="34" charset="0"/>
            </a:endParaRPr>
          </a:p>
        </p:txBody>
      </p:sp>
      <p:pic>
        <p:nvPicPr>
          <p:cNvPr id="5" name="Picture 7" descr="\\tyo-filer02a\wg-j\japan_bid_parts_catalog\Published\Icon\Product_Icon_Color\Device_cloud_white_3041_default_256.png"/>
          <p:cNvPicPr>
            <a:picLocks noChangeAspect="1" noChangeArrowheads="1"/>
          </p:cNvPicPr>
          <p:nvPr/>
        </p:nvPicPr>
        <p:blipFill>
          <a:blip r:embed="rId2"/>
          <a:srcRect/>
          <a:stretch>
            <a:fillRect/>
          </a:stretch>
        </p:blipFill>
        <p:spPr bwMode="auto">
          <a:xfrm>
            <a:off x="3831184" y="2067072"/>
            <a:ext cx="1355329" cy="1480315"/>
          </a:xfrm>
          <a:prstGeom prst="rect">
            <a:avLst/>
          </a:prstGeom>
          <a:noFill/>
        </p:spPr>
      </p:pic>
      <p:cxnSp>
        <p:nvCxnSpPr>
          <p:cNvPr id="6" name="Straight Connector 154"/>
          <p:cNvCxnSpPr/>
          <p:nvPr/>
        </p:nvCxnSpPr>
        <p:spPr>
          <a:xfrm>
            <a:off x="2936758" y="2927792"/>
            <a:ext cx="1370915" cy="19835"/>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7" name="角丸四角形 191"/>
          <p:cNvSpPr/>
          <p:nvPr/>
        </p:nvSpPr>
        <p:spPr>
          <a:xfrm>
            <a:off x="1272855" y="2745323"/>
            <a:ext cx="1937386" cy="1983508"/>
          </a:xfrm>
          <a:prstGeom prst="roundRect">
            <a:avLst>
              <a:gd name="adj" fmla="val 4783"/>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ja-JP" altLang="en-US" sz="900">
              <a:latin typeface="Arial" pitchFamily="34" charset="0"/>
              <a:ea typeface="ＭＳ Ｐゴシック" pitchFamily="50" charset="-128"/>
              <a:cs typeface="Arial" pitchFamily="34" charset="0"/>
            </a:endParaRPr>
          </a:p>
        </p:txBody>
      </p:sp>
      <p:grpSp>
        <p:nvGrpSpPr>
          <p:cNvPr id="8" name="グループ化 362"/>
          <p:cNvGrpSpPr/>
          <p:nvPr/>
        </p:nvGrpSpPr>
        <p:grpSpPr>
          <a:xfrm>
            <a:off x="1352788" y="3316142"/>
            <a:ext cx="1044393" cy="733766"/>
            <a:chOff x="896064" y="691666"/>
            <a:chExt cx="812041" cy="522351"/>
          </a:xfrm>
        </p:grpSpPr>
        <p:sp>
          <p:nvSpPr>
            <p:cNvPr id="9" name="TextBox 60"/>
            <p:cNvSpPr txBox="1"/>
            <p:nvPr/>
          </p:nvSpPr>
          <p:spPr>
            <a:xfrm>
              <a:off x="896064" y="691666"/>
              <a:ext cx="812041" cy="175284"/>
            </a:xfrm>
            <a:prstGeom prst="rect">
              <a:avLst/>
            </a:prstGeom>
            <a:noFill/>
          </p:spPr>
          <p:txBody>
            <a:bodyPr wrap="square" rtlCol="0">
              <a:noAutofit/>
            </a:bodyPr>
            <a:lstStyle/>
            <a:p>
              <a:pPr algn="ctr"/>
              <a:r>
                <a:rPr lang="ja-JP" altLang="en-US" sz="1100" dirty="0" smtClean="0">
                  <a:solidFill>
                    <a:srgbClr val="292929"/>
                  </a:solidFill>
                  <a:latin typeface="Arial" pitchFamily="34" charset="0"/>
                  <a:ea typeface="ＭＳ Ｐゴシック" pitchFamily="50" charset="-128"/>
                  <a:cs typeface="Arial" pitchFamily="34" charset="0"/>
                </a:rPr>
                <a:t>社内サーバ</a:t>
              </a:r>
              <a:endParaRPr lang="en-US" sz="1100" dirty="0">
                <a:solidFill>
                  <a:srgbClr val="292929"/>
                </a:solidFill>
                <a:latin typeface="Arial" pitchFamily="34" charset="0"/>
                <a:ea typeface="ＭＳ Ｐゴシック" pitchFamily="50" charset="-128"/>
                <a:cs typeface="Arial" pitchFamily="34" charset="0"/>
              </a:endParaRPr>
            </a:p>
          </p:txBody>
        </p:sp>
        <p:pic>
          <p:nvPicPr>
            <p:cNvPr id="10" name="Picture 2" descr="\\tyo-filer02a\wg-j\japan_bid_parts_catalog\Published\Icon\Product_Icon_Color\Device_file_server_3129_unknown_64.png"/>
            <p:cNvPicPr>
              <a:picLocks noChangeAspect="1" noChangeArrowheads="1"/>
            </p:cNvPicPr>
            <p:nvPr/>
          </p:nvPicPr>
          <p:blipFill>
            <a:blip r:embed="rId3"/>
            <a:srcRect/>
            <a:stretch>
              <a:fillRect/>
            </a:stretch>
          </p:blipFill>
          <p:spPr bwMode="auto">
            <a:xfrm>
              <a:off x="970272" y="882204"/>
              <a:ext cx="331813" cy="331813"/>
            </a:xfrm>
            <a:prstGeom prst="rect">
              <a:avLst/>
            </a:prstGeom>
            <a:noFill/>
          </p:spPr>
        </p:pic>
        <p:pic>
          <p:nvPicPr>
            <p:cNvPr id="11" name="Picture 2" descr="\\tyo-filer02a\wg-j\japan_bid_parts_catalog\Published\Icon\Product_Icon_Color\Device_file_server_3129_unknown_64.png"/>
            <p:cNvPicPr>
              <a:picLocks noChangeAspect="1" noChangeArrowheads="1"/>
            </p:cNvPicPr>
            <p:nvPr/>
          </p:nvPicPr>
          <p:blipFill>
            <a:blip r:embed="rId3"/>
            <a:srcRect/>
            <a:stretch>
              <a:fillRect/>
            </a:stretch>
          </p:blipFill>
          <p:spPr bwMode="auto">
            <a:xfrm>
              <a:off x="1288578" y="882204"/>
              <a:ext cx="331813" cy="331813"/>
            </a:xfrm>
            <a:prstGeom prst="rect">
              <a:avLst/>
            </a:prstGeom>
            <a:noFill/>
          </p:spPr>
        </p:pic>
      </p:grpSp>
      <p:grpSp>
        <p:nvGrpSpPr>
          <p:cNvPr id="12" name="グループ化 194"/>
          <p:cNvGrpSpPr/>
          <p:nvPr/>
        </p:nvGrpSpPr>
        <p:grpSpPr>
          <a:xfrm>
            <a:off x="5206809" y="3015503"/>
            <a:ext cx="1527888" cy="202282"/>
            <a:chOff x="4464973" y="903829"/>
            <a:chExt cx="1187970" cy="144000"/>
          </a:xfrm>
        </p:grpSpPr>
        <p:grpSp>
          <p:nvGrpSpPr>
            <p:cNvPr id="13" name="グループ化 106"/>
            <p:cNvGrpSpPr/>
            <p:nvPr/>
          </p:nvGrpSpPr>
          <p:grpSpPr>
            <a:xfrm rot="10800000">
              <a:off x="4464973" y="903829"/>
              <a:ext cx="467786" cy="144000"/>
              <a:chOff x="2746380" y="3350989"/>
              <a:chExt cx="467786" cy="144000"/>
            </a:xfrm>
          </p:grpSpPr>
          <p:sp>
            <p:nvSpPr>
              <p:cNvPr id="26" name="円弧 246"/>
              <p:cNvSpPr/>
              <p:nvPr/>
            </p:nvSpPr>
            <p:spPr>
              <a:xfrm>
                <a:off x="2746380"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7" name="円弧 247"/>
              <p:cNvSpPr/>
              <p:nvPr/>
            </p:nvSpPr>
            <p:spPr>
              <a:xfrm>
                <a:off x="2818203"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8" name="円弧 248"/>
              <p:cNvSpPr/>
              <p:nvPr/>
            </p:nvSpPr>
            <p:spPr>
              <a:xfrm>
                <a:off x="2890026"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9" name="円弧 249"/>
              <p:cNvSpPr/>
              <p:nvPr/>
            </p:nvSpPr>
            <p:spPr>
              <a:xfrm>
                <a:off x="2961849"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30" name="円弧 250"/>
              <p:cNvSpPr/>
              <p:nvPr/>
            </p:nvSpPr>
            <p:spPr>
              <a:xfrm>
                <a:off x="3033672"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31" name="円弧 251"/>
              <p:cNvSpPr/>
              <p:nvPr/>
            </p:nvSpPr>
            <p:spPr>
              <a:xfrm>
                <a:off x="3105495"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grpSp>
        <p:grpSp>
          <p:nvGrpSpPr>
            <p:cNvPr id="14" name="グループ化 118"/>
            <p:cNvGrpSpPr/>
            <p:nvPr/>
          </p:nvGrpSpPr>
          <p:grpSpPr>
            <a:xfrm rot="10800000">
              <a:off x="4896570" y="903829"/>
              <a:ext cx="539609" cy="144000"/>
              <a:chOff x="2746380" y="3350989"/>
              <a:chExt cx="539609" cy="144000"/>
            </a:xfrm>
          </p:grpSpPr>
          <p:sp>
            <p:nvSpPr>
              <p:cNvPr id="19" name="円弧 214"/>
              <p:cNvSpPr/>
              <p:nvPr/>
            </p:nvSpPr>
            <p:spPr>
              <a:xfrm>
                <a:off x="2746380"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0" name="円弧 240"/>
              <p:cNvSpPr/>
              <p:nvPr/>
            </p:nvSpPr>
            <p:spPr>
              <a:xfrm>
                <a:off x="2818203"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1" name="円弧 241"/>
              <p:cNvSpPr/>
              <p:nvPr/>
            </p:nvSpPr>
            <p:spPr>
              <a:xfrm>
                <a:off x="2890026"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2" name="円弧 242"/>
              <p:cNvSpPr/>
              <p:nvPr/>
            </p:nvSpPr>
            <p:spPr>
              <a:xfrm>
                <a:off x="2961849"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3" name="円弧 243"/>
              <p:cNvSpPr/>
              <p:nvPr/>
            </p:nvSpPr>
            <p:spPr>
              <a:xfrm>
                <a:off x="3033672"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4" name="円弧 244"/>
              <p:cNvSpPr/>
              <p:nvPr/>
            </p:nvSpPr>
            <p:spPr>
              <a:xfrm>
                <a:off x="3105495"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25" name="円弧 245"/>
              <p:cNvSpPr/>
              <p:nvPr/>
            </p:nvSpPr>
            <p:spPr>
              <a:xfrm>
                <a:off x="3177318"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grpSp>
        <p:grpSp>
          <p:nvGrpSpPr>
            <p:cNvPr id="15" name="グループ化 128"/>
            <p:cNvGrpSpPr/>
            <p:nvPr/>
          </p:nvGrpSpPr>
          <p:grpSpPr>
            <a:xfrm rot="10800000">
              <a:off x="5400626" y="903829"/>
              <a:ext cx="252317" cy="144000"/>
              <a:chOff x="2961849" y="3350989"/>
              <a:chExt cx="252317" cy="144000"/>
            </a:xfrm>
          </p:grpSpPr>
          <p:sp>
            <p:nvSpPr>
              <p:cNvPr id="16" name="円弧 207"/>
              <p:cNvSpPr/>
              <p:nvPr/>
            </p:nvSpPr>
            <p:spPr>
              <a:xfrm>
                <a:off x="2961849"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17" name="円弧 212"/>
              <p:cNvSpPr/>
              <p:nvPr/>
            </p:nvSpPr>
            <p:spPr>
              <a:xfrm>
                <a:off x="3033672"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18" name="円弧 213"/>
              <p:cNvSpPr/>
              <p:nvPr/>
            </p:nvSpPr>
            <p:spPr>
              <a:xfrm>
                <a:off x="3105495"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grpSp>
      </p:grpSp>
      <p:grpSp>
        <p:nvGrpSpPr>
          <p:cNvPr id="32" name="グループ化 162"/>
          <p:cNvGrpSpPr/>
          <p:nvPr/>
        </p:nvGrpSpPr>
        <p:grpSpPr>
          <a:xfrm>
            <a:off x="1219332" y="4418535"/>
            <a:ext cx="1990909" cy="316489"/>
            <a:chOff x="754211" y="2436207"/>
            <a:chExt cx="1800846" cy="225301"/>
          </a:xfrm>
        </p:grpSpPr>
        <p:sp>
          <p:nvSpPr>
            <p:cNvPr id="33" name="片側の 2 つの角を丸めた四角形 163"/>
            <p:cNvSpPr/>
            <p:nvPr/>
          </p:nvSpPr>
          <p:spPr>
            <a:xfrm>
              <a:off x="754211" y="2436207"/>
              <a:ext cx="1800846" cy="216000"/>
            </a:xfrm>
            <a:prstGeom prst="round2SameRect">
              <a:avLst>
                <a:gd name="adj1" fmla="val 0"/>
                <a:gd name="adj2" fmla="val 30386"/>
              </a:avLst>
            </a:pr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3200">
                <a:latin typeface="Arial" pitchFamily="34" charset="0"/>
                <a:ea typeface="ＭＳ Ｐゴシック" pitchFamily="50" charset="-128"/>
                <a:cs typeface="Arial" pitchFamily="34" charset="0"/>
              </a:endParaRPr>
            </a:p>
          </p:txBody>
        </p:sp>
        <p:sp>
          <p:nvSpPr>
            <p:cNvPr id="34" name="TextBox 61"/>
            <p:cNvSpPr txBox="1"/>
            <p:nvPr/>
          </p:nvSpPr>
          <p:spPr>
            <a:xfrm>
              <a:off x="1186583" y="2468696"/>
              <a:ext cx="936102" cy="192812"/>
            </a:xfrm>
            <a:prstGeom prst="rect">
              <a:avLst/>
            </a:prstGeom>
            <a:noFill/>
          </p:spPr>
          <p:txBody>
            <a:bodyPr wrap="square" rtlCol="0" anchor="ctr">
              <a:noAutofit/>
            </a:bodyPr>
            <a:lstStyle/>
            <a:p>
              <a:pPr algn="ctr"/>
              <a:r>
                <a:rPr lang="ja-JP" altLang="en-US" sz="1200" b="1" dirty="0" smtClean="0">
                  <a:solidFill>
                    <a:schemeClr val="bg1"/>
                  </a:solidFill>
                  <a:latin typeface="Arial" pitchFamily="34" charset="0"/>
                  <a:ea typeface="ＭＳ Ｐゴシック" pitchFamily="50" charset="-128"/>
                  <a:cs typeface="Arial" pitchFamily="34" charset="0"/>
                </a:rPr>
                <a:t>社内</a:t>
              </a:r>
              <a:endParaRPr lang="en-US" sz="1200" b="1" dirty="0" smtClean="0">
                <a:solidFill>
                  <a:schemeClr val="bg1"/>
                </a:solidFill>
                <a:latin typeface="Arial" pitchFamily="34" charset="0"/>
                <a:ea typeface="ＭＳ Ｐゴシック" pitchFamily="50" charset="-128"/>
                <a:cs typeface="Arial" pitchFamily="34" charset="0"/>
              </a:endParaRPr>
            </a:p>
          </p:txBody>
        </p:sp>
      </p:grpSp>
      <p:pic>
        <p:nvPicPr>
          <p:cNvPr id="35" name="Picture 5" descr="Headquarters_Regul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185827" y="4064468"/>
            <a:ext cx="524804" cy="772673"/>
          </a:xfrm>
          <a:prstGeom prst="rect">
            <a:avLst/>
          </a:prstGeom>
          <a:noFill/>
        </p:spPr>
      </p:pic>
      <p:grpSp>
        <p:nvGrpSpPr>
          <p:cNvPr id="36" name="グループ化 174"/>
          <p:cNvGrpSpPr/>
          <p:nvPr/>
        </p:nvGrpSpPr>
        <p:grpSpPr>
          <a:xfrm>
            <a:off x="3802648" y="4678659"/>
            <a:ext cx="3311797" cy="274513"/>
            <a:chOff x="754211" y="2436207"/>
            <a:chExt cx="1301317" cy="195420"/>
          </a:xfrm>
        </p:grpSpPr>
        <p:sp>
          <p:nvSpPr>
            <p:cNvPr id="37" name="角丸四角形 175"/>
            <p:cNvSpPr/>
            <p:nvPr/>
          </p:nvSpPr>
          <p:spPr>
            <a:xfrm>
              <a:off x="754211" y="2436207"/>
              <a:ext cx="1253451" cy="190018"/>
            </a:xfrm>
            <a:prstGeom prst="roundRect">
              <a:avLst/>
            </a:pr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3200">
                <a:latin typeface="Arial" pitchFamily="34" charset="0"/>
                <a:ea typeface="ＭＳ Ｐゴシック" pitchFamily="50" charset="-128"/>
                <a:cs typeface="Arial" pitchFamily="34" charset="0"/>
              </a:endParaRPr>
            </a:p>
          </p:txBody>
        </p:sp>
        <p:sp>
          <p:nvSpPr>
            <p:cNvPr id="38" name="TextBox 61"/>
            <p:cNvSpPr txBox="1"/>
            <p:nvPr/>
          </p:nvSpPr>
          <p:spPr>
            <a:xfrm>
              <a:off x="823266" y="2438815"/>
              <a:ext cx="1232262" cy="192812"/>
            </a:xfrm>
            <a:prstGeom prst="rect">
              <a:avLst/>
            </a:prstGeom>
            <a:noFill/>
          </p:spPr>
          <p:txBody>
            <a:bodyPr wrap="square" rtlCol="0" anchor="ctr">
              <a:noAutofit/>
            </a:bodyPr>
            <a:lstStyle/>
            <a:p>
              <a:pPr algn="ctr"/>
              <a:r>
                <a:rPr lang="ja-JP" altLang="en-US" sz="1200" b="1" dirty="0" smtClean="0">
                  <a:solidFill>
                    <a:schemeClr val="bg1"/>
                  </a:solidFill>
                  <a:latin typeface="Arial" pitchFamily="34" charset="0"/>
                  <a:ea typeface="ＭＳ Ｐゴシック" pitchFamily="50" charset="-128"/>
                  <a:cs typeface="Arial" pitchFamily="34" charset="0"/>
                </a:rPr>
                <a:t>社外（カフェ、外出先）</a:t>
              </a:r>
              <a:endParaRPr lang="en-US" altLang="ja-JP" sz="1200" b="1" dirty="0" smtClean="0">
                <a:solidFill>
                  <a:schemeClr val="bg1"/>
                </a:solidFill>
                <a:latin typeface="Arial" pitchFamily="34" charset="0"/>
                <a:ea typeface="ＭＳ Ｐゴシック" pitchFamily="50" charset="-128"/>
                <a:cs typeface="Arial" pitchFamily="34" charset="0"/>
              </a:endParaRPr>
            </a:p>
          </p:txBody>
        </p:sp>
      </p:grpSp>
      <p:grpSp>
        <p:nvGrpSpPr>
          <p:cNvPr id="39" name="グループ化 216"/>
          <p:cNvGrpSpPr/>
          <p:nvPr/>
        </p:nvGrpSpPr>
        <p:grpSpPr>
          <a:xfrm>
            <a:off x="4061789" y="3223127"/>
            <a:ext cx="347899" cy="1029343"/>
            <a:chOff x="3810587" y="1318470"/>
            <a:chExt cx="270500" cy="732766"/>
          </a:xfrm>
        </p:grpSpPr>
        <p:grpSp>
          <p:nvGrpSpPr>
            <p:cNvPr id="40" name="グループ化 106"/>
            <p:cNvGrpSpPr/>
            <p:nvPr/>
          </p:nvGrpSpPr>
          <p:grpSpPr>
            <a:xfrm rot="14964865">
              <a:off x="3648694" y="1480363"/>
              <a:ext cx="467786" cy="144000"/>
              <a:chOff x="2746380" y="3350989"/>
              <a:chExt cx="467786" cy="144000"/>
            </a:xfrm>
          </p:grpSpPr>
          <p:sp>
            <p:nvSpPr>
              <p:cNvPr id="46" name="円弧 226"/>
              <p:cNvSpPr/>
              <p:nvPr/>
            </p:nvSpPr>
            <p:spPr>
              <a:xfrm>
                <a:off x="2746380"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47" name="円弧 227"/>
              <p:cNvSpPr/>
              <p:nvPr/>
            </p:nvSpPr>
            <p:spPr>
              <a:xfrm>
                <a:off x="2818203"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48" name="円弧 228"/>
              <p:cNvSpPr/>
              <p:nvPr/>
            </p:nvSpPr>
            <p:spPr>
              <a:xfrm>
                <a:off x="2890026"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49" name="円弧 229"/>
              <p:cNvSpPr/>
              <p:nvPr/>
            </p:nvSpPr>
            <p:spPr>
              <a:xfrm>
                <a:off x="2961849"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50" name="円弧 230"/>
              <p:cNvSpPr/>
              <p:nvPr/>
            </p:nvSpPr>
            <p:spPr>
              <a:xfrm>
                <a:off x="3033672"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51" name="円弧 231"/>
              <p:cNvSpPr/>
              <p:nvPr/>
            </p:nvSpPr>
            <p:spPr>
              <a:xfrm>
                <a:off x="3105495"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grpSp>
        <p:grpSp>
          <p:nvGrpSpPr>
            <p:cNvPr id="41" name="グループ化 118"/>
            <p:cNvGrpSpPr/>
            <p:nvPr/>
          </p:nvGrpSpPr>
          <p:grpSpPr>
            <a:xfrm rot="14964865">
              <a:off x="3847017" y="1817166"/>
              <a:ext cx="324140" cy="144000"/>
              <a:chOff x="2961849" y="3350989"/>
              <a:chExt cx="324140" cy="144000"/>
            </a:xfrm>
          </p:grpSpPr>
          <p:sp>
            <p:nvSpPr>
              <p:cNvPr id="42" name="円弧 222"/>
              <p:cNvSpPr/>
              <p:nvPr/>
            </p:nvSpPr>
            <p:spPr>
              <a:xfrm>
                <a:off x="2961849"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43" name="円弧 223"/>
              <p:cNvSpPr/>
              <p:nvPr/>
            </p:nvSpPr>
            <p:spPr>
              <a:xfrm>
                <a:off x="3033672"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44" name="円弧 224"/>
              <p:cNvSpPr/>
              <p:nvPr/>
            </p:nvSpPr>
            <p:spPr>
              <a:xfrm>
                <a:off x="3105495"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sp>
            <p:nvSpPr>
              <p:cNvPr id="45" name="円弧 225"/>
              <p:cNvSpPr/>
              <p:nvPr/>
            </p:nvSpPr>
            <p:spPr>
              <a:xfrm>
                <a:off x="3177318" y="3350989"/>
                <a:ext cx="108671" cy="144000"/>
              </a:xfrm>
              <a:prstGeom prst="arc">
                <a:avLst>
                  <a:gd name="adj1" fmla="val 16200000"/>
                  <a:gd name="adj2" fmla="val 5277275"/>
                </a:avLst>
              </a:prstGeom>
              <a:ln>
                <a:solidFill>
                  <a:srgbClr val="146EA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2400">
                  <a:latin typeface="Arial" pitchFamily="34" charset="0"/>
                  <a:ea typeface="ＭＳ Ｐゴシック" pitchFamily="50" charset="-128"/>
                  <a:cs typeface="Arial" pitchFamily="34" charset="0"/>
                </a:endParaRPr>
              </a:p>
            </p:txBody>
          </p:sp>
        </p:grpSp>
      </p:grpSp>
      <p:grpSp>
        <p:nvGrpSpPr>
          <p:cNvPr id="52" name="グループ化 360"/>
          <p:cNvGrpSpPr/>
          <p:nvPr/>
        </p:nvGrpSpPr>
        <p:grpSpPr>
          <a:xfrm>
            <a:off x="6738472" y="4223399"/>
            <a:ext cx="1175969" cy="856670"/>
            <a:chOff x="5523246" y="2390138"/>
            <a:chExt cx="914345" cy="609843"/>
          </a:xfrm>
        </p:grpSpPr>
        <p:pic>
          <p:nvPicPr>
            <p:cNvPr id="53" name="図 63" descr="build04.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6152120" y="2397846"/>
              <a:ext cx="285471" cy="506400"/>
            </a:xfrm>
            <a:prstGeom prst="rect">
              <a:avLst/>
            </a:prstGeom>
            <a:noFill/>
            <a:ln w="9525">
              <a:noFill/>
              <a:miter lim="800000"/>
              <a:headEnd/>
              <a:tailEnd/>
            </a:ln>
          </p:spPr>
        </p:pic>
        <p:pic>
          <p:nvPicPr>
            <p:cNvPr id="54" name="図 54" descr="bild.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5812404" y="2390138"/>
              <a:ext cx="339716" cy="512284"/>
            </a:xfrm>
            <a:prstGeom prst="rect">
              <a:avLst/>
            </a:prstGeom>
            <a:noFill/>
            <a:ln w="9525">
              <a:noFill/>
              <a:miter lim="800000"/>
              <a:headEnd/>
              <a:tailEnd/>
            </a:ln>
          </p:spPr>
        </p:pic>
        <p:pic>
          <p:nvPicPr>
            <p:cNvPr id="55" name="Picture 20" descr="C:\Documents and Settings\Kayleem\Local Settings\Temporary Internet Files\Content.IE5\I3K74R01\MCj04316270000[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58043" y="2646280"/>
              <a:ext cx="353302" cy="353701"/>
            </a:xfrm>
            <a:prstGeom prst="rect">
              <a:avLst/>
            </a:prstGeom>
            <a:noFill/>
            <a:ln w="9525">
              <a:noFill/>
              <a:miter lim="800000"/>
              <a:headEnd/>
              <a:tailEnd/>
            </a:ln>
          </p:spPr>
        </p:pic>
        <p:pic>
          <p:nvPicPr>
            <p:cNvPr id="56" name="Picture 25" descr="Small_Busines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04724" y="2631643"/>
              <a:ext cx="353319" cy="310901"/>
            </a:xfrm>
            <a:prstGeom prst="rect">
              <a:avLst/>
            </a:prstGeom>
            <a:noFill/>
          </p:spPr>
        </p:pic>
        <p:pic>
          <p:nvPicPr>
            <p:cNvPr id="57" name="図 359" descr="図2.png"/>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523246" y="2611588"/>
              <a:ext cx="149709" cy="322844"/>
            </a:xfrm>
            <a:prstGeom prst="rect">
              <a:avLst/>
            </a:prstGeom>
          </p:spPr>
        </p:pic>
      </p:grpSp>
      <p:sp>
        <p:nvSpPr>
          <p:cNvPr id="58" name="TextBox 113"/>
          <p:cNvSpPr txBox="1"/>
          <p:nvPr/>
        </p:nvSpPr>
        <p:spPr>
          <a:xfrm>
            <a:off x="3978702" y="2971307"/>
            <a:ext cx="971060" cy="246228"/>
          </a:xfrm>
          <a:prstGeom prst="rect">
            <a:avLst/>
          </a:prstGeom>
          <a:noFill/>
        </p:spPr>
        <p:txBody>
          <a:bodyPr wrap="none" rtlCol="0">
            <a:noAutofit/>
          </a:bodyPr>
          <a:lstStyle/>
          <a:p>
            <a:pPr algn="ctr"/>
            <a:r>
              <a:rPr lang="ja-JP" altLang="en-US" sz="1100" dirty="0" smtClean="0">
                <a:solidFill>
                  <a:srgbClr val="292929"/>
                </a:solidFill>
                <a:latin typeface="Arial" pitchFamily="34" charset="0"/>
                <a:ea typeface="ＭＳ Ｐゴシック" pitchFamily="50" charset="-128"/>
                <a:cs typeface="Arial" pitchFamily="34" charset="0"/>
              </a:rPr>
              <a:t>インターネット</a:t>
            </a:r>
            <a:endParaRPr lang="en-US" sz="1100" dirty="0">
              <a:solidFill>
                <a:srgbClr val="292929"/>
              </a:solidFill>
              <a:latin typeface="Arial" pitchFamily="34" charset="0"/>
              <a:ea typeface="ＭＳ Ｐゴシック" pitchFamily="50" charset="-128"/>
              <a:cs typeface="Arial" pitchFamily="34" charset="0"/>
            </a:endParaRPr>
          </a:p>
        </p:txBody>
      </p:sp>
      <p:pic>
        <p:nvPicPr>
          <p:cNvPr id="59" name="Picture 3" descr="C:\Users\syoshina\Downloads\KM54060.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29280" y="2357880"/>
            <a:ext cx="1568118" cy="1254494"/>
          </a:xfrm>
          <a:prstGeom prst="rect">
            <a:avLst/>
          </a:prstGeom>
          <a:noFill/>
          <a:effectLst>
            <a:glow rad="101600">
              <a:schemeClr val="accent1">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60" name="Group 110"/>
          <p:cNvGrpSpPr/>
          <p:nvPr/>
        </p:nvGrpSpPr>
        <p:grpSpPr>
          <a:xfrm>
            <a:off x="7012358" y="2988147"/>
            <a:ext cx="550924" cy="1040360"/>
            <a:chOff x="6264188" y="3083265"/>
            <a:chExt cx="1027527" cy="1940376"/>
          </a:xfrm>
          <a:effectLst>
            <a:glow rad="101600">
              <a:schemeClr val="accent1">
                <a:satMod val="175000"/>
                <a:alpha val="40000"/>
              </a:schemeClr>
            </a:glow>
            <a:outerShdw blurRad="50800" dist="38100" dir="2700000" algn="tl" rotWithShape="0">
              <a:prstClr val="black">
                <a:alpha val="40000"/>
              </a:prstClr>
            </a:outerShdw>
          </a:effectLst>
        </p:grpSpPr>
        <p:pic>
          <p:nvPicPr>
            <p:cNvPr id="61" name="Picture 562" descr="iphoneApps.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64188" y="3083265"/>
              <a:ext cx="1027527" cy="1940376"/>
            </a:xfrm>
            <a:prstGeom prst="rect">
              <a:avLst/>
            </a:prstGeom>
            <a:effectLst>
              <a:outerShdw blurRad="50800" dist="38100" dir="5400000" algn="t" rotWithShape="0">
                <a:prstClr val="black">
                  <a:alpha val="40000"/>
                </a:prstClr>
              </a:outerShdw>
            </a:effectLst>
          </p:spPr>
        </p:pic>
        <p:pic>
          <p:nvPicPr>
            <p:cNvPr id="62" name="Picture 1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57917" y="3428999"/>
              <a:ext cx="875822" cy="1265837"/>
            </a:xfrm>
            <a:prstGeom prst="rect">
              <a:avLst/>
            </a:prstGeom>
          </p:spPr>
        </p:pic>
      </p:grpSp>
      <p:sp>
        <p:nvSpPr>
          <p:cNvPr id="63" name="TextBox 60"/>
          <p:cNvSpPr txBox="1"/>
          <p:nvPr/>
        </p:nvSpPr>
        <p:spPr>
          <a:xfrm>
            <a:off x="6419046" y="2501899"/>
            <a:ext cx="1659057" cy="418587"/>
          </a:xfrm>
          <a:prstGeom prst="rect">
            <a:avLst/>
          </a:prstGeom>
          <a:noFill/>
        </p:spPr>
        <p:txBody>
          <a:bodyPr wrap="square" rtlCol="0">
            <a:noAutofit/>
          </a:bodyPr>
          <a:lstStyle/>
          <a:p>
            <a:pPr algn="ctr"/>
            <a:r>
              <a:rPr lang="en-US" altLang="ja-JP" sz="1200" b="1" dirty="0" err="1" smtClean="0">
                <a:solidFill>
                  <a:schemeClr val="tx1">
                    <a:lumMod val="75000"/>
                  </a:schemeClr>
                </a:solidFill>
                <a:latin typeface="Arial" pitchFamily="34" charset="0"/>
                <a:ea typeface="ＭＳ Ｐゴシック" pitchFamily="50" charset="-128"/>
                <a:cs typeface="Arial" pitchFamily="34" charset="0"/>
              </a:rPr>
              <a:t>AnyConnect</a:t>
            </a:r>
            <a:endParaRPr lang="en-US" altLang="ja-JP" sz="1200" b="1" dirty="0" smtClean="0">
              <a:solidFill>
                <a:schemeClr val="tx1">
                  <a:lumMod val="75000"/>
                </a:schemeClr>
              </a:solidFill>
              <a:latin typeface="Arial" pitchFamily="34" charset="0"/>
              <a:ea typeface="ＭＳ Ｐゴシック" pitchFamily="50" charset="-128"/>
              <a:cs typeface="Arial" pitchFamily="34" charset="0"/>
            </a:endParaRPr>
          </a:p>
          <a:p>
            <a:pPr algn="ctr"/>
            <a:r>
              <a:rPr lang="ja-JP" altLang="en-US" sz="1050" b="1" dirty="0">
                <a:solidFill>
                  <a:schemeClr val="tx1">
                    <a:lumMod val="75000"/>
                  </a:schemeClr>
                </a:solidFill>
                <a:latin typeface="Arial" pitchFamily="34" charset="0"/>
                <a:ea typeface="ＭＳ Ｐゴシック" pitchFamily="50" charset="-128"/>
                <a:cs typeface="Arial" pitchFamily="34" charset="0"/>
              </a:rPr>
              <a:t>（</a:t>
            </a:r>
            <a:r>
              <a:rPr lang="en-US" altLang="ja-JP" sz="1050" b="1" dirty="0" err="1" smtClean="0">
                <a:solidFill>
                  <a:schemeClr val="tx1">
                    <a:lumMod val="75000"/>
                  </a:schemeClr>
                </a:solidFill>
                <a:latin typeface="Arial" pitchFamily="34" charset="0"/>
                <a:ea typeface="ＭＳ Ｐゴシック" pitchFamily="50" charset="-128"/>
                <a:cs typeface="Arial" pitchFamily="34" charset="0"/>
              </a:rPr>
              <a:t>スマホ向け</a:t>
            </a:r>
            <a:r>
              <a:rPr lang="ja-JP" altLang="en-US" sz="1050" b="1" dirty="0">
                <a:solidFill>
                  <a:schemeClr val="tx1">
                    <a:lumMod val="75000"/>
                  </a:schemeClr>
                </a:solidFill>
                <a:latin typeface="Arial" pitchFamily="34" charset="0"/>
                <a:ea typeface="ＭＳ Ｐゴシック" pitchFamily="50" charset="-128"/>
                <a:cs typeface="Arial" pitchFamily="34" charset="0"/>
              </a:rPr>
              <a:t>）</a:t>
            </a:r>
            <a:endParaRPr lang="en-US" altLang="ja-JP" sz="1050" b="1" dirty="0" smtClean="0">
              <a:solidFill>
                <a:schemeClr val="tx1">
                  <a:lumMod val="75000"/>
                </a:schemeClr>
              </a:solidFill>
              <a:latin typeface="Arial" pitchFamily="34" charset="0"/>
              <a:ea typeface="ＭＳ Ｐゴシック" pitchFamily="50" charset="-128"/>
              <a:cs typeface="Arial" pitchFamily="34" charset="0"/>
            </a:endParaRPr>
          </a:p>
        </p:txBody>
      </p:sp>
      <p:sp>
        <p:nvSpPr>
          <p:cNvPr id="64" name="TextBox 60"/>
          <p:cNvSpPr txBox="1"/>
          <p:nvPr/>
        </p:nvSpPr>
        <p:spPr>
          <a:xfrm>
            <a:off x="4340272" y="3471102"/>
            <a:ext cx="1659057" cy="418587"/>
          </a:xfrm>
          <a:prstGeom prst="rect">
            <a:avLst/>
          </a:prstGeom>
          <a:noFill/>
        </p:spPr>
        <p:txBody>
          <a:bodyPr wrap="square" rtlCol="0">
            <a:noAutofit/>
          </a:bodyPr>
          <a:lstStyle/>
          <a:p>
            <a:pPr algn="ctr"/>
            <a:r>
              <a:rPr lang="en-US" altLang="ja-JP" sz="1200" dirty="0" err="1" smtClean="0">
                <a:solidFill>
                  <a:schemeClr val="tx1">
                    <a:lumMod val="75000"/>
                  </a:schemeClr>
                </a:solidFill>
                <a:latin typeface="Arial" pitchFamily="34" charset="0"/>
                <a:ea typeface="ＭＳ Ｐゴシック" pitchFamily="50" charset="-128"/>
                <a:cs typeface="Arial" pitchFamily="34" charset="0"/>
              </a:rPr>
              <a:t>AnyConnect</a:t>
            </a:r>
            <a:endParaRPr lang="en-US" altLang="ja-JP" sz="1200" dirty="0" smtClean="0">
              <a:solidFill>
                <a:schemeClr val="tx1">
                  <a:lumMod val="75000"/>
                </a:schemeClr>
              </a:solidFill>
              <a:latin typeface="Arial" pitchFamily="34" charset="0"/>
              <a:ea typeface="ＭＳ Ｐゴシック" pitchFamily="50" charset="-128"/>
              <a:cs typeface="Arial" pitchFamily="34" charset="0"/>
            </a:endParaRPr>
          </a:p>
          <a:p>
            <a:pPr algn="ctr"/>
            <a:r>
              <a:rPr lang="ja-JP" altLang="en-US" sz="1050" dirty="0" smtClean="0">
                <a:solidFill>
                  <a:schemeClr val="tx1">
                    <a:lumMod val="75000"/>
                  </a:schemeClr>
                </a:solidFill>
                <a:latin typeface="Arial" pitchFamily="34" charset="0"/>
                <a:ea typeface="ＭＳ Ｐゴシック" pitchFamily="50" charset="-128"/>
                <a:cs typeface="Arial" pitchFamily="34" charset="0"/>
              </a:rPr>
              <a:t>（</a:t>
            </a:r>
            <a:r>
              <a:rPr lang="en-US" altLang="ja-JP" sz="1050" dirty="0" err="1" smtClean="0">
                <a:solidFill>
                  <a:schemeClr val="tx1">
                    <a:lumMod val="75000"/>
                  </a:schemeClr>
                </a:solidFill>
                <a:latin typeface="Arial" pitchFamily="34" charset="0"/>
                <a:ea typeface="ＭＳ Ｐゴシック" pitchFamily="50" charset="-128"/>
                <a:cs typeface="Arial" pitchFamily="34" charset="0"/>
              </a:rPr>
              <a:t>パソコン向け</a:t>
            </a:r>
            <a:r>
              <a:rPr lang="ja-JP" altLang="en-US" sz="1050" dirty="0">
                <a:solidFill>
                  <a:schemeClr val="tx1">
                    <a:lumMod val="75000"/>
                  </a:schemeClr>
                </a:solidFill>
                <a:latin typeface="Arial" pitchFamily="34" charset="0"/>
                <a:ea typeface="ＭＳ Ｐゴシック" pitchFamily="50" charset="-128"/>
                <a:cs typeface="Arial" pitchFamily="34" charset="0"/>
              </a:rPr>
              <a:t>）</a:t>
            </a:r>
            <a:endParaRPr lang="en-US" altLang="ja-JP" sz="1050" dirty="0" smtClean="0">
              <a:solidFill>
                <a:schemeClr val="tx1">
                  <a:lumMod val="75000"/>
                </a:schemeClr>
              </a:solidFill>
              <a:latin typeface="Arial" pitchFamily="34" charset="0"/>
              <a:ea typeface="ＭＳ Ｐゴシック" pitchFamily="50" charset="-128"/>
              <a:cs typeface="Arial" pitchFamily="34" charset="0"/>
            </a:endParaRPr>
          </a:p>
        </p:txBody>
      </p:sp>
      <p:grpSp>
        <p:nvGrpSpPr>
          <p:cNvPr id="65" name="Group 11"/>
          <p:cNvGrpSpPr/>
          <p:nvPr/>
        </p:nvGrpSpPr>
        <p:grpSpPr>
          <a:xfrm>
            <a:off x="4388580" y="3931964"/>
            <a:ext cx="1271961" cy="828535"/>
            <a:chOff x="9629854" y="2526184"/>
            <a:chExt cx="1589912" cy="1035643"/>
          </a:xfrm>
        </p:grpSpPr>
        <p:pic>
          <p:nvPicPr>
            <p:cNvPr id="66" name="Picture 16" descr="LAPTOP"/>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629854" y="3015029"/>
              <a:ext cx="570156" cy="546798"/>
            </a:xfrm>
            <a:prstGeom prst="rect">
              <a:avLst/>
            </a:prstGeom>
            <a:noFill/>
            <a:ln w="9525">
              <a:noFill/>
              <a:miter lim="800000"/>
              <a:headEnd/>
              <a:tailEnd/>
            </a:ln>
          </p:spPr>
        </p:pic>
        <p:pic>
          <p:nvPicPr>
            <p:cNvPr id="67"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144999" y="2526184"/>
              <a:ext cx="1074767" cy="977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 name="TextBox 60"/>
          <p:cNvSpPr txBox="1"/>
          <p:nvPr/>
        </p:nvSpPr>
        <p:spPr>
          <a:xfrm>
            <a:off x="2085983" y="2501899"/>
            <a:ext cx="1659057" cy="270850"/>
          </a:xfrm>
          <a:prstGeom prst="rect">
            <a:avLst/>
          </a:prstGeom>
          <a:noFill/>
        </p:spPr>
        <p:txBody>
          <a:bodyPr wrap="square" rtlCol="0">
            <a:noAutofit/>
          </a:bodyPr>
          <a:lstStyle/>
          <a:p>
            <a:pPr algn="ctr"/>
            <a:r>
              <a:rPr lang="en-US" altLang="ja-JP" sz="1200" b="1" dirty="0" smtClean="0">
                <a:solidFill>
                  <a:schemeClr val="tx1">
                    <a:lumMod val="75000"/>
                  </a:schemeClr>
                </a:solidFill>
                <a:latin typeface="Arial" pitchFamily="34" charset="0"/>
                <a:ea typeface="ＭＳ Ｐゴシック" pitchFamily="50" charset="-128"/>
                <a:cs typeface="Arial" pitchFamily="34" charset="0"/>
              </a:rPr>
              <a:t>NGF</a:t>
            </a:r>
            <a:r>
              <a:rPr lang="en-US" altLang="ja-JP" sz="1200" b="1" dirty="0">
                <a:solidFill>
                  <a:schemeClr val="tx1">
                    <a:lumMod val="75000"/>
                  </a:schemeClr>
                </a:solidFill>
                <a:latin typeface="Arial" pitchFamily="34" charset="0"/>
                <a:ea typeface="ＭＳ Ｐゴシック" pitchFamily="50" charset="-128"/>
                <a:cs typeface="Arial" pitchFamily="34" charset="0"/>
              </a:rPr>
              <a:t>W</a:t>
            </a:r>
            <a:endParaRPr lang="en-US" altLang="ja-JP" sz="1200" b="1" dirty="0" smtClean="0">
              <a:solidFill>
                <a:schemeClr val="tx1">
                  <a:lumMod val="75000"/>
                </a:schemeClr>
              </a:solidFill>
              <a:latin typeface="Arial" pitchFamily="34" charset="0"/>
              <a:ea typeface="ＭＳ Ｐゴシック" pitchFamily="50" charset="-128"/>
              <a:cs typeface="Arial" pitchFamily="34" charset="0"/>
            </a:endParaRPr>
          </a:p>
        </p:txBody>
      </p:sp>
      <p:sp>
        <p:nvSpPr>
          <p:cNvPr id="69" name="Can 74"/>
          <p:cNvSpPr/>
          <p:nvPr/>
        </p:nvSpPr>
        <p:spPr>
          <a:xfrm rot="16200000">
            <a:off x="5163357" y="1306406"/>
            <a:ext cx="158614" cy="3240897"/>
          </a:xfrm>
          <a:prstGeom prst="can">
            <a:avLst/>
          </a:prstGeom>
          <a:solidFill>
            <a:srgbClr val="0096D6">
              <a:alpha val="69804"/>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400" dirty="0" smtClean="0">
              <a:latin typeface="Arial" pitchFamily="34" charset="0"/>
              <a:ea typeface="ＭＳ Ｐゴシック" pitchFamily="50" charset="-128"/>
              <a:cs typeface="Arial" pitchFamily="34" charset="0"/>
            </a:endParaRPr>
          </a:p>
        </p:txBody>
      </p:sp>
      <p:pic>
        <p:nvPicPr>
          <p:cNvPr id="70" name="Picture 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49949" y="2847547"/>
            <a:ext cx="365317" cy="399005"/>
          </a:xfrm>
          <a:prstGeom prst="rect">
            <a:avLst/>
          </a:prstGeom>
        </p:spPr>
      </p:pic>
      <p:pic>
        <p:nvPicPr>
          <p:cNvPr id="71" name="Picture 150" descr="j0431599"/>
          <p:cNvPicPr>
            <a:picLocks noChangeAspect="1" noChangeArrowheads="1"/>
          </p:cNvPicPr>
          <p:nvPr/>
        </p:nvPicPr>
        <p:blipFill>
          <a:blip r:embed="rId16" cstate="email"/>
          <a:srcRect/>
          <a:stretch>
            <a:fillRect/>
          </a:stretch>
        </p:blipFill>
        <p:spPr bwMode="auto">
          <a:xfrm>
            <a:off x="5224224" y="3091718"/>
            <a:ext cx="325993" cy="325993"/>
          </a:xfrm>
          <a:prstGeom prst="rect">
            <a:avLst/>
          </a:prstGeom>
          <a:noFill/>
          <a:ln w="9525">
            <a:noFill/>
            <a:miter lim="800000"/>
            <a:headEnd/>
            <a:tailEnd/>
          </a:ln>
        </p:spPr>
      </p:pic>
      <p:sp>
        <p:nvSpPr>
          <p:cNvPr id="72" name="Can 129"/>
          <p:cNvSpPr/>
          <p:nvPr/>
        </p:nvSpPr>
        <p:spPr>
          <a:xfrm rot="19908536">
            <a:off x="4004473" y="2911248"/>
            <a:ext cx="134638" cy="1832710"/>
          </a:xfrm>
          <a:prstGeom prst="can">
            <a:avLst/>
          </a:prstGeom>
          <a:solidFill>
            <a:srgbClr val="0096D6">
              <a:alpha val="69804"/>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400" dirty="0" smtClean="0">
              <a:latin typeface="Arial" pitchFamily="34" charset="0"/>
              <a:ea typeface="ＭＳ Ｐゴシック" pitchFamily="50" charset="-128"/>
              <a:cs typeface="Arial" pitchFamily="34" charset="0"/>
            </a:endParaRPr>
          </a:p>
        </p:txBody>
      </p:sp>
      <p:pic>
        <p:nvPicPr>
          <p:cNvPr id="73" name="Picture 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262939" y="4261556"/>
            <a:ext cx="365317" cy="399005"/>
          </a:xfrm>
          <a:prstGeom prst="rect">
            <a:avLst/>
          </a:prstGeom>
        </p:spPr>
      </p:pic>
      <p:pic>
        <p:nvPicPr>
          <p:cNvPr id="74" name="Picture 150" descr="j0431599"/>
          <p:cNvPicPr>
            <a:picLocks noChangeAspect="1" noChangeArrowheads="1"/>
          </p:cNvPicPr>
          <p:nvPr/>
        </p:nvPicPr>
        <p:blipFill>
          <a:blip r:embed="rId16" cstate="email"/>
          <a:srcRect/>
          <a:stretch>
            <a:fillRect/>
          </a:stretch>
        </p:blipFill>
        <p:spPr bwMode="auto">
          <a:xfrm>
            <a:off x="3918203" y="3391475"/>
            <a:ext cx="325993" cy="325993"/>
          </a:xfrm>
          <a:prstGeom prst="rect">
            <a:avLst/>
          </a:prstGeom>
          <a:noFill/>
          <a:ln w="9525">
            <a:noFill/>
            <a:miter lim="800000"/>
            <a:headEnd/>
            <a:tailEnd/>
          </a:ln>
        </p:spPr>
      </p:pic>
      <p:pic>
        <p:nvPicPr>
          <p:cNvPr id="75" name="Picture 2" descr="Man in office desk with computer"/>
          <p:cNvPicPr>
            <a:picLocks noChangeAspect="1" noChangeArrowheads="1"/>
          </p:cNvPicPr>
          <p:nvPr/>
        </p:nvPicPr>
        <p:blipFill>
          <a:blip r:embed="rId17" cstate="print">
            <a:duotone>
              <a:schemeClr val="accent1">
                <a:shade val="45000"/>
                <a:satMod val="135000"/>
              </a:schemeClr>
              <a:prstClr val="white"/>
            </a:duotone>
            <a:extLst>
              <a:ext uri="{BEBA8EAE-BF5A-486C-A8C5-ECC9F3942E4B}">
                <a14:imgProps xmlns:a14="http://schemas.microsoft.com/office/drawing/2010/main">
                  <a14:imgLayer r:embed="rId18">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575120" y="3797374"/>
            <a:ext cx="480008" cy="4800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6" name="グループ化 84"/>
          <p:cNvGrpSpPr/>
          <p:nvPr/>
        </p:nvGrpSpPr>
        <p:grpSpPr>
          <a:xfrm>
            <a:off x="6438541" y="3470956"/>
            <a:ext cx="330922" cy="474892"/>
            <a:chOff x="2847606" y="3905768"/>
            <a:chExt cx="500206" cy="717824"/>
          </a:xfrm>
        </p:grpSpPr>
        <p:grpSp>
          <p:nvGrpSpPr>
            <p:cNvPr id="77" name="グループ化 85"/>
            <p:cNvGrpSpPr/>
            <p:nvPr/>
          </p:nvGrpSpPr>
          <p:grpSpPr>
            <a:xfrm>
              <a:off x="2847606" y="3905768"/>
              <a:ext cx="343728" cy="717824"/>
              <a:chOff x="3302974" y="3891548"/>
              <a:chExt cx="343728" cy="717824"/>
            </a:xfrm>
          </p:grpSpPr>
          <p:sp>
            <p:nvSpPr>
              <p:cNvPr id="81" name="角丸四角形 90"/>
              <p:cNvSpPr/>
              <p:nvPr/>
            </p:nvSpPr>
            <p:spPr>
              <a:xfrm rot="3080611">
                <a:off x="3454078" y="4035438"/>
                <a:ext cx="134490" cy="143512"/>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2" name="角丸四角形 91"/>
              <p:cNvSpPr/>
              <p:nvPr/>
            </p:nvSpPr>
            <p:spPr>
              <a:xfrm rot="18911877">
                <a:off x="3576795" y="4162775"/>
                <a:ext cx="69907" cy="17878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3" name="角丸四角形 92"/>
              <p:cNvSpPr/>
              <p:nvPr/>
            </p:nvSpPr>
            <p:spPr>
              <a:xfrm rot="21185281">
                <a:off x="3525104" y="4114447"/>
                <a:ext cx="65120" cy="119788"/>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4" name="角丸四角形 93"/>
              <p:cNvSpPr/>
              <p:nvPr/>
            </p:nvSpPr>
            <p:spPr>
              <a:xfrm rot="21038003">
                <a:off x="3471711" y="4243680"/>
                <a:ext cx="69907" cy="17878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5" name="角丸四角形 94"/>
              <p:cNvSpPr/>
              <p:nvPr/>
            </p:nvSpPr>
            <p:spPr>
              <a:xfrm rot="5914157">
                <a:off x="3402764" y="4289023"/>
                <a:ext cx="69907" cy="183206"/>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6" name="角丸四角形 95"/>
              <p:cNvSpPr/>
              <p:nvPr/>
            </p:nvSpPr>
            <p:spPr>
              <a:xfrm rot="1652455">
                <a:off x="3302974" y="4321062"/>
                <a:ext cx="65120" cy="119788"/>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7" name="角丸四角形 96"/>
              <p:cNvSpPr/>
              <p:nvPr/>
            </p:nvSpPr>
            <p:spPr>
              <a:xfrm rot="20634088">
                <a:off x="3500059" y="4249139"/>
                <a:ext cx="66164" cy="209873"/>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8" name="角丸四角形 97"/>
              <p:cNvSpPr/>
              <p:nvPr/>
            </p:nvSpPr>
            <p:spPr>
              <a:xfrm rot="1239336">
                <a:off x="3489004" y="4400880"/>
                <a:ext cx="69907" cy="178784"/>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9" name="角丸四角形 98"/>
              <p:cNvSpPr/>
              <p:nvPr/>
            </p:nvSpPr>
            <p:spPr>
              <a:xfrm rot="18333537">
                <a:off x="3483336" y="4516918"/>
                <a:ext cx="65120" cy="119788"/>
              </a:xfrm>
              <a:prstGeom prst="roundRect">
                <a:avLst>
                  <a:gd name="adj"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0" name="角丸四角形 99"/>
              <p:cNvSpPr/>
              <p:nvPr/>
            </p:nvSpPr>
            <p:spPr>
              <a:xfrm rot="1688216">
                <a:off x="3408215" y="4132911"/>
                <a:ext cx="136996" cy="175225"/>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1" name="円/楕円 100"/>
              <p:cNvSpPr/>
              <p:nvPr/>
            </p:nvSpPr>
            <p:spPr>
              <a:xfrm rot="1150310">
                <a:off x="3498751" y="3891548"/>
                <a:ext cx="146649" cy="158979"/>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78" name="グループ化 86"/>
            <p:cNvGrpSpPr/>
            <p:nvPr/>
          </p:nvGrpSpPr>
          <p:grpSpPr>
            <a:xfrm>
              <a:off x="3167283" y="4323551"/>
              <a:ext cx="180529" cy="154740"/>
              <a:chOff x="3184566" y="4343419"/>
              <a:chExt cx="180529" cy="154740"/>
            </a:xfrm>
          </p:grpSpPr>
          <p:sp>
            <p:nvSpPr>
              <p:cNvPr id="79" name="角丸四角形 88"/>
              <p:cNvSpPr/>
              <p:nvPr/>
            </p:nvSpPr>
            <p:spPr>
              <a:xfrm rot="20084919">
                <a:off x="3184566" y="4374159"/>
                <a:ext cx="180529" cy="124000"/>
              </a:xfrm>
              <a:prstGeom prst="roundRect">
                <a:avLst>
                  <a:gd name="adj" fmla="val 12500"/>
                </a:avLst>
              </a:prstGeom>
              <a:solidFill>
                <a:schemeClr val="bg2">
                  <a:lumMod val="75000"/>
                </a:schemeClr>
              </a:solidFill>
              <a:ln w="952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0" name="フリーフォーム 89"/>
              <p:cNvSpPr/>
              <p:nvPr/>
            </p:nvSpPr>
            <p:spPr>
              <a:xfrm rot="20084497">
                <a:off x="3194265" y="4343419"/>
                <a:ext cx="85725" cy="55245"/>
              </a:xfrm>
              <a:custGeom>
                <a:avLst/>
                <a:gdLst>
                  <a:gd name="connsiteX0" fmla="*/ 0 w 85725"/>
                  <a:gd name="connsiteY0" fmla="*/ 57150 h 57150"/>
                  <a:gd name="connsiteX1" fmla="*/ 30480 w 85725"/>
                  <a:gd name="connsiteY1" fmla="*/ 0 h 57150"/>
                  <a:gd name="connsiteX2" fmla="*/ 85725 w 85725"/>
                  <a:gd name="connsiteY2" fmla="*/ 51435 h 57150"/>
                  <a:gd name="connsiteX0" fmla="*/ 0 w 85725"/>
                  <a:gd name="connsiteY0" fmla="*/ 59055 h 59055"/>
                  <a:gd name="connsiteX1" fmla="*/ 47625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5245 h 55245"/>
                  <a:gd name="connsiteX1" fmla="*/ 41910 w 85725"/>
                  <a:gd name="connsiteY1" fmla="*/ 0 h 55245"/>
                  <a:gd name="connsiteX2" fmla="*/ 85725 w 85725"/>
                  <a:gd name="connsiteY2" fmla="*/ 53340 h 55245"/>
                  <a:gd name="connsiteX0" fmla="*/ 183 w 85908"/>
                  <a:gd name="connsiteY0" fmla="*/ 55245 h 55245"/>
                  <a:gd name="connsiteX1" fmla="*/ 42093 w 85908"/>
                  <a:gd name="connsiteY1" fmla="*/ 0 h 55245"/>
                  <a:gd name="connsiteX2" fmla="*/ 85908 w 85908"/>
                  <a:gd name="connsiteY2" fmla="*/ 53340 h 55245"/>
                  <a:gd name="connsiteX0" fmla="*/ 0 w 85725"/>
                  <a:gd name="connsiteY0" fmla="*/ 55245 h 55245"/>
                  <a:gd name="connsiteX1" fmla="*/ 41910 w 85725"/>
                  <a:gd name="connsiteY1" fmla="*/ 0 h 55245"/>
                  <a:gd name="connsiteX2" fmla="*/ 85725 w 85725"/>
                  <a:gd name="connsiteY2" fmla="*/ 53340 h 55245"/>
                  <a:gd name="connsiteX0" fmla="*/ 0 w 85725"/>
                  <a:gd name="connsiteY0" fmla="*/ 55245 h 55245"/>
                  <a:gd name="connsiteX1" fmla="*/ 41910 w 85725"/>
                  <a:gd name="connsiteY1" fmla="*/ 0 h 55245"/>
                  <a:gd name="connsiteX2" fmla="*/ 85725 w 85725"/>
                  <a:gd name="connsiteY2" fmla="*/ 53340 h 55245"/>
                </a:gdLst>
                <a:ahLst/>
                <a:cxnLst>
                  <a:cxn ang="0">
                    <a:pos x="connsiteX0" y="connsiteY0"/>
                  </a:cxn>
                  <a:cxn ang="0">
                    <a:pos x="connsiteX1" y="connsiteY1"/>
                  </a:cxn>
                  <a:cxn ang="0">
                    <a:pos x="connsiteX2" y="connsiteY2"/>
                  </a:cxn>
                </a:cxnLst>
                <a:rect l="l" t="t" r="r" b="b"/>
                <a:pathLst>
                  <a:path w="85725" h="55245">
                    <a:moveTo>
                      <a:pt x="0" y="55245"/>
                    </a:moveTo>
                    <a:cubicBezTo>
                      <a:pt x="8255" y="26035"/>
                      <a:pt x="3175" y="13970"/>
                      <a:pt x="41910" y="0"/>
                    </a:cubicBezTo>
                    <a:cubicBezTo>
                      <a:pt x="77470" y="6350"/>
                      <a:pt x="80645" y="33655"/>
                      <a:pt x="85725" y="53340"/>
                    </a:cubicBezTo>
                  </a:path>
                </a:pathLst>
              </a:custGeom>
              <a:noFill/>
              <a:ln>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2" name="グループ化 101"/>
          <p:cNvGrpSpPr/>
          <p:nvPr/>
        </p:nvGrpSpPr>
        <p:grpSpPr>
          <a:xfrm>
            <a:off x="3786718" y="4125498"/>
            <a:ext cx="330922" cy="474892"/>
            <a:chOff x="2702433" y="3425454"/>
            <a:chExt cx="500206" cy="717824"/>
          </a:xfrm>
        </p:grpSpPr>
        <p:grpSp>
          <p:nvGrpSpPr>
            <p:cNvPr id="93" name="グループ化 102"/>
            <p:cNvGrpSpPr/>
            <p:nvPr/>
          </p:nvGrpSpPr>
          <p:grpSpPr>
            <a:xfrm>
              <a:off x="2702433" y="3425454"/>
              <a:ext cx="343728" cy="717824"/>
              <a:chOff x="3302974" y="3891548"/>
              <a:chExt cx="343728" cy="717824"/>
            </a:xfrm>
            <a:solidFill>
              <a:schemeClr val="tx1">
                <a:lumMod val="40000"/>
                <a:lumOff val="60000"/>
              </a:schemeClr>
            </a:solidFill>
          </p:grpSpPr>
          <p:sp>
            <p:nvSpPr>
              <p:cNvPr id="97" name="角丸四角形 106"/>
              <p:cNvSpPr/>
              <p:nvPr/>
            </p:nvSpPr>
            <p:spPr>
              <a:xfrm rot="3080611">
                <a:off x="3454078" y="4035438"/>
                <a:ext cx="134490" cy="143512"/>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8" name="角丸四角形 107"/>
              <p:cNvSpPr/>
              <p:nvPr/>
            </p:nvSpPr>
            <p:spPr>
              <a:xfrm rot="18911877">
                <a:off x="3576795" y="4162775"/>
                <a:ext cx="69907" cy="17878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9" name="角丸四角形 108"/>
              <p:cNvSpPr/>
              <p:nvPr/>
            </p:nvSpPr>
            <p:spPr>
              <a:xfrm rot="21185281">
                <a:off x="3525104" y="4114447"/>
                <a:ext cx="65120" cy="11978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0" name="角丸四角形 109"/>
              <p:cNvSpPr/>
              <p:nvPr/>
            </p:nvSpPr>
            <p:spPr>
              <a:xfrm rot="21038003">
                <a:off x="3471711" y="4243680"/>
                <a:ext cx="69907" cy="17878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1" name="角丸四角形 110"/>
              <p:cNvSpPr/>
              <p:nvPr/>
            </p:nvSpPr>
            <p:spPr>
              <a:xfrm rot="5914157">
                <a:off x="3402764" y="4289023"/>
                <a:ext cx="69907" cy="183206"/>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2" name="角丸四角形 111"/>
              <p:cNvSpPr/>
              <p:nvPr/>
            </p:nvSpPr>
            <p:spPr>
              <a:xfrm rot="1652455">
                <a:off x="3302974" y="4321062"/>
                <a:ext cx="65120" cy="11978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3" name="角丸四角形 112"/>
              <p:cNvSpPr/>
              <p:nvPr/>
            </p:nvSpPr>
            <p:spPr>
              <a:xfrm rot="20634088">
                <a:off x="3500059" y="4249139"/>
                <a:ext cx="66164" cy="20987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4" name="角丸四角形 113"/>
              <p:cNvSpPr/>
              <p:nvPr/>
            </p:nvSpPr>
            <p:spPr>
              <a:xfrm rot="1239336">
                <a:off x="3489004" y="4400880"/>
                <a:ext cx="69907" cy="178784"/>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5" name="角丸四角形 114"/>
              <p:cNvSpPr/>
              <p:nvPr/>
            </p:nvSpPr>
            <p:spPr>
              <a:xfrm rot="18333537">
                <a:off x="3483336" y="4516918"/>
                <a:ext cx="65120" cy="119788"/>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6" name="角丸四角形 115"/>
              <p:cNvSpPr/>
              <p:nvPr/>
            </p:nvSpPr>
            <p:spPr>
              <a:xfrm rot="1688216">
                <a:off x="3408215" y="4132911"/>
                <a:ext cx="136996" cy="17522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7" name="円/楕円 116"/>
              <p:cNvSpPr/>
              <p:nvPr/>
            </p:nvSpPr>
            <p:spPr>
              <a:xfrm rot="1150310">
                <a:off x="3498751" y="3891548"/>
                <a:ext cx="146649" cy="1589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94" name="グループ化 103"/>
            <p:cNvGrpSpPr/>
            <p:nvPr/>
          </p:nvGrpSpPr>
          <p:grpSpPr>
            <a:xfrm>
              <a:off x="3022110" y="3843237"/>
              <a:ext cx="180529" cy="154740"/>
              <a:chOff x="3184566" y="4343419"/>
              <a:chExt cx="180529" cy="154740"/>
            </a:xfrm>
            <a:solidFill>
              <a:schemeClr val="bg1">
                <a:lumMod val="50000"/>
              </a:schemeClr>
            </a:solidFill>
          </p:grpSpPr>
          <p:sp>
            <p:nvSpPr>
              <p:cNvPr id="95" name="角丸四角形 104"/>
              <p:cNvSpPr/>
              <p:nvPr/>
            </p:nvSpPr>
            <p:spPr>
              <a:xfrm rot="20084919">
                <a:off x="3184566" y="4374159"/>
                <a:ext cx="180529" cy="124000"/>
              </a:xfrm>
              <a:prstGeom prst="roundRect">
                <a:avLst>
                  <a:gd name="adj" fmla="val 12500"/>
                </a:avLst>
              </a:prstGeom>
              <a:grp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6" name="フリーフォーム 105"/>
              <p:cNvSpPr/>
              <p:nvPr/>
            </p:nvSpPr>
            <p:spPr>
              <a:xfrm rot="20084497">
                <a:off x="3194265" y="4343419"/>
                <a:ext cx="85725" cy="55245"/>
              </a:xfrm>
              <a:custGeom>
                <a:avLst/>
                <a:gdLst>
                  <a:gd name="connsiteX0" fmla="*/ 0 w 85725"/>
                  <a:gd name="connsiteY0" fmla="*/ 57150 h 57150"/>
                  <a:gd name="connsiteX1" fmla="*/ 30480 w 85725"/>
                  <a:gd name="connsiteY1" fmla="*/ 0 h 57150"/>
                  <a:gd name="connsiteX2" fmla="*/ 85725 w 85725"/>
                  <a:gd name="connsiteY2" fmla="*/ 51435 h 57150"/>
                  <a:gd name="connsiteX0" fmla="*/ 0 w 85725"/>
                  <a:gd name="connsiteY0" fmla="*/ 59055 h 59055"/>
                  <a:gd name="connsiteX1" fmla="*/ 47625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9055 h 59055"/>
                  <a:gd name="connsiteX1" fmla="*/ 41910 w 85725"/>
                  <a:gd name="connsiteY1" fmla="*/ 0 h 59055"/>
                  <a:gd name="connsiteX2" fmla="*/ 85725 w 85725"/>
                  <a:gd name="connsiteY2" fmla="*/ 53340 h 59055"/>
                  <a:gd name="connsiteX0" fmla="*/ 0 w 85725"/>
                  <a:gd name="connsiteY0" fmla="*/ 55245 h 55245"/>
                  <a:gd name="connsiteX1" fmla="*/ 41910 w 85725"/>
                  <a:gd name="connsiteY1" fmla="*/ 0 h 55245"/>
                  <a:gd name="connsiteX2" fmla="*/ 85725 w 85725"/>
                  <a:gd name="connsiteY2" fmla="*/ 53340 h 55245"/>
                  <a:gd name="connsiteX0" fmla="*/ 183 w 85908"/>
                  <a:gd name="connsiteY0" fmla="*/ 55245 h 55245"/>
                  <a:gd name="connsiteX1" fmla="*/ 42093 w 85908"/>
                  <a:gd name="connsiteY1" fmla="*/ 0 h 55245"/>
                  <a:gd name="connsiteX2" fmla="*/ 85908 w 85908"/>
                  <a:gd name="connsiteY2" fmla="*/ 53340 h 55245"/>
                  <a:gd name="connsiteX0" fmla="*/ 0 w 85725"/>
                  <a:gd name="connsiteY0" fmla="*/ 55245 h 55245"/>
                  <a:gd name="connsiteX1" fmla="*/ 41910 w 85725"/>
                  <a:gd name="connsiteY1" fmla="*/ 0 h 55245"/>
                  <a:gd name="connsiteX2" fmla="*/ 85725 w 85725"/>
                  <a:gd name="connsiteY2" fmla="*/ 53340 h 55245"/>
                  <a:gd name="connsiteX0" fmla="*/ 0 w 85725"/>
                  <a:gd name="connsiteY0" fmla="*/ 55245 h 55245"/>
                  <a:gd name="connsiteX1" fmla="*/ 41910 w 85725"/>
                  <a:gd name="connsiteY1" fmla="*/ 0 h 55245"/>
                  <a:gd name="connsiteX2" fmla="*/ 85725 w 85725"/>
                  <a:gd name="connsiteY2" fmla="*/ 53340 h 55245"/>
                </a:gdLst>
                <a:ahLst/>
                <a:cxnLst>
                  <a:cxn ang="0">
                    <a:pos x="connsiteX0" y="connsiteY0"/>
                  </a:cxn>
                  <a:cxn ang="0">
                    <a:pos x="connsiteX1" y="connsiteY1"/>
                  </a:cxn>
                  <a:cxn ang="0">
                    <a:pos x="connsiteX2" y="connsiteY2"/>
                  </a:cxn>
                </a:cxnLst>
                <a:rect l="l" t="t" r="r" b="b"/>
                <a:pathLst>
                  <a:path w="85725" h="55245">
                    <a:moveTo>
                      <a:pt x="0" y="55245"/>
                    </a:moveTo>
                    <a:cubicBezTo>
                      <a:pt x="8255" y="26035"/>
                      <a:pt x="3175" y="13970"/>
                      <a:pt x="41910" y="0"/>
                    </a:cubicBezTo>
                    <a:cubicBezTo>
                      <a:pt x="77470" y="6350"/>
                      <a:pt x="80645" y="33655"/>
                      <a:pt x="85725" y="53340"/>
                    </a:cubicBezTo>
                  </a:path>
                </a:pathLst>
              </a:cu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8" name="正方形/長方形 51"/>
          <p:cNvSpPr/>
          <p:nvPr/>
        </p:nvSpPr>
        <p:spPr>
          <a:xfrm>
            <a:off x="6201278" y="2049011"/>
            <a:ext cx="2580775" cy="574773"/>
          </a:xfrm>
          <a:prstGeom prst="rect">
            <a:avLst/>
          </a:prstGeom>
        </p:spPr>
        <p:txBody>
          <a:bodyPr>
            <a:spAutoFit/>
          </a:bodyPr>
          <a:lstStyle/>
          <a:p>
            <a:pPr lvl="0" defTabSz="914400">
              <a:lnSpc>
                <a:spcPct val="95000"/>
              </a:lnSpc>
              <a:spcBef>
                <a:spcPts val="1438"/>
              </a:spcBef>
              <a:buClr>
                <a:srgbClr val="6DB344"/>
              </a:buClr>
              <a:buSzPct val="90000"/>
            </a:pPr>
            <a:r>
              <a:rPr kumimoji="1" lang="ja-JP" altLang="en-US" sz="1100" dirty="0">
                <a:solidFill>
                  <a:schemeClr val="tx1">
                    <a:lumMod val="75000"/>
                  </a:schemeClr>
                </a:solidFill>
                <a:latin typeface="Arial" pitchFamily="34" charset="0"/>
                <a:ea typeface="ＭＳ Ｐゴシック" pitchFamily="50" charset="-128"/>
                <a:cs typeface="Arial" pitchFamily="34" charset="0"/>
              </a:rPr>
              <a:t>　</a:t>
            </a:r>
            <a:r>
              <a:rPr kumimoji="1" lang="en-US" altLang="ja-JP" sz="1100" dirty="0" err="1">
                <a:solidFill>
                  <a:schemeClr val="tx1">
                    <a:lumMod val="75000"/>
                  </a:schemeClr>
                </a:solidFill>
                <a:latin typeface="Arial" pitchFamily="34" charset="0"/>
                <a:ea typeface="ＭＳ Ｐゴシック" pitchFamily="50" charset="-128"/>
                <a:cs typeface="Arial" pitchFamily="34" charset="0"/>
              </a:rPr>
              <a:t>対応機種</a:t>
            </a:r>
            <a:r>
              <a:rPr kumimoji="1" lang="en-US" altLang="ja-JP" sz="1100" dirty="0">
                <a:solidFill>
                  <a:schemeClr val="tx1">
                    <a:lumMod val="75000"/>
                  </a:schemeClr>
                </a:solidFill>
                <a:latin typeface="Arial" pitchFamily="34" charset="0"/>
                <a:ea typeface="ＭＳ Ｐゴシック" pitchFamily="50" charset="-128"/>
                <a:cs typeface="Arial" pitchFamily="34" charset="0"/>
              </a:rPr>
              <a:t>：</a:t>
            </a:r>
            <a:br>
              <a:rPr kumimoji="1" lang="en-US" altLang="ja-JP" sz="1100" dirty="0">
                <a:solidFill>
                  <a:schemeClr val="tx1">
                    <a:lumMod val="75000"/>
                  </a:schemeClr>
                </a:solidFill>
                <a:latin typeface="Arial" pitchFamily="34" charset="0"/>
                <a:ea typeface="ＭＳ Ｐゴシック" pitchFamily="50" charset="-128"/>
                <a:cs typeface="Arial" pitchFamily="34" charset="0"/>
              </a:rPr>
            </a:br>
            <a:r>
              <a:rPr kumimoji="1" lang="ja-JP" altLang="en-US" sz="1100" dirty="0">
                <a:solidFill>
                  <a:schemeClr val="tx1">
                    <a:lumMod val="75000"/>
                  </a:schemeClr>
                </a:solidFill>
                <a:latin typeface="Arial" pitchFamily="34" charset="0"/>
                <a:ea typeface="ＭＳ Ｐゴシック" pitchFamily="50" charset="-128"/>
                <a:cs typeface="Arial" pitchFamily="34" charset="0"/>
              </a:rPr>
              <a:t>　</a:t>
            </a:r>
            <a:r>
              <a:rPr kumimoji="1" lang="en-US" altLang="ja-JP" sz="1100" dirty="0">
                <a:solidFill>
                  <a:schemeClr val="tx1">
                    <a:lumMod val="75000"/>
                  </a:schemeClr>
                </a:solidFill>
                <a:latin typeface="Arial" pitchFamily="34" charset="0"/>
                <a:ea typeface="ＭＳ Ｐゴシック" pitchFamily="50" charset="-128"/>
                <a:cs typeface="Arial" pitchFamily="34" charset="0"/>
              </a:rPr>
              <a:t>iPhone</a:t>
            </a:r>
            <a:r>
              <a:rPr kumimoji="1" lang="ja-JP" altLang="en-US" sz="1100" dirty="0" err="1">
                <a:solidFill>
                  <a:schemeClr val="tx1">
                    <a:lumMod val="75000"/>
                  </a:schemeClr>
                </a:solidFill>
                <a:latin typeface="Arial" pitchFamily="34" charset="0"/>
                <a:ea typeface="ＭＳ Ｐゴシック" pitchFamily="50" charset="-128"/>
                <a:cs typeface="Arial" pitchFamily="34" charset="0"/>
              </a:rPr>
              <a:t>、</a:t>
            </a:r>
            <a:r>
              <a:rPr kumimoji="1" lang="en-US" altLang="ja-JP" sz="1100" dirty="0">
                <a:solidFill>
                  <a:schemeClr val="tx1">
                    <a:lumMod val="75000"/>
                  </a:schemeClr>
                </a:solidFill>
                <a:latin typeface="Arial" pitchFamily="34" charset="0"/>
                <a:ea typeface="ＭＳ Ｐゴシック" pitchFamily="50" charset="-128"/>
                <a:cs typeface="Arial" pitchFamily="34" charset="0"/>
              </a:rPr>
              <a:t>iPad</a:t>
            </a:r>
            <a:r>
              <a:rPr kumimoji="1" lang="ja-JP" altLang="en-US" sz="1100" dirty="0" err="1">
                <a:solidFill>
                  <a:schemeClr val="tx1">
                    <a:lumMod val="75000"/>
                  </a:schemeClr>
                </a:solidFill>
                <a:latin typeface="Arial" pitchFamily="34" charset="0"/>
                <a:ea typeface="ＭＳ Ｐゴシック" pitchFamily="50" charset="-128"/>
                <a:cs typeface="Arial" pitchFamily="34" charset="0"/>
              </a:rPr>
              <a:t>、</a:t>
            </a:r>
            <a:r>
              <a:rPr kumimoji="1" lang="en-US" altLang="ja-JP" sz="1100" dirty="0">
                <a:solidFill>
                  <a:schemeClr val="tx1">
                    <a:lumMod val="75000"/>
                  </a:schemeClr>
                </a:solidFill>
                <a:latin typeface="Arial" pitchFamily="34" charset="0"/>
                <a:ea typeface="ＭＳ Ｐゴシック" pitchFamily="50" charset="-128"/>
                <a:cs typeface="Arial" pitchFamily="34" charset="0"/>
              </a:rPr>
              <a:t>GALAXY</a:t>
            </a:r>
            <a:r>
              <a:rPr kumimoji="1" lang="ja-JP" altLang="en-US" sz="1100" dirty="0" err="1">
                <a:solidFill>
                  <a:schemeClr val="tx1">
                    <a:lumMod val="75000"/>
                  </a:schemeClr>
                </a:solidFill>
                <a:latin typeface="Arial" pitchFamily="34" charset="0"/>
                <a:ea typeface="ＭＳ Ｐゴシック" pitchFamily="50" charset="-128"/>
                <a:cs typeface="Arial" pitchFamily="34" charset="0"/>
              </a:rPr>
              <a:t>、</a:t>
            </a:r>
            <a:r>
              <a:rPr kumimoji="1" lang="en-US" altLang="ja-JP" sz="1100" dirty="0">
                <a:solidFill>
                  <a:schemeClr val="tx1">
                    <a:lumMod val="75000"/>
                  </a:schemeClr>
                </a:solidFill>
                <a:latin typeface="Arial" pitchFamily="34" charset="0"/>
                <a:ea typeface="ＭＳ Ｐゴシック" pitchFamily="50" charset="-128"/>
                <a:cs typeface="Arial" pitchFamily="34" charset="0"/>
              </a:rPr>
              <a:t>Nexus</a:t>
            </a:r>
            <a:r>
              <a:rPr kumimoji="1" lang="ja-JP" altLang="en-US" sz="1100" dirty="0" err="1">
                <a:solidFill>
                  <a:schemeClr val="tx1">
                    <a:lumMod val="75000"/>
                  </a:schemeClr>
                </a:solidFill>
                <a:latin typeface="Arial" pitchFamily="34" charset="0"/>
                <a:ea typeface="ＭＳ Ｐゴシック" pitchFamily="50" charset="-128"/>
                <a:cs typeface="Arial" pitchFamily="34" charset="0"/>
              </a:rPr>
              <a:t>、</a:t>
            </a:r>
            <a:r>
              <a:rPr kumimoji="1" lang="en-US" altLang="ja-JP" sz="1100" dirty="0">
                <a:solidFill>
                  <a:schemeClr val="tx1">
                    <a:lumMod val="75000"/>
                  </a:schemeClr>
                </a:solidFill>
                <a:latin typeface="Arial" pitchFamily="34" charset="0"/>
                <a:ea typeface="ＭＳ Ｐゴシック" pitchFamily="50" charset="-128"/>
                <a:cs typeface="Arial" pitchFamily="34" charset="0"/>
              </a:rPr>
              <a:t/>
            </a:r>
            <a:br>
              <a:rPr kumimoji="1" lang="en-US" altLang="ja-JP" sz="1100" dirty="0">
                <a:solidFill>
                  <a:schemeClr val="tx1">
                    <a:lumMod val="75000"/>
                  </a:schemeClr>
                </a:solidFill>
                <a:latin typeface="Arial" pitchFamily="34" charset="0"/>
                <a:ea typeface="ＭＳ Ｐゴシック" pitchFamily="50" charset="-128"/>
                <a:cs typeface="Arial" pitchFamily="34" charset="0"/>
              </a:rPr>
            </a:br>
            <a:r>
              <a:rPr kumimoji="1" lang="ja-JP" altLang="en-US" sz="1100" dirty="0">
                <a:solidFill>
                  <a:schemeClr val="tx1">
                    <a:lumMod val="75000"/>
                  </a:schemeClr>
                </a:solidFill>
                <a:latin typeface="Arial" pitchFamily="34" charset="0"/>
                <a:ea typeface="ＭＳ Ｐゴシック" pitchFamily="50" charset="-128"/>
                <a:cs typeface="Arial" pitchFamily="34" charset="0"/>
              </a:rPr>
              <a:t>　</a:t>
            </a:r>
            <a:r>
              <a:rPr kumimoji="1" lang="en-US" altLang="ja-JP" sz="1100" dirty="0">
                <a:solidFill>
                  <a:schemeClr val="tx1">
                    <a:lumMod val="75000"/>
                  </a:schemeClr>
                </a:solidFill>
                <a:latin typeface="Arial" pitchFamily="34" charset="0"/>
                <a:ea typeface="ＭＳ Ｐゴシック" pitchFamily="50" charset="-128"/>
                <a:cs typeface="Arial" pitchFamily="34" charset="0"/>
              </a:rPr>
              <a:t>Windows Phone</a:t>
            </a:r>
            <a:r>
              <a:rPr kumimoji="1" lang="ja-JP" altLang="en-US" sz="1100" dirty="0" err="1">
                <a:solidFill>
                  <a:schemeClr val="tx1">
                    <a:lumMod val="75000"/>
                  </a:schemeClr>
                </a:solidFill>
                <a:latin typeface="Arial" pitchFamily="34" charset="0"/>
                <a:ea typeface="ＭＳ Ｐゴシック" pitchFamily="50" charset="-128"/>
                <a:cs typeface="Arial" pitchFamily="34" charset="0"/>
              </a:rPr>
              <a:t>、</a:t>
            </a:r>
            <a:r>
              <a:rPr kumimoji="1" lang="en-US" altLang="ja-JP" sz="1100" dirty="0">
                <a:solidFill>
                  <a:schemeClr val="tx1">
                    <a:lumMod val="75000"/>
                  </a:schemeClr>
                </a:solidFill>
                <a:latin typeface="Arial" pitchFamily="34" charset="0"/>
                <a:ea typeface="ＭＳ Ｐゴシック" pitchFamily="50" charset="-128"/>
                <a:cs typeface="Arial" pitchFamily="34" charset="0"/>
              </a:rPr>
              <a:t>Chrome </a:t>
            </a:r>
            <a:r>
              <a:rPr kumimoji="1" lang="en-US" altLang="ja-JP" sz="1100" dirty="0" smtClean="0">
                <a:solidFill>
                  <a:schemeClr val="tx1">
                    <a:lumMod val="75000"/>
                  </a:schemeClr>
                </a:solidFill>
                <a:latin typeface="Arial" pitchFamily="34" charset="0"/>
                <a:ea typeface="ＭＳ Ｐゴシック" pitchFamily="50" charset="-128"/>
                <a:cs typeface="Arial" pitchFamily="34" charset="0"/>
              </a:rPr>
              <a:t>OS…</a:t>
            </a:r>
            <a:endParaRPr kumimoji="1" lang="en-US" altLang="ja-JP" sz="1100" dirty="0">
              <a:solidFill>
                <a:schemeClr val="tx1">
                  <a:lumMod val="75000"/>
                </a:schemeClr>
              </a:solidFill>
              <a:latin typeface="Arial" pitchFamily="34" charset="0"/>
              <a:ea typeface="ＭＳ Ｐゴシック" pitchFamily="50" charset="-128"/>
              <a:cs typeface="Arial" pitchFamily="34" charset="0"/>
            </a:endParaRPr>
          </a:p>
        </p:txBody>
      </p:sp>
    </p:spTree>
    <p:extLst>
      <p:ext uri="{BB962C8B-B14F-4D97-AF65-F5344CB8AC3E}">
        <p14:creationId xmlns:p14="http://schemas.microsoft.com/office/powerpoint/2010/main" val="238850782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Solutions.png"/>
          <p:cNvPicPr>
            <a:picLocks noChangeAspect="1"/>
          </p:cNvPicPr>
          <p:nvPr/>
        </p:nvPicPr>
        <p:blipFill>
          <a:blip r:embed="rId3" cstate="print"/>
          <a:stretch>
            <a:fillRect/>
          </a:stretch>
        </p:blipFill>
        <p:spPr>
          <a:xfrm>
            <a:off x="0" y="3411925"/>
            <a:ext cx="9144000" cy="1885950"/>
          </a:xfrm>
          <a:prstGeom prst="rect">
            <a:avLst/>
          </a:prstGeom>
        </p:spPr>
      </p:pic>
      <p:sp>
        <p:nvSpPr>
          <p:cNvPr id="59" name="AutoShape 1"/>
          <p:cNvSpPr>
            <a:spLocks/>
          </p:cNvSpPr>
          <p:nvPr/>
        </p:nvSpPr>
        <p:spPr bwMode="auto">
          <a:xfrm rot="10800000">
            <a:off x="161926" y="1745275"/>
            <a:ext cx="8829675" cy="3157537"/>
          </a:xfrm>
          <a:prstGeom prst="roundRect">
            <a:avLst>
              <a:gd name="adj" fmla="val 4690"/>
            </a:avLst>
          </a:prstGeom>
          <a:gradFill flip="none" rotWithShape="1">
            <a:gsLst>
              <a:gs pos="0">
                <a:schemeClr val="bg1">
                  <a:lumMod val="65000"/>
                  <a:alpha val="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Rectangle 60"/>
          <p:cNvSpPr/>
          <p:nvPr/>
        </p:nvSpPr>
        <p:spPr>
          <a:xfrm>
            <a:off x="0" y="1"/>
            <a:ext cx="9144000" cy="2778919"/>
          </a:xfrm>
          <a:prstGeom prst="rect">
            <a:avLst/>
          </a:prstGeom>
          <a:gradFill>
            <a:gsLst>
              <a:gs pos="0">
                <a:schemeClr val="bg1">
                  <a:lumMod val="65000"/>
                  <a:alpha val="0"/>
                </a:schemeClr>
              </a:gs>
              <a:gs pos="32000">
                <a:schemeClr val="bg1"/>
              </a:gs>
            </a:gsLst>
            <a:lin ang="1620000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7" name="Picture 36" descr="map.png"/>
          <p:cNvPicPr>
            <a:picLocks noChangeAspect="1"/>
          </p:cNvPicPr>
          <p:nvPr/>
        </p:nvPicPr>
        <p:blipFill>
          <a:blip r:embed="rId4" cstate="print"/>
          <a:srcRect b="32013"/>
          <a:stretch>
            <a:fillRect/>
          </a:stretch>
        </p:blipFill>
        <p:spPr>
          <a:xfrm>
            <a:off x="0" y="2423932"/>
            <a:ext cx="9144000" cy="2217187"/>
          </a:xfrm>
          <a:prstGeom prst="rect">
            <a:avLst/>
          </a:prstGeom>
        </p:spPr>
      </p:pic>
      <p:pic>
        <p:nvPicPr>
          <p:cNvPr id="58" name="Picture 57" descr="map.png"/>
          <p:cNvPicPr>
            <a:picLocks noChangeAspect="1"/>
          </p:cNvPicPr>
          <p:nvPr/>
        </p:nvPicPr>
        <p:blipFill>
          <a:blip r:embed="rId4" cstate="print"/>
          <a:srcRect b="32013"/>
          <a:stretch>
            <a:fillRect/>
          </a:stretch>
        </p:blipFill>
        <p:spPr>
          <a:xfrm>
            <a:off x="0" y="2547562"/>
            <a:ext cx="9144000" cy="2036406"/>
          </a:xfrm>
          <a:prstGeom prst="rect">
            <a:avLst/>
          </a:prstGeom>
        </p:spPr>
      </p:pic>
      <p:pic>
        <p:nvPicPr>
          <p:cNvPr id="63" name="Picture 62" descr="map.png"/>
          <p:cNvPicPr>
            <a:picLocks noChangeAspect="1"/>
          </p:cNvPicPr>
          <p:nvPr/>
        </p:nvPicPr>
        <p:blipFill>
          <a:blip r:embed="rId4" cstate="print"/>
          <a:srcRect b="32013"/>
          <a:stretch>
            <a:fillRect/>
          </a:stretch>
        </p:blipFill>
        <p:spPr>
          <a:xfrm>
            <a:off x="219075" y="2497556"/>
            <a:ext cx="9144000" cy="2036406"/>
          </a:xfrm>
          <a:prstGeom prst="rect">
            <a:avLst/>
          </a:prstGeom>
        </p:spPr>
      </p:pic>
      <p:sp>
        <p:nvSpPr>
          <p:cNvPr id="82" name="Rectangle 81"/>
          <p:cNvSpPr/>
          <p:nvPr/>
        </p:nvSpPr>
        <p:spPr>
          <a:xfrm>
            <a:off x="1488917" y="3606533"/>
            <a:ext cx="6259831" cy="390906"/>
          </a:xfrm>
          <a:prstGeom prst="rect">
            <a:avLst/>
          </a:prstGeom>
          <a:gradFill>
            <a:gsLst>
              <a:gs pos="0">
                <a:schemeClr val="bg2">
                  <a:alpha val="0"/>
                </a:schemeClr>
              </a:gs>
              <a:gs pos="83000">
                <a:schemeClr val="bg2"/>
              </a:gs>
              <a:gs pos="20000">
                <a:schemeClr val="bg2"/>
              </a:gs>
              <a:gs pos="100000">
                <a:schemeClr val="bg1">
                  <a:alpha val="0"/>
                </a:schemeClr>
              </a:gs>
            </a:gsLst>
            <a:lin ang="0" scaled="0"/>
          </a:gradFill>
          <a:ln w="19" cap="flat">
            <a:noFill/>
            <a:prstDash val="solid"/>
            <a:round/>
            <a:headEnd/>
            <a:tailEnd/>
          </a:ln>
          <a:effectLst>
            <a:outerShdw blurRad="63500" algn="tl" rotWithShape="0">
              <a:prstClr val="black">
                <a:alpha val="70000"/>
              </a:prstClr>
            </a:outerShdw>
          </a:effectLst>
        </p:spPr>
        <p:txBody>
          <a:bodyPr vert="horz" wrap="square" lIns="91440" tIns="45720" rIns="91440" bIns="45720" numCol="1" anchor="t" anchorCtr="0" compatLnSpc="1">
            <a:prstTxWarp prst="textNoShape">
              <a:avLst/>
            </a:prstTxWarp>
          </a:bodyPr>
          <a:lstStyle/>
          <a:p>
            <a:endParaRPr lang="en-US" dirty="0" smtClean="0">
              <a:solidFill>
                <a:srgbClr val="414141"/>
              </a:solidFill>
            </a:endParaRPr>
          </a:p>
        </p:txBody>
      </p:sp>
      <p:sp>
        <p:nvSpPr>
          <p:cNvPr id="83" name="Rectangle 82"/>
          <p:cNvSpPr/>
          <p:nvPr/>
        </p:nvSpPr>
        <p:spPr>
          <a:xfrm>
            <a:off x="0" y="3665655"/>
            <a:ext cx="9144000" cy="390906"/>
          </a:xfrm>
          <a:prstGeom prst="rect">
            <a:avLst/>
          </a:prstGeom>
          <a:noFill/>
          <a:ln w="19" cap="flat">
            <a:no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smtClean="0">
              <a:solidFill>
                <a:schemeClr val="tx1"/>
              </a:solidFill>
            </a:endParaRPr>
          </a:p>
        </p:txBody>
      </p:sp>
      <p:sp>
        <p:nvSpPr>
          <p:cNvPr id="84" name="Rounded Rectangle 83"/>
          <p:cNvSpPr/>
          <p:nvPr/>
        </p:nvSpPr>
        <p:spPr>
          <a:xfrm>
            <a:off x="1471716" y="3690190"/>
            <a:ext cx="1148816" cy="286916"/>
          </a:xfrm>
          <a:prstGeom prst="roundRect">
            <a:avLst>
              <a:gd name="adj" fmla="val 10110"/>
            </a:avLst>
          </a:prstGeom>
          <a:gradFill flip="none" rotWithShape="1">
            <a:gsLst>
              <a:gs pos="0">
                <a:srgbClr val="2A435A"/>
              </a:gs>
              <a:gs pos="100000">
                <a:srgbClr val="387194"/>
              </a:gs>
            </a:gsLst>
            <a:lin ang="16200000" scaled="1"/>
            <a:tileRect/>
          </a:gradFill>
          <a:ln w="50800">
            <a:noFill/>
            <a:round/>
            <a:headEnd/>
            <a:tailEnd/>
          </a:ln>
          <a:effectLst>
            <a:innerShdw blurRad="114300">
              <a:prstClr val="black"/>
            </a:innerShdw>
          </a:effectLst>
        </p:spPr>
        <p:txBody>
          <a:bodyPr lIns="0" tIns="0" rIns="0" bIns="0" anchor="ctr"/>
          <a:lstStyle/>
          <a:p>
            <a:pPr algn="ctr" fontAlgn="base">
              <a:lnSpc>
                <a:spcPct val="90000"/>
              </a:lnSpc>
              <a:spcBef>
                <a:spcPct val="0"/>
              </a:spcBef>
              <a:spcAft>
                <a:spcPct val="0"/>
              </a:spcAft>
              <a:defRPr/>
            </a:pPr>
            <a:r>
              <a:rPr lang="en-US" altLang="ja-JP" sz="1400" dirty="0" smtClean="0">
                <a:solidFill>
                  <a:schemeClr val="bg1">
                    <a:lumMod val="75000"/>
                  </a:schemeClr>
                </a:solidFill>
                <a:latin typeface="Arial Unicode MS" panose="020B0604020202020204" pitchFamily="50" charset="-128"/>
                <a:ea typeface="Arial Unicode MS" panose="020B0604020202020204" pitchFamily="50" charset="-128"/>
                <a:cs typeface="Arial Unicode MS" panose="020B0604020202020204" pitchFamily="50" charset="-128"/>
                <a:sym typeface="Gill Sans" charset="0"/>
              </a:rPr>
              <a:t>ASA </a:t>
            </a:r>
            <a:r>
              <a:rPr lang="en-US" altLang="ja-JP" sz="700" dirty="0">
                <a:solidFill>
                  <a:schemeClr val="bg1">
                    <a:lumMod val="75000"/>
                  </a:schemeClr>
                </a:solidFill>
                <a:latin typeface="Arial Unicode MS" panose="020B0604020202020204" pitchFamily="50" charset="-128"/>
                <a:ea typeface="Arial Unicode MS" panose="020B0604020202020204" pitchFamily="50" charset="-128"/>
                <a:cs typeface="Arial Unicode MS" panose="020B0604020202020204" pitchFamily="50" charset="-128"/>
                <a:sym typeface="Gill Sans" charset="0"/>
              </a:rPr>
              <a:t>with </a:t>
            </a:r>
            <a:r>
              <a:rPr lang="en-US" altLang="ja-JP" sz="700" dirty="0" smtClean="0">
                <a:solidFill>
                  <a:schemeClr val="bg1">
                    <a:lumMod val="75000"/>
                  </a:schemeClr>
                </a:solidFill>
                <a:latin typeface="Arial Unicode MS" panose="020B0604020202020204" pitchFamily="50" charset="-128"/>
                <a:ea typeface="Arial Unicode MS" panose="020B0604020202020204" pitchFamily="50" charset="-128"/>
                <a:cs typeface="Arial Unicode MS" panose="020B0604020202020204" pitchFamily="50" charset="-128"/>
                <a:sym typeface="Gill Sans" charset="0"/>
              </a:rPr>
              <a:t>FP Services</a:t>
            </a:r>
            <a:endParaRPr lang="en-US" sz="700" dirty="0" smtClean="0">
              <a:solidFill>
                <a:schemeClr val="bg1">
                  <a:lumMod val="75000"/>
                </a:schemeClr>
              </a:solidFill>
              <a:latin typeface="Arial Unicode MS" panose="020B0604020202020204" pitchFamily="50" charset="-128"/>
              <a:ea typeface="Arial Unicode MS" panose="020B0604020202020204" pitchFamily="50" charset="-128"/>
              <a:cs typeface="Arial Unicode MS" panose="020B0604020202020204" pitchFamily="50" charset="-128"/>
              <a:sym typeface="Gill Sans" charset="0"/>
            </a:endParaRPr>
          </a:p>
        </p:txBody>
      </p:sp>
      <p:grpSp>
        <p:nvGrpSpPr>
          <p:cNvPr id="6" name="Group 160"/>
          <p:cNvGrpSpPr/>
          <p:nvPr/>
        </p:nvGrpSpPr>
        <p:grpSpPr>
          <a:xfrm>
            <a:off x="424424" y="2114802"/>
            <a:ext cx="2061603" cy="2230994"/>
            <a:chOff x="443472" y="1569028"/>
            <a:chExt cx="2061603" cy="2974658"/>
          </a:xfrm>
        </p:grpSpPr>
        <p:sp>
          <p:nvSpPr>
            <p:cNvPr id="101" name="Freeform 32"/>
            <p:cNvSpPr>
              <a:spLocks/>
            </p:cNvSpPr>
            <p:nvPr/>
          </p:nvSpPr>
          <p:spPr bwMode="auto">
            <a:xfrm>
              <a:off x="443472" y="1569028"/>
              <a:ext cx="2061603" cy="1046799"/>
            </a:xfrm>
            <a:custGeom>
              <a:avLst/>
              <a:gdLst>
                <a:gd name="connsiteX0" fmla="*/ 1830 w 10000"/>
                <a:gd name="connsiteY0" fmla="*/ 10000 h 10000"/>
                <a:gd name="connsiteX1" fmla="*/ 0 w 10000"/>
                <a:gd name="connsiteY1" fmla="*/ 8646 h 10000"/>
                <a:gd name="connsiteX2" fmla="*/ 0 w 10000"/>
                <a:gd name="connsiteY2" fmla="*/ 1354 h 10000"/>
                <a:gd name="connsiteX3" fmla="*/ 1830 w 10000"/>
                <a:gd name="connsiteY3" fmla="*/ 0 h 10000"/>
                <a:gd name="connsiteX4" fmla="*/ 10000 w 10000"/>
                <a:gd name="connsiteY4" fmla="*/ 0 h 10000"/>
                <a:gd name="connsiteX0" fmla="*/ 0 w 10000"/>
                <a:gd name="connsiteY0" fmla="*/ 8646 h 8646"/>
                <a:gd name="connsiteX1" fmla="*/ 0 w 10000"/>
                <a:gd name="connsiteY1" fmla="*/ 1354 h 8646"/>
                <a:gd name="connsiteX2" fmla="*/ 1830 w 10000"/>
                <a:gd name="connsiteY2" fmla="*/ 0 h 8646"/>
                <a:gd name="connsiteX3" fmla="*/ 10000 w 10000"/>
                <a:gd name="connsiteY3" fmla="*/ 0 h 8646"/>
                <a:gd name="connsiteX0" fmla="*/ 0 w 10052"/>
                <a:gd name="connsiteY0" fmla="*/ 6144 h 6144"/>
                <a:gd name="connsiteX1" fmla="*/ 52 w 10052"/>
                <a:gd name="connsiteY1" fmla="*/ 1566 h 6144"/>
                <a:gd name="connsiteX2" fmla="*/ 1882 w 10052"/>
                <a:gd name="connsiteY2" fmla="*/ 0 h 6144"/>
                <a:gd name="connsiteX3" fmla="*/ 10052 w 10052"/>
                <a:gd name="connsiteY3" fmla="*/ 0 h 6144"/>
                <a:gd name="connsiteX0" fmla="*/ 0 w 14362"/>
                <a:gd name="connsiteY0" fmla="*/ 10000 h 10000"/>
                <a:gd name="connsiteX1" fmla="*/ 52 w 14362"/>
                <a:gd name="connsiteY1" fmla="*/ 2549 h 10000"/>
                <a:gd name="connsiteX2" fmla="*/ 1872 w 14362"/>
                <a:gd name="connsiteY2" fmla="*/ 0 h 10000"/>
                <a:gd name="connsiteX3" fmla="*/ 14362 w 14362"/>
                <a:gd name="connsiteY3" fmla="*/ 0 h 10000"/>
              </a:gdLst>
              <a:ahLst/>
              <a:cxnLst>
                <a:cxn ang="0">
                  <a:pos x="connsiteX0" y="connsiteY0"/>
                </a:cxn>
                <a:cxn ang="0">
                  <a:pos x="connsiteX1" y="connsiteY1"/>
                </a:cxn>
                <a:cxn ang="0">
                  <a:pos x="connsiteX2" y="connsiteY2"/>
                </a:cxn>
                <a:cxn ang="0">
                  <a:pos x="connsiteX3" y="connsiteY3"/>
                </a:cxn>
              </a:cxnLst>
              <a:rect l="l" t="t" r="r" b="b"/>
              <a:pathLst>
                <a:path w="14362" h="10000">
                  <a:moveTo>
                    <a:pt x="0" y="10000"/>
                  </a:moveTo>
                  <a:cubicBezTo>
                    <a:pt x="17" y="7516"/>
                    <a:pt x="35" y="5033"/>
                    <a:pt x="52" y="2549"/>
                  </a:cubicBezTo>
                  <a:cubicBezTo>
                    <a:pt x="52" y="1141"/>
                    <a:pt x="865" y="0"/>
                    <a:pt x="1872" y="0"/>
                  </a:cubicBezTo>
                  <a:lnTo>
                    <a:pt x="14362" y="0"/>
                  </a:lnTo>
                </a:path>
              </a:pathLst>
            </a:custGeom>
            <a:ln w="50800">
              <a:solidFill>
                <a:srgbClr val="144360"/>
              </a:solidFill>
              <a:tailEnd type="arrow" w="sm" len="sm"/>
            </a:ln>
            <a:effec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102" name="Freeform 32"/>
            <p:cNvSpPr>
              <a:spLocks/>
            </p:cNvSpPr>
            <p:nvPr/>
          </p:nvSpPr>
          <p:spPr bwMode="auto">
            <a:xfrm flipV="1">
              <a:off x="443473" y="3299459"/>
              <a:ext cx="518149" cy="1244227"/>
            </a:xfrm>
            <a:custGeom>
              <a:avLst/>
              <a:gdLst>
                <a:gd name="connsiteX0" fmla="*/ 1830 w 10000"/>
                <a:gd name="connsiteY0" fmla="*/ 10000 h 10000"/>
                <a:gd name="connsiteX1" fmla="*/ 0 w 10000"/>
                <a:gd name="connsiteY1" fmla="*/ 8646 h 10000"/>
                <a:gd name="connsiteX2" fmla="*/ 0 w 10000"/>
                <a:gd name="connsiteY2" fmla="*/ 1354 h 10000"/>
                <a:gd name="connsiteX3" fmla="*/ 1830 w 10000"/>
                <a:gd name="connsiteY3" fmla="*/ 0 h 10000"/>
                <a:gd name="connsiteX4" fmla="*/ 10000 w 10000"/>
                <a:gd name="connsiteY4" fmla="*/ 0 h 10000"/>
                <a:gd name="connsiteX0" fmla="*/ 0 w 10000"/>
                <a:gd name="connsiteY0" fmla="*/ 8646 h 8646"/>
                <a:gd name="connsiteX1" fmla="*/ 0 w 10000"/>
                <a:gd name="connsiteY1" fmla="*/ 1354 h 8646"/>
                <a:gd name="connsiteX2" fmla="*/ 1830 w 10000"/>
                <a:gd name="connsiteY2" fmla="*/ 0 h 8646"/>
                <a:gd name="connsiteX3" fmla="*/ 10000 w 10000"/>
                <a:gd name="connsiteY3" fmla="*/ 0 h 8646"/>
                <a:gd name="connsiteX0" fmla="*/ 0 w 10052"/>
                <a:gd name="connsiteY0" fmla="*/ 6144 h 6144"/>
                <a:gd name="connsiteX1" fmla="*/ 52 w 10052"/>
                <a:gd name="connsiteY1" fmla="*/ 1566 h 6144"/>
                <a:gd name="connsiteX2" fmla="*/ 1882 w 10052"/>
                <a:gd name="connsiteY2" fmla="*/ 0 h 6144"/>
                <a:gd name="connsiteX3" fmla="*/ 10052 w 10052"/>
                <a:gd name="connsiteY3" fmla="*/ 0 h 6144"/>
                <a:gd name="connsiteX0" fmla="*/ 0 w 14362"/>
                <a:gd name="connsiteY0" fmla="*/ 10000 h 10000"/>
                <a:gd name="connsiteX1" fmla="*/ 52 w 14362"/>
                <a:gd name="connsiteY1" fmla="*/ 2549 h 10000"/>
                <a:gd name="connsiteX2" fmla="*/ 1872 w 14362"/>
                <a:gd name="connsiteY2" fmla="*/ 0 h 10000"/>
                <a:gd name="connsiteX3" fmla="*/ 14362 w 14362"/>
                <a:gd name="connsiteY3" fmla="*/ 0 h 10000"/>
                <a:gd name="connsiteX0" fmla="*/ 0 w 14362"/>
                <a:gd name="connsiteY0" fmla="*/ 10000 h 10000"/>
                <a:gd name="connsiteX1" fmla="*/ 52 w 14362"/>
                <a:gd name="connsiteY1" fmla="*/ 2549 h 10000"/>
                <a:gd name="connsiteX2" fmla="*/ 1872 w 14362"/>
                <a:gd name="connsiteY2" fmla="*/ 0 h 10000"/>
                <a:gd name="connsiteX3" fmla="*/ 2971 w 14362"/>
                <a:gd name="connsiteY3" fmla="*/ 17 h 10000"/>
                <a:gd name="connsiteX4" fmla="*/ 14362 w 14362"/>
                <a:gd name="connsiteY4" fmla="*/ 0 h 10000"/>
                <a:gd name="connsiteX0" fmla="*/ 0 w 2971"/>
                <a:gd name="connsiteY0" fmla="*/ 10000 h 10000"/>
                <a:gd name="connsiteX1" fmla="*/ 52 w 2971"/>
                <a:gd name="connsiteY1" fmla="*/ 2549 h 10000"/>
                <a:gd name="connsiteX2" fmla="*/ 1872 w 2971"/>
                <a:gd name="connsiteY2" fmla="*/ 0 h 10000"/>
                <a:gd name="connsiteX3" fmla="*/ 2971 w 2971"/>
                <a:gd name="connsiteY3" fmla="*/ 17 h 10000"/>
              </a:gdLst>
              <a:ahLst/>
              <a:cxnLst>
                <a:cxn ang="0">
                  <a:pos x="connsiteX0" y="connsiteY0"/>
                </a:cxn>
                <a:cxn ang="0">
                  <a:pos x="connsiteX1" y="connsiteY1"/>
                </a:cxn>
                <a:cxn ang="0">
                  <a:pos x="connsiteX2" y="connsiteY2"/>
                </a:cxn>
                <a:cxn ang="0">
                  <a:pos x="connsiteX3" y="connsiteY3"/>
                </a:cxn>
              </a:cxnLst>
              <a:rect l="l" t="t" r="r" b="b"/>
              <a:pathLst>
                <a:path w="2971" h="10000">
                  <a:moveTo>
                    <a:pt x="0" y="10000"/>
                  </a:moveTo>
                  <a:cubicBezTo>
                    <a:pt x="17" y="7516"/>
                    <a:pt x="35" y="5033"/>
                    <a:pt x="52" y="2549"/>
                  </a:cubicBezTo>
                  <a:cubicBezTo>
                    <a:pt x="52" y="1141"/>
                    <a:pt x="865" y="0"/>
                    <a:pt x="1872" y="0"/>
                  </a:cubicBezTo>
                  <a:lnTo>
                    <a:pt x="2971" y="17"/>
                  </a:lnTo>
                </a:path>
              </a:pathLst>
            </a:custGeom>
            <a:ln w="50800">
              <a:solidFill>
                <a:srgbClr val="144360"/>
              </a:solidFill>
              <a:tailEnd type="arrow" w="sm" len="sm"/>
            </a:ln>
            <a:effec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cxnSp>
          <p:nvCxnSpPr>
            <p:cNvPr id="106" name="Straight Connector 105"/>
            <p:cNvCxnSpPr/>
            <p:nvPr/>
          </p:nvCxnSpPr>
          <p:spPr>
            <a:xfrm rot="5400000" flipH="1" flipV="1">
              <a:off x="-101357" y="2891098"/>
              <a:ext cx="1089660" cy="0"/>
            </a:xfrm>
            <a:prstGeom prst="line">
              <a:avLst/>
            </a:prstGeom>
            <a:ln w="50800">
              <a:solidFill>
                <a:srgbClr val="144360"/>
              </a:solidFill>
              <a:tailEnd type="none" w="sm" len="sm"/>
            </a:ln>
            <a:effectLst/>
          </p:spPr>
          <p:style>
            <a:lnRef idx="1">
              <a:schemeClr val="accent1"/>
            </a:lnRef>
            <a:fillRef idx="0">
              <a:schemeClr val="accent1"/>
            </a:fillRef>
            <a:effectRef idx="0">
              <a:schemeClr val="accent1"/>
            </a:effectRef>
            <a:fontRef idx="minor">
              <a:schemeClr val="tx1"/>
            </a:fontRef>
          </p:style>
        </p:cxnSp>
      </p:grpSp>
      <p:sp>
        <p:nvSpPr>
          <p:cNvPr id="108" name="Rounded Rectangle 107"/>
          <p:cNvSpPr/>
          <p:nvPr/>
        </p:nvSpPr>
        <p:spPr>
          <a:xfrm>
            <a:off x="2554829" y="1925585"/>
            <a:ext cx="4012976" cy="402941"/>
          </a:xfrm>
          <a:prstGeom prst="roundRect">
            <a:avLst>
              <a:gd name="adj" fmla="val 50000"/>
            </a:avLst>
          </a:prstGeom>
          <a:gradFill flip="none" rotWithShape="1">
            <a:gsLst>
              <a:gs pos="0">
                <a:schemeClr val="bg1">
                  <a:lumMod val="75000"/>
                </a:schemeClr>
              </a:gs>
              <a:gs pos="32000">
                <a:schemeClr val="bg1"/>
              </a:gs>
            </a:gsLst>
            <a:lin ang="13500000" scaled="1"/>
            <a:tileRect/>
          </a:gradFill>
          <a:ln w="28575">
            <a:solidFill>
              <a:srgbClr val="144360"/>
            </a:solid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altLang="ja-JP" baseline="300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9" name="Group 166"/>
          <p:cNvGrpSpPr/>
          <p:nvPr/>
        </p:nvGrpSpPr>
        <p:grpSpPr>
          <a:xfrm>
            <a:off x="6107515" y="4122256"/>
            <a:ext cx="765840" cy="466823"/>
            <a:chOff x="3968568" y="7187629"/>
            <a:chExt cx="501037" cy="407214"/>
          </a:xfrm>
        </p:grpSpPr>
        <p:sp>
          <p:nvSpPr>
            <p:cNvPr id="123" name="Oval 122"/>
            <p:cNvSpPr/>
            <p:nvPr/>
          </p:nvSpPr>
          <p:spPr>
            <a:xfrm>
              <a:off x="3968568" y="7480551"/>
              <a:ext cx="501037" cy="114292"/>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pic>
          <p:nvPicPr>
            <p:cNvPr id="124" name="Picture 123" descr="IPAD.png"/>
            <p:cNvPicPr>
              <a:picLocks noChangeAspect="1"/>
            </p:cNvPicPr>
            <p:nvPr/>
          </p:nvPicPr>
          <p:blipFill>
            <a:blip r:embed="rId5" cstate="print"/>
            <a:stretch>
              <a:fillRect/>
            </a:stretch>
          </p:blipFill>
          <p:spPr>
            <a:xfrm>
              <a:off x="4081833" y="7187629"/>
              <a:ext cx="274506" cy="350574"/>
            </a:xfrm>
            <a:prstGeom prst="rect">
              <a:avLst/>
            </a:prstGeom>
            <a:effectLst/>
          </p:spPr>
        </p:pic>
      </p:grpSp>
      <p:grpSp>
        <p:nvGrpSpPr>
          <p:cNvPr id="10" name="Group 140"/>
          <p:cNvGrpSpPr/>
          <p:nvPr/>
        </p:nvGrpSpPr>
        <p:grpSpPr>
          <a:xfrm>
            <a:off x="3479411" y="4004483"/>
            <a:ext cx="1156364" cy="596908"/>
            <a:chOff x="4060249" y="1286154"/>
            <a:chExt cx="1104681" cy="760306"/>
          </a:xfrm>
        </p:grpSpPr>
        <p:sp>
          <p:nvSpPr>
            <p:cNvPr id="126" name="Oval 125"/>
            <p:cNvSpPr/>
            <p:nvPr/>
          </p:nvSpPr>
          <p:spPr>
            <a:xfrm>
              <a:off x="4060249" y="1780973"/>
              <a:ext cx="1104681" cy="211455"/>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pic>
          <p:nvPicPr>
            <p:cNvPr id="127" name="Picture 4" descr="\\MV-FS\Projects\Cisco\03_Assets\Brand Assets\Corporate Imagery\SmartDevices\MAClapto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2436" y="1286154"/>
              <a:ext cx="760306" cy="76030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160"/>
          <p:cNvGrpSpPr/>
          <p:nvPr/>
        </p:nvGrpSpPr>
        <p:grpSpPr>
          <a:xfrm>
            <a:off x="2943225" y="4126087"/>
            <a:ext cx="470187" cy="434270"/>
            <a:chOff x="6062000" y="7153135"/>
            <a:chExt cx="360613" cy="444089"/>
          </a:xfrm>
        </p:grpSpPr>
        <p:sp>
          <p:nvSpPr>
            <p:cNvPr id="129" name="Oval 128"/>
            <p:cNvSpPr/>
            <p:nvPr/>
          </p:nvSpPr>
          <p:spPr>
            <a:xfrm>
              <a:off x="6062000" y="7452411"/>
              <a:ext cx="360613" cy="144813"/>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pic>
          <p:nvPicPr>
            <p:cNvPr id="130" name="Picture 41" descr="C:\Projects\current\10-1040\8-16\Droid.png"/>
            <p:cNvPicPr>
              <a:picLocks noChangeAspect="1" noChangeArrowheads="1"/>
            </p:cNvPicPr>
            <p:nvPr/>
          </p:nvPicPr>
          <p:blipFill rotWithShape="1">
            <a:blip r:embed="rId7" cstate="print"/>
            <a:srcRect b="18184"/>
            <a:stretch/>
          </p:blipFill>
          <p:spPr bwMode="auto">
            <a:xfrm>
              <a:off x="6141450" y="7153135"/>
              <a:ext cx="206474" cy="410163"/>
            </a:xfrm>
            <a:prstGeom prst="rect">
              <a:avLst/>
            </a:prstGeom>
            <a:noFill/>
            <a:effectLst/>
          </p:spPr>
        </p:pic>
      </p:grpSp>
      <p:grpSp>
        <p:nvGrpSpPr>
          <p:cNvPr id="13" name="Group 133"/>
          <p:cNvGrpSpPr/>
          <p:nvPr/>
        </p:nvGrpSpPr>
        <p:grpSpPr>
          <a:xfrm>
            <a:off x="2333949" y="4079830"/>
            <a:ext cx="526631" cy="470033"/>
            <a:chOff x="1837362" y="4268820"/>
            <a:chExt cx="551201" cy="655952"/>
          </a:xfrm>
        </p:grpSpPr>
        <p:sp>
          <p:nvSpPr>
            <p:cNvPr id="135" name="Oval 134"/>
            <p:cNvSpPr/>
            <p:nvPr/>
          </p:nvSpPr>
          <p:spPr>
            <a:xfrm>
              <a:off x="1837362" y="4703424"/>
              <a:ext cx="551201" cy="221348"/>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pic>
          <p:nvPicPr>
            <p:cNvPr id="136" name="Picture 135" descr="iPhone4.png"/>
            <p:cNvPicPr>
              <a:picLocks noChangeAspect="1"/>
            </p:cNvPicPr>
            <p:nvPr/>
          </p:nvPicPr>
          <p:blipFill>
            <a:blip r:embed="rId8" cstate="print"/>
            <a:stretch>
              <a:fillRect/>
            </a:stretch>
          </p:blipFill>
          <p:spPr>
            <a:xfrm>
              <a:off x="1845953" y="4268820"/>
              <a:ext cx="535856" cy="535856"/>
            </a:xfrm>
            <a:prstGeom prst="rect">
              <a:avLst/>
            </a:prstGeom>
          </p:spPr>
        </p:pic>
      </p:grpSp>
      <p:grpSp>
        <p:nvGrpSpPr>
          <p:cNvPr id="14" name="Group 136"/>
          <p:cNvGrpSpPr/>
          <p:nvPr/>
        </p:nvGrpSpPr>
        <p:grpSpPr>
          <a:xfrm>
            <a:off x="4729711" y="4064651"/>
            <a:ext cx="1156364" cy="557143"/>
            <a:chOff x="4553340" y="4183307"/>
            <a:chExt cx="1156364" cy="742857"/>
          </a:xfrm>
        </p:grpSpPr>
        <p:sp>
          <p:nvSpPr>
            <p:cNvPr id="138" name="Oval 137"/>
            <p:cNvSpPr/>
            <p:nvPr/>
          </p:nvSpPr>
          <p:spPr>
            <a:xfrm>
              <a:off x="4553340" y="4655739"/>
              <a:ext cx="1156364" cy="221348"/>
            </a:xfrm>
            <a:prstGeom prst="ellipse">
              <a:avLst/>
            </a:prstGeom>
            <a:gradFill flip="none" rotWithShape="1">
              <a:gsLst>
                <a:gs pos="0">
                  <a:srgbClr val="000000"/>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pic>
          <p:nvPicPr>
            <p:cNvPr id="139" name="Picture 138" descr="PClaptop.png"/>
            <p:cNvPicPr>
              <a:picLocks noChangeAspect="1"/>
            </p:cNvPicPr>
            <p:nvPr/>
          </p:nvPicPr>
          <p:blipFill>
            <a:blip r:embed="rId9" cstate="print"/>
            <a:stretch>
              <a:fillRect/>
            </a:stretch>
          </p:blipFill>
          <p:spPr>
            <a:xfrm>
              <a:off x="4802970" y="4183307"/>
              <a:ext cx="742857" cy="742857"/>
            </a:xfrm>
            <a:prstGeom prst="rect">
              <a:avLst/>
            </a:prstGeom>
          </p:spPr>
        </p:pic>
      </p:grpSp>
      <p:grpSp>
        <p:nvGrpSpPr>
          <p:cNvPr id="91" name="Group 160"/>
          <p:cNvGrpSpPr>
            <a:grpSpLocks/>
          </p:cNvGrpSpPr>
          <p:nvPr/>
        </p:nvGrpSpPr>
        <p:grpSpPr bwMode="auto">
          <a:xfrm flipH="1">
            <a:off x="6635751" y="2106035"/>
            <a:ext cx="2062163" cy="2231231"/>
            <a:chOff x="443472" y="1569028"/>
            <a:chExt cx="2061603" cy="2974658"/>
          </a:xfrm>
        </p:grpSpPr>
        <p:sp>
          <p:nvSpPr>
            <p:cNvPr id="94" name="Freeform 32"/>
            <p:cNvSpPr>
              <a:spLocks/>
            </p:cNvSpPr>
            <p:nvPr/>
          </p:nvSpPr>
          <p:spPr bwMode="auto">
            <a:xfrm>
              <a:off x="443472" y="1569028"/>
              <a:ext cx="2061603" cy="1046051"/>
            </a:xfrm>
            <a:custGeom>
              <a:avLst/>
              <a:gdLst>
                <a:gd name="connsiteX0" fmla="*/ 1830 w 10000"/>
                <a:gd name="connsiteY0" fmla="*/ 10000 h 10000"/>
                <a:gd name="connsiteX1" fmla="*/ 0 w 10000"/>
                <a:gd name="connsiteY1" fmla="*/ 8646 h 10000"/>
                <a:gd name="connsiteX2" fmla="*/ 0 w 10000"/>
                <a:gd name="connsiteY2" fmla="*/ 1354 h 10000"/>
                <a:gd name="connsiteX3" fmla="*/ 1830 w 10000"/>
                <a:gd name="connsiteY3" fmla="*/ 0 h 10000"/>
                <a:gd name="connsiteX4" fmla="*/ 10000 w 10000"/>
                <a:gd name="connsiteY4" fmla="*/ 0 h 10000"/>
                <a:gd name="connsiteX0" fmla="*/ 0 w 10000"/>
                <a:gd name="connsiteY0" fmla="*/ 8646 h 8646"/>
                <a:gd name="connsiteX1" fmla="*/ 0 w 10000"/>
                <a:gd name="connsiteY1" fmla="*/ 1354 h 8646"/>
                <a:gd name="connsiteX2" fmla="*/ 1830 w 10000"/>
                <a:gd name="connsiteY2" fmla="*/ 0 h 8646"/>
                <a:gd name="connsiteX3" fmla="*/ 10000 w 10000"/>
                <a:gd name="connsiteY3" fmla="*/ 0 h 8646"/>
                <a:gd name="connsiteX0" fmla="*/ 0 w 10052"/>
                <a:gd name="connsiteY0" fmla="*/ 6144 h 6144"/>
                <a:gd name="connsiteX1" fmla="*/ 52 w 10052"/>
                <a:gd name="connsiteY1" fmla="*/ 1566 h 6144"/>
                <a:gd name="connsiteX2" fmla="*/ 1882 w 10052"/>
                <a:gd name="connsiteY2" fmla="*/ 0 h 6144"/>
                <a:gd name="connsiteX3" fmla="*/ 10052 w 10052"/>
                <a:gd name="connsiteY3" fmla="*/ 0 h 6144"/>
                <a:gd name="connsiteX0" fmla="*/ 0 w 14362"/>
                <a:gd name="connsiteY0" fmla="*/ 10000 h 10000"/>
                <a:gd name="connsiteX1" fmla="*/ 52 w 14362"/>
                <a:gd name="connsiteY1" fmla="*/ 2549 h 10000"/>
                <a:gd name="connsiteX2" fmla="*/ 1872 w 14362"/>
                <a:gd name="connsiteY2" fmla="*/ 0 h 10000"/>
                <a:gd name="connsiteX3" fmla="*/ 14362 w 14362"/>
                <a:gd name="connsiteY3" fmla="*/ 0 h 10000"/>
              </a:gdLst>
              <a:ahLst/>
              <a:cxnLst>
                <a:cxn ang="0">
                  <a:pos x="connsiteX0" y="connsiteY0"/>
                </a:cxn>
                <a:cxn ang="0">
                  <a:pos x="connsiteX1" y="connsiteY1"/>
                </a:cxn>
                <a:cxn ang="0">
                  <a:pos x="connsiteX2" y="connsiteY2"/>
                </a:cxn>
                <a:cxn ang="0">
                  <a:pos x="connsiteX3" y="connsiteY3"/>
                </a:cxn>
              </a:cxnLst>
              <a:rect l="l" t="t" r="r" b="b"/>
              <a:pathLst>
                <a:path w="14362" h="10000">
                  <a:moveTo>
                    <a:pt x="0" y="10000"/>
                  </a:moveTo>
                  <a:cubicBezTo>
                    <a:pt x="17" y="7516"/>
                    <a:pt x="35" y="5033"/>
                    <a:pt x="52" y="2549"/>
                  </a:cubicBezTo>
                  <a:cubicBezTo>
                    <a:pt x="52" y="1141"/>
                    <a:pt x="865" y="0"/>
                    <a:pt x="1872" y="0"/>
                  </a:cubicBezTo>
                  <a:lnTo>
                    <a:pt x="14362" y="0"/>
                  </a:lnTo>
                </a:path>
              </a:pathLst>
            </a:custGeom>
            <a:ln w="50800">
              <a:solidFill>
                <a:srgbClr val="144360"/>
              </a:solidFill>
              <a:tailEnd type="arrow" w="sm" len="sm"/>
            </a:ln>
            <a:effectLst/>
          </p:spPr>
          <p:style>
            <a:lnRef idx="1">
              <a:schemeClr val="accent1"/>
            </a:lnRef>
            <a:fillRef idx="0">
              <a:schemeClr val="accent1"/>
            </a:fillRef>
            <a:effectRef idx="0">
              <a:schemeClr val="accent1"/>
            </a:effectRef>
            <a:fontRef idx="minor">
              <a:schemeClr val="tx1"/>
            </a:fontRef>
          </p:style>
          <p:txBody>
            <a:bodyPr/>
            <a:lstStyle/>
            <a:p>
              <a:endParaRPr lang="ja-JP" altLang="ja-JP">
                <a:ea typeface="ＭＳ Ｐゴシック" pitchFamily="50" charset="-128"/>
              </a:endParaRPr>
            </a:p>
          </p:txBody>
        </p:sp>
        <p:sp>
          <p:nvSpPr>
            <p:cNvPr id="97" name="Freeform 32"/>
            <p:cNvSpPr>
              <a:spLocks/>
            </p:cNvSpPr>
            <p:nvPr/>
          </p:nvSpPr>
          <p:spPr bwMode="auto">
            <a:xfrm flipV="1">
              <a:off x="443472" y="3299219"/>
              <a:ext cx="517384" cy="1244467"/>
            </a:xfrm>
            <a:custGeom>
              <a:avLst/>
              <a:gdLst>
                <a:gd name="connsiteX0" fmla="*/ 1830 w 10000"/>
                <a:gd name="connsiteY0" fmla="*/ 10000 h 10000"/>
                <a:gd name="connsiteX1" fmla="*/ 0 w 10000"/>
                <a:gd name="connsiteY1" fmla="*/ 8646 h 10000"/>
                <a:gd name="connsiteX2" fmla="*/ 0 w 10000"/>
                <a:gd name="connsiteY2" fmla="*/ 1354 h 10000"/>
                <a:gd name="connsiteX3" fmla="*/ 1830 w 10000"/>
                <a:gd name="connsiteY3" fmla="*/ 0 h 10000"/>
                <a:gd name="connsiteX4" fmla="*/ 10000 w 10000"/>
                <a:gd name="connsiteY4" fmla="*/ 0 h 10000"/>
                <a:gd name="connsiteX0" fmla="*/ 0 w 10000"/>
                <a:gd name="connsiteY0" fmla="*/ 8646 h 8646"/>
                <a:gd name="connsiteX1" fmla="*/ 0 w 10000"/>
                <a:gd name="connsiteY1" fmla="*/ 1354 h 8646"/>
                <a:gd name="connsiteX2" fmla="*/ 1830 w 10000"/>
                <a:gd name="connsiteY2" fmla="*/ 0 h 8646"/>
                <a:gd name="connsiteX3" fmla="*/ 10000 w 10000"/>
                <a:gd name="connsiteY3" fmla="*/ 0 h 8646"/>
                <a:gd name="connsiteX0" fmla="*/ 0 w 10052"/>
                <a:gd name="connsiteY0" fmla="*/ 6144 h 6144"/>
                <a:gd name="connsiteX1" fmla="*/ 52 w 10052"/>
                <a:gd name="connsiteY1" fmla="*/ 1566 h 6144"/>
                <a:gd name="connsiteX2" fmla="*/ 1882 w 10052"/>
                <a:gd name="connsiteY2" fmla="*/ 0 h 6144"/>
                <a:gd name="connsiteX3" fmla="*/ 10052 w 10052"/>
                <a:gd name="connsiteY3" fmla="*/ 0 h 6144"/>
                <a:gd name="connsiteX0" fmla="*/ 0 w 14362"/>
                <a:gd name="connsiteY0" fmla="*/ 10000 h 10000"/>
                <a:gd name="connsiteX1" fmla="*/ 52 w 14362"/>
                <a:gd name="connsiteY1" fmla="*/ 2549 h 10000"/>
                <a:gd name="connsiteX2" fmla="*/ 1872 w 14362"/>
                <a:gd name="connsiteY2" fmla="*/ 0 h 10000"/>
                <a:gd name="connsiteX3" fmla="*/ 14362 w 14362"/>
                <a:gd name="connsiteY3" fmla="*/ 0 h 10000"/>
                <a:gd name="connsiteX0" fmla="*/ 0 w 14362"/>
                <a:gd name="connsiteY0" fmla="*/ 10000 h 10000"/>
                <a:gd name="connsiteX1" fmla="*/ 52 w 14362"/>
                <a:gd name="connsiteY1" fmla="*/ 2549 h 10000"/>
                <a:gd name="connsiteX2" fmla="*/ 1872 w 14362"/>
                <a:gd name="connsiteY2" fmla="*/ 0 h 10000"/>
                <a:gd name="connsiteX3" fmla="*/ 2971 w 14362"/>
                <a:gd name="connsiteY3" fmla="*/ 17 h 10000"/>
                <a:gd name="connsiteX4" fmla="*/ 14362 w 14362"/>
                <a:gd name="connsiteY4" fmla="*/ 0 h 10000"/>
                <a:gd name="connsiteX0" fmla="*/ 0 w 2971"/>
                <a:gd name="connsiteY0" fmla="*/ 10000 h 10000"/>
                <a:gd name="connsiteX1" fmla="*/ 52 w 2971"/>
                <a:gd name="connsiteY1" fmla="*/ 2549 h 10000"/>
                <a:gd name="connsiteX2" fmla="*/ 1872 w 2971"/>
                <a:gd name="connsiteY2" fmla="*/ 0 h 10000"/>
                <a:gd name="connsiteX3" fmla="*/ 2971 w 2971"/>
                <a:gd name="connsiteY3" fmla="*/ 17 h 10000"/>
              </a:gdLst>
              <a:ahLst/>
              <a:cxnLst>
                <a:cxn ang="0">
                  <a:pos x="connsiteX0" y="connsiteY0"/>
                </a:cxn>
                <a:cxn ang="0">
                  <a:pos x="connsiteX1" y="connsiteY1"/>
                </a:cxn>
                <a:cxn ang="0">
                  <a:pos x="connsiteX2" y="connsiteY2"/>
                </a:cxn>
                <a:cxn ang="0">
                  <a:pos x="connsiteX3" y="connsiteY3"/>
                </a:cxn>
              </a:cxnLst>
              <a:rect l="l" t="t" r="r" b="b"/>
              <a:pathLst>
                <a:path w="2971" h="10000">
                  <a:moveTo>
                    <a:pt x="0" y="10000"/>
                  </a:moveTo>
                  <a:cubicBezTo>
                    <a:pt x="17" y="7516"/>
                    <a:pt x="35" y="5033"/>
                    <a:pt x="52" y="2549"/>
                  </a:cubicBezTo>
                  <a:cubicBezTo>
                    <a:pt x="52" y="1141"/>
                    <a:pt x="865" y="0"/>
                    <a:pt x="1872" y="0"/>
                  </a:cubicBezTo>
                  <a:lnTo>
                    <a:pt x="2971" y="17"/>
                  </a:lnTo>
                </a:path>
              </a:pathLst>
            </a:custGeom>
            <a:ln w="50800">
              <a:solidFill>
                <a:srgbClr val="144360"/>
              </a:solidFill>
              <a:tailEnd type="arrow" w="sm" len="sm"/>
            </a:ln>
            <a:effectLst/>
          </p:spPr>
          <p:style>
            <a:lnRef idx="1">
              <a:schemeClr val="accent1"/>
            </a:lnRef>
            <a:fillRef idx="0">
              <a:schemeClr val="accent1"/>
            </a:fillRef>
            <a:effectRef idx="0">
              <a:schemeClr val="accent1"/>
            </a:effectRef>
            <a:fontRef idx="minor">
              <a:schemeClr val="tx1"/>
            </a:fontRef>
          </p:style>
          <p:txBody>
            <a:bodyPr/>
            <a:lstStyle/>
            <a:p>
              <a:endParaRPr lang="ja-JP" altLang="ja-JP">
                <a:ea typeface="ＭＳ Ｐゴシック" pitchFamily="50" charset="-128"/>
              </a:endParaRPr>
            </a:p>
          </p:txBody>
        </p:sp>
        <p:cxnSp>
          <p:nvCxnSpPr>
            <p:cNvPr id="100" name="Straight Connector 99"/>
            <p:cNvCxnSpPr/>
            <p:nvPr/>
          </p:nvCxnSpPr>
          <p:spPr>
            <a:xfrm rot="5400000" flipH="1" flipV="1">
              <a:off x="-100982" y="2891275"/>
              <a:ext cx="1088909" cy="0"/>
            </a:xfrm>
            <a:prstGeom prst="line">
              <a:avLst/>
            </a:prstGeom>
            <a:ln w="50800">
              <a:solidFill>
                <a:srgbClr val="144360"/>
              </a:solidFill>
              <a:tailEnd type="none" w="sm" len="sm"/>
            </a:ln>
            <a:effectLst/>
          </p:spPr>
          <p:style>
            <a:lnRef idx="1">
              <a:schemeClr val="accent1"/>
            </a:lnRef>
            <a:fillRef idx="0">
              <a:schemeClr val="accent1"/>
            </a:fillRef>
            <a:effectRef idx="0">
              <a:schemeClr val="accent1"/>
            </a:effectRef>
            <a:fontRef idx="minor">
              <a:schemeClr val="tx1"/>
            </a:fontRef>
          </p:style>
        </p:cxnSp>
      </p:grpSp>
      <p:sp>
        <p:nvSpPr>
          <p:cNvPr id="2" name="タイトル 1"/>
          <p:cNvSpPr>
            <a:spLocks noGrp="1"/>
          </p:cNvSpPr>
          <p:nvPr>
            <p:ph type="ctrTitle"/>
          </p:nvPr>
        </p:nvSpPr>
        <p:spPr>
          <a:xfrm>
            <a:off x="424425" y="78777"/>
            <a:ext cx="8386192" cy="728782"/>
          </a:xfrm>
        </p:spPr>
        <p:txBody>
          <a:bodyPr anchor="ctr"/>
          <a:lstStyle/>
          <a:p>
            <a:r>
              <a:rPr lang="en-US" altLang="ja-JP" sz="2400" dirty="0" smtClean="0"/>
              <a:t>Cisco </a:t>
            </a:r>
            <a:r>
              <a:rPr lang="en-US" altLang="ja-JP" sz="2400" dirty="0" err="1" smtClean="0"/>
              <a:t>Talos</a:t>
            </a:r>
            <a:r>
              <a:rPr lang="ja-JP" altLang="en-US" sz="2400" dirty="0" smtClean="0"/>
              <a:t>との連携</a:t>
            </a:r>
            <a:endParaRPr kumimoji="1" lang="ja-JP" altLang="en-US" sz="2400" dirty="0">
              <a:ea typeface="ＭＳ Ｐゴシック" panose="020B0600070205080204" pitchFamily="50" charset="-128"/>
            </a:endParaRPr>
          </a:p>
        </p:txBody>
      </p:sp>
      <p:sp>
        <p:nvSpPr>
          <p:cNvPr id="78" name="Text Box 10"/>
          <p:cNvSpPr txBox="1">
            <a:spLocks noChangeArrowheads="1"/>
          </p:cNvSpPr>
          <p:nvPr/>
        </p:nvSpPr>
        <p:spPr bwMode="auto">
          <a:xfrm>
            <a:off x="671485" y="2004002"/>
            <a:ext cx="1548822" cy="221599"/>
          </a:xfrm>
          <a:prstGeom prst="rect">
            <a:avLst/>
          </a:prstGeom>
          <a:solidFill>
            <a:schemeClr val="bg1"/>
          </a:solidFill>
          <a:ln w="9525">
            <a:noFill/>
            <a:miter lim="800000"/>
            <a:headEnd/>
            <a:tailEnd/>
          </a:ln>
        </p:spPr>
        <p:txBody>
          <a:bodyPr wrap="none" anchor="ctr">
            <a:spAutoFit/>
          </a:bodyPr>
          <a:lstStyle/>
          <a:p>
            <a:pPr>
              <a:lnSpc>
                <a:spcPct val="70000"/>
              </a:lnSpc>
              <a:spcBef>
                <a:spcPct val="20000"/>
              </a:spcBef>
            </a:pPr>
            <a:r>
              <a:rPr lang="ja-JP" altLang="en-US" sz="1200" b="1" dirty="0" smtClean="0">
                <a:solidFill>
                  <a:srgbClr val="000000"/>
                </a:solidFill>
                <a:latin typeface="Arial" pitchFamily="34" charset="0"/>
                <a:ea typeface="ＭＳ Ｐゴシック" pitchFamily="50" charset="-128"/>
                <a:cs typeface="Arial" pitchFamily="34" charset="0"/>
              </a:rPr>
              <a:t>世界中の脅威を収集</a:t>
            </a:r>
          </a:p>
        </p:txBody>
      </p:sp>
      <p:sp>
        <p:nvSpPr>
          <p:cNvPr id="79" name="Text Box 10"/>
          <p:cNvSpPr txBox="1">
            <a:spLocks noChangeArrowheads="1"/>
          </p:cNvSpPr>
          <p:nvPr/>
        </p:nvSpPr>
        <p:spPr bwMode="auto">
          <a:xfrm>
            <a:off x="6930751" y="1977721"/>
            <a:ext cx="1548822" cy="221599"/>
          </a:xfrm>
          <a:prstGeom prst="rect">
            <a:avLst/>
          </a:prstGeom>
          <a:solidFill>
            <a:schemeClr val="bg1"/>
          </a:solidFill>
          <a:ln w="9525">
            <a:noFill/>
            <a:miter lim="800000"/>
            <a:headEnd/>
            <a:tailEnd/>
          </a:ln>
        </p:spPr>
        <p:txBody>
          <a:bodyPr wrap="none" anchor="ctr">
            <a:spAutoFit/>
          </a:bodyPr>
          <a:lstStyle/>
          <a:p>
            <a:pPr>
              <a:lnSpc>
                <a:spcPct val="70000"/>
              </a:lnSpc>
              <a:spcBef>
                <a:spcPct val="20000"/>
              </a:spcBef>
            </a:pPr>
            <a:r>
              <a:rPr lang="ja-JP" altLang="en-US" sz="1200" b="1" dirty="0" smtClean="0">
                <a:solidFill>
                  <a:srgbClr val="000000"/>
                </a:solidFill>
                <a:latin typeface="Arial" pitchFamily="34" charset="0"/>
                <a:ea typeface="ＭＳ Ｐゴシック" pitchFamily="50" charset="-128"/>
                <a:cs typeface="Arial" pitchFamily="34" charset="0"/>
              </a:rPr>
              <a:t>世界中の脅威を収集</a:t>
            </a:r>
          </a:p>
        </p:txBody>
      </p:sp>
      <p:pic>
        <p:nvPicPr>
          <p:cNvPr id="95" name="Picture 17" descr="InternetThreat.png"/>
          <p:cNvPicPr>
            <a:picLocks noChangeAspect="1"/>
          </p:cNvPicPr>
          <p:nvPr/>
        </p:nvPicPr>
        <p:blipFill>
          <a:blip r:embed="rId10" cstate="print"/>
          <a:srcRect/>
          <a:stretch>
            <a:fillRect/>
          </a:stretch>
        </p:blipFill>
        <p:spPr bwMode="auto">
          <a:xfrm>
            <a:off x="725256" y="3518381"/>
            <a:ext cx="697537" cy="503626"/>
          </a:xfrm>
          <a:prstGeom prst="rect">
            <a:avLst/>
          </a:prstGeom>
          <a:noFill/>
          <a:ln w="9525">
            <a:noFill/>
            <a:miter lim="800000"/>
            <a:headEnd/>
            <a:tailEnd/>
          </a:ln>
        </p:spPr>
      </p:pic>
      <p:pic>
        <p:nvPicPr>
          <p:cNvPr id="96" name="Picture 17" descr="InternetThreat.png"/>
          <p:cNvPicPr>
            <a:picLocks noChangeAspect="1"/>
          </p:cNvPicPr>
          <p:nvPr/>
        </p:nvPicPr>
        <p:blipFill>
          <a:blip r:embed="rId10" cstate="print"/>
          <a:srcRect/>
          <a:stretch>
            <a:fillRect/>
          </a:stretch>
        </p:blipFill>
        <p:spPr bwMode="auto">
          <a:xfrm>
            <a:off x="997851" y="4074821"/>
            <a:ext cx="697537" cy="503626"/>
          </a:xfrm>
          <a:prstGeom prst="rect">
            <a:avLst/>
          </a:prstGeom>
          <a:noFill/>
          <a:ln w="9525">
            <a:noFill/>
            <a:miter lim="800000"/>
            <a:headEnd/>
            <a:tailEnd/>
          </a:ln>
        </p:spPr>
      </p:pic>
      <p:pic>
        <p:nvPicPr>
          <p:cNvPr id="98" name="Picture 17" descr="InternetThreat.png"/>
          <p:cNvPicPr>
            <a:picLocks noChangeAspect="1"/>
          </p:cNvPicPr>
          <p:nvPr/>
        </p:nvPicPr>
        <p:blipFill>
          <a:blip r:embed="rId10" cstate="print"/>
          <a:srcRect/>
          <a:stretch>
            <a:fillRect/>
          </a:stretch>
        </p:blipFill>
        <p:spPr bwMode="auto">
          <a:xfrm>
            <a:off x="7482852" y="4085453"/>
            <a:ext cx="697537" cy="503626"/>
          </a:xfrm>
          <a:prstGeom prst="rect">
            <a:avLst/>
          </a:prstGeom>
          <a:noFill/>
          <a:ln w="9525">
            <a:noFill/>
            <a:miter lim="800000"/>
            <a:headEnd/>
            <a:tailEnd/>
          </a:ln>
        </p:spPr>
      </p:pic>
      <p:pic>
        <p:nvPicPr>
          <p:cNvPr id="99" name="Picture 17" descr="InternetThreat.png"/>
          <p:cNvPicPr>
            <a:picLocks noChangeAspect="1"/>
          </p:cNvPicPr>
          <p:nvPr/>
        </p:nvPicPr>
        <p:blipFill>
          <a:blip r:embed="rId10" cstate="print"/>
          <a:srcRect/>
          <a:stretch>
            <a:fillRect/>
          </a:stretch>
        </p:blipFill>
        <p:spPr bwMode="auto">
          <a:xfrm>
            <a:off x="8130804" y="3787041"/>
            <a:ext cx="697537" cy="503626"/>
          </a:xfrm>
          <a:prstGeom prst="rect">
            <a:avLst/>
          </a:prstGeom>
          <a:noFill/>
          <a:ln w="9525">
            <a:noFill/>
            <a:miter lim="800000"/>
            <a:headEnd/>
            <a:tailEnd/>
          </a:ln>
        </p:spPr>
      </p:pic>
      <p:sp>
        <p:nvSpPr>
          <p:cNvPr id="125" name="Rounded Rectangle 86"/>
          <p:cNvSpPr/>
          <p:nvPr/>
        </p:nvSpPr>
        <p:spPr>
          <a:xfrm>
            <a:off x="6549751" y="3690190"/>
            <a:ext cx="1148816" cy="286916"/>
          </a:xfrm>
          <a:prstGeom prst="roundRect">
            <a:avLst>
              <a:gd name="adj" fmla="val 10110"/>
            </a:avLst>
          </a:prstGeom>
          <a:gradFill flip="none" rotWithShape="1">
            <a:gsLst>
              <a:gs pos="0">
                <a:srgbClr val="2A435A"/>
              </a:gs>
              <a:gs pos="100000">
                <a:srgbClr val="387194"/>
              </a:gs>
            </a:gsLst>
            <a:lin ang="16200000" scaled="1"/>
            <a:tileRect/>
          </a:gradFill>
          <a:ln w="50800">
            <a:noFill/>
            <a:round/>
            <a:headEnd/>
            <a:tailEnd/>
          </a:ln>
          <a:effectLst>
            <a:innerShdw blurRad="114300">
              <a:prstClr val="black"/>
            </a:innerShdw>
          </a:effectLst>
        </p:spPr>
        <p:txBody>
          <a:bodyPr lIns="0" tIns="0" rIns="0" bIns="0" anchor="ctr"/>
          <a:lstStyle/>
          <a:p>
            <a:pPr algn="ctr" fontAlgn="base">
              <a:lnSpc>
                <a:spcPct val="90000"/>
              </a:lnSpc>
              <a:spcBef>
                <a:spcPct val="0"/>
              </a:spcBef>
              <a:spcAft>
                <a:spcPct val="0"/>
              </a:spcAft>
              <a:defRPr/>
            </a:pPr>
            <a:r>
              <a:rPr lang="ja-JP" altLang="en-US"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rPr>
              <a:t>各種端末</a:t>
            </a:r>
            <a:endParaRPr lang="en-US"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endParaRPr>
          </a:p>
        </p:txBody>
      </p:sp>
      <p:sp>
        <p:nvSpPr>
          <p:cNvPr id="134" name="Rounded Rectangle 86"/>
          <p:cNvSpPr/>
          <p:nvPr/>
        </p:nvSpPr>
        <p:spPr>
          <a:xfrm>
            <a:off x="2665816" y="3690190"/>
            <a:ext cx="1148816" cy="286916"/>
          </a:xfrm>
          <a:prstGeom prst="roundRect">
            <a:avLst>
              <a:gd name="adj" fmla="val 10110"/>
            </a:avLst>
          </a:prstGeom>
          <a:gradFill flip="none" rotWithShape="1">
            <a:gsLst>
              <a:gs pos="0">
                <a:srgbClr val="2A435A"/>
              </a:gs>
              <a:gs pos="100000">
                <a:srgbClr val="387194"/>
              </a:gs>
            </a:gsLst>
            <a:lin ang="16200000" scaled="1"/>
            <a:tileRect/>
          </a:gradFill>
          <a:ln w="50800">
            <a:noFill/>
            <a:round/>
            <a:headEnd/>
            <a:tailEnd/>
          </a:ln>
          <a:effectLst>
            <a:innerShdw blurRad="114300">
              <a:prstClr val="black"/>
            </a:innerShdw>
          </a:effectLst>
        </p:spPr>
        <p:txBody>
          <a:bodyPr lIns="0" tIns="0" rIns="0" bIns="0" anchor="ctr"/>
          <a:lstStyle/>
          <a:p>
            <a:pPr algn="ctr" fontAlgn="base">
              <a:lnSpc>
                <a:spcPct val="90000"/>
              </a:lnSpc>
              <a:spcBef>
                <a:spcPct val="0"/>
              </a:spcBef>
              <a:spcAft>
                <a:spcPct val="0"/>
              </a:spcAft>
              <a:defRPr/>
            </a:pPr>
            <a:r>
              <a:rPr lang="en-US" altLang="ja-JP"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rPr>
              <a:t>Firepower</a:t>
            </a:r>
            <a:endParaRPr lang="en-US"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endParaRPr>
          </a:p>
        </p:txBody>
      </p:sp>
      <p:sp>
        <p:nvSpPr>
          <p:cNvPr id="137" name="Rounded Rectangle 86"/>
          <p:cNvSpPr/>
          <p:nvPr/>
        </p:nvSpPr>
        <p:spPr>
          <a:xfrm>
            <a:off x="3913796" y="3690190"/>
            <a:ext cx="1148816" cy="286916"/>
          </a:xfrm>
          <a:prstGeom prst="roundRect">
            <a:avLst>
              <a:gd name="adj" fmla="val 10110"/>
            </a:avLst>
          </a:prstGeom>
          <a:gradFill flip="none" rotWithShape="1">
            <a:gsLst>
              <a:gs pos="0">
                <a:srgbClr val="2A435A"/>
              </a:gs>
              <a:gs pos="100000">
                <a:srgbClr val="387194"/>
              </a:gs>
            </a:gsLst>
            <a:lin ang="16200000" scaled="1"/>
            <a:tileRect/>
          </a:gradFill>
          <a:ln w="50800">
            <a:noFill/>
            <a:round/>
            <a:headEnd/>
            <a:tailEnd/>
          </a:ln>
          <a:effectLst>
            <a:innerShdw blurRad="114300">
              <a:prstClr val="black"/>
            </a:innerShdw>
          </a:effectLst>
        </p:spPr>
        <p:txBody>
          <a:bodyPr lIns="0" tIns="0" rIns="0" bIns="0" anchor="ctr"/>
          <a:lstStyle/>
          <a:p>
            <a:pPr algn="ctr" fontAlgn="base">
              <a:lnSpc>
                <a:spcPct val="90000"/>
              </a:lnSpc>
              <a:spcBef>
                <a:spcPct val="0"/>
              </a:spcBef>
              <a:spcAft>
                <a:spcPct val="0"/>
              </a:spcAft>
              <a:defRPr/>
            </a:pPr>
            <a:r>
              <a:rPr lang="en-US" altLang="ja-JP"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rPr>
              <a:t>ESA</a:t>
            </a:r>
            <a:endParaRPr lang="en-US"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endParaRPr>
          </a:p>
        </p:txBody>
      </p:sp>
      <p:sp>
        <p:nvSpPr>
          <p:cNvPr id="141" name="Rounded Rectangle 86"/>
          <p:cNvSpPr/>
          <p:nvPr/>
        </p:nvSpPr>
        <p:spPr>
          <a:xfrm>
            <a:off x="5193783" y="3690190"/>
            <a:ext cx="1148816" cy="286916"/>
          </a:xfrm>
          <a:prstGeom prst="roundRect">
            <a:avLst>
              <a:gd name="adj" fmla="val 10110"/>
            </a:avLst>
          </a:prstGeom>
          <a:gradFill flip="none" rotWithShape="1">
            <a:gsLst>
              <a:gs pos="0">
                <a:srgbClr val="2A435A"/>
              </a:gs>
              <a:gs pos="100000">
                <a:srgbClr val="387194"/>
              </a:gs>
            </a:gsLst>
            <a:lin ang="16200000" scaled="1"/>
            <a:tileRect/>
          </a:gradFill>
          <a:ln w="50800">
            <a:noFill/>
            <a:round/>
            <a:headEnd/>
            <a:tailEnd/>
          </a:ln>
          <a:effectLst>
            <a:innerShdw blurRad="114300">
              <a:prstClr val="black"/>
            </a:innerShdw>
          </a:effectLst>
        </p:spPr>
        <p:txBody>
          <a:bodyPr lIns="0" tIns="0" rIns="0" bIns="0" anchor="ctr"/>
          <a:lstStyle/>
          <a:p>
            <a:pPr algn="ctr" fontAlgn="base">
              <a:lnSpc>
                <a:spcPct val="90000"/>
              </a:lnSpc>
              <a:spcBef>
                <a:spcPct val="0"/>
              </a:spcBef>
              <a:spcAft>
                <a:spcPct val="0"/>
              </a:spcAft>
              <a:defRPr/>
            </a:pPr>
            <a:r>
              <a:rPr lang="en-US" altLang="ja-JP"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rPr>
              <a:t>WSA</a:t>
            </a:r>
            <a:endParaRPr lang="en-US" sz="1400" dirty="0" smtClean="0">
              <a:solidFill>
                <a:schemeClr val="bg1">
                  <a:lumMod val="75000"/>
                </a:schemeClr>
              </a:solidFill>
              <a:latin typeface="ＭＳ Ｐゴシック" panose="020B0600070205080204" pitchFamily="50" charset="-128"/>
              <a:ea typeface="ＭＳ Ｐゴシック" panose="020B0600070205080204" pitchFamily="50" charset="-128"/>
              <a:cs typeface="ヒラギノ角ゴ ProN W3" charset="0"/>
              <a:sym typeface="Gill Sans" charset="0"/>
            </a:endParaRPr>
          </a:p>
        </p:txBody>
      </p:sp>
      <p:cxnSp>
        <p:nvCxnSpPr>
          <p:cNvPr id="33" name="直線矢印コネクタ 32"/>
          <p:cNvCxnSpPr/>
          <p:nvPr/>
        </p:nvCxnSpPr>
        <p:spPr>
          <a:xfrm flipV="1">
            <a:off x="1776462" y="2451220"/>
            <a:ext cx="979696" cy="8264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p:nvPr/>
        </p:nvCxnSpPr>
        <p:spPr>
          <a:xfrm flipV="1">
            <a:off x="3537208" y="2451220"/>
            <a:ext cx="0" cy="8264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V="1">
            <a:off x="4761983" y="2451220"/>
            <a:ext cx="0" cy="8264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4" name="直線矢印コネクタ 143"/>
          <p:cNvCxnSpPr/>
          <p:nvPr/>
        </p:nvCxnSpPr>
        <p:spPr>
          <a:xfrm flipV="1">
            <a:off x="6077536" y="2451220"/>
            <a:ext cx="0" cy="8264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5" name="直線矢印コネクタ 144"/>
          <p:cNvCxnSpPr/>
          <p:nvPr/>
        </p:nvCxnSpPr>
        <p:spPr>
          <a:xfrm flipH="1" flipV="1">
            <a:off x="6700227" y="2451220"/>
            <a:ext cx="966605" cy="780152"/>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146" name="直線矢印コネクタ 145"/>
          <p:cNvCxnSpPr/>
          <p:nvPr/>
        </p:nvCxnSpPr>
        <p:spPr>
          <a:xfrm flipV="1">
            <a:off x="1928862" y="2603620"/>
            <a:ext cx="979696" cy="826488"/>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147" name="直線矢印コネクタ 146"/>
          <p:cNvCxnSpPr/>
          <p:nvPr/>
        </p:nvCxnSpPr>
        <p:spPr>
          <a:xfrm flipV="1">
            <a:off x="3705819" y="2451220"/>
            <a:ext cx="0" cy="826488"/>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148" name="直線矢印コネクタ 147"/>
          <p:cNvCxnSpPr/>
          <p:nvPr/>
        </p:nvCxnSpPr>
        <p:spPr>
          <a:xfrm flipV="1">
            <a:off x="4977883" y="2486657"/>
            <a:ext cx="0" cy="826488"/>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149" name="直線矢印コネクタ 148"/>
          <p:cNvCxnSpPr/>
          <p:nvPr/>
        </p:nvCxnSpPr>
        <p:spPr>
          <a:xfrm flipV="1">
            <a:off x="6254009" y="2486657"/>
            <a:ext cx="0" cy="826488"/>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150" name="直線矢印コネクタ 149"/>
          <p:cNvCxnSpPr/>
          <p:nvPr/>
        </p:nvCxnSpPr>
        <p:spPr>
          <a:xfrm flipH="1" flipV="1">
            <a:off x="6546056" y="2563006"/>
            <a:ext cx="966605" cy="7801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265703" y="2423738"/>
            <a:ext cx="1076454" cy="461665"/>
          </a:xfrm>
          <a:prstGeom prst="rect">
            <a:avLst/>
          </a:prstGeom>
          <a:noFill/>
        </p:spPr>
        <p:txBody>
          <a:bodyPr wrap="square" rtlCol="0">
            <a:spAutoFit/>
          </a:bodyPr>
          <a:lstStyle/>
          <a:p>
            <a:pPr algn="r"/>
            <a:r>
              <a:rPr kumimoji="1" lang="ja-JP" altLang="en-US" sz="1200" b="1" dirty="0" smtClean="0">
                <a:latin typeface="ＭＳ Ｐゴシック" panose="020B0600070205080204" pitchFamily="50" charset="-128"/>
                <a:ea typeface="ＭＳ Ｐゴシック" panose="020B0600070205080204" pitchFamily="50" charset="-128"/>
              </a:rPr>
              <a:t>マルウェア　問い合わせ</a:t>
            </a:r>
            <a:endParaRPr kumimoji="1" lang="ja-JP" altLang="en-US" sz="1200" b="1" dirty="0">
              <a:latin typeface="ＭＳ Ｐゴシック" panose="020B0600070205080204" pitchFamily="50" charset="-128"/>
              <a:ea typeface="ＭＳ Ｐゴシック" panose="020B0600070205080204" pitchFamily="50" charset="-128"/>
            </a:endParaRPr>
          </a:p>
        </p:txBody>
      </p:sp>
      <p:sp>
        <p:nvSpPr>
          <p:cNvPr id="151" name="テキスト ボックス 150"/>
          <p:cNvSpPr txBox="1"/>
          <p:nvPr/>
        </p:nvSpPr>
        <p:spPr>
          <a:xfrm>
            <a:off x="7171361" y="2486657"/>
            <a:ext cx="622611" cy="276999"/>
          </a:xfrm>
          <a:prstGeom prst="rect">
            <a:avLst/>
          </a:prstGeom>
          <a:noFill/>
        </p:spPr>
        <p:txBody>
          <a:bodyPr wrap="square" rtlCol="0">
            <a:spAutoFit/>
          </a:bodyPr>
          <a:lstStyle/>
          <a:p>
            <a:r>
              <a:rPr kumimoji="1" lang="ja-JP" altLang="en-US" sz="1200" b="1" dirty="0" smtClean="0">
                <a:latin typeface="ＭＳ Ｐゴシック" panose="020B0600070205080204" pitchFamily="50" charset="-128"/>
                <a:ea typeface="ＭＳ Ｐゴシック" panose="020B0600070205080204" pitchFamily="50" charset="-128"/>
              </a:rPr>
              <a:t>結果</a:t>
            </a:r>
            <a:endParaRPr kumimoji="1" lang="ja-JP" altLang="en-US" sz="1200" b="1" dirty="0">
              <a:latin typeface="ＭＳ Ｐゴシック" panose="020B0600070205080204" pitchFamily="50" charset="-128"/>
              <a:ea typeface="ＭＳ Ｐゴシック" panose="020B0600070205080204" pitchFamily="50" charset="-128"/>
            </a:endParaRPr>
          </a:p>
        </p:txBody>
      </p:sp>
      <p:sp>
        <p:nvSpPr>
          <p:cNvPr id="71" name="正方形/長方形 70"/>
          <p:cNvSpPr/>
          <p:nvPr/>
        </p:nvSpPr>
        <p:spPr>
          <a:xfrm>
            <a:off x="219075" y="1112030"/>
            <a:ext cx="4304890" cy="954107"/>
          </a:xfrm>
          <a:prstGeom prst="rect">
            <a:avLst/>
          </a:prstGeom>
        </p:spPr>
        <p:txBody>
          <a:bodyPr wrap="square">
            <a:spAutoFit/>
          </a:bodyPr>
          <a:lstStyle/>
          <a:p>
            <a:r>
              <a:rPr lang="ja-JP" altLang="en-US" sz="1400" dirty="0" smtClean="0"/>
              <a:t>世界中</a:t>
            </a:r>
            <a:r>
              <a:rPr lang="ja-JP" altLang="en-US" sz="1400" dirty="0"/>
              <a:t>のシスコ製品から上がってくる最新の脅威情報を独自のクラウド環</a:t>
            </a:r>
            <a:r>
              <a:rPr lang="ja-JP" altLang="en-US" sz="1400" dirty="0" smtClean="0"/>
              <a:t>境である</a:t>
            </a:r>
            <a:r>
              <a:rPr lang="en-US" altLang="ja-JP" sz="1400" dirty="0" err="1" smtClean="0"/>
              <a:t>Talos</a:t>
            </a:r>
            <a:r>
              <a:rPr lang="ja-JP" altLang="en-US" sz="1400" dirty="0" smtClean="0"/>
              <a:t>で</a:t>
            </a:r>
            <a:r>
              <a:rPr lang="ja-JP" altLang="en-US" sz="1400" dirty="0" smtClean="0"/>
              <a:t>収集、分析</a:t>
            </a:r>
            <a:r>
              <a:rPr lang="ja-JP" altLang="en-US" sz="1400" dirty="0" smtClean="0"/>
              <a:t>しており、</a:t>
            </a:r>
            <a:r>
              <a:rPr lang="en-US" altLang="ja-JP" sz="1400" dirty="0" smtClean="0"/>
              <a:t/>
            </a:r>
            <a:br>
              <a:rPr lang="en-US" altLang="ja-JP" sz="1400" dirty="0" smtClean="0"/>
            </a:br>
            <a:r>
              <a:rPr lang="ja-JP" altLang="en-US" sz="1400" dirty="0" smtClean="0"/>
              <a:t>最新の脅威への対策がお客様のセキュリティ機器</a:t>
            </a:r>
            <a:r>
              <a:rPr lang="ja-JP" altLang="en-US" sz="1400" dirty="0" smtClean="0"/>
              <a:t>に</a:t>
            </a:r>
            <a:r>
              <a:rPr lang="en-US" altLang="ja-JP" sz="1400" smtClean="0"/>
              <a:t/>
            </a:r>
            <a:br>
              <a:rPr lang="en-US" altLang="ja-JP" sz="1400" smtClean="0"/>
            </a:br>
            <a:r>
              <a:rPr lang="ja-JP" altLang="en-US" sz="1400" dirty="0" smtClean="0"/>
              <a:t>即時</a:t>
            </a:r>
            <a:r>
              <a:rPr lang="ja-JP" altLang="en-US" sz="1400" dirty="0"/>
              <a:t>に</a:t>
            </a:r>
            <a:r>
              <a:rPr lang="ja-JP" altLang="en-US" sz="1400" dirty="0" smtClean="0"/>
              <a:t>反映。</a:t>
            </a:r>
            <a:endParaRPr lang="en-US" altLang="ja-JP" sz="1400" dirty="0" smtClean="0"/>
          </a:p>
        </p:txBody>
      </p:sp>
      <p:sp>
        <p:nvSpPr>
          <p:cNvPr id="4" name="四角形吹き出し 3"/>
          <p:cNvSpPr/>
          <p:nvPr/>
        </p:nvSpPr>
        <p:spPr>
          <a:xfrm>
            <a:off x="4761983" y="685713"/>
            <a:ext cx="4296538" cy="970742"/>
          </a:xfrm>
          <a:prstGeom prst="wedgeRectCallout">
            <a:avLst>
              <a:gd name="adj1" fmla="val -32513"/>
              <a:gd name="adj2" fmla="val 78401"/>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200" dirty="0" smtClean="0"/>
              <a:t>世界中</a:t>
            </a:r>
            <a:r>
              <a:rPr lang="en-US" altLang="ja-JP" sz="1200" dirty="0" smtClean="0"/>
              <a:t>160</a:t>
            </a:r>
            <a:r>
              <a:rPr lang="ja-JP" altLang="en-US" sz="1200" dirty="0" smtClean="0"/>
              <a:t>万台のシスコ機器から</a:t>
            </a:r>
            <a:r>
              <a:rPr lang="ja-JP" altLang="en-US" sz="1200" dirty="0"/>
              <a:t>情報を</a:t>
            </a:r>
            <a:r>
              <a:rPr lang="ja-JP" altLang="en-US" sz="1200" dirty="0" smtClean="0"/>
              <a:t>収集</a:t>
            </a:r>
            <a:endParaRPr lang="en-US" altLang="ja-JP" sz="1200" dirty="0" smtClean="0"/>
          </a:p>
          <a:p>
            <a:r>
              <a:rPr lang="en-US" altLang="ja-JP" sz="1200" dirty="0"/>
              <a:t>1</a:t>
            </a:r>
            <a:r>
              <a:rPr lang="ja-JP" altLang="en-US" sz="1200" dirty="0"/>
              <a:t>日に</a:t>
            </a:r>
            <a:r>
              <a:rPr lang="en-US" altLang="ja-JP" sz="1200" dirty="0"/>
              <a:t>100 TB</a:t>
            </a:r>
            <a:r>
              <a:rPr lang="ja-JP" altLang="en-US" sz="1200" dirty="0"/>
              <a:t>のデータ</a:t>
            </a:r>
            <a:r>
              <a:rPr lang="ja-JP" altLang="en-US" sz="1200" dirty="0" smtClean="0"/>
              <a:t>、</a:t>
            </a:r>
            <a:r>
              <a:rPr lang="en-US" altLang="ja-JP" sz="1200" dirty="0"/>
              <a:t>130</a:t>
            </a:r>
            <a:r>
              <a:rPr lang="ja-JP" altLang="en-US" sz="1200" dirty="0"/>
              <a:t>億の</a:t>
            </a:r>
            <a:r>
              <a:rPr lang="en-US" altLang="ja-JP" sz="1200" dirty="0" smtClean="0"/>
              <a:t>HTTP</a:t>
            </a:r>
            <a:r>
              <a:rPr lang="ja-JP" altLang="en-US" sz="1200" dirty="0" smtClean="0"/>
              <a:t>を解析</a:t>
            </a:r>
            <a:endParaRPr lang="en-US" altLang="ja-JP" sz="1200" dirty="0" smtClean="0"/>
          </a:p>
          <a:p>
            <a:r>
              <a:rPr lang="ja-JP" altLang="en-US" sz="1200" dirty="0" smtClean="0"/>
              <a:t>全世界</a:t>
            </a:r>
            <a:r>
              <a:rPr lang="ja-JP" altLang="en-US" sz="1200" dirty="0"/>
              <a:t>の</a:t>
            </a:r>
            <a:r>
              <a:rPr lang="en-US" altLang="ja-JP" sz="1200" dirty="0"/>
              <a:t>E</a:t>
            </a:r>
            <a:r>
              <a:rPr lang="ja-JP" altLang="en-US" sz="1200" dirty="0" smtClean="0"/>
              <a:t>メール トラフィック</a:t>
            </a:r>
            <a:r>
              <a:rPr lang="ja-JP" altLang="en-US" sz="1200" dirty="0"/>
              <a:t>の</a:t>
            </a:r>
            <a:r>
              <a:rPr lang="en-US" altLang="ja-JP" sz="1200" dirty="0"/>
              <a:t>35 %</a:t>
            </a:r>
            <a:r>
              <a:rPr lang="ja-JP" altLang="en-US" sz="1200" dirty="0" smtClean="0"/>
              <a:t>以上を網羅</a:t>
            </a:r>
            <a:endParaRPr lang="en-US" altLang="ja-JP" sz="1200" dirty="0" smtClean="0"/>
          </a:p>
          <a:p>
            <a:r>
              <a:rPr lang="en-US" altLang="ja-JP" sz="1200" dirty="0" smtClean="0"/>
              <a:t>600</a:t>
            </a:r>
            <a:r>
              <a:rPr lang="ja-JP" altLang="en-US" sz="1200" dirty="0"/>
              <a:t>名以上のエンジニアや専門家、</a:t>
            </a:r>
            <a:r>
              <a:rPr lang="ja-JP" altLang="en-US" sz="1200" dirty="0" smtClean="0"/>
              <a:t>研究者が</a:t>
            </a:r>
            <a:r>
              <a:rPr lang="en-US" altLang="ja-JP" sz="1200" dirty="0" smtClean="0"/>
              <a:t>24</a:t>
            </a:r>
            <a:r>
              <a:rPr lang="ja-JP" altLang="en-US" sz="1200" dirty="0"/>
              <a:t>時間体制で</a:t>
            </a:r>
            <a:r>
              <a:rPr lang="ja-JP" altLang="en-US" sz="1200" dirty="0" smtClean="0"/>
              <a:t>解析</a:t>
            </a:r>
            <a:endParaRPr kumimoji="1" lang="ja-JP" altLang="en-US" sz="1200" dirty="0" smtClean="0">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762099" y="685713"/>
            <a:ext cx="3160116" cy="36241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1400" dirty="0" smtClean="0"/>
              <a:t>セキュリティは情報の質と量が命！</a:t>
            </a:r>
          </a:p>
        </p:txBody>
      </p:sp>
      <p:pic>
        <p:nvPicPr>
          <p:cNvPr id="62" name="Picture 61" descr="talos-title-logo.eps"/>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47523" y="1977187"/>
            <a:ext cx="1452638" cy="316601"/>
          </a:xfrm>
          <a:prstGeom prst="rect">
            <a:avLst/>
          </a:prstGeom>
        </p:spPr>
      </p:pic>
    </p:spTree>
    <p:extLst>
      <p:ext uri="{BB962C8B-B14F-4D97-AF65-F5344CB8AC3E}">
        <p14:creationId xmlns:p14="http://schemas.microsoft.com/office/powerpoint/2010/main" val="266556417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499"/>
          </a:xfrm>
          <a:prstGeom prst="rect">
            <a:avLst/>
          </a:prstGeom>
          <a:ln>
            <a:noFill/>
          </a:ln>
          <a:effectLst/>
        </p:spPr>
      </p:pic>
      <p:sp>
        <p:nvSpPr>
          <p:cNvPr id="3" name="テキスト プレースホルダー 3"/>
          <p:cNvSpPr txBox="1">
            <a:spLocks/>
          </p:cNvSpPr>
          <p:nvPr/>
        </p:nvSpPr>
        <p:spPr>
          <a:xfrm>
            <a:off x="5362832" y="1470454"/>
            <a:ext cx="3425568" cy="26567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None/>
            </a:pPr>
            <a:r>
              <a:rPr lang="ja-JP" altLang="en-US" sz="1600" dirty="0" smtClean="0">
                <a:solidFill>
                  <a:schemeClr val="bg1"/>
                </a:solidFill>
              </a:rPr>
              <a:t>市場動向</a:t>
            </a:r>
            <a:endParaRPr lang="en-US" altLang="ja-JP" sz="1600" dirty="0" smtClean="0">
              <a:solidFill>
                <a:schemeClr val="bg1"/>
              </a:solidFill>
            </a:endParaRPr>
          </a:p>
          <a:p>
            <a:pPr marL="0" indent="0">
              <a:buNone/>
            </a:pPr>
            <a:r>
              <a:rPr lang="ja-JP" altLang="en-US" sz="1600" dirty="0" smtClean="0">
                <a:solidFill>
                  <a:schemeClr val="bg1"/>
                </a:solidFill>
              </a:rPr>
              <a:t>ポートフォリオ</a:t>
            </a:r>
            <a:endParaRPr lang="en-US" altLang="ja-JP" sz="1600" dirty="0" smtClean="0">
              <a:solidFill>
                <a:schemeClr val="bg1"/>
              </a:solidFill>
            </a:endParaRPr>
          </a:p>
          <a:p>
            <a:pPr marL="0" indent="0">
              <a:buNone/>
            </a:pPr>
            <a:r>
              <a:rPr lang="ja-JP" altLang="en-US" sz="1600" dirty="0">
                <a:solidFill>
                  <a:schemeClr val="bg1"/>
                </a:solidFill>
              </a:rPr>
              <a:t>配置</a:t>
            </a:r>
            <a:r>
              <a:rPr lang="ja-JP" altLang="en-US" sz="1600" dirty="0" smtClean="0">
                <a:solidFill>
                  <a:schemeClr val="bg1"/>
                </a:solidFill>
              </a:rPr>
              <a:t>イメージ</a:t>
            </a:r>
            <a:endParaRPr lang="en-US" altLang="ja-JP" sz="1600" dirty="0" smtClean="0">
              <a:solidFill>
                <a:schemeClr val="bg1"/>
              </a:solidFill>
            </a:endParaRPr>
          </a:p>
          <a:p>
            <a:pPr marL="0" indent="0">
              <a:buNone/>
            </a:pPr>
            <a:r>
              <a:rPr lang="ja-JP" altLang="en-US" sz="1600" dirty="0" smtClean="0">
                <a:solidFill>
                  <a:schemeClr val="bg1"/>
                </a:solidFill>
              </a:rPr>
              <a:t>オーダー方法</a:t>
            </a:r>
            <a:endParaRPr lang="en-US" altLang="ja-JP" sz="1600" dirty="0" smtClean="0">
              <a:solidFill>
                <a:schemeClr val="bg1"/>
              </a:solidFill>
            </a:endParaRPr>
          </a:p>
          <a:p>
            <a:pPr marL="0" indent="0">
              <a:buNone/>
            </a:pPr>
            <a:r>
              <a:rPr lang="ja-JP" altLang="en-US" sz="1600" dirty="0" smtClean="0">
                <a:solidFill>
                  <a:schemeClr val="bg1"/>
                </a:solidFill>
              </a:rPr>
              <a:t>セ</a:t>
            </a:r>
            <a:r>
              <a:rPr lang="ja-JP" altLang="en-US" sz="1600" dirty="0">
                <a:solidFill>
                  <a:schemeClr val="bg1"/>
                </a:solidFill>
              </a:rPr>
              <a:t>ールス </a:t>
            </a:r>
            <a:r>
              <a:rPr lang="ja-JP" altLang="en-US" sz="1600" dirty="0" smtClean="0">
                <a:solidFill>
                  <a:schemeClr val="bg1"/>
                </a:solidFill>
              </a:rPr>
              <a:t>コンテンツ</a:t>
            </a:r>
            <a:endParaRPr lang="en-US" altLang="ja-JP" sz="1600" dirty="0" smtClean="0">
              <a:solidFill>
                <a:schemeClr val="bg1"/>
              </a:solidFill>
            </a:endParaRPr>
          </a:p>
          <a:p>
            <a:pPr marL="0" indent="0">
              <a:buNone/>
            </a:pPr>
            <a:r>
              <a:rPr lang="ja-JP" altLang="en-US" sz="1600" dirty="0" smtClean="0">
                <a:solidFill>
                  <a:schemeClr val="bg1"/>
                </a:solidFill>
              </a:rPr>
              <a:t>用語集</a:t>
            </a:r>
            <a:endParaRPr lang="en-US" altLang="ja-JP" sz="1600" dirty="0" smtClean="0">
              <a:solidFill>
                <a:schemeClr val="bg1"/>
              </a:solidFill>
            </a:endParaRPr>
          </a:p>
          <a:p>
            <a:pPr marL="0" indent="0">
              <a:buNone/>
            </a:pPr>
            <a:r>
              <a:rPr lang="ja-JP" altLang="en-US" sz="1600" dirty="0">
                <a:solidFill>
                  <a:schemeClr val="bg1"/>
                </a:solidFill>
              </a:rPr>
              <a:t>その他 製品紹介</a:t>
            </a:r>
            <a:r>
              <a:rPr lang="ja-JP" altLang="en-US" sz="1600" dirty="0" smtClean="0">
                <a:solidFill>
                  <a:schemeClr val="bg1"/>
                </a:solidFill>
              </a:rPr>
              <a:t>資料</a:t>
            </a:r>
            <a:endParaRPr lang="ja-JP" altLang="en-US" sz="1600" dirty="0">
              <a:solidFill>
                <a:schemeClr val="bg1"/>
              </a:solidFill>
            </a:endParaRPr>
          </a:p>
        </p:txBody>
      </p:sp>
      <p:sp>
        <p:nvSpPr>
          <p:cNvPr id="2" name="角丸四角形 1"/>
          <p:cNvSpPr/>
          <p:nvPr/>
        </p:nvSpPr>
        <p:spPr>
          <a:xfrm>
            <a:off x="5115697" y="1470454"/>
            <a:ext cx="3126259" cy="2879124"/>
          </a:xfrm>
          <a:prstGeom prst="roundRect">
            <a:avLst>
              <a:gd name="adj" fmla="val 2356"/>
            </a:avLst>
          </a:prstGeom>
          <a:no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タイトル 6"/>
          <p:cNvSpPr>
            <a:spLocks noGrp="1"/>
          </p:cNvSpPr>
          <p:nvPr>
            <p:ph type="ctrTitle"/>
          </p:nvPr>
        </p:nvSpPr>
        <p:spPr/>
        <p:txBody>
          <a:bodyPr/>
          <a:lstStyle/>
          <a:p>
            <a:r>
              <a:rPr lang="ja-JP" altLang="en-US" dirty="0" smtClean="0">
                <a:effectLst>
                  <a:outerShdw blurRad="38100" dist="38100" dir="2700000" algn="tl">
                    <a:srgbClr val="000000">
                      <a:alpha val="43137"/>
                    </a:srgbClr>
                  </a:outerShdw>
                </a:effectLst>
              </a:rPr>
              <a:t>販売ガイド</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630056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Gartner Magic Quadrant 2017 NGIPS</a:t>
            </a:r>
            <a:r>
              <a:rPr lang="ja-JP" altLang="en-US" dirty="0"/>
              <a:t>レポート</a:t>
            </a:r>
            <a:endParaRPr kumimoji="1" lang="ja-JP" altLang="en-US" dirty="0"/>
          </a:p>
        </p:txBody>
      </p:sp>
      <p:pic>
        <p:nvPicPr>
          <p:cNvPr id="3" name="図 2"/>
          <p:cNvPicPr>
            <a:picLocks noChangeAspect="1"/>
          </p:cNvPicPr>
          <p:nvPr/>
        </p:nvPicPr>
        <p:blipFill>
          <a:blip r:embed="rId2"/>
          <a:stretch>
            <a:fillRect/>
          </a:stretch>
        </p:blipFill>
        <p:spPr>
          <a:xfrm>
            <a:off x="676247" y="1073150"/>
            <a:ext cx="3672423" cy="3602376"/>
          </a:xfrm>
          <a:prstGeom prst="rect">
            <a:avLst/>
          </a:prstGeom>
        </p:spPr>
      </p:pic>
      <p:sp>
        <p:nvSpPr>
          <p:cNvPr id="4" name="テキスト ボックス 3"/>
          <p:cNvSpPr txBox="1"/>
          <p:nvPr/>
        </p:nvSpPr>
        <p:spPr>
          <a:xfrm>
            <a:off x="942294" y="4675526"/>
            <a:ext cx="7336432" cy="369332"/>
          </a:xfrm>
          <a:prstGeom prst="rect">
            <a:avLst/>
          </a:prstGeom>
          <a:noFill/>
        </p:spPr>
        <p:txBody>
          <a:bodyPr wrap="none" rtlCol="0">
            <a:spAutoFit/>
          </a:bodyPr>
          <a:lstStyle/>
          <a:p>
            <a:r>
              <a:rPr kumimoji="1" lang="en-US" altLang="ja-JP" dirty="0"/>
              <a:t>http://www.cisco.com/c/m/en_us/offers/sc06/gartner-mq-ips/index.html</a:t>
            </a:r>
            <a:endParaRPr kumimoji="1" lang="ja-JP" altLang="en-US" dirty="0"/>
          </a:p>
        </p:txBody>
      </p:sp>
      <p:sp>
        <p:nvSpPr>
          <p:cNvPr id="5" name="テキスト ボックス 4"/>
          <p:cNvSpPr txBox="1"/>
          <p:nvPr/>
        </p:nvSpPr>
        <p:spPr>
          <a:xfrm>
            <a:off x="4587151" y="2137025"/>
            <a:ext cx="3666724" cy="646331"/>
          </a:xfrm>
          <a:prstGeom prst="rect">
            <a:avLst/>
          </a:prstGeom>
          <a:noFill/>
        </p:spPr>
        <p:txBody>
          <a:bodyPr wrap="square" rtlCol="0">
            <a:spAutoFit/>
          </a:bodyPr>
          <a:lstStyle/>
          <a:p>
            <a:r>
              <a:rPr kumimoji="1" lang="ja-JP" altLang="en-US" dirty="0" smtClean="0"/>
              <a:t>シスコ</a:t>
            </a:r>
            <a:r>
              <a:rPr kumimoji="1" lang="en-US" altLang="ja-JP" dirty="0" smtClean="0"/>
              <a:t> (</a:t>
            </a:r>
            <a:r>
              <a:rPr kumimoji="1" lang="ja-JP" altLang="en-US" dirty="0" smtClean="0"/>
              <a:t>旧</a:t>
            </a:r>
            <a:r>
              <a:rPr kumimoji="1" lang="en-US" altLang="ja-JP" dirty="0" smtClean="0"/>
              <a:t> Sourcefire) </a:t>
            </a:r>
            <a:r>
              <a:rPr kumimoji="1" lang="ja-JP" altLang="en-US" dirty="0" smtClean="0"/>
              <a:t>は</a:t>
            </a:r>
            <a:r>
              <a:rPr kumimoji="1" lang="en-US" altLang="ja-JP" dirty="0" smtClean="0"/>
              <a:t> </a:t>
            </a:r>
            <a:r>
              <a:rPr kumimoji="1" lang="en-US" altLang="ja-JP" dirty="0" smtClean="0">
                <a:solidFill>
                  <a:srgbClr val="FF0000"/>
                </a:solidFill>
              </a:rPr>
              <a:t>‘Leader’ </a:t>
            </a:r>
            <a:r>
              <a:rPr kumimoji="1" lang="ja-JP" altLang="en-US" dirty="0" smtClean="0"/>
              <a:t>としてレポート</a:t>
            </a:r>
            <a:endParaRPr kumimoji="1" lang="en-US" altLang="ja-JP" dirty="0" smtClean="0"/>
          </a:p>
        </p:txBody>
      </p:sp>
      <p:sp>
        <p:nvSpPr>
          <p:cNvPr id="6" name="Rounded Rectangle 5"/>
          <p:cNvSpPr/>
          <p:nvPr/>
        </p:nvSpPr>
        <p:spPr>
          <a:xfrm>
            <a:off x="3345253" y="1661445"/>
            <a:ext cx="430331" cy="215165"/>
          </a:xfrm>
          <a:prstGeom prst="roundRect">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28322898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脅威検出時間の評価</a:t>
            </a:r>
            <a:endParaRPr kumimoji="1" lang="ja-JP" altLang="en-US" dirty="0"/>
          </a:p>
        </p:txBody>
      </p:sp>
      <p:sp>
        <p:nvSpPr>
          <p:cNvPr id="3" name="Rectangle 2"/>
          <p:cNvSpPr/>
          <p:nvPr/>
        </p:nvSpPr>
        <p:spPr>
          <a:xfrm>
            <a:off x="404879" y="673761"/>
            <a:ext cx="6693865" cy="401321"/>
          </a:xfrm>
          <a:prstGeom prst="rect">
            <a:avLst/>
          </a:prstGeom>
        </p:spPr>
        <p:txBody>
          <a:bodyPr>
            <a:spAutoFit/>
          </a:bodyPr>
          <a:lstStyle/>
          <a:p>
            <a:r>
              <a:rPr lang="ja-JP" altLang="ja-JP" dirty="0"/>
              <a:t>最短の検出時間を誇り、セキュリティ効果で他の製品をリード</a:t>
            </a:r>
            <a:endParaRPr lang="ja-JP" altLang="en-US" dirty="0"/>
          </a:p>
        </p:txBody>
      </p:sp>
      <p:pic>
        <p:nvPicPr>
          <p:cNvPr id="4" name="Picture 8" descr="NSS_Overall Test Results_Table_0808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022350"/>
            <a:ext cx="508158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6"/>
          <p:cNvSpPr txBox="1">
            <a:spLocks/>
          </p:cNvSpPr>
          <p:nvPr/>
        </p:nvSpPr>
        <p:spPr>
          <a:xfrm>
            <a:off x="4975225" y="1430338"/>
            <a:ext cx="4168775" cy="353218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defTabSz="684196">
              <a:defRPr/>
            </a:pP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最新の</a:t>
            </a:r>
            <a:r>
              <a:rPr lang="ja-JP" altLang="en-US" smtClean="0">
                <a:latin typeface="Arial" panose="020B0604020202020204" pitchFamily="34" charset="0"/>
                <a:ea typeface="ＭＳ Ｐゴシック" panose="020B0600070205080204" pitchFamily="50" charset="-128"/>
                <a:cs typeface="Arial" panose="020B0604020202020204" pitchFamily="34" charset="0"/>
              </a:rPr>
              <a:t> </a:t>
            </a:r>
            <a:r>
              <a:rPr lang="en-US" altLang="ja-JP" sz="1275" smtClean="0">
                <a:latin typeface="Arial" panose="020B0604020202020204" pitchFamily="34" charset="0"/>
                <a:ea typeface="ＭＳ Ｐゴシック" panose="020B0600070205080204" pitchFamily="50" charset="-128"/>
                <a:cs typeface="Arial" panose="020B0604020202020204" pitchFamily="34" charset="0"/>
              </a:rPr>
              <a:t>BDS </a:t>
            </a: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テストにおいて、マルウェア、エクスプロイト、セキュリティ回避を </a:t>
            </a:r>
            <a:r>
              <a:rPr lang="en-US" altLang="ja-JP" sz="1275" smtClean="0">
                <a:latin typeface="Arial" panose="020B0604020202020204" pitchFamily="34" charset="0"/>
                <a:ea typeface="ＭＳ Ｐゴシック" panose="020B0600070205080204" pitchFamily="50" charset="-128"/>
                <a:cs typeface="Arial" panose="020B0604020202020204" pitchFamily="34" charset="0"/>
              </a:rPr>
              <a:t>100 % </a:t>
            </a: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検出し、</a:t>
            </a:r>
            <a:r>
              <a:rPr lang="en-US" altLang="ja-JP" sz="1275" smtClean="0">
                <a:latin typeface="Arial" panose="020B0604020202020204" pitchFamily="34" charset="0"/>
                <a:ea typeface="ＭＳ Ｐゴシック" panose="020B0600070205080204" pitchFamily="50" charset="-128"/>
                <a:cs typeface="Arial" panose="020B0604020202020204" pitchFamily="34" charset="0"/>
              </a:rPr>
              <a:t>3 </a:t>
            </a: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年連続で首位を</a:t>
            </a:r>
            <a:br>
              <a:rPr lang="ja-JP" altLang="en-US" sz="1275" smtClean="0">
                <a:latin typeface="Arial" panose="020B0604020202020204" pitchFamily="34" charset="0"/>
                <a:ea typeface="ＭＳ Ｐゴシック" panose="020B0600070205080204" pitchFamily="50" charset="-128"/>
                <a:cs typeface="Arial" panose="020B0604020202020204" pitchFamily="34" charset="0"/>
              </a:rPr>
            </a:b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獲得しました。</a:t>
            </a:r>
          </a:p>
          <a:p>
            <a:pPr defTabSz="684196">
              <a:defRPr/>
            </a:pP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他のどのベンダーよりも短い検出時間：</a:t>
            </a:r>
            <a:r>
              <a:rPr lang="en-US" altLang="ja-JP" sz="1275" smtClean="0">
                <a:latin typeface="Arial" panose="020B0604020202020204" pitchFamily="34" charset="0"/>
                <a:ea typeface="ＭＳ Ｐゴシック" panose="020B0600070205080204" pitchFamily="50" charset="-128"/>
                <a:cs typeface="Arial" panose="020B0604020202020204" pitchFamily="34" charset="0"/>
              </a:rPr>
              <a:t>3 </a:t>
            </a: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分以内に</a:t>
            </a:r>
            <a:br>
              <a:rPr lang="ja-JP" altLang="en-US" sz="1275" smtClean="0">
                <a:latin typeface="Arial" panose="020B0604020202020204" pitchFamily="34" charset="0"/>
                <a:ea typeface="ＭＳ Ｐゴシック" panose="020B0600070205080204" pitchFamily="50" charset="-128"/>
                <a:cs typeface="Arial" panose="020B0604020202020204" pitchFamily="34" charset="0"/>
              </a:rPr>
            </a:b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攻撃の </a:t>
            </a:r>
            <a:r>
              <a:rPr lang="en-US" altLang="ja-JP" sz="1275" smtClean="0">
                <a:latin typeface="Arial" panose="020B0604020202020204" pitchFamily="34" charset="0"/>
                <a:ea typeface="ＭＳ Ｐゴシック" panose="020B0600070205080204" pitchFamily="50" charset="-128"/>
                <a:cs typeface="Arial" panose="020B0604020202020204" pitchFamily="34" charset="0"/>
              </a:rPr>
              <a:t>91.8 % </a:t>
            </a: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をブロック</a:t>
            </a:r>
          </a:p>
          <a:p>
            <a:pPr defTabSz="684196">
              <a:defRPr/>
            </a:pP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検出時間が短い製品は、上から下に向かって、先に</a:t>
            </a:r>
            <a:br>
              <a:rPr lang="ja-JP" altLang="en-US" sz="1275" smtClean="0">
                <a:latin typeface="Arial" panose="020B0604020202020204" pitchFamily="34" charset="0"/>
                <a:ea typeface="ＭＳ Ｐゴシック" panose="020B0600070205080204" pitchFamily="50" charset="-128"/>
                <a:cs typeface="Arial" panose="020B0604020202020204" pitchFamily="34" charset="0"/>
              </a:rPr>
            </a:b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数字が緑になります。 </a:t>
            </a:r>
          </a:p>
          <a:p>
            <a:pPr defTabSz="684196">
              <a:defRPr/>
            </a:pP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下段の総合検出スコアが同じでも、検出時間が短い</a:t>
            </a:r>
            <a:br>
              <a:rPr lang="ja-JP" altLang="en-US" sz="1275" smtClean="0">
                <a:latin typeface="Arial" panose="020B0604020202020204" pitchFamily="34" charset="0"/>
                <a:ea typeface="ＭＳ Ｐゴシック" panose="020B0600070205080204" pitchFamily="50" charset="-128"/>
                <a:cs typeface="Arial" panose="020B0604020202020204" pitchFamily="34" charset="0"/>
              </a:rPr>
            </a:b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製品の方が、攻撃者に与える活動時間と空間が</a:t>
            </a:r>
            <a:br>
              <a:rPr lang="ja-JP" altLang="en-US" sz="1275" smtClean="0">
                <a:latin typeface="Arial" panose="020B0604020202020204" pitchFamily="34" charset="0"/>
                <a:ea typeface="ＭＳ Ｐゴシック" panose="020B0600070205080204" pitchFamily="50" charset="-128"/>
                <a:cs typeface="Arial" panose="020B0604020202020204" pitchFamily="34" charset="0"/>
              </a:rPr>
            </a:br>
            <a:r>
              <a:rPr lang="ja-JP" altLang="en-US" sz="1275" smtClean="0">
                <a:latin typeface="Arial" panose="020B0604020202020204" pitchFamily="34" charset="0"/>
                <a:ea typeface="ＭＳ Ｐゴシック" panose="020B0600070205080204" pitchFamily="50" charset="-128"/>
                <a:cs typeface="Arial" panose="020B0604020202020204" pitchFamily="34" charset="0"/>
              </a:rPr>
              <a:t>減少するため、効果が高いと判断されます。</a:t>
            </a:r>
          </a:p>
          <a:p>
            <a:pPr defTabSz="684196">
              <a:defRPr/>
            </a:pPr>
            <a:endParaRPr lang="ja-JP" altLang="en-US" sz="1125" smtClean="0">
              <a:latin typeface="Arial" panose="020B0604020202020204" pitchFamily="34" charset="0"/>
              <a:ea typeface="ＭＳ Ｐゴシック" panose="020B0600070205080204" pitchFamily="50" charset="-128"/>
              <a:cs typeface="Arial" panose="020B0604020202020204" pitchFamily="34" charset="0"/>
            </a:endParaRPr>
          </a:p>
          <a:p>
            <a:pPr defTabSz="684196">
              <a:defRPr/>
            </a:pPr>
            <a:endParaRPr lang="ja-JP" altLang="en-US" sz="1125">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TextBox 5"/>
          <p:cNvSpPr txBox="1"/>
          <p:nvPr/>
        </p:nvSpPr>
        <p:spPr>
          <a:xfrm>
            <a:off x="2876550" y="3725863"/>
            <a:ext cx="184150" cy="300037"/>
          </a:xfrm>
          <a:prstGeom prst="rect">
            <a:avLst/>
          </a:prstGeom>
          <a:noFill/>
        </p:spPr>
        <p:txBody>
          <a:bodyPr wrap="none" lIns="91438" tIns="45719" rIns="91438" bIns="45719">
            <a:spAutoFit/>
          </a:bodyPr>
          <a:lstStyle/>
          <a:p>
            <a:pPr fontAlgn="auto">
              <a:spcBef>
                <a:spcPts val="0"/>
              </a:spcBef>
              <a:spcAft>
                <a:spcPts val="0"/>
              </a:spcAft>
              <a:defRPr/>
            </a:pPr>
            <a:endParaRPr kumimoji="0" lang="en-US" sz="135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Rectangle 6"/>
          <p:cNvSpPr/>
          <p:nvPr/>
        </p:nvSpPr>
        <p:spPr>
          <a:xfrm>
            <a:off x="438150" y="1022350"/>
            <a:ext cx="4572000" cy="265113"/>
          </a:xfrm>
          <a:prstGeom prst="rect">
            <a:avLst/>
          </a:prstGeom>
        </p:spPr>
        <p:txBody>
          <a:bodyPr lIns="91438" tIns="45719" rIns="91438" bIns="45719">
            <a:spAutoFit/>
          </a:bodyPr>
          <a:lstStyle/>
          <a:p>
            <a:pPr fontAlgn="auto">
              <a:spcBef>
                <a:spcPts val="0"/>
              </a:spcBef>
              <a:spcAft>
                <a:spcPts val="0"/>
              </a:spcAft>
              <a:tabLst>
                <a:tab pos="448934" algn="l"/>
              </a:tabLst>
              <a:defRPr/>
            </a:pPr>
            <a:r>
              <a:rPr kumimoji="0" lang="ja-JP" sz="1125"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シスコの NSS 侵害検出および検出時間テストの結果</a:t>
            </a:r>
            <a:endParaRPr kumimoji="0" lang="ja-JP" sz="1575"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8" name="Picture 9" descr="NSS Security Recomm#4F6B00E.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87313"/>
            <a:ext cx="140176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NSS_Score Tables for Flysheet Final.png"/>
          <p:cNvPicPr>
            <a:picLocks noChangeAspect="1"/>
          </p:cNvPicPr>
          <p:nvPr/>
        </p:nvPicPr>
        <p:blipFill>
          <a:blip r:embed="rId4">
            <a:extLst>
              <a:ext uri="{28A0092B-C50C-407E-A947-70E740481C1C}">
                <a14:useLocalDpi xmlns:a14="http://schemas.microsoft.com/office/drawing/2010/main" val="0"/>
              </a:ext>
            </a:extLst>
          </a:blip>
          <a:srcRect t="-2"/>
          <a:stretch>
            <a:fillRect/>
          </a:stretch>
        </p:blipFill>
        <p:spPr bwMode="auto">
          <a:xfrm>
            <a:off x="214313" y="2011363"/>
            <a:ext cx="4783137"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5225" y="4232275"/>
            <a:ext cx="660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3"/>
          <p:cNvSpPr/>
          <p:nvPr/>
        </p:nvSpPr>
        <p:spPr>
          <a:xfrm>
            <a:off x="5022298" y="904875"/>
            <a:ext cx="2951449" cy="369332"/>
          </a:xfrm>
          <a:prstGeom prst="rect">
            <a:avLst/>
          </a:prstGeom>
        </p:spPr>
        <p:txBody>
          <a:bodyPr wrap="none">
            <a:spAutoFit/>
          </a:bodyPr>
          <a:lstStyle/>
          <a:p>
            <a:r>
              <a:rPr lang="en-US" altLang="ja-JP" dirty="0" smtClean="0">
                <a:solidFill>
                  <a:srgbClr val="FF0000"/>
                </a:solidFill>
                <a:cs typeface="メイリオ"/>
              </a:rPr>
              <a:t>Cisco</a:t>
            </a:r>
            <a:r>
              <a:rPr lang="ja-JP" altLang="en-US" dirty="0" smtClean="0">
                <a:solidFill>
                  <a:srgbClr val="FF0000"/>
                </a:solidFill>
                <a:cs typeface="メイリオ"/>
              </a:rPr>
              <a:t>は</a:t>
            </a:r>
            <a:r>
              <a:rPr lang="en-US" altLang="ja-JP" dirty="0" smtClean="0">
                <a:solidFill>
                  <a:srgbClr val="FF0000"/>
                </a:solidFill>
                <a:cs typeface="メイリオ"/>
              </a:rPr>
              <a:t>3</a:t>
            </a:r>
            <a:r>
              <a:rPr lang="ja-JP" altLang="en-US" dirty="0">
                <a:solidFill>
                  <a:srgbClr val="FF0000"/>
                </a:solidFill>
                <a:cs typeface="メイリオ"/>
              </a:rPr>
              <a:t>年連続、業界</a:t>
            </a:r>
            <a:r>
              <a:rPr lang="ja-JP" altLang="en-US" dirty="0" smtClean="0">
                <a:solidFill>
                  <a:srgbClr val="FF0000"/>
                </a:solidFill>
                <a:cs typeface="メイリオ"/>
              </a:rPr>
              <a:t>トップ</a:t>
            </a:r>
            <a:endParaRPr lang="ja-JP" altLang="en-US" dirty="0">
              <a:cs typeface="メイリオ"/>
            </a:endParaRPr>
          </a:p>
        </p:txBody>
      </p:sp>
      <p:sp>
        <p:nvSpPr>
          <p:cNvPr id="12" name="正方形/長方形 11"/>
          <p:cNvSpPr/>
          <p:nvPr/>
        </p:nvSpPr>
        <p:spPr>
          <a:xfrm>
            <a:off x="810337" y="4729687"/>
            <a:ext cx="5054601" cy="400110"/>
          </a:xfrm>
          <a:prstGeom prst="rect">
            <a:avLst/>
          </a:prstGeom>
        </p:spPr>
        <p:txBody>
          <a:bodyPr wrap="square">
            <a:spAutoFit/>
          </a:bodyPr>
          <a:lstStyle/>
          <a:p>
            <a:r>
              <a:rPr lang="en-US" altLang="ja-JP" sz="1000" dirty="0" smtClean="0"/>
              <a:t>※NSS Lab </a:t>
            </a:r>
            <a:r>
              <a:rPr lang="ja-JP" altLang="en-US" sz="1000" dirty="0" smtClean="0"/>
              <a:t>日本語レポートのダウンロードはこちら</a:t>
            </a:r>
            <a:endParaRPr lang="en-US" altLang="ja-JP" sz="1000" dirty="0" smtClean="0"/>
          </a:p>
          <a:p>
            <a:r>
              <a:rPr lang="ja-JP" altLang="en-US" sz="1000" dirty="0" smtClean="0">
                <a:hlinkClick r:id="rId6"/>
              </a:rPr>
              <a:t>http</a:t>
            </a:r>
            <a:r>
              <a:rPr lang="ja-JP" altLang="en-US" sz="1000" dirty="0">
                <a:hlinkClick r:id="rId6"/>
              </a:rPr>
              <a:t>://www.cisco.com/c/m/ja_jp/offers/sc07/amp-analyst-report/index.html</a:t>
            </a:r>
            <a:endParaRPr lang="ja-JP" altLang="en-US" sz="1000" dirty="0"/>
          </a:p>
        </p:txBody>
      </p:sp>
    </p:spTree>
    <p:extLst>
      <p:ext uri="{BB962C8B-B14F-4D97-AF65-F5344CB8AC3E}">
        <p14:creationId xmlns:p14="http://schemas.microsoft.com/office/powerpoint/2010/main" val="408455979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NGFW</a:t>
            </a:r>
            <a:r>
              <a:rPr kumimoji="1" lang="ja-JP" altLang="en-US" dirty="0" smtClean="0"/>
              <a:t>ポートフォリオ</a:t>
            </a:r>
            <a:endParaRPr kumimoji="1" lang="ja-JP" altLang="en-US" dirty="0"/>
          </a:p>
        </p:txBody>
      </p:sp>
      <p:sp>
        <p:nvSpPr>
          <p:cNvPr id="6" name="Right Triangle 5"/>
          <p:cNvSpPr/>
          <p:nvPr/>
        </p:nvSpPr>
        <p:spPr bwMode="auto">
          <a:xfrm flipH="1">
            <a:off x="271452" y="2508012"/>
            <a:ext cx="8497762" cy="1840884"/>
          </a:xfrm>
          <a:prstGeom prst="rtTriangle">
            <a:avLst/>
          </a:prstGeom>
          <a:solidFill>
            <a:schemeClr val="accent1">
              <a:lumMod val="20000"/>
              <a:lumOff val="80000"/>
            </a:schemeClr>
          </a:solidFill>
          <a:ln w="12700" cap="flat">
            <a:noFill/>
            <a:miter lim="800000"/>
            <a:headEnd type="none" w="med" len="med"/>
            <a:tailEnd type="none" w="med" len="med"/>
          </a:ln>
        </p:spPr>
        <p:txBody>
          <a:bodyPr lIns="91440" tIns="45720" rIns="91440" bIns="45720" rtlCol="0" anchor="ctr"/>
          <a:lstStyle/>
          <a:p>
            <a:pPr algn="ctr" defTabSz="514337"/>
            <a:endParaRPr lang="en-US" sz="1400" dirty="0">
              <a:solidFill>
                <a:schemeClr val="bg1"/>
              </a:solidFill>
              <a:latin typeface="+mn-lt"/>
              <a:ea typeface="ＭＳ Ｐゴシック"/>
              <a:cs typeface="ＭＳ Ｐゴシック"/>
              <a:sym typeface="Arial" pitchFamily="-107" charset="0"/>
            </a:endParaRPr>
          </a:p>
        </p:txBody>
      </p:sp>
      <p:sp>
        <p:nvSpPr>
          <p:cNvPr id="7" name="Freeform 6"/>
          <p:cNvSpPr/>
          <p:nvPr/>
        </p:nvSpPr>
        <p:spPr>
          <a:xfrm>
            <a:off x="142090" y="1412814"/>
            <a:ext cx="8497762" cy="3504212"/>
          </a:xfrm>
          <a:custGeom>
            <a:avLst/>
            <a:gdLst>
              <a:gd name="connsiteX0" fmla="*/ 8407400 w 8407400"/>
              <a:gd name="connsiteY0" fmla="*/ 0 h 3581400"/>
              <a:gd name="connsiteX1" fmla="*/ 7315200 w 8407400"/>
              <a:gd name="connsiteY1" fmla="*/ 0 h 3581400"/>
              <a:gd name="connsiteX2" fmla="*/ 0 w 8407400"/>
              <a:gd name="connsiteY2" fmla="*/ 2222500 h 3581400"/>
              <a:gd name="connsiteX3" fmla="*/ 0 w 8407400"/>
              <a:gd name="connsiteY3" fmla="*/ 3352800 h 3581400"/>
              <a:gd name="connsiteX4" fmla="*/ 0 w 8407400"/>
              <a:gd name="connsiteY4" fmla="*/ 3581400 h 3581400"/>
              <a:gd name="connsiteX5" fmla="*/ 8407400 w 8407400"/>
              <a:gd name="connsiteY5" fmla="*/ 965200 h 3581400"/>
              <a:gd name="connsiteX6" fmla="*/ 8407400 w 8407400"/>
              <a:gd name="connsiteY6" fmla="*/ 0 h 3581400"/>
              <a:gd name="connsiteX0" fmla="*/ 8407400 w 8407400"/>
              <a:gd name="connsiteY0" fmla="*/ 0 h 3581400"/>
              <a:gd name="connsiteX1" fmla="*/ 7315200 w 8407400"/>
              <a:gd name="connsiteY1" fmla="*/ 0 h 3581400"/>
              <a:gd name="connsiteX2" fmla="*/ 0 w 8407400"/>
              <a:gd name="connsiteY2" fmla="*/ 1939924 h 3581400"/>
              <a:gd name="connsiteX3" fmla="*/ 0 w 8407400"/>
              <a:gd name="connsiteY3" fmla="*/ 3352800 h 3581400"/>
              <a:gd name="connsiteX4" fmla="*/ 0 w 8407400"/>
              <a:gd name="connsiteY4" fmla="*/ 3581400 h 3581400"/>
              <a:gd name="connsiteX5" fmla="*/ 8407400 w 8407400"/>
              <a:gd name="connsiteY5" fmla="*/ 965200 h 3581400"/>
              <a:gd name="connsiteX6" fmla="*/ 8407400 w 8407400"/>
              <a:gd name="connsiteY6" fmla="*/ 0 h 3581400"/>
              <a:gd name="connsiteX0" fmla="*/ 8407400 w 8407400"/>
              <a:gd name="connsiteY0" fmla="*/ 0 h 3581400"/>
              <a:gd name="connsiteX1" fmla="*/ 6611937 w 8407400"/>
              <a:gd name="connsiteY1" fmla="*/ 0 h 3581400"/>
              <a:gd name="connsiteX2" fmla="*/ 0 w 8407400"/>
              <a:gd name="connsiteY2" fmla="*/ 1939924 h 3581400"/>
              <a:gd name="connsiteX3" fmla="*/ 0 w 8407400"/>
              <a:gd name="connsiteY3" fmla="*/ 3352800 h 3581400"/>
              <a:gd name="connsiteX4" fmla="*/ 0 w 8407400"/>
              <a:gd name="connsiteY4" fmla="*/ 3581400 h 3581400"/>
              <a:gd name="connsiteX5" fmla="*/ 8407400 w 8407400"/>
              <a:gd name="connsiteY5" fmla="*/ 965200 h 3581400"/>
              <a:gd name="connsiteX6" fmla="*/ 8407400 w 8407400"/>
              <a:gd name="connsiteY6" fmla="*/ 0 h 3581400"/>
              <a:gd name="connsiteX0" fmla="*/ 8407400 w 8407400"/>
              <a:gd name="connsiteY0" fmla="*/ 0 h 3581400"/>
              <a:gd name="connsiteX1" fmla="*/ 6611937 w 8407400"/>
              <a:gd name="connsiteY1" fmla="*/ 0 h 3581400"/>
              <a:gd name="connsiteX2" fmla="*/ 0 w 8407400"/>
              <a:gd name="connsiteY2" fmla="*/ 1939924 h 3581400"/>
              <a:gd name="connsiteX3" fmla="*/ 0 w 8407400"/>
              <a:gd name="connsiteY3" fmla="*/ 3352800 h 3581400"/>
              <a:gd name="connsiteX4" fmla="*/ 0 w 8407400"/>
              <a:gd name="connsiteY4" fmla="*/ 3581400 h 3581400"/>
              <a:gd name="connsiteX5" fmla="*/ 8407400 w 8407400"/>
              <a:gd name="connsiteY5" fmla="*/ 1471388 h 3581400"/>
              <a:gd name="connsiteX6" fmla="*/ 8407400 w 8407400"/>
              <a:gd name="connsiteY6" fmla="*/ 0 h 3581400"/>
              <a:gd name="connsiteX0" fmla="*/ 8407400 w 8407400"/>
              <a:gd name="connsiteY0" fmla="*/ 229904 h 3581400"/>
              <a:gd name="connsiteX1" fmla="*/ 6611937 w 8407400"/>
              <a:gd name="connsiteY1" fmla="*/ 0 h 3581400"/>
              <a:gd name="connsiteX2" fmla="*/ 0 w 8407400"/>
              <a:gd name="connsiteY2" fmla="*/ 1939924 h 3581400"/>
              <a:gd name="connsiteX3" fmla="*/ 0 w 8407400"/>
              <a:gd name="connsiteY3" fmla="*/ 3352800 h 3581400"/>
              <a:gd name="connsiteX4" fmla="*/ 0 w 8407400"/>
              <a:gd name="connsiteY4" fmla="*/ 3581400 h 3581400"/>
              <a:gd name="connsiteX5" fmla="*/ 8407400 w 8407400"/>
              <a:gd name="connsiteY5" fmla="*/ 1471388 h 3581400"/>
              <a:gd name="connsiteX6" fmla="*/ 8407400 w 8407400"/>
              <a:gd name="connsiteY6" fmla="*/ 229904 h 3581400"/>
              <a:gd name="connsiteX0" fmla="*/ 8407400 w 8407400"/>
              <a:gd name="connsiteY0" fmla="*/ 0 h 3351496"/>
              <a:gd name="connsiteX1" fmla="*/ 6631941 w 8407400"/>
              <a:gd name="connsiteY1" fmla="*/ 0 h 3351496"/>
              <a:gd name="connsiteX2" fmla="*/ 0 w 8407400"/>
              <a:gd name="connsiteY2" fmla="*/ 1710020 h 3351496"/>
              <a:gd name="connsiteX3" fmla="*/ 0 w 8407400"/>
              <a:gd name="connsiteY3" fmla="*/ 3122896 h 3351496"/>
              <a:gd name="connsiteX4" fmla="*/ 0 w 8407400"/>
              <a:gd name="connsiteY4" fmla="*/ 3351496 h 3351496"/>
              <a:gd name="connsiteX5" fmla="*/ 8407400 w 8407400"/>
              <a:gd name="connsiteY5" fmla="*/ 1241484 h 3351496"/>
              <a:gd name="connsiteX6" fmla="*/ 8407400 w 8407400"/>
              <a:gd name="connsiteY6" fmla="*/ 0 h 3351496"/>
              <a:gd name="connsiteX0" fmla="*/ 8407400 w 8407400"/>
              <a:gd name="connsiteY0" fmla="*/ 0 h 3351496"/>
              <a:gd name="connsiteX1" fmla="*/ 6631941 w 8407400"/>
              <a:gd name="connsiteY1" fmla="*/ 0 h 3351496"/>
              <a:gd name="connsiteX2" fmla="*/ 0 w 8407400"/>
              <a:gd name="connsiteY2" fmla="*/ 1710020 h 3351496"/>
              <a:gd name="connsiteX3" fmla="*/ 0 w 8407400"/>
              <a:gd name="connsiteY3" fmla="*/ 3122896 h 3351496"/>
              <a:gd name="connsiteX4" fmla="*/ 0 w 8407400"/>
              <a:gd name="connsiteY4" fmla="*/ 3351496 h 3351496"/>
              <a:gd name="connsiteX5" fmla="*/ 8407400 w 8407400"/>
              <a:gd name="connsiteY5" fmla="*/ 1394484 h 3351496"/>
              <a:gd name="connsiteX6" fmla="*/ 8407400 w 8407400"/>
              <a:gd name="connsiteY6" fmla="*/ 0 h 3351496"/>
              <a:gd name="connsiteX0" fmla="*/ 8407400 w 8407400"/>
              <a:gd name="connsiteY0" fmla="*/ 0 h 3351496"/>
              <a:gd name="connsiteX1" fmla="*/ 6631941 w 8407400"/>
              <a:gd name="connsiteY1" fmla="*/ 0 h 3351496"/>
              <a:gd name="connsiteX2" fmla="*/ 0 w 8407400"/>
              <a:gd name="connsiteY2" fmla="*/ 1710020 h 3351496"/>
              <a:gd name="connsiteX3" fmla="*/ 0 w 8407400"/>
              <a:gd name="connsiteY3" fmla="*/ 3122896 h 3351496"/>
              <a:gd name="connsiteX4" fmla="*/ 0 w 8407400"/>
              <a:gd name="connsiteY4" fmla="*/ 3351496 h 3351496"/>
              <a:gd name="connsiteX5" fmla="*/ 8400890 w 8407400"/>
              <a:gd name="connsiteY5" fmla="*/ 1566930 h 3351496"/>
              <a:gd name="connsiteX6" fmla="*/ 8407400 w 8407400"/>
              <a:gd name="connsiteY6" fmla="*/ 0 h 3351496"/>
              <a:gd name="connsiteX0" fmla="*/ 8407400 w 8407400"/>
              <a:gd name="connsiteY0" fmla="*/ 0 h 3351496"/>
              <a:gd name="connsiteX1" fmla="*/ 6631941 w 8407400"/>
              <a:gd name="connsiteY1" fmla="*/ 0 h 3351496"/>
              <a:gd name="connsiteX2" fmla="*/ 0 w 8407400"/>
              <a:gd name="connsiteY2" fmla="*/ 1710020 h 3351496"/>
              <a:gd name="connsiteX3" fmla="*/ 0 w 8407400"/>
              <a:gd name="connsiteY3" fmla="*/ 3122896 h 3351496"/>
              <a:gd name="connsiteX4" fmla="*/ 0 w 8407400"/>
              <a:gd name="connsiteY4" fmla="*/ 3351496 h 3351496"/>
              <a:gd name="connsiteX5" fmla="*/ 8400890 w 8407400"/>
              <a:gd name="connsiteY5" fmla="*/ 1610042 h 3351496"/>
              <a:gd name="connsiteX6" fmla="*/ 8407400 w 8407400"/>
              <a:gd name="connsiteY6" fmla="*/ 0 h 335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7400" h="3351496">
                <a:moveTo>
                  <a:pt x="8407400" y="0"/>
                </a:moveTo>
                <a:lnTo>
                  <a:pt x="6631941" y="0"/>
                </a:lnTo>
                <a:lnTo>
                  <a:pt x="0" y="1710020"/>
                </a:lnTo>
                <a:lnTo>
                  <a:pt x="0" y="3122896"/>
                </a:lnTo>
                <a:lnTo>
                  <a:pt x="0" y="3351496"/>
                </a:lnTo>
                <a:lnTo>
                  <a:pt x="8400890" y="1610042"/>
                </a:lnTo>
                <a:lnTo>
                  <a:pt x="840740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endParaRPr lang="en-US" dirty="0">
              <a:solidFill>
                <a:schemeClr val="accent2"/>
              </a:solidFill>
              <a:ea typeface="ＭＳ Ｐゴシック"/>
              <a:cs typeface="ＭＳ Ｐゴシック"/>
            </a:endParaRPr>
          </a:p>
        </p:txBody>
      </p:sp>
      <p:sp>
        <p:nvSpPr>
          <p:cNvPr id="8" name="Text Box 6"/>
          <p:cNvSpPr txBox="1">
            <a:spLocks noChangeArrowheads="1"/>
          </p:cNvSpPr>
          <p:nvPr/>
        </p:nvSpPr>
        <p:spPr bwMode="auto">
          <a:xfrm>
            <a:off x="4918401" y="3282215"/>
            <a:ext cx="1779866" cy="262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1300" dirty="0">
                <a:solidFill>
                  <a:schemeClr val="accent5"/>
                </a:solidFill>
                <a:latin typeface="+mn-lt"/>
                <a:ea typeface="ＭＳ Ｐゴシック"/>
                <a:cs typeface="ＭＳ Ｐゴシック"/>
              </a:rPr>
              <a:t>Virtual</a:t>
            </a:r>
          </a:p>
        </p:txBody>
      </p:sp>
      <p:sp>
        <p:nvSpPr>
          <p:cNvPr id="9" name="Text Box 6"/>
          <p:cNvSpPr txBox="1">
            <a:spLocks noChangeArrowheads="1"/>
          </p:cNvSpPr>
          <p:nvPr/>
        </p:nvSpPr>
        <p:spPr bwMode="auto">
          <a:xfrm>
            <a:off x="3477983" y="1678222"/>
            <a:ext cx="1531103" cy="262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1300" dirty="0">
                <a:solidFill>
                  <a:schemeClr val="accent5"/>
                </a:solidFill>
                <a:latin typeface="+mn-lt"/>
                <a:ea typeface="ＭＳ Ｐゴシック"/>
                <a:cs typeface="ＭＳ Ｐゴシック"/>
              </a:rPr>
              <a:t>Next-Generation</a:t>
            </a:r>
          </a:p>
        </p:txBody>
      </p:sp>
      <p:sp>
        <p:nvSpPr>
          <p:cNvPr id="10" name="Text Box 20"/>
          <p:cNvSpPr txBox="1">
            <a:spLocks noChangeArrowheads="1"/>
          </p:cNvSpPr>
          <p:nvPr/>
        </p:nvSpPr>
        <p:spPr bwMode="auto">
          <a:xfrm>
            <a:off x="3244567" y="3058715"/>
            <a:ext cx="1070565" cy="15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6187" tIns="23093" rIns="46187" bIns="23093">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ASA </a:t>
            </a:r>
            <a:r>
              <a:rPr lang="en-US" sz="900" dirty="0" smtClean="0">
                <a:latin typeface="+mn-lt"/>
                <a:ea typeface="ＭＳ Ｐゴシック"/>
                <a:cs typeface="ＭＳ Ｐゴシック"/>
              </a:rPr>
              <a:t>5525-X</a:t>
            </a:r>
            <a:endParaRPr lang="en-US" sz="800" dirty="0">
              <a:latin typeface="+mn-lt"/>
              <a:ea typeface="ＭＳ Ｐゴシック"/>
              <a:cs typeface="ＭＳ Ｐゴシック"/>
            </a:endParaRPr>
          </a:p>
        </p:txBody>
      </p:sp>
      <p:sp>
        <p:nvSpPr>
          <p:cNvPr id="11" name="Text Box 19"/>
          <p:cNvSpPr txBox="1">
            <a:spLocks noChangeArrowheads="1"/>
          </p:cNvSpPr>
          <p:nvPr/>
        </p:nvSpPr>
        <p:spPr bwMode="auto">
          <a:xfrm>
            <a:off x="4134501" y="2811354"/>
            <a:ext cx="794061" cy="15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6187" tIns="23093" rIns="46187" bIns="23093">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ASA </a:t>
            </a:r>
            <a:r>
              <a:rPr lang="en-US" sz="900" dirty="0" smtClean="0">
                <a:latin typeface="+mn-lt"/>
                <a:ea typeface="ＭＳ Ｐゴシック"/>
                <a:cs typeface="ＭＳ Ｐゴシック"/>
              </a:rPr>
              <a:t>5545-X</a:t>
            </a:r>
            <a:endParaRPr lang="en-US" sz="800" dirty="0">
              <a:latin typeface="+mn-lt"/>
              <a:ea typeface="ＭＳ Ｐゴシック"/>
              <a:cs typeface="ＭＳ Ｐゴシック"/>
            </a:endParaRPr>
          </a:p>
        </p:txBody>
      </p:sp>
      <p:sp>
        <p:nvSpPr>
          <p:cNvPr id="12" name="Text Box 19"/>
          <p:cNvSpPr txBox="1">
            <a:spLocks noChangeArrowheads="1"/>
          </p:cNvSpPr>
          <p:nvPr/>
        </p:nvSpPr>
        <p:spPr bwMode="auto">
          <a:xfrm>
            <a:off x="4807819" y="2628925"/>
            <a:ext cx="900025" cy="15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6187" tIns="23093" rIns="46187" bIns="23093">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ASA </a:t>
            </a:r>
            <a:r>
              <a:rPr lang="en-US" sz="900" dirty="0" smtClean="0">
                <a:latin typeface="+mn-lt"/>
                <a:ea typeface="ＭＳ Ｐゴシック"/>
                <a:cs typeface="ＭＳ Ｐゴシック"/>
              </a:rPr>
              <a:t>5555-X</a:t>
            </a:r>
            <a:endParaRPr lang="en-US" sz="800" dirty="0">
              <a:latin typeface="+mn-lt"/>
              <a:ea typeface="ＭＳ Ｐゴシック"/>
              <a:cs typeface="ＭＳ Ｐゴシック"/>
            </a:endParaRPr>
          </a:p>
        </p:txBody>
      </p:sp>
      <p:pic>
        <p:nvPicPr>
          <p:cNvPr id="13" name="Picture 12" descr="saleen_asa5555_full_shot_ang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5663" y="2669646"/>
            <a:ext cx="629849" cy="252591"/>
          </a:xfrm>
          <a:prstGeom prst="rect">
            <a:avLst/>
          </a:prstGeom>
        </p:spPr>
      </p:pic>
      <p:pic>
        <p:nvPicPr>
          <p:cNvPr id="14" name="Picture 13" descr="saleen_asa5555_full_shot_ang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0895" y="2234874"/>
            <a:ext cx="629849" cy="252591"/>
          </a:xfrm>
          <a:prstGeom prst="rect">
            <a:avLst/>
          </a:prstGeom>
        </p:spPr>
      </p:pic>
      <p:pic>
        <p:nvPicPr>
          <p:cNvPr id="15" name="Picture 14" descr="saleen_asa5555_full_shot_angl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4501" y="2415402"/>
            <a:ext cx="629849" cy="252591"/>
          </a:xfrm>
          <a:prstGeom prst="rect">
            <a:avLst/>
          </a:prstGeom>
        </p:spPr>
      </p:pic>
      <p:sp>
        <p:nvSpPr>
          <p:cNvPr id="16" name="Text Box 9"/>
          <p:cNvSpPr txBox="1">
            <a:spLocks noChangeArrowheads="1"/>
          </p:cNvSpPr>
          <p:nvPr/>
        </p:nvSpPr>
        <p:spPr bwMode="auto">
          <a:xfrm>
            <a:off x="4060323" y="3959642"/>
            <a:ext cx="977503" cy="288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NGFWv</a:t>
            </a:r>
            <a:br>
              <a:rPr lang="en-US" sz="900" dirty="0">
                <a:latin typeface="+mn-lt"/>
                <a:ea typeface="ＭＳ Ｐゴシック"/>
                <a:cs typeface="ＭＳ Ｐゴシック"/>
              </a:rPr>
            </a:br>
            <a:r>
              <a:rPr lang="en-US" sz="900" dirty="0">
                <a:latin typeface="+mn-lt"/>
                <a:ea typeface="ＭＳ Ｐゴシック"/>
                <a:cs typeface="ＭＳ Ｐゴシック"/>
              </a:rPr>
              <a:t>(running FTD)</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461" y="3647224"/>
            <a:ext cx="292845" cy="292845"/>
          </a:xfrm>
          <a:prstGeom prst="rect">
            <a:avLst/>
          </a:prstGeom>
          <a:noFill/>
          <a:ln>
            <a:noFill/>
          </a:ln>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62269" y="3291954"/>
            <a:ext cx="576451" cy="345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4403" y="2918295"/>
            <a:ext cx="610103" cy="1625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Rectangle 15"/>
          <p:cNvSpPr>
            <a:spLocks noChangeArrowheads="1"/>
          </p:cNvSpPr>
          <p:nvPr/>
        </p:nvSpPr>
        <p:spPr bwMode="auto">
          <a:xfrm>
            <a:off x="498099" y="3639288"/>
            <a:ext cx="923415" cy="209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7372" tIns="48685" rIns="97372" bIns="48685">
            <a:spAutoFit/>
          </a:bodyPr>
          <a:lstStyle/>
          <a:p>
            <a:pPr algn="ctr">
              <a:lnSpc>
                <a:spcPct val="80000"/>
              </a:lnSpc>
            </a:pPr>
            <a:r>
              <a:rPr lang="en-US" sz="900" b="1" dirty="0">
                <a:latin typeface="+mn-lt"/>
                <a:ea typeface="ＭＳ Ｐゴシック"/>
                <a:cs typeface="ＭＳ Ｐゴシック"/>
              </a:rPr>
              <a:t>ASA </a:t>
            </a:r>
            <a:r>
              <a:rPr lang="en-US" sz="900" b="1" dirty="0" smtClean="0">
                <a:latin typeface="+mn-lt"/>
                <a:ea typeface="ＭＳ Ｐゴシック"/>
                <a:cs typeface="ＭＳ Ｐゴシック"/>
              </a:rPr>
              <a:t>5506-X</a:t>
            </a:r>
            <a:endParaRPr lang="en-US" sz="800" b="1" dirty="0">
              <a:latin typeface="+mn-lt"/>
              <a:ea typeface="ＭＳ Ｐゴシック"/>
              <a:cs typeface="ＭＳ Ｐゴシック"/>
            </a:endParaRPr>
          </a:p>
        </p:txBody>
      </p:sp>
      <p:pic>
        <p:nvPicPr>
          <p:cNvPr id="2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3085" y="3083657"/>
            <a:ext cx="610103" cy="1625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Rectangle 15"/>
          <p:cNvSpPr>
            <a:spLocks noChangeArrowheads="1"/>
          </p:cNvSpPr>
          <p:nvPr/>
        </p:nvSpPr>
        <p:spPr bwMode="auto">
          <a:xfrm>
            <a:off x="1395838" y="3293653"/>
            <a:ext cx="909176" cy="209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7372" tIns="48685" rIns="97372" bIns="48685">
            <a:spAutoFit/>
          </a:bodyPr>
          <a:lstStyle/>
          <a:p>
            <a:pPr algn="ctr">
              <a:lnSpc>
                <a:spcPct val="80000"/>
              </a:lnSpc>
            </a:pPr>
            <a:r>
              <a:rPr lang="en-US" sz="900" b="1" dirty="0">
                <a:latin typeface="+mn-lt"/>
                <a:ea typeface="ＭＳ Ｐゴシック"/>
                <a:cs typeface="ＭＳ Ｐゴシック"/>
              </a:rPr>
              <a:t>ASA </a:t>
            </a:r>
            <a:r>
              <a:rPr lang="en-US" sz="900" b="1" dirty="0" smtClean="0">
                <a:latin typeface="+mn-lt"/>
                <a:ea typeface="ＭＳ Ｐゴシック"/>
                <a:cs typeface="ＭＳ Ｐゴシック"/>
              </a:rPr>
              <a:t>5508-X</a:t>
            </a:r>
            <a:endParaRPr lang="en-US" sz="800" b="1" dirty="0">
              <a:latin typeface="+mn-lt"/>
              <a:ea typeface="ＭＳ Ｐゴシック"/>
              <a:cs typeface="ＭＳ Ｐゴシック"/>
            </a:endParaRPr>
          </a:p>
        </p:txBody>
      </p:sp>
      <p:sp>
        <p:nvSpPr>
          <p:cNvPr id="23" name="Rectangle 15"/>
          <p:cNvSpPr>
            <a:spLocks noChangeArrowheads="1"/>
          </p:cNvSpPr>
          <p:nvPr/>
        </p:nvSpPr>
        <p:spPr bwMode="auto">
          <a:xfrm>
            <a:off x="2399420" y="3118324"/>
            <a:ext cx="909176" cy="209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7372" tIns="48685" rIns="97372" bIns="48685">
            <a:spAutoFit/>
          </a:bodyPr>
          <a:lstStyle/>
          <a:p>
            <a:pPr algn="ctr">
              <a:lnSpc>
                <a:spcPct val="80000"/>
              </a:lnSpc>
            </a:pPr>
            <a:r>
              <a:rPr lang="en-US" sz="900" b="1" dirty="0">
                <a:latin typeface="+mn-lt"/>
                <a:ea typeface="ＭＳ Ｐゴシック"/>
                <a:cs typeface="ＭＳ Ｐゴシック"/>
              </a:rPr>
              <a:t>ASA </a:t>
            </a:r>
            <a:r>
              <a:rPr lang="en-US" sz="900" b="1" dirty="0" smtClean="0">
                <a:latin typeface="+mn-lt"/>
                <a:ea typeface="ＭＳ Ｐゴシック"/>
                <a:cs typeface="ＭＳ Ｐゴシック"/>
              </a:rPr>
              <a:t>5516-X</a:t>
            </a:r>
            <a:endParaRPr lang="en-US" sz="800" b="1" dirty="0">
              <a:latin typeface="+mn-lt"/>
              <a:ea typeface="ＭＳ Ｐゴシック"/>
              <a:cs typeface="ＭＳ Ｐゴシック"/>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0665" y="1107994"/>
            <a:ext cx="743710" cy="418615"/>
          </a:xfrm>
          <a:prstGeom prst="rect">
            <a:avLst/>
          </a:prstGeom>
          <a:effectLst>
            <a:outerShdw blurRad="304800" dist="38100" dir="4500000" sx="103000" sy="103000" algn="tl" rotWithShape="0">
              <a:prstClr val="black">
                <a:alpha val="40000"/>
              </a:prstClr>
            </a:outerShdw>
          </a:effectLst>
        </p:spPr>
      </p:pic>
      <p:sp>
        <p:nvSpPr>
          <p:cNvPr id="25" name="Text Box 10"/>
          <p:cNvSpPr txBox="1">
            <a:spLocks noChangeArrowheads="1"/>
          </p:cNvSpPr>
          <p:nvPr/>
        </p:nvSpPr>
        <p:spPr bwMode="auto">
          <a:xfrm>
            <a:off x="7505187" y="1424376"/>
            <a:ext cx="1134665" cy="172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Firepower </a:t>
            </a:r>
            <a:r>
              <a:rPr lang="en-US" sz="900" dirty="0" smtClean="0">
                <a:latin typeface="+mn-lt"/>
                <a:ea typeface="ＭＳ Ｐゴシック"/>
                <a:cs typeface="ＭＳ Ｐゴシック"/>
              </a:rPr>
              <a:t>9300</a:t>
            </a:r>
            <a:endParaRPr lang="en-US" sz="800" dirty="0">
              <a:latin typeface="+mn-lt"/>
              <a:ea typeface="ＭＳ Ｐゴシック"/>
              <a:cs typeface="ＭＳ Ｐゴシック"/>
            </a:endParaRPr>
          </a:p>
        </p:txBody>
      </p:sp>
      <p:pic>
        <p:nvPicPr>
          <p:cNvPr id="26" name="Picture 25"/>
          <p:cNvPicPr>
            <a:picLocks noChangeAspect="1"/>
          </p:cNvPicPr>
          <p:nvPr/>
        </p:nvPicPr>
        <p:blipFill>
          <a:blip r:embed="rId7"/>
          <a:stretch>
            <a:fillRect/>
          </a:stretch>
        </p:blipFill>
        <p:spPr>
          <a:xfrm>
            <a:off x="6698266" y="1771466"/>
            <a:ext cx="835381" cy="84240"/>
          </a:xfrm>
          <a:prstGeom prst="rect">
            <a:avLst/>
          </a:prstGeom>
        </p:spPr>
      </p:pic>
      <p:sp>
        <p:nvSpPr>
          <p:cNvPr id="27" name="Text Box 10"/>
          <p:cNvSpPr txBox="1">
            <a:spLocks noChangeArrowheads="1"/>
          </p:cNvSpPr>
          <p:nvPr/>
        </p:nvSpPr>
        <p:spPr bwMode="auto">
          <a:xfrm>
            <a:off x="6558149" y="1888961"/>
            <a:ext cx="1115616" cy="172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Firepower </a:t>
            </a:r>
            <a:r>
              <a:rPr lang="en-US" sz="900" dirty="0" smtClean="0">
                <a:latin typeface="+mn-lt"/>
                <a:ea typeface="ＭＳ Ｐゴシック"/>
                <a:cs typeface="ＭＳ Ｐゴシック"/>
              </a:rPr>
              <a:t>4100</a:t>
            </a:r>
            <a:endParaRPr lang="en-US" sz="800" dirty="0">
              <a:latin typeface="+mn-lt"/>
              <a:ea typeface="ＭＳ Ｐゴシック"/>
              <a:cs typeface="ＭＳ Ｐゴシック"/>
            </a:endParaRPr>
          </a:p>
        </p:txBody>
      </p:sp>
      <p:pic>
        <p:nvPicPr>
          <p:cNvPr id="28" name="Picture 3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7606" y="3625855"/>
            <a:ext cx="387922" cy="283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 Box 9"/>
          <p:cNvSpPr txBox="1">
            <a:spLocks noChangeArrowheads="1"/>
          </p:cNvSpPr>
          <p:nvPr/>
        </p:nvSpPr>
        <p:spPr bwMode="auto">
          <a:xfrm>
            <a:off x="5213389" y="3940681"/>
            <a:ext cx="1130850" cy="177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smtClean="0">
                <a:latin typeface="+mn-lt"/>
                <a:ea typeface="ＭＳ Ｐゴシック"/>
                <a:cs typeface="ＭＳ Ｐゴシック"/>
              </a:rPr>
              <a:t>FTD on ISR (</a:t>
            </a:r>
            <a:r>
              <a:rPr lang="en-US" sz="900" dirty="0" err="1" smtClean="0">
                <a:latin typeface="+mn-lt"/>
                <a:ea typeface="ＭＳ Ｐゴシック"/>
                <a:cs typeface="ＭＳ Ｐゴシック"/>
              </a:rPr>
              <a:t>予定</a:t>
            </a:r>
            <a:r>
              <a:rPr lang="en-US" sz="900" dirty="0" smtClean="0">
                <a:latin typeface="+mn-lt"/>
                <a:ea typeface="ＭＳ Ｐゴシック"/>
                <a:cs typeface="ＭＳ Ｐゴシック"/>
              </a:rPr>
              <a:t>)</a:t>
            </a:r>
            <a:endParaRPr lang="en-US" sz="900" dirty="0">
              <a:latin typeface="+mn-lt"/>
              <a:ea typeface="ＭＳ Ｐゴシック"/>
              <a:cs typeface="ＭＳ Ｐゴシック"/>
            </a:endParaRPr>
          </a:p>
        </p:txBody>
      </p:sp>
      <p:sp>
        <p:nvSpPr>
          <p:cNvPr id="30" name="Text Box 6"/>
          <p:cNvSpPr txBox="1">
            <a:spLocks noChangeArrowheads="1"/>
          </p:cNvSpPr>
          <p:nvPr/>
        </p:nvSpPr>
        <p:spPr bwMode="auto">
          <a:xfrm>
            <a:off x="454720" y="4322450"/>
            <a:ext cx="802481" cy="20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900" dirty="0">
                <a:solidFill>
                  <a:srgbClr val="C00000"/>
                </a:solidFill>
                <a:latin typeface="+mn-lt"/>
                <a:ea typeface="ＭＳ Ｐゴシック"/>
                <a:cs typeface="ＭＳ Ｐゴシック"/>
              </a:rPr>
              <a:t>Teleworker</a:t>
            </a:r>
          </a:p>
        </p:txBody>
      </p:sp>
      <p:sp>
        <p:nvSpPr>
          <p:cNvPr id="31" name="Text Box 7"/>
          <p:cNvSpPr txBox="1">
            <a:spLocks noChangeArrowheads="1"/>
          </p:cNvSpPr>
          <p:nvPr/>
        </p:nvSpPr>
        <p:spPr bwMode="auto">
          <a:xfrm>
            <a:off x="1567638" y="4322450"/>
            <a:ext cx="945605" cy="20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900" dirty="0">
                <a:solidFill>
                  <a:srgbClr val="C00000"/>
                </a:solidFill>
                <a:latin typeface="+mn-lt"/>
                <a:ea typeface="ＭＳ Ｐゴシック"/>
                <a:cs typeface="ＭＳ Ｐゴシック"/>
              </a:rPr>
              <a:t>Branch Office</a:t>
            </a:r>
          </a:p>
        </p:txBody>
      </p:sp>
      <p:sp>
        <p:nvSpPr>
          <p:cNvPr id="32" name="Text Box 8"/>
          <p:cNvSpPr txBox="1">
            <a:spLocks noChangeArrowheads="1"/>
          </p:cNvSpPr>
          <p:nvPr/>
        </p:nvSpPr>
        <p:spPr bwMode="auto">
          <a:xfrm>
            <a:off x="3185826" y="4322450"/>
            <a:ext cx="1194152" cy="20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900" dirty="0">
                <a:solidFill>
                  <a:srgbClr val="C00000"/>
                </a:solidFill>
                <a:latin typeface="+mn-lt"/>
                <a:ea typeface="ＭＳ Ｐゴシック"/>
                <a:cs typeface="ＭＳ Ｐゴシック"/>
              </a:rPr>
              <a:t>Internet Edge</a:t>
            </a:r>
          </a:p>
        </p:txBody>
      </p:sp>
      <p:sp>
        <p:nvSpPr>
          <p:cNvPr id="33" name="Text Box 18"/>
          <p:cNvSpPr txBox="1">
            <a:spLocks noChangeArrowheads="1"/>
          </p:cNvSpPr>
          <p:nvPr/>
        </p:nvSpPr>
        <p:spPr bwMode="auto">
          <a:xfrm>
            <a:off x="7216807" y="4307493"/>
            <a:ext cx="812006" cy="20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900" dirty="0">
                <a:solidFill>
                  <a:srgbClr val="C00000"/>
                </a:solidFill>
                <a:latin typeface="+mn-lt"/>
                <a:ea typeface="ＭＳ Ｐゴシック"/>
                <a:cs typeface="ＭＳ Ｐゴシック"/>
              </a:rPr>
              <a:t>Data Center</a:t>
            </a:r>
          </a:p>
        </p:txBody>
      </p:sp>
      <p:sp>
        <p:nvSpPr>
          <p:cNvPr id="34" name="Text Box 36"/>
          <p:cNvSpPr txBox="1">
            <a:spLocks noChangeArrowheads="1"/>
          </p:cNvSpPr>
          <p:nvPr/>
        </p:nvSpPr>
        <p:spPr bwMode="auto">
          <a:xfrm>
            <a:off x="4152502" y="3455229"/>
            <a:ext cx="920354" cy="20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r>
              <a:rPr lang="en-US" sz="900" dirty="0">
                <a:solidFill>
                  <a:srgbClr val="C00000"/>
                </a:solidFill>
                <a:latin typeface="+mn-lt"/>
                <a:ea typeface="ＭＳ Ｐゴシック"/>
                <a:cs typeface="ＭＳ Ｐゴシック"/>
              </a:rPr>
              <a:t>Campus</a:t>
            </a:r>
          </a:p>
        </p:txBody>
      </p:sp>
      <p:pic>
        <p:nvPicPr>
          <p:cNvPr id="35" name="図 1"/>
          <p:cNvPicPr>
            <a:picLocks noChangeAspect="1"/>
          </p:cNvPicPr>
          <p:nvPr/>
        </p:nvPicPr>
        <p:blipFill>
          <a:blip r:embed="rId9"/>
          <a:stretch>
            <a:fillRect/>
          </a:stretch>
        </p:blipFill>
        <p:spPr>
          <a:xfrm>
            <a:off x="5537121" y="1692396"/>
            <a:ext cx="1103585" cy="735724"/>
          </a:xfrm>
          <a:prstGeom prst="rect">
            <a:avLst/>
          </a:prstGeom>
        </p:spPr>
      </p:pic>
      <p:sp>
        <p:nvSpPr>
          <p:cNvPr id="36" name="Text Box 10"/>
          <p:cNvSpPr txBox="1">
            <a:spLocks noChangeArrowheads="1"/>
          </p:cNvSpPr>
          <p:nvPr/>
        </p:nvSpPr>
        <p:spPr bwMode="auto">
          <a:xfrm>
            <a:off x="5614326" y="2233311"/>
            <a:ext cx="1115616" cy="28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1585" tIns="30792" rIns="61585" bIns="30792">
            <a:spAutoFit/>
          </a:bodyPr>
          <a:lstStyle>
            <a:lvl1pPr defTabSz="814388">
              <a:defRPr sz="3000" b="1">
                <a:solidFill>
                  <a:schemeClr val="tx1"/>
                </a:solidFill>
                <a:latin typeface="Arial" charset="0"/>
              </a:defRPr>
            </a:lvl1pPr>
            <a:lvl2pPr marL="742950" indent="-285750" defTabSz="814388">
              <a:defRPr sz="3000" b="1">
                <a:solidFill>
                  <a:schemeClr val="tx1"/>
                </a:solidFill>
                <a:latin typeface="Arial" charset="0"/>
              </a:defRPr>
            </a:lvl2pPr>
            <a:lvl3pPr marL="1143000" indent="-228600" defTabSz="814388">
              <a:defRPr sz="3000" b="1">
                <a:solidFill>
                  <a:schemeClr val="tx1"/>
                </a:solidFill>
                <a:latin typeface="Arial" charset="0"/>
              </a:defRPr>
            </a:lvl3pPr>
            <a:lvl4pPr marL="1600200" indent="-228600" defTabSz="814388">
              <a:defRPr sz="3000" b="1">
                <a:solidFill>
                  <a:schemeClr val="tx1"/>
                </a:solidFill>
                <a:latin typeface="Arial" charset="0"/>
              </a:defRPr>
            </a:lvl4pPr>
            <a:lvl5pPr marL="2057400" indent="-228600" defTabSz="814388">
              <a:defRPr sz="3000" b="1">
                <a:solidFill>
                  <a:schemeClr val="tx1"/>
                </a:solidFill>
                <a:latin typeface="Arial" charset="0"/>
              </a:defRPr>
            </a:lvl5pPr>
            <a:lvl6pPr marL="2514600" indent="-228600" defTabSz="814388" eaLnBrk="0" fontAlgn="base" hangingPunct="0">
              <a:lnSpc>
                <a:spcPct val="90000"/>
              </a:lnSpc>
              <a:spcBef>
                <a:spcPct val="0"/>
              </a:spcBef>
              <a:spcAft>
                <a:spcPct val="0"/>
              </a:spcAft>
              <a:defRPr sz="3000" b="1">
                <a:solidFill>
                  <a:schemeClr val="tx1"/>
                </a:solidFill>
                <a:latin typeface="Arial" charset="0"/>
              </a:defRPr>
            </a:lvl6pPr>
            <a:lvl7pPr marL="2971800" indent="-228600" defTabSz="814388" eaLnBrk="0" fontAlgn="base" hangingPunct="0">
              <a:lnSpc>
                <a:spcPct val="90000"/>
              </a:lnSpc>
              <a:spcBef>
                <a:spcPct val="0"/>
              </a:spcBef>
              <a:spcAft>
                <a:spcPct val="0"/>
              </a:spcAft>
              <a:defRPr sz="3000" b="1">
                <a:solidFill>
                  <a:schemeClr val="tx1"/>
                </a:solidFill>
                <a:latin typeface="Arial" charset="0"/>
              </a:defRPr>
            </a:lvl7pPr>
            <a:lvl8pPr marL="3429000" indent="-228600" defTabSz="814388" eaLnBrk="0" fontAlgn="base" hangingPunct="0">
              <a:lnSpc>
                <a:spcPct val="90000"/>
              </a:lnSpc>
              <a:spcBef>
                <a:spcPct val="0"/>
              </a:spcBef>
              <a:spcAft>
                <a:spcPct val="0"/>
              </a:spcAft>
              <a:defRPr sz="3000" b="1">
                <a:solidFill>
                  <a:schemeClr val="tx1"/>
                </a:solidFill>
                <a:latin typeface="Arial" charset="0"/>
              </a:defRPr>
            </a:lvl8pPr>
            <a:lvl9pPr marL="3886200" indent="-228600" defTabSz="814388" eaLnBrk="0" fontAlgn="base" hangingPunct="0">
              <a:lnSpc>
                <a:spcPct val="90000"/>
              </a:lnSpc>
              <a:spcBef>
                <a:spcPct val="0"/>
              </a:spcBef>
              <a:spcAft>
                <a:spcPct val="0"/>
              </a:spcAft>
              <a:defRPr sz="3000" b="1">
                <a:solidFill>
                  <a:schemeClr val="tx1"/>
                </a:solidFill>
                <a:latin typeface="Arial" charset="0"/>
              </a:defRPr>
            </a:lvl9pPr>
          </a:lstStyle>
          <a:p>
            <a:pPr algn="ctr">
              <a:lnSpc>
                <a:spcPct val="80000"/>
              </a:lnSpc>
            </a:pPr>
            <a:r>
              <a:rPr lang="en-US" sz="900" dirty="0">
                <a:latin typeface="+mn-lt"/>
                <a:ea typeface="ＭＳ Ｐゴシック"/>
                <a:cs typeface="ＭＳ Ｐゴシック"/>
              </a:rPr>
              <a:t>Firepower 2</a:t>
            </a:r>
            <a:r>
              <a:rPr lang="en-US" sz="900" dirty="0" smtClean="0">
                <a:latin typeface="+mn-lt"/>
                <a:ea typeface="ＭＳ Ｐゴシック"/>
                <a:cs typeface="ＭＳ Ｐゴシック"/>
              </a:rPr>
              <a:t>100 FTD</a:t>
            </a:r>
            <a:r>
              <a:rPr lang="ja-JP" altLang="en-US" sz="900" dirty="0" smtClean="0">
                <a:latin typeface="+mn-lt"/>
                <a:ea typeface="ＭＳ Ｐゴシック"/>
                <a:cs typeface="ＭＳ Ｐゴシック"/>
              </a:rPr>
              <a:t> </a:t>
            </a:r>
            <a:r>
              <a:rPr lang="en-US" altLang="ja-JP" sz="900" dirty="0" smtClean="0">
                <a:latin typeface="+mn-lt"/>
                <a:ea typeface="ＭＳ Ｐゴシック"/>
                <a:cs typeface="ＭＳ Ｐゴシック"/>
              </a:rPr>
              <a:t>OS</a:t>
            </a:r>
            <a:r>
              <a:rPr lang="ja-JP" altLang="en-US" sz="900" dirty="0" smtClean="0">
                <a:latin typeface="+mn-lt"/>
                <a:ea typeface="ＭＳ Ｐゴシック"/>
                <a:cs typeface="ＭＳ Ｐゴシック"/>
              </a:rPr>
              <a:t>専用*</a:t>
            </a:r>
            <a:endParaRPr lang="en-US" sz="800" dirty="0">
              <a:latin typeface="+mn-lt"/>
              <a:ea typeface="ＭＳ Ｐゴシック"/>
              <a:cs typeface="ＭＳ Ｐゴシック"/>
            </a:endParaRPr>
          </a:p>
        </p:txBody>
      </p:sp>
      <p:sp>
        <p:nvSpPr>
          <p:cNvPr id="37" name="TextBox 36"/>
          <p:cNvSpPr txBox="1"/>
          <p:nvPr/>
        </p:nvSpPr>
        <p:spPr>
          <a:xfrm>
            <a:off x="397797" y="4517304"/>
            <a:ext cx="8499443" cy="707886"/>
          </a:xfrm>
          <a:prstGeom prst="rect">
            <a:avLst/>
          </a:prstGeom>
          <a:noFill/>
        </p:spPr>
        <p:txBody>
          <a:bodyPr wrap="none" rtlCol="0">
            <a:spAutoFit/>
          </a:bodyPr>
          <a:lstStyle/>
          <a:p>
            <a:r>
              <a:rPr kumimoji="1" lang="ja-JP" altLang="en-US" sz="1000" dirty="0"/>
              <a:t>パフォーマンス</a:t>
            </a:r>
            <a:r>
              <a:rPr kumimoji="1" lang="ja-JP" altLang="en-US" sz="1000" dirty="0" smtClean="0"/>
              <a:t>の</a:t>
            </a:r>
            <a:r>
              <a:rPr kumimoji="1" lang="ja-JP" altLang="en-US" sz="1000" dirty="0"/>
              <a:t>最大値</a:t>
            </a:r>
            <a:r>
              <a:rPr kumimoji="1" lang="ja-JP" altLang="en-US" sz="1000" dirty="0" smtClean="0"/>
              <a:t>は導入形態により異なるためデ</a:t>
            </a:r>
            <a:r>
              <a:rPr kumimoji="1" lang="ja-JP" altLang="en-US" sz="1000" dirty="0"/>
              <a:t>ー</a:t>
            </a:r>
            <a:r>
              <a:rPr kumimoji="1" lang="ja-JP" altLang="en-US" sz="1000" dirty="0" smtClean="0"/>
              <a:t>タ</a:t>
            </a:r>
            <a:r>
              <a:rPr kumimoji="1" lang="ja-JP" altLang="en-US" sz="1000" dirty="0"/>
              <a:t>シー</a:t>
            </a:r>
            <a:r>
              <a:rPr kumimoji="1" lang="ja-JP" altLang="en-US" sz="1000" dirty="0" smtClean="0"/>
              <a:t>トをご参照下さい。</a:t>
            </a:r>
            <a:endParaRPr kumimoji="1" lang="en-US" altLang="ja-JP" sz="1000" dirty="0" smtClean="0"/>
          </a:p>
          <a:p>
            <a:r>
              <a:rPr kumimoji="1" lang="en-US" altLang="ja-JP" sz="1000" dirty="0" smtClean="0"/>
              <a:t>ASA</a:t>
            </a:r>
            <a:r>
              <a:rPr kumimoji="1" lang="ja-JP" altLang="en-US" sz="1000" dirty="0" smtClean="0"/>
              <a:t> </a:t>
            </a:r>
            <a:r>
              <a:rPr kumimoji="1" lang="en-US" altLang="ja-JP" sz="1000" dirty="0" smtClean="0"/>
              <a:t>with</a:t>
            </a:r>
            <a:r>
              <a:rPr kumimoji="1" lang="ja-JP" altLang="en-US" sz="1000" dirty="0" smtClean="0"/>
              <a:t> </a:t>
            </a:r>
            <a:r>
              <a:rPr kumimoji="1" lang="en-US" altLang="ja-JP" sz="1000" dirty="0" smtClean="0"/>
              <a:t>Firepower:</a:t>
            </a:r>
            <a:r>
              <a:rPr kumimoji="1" lang="ja-JP" altLang="en-US" sz="1000" dirty="0" smtClean="0"/>
              <a:t> </a:t>
            </a:r>
            <a:r>
              <a:rPr kumimoji="1" lang="en-US" altLang="ja-JP" sz="1000" dirty="0">
                <a:hlinkClick r:id="rId10"/>
              </a:rPr>
              <a:t>http://</a:t>
            </a:r>
            <a:r>
              <a:rPr kumimoji="1" lang="en-US" altLang="ja-JP" sz="1000" dirty="0" smtClean="0">
                <a:hlinkClick r:id="rId10"/>
              </a:rPr>
              <a:t>www.cisco.com/c/ja_jp/products/collateral/security/asa-5500-series-next-generation-firewalls/datasheet-c78-733916.html</a:t>
            </a:r>
            <a:endParaRPr kumimoji="1" lang="en-US" altLang="ja-JP" sz="1000" dirty="0" smtClean="0"/>
          </a:p>
          <a:p>
            <a:r>
              <a:rPr kumimoji="1" lang="en-US" altLang="ja-JP" sz="1000" dirty="0" smtClean="0"/>
              <a:t>FTD:</a:t>
            </a:r>
            <a:r>
              <a:rPr kumimoji="1" lang="ja-JP" altLang="en-US" sz="1000" dirty="0" smtClean="0"/>
              <a:t> </a:t>
            </a:r>
            <a:r>
              <a:rPr kumimoji="1" lang="en-US" altLang="ja-JP" sz="1000" dirty="0">
                <a:hlinkClick r:id="rId11"/>
              </a:rPr>
              <a:t>http://</a:t>
            </a:r>
            <a:r>
              <a:rPr kumimoji="1" lang="en-US" altLang="ja-JP" sz="1000" dirty="0" smtClean="0">
                <a:hlinkClick r:id="rId11"/>
              </a:rPr>
              <a:t>www.cisco.com/c/dam/global/ja_jp/products/collateral/security/firepower-4100-series/datasheet-c78-736661.pdf</a:t>
            </a:r>
            <a:endParaRPr kumimoji="1" lang="en-US" altLang="ja-JP" sz="1000" dirty="0" smtClean="0"/>
          </a:p>
          <a:p>
            <a:endParaRPr kumimoji="1" lang="en-US" altLang="ja-JP" sz="1000" dirty="0" smtClean="0"/>
          </a:p>
        </p:txBody>
      </p:sp>
      <p:sp>
        <p:nvSpPr>
          <p:cNvPr id="3" name="Rectangle 2"/>
          <p:cNvSpPr/>
          <p:nvPr/>
        </p:nvSpPr>
        <p:spPr>
          <a:xfrm>
            <a:off x="7068453" y="4469050"/>
            <a:ext cx="1920719" cy="253916"/>
          </a:xfrm>
          <a:prstGeom prst="rect">
            <a:avLst/>
          </a:prstGeom>
        </p:spPr>
        <p:txBody>
          <a:bodyPr wrap="none">
            <a:spAutoFit/>
          </a:bodyPr>
          <a:lstStyle/>
          <a:p>
            <a:r>
              <a:rPr lang="ja-JP" altLang="en-US" sz="1050" dirty="0" smtClean="0">
                <a:ea typeface="ＭＳ Ｐゴシック"/>
                <a:cs typeface="ＭＳ Ｐゴシック"/>
              </a:rPr>
              <a:t>*</a:t>
            </a:r>
            <a:r>
              <a:rPr lang="en-US" altLang="ja-JP" sz="1050" dirty="0" smtClean="0">
                <a:ea typeface="ＭＳ Ｐゴシック"/>
                <a:cs typeface="ＭＳ Ｐゴシック"/>
              </a:rPr>
              <a:t>8</a:t>
            </a:r>
            <a:r>
              <a:rPr lang="ja-JP" altLang="en-US" sz="1050" dirty="0" smtClean="0">
                <a:ea typeface="ＭＳ Ｐゴシック"/>
                <a:cs typeface="ＭＳ Ｐゴシック"/>
              </a:rPr>
              <a:t>月より</a:t>
            </a:r>
            <a:r>
              <a:rPr lang="en-US" altLang="ja-JP" sz="1050" dirty="0" smtClean="0">
                <a:ea typeface="ＭＳ Ｐゴシック"/>
                <a:cs typeface="ＭＳ Ｐゴシック"/>
              </a:rPr>
              <a:t>ASA</a:t>
            </a:r>
            <a:r>
              <a:rPr lang="ja-JP" altLang="en-US" sz="1050" dirty="0" smtClean="0">
                <a:ea typeface="ＭＳ Ｐゴシック"/>
                <a:cs typeface="ＭＳ Ｐゴシック"/>
              </a:rPr>
              <a:t> </a:t>
            </a:r>
            <a:r>
              <a:rPr lang="en-US" altLang="ja-JP" sz="1050" dirty="0" smtClean="0">
                <a:ea typeface="ＭＳ Ｐゴシック"/>
                <a:cs typeface="ＭＳ Ｐゴシック"/>
              </a:rPr>
              <a:t>OS</a:t>
            </a:r>
            <a:r>
              <a:rPr lang="ja-JP" altLang="en-US" sz="1050" dirty="0" smtClean="0">
                <a:ea typeface="ＭＳ Ｐゴシック"/>
                <a:cs typeface="ＭＳ Ｐゴシック"/>
              </a:rPr>
              <a:t>に対応予定。</a:t>
            </a:r>
            <a:endParaRPr lang="ja-JP" altLang="en-US" sz="1050" dirty="0"/>
          </a:p>
        </p:txBody>
      </p:sp>
    </p:spTree>
    <p:extLst>
      <p:ext uri="{BB962C8B-B14F-4D97-AF65-F5344CB8AC3E}">
        <p14:creationId xmlns:p14="http://schemas.microsoft.com/office/powerpoint/2010/main" val="74096425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Firepower Management </a:t>
            </a:r>
            <a:r>
              <a:rPr lang="en-US" altLang="ja-JP" dirty="0" smtClean="0"/>
              <a:t>Center</a:t>
            </a:r>
            <a:r>
              <a:rPr lang="ja-JP" altLang="en-US" dirty="0" smtClean="0"/>
              <a:t> </a:t>
            </a:r>
            <a:r>
              <a:rPr lang="en-US" altLang="ja-JP" dirty="0" err="1" smtClean="0"/>
              <a:t>プラット</a:t>
            </a:r>
            <a:r>
              <a:rPr lang="ja-JP" altLang="en-US" dirty="0" smtClean="0"/>
              <a:t>フォ</a:t>
            </a:r>
            <a:r>
              <a:rPr lang="en-US" altLang="ja-JP" dirty="0" smtClean="0"/>
              <a:t>ーム </a:t>
            </a:r>
            <a:r>
              <a:rPr lang="en-US" altLang="ja-JP" dirty="0" err="1" smtClean="0"/>
              <a:t>一覧</a:t>
            </a:r>
            <a:endParaRPr kumimoji="1" lang="ja-JP" altLang="en-US" dirty="0"/>
          </a:p>
        </p:txBody>
      </p:sp>
      <p:sp>
        <p:nvSpPr>
          <p:cNvPr id="3" name="TextBox 2"/>
          <p:cNvSpPr txBox="1"/>
          <p:nvPr/>
        </p:nvSpPr>
        <p:spPr>
          <a:xfrm>
            <a:off x="63374" y="2476598"/>
            <a:ext cx="2056973" cy="1384995"/>
          </a:xfrm>
          <a:prstGeom prst="rect">
            <a:avLst/>
          </a:prstGeom>
          <a:noFill/>
        </p:spPr>
        <p:txBody>
          <a:bodyPr wrap="none" rtlCol="0">
            <a:spAutoFit/>
          </a:bodyPr>
          <a:lstStyle/>
          <a:p>
            <a:r>
              <a:rPr lang="en-US" altLang="ja-JP" sz="1200" b="1" dirty="0" smtClean="0"/>
              <a:t>FMC1000</a:t>
            </a:r>
            <a:endParaRPr lang="en-US" altLang="ja-JP" sz="1200" b="1" dirty="0"/>
          </a:p>
          <a:p>
            <a:r>
              <a:rPr lang="ja-JP" altLang="en-US" sz="1200" dirty="0" smtClean="0"/>
              <a:t>最大</a:t>
            </a:r>
            <a:r>
              <a:rPr lang="en-US" altLang="ja-JP" sz="1200" dirty="0"/>
              <a:t>5</a:t>
            </a:r>
            <a:r>
              <a:rPr lang="en-US" altLang="ja-JP" sz="1200" dirty="0" smtClean="0"/>
              <a:t>0</a:t>
            </a:r>
            <a:r>
              <a:rPr lang="ja-JP" altLang="en-US" sz="1200" dirty="0"/>
              <a:t>個のセンサー管理</a:t>
            </a:r>
          </a:p>
          <a:p>
            <a:r>
              <a:rPr lang="ja-JP" altLang="en-US" sz="1200" dirty="0"/>
              <a:t>最大</a:t>
            </a:r>
            <a:r>
              <a:rPr lang="ja-JP" altLang="en-US" sz="1200" dirty="0" smtClean="0"/>
              <a:t>イベント数</a:t>
            </a:r>
            <a:r>
              <a:rPr lang="en-US" altLang="ja-JP" sz="1200" dirty="0"/>
              <a:t>6</a:t>
            </a:r>
            <a:r>
              <a:rPr lang="en-US" altLang="ja-JP" sz="1200" dirty="0" smtClean="0"/>
              <a:t>,000</a:t>
            </a:r>
            <a:r>
              <a:rPr lang="ja-JP" altLang="en-US" sz="1200" dirty="0"/>
              <a:t>万件</a:t>
            </a:r>
          </a:p>
          <a:p>
            <a:r>
              <a:rPr lang="en-US" altLang="ja-JP" sz="1200" dirty="0"/>
              <a:t>9</a:t>
            </a:r>
            <a:r>
              <a:rPr lang="en-US" altLang="ja-JP" sz="1200" dirty="0" smtClean="0"/>
              <a:t>00GB</a:t>
            </a:r>
            <a:r>
              <a:rPr lang="ja-JP" altLang="en-US" sz="1200" dirty="0"/>
              <a:t>の</a:t>
            </a:r>
            <a:r>
              <a:rPr lang="ja-JP" altLang="en-US" sz="1200" dirty="0" smtClean="0"/>
              <a:t>イベント ストレージ</a:t>
            </a:r>
            <a:endParaRPr lang="ja-JP" altLang="en-US" sz="1200" dirty="0"/>
          </a:p>
          <a:p>
            <a:r>
              <a:rPr lang="ja-JP" altLang="en-US" sz="1200" dirty="0" smtClean="0"/>
              <a:t>最大</a:t>
            </a:r>
            <a:r>
              <a:rPr lang="en-US" altLang="ja-JP" sz="1200" dirty="0" smtClean="0"/>
              <a:t>5</a:t>
            </a:r>
            <a:r>
              <a:rPr lang="ja-JP" altLang="en-US" sz="1200" dirty="0" smtClean="0"/>
              <a:t>万ホスト、</a:t>
            </a:r>
            <a:r>
              <a:rPr lang="en-US" altLang="ja-JP" sz="1200" dirty="0" smtClean="0"/>
              <a:t>5</a:t>
            </a:r>
            <a:r>
              <a:rPr lang="ja-JP" altLang="en-US" sz="1200" dirty="0" smtClean="0"/>
              <a:t>万ユーザの</a:t>
            </a:r>
            <a:endParaRPr lang="en-US" altLang="ja-JP" sz="1200" dirty="0" smtClean="0"/>
          </a:p>
          <a:p>
            <a:r>
              <a:rPr lang="ja-JP" altLang="en-US" sz="1200" dirty="0" smtClean="0"/>
              <a:t>ネットワーク マップ</a:t>
            </a:r>
            <a:endParaRPr lang="en-US" altLang="ja-JP" sz="1200" dirty="0" smtClean="0"/>
          </a:p>
          <a:p>
            <a:r>
              <a:rPr lang="en-US" altLang="ja-JP" sz="1200" dirty="0" err="1"/>
              <a:t>HA</a:t>
            </a:r>
            <a:r>
              <a:rPr lang="en-US" altLang="ja-JP" sz="1200" dirty="0" err="1" smtClean="0"/>
              <a:t>対応</a:t>
            </a:r>
            <a:endParaRPr lang="en-US" altLang="ja-JP" sz="1200" dirty="0"/>
          </a:p>
        </p:txBody>
      </p:sp>
      <p:sp>
        <p:nvSpPr>
          <p:cNvPr id="4" name="TextBox 3"/>
          <p:cNvSpPr txBox="1"/>
          <p:nvPr/>
        </p:nvSpPr>
        <p:spPr>
          <a:xfrm>
            <a:off x="2000815" y="4550296"/>
            <a:ext cx="5033750" cy="369332"/>
          </a:xfrm>
          <a:prstGeom prst="rect">
            <a:avLst/>
          </a:prstGeom>
          <a:solidFill>
            <a:srgbClr val="C00000"/>
          </a:solidFill>
        </p:spPr>
        <p:txBody>
          <a:bodyPr wrap="none" rtlCol="0">
            <a:spAutoFit/>
          </a:bodyPr>
          <a:lstStyle/>
          <a:p>
            <a:r>
              <a:rPr lang="en-US" dirty="0" err="1" smtClean="0">
                <a:solidFill>
                  <a:schemeClr val="bg1"/>
                </a:solidFill>
              </a:rPr>
              <a:t>Firepowerの機能を最大限に引き出す管理サーバ</a:t>
            </a:r>
            <a:endParaRPr lang="en-US" dirty="0">
              <a:solidFill>
                <a:schemeClr val="bg1"/>
              </a:solidFill>
            </a:endParaRPr>
          </a:p>
        </p:txBody>
      </p:sp>
      <p:sp>
        <p:nvSpPr>
          <p:cNvPr id="5" name="TextBox 4"/>
          <p:cNvSpPr txBox="1"/>
          <p:nvPr/>
        </p:nvSpPr>
        <p:spPr>
          <a:xfrm>
            <a:off x="2425493" y="2484146"/>
            <a:ext cx="2226892" cy="1384995"/>
          </a:xfrm>
          <a:prstGeom prst="rect">
            <a:avLst/>
          </a:prstGeom>
          <a:noFill/>
        </p:spPr>
        <p:txBody>
          <a:bodyPr wrap="none" rtlCol="0">
            <a:spAutoFit/>
          </a:bodyPr>
          <a:lstStyle/>
          <a:p>
            <a:r>
              <a:rPr lang="en-US" altLang="ja-JP" sz="1200" b="1" dirty="0" smtClean="0"/>
              <a:t>FMC2500</a:t>
            </a:r>
            <a:endParaRPr lang="en-US" altLang="ja-JP" sz="1200" b="1" dirty="0"/>
          </a:p>
          <a:p>
            <a:r>
              <a:rPr lang="ja-JP" altLang="en-US" sz="1200" dirty="0" smtClean="0"/>
              <a:t>最大</a:t>
            </a:r>
            <a:r>
              <a:rPr lang="en-US" altLang="ja-JP" sz="1200" dirty="0" smtClean="0"/>
              <a:t>300</a:t>
            </a:r>
            <a:r>
              <a:rPr lang="ja-JP" altLang="en-US" sz="1200" dirty="0" smtClean="0"/>
              <a:t>個</a:t>
            </a:r>
            <a:r>
              <a:rPr lang="ja-JP" altLang="en-US" sz="1200" dirty="0"/>
              <a:t>のセンサー管理</a:t>
            </a:r>
          </a:p>
          <a:p>
            <a:r>
              <a:rPr lang="ja-JP" altLang="en-US" sz="1200" dirty="0"/>
              <a:t>最大イベント</a:t>
            </a:r>
            <a:r>
              <a:rPr lang="ja-JP" altLang="en-US" sz="1200" dirty="0" smtClean="0"/>
              <a:t>数</a:t>
            </a:r>
            <a:r>
              <a:rPr lang="en-US" altLang="ja-JP" sz="1200" dirty="0" smtClean="0"/>
              <a:t>6,000</a:t>
            </a:r>
            <a:r>
              <a:rPr lang="ja-JP" altLang="en-US" sz="1200" dirty="0"/>
              <a:t>万件</a:t>
            </a:r>
          </a:p>
          <a:p>
            <a:r>
              <a:rPr lang="en-US" altLang="ja-JP" sz="1200" dirty="0" smtClean="0"/>
              <a:t>1.8TB</a:t>
            </a:r>
            <a:r>
              <a:rPr lang="ja-JP" altLang="en-US" sz="1200" dirty="0"/>
              <a:t>の</a:t>
            </a:r>
            <a:r>
              <a:rPr lang="ja-JP" altLang="en-US" sz="1200" dirty="0" smtClean="0"/>
              <a:t>イベント ストレージ</a:t>
            </a:r>
            <a:endParaRPr lang="ja-JP" altLang="en-US" sz="1200" dirty="0"/>
          </a:p>
          <a:p>
            <a:r>
              <a:rPr lang="ja-JP" altLang="en-US" sz="1200" dirty="0"/>
              <a:t>最</a:t>
            </a:r>
            <a:r>
              <a:rPr lang="ja-JP" altLang="en-US" sz="1200" dirty="0" smtClean="0"/>
              <a:t>大</a:t>
            </a:r>
            <a:r>
              <a:rPr lang="en-US" altLang="ja-JP" sz="1200" dirty="0" smtClean="0"/>
              <a:t>15万</a:t>
            </a:r>
            <a:r>
              <a:rPr lang="ja-JP" altLang="en-US" sz="1200" dirty="0" smtClean="0"/>
              <a:t>ホ</a:t>
            </a:r>
            <a:r>
              <a:rPr lang="ja-JP" altLang="en-US" sz="1200" dirty="0"/>
              <a:t>スト</a:t>
            </a:r>
            <a:r>
              <a:rPr lang="ja-JP" altLang="en-US" sz="1200" dirty="0" smtClean="0"/>
              <a:t>、</a:t>
            </a:r>
            <a:r>
              <a:rPr lang="en-US" altLang="ja-JP" sz="1200" dirty="0" smtClean="0"/>
              <a:t>15万</a:t>
            </a:r>
            <a:r>
              <a:rPr lang="ja-JP" altLang="en-US" sz="1200" dirty="0" smtClean="0"/>
              <a:t>ユ</a:t>
            </a:r>
            <a:r>
              <a:rPr lang="ja-JP" altLang="en-US" sz="1200" dirty="0"/>
              <a:t>ーザ</a:t>
            </a:r>
            <a:r>
              <a:rPr lang="ja-JP" altLang="en-US" sz="1200" dirty="0" smtClean="0"/>
              <a:t>の</a:t>
            </a:r>
            <a:endParaRPr lang="en-US" altLang="ja-JP" sz="1200" dirty="0" smtClean="0"/>
          </a:p>
          <a:p>
            <a:r>
              <a:rPr lang="ja-JP" altLang="en-US" sz="1200" dirty="0" smtClean="0"/>
              <a:t>ネットワーク マップ</a:t>
            </a:r>
            <a:endParaRPr lang="en-US" altLang="ja-JP" sz="1200" dirty="0" smtClean="0"/>
          </a:p>
          <a:p>
            <a:r>
              <a:rPr lang="en-US" sz="1200" dirty="0" err="1" smtClean="0"/>
              <a:t>HA対応</a:t>
            </a:r>
            <a:endParaRPr lang="en-US" sz="1200" dirty="0"/>
          </a:p>
        </p:txBody>
      </p:sp>
      <p:sp>
        <p:nvSpPr>
          <p:cNvPr id="6" name="TextBox 5"/>
          <p:cNvSpPr txBox="1"/>
          <p:nvPr/>
        </p:nvSpPr>
        <p:spPr>
          <a:xfrm>
            <a:off x="6879277" y="2559089"/>
            <a:ext cx="2110123" cy="1200329"/>
          </a:xfrm>
          <a:prstGeom prst="rect">
            <a:avLst/>
          </a:prstGeom>
          <a:noFill/>
        </p:spPr>
        <p:txBody>
          <a:bodyPr wrap="none" rtlCol="0">
            <a:spAutoFit/>
          </a:bodyPr>
          <a:lstStyle/>
          <a:p>
            <a:r>
              <a:rPr lang="en-US" altLang="ja-JP" sz="1200" b="1" dirty="0" smtClean="0"/>
              <a:t>Virtual FMC</a:t>
            </a:r>
            <a:endParaRPr lang="en-US" altLang="ja-JP" sz="1200" b="1" dirty="0"/>
          </a:p>
          <a:p>
            <a:r>
              <a:rPr lang="ja-JP" altLang="en-US" sz="1200" dirty="0" smtClean="0"/>
              <a:t>最大</a:t>
            </a:r>
            <a:r>
              <a:rPr lang="en-US" altLang="ja-JP" sz="1200" dirty="0" smtClean="0"/>
              <a:t>25</a:t>
            </a:r>
            <a:r>
              <a:rPr lang="ja-JP" altLang="en-US" sz="1200" dirty="0" smtClean="0"/>
              <a:t>個</a:t>
            </a:r>
            <a:r>
              <a:rPr lang="ja-JP" altLang="en-US" sz="1200" dirty="0"/>
              <a:t>のセンサー管理</a:t>
            </a:r>
          </a:p>
          <a:p>
            <a:r>
              <a:rPr lang="ja-JP" altLang="en-US" sz="1200" dirty="0"/>
              <a:t>最大イベント</a:t>
            </a:r>
            <a:r>
              <a:rPr lang="ja-JP" altLang="en-US" sz="1200" dirty="0" smtClean="0"/>
              <a:t>数</a:t>
            </a:r>
            <a:r>
              <a:rPr lang="en-US" altLang="ja-JP" sz="1200" dirty="0" smtClean="0"/>
              <a:t>1,000万</a:t>
            </a:r>
            <a:r>
              <a:rPr lang="ja-JP" altLang="en-US" sz="1200" dirty="0" smtClean="0"/>
              <a:t>件</a:t>
            </a:r>
            <a:endParaRPr lang="ja-JP" altLang="en-US" sz="1200" dirty="0"/>
          </a:p>
          <a:p>
            <a:r>
              <a:rPr lang="en-US" altLang="ja-JP" sz="1200" dirty="0" smtClean="0"/>
              <a:t>250GB</a:t>
            </a:r>
            <a:r>
              <a:rPr lang="ja-JP" altLang="en-US" sz="1200" dirty="0"/>
              <a:t>の</a:t>
            </a:r>
            <a:r>
              <a:rPr lang="ja-JP" altLang="en-US" sz="1200" dirty="0" smtClean="0"/>
              <a:t>イベント ストレージ</a:t>
            </a:r>
            <a:endParaRPr lang="ja-JP" altLang="en-US" sz="1200" dirty="0"/>
          </a:p>
          <a:p>
            <a:r>
              <a:rPr lang="ja-JP" altLang="en-US" sz="1200" dirty="0" smtClean="0"/>
              <a:t>最大</a:t>
            </a:r>
            <a:r>
              <a:rPr lang="en-US" altLang="ja-JP" sz="1200" dirty="0" smtClean="0"/>
              <a:t>5万</a:t>
            </a:r>
            <a:r>
              <a:rPr lang="ja-JP" altLang="en-US" sz="1200" dirty="0" smtClean="0"/>
              <a:t>ホ</a:t>
            </a:r>
            <a:r>
              <a:rPr lang="ja-JP" altLang="en-US" sz="1200" dirty="0"/>
              <a:t>スト</a:t>
            </a:r>
            <a:r>
              <a:rPr lang="ja-JP" altLang="en-US" sz="1200" dirty="0" smtClean="0"/>
              <a:t>、</a:t>
            </a:r>
            <a:r>
              <a:rPr lang="en-US" altLang="ja-JP" sz="1200" dirty="0"/>
              <a:t>5</a:t>
            </a:r>
            <a:r>
              <a:rPr lang="en-US" altLang="ja-JP" sz="1200" dirty="0" smtClean="0"/>
              <a:t>万</a:t>
            </a:r>
            <a:r>
              <a:rPr lang="ja-JP" altLang="en-US" sz="1200" dirty="0" smtClean="0"/>
              <a:t>ユ</a:t>
            </a:r>
            <a:r>
              <a:rPr lang="ja-JP" altLang="en-US" sz="1200" dirty="0"/>
              <a:t>ーザ</a:t>
            </a:r>
            <a:r>
              <a:rPr lang="ja-JP" altLang="en-US" sz="1200" dirty="0" smtClean="0"/>
              <a:t>の</a:t>
            </a:r>
            <a:endParaRPr lang="en-US" altLang="ja-JP" sz="1200" dirty="0" smtClean="0"/>
          </a:p>
          <a:p>
            <a:r>
              <a:rPr lang="ja-JP" altLang="en-US" sz="1200" dirty="0" smtClean="0"/>
              <a:t>ネットワーク マップ</a:t>
            </a:r>
            <a:endParaRPr lang="en-US" altLang="ja-JP" sz="1200" dirty="0" smtClean="0"/>
          </a:p>
        </p:txBody>
      </p:sp>
      <p:sp>
        <p:nvSpPr>
          <p:cNvPr id="7" name="TextBox 6"/>
          <p:cNvSpPr txBox="1"/>
          <p:nvPr/>
        </p:nvSpPr>
        <p:spPr>
          <a:xfrm>
            <a:off x="4652385" y="2458292"/>
            <a:ext cx="2226892" cy="1384995"/>
          </a:xfrm>
          <a:prstGeom prst="rect">
            <a:avLst/>
          </a:prstGeom>
          <a:noFill/>
        </p:spPr>
        <p:txBody>
          <a:bodyPr wrap="none" rtlCol="0">
            <a:spAutoFit/>
          </a:bodyPr>
          <a:lstStyle/>
          <a:p>
            <a:r>
              <a:rPr lang="en-US" altLang="ja-JP" sz="1200" b="1" dirty="0" smtClean="0"/>
              <a:t>FMC4500</a:t>
            </a:r>
            <a:endParaRPr lang="en-US" altLang="ja-JP" sz="1200" b="1" dirty="0"/>
          </a:p>
          <a:p>
            <a:r>
              <a:rPr lang="ja-JP" altLang="en-US" sz="1200" dirty="0" smtClean="0"/>
              <a:t>最大</a:t>
            </a:r>
            <a:r>
              <a:rPr lang="en-US" altLang="ja-JP" sz="1200" dirty="0" smtClean="0"/>
              <a:t>750</a:t>
            </a:r>
            <a:r>
              <a:rPr lang="ja-JP" altLang="en-US" sz="1200" dirty="0" smtClean="0"/>
              <a:t>個</a:t>
            </a:r>
            <a:r>
              <a:rPr lang="ja-JP" altLang="en-US" sz="1200" dirty="0"/>
              <a:t>のセンサー管理</a:t>
            </a:r>
          </a:p>
          <a:p>
            <a:r>
              <a:rPr lang="ja-JP" altLang="en-US" sz="1200" dirty="0"/>
              <a:t>最大イベント</a:t>
            </a:r>
            <a:r>
              <a:rPr lang="ja-JP" altLang="en-US" sz="1200" dirty="0" smtClean="0"/>
              <a:t>数</a:t>
            </a:r>
            <a:r>
              <a:rPr lang="en-US" altLang="ja-JP" sz="1200" dirty="0" smtClean="0"/>
              <a:t>3</a:t>
            </a:r>
            <a:r>
              <a:rPr lang="ja-JP" altLang="en-US" sz="1200" dirty="0" smtClean="0"/>
              <a:t>億件</a:t>
            </a:r>
            <a:endParaRPr lang="ja-JP" altLang="en-US" sz="1200" dirty="0"/>
          </a:p>
          <a:p>
            <a:r>
              <a:rPr lang="en-US" altLang="ja-JP" sz="1200" dirty="0" smtClean="0"/>
              <a:t>3.2TB</a:t>
            </a:r>
            <a:r>
              <a:rPr lang="ja-JP" altLang="en-US" sz="1200" dirty="0"/>
              <a:t>の</a:t>
            </a:r>
            <a:r>
              <a:rPr lang="ja-JP" altLang="en-US" sz="1200" dirty="0" smtClean="0"/>
              <a:t>イベント ストレージ</a:t>
            </a:r>
            <a:endParaRPr lang="ja-JP" altLang="en-US" sz="1200" dirty="0"/>
          </a:p>
          <a:p>
            <a:r>
              <a:rPr lang="ja-JP" altLang="en-US" sz="1200" dirty="0"/>
              <a:t>最</a:t>
            </a:r>
            <a:r>
              <a:rPr lang="ja-JP" altLang="en-US" sz="1200" dirty="0" smtClean="0"/>
              <a:t>大</a:t>
            </a:r>
            <a:r>
              <a:rPr lang="en-US" altLang="ja-JP" sz="1200" dirty="0" smtClean="0"/>
              <a:t>60万</a:t>
            </a:r>
            <a:r>
              <a:rPr lang="ja-JP" altLang="en-US" sz="1200" dirty="0" smtClean="0"/>
              <a:t>ホ</a:t>
            </a:r>
            <a:r>
              <a:rPr lang="ja-JP" altLang="en-US" sz="1200" dirty="0"/>
              <a:t>スト</a:t>
            </a:r>
            <a:r>
              <a:rPr lang="ja-JP" altLang="en-US" sz="1200" dirty="0" smtClean="0"/>
              <a:t>、</a:t>
            </a:r>
            <a:r>
              <a:rPr lang="en-US" altLang="ja-JP" sz="1200" dirty="0" smtClean="0"/>
              <a:t>60万</a:t>
            </a:r>
            <a:r>
              <a:rPr lang="ja-JP" altLang="en-US" sz="1200" dirty="0" smtClean="0"/>
              <a:t>ユ</a:t>
            </a:r>
            <a:r>
              <a:rPr lang="ja-JP" altLang="en-US" sz="1200" dirty="0"/>
              <a:t>ーザ</a:t>
            </a:r>
            <a:r>
              <a:rPr lang="ja-JP" altLang="en-US" sz="1200" dirty="0" smtClean="0"/>
              <a:t>の</a:t>
            </a:r>
            <a:endParaRPr lang="en-US" altLang="ja-JP" sz="1200" dirty="0" smtClean="0"/>
          </a:p>
          <a:p>
            <a:r>
              <a:rPr lang="ja-JP" altLang="en-US" sz="1200" dirty="0" smtClean="0"/>
              <a:t>ネットワーク マップ</a:t>
            </a:r>
            <a:endParaRPr lang="en-US" altLang="ja-JP" sz="1200" dirty="0" smtClean="0"/>
          </a:p>
          <a:p>
            <a:r>
              <a:rPr lang="en-US" sz="1200" dirty="0" err="1" smtClean="0"/>
              <a:t>HA対応</a:t>
            </a:r>
            <a:endParaRPr lang="en-US" sz="1200" dirty="0"/>
          </a:p>
        </p:txBody>
      </p:sp>
      <p:pic>
        <p:nvPicPr>
          <p:cNvPr id="8" name="図 4"/>
          <p:cNvPicPr>
            <a:picLocks noChangeAspect="1"/>
          </p:cNvPicPr>
          <p:nvPr/>
        </p:nvPicPr>
        <p:blipFill>
          <a:blip r:embed="rId2"/>
          <a:stretch>
            <a:fillRect/>
          </a:stretch>
        </p:blipFill>
        <p:spPr>
          <a:xfrm>
            <a:off x="0" y="1008469"/>
            <a:ext cx="9061807" cy="1456826"/>
          </a:xfrm>
          <a:prstGeom prst="rect">
            <a:avLst/>
          </a:prstGeom>
        </p:spPr>
      </p:pic>
    </p:spTree>
    <p:extLst>
      <p:ext uri="{BB962C8B-B14F-4D97-AF65-F5344CB8AC3E}">
        <p14:creationId xmlns:p14="http://schemas.microsoft.com/office/powerpoint/2010/main" val="31637125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NGFW</a:t>
            </a:r>
            <a:r>
              <a:rPr kumimoji="1" lang="ja-JP" altLang="en-US" dirty="0" smtClean="0"/>
              <a:t>ポートフォリオ</a:t>
            </a:r>
            <a:endParaRPr kumimoji="1" lang="ja-JP" altLang="en-US" dirty="0"/>
          </a:p>
        </p:txBody>
      </p:sp>
      <p:sp>
        <p:nvSpPr>
          <p:cNvPr id="4" name="Text Placeholder 1"/>
          <p:cNvSpPr txBox="1">
            <a:spLocks/>
          </p:cNvSpPr>
          <p:nvPr/>
        </p:nvSpPr>
        <p:spPr>
          <a:xfrm>
            <a:off x="437766" y="991258"/>
            <a:ext cx="8345488"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ja-JP" altLang="en-US" sz="1600" dirty="0" smtClean="0">
                <a:latin typeface="CiscoSansTT Light" panose="020B0503020201020303" pitchFamily="34" charset="0"/>
                <a:ea typeface="ＭＳ Ｐゴシック" panose="020B0600070205080204" pitchFamily="50" charset="-128"/>
              </a:rPr>
              <a:t>アプライアンス</a:t>
            </a:r>
          </a:p>
          <a:p>
            <a:pPr lvl="1"/>
            <a:r>
              <a:rPr lang="ja-JP" altLang="en-US" dirty="0" smtClean="0">
                <a:latin typeface="CiscoSansTT Light" panose="020B0503020201020303" pitchFamily="34" charset="0"/>
                <a:ea typeface="ＭＳ Ｐゴシック" panose="020B0600070205080204" pitchFamily="50" charset="-128"/>
              </a:rPr>
              <a:t>規模に応じて名前が異なります。</a:t>
            </a:r>
            <a:endParaRPr lang="en-US" altLang="ja-JP" dirty="0" smtClean="0">
              <a:latin typeface="CiscoSansTT Light" panose="020B0503020201020303" pitchFamily="34" charset="0"/>
              <a:ea typeface="ＭＳ Ｐゴシック" panose="020B0600070205080204" pitchFamily="50" charset="-128"/>
            </a:endParaRPr>
          </a:p>
          <a:p>
            <a:pPr lvl="2">
              <a:buFont typeface="Wingdings" panose="05000000000000000000" pitchFamily="2" charset="2"/>
              <a:buChar char="ü"/>
            </a:pPr>
            <a:r>
              <a:rPr lang="ja-JP" altLang="en-US" dirty="0" smtClean="0">
                <a:latin typeface="CiscoSansTT Light" panose="020B0503020201020303" pitchFamily="34" charset="0"/>
                <a:ea typeface="ＭＳ Ｐゴシック" panose="020B0600070205080204" pitchFamily="50" charset="-128"/>
              </a:rPr>
              <a:t>中小規模、主にキャンパス～ブランチ向け： </a:t>
            </a:r>
            <a:r>
              <a:rPr lang="en-US" altLang="ja-JP" dirty="0">
                <a:latin typeface="CiscoSansTT Light" panose="020B0503020201020303" pitchFamily="34" charset="0"/>
                <a:ea typeface="ＭＳ Ｐゴシック" panose="020B0600070205080204" pitchFamily="50" charset="-128"/>
              </a:rPr>
              <a:t>ASA with </a:t>
            </a:r>
            <a:r>
              <a:rPr lang="en-US" altLang="ja-JP" dirty="0" smtClean="0">
                <a:latin typeface="CiscoSansTT Light" panose="020B0503020201020303" pitchFamily="34" charset="0"/>
                <a:ea typeface="ＭＳ Ｐゴシック" panose="020B0600070205080204" pitchFamily="50" charset="-128"/>
              </a:rPr>
              <a:t>Firepower Services</a:t>
            </a:r>
            <a:r>
              <a:rPr lang="ja-JP" altLang="en-US" dirty="0" smtClean="0">
                <a:latin typeface="CiscoSansTT Light" panose="020B0503020201020303" pitchFamily="34" charset="0"/>
                <a:ea typeface="ＭＳ Ｐゴシック" panose="020B0600070205080204" pitchFamily="50" charset="-128"/>
              </a:rPr>
              <a:t>ア</a:t>
            </a:r>
            <a:r>
              <a:rPr lang="ja-JP" altLang="en-US" dirty="0">
                <a:latin typeface="CiscoSansTT Light" panose="020B0503020201020303" pitchFamily="34" charset="0"/>
                <a:ea typeface="ＭＳ Ｐゴシック" panose="020B0600070205080204" pitchFamily="50" charset="-128"/>
              </a:rPr>
              <a:t>プライアン</a:t>
            </a:r>
            <a:r>
              <a:rPr lang="ja-JP" altLang="en-US" dirty="0" smtClean="0">
                <a:latin typeface="CiscoSansTT Light" panose="020B0503020201020303" pitchFamily="34" charset="0"/>
                <a:ea typeface="ＭＳ Ｐゴシック" panose="020B0600070205080204" pitchFamily="50" charset="-128"/>
              </a:rPr>
              <a:t>ス</a:t>
            </a:r>
            <a:endParaRPr lang="en-US" altLang="ja-JP" dirty="0">
              <a:latin typeface="CiscoSansTT Light" panose="020B0503020201020303" pitchFamily="34" charset="0"/>
              <a:ea typeface="ＭＳ Ｐゴシック" panose="020B0600070205080204" pitchFamily="50" charset="-128"/>
            </a:endParaRPr>
          </a:p>
          <a:p>
            <a:pPr lvl="2">
              <a:buFont typeface="Wingdings" panose="05000000000000000000" pitchFamily="2" charset="2"/>
              <a:buChar char="ü"/>
            </a:pPr>
            <a:r>
              <a:rPr lang="ja-JP" altLang="en-US" dirty="0" smtClean="0">
                <a:latin typeface="CiscoSansTT Light" panose="020B0503020201020303" pitchFamily="34" charset="0"/>
                <a:ea typeface="ＭＳ Ｐゴシック" panose="020B0600070205080204" pitchFamily="50" charset="-128"/>
              </a:rPr>
              <a:t>大規模、主に</a:t>
            </a:r>
            <a:r>
              <a:rPr lang="ja-JP" altLang="en-US" dirty="0" smtClean="0">
                <a:latin typeface="CiscoSansTT Light" panose="020B0503020201020303" pitchFamily="34" charset="0"/>
                <a:ea typeface="ＭＳ Ｐゴシック" panose="020B0600070205080204" pitchFamily="50" charset="-128"/>
              </a:rPr>
              <a:t>データセンタ</a:t>
            </a:r>
            <a:r>
              <a:rPr lang="ja-JP" altLang="en-US" dirty="0">
                <a:latin typeface="CiscoSansTT Light" panose="020B0503020201020303" pitchFamily="34" charset="0"/>
                <a:ea typeface="ＭＳ Ｐゴシック" panose="020B0600070205080204" pitchFamily="50" charset="-128"/>
              </a:rPr>
              <a:t>ー</a:t>
            </a:r>
            <a:r>
              <a:rPr lang="ja-JP" altLang="en-US" dirty="0" smtClean="0">
                <a:latin typeface="CiscoSansTT Light" panose="020B0503020201020303" pitchFamily="34" charset="0"/>
                <a:ea typeface="ＭＳ Ｐゴシック" panose="020B0600070205080204" pitchFamily="50" charset="-128"/>
              </a:rPr>
              <a:t>向け</a:t>
            </a:r>
            <a:r>
              <a:rPr lang="en-US" altLang="ja-JP" dirty="0" smtClean="0">
                <a:latin typeface="CiscoSansTT Light" panose="020B0503020201020303" pitchFamily="34" charset="0"/>
                <a:ea typeface="ＭＳ Ｐゴシック" panose="020B0600070205080204" pitchFamily="50" charset="-128"/>
              </a:rPr>
              <a:t>:</a:t>
            </a:r>
            <a:r>
              <a:rPr lang="ja-JP" altLang="en-US" dirty="0" smtClean="0">
                <a:latin typeface="CiscoSansTT Light" panose="020B0503020201020303" pitchFamily="34" charset="0"/>
                <a:ea typeface="ＭＳ Ｐゴシック" panose="020B0600070205080204" pitchFamily="50" charset="-128"/>
              </a:rPr>
              <a:t> </a:t>
            </a:r>
            <a:r>
              <a:rPr lang="en-US" altLang="ja-JP" dirty="0">
                <a:latin typeface="CiscoSansTT Light" panose="020B0503020201020303" pitchFamily="34" charset="0"/>
                <a:ea typeface="ＭＳ Ｐゴシック" panose="020B0600070205080204" pitchFamily="50" charset="-128"/>
              </a:rPr>
              <a:t>Firepower</a:t>
            </a:r>
            <a:r>
              <a:rPr lang="ja-JP" altLang="en-US" dirty="0">
                <a:latin typeface="CiscoSansTT Light" panose="020B0503020201020303" pitchFamily="34" charset="0"/>
                <a:ea typeface="ＭＳ Ｐゴシック" panose="020B0600070205080204" pitchFamily="50" charset="-128"/>
              </a:rPr>
              <a:t>アプライアン</a:t>
            </a:r>
            <a:r>
              <a:rPr lang="ja-JP" altLang="en-US" dirty="0" smtClean="0">
                <a:latin typeface="CiscoSansTT Light" panose="020B0503020201020303" pitchFamily="34" charset="0"/>
                <a:ea typeface="ＭＳ Ｐゴシック" panose="020B0600070205080204" pitchFamily="50" charset="-128"/>
              </a:rPr>
              <a:t>ス</a:t>
            </a:r>
          </a:p>
          <a:p>
            <a:r>
              <a:rPr lang="ja-JP" altLang="en-US" sz="1600" dirty="0" smtClean="0">
                <a:latin typeface="CiscoSansTT Light" panose="020B0503020201020303" pitchFamily="34" charset="0"/>
                <a:ea typeface="ＭＳ Ｐゴシック" panose="020B0600070205080204" pitchFamily="50" charset="-128"/>
              </a:rPr>
              <a:t>ソフトウェア</a:t>
            </a:r>
            <a:endParaRPr lang="en-US" altLang="ja-JP" sz="1600" dirty="0" smtClean="0">
              <a:latin typeface="CiscoSansTT Light" panose="020B0503020201020303" pitchFamily="34" charset="0"/>
              <a:ea typeface="ＭＳ Ｐゴシック" panose="020B0600070205080204" pitchFamily="50" charset="-128"/>
            </a:endParaRPr>
          </a:p>
        </p:txBody>
      </p:sp>
      <p:sp>
        <p:nvSpPr>
          <p:cNvPr id="6" name="Rectangle 5"/>
          <p:cNvSpPr/>
          <p:nvPr/>
        </p:nvSpPr>
        <p:spPr>
          <a:xfrm>
            <a:off x="1567837" y="4334321"/>
            <a:ext cx="2439365" cy="237326"/>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smtClean="0">
                <a:solidFill>
                  <a:schemeClr val="bg1"/>
                </a:solidFill>
                <a:ea typeface="ＭＳ Ｐゴシック"/>
                <a:cs typeface="ＭＳ Ｐゴシック"/>
              </a:rPr>
              <a:t>ASA</a:t>
            </a:r>
            <a:r>
              <a:rPr lang="ja-JP" altLang="en-US" sz="1200" dirty="0" smtClean="0">
                <a:solidFill>
                  <a:schemeClr val="bg1"/>
                </a:solidFill>
                <a:ea typeface="ＭＳ Ｐゴシック"/>
                <a:cs typeface="ＭＳ Ｐゴシック"/>
              </a:rPr>
              <a:t> </a:t>
            </a:r>
            <a:r>
              <a:rPr lang="en-US" sz="1200" dirty="0" smtClean="0">
                <a:solidFill>
                  <a:schemeClr val="bg1"/>
                </a:solidFill>
                <a:ea typeface="ＭＳ Ｐゴシック"/>
                <a:cs typeface="ＭＳ Ｐゴシック"/>
              </a:rPr>
              <a:t>(L2-L4)</a:t>
            </a:r>
          </a:p>
        </p:txBody>
      </p:sp>
      <p:sp>
        <p:nvSpPr>
          <p:cNvPr id="7" name="Rectangle 6"/>
          <p:cNvSpPr/>
          <p:nvPr/>
        </p:nvSpPr>
        <p:spPr>
          <a:xfrm>
            <a:off x="1574559" y="4703200"/>
            <a:ext cx="2439365" cy="237326"/>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smtClean="0">
                <a:solidFill>
                  <a:schemeClr val="bg1"/>
                </a:solidFill>
                <a:ea typeface="ＭＳ Ｐゴシック"/>
                <a:cs typeface="ＭＳ Ｐゴシック"/>
              </a:rPr>
              <a:t>Firepower Services (L7)</a:t>
            </a:r>
          </a:p>
        </p:txBody>
      </p:sp>
      <p:sp>
        <p:nvSpPr>
          <p:cNvPr id="8" name="Rectangle 7"/>
          <p:cNvSpPr/>
          <p:nvPr/>
        </p:nvSpPr>
        <p:spPr>
          <a:xfrm>
            <a:off x="5858104" y="4310718"/>
            <a:ext cx="1935866" cy="587851"/>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ja-JP" sz="1200" dirty="0" smtClean="0">
                <a:solidFill>
                  <a:schemeClr val="bg1"/>
                </a:solidFill>
                <a:ea typeface="ＭＳ Ｐゴシック"/>
                <a:cs typeface="ＭＳ Ｐゴシック"/>
              </a:rPr>
              <a:t>FTD</a:t>
            </a:r>
            <a:endParaRPr lang="en-US" sz="1200" dirty="0" smtClean="0">
              <a:solidFill>
                <a:schemeClr val="bg1"/>
              </a:solidFill>
              <a:ea typeface="ＭＳ Ｐゴシック"/>
              <a:cs typeface="ＭＳ Ｐゴシック"/>
            </a:endParaRPr>
          </a:p>
        </p:txBody>
      </p:sp>
      <p:sp>
        <p:nvSpPr>
          <p:cNvPr id="9" name="TextBox 8"/>
          <p:cNvSpPr txBox="1"/>
          <p:nvPr/>
        </p:nvSpPr>
        <p:spPr>
          <a:xfrm>
            <a:off x="1085263" y="4315811"/>
            <a:ext cx="446276" cy="253916"/>
          </a:xfrm>
          <a:prstGeom prst="rect">
            <a:avLst/>
          </a:prstGeom>
          <a:noFill/>
        </p:spPr>
        <p:txBody>
          <a:bodyPr wrap="none" lIns="68580" tIns="34290" rIns="68580" bIns="34290" rtlCol="0">
            <a:spAutoFit/>
          </a:bodyPr>
          <a:lstStyle/>
          <a:p>
            <a:r>
              <a:rPr lang="en-US" sz="1200" dirty="0" smtClean="0">
                <a:latin typeface="+mn-lt"/>
                <a:ea typeface="ＭＳ Ｐゴシック"/>
                <a:cs typeface="ＭＳ Ｐゴシック"/>
              </a:rPr>
              <a:t>OS1</a:t>
            </a:r>
            <a:endParaRPr lang="en-US" sz="1200" dirty="0">
              <a:latin typeface="+mn-lt"/>
              <a:ea typeface="ＭＳ Ｐゴシック"/>
              <a:cs typeface="ＭＳ Ｐゴシック"/>
            </a:endParaRPr>
          </a:p>
        </p:txBody>
      </p:sp>
      <p:sp>
        <p:nvSpPr>
          <p:cNvPr id="10" name="TextBox 9"/>
          <p:cNvSpPr txBox="1"/>
          <p:nvPr/>
        </p:nvSpPr>
        <p:spPr>
          <a:xfrm>
            <a:off x="1086098" y="4733989"/>
            <a:ext cx="446276" cy="253916"/>
          </a:xfrm>
          <a:prstGeom prst="rect">
            <a:avLst/>
          </a:prstGeom>
          <a:noFill/>
        </p:spPr>
        <p:txBody>
          <a:bodyPr wrap="none" lIns="68580" tIns="34290" rIns="68580" bIns="34290" rtlCol="0">
            <a:spAutoFit/>
          </a:bodyPr>
          <a:lstStyle/>
          <a:p>
            <a:r>
              <a:rPr lang="en-US" sz="1200" dirty="0" smtClean="0">
                <a:latin typeface="+mn-lt"/>
                <a:ea typeface="ＭＳ Ｐゴシック"/>
                <a:cs typeface="ＭＳ Ｐゴシック"/>
              </a:rPr>
              <a:t>OS2</a:t>
            </a:r>
            <a:endParaRPr lang="en-US" sz="1200" dirty="0">
              <a:latin typeface="+mn-lt"/>
              <a:ea typeface="ＭＳ Ｐゴシック"/>
              <a:cs typeface="ＭＳ Ｐゴシック"/>
            </a:endParaRPr>
          </a:p>
        </p:txBody>
      </p:sp>
      <p:cxnSp>
        <p:nvCxnSpPr>
          <p:cNvPr id="11" name="Straight Arrow Connector 10"/>
          <p:cNvCxnSpPr/>
          <p:nvPr/>
        </p:nvCxnSpPr>
        <p:spPr>
          <a:xfrm>
            <a:off x="4249051" y="4853035"/>
            <a:ext cx="13638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72584" y="4833070"/>
            <a:ext cx="1039387" cy="253916"/>
          </a:xfrm>
          <a:prstGeom prst="rect">
            <a:avLst/>
          </a:prstGeom>
          <a:noFill/>
        </p:spPr>
        <p:txBody>
          <a:bodyPr wrap="none" lIns="68580" tIns="34290" rIns="68580" bIns="34290" rtlCol="0">
            <a:spAutoFit/>
          </a:bodyPr>
          <a:lstStyle/>
          <a:p>
            <a:pPr algn="ctr"/>
            <a:r>
              <a:rPr lang="ja-JP" altLang="en-US" sz="1200" dirty="0" smtClean="0">
                <a:latin typeface="+mn-lt"/>
                <a:ea typeface="ＭＳ Ｐゴシック"/>
                <a:cs typeface="ＭＳ Ｐゴシック"/>
              </a:rPr>
              <a:t>全機能を継承</a:t>
            </a:r>
            <a:endParaRPr lang="en-US" sz="1200" dirty="0">
              <a:latin typeface="+mn-lt"/>
              <a:ea typeface="ＭＳ Ｐゴシック"/>
              <a:cs typeface="ＭＳ Ｐゴシック"/>
            </a:endParaRPr>
          </a:p>
        </p:txBody>
      </p:sp>
      <p:cxnSp>
        <p:nvCxnSpPr>
          <p:cNvPr id="13" name="Straight Arrow Connector 12"/>
          <p:cNvCxnSpPr/>
          <p:nvPr/>
        </p:nvCxnSpPr>
        <p:spPr>
          <a:xfrm>
            <a:off x="4212134" y="4400281"/>
            <a:ext cx="14340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42149" y="4381333"/>
            <a:ext cx="1194878" cy="438582"/>
          </a:xfrm>
          <a:prstGeom prst="rect">
            <a:avLst/>
          </a:prstGeom>
          <a:noFill/>
        </p:spPr>
        <p:txBody>
          <a:bodyPr wrap="none" lIns="68580" tIns="34290" rIns="68580" bIns="34290" rtlCol="0">
            <a:spAutoFit/>
          </a:bodyPr>
          <a:lstStyle/>
          <a:p>
            <a:pPr algn="ctr"/>
            <a:r>
              <a:rPr lang="ja-JP" altLang="en-US" sz="1200" dirty="0" smtClean="0">
                <a:latin typeface="+mn-lt"/>
                <a:ea typeface="ＭＳ Ｐゴシック"/>
                <a:cs typeface="ＭＳ Ｐゴシック"/>
              </a:rPr>
              <a:t>継続して機能を</a:t>
            </a:r>
            <a:endParaRPr lang="en-US" altLang="ja-JP" sz="1200" dirty="0" smtClean="0">
              <a:latin typeface="+mn-lt"/>
              <a:ea typeface="ＭＳ Ｐゴシック"/>
              <a:cs typeface="ＭＳ Ｐゴシック"/>
            </a:endParaRPr>
          </a:p>
          <a:p>
            <a:pPr algn="ctr"/>
            <a:r>
              <a:rPr lang="ja-JP" altLang="en-US" sz="1200" dirty="0" smtClean="0">
                <a:latin typeface="+mn-lt"/>
                <a:ea typeface="ＭＳ Ｐゴシック"/>
                <a:cs typeface="ＭＳ Ｐゴシック"/>
              </a:rPr>
              <a:t>マイグレーション</a:t>
            </a:r>
            <a:endParaRPr lang="en-US" sz="1200" dirty="0">
              <a:latin typeface="+mn-lt"/>
              <a:ea typeface="ＭＳ Ｐゴシック"/>
              <a:cs typeface="ＭＳ Ｐゴシック"/>
            </a:endParaRPr>
          </a:p>
        </p:txBody>
      </p:sp>
      <p:graphicFrame>
        <p:nvGraphicFramePr>
          <p:cNvPr id="18" name="Table 17"/>
          <p:cNvGraphicFramePr>
            <a:graphicFrameLocks noGrp="1"/>
          </p:cNvGraphicFramePr>
          <p:nvPr>
            <p:extLst/>
          </p:nvPr>
        </p:nvGraphicFramePr>
        <p:xfrm>
          <a:off x="668032" y="2399607"/>
          <a:ext cx="7550483" cy="1874520"/>
        </p:xfrm>
        <a:graphic>
          <a:graphicData uri="http://schemas.openxmlformats.org/drawingml/2006/table">
            <a:tbl>
              <a:tblPr firstRow="1" bandRow="1">
                <a:tableStyleId>{21E4AEA4-8DFA-4A89-87EB-49C32662AFE0}</a:tableStyleId>
              </a:tblPr>
              <a:tblGrid>
                <a:gridCol w="1908913">
                  <a:extLst>
                    <a:ext uri="{9D8B030D-6E8A-4147-A177-3AD203B41FA5}">
                      <a16:colId xmlns:a16="http://schemas.microsoft.com/office/drawing/2014/main" val="1268661817"/>
                    </a:ext>
                  </a:extLst>
                </a:gridCol>
                <a:gridCol w="5641570">
                  <a:extLst>
                    <a:ext uri="{9D8B030D-6E8A-4147-A177-3AD203B41FA5}">
                      <a16:colId xmlns:a16="http://schemas.microsoft.com/office/drawing/2014/main" val="460655572"/>
                    </a:ext>
                  </a:extLst>
                </a:gridCol>
              </a:tblGrid>
              <a:tr h="174702">
                <a:tc>
                  <a:txBody>
                    <a:bodyPr/>
                    <a:lstStyle/>
                    <a:p>
                      <a:r>
                        <a:rPr lang="ja-JP" altLang="en-US" sz="1050" b="1" dirty="0" smtClean="0">
                          <a:solidFill>
                            <a:srgbClr val="FFFFFF"/>
                          </a:solidFill>
                          <a:effectLst/>
                        </a:rPr>
                        <a:t>ソフトウェア</a:t>
                      </a:r>
                      <a:endParaRPr lang="ja-JP" altLang="en-US" sz="1050" dirty="0"/>
                    </a:p>
                  </a:txBody>
                  <a:tcPr anchor="ctr"/>
                </a:tc>
                <a:tc>
                  <a:txBody>
                    <a:bodyPr/>
                    <a:lstStyle/>
                    <a:p>
                      <a:r>
                        <a:rPr lang="ja-JP" altLang="en-US" sz="1050" dirty="0" smtClean="0"/>
                        <a:t>説明</a:t>
                      </a:r>
                      <a:endParaRPr lang="ja-JP" altLang="en-US" sz="1050" dirty="0"/>
                    </a:p>
                  </a:txBody>
                  <a:tcPr anchor="ctr"/>
                </a:tc>
                <a:extLst>
                  <a:ext uri="{0D108BD9-81ED-4DB2-BD59-A6C34878D82A}">
                    <a16:rowId xmlns:a16="http://schemas.microsoft.com/office/drawing/2014/main" val="1850549145"/>
                  </a:ext>
                </a:extLst>
              </a:tr>
              <a:tr h="508223">
                <a:tc>
                  <a:txBody>
                    <a:bodyPr/>
                    <a:lstStyle/>
                    <a:p>
                      <a:pPr algn="ctr"/>
                      <a:r>
                        <a:rPr lang="en-US" sz="1050" dirty="0"/>
                        <a:t> </a:t>
                      </a:r>
                      <a:r>
                        <a:rPr lang="en-US" altLang="ja-JP" sz="1050" dirty="0" smtClean="0"/>
                        <a:t>Firepower Threat </a:t>
                      </a:r>
                      <a:br>
                        <a:rPr lang="en-US" altLang="ja-JP" sz="1050" dirty="0" smtClean="0"/>
                      </a:br>
                      <a:r>
                        <a:rPr lang="en-US" altLang="ja-JP" sz="1050" dirty="0" smtClean="0"/>
                        <a:t> Defense (</a:t>
                      </a:r>
                      <a:r>
                        <a:rPr lang="en-US" altLang="ja-JP" sz="1050" b="1" dirty="0" smtClean="0"/>
                        <a:t>FTD</a:t>
                      </a:r>
                      <a:r>
                        <a:rPr lang="en-US" altLang="ja-JP" sz="1050" dirty="0" smtClean="0"/>
                        <a:t>)</a:t>
                      </a:r>
                      <a:endParaRPr lang="en-US" sz="1050" dirty="0"/>
                    </a:p>
                  </a:txBody>
                  <a:tcPr anchor="ctr"/>
                </a:tc>
                <a:tc>
                  <a:txBody>
                    <a:bodyPr/>
                    <a:lstStyle/>
                    <a:p>
                      <a:pPr marL="285750" indent="-285750">
                        <a:buFontTx/>
                        <a:buChar char="-"/>
                      </a:pP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ソフトウェアと</a:t>
                      </a:r>
                      <a:r>
                        <a:rPr kumimoji="1" lang="en-US" altLang="ja-JP" sz="1050" kern="1200" dirty="0" err="1" smtClean="0">
                          <a:solidFill>
                            <a:schemeClr val="dk1"/>
                          </a:solidFill>
                          <a:effectLst/>
                          <a:latin typeface="+mn-lt"/>
                          <a:ea typeface="+mn-ea"/>
                          <a:cs typeface="+mn-cs"/>
                        </a:rPr>
                        <a:t>FirePOWER</a:t>
                      </a:r>
                      <a:r>
                        <a:rPr kumimoji="1" lang="ja-JP" altLang="en-US" sz="1050" kern="1200" dirty="0" smtClean="0">
                          <a:solidFill>
                            <a:schemeClr val="dk1"/>
                          </a:solidFill>
                          <a:effectLst/>
                          <a:latin typeface="+mn-lt"/>
                          <a:ea typeface="+mn-ea"/>
                          <a:cs typeface="+mn-cs"/>
                        </a:rPr>
                        <a:t>ソフトウェアを統合した新ソフトウェア</a:t>
                      </a:r>
                    </a:p>
                    <a:p>
                      <a:pPr marL="285750" indent="-285750">
                        <a:buFontTx/>
                        <a:buChar char="-"/>
                      </a:pPr>
                      <a:r>
                        <a:rPr kumimoji="1" lang="ja-JP" altLang="en-US" sz="1050" kern="1200" dirty="0" smtClean="0">
                          <a:solidFill>
                            <a:schemeClr val="dk1"/>
                          </a:solidFill>
                          <a:effectLst/>
                          <a:latin typeface="+mn-lt"/>
                          <a:ea typeface="+mn-ea"/>
                          <a:cs typeface="+mn-cs"/>
                        </a:rPr>
                        <a:t>従来の</a:t>
                      </a:r>
                      <a:r>
                        <a:rPr kumimoji="1" lang="en-US" altLang="ja-JP" sz="1050" kern="1200" dirty="0" smtClean="0">
                          <a:solidFill>
                            <a:schemeClr val="dk1"/>
                          </a:solidFill>
                          <a:effectLst/>
                          <a:latin typeface="+mn-lt"/>
                          <a:ea typeface="+mn-ea"/>
                          <a:cs typeface="+mn-cs"/>
                        </a:rPr>
                        <a:t>L3/L4 Firewall</a:t>
                      </a:r>
                      <a:r>
                        <a:rPr kumimoji="1" lang="ja-JP" altLang="en-US" sz="1050" kern="1200" dirty="0" smtClean="0">
                          <a:solidFill>
                            <a:schemeClr val="dk1"/>
                          </a:solidFill>
                          <a:effectLst/>
                          <a:latin typeface="+mn-lt"/>
                          <a:ea typeface="+mn-ea"/>
                          <a:cs typeface="+mn-cs"/>
                        </a:rPr>
                        <a:t>や</a:t>
                      </a:r>
                      <a:r>
                        <a:rPr kumimoji="1" lang="en-US" altLang="ja-JP" sz="1050" kern="1200" dirty="0" smtClean="0">
                          <a:solidFill>
                            <a:schemeClr val="dk1"/>
                          </a:solidFill>
                          <a:effectLst/>
                          <a:latin typeface="+mn-lt"/>
                          <a:ea typeface="+mn-ea"/>
                          <a:cs typeface="+mn-cs"/>
                        </a:rPr>
                        <a:t>VPN</a:t>
                      </a:r>
                      <a:r>
                        <a:rPr kumimoji="1" lang="ja-JP" altLang="en-US" sz="1050" kern="1200" dirty="0" smtClean="0">
                          <a:solidFill>
                            <a:schemeClr val="dk1"/>
                          </a:solidFill>
                          <a:effectLst/>
                          <a:latin typeface="+mn-lt"/>
                          <a:ea typeface="+mn-ea"/>
                          <a:cs typeface="+mn-cs"/>
                        </a:rPr>
                        <a:t>機能から、</a:t>
                      </a:r>
                      <a:r>
                        <a:rPr kumimoji="1" lang="en-US" altLang="ja-JP" sz="1050" kern="1200" dirty="0" smtClean="0">
                          <a:solidFill>
                            <a:schemeClr val="dk1"/>
                          </a:solidFill>
                          <a:effectLst/>
                          <a:latin typeface="+mn-lt"/>
                          <a:ea typeface="+mn-ea"/>
                          <a:cs typeface="+mn-cs"/>
                        </a:rPr>
                        <a:t>NGFW/NGIPS</a:t>
                      </a:r>
                      <a:r>
                        <a:rPr kumimoji="1" lang="ja-JP" altLang="en-US" sz="1050" kern="1200" dirty="0" smtClean="0">
                          <a:solidFill>
                            <a:schemeClr val="dk1"/>
                          </a:solidFill>
                          <a:effectLst/>
                          <a:latin typeface="+mn-lt"/>
                          <a:ea typeface="+mn-ea"/>
                          <a:cs typeface="+mn-cs"/>
                        </a:rPr>
                        <a:t>機能まで提供</a:t>
                      </a:r>
                    </a:p>
                    <a:p>
                      <a:pPr marL="285750" indent="-285750">
                        <a:buFontTx/>
                        <a:buChar char="-"/>
                      </a:pPr>
                      <a:r>
                        <a:rPr kumimoji="1" lang="en-US" altLang="ja-JP" sz="1050" kern="1200" dirty="0" smtClean="0">
                          <a:solidFill>
                            <a:schemeClr val="dk1"/>
                          </a:solidFill>
                          <a:effectLst/>
                          <a:latin typeface="+mn-lt"/>
                          <a:ea typeface="+mn-ea"/>
                          <a:cs typeface="+mn-cs"/>
                        </a:rPr>
                        <a:t>1</a:t>
                      </a:r>
                      <a:r>
                        <a:rPr kumimoji="1" lang="ja-JP" altLang="en-US" sz="1050" kern="1200" dirty="0" smtClean="0">
                          <a:solidFill>
                            <a:schemeClr val="dk1"/>
                          </a:solidFill>
                          <a:effectLst/>
                          <a:latin typeface="+mn-lt"/>
                          <a:ea typeface="+mn-ea"/>
                          <a:cs typeface="+mn-cs"/>
                        </a:rPr>
                        <a:t>つの管理ツール</a:t>
                      </a:r>
                      <a:r>
                        <a:rPr kumimoji="1" lang="en-US" altLang="ja-JP" sz="1050" kern="1200" dirty="0" smtClean="0">
                          <a:solidFill>
                            <a:schemeClr val="dk1"/>
                          </a:solidFill>
                          <a:effectLst/>
                          <a:latin typeface="+mn-lt"/>
                          <a:ea typeface="+mn-ea"/>
                          <a:cs typeface="+mn-cs"/>
                        </a:rPr>
                        <a:t>(FDM </a:t>
                      </a:r>
                      <a:r>
                        <a:rPr kumimoji="1" lang="ja-JP" altLang="en-US" sz="1050" kern="1200" dirty="0" smtClean="0">
                          <a:solidFill>
                            <a:schemeClr val="dk1"/>
                          </a:solidFill>
                          <a:effectLst/>
                          <a:latin typeface="+mn-lt"/>
                          <a:ea typeface="+mn-ea"/>
                          <a:cs typeface="+mn-cs"/>
                        </a:rPr>
                        <a:t>もしくは </a:t>
                      </a:r>
                      <a:r>
                        <a:rPr kumimoji="1" lang="en-US" altLang="ja-JP" sz="1050" kern="1200" dirty="0" smtClean="0">
                          <a:solidFill>
                            <a:schemeClr val="dk1"/>
                          </a:solidFill>
                          <a:effectLst/>
                          <a:latin typeface="+mn-lt"/>
                          <a:ea typeface="+mn-ea"/>
                          <a:cs typeface="+mn-cs"/>
                        </a:rPr>
                        <a:t>FMC)</a:t>
                      </a:r>
                      <a:r>
                        <a:rPr kumimoji="1" lang="ja-JP" altLang="en-US" sz="1050" kern="1200" dirty="0" smtClean="0">
                          <a:solidFill>
                            <a:schemeClr val="dk1"/>
                          </a:solidFill>
                          <a:effectLst/>
                          <a:latin typeface="+mn-lt"/>
                          <a:ea typeface="+mn-ea"/>
                          <a:cs typeface="+mn-cs"/>
                        </a:rPr>
                        <a:t>で、管理と設定が可能</a:t>
                      </a:r>
                    </a:p>
                    <a:p>
                      <a:pPr marL="285750" indent="-285750">
                        <a:buFontTx/>
                        <a:buChar char="-"/>
                      </a:pPr>
                      <a:r>
                        <a:rPr kumimoji="1" lang="en-US" altLang="ja-JP" sz="1050" kern="1200" dirty="0" err="1" smtClean="0">
                          <a:solidFill>
                            <a:schemeClr val="dk1"/>
                          </a:solidFill>
                          <a:effectLst/>
                          <a:latin typeface="+mn-lt"/>
                          <a:ea typeface="+mn-ea"/>
                          <a:cs typeface="+mn-cs"/>
                        </a:rPr>
                        <a:t>WebUI</a:t>
                      </a:r>
                      <a:r>
                        <a:rPr kumimoji="1" lang="ja-JP" altLang="en-US" sz="1050" kern="1200" dirty="0" smtClean="0">
                          <a:solidFill>
                            <a:schemeClr val="dk1"/>
                          </a:solidFill>
                          <a:effectLst/>
                          <a:latin typeface="+mn-lt"/>
                          <a:ea typeface="+mn-ea"/>
                          <a:cs typeface="+mn-cs"/>
                        </a:rPr>
                        <a:t>ベースの設定</a:t>
                      </a:r>
                    </a:p>
                  </a:txBody>
                  <a:tcPr anchor="ctr"/>
                </a:tc>
                <a:extLst>
                  <a:ext uri="{0D108BD9-81ED-4DB2-BD59-A6C34878D82A}">
                    <a16:rowId xmlns:a16="http://schemas.microsoft.com/office/drawing/2014/main" val="330147530"/>
                  </a:ext>
                </a:extLst>
              </a:tr>
              <a:tr h="61939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altLang="ja-JP" sz="1050" dirty="0" smtClean="0"/>
                        <a:t>ASA with</a:t>
                      </a:r>
                      <a:br>
                        <a:rPr lang="en-US" altLang="ja-JP" sz="1050" dirty="0" smtClean="0"/>
                      </a:br>
                      <a:r>
                        <a:rPr lang="en-US" altLang="ja-JP" sz="1050" dirty="0" smtClean="0"/>
                        <a:t>Firepower Services</a:t>
                      </a:r>
                      <a:endParaRPr lang="en-US" sz="1050" b="1" dirty="0">
                        <a:solidFill>
                          <a:srgbClr val="FF0000"/>
                        </a:solidFill>
                      </a:endParaRPr>
                    </a:p>
                  </a:txBody>
                  <a:tcPr anchor="ctr"/>
                </a:tc>
                <a:tc>
                  <a:txBody>
                    <a:bodyPr/>
                    <a:lstStyle/>
                    <a:p>
                      <a:pPr marL="285750" indent="-285750">
                        <a:buFontTx/>
                        <a:buChar char="-"/>
                      </a:pPr>
                      <a:r>
                        <a:rPr kumimoji="1" lang="ja-JP" altLang="en-US" sz="1050" kern="1200" dirty="0" smtClean="0">
                          <a:solidFill>
                            <a:schemeClr val="dk1"/>
                          </a:solidFill>
                          <a:effectLst/>
                          <a:latin typeface="+mn-lt"/>
                          <a:ea typeface="+mn-ea"/>
                          <a:cs typeface="+mn-cs"/>
                        </a:rPr>
                        <a:t>筐体のベースとして</a:t>
                      </a: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、拡張モジュールとしての</a:t>
                      </a:r>
                      <a:r>
                        <a:rPr kumimoji="1" lang="en-US" altLang="ja-JP" sz="1050" kern="1200" dirty="0" smtClean="0">
                          <a:solidFill>
                            <a:schemeClr val="dk1"/>
                          </a:solidFill>
                          <a:effectLst/>
                          <a:latin typeface="+mn-lt"/>
                          <a:ea typeface="+mn-ea"/>
                          <a:cs typeface="+mn-cs"/>
                        </a:rPr>
                        <a:t>Firepower Services</a:t>
                      </a:r>
                      <a:endParaRPr kumimoji="1" lang="ja-JP" altLang="en-US"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ソフトウェアは主に</a:t>
                      </a:r>
                      <a:r>
                        <a:rPr kumimoji="1" lang="en-US" altLang="ja-JP" sz="1050" kern="1200" dirty="0" smtClean="0">
                          <a:solidFill>
                            <a:schemeClr val="dk1"/>
                          </a:solidFill>
                          <a:effectLst/>
                          <a:latin typeface="+mn-lt"/>
                          <a:ea typeface="+mn-ea"/>
                          <a:cs typeface="+mn-cs"/>
                        </a:rPr>
                        <a:t>L3/L4 Firewall/VPN</a:t>
                      </a:r>
                      <a:r>
                        <a:rPr kumimoji="1" lang="ja-JP" altLang="en-US" sz="1050" kern="1200" dirty="0" smtClean="0">
                          <a:solidFill>
                            <a:schemeClr val="dk1"/>
                          </a:solidFill>
                          <a:effectLst/>
                          <a:latin typeface="+mn-lt"/>
                          <a:ea typeface="+mn-ea"/>
                          <a:cs typeface="+mn-cs"/>
                        </a:rPr>
                        <a:t>機能を提供</a:t>
                      </a:r>
                    </a:p>
                    <a:p>
                      <a:pPr marL="285750" indent="-285750">
                        <a:buFontTx/>
                        <a:buChar char="-"/>
                      </a:pPr>
                      <a:r>
                        <a:rPr kumimoji="1" lang="en-US" altLang="ja-JP" sz="1050" kern="1200" dirty="0" smtClean="0">
                          <a:solidFill>
                            <a:schemeClr val="dk1"/>
                          </a:solidFill>
                          <a:effectLst/>
                          <a:latin typeface="+mn-lt"/>
                          <a:ea typeface="+mn-ea"/>
                          <a:cs typeface="+mn-cs"/>
                        </a:rPr>
                        <a:t>Firepower Services</a:t>
                      </a:r>
                      <a:r>
                        <a:rPr kumimoji="1" lang="ja-JP" altLang="en-US" sz="1050" kern="1200" dirty="0" smtClean="0">
                          <a:solidFill>
                            <a:schemeClr val="dk1"/>
                          </a:solidFill>
                          <a:effectLst/>
                          <a:latin typeface="+mn-lt"/>
                          <a:ea typeface="+mn-ea"/>
                          <a:cs typeface="+mn-cs"/>
                        </a:rPr>
                        <a:t>は主に</a:t>
                      </a:r>
                      <a:r>
                        <a:rPr kumimoji="1" lang="en-US" altLang="ja-JP" sz="1050" kern="1200" dirty="0" smtClean="0">
                          <a:solidFill>
                            <a:schemeClr val="dk1"/>
                          </a:solidFill>
                          <a:effectLst/>
                          <a:latin typeface="+mn-lt"/>
                          <a:ea typeface="+mn-ea"/>
                          <a:cs typeface="+mn-cs"/>
                        </a:rPr>
                        <a:t>NGFW/NGIPS</a:t>
                      </a:r>
                      <a:r>
                        <a:rPr kumimoji="1" lang="ja-JP" altLang="en-US" sz="1050" kern="1200" dirty="0" smtClean="0">
                          <a:solidFill>
                            <a:schemeClr val="dk1"/>
                          </a:solidFill>
                          <a:effectLst/>
                          <a:latin typeface="+mn-lt"/>
                          <a:ea typeface="+mn-ea"/>
                          <a:cs typeface="+mn-cs"/>
                        </a:rPr>
                        <a:t>機能を提供</a:t>
                      </a:r>
                    </a:p>
                    <a:p>
                      <a:pPr marL="285750" indent="-285750">
                        <a:buFontTx/>
                        <a:buChar char="-"/>
                      </a:pP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と</a:t>
                      </a:r>
                      <a:r>
                        <a:rPr kumimoji="1" lang="en-US" altLang="ja-JP" sz="1050" kern="1200" dirty="0" smtClean="0">
                          <a:solidFill>
                            <a:schemeClr val="dk1"/>
                          </a:solidFill>
                          <a:effectLst/>
                          <a:latin typeface="+mn-lt"/>
                          <a:ea typeface="+mn-ea"/>
                          <a:cs typeface="+mn-cs"/>
                        </a:rPr>
                        <a:t>Firepower Services</a:t>
                      </a:r>
                      <a:r>
                        <a:rPr kumimoji="1" lang="ja-JP" altLang="en-US" sz="1050" kern="1200" dirty="0" smtClean="0">
                          <a:solidFill>
                            <a:schemeClr val="dk1"/>
                          </a:solidFill>
                          <a:effectLst/>
                          <a:latin typeface="+mn-lt"/>
                          <a:ea typeface="+mn-ea"/>
                          <a:cs typeface="+mn-cs"/>
                        </a:rPr>
                        <a:t>は、別々の管理と設定が必要</a:t>
                      </a:r>
                    </a:p>
                    <a:p>
                      <a:pPr marL="285750" indent="-285750">
                        <a:buFontTx/>
                        <a:buChar char="-"/>
                      </a:pP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は、</a:t>
                      </a:r>
                      <a:r>
                        <a:rPr kumimoji="1" lang="en-US" altLang="ja-JP" sz="1050" kern="1200" dirty="0" smtClean="0">
                          <a:solidFill>
                            <a:schemeClr val="dk1"/>
                          </a:solidFill>
                          <a:effectLst/>
                          <a:latin typeface="+mn-lt"/>
                          <a:ea typeface="+mn-ea"/>
                          <a:cs typeface="+mn-cs"/>
                        </a:rPr>
                        <a:t>CLI </a:t>
                      </a:r>
                      <a:r>
                        <a:rPr kumimoji="1" lang="ja-JP" altLang="en-US" sz="1050" kern="1200" dirty="0" smtClean="0">
                          <a:solidFill>
                            <a:schemeClr val="dk1"/>
                          </a:solidFill>
                          <a:effectLst/>
                          <a:latin typeface="+mn-lt"/>
                          <a:ea typeface="+mn-ea"/>
                          <a:cs typeface="+mn-cs"/>
                        </a:rPr>
                        <a:t>もしくは </a:t>
                      </a:r>
                      <a:r>
                        <a:rPr kumimoji="1" lang="en-US" altLang="ja-JP" sz="1050" kern="1200" dirty="0" smtClean="0">
                          <a:solidFill>
                            <a:schemeClr val="dk1"/>
                          </a:solidFill>
                          <a:effectLst/>
                          <a:latin typeface="+mn-lt"/>
                          <a:ea typeface="+mn-ea"/>
                          <a:cs typeface="+mn-cs"/>
                        </a:rPr>
                        <a:t>GUI</a:t>
                      </a:r>
                      <a:r>
                        <a:rPr kumimoji="1" lang="ja-JP" altLang="en-US" sz="1050" kern="1200" dirty="0" smtClean="0">
                          <a:solidFill>
                            <a:schemeClr val="dk1"/>
                          </a:solidFill>
                          <a:effectLst/>
                          <a:latin typeface="+mn-lt"/>
                          <a:ea typeface="+mn-ea"/>
                          <a:cs typeface="+mn-cs"/>
                        </a:rPr>
                        <a:t>ツールでのフル設定が可能</a:t>
                      </a:r>
                      <a:endParaRPr kumimoji="1" lang="ja-JP" altLang="ja-JP" sz="1050" kern="1200" dirty="0" smtClean="0">
                        <a:solidFill>
                          <a:schemeClr val="dk1"/>
                        </a:solidFill>
                        <a:effectLst/>
                        <a:latin typeface="+mn-lt"/>
                        <a:ea typeface="+mn-ea"/>
                        <a:cs typeface="+mn-cs"/>
                      </a:endParaRPr>
                    </a:p>
                  </a:txBody>
                  <a:tcPr anchor="ctr"/>
                </a:tc>
                <a:extLst>
                  <a:ext uri="{0D108BD9-81ED-4DB2-BD59-A6C34878D82A}">
                    <a16:rowId xmlns:a16="http://schemas.microsoft.com/office/drawing/2014/main" val="3336856247"/>
                  </a:ext>
                </a:extLst>
              </a:tr>
            </a:tbl>
          </a:graphicData>
        </a:graphic>
      </p:graphicFrame>
      <p:sp>
        <p:nvSpPr>
          <p:cNvPr id="5" name="Rectangle 4"/>
          <p:cNvSpPr/>
          <p:nvPr/>
        </p:nvSpPr>
        <p:spPr>
          <a:xfrm>
            <a:off x="4887486" y="2149081"/>
            <a:ext cx="3698448" cy="253916"/>
          </a:xfrm>
          <a:prstGeom prst="rect">
            <a:avLst/>
          </a:prstGeom>
        </p:spPr>
        <p:txBody>
          <a:bodyPr wrap="none">
            <a:spAutoFit/>
          </a:bodyPr>
          <a:lstStyle/>
          <a:p>
            <a:r>
              <a:rPr lang="en-US" altLang="ja-JP" sz="1050" dirty="0" smtClean="0">
                <a:latin typeface="CiscoSansTT Light" panose="020B0503020201020303" pitchFamily="34" charset="0"/>
                <a:ea typeface="ＭＳ Ｐゴシック" panose="020B0600070205080204" pitchFamily="50" charset="-128"/>
              </a:rPr>
              <a:t>* </a:t>
            </a:r>
            <a:r>
              <a:rPr lang="ja-JP" altLang="en-US" sz="1050" dirty="0" smtClean="0">
                <a:latin typeface="CiscoSansTT Light" panose="020B0503020201020303" pitchFamily="34" charset="0"/>
                <a:ea typeface="ＭＳ Ｐゴシック" panose="020B0600070205080204" pitchFamily="50" charset="-128"/>
              </a:rPr>
              <a:t>別途</a:t>
            </a:r>
            <a:r>
              <a:rPr lang="en-US" altLang="ja-JP" sz="1050" dirty="0" smtClean="0">
                <a:latin typeface="CiscoSansTT Light" panose="020B0503020201020303" pitchFamily="34" charset="0"/>
                <a:ea typeface="ＭＳ Ｐゴシック" panose="020B0600070205080204" pitchFamily="50" charset="-128"/>
              </a:rPr>
              <a:t>NGIPS</a:t>
            </a:r>
            <a:r>
              <a:rPr lang="ja-JP" altLang="en-US" sz="1050" dirty="0" smtClean="0">
                <a:latin typeface="CiscoSansTT Light" panose="020B0503020201020303" pitchFamily="34" charset="0"/>
                <a:ea typeface="ＭＳ Ｐゴシック" panose="020B0600070205080204" pitchFamily="50" charset="-128"/>
              </a:rPr>
              <a:t>のみを提供する</a:t>
            </a:r>
            <a:r>
              <a:rPr lang="en-US" altLang="ja-JP" sz="1050" dirty="0" smtClean="0">
                <a:latin typeface="CiscoSansTT Light" panose="020B0503020201020303" pitchFamily="34" charset="0"/>
                <a:ea typeface="ＭＳ Ｐゴシック" panose="020B0600070205080204" pitchFamily="50" charset="-128"/>
              </a:rPr>
              <a:t>Firepower</a:t>
            </a:r>
            <a:r>
              <a:rPr lang="ja-JP" altLang="en-US" sz="1050" dirty="0" smtClean="0">
                <a:latin typeface="CiscoSansTT Light" panose="020B0503020201020303" pitchFamily="34" charset="0"/>
                <a:ea typeface="ＭＳ Ｐゴシック" panose="020B0600070205080204" pitchFamily="50" charset="-128"/>
              </a:rPr>
              <a:t>専用機も存在します。</a:t>
            </a:r>
            <a:endParaRPr lang="ja-JP" altLang="en-US" sz="1050" dirty="0"/>
          </a:p>
        </p:txBody>
      </p:sp>
    </p:spTree>
    <p:extLst>
      <p:ext uri="{BB962C8B-B14F-4D97-AF65-F5344CB8AC3E}">
        <p14:creationId xmlns:p14="http://schemas.microsoft.com/office/powerpoint/2010/main" val="296167973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NGFW</a:t>
            </a:r>
            <a:r>
              <a:rPr kumimoji="1" lang="ja-JP" altLang="en-US" dirty="0" smtClean="0"/>
              <a:t>ソフトウェアの選択</a:t>
            </a:r>
            <a:endParaRPr kumimoji="1" lang="ja-JP" altLang="en-US" dirty="0"/>
          </a:p>
        </p:txBody>
      </p:sp>
      <p:sp>
        <p:nvSpPr>
          <p:cNvPr id="4" name="Text Placeholder 1"/>
          <p:cNvSpPr txBox="1">
            <a:spLocks/>
          </p:cNvSpPr>
          <p:nvPr/>
        </p:nvSpPr>
        <p:spPr>
          <a:xfrm>
            <a:off x="437766" y="993112"/>
            <a:ext cx="8345488"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ja-JP" altLang="en-US" sz="1600" dirty="0" smtClean="0"/>
              <a:t>ソ</a:t>
            </a:r>
            <a:r>
              <a:rPr lang="ja-JP" altLang="en-US" sz="1600" dirty="0"/>
              <a:t>フトウェ</a:t>
            </a:r>
            <a:r>
              <a:rPr lang="ja-JP" altLang="en-US" sz="1600" dirty="0" smtClean="0"/>
              <a:t>ア</a:t>
            </a:r>
            <a:r>
              <a:rPr lang="ja-JP" altLang="en-US" sz="1600" dirty="0" smtClean="0"/>
              <a:t>は 顧客</a:t>
            </a:r>
            <a:r>
              <a:rPr lang="ja-JP" altLang="en-US" sz="1600" dirty="0" smtClean="0"/>
              <a:t>要件に</a:t>
            </a:r>
            <a:r>
              <a:rPr lang="ja-JP" altLang="en-US" sz="1600" dirty="0"/>
              <a:t>合</a:t>
            </a:r>
            <a:r>
              <a:rPr lang="ja-JP" altLang="en-US" sz="1600" dirty="0" smtClean="0"/>
              <a:t>わせて</a:t>
            </a:r>
            <a:r>
              <a:rPr lang="en-US" altLang="ja-JP" sz="1600" dirty="0" smtClean="0"/>
              <a:t>FTD </a:t>
            </a:r>
            <a:r>
              <a:rPr lang="en-US" altLang="ja-JP" sz="1600" dirty="0" smtClean="0"/>
              <a:t>Software </a:t>
            </a:r>
            <a:r>
              <a:rPr lang="ja-JP" altLang="en-US" sz="1600" dirty="0" smtClean="0"/>
              <a:t>もしくは </a:t>
            </a:r>
            <a:r>
              <a:rPr lang="en-US" altLang="ja-JP" sz="1600" dirty="0" smtClean="0"/>
              <a:t>ASA </a:t>
            </a:r>
            <a:r>
              <a:rPr lang="en-US" altLang="ja-JP" sz="1600" dirty="0" smtClean="0"/>
              <a:t>with Firepower Services</a:t>
            </a:r>
            <a:r>
              <a:rPr lang="ja-JP" altLang="en-US" sz="1600" dirty="0" smtClean="0"/>
              <a:t>を選択して下さい。*</a:t>
            </a:r>
            <a:endParaRPr lang="en-US" altLang="ja-JP" sz="1600" dirty="0" smtClean="0"/>
          </a:p>
          <a:p>
            <a:pPr lvl="1"/>
            <a:r>
              <a:rPr lang="en-US" altLang="ja-JP" sz="1500" dirty="0" smtClean="0"/>
              <a:t>FTD</a:t>
            </a:r>
          </a:p>
          <a:p>
            <a:pPr lvl="2">
              <a:buFont typeface="Wingdings" panose="05000000000000000000" pitchFamily="2" charset="2"/>
              <a:buChar char="ü"/>
            </a:pPr>
            <a:r>
              <a:rPr lang="en-US" altLang="ja-JP" dirty="0" smtClean="0"/>
              <a:t>OS</a:t>
            </a:r>
            <a:r>
              <a:rPr lang="ja-JP" altLang="en-US" dirty="0"/>
              <a:t>及び管理ツールを</a:t>
            </a:r>
            <a:r>
              <a:rPr lang="en-US" altLang="ja-JP" dirty="0"/>
              <a:t>1</a:t>
            </a:r>
            <a:r>
              <a:rPr lang="ja-JP" altLang="en-US" dirty="0"/>
              <a:t>つにまとめたい</a:t>
            </a:r>
            <a:r>
              <a:rPr lang="ja-JP" altLang="en-US" dirty="0" smtClean="0"/>
              <a:t>。</a:t>
            </a:r>
            <a:endParaRPr lang="en-US" altLang="ja-JP" dirty="0" smtClean="0"/>
          </a:p>
          <a:p>
            <a:pPr lvl="2">
              <a:buFont typeface="Wingdings" panose="05000000000000000000" pitchFamily="2" charset="2"/>
              <a:buChar char="ü"/>
            </a:pPr>
            <a:r>
              <a:rPr lang="ja-JP" altLang="en-US" dirty="0" smtClean="0"/>
              <a:t>データセンタ</a:t>
            </a:r>
            <a:r>
              <a:rPr lang="ja-JP" altLang="en-US" dirty="0"/>
              <a:t>ー</a:t>
            </a:r>
            <a:r>
              <a:rPr lang="ja-JP" altLang="en-US" dirty="0" smtClean="0"/>
              <a:t>向け</a:t>
            </a:r>
            <a:r>
              <a:rPr lang="ja-JP" altLang="en-US" dirty="0"/>
              <a:t>の規模で</a:t>
            </a:r>
            <a:r>
              <a:rPr lang="en-US" altLang="ja-JP" dirty="0"/>
              <a:t>Firewall</a:t>
            </a:r>
            <a:r>
              <a:rPr lang="ja-JP" altLang="en-US" dirty="0"/>
              <a:t>と</a:t>
            </a:r>
            <a:r>
              <a:rPr lang="en-US" altLang="ja-JP" dirty="0"/>
              <a:t>NGIPS</a:t>
            </a:r>
            <a:r>
              <a:rPr lang="ja-JP" altLang="en-US" dirty="0"/>
              <a:t>機能を両方使いたい</a:t>
            </a:r>
            <a:r>
              <a:rPr lang="ja-JP" altLang="en-US" dirty="0" smtClean="0"/>
              <a:t>。</a:t>
            </a:r>
            <a:r>
              <a:rPr lang="en-US" altLang="ja-JP" dirty="0" smtClean="0"/>
              <a:t>(FP2100</a:t>
            </a:r>
            <a:r>
              <a:rPr lang="ja-JP" altLang="en-US" dirty="0" smtClean="0"/>
              <a:t>以上は</a:t>
            </a:r>
            <a:r>
              <a:rPr lang="en-US" altLang="ja-JP" dirty="0" smtClean="0"/>
              <a:t>FP</a:t>
            </a:r>
            <a:r>
              <a:rPr lang="ja-JP" altLang="en-US" dirty="0" smtClean="0"/>
              <a:t> </a:t>
            </a:r>
            <a:r>
              <a:rPr lang="en-US" altLang="ja-JP" dirty="0" smtClean="0"/>
              <a:t>OS</a:t>
            </a:r>
            <a:r>
              <a:rPr lang="ja-JP" altLang="en-US" dirty="0" smtClean="0"/>
              <a:t>搭載不可</a:t>
            </a:r>
            <a:r>
              <a:rPr lang="en-US" altLang="ja-JP" dirty="0" smtClean="0"/>
              <a:t>)</a:t>
            </a:r>
          </a:p>
          <a:p>
            <a:pPr marL="261937" lvl="2" indent="0">
              <a:buNone/>
            </a:pPr>
            <a:r>
              <a:rPr lang="ja-JP" altLang="en-US" dirty="0" smtClean="0"/>
              <a:t>　な</a:t>
            </a:r>
            <a:r>
              <a:rPr lang="ja-JP" altLang="en-US" dirty="0"/>
              <a:t>ど</a:t>
            </a:r>
            <a:endParaRPr lang="en-US" altLang="ja-JP" dirty="0"/>
          </a:p>
          <a:p>
            <a:pPr lvl="1"/>
            <a:r>
              <a:rPr lang="en-US" altLang="ja-JP" sz="1500" dirty="0" smtClean="0"/>
              <a:t>ASA</a:t>
            </a:r>
            <a:r>
              <a:rPr lang="ja-JP" altLang="en-US" sz="1500" dirty="0" smtClean="0"/>
              <a:t> </a:t>
            </a:r>
            <a:r>
              <a:rPr lang="en-US" altLang="ja-JP" sz="1500" dirty="0" smtClean="0"/>
              <a:t>with</a:t>
            </a:r>
            <a:r>
              <a:rPr lang="ja-JP" altLang="en-US" sz="1500" dirty="0" smtClean="0"/>
              <a:t> </a:t>
            </a:r>
            <a:r>
              <a:rPr lang="en-US" altLang="ja-JP" sz="1500" dirty="0" smtClean="0"/>
              <a:t>Firepower Services</a:t>
            </a:r>
          </a:p>
          <a:p>
            <a:pPr lvl="2">
              <a:buFont typeface="Wingdings" panose="05000000000000000000" pitchFamily="2" charset="2"/>
              <a:buChar char="ü"/>
            </a:pPr>
            <a:r>
              <a:rPr lang="ja-JP" altLang="en-US" dirty="0"/>
              <a:t>実績を重視したい</a:t>
            </a:r>
            <a:r>
              <a:rPr lang="ja-JP" altLang="en-US" dirty="0" smtClean="0"/>
              <a:t>。</a:t>
            </a:r>
            <a:endParaRPr lang="en-US" altLang="ja-JP" dirty="0" smtClean="0"/>
          </a:p>
          <a:p>
            <a:pPr lvl="2">
              <a:buFont typeface="Wingdings" panose="05000000000000000000" pitchFamily="2" charset="2"/>
              <a:buChar char="ü"/>
            </a:pPr>
            <a:r>
              <a:rPr lang="en-US" altLang="ja-JP" dirty="0" smtClean="0"/>
              <a:t>CLI</a:t>
            </a:r>
            <a:r>
              <a:rPr lang="ja-JP" altLang="en-US" dirty="0" smtClean="0"/>
              <a:t>で</a:t>
            </a:r>
            <a:r>
              <a:rPr lang="en-US" altLang="ja-JP" dirty="0" smtClean="0"/>
              <a:t>Firewall</a:t>
            </a:r>
            <a:r>
              <a:rPr lang="ja-JP" altLang="en-US" dirty="0" smtClean="0"/>
              <a:t>の設</a:t>
            </a:r>
            <a:r>
              <a:rPr lang="ja-JP" altLang="en-US" dirty="0"/>
              <a:t>定管理したい</a:t>
            </a:r>
            <a:r>
              <a:rPr lang="ja-JP" altLang="en-US" dirty="0" smtClean="0"/>
              <a:t>。</a:t>
            </a:r>
            <a:endParaRPr lang="en-US" altLang="ja-JP" dirty="0"/>
          </a:p>
          <a:p>
            <a:pPr lvl="2">
              <a:buFont typeface="Wingdings" panose="05000000000000000000" pitchFamily="2" charset="2"/>
              <a:buChar char="ü"/>
            </a:pPr>
            <a:r>
              <a:rPr lang="en-US" altLang="ja-JP" dirty="0" smtClean="0"/>
              <a:t>Firewall</a:t>
            </a:r>
            <a:r>
              <a:rPr lang="ja-JP" altLang="en-US" dirty="0"/>
              <a:t>機能、特に</a:t>
            </a:r>
            <a:r>
              <a:rPr lang="en-US" altLang="ja-JP" dirty="0"/>
              <a:t>ACL</a:t>
            </a:r>
            <a:r>
              <a:rPr lang="ja-JP" altLang="en-US" dirty="0"/>
              <a:t>を大量に設定する機器として使いたい</a:t>
            </a:r>
            <a:r>
              <a:rPr lang="ja-JP" altLang="en-US" dirty="0" smtClean="0"/>
              <a:t>。**</a:t>
            </a:r>
            <a:endParaRPr lang="en-US" altLang="ja-JP" dirty="0" smtClean="0"/>
          </a:p>
          <a:p>
            <a:pPr lvl="2">
              <a:buFont typeface="Wingdings" panose="05000000000000000000" pitchFamily="2" charset="2"/>
              <a:buChar char="ü"/>
            </a:pPr>
            <a:r>
              <a:rPr lang="en-US" altLang="ja-JP" dirty="0" smtClean="0"/>
              <a:t>Multiple</a:t>
            </a:r>
            <a:r>
              <a:rPr lang="ja-JP" altLang="en-US" dirty="0"/>
              <a:t> </a:t>
            </a:r>
            <a:r>
              <a:rPr lang="en-US" altLang="ja-JP" dirty="0" smtClean="0"/>
              <a:t>Context</a:t>
            </a:r>
            <a:r>
              <a:rPr lang="ja-JP" altLang="en-US" dirty="0" smtClean="0"/>
              <a:t>を使いたい。</a:t>
            </a:r>
            <a:endParaRPr lang="en-US" altLang="ja-JP" dirty="0" smtClean="0"/>
          </a:p>
          <a:p>
            <a:pPr lvl="2">
              <a:buFont typeface="Wingdings" panose="05000000000000000000" pitchFamily="2" charset="2"/>
              <a:buChar char="ü"/>
            </a:pPr>
            <a:r>
              <a:rPr lang="ja-JP" altLang="en-US" dirty="0"/>
              <a:t>高度</a:t>
            </a:r>
            <a:r>
              <a:rPr lang="ja-JP" altLang="en-US" dirty="0" smtClean="0"/>
              <a:t>な</a:t>
            </a:r>
            <a:r>
              <a:rPr lang="en-US" altLang="ja-JP" dirty="0" smtClean="0"/>
              <a:t>Remote</a:t>
            </a:r>
            <a:r>
              <a:rPr lang="ja-JP" altLang="en-US" dirty="0" smtClean="0"/>
              <a:t> </a:t>
            </a:r>
            <a:r>
              <a:rPr lang="en-US" altLang="ja-JP" dirty="0" smtClean="0"/>
              <a:t>Access</a:t>
            </a:r>
            <a:r>
              <a:rPr lang="ja-JP" altLang="en-US" dirty="0" smtClean="0"/>
              <a:t> </a:t>
            </a:r>
            <a:r>
              <a:rPr lang="en-US" altLang="ja-JP" dirty="0" smtClean="0"/>
              <a:t>VPN</a:t>
            </a:r>
            <a:r>
              <a:rPr lang="ja-JP" altLang="en-US" dirty="0" smtClean="0"/>
              <a:t>を使いたい。</a:t>
            </a:r>
            <a:endParaRPr lang="en-US" altLang="ja-JP" dirty="0" smtClean="0"/>
          </a:p>
          <a:p>
            <a:pPr marL="261937" lvl="2" indent="0">
              <a:buNone/>
            </a:pPr>
            <a:r>
              <a:rPr lang="ja-JP" altLang="en-US" dirty="0" smtClean="0"/>
              <a:t>　など</a:t>
            </a:r>
            <a:endParaRPr lang="en-US" altLang="ja-JP" sz="1300" dirty="0" smtClean="0"/>
          </a:p>
        </p:txBody>
      </p:sp>
      <p:sp>
        <p:nvSpPr>
          <p:cNvPr id="5" name="Rectangle 4"/>
          <p:cNvSpPr/>
          <p:nvPr/>
        </p:nvSpPr>
        <p:spPr>
          <a:xfrm>
            <a:off x="145337" y="4437987"/>
            <a:ext cx="9010159" cy="577081"/>
          </a:xfrm>
          <a:prstGeom prst="rect">
            <a:avLst/>
          </a:prstGeom>
        </p:spPr>
        <p:txBody>
          <a:bodyPr wrap="square">
            <a:spAutoFit/>
          </a:bodyPr>
          <a:lstStyle/>
          <a:p>
            <a:r>
              <a:rPr lang="ja-JP" altLang="en-US" sz="1050" dirty="0"/>
              <a:t>*</a:t>
            </a:r>
            <a:r>
              <a:rPr lang="en-US" altLang="ja-JP" sz="1050" dirty="0" smtClean="0"/>
              <a:t>2017</a:t>
            </a:r>
            <a:r>
              <a:rPr lang="ja-JP" altLang="en-US" sz="1050" dirty="0" smtClean="0"/>
              <a:t>年</a:t>
            </a:r>
            <a:r>
              <a:rPr lang="en-US" altLang="ja-JP" sz="1050" dirty="0" smtClean="0"/>
              <a:t>6</a:t>
            </a:r>
            <a:r>
              <a:rPr lang="ja-JP" altLang="en-US" sz="1050" dirty="0" smtClean="0"/>
              <a:t>月現在の情報のため、将来仕様の変更、機能追加などにより変更になることがあります。最新情報は</a:t>
            </a:r>
            <a:r>
              <a:rPr lang="en-US" altLang="ja-JP" sz="1050" dirty="0" smtClean="0"/>
              <a:t>Cisco.com</a:t>
            </a:r>
            <a:r>
              <a:rPr lang="ja-JP" altLang="en-US" sz="1050" dirty="0" smtClean="0"/>
              <a:t>及び弊社担当にご確認下さい。</a:t>
            </a:r>
            <a:endParaRPr lang="en-US" altLang="ja-JP" sz="1050" dirty="0" smtClean="0"/>
          </a:p>
          <a:p>
            <a:r>
              <a:rPr lang="ja-JP" altLang="en-US" sz="1050" dirty="0"/>
              <a:t>*</a:t>
            </a:r>
            <a:r>
              <a:rPr lang="ja-JP" altLang="en-US" sz="1050" dirty="0" smtClean="0"/>
              <a:t>* </a:t>
            </a:r>
            <a:r>
              <a:rPr lang="en-US" altLang="ja-JP" sz="1050" dirty="0" smtClean="0"/>
              <a:t>FP4100</a:t>
            </a:r>
            <a:r>
              <a:rPr lang="ja-JP" altLang="en-US" sz="1050" dirty="0" smtClean="0"/>
              <a:t>及び</a:t>
            </a:r>
            <a:r>
              <a:rPr lang="en-US" altLang="ja-JP" sz="1050" dirty="0" smtClean="0"/>
              <a:t>9300</a:t>
            </a:r>
            <a:r>
              <a:rPr lang="ja-JP" altLang="en-US" sz="1050" dirty="0" smtClean="0"/>
              <a:t>で選択できる</a:t>
            </a:r>
            <a:r>
              <a:rPr lang="en-US" altLang="ja-JP" sz="1050" dirty="0" smtClean="0"/>
              <a:t>OS</a:t>
            </a:r>
            <a:r>
              <a:rPr lang="ja-JP" altLang="en-US" sz="1050" dirty="0" smtClean="0"/>
              <a:t>は</a:t>
            </a:r>
            <a:r>
              <a:rPr lang="en-US" altLang="ja-JP" sz="1050" dirty="0" smtClean="0"/>
              <a:t>FTD</a:t>
            </a:r>
            <a:r>
              <a:rPr lang="ja-JP" altLang="en-US" sz="1050" dirty="0" smtClean="0"/>
              <a:t>または</a:t>
            </a:r>
            <a:r>
              <a:rPr lang="en-US" altLang="ja-JP" sz="1050" dirty="0" smtClean="0"/>
              <a:t>ASA(Firepower</a:t>
            </a:r>
            <a:r>
              <a:rPr lang="ja-JP" altLang="en-US" sz="1050" dirty="0" smtClean="0"/>
              <a:t> </a:t>
            </a:r>
            <a:r>
              <a:rPr lang="en-US" altLang="ja-JP" sz="1050" dirty="0" smtClean="0"/>
              <a:t>Services</a:t>
            </a:r>
            <a:r>
              <a:rPr lang="ja-JP" altLang="en-US" sz="1050" dirty="0" smtClean="0"/>
              <a:t>はなく</a:t>
            </a:r>
            <a:r>
              <a:rPr lang="en-US" altLang="ja-JP" sz="1050" dirty="0" smtClean="0"/>
              <a:t>ASA</a:t>
            </a:r>
            <a:r>
              <a:rPr lang="ja-JP" altLang="en-US" sz="1050" dirty="0" smtClean="0"/>
              <a:t>単体であることに注意</a:t>
            </a:r>
            <a:r>
              <a:rPr lang="en-US" altLang="ja-JP" sz="1050" dirty="0" smtClean="0"/>
              <a:t>)</a:t>
            </a:r>
            <a:r>
              <a:rPr lang="ja-JP" altLang="en-US" sz="1050" dirty="0" smtClean="0"/>
              <a:t>の</a:t>
            </a:r>
            <a:r>
              <a:rPr lang="en-US" altLang="ja-JP" sz="1050" dirty="0" smtClean="0"/>
              <a:t>2</a:t>
            </a:r>
            <a:r>
              <a:rPr lang="ja-JP" altLang="en-US" sz="1050" dirty="0" smtClean="0"/>
              <a:t>種類で、</a:t>
            </a:r>
            <a:r>
              <a:rPr lang="en-US" altLang="ja-JP" sz="1050" dirty="0" smtClean="0"/>
              <a:t>ASA</a:t>
            </a:r>
            <a:r>
              <a:rPr lang="ja-JP" altLang="en-US" sz="1050" dirty="0" smtClean="0"/>
              <a:t>を選択した場合を想定した使い方です。</a:t>
            </a:r>
            <a:r>
              <a:rPr lang="en-US" altLang="ja-JP" sz="1050" dirty="0" smtClean="0"/>
              <a:t>FP2100</a:t>
            </a:r>
            <a:r>
              <a:rPr lang="ja-JP" altLang="en-US" sz="1050" dirty="0" smtClean="0"/>
              <a:t>の</a:t>
            </a:r>
            <a:r>
              <a:rPr lang="en-US" altLang="ja-JP" sz="1050" dirty="0" smtClean="0"/>
              <a:t>OS</a:t>
            </a:r>
            <a:r>
              <a:rPr lang="ja-JP" altLang="en-US" sz="1050" dirty="0" smtClean="0"/>
              <a:t>は現在</a:t>
            </a:r>
            <a:r>
              <a:rPr lang="en-US" altLang="ja-JP" sz="1050" dirty="0" smtClean="0"/>
              <a:t>FTD</a:t>
            </a:r>
            <a:r>
              <a:rPr lang="ja-JP" altLang="en-US" sz="1050" dirty="0" smtClean="0"/>
              <a:t>のみ、</a:t>
            </a:r>
            <a:r>
              <a:rPr lang="en-US" altLang="ja-JP" sz="1050" dirty="0" smtClean="0"/>
              <a:t>ASA</a:t>
            </a:r>
            <a:r>
              <a:rPr lang="ja-JP" altLang="en-US" sz="1050" dirty="0" smtClean="0"/>
              <a:t>にも </a:t>
            </a:r>
            <a:r>
              <a:rPr lang="en-US" altLang="ja-JP" sz="1050" dirty="0" smtClean="0"/>
              <a:t>2017</a:t>
            </a:r>
            <a:r>
              <a:rPr lang="ja-JP" altLang="en-US" sz="1050" dirty="0" smtClean="0"/>
              <a:t>年 </a:t>
            </a:r>
            <a:r>
              <a:rPr lang="en-US" altLang="ja-JP" sz="1050" smtClean="0"/>
              <a:t>9</a:t>
            </a:r>
            <a:r>
              <a:rPr lang="ja-JP" altLang="en-US" sz="1050" dirty="0" smtClean="0"/>
              <a:t>月対応予定です。</a:t>
            </a:r>
            <a:endParaRPr lang="ja-JP" altLang="en-US" sz="1050" dirty="0"/>
          </a:p>
        </p:txBody>
      </p:sp>
    </p:spTree>
    <p:extLst>
      <p:ext uri="{BB962C8B-B14F-4D97-AF65-F5344CB8AC3E}">
        <p14:creationId xmlns:p14="http://schemas.microsoft.com/office/powerpoint/2010/main" val="24992292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36" y="0"/>
            <a:ext cx="9134264" cy="5159515"/>
          </a:xfrm>
          <a:prstGeom prst="rect">
            <a:avLst/>
          </a:prstGeom>
        </p:spPr>
      </p:pic>
      <p:sp>
        <p:nvSpPr>
          <p:cNvPr id="5" name="角丸四角形 4"/>
          <p:cNvSpPr/>
          <p:nvPr/>
        </p:nvSpPr>
        <p:spPr>
          <a:xfrm>
            <a:off x="180752" y="645458"/>
            <a:ext cx="3759236" cy="4316507"/>
          </a:xfrm>
          <a:prstGeom prst="roundRect">
            <a:avLst>
              <a:gd name="adj" fmla="val 2318"/>
            </a:avLst>
          </a:prstGeom>
          <a:solidFill>
            <a:schemeClr val="tx1">
              <a:lumMod val="75000"/>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テキスト プレースホルダー 1"/>
          <p:cNvSpPr>
            <a:spLocks noGrp="1"/>
          </p:cNvSpPr>
          <p:nvPr>
            <p:ph type="body" sz="quarter" idx="10"/>
          </p:nvPr>
        </p:nvSpPr>
        <p:spPr>
          <a:xfrm>
            <a:off x="531159" y="1073150"/>
            <a:ext cx="3321423" cy="3492126"/>
          </a:xfrm>
        </p:spPr>
        <p:txBody>
          <a:bodyPr/>
          <a:lstStyle/>
          <a:p>
            <a:pPr marL="57136" indent="0">
              <a:buNone/>
            </a:pPr>
            <a:r>
              <a:rPr lang="ja-JP" altLang="en-US" sz="1800" dirty="0" smtClean="0">
                <a:solidFill>
                  <a:schemeClr val="bg1"/>
                </a:solidFill>
              </a:rPr>
              <a:t>こんな</a:t>
            </a:r>
            <a:r>
              <a:rPr lang="ja-JP" altLang="en-US" sz="1800" dirty="0">
                <a:solidFill>
                  <a:schemeClr val="bg1"/>
                </a:solidFill>
              </a:rPr>
              <a:t>お客様に</a:t>
            </a:r>
            <a:r>
              <a:rPr lang="ja-JP" altLang="en-US" sz="1800" dirty="0" smtClean="0">
                <a:solidFill>
                  <a:schemeClr val="bg1"/>
                </a:solidFill>
              </a:rPr>
              <a:t>ご提案ください</a:t>
            </a:r>
            <a:endParaRPr lang="en-US" altLang="ja-JP" sz="1800" dirty="0" smtClean="0">
              <a:solidFill>
                <a:schemeClr val="bg1"/>
              </a:solidFill>
            </a:endParaRPr>
          </a:p>
          <a:p>
            <a:pPr marL="57136" indent="0">
              <a:buNone/>
            </a:pPr>
            <a:r>
              <a:rPr lang="ja-JP" altLang="en-US" sz="1800" dirty="0" smtClean="0">
                <a:solidFill>
                  <a:schemeClr val="bg1"/>
                </a:solidFill>
              </a:rPr>
              <a:t>製品紹介</a:t>
            </a:r>
            <a:endParaRPr kumimoji="1" lang="en-US" altLang="ja-JP" sz="1800" dirty="0" smtClean="0">
              <a:solidFill>
                <a:schemeClr val="bg1"/>
              </a:solidFill>
            </a:endParaRPr>
          </a:p>
          <a:p>
            <a:pPr marL="57136" indent="0">
              <a:spcAft>
                <a:spcPts val="1200"/>
              </a:spcAft>
              <a:buNone/>
            </a:pPr>
            <a:r>
              <a:rPr lang="ja-JP" altLang="en-US" sz="1800" dirty="0" smtClean="0">
                <a:solidFill>
                  <a:schemeClr val="bg1"/>
                </a:solidFill>
              </a:rPr>
              <a:t>販売ガイド</a:t>
            </a:r>
            <a:endParaRPr lang="en-US" altLang="ja-JP" sz="1800" dirty="0" smtClean="0">
              <a:solidFill>
                <a:schemeClr val="bg1"/>
              </a:solidFill>
            </a:endParaRPr>
          </a:p>
          <a:p>
            <a:pPr marL="466630" lvl="2" indent="0">
              <a:buNone/>
            </a:pPr>
            <a:r>
              <a:rPr lang="ja-JP" altLang="en-US" dirty="0" smtClean="0">
                <a:solidFill>
                  <a:schemeClr val="bg1"/>
                </a:solidFill>
              </a:rPr>
              <a:t>市場動向</a:t>
            </a:r>
            <a:endParaRPr lang="en-US" altLang="ja-JP" dirty="0" smtClean="0">
              <a:solidFill>
                <a:schemeClr val="bg1"/>
              </a:solidFill>
            </a:endParaRPr>
          </a:p>
          <a:p>
            <a:pPr marL="466630" lvl="2" indent="0">
              <a:buNone/>
            </a:pPr>
            <a:r>
              <a:rPr lang="ja-JP" altLang="en-US" dirty="0">
                <a:solidFill>
                  <a:schemeClr val="bg1"/>
                </a:solidFill>
              </a:rPr>
              <a:t>ポートフォリオ</a:t>
            </a:r>
            <a:endParaRPr lang="en-US" altLang="ja-JP" dirty="0" smtClean="0">
              <a:solidFill>
                <a:schemeClr val="bg1"/>
              </a:solidFill>
            </a:endParaRPr>
          </a:p>
          <a:p>
            <a:pPr marL="466630" lvl="2" indent="0">
              <a:buNone/>
            </a:pPr>
            <a:r>
              <a:rPr lang="ja-JP" altLang="en-US" dirty="0">
                <a:solidFill>
                  <a:schemeClr val="bg1"/>
                </a:solidFill>
              </a:rPr>
              <a:t>配置イメー</a:t>
            </a:r>
            <a:r>
              <a:rPr lang="ja-JP" altLang="en-US" dirty="0" smtClean="0">
                <a:solidFill>
                  <a:schemeClr val="bg1"/>
                </a:solidFill>
              </a:rPr>
              <a:t>ジ</a:t>
            </a:r>
            <a:endParaRPr lang="en-US" altLang="ja-JP" dirty="0" smtClean="0">
              <a:solidFill>
                <a:schemeClr val="bg1"/>
              </a:solidFill>
            </a:endParaRPr>
          </a:p>
          <a:p>
            <a:pPr marL="466630" lvl="2" indent="0">
              <a:buNone/>
            </a:pPr>
            <a:r>
              <a:rPr lang="ja-JP" altLang="en-US" dirty="0" smtClean="0">
                <a:solidFill>
                  <a:schemeClr val="bg1"/>
                </a:solidFill>
              </a:rPr>
              <a:t>オ</a:t>
            </a:r>
            <a:r>
              <a:rPr lang="ja-JP" altLang="en-US" dirty="0">
                <a:solidFill>
                  <a:schemeClr val="bg1"/>
                </a:solidFill>
              </a:rPr>
              <a:t>ーダー方</a:t>
            </a:r>
            <a:r>
              <a:rPr lang="ja-JP" altLang="en-US" dirty="0" smtClean="0">
                <a:solidFill>
                  <a:schemeClr val="bg1"/>
                </a:solidFill>
              </a:rPr>
              <a:t>法</a:t>
            </a:r>
            <a:endParaRPr lang="ja-JP" altLang="en-US" dirty="0">
              <a:solidFill>
                <a:schemeClr val="bg1"/>
              </a:solidFill>
            </a:endParaRPr>
          </a:p>
          <a:p>
            <a:pPr marL="466630" lvl="2" indent="0">
              <a:buNone/>
            </a:pPr>
            <a:r>
              <a:rPr lang="ja-JP" altLang="en-US" dirty="0" smtClean="0">
                <a:solidFill>
                  <a:schemeClr val="bg1"/>
                </a:solidFill>
              </a:rPr>
              <a:t>セールス コンテンツ</a:t>
            </a:r>
            <a:endParaRPr lang="ja-JP" altLang="en-US" dirty="0">
              <a:solidFill>
                <a:schemeClr val="bg1"/>
              </a:solidFill>
            </a:endParaRPr>
          </a:p>
          <a:p>
            <a:pPr marL="466630" lvl="2" indent="0">
              <a:buNone/>
            </a:pPr>
            <a:r>
              <a:rPr lang="ja-JP" altLang="en-US" dirty="0" smtClean="0">
                <a:solidFill>
                  <a:schemeClr val="bg1"/>
                </a:solidFill>
              </a:rPr>
              <a:t>用語集</a:t>
            </a:r>
            <a:endParaRPr lang="en-US" altLang="ja-JP" dirty="0" smtClean="0">
              <a:solidFill>
                <a:schemeClr val="bg1"/>
              </a:solidFill>
            </a:endParaRPr>
          </a:p>
          <a:p>
            <a:pPr marL="466630" lvl="2" indent="0">
              <a:buNone/>
            </a:pPr>
            <a:r>
              <a:rPr lang="ja-JP" altLang="en-US" dirty="0">
                <a:solidFill>
                  <a:schemeClr val="bg1"/>
                </a:solidFill>
              </a:rPr>
              <a:t>その他 製品紹介</a:t>
            </a:r>
            <a:r>
              <a:rPr lang="ja-JP" altLang="en-US" dirty="0" smtClean="0">
                <a:solidFill>
                  <a:schemeClr val="bg1"/>
                </a:solidFill>
              </a:rPr>
              <a:t>資料</a:t>
            </a:r>
            <a:endParaRPr lang="ja-JP" altLang="en-US" dirty="0">
              <a:solidFill>
                <a:schemeClr val="bg1"/>
              </a:solidFill>
            </a:endParaRPr>
          </a:p>
        </p:txBody>
      </p:sp>
      <p:sp>
        <p:nvSpPr>
          <p:cNvPr id="3" name="タイトル 2"/>
          <p:cNvSpPr>
            <a:spLocks noGrp="1"/>
          </p:cNvSpPr>
          <p:nvPr>
            <p:ph type="title"/>
          </p:nvPr>
        </p:nvSpPr>
        <p:spPr/>
        <p:txBody>
          <a:bodyPr/>
          <a:lstStyle/>
          <a:p>
            <a:r>
              <a:rPr lang="ja-JP" altLang="en-US" sz="2800" dirty="0" smtClean="0">
                <a:solidFill>
                  <a:schemeClr val="bg1"/>
                </a:solidFill>
              </a:rPr>
              <a:t>目次</a:t>
            </a:r>
            <a:endParaRPr kumimoji="1" lang="ja-JP" altLang="en-US" sz="2800" dirty="0">
              <a:solidFill>
                <a:schemeClr val="bg1"/>
              </a:solidFill>
            </a:endParaRPr>
          </a:p>
        </p:txBody>
      </p:sp>
    </p:spTree>
    <p:extLst>
      <p:ext uri="{BB962C8B-B14F-4D97-AF65-F5344CB8AC3E}">
        <p14:creationId xmlns:p14="http://schemas.microsoft.com/office/powerpoint/2010/main" val="389082907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a:t>
            </a:r>
            <a:r>
              <a:rPr lang="ja-JP" altLang="en-US" dirty="0" smtClean="0"/>
              <a:t>参考</a:t>
            </a:r>
            <a:r>
              <a:rPr lang="en-US" altLang="ja-JP"/>
              <a:t>]</a:t>
            </a:r>
            <a:r>
              <a:rPr lang="ja-JP" altLang="en-US" dirty="0" smtClean="0"/>
              <a:t> </a:t>
            </a:r>
            <a:r>
              <a:rPr lang="ja-JP" altLang="en-US" dirty="0" smtClean="0"/>
              <a:t>プラットフォーム</a:t>
            </a:r>
            <a:r>
              <a:rPr lang="ja-JP" altLang="en-US" dirty="0"/>
              <a:t>とソフトウェアのまとめ</a:t>
            </a:r>
            <a:endParaRPr kumimoji="1" lang="ja-JP" altLang="en-US" dirty="0"/>
          </a:p>
        </p:txBody>
      </p:sp>
      <p:graphicFrame>
        <p:nvGraphicFramePr>
          <p:cNvPr id="3" name="Table 2"/>
          <p:cNvGraphicFramePr>
            <a:graphicFrameLocks noGrp="1"/>
          </p:cNvGraphicFramePr>
          <p:nvPr>
            <p:extLst/>
          </p:nvPr>
        </p:nvGraphicFramePr>
        <p:xfrm>
          <a:off x="370583" y="1123457"/>
          <a:ext cx="8302519" cy="3612227"/>
        </p:xfrm>
        <a:graphic>
          <a:graphicData uri="http://schemas.openxmlformats.org/drawingml/2006/table">
            <a:tbl>
              <a:tblPr firstRow="1" bandRow="1">
                <a:tableStyleId>{35758FB7-9AC5-4552-8A53-C91805E547FA}</a:tableStyleId>
              </a:tblPr>
              <a:tblGrid>
                <a:gridCol w="3629467">
                  <a:extLst>
                    <a:ext uri="{9D8B030D-6E8A-4147-A177-3AD203B41FA5}">
                      <a16:colId xmlns:a16="http://schemas.microsoft.com/office/drawing/2014/main" val="20000"/>
                    </a:ext>
                  </a:extLst>
                </a:gridCol>
                <a:gridCol w="1681204">
                  <a:extLst>
                    <a:ext uri="{9D8B030D-6E8A-4147-A177-3AD203B41FA5}">
                      <a16:colId xmlns:a16="http://schemas.microsoft.com/office/drawing/2014/main" val="20001"/>
                    </a:ext>
                  </a:extLst>
                </a:gridCol>
                <a:gridCol w="1002808">
                  <a:extLst>
                    <a:ext uri="{9D8B030D-6E8A-4147-A177-3AD203B41FA5}">
                      <a16:colId xmlns:a16="http://schemas.microsoft.com/office/drawing/2014/main" val="20002"/>
                    </a:ext>
                  </a:extLst>
                </a:gridCol>
                <a:gridCol w="994520">
                  <a:extLst>
                    <a:ext uri="{9D8B030D-6E8A-4147-A177-3AD203B41FA5}">
                      <a16:colId xmlns:a16="http://schemas.microsoft.com/office/drawing/2014/main" val="20003"/>
                    </a:ext>
                  </a:extLst>
                </a:gridCol>
                <a:gridCol w="994520">
                  <a:extLst>
                    <a:ext uri="{9D8B030D-6E8A-4147-A177-3AD203B41FA5}">
                      <a16:colId xmlns:a16="http://schemas.microsoft.com/office/drawing/2014/main" val="20004"/>
                    </a:ext>
                  </a:extLst>
                </a:gridCol>
              </a:tblGrid>
              <a:tr h="704507">
                <a:tc>
                  <a:txBody>
                    <a:bodyPr/>
                    <a:lstStyle/>
                    <a:p>
                      <a:pPr algn="ctr"/>
                      <a:r>
                        <a:rPr lang="en-US" sz="1200" dirty="0" smtClean="0"/>
                        <a:t>Platform  </a:t>
                      </a:r>
                      <a:r>
                        <a:rPr lang="ja-JP" altLang="en-US" sz="1200" dirty="0" smtClean="0"/>
                        <a:t>＼</a:t>
                      </a:r>
                      <a:r>
                        <a:rPr lang="ja-JP" altLang="en-US" sz="1200" baseline="0" dirty="0" smtClean="0"/>
                        <a:t>  </a:t>
                      </a:r>
                      <a:r>
                        <a:rPr lang="en-US" altLang="ja-JP" sz="1200" baseline="0" dirty="0" smtClean="0"/>
                        <a:t>Software</a:t>
                      </a:r>
                      <a:endParaRPr lang="en-US" sz="1200" dirty="0"/>
                    </a:p>
                  </a:txBody>
                  <a:tcPr marL="91392" marR="91392" anchor="ctr"/>
                </a:tc>
                <a:tc>
                  <a:txBody>
                    <a:bodyPr/>
                    <a:lstStyle/>
                    <a:p>
                      <a:pPr algn="ctr"/>
                      <a:r>
                        <a:rPr lang="en-US" sz="1200" dirty="0" smtClean="0"/>
                        <a:t>Firepower Threat Defense</a:t>
                      </a:r>
                    </a:p>
                  </a:txBody>
                  <a:tcPr marL="91392" marR="91392" anchor="ctr"/>
                </a:tc>
                <a:tc>
                  <a:txBody>
                    <a:bodyPr/>
                    <a:lstStyle/>
                    <a:p>
                      <a:pPr algn="ctr"/>
                      <a:r>
                        <a:rPr lang="en-US" sz="1200" dirty="0" smtClean="0"/>
                        <a:t>Firepower</a:t>
                      </a:r>
                      <a:r>
                        <a:rPr lang="en-US" sz="1200" baseline="0" dirty="0" smtClean="0"/>
                        <a:t> NGIPS</a:t>
                      </a:r>
                    </a:p>
                  </a:txBody>
                  <a:tcPr marL="91392" marR="91392" anchor="ctr"/>
                </a:tc>
                <a:tc>
                  <a:txBody>
                    <a:bodyPr/>
                    <a:lstStyle/>
                    <a:p>
                      <a:pPr algn="ctr"/>
                      <a:r>
                        <a:rPr lang="en-US" sz="1200" dirty="0" smtClean="0"/>
                        <a:t>ASA Firewall</a:t>
                      </a:r>
                    </a:p>
                  </a:txBody>
                  <a:tcPr marL="91392" marR="91392" anchor="ctr"/>
                </a:tc>
                <a:tc>
                  <a:txBody>
                    <a:bodyPr/>
                    <a:lstStyle/>
                    <a:p>
                      <a:pPr algn="ctr"/>
                      <a:r>
                        <a:rPr lang="en-US" sz="1200" dirty="0" smtClean="0"/>
                        <a:t>Firepower Services</a:t>
                      </a:r>
                      <a:br>
                        <a:rPr lang="en-US" sz="1200" dirty="0" smtClean="0"/>
                      </a:br>
                      <a:r>
                        <a:rPr lang="en-US" sz="1200" dirty="0" smtClean="0"/>
                        <a:t>on ASA</a:t>
                      </a:r>
                      <a:endParaRPr lang="en-US" sz="1200" dirty="0"/>
                    </a:p>
                  </a:txBody>
                  <a:tcPr marL="91392" marR="91392" anchor="ctr"/>
                </a:tc>
                <a:extLst>
                  <a:ext uri="{0D108BD9-81ED-4DB2-BD59-A6C34878D82A}">
                    <a16:rowId xmlns:a16="http://schemas.microsoft.com/office/drawing/2014/main" val="10000"/>
                  </a:ext>
                </a:extLst>
              </a:tr>
              <a:tr h="346320">
                <a:tc>
                  <a:txBody>
                    <a:bodyPr/>
                    <a:lstStyle/>
                    <a:p>
                      <a:r>
                        <a:rPr lang="en-US" sz="1200" dirty="0" smtClean="0"/>
                        <a:t>Firepower</a:t>
                      </a:r>
                      <a:r>
                        <a:rPr lang="en-US" sz="1200" baseline="0" dirty="0" smtClean="0"/>
                        <a:t> 7000, 8000 Series</a:t>
                      </a:r>
                      <a:endParaRPr lang="en-US" sz="1200" dirty="0"/>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008000"/>
                        </a:solidFill>
                      </a:endParaRPr>
                    </a:p>
                  </a:txBody>
                  <a:tcPr marL="91392" marR="91392" marT="36000" marB="36000"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Zapf Dingbats"/>
                          <a:ea typeface="Zapf Dingbats"/>
                          <a:cs typeface="Zapf Dingbats"/>
                          <a:sym typeface="Zapf Dingbats"/>
                        </a:rPr>
                        <a:t>✗</a:t>
                      </a:r>
                      <a:endParaRPr lang="en-US" sz="1800" dirty="0" smtClean="0">
                        <a:solidFill>
                          <a:srgbClr val="FF0000"/>
                        </a:solidFill>
                      </a:endParaRPr>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extLst>
                  <a:ext uri="{0D108BD9-81ED-4DB2-BD59-A6C34878D82A}">
                    <a16:rowId xmlns:a16="http://schemas.microsoft.com/office/drawing/2014/main" val="10001"/>
                  </a:ext>
                </a:extLst>
              </a:tr>
              <a:tr h="346320">
                <a:tc>
                  <a:txBody>
                    <a:bodyPr/>
                    <a:lstStyle/>
                    <a:p>
                      <a:r>
                        <a:rPr lang="en-US" sz="1200" dirty="0" smtClean="0"/>
                        <a:t>ASA Low</a:t>
                      </a:r>
                      <a:r>
                        <a:rPr lang="en-US" sz="1200" baseline="0" dirty="0" smtClean="0"/>
                        <a:t> / Mid </a:t>
                      </a:r>
                      <a:r>
                        <a:rPr lang="en-US" sz="1100" dirty="0" smtClean="0"/>
                        <a:t>(5506/08/16/12/15/25/45/55)</a:t>
                      </a:r>
                      <a:endParaRPr lang="en-US" sz="1200" dirty="0"/>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r>
                        <a:rPr lang="en-US" sz="1000" b="0" i="0" dirty="0" smtClean="0">
                          <a:solidFill>
                            <a:srgbClr val="008000"/>
                          </a:solidFill>
                          <a:latin typeface="+mn-lt"/>
                          <a:ea typeface="Zapf Dingbats"/>
                          <a:cs typeface="Zapf Dingbats"/>
                          <a:sym typeface="Zapf Dingbats"/>
                        </a:rPr>
                        <a:t>(reimage)</a:t>
                      </a:r>
                      <a:endParaRPr lang="en-US" sz="1800" dirty="0">
                        <a:solidFill>
                          <a:srgbClr val="008000"/>
                        </a:solidFill>
                      </a:endParaRPr>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008000"/>
                        </a:solidFill>
                      </a:endParaRPr>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008000"/>
                        </a:solidFill>
                      </a:endParaRPr>
                    </a:p>
                  </a:txBody>
                  <a:tcPr marL="91392" marR="91392" marT="36000" marB="36000" anchor="ctr"/>
                </a:tc>
                <a:extLst>
                  <a:ext uri="{0D108BD9-81ED-4DB2-BD59-A6C34878D82A}">
                    <a16:rowId xmlns:a16="http://schemas.microsoft.com/office/drawing/2014/main" val="10002"/>
                  </a:ext>
                </a:extLst>
              </a:tr>
              <a:tr h="346320">
                <a:tc>
                  <a:txBody>
                    <a:bodyPr/>
                    <a:lstStyle/>
                    <a:p>
                      <a:r>
                        <a:rPr lang="en-US" sz="1200" dirty="0" smtClean="0"/>
                        <a:t>ASA High-end</a:t>
                      </a:r>
                      <a:r>
                        <a:rPr lang="en-US" sz="1600" baseline="0" dirty="0" smtClean="0"/>
                        <a:t> </a:t>
                      </a:r>
                      <a:r>
                        <a:rPr lang="en-US" sz="1100" dirty="0" smtClean="0"/>
                        <a:t>(5585</a:t>
                      </a:r>
                      <a:r>
                        <a:rPr lang="en-US" sz="1100" baseline="0" dirty="0" smtClean="0"/>
                        <a:t> SSP-10/20/40/60</a:t>
                      </a:r>
                      <a:r>
                        <a:rPr lang="en-US" sz="1100" dirty="0" smtClean="0"/>
                        <a:t>)</a:t>
                      </a:r>
                      <a:endParaRPr lang="en-US" sz="1000" dirty="0"/>
                    </a:p>
                  </a:txBody>
                  <a:tcPr marL="91392" marR="91392" marT="36000" marB="36000" anchor="ctr"/>
                </a:tc>
                <a:tc>
                  <a:txBody>
                    <a:bodyPr/>
                    <a:lstStyle/>
                    <a:p>
                      <a:pPr marL="0" marR="0" indent="0" algn="ctr" defTabSz="685685"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Zapf Dingbats"/>
                          <a:ea typeface="Zapf Dingbats"/>
                          <a:cs typeface="Zapf Dingbats"/>
                          <a:sym typeface="Zapf Dingbats"/>
                        </a:rPr>
                        <a:t>✗</a:t>
                      </a:r>
                      <a:endParaRPr lang="en-US" sz="1800" dirty="0" smtClean="0">
                        <a:solidFill>
                          <a:srgbClr val="FF0000"/>
                        </a:solidFill>
                      </a:endParaRPr>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tc>
                  <a:txBody>
                    <a:bodyPr/>
                    <a:lstStyle/>
                    <a:p>
                      <a:pPr marL="0" marR="0" indent="0" algn="ctr" defTabSz="685685" rtl="0" eaLnBrk="1" fontAlgn="auto" latinLnBrk="0" hangingPunct="1">
                        <a:lnSpc>
                          <a:spcPct val="100000"/>
                        </a:lnSpc>
                        <a:spcBef>
                          <a:spcPts val="0"/>
                        </a:spcBef>
                        <a:spcAft>
                          <a:spcPts val="0"/>
                        </a:spcAft>
                        <a:buClrTx/>
                        <a:buSzTx/>
                        <a:buFontTx/>
                        <a:buNone/>
                        <a:tabLst/>
                        <a:defRPr/>
                      </a:pPr>
                      <a:r>
                        <a:rPr lang="en-US" sz="1800"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marL="91392" marR="91392" marT="36000" marB="36000" anchor="ctr"/>
                </a:tc>
                <a:tc>
                  <a:txBody>
                    <a:bodyPr/>
                    <a:lstStyle/>
                    <a:p>
                      <a:pPr marL="0" marR="0" indent="0" algn="ctr" defTabSz="685685" rtl="0" eaLnBrk="1" fontAlgn="auto" latinLnBrk="0" hangingPunct="1">
                        <a:lnSpc>
                          <a:spcPct val="100000"/>
                        </a:lnSpc>
                        <a:spcBef>
                          <a:spcPts val="0"/>
                        </a:spcBef>
                        <a:spcAft>
                          <a:spcPts val="0"/>
                        </a:spcAft>
                        <a:buClrTx/>
                        <a:buSzTx/>
                        <a:buFontTx/>
                        <a:buNone/>
                        <a:tabLst/>
                        <a:defRPr/>
                      </a:pPr>
                      <a:r>
                        <a:rPr lang="en-US" sz="1800"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marL="91392" marR="91392" marT="36000" marB="36000" anchor="ctr"/>
                </a:tc>
                <a:extLst>
                  <a:ext uri="{0D108BD9-81ED-4DB2-BD59-A6C34878D82A}">
                    <a16:rowId xmlns:a16="http://schemas.microsoft.com/office/drawing/2014/main" val="10003"/>
                  </a:ext>
                </a:extLst>
              </a:tr>
              <a:tr h="346320">
                <a:tc>
                  <a:txBody>
                    <a:bodyPr/>
                    <a:lstStyle/>
                    <a:p>
                      <a:r>
                        <a:rPr lang="en-US" sz="1200" dirty="0" smtClean="0"/>
                        <a:t>Firepower 4100,  9300</a:t>
                      </a:r>
                      <a:r>
                        <a:rPr lang="en-US" sz="1200" baseline="0" dirty="0" smtClean="0"/>
                        <a:t> </a:t>
                      </a:r>
                      <a:r>
                        <a:rPr lang="en-US" sz="1000" dirty="0" smtClean="0"/>
                        <a:t>(SSP</a:t>
                      </a:r>
                      <a:r>
                        <a:rPr lang="en-US" sz="1000" baseline="0" dirty="0" smtClean="0"/>
                        <a:t> 3RU - SM-24/36/44)</a:t>
                      </a:r>
                      <a:endParaRPr lang="en-US" sz="1000" dirty="0"/>
                    </a:p>
                  </a:txBody>
                  <a:tcPr marL="91392" marR="91392" marT="36000" marB="36000" anchor="ctr"/>
                </a:tc>
                <a:tc>
                  <a:txBody>
                    <a:bodyPr/>
                    <a:lstStyle/>
                    <a:p>
                      <a:pPr marL="0" marR="0" indent="0" algn="ctr" defTabSz="685685" rtl="0" eaLnBrk="1" fontAlgn="auto" latinLnBrk="0" hangingPunct="1">
                        <a:lnSpc>
                          <a:spcPct val="100000"/>
                        </a:lnSpc>
                        <a:spcBef>
                          <a:spcPts val="0"/>
                        </a:spcBef>
                        <a:spcAft>
                          <a:spcPts val="0"/>
                        </a:spcAft>
                        <a:buClrTx/>
                        <a:buSzTx/>
                        <a:buFontTx/>
                        <a:buNone/>
                        <a:tabLst/>
                        <a:defRPr/>
                      </a:pPr>
                      <a:r>
                        <a:rPr lang="en-US" sz="1800"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extLst>
                  <a:ext uri="{0D108BD9-81ED-4DB2-BD59-A6C34878D82A}">
                    <a16:rowId xmlns:a16="http://schemas.microsoft.com/office/drawing/2014/main" val="10004"/>
                  </a:ext>
                </a:extLst>
              </a:tr>
              <a:tr h="346320">
                <a:tc>
                  <a:txBody>
                    <a:bodyPr/>
                    <a:lstStyle/>
                    <a:p>
                      <a:r>
                        <a:rPr lang="en-US" sz="1200" dirty="0" smtClean="0"/>
                        <a:t>Firepower</a:t>
                      </a:r>
                      <a:r>
                        <a:rPr lang="en-US" sz="1200" baseline="0" dirty="0" smtClean="0"/>
                        <a:t> 2100</a:t>
                      </a:r>
                      <a:endParaRPr lang="en-US" sz="1200" dirty="0"/>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008000"/>
                          </a:solidFill>
                          <a:latin typeface="Zapf Dingbats"/>
                          <a:ea typeface="Zapf Dingbats"/>
                          <a:cs typeface="Zapf Dingbats"/>
                          <a:sym typeface="Zapf Dingbats"/>
                        </a:rPr>
                        <a:t>✓</a:t>
                      </a:r>
                      <a:endParaRPr lang="en-US" altLang="ja-JP" sz="1800" dirty="0" smtClean="0">
                        <a:solidFill>
                          <a:srgbClr val="008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p>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900" dirty="0" smtClean="0">
                          <a:solidFill>
                            <a:srgbClr val="FF0000"/>
                          </a:solidFill>
                          <a:latin typeface="Zapf Dingbats"/>
                          <a:ea typeface="Zapf Dingbats"/>
                          <a:cs typeface="Zapf Dingbats"/>
                          <a:sym typeface="Zapf Dingbats"/>
                        </a:rPr>
                        <a:t>*</a:t>
                      </a:r>
                      <a:r>
                        <a:rPr lang="en-US" altLang="ja-JP" sz="900" dirty="0" smtClean="0">
                          <a:solidFill>
                            <a:srgbClr val="FF0000"/>
                          </a:solidFill>
                          <a:latin typeface="Zapf Dingbats"/>
                          <a:ea typeface="Zapf Dingbats"/>
                          <a:cs typeface="Zapf Dingbats"/>
                          <a:sym typeface="Zapf Dingbats"/>
                        </a:rPr>
                        <a:t>9</a:t>
                      </a:r>
                      <a:r>
                        <a:rPr lang="ja-JP" altLang="en-US" sz="900" dirty="0" smtClean="0">
                          <a:solidFill>
                            <a:srgbClr val="FF0000"/>
                          </a:solidFill>
                          <a:latin typeface="Zapf Dingbats"/>
                          <a:ea typeface="Zapf Dingbats"/>
                          <a:cs typeface="Zapf Dingbats"/>
                          <a:sym typeface="Zapf Dingbats"/>
                        </a:rPr>
                        <a:t>月対応予定</a:t>
                      </a:r>
                      <a:endParaRPr lang="en-US" altLang="ja-JP" sz="900" dirty="0" smtClean="0">
                        <a:solidFill>
                          <a:srgbClr val="FF0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extLst>
                  <a:ext uri="{0D108BD9-81ED-4DB2-BD59-A6C34878D82A}">
                    <a16:rowId xmlns:a16="http://schemas.microsoft.com/office/drawing/2014/main" val="10005"/>
                  </a:ext>
                </a:extLst>
              </a:tr>
              <a:tr h="346320">
                <a:tc>
                  <a:txBody>
                    <a:bodyPr/>
                    <a:lstStyle/>
                    <a:p>
                      <a:r>
                        <a:rPr lang="en-US" sz="1200" dirty="0" smtClean="0"/>
                        <a:t>VMware</a:t>
                      </a:r>
                      <a:endParaRPr lang="en-US" sz="1200" dirty="0"/>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008000"/>
                        </a:solidFill>
                      </a:endParaRPr>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008000"/>
                        </a:solidFill>
                      </a:endParaRPr>
                    </a:p>
                  </a:txBody>
                  <a:tcPr marL="91392" marR="91392" marT="36000" marB="36000" anchor="ctr"/>
                </a:tc>
                <a:tc>
                  <a:txBody>
                    <a:bodyPr/>
                    <a:lstStyle/>
                    <a:p>
                      <a:pPr algn="ctr"/>
                      <a:r>
                        <a:rPr lang="en-US" sz="1800" dirty="0" smtClean="0">
                          <a:solidFill>
                            <a:srgbClr val="008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tc>
                  <a:txBody>
                    <a:bodyPr/>
                    <a:lstStyle/>
                    <a:p>
                      <a:pPr algn="ctr"/>
                      <a:r>
                        <a:rPr lang="en-US" sz="1800" dirty="0" smtClean="0">
                          <a:solidFill>
                            <a:srgbClr val="FF0000"/>
                          </a:solidFill>
                          <a:latin typeface="Zapf Dingbats"/>
                          <a:ea typeface="Zapf Dingbats"/>
                          <a:cs typeface="Zapf Dingbats"/>
                          <a:sym typeface="Zapf Dingbats"/>
                        </a:rPr>
                        <a:t>✗</a:t>
                      </a:r>
                      <a:endParaRPr lang="en-US" sz="1800" dirty="0">
                        <a:solidFill>
                          <a:srgbClr val="FF0000"/>
                        </a:solidFill>
                      </a:endParaRPr>
                    </a:p>
                  </a:txBody>
                  <a:tcPr marL="91392" marR="91392" marT="36000" marB="36000" anchor="ctr"/>
                </a:tc>
                <a:extLst>
                  <a:ext uri="{0D108BD9-81ED-4DB2-BD59-A6C34878D82A}">
                    <a16:rowId xmlns:a16="http://schemas.microsoft.com/office/drawing/2014/main" val="10006"/>
                  </a:ext>
                </a:extLst>
              </a:tr>
              <a:tr h="346320">
                <a:tc>
                  <a:txBody>
                    <a:bodyPr/>
                    <a:lstStyle/>
                    <a:p>
                      <a:r>
                        <a:rPr lang="en-US" sz="1200" dirty="0" smtClean="0"/>
                        <a:t>KVM</a:t>
                      </a:r>
                      <a:endParaRPr lang="en-US" sz="1200" dirty="0"/>
                    </a:p>
                  </a:txBody>
                  <a:tcPr marL="91392" marR="91392" marT="36000" marB="36000" anchor="ctr"/>
                </a:tc>
                <a:tc>
                  <a:txBody>
                    <a:bodyPr/>
                    <a:lstStyle/>
                    <a:p>
                      <a:pPr marL="0" marR="0" indent="0" algn="ctr" defTabSz="685685" rtl="0" eaLnBrk="1" fontAlgn="auto" latinLnBrk="0" hangingPunct="1">
                        <a:lnSpc>
                          <a:spcPct val="100000"/>
                        </a:lnSpc>
                        <a:spcBef>
                          <a:spcPts val="0"/>
                        </a:spcBef>
                        <a:spcAft>
                          <a:spcPts val="0"/>
                        </a:spcAft>
                        <a:buClrTx/>
                        <a:buSzTx/>
                        <a:buFontTx/>
                        <a:buNone/>
                        <a:tabLst/>
                        <a:defRPr/>
                      </a:pPr>
                      <a:r>
                        <a:rPr lang="en-US" altLang="ja-JP" sz="1800" dirty="0" smtClean="0">
                          <a:solidFill>
                            <a:srgbClr val="008000"/>
                          </a:solidFill>
                          <a:latin typeface="Zapf Dingbats"/>
                          <a:ea typeface="Zapf Dingbats"/>
                          <a:cs typeface="Zapf Dingbats"/>
                          <a:sym typeface="Zapf Dingbats"/>
                        </a:rPr>
                        <a:t>✓</a:t>
                      </a:r>
                      <a:endParaRPr lang="en-US" altLang="ja-JP" sz="1800" dirty="0" smtClean="0">
                        <a:solidFill>
                          <a:srgbClr val="008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008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extLst>
                  <a:ext uri="{0D108BD9-81ED-4DB2-BD59-A6C34878D82A}">
                    <a16:rowId xmlns:a16="http://schemas.microsoft.com/office/drawing/2014/main" val="10007"/>
                  </a:ext>
                </a:extLst>
              </a:tr>
              <a:tr h="346320">
                <a:tc>
                  <a:txBody>
                    <a:bodyPr/>
                    <a:lstStyle/>
                    <a:p>
                      <a:r>
                        <a:rPr lang="en-US" sz="1200" dirty="0" smtClean="0"/>
                        <a:t>AWS, Azure</a:t>
                      </a:r>
                      <a:endParaRPr lang="en-US" sz="1200" dirty="0"/>
                    </a:p>
                  </a:txBody>
                  <a:tcPr marL="91392" marR="91392" marT="36000" marB="36000" anchor="ctr"/>
                </a:tc>
                <a:tc>
                  <a:txBody>
                    <a:bodyPr/>
                    <a:lstStyle/>
                    <a:p>
                      <a:pPr marL="0" marR="0" indent="0" algn="ctr" defTabSz="685685" rtl="0" eaLnBrk="1" fontAlgn="auto" latinLnBrk="0" hangingPunct="1">
                        <a:lnSpc>
                          <a:spcPct val="100000"/>
                        </a:lnSpc>
                        <a:spcBef>
                          <a:spcPts val="0"/>
                        </a:spcBef>
                        <a:spcAft>
                          <a:spcPts val="0"/>
                        </a:spcAft>
                        <a:buClrTx/>
                        <a:buSzTx/>
                        <a:buFontTx/>
                        <a:buNone/>
                        <a:tabLst/>
                        <a:defRPr/>
                      </a:pPr>
                      <a:r>
                        <a:rPr lang="en-US" altLang="ja-JP" sz="1800" dirty="0" smtClean="0">
                          <a:solidFill>
                            <a:srgbClr val="008000"/>
                          </a:solidFill>
                          <a:latin typeface="Zapf Dingbats"/>
                          <a:ea typeface="Zapf Dingbats"/>
                          <a:cs typeface="Zapf Dingbats"/>
                          <a:sym typeface="Zapf Dingbats"/>
                        </a:rPr>
                        <a:t>✓</a:t>
                      </a:r>
                      <a:endParaRPr lang="en-US" altLang="ja-JP" sz="1800" dirty="0" smtClean="0">
                        <a:solidFill>
                          <a:srgbClr val="008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008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Zapf Dingbats"/>
                          <a:ea typeface="Zapf Dingbats"/>
                          <a:cs typeface="Zapf Dingbats"/>
                          <a:sym typeface="Zapf Dingbats"/>
                        </a:rPr>
                        <a:t>✗</a:t>
                      </a:r>
                      <a:endParaRPr lang="en-US" altLang="ja-JP" sz="1800" dirty="0" smtClean="0">
                        <a:solidFill>
                          <a:srgbClr val="FF0000"/>
                        </a:solidFill>
                      </a:endParaRPr>
                    </a:p>
                  </a:txBody>
                  <a:tcPr marL="91392" marR="91392" marT="36000" marB="3600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3329748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設定管理ツール</a:t>
            </a:r>
            <a:endParaRPr kumimoji="1" lang="ja-JP" altLang="en-US" dirty="0"/>
          </a:p>
        </p:txBody>
      </p:sp>
      <p:graphicFrame>
        <p:nvGraphicFramePr>
          <p:cNvPr id="4" name="Table 3"/>
          <p:cNvGraphicFramePr>
            <a:graphicFrameLocks noGrp="1"/>
          </p:cNvGraphicFramePr>
          <p:nvPr>
            <p:extLst>
              <p:ext uri="{D42A27DB-BD31-4B8C-83A1-F6EECF244321}">
                <p14:modId xmlns:p14="http://schemas.microsoft.com/office/powerpoint/2010/main" val="2568513568"/>
              </p:ext>
            </p:extLst>
          </p:nvPr>
        </p:nvGraphicFramePr>
        <p:xfrm>
          <a:off x="329983" y="798833"/>
          <a:ext cx="8403922" cy="3086100"/>
        </p:xfrm>
        <a:graphic>
          <a:graphicData uri="http://schemas.openxmlformats.org/drawingml/2006/table">
            <a:tbl>
              <a:tblPr firstRow="1" bandRow="1">
                <a:tableStyleId>{21E4AEA4-8DFA-4A89-87EB-49C32662AFE0}</a:tableStyleId>
              </a:tblPr>
              <a:tblGrid>
                <a:gridCol w="1593028">
                  <a:extLst>
                    <a:ext uri="{9D8B030D-6E8A-4147-A177-3AD203B41FA5}">
                      <a16:colId xmlns:a16="http://schemas.microsoft.com/office/drawing/2014/main" val="3370943975"/>
                    </a:ext>
                  </a:extLst>
                </a:gridCol>
                <a:gridCol w="1092635">
                  <a:extLst>
                    <a:ext uri="{9D8B030D-6E8A-4147-A177-3AD203B41FA5}">
                      <a16:colId xmlns:a16="http://schemas.microsoft.com/office/drawing/2014/main" val="1268661817"/>
                    </a:ext>
                  </a:extLst>
                </a:gridCol>
                <a:gridCol w="5718259">
                  <a:extLst>
                    <a:ext uri="{9D8B030D-6E8A-4147-A177-3AD203B41FA5}">
                      <a16:colId xmlns:a16="http://schemas.microsoft.com/office/drawing/2014/main" val="460655572"/>
                    </a:ext>
                  </a:extLst>
                </a:gridCol>
              </a:tblGrid>
              <a:tr h="165447">
                <a:tc>
                  <a:txBody>
                    <a:bodyPr/>
                    <a:lstStyle/>
                    <a:p>
                      <a:r>
                        <a:rPr lang="ja-JP" altLang="en-US" sz="1050" b="1" dirty="0">
                          <a:solidFill>
                            <a:srgbClr val="FFFFFF"/>
                          </a:solidFill>
                          <a:effectLst/>
                        </a:rPr>
                        <a:t>管理</a:t>
                      </a:r>
                      <a:r>
                        <a:rPr lang="en-US" sz="1050" b="1" dirty="0">
                          <a:solidFill>
                            <a:srgbClr val="FFFFFF"/>
                          </a:solidFill>
                          <a:effectLst/>
                        </a:rPr>
                        <a:t>UI</a:t>
                      </a:r>
                      <a:endParaRPr lang="en-US" sz="1050" dirty="0"/>
                    </a:p>
                  </a:txBody>
                  <a:tcPr anchor="ctr"/>
                </a:tc>
                <a:tc>
                  <a:txBody>
                    <a:bodyPr/>
                    <a:lstStyle/>
                    <a:p>
                      <a:r>
                        <a:rPr lang="ja-JP" altLang="en-US" sz="1050" b="1" dirty="0">
                          <a:solidFill>
                            <a:srgbClr val="FFFFFF"/>
                          </a:solidFill>
                          <a:effectLst/>
                        </a:rPr>
                        <a:t>管理対</a:t>
                      </a:r>
                      <a:r>
                        <a:rPr lang="ja-JP" altLang="en-US" sz="1050" b="1" dirty="0" smtClean="0">
                          <a:solidFill>
                            <a:srgbClr val="FFFFFF"/>
                          </a:solidFill>
                          <a:effectLst/>
                        </a:rPr>
                        <a:t>象 </a:t>
                      </a:r>
                      <a:r>
                        <a:rPr lang="en-US" altLang="ja-JP" sz="1050" b="1" dirty="0" smtClean="0">
                          <a:solidFill>
                            <a:srgbClr val="FFFFFF"/>
                          </a:solidFill>
                          <a:effectLst/>
                        </a:rPr>
                        <a:t>OS</a:t>
                      </a:r>
                      <a:endParaRPr lang="ja-JP" altLang="en-US" sz="1050" dirty="0"/>
                    </a:p>
                  </a:txBody>
                  <a:tcPr anchor="ctr"/>
                </a:tc>
                <a:tc>
                  <a:txBody>
                    <a:bodyPr/>
                    <a:lstStyle/>
                    <a:p>
                      <a:r>
                        <a:rPr lang="ja-JP" altLang="en-US" sz="1050" dirty="0" smtClean="0"/>
                        <a:t>説明</a:t>
                      </a:r>
                      <a:endParaRPr lang="ja-JP" altLang="en-US" sz="1050" dirty="0"/>
                    </a:p>
                  </a:txBody>
                  <a:tcPr anchor="ctr"/>
                </a:tc>
                <a:extLst>
                  <a:ext uri="{0D108BD9-81ED-4DB2-BD59-A6C34878D82A}">
                    <a16:rowId xmlns:a16="http://schemas.microsoft.com/office/drawing/2014/main" val="1850549145"/>
                  </a:ext>
                </a:extLst>
              </a:tr>
              <a:tr h="716113">
                <a:tc>
                  <a:txBody>
                    <a:bodyPr/>
                    <a:lstStyle/>
                    <a:p>
                      <a:r>
                        <a:rPr lang="en-US" sz="1050" dirty="0"/>
                        <a:t> Firepower Management </a:t>
                      </a:r>
                      <a:br>
                        <a:rPr lang="en-US" sz="1050" dirty="0"/>
                      </a:br>
                      <a:r>
                        <a:rPr lang="en-US" sz="1050" dirty="0"/>
                        <a:t> Center (</a:t>
                      </a:r>
                      <a:r>
                        <a:rPr lang="en-US" sz="1050" b="1" dirty="0"/>
                        <a:t>FMC</a:t>
                      </a:r>
                      <a:r>
                        <a:rPr lang="en-US" sz="1050" dirty="0"/>
                        <a:t>)</a:t>
                      </a:r>
                    </a:p>
                  </a:txBody>
                  <a:tcPr anchor="ctr"/>
                </a:tc>
                <a:tc>
                  <a:txBody>
                    <a:bodyPr/>
                    <a:lstStyle/>
                    <a:p>
                      <a:r>
                        <a:rPr lang="en-US" sz="1050" dirty="0"/>
                        <a:t> FTD and/or </a:t>
                      </a:r>
                      <a:br>
                        <a:rPr lang="en-US" sz="1050" dirty="0"/>
                      </a:br>
                      <a:r>
                        <a:rPr lang="en-US" sz="1050" dirty="0"/>
                        <a:t> </a:t>
                      </a:r>
                      <a:r>
                        <a:rPr lang="en-US" sz="1050" dirty="0" smtClean="0"/>
                        <a:t>Firepower</a:t>
                      </a:r>
                      <a:r>
                        <a:rPr lang="en-US" sz="1050" baseline="0" dirty="0" smtClean="0"/>
                        <a:t> Services</a:t>
                      </a:r>
                      <a:endParaRPr lang="en-US" sz="1050" dirty="0"/>
                    </a:p>
                  </a:txBody>
                  <a:tcPr anchor="ctr"/>
                </a:tc>
                <a:tc>
                  <a:txBody>
                    <a:bodyPr/>
                    <a:lstStyle/>
                    <a:p>
                      <a:pPr marL="285750" indent="-285750">
                        <a:buFontTx/>
                        <a:buChar char="-"/>
                      </a:pPr>
                      <a:r>
                        <a:rPr kumimoji="1" lang="ja-JP" altLang="en-US" sz="1050" kern="1200" dirty="0" smtClean="0">
                          <a:solidFill>
                            <a:schemeClr val="dk1"/>
                          </a:solidFill>
                          <a:effectLst/>
                          <a:latin typeface="+mn-lt"/>
                          <a:ea typeface="+mn-ea"/>
                          <a:cs typeface="+mn-cs"/>
                        </a:rPr>
                        <a:t>有償の専用ツール</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err="1" smtClean="0">
                          <a:solidFill>
                            <a:schemeClr val="dk1"/>
                          </a:solidFill>
                          <a:effectLst/>
                          <a:latin typeface="+mn-lt"/>
                          <a:ea typeface="+mn-ea"/>
                          <a:cs typeface="+mn-cs"/>
                        </a:rPr>
                        <a:t>WebUI</a:t>
                      </a:r>
                      <a:r>
                        <a:rPr kumimoji="1" lang="ja-JP" altLang="ja-JP" sz="1050" kern="1200" dirty="0" smtClean="0">
                          <a:solidFill>
                            <a:schemeClr val="dk1"/>
                          </a:solidFill>
                          <a:effectLst/>
                          <a:latin typeface="+mn-lt"/>
                          <a:ea typeface="+mn-ea"/>
                          <a:cs typeface="+mn-cs"/>
                        </a:rPr>
                        <a:t>で管理可能</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FTD</a:t>
                      </a:r>
                      <a:r>
                        <a:rPr kumimoji="1" lang="ja-JP" altLang="en-US" sz="1050" kern="1200" dirty="0" smtClean="0">
                          <a:solidFill>
                            <a:schemeClr val="dk1"/>
                          </a:solidFill>
                          <a:effectLst/>
                          <a:latin typeface="+mn-lt"/>
                          <a:ea typeface="+mn-ea"/>
                          <a:cs typeface="+mn-cs"/>
                        </a:rPr>
                        <a:t>・</a:t>
                      </a:r>
                      <a:r>
                        <a:rPr kumimoji="1" lang="en-US" altLang="ja-JP" sz="1050" kern="1200" dirty="0" smtClean="0">
                          <a:solidFill>
                            <a:schemeClr val="dk1"/>
                          </a:solidFill>
                          <a:effectLst/>
                          <a:latin typeface="+mn-lt"/>
                          <a:ea typeface="+mn-ea"/>
                          <a:cs typeface="+mn-cs"/>
                        </a:rPr>
                        <a:t>Firepower</a:t>
                      </a:r>
                      <a:r>
                        <a:rPr kumimoji="1" lang="ja-JP" altLang="en-US" sz="1050" kern="1200" dirty="0" smtClean="0">
                          <a:solidFill>
                            <a:schemeClr val="dk1"/>
                          </a:solidFill>
                          <a:effectLst/>
                          <a:latin typeface="+mn-lt"/>
                          <a:ea typeface="+mn-ea"/>
                          <a:cs typeface="+mn-cs"/>
                        </a:rPr>
                        <a:t> </a:t>
                      </a:r>
                      <a:r>
                        <a:rPr kumimoji="1" lang="en-US" altLang="ja-JP" sz="1050" kern="1200" dirty="0" smtClean="0">
                          <a:solidFill>
                            <a:schemeClr val="dk1"/>
                          </a:solidFill>
                          <a:effectLst/>
                          <a:latin typeface="+mn-lt"/>
                          <a:ea typeface="+mn-ea"/>
                          <a:cs typeface="+mn-cs"/>
                        </a:rPr>
                        <a:t>Services</a:t>
                      </a:r>
                      <a:r>
                        <a:rPr kumimoji="1" lang="ja-JP" altLang="en-US" sz="1050" kern="1200" dirty="0" smtClean="0">
                          <a:solidFill>
                            <a:schemeClr val="dk1"/>
                          </a:solidFill>
                          <a:effectLst/>
                          <a:latin typeface="+mn-lt"/>
                          <a:ea typeface="+mn-ea"/>
                          <a:cs typeface="+mn-cs"/>
                        </a:rPr>
                        <a:t>を最大限に活用する</a:t>
                      </a:r>
                      <a:r>
                        <a:rPr kumimoji="1" lang="ja-JP" altLang="ja-JP" sz="1050" kern="1200" dirty="0" smtClean="0">
                          <a:solidFill>
                            <a:schemeClr val="dk1"/>
                          </a:solidFill>
                          <a:effectLst/>
                          <a:latin typeface="+mn-lt"/>
                          <a:ea typeface="+mn-ea"/>
                          <a:cs typeface="+mn-cs"/>
                        </a:rPr>
                        <a:t>高度な設定やチューニング、レポーティング、統合管理が可能</a:t>
                      </a:r>
                      <a:r>
                        <a:rPr kumimoji="1" lang="ja-JP" altLang="en-US" sz="1050" kern="1200" dirty="0" smtClean="0">
                          <a:solidFill>
                            <a:schemeClr val="dk1"/>
                          </a:solidFill>
                          <a:effectLst/>
                          <a:latin typeface="+mn-lt"/>
                          <a:ea typeface="+mn-ea"/>
                          <a:cs typeface="+mn-cs"/>
                        </a:rPr>
                        <a:t>なため</a:t>
                      </a:r>
                      <a:r>
                        <a:rPr kumimoji="1" lang="en-US" altLang="ja-JP" sz="1050" kern="1200" smtClean="0">
                          <a:solidFill>
                            <a:schemeClr val="dk1"/>
                          </a:solidFill>
                          <a:effectLst/>
                          <a:latin typeface="+mn-lt"/>
                          <a:ea typeface="+mn-ea"/>
                          <a:cs typeface="+mn-cs"/>
                        </a:rPr>
                        <a:t>FTD</a:t>
                      </a:r>
                      <a:r>
                        <a:rPr kumimoji="1" lang="ja-JP" altLang="en-US" sz="1050" kern="1200" dirty="0" err="1" smtClean="0">
                          <a:solidFill>
                            <a:schemeClr val="dk1"/>
                          </a:solidFill>
                          <a:effectLst/>
                          <a:latin typeface="+mn-lt"/>
                          <a:ea typeface="+mn-ea"/>
                          <a:cs typeface="+mn-cs"/>
                        </a:rPr>
                        <a:t>、</a:t>
                      </a:r>
                      <a:r>
                        <a:rPr kumimoji="1" lang="en-US" altLang="ja-JP" sz="1050" kern="1200" smtClean="0">
                          <a:solidFill>
                            <a:schemeClr val="dk1"/>
                          </a:solidFill>
                          <a:effectLst/>
                          <a:latin typeface="+mn-lt"/>
                          <a:ea typeface="+mn-ea"/>
                          <a:cs typeface="+mn-cs"/>
                        </a:rPr>
                        <a:t>FP</a:t>
                      </a:r>
                      <a:r>
                        <a:rPr kumimoji="1" lang="ja-JP" altLang="en-US" sz="1050" kern="1200" dirty="0" smtClean="0">
                          <a:solidFill>
                            <a:schemeClr val="dk1"/>
                          </a:solidFill>
                          <a:effectLst/>
                          <a:latin typeface="+mn-lt"/>
                          <a:ea typeface="+mn-ea"/>
                          <a:cs typeface="+mn-cs"/>
                        </a:rPr>
                        <a:t> </a:t>
                      </a:r>
                      <a:r>
                        <a:rPr kumimoji="1" lang="en-US" altLang="ja-JP" sz="1050" kern="1200" dirty="0" smtClean="0">
                          <a:solidFill>
                            <a:schemeClr val="dk1"/>
                          </a:solidFill>
                          <a:effectLst/>
                          <a:latin typeface="+mn-lt"/>
                          <a:ea typeface="+mn-ea"/>
                          <a:cs typeface="+mn-cs"/>
                        </a:rPr>
                        <a:t>Services</a:t>
                      </a:r>
                      <a:r>
                        <a:rPr kumimoji="1" lang="ja-JP" altLang="en-US" sz="1050" kern="1200" dirty="0" smtClean="0">
                          <a:solidFill>
                            <a:schemeClr val="dk1"/>
                          </a:solidFill>
                          <a:effectLst/>
                          <a:latin typeface="+mn-lt"/>
                          <a:ea typeface="+mn-ea"/>
                          <a:cs typeface="+mn-cs"/>
                        </a:rPr>
                        <a:t>利用時に導入を強く推奨</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ja-JP" altLang="ja-JP" sz="1050" kern="1200" dirty="0" smtClean="0">
                          <a:solidFill>
                            <a:schemeClr val="dk1"/>
                          </a:solidFill>
                          <a:effectLst/>
                          <a:latin typeface="+mn-lt"/>
                          <a:ea typeface="+mn-ea"/>
                          <a:cs typeface="+mn-cs"/>
                        </a:rPr>
                        <a:t>複数の</a:t>
                      </a:r>
                      <a:r>
                        <a:rPr kumimoji="1" lang="en-US" altLang="ja-JP" sz="1050" kern="1200" dirty="0" smtClean="0">
                          <a:solidFill>
                            <a:schemeClr val="dk1"/>
                          </a:solidFill>
                          <a:effectLst/>
                          <a:latin typeface="+mn-lt"/>
                          <a:ea typeface="+mn-ea"/>
                          <a:cs typeface="+mn-cs"/>
                        </a:rPr>
                        <a:t>FTD</a:t>
                      </a:r>
                      <a:r>
                        <a:rPr kumimoji="1" lang="ja-JP" altLang="ja-JP" sz="1050" kern="1200" dirty="0" smtClean="0">
                          <a:solidFill>
                            <a:schemeClr val="dk1"/>
                          </a:solidFill>
                          <a:effectLst/>
                          <a:latin typeface="+mn-lt"/>
                          <a:ea typeface="+mn-ea"/>
                          <a:cs typeface="+mn-cs"/>
                        </a:rPr>
                        <a:t>や</a:t>
                      </a:r>
                      <a:r>
                        <a:rPr kumimoji="1" lang="en-US" altLang="ja-JP" sz="1050" kern="1200" dirty="0" smtClean="0">
                          <a:solidFill>
                            <a:schemeClr val="dk1"/>
                          </a:solidFill>
                          <a:effectLst/>
                          <a:latin typeface="+mn-lt"/>
                          <a:ea typeface="+mn-ea"/>
                          <a:cs typeface="+mn-cs"/>
                        </a:rPr>
                        <a:t>Firepower</a:t>
                      </a:r>
                      <a:r>
                        <a:rPr kumimoji="1" lang="ja-JP" altLang="en-US" sz="1050" kern="1200" dirty="0" smtClean="0">
                          <a:solidFill>
                            <a:schemeClr val="dk1"/>
                          </a:solidFill>
                          <a:effectLst/>
                          <a:latin typeface="+mn-lt"/>
                          <a:ea typeface="+mn-ea"/>
                          <a:cs typeface="+mn-cs"/>
                        </a:rPr>
                        <a:t> </a:t>
                      </a:r>
                      <a:r>
                        <a:rPr kumimoji="1" lang="en-US" altLang="ja-JP" sz="1050" kern="1200" dirty="0" smtClean="0">
                          <a:solidFill>
                            <a:schemeClr val="dk1"/>
                          </a:solidFill>
                          <a:effectLst/>
                          <a:latin typeface="+mn-lt"/>
                          <a:ea typeface="+mn-ea"/>
                          <a:cs typeface="+mn-cs"/>
                        </a:rPr>
                        <a:t>Services</a:t>
                      </a:r>
                      <a:r>
                        <a:rPr kumimoji="1" lang="ja-JP" altLang="ja-JP" sz="1050" kern="1200" dirty="0" smtClean="0">
                          <a:solidFill>
                            <a:schemeClr val="dk1"/>
                          </a:solidFill>
                          <a:effectLst/>
                          <a:latin typeface="+mn-lt"/>
                          <a:ea typeface="+mn-ea"/>
                          <a:cs typeface="+mn-cs"/>
                        </a:rPr>
                        <a:t>を管理可能</a:t>
                      </a:r>
                    </a:p>
                  </a:txBody>
                  <a:tcPr anchor="ctr"/>
                </a:tc>
                <a:extLst>
                  <a:ext uri="{0D108BD9-81ED-4DB2-BD59-A6C34878D82A}">
                    <a16:rowId xmlns:a16="http://schemas.microsoft.com/office/drawing/2014/main" val="3014871151"/>
                  </a:ext>
                </a:extLst>
              </a:tr>
              <a:tr h="716113">
                <a:tc>
                  <a:txBody>
                    <a:bodyPr/>
                    <a:lstStyle/>
                    <a:p>
                      <a:r>
                        <a:rPr lang="en-US" sz="1050" dirty="0"/>
                        <a:t>Firepower Device </a:t>
                      </a:r>
                      <a:br>
                        <a:rPr lang="en-US" sz="1050" dirty="0"/>
                      </a:br>
                      <a:r>
                        <a:rPr lang="en-US" sz="1050" dirty="0"/>
                        <a:t> Manager (</a:t>
                      </a:r>
                      <a:r>
                        <a:rPr lang="en-US" sz="1050" b="1" dirty="0"/>
                        <a:t>FDM</a:t>
                      </a:r>
                      <a:r>
                        <a:rPr lang="en-US" sz="1050" dirty="0"/>
                        <a:t>)</a:t>
                      </a:r>
                    </a:p>
                  </a:txBody>
                  <a:tcPr anchor="ctr"/>
                </a:tc>
                <a:tc>
                  <a:txBody>
                    <a:bodyPr/>
                    <a:lstStyle/>
                    <a:p>
                      <a:r>
                        <a:rPr lang="en-US" sz="1050" dirty="0"/>
                        <a:t> FTD</a:t>
                      </a:r>
                    </a:p>
                  </a:txBody>
                  <a:tcPr anchor="ctr"/>
                </a:tc>
                <a:tc>
                  <a:txBody>
                    <a:bodyPr/>
                    <a:lstStyle/>
                    <a:p>
                      <a:pPr marL="285750" indent="-285750">
                        <a:buFontTx/>
                        <a:buChar char="-"/>
                      </a:pPr>
                      <a:r>
                        <a:rPr kumimoji="1" lang="ja-JP" altLang="en-US" sz="1050" kern="1200" dirty="0" smtClean="0">
                          <a:solidFill>
                            <a:schemeClr val="dk1"/>
                          </a:solidFill>
                          <a:effectLst/>
                          <a:latin typeface="+mn-lt"/>
                          <a:ea typeface="+mn-ea"/>
                          <a:cs typeface="+mn-cs"/>
                        </a:rPr>
                        <a:t>無償の管理ツール</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FTD</a:t>
                      </a:r>
                      <a:r>
                        <a:rPr kumimoji="1" lang="ja-JP" altLang="ja-JP" sz="1050" kern="1200" dirty="0" smtClean="0">
                          <a:solidFill>
                            <a:schemeClr val="dk1"/>
                          </a:solidFill>
                          <a:effectLst/>
                          <a:latin typeface="+mn-lt"/>
                          <a:ea typeface="+mn-ea"/>
                          <a:cs typeface="+mn-cs"/>
                        </a:rPr>
                        <a:t>にビルトインの</a:t>
                      </a:r>
                      <a:r>
                        <a:rPr kumimoji="1" lang="ja-JP" altLang="ja-JP" sz="1050" kern="1200" dirty="0" smtClean="0">
                          <a:solidFill>
                            <a:schemeClr val="tx1"/>
                          </a:solidFill>
                          <a:effectLst/>
                          <a:latin typeface="+mn-lt"/>
                          <a:ea typeface="+mn-ea"/>
                          <a:cs typeface="+mn-cs"/>
                        </a:rPr>
                        <a:t>管理</a:t>
                      </a:r>
                      <a:r>
                        <a:rPr kumimoji="1" lang="en-US" altLang="ja-JP" sz="1050" kern="1200" dirty="0" err="1" smtClean="0">
                          <a:solidFill>
                            <a:schemeClr val="tx1"/>
                          </a:solidFill>
                          <a:effectLst/>
                          <a:latin typeface="+mn-lt"/>
                          <a:ea typeface="+mn-ea"/>
                          <a:cs typeface="+mn-cs"/>
                        </a:rPr>
                        <a:t>WebUI</a:t>
                      </a:r>
                      <a:endParaRPr kumimoji="1" lang="en-US" altLang="ja-JP" sz="1050" kern="1200" dirty="0" smtClean="0">
                        <a:solidFill>
                          <a:schemeClr val="tx1"/>
                        </a:solidFill>
                        <a:effectLst/>
                        <a:latin typeface="+mn-lt"/>
                        <a:ea typeface="+mn-ea"/>
                        <a:cs typeface="+mn-cs"/>
                      </a:endParaRPr>
                    </a:p>
                    <a:p>
                      <a:pPr marL="285750" indent="-285750">
                        <a:buFontTx/>
                        <a:buChar char="-"/>
                      </a:pPr>
                      <a:r>
                        <a:rPr kumimoji="1" lang="ja-JP" altLang="ja-JP" sz="1050" kern="1200" dirty="0" smtClean="0">
                          <a:solidFill>
                            <a:schemeClr val="dk1"/>
                          </a:solidFill>
                          <a:effectLst/>
                          <a:latin typeface="+mn-lt"/>
                          <a:ea typeface="+mn-ea"/>
                          <a:cs typeface="+mn-cs"/>
                        </a:rPr>
                        <a:t>シンプルで直観的に操作できる</a:t>
                      </a:r>
                      <a:r>
                        <a:rPr kumimoji="1" lang="en-US" altLang="ja-JP" sz="1050" kern="1200" dirty="0" smtClean="0">
                          <a:solidFill>
                            <a:schemeClr val="dk1"/>
                          </a:solidFill>
                          <a:effectLst/>
                          <a:latin typeface="+mn-lt"/>
                          <a:ea typeface="+mn-ea"/>
                          <a:cs typeface="+mn-cs"/>
                        </a:rPr>
                        <a:t>UI</a:t>
                      </a:r>
                      <a:r>
                        <a:rPr kumimoji="1" lang="ja-JP" altLang="ja-JP" sz="1050" kern="1200" dirty="0" smtClean="0">
                          <a:solidFill>
                            <a:schemeClr val="dk1"/>
                          </a:solidFill>
                          <a:effectLst/>
                          <a:latin typeface="+mn-lt"/>
                          <a:ea typeface="+mn-ea"/>
                          <a:cs typeface="+mn-cs"/>
                        </a:rPr>
                        <a:t>で、複雑さを避けた機能や設定が利用可能</a:t>
                      </a:r>
                      <a:endParaRPr kumimoji="1" lang="en-US" altLang="ja-JP" sz="1050" kern="1200" dirty="0" smtClean="0">
                        <a:solidFill>
                          <a:schemeClr val="dk1"/>
                        </a:solidFill>
                        <a:effectLst/>
                        <a:latin typeface="+mn-lt"/>
                        <a:ea typeface="+mn-ea"/>
                        <a:cs typeface="+mn-cs"/>
                      </a:endParaRPr>
                    </a:p>
                    <a:p>
                      <a:pPr marL="285750" marR="0" lvl="0" indent="-285750" algn="l" defTabSz="685777" rtl="0" eaLnBrk="1" fontAlgn="auto" latinLnBrk="0" hangingPunct="1">
                        <a:lnSpc>
                          <a:spcPct val="100000"/>
                        </a:lnSpc>
                        <a:spcBef>
                          <a:spcPts val="0"/>
                        </a:spcBef>
                        <a:spcAft>
                          <a:spcPts val="0"/>
                        </a:spcAft>
                        <a:buClrTx/>
                        <a:buSzTx/>
                        <a:buFontTx/>
                        <a:buChar char="-"/>
                        <a:tabLst/>
                        <a:defRPr/>
                      </a:pPr>
                      <a:r>
                        <a:rPr kumimoji="1" lang="en-US" altLang="ja-JP" sz="1050" kern="1200" dirty="0" smtClean="0">
                          <a:solidFill>
                            <a:schemeClr val="tx1"/>
                          </a:solidFill>
                          <a:effectLst/>
                          <a:latin typeface="+mn-lt"/>
                          <a:ea typeface="+mn-ea"/>
                          <a:cs typeface="+mn-cs"/>
                        </a:rPr>
                        <a:t>NGIPS</a:t>
                      </a:r>
                      <a:r>
                        <a:rPr kumimoji="1" lang="ja-JP" altLang="en-US" sz="1050" kern="1200" dirty="0" smtClean="0">
                          <a:solidFill>
                            <a:schemeClr val="tx1"/>
                          </a:solidFill>
                          <a:effectLst/>
                          <a:latin typeface="+mn-lt"/>
                          <a:ea typeface="+mn-ea"/>
                          <a:cs typeface="+mn-cs"/>
                        </a:rPr>
                        <a:t>機能の特徴である自動チューニングがないなど機能制限ありのため</a:t>
                      </a:r>
                      <a:r>
                        <a:rPr kumimoji="1" lang="en-US" altLang="ja-JP" sz="1050" kern="1200" dirty="0" smtClean="0">
                          <a:solidFill>
                            <a:schemeClr val="tx1"/>
                          </a:solidFill>
                          <a:effectLst/>
                          <a:latin typeface="+mn-lt"/>
                          <a:ea typeface="+mn-ea"/>
                          <a:cs typeface="+mn-cs"/>
                        </a:rPr>
                        <a:t>FMC</a:t>
                      </a:r>
                      <a:r>
                        <a:rPr kumimoji="1" lang="ja-JP" altLang="en-US" sz="1050" kern="1200" dirty="0" smtClean="0">
                          <a:solidFill>
                            <a:schemeClr val="tx1"/>
                          </a:solidFill>
                          <a:effectLst/>
                          <a:latin typeface="+mn-lt"/>
                          <a:ea typeface="+mn-ea"/>
                          <a:cs typeface="+mn-cs"/>
                        </a:rPr>
                        <a:t>導入が推奨</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1</a:t>
                      </a:r>
                      <a:r>
                        <a:rPr kumimoji="1" lang="ja-JP" altLang="ja-JP" sz="1050" kern="1200" dirty="0" smtClean="0">
                          <a:solidFill>
                            <a:schemeClr val="dk1"/>
                          </a:solidFill>
                          <a:effectLst/>
                          <a:latin typeface="+mn-lt"/>
                          <a:ea typeface="+mn-ea"/>
                          <a:cs typeface="+mn-cs"/>
                        </a:rPr>
                        <a:t>台の</a:t>
                      </a:r>
                      <a:r>
                        <a:rPr kumimoji="1" lang="en-US" altLang="ja-JP" sz="1050" kern="1200" dirty="0" smtClean="0">
                          <a:solidFill>
                            <a:schemeClr val="dk1"/>
                          </a:solidFill>
                          <a:effectLst/>
                          <a:latin typeface="+mn-lt"/>
                          <a:ea typeface="+mn-ea"/>
                          <a:cs typeface="+mn-cs"/>
                        </a:rPr>
                        <a:t>FTD</a:t>
                      </a:r>
                      <a:r>
                        <a:rPr kumimoji="1" lang="ja-JP" altLang="ja-JP" sz="1050" kern="1200" dirty="0" smtClean="0">
                          <a:solidFill>
                            <a:schemeClr val="dk1"/>
                          </a:solidFill>
                          <a:effectLst/>
                          <a:latin typeface="+mn-lt"/>
                          <a:ea typeface="+mn-ea"/>
                          <a:cs typeface="+mn-cs"/>
                        </a:rPr>
                        <a:t>デバイスの管理が可能</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ASA5506-X</a:t>
                      </a:r>
                      <a:r>
                        <a:rPr kumimoji="1" lang="ja-JP" altLang="en-US" sz="1050" kern="1200" dirty="0" smtClean="0">
                          <a:solidFill>
                            <a:schemeClr val="dk1"/>
                          </a:solidFill>
                          <a:effectLst/>
                          <a:latin typeface="+mn-lt"/>
                          <a:ea typeface="+mn-ea"/>
                          <a:cs typeface="+mn-cs"/>
                        </a:rPr>
                        <a:t>～</a:t>
                      </a:r>
                      <a:r>
                        <a:rPr kumimoji="1" lang="en-US" altLang="ja-JP" sz="1050" kern="1200" dirty="0" smtClean="0">
                          <a:solidFill>
                            <a:schemeClr val="dk1"/>
                          </a:solidFill>
                          <a:effectLst/>
                          <a:latin typeface="+mn-lt"/>
                          <a:ea typeface="+mn-ea"/>
                          <a:cs typeface="+mn-cs"/>
                        </a:rPr>
                        <a:t>ASA5555-X</a:t>
                      </a:r>
                      <a:r>
                        <a:rPr kumimoji="1" lang="ja-JP" altLang="en-US" sz="1050" kern="1200" dirty="0" smtClean="0">
                          <a:solidFill>
                            <a:schemeClr val="dk1"/>
                          </a:solidFill>
                          <a:effectLst/>
                          <a:latin typeface="+mn-lt"/>
                          <a:ea typeface="+mn-ea"/>
                          <a:cs typeface="+mn-cs"/>
                        </a:rPr>
                        <a:t>及び</a:t>
                      </a:r>
                      <a:r>
                        <a:rPr kumimoji="1" lang="en-US" altLang="ja-JP" sz="1050" kern="1200" dirty="0" smtClean="0">
                          <a:solidFill>
                            <a:schemeClr val="dk1"/>
                          </a:solidFill>
                          <a:effectLst/>
                          <a:latin typeface="+mn-lt"/>
                          <a:ea typeface="+mn-ea"/>
                          <a:cs typeface="+mn-cs"/>
                        </a:rPr>
                        <a:t>FP2100</a:t>
                      </a:r>
                      <a:r>
                        <a:rPr kumimoji="1" lang="ja-JP" altLang="en-US" sz="1050" kern="1200" dirty="0" smtClean="0">
                          <a:solidFill>
                            <a:schemeClr val="dk1"/>
                          </a:solidFill>
                          <a:effectLst/>
                          <a:latin typeface="+mn-lt"/>
                          <a:ea typeface="+mn-ea"/>
                          <a:cs typeface="+mn-cs"/>
                        </a:rPr>
                        <a:t>が対象</a:t>
                      </a:r>
                      <a:endParaRPr kumimoji="1" lang="en-US" altLang="ja-JP" sz="1050" kern="1200" dirty="0" smtClean="0">
                        <a:solidFill>
                          <a:schemeClr val="dk1"/>
                        </a:solidFill>
                        <a:effectLst/>
                        <a:latin typeface="+mn-lt"/>
                        <a:ea typeface="+mn-ea"/>
                        <a:cs typeface="+mn-cs"/>
                      </a:endParaRPr>
                    </a:p>
                  </a:txBody>
                  <a:tcPr anchor="ctr"/>
                </a:tc>
                <a:extLst>
                  <a:ext uri="{0D108BD9-81ED-4DB2-BD59-A6C34878D82A}">
                    <a16:rowId xmlns:a16="http://schemas.microsoft.com/office/drawing/2014/main" val="330147530"/>
                  </a:ext>
                </a:extLst>
              </a:tr>
              <a:tr h="247997">
                <a:tc>
                  <a:txBody>
                    <a:bodyPr/>
                    <a:lstStyle/>
                    <a:p>
                      <a:r>
                        <a:rPr lang="en-US" sz="1050" dirty="0"/>
                        <a:t> Adaptive Security </a:t>
                      </a:r>
                      <a:br>
                        <a:rPr lang="en-US" sz="1050" dirty="0"/>
                      </a:br>
                      <a:r>
                        <a:rPr lang="en-US" sz="1050" dirty="0"/>
                        <a:t> Device Manager (</a:t>
                      </a:r>
                      <a:r>
                        <a:rPr lang="en-US" sz="1050" b="1" dirty="0"/>
                        <a:t>ASDM</a:t>
                      </a:r>
                      <a:r>
                        <a:rPr lang="en-US" sz="1050" dirty="0"/>
                        <a:t>)</a:t>
                      </a:r>
                    </a:p>
                  </a:txBody>
                  <a:tcPr anchor="ctr"/>
                </a:tc>
                <a:tc>
                  <a:txBody>
                    <a:bodyPr/>
                    <a:lstStyle/>
                    <a:p>
                      <a:r>
                        <a:rPr lang="en-US" sz="1050" dirty="0">
                          <a:solidFill>
                            <a:schemeClr val="tx1"/>
                          </a:solidFill>
                        </a:rPr>
                        <a:t> </a:t>
                      </a:r>
                      <a:r>
                        <a:rPr lang="en-US" sz="1050" dirty="0" smtClean="0">
                          <a:solidFill>
                            <a:schemeClr val="tx1"/>
                          </a:solidFill>
                        </a:rPr>
                        <a:t>ASA</a:t>
                      </a:r>
                      <a:r>
                        <a:rPr lang="en-US" sz="1050" dirty="0">
                          <a:solidFill>
                            <a:schemeClr val="tx1"/>
                          </a:solidFill>
                        </a:rPr>
                        <a:t/>
                      </a:r>
                      <a:br>
                        <a:rPr lang="en-US" sz="1050" dirty="0">
                          <a:solidFill>
                            <a:schemeClr val="tx1"/>
                          </a:solidFill>
                        </a:rPr>
                      </a:br>
                      <a:r>
                        <a:rPr lang="en-US" altLang="ja-JP" sz="1050" dirty="0" smtClean="0">
                          <a:solidFill>
                            <a:schemeClr val="tx1"/>
                          </a:solidFill>
                        </a:rPr>
                        <a:t>(</a:t>
                      </a:r>
                      <a:r>
                        <a:rPr lang="en-US" sz="1050" dirty="0" smtClean="0">
                          <a:solidFill>
                            <a:schemeClr val="tx1"/>
                          </a:solidFill>
                        </a:rPr>
                        <a:t>Firepower Services</a:t>
                      </a:r>
                      <a:r>
                        <a:rPr lang="ja-JP" altLang="en-US" sz="1050" dirty="0" smtClean="0">
                          <a:solidFill>
                            <a:schemeClr val="tx1"/>
                          </a:solidFill>
                        </a:rPr>
                        <a:t>の一部機能</a:t>
                      </a:r>
                      <a:r>
                        <a:rPr lang="en-US" altLang="ja-JP" sz="1050" dirty="0" smtClean="0">
                          <a:solidFill>
                            <a:schemeClr val="tx1"/>
                          </a:solidFill>
                        </a:rPr>
                        <a:t>)</a:t>
                      </a:r>
                      <a:endParaRPr lang="en-US" sz="1050" dirty="0">
                        <a:solidFill>
                          <a:schemeClr val="tx1"/>
                        </a:solidFill>
                      </a:endParaRPr>
                    </a:p>
                  </a:txBody>
                  <a:tcPr anchor="ctr"/>
                </a:tc>
                <a:tc>
                  <a:txBody>
                    <a:bodyPr/>
                    <a:lstStyle/>
                    <a:p>
                      <a:pPr marL="285750" indent="-285750">
                        <a:buFontTx/>
                        <a:buChar char="-"/>
                      </a:pPr>
                      <a:r>
                        <a:rPr kumimoji="1" lang="ja-JP" altLang="en-US" sz="1050" kern="1200" dirty="0" smtClean="0">
                          <a:solidFill>
                            <a:schemeClr val="dk1"/>
                          </a:solidFill>
                          <a:effectLst/>
                          <a:latin typeface="+mn-lt"/>
                          <a:ea typeface="+mn-ea"/>
                          <a:cs typeface="+mn-cs"/>
                        </a:rPr>
                        <a:t>無償の管理ツール</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Java</a:t>
                      </a:r>
                      <a:r>
                        <a:rPr kumimoji="1" lang="ja-JP" altLang="ja-JP" sz="1050" kern="1200" dirty="0" smtClean="0">
                          <a:solidFill>
                            <a:schemeClr val="dk1"/>
                          </a:solidFill>
                          <a:effectLst/>
                          <a:latin typeface="+mn-lt"/>
                          <a:ea typeface="+mn-ea"/>
                          <a:cs typeface="+mn-cs"/>
                        </a:rPr>
                        <a:t>ベースのアプリケーション</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の</a:t>
                      </a:r>
                      <a:r>
                        <a:rPr kumimoji="1" lang="ja-JP" altLang="ja-JP" sz="1050" kern="1200" dirty="0" smtClean="0">
                          <a:solidFill>
                            <a:schemeClr val="dk1"/>
                          </a:solidFill>
                          <a:effectLst/>
                          <a:latin typeface="+mn-lt"/>
                          <a:ea typeface="+mn-ea"/>
                          <a:cs typeface="+mn-cs"/>
                        </a:rPr>
                        <a:t>高度な設定やチューニングが可能</a:t>
                      </a:r>
                      <a:endParaRPr kumimoji="1" lang="en-US" altLang="ja-JP" sz="1050" kern="1200" dirty="0" smtClean="0">
                        <a:solidFill>
                          <a:schemeClr val="dk1"/>
                        </a:solidFill>
                        <a:effectLst/>
                        <a:latin typeface="+mn-lt"/>
                        <a:ea typeface="+mn-ea"/>
                        <a:cs typeface="+mn-cs"/>
                      </a:endParaRPr>
                    </a:p>
                    <a:p>
                      <a:pPr marL="285750" marR="0" lvl="0" indent="-285750" algn="l" defTabSz="685777" rtl="0" eaLnBrk="1" fontAlgn="auto" latinLnBrk="0" hangingPunct="1">
                        <a:lnSpc>
                          <a:spcPct val="100000"/>
                        </a:lnSpc>
                        <a:spcBef>
                          <a:spcPts val="0"/>
                        </a:spcBef>
                        <a:spcAft>
                          <a:spcPts val="0"/>
                        </a:spcAft>
                        <a:buClrTx/>
                        <a:buSzTx/>
                        <a:buFontTx/>
                        <a:buChar char="-"/>
                        <a:tabLst/>
                        <a:defRPr/>
                      </a:pPr>
                      <a:r>
                        <a:rPr kumimoji="1" lang="en-US" altLang="ja-JP" sz="1050" kern="1200" dirty="0" smtClean="0">
                          <a:solidFill>
                            <a:schemeClr val="dk1"/>
                          </a:solidFill>
                          <a:effectLst/>
                          <a:latin typeface="+mn-lt"/>
                          <a:ea typeface="+mn-ea"/>
                          <a:cs typeface="+mn-cs"/>
                        </a:rPr>
                        <a:t>Firepower</a:t>
                      </a:r>
                      <a:r>
                        <a:rPr kumimoji="1" lang="ja-JP" altLang="en-US" sz="1050" kern="1200" dirty="0" smtClean="0">
                          <a:solidFill>
                            <a:schemeClr val="dk1"/>
                          </a:solidFill>
                          <a:effectLst/>
                          <a:latin typeface="+mn-lt"/>
                          <a:ea typeface="+mn-ea"/>
                          <a:cs typeface="+mn-cs"/>
                        </a:rPr>
                        <a:t> </a:t>
                      </a:r>
                      <a:r>
                        <a:rPr kumimoji="1" lang="en-US" altLang="ja-JP" sz="1050" kern="1200" dirty="0" smtClean="0">
                          <a:solidFill>
                            <a:schemeClr val="dk1"/>
                          </a:solidFill>
                          <a:effectLst/>
                          <a:latin typeface="+mn-lt"/>
                          <a:ea typeface="+mn-ea"/>
                          <a:cs typeface="+mn-cs"/>
                        </a:rPr>
                        <a:t>Services</a:t>
                      </a:r>
                      <a:r>
                        <a:rPr kumimoji="1" lang="ja-JP" altLang="en-US" sz="1050" kern="1200" dirty="0" smtClean="0">
                          <a:solidFill>
                            <a:schemeClr val="dk1"/>
                          </a:solidFill>
                          <a:effectLst/>
                          <a:latin typeface="+mn-lt"/>
                          <a:ea typeface="+mn-ea"/>
                          <a:cs typeface="+mn-cs"/>
                        </a:rPr>
                        <a:t>の管理は</a:t>
                      </a:r>
                      <a:r>
                        <a:rPr kumimoji="1" lang="en-US" altLang="ja-JP" sz="1050" kern="1200" dirty="0" smtClean="0">
                          <a:solidFill>
                            <a:schemeClr val="dk1"/>
                          </a:solidFill>
                          <a:effectLst/>
                          <a:latin typeface="+mn-lt"/>
                          <a:ea typeface="+mn-ea"/>
                          <a:cs typeface="+mn-cs"/>
                        </a:rPr>
                        <a:t>FMC</a:t>
                      </a:r>
                      <a:r>
                        <a:rPr kumimoji="1" lang="ja-JP" altLang="en-US" sz="1050" kern="1200" dirty="0" smtClean="0">
                          <a:solidFill>
                            <a:schemeClr val="dk1"/>
                          </a:solidFill>
                          <a:effectLst/>
                          <a:latin typeface="+mn-lt"/>
                          <a:ea typeface="+mn-ea"/>
                          <a:cs typeface="+mn-cs"/>
                        </a:rPr>
                        <a:t>が推奨</a:t>
                      </a:r>
                      <a:endParaRPr kumimoji="1" lang="en-US" altLang="ja-JP" sz="1050" kern="1200" dirty="0" smtClean="0">
                        <a:solidFill>
                          <a:schemeClr val="dk1"/>
                        </a:solidFill>
                        <a:effectLst/>
                        <a:latin typeface="+mn-lt"/>
                        <a:ea typeface="+mn-ea"/>
                        <a:cs typeface="+mn-cs"/>
                      </a:endParaRPr>
                    </a:p>
                    <a:p>
                      <a:pPr marL="285750" indent="-285750">
                        <a:buFontTx/>
                        <a:buChar char="-"/>
                      </a:pPr>
                      <a:r>
                        <a:rPr kumimoji="1" lang="en-US" altLang="ja-JP" sz="1050" kern="1200" dirty="0" smtClean="0">
                          <a:solidFill>
                            <a:schemeClr val="dk1"/>
                          </a:solidFill>
                          <a:effectLst/>
                          <a:latin typeface="+mn-lt"/>
                          <a:ea typeface="+mn-ea"/>
                          <a:cs typeface="+mn-cs"/>
                        </a:rPr>
                        <a:t>1</a:t>
                      </a:r>
                      <a:r>
                        <a:rPr kumimoji="1" lang="ja-JP" altLang="ja-JP" sz="1050" kern="1200" dirty="0" smtClean="0">
                          <a:solidFill>
                            <a:schemeClr val="dk1"/>
                          </a:solidFill>
                          <a:effectLst/>
                          <a:latin typeface="+mn-lt"/>
                          <a:ea typeface="+mn-ea"/>
                          <a:cs typeface="+mn-cs"/>
                        </a:rPr>
                        <a:t>台の</a:t>
                      </a:r>
                      <a:r>
                        <a:rPr kumimoji="1" lang="en-US" altLang="ja-JP" sz="1050" kern="1200" dirty="0" smtClean="0">
                          <a:solidFill>
                            <a:schemeClr val="dk1"/>
                          </a:solidFill>
                          <a:effectLst/>
                          <a:latin typeface="+mn-lt"/>
                          <a:ea typeface="+mn-ea"/>
                          <a:cs typeface="+mn-cs"/>
                        </a:rPr>
                        <a:t>ASA</a:t>
                      </a:r>
                      <a:r>
                        <a:rPr kumimoji="1" lang="ja-JP" altLang="en-US" sz="1050" kern="1200" dirty="0" smtClean="0">
                          <a:solidFill>
                            <a:schemeClr val="dk1"/>
                          </a:solidFill>
                          <a:effectLst/>
                          <a:latin typeface="+mn-lt"/>
                          <a:ea typeface="+mn-ea"/>
                          <a:cs typeface="+mn-cs"/>
                        </a:rPr>
                        <a:t>の全機能と</a:t>
                      </a:r>
                      <a:r>
                        <a:rPr kumimoji="1" lang="en-US" altLang="ja-JP" sz="1050" kern="1200" dirty="0" smtClean="0">
                          <a:solidFill>
                            <a:schemeClr val="dk1"/>
                          </a:solidFill>
                          <a:effectLst/>
                          <a:latin typeface="+mn-lt"/>
                          <a:ea typeface="+mn-ea"/>
                          <a:cs typeface="+mn-cs"/>
                        </a:rPr>
                        <a:t>Firepower</a:t>
                      </a:r>
                      <a:r>
                        <a:rPr kumimoji="1" lang="ja-JP" altLang="en-US" sz="1050" kern="1200" dirty="0" smtClean="0">
                          <a:solidFill>
                            <a:schemeClr val="dk1"/>
                          </a:solidFill>
                          <a:effectLst/>
                          <a:latin typeface="+mn-lt"/>
                          <a:ea typeface="+mn-ea"/>
                          <a:cs typeface="+mn-cs"/>
                        </a:rPr>
                        <a:t> </a:t>
                      </a:r>
                      <a:r>
                        <a:rPr kumimoji="1" lang="en-US" altLang="ja-JP" sz="1050" kern="1200" dirty="0" smtClean="0">
                          <a:solidFill>
                            <a:schemeClr val="dk1"/>
                          </a:solidFill>
                          <a:effectLst/>
                          <a:latin typeface="+mn-lt"/>
                          <a:ea typeface="+mn-ea"/>
                          <a:cs typeface="+mn-cs"/>
                        </a:rPr>
                        <a:t>Services</a:t>
                      </a:r>
                      <a:r>
                        <a:rPr kumimoji="1" lang="ja-JP" altLang="en-US" sz="1050" kern="1200" dirty="0" smtClean="0">
                          <a:solidFill>
                            <a:schemeClr val="dk1"/>
                          </a:solidFill>
                          <a:effectLst/>
                          <a:latin typeface="+mn-lt"/>
                          <a:ea typeface="+mn-ea"/>
                          <a:cs typeface="+mn-cs"/>
                        </a:rPr>
                        <a:t>の一部機能</a:t>
                      </a:r>
                      <a:r>
                        <a:rPr kumimoji="1" lang="ja-JP" altLang="ja-JP" sz="1050" kern="1200" dirty="0" smtClean="0">
                          <a:solidFill>
                            <a:schemeClr val="dk1"/>
                          </a:solidFill>
                          <a:effectLst/>
                          <a:latin typeface="+mn-lt"/>
                          <a:ea typeface="+mn-ea"/>
                          <a:cs typeface="+mn-cs"/>
                        </a:rPr>
                        <a:t>構成の管理が可能</a:t>
                      </a:r>
                      <a:endParaRPr kumimoji="1" lang="en-US" altLang="ja-JP" sz="1050" kern="1200" dirty="0" smtClean="0">
                        <a:solidFill>
                          <a:schemeClr val="dk1"/>
                        </a:solidFill>
                        <a:effectLst/>
                        <a:latin typeface="+mn-lt"/>
                        <a:ea typeface="+mn-ea"/>
                        <a:cs typeface="+mn-cs"/>
                      </a:endParaRPr>
                    </a:p>
                  </a:txBody>
                  <a:tcPr anchor="ctr"/>
                </a:tc>
                <a:extLst>
                  <a:ext uri="{0D108BD9-81ED-4DB2-BD59-A6C34878D82A}">
                    <a16:rowId xmlns:a16="http://schemas.microsoft.com/office/drawing/2014/main" val="2144122280"/>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764" y="3909203"/>
            <a:ext cx="2468405" cy="1037514"/>
          </a:xfrm>
          <a:prstGeom prst="rect">
            <a:avLst/>
          </a:prstGeom>
        </p:spPr>
      </p:pic>
      <p:pic>
        <p:nvPicPr>
          <p:cNvPr id="6" name="Picture 5"/>
          <p:cNvPicPr>
            <a:picLocks noChangeAspect="1"/>
          </p:cNvPicPr>
          <p:nvPr/>
        </p:nvPicPr>
        <p:blipFill>
          <a:blip r:embed="rId3"/>
          <a:stretch>
            <a:fillRect/>
          </a:stretch>
        </p:blipFill>
        <p:spPr>
          <a:xfrm>
            <a:off x="6650350" y="3880355"/>
            <a:ext cx="1840757" cy="1070987"/>
          </a:xfrm>
          <a:prstGeom prst="rect">
            <a:avLst/>
          </a:prstGeom>
          <a:solidFill>
            <a:schemeClr val="bg1"/>
          </a:solidFill>
          <a:ln>
            <a:solidFill>
              <a:schemeClr val="tx1"/>
            </a:solidFill>
          </a:ln>
        </p:spPr>
      </p:pic>
      <p:pic>
        <p:nvPicPr>
          <p:cNvPr id="7" name="Picture 2"/>
          <p:cNvPicPr>
            <a:picLocks noChangeAspect="1" noChangeArrowheads="1"/>
          </p:cNvPicPr>
          <p:nvPr/>
        </p:nvPicPr>
        <p:blipFill>
          <a:blip r:embed="rId4" cstate="print"/>
          <a:srcRect/>
          <a:stretch>
            <a:fillRect/>
          </a:stretch>
        </p:blipFill>
        <p:spPr bwMode="auto">
          <a:xfrm>
            <a:off x="803845" y="3923399"/>
            <a:ext cx="1331596" cy="1024715"/>
          </a:xfrm>
          <a:prstGeom prst="rect">
            <a:avLst/>
          </a:prstGeom>
          <a:noFill/>
          <a:ln w="9525">
            <a:noFill/>
            <a:miter lim="800000"/>
            <a:headEnd/>
            <a:tailEnd/>
          </a:ln>
        </p:spPr>
      </p:pic>
      <p:sp>
        <p:nvSpPr>
          <p:cNvPr id="8" name="Rectangle 7"/>
          <p:cNvSpPr/>
          <p:nvPr/>
        </p:nvSpPr>
        <p:spPr>
          <a:xfrm>
            <a:off x="1171902" y="4902464"/>
            <a:ext cx="601447" cy="261610"/>
          </a:xfrm>
          <a:prstGeom prst="rect">
            <a:avLst/>
          </a:prstGeom>
        </p:spPr>
        <p:txBody>
          <a:bodyPr wrap="none">
            <a:spAutoFit/>
          </a:bodyPr>
          <a:lstStyle/>
          <a:p>
            <a:r>
              <a:rPr kumimoji="1" lang="en-US" altLang="ja-JP" sz="1100" b="1" dirty="0" smtClean="0"/>
              <a:t>ASD</a:t>
            </a:r>
            <a:r>
              <a:rPr kumimoji="1" lang="en-US" altLang="ja-JP" sz="1100" b="1" dirty="0"/>
              <a:t>M</a:t>
            </a:r>
            <a:endParaRPr lang="ja-JP" altLang="en-US" sz="1100" b="1" dirty="0"/>
          </a:p>
        </p:txBody>
      </p:sp>
      <p:sp>
        <p:nvSpPr>
          <p:cNvPr id="9" name="Rectangle 8"/>
          <p:cNvSpPr/>
          <p:nvPr/>
        </p:nvSpPr>
        <p:spPr>
          <a:xfrm>
            <a:off x="4233645" y="4911434"/>
            <a:ext cx="490840" cy="261610"/>
          </a:xfrm>
          <a:prstGeom prst="rect">
            <a:avLst/>
          </a:prstGeom>
        </p:spPr>
        <p:txBody>
          <a:bodyPr wrap="none">
            <a:spAutoFit/>
          </a:bodyPr>
          <a:lstStyle/>
          <a:p>
            <a:r>
              <a:rPr kumimoji="1" lang="en-US" altLang="ja-JP" sz="1100" b="1" dirty="0" smtClean="0"/>
              <a:t>FM</a:t>
            </a:r>
            <a:r>
              <a:rPr kumimoji="1" lang="en-US" altLang="ja-JP" sz="1100" b="1" dirty="0"/>
              <a:t>C</a:t>
            </a:r>
            <a:endParaRPr lang="ja-JP" altLang="en-US" sz="1100" b="1" dirty="0"/>
          </a:p>
        </p:txBody>
      </p:sp>
      <p:sp>
        <p:nvSpPr>
          <p:cNvPr id="10" name="Rectangle 9"/>
          <p:cNvSpPr/>
          <p:nvPr/>
        </p:nvSpPr>
        <p:spPr>
          <a:xfrm>
            <a:off x="7345600" y="4908450"/>
            <a:ext cx="490840" cy="261610"/>
          </a:xfrm>
          <a:prstGeom prst="rect">
            <a:avLst/>
          </a:prstGeom>
        </p:spPr>
        <p:txBody>
          <a:bodyPr wrap="none">
            <a:spAutoFit/>
          </a:bodyPr>
          <a:lstStyle/>
          <a:p>
            <a:r>
              <a:rPr kumimoji="1" lang="en-US" altLang="ja-JP" sz="1100" b="1" dirty="0" smtClean="0"/>
              <a:t>FDM</a:t>
            </a:r>
            <a:endParaRPr lang="ja-JP" altLang="en-US" sz="1100" b="1" dirty="0"/>
          </a:p>
        </p:txBody>
      </p:sp>
    </p:spTree>
    <p:extLst>
      <p:ext uri="{BB962C8B-B14F-4D97-AF65-F5344CB8AC3E}">
        <p14:creationId xmlns:p14="http://schemas.microsoft.com/office/powerpoint/2010/main" val="84529949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ソ</a:t>
            </a:r>
            <a:r>
              <a:rPr lang="ja-JP" altLang="en-US" dirty="0"/>
              <a:t>フトウェアと管理ツールの対応</a:t>
            </a:r>
            <a:endParaRPr kumimoji="1" lang="ja-JP"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976" y="1063671"/>
            <a:ext cx="5616305" cy="3573493"/>
          </a:xfrm>
          <a:prstGeom prst="rect">
            <a:avLst/>
          </a:prstGeom>
        </p:spPr>
      </p:pic>
      <p:sp>
        <p:nvSpPr>
          <p:cNvPr id="6" name="Rectangle 5"/>
          <p:cNvSpPr/>
          <p:nvPr/>
        </p:nvSpPr>
        <p:spPr>
          <a:xfrm>
            <a:off x="4328163" y="4696513"/>
            <a:ext cx="4752735" cy="415498"/>
          </a:xfrm>
          <a:prstGeom prst="rect">
            <a:avLst/>
          </a:prstGeom>
        </p:spPr>
        <p:txBody>
          <a:bodyPr wrap="square">
            <a:spAutoFit/>
          </a:bodyPr>
          <a:lstStyle/>
          <a:p>
            <a:r>
              <a:rPr lang="en-US" altLang="ja-JP" sz="1050" b="1" dirty="0" smtClean="0"/>
              <a:t>[</a:t>
            </a:r>
            <a:r>
              <a:rPr lang="ja-JP" altLang="en-US" sz="1050" b="1" dirty="0" smtClean="0"/>
              <a:t>参考</a:t>
            </a:r>
            <a:r>
              <a:rPr lang="en-US" altLang="ja-JP" sz="1050" b="1" dirty="0" smtClean="0"/>
              <a:t>]</a:t>
            </a:r>
            <a:r>
              <a:rPr lang="ja-JP" altLang="en-US" sz="1050" b="1" dirty="0" smtClean="0"/>
              <a:t> </a:t>
            </a:r>
            <a:r>
              <a:rPr lang="en-US" altLang="ja-JP" sz="1050" b="1" dirty="0" smtClean="0"/>
              <a:t>ASA</a:t>
            </a:r>
            <a:r>
              <a:rPr lang="en-US" altLang="ja-JP" sz="1050" b="1" dirty="0"/>
              <a:t>: FTD/</a:t>
            </a:r>
            <a:r>
              <a:rPr lang="en-US" altLang="ja-JP" sz="1050" b="1" dirty="0" err="1"/>
              <a:t>FirePOWER</a:t>
            </a:r>
            <a:r>
              <a:rPr lang="ja-JP" altLang="en-US" sz="1050" b="1" dirty="0"/>
              <a:t>の </a:t>
            </a:r>
            <a:r>
              <a:rPr lang="en-US" altLang="ja-JP" sz="1050" b="1" dirty="0"/>
              <a:t>FDM/FMC/ASDM</a:t>
            </a:r>
            <a:r>
              <a:rPr lang="ja-JP" altLang="en-US" sz="1050" b="1" dirty="0"/>
              <a:t>管理時の比較</a:t>
            </a:r>
          </a:p>
          <a:p>
            <a:r>
              <a:rPr lang="ja-JP" altLang="en-US" sz="1050" dirty="0" smtClean="0"/>
              <a:t>h</a:t>
            </a:r>
            <a:r>
              <a:rPr lang="ja-JP" altLang="en-US" sz="1050" dirty="0"/>
              <a:t>ttps://supportforums.cisco.com/ja/document/13141346</a:t>
            </a:r>
          </a:p>
        </p:txBody>
      </p:sp>
    </p:spTree>
    <p:extLst>
      <p:ext uri="{BB962C8B-B14F-4D97-AF65-F5344CB8AC3E}">
        <p14:creationId xmlns:p14="http://schemas.microsoft.com/office/powerpoint/2010/main" val="210799071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配置</a:t>
            </a:r>
            <a:r>
              <a:rPr lang="ja-JP" altLang="en-US" dirty="0" smtClean="0"/>
              <a:t>イメージ</a:t>
            </a:r>
            <a:endParaRPr kumimoji="1" lang="ja-JP" altLang="en-US" dirty="0"/>
          </a:p>
        </p:txBody>
      </p:sp>
      <p:sp>
        <p:nvSpPr>
          <p:cNvPr id="75" name="角丸四角形 74"/>
          <p:cNvSpPr/>
          <p:nvPr/>
        </p:nvSpPr>
        <p:spPr>
          <a:xfrm>
            <a:off x="1294891" y="1184569"/>
            <a:ext cx="2519831" cy="2870596"/>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78" name="Picture 26" descr="\\MV-FS\Projects\Cisco\References\Brand Assets\Kubrick Icons\Device Icons\Device_generic_building_3154_default_256.png"/>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12720" y="747253"/>
            <a:ext cx="747934" cy="747934"/>
          </a:xfrm>
          <a:prstGeom prst="rect">
            <a:avLst/>
          </a:prstGeom>
          <a:noFill/>
        </p:spPr>
      </p:pic>
      <p:sp>
        <p:nvSpPr>
          <p:cNvPr id="79" name="テキスト ボックス 78"/>
          <p:cNvSpPr txBox="1"/>
          <p:nvPr/>
        </p:nvSpPr>
        <p:spPr>
          <a:xfrm>
            <a:off x="1335152" y="1047600"/>
            <a:ext cx="1377923" cy="297804"/>
          </a:xfrm>
          <a:prstGeom prst="roundRect">
            <a:avLst/>
          </a:prstGeom>
          <a:solidFill>
            <a:srgbClr val="7030A0"/>
          </a:solidFill>
          <a:effectLst>
            <a:outerShdw blurRad="50800" dist="38100" dir="2700000" algn="tl" rotWithShape="0">
              <a:prstClr val="black">
                <a:alpha val="40000"/>
              </a:prstClr>
            </a:outerShdw>
          </a:effectLst>
        </p:spPr>
        <p:txBody>
          <a:bodyPr wrap="square" rtlCol="0">
            <a:no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本社や拠点</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sp>
        <p:nvSpPr>
          <p:cNvPr id="99" name="角丸四角形 98"/>
          <p:cNvSpPr/>
          <p:nvPr/>
        </p:nvSpPr>
        <p:spPr>
          <a:xfrm>
            <a:off x="5494036" y="1215919"/>
            <a:ext cx="3216844" cy="2839245"/>
          </a:xfrm>
          <a:prstGeom prst="roundRect">
            <a:avLst>
              <a:gd name="adj" fmla="val 5513"/>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noAutofit/>
          </a:bodyP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126" name="Picture 3"/>
          <p:cNvPicPr>
            <a:picLocks noChangeAspect="1" noChangeArrowheads="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32863" y="801408"/>
            <a:ext cx="555602" cy="50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25" descr="C:\Users\akerr\Desktop\PNG\Us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9109" y="2167175"/>
            <a:ext cx="39687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7" descr="C:\Users\akerr\Desktop\PNG\Serv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789" y="2525295"/>
            <a:ext cx="287259" cy="496815"/>
          </a:xfrm>
          <a:prstGeom prst="rect">
            <a:avLst/>
          </a:prstGeom>
          <a:noFill/>
          <a:extLst>
            <a:ext uri="{909E8E84-426E-40DD-AFC4-6F175D3DCCD1}">
              <a14:hiddenFill xmlns:a14="http://schemas.microsoft.com/office/drawing/2010/main">
                <a:solidFill>
                  <a:srgbClr val="FFFFFF"/>
                </a:solidFill>
              </a14:hiddenFill>
            </a:ext>
          </a:extLst>
        </p:spPr>
      </p:pic>
      <p:sp>
        <p:nvSpPr>
          <p:cNvPr id="165" name="テキスト ボックス 164"/>
          <p:cNvSpPr txBox="1"/>
          <p:nvPr/>
        </p:nvSpPr>
        <p:spPr>
          <a:xfrm>
            <a:off x="7364857" y="2265697"/>
            <a:ext cx="877163" cy="369332"/>
          </a:xfrm>
          <a:prstGeom prst="rect">
            <a:avLst/>
          </a:prstGeom>
          <a:noFill/>
        </p:spPr>
        <p:txBody>
          <a:bodyPr wrap="none" rtlCol="0">
            <a:noAutofit/>
          </a:bodyPr>
          <a:lstStyle/>
          <a:p>
            <a:pPr algn="r"/>
            <a:r>
              <a:rPr kumimoji="1" lang="ja-JP" altLang="en-US" sz="1400" dirty="0" smtClean="0"/>
              <a:t>管理者</a:t>
            </a:r>
            <a:endParaRPr kumimoji="1" lang="ja-JP" altLang="en-US" sz="1400" dirty="0"/>
          </a:p>
        </p:txBody>
      </p:sp>
      <p:sp>
        <p:nvSpPr>
          <p:cNvPr id="166" name="テキスト ボックス 165"/>
          <p:cNvSpPr txBox="1"/>
          <p:nvPr/>
        </p:nvSpPr>
        <p:spPr>
          <a:xfrm>
            <a:off x="6471537" y="3041236"/>
            <a:ext cx="1346616" cy="369332"/>
          </a:xfrm>
          <a:prstGeom prst="rect">
            <a:avLst/>
          </a:prstGeom>
          <a:noFill/>
        </p:spPr>
        <p:txBody>
          <a:bodyPr wrap="none" rtlCol="0">
            <a:noAutofit/>
          </a:bodyPr>
          <a:lstStyle/>
          <a:p>
            <a:r>
              <a:rPr kumimoji="1" lang="en-US" altLang="ja-JP" b="1" dirty="0" smtClean="0">
                <a:solidFill>
                  <a:schemeClr val="accent1"/>
                </a:solidFill>
              </a:rPr>
              <a:t>FMC</a:t>
            </a:r>
            <a:r>
              <a:rPr kumimoji="1" lang="ja-JP" altLang="en-US" b="1" dirty="0" smtClean="0">
                <a:solidFill>
                  <a:schemeClr val="accent1"/>
                </a:solidFill>
              </a:rPr>
              <a:t>サーバ</a:t>
            </a:r>
            <a:endParaRPr kumimoji="1" lang="ja-JP" altLang="en-US" b="1" dirty="0">
              <a:solidFill>
                <a:schemeClr val="accent1"/>
              </a:solidFill>
            </a:endParaRPr>
          </a:p>
        </p:txBody>
      </p:sp>
      <p:sp>
        <p:nvSpPr>
          <p:cNvPr id="239" name="Oval 2"/>
          <p:cNvSpPr/>
          <p:nvPr/>
        </p:nvSpPr>
        <p:spPr bwMode="auto">
          <a:xfrm>
            <a:off x="3901136" y="2755825"/>
            <a:ext cx="1602636" cy="1052294"/>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chemeClr val="accent1"/>
          </a:solidFill>
          <a:ln w="19050" cap="flat" cmpd="sng" algn="ctr">
            <a:solidFill>
              <a:schemeClr val="accent1"/>
            </a:solidFill>
            <a:prstDash val="solid"/>
            <a:headEnd type="none" w="med" len="med"/>
            <a:tailEnd type="none" w="med" len="med"/>
          </a:ln>
          <a:effectLst/>
        </p:spPr>
        <p:txBody>
          <a:bodyPr rot="0" spcFirstLastPara="0" vertOverflow="overflow" horzOverflow="overflow" vert="horz" wrap="square" lIns="109728" tIns="54864" rIns="54864" bIns="109728" numCol="1" spcCol="0" rtlCol="0" fromWordArt="0" anchor="b" anchorCtr="0" forceAA="0" compatLnSpc="1">
            <a:prstTxWarp prst="textNoShape">
              <a:avLst/>
            </a:prstTxWarp>
            <a:noAutofit/>
          </a:bodyPr>
          <a:lstStyle/>
          <a:p>
            <a:pPr algn="ctr" defTabSz="822586" fontAlgn="base">
              <a:spcBef>
                <a:spcPct val="0"/>
              </a:spcBef>
              <a:spcAft>
                <a:spcPct val="0"/>
              </a:spcAft>
              <a:defRPr/>
            </a:pPr>
            <a:endParaRPr lang="x-none" kern="0" spc="-45" dirty="0" err="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Rectangle 1559"/>
          <p:cNvSpPr>
            <a:spLocks noChangeArrowheads="1"/>
          </p:cNvSpPr>
          <p:nvPr/>
        </p:nvSpPr>
        <p:spPr bwMode="auto">
          <a:xfrm flipH="1">
            <a:off x="4258546" y="3271421"/>
            <a:ext cx="890654" cy="369332"/>
          </a:xfrm>
          <a:prstGeom prst="rect">
            <a:avLst/>
          </a:prstGeom>
          <a:noFill/>
          <a:ln w="9525">
            <a:noFill/>
            <a:miter lim="800000"/>
            <a:headEnd/>
            <a:tailEnd/>
          </a:ln>
        </p:spPr>
        <p:txBody>
          <a:bodyPr lIns="0" tIns="0" rIns="0" bIns="0">
            <a:noAutofit/>
          </a:bodyPr>
          <a:lstStyle/>
          <a:p>
            <a:pPr algn="ctr" defTabSz="817054" fontAlgn="base">
              <a:spcBef>
                <a:spcPct val="0"/>
              </a:spcBef>
              <a:spcAft>
                <a:spcPct val="0"/>
              </a:spcAft>
              <a:buClr>
                <a:srgbClr val="000000"/>
              </a:buClr>
              <a:buSzPct val="100000"/>
              <a:defRPr/>
            </a:pPr>
            <a:r>
              <a:rPr lang="en-US" altLang="ja-JP" sz="2000" kern="0" dirty="0" smtClean="0">
                <a:solidFill>
                  <a:schemeClr val="bg1"/>
                </a:solidFill>
                <a:latin typeface="Arial" panose="020B0604020202020204" pitchFamily="34" charset="0"/>
                <a:ea typeface="ＭＳ Ｐゴシック" panose="020B0600070205080204" pitchFamily="50" charset="-128"/>
                <a:cs typeface="Arial" panose="020B0604020202020204" pitchFamily="34" charset="0"/>
              </a:rPr>
              <a:t>Interne</a:t>
            </a:r>
            <a:r>
              <a:rPr lang="en-US" altLang="ja-JP" sz="20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t</a:t>
            </a:r>
            <a:endParaRPr kumimoji="0" lang="en-US" sz="20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95" name="Picture 2" descr="C:\Users\akerr\Desktop\PNG\Ro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1465" y="3228136"/>
            <a:ext cx="401701" cy="401701"/>
          </a:xfrm>
          <a:prstGeom prst="rect">
            <a:avLst/>
          </a:prstGeom>
          <a:noFill/>
          <a:extLst>
            <a:ext uri="{909E8E84-426E-40DD-AFC4-6F175D3DCCD1}">
              <a14:hiddenFill xmlns:a14="http://schemas.microsoft.com/office/drawing/2010/main">
                <a:solidFill>
                  <a:srgbClr val="FFFFFF"/>
                </a:solidFill>
              </a14:hiddenFill>
            </a:ext>
          </a:extLst>
        </p:spPr>
      </p:pic>
      <p:sp>
        <p:nvSpPr>
          <p:cNvPr id="241" name="Oval 2"/>
          <p:cNvSpPr/>
          <p:nvPr/>
        </p:nvSpPr>
        <p:spPr bwMode="auto">
          <a:xfrm>
            <a:off x="4020460" y="1571922"/>
            <a:ext cx="1283741" cy="953373"/>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chemeClr val="tx1"/>
          </a:solid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09728" tIns="54864" rIns="54864" bIns="109728" numCol="1" spcCol="0" rtlCol="0" fromWordArt="0" anchor="b" anchorCtr="0" forceAA="0" compatLnSpc="1">
            <a:prstTxWarp prst="textNoShape">
              <a:avLst/>
            </a:prstTxWarp>
            <a:noAutofit/>
          </a:bodyPr>
          <a:lstStyle/>
          <a:p>
            <a:pPr algn="ctr" defTabSz="822586" fontAlgn="base">
              <a:spcBef>
                <a:spcPct val="0"/>
              </a:spcBef>
              <a:spcAft>
                <a:spcPct val="0"/>
              </a:spcAft>
              <a:defRPr/>
            </a:pPr>
            <a:endParaRPr lang="x-none" kern="0" spc="-45" dirty="0" err="1">
              <a:gradFill>
                <a:gsLst>
                  <a:gs pos="0">
                    <a:srgbClr val="FFFFFF"/>
                  </a:gs>
                  <a:gs pos="100000">
                    <a:srgbClr val="FFFFFF"/>
                  </a:gs>
                </a:gsLst>
                <a:lin ang="5400000" scaled="0"/>
              </a:gra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Rectangle 1559"/>
          <p:cNvSpPr>
            <a:spLocks noChangeArrowheads="1"/>
          </p:cNvSpPr>
          <p:nvPr/>
        </p:nvSpPr>
        <p:spPr bwMode="auto">
          <a:xfrm flipH="1">
            <a:off x="4287138" y="2025176"/>
            <a:ext cx="669161" cy="313587"/>
          </a:xfrm>
          <a:prstGeom prst="rect">
            <a:avLst/>
          </a:prstGeom>
          <a:noFill/>
          <a:ln w="9525">
            <a:noFill/>
            <a:miter lim="800000"/>
            <a:headEnd/>
            <a:tailEnd/>
          </a:ln>
        </p:spPr>
        <p:txBody>
          <a:bodyPr lIns="0" tIns="0" rIns="0" bIns="0">
            <a:noAutofit/>
          </a:bodyPr>
          <a:lstStyle/>
          <a:p>
            <a:pPr algn="ctr" defTabSz="817054" fontAlgn="base">
              <a:spcBef>
                <a:spcPct val="0"/>
              </a:spcBef>
              <a:spcAft>
                <a:spcPct val="0"/>
              </a:spcAft>
              <a:buClr>
                <a:srgbClr val="000000"/>
              </a:buClr>
              <a:buSzPct val="100000"/>
              <a:defRPr/>
            </a:pPr>
            <a:r>
              <a:rPr kumimoji="0" lang="en-US" sz="1600" kern="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WAN</a:t>
            </a:r>
          </a:p>
        </p:txBody>
      </p:sp>
      <p:pic>
        <p:nvPicPr>
          <p:cNvPr id="198" name="Picture 2" descr="C:\Users\akerr\Desktop\PNG\Ro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6603" y="1937062"/>
            <a:ext cx="401701" cy="401701"/>
          </a:xfrm>
          <a:prstGeom prst="rect">
            <a:avLst/>
          </a:prstGeom>
          <a:noFill/>
          <a:extLst>
            <a:ext uri="{909E8E84-426E-40DD-AFC4-6F175D3DCCD1}">
              <a14:hiddenFill xmlns:a14="http://schemas.microsoft.com/office/drawing/2010/main">
                <a:solidFill>
                  <a:srgbClr val="FFFFFF"/>
                </a:solidFill>
              </a14:hiddenFill>
            </a:ext>
          </a:extLst>
        </p:spPr>
      </p:pic>
      <p:sp>
        <p:nvSpPr>
          <p:cNvPr id="123" name="テキスト ボックス 122"/>
          <p:cNvSpPr txBox="1"/>
          <p:nvPr/>
        </p:nvSpPr>
        <p:spPr>
          <a:xfrm>
            <a:off x="7280441" y="1027724"/>
            <a:ext cx="1235080" cy="317680"/>
          </a:xfrm>
          <a:prstGeom prst="roundRect">
            <a:avLst/>
          </a:prstGeom>
          <a:solidFill>
            <a:srgbClr val="7030A0"/>
          </a:solidFill>
          <a:effectLst>
            <a:outerShdw blurRad="50800" dist="38100" dir="2700000" algn="tl" rotWithShape="0">
              <a:prstClr val="black">
                <a:alpha val="40000"/>
              </a:prstClr>
            </a:outerShdw>
          </a:effectLst>
        </p:spPr>
        <p:txBody>
          <a:bodyPr wrap="none" rtlCol="0">
            <a:no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データセンター</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pic>
        <p:nvPicPr>
          <p:cNvPr id="167" name="Picture 2" descr="C:\Users\akerr\Desktop\PNG\Ro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615" y="1945646"/>
            <a:ext cx="401701" cy="401701"/>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 descr="C:\Users\akerr\Desktop\PNG\Ro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2804" y="3213557"/>
            <a:ext cx="401701" cy="40170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descr="\\Mv-fs\Projects\Cisco\References\Brand Assets\Kubrick Icons\Device Icons\Device_asa5500_3075_default_256.png"/>
          <p:cNvPicPr>
            <a:picLocks noChangeAspect="1" noChangeArrowheads="1"/>
          </p:cNvPicPr>
          <p:nvPr/>
        </p:nvPicPr>
        <p:blipFill>
          <a:blip r:embed="rId8" cstate="print">
            <a:extLst>
              <a:ext uri="{28A0092B-C50C-407E-A947-70E740481C1C}">
                <a14:useLocalDpi xmlns:a14="http://schemas.microsoft.com/office/drawing/2010/main"/>
              </a:ext>
            </a:extLst>
          </a:blip>
          <a:srcRect b="6407"/>
          <a:stretch>
            <a:fillRect/>
          </a:stretch>
        </p:blipFill>
        <p:spPr bwMode="auto">
          <a:xfrm>
            <a:off x="5729481" y="1776135"/>
            <a:ext cx="719078" cy="673005"/>
          </a:xfrm>
          <a:prstGeom prst="rect">
            <a:avLst/>
          </a:prstGeom>
          <a:noFill/>
          <a:effectLst/>
        </p:spPr>
      </p:pic>
      <p:pic>
        <p:nvPicPr>
          <p:cNvPr id="245" name="Picture 6" descr="\\Mv-fs\Projects\Cisco\References\Brand Assets\Kubrick Icons\Device Icons\Device_asa5500_3075_default_256.png"/>
          <p:cNvPicPr>
            <a:picLocks noChangeAspect="1" noChangeArrowheads="1"/>
          </p:cNvPicPr>
          <p:nvPr/>
        </p:nvPicPr>
        <p:blipFill>
          <a:blip r:embed="rId8" cstate="print">
            <a:extLst>
              <a:ext uri="{28A0092B-C50C-407E-A947-70E740481C1C}">
                <a14:useLocalDpi xmlns:a14="http://schemas.microsoft.com/office/drawing/2010/main"/>
              </a:ext>
            </a:extLst>
          </a:blip>
          <a:srcRect b="6407"/>
          <a:stretch>
            <a:fillRect/>
          </a:stretch>
        </p:blipFill>
        <p:spPr bwMode="auto">
          <a:xfrm>
            <a:off x="5714904" y="3049667"/>
            <a:ext cx="719078" cy="673005"/>
          </a:xfrm>
          <a:prstGeom prst="rect">
            <a:avLst/>
          </a:prstGeom>
          <a:noFill/>
          <a:effectLst/>
        </p:spPr>
      </p:pic>
      <p:pic>
        <p:nvPicPr>
          <p:cNvPr id="246" name="Picture 6" descr="\\Mv-fs\Projects\Cisco\References\Brand Assets\Kubrick Icons\Device Icons\Device_asa5500_3075_default_256.png"/>
          <p:cNvPicPr>
            <a:picLocks noChangeAspect="1" noChangeArrowheads="1"/>
          </p:cNvPicPr>
          <p:nvPr/>
        </p:nvPicPr>
        <p:blipFill>
          <a:blip r:embed="rId8" cstate="print">
            <a:extLst>
              <a:ext uri="{28A0092B-C50C-407E-A947-70E740481C1C}">
                <a14:useLocalDpi xmlns:a14="http://schemas.microsoft.com/office/drawing/2010/main"/>
              </a:ext>
            </a:extLst>
          </a:blip>
          <a:srcRect b="6407"/>
          <a:stretch>
            <a:fillRect/>
          </a:stretch>
        </p:blipFill>
        <p:spPr bwMode="auto">
          <a:xfrm>
            <a:off x="2908523" y="3049667"/>
            <a:ext cx="719078" cy="673005"/>
          </a:xfrm>
          <a:prstGeom prst="rect">
            <a:avLst/>
          </a:prstGeom>
          <a:noFill/>
          <a:effectLst/>
        </p:spPr>
      </p:pic>
      <p:sp>
        <p:nvSpPr>
          <p:cNvPr id="248" name="テキスト ボックス 172"/>
          <p:cNvSpPr txBox="1"/>
          <p:nvPr/>
        </p:nvSpPr>
        <p:spPr>
          <a:xfrm>
            <a:off x="7388711" y="2845513"/>
            <a:ext cx="1845629" cy="353194"/>
          </a:xfrm>
          <a:prstGeom prst="rect">
            <a:avLst/>
          </a:prstGeom>
          <a:noFill/>
        </p:spPr>
        <p:txBody>
          <a:bodyPr wrap="none" rtlCol="0">
            <a:noAutofit/>
          </a:bodyPr>
          <a:lstStyle/>
          <a:p>
            <a:pPr algn="ctr"/>
            <a:r>
              <a:rPr kumimoji="1" lang="en-US" altLang="ja-JP" sz="1400" b="1" dirty="0" smtClean="0">
                <a:solidFill>
                  <a:srgbClr val="292929"/>
                </a:solidFill>
              </a:rPr>
              <a:t>http/https</a:t>
            </a:r>
            <a:r>
              <a:rPr kumimoji="1" lang="ja-JP" altLang="en-US" sz="1400" b="1" dirty="0" smtClean="0">
                <a:solidFill>
                  <a:srgbClr val="292929"/>
                </a:solidFill>
              </a:rPr>
              <a:t>アクセス</a:t>
            </a:r>
            <a:endParaRPr kumimoji="1" lang="ja-JP" altLang="en-US" sz="1400" b="1" dirty="0">
              <a:solidFill>
                <a:srgbClr val="292929"/>
              </a:solidFill>
            </a:endParaRPr>
          </a:p>
        </p:txBody>
      </p:sp>
      <p:sp>
        <p:nvSpPr>
          <p:cNvPr id="250" name="四角形吹き出し 3"/>
          <p:cNvSpPr/>
          <p:nvPr/>
        </p:nvSpPr>
        <p:spPr>
          <a:xfrm>
            <a:off x="662700" y="3415618"/>
            <a:ext cx="2078499" cy="1243182"/>
          </a:xfrm>
          <a:prstGeom prst="wedgeRectCallout">
            <a:avLst>
              <a:gd name="adj1" fmla="val 61110"/>
              <a:gd name="adj2" fmla="val -61816"/>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u="sng" dirty="0" smtClean="0"/>
              <a:t>インターネット接続箇所</a:t>
            </a:r>
            <a:endParaRPr kumimoji="1" lang="en-US" altLang="ja-JP" sz="1400" u="sng" dirty="0" smtClean="0"/>
          </a:p>
          <a:p>
            <a:pPr algn="ctr"/>
            <a:r>
              <a:rPr kumimoji="1" lang="ja-JP" altLang="en-US" sz="1400" dirty="0" smtClean="0"/>
              <a:t>ファイアウォール</a:t>
            </a:r>
            <a:endParaRPr kumimoji="1" lang="en-US" altLang="ja-JP" sz="1400" dirty="0" smtClean="0"/>
          </a:p>
          <a:p>
            <a:pPr algn="ctr"/>
            <a:r>
              <a:rPr kumimoji="1" lang="ja-JP" altLang="en-US" sz="1400" dirty="0" smtClean="0"/>
              <a:t>次世代</a:t>
            </a:r>
            <a:r>
              <a:rPr kumimoji="1" lang="en-US" altLang="ja-JP" sz="1400" dirty="0" smtClean="0"/>
              <a:t>IPS</a:t>
            </a:r>
          </a:p>
          <a:p>
            <a:pPr algn="ctr"/>
            <a:r>
              <a:rPr kumimoji="1" lang="ja-JP" altLang="en-US" sz="1400" dirty="0" smtClean="0"/>
              <a:t>次世代マルウェア防御</a:t>
            </a:r>
            <a:endParaRPr kumimoji="1" lang="en-US" altLang="ja-JP" sz="1400" dirty="0" smtClean="0"/>
          </a:p>
          <a:p>
            <a:pPr algn="ctr"/>
            <a:r>
              <a:rPr kumimoji="1" lang="ja-JP" altLang="en-US" sz="1400" dirty="0" smtClean="0"/>
              <a:t>次世代ファイアウォール</a:t>
            </a:r>
            <a:endParaRPr kumimoji="1" lang="en-US" altLang="ja-JP" sz="1400" dirty="0" smtClean="0"/>
          </a:p>
          <a:p>
            <a:pPr algn="ctr"/>
            <a:r>
              <a:rPr kumimoji="1" lang="en-US" altLang="ja-JP" sz="1400" dirty="0" smtClean="0"/>
              <a:t>VPN</a:t>
            </a:r>
          </a:p>
        </p:txBody>
      </p:sp>
      <p:sp>
        <p:nvSpPr>
          <p:cNvPr id="251" name="四角形吹き出し 3"/>
          <p:cNvSpPr/>
          <p:nvPr/>
        </p:nvSpPr>
        <p:spPr>
          <a:xfrm>
            <a:off x="4557446" y="547090"/>
            <a:ext cx="2286349" cy="1027423"/>
          </a:xfrm>
          <a:prstGeom prst="wedgeRectCallout">
            <a:avLst>
              <a:gd name="adj1" fmla="val 13114"/>
              <a:gd name="adj2" fmla="val 71619"/>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u="sng" dirty="0" smtClean="0"/>
              <a:t>社内</a:t>
            </a:r>
            <a:r>
              <a:rPr kumimoji="1" lang="ja-JP" altLang="en-US" sz="1400" u="sng" dirty="0" smtClean="0"/>
              <a:t>データセンター エッジ</a:t>
            </a:r>
            <a:endParaRPr kumimoji="1" lang="en-US" altLang="ja-JP" sz="1400" u="sng" dirty="0" smtClean="0"/>
          </a:p>
          <a:p>
            <a:pPr algn="ctr"/>
            <a:r>
              <a:rPr kumimoji="1" lang="ja-JP" altLang="en-US" sz="1400" dirty="0" smtClean="0"/>
              <a:t>ファイアウォール</a:t>
            </a:r>
            <a:endParaRPr kumimoji="1" lang="en-US" altLang="ja-JP" sz="1400" dirty="0" smtClean="0"/>
          </a:p>
          <a:p>
            <a:pPr algn="ctr"/>
            <a:r>
              <a:rPr kumimoji="1" lang="ja-JP" altLang="en-US" sz="1400" dirty="0" smtClean="0"/>
              <a:t>次世代ファイアウォール</a:t>
            </a:r>
            <a:endParaRPr kumimoji="1" lang="en-US" altLang="ja-JP" sz="1400" dirty="0" smtClean="0"/>
          </a:p>
          <a:p>
            <a:pPr algn="ctr"/>
            <a:r>
              <a:rPr kumimoji="1" lang="ja-JP" altLang="en-US" sz="1050" dirty="0"/>
              <a:t>次世代</a:t>
            </a:r>
            <a:r>
              <a:rPr kumimoji="1" lang="en-US" altLang="ja-JP" sz="1050" dirty="0"/>
              <a:t>IPS</a:t>
            </a:r>
          </a:p>
          <a:p>
            <a:pPr algn="ctr"/>
            <a:r>
              <a:rPr kumimoji="1" lang="ja-JP" altLang="en-US" sz="1050" dirty="0"/>
              <a:t>次世代マルウェア防</a:t>
            </a:r>
            <a:r>
              <a:rPr kumimoji="1" lang="ja-JP" altLang="en-US" sz="1050" dirty="0" smtClean="0"/>
              <a:t>御</a:t>
            </a:r>
            <a:endParaRPr kumimoji="1" lang="en-US" altLang="ja-JP" sz="1050" dirty="0"/>
          </a:p>
        </p:txBody>
      </p:sp>
      <p:sp>
        <p:nvSpPr>
          <p:cNvPr id="3" name="Freeform 2"/>
          <p:cNvSpPr/>
          <p:nvPr/>
        </p:nvSpPr>
        <p:spPr>
          <a:xfrm>
            <a:off x="7183086" y="2695492"/>
            <a:ext cx="1157832" cy="205792"/>
          </a:xfrm>
          <a:custGeom>
            <a:avLst/>
            <a:gdLst>
              <a:gd name="connsiteX0" fmla="*/ 914400 w 914400"/>
              <a:gd name="connsiteY0" fmla="*/ 0 h 188923"/>
              <a:gd name="connsiteX1" fmla="*/ 365760 w 914400"/>
              <a:gd name="connsiteY1" fmla="*/ 182880 h 188923"/>
              <a:gd name="connsiteX2" fmla="*/ 0 w 914400"/>
              <a:gd name="connsiteY2" fmla="*/ 127221 h 188923"/>
            </a:gdLst>
            <a:ahLst/>
            <a:cxnLst>
              <a:cxn ang="0">
                <a:pos x="connsiteX0" y="connsiteY0"/>
              </a:cxn>
              <a:cxn ang="0">
                <a:pos x="connsiteX1" y="connsiteY1"/>
              </a:cxn>
              <a:cxn ang="0">
                <a:pos x="connsiteX2" y="connsiteY2"/>
              </a:cxn>
            </a:cxnLst>
            <a:rect l="l" t="t" r="r" b="b"/>
            <a:pathLst>
              <a:path w="914400" h="188923">
                <a:moveTo>
                  <a:pt x="914400" y="0"/>
                </a:moveTo>
                <a:cubicBezTo>
                  <a:pt x="716280" y="80838"/>
                  <a:pt x="518160" y="161677"/>
                  <a:pt x="365760" y="182880"/>
                </a:cubicBezTo>
                <a:cubicBezTo>
                  <a:pt x="213360" y="204083"/>
                  <a:pt x="106680" y="165652"/>
                  <a:pt x="0" y="127221"/>
                </a:cubicBezTo>
              </a:path>
            </a:pathLst>
          </a:custGeom>
          <a:noFill/>
          <a:ln>
            <a:solidFill>
              <a:schemeClr val="tx1"/>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Can 5"/>
          <p:cNvSpPr/>
          <p:nvPr/>
        </p:nvSpPr>
        <p:spPr>
          <a:xfrm rot="18564536">
            <a:off x="3982970" y="3338381"/>
            <a:ext cx="155295" cy="1539906"/>
          </a:xfrm>
          <a:prstGeom prst="can">
            <a:avLst/>
          </a:prstGeom>
          <a:solidFill>
            <a:schemeClr val="bg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254" name="Group 11"/>
          <p:cNvGrpSpPr/>
          <p:nvPr/>
        </p:nvGrpSpPr>
        <p:grpSpPr>
          <a:xfrm>
            <a:off x="4697138" y="4226479"/>
            <a:ext cx="1271961" cy="828535"/>
            <a:chOff x="9629854" y="2526184"/>
            <a:chExt cx="1589912" cy="1035643"/>
          </a:xfrm>
        </p:grpSpPr>
        <p:pic>
          <p:nvPicPr>
            <p:cNvPr id="255" name="Picture 16" descr="LAPTOP"/>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29854" y="3015029"/>
              <a:ext cx="570156" cy="546798"/>
            </a:xfrm>
            <a:prstGeom prst="rect">
              <a:avLst/>
            </a:prstGeom>
            <a:noFill/>
            <a:ln w="9525">
              <a:noFill/>
              <a:miter lim="800000"/>
              <a:headEnd/>
              <a:tailEnd/>
            </a:ln>
          </p:spPr>
        </p:pic>
        <p:pic>
          <p:nvPicPr>
            <p:cNvPr id="256"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144999" y="2526184"/>
              <a:ext cx="1074767" cy="977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7"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59889" y="4512436"/>
            <a:ext cx="396410" cy="399005"/>
          </a:xfrm>
          <a:prstGeom prst="rect">
            <a:avLst/>
          </a:prstGeom>
        </p:spPr>
      </p:pic>
      <p:pic>
        <p:nvPicPr>
          <p:cNvPr id="258" name="Picture 150" descr="j0431599"/>
          <p:cNvPicPr>
            <a:picLocks noChangeAspect="1" noChangeArrowheads="1"/>
          </p:cNvPicPr>
          <p:nvPr/>
        </p:nvPicPr>
        <p:blipFill>
          <a:blip r:embed="rId12" cstate="email"/>
          <a:srcRect/>
          <a:stretch>
            <a:fillRect/>
          </a:stretch>
        </p:blipFill>
        <p:spPr bwMode="auto">
          <a:xfrm>
            <a:off x="3979165" y="3197505"/>
            <a:ext cx="325993" cy="325993"/>
          </a:xfrm>
          <a:prstGeom prst="rect">
            <a:avLst/>
          </a:prstGeom>
          <a:noFill/>
          <a:ln w="9525">
            <a:noFill/>
            <a:miter lim="800000"/>
            <a:headEnd/>
            <a:tailEnd/>
          </a:ln>
        </p:spPr>
      </p:pic>
      <p:sp>
        <p:nvSpPr>
          <p:cNvPr id="259" name="テキスト ボックス 165"/>
          <p:cNvSpPr txBox="1"/>
          <p:nvPr/>
        </p:nvSpPr>
        <p:spPr>
          <a:xfrm>
            <a:off x="5644369" y="3670564"/>
            <a:ext cx="864228" cy="369332"/>
          </a:xfrm>
          <a:prstGeom prst="rect">
            <a:avLst/>
          </a:prstGeom>
          <a:noFill/>
        </p:spPr>
        <p:txBody>
          <a:bodyPr wrap="none" rtlCol="0">
            <a:noAutofit/>
          </a:bodyPr>
          <a:lstStyle/>
          <a:p>
            <a:r>
              <a:rPr kumimoji="1" lang="en-US" altLang="ja-JP" b="1" dirty="0" smtClean="0">
                <a:solidFill>
                  <a:schemeClr val="accent1"/>
                </a:solidFill>
              </a:rPr>
              <a:t>NGF</a:t>
            </a:r>
            <a:r>
              <a:rPr kumimoji="1" lang="en-US" altLang="ja-JP" b="1" dirty="0">
                <a:solidFill>
                  <a:schemeClr val="accent1"/>
                </a:solidFill>
              </a:rPr>
              <a:t>W</a:t>
            </a:r>
            <a:endParaRPr kumimoji="1" lang="ja-JP" altLang="en-US" b="1" dirty="0">
              <a:solidFill>
                <a:schemeClr val="accent1"/>
              </a:solidFill>
            </a:endParaRPr>
          </a:p>
        </p:txBody>
      </p:sp>
      <p:sp>
        <p:nvSpPr>
          <p:cNvPr id="260" name="テキスト ボックス 165"/>
          <p:cNvSpPr txBox="1"/>
          <p:nvPr/>
        </p:nvSpPr>
        <p:spPr>
          <a:xfrm>
            <a:off x="5647914" y="2376932"/>
            <a:ext cx="864228" cy="369332"/>
          </a:xfrm>
          <a:prstGeom prst="rect">
            <a:avLst/>
          </a:prstGeom>
          <a:noFill/>
        </p:spPr>
        <p:txBody>
          <a:bodyPr wrap="none" rtlCol="0">
            <a:noAutofit/>
          </a:bodyPr>
          <a:lstStyle/>
          <a:p>
            <a:r>
              <a:rPr kumimoji="1" lang="en-US" altLang="ja-JP" b="1" dirty="0" smtClean="0">
                <a:solidFill>
                  <a:schemeClr val="accent1"/>
                </a:solidFill>
              </a:rPr>
              <a:t>NGF</a:t>
            </a:r>
            <a:r>
              <a:rPr kumimoji="1" lang="en-US" altLang="ja-JP" b="1" dirty="0">
                <a:solidFill>
                  <a:schemeClr val="accent1"/>
                </a:solidFill>
              </a:rPr>
              <a:t>W</a:t>
            </a:r>
            <a:endParaRPr kumimoji="1" lang="ja-JP" altLang="en-US" b="1" dirty="0">
              <a:solidFill>
                <a:schemeClr val="accent1"/>
              </a:solidFill>
            </a:endParaRPr>
          </a:p>
        </p:txBody>
      </p:sp>
      <p:sp>
        <p:nvSpPr>
          <p:cNvPr id="261" name="テキスト ボックス 165"/>
          <p:cNvSpPr txBox="1"/>
          <p:nvPr/>
        </p:nvSpPr>
        <p:spPr>
          <a:xfrm>
            <a:off x="2827993" y="3666374"/>
            <a:ext cx="864228" cy="369332"/>
          </a:xfrm>
          <a:prstGeom prst="rect">
            <a:avLst/>
          </a:prstGeom>
          <a:noFill/>
        </p:spPr>
        <p:txBody>
          <a:bodyPr wrap="none" rtlCol="0">
            <a:noAutofit/>
          </a:bodyPr>
          <a:lstStyle/>
          <a:p>
            <a:r>
              <a:rPr kumimoji="1" lang="en-US" altLang="ja-JP" b="1" dirty="0" smtClean="0">
                <a:solidFill>
                  <a:schemeClr val="accent1"/>
                </a:solidFill>
              </a:rPr>
              <a:t>NGF</a:t>
            </a:r>
            <a:r>
              <a:rPr kumimoji="1" lang="en-US" altLang="ja-JP" b="1" dirty="0">
                <a:solidFill>
                  <a:schemeClr val="accent1"/>
                </a:solidFill>
              </a:rPr>
              <a:t>W</a:t>
            </a:r>
            <a:endParaRPr kumimoji="1" lang="ja-JP" altLang="en-US" b="1" dirty="0">
              <a:solidFill>
                <a:schemeClr val="accent1"/>
              </a:solidFill>
            </a:endParaRPr>
          </a:p>
        </p:txBody>
      </p:sp>
    </p:spTree>
    <p:extLst>
      <p:ext uri="{BB962C8B-B14F-4D97-AF65-F5344CB8AC3E}">
        <p14:creationId xmlns:p14="http://schemas.microsoft.com/office/powerpoint/2010/main" val="3745036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312" y="263852"/>
            <a:ext cx="8345488" cy="391091"/>
          </a:xfrm>
        </p:spPr>
        <p:txBody>
          <a:bodyPr/>
          <a:lstStyle/>
          <a:p>
            <a:r>
              <a:rPr lang="ja-JP" altLang="en-US" dirty="0" smtClean="0"/>
              <a:t>オーダー方法</a:t>
            </a:r>
            <a:endParaRPr lang="en-US" sz="2400" dirty="0">
              <a:solidFill>
                <a:schemeClr val="accent1"/>
              </a:solidFill>
            </a:endParaRPr>
          </a:p>
        </p:txBody>
      </p:sp>
      <p:sp>
        <p:nvSpPr>
          <p:cNvPr id="5" name="正方形/長方形 3"/>
          <p:cNvSpPr>
            <a:spLocks noChangeAspect="1"/>
          </p:cNvSpPr>
          <p:nvPr/>
        </p:nvSpPr>
        <p:spPr>
          <a:xfrm>
            <a:off x="3348465" y="1437467"/>
            <a:ext cx="2725973" cy="1682290"/>
          </a:xfrm>
          <a:prstGeom prst="rect">
            <a:avLst/>
          </a:prstGeom>
          <a:solidFill>
            <a:srgbClr val="CCFFFF"/>
          </a:solidFill>
        </p:spPr>
        <p:style>
          <a:lnRef idx="2">
            <a:schemeClr val="lt1">
              <a:hueOff val="0"/>
              <a:satOff val="0"/>
              <a:lumOff val="0"/>
              <a:alphaOff val="0"/>
            </a:schemeClr>
          </a:lnRef>
          <a:fillRef idx="1">
            <a:schemeClr val="accent5">
              <a:tint val="50000"/>
              <a:hueOff val="-362826"/>
              <a:satOff val="8043"/>
              <a:lumOff val="7550"/>
              <a:alphaOff val="0"/>
            </a:schemeClr>
          </a:fillRef>
          <a:effectRef idx="0">
            <a:schemeClr val="accent5">
              <a:tint val="50000"/>
              <a:hueOff val="-362826"/>
              <a:satOff val="8043"/>
              <a:lumOff val="7550"/>
              <a:alphaOff val="0"/>
            </a:schemeClr>
          </a:effectRef>
          <a:fontRef idx="minor">
            <a:schemeClr val="lt1">
              <a:hueOff val="0"/>
              <a:satOff val="0"/>
              <a:lumOff val="0"/>
              <a:alphaOff val="0"/>
            </a:schemeClr>
          </a:fontRef>
        </p:style>
        <p:txBody>
          <a:bodyPr lIns="68571" tIns="34286" rIns="68571" bIns="34286"/>
          <a:lstStyle/>
          <a:p>
            <a:endParaRPr lang="ja-JP" altLang="en-US" sz="1100" b="1" dirty="0">
              <a:solidFill>
                <a:schemeClr val="accent5">
                  <a:lumMod val="75000"/>
                </a:schemeClr>
              </a:solidFill>
              <a:latin typeface="ＭＳ Ｐゴシック" panose="020B0600070205080204" pitchFamily="50" charset="-128"/>
              <a:ea typeface="ＭＳ Ｐゴシック" panose="020B0600070205080204" pitchFamily="50" charset="-128"/>
            </a:endParaRPr>
          </a:p>
        </p:txBody>
      </p:sp>
      <p:sp>
        <p:nvSpPr>
          <p:cNvPr id="6" name="正方形/長方形 4"/>
          <p:cNvSpPr>
            <a:spLocks noChangeAspect="1"/>
          </p:cNvSpPr>
          <p:nvPr/>
        </p:nvSpPr>
        <p:spPr>
          <a:xfrm>
            <a:off x="3165388" y="1637053"/>
            <a:ext cx="2725092" cy="1750368"/>
          </a:xfrm>
          <a:prstGeom prst="rect">
            <a:avLst/>
          </a:prstGeom>
          <a:ln>
            <a:solidFill>
              <a:srgbClr val="002060"/>
            </a:solidFill>
          </a:ln>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8" name="正方形/長方形 6"/>
          <p:cNvSpPr>
            <a:spLocks noChangeAspect="1"/>
          </p:cNvSpPr>
          <p:nvPr/>
        </p:nvSpPr>
        <p:spPr>
          <a:xfrm>
            <a:off x="128708" y="1637535"/>
            <a:ext cx="2725092" cy="1750368"/>
          </a:xfrm>
          <a:prstGeom prst="rect">
            <a:avLst/>
          </a:prstGeom>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9" name="テキスト ボックス 7"/>
          <p:cNvSpPr txBox="1"/>
          <p:nvPr/>
        </p:nvSpPr>
        <p:spPr>
          <a:xfrm>
            <a:off x="128714" y="3385746"/>
            <a:ext cx="2622465" cy="288539"/>
          </a:xfrm>
          <a:prstGeom prst="rect">
            <a:avLst/>
          </a:prstGeom>
          <a:noFill/>
        </p:spPr>
        <p:txBody>
          <a:bodyPr wrap="square" lIns="68571" tIns="34286" rIns="68571" bIns="34286" rtlCol="0">
            <a:spAutoFit/>
          </a:bodyPr>
          <a:lstStyle/>
          <a:p>
            <a:r>
              <a:rPr lang="ja-JP" altLang="en-US" sz="1400" b="1" dirty="0">
                <a:solidFill>
                  <a:schemeClr val="accent5"/>
                </a:solidFill>
                <a:latin typeface="ＭＳ Ｐゴシック" panose="020B0600070205080204" pitchFamily="50" charset="-128"/>
                <a:ea typeface="ＭＳ Ｐゴシック" panose="020B0600070205080204" pitchFamily="50" charset="-128"/>
              </a:rPr>
              <a:t>その①　ファイアウォール本体</a:t>
            </a:r>
          </a:p>
        </p:txBody>
      </p:sp>
      <p:pic>
        <p:nvPicPr>
          <p:cNvPr id="10" name="Picture 2" descr="Cisco ASA5500-X"/>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865" y="2019215"/>
            <a:ext cx="1123939" cy="313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8"/>
          <p:cNvSpPr txBox="1"/>
          <p:nvPr/>
        </p:nvSpPr>
        <p:spPr>
          <a:xfrm>
            <a:off x="378254" y="1659423"/>
            <a:ext cx="2629157" cy="392390"/>
          </a:xfrm>
          <a:prstGeom prst="rect">
            <a:avLst/>
          </a:prstGeom>
          <a:noFill/>
        </p:spPr>
        <p:txBody>
          <a:bodyPr wrap="square" lIns="68562" tIns="34282" rIns="68562" bIns="34282" rtlCol="0">
            <a:spAutoFit/>
          </a:bodyPr>
          <a:lstStyle/>
          <a:p>
            <a:pPr marL="128569" indent="-128569" defTabSz="685634">
              <a:buFont typeface="Wingdings" panose="05000000000000000000" pitchFamily="2" charset="2"/>
              <a:buChar char="n"/>
            </a:pPr>
            <a:r>
              <a:rPr lang="en-US" sz="1200" dirty="0">
                <a:solidFill>
                  <a:schemeClr val="accent6">
                    <a:lumMod val="50000"/>
                  </a:schemeClr>
                </a:solidFill>
                <a:latin typeface="ＭＳ Ｐゴシック" panose="020B0600070205080204" pitchFamily="50" charset="-128"/>
                <a:ea typeface="ＭＳ Ｐゴシック" panose="020B0600070205080204" pitchFamily="50" charset="-128"/>
              </a:rPr>
              <a:t> Cisco ASA 5500-X</a:t>
            </a:r>
            <a:r>
              <a:rPr lang="ja-JP" altLang="en-US" sz="900" dirty="0">
                <a:solidFill>
                  <a:schemeClr val="accent6">
                    <a:lumMod val="50000"/>
                  </a:schemeClr>
                </a:solidFill>
                <a:latin typeface="ＭＳ Ｐゴシック" panose="020B0600070205080204" pitchFamily="50" charset="-128"/>
                <a:ea typeface="ＭＳ Ｐゴシック" panose="020B0600070205080204" pitchFamily="50" charset="-128"/>
              </a:rPr>
              <a:t>（</a:t>
            </a:r>
            <a:r>
              <a:rPr lang="en-US" altLang="ja-JP" sz="900" dirty="0">
                <a:solidFill>
                  <a:schemeClr val="accent6">
                    <a:lumMod val="50000"/>
                  </a:schemeClr>
                </a:solidFill>
                <a:latin typeface="ＭＳ Ｐゴシック" panose="020B0600070205080204" pitchFamily="50" charset="-128"/>
                <a:ea typeface="ＭＳ Ｐゴシック" panose="020B0600070205080204" pitchFamily="50" charset="-128"/>
              </a:rPr>
              <a:t>SSD</a:t>
            </a:r>
            <a:r>
              <a:rPr lang="ja-JP" altLang="en-US" sz="900" dirty="0">
                <a:solidFill>
                  <a:schemeClr val="accent6">
                    <a:lumMod val="50000"/>
                  </a:schemeClr>
                </a:solidFill>
                <a:latin typeface="ＭＳ Ｐゴシック" panose="020B0600070205080204" pitchFamily="50" charset="-128"/>
                <a:ea typeface="ＭＳ Ｐゴシック" panose="020B0600070205080204" pitchFamily="50" charset="-128"/>
              </a:rPr>
              <a:t>搭載済み）</a:t>
            </a:r>
            <a:endParaRPr lang="en-US" altLang="ja-JP" sz="900"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defTabSz="685634"/>
            <a:r>
              <a:rPr lang="en-US" altLang="ja-JP" sz="900" dirty="0">
                <a:solidFill>
                  <a:schemeClr val="accent6">
                    <a:lumMod val="50000"/>
                  </a:schemeClr>
                </a:solidFill>
                <a:latin typeface="ＭＳ Ｐゴシック" panose="020B0600070205080204" pitchFamily="50" charset="-128"/>
                <a:ea typeface="ＭＳ Ｐゴシック" panose="020B0600070205080204" pitchFamily="50" charset="-128"/>
              </a:rPr>
              <a:t>SKU</a:t>
            </a:r>
            <a:r>
              <a:rPr lang="ja-JP" altLang="en-US" sz="900" dirty="0">
                <a:solidFill>
                  <a:schemeClr val="accent6">
                    <a:lumMod val="50000"/>
                  </a:schemeClr>
                </a:solidFill>
                <a:latin typeface="ＭＳ Ｐゴシック" panose="020B0600070205080204" pitchFamily="50" charset="-128"/>
                <a:ea typeface="ＭＳ Ｐゴシック" panose="020B0600070205080204" pitchFamily="50" charset="-128"/>
              </a:rPr>
              <a:t>例</a:t>
            </a:r>
            <a:r>
              <a:rPr lang="ja-JP" altLang="en-US" sz="900"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en-US" altLang="ja-JP" sz="900" dirty="0" smtClean="0">
                <a:solidFill>
                  <a:schemeClr val="accent6">
                    <a:lumMod val="50000"/>
                  </a:schemeClr>
                </a:solidFill>
                <a:latin typeface="ＭＳ Ｐゴシック" panose="020B0600070205080204" pitchFamily="50" charset="-128"/>
                <a:ea typeface="ＭＳ Ｐゴシック" panose="020B0600070205080204" pitchFamily="50" charset="-128"/>
              </a:rPr>
              <a:t>ASA5525-FTD-K9</a:t>
            </a:r>
            <a:endParaRPr lang="en-US" sz="900" dirty="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3165387" y="3385746"/>
            <a:ext cx="2824978" cy="500129"/>
          </a:xfrm>
          <a:prstGeom prst="rect">
            <a:avLst/>
          </a:prstGeom>
          <a:noFill/>
        </p:spPr>
        <p:txBody>
          <a:bodyPr wrap="square" lIns="68571" tIns="34286" rIns="68571" bIns="34286" rtlCol="0">
            <a:spAutoFit/>
          </a:bodyPr>
          <a:lstStyle/>
          <a:p>
            <a:r>
              <a:rPr lang="ja-JP" altLang="en-US" sz="1400" b="1" dirty="0">
                <a:solidFill>
                  <a:srgbClr val="002060"/>
                </a:solidFill>
                <a:latin typeface="ＭＳ Ｐゴシック" panose="020B0600070205080204" pitchFamily="50" charset="-128"/>
                <a:ea typeface="ＭＳ Ｐゴシック" panose="020B0600070205080204" pitchFamily="50" charset="-128"/>
              </a:rPr>
              <a:t>その</a:t>
            </a:r>
            <a:r>
              <a:rPr lang="ja-JP" altLang="en-US" sz="1400" b="1" dirty="0" smtClean="0">
                <a:solidFill>
                  <a:srgbClr val="002060"/>
                </a:solidFill>
                <a:latin typeface="ＭＳ Ｐゴシック" panose="020B0600070205080204" pitchFamily="50" charset="-128"/>
                <a:ea typeface="ＭＳ Ｐゴシック" panose="020B0600070205080204" pitchFamily="50" charset="-128"/>
              </a:rPr>
              <a:t>②機能ライセンス</a:t>
            </a:r>
            <a:endParaRPr lang="en-US" altLang="ja-JP" sz="1400" b="1" dirty="0" smtClean="0">
              <a:solidFill>
                <a:srgbClr val="002060"/>
              </a:solidFill>
              <a:latin typeface="ＭＳ Ｐゴシック" panose="020B0600070205080204" pitchFamily="50" charset="-128"/>
              <a:ea typeface="ＭＳ Ｐゴシック" panose="020B0600070205080204" pitchFamily="50" charset="-128"/>
            </a:endParaRPr>
          </a:p>
          <a:p>
            <a:r>
              <a:rPr lang="en-US" altLang="ja-JP" sz="1400" b="1" dirty="0" smtClean="0">
                <a:solidFill>
                  <a:srgbClr val="002060"/>
                </a:solidFill>
                <a:latin typeface="ＭＳ Ｐゴシック" panose="020B0600070205080204" pitchFamily="50" charset="-128"/>
                <a:ea typeface="ＭＳ Ｐゴシック" panose="020B0600070205080204" pitchFamily="50" charset="-128"/>
              </a:rPr>
              <a:t>IPS/</a:t>
            </a:r>
            <a:r>
              <a:rPr lang="ja-JP" altLang="en-US" sz="1400" b="1" dirty="0" smtClean="0">
                <a:solidFill>
                  <a:srgbClr val="002060"/>
                </a:solidFill>
                <a:latin typeface="ＭＳ Ｐゴシック" panose="020B0600070205080204" pitchFamily="50" charset="-128"/>
                <a:ea typeface="ＭＳ Ｐゴシック" panose="020B0600070205080204" pitchFamily="50" charset="-128"/>
              </a:rPr>
              <a:t>マルウェア防御</a:t>
            </a:r>
            <a:r>
              <a:rPr lang="en-US" altLang="ja-JP" sz="1400" b="1" dirty="0" smtClean="0">
                <a:solidFill>
                  <a:srgbClr val="002060"/>
                </a:solidFill>
                <a:latin typeface="ＭＳ Ｐゴシック" panose="020B0600070205080204" pitchFamily="50" charset="-128"/>
                <a:ea typeface="ＭＳ Ｐゴシック" panose="020B0600070205080204" pitchFamily="50" charset="-128"/>
              </a:rPr>
              <a:t>/URL</a:t>
            </a:r>
            <a:r>
              <a:rPr lang="ja-JP" altLang="en-US" sz="1400" b="1" dirty="0" smtClean="0">
                <a:solidFill>
                  <a:srgbClr val="002060"/>
                </a:solidFill>
                <a:latin typeface="ＭＳ Ｐゴシック" panose="020B0600070205080204" pitchFamily="50" charset="-128"/>
                <a:ea typeface="ＭＳ Ｐゴシック" panose="020B0600070205080204" pitchFamily="50" charset="-128"/>
              </a:rPr>
              <a:t>フィルタ</a:t>
            </a:r>
            <a:endParaRPr lang="en-US" altLang="ja-JP" sz="1400" b="1" dirty="0" smtClean="0">
              <a:solidFill>
                <a:srgbClr val="002060"/>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3651691" y="2868634"/>
            <a:ext cx="1963783" cy="288539"/>
          </a:xfrm>
          <a:prstGeom prst="rect">
            <a:avLst/>
          </a:prstGeom>
          <a:noFill/>
        </p:spPr>
        <p:txBody>
          <a:bodyPr wrap="square" lIns="68571" tIns="34286" rIns="68571" bIns="34286" rtlCol="0">
            <a:spAutoFit/>
          </a:bodyPr>
          <a:lstStyle/>
          <a:p>
            <a:pPr algn="ctr"/>
            <a:r>
              <a:rPr lang="en-US" altLang="ja-JP" sz="1400" dirty="0" smtClean="0">
                <a:solidFill>
                  <a:srgbClr val="002060"/>
                </a:solidFill>
                <a:latin typeface="ＭＳ Ｐゴシック" panose="020B0600070205080204" pitchFamily="50" charset="-128"/>
                <a:ea typeface="ＭＳ Ｐゴシック" panose="020B0600070205080204" pitchFamily="50" charset="-128"/>
              </a:rPr>
              <a:t>1</a:t>
            </a:r>
            <a:r>
              <a:rPr lang="ja-JP" altLang="en-US" sz="1400" dirty="0" smtClean="0">
                <a:solidFill>
                  <a:srgbClr val="002060"/>
                </a:solidFill>
                <a:latin typeface="ＭＳ Ｐゴシック" panose="020B0600070205080204" pitchFamily="50" charset="-128"/>
                <a:ea typeface="ＭＳ Ｐゴシック" panose="020B0600070205080204" pitchFamily="50" charset="-128"/>
              </a:rPr>
              <a:t>年</a:t>
            </a:r>
            <a:r>
              <a:rPr lang="en-US" altLang="ja-JP" sz="1400" dirty="0" smtClean="0">
                <a:solidFill>
                  <a:srgbClr val="002060"/>
                </a:solidFill>
                <a:latin typeface="ＭＳ Ｐゴシック" panose="020B0600070205080204" pitchFamily="50" charset="-128"/>
                <a:ea typeface="ＭＳ Ｐゴシック" panose="020B0600070205080204" pitchFamily="50" charset="-128"/>
              </a:rPr>
              <a:t>/3</a:t>
            </a:r>
            <a:r>
              <a:rPr lang="ja-JP" altLang="en-US" sz="1400" dirty="0" smtClean="0">
                <a:solidFill>
                  <a:srgbClr val="002060"/>
                </a:solidFill>
                <a:latin typeface="ＭＳ Ｐゴシック" panose="020B0600070205080204" pitchFamily="50" charset="-128"/>
                <a:ea typeface="ＭＳ Ｐゴシック" panose="020B0600070205080204" pitchFamily="50" charset="-128"/>
              </a:rPr>
              <a:t>年</a:t>
            </a:r>
            <a:r>
              <a:rPr lang="en-US" altLang="ja-JP" sz="1400" dirty="0" smtClean="0">
                <a:solidFill>
                  <a:srgbClr val="002060"/>
                </a:solidFill>
                <a:latin typeface="ＭＳ Ｐゴシック" panose="020B0600070205080204" pitchFamily="50" charset="-128"/>
                <a:ea typeface="ＭＳ Ｐゴシック" panose="020B0600070205080204" pitchFamily="50" charset="-128"/>
              </a:rPr>
              <a:t>/5</a:t>
            </a:r>
            <a:r>
              <a:rPr lang="ja-JP" altLang="en-US" sz="1400" dirty="0" smtClean="0">
                <a:solidFill>
                  <a:srgbClr val="002060"/>
                </a:solidFill>
                <a:latin typeface="ＭＳ Ｐゴシック" panose="020B0600070205080204" pitchFamily="50" charset="-128"/>
                <a:ea typeface="ＭＳ Ｐゴシック" panose="020B0600070205080204" pitchFamily="50" charset="-128"/>
              </a:rPr>
              <a:t>年</a:t>
            </a:r>
            <a:endParaRPr lang="ja-JP" altLang="en-US" sz="1400" dirty="0">
              <a:solidFill>
                <a:srgbClr val="002060"/>
              </a:solidFill>
              <a:latin typeface="ＭＳ Ｐゴシック" panose="020B0600070205080204" pitchFamily="50" charset="-128"/>
              <a:ea typeface="ＭＳ Ｐゴシック" panose="020B0600070205080204" pitchFamily="50" charset="-128"/>
            </a:endParaRPr>
          </a:p>
        </p:txBody>
      </p:sp>
      <p:sp>
        <p:nvSpPr>
          <p:cNvPr id="14" name="正方形/長方形 14"/>
          <p:cNvSpPr>
            <a:spLocks noChangeAspect="1"/>
          </p:cNvSpPr>
          <p:nvPr/>
        </p:nvSpPr>
        <p:spPr>
          <a:xfrm>
            <a:off x="6370185" y="1437467"/>
            <a:ext cx="2725973" cy="1682290"/>
          </a:xfrm>
          <a:prstGeom prst="rect">
            <a:avLst/>
          </a:prstGeom>
          <a:solidFill>
            <a:srgbClr val="B8E1D0"/>
          </a:solidFill>
        </p:spPr>
        <p:style>
          <a:lnRef idx="2">
            <a:schemeClr val="lt1">
              <a:hueOff val="0"/>
              <a:satOff val="0"/>
              <a:lumOff val="0"/>
              <a:alphaOff val="0"/>
            </a:schemeClr>
          </a:lnRef>
          <a:fillRef idx="1">
            <a:schemeClr val="accent5">
              <a:tint val="50000"/>
              <a:hueOff val="-362826"/>
              <a:satOff val="8043"/>
              <a:lumOff val="7550"/>
              <a:alphaOff val="0"/>
            </a:schemeClr>
          </a:fillRef>
          <a:effectRef idx="0">
            <a:schemeClr val="accent5">
              <a:tint val="50000"/>
              <a:hueOff val="-362826"/>
              <a:satOff val="8043"/>
              <a:lumOff val="7550"/>
              <a:alphaOff val="0"/>
            </a:schemeClr>
          </a:effectRef>
          <a:fontRef idx="minor">
            <a:schemeClr val="lt1">
              <a:hueOff val="0"/>
              <a:satOff val="0"/>
              <a:lumOff val="0"/>
              <a:alphaOff val="0"/>
            </a:schemeClr>
          </a:fontRef>
        </p:style>
        <p:txBody>
          <a:bodyPr lIns="68571" tIns="34286" rIns="68571" bIns="34286"/>
          <a:lstStyle/>
          <a:p>
            <a:endParaRPr lang="ja-JP" altLang="en-US" sz="1100" b="1" dirty="0">
              <a:solidFill>
                <a:schemeClr val="accent5">
                  <a:lumMod val="75000"/>
                </a:schemeClr>
              </a:solidFill>
              <a:latin typeface="ＭＳ Ｐゴシック" panose="020B0600070205080204" pitchFamily="50" charset="-128"/>
              <a:ea typeface="ＭＳ Ｐゴシック" panose="020B0600070205080204" pitchFamily="50" charset="-128"/>
            </a:endParaRPr>
          </a:p>
        </p:txBody>
      </p:sp>
      <p:sp>
        <p:nvSpPr>
          <p:cNvPr id="15" name="正方形/長方形 15"/>
          <p:cNvSpPr>
            <a:spLocks noChangeAspect="1"/>
          </p:cNvSpPr>
          <p:nvPr/>
        </p:nvSpPr>
        <p:spPr>
          <a:xfrm>
            <a:off x="6195082" y="1637053"/>
            <a:ext cx="2725092" cy="1750368"/>
          </a:xfrm>
          <a:prstGeom prst="rect">
            <a:avLst/>
          </a:prstGeom>
          <a:ln>
            <a:solidFill>
              <a:schemeClr val="accent5">
                <a:lumMod val="50000"/>
              </a:schemeClr>
            </a:solidFill>
          </a:ln>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6" name="TextBox 18"/>
          <p:cNvSpPr txBox="1"/>
          <p:nvPr/>
        </p:nvSpPr>
        <p:spPr>
          <a:xfrm>
            <a:off x="6370184" y="1639428"/>
            <a:ext cx="2502130" cy="438565"/>
          </a:xfrm>
          <a:prstGeom prst="rect">
            <a:avLst/>
          </a:prstGeom>
          <a:noFill/>
        </p:spPr>
        <p:txBody>
          <a:bodyPr wrap="square" lIns="68571" tIns="34286" rIns="68571" bIns="34286" rtlCol="0">
            <a:spAutoFit/>
          </a:bodyPr>
          <a:lstStyle/>
          <a:p>
            <a:pPr marL="260573" indent="-260573" defTabSz="514296">
              <a:buFont typeface="Wingdings" panose="05000000000000000000" pitchFamily="2" charset="2"/>
              <a:buChar char="n"/>
            </a:pPr>
            <a:r>
              <a:rPr lang="ja-JP" altLang="en-US" sz="1200" dirty="0">
                <a:solidFill>
                  <a:srgbClr val="000000"/>
                </a:solidFill>
                <a:latin typeface="ＭＳ Ｐゴシック" panose="020B0600070205080204" pitchFamily="50" charset="-128"/>
                <a:ea typeface="ＭＳ Ｐゴシック" panose="020B0600070205080204" pitchFamily="50" charset="-128"/>
                <a:cs typeface="CiscoSansTT"/>
              </a:rPr>
              <a:t>アプライアンス（３モデル）</a:t>
            </a:r>
            <a:endParaRPr lang="en-US" altLang="ja-JP" sz="1200" dirty="0">
              <a:solidFill>
                <a:srgbClr val="000000"/>
              </a:solidFill>
              <a:latin typeface="ＭＳ Ｐゴシック" panose="020B0600070205080204" pitchFamily="50" charset="-128"/>
              <a:ea typeface="ＭＳ Ｐゴシック" panose="020B0600070205080204" pitchFamily="50" charset="-128"/>
              <a:cs typeface="CiscoSansTT"/>
            </a:endParaRPr>
          </a:p>
          <a:p>
            <a:pPr defTabSz="514296"/>
            <a:r>
              <a:rPr lang="en-US" altLang="ja-JP" sz="900" dirty="0">
                <a:solidFill>
                  <a:srgbClr val="000000"/>
                </a:solidFill>
                <a:latin typeface="ＭＳ Ｐゴシック" panose="020B0600070205080204" pitchFamily="50" charset="-128"/>
                <a:ea typeface="ＭＳ Ｐゴシック" panose="020B0600070205080204" pitchFamily="50" charset="-128"/>
                <a:cs typeface="CiscoSansTT"/>
              </a:rPr>
              <a:t>SKU</a:t>
            </a:r>
            <a:r>
              <a:rPr lang="ja-JP" altLang="en-US" sz="900" dirty="0">
                <a:solidFill>
                  <a:srgbClr val="000000"/>
                </a:solidFill>
                <a:latin typeface="ＭＳ Ｐゴシック" panose="020B0600070205080204" pitchFamily="50" charset="-128"/>
                <a:ea typeface="ＭＳ Ｐゴシック" panose="020B0600070205080204" pitchFamily="50" charset="-128"/>
                <a:cs typeface="CiscoSansTT"/>
              </a:rPr>
              <a:t>例</a:t>
            </a:r>
            <a:r>
              <a:rPr lang="ja-JP" altLang="en-US" sz="900" dirty="0" smtClean="0">
                <a:solidFill>
                  <a:srgbClr val="000000"/>
                </a:solidFill>
                <a:latin typeface="ＭＳ Ｐゴシック" panose="020B0600070205080204" pitchFamily="50" charset="-128"/>
                <a:ea typeface="ＭＳ Ｐゴシック" panose="020B0600070205080204" pitchFamily="50" charset="-128"/>
                <a:cs typeface="CiscoSansTT"/>
              </a:rPr>
              <a:t>）</a:t>
            </a:r>
            <a:r>
              <a:rPr lang="en-US" altLang="ja-JP" sz="900" dirty="0" smtClean="0">
                <a:solidFill>
                  <a:srgbClr val="000000"/>
                </a:solidFill>
                <a:latin typeface="ＭＳ Ｐゴシック" panose="020B0600070205080204" pitchFamily="50" charset="-128"/>
                <a:ea typeface="ＭＳ Ｐゴシック" panose="020B0600070205080204" pitchFamily="50" charset="-128"/>
                <a:cs typeface="CiscoSansTT"/>
              </a:rPr>
              <a:t>FMC2500-K9</a:t>
            </a:r>
            <a:r>
              <a:rPr lang="ja-JP" altLang="en-US" sz="1200" dirty="0">
                <a:solidFill>
                  <a:srgbClr val="000000"/>
                </a:solidFill>
                <a:latin typeface="ＭＳ Ｐゴシック" panose="020B0600070205080204" pitchFamily="50" charset="-128"/>
                <a:ea typeface="ＭＳ Ｐゴシック" panose="020B0600070205080204" pitchFamily="50" charset="-128"/>
                <a:cs typeface="CiscoSansTT"/>
              </a:rPr>
              <a:t>　</a:t>
            </a:r>
            <a:endParaRPr lang="en-US" sz="900" dirty="0">
              <a:solidFill>
                <a:srgbClr val="000000"/>
              </a:solidFill>
              <a:latin typeface="ＭＳ Ｐゴシック" panose="020B0600070205080204" pitchFamily="50" charset="-128"/>
              <a:ea typeface="ＭＳ Ｐゴシック" panose="020B0600070205080204" pitchFamily="50" charset="-128"/>
              <a:cs typeface="CiscoSansTT"/>
            </a:endParaRPr>
          </a:p>
        </p:txBody>
      </p:sp>
      <p:pic>
        <p:nvPicPr>
          <p:cNvPr id="17" name="Picture 2" descr="alt">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3856" y="2052832"/>
            <a:ext cx="1409688" cy="26968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9"/>
          <p:cNvSpPr txBox="1"/>
          <p:nvPr/>
        </p:nvSpPr>
        <p:spPr>
          <a:xfrm>
            <a:off x="454288" y="3985997"/>
            <a:ext cx="8122505" cy="931016"/>
          </a:xfrm>
          <a:prstGeom prst="rect">
            <a:avLst/>
          </a:prstGeom>
          <a:noFill/>
        </p:spPr>
        <p:txBody>
          <a:bodyPr wrap="square" lIns="68571" tIns="34286" rIns="68571" bIns="34286" rtlCol="0">
            <a:spAutoFit/>
          </a:bodyPr>
          <a:lstStyle/>
          <a:p>
            <a:pPr marL="257146" indent="-257146">
              <a:buClr>
                <a:schemeClr val="accent5"/>
              </a:buClr>
              <a:buFont typeface="Wingdings" panose="05000000000000000000" pitchFamily="2" charset="2"/>
              <a:buChar char="l"/>
            </a:pPr>
            <a:r>
              <a:rPr lang="ja-JP" altLang="en-US" sz="1400" dirty="0" smtClean="0">
                <a:latin typeface="ＭＳ Ｐゴシック" panose="020B0600070205080204" pitchFamily="50" charset="-128"/>
                <a:ea typeface="ＭＳ Ｐゴシック" panose="020B0600070205080204" pitchFamily="50" charset="-128"/>
              </a:rPr>
              <a:t>ファイアウォール本体、必要な機能のライセンス、管理ツール</a:t>
            </a:r>
            <a:r>
              <a:rPr lang="en-US" altLang="ja-JP" sz="1400" dirty="0" smtClean="0">
                <a:latin typeface="ＭＳ Ｐゴシック" panose="020B0600070205080204" pitchFamily="50" charset="-128"/>
                <a:ea typeface="ＭＳ Ｐゴシック" panose="020B0600070205080204" pitchFamily="50" charset="-128"/>
              </a:rPr>
              <a:t>FMC</a:t>
            </a:r>
            <a:r>
              <a:rPr lang="en-US" altLang="ja-JP" sz="1400" dirty="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FTD</a:t>
            </a:r>
            <a:r>
              <a:rPr lang="ja-JP" altLang="en-US" sz="1400" dirty="0" smtClean="0">
                <a:latin typeface="ＭＳ Ｐゴシック" panose="020B0600070205080204" pitchFamily="50" charset="-128"/>
                <a:ea typeface="ＭＳ Ｐゴシック" panose="020B0600070205080204" pitchFamily="50" charset="-128"/>
              </a:rPr>
              <a:t> </a:t>
            </a:r>
            <a:r>
              <a:rPr lang="en-US" altLang="ja-JP" sz="1400" dirty="0" smtClean="0">
                <a:latin typeface="ＭＳ Ｐゴシック" panose="020B0600070205080204" pitchFamily="50" charset="-128"/>
                <a:ea typeface="ＭＳ Ｐゴシック" panose="020B0600070205080204" pitchFamily="50" charset="-128"/>
              </a:rPr>
              <a:t>OS</a:t>
            </a:r>
            <a:r>
              <a:rPr lang="ja-JP" altLang="en-US" sz="1400" dirty="0" smtClean="0">
                <a:latin typeface="ＭＳ Ｐゴシック" panose="020B0600070205080204" pitchFamily="50" charset="-128"/>
                <a:ea typeface="ＭＳ Ｐゴシック" panose="020B0600070205080204" pitchFamily="50" charset="-128"/>
              </a:rPr>
              <a:t>単体であればオンボードの</a:t>
            </a:r>
            <a:r>
              <a:rPr lang="en-US" altLang="ja-JP" sz="1400" dirty="0" smtClean="0">
                <a:latin typeface="ＭＳ Ｐゴシック" panose="020B0600070205080204" pitchFamily="50" charset="-128"/>
                <a:ea typeface="ＭＳ Ｐゴシック" panose="020B0600070205080204" pitchFamily="50" charset="-128"/>
              </a:rPr>
              <a:t>FDM</a:t>
            </a:r>
            <a:r>
              <a:rPr lang="ja-JP" altLang="en-US" sz="1400" dirty="0" smtClean="0">
                <a:latin typeface="ＭＳ Ｐゴシック" panose="020B0600070205080204" pitchFamily="50" charset="-128"/>
                <a:ea typeface="ＭＳ Ｐゴシック" panose="020B0600070205080204" pitchFamily="50" charset="-128"/>
              </a:rPr>
              <a:t>で対応可</a:t>
            </a:r>
            <a:r>
              <a:rPr lang="en-US" altLang="ja-JP" sz="1400" dirty="0" smtClean="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が必要です。</a:t>
            </a:r>
            <a:r>
              <a:rPr lang="en-US" altLang="ja-JP" sz="1400" dirty="0" smtClean="0">
                <a:latin typeface="ＭＳ Ｐゴシック" panose="020B0600070205080204" pitchFamily="50" charset="-128"/>
                <a:ea typeface="ＭＳ Ｐゴシック" panose="020B0600070205080204" pitchFamily="50" charset="-128"/>
              </a:rPr>
              <a:t> </a:t>
            </a:r>
            <a:endParaRPr lang="en-US" altLang="ja-JP" sz="1400" dirty="0">
              <a:latin typeface="ＭＳ Ｐゴシック" panose="020B0600070205080204" pitchFamily="50" charset="-128"/>
              <a:ea typeface="ＭＳ Ｐゴシック" panose="020B0600070205080204" pitchFamily="50" charset="-128"/>
            </a:endParaRPr>
          </a:p>
          <a:p>
            <a:pPr marL="257146" indent="-257146">
              <a:buClr>
                <a:schemeClr val="accent5"/>
              </a:buClr>
              <a:buFont typeface="Wingdings" panose="05000000000000000000" pitchFamily="2" charset="2"/>
              <a:buChar char="l"/>
            </a:pPr>
            <a:r>
              <a:rPr lang="en-US" altLang="ja-JP" sz="1400" dirty="0" smtClean="0">
                <a:latin typeface="ＭＳ Ｐゴシック" panose="020B0600070205080204" pitchFamily="50" charset="-128"/>
                <a:ea typeface="ＭＳ Ｐゴシック" panose="020B0600070205080204" pitchFamily="50" charset="-128"/>
              </a:rPr>
              <a:t>ASA</a:t>
            </a:r>
            <a:r>
              <a:rPr lang="ja-JP" altLang="en-US" sz="1400" dirty="0" smtClean="0">
                <a:latin typeface="ＭＳ Ｐゴシック" panose="020B0600070205080204" pitchFamily="50" charset="-128"/>
                <a:ea typeface="ＭＳ Ｐゴシック" panose="020B0600070205080204" pitchFamily="50" charset="-128"/>
              </a:rPr>
              <a:t>のフ</a:t>
            </a:r>
            <a:r>
              <a:rPr lang="ja-JP" altLang="en-US" sz="1400" dirty="0">
                <a:latin typeface="ＭＳ Ｐゴシック" panose="020B0600070205080204" pitchFamily="50" charset="-128"/>
                <a:ea typeface="ＭＳ Ｐゴシック" panose="020B0600070205080204" pitchFamily="50" charset="-128"/>
              </a:rPr>
              <a:t>ァイアウォール機</a:t>
            </a:r>
            <a:r>
              <a:rPr lang="ja-JP" altLang="en-US" sz="1400" dirty="0" smtClean="0">
                <a:latin typeface="ＭＳ Ｐゴシック" panose="020B0600070205080204" pitchFamily="50" charset="-128"/>
                <a:ea typeface="ＭＳ Ｐゴシック" panose="020B0600070205080204" pitchFamily="50" charset="-128"/>
              </a:rPr>
              <a:t>能の</a:t>
            </a:r>
            <a:r>
              <a:rPr lang="ja-JP" altLang="en-US" sz="1400" dirty="0">
                <a:latin typeface="ＭＳ Ｐゴシック" panose="020B0600070205080204" pitchFamily="50" charset="-128"/>
                <a:ea typeface="ＭＳ Ｐゴシック" panose="020B0600070205080204" pitchFamily="50" charset="-128"/>
              </a:rPr>
              <a:t>設定・管理は方法は従来と同</a:t>
            </a:r>
            <a:r>
              <a:rPr lang="ja-JP" altLang="en-US" sz="1400" dirty="0" smtClean="0">
                <a:latin typeface="ＭＳ Ｐゴシック" panose="020B0600070205080204" pitchFamily="50" charset="-128"/>
                <a:ea typeface="ＭＳ Ｐゴシック" panose="020B0600070205080204" pitchFamily="50" charset="-128"/>
              </a:rPr>
              <a:t>じ</a:t>
            </a:r>
            <a:r>
              <a:rPr lang="en-US" altLang="ja-JP" sz="1400" dirty="0" smtClean="0">
                <a:latin typeface="ＭＳ Ｐゴシック" panose="020B0600070205080204" pitchFamily="50" charset="-128"/>
                <a:ea typeface="ＭＳ Ｐゴシック" panose="020B0600070205080204" pitchFamily="50" charset="-128"/>
              </a:rPr>
              <a:t>ASDM</a:t>
            </a:r>
            <a:r>
              <a:rPr lang="ja-JP" altLang="en-US" sz="1400" dirty="0" smtClean="0">
                <a:latin typeface="ＭＳ Ｐゴシック" panose="020B0600070205080204" pitchFamily="50" charset="-128"/>
                <a:ea typeface="ＭＳ Ｐゴシック" panose="020B0600070205080204" pitchFamily="50" charset="-128"/>
              </a:rPr>
              <a:t>で行えます。</a:t>
            </a:r>
            <a:endParaRPr lang="en-US" altLang="ja-JP" sz="1400" dirty="0">
              <a:latin typeface="ＭＳ Ｐゴシック" panose="020B0600070205080204" pitchFamily="50" charset="-128"/>
              <a:ea typeface="ＭＳ Ｐゴシック" panose="020B0600070205080204" pitchFamily="50" charset="-128"/>
            </a:endParaRPr>
          </a:p>
          <a:p>
            <a:pPr marL="257146" indent="-257146">
              <a:buClr>
                <a:schemeClr val="accent5"/>
              </a:buClr>
              <a:buFont typeface="Wingdings" panose="05000000000000000000" pitchFamily="2" charset="2"/>
              <a:buChar char="l"/>
            </a:pPr>
            <a:r>
              <a:rPr lang="ja-JP" altLang="en-US" sz="1400" dirty="0">
                <a:latin typeface="ＭＳ Ｐゴシック" panose="020B0600070205080204" pitchFamily="50" charset="-128"/>
                <a:ea typeface="ＭＳ Ｐゴシック" panose="020B0600070205080204" pitchFamily="50" charset="-128"/>
              </a:rPr>
              <a:t>ファイ</a:t>
            </a:r>
            <a:r>
              <a:rPr lang="ja-JP" altLang="en-US" sz="1400" dirty="0" smtClean="0">
                <a:latin typeface="ＭＳ Ｐゴシック" panose="020B0600070205080204" pitchFamily="50" charset="-128"/>
                <a:ea typeface="ＭＳ Ｐゴシック" panose="020B0600070205080204" pitchFamily="50" charset="-128"/>
              </a:rPr>
              <a:t>ア</a:t>
            </a:r>
            <a:r>
              <a:rPr lang="ja-JP" altLang="en-US" sz="1400" dirty="0">
                <a:latin typeface="ＭＳ Ｐゴシック" panose="020B0600070205080204" pitchFamily="50" charset="-128"/>
                <a:ea typeface="ＭＳ Ｐゴシック" panose="020B0600070205080204" pitchFamily="50" charset="-128"/>
              </a:rPr>
              <a:t>ウォール</a:t>
            </a:r>
            <a:r>
              <a:rPr lang="ja-JP" altLang="en-US" sz="1400" dirty="0" smtClean="0">
                <a:latin typeface="ＭＳ Ｐゴシック" panose="020B0600070205080204" pitchFamily="50" charset="-128"/>
                <a:ea typeface="ＭＳ Ｐゴシック" panose="020B0600070205080204" pitchFamily="50" charset="-128"/>
              </a:rPr>
              <a:t>本</a:t>
            </a:r>
            <a:r>
              <a:rPr lang="ja-JP" altLang="en-US" sz="1400" dirty="0">
                <a:latin typeface="ＭＳ Ｐゴシック" panose="020B0600070205080204" pitchFamily="50" charset="-128"/>
                <a:ea typeface="ＭＳ Ｐゴシック" panose="020B0600070205080204" pitchFamily="50" charset="-128"/>
              </a:rPr>
              <a:t>体</a:t>
            </a:r>
            <a:r>
              <a:rPr lang="ja-JP" altLang="en-US" sz="1400" dirty="0" smtClean="0">
                <a:latin typeface="ＭＳ Ｐゴシック" panose="020B0600070205080204" pitchFamily="50" charset="-128"/>
                <a:ea typeface="ＭＳ Ｐゴシック" panose="020B0600070205080204" pitchFamily="50" charset="-128"/>
              </a:rPr>
              <a:t>、</a:t>
            </a:r>
            <a:r>
              <a:rPr lang="en-US" altLang="ja-JP" sz="1400" dirty="0" smtClean="0">
                <a:latin typeface="ＭＳ Ｐゴシック" panose="020B0600070205080204" pitchFamily="50" charset="-128"/>
                <a:ea typeface="ＭＳ Ｐゴシック" panose="020B0600070205080204" pitchFamily="50" charset="-128"/>
              </a:rPr>
              <a:t>FM</a:t>
            </a:r>
            <a:r>
              <a:rPr lang="en-US" altLang="ja-JP" sz="1400" dirty="0">
                <a:latin typeface="ＭＳ Ｐゴシック" panose="020B0600070205080204" pitchFamily="50" charset="-128"/>
                <a:ea typeface="ＭＳ Ｐゴシック" panose="020B0600070205080204" pitchFamily="50" charset="-128"/>
              </a:rPr>
              <a:t>C</a:t>
            </a:r>
            <a:r>
              <a:rPr lang="ja-JP" altLang="en-US" sz="1400" dirty="0" smtClean="0">
                <a:latin typeface="ＭＳ Ｐゴシック" panose="020B0600070205080204" pitchFamily="50" charset="-128"/>
                <a:ea typeface="ＭＳ Ｐゴシック" panose="020B0600070205080204" pitchFamily="50" charset="-128"/>
              </a:rPr>
              <a:t>用</a:t>
            </a:r>
            <a:r>
              <a:rPr lang="ja-JP" altLang="en-US" sz="1400" dirty="0">
                <a:latin typeface="ＭＳ Ｐゴシック" panose="020B0600070205080204" pitchFamily="50" charset="-128"/>
                <a:ea typeface="ＭＳ Ｐゴシック" panose="020B0600070205080204" pitchFamily="50" charset="-128"/>
              </a:rPr>
              <a:t>の各種保守サービスも別途必要です。</a:t>
            </a:r>
            <a:endParaRPr lang="en-US" altLang="ja-JP" sz="1400" dirty="0">
              <a:latin typeface="ＭＳ Ｐゴシック" panose="020B0600070205080204" pitchFamily="50" charset="-128"/>
              <a:ea typeface="ＭＳ Ｐゴシック" panose="020B0600070205080204" pitchFamily="50" charset="-128"/>
            </a:endParaRP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7433" y="1737583"/>
            <a:ext cx="2285722" cy="112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8"/>
          <p:cNvSpPr txBox="1"/>
          <p:nvPr/>
        </p:nvSpPr>
        <p:spPr>
          <a:xfrm>
            <a:off x="6370184" y="2497008"/>
            <a:ext cx="2502130" cy="392407"/>
          </a:xfrm>
          <a:prstGeom prst="rect">
            <a:avLst/>
          </a:prstGeom>
          <a:noFill/>
        </p:spPr>
        <p:txBody>
          <a:bodyPr wrap="square" lIns="68571" tIns="34286" rIns="68571" bIns="34286" rtlCol="0">
            <a:spAutoFit/>
          </a:bodyPr>
          <a:lstStyle/>
          <a:p>
            <a:pPr marL="260573" indent="-260573" defTabSz="514296">
              <a:buFont typeface="Wingdings" panose="05000000000000000000" pitchFamily="2" charset="2"/>
              <a:buChar char="n"/>
            </a:pPr>
            <a:r>
              <a:rPr lang="ja-JP" altLang="en-US" sz="1200" dirty="0">
                <a:solidFill>
                  <a:srgbClr val="000000"/>
                </a:solidFill>
                <a:latin typeface="ＭＳ Ｐゴシック" panose="020B0600070205080204" pitchFamily="50" charset="-128"/>
                <a:ea typeface="ＭＳ Ｐゴシック" panose="020B0600070205080204" pitchFamily="50" charset="-128"/>
                <a:cs typeface="CiscoSansTT"/>
              </a:rPr>
              <a:t>仮想アプライアンス（３モデル）</a:t>
            </a:r>
            <a:endParaRPr lang="en-US" altLang="ja-JP" sz="1200" dirty="0">
              <a:solidFill>
                <a:srgbClr val="000000"/>
              </a:solidFill>
              <a:latin typeface="ＭＳ Ｐゴシック" panose="020B0600070205080204" pitchFamily="50" charset="-128"/>
              <a:ea typeface="ＭＳ Ｐゴシック" panose="020B0600070205080204" pitchFamily="50" charset="-128"/>
              <a:cs typeface="CiscoSansTT"/>
            </a:endParaRPr>
          </a:p>
          <a:p>
            <a:pPr defTabSz="514296"/>
            <a:r>
              <a:rPr lang="en-US" altLang="ja-JP" sz="900" dirty="0">
                <a:solidFill>
                  <a:srgbClr val="000000"/>
                </a:solidFill>
                <a:latin typeface="ＭＳ Ｐゴシック" panose="020B0600070205080204" pitchFamily="50" charset="-128"/>
                <a:ea typeface="ＭＳ Ｐゴシック" panose="020B0600070205080204" pitchFamily="50" charset="-128"/>
                <a:cs typeface="CiscoSansTT"/>
              </a:rPr>
              <a:t>SKU</a:t>
            </a:r>
            <a:r>
              <a:rPr lang="ja-JP" altLang="en-US" sz="900" dirty="0">
                <a:solidFill>
                  <a:srgbClr val="000000"/>
                </a:solidFill>
                <a:latin typeface="ＭＳ Ｐゴシック" panose="020B0600070205080204" pitchFamily="50" charset="-128"/>
                <a:ea typeface="ＭＳ Ｐゴシック" panose="020B0600070205080204" pitchFamily="50" charset="-128"/>
                <a:cs typeface="CiscoSansTT"/>
              </a:rPr>
              <a:t>例</a:t>
            </a:r>
            <a:r>
              <a:rPr lang="ja-JP" altLang="en-US" sz="900" dirty="0" smtClean="0">
                <a:solidFill>
                  <a:srgbClr val="000000"/>
                </a:solidFill>
                <a:latin typeface="ＭＳ Ｐゴシック" panose="020B0600070205080204" pitchFamily="50" charset="-128"/>
                <a:ea typeface="ＭＳ Ｐゴシック" panose="020B0600070205080204" pitchFamily="50" charset="-128"/>
                <a:cs typeface="CiscoSansTT"/>
              </a:rPr>
              <a:t>）</a:t>
            </a:r>
            <a:r>
              <a:rPr lang="en-US" altLang="ja-JP" sz="900" dirty="0" smtClean="0">
                <a:solidFill>
                  <a:srgbClr val="000000"/>
                </a:solidFill>
                <a:latin typeface="ＭＳ Ｐゴシック" panose="020B0600070205080204" pitchFamily="50" charset="-128"/>
                <a:ea typeface="ＭＳ Ｐゴシック" panose="020B0600070205080204" pitchFamily="50" charset="-128"/>
                <a:cs typeface="CiscoSansTT"/>
              </a:rPr>
              <a:t>FS-VMW-2-SW-K9</a:t>
            </a:r>
            <a:endParaRPr lang="en-US" sz="900" dirty="0">
              <a:solidFill>
                <a:srgbClr val="FF0000"/>
              </a:solidFill>
              <a:latin typeface="ＭＳ Ｐゴシック" panose="020B0600070205080204" pitchFamily="50" charset="-128"/>
              <a:ea typeface="ＭＳ Ｐゴシック" panose="020B0600070205080204" pitchFamily="50" charset="-128"/>
              <a:cs typeface="CiscoSansTT"/>
            </a:endParaRPr>
          </a:p>
        </p:txBody>
      </p:sp>
      <p:sp>
        <p:nvSpPr>
          <p:cNvPr id="21" name="テキスト ボックス 23"/>
          <p:cNvSpPr txBox="1"/>
          <p:nvPr/>
        </p:nvSpPr>
        <p:spPr>
          <a:xfrm>
            <a:off x="6216211" y="3405417"/>
            <a:ext cx="2824978" cy="500129"/>
          </a:xfrm>
          <a:prstGeom prst="rect">
            <a:avLst/>
          </a:prstGeom>
          <a:noFill/>
        </p:spPr>
        <p:txBody>
          <a:bodyPr wrap="square" lIns="68571" tIns="34286" rIns="68571" bIns="34286" rtlCol="0">
            <a:spAutoFit/>
          </a:bodyPr>
          <a:lstStyle/>
          <a:p>
            <a:pPr defTabSz="456972"/>
            <a:r>
              <a:rPr lang="ja-JP" altLang="en-US" sz="1400" b="1" dirty="0">
                <a:solidFill>
                  <a:srgbClr val="33828D">
                    <a:lumMod val="75000"/>
                  </a:srgbClr>
                </a:solidFill>
                <a:latin typeface="ＭＳ Ｐゴシック" panose="020B0600070205080204" pitchFamily="50" charset="-128"/>
                <a:ea typeface="ＭＳ Ｐゴシック" panose="020B0600070205080204" pitchFamily="50" charset="-128"/>
              </a:rPr>
              <a:t>その</a:t>
            </a:r>
            <a:r>
              <a:rPr lang="ja-JP" altLang="en-US" sz="1400" b="1" dirty="0" smtClean="0">
                <a:solidFill>
                  <a:srgbClr val="33828D">
                    <a:lumMod val="75000"/>
                  </a:srgbClr>
                </a:solidFill>
                <a:latin typeface="ＭＳ Ｐゴシック" panose="020B0600070205080204" pitchFamily="50" charset="-128"/>
                <a:ea typeface="ＭＳ Ｐゴシック" panose="020B0600070205080204" pitchFamily="50" charset="-128"/>
              </a:rPr>
              <a:t>③管理ツール</a:t>
            </a:r>
            <a:endParaRPr lang="en-US" altLang="ja-JP" sz="1400" b="1" dirty="0">
              <a:solidFill>
                <a:srgbClr val="33828D">
                  <a:lumMod val="75000"/>
                </a:srgbClr>
              </a:solidFill>
              <a:latin typeface="ＭＳ Ｐゴシック" panose="020B0600070205080204" pitchFamily="50" charset="-128"/>
              <a:ea typeface="ＭＳ Ｐゴシック" panose="020B0600070205080204" pitchFamily="50" charset="-128"/>
            </a:endParaRPr>
          </a:p>
          <a:p>
            <a:pPr defTabSz="456972"/>
            <a:r>
              <a:rPr lang="en-US" altLang="ja-JP" sz="1400" b="1" dirty="0" smtClean="0">
                <a:solidFill>
                  <a:srgbClr val="33828D">
                    <a:lumMod val="75000"/>
                  </a:srgbClr>
                </a:solidFill>
                <a:latin typeface="ＭＳ Ｐゴシック" panose="020B0600070205080204" pitchFamily="50" charset="-128"/>
                <a:ea typeface="ＭＳ Ｐゴシック" panose="020B0600070205080204" pitchFamily="50" charset="-128"/>
              </a:rPr>
              <a:t>Firepower </a:t>
            </a:r>
            <a:r>
              <a:rPr lang="en-US" altLang="ja-JP" sz="1400" b="1" dirty="0">
                <a:solidFill>
                  <a:srgbClr val="33828D">
                    <a:lumMod val="75000"/>
                  </a:srgbClr>
                </a:solidFill>
                <a:latin typeface="ＭＳ Ｐゴシック" panose="020B0600070205080204" pitchFamily="50" charset="-128"/>
                <a:ea typeface="ＭＳ Ｐゴシック" panose="020B0600070205080204" pitchFamily="50" charset="-128"/>
              </a:rPr>
              <a:t>Management Center</a:t>
            </a:r>
          </a:p>
        </p:txBody>
      </p:sp>
      <p:sp>
        <p:nvSpPr>
          <p:cNvPr id="23" name="TextBox 18"/>
          <p:cNvSpPr txBox="1"/>
          <p:nvPr/>
        </p:nvSpPr>
        <p:spPr>
          <a:xfrm>
            <a:off x="371162" y="2380664"/>
            <a:ext cx="2629157" cy="392390"/>
          </a:xfrm>
          <a:prstGeom prst="rect">
            <a:avLst/>
          </a:prstGeom>
          <a:noFill/>
        </p:spPr>
        <p:txBody>
          <a:bodyPr wrap="square" lIns="68562" tIns="34282" rIns="68562" bIns="34282" rtlCol="0">
            <a:spAutoFit/>
          </a:bodyPr>
          <a:lstStyle/>
          <a:p>
            <a:pPr marL="128569" indent="-128569" defTabSz="685634">
              <a:buFont typeface="Wingdings" panose="05000000000000000000" pitchFamily="2" charset="2"/>
              <a:buChar char="n"/>
            </a:pPr>
            <a:r>
              <a:rPr lang="en-US" sz="1200" dirty="0">
                <a:solidFill>
                  <a:schemeClr val="accent6">
                    <a:lumMod val="50000"/>
                  </a:schemeClr>
                </a:solidFill>
                <a:latin typeface="ＭＳ Ｐゴシック" panose="020B0600070205080204" pitchFamily="50" charset="-128"/>
                <a:ea typeface="ＭＳ Ｐゴシック" panose="020B0600070205080204" pitchFamily="50" charset="-128"/>
              </a:rPr>
              <a:t> </a:t>
            </a:r>
            <a:r>
              <a:rPr lang="en-US" altLang="ja-JP" sz="1200" dirty="0" smtClean="0">
                <a:solidFill>
                  <a:schemeClr val="accent6">
                    <a:lumMod val="50000"/>
                  </a:schemeClr>
                </a:solidFill>
                <a:latin typeface="ＭＳ Ｐゴシック" panose="020B0600070205080204" pitchFamily="50" charset="-128"/>
                <a:ea typeface="ＭＳ Ｐゴシック" panose="020B0600070205080204" pitchFamily="50" charset="-128"/>
              </a:rPr>
              <a:t>Firepower</a:t>
            </a:r>
            <a:r>
              <a:rPr lang="ja-JP" altLang="en-US" sz="1200" dirty="0">
                <a:solidFill>
                  <a:schemeClr val="accent6">
                    <a:lumMod val="50000"/>
                  </a:schemeClr>
                </a:solidFill>
                <a:latin typeface="ＭＳ Ｐゴシック" panose="020B0600070205080204" pitchFamily="50" charset="-128"/>
                <a:ea typeface="ＭＳ Ｐゴシック" panose="020B0600070205080204" pitchFamily="50" charset="-128"/>
              </a:rPr>
              <a:t> </a:t>
            </a:r>
            <a:r>
              <a:rPr lang="en-US" altLang="ja-JP" sz="1200" dirty="0" smtClean="0">
                <a:solidFill>
                  <a:schemeClr val="accent6">
                    <a:lumMod val="50000"/>
                  </a:schemeClr>
                </a:solidFill>
                <a:latin typeface="ＭＳ Ｐゴシック" panose="020B0600070205080204" pitchFamily="50" charset="-128"/>
                <a:ea typeface="ＭＳ Ｐゴシック" panose="020B0600070205080204" pitchFamily="50" charset="-128"/>
              </a:rPr>
              <a:t>410</a:t>
            </a:r>
            <a:r>
              <a:rPr lang="en-US" altLang="ja-JP" sz="1200" dirty="0">
                <a:solidFill>
                  <a:schemeClr val="accent6">
                    <a:lumMod val="50000"/>
                  </a:schemeClr>
                </a:solidFill>
                <a:latin typeface="ＭＳ Ｐゴシック" panose="020B0600070205080204" pitchFamily="50" charset="-128"/>
                <a:ea typeface="ＭＳ Ｐゴシック" panose="020B0600070205080204" pitchFamily="50" charset="-128"/>
              </a:rPr>
              <a:t>0</a:t>
            </a:r>
            <a:endParaRPr lang="en-US" altLang="ja-JP" sz="900"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defTabSz="685634"/>
            <a:r>
              <a:rPr lang="en-US" altLang="ja-JP" sz="900" dirty="0">
                <a:solidFill>
                  <a:schemeClr val="accent6">
                    <a:lumMod val="50000"/>
                  </a:schemeClr>
                </a:solidFill>
                <a:latin typeface="ＭＳ Ｐゴシック" panose="020B0600070205080204" pitchFamily="50" charset="-128"/>
                <a:ea typeface="ＭＳ Ｐゴシック" panose="020B0600070205080204" pitchFamily="50" charset="-128"/>
              </a:rPr>
              <a:t>SKU</a:t>
            </a:r>
            <a:r>
              <a:rPr lang="ja-JP" altLang="en-US" sz="900" dirty="0">
                <a:solidFill>
                  <a:schemeClr val="accent6">
                    <a:lumMod val="50000"/>
                  </a:schemeClr>
                </a:solidFill>
                <a:latin typeface="ＭＳ Ｐゴシック" panose="020B0600070205080204" pitchFamily="50" charset="-128"/>
                <a:ea typeface="ＭＳ Ｐゴシック" panose="020B0600070205080204" pitchFamily="50" charset="-128"/>
              </a:rPr>
              <a:t>例</a:t>
            </a:r>
            <a:r>
              <a:rPr lang="ja-JP" altLang="en-US" sz="900"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en-US" altLang="ja-JP" sz="900" dirty="0" smtClean="0">
                <a:solidFill>
                  <a:schemeClr val="accent6">
                    <a:lumMod val="50000"/>
                  </a:schemeClr>
                </a:solidFill>
                <a:latin typeface="ＭＳ Ｐゴシック" panose="020B0600070205080204" pitchFamily="50" charset="-128"/>
                <a:ea typeface="ＭＳ Ｐゴシック" panose="020B0600070205080204" pitchFamily="50" charset="-128"/>
              </a:rPr>
              <a:t>FPR4110-NGFW-K</a:t>
            </a:r>
            <a:r>
              <a:rPr lang="en-US" altLang="ja-JP" sz="900" dirty="0">
                <a:solidFill>
                  <a:schemeClr val="accent6">
                    <a:lumMod val="50000"/>
                  </a:schemeClr>
                </a:solidFill>
                <a:latin typeface="ＭＳ Ｐゴシック" panose="020B0600070205080204" pitchFamily="50" charset="-128"/>
                <a:ea typeface="ＭＳ Ｐゴシック" panose="020B0600070205080204" pitchFamily="50" charset="-128"/>
              </a:rPr>
              <a:t>9</a:t>
            </a:r>
            <a:endParaRPr lang="en-US" sz="900" dirty="0">
              <a:solidFill>
                <a:schemeClr val="accent6">
                  <a:lumMod val="50000"/>
                </a:schemeClr>
              </a:solidFill>
              <a:latin typeface="ＭＳ Ｐゴシック" panose="020B0600070205080204" pitchFamily="50" charset="-128"/>
              <a:ea typeface="ＭＳ Ｐゴシック" panose="020B0600070205080204" pitchFamily="50" charset="-12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966" y="2845799"/>
            <a:ext cx="1171473" cy="228235"/>
          </a:xfrm>
          <a:prstGeom prst="rect">
            <a:avLst/>
          </a:prstGeom>
        </p:spPr>
      </p:pic>
    </p:spTree>
    <p:extLst>
      <p:ext uri="{BB962C8B-B14F-4D97-AF65-F5344CB8AC3E}">
        <p14:creationId xmlns:p14="http://schemas.microsoft.com/office/powerpoint/2010/main" val="215303131"/>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312" y="263852"/>
            <a:ext cx="8345488" cy="391091"/>
          </a:xfrm>
        </p:spPr>
        <p:txBody>
          <a:bodyPr/>
          <a:lstStyle/>
          <a:p>
            <a:r>
              <a:rPr lang="ja-JP" altLang="en-US" dirty="0" smtClean="0"/>
              <a:t>オーダー方法</a:t>
            </a:r>
            <a:endParaRPr lang="en-US" sz="2400" dirty="0">
              <a:solidFill>
                <a:schemeClr val="accent1"/>
              </a:solidFill>
            </a:endParaRPr>
          </a:p>
        </p:txBody>
      </p:sp>
      <p:sp>
        <p:nvSpPr>
          <p:cNvPr id="18" name="テキスト ボックス 19"/>
          <p:cNvSpPr txBox="1"/>
          <p:nvPr/>
        </p:nvSpPr>
        <p:spPr>
          <a:xfrm>
            <a:off x="341312" y="767102"/>
            <a:ext cx="8802688" cy="931016"/>
          </a:xfrm>
          <a:prstGeom prst="rect">
            <a:avLst/>
          </a:prstGeom>
          <a:noFill/>
        </p:spPr>
        <p:txBody>
          <a:bodyPr wrap="square" lIns="68571" tIns="34286" rIns="68571" bIns="34286" rtlCol="0">
            <a:spAutoFit/>
          </a:bodyPr>
          <a:lstStyle/>
          <a:p>
            <a:pPr marL="257146" indent="-257146">
              <a:buClr>
                <a:schemeClr val="accent5"/>
              </a:buClr>
              <a:buFont typeface="Wingdings" panose="05000000000000000000" pitchFamily="2" charset="2"/>
              <a:buChar char="l"/>
            </a:pPr>
            <a:r>
              <a:rPr lang="ja-JP" altLang="en-US" sz="1400" dirty="0" smtClean="0">
                <a:latin typeface="ＭＳ Ｐゴシック" panose="020B0600070205080204" pitchFamily="50" charset="-128"/>
                <a:ea typeface="ＭＳ Ｐゴシック" panose="020B0600070205080204" pitchFamily="50" charset="-128"/>
              </a:rPr>
              <a:t>リモート アクセス</a:t>
            </a:r>
            <a:r>
              <a:rPr lang="en-US" altLang="ja-JP" sz="1400" dirty="0" smtClean="0">
                <a:latin typeface="ＭＳ Ｐゴシック" panose="020B0600070205080204" pitchFamily="50" charset="-128"/>
                <a:ea typeface="ＭＳ Ｐゴシック" panose="020B0600070205080204" pitchFamily="50" charset="-128"/>
              </a:rPr>
              <a:t>VPN</a:t>
            </a:r>
            <a:r>
              <a:rPr lang="ja-JP" altLang="en-US" sz="1400" dirty="0" smtClean="0">
                <a:latin typeface="ＭＳ Ｐゴシック" panose="020B0600070205080204" pitchFamily="50" charset="-128"/>
                <a:ea typeface="ＭＳ Ｐゴシック" panose="020B0600070205080204" pitchFamily="50" charset="-128"/>
              </a:rPr>
              <a:t>機能を利用する場合、</a:t>
            </a:r>
            <a:r>
              <a:rPr lang="en-US" altLang="ja-JP" sz="1400" dirty="0">
                <a:latin typeface="ＭＳ Ｐゴシック" panose="020B0600070205080204" pitchFamily="50" charset="-128"/>
                <a:ea typeface="ＭＳ Ｐゴシック" panose="020B0600070205080204" pitchFamily="50" charset="-128"/>
              </a:rPr>
              <a:t> AnyConnect</a:t>
            </a:r>
            <a:r>
              <a:rPr lang="ja-JP" altLang="en-US" sz="1400" dirty="0">
                <a:latin typeface="ＭＳ Ｐゴシック" panose="020B0600070205080204" pitchFamily="50" charset="-128"/>
                <a:ea typeface="ＭＳ Ｐゴシック" panose="020B0600070205080204" pitchFamily="50" charset="-128"/>
              </a:rPr>
              <a:t>を利用するユーザ数に応じて</a:t>
            </a:r>
            <a:r>
              <a:rPr lang="ja-JP" altLang="en-US" sz="1400" dirty="0" smtClean="0">
                <a:latin typeface="ＭＳ Ｐゴシック" panose="020B0600070205080204" pitchFamily="50" charset="-128"/>
                <a:ea typeface="ＭＳ Ｐゴシック" panose="020B0600070205080204" pitchFamily="50" charset="-128"/>
              </a:rPr>
              <a:t>ライセンスが必要です。</a:t>
            </a:r>
            <a:endParaRPr lang="en-US" altLang="ja-JP" sz="1400" dirty="0">
              <a:latin typeface="ＭＳ Ｐゴシック" panose="020B0600070205080204" pitchFamily="50" charset="-128"/>
              <a:ea typeface="ＭＳ Ｐゴシック" panose="020B0600070205080204" pitchFamily="50" charset="-128"/>
            </a:endParaRPr>
          </a:p>
          <a:p>
            <a:pPr marL="257146" indent="-257146">
              <a:buClr>
                <a:schemeClr val="accent5"/>
              </a:buClr>
              <a:buFont typeface="Wingdings" panose="05000000000000000000" pitchFamily="2" charset="2"/>
              <a:buChar char="l"/>
            </a:pPr>
            <a:r>
              <a:rPr lang="ja-JP" altLang="en-US" sz="1400" dirty="0" smtClean="0">
                <a:latin typeface="ＭＳ Ｐゴシック" panose="020B0600070205080204" pitchFamily="50" charset="-128"/>
                <a:ea typeface="ＭＳ Ｐゴシック" panose="020B0600070205080204" pitchFamily="50" charset="-128"/>
              </a:rPr>
              <a:t>サポート込で</a:t>
            </a:r>
            <a:r>
              <a:rPr lang="en-US" altLang="ja-JP" sz="1400" dirty="0" smtClean="0">
                <a:latin typeface="ＭＳ Ｐゴシック" panose="020B0600070205080204" pitchFamily="50" charset="-128"/>
                <a:ea typeface="ＭＳ Ｐゴシック" panose="020B0600070205080204" pitchFamily="50" charset="-128"/>
              </a:rPr>
              <a:t>5/3/1</a:t>
            </a:r>
            <a:r>
              <a:rPr lang="ja-JP" altLang="en-US" sz="1400" dirty="0" smtClean="0">
                <a:latin typeface="ＭＳ Ｐゴシック" panose="020B0600070205080204" pitchFamily="50" charset="-128"/>
                <a:ea typeface="ＭＳ Ｐゴシック" panose="020B0600070205080204" pitchFamily="50" charset="-128"/>
              </a:rPr>
              <a:t>年契約のライセンス、サポート別途契約が必要で無期限のライセンスがあります。</a:t>
            </a:r>
            <a:endParaRPr lang="en-US" altLang="ja-JP" sz="1400" dirty="0" smtClean="0">
              <a:latin typeface="ＭＳ Ｐゴシック" panose="020B0600070205080204" pitchFamily="50" charset="-128"/>
              <a:ea typeface="ＭＳ Ｐゴシック" panose="020B0600070205080204" pitchFamily="50" charset="-128"/>
            </a:endParaRPr>
          </a:p>
          <a:p>
            <a:pPr marL="257146" indent="-257146">
              <a:buClr>
                <a:schemeClr val="accent5"/>
              </a:buClr>
              <a:buFont typeface="Wingdings" panose="05000000000000000000" pitchFamily="2" charset="2"/>
              <a:buChar char="l"/>
            </a:pPr>
            <a:r>
              <a:rPr lang="en-US" altLang="ja-JP" sz="1400" dirty="0" smtClean="0">
                <a:latin typeface="ＭＳ Ｐゴシック" panose="020B0600070205080204" pitchFamily="50" charset="-128"/>
                <a:ea typeface="ＭＳ Ｐゴシック" panose="020B0600070205080204" pitchFamily="50" charset="-128"/>
              </a:rPr>
              <a:t>FTD</a:t>
            </a:r>
            <a:r>
              <a:rPr lang="ja-JP" altLang="en-US" sz="1400" dirty="0" err="1" smtClean="0">
                <a:latin typeface="ＭＳ Ｐゴシック" panose="020B0600070205080204" pitchFamily="50" charset="-128"/>
                <a:ea typeface="ＭＳ Ｐゴシック" panose="020B0600070205080204" pitchFamily="50" charset="-128"/>
              </a:rPr>
              <a:t>での</a:t>
            </a:r>
            <a:r>
              <a:rPr lang="ja-JP" altLang="en-US" sz="1400" dirty="0" smtClean="0">
                <a:latin typeface="ＭＳ Ｐゴシック" panose="020B0600070205080204" pitchFamily="50" charset="-128"/>
                <a:ea typeface="ＭＳ Ｐゴシック" panose="020B0600070205080204" pitchFamily="50" charset="-128"/>
              </a:rPr>
              <a:t>リモート アクセス</a:t>
            </a:r>
            <a:r>
              <a:rPr lang="en-US" altLang="ja-JP" sz="1400" dirty="0" smtClean="0">
                <a:latin typeface="ＭＳ Ｐゴシック" panose="020B0600070205080204" pitchFamily="50" charset="-128"/>
                <a:ea typeface="ＭＳ Ｐゴシック" panose="020B0600070205080204" pitchFamily="50" charset="-128"/>
              </a:rPr>
              <a:t>VPN</a:t>
            </a:r>
            <a:r>
              <a:rPr lang="ja-JP" altLang="en-US" sz="1400" dirty="0" smtClean="0">
                <a:latin typeface="ＭＳ Ｐゴシック" panose="020B0600070205080204" pitchFamily="50" charset="-128"/>
                <a:ea typeface="ＭＳ Ｐゴシック" panose="020B0600070205080204" pitchFamily="50" charset="-128"/>
              </a:rPr>
              <a:t>は</a:t>
            </a:r>
            <a:r>
              <a:rPr lang="en-US" altLang="ja-JP" sz="1400" dirty="0" smtClean="0">
                <a:latin typeface="ＭＳ Ｐゴシック" panose="020B0600070205080204" pitchFamily="50" charset="-128"/>
                <a:ea typeface="ＭＳ Ｐゴシック" panose="020B0600070205080204" pitchFamily="50" charset="-128"/>
              </a:rPr>
              <a:t>FP2100</a:t>
            </a:r>
            <a:r>
              <a:rPr lang="ja-JP" altLang="en-US" sz="1400" dirty="0" smtClean="0">
                <a:latin typeface="ＭＳ Ｐゴシック" panose="020B0600070205080204" pitchFamily="50" charset="-128"/>
                <a:ea typeface="ＭＳ Ｐゴシック" panose="020B0600070205080204" pitchFamily="50" charset="-128"/>
              </a:rPr>
              <a:t>のみ対応、</a:t>
            </a:r>
            <a:r>
              <a:rPr lang="en-US" altLang="ja-JP" sz="1400" dirty="0" smtClean="0">
                <a:latin typeface="ＭＳ Ｐゴシック" panose="020B0600070205080204" pitchFamily="50" charset="-128"/>
                <a:ea typeface="ＭＳ Ｐゴシック" panose="020B0600070205080204" pitchFamily="50" charset="-128"/>
              </a:rPr>
              <a:t>FP4100</a:t>
            </a:r>
            <a:r>
              <a:rPr lang="ja-JP" altLang="en-US" sz="1400" dirty="0" smtClean="0">
                <a:latin typeface="ＭＳ Ｐゴシック" panose="020B0600070205080204" pitchFamily="50" charset="-128"/>
                <a:ea typeface="ＭＳ Ｐゴシック" panose="020B0600070205080204" pitchFamily="50" charset="-128"/>
              </a:rPr>
              <a:t>と</a:t>
            </a:r>
            <a:r>
              <a:rPr lang="en-US" altLang="ja-JP" sz="1400" dirty="0" smtClean="0">
                <a:latin typeface="ＭＳ Ｐゴシック" panose="020B0600070205080204" pitchFamily="50" charset="-128"/>
                <a:ea typeface="ＭＳ Ｐゴシック" panose="020B0600070205080204" pitchFamily="50" charset="-128"/>
              </a:rPr>
              <a:t>9300</a:t>
            </a:r>
            <a:r>
              <a:rPr lang="ja-JP" altLang="en-US" sz="1400" dirty="0" smtClean="0">
                <a:latin typeface="ＭＳ Ｐゴシック" panose="020B0600070205080204" pitchFamily="50" charset="-128"/>
                <a:ea typeface="ＭＳ Ｐゴシック" panose="020B0600070205080204" pitchFamily="50" charset="-128"/>
              </a:rPr>
              <a:t>では将来対応予定です。</a:t>
            </a:r>
            <a:endParaRPr lang="en-US" altLang="ja-JP" sz="1400" b="1" dirty="0" smtClean="0">
              <a:solidFill>
                <a:srgbClr val="FF0000"/>
              </a:solidFill>
              <a:latin typeface="ＭＳ Ｐゴシック" panose="020B0600070205080204" pitchFamily="50" charset="-128"/>
              <a:ea typeface="ＭＳ Ｐゴシック" panose="020B0600070205080204" pitchFamily="50" charset="-128"/>
            </a:endParaRPr>
          </a:p>
          <a:p>
            <a:pPr marL="257146" indent="-257146">
              <a:buClr>
                <a:schemeClr val="accent5"/>
              </a:buClr>
              <a:buFont typeface="Wingdings" panose="05000000000000000000" pitchFamily="2" charset="2"/>
              <a:buChar char="l"/>
            </a:pPr>
            <a:endParaRPr lang="en-US" altLang="ja-JP" sz="1400" dirty="0">
              <a:latin typeface="ＭＳ Ｐゴシック" panose="020B0600070205080204" pitchFamily="50" charset="-128"/>
              <a:ea typeface="ＭＳ Ｐゴシック" panose="020B0600070205080204" pitchFamily="50" charset="-128"/>
            </a:endParaRPr>
          </a:p>
        </p:txBody>
      </p:sp>
      <p:sp>
        <p:nvSpPr>
          <p:cNvPr id="22" name="Rectangle 21"/>
          <p:cNvSpPr/>
          <p:nvPr/>
        </p:nvSpPr>
        <p:spPr>
          <a:xfrm>
            <a:off x="900151" y="1481052"/>
            <a:ext cx="7987572" cy="3587750"/>
          </a:xfrm>
          <a:prstGeom prst="rect">
            <a:avLst/>
          </a:prstGeom>
          <a:gradFill flip="none" rotWithShape="1">
            <a:gsLst>
              <a:gs pos="417">
                <a:schemeClr val="accent5">
                  <a:lumMod val="20000"/>
                  <a:lumOff val="80000"/>
                  <a:alpha val="0"/>
                </a:schemeClr>
              </a:gs>
              <a:gs pos="81000">
                <a:srgbClr val="EBF5F7"/>
              </a:gs>
              <a:gs pos="16000">
                <a:srgbClr val="ECF6F8"/>
              </a:gs>
              <a:gs pos="100000">
                <a:schemeClr val="accent5">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4" name="Rounded Rectangle 23"/>
          <p:cNvSpPr/>
          <p:nvPr/>
        </p:nvSpPr>
        <p:spPr>
          <a:xfrm>
            <a:off x="3386889" y="2529229"/>
            <a:ext cx="5025110" cy="2004001"/>
          </a:xfrm>
          <a:prstGeom prst="roundRect">
            <a:avLst>
              <a:gd name="adj" fmla="val 6095"/>
            </a:avLst>
          </a:prstGeom>
          <a:solidFill>
            <a:srgbClr val="800000"/>
          </a:solidFill>
          <a:ln w="15875">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5" name="Rounded Rectangle 24"/>
          <p:cNvSpPr/>
          <p:nvPr/>
        </p:nvSpPr>
        <p:spPr>
          <a:xfrm>
            <a:off x="6200442" y="1481052"/>
            <a:ext cx="2160000" cy="344346"/>
          </a:xfrm>
          <a:prstGeom prst="round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Apex License</a:t>
            </a:r>
          </a:p>
        </p:txBody>
      </p:sp>
      <p:sp>
        <p:nvSpPr>
          <p:cNvPr id="26" name="TextBox 25"/>
          <p:cNvSpPr txBox="1"/>
          <p:nvPr/>
        </p:nvSpPr>
        <p:spPr>
          <a:xfrm>
            <a:off x="6247106" y="2659290"/>
            <a:ext cx="1960768" cy="1738417"/>
          </a:xfrm>
          <a:prstGeom prst="rect">
            <a:avLst/>
          </a:prstGeom>
          <a:noFill/>
        </p:spPr>
        <p:txBody>
          <a:bodyPr wrap="square" lIns="91432" tIns="45716" rIns="91432" bIns="45716" rtlCol="0">
            <a:spAutoFit/>
          </a:bodyPr>
          <a:lstStyle/>
          <a:p>
            <a:pPr marL="226995" marR="0" lvl="0" indent="-226995" algn="l" defTabSz="457200" rtl="0" eaLnBrk="1" fontAlgn="auto" latinLnBrk="0" hangingPunct="1">
              <a:lnSpc>
                <a:spcPct val="100000"/>
              </a:lnSpc>
              <a:spcBef>
                <a:spcPts val="600"/>
              </a:spcBef>
              <a:spcAft>
                <a:spcPts val="20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Plus features</a:t>
            </a:r>
          </a:p>
          <a:p>
            <a:pPr marL="226995" marR="0" lvl="0" indent="-226995" algn="l" defTabSz="457200" rtl="0" eaLnBrk="1" fontAlgn="auto" latinLnBrk="0" hangingPunct="1">
              <a:lnSpc>
                <a:spcPct val="100000"/>
              </a:lnSpc>
              <a:spcBef>
                <a:spcPts val="600"/>
              </a:spcBef>
              <a:spcAft>
                <a:spcPts val="20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Unified Endpoint Compliance</a:t>
            </a:r>
          </a:p>
          <a:p>
            <a:pPr marL="226995" marR="0" lvl="0" indent="-226995" algn="l" defTabSz="457200" rtl="0" eaLnBrk="1" fontAlgn="auto" latinLnBrk="0" hangingPunct="1">
              <a:lnSpc>
                <a:spcPct val="130000"/>
              </a:lnSpc>
              <a:spcBef>
                <a:spcPts val="600"/>
              </a:spcBef>
              <a:spcAft>
                <a:spcPts val="20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Clientless</a:t>
            </a:r>
          </a:p>
          <a:p>
            <a:pPr marL="226995" marR="0" lvl="0" indent="-226995" algn="l" defTabSz="457200" rtl="0" eaLnBrk="1" fontAlgn="auto" latinLnBrk="0" hangingPunct="1">
              <a:lnSpc>
                <a:spcPct val="100000"/>
              </a:lnSpc>
              <a:spcBef>
                <a:spcPts val="600"/>
              </a:spcBef>
              <a:spcAft>
                <a:spcPts val="20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Suite B </a:t>
            </a:r>
            <a:r>
              <a:rPr kumimoji="0" lang="en-US" sz="1100" b="0" i="0" u="none" strike="noStrike" kern="1200" cap="none" spc="0" normalizeH="0" baseline="0" noProof="0" dirty="0" smtClean="0">
                <a:ln>
                  <a:noFill/>
                </a:ln>
                <a:solidFill>
                  <a:srgbClr val="FFFFFF"/>
                </a:solidFill>
                <a:effectLst/>
                <a:uLnTx/>
                <a:uFillTx/>
                <a:latin typeface="Arial"/>
                <a:ea typeface="+mn-ea"/>
                <a:cs typeface="+mn-cs"/>
              </a:rPr>
              <a:t>Encryption (AC </a:t>
            </a:r>
            <a:r>
              <a:rPr kumimoji="0" lang="en-US" sz="1100" b="0" i="0" u="none" strike="noStrike" kern="1200" cap="none" spc="0" normalizeH="0" baseline="0" noProof="0" dirty="0">
                <a:ln>
                  <a:noFill/>
                </a:ln>
                <a:solidFill>
                  <a:srgbClr val="FFFFFF"/>
                </a:solidFill>
                <a:effectLst/>
                <a:uLnTx/>
                <a:uFillTx/>
                <a:latin typeface="Arial"/>
                <a:ea typeface="+mn-ea"/>
                <a:cs typeface="+mn-cs"/>
              </a:rPr>
              <a:t>or non-AC RA </a:t>
            </a:r>
            <a:r>
              <a:rPr kumimoji="0" lang="en-US" sz="1100" b="0" i="0" u="none" strike="noStrike" kern="1200" cap="none" spc="0" normalizeH="0" baseline="0" noProof="0" dirty="0" smtClean="0">
                <a:ln>
                  <a:noFill/>
                </a:ln>
                <a:solidFill>
                  <a:srgbClr val="FFFFFF"/>
                </a:solidFill>
                <a:effectLst/>
                <a:uLnTx/>
                <a:uFillTx/>
                <a:latin typeface="Arial"/>
                <a:ea typeface="+mn-ea"/>
                <a:cs typeface="+mn-cs"/>
              </a:rPr>
              <a:t>VPN)</a:t>
            </a: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a:p>
            <a:pPr marL="226995" marR="0" lvl="0" indent="-226995" algn="l" defTabSz="457200" rtl="0" eaLnBrk="1" fontAlgn="auto" latinLnBrk="0" hangingPunct="1">
              <a:lnSpc>
                <a:spcPct val="100000"/>
              </a:lnSpc>
              <a:spcBef>
                <a:spcPts val="600"/>
              </a:spcBef>
              <a:spcAft>
                <a:spcPts val="20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chemeClr val="bg1"/>
                </a:solidFill>
                <a:effectLst/>
                <a:uLnTx/>
                <a:uFillTx/>
                <a:latin typeface="Arial"/>
                <a:ea typeface="+mn-ea"/>
                <a:cs typeface="+mn-cs"/>
              </a:rPr>
              <a:t>Network </a:t>
            </a:r>
            <a:r>
              <a:rPr kumimoji="0" lang="en-US" sz="1100" b="0" i="0" u="none" strike="noStrike" kern="1200" cap="none" spc="0" normalizeH="0" baseline="0" noProof="0" dirty="0" smtClean="0">
                <a:ln>
                  <a:noFill/>
                </a:ln>
                <a:solidFill>
                  <a:schemeClr val="bg1"/>
                </a:solidFill>
                <a:effectLst/>
                <a:uLnTx/>
                <a:uFillTx/>
                <a:latin typeface="Arial"/>
                <a:ea typeface="+mn-ea"/>
                <a:cs typeface="+mn-cs"/>
              </a:rPr>
              <a:t>Visibility</a:t>
            </a:r>
            <a:endParaRPr kumimoji="0" lang="en-US"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27" name="Rounded Rectangle 26"/>
          <p:cNvSpPr/>
          <p:nvPr/>
        </p:nvSpPr>
        <p:spPr>
          <a:xfrm>
            <a:off x="3487462" y="2588333"/>
            <a:ext cx="2160000" cy="1896770"/>
          </a:xfrm>
          <a:prstGeom prst="roundRect">
            <a:avLst>
              <a:gd name="adj" fmla="val 6761"/>
            </a:avLst>
          </a:prstGeom>
          <a:solidFill>
            <a:srgbClr val="2F2E7E"/>
          </a:solidFill>
          <a:ln w="15875">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8" name="Rounded Rectangle 27"/>
          <p:cNvSpPr/>
          <p:nvPr/>
        </p:nvSpPr>
        <p:spPr>
          <a:xfrm>
            <a:off x="3487462" y="1480616"/>
            <a:ext cx="2160000" cy="344346"/>
          </a:xfrm>
          <a:prstGeom prst="roundRect">
            <a:avLst/>
          </a:prstGeom>
          <a:solidFill>
            <a:srgbClr val="2F2E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Plus License</a:t>
            </a:r>
          </a:p>
        </p:txBody>
      </p:sp>
      <p:sp>
        <p:nvSpPr>
          <p:cNvPr id="29" name="TextBox 28"/>
          <p:cNvSpPr txBox="1"/>
          <p:nvPr/>
        </p:nvSpPr>
        <p:spPr>
          <a:xfrm>
            <a:off x="3564253" y="2662838"/>
            <a:ext cx="2018399" cy="1389796"/>
          </a:xfrm>
          <a:prstGeom prst="rect">
            <a:avLst/>
          </a:prstGeom>
          <a:noFill/>
        </p:spPr>
        <p:txBody>
          <a:bodyPr wrap="square" lIns="91432" tIns="45716" rIns="91432" bIns="45716" rtlCol="0">
            <a:spAutoFit/>
          </a:bodyPr>
          <a:lstStyle/>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PC/Mobile VPN</a:t>
            </a: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Mobile per-app VPN</a:t>
            </a: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Web security</a:t>
            </a: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Network access manager</a:t>
            </a: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AMP Enabler</a:t>
            </a: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Generic IKEv2 RA</a:t>
            </a:r>
          </a:p>
        </p:txBody>
      </p:sp>
      <p:sp>
        <p:nvSpPr>
          <p:cNvPr id="30" name="Rounded Rectangle 29"/>
          <p:cNvSpPr/>
          <p:nvPr/>
        </p:nvSpPr>
        <p:spPr>
          <a:xfrm>
            <a:off x="3487462" y="1867488"/>
            <a:ext cx="4924536" cy="298120"/>
          </a:xfrm>
          <a:prstGeom prst="roundRect">
            <a:avLst/>
          </a:prstGeom>
          <a:solidFill>
            <a:srgbClr val="23235F">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lvl="0" algn="ctr" fontAlgn="auto">
              <a:spcBef>
                <a:spcPts val="0"/>
              </a:spcBef>
              <a:spcAft>
                <a:spcPts val="0"/>
              </a:spcAft>
              <a:defRPr/>
            </a:pPr>
            <a:r>
              <a:rPr kumimoji="0" lang="en-US" altLang="ja-JP"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rPr>
              <a:t>5/3/1</a:t>
            </a:r>
            <a:r>
              <a:rPr kumimoji="0" lang="ja-JP" altLang="en-US"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rPr>
              <a:t>年</a:t>
            </a:r>
            <a:r>
              <a:rPr lang="ja-JP" altLang="en-US" sz="1400" dirty="0">
                <a:solidFill>
                  <a:srgbClr val="FFFFFF"/>
                </a:solidFill>
                <a:effectLst>
                  <a:outerShdw blurRad="38100" dist="38100" dir="2700000" algn="tl">
                    <a:srgbClr val="000000">
                      <a:alpha val="43137"/>
                    </a:srgbClr>
                  </a:outerShdw>
                </a:effectLst>
                <a:latin typeface="Arial"/>
                <a:ea typeface="ＭＳ Ｐゴシック" panose="020B0600070205080204" pitchFamily="50" charset="-128"/>
              </a:rPr>
              <a:t>単位</a:t>
            </a:r>
            <a:endParaRPr kumimoji="0" lang="en-US" altLang="ja-JP"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31" name="Rounded Rectangle 30"/>
          <p:cNvSpPr/>
          <p:nvPr/>
        </p:nvSpPr>
        <p:spPr>
          <a:xfrm>
            <a:off x="903775" y="2202922"/>
            <a:ext cx="4743687" cy="298120"/>
          </a:xfrm>
          <a:prstGeom prst="roundRect">
            <a:avLst/>
          </a:prstGeom>
          <a:solidFill>
            <a:srgbClr val="23235F">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rPr>
              <a:t>無期限</a:t>
            </a:r>
            <a:r>
              <a:rPr lang="en-US" altLang="ja-JP" sz="1400" noProof="0" dirty="0" smtClean="0">
                <a:solidFill>
                  <a:srgbClr val="FFFFFF"/>
                </a:solidFill>
                <a:effectLst>
                  <a:outerShdw blurRad="38100" dist="38100" dir="2700000" algn="tl">
                    <a:srgbClr val="000000">
                      <a:alpha val="43137"/>
                    </a:srgbClr>
                  </a:outerShdw>
                </a:effectLst>
                <a:latin typeface="Arial"/>
                <a:ea typeface="ＭＳ Ｐゴシック" panose="020B0600070205080204" pitchFamily="50" charset="-128"/>
              </a:rPr>
              <a:t>(Perpetual)</a:t>
            </a:r>
            <a:endParaRPr kumimoji="0" lang="en-US" altLang="ja-JP"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32" name="Rounded Rectangle 31"/>
          <p:cNvSpPr/>
          <p:nvPr/>
        </p:nvSpPr>
        <p:spPr>
          <a:xfrm>
            <a:off x="900151" y="1490641"/>
            <a:ext cx="2160000" cy="344346"/>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VPN</a:t>
            </a:r>
            <a:r>
              <a:rPr lang="en-US" altLang="ja-JP" sz="1400" dirty="0" smtClean="0">
                <a:solidFill>
                  <a:srgbClr val="FFFFFF"/>
                </a:solidFill>
                <a:effectLst>
                  <a:outerShdw blurRad="38100" dist="38100" dir="2700000" algn="tl">
                    <a:srgbClr val="000000">
                      <a:alpha val="43137"/>
                    </a:srgbClr>
                  </a:outerShdw>
                </a:effectLst>
                <a:latin typeface="Arial"/>
              </a:rPr>
              <a:t>-Only License</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33" name="TextBox 32"/>
          <p:cNvSpPr txBox="1"/>
          <p:nvPr/>
        </p:nvSpPr>
        <p:spPr>
          <a:xfrm>
            <a:off x="102268" y="1990919"/>
            <a:ext cx="646331" cy="369332"/>
          </a:xfrm>
          <a:prstGeom prst="rect">
            <a:avLst/>
          </a:prstGeom>
          <a:noFill/>
        </p:spPr>
        <p:txBody>
          <a:bodyPr wrap="none" rtlCol="0">
            <a:spAutoFit/>
          </a:bodyPr>
          <a:lstStyle/>
          <a:p>
            <a:r>
              <a:rPr kumimoji="1" lang="ja-JP" altLang="en-US" dirty="0" smtClean="0"/>
              <a:t>期間</a:t>
            </a:r>
            <a:endParaRPr kumimoji="1" lang="ja-JP" altLang="en-US" dirty="0"/>
          </a:p>
        </p:txBody>
      </p:sp>
      <p:sp>
        <p:nvSpPr>
          <p:cNvPr id="34" name="Rounded Rectangle 33"/>
          <p:cNvSpPr/>
          <p:nvPr/>
        </p:nvSpPr>
        <p:spPr>
          <a:xfrm>
            <a:off x="903775" y="2588332"/>
            <a:ext cx="2160000" cy="2466470"/>
          </a:xfrm>
          <a:prstGeom prst="roundRect">
            <a:avLst>
              <a:gd name="adj" fmla="val 6761"/>
            </a:avLst>
          </a:prstGeom>
          <a:solidFill>
            <a:srgbClr val="FFC000"/>
          </a:solidFill>
          <a:ln w="15875">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35" name="TextBox 34"/>
          <p:cNvSpPr txBox="1"/>
          <p:nvPr/>
        </p:nvSpPr>
        <p:spPr>
          <a:xfrm>
            <a:off x="953910" y="2678926"/>
            <a:ext cx="2018399" cy="2371923"/>
          </a:xfrm>
          <a:prstGeom prst="rect">
            <a:avLst/>
          </a:prstGeom>
          <a:noFill/>
        </p:spPr>
        <p:txBody>
          <a:bodyPr wrap="square" lIns="91432" tIns="45716" rIns="91432" bIns="45716" rtlCol="0">
            <a:spAutoFit/>
          </a:bodyPr>
          <a:lstStyle/>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Arial"/>
                <a:ea typeface="+mn-ea"/>
              </a:rPr>
              <a:t>PC/Mobile </a:t>
            </a:r>
            <a:r>
              <a:rPr kumimoji="0" lang="en-US" sz="1100" b="0" i="0" u="none" strike="noStrike" kern="1200" cap="none" spc="0" normalizeH="0" baseline="0" noProof="0" dirty="0" smtClean="0">
                <a:ln>
                  <a:noFill/>
                </a:ln>
                <a:solidFill>
                  <a:srgbClr val="FFFFFF"/>
                </a:solidFill>
                <a:effectLst/>
                <a:uLnTx/>
                <a:uFillTx/>
                <a:latin typeface="Arial"/>
                <a:ea typeface="+mn-ea"/>
              </a:rPr>
              <a:t>VPN</a:t>
            </a: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lang="en-US" sz="1100" dirty="0" smtClean="0">
                <a:solidFill>
                  <a:srgbClr val="FFFFFF"/>
                </a:solidFill>
                <a:latin typeface="Arial"/>
                <a:ea typeface="+mn-ea"/>
              </a:rPr>
              <a:t>VPN-only compliance</a:t>
            </a:r>
            <a:br>
              <a:rPr lang="en-US" sz="1100" dirty="0" smtClean="0">
                <a:solidFill>
                  <a:srgbClr val="FFFFFF"/>
                </a:solidFill>
                <a:latin typeface="Arial"/>
                <a:ea typeface="+mn-ea"/>
              </a:rPr>
            </a:br>
            <a:r>
              <a:rPr lang="en-US" sz="1100" dirty="0" smtClean="0">
                <a:solidFill>
                  <a:srgbClr val="FFFFFF"/>
                </a:solidFill>
                <a:latin typeface="Arial"/>
                <a:ea typeface="+mn-ea"/>
              </a:rPr>
              <a:t>(aka. </a:t>
            </a:r>
            <a:r>
              <a:rPr lang="en-US" sz="1100" dirty="0" err="1" smtClean="0">
                <a:solidFill>
                  <a:srgbClr val="FFFFFF"/>
                </a:solidFill>
                <a:latin typeface="Arial"/>
                <a:ea typeface="+mn-ea"/>
              </a:rPr>
              <a:t>Hostscan</a:t>
            </a:r>
            <a:r>
              <a:rPr lang="en-US" sz="1100" dirty="0" smtClean="0">
                <a:solidFill>
                  <a:srgbClr val="FFFFFF"/>
                </a:solidFill>
                <a:latin typeface="Arial"/>
                <a:ea typeface="+mn-ea"/>
              </a:rPr>
              <a:t> </a:t>
            </a:r>
            <a:r>
              <a:rPr lang="en-US" sz="1100" dirty="0" err="1" smtClean="0">
                <a:solidFill>
                  <a:srgbClr val="FFFFFF"/>
                </a:solidFill>
                <a:latin typeface="Arial"/>
                <a:ea typeface="+mn-ea"/>
              </a:rPr>
              <a:t>inc</a:t>
            </a:r>
            <a:r>
              <a:rPr lang="en-US" sz="1100" dirty="0" smtClean="0">
                <a:solidFill>
                  <a:srgbClr val="FFFFFF"/>
                </a:solidFill>
                <a:latin typeface="Arial"/>
                <a:ea typeface="+mn-ea"/>
              </a:rPr>
              <a:t> Advance endpoint assessment)</a:t>
            </a:r>
            <a:endParaRPr kumimoji="0" lang="en-US" sz="1100" b="0" i="0" u="none" strike="noStrike" kern="1200" cap="none" spc="0" normalizeH="0" baseline="0" noProof="0" dirty="0" smtClean="0">
              <a:ln>
                <a:noFill/>
              </a:ln>
              <a:solidFill>
                <a:srgbClr val="FFFFFF"/>
              </a:solidFill>
              <a:effectLst/>
              <a:uLnTx/>
              <a:uFillTx/>
              <a:latin typeface="Arial"/>
              <a:ea typeface="+mn-ea"/>
            </a:endParaRPr>
          </a:p>
          <a:p>
            <a:pPr marL="226995" marR="0" lvl="0" indent="-226995" algn="l" defTabSz="457200" rtl="0" eaLnBrk="1" fontAlgn="auto" latinLnBrk="0" hangingPunct="1">
              <a:lnSpc>
                <a:spcPct val="130000"/>
              </a:lnSpc>
              <a:spcBef>
                <a:spcPts val="0"/>
              </a:spcBef>
              <a:spcAft>
                <a:spcPts val="0"/>
              </a:spcAft>
              <a:buClr>
                <a:srgbClr val="32B2DF"/>
              </a:buClr>
              <a:buSzTx/>
              <a:buFont typeface="Wingdings" panose="05000000000000000000" pitchFamily="2" charset="2"/>
              <a:buChar char="§"/>
              <a:tabLst/>
              <a:defRPr/>
            </a:pPr>
            <a:r>
              <a:rPr kumimoji="0" lang="en-US" sz="1100" b="0" i="0" u="none" strike="noStrike" kern="1200" cap="none" spc="0" normalizeH="0" baseline="0" noProof="0" dirty="0" smtClean="0">
                <a:ln>
                  <a:noFill/>
                </a:ln>
                <a:solidFill>
                  <a:srgbClr val="FFFFFF"/>
                </a:solidFill>
                <a:effectLst/>
                <a:uLnTx/>
                <a:uFillTx/>
                <a:latin typeface="Arial"/>
                <a:ea typeface="+mn-ea"/>
              </a:rPr>
              <a:t>Clientless</a:t>
            </a:r>
          </a:p>
          <a:p>
            <a:pPr marL="226995" lvl="0" indent="-226995" fontAlgn="auto">
              <a:spcBef>
                <a:spcPts val="600"/>
              </a:spcBef>
              <a:spcAft>
                <a:spcPts val="200"/>
              </a:spcAft>
              <a:buClr>
                <a:srgbClr val="32B2DF"/>
              </a:buClr>
              <a:buFont typeface="Wingdings" panose="05000000000000000000" pitchFamily="2" charset="2"/>
              <a:buChar char="§"/>
              <a:defRPr/>
            </a:pPr>
            <a:r>
              <a:rPr lang="en-US" altLang="ja-JP" sz="1100" dirty="0">
                <a:solidFill>
                  <a:srgbClr val="FFFFFF"/>
                </a:solidFill>
                <a:latin typeface="Arial"/>
              </a:rPr>
              <a:t>Suite B Encryption (AC or non-AC RA VPN</a:t>
            </a:r>
            <a:r>
              <a:rPr lang="en-US" altLang="ja-JP" sz="1100" dirty="0" smtClean="0">
                <a:solidFill>
                  <a:srgbClr val="FFFFFF"/>
                </a:solidFill>
                <a:latin typeface="Arial"/>
              </a:rPr>
              <a:t>)</a:t>
            </a:r>
          </a:p>
          <a:p>
            <a:pPr marL="226995" lvl="0" indent="-226995" fontAlgn="auto">
              <a:spcBef>
                <a:spcPts val="600"/>
              </a:spcBef>
              <a:spcAft>
                <a:spcPts val="200"/>
              </a:spcAft>
              <a:buClr>
                <a:srgbClr val="32B2DF"/>
              </a:buClr>
              <a:buFont typeface="Wingdings" panose="05000000000000000000" pitchFamily="2" charset="2"/>
              <a:buChar char="§"/>
              <a:defRPr/>
            </a:pPr>
            <a:r>
              <a:rPr lang="en-US" altLang="ja-JP" sz="1100" dirty="0" smtClean="0">
                <a:solidFill>
                  <a:srgbClr val="FFFFFF"/>
                </a:solidFill>
                <a:latin typeface="Arial"/>
              </a:rPr>
              <a:t>Always-on</a:t>
            </a:r>
          </a:p>
          <a:p>
            <a:pPr marL="226995" lvl="0" indent="-226995" fontAlgn="auto">
              <a:spcBef>
                <a:spcPts val="600"/>
              </a:spcBef>
              <a:spcAft>
                <a:spcPts val="200"/>
              </a:spcAft>
              <a:buClr>
                <a:srgbClr val="32B2DF"/>
              </a:buClr>
              <a:buFont typeface="Wingdings" panose="05000000000000000000" pitchFamily="2" charset="2"/>
              <a:buChar char="§"/>
              <a:defRPr/>
            </a:pPr>
            <a:r>
              <a:rPr lang="en-US" altLang="ja-JP" sz="1100" dirty="0" smtClean="0">
                <a:solidFill>
                  <a:srgbClr val="FFFFFF"/>
                </a:solidFill>
                <a:latin typeface="Arial"/>
              </a:rPr>
              <a:t>FIPS</a:t>
            </a:r>
            <a:r>
              <a:rPr lang="ja-JP" altLang="en-US" sz="1100" dirty="0" smtClean="0">
                <a:solidFill>
                  <a:srgbClr val="FFFFFF"/>
                </a:solidFill>
                <a:latin typeface="Arial"/>
              </a:rPr>
              <a:t>　</a:t>
            </a:r>
            <a:r>
              <a:rPr lang="en-US" altLang="ja-JP" sz="1100" dirty="0" smtClean="0">
                <a:solidFill>
                  <a:srgbClr val="FFFFFF"/>
                </a:solidFill>
                <a:latin typeface="Arial"/>
              </a:rPr>
              <a:t>Compliance</a:t>
            </a:r>
          </a:p>
        </p:txBody>
      </p:sp>
      <p:sp>
        <p:nvSpPr>
          <p:cNvPr id="37" name="TextBox 36"/>
          <p:cNvSpPr txBox="1"/>
          <p:nvPr/>
        </p:nvSpPr>
        <p:spPr>
          <a:xfrm>
            <a:off x="129859" y="3364564"/>
            <a:ext cx="646331" cy="369332"/>
          </a:xfrm>
          <a:prstGeom prst="rect">
            <a:avLst/>
          </a:prstGeom>
          <a:noFill/>
        </p:spPr>
        <p:txBody>
          <a:bodyPr wrap="none" rtlCol="0">
            <a:spAutoFit/>
          </a:bodyPr>
          <a:lstStyle/>
          <a:p>
            <a:r>
              <a:rPr kumimoji="1" lang="ja-JP" altLang="en-US" dirty="0" smtClean="0"/>
              <a:t>機能</a:t>
            </a:r>
            <a:endParaRPr kumimoji="1" lang="ja-JP" altLang="en-US" dirty="0"/>
          </a:p>
        </p:txBody>
      </p:sp>
      <p:pic>
        <p:nvPicPr>
          <p:cNvPr id="38" name="Picture 2" descr="C:\Users\rteligic\Desktop\AnyConnec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4487" y="-279073"/>
            <a:ext cx="1085850" cy="10858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981611" y="4613596"/>
            <a:ext cx="6085332" cy="461665"/>
          </a:xfrm>
          <a:prstGeom prst="rect">
            <a:avLst/>
          </a:prstGeom>
        </p:spPr>
        <p:txBody>
          <a:bodyPr>
            <a:spAutoFit/>
          </a:bodyPr>
          <a:lstStyle/>
          <a:p>
            <a:pPr algn="r"/>
            <a:r>
              <a:rPr lang="en-US" altLang="ja-JP" sz="1200" dirty="0" smtClean="0"/>
              <a:t>AnyConnect</a:t>
            </a:r>
            <a:r>
              <a:rPr lang="ja-JP" altLang="en-US" sz="1200" dirty="0" smtClean="0"/>
              <a:t> </a:t>
            </a:r>
            <a:r>
              <a:rPr lang="en-US" altLang="ja-JP" sz="1200" dirty="0" smtClean="0"/>
              <a:t>Ordering</a:t>
            </a:r>
            <a:r>
              <a:rPr lang="ja-JP" altLang="en-US" sz="1200" dirty="0" smtClean="0"/>
              <a:t> </a:t>
            </a:r>
            <a:r>
              <a:rPr lang="en-US" altLang="ja-JP" sz="1200" dirty="0" smtClean="0"/>
              <a:t>Guide</a:t>
            </a:r>
          </a:p>
          <a:p>
            <a:pPr algn="r"/>
            <a:r>
              <a:rPr lang="ja-JP" altLang="en-US" sz="1200" dirty="0" smtClean="0"/>
              <a:t>h</a:t>
            </a:r>
            <a:r>
              <a:rPr lang="ja-JP" altLang="en-US" sz="1200" dirty="0"/>
              <a:t>ttp://www.cisco.com/c/dam/en/us/products/collateral/security/anyconnect-og.pdf</a:t>
            </a:r>
          </a:p>
        </p:txBody>
      </p:sp>
    </p:spTree>
    <p:extLst>
      <p:ext uri="{BB962C8B-B14F-4D97-AF65-F5344CB8AC3E}">
        <p14:creationId xmlns:p14="http://schemas.microsoft.com/office/powerpoint/2010/main" val="275266648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txBox="1">
            <a:spLocks/>
          </p:cNvSpPr>
          <p:nvPr/>
        </p:nvSpPr>
        <p:spPr>
          <a:xfrm>
            <a:off x="437766" y="991258"/>
            <a:ext cx="8345488"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en-US" altLang="ja-JP" sz="1600" dirty="0" smtClean="0">
                <a:latin typeface="CiscoSansTT Light" panose="020B0503020201020303" pitchFamily="34" charset="0"/>
                <a:ea typeface="ＭＳ Ｐゴシック" panose="020B0600070205080204" pitchFamily="50" charset="-128"/>
              </a:rPr>
              <a:t>NGFW</a:t>
            </a:r>
            <a:r>
              <a:rPr lang="ja-JP" altLang="en-US" sz="1600" dirty="0" smtClean="0">
                <a:latin typeface="CiscoSansTT Light" panose="020B0503020201020303" pitchFamily="34" charset="0"/>
                <a:ea typeface="ＭＳ Ｐゴシック" panose="020B0600070205080204" pitchFamily="50" charset="-128"/>
              </a:rPr>
              <a:t>本体及びライセンス</a:t>
            </a:r>
          </a:p>
          <a:p>
            <a:pPr lvl="1"/>
            <a:r>
              <a:rPr lang="en-US" altLang="ja-JP" sz="1200" dirty="0" smtClean="0">
                <a:latin typeface="CiscoSansTT Light" panose="020B0503020201020303" pitchFamily="34" charset="0"/>
                <a:ea typeface="ＭＳ Ｐゴシック" panose="020B0600070205080204" pitchFamily="50" charset="-128"/>
              </a:rPr>
              <a:t>ASA</a:t>
            </a:r>
            <a:r>
              <a:rPr lang="ja-JP" altLang="en-US" sz="1200" dirty="0" smtClean="0">
                <a:latin typeface="CiscoSansTT Light" panose="020B0503020201020303" pitchFamily="34" charset="0"/>
                <a:ea typeface="ＭＳ Ｐゴシック" panose="020B0600070205080204" pitchFamily="50" charset="-128"/>
              </a:rPr>
              <a:t> </a:t>
            </a:r>
            <a:r>
              <a:rPr lang="en-US" altLang="ja-JP" sz="1200" dirty="0" smtClean="0">
                <a:latin typeface="CiscoSansTT Light" panose="020B0503020201020303" pitchFamily="34" charset="0"/>
                <a:ea typeface="ＭＳ Ｐゴシック" panose="020B0600070205080204" pitchFamily="50" charset="-128"/>
              </a:rPr>
              <a:t>with</a:t>
            </a:r>
            <a:r>
              <a:rPr lang="ja-JP" altLang="en-US" sz="1200" dirty="0" smtClean="0">
                <a:latin typeface="CiscoSansTT Light" panose="020B0503020201020303" pitchFamily="34" charset="0"/>
                <a:ea typeface="ＭＳ Ｐゴシック" panose="020B0600070205080204" pitchFamily="50" charset="-128"/>
              </a:rPr>
              <a:t> </a:t>
            </a:r>
            <a:r>
              <a:rPr lang="en-US" altLang="ja-JP" sz="1200" dirty="0" smtClean="0">
                <a:latin typeface="CiscoSansTT Light" panose="020B0503020201020303" pitchFamily="34" charset="0"/>
                <a:ea typeface="ＭＳ Ｐゴシック" panose="020B0600070205080204" pitchFamily="50" charset="-128"/>
              </a:rPr>
              <a:t>Firepower</a:t>
            </a:r>
            <a:r>
              <a:rPr lang="ja-JP" altLang="en-US" sz="1200" dirty="0" smtClean="0">
                <a:latin typeface="CiscoSansTT Light" panose="020B0503020201020303" pitchFamily="34" charset="0"/>
                <a:ea typeface="ＭＳ Ｐゴシック" panose="020B0600070205080204" pitchFamily="50" charset="-128"/>
              </a:rPr>
              <a:t>アプライアンス</a:t>
            </a:r>
            <a:r>
              <a:rPr lang="en-US" altLang="ja-JP" sz="1200" dirty="0" smtClean="0">
                <a:latin typeface="CiscoSansTT Light" panose="020B0503020201020303" pitchFamily="34" charset="0"/>
                <a:ea typeface="ＭＳ Ｐゴシック" panose="020B0600070205080204" pitchFamily="50" charset="-128"/>
              </a:rPr>
              <a:t>(ASAOS</a:t>
            </a:r>
            <a:r>
              <a:rPr lang="ja-JP" altLang="en-US" sz="1200" dirty="0" smtClean="0">
                <a:latin typeface="CiscoSansTT Light" panose="020B0503020201020303" pitchFamily="34" charset="0"/>
                <a:ea typeface="ＭＳ Ｐゴシック" panose="020B0600070205080204" pitchFamily="50" charset="-128"/>
              </a:rPr>
              <a:t> </a:t>
            </a:r>
            <a:r>
              <a:rPr lang="en-US" altLang="ja-JP" sz="1200" dirty="0" smtClean="0">
                <a:latin typeface="CiscoSansTT Light" panose="020B0503020201020303" pitchFamily="34" charset="0"/>
                <a:ea typeface="ＭＳ Ｐゴシック" panose="020B0600070205080204" pitchFamily="50" charset="-128"/>
              </a:rPr>
              <a:t>+</a:t>
            </a:r>
            <a:r>
              <a:rPr lang="ja-JP" altLang="en-US" sz="1200" dirty="0" smtClean="0">
                <a:latin typeface="CiscoSansTT Light" panose="020B0503020201020303" pitchFamily="34" charset="0"/>
                <a:ea typeface="ＭＳ Ｐゴシック" panose="020B0600070205080204" pitchFamily="50" charset="-128"/>
              </a:rPr>
              <a:t> </a:t>
            </a:r>
            <a:r>
              <a:rPr lang="en-US" altLang="ja-JP" sz="1200" dirty="0" smtClean="0">
                <a:latin typeface="CiscoSansTT Light" panose="020B0503020201020303" pitchFamily="34" charset="0"/>
                <a:ea typeface="ＭＳ Ｐゴシック" panose="020B0600070205080204" pitchFamily="50" charset="-128"/>
              </a:rPr>
              <a:t>FPOS)</a:t>
            </a:r>
            <a:r>
              <a:rPr lang="ja-JP" altLang="en-US" sz="1200" dirty="0" smtClean="0">
                <a:latin typeface="CiscoSansTT Light" panose="020B0503020201020303" pitchFamily="34" charset="0"/>
                <a:ea typeface="ＭＳ Ｐゴシック" panose="020B0600070205080204" pitchFamily="50" charset="-128"/>
              </a:rPr>
              <a:t>の場合</a:t>
            </a:r>
            <a:endParaRPr lang="en-US" altLang="ja-JP" sz="1200" dirty="0" smtClean="0">
              <a:latin typeface="CiscoSansTT Light" panose="020B0503020201020303" pitchFamily="34" charset="0"/>
              <a:ea typeface="ＭＳ Ｐゴシック" panose="020B0600070205080204" pitchFamily="50" charset="-128"/>
            </a:endParaRPr>
          </a:p>
          <a:p>
            <a:pPr lvl="1"/>
            <a:endParaRPr lang="en-US" altLang="ja-JP" sz="1200" dirty="0" smtClean="0">
              <a:latin typeface="CiscoSansTT Light" panose="020B0503020201020303" pitchFamily="34" charset="0"/>
              <a:ea typeface="ＭＳ Ｐゴシック" panose="020B0600070205080204" pitchFamily="50" charset="-128"/>
            </a:endParaRPr>
          </a:p>
          <a:p>
            <a:pPr lvl="1"/>
            <a:endParaRPr lang="en-US" altLang="ja-JP" sz="1200" dirty="0" smtClean="0">
              <a:latin typeface="CiscoSansTT Light" panose="020B0503020201020303" pitchFamily="34" charset="0"/>
              <a:ea typeface="ＭＳ Ｐゴシック" panose="020B0600070205080204" pitchFamily="50" charset="-128"/>
            </a:endParaRPr>
          </a:p>
          <a:p>
            <a:pPr lvl="1"/>
            <a:endParaRPr lang="en-US" altLang="ja-JP" sz="1200" dirty="0" smtClean="0">
              <a:latin typeface="CiscoSansTT Light" panose="020B0503020201020303" pitchFamily="34" charset="0"/>
              <a:ea typeface="ＭＳ Ｐゴシック" panose="020B0600070205080204" pitchFamily="50" charset="-128"/>
            </a:endParaRPr>
          </a:p>
          <a:p>
            <a:pPr lvl="1"/>
            <a:r>
              <a:rPr lang="en-US" altLang="ja-JP" sz="1200" dirty="0" smtClean="0">
                <a:latin typeface="CiscoSansTT Light" panose="020B0503020201020303" pitchFamily="34" charset="0"/>
                <a:ea typeface="ＭＳ Ｐゴシック" panose="020B0600070205080204" pitchFamily="50" charset="-128"/>
              </a:rPr>
              <a:t>FP</a:t>
            </a:r>
            <a:r>
              <a:rPr lang="ja-JP" altLang="en-US" sz="1200" dirty="0" smtClean="0">
                <a:latin typeface="CiscoSansTT Light" panose="020B0503020201020303" pitchFamily="34" charset="0"/>
                <a:ea typeface="ＭＳ Ｐゴシック" panose="020B0600070205080204" pitchFamily="50" charset="-128"/>
              </a:rPr>
              <a:t>アプライアンス</a:t>
            </a:r>
            <a:r>
              <a:rPr lang="en-US" altLang="ja-JP" sz="1200" dirty="0" smtClean="0">
                <a:latin typeface="CiscoSansTT Light" panose="020B0503020201020303" pitchFamily="34" charset="0"/>
                <a:ea typeface="ＭＳ Ｐゴシック" panose="020B0600070205080204" pitchFamily="50" charset="-128"/>
              </a:rPr>
              <a:t>(FTD</a:t>
            </a:r>
            <a:r>
              <a:rPr lang="ja-JP" altLang="en-US" sz="1200" dirty="0" smtClean="0">
                <a:latin typeface="CiscoSansTT Light" panose="020B0503020201020303" pitchFamily="34" charset="0"/>
                <a:ea typeface="ＭＳ Ｐゴシック" panose="020B0600070205080204" pitchFamily="50" charset="-128"/>
              </a:rPr>
              <a:t> </a:t>
            </a:r>
            <a:r>
              <a:rPr lang="en-US" altLang="ja-JP" sz="1200" dirty="0" smtClean="0">
                <a:latin typeface="CiscoSansTT Light" panose="020B0503020201020303" pitchFamily="34" charset="0"/>
                <a:ea typeface="ＭＳ Ｐゴシック" panose="020B0600070205080204" pitchFamily="50" charset="-128"/>
              </a:rPr>
              <a:t>OS)</a:t>
            </a:r>
            <a:r>
              <a:rPr lang="ja-JP" altLang="en-US" sz="1200" dirty="0" smtClean="0">
                <a:latin typeface="CiscoSansTT Light" panose="020B0503020201020303" pitchFamily="34" charset="0"/>
                <a:ea typeface="ＭＳ Ｐゴシック" panose="020B0600070205080204" pitchFamily="50" charset="-128"/>
              </a:rPr>
              <a:t>の場合</a:t>
            </a:r>
            <a:endParaRPr lang="en-US" altLang="ja-JP" sz="1200" dirty="0">
              <a:latin typeface="CiscoSansTT Light" panose="020B0503020201020303" pitchFamily="34" charset="0"/>
              <a:ea typeface="ＭＳ Ｐゴシック" panose="020B0600070205080204" pitchFamily="50" charset="-128"/>
            </a:endParaRPr>
          </a:p>
          <a:p>
            <a:pPr lvl="1"/>
            <a:endParaRPr lang="en-US" altLang="ja-JP" sz="1200" dirty="0" smtClean="0">
              <a:latin typeface="CiscoSansTT Light" panose="020B0503020201020303" pitchFamily="34" charset="0"/>
              <a:ea typeface="ＭＳ Ｐゴシック" panose="020B0600070205080204" pitchFamily="50" charset="-128"/>
            </a:endParaRPr>
          </a:p>
          <a:p>
            <a:pPr lvl="1"/>
            <a:endParaRPr lang="en-US" altLang="ja-JP" sz="1200" dirty="0" smtClean="0">
              <a:latin typeface="CiscoSansTT Light" panose="020B0503020201020303" pitchFamily="34" charset="0"/>
              <a:ea typeface="ＭＳ Ｐゴシック" panose="020B0600070205080204" pitchFamily="50" charset="-128"/>
            </a:endParaRPr>
          </a:p>
          <a:p>
            <a:pPr lvl="1"/>
            <a:endParaRPr lang="ja-JP" altLang="en-US" sz="1200" dirty="0" smtClean="0">
              <a:latin typeface="CiscoSansTT Light" panose="020B0503020201020303" pitchFamily="34" charset="0"/>
              <a:ea typeface="ＭＳ Ｐゴシック" panose="020B0600070205080204" pitchFamily="50" charset="-128"/>
            </a:endParaRPr>
          </a:p>
          <a:p>
            <a:r>
              <a:rPr lang="en-US" altLang="ja-JP" sz="1600" dirty="0" smtClean="0">
                <a:latin typeface="CiscoSansTT Light" panose="020B0503020201020303" pitchFamily="34" charset="0"/>
                <a:ea typeface="ＭＳ Ｐゴシック" panose="020B0600070205080204" pitchFamily="50" charset="-128"/>
              </a:rPr>
              <a:t>(</a:t>
            </a:r>
            <a:r>
              <a:rPr lang="ja-JP" altLang="en-US" sz="1600" dirty="0" smtClean="0">
                <a:latin typeface="CiscoSansTT Light" panose="020B0503020201020303" pitchFamily="34" charset="0"/>
                <a:ea typeface="ＭＳ Ｐゴシック" panose="020B0600070205080204" pitchFamily="50" charset="-128"/>
              </a:rPr>
              <a:t>オプション</a:t>
            </a:r>
            <a:r>
              <a:rPr lang="en-US" altLang="ja-JP" sz="1600" dirty="0" smtClean="0">
                <a:latin typeface="CiscoSansTT Light" panose="020B0503020201020303" pitchFamily="34" charset="0"/>
                <a:ea typeface="ＭＳ Ｐゴシック" panose="020B0600070205080204" pitchFamily="50" charset="-128"/>
              </a:rPr>
              <a:t>)</a:t>
            </a:r>
            <a:r>
              <a:rPr lang="ja-JP" altLang="en-US" sz="1600" dirty="0" smtClean="0">
                <a:latin typeface="CiscoSansTT Light" panose="020B0503020201020303" pitchFamily="34" charset="0"/>
                <a:ea typeface="ＭＳ Ｐゴシック" panose="020B0600070205080204" pitchFamily="50" charset="-128"/>
              </a:rPr>
              <a:t> </a:t>
            </a:r>
            <a:r>
              <a:rPr lang="en-US" altLang="ja-JP" sz="1600" dirty="0" smtClean="0">
                <a:latin typeface="CiscoSansTT Light" panose="020B0503020201020303" pitchFamily="34" charset="0"/>
                <a:ea typeface="ＭＳ Ｐゴシック" panose="020B0600070205080204" pitchFamily="50" charset="-128"/>
              </a:rPr>
              <a:t>FTD</a:t>
            </a:r>
          </a:p>
          <a:p>
            <a:pPr lvl="1"/>
            <a:r>
              <a:rPr lang="ja-JP" altLang="en-US" sz="1200" dirty="0">
                <a:latin typeface="CiscoSansTT Light" panose="020B0503020201020303" pitchFamily="34" charset="0"/>
                <a:ea typeface="ＭＳ Ｐゴシック" panose="020B0600070205080204" pitchFamily="50" charset="-128"/>
              </a:rPr>
              <a:t>アプライアン</a:t>
            </a:r>
            <a:r>
              <a:rPr lang="ja-JP" altLang="en-US" sz="1200" dirty="0" smtClean="0">
                <a:latin typeface="CiscoSansTT Light" panose="020B0503020201020303" pitchFamily="34" charset="0"/>
                <a:ea typeface="ＭＳ Ｐゴシック" panose="020B0600070205080204" pitchFamily="50" charset="-128"/>
              </a:rPr>
              <a:t>ス</a:t>
            </a:r>
            <a:endParaRPr lang="en-US" altLang="ja-JP" sz="1200" dirty="0">
              <a:latin typeface="CiscoSansTT Light" panose="020B0503020201020303" pitchFamily="34" charset="0"/>
              <a:ea typeface="ＭＳ Ｐゴシック" panose="020B0600070205080204" pitchFamily="50" charset="-128"/>
            </a:endParaRPr>
          </a:p>
        </p:txBody>
      </p:sp>
      <p:sp>
        <p:nvSpPr>
          <p:cNvPr id="2" name="Title 1"/>
          <p:cNvSpPr>
            <a:spLocks noGrp="1"/>
          </p:cNvSpPr>
          <p:nvPr>
            <p:ph type="title"/>
          </p:nvPr>
        </p:nvSpPr>
        <p:spPr/>
        <p:txBody>
          <a:bodyPr/>
          <a:lstStyle/>
          <a:p>
            <a:r>
              <a:rPr kumimoji="1" lang="ja-JP" altLang="en-US" dirty="0" smtClean="0"/>
              <a:t>サンプル</a:t>
            </a:r>
            <a:r>
              <a:rPr kumimoji="1" lang="en-US" altLang="ja-JP" dirty="0" smtClean="0"/>
              <a:t>BOM</a:t>
            </a:r>
            <a:endParaRPr kumimoji="1" lang="ja-JP" altLang="en-US" dirty="0"/>
          </a:p>
        </p:txBody>
      </p:sp>
      <p:graphicFrame>
        <p:nvGraphicFramePr>
          <p:cNvPr id="7" name="Table 6"/>
          <p:cNvGraphicFramePr>
            <a:graphicFrameLocks noGrp="1"/>
          </p:cNvGraphicFramePr>
          <p:nvPr>
            <p:extLst/>
          </p:nvPr>
        </p:nvGraphicFramePr>
        <p:xfrm>
          <a:off x="966266" y="2515654"/>
          <a:ext cx="6814446" cy="754380"/>
        </p:xfrm>
        <a:graphic>
          <a:graphicData uri="http://schemas.openxmlformats.org/drawingml/2006/table">
            <a:tbl>
              <a:tblPr firstRow="1" bandRow="1">
                <a:tableStyleId>{21E4AEA4-8DFA-4A89-87EB-49C32662AFE0}</a:tableStyleId>
              </a:tblPr>
              <a:tblGrid>
                <a:gridCol w="1648346">
                  <a:extLst>
                    <a:ext uri="{9D8B030D-6E8A-4147-A177-3AD203B41FA5}">
                      <a16:colId xmlns:a16="http://schemas.microsoft.com/office/drawing/2014/main" val="1075392121"/>
                    </a:ext>
                  </a:extLst>
                </a:gridCol>
                <a:gridCol w="5166100">
                  <a:extLst>
                    <a:ext uri="{9D8B030D-6E8A-4147-A177-3AD203B41FA5}">
                      <a16:colId xmlns:a16="http://schemas.microsoft.com/office/drawing/2014/main" val="1555543465"/>
                    </a:ext>
                  </a:extLst>
                </a:gridCol>
              </a:tblGrid>
              <a:tr h="155254">
                <a:tc>
                  <a:txBody>
                    <a:bodyPr/>
                    <a:lstStyle/>
                    <a:p>
                      <a:r>
                        <a:rPr kumimoji="1" lang="ja-JP" altLang="en-US" sz="1050" dirty="0" smtClean="0">
                          <a:solidFill>
                            <a:schemeClr val="tx1">
                              <a:lumMod val="50000"/>
                            </a:schemeClr>
                          </a:solidFill>
                        </a:rPr>
                        <a:t>型番</a:t>
                      </a:r>
                      <a:endParaRPr kumimoji="1" lang="ja-JP" altLang="en-US" sz="1050" dirty="0">
                        <a:solidFill>
                          <a:schemeClr val="tx1">
                            <a:lumMod val="50000"/>
                          </a:schemeClr>
                        </a:solidFill>
                      </a:endParaRPr>
                    </a:p>
                  </a:txBody>
                  <a:tcPr/>
                </a:tc>
                <a:tc>
                  <a:txBody>
                    <a:bodyPr/>
                    <a:lstStyle/>
                    <a:p>
                      <a:r>
                        <a:rPr kumimoji="1" lang="ja-JP" altLang="en-US" sz="1050" dirty="0" smtClean="0">
                          <a:solidFill>
                            <a:schemeClr val="tx1">
                              <a:lumMod val="50000"/>
                            </a:schemeClr>
                          </a:solidFill>
                        </a:rPr>
                        <a:t>説明</a:t>
                      </a:r>
                      <a:endParaRPr kumimoji="1" lang="ja-JP" altLang="en-US" sz="1050" dirty="0">
                        <a:solidFill>
                          <a:schemeClr val="tx1">
                            <a:lumMod val="50000"/>
                          </a:schemeClr>
                        </a:solidFill>
                      </a:endParaRPr>
                    </a:p>
                  </a:txBody>
                  <a:tcPr/>
                </a:tc>
                <a:extLst>
                  <a:ext uri="{0D108BD9-81ED-4DB2-BD59-A6C34878D82A}">
                    <a16:rowId xmlns:a16="http://schemas.microsoft.com/office/drawing/2014/main" val="4282852410"/>
                  </a:ext>
                </a:extLst>
              </a:tr>
              <a:tr h="155254">
                <a:tc>
                  <a:txBody>
                    <a:bodyPr/>
                    <a:lstStyle/>
                    <a:p>
                      <a:r>
                        <a:rPr kumimoji="1" lang="en-US" altLang="ja-JP" sz="1050" dirty="0" smtClean="0">
                          <a:solidFill>
                            <a:schemeClr val="tx1"/>
                          </a:solidFill>
                        </a:rPr>
                        <a:t>FPR4110-NGFW-K9</a:t>
                      </a:r>
                      <a:endParaRPr kumimoji="1" lang="ja-JP" altLang="en-US" sz="1050" dirty="0">
                        <a:solidFill>
                          <a:schemeClr val="tx1"/>
                        </a:solidFill>
                      </a:endParaRPr>
                    </a:p>
                  </a:txBody>
                  <a:tcPr/>
                </a:tc>
                <a:tc>
                  <a:txBody>
                    <a:bodyPr/>
                    <a:lstStyle/>
                    <a:p>
                      <a:r>
                        <a:rPr kumimoji="1" lang="en-US" altLang="ja-JP" sz="1050" dirty="0" smtClean="0">
                          <a:solidFill>
                            <a:schemeClr val="tx1"/>
                          </a:solidFill>
                        </a:rPr>
                        <a:t>Cisco Firepower 4110 NGFW Appliance, 1U, 2 x </a:t>
                      </a:r>
                      <a:r>
                        <a:rPr kumimoji="1" lang="en-US" altLang="ja-JP" sz="1050" dirty="0" err="1" smtClean="0">
                          <a:solidFill>
                            <a:schemeClr val="tx1"/>
                          </a:solidFill>
                        </a:rPr>
                        <a:t>NetMod</a:t>
                      </a:r>
                      <a:r>
                        <a:rPr kumimoji="1" lang="en-US" altLang="ja-JP" sz="1050" dirty="0" smtClean="0">
                          <a:solidFill>
                            <a:schemeClr val="tx1"/>
                          </a:solidFill>
                        </a:rPr>
                        <a:t> Bays</a:t>
                      </a:r>
                      <a:endParaRPr kumimoji="1" lang="ja-JP" altLang="en-US" sz="1050" dirty="0">
                        <a:solidFill>
                          <a:schemeClr val="tx1"/>
                        </a:solidFill>
                      </a:endParaRPr>
                    </a:p>
                  </a:txBody>
                  <a:tcPr/>
                </a:tc>
                <a:extLst>
                  <a:ext uri="{0D108BD9-81ED-4DB2-BD59-A6C34878D82A}">
                    <a16:rowId xmlns:a16="http://schemas.microsoft.com/office/drawing/2014/main" val="1909841450"/>
                  </a:ext>
                </a:extLst>
              </a:tr>
              <a:tr h="155254">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solidFill>
                            <a:schemeClr val="tx1"/>
                          </a:solidFill>
                        </a:rPr>
                        <a:t>L-FPR4110T-TMC-3Y</a:t>
                      </a:r>
                      <a:endParaRPr kumimoji="1" lang="ja-JP" altLang="en-US" sz="1050" dirty="0" smtClean="0">
                        <a:solidFill>
                          <a:schemeClr val="tx1"/>
                        </a:solidFill>
                      </a:endParaRPr>
                    </a:p>
                  </a:txBody>
                  <a:tcPr/>
                </a:tc>
                <a:tc>
                  <a:txBody>
                    <a:bodyPr/>
                    <a:lstStyle/>
                    <a:p>
                      <a:r>
                        <a:rPr lang="en-US" altLang="ja-JP" sz="1050" dirty="0" smtClean="0">
                          <a:solidFill>
                            <a:schemeClr val="tx1"/>
                          </a:solidFill>
                        </a:rPr>
                        <a:t>Cisco FPR4110 Threat Defense Threat, Malware and URL 3Y Subs</a:t>
                      </a:r>
                      <a:endParaRPr kumimoji="1" lang="ja-JP" altLang="en-US" sz="1050" dirty="0">
                        <a:solidFill>
                          <a:schemeClr val="tx1"/>
                        </a:solidFill>
                      </a:endParaRPr>
                    </a:p>
                  </a:txBody>
                  <a:tcPr/>
                </a:tc>
                <a:extLst>
                  <a:ext uri="{0D108BD9-81ED-4DB2-BD59-A6C34878D82A}">
                    <a16:rowId xmlns:a16="http://schemas.microsoft.com/office/drawing/2014/main" val="529408144"/>
                  </a:ext>
                </a:extLst>
              </a:tr>
            </a:tbl>
          </a:graphicData>
        </a:graphic>
      </p:graphicFrame>
      <p:graphicFrame>
        <p:nvGraphicFramePr>
          <p:cNvPr id="9" name="Table 8"/>
          <p:cNvGraphicFramePr>
            <a:graphicFrameLocks noGrp="1"/>
          </p:cNvGraphicFramePr>
          <p:nvPr>
            <p:extLst/>
          </p:nvPr>
        </p:nvGraphicFramePr>
        <p:xfrm>
          <a:off x="966266" y="1534402"/>
          <a:ext cx="6814446" cy="692719"/>
        </p:xfrm>
        <a:graphic>
          <a:graphicData uri="http://schemas.openxmlformats.org/drawingml/2006/table">
            <a:tbl>
              <a:tblPr firstRow="1" bandRow="1">
                <a:tableStyleId>{21E4AEA4-8DFA-4A89-87EB-49C32662AFE0}</a:tableStyleId>
              </a:tblPr>
              <a:tblGrid>
                <a:gridCol w="1648346">
                  <a:extLst>
                    <a:ext uri="{9D8B030D-6E8A-4147-A177-3AD203B41FA5}">
                      <a16:colId xmlns:a16="http://schemas.microsoft.com/office/drawing/2014/main" val="1075392121"/>
                    </a:ext>
                  </a:extLst>
                </a:gridCol>
                <a:gridCol w="5166100">
                  <a:extLst>
                    <a:ext uri="{9D8B030D-6E8A-4147-A177-3AD203B41FA5}">
                      <a16:colId xmlns:a16="http://schemas.microsoft.com/office/drawing/2014/main" val="1555543465"/>
                    </a:ext>
                  </a:extLst>
                </a:gridCol>
              </a:tblGrid>
              <a:tr h="267395">
                <a:tc>
                  <a:txBody>
                    <a:bodyPr/>
                    <a:lstStyle/>
                    <a:p>
                      <a:r>
                        <a:rPr kumimoji="1" lang="ja-JP" altLang="en-US" sz="1050" dirty="0" smtClean="0">
                          <a:solidFill>
                            <a:schemeClr val="tx1">
                              <a:lumMod val="50000"/>
                            </a:schemeClr>
                          </a:solidFill>
                        </a:rPr>
                        <a:t>型番</a:t>
                      </a:r>
                      <a:endParaRPr kumimoji="1" lang="ja-JP" altLang="en-US" sz="1050" dirty="0">
                        <a:solidFill>
                          <a:schemeClr val="tx1">
                            <a:lumMod val="50000"/>
                          </a:schemeClr>
                        </a:solidFill>
                      </a:endParaRPr>
                    </a:p>
                  </a:txBody>
                  <a:tcPr/>
                </a:tc>
                <a:tc>
                  <a:txBody>
                    <a:bodyPr/>
                    <a:lstStyle/>
                    <a:p>
                      <a:r>
                        <a:rPr kumimoji="1" lang="ja-JP" altLang="en-US" sz="1050" dirty="0" smtClean="0">
                          <a:solidFill>
                            <a:schemeClr val="tx1">
                              <a:lumMod val="50000"/>
                            </a:schemeClr>
                          </a:solidFill>
                        </a:rPr>
                        <a:t>説明</a:t>
                      </a:r>
                      <a:endParaRPr kumimoji="1" lang="ja-JP" altLang="en-US" sz="1050" dirty="0">
                        <a:solidFill>
                          <a:schemeClr val="tx1">
                            <a:lumMod val="50000"/>
                          </a:schemeClr>
                        </a:solidFill>
                      </a:endParaRPr>
                    </a:p>
                  </a:txBody>
                  <a:tcPr/>
                </a:tc>
                <a:extLst>
                  <a:ext uri="{0D108BD9-81ED-4DB2-BD59-A6C34878D82A}">
                    <a16:rowId xmlns:a16="http://schemas.microsoft.com/office/drawing/2014/main" val="4282852410"/>
                  </a:ext>
                </a:extLst>
              </a:tr>
              <a:tr h="212662">
                <a:tc>
                  <a:txBody>
                    <a:bodyPr/>
                    <a:lstStyle/>
                    <a:p>
                      <a:pPr algn="l" fontAlgn="t"/>
                      <a:r>
                        <a:rPr lang="en-US" sz="1050" u="none" strike="noStrike" dirty="0">
                          <a:effectLst/>
                        </a:rPr>
                        <a:t>ASA5516-FPWR-K9</a:t>
                      </a:r>
                      <a:endParaRPr lang="en-US" sz="1050" b="1" i="0" u="none" strike="noStrike" dirty="0">
                        <a:effectLst/>
                        <a:latin typeface="Helvetica" panose="020B0604020202020204" pitchFamily="34" charset="0"/>
                      </a:endParaRPr>
                    </a:p>
                  </a:txBody>
                  <a:tcPr marL="4763" marR="4763" marT="4763" marB="0"/>
                </a:tc>
                <a:tc>
                  <a:txBody>
                    <a:bodyPr/>
                    <a:lstStyle/>
                    <a:p>
                      <a:pPr algn="l" fontAlgn="t"/>
                      <a:r>
                        <a:rPr lang="en-US" sz="1050" u="none" strike="noStrike" dirty="0">
                          <a:effectLst/>
                        </a:rPr>
                        <a:t>ASA 5516-X with </a:t>
                      </a:r>
                      <a:r>
                        <a:rPr lang="en-US" sz="1050" u="none" strike="noStrike" dirty="0" err="1">
                          <a:effectLst/>
                        </a:rPr>
                        <a:t>FirePOWER</a:t>
                      </a:r>
                      <a:r>
                        <a:rPr lang="en-US" sz="1050" u="none" strike="noStrike" dirty="0">
                          <a:effectLst/>
                        </a:rPr>
                        <a:t> services, 8GE, AC, 3DES/AES</a:t>
                      </a:r>
                      <a:endParaRPr lang="en-US" sz="1050" b="0" i="0" u="none" strike="noStrike" dirty="0">
                        <a:effectLst/>
                        <a:latin typeface="Helvetica" panose="020B0604020202020204" pitchFamily="34" charset="0"/>
                      </a:endParaRPr>
                    </a:p>
                  </a:txBody>
                  <a:tcPr marL="4763" marR="4763" marT="4763" marB="0"/>
                </a:tc>
                <a:extLst>
                  <a:ext uri="{0D108BD9-81ED-4DB2-BD59-A6C34878D82A}">
                    <a16:rowId xmlns:a16="http://schemas.microsoft.com/office/drawing/2014/main" val="1909841450"/>
                  </a:ext>
                </a:extLst>
              </a:tr>
              <a:tr h="212662">
                <a:tc>
                  <a:txBody>
                    <a:bodyPr/>
                    <a:lstStyle/>
                    <a:p>
                      <a:pPr algn="l" fontAlgn="ctr"/>
                      <a:r>
                        <a:rPr lang="en-US" altLang="ja-JP" sz="1050" dirty="0" smtClean="0"/>
                        <a:t>L-ASA5516-TAMC-3Y</a:t>
                      </a:r>
                      <a:endParaRPr lang="en-US" sz="1050" b="0" i="0" u="none" strike="noStrike" dirty="0">
                        <a:effectLst/>
                        <a:latin typeface="Helvetica" panose="020B0604020202020204" pitchFamily="34" charset="0"/>
                      </a:endParaRPr>
                    </a:p>
                  </a:txBody>
                  <a:tcPr marL="4763" marR="4763" marT="4763" marB="0" anchor="ctr"/>
                </a:tc>
                <a:tc>
                  <a:txBody>
                    <a:bodyPr/>
                    <a:lstStyle/>
                    <a:p>
                      <a:pPr algn="l" fontAlgn="t"/>
                      <a:r>
                        <a:rPr lang="en-US" altLang="ja-JP" sz="1050" dirty="0" smtClean="0"/>
                        <a:t>Cisco ASA5516 </a:t>
                      </a:r>
                      <a:r>
                        <a:rPr lang="en-US" altLang="ja-JP" sz="1050" dirty="0" err="1" smtClean="0"/>
                        <a:t>FirePOWER</a:t>
                      </a:r>
                      <a:r>
                        <a:rPr lang="en-US" altLang="ja-JP" sz="1050" dirty="0" smtClean="0"/>
                        <a:t> IPS, Apps, AMP and URL 3YR Subscription</a:t>
                      </a:r>
                      <a:endParaRPr lang="en-US" sz="1050" b="0" i="0" u="none" strike="noStrike" dirty="0">
                        <a:effectLst/>
                        <a:latin typeface="Helvetica" panose="020B0604020202020204" pitchFamily="34" charset="0"/>
                      </a:endParaRPr>
                    </a:p>
                  </a:txBody>
                  <a:tcPr marL="4763" marR="4763" marT="4763" marB="0"/>
                </a:tc>
                <a:extLst>
                  <a:ext uri="{0D108BD9-81ED-4DB2-BD59-A6C34878D82A}">
                    <a16:rowId xmlns:a16="http://schemas.microsoft.com/office/drawing/2014/main" val="529408144"/>
                  </a:ext>
                </a:extLst>
              </a:tr>
            </a:tbl>
          </a:graphicData>
        </a:graphic>
      </p:graphicFrame>
      <p:graphicFrame>
        <p:nvGraphicFramePr>
          <p:cNvPr id="12" name="Table 11"/>
          <p:cNvGraphicFramePr>
            <a:graphicFrameLocks noGrp="1"/>
          </p:cNvGraphicFramePr>
          <p:nvPr>
            <p:extLst/>
          </p:nvPr>
        </p:nvGraphicFramePr>
        <p:xfrm>
          <a:off x="975106" y="3882774"/>
          <a:ext cx="6814446" cy="502920"/>
        </p:xfrm>
        <a:graphic>
          <a:graphicData uri="http://schemas.openxmlformats.org/drawingml/2006/table">
            <a:tbl>
              <a:tblPr firstRow="1" bandRow="1">
                <a:tableStyleId>{21E4AEA4-8DFA-4A89-87EB-49C32662AFE0}</a:tableStyleId>
              </a:tblPr>
              <a:tblGrid>
                <a:gridCol w="1648346">
                  <a:extLst>
                    <a:ext uri="{9D8B030D-6E8A-4147-A177-3AD203B41FA5}">
                      <a16:colId xmlns:a16="http://schemas.microsoft.com/office/drawing/2014/main" val="1075392121"/>
                    </a:ext>
                  </a:extLst>
                </a:gridCol>
                <a:gridCol w="5166100">
                  <a:extLst>
                    <a:ext uri="{9D8B030D-6E8A-4147-A177-3AD203B41FA5}">
                      <a16:colId xmlns:a16="http://schemas.microsoft.com/office/drawing/2014/main" val="1555543465"/>
                    </a:ext>
                  </a:extLst>
                </a:gridCol>
              </a:tblGrid>
              <a:tr h="122940">
                <a:tc>
                  <a:txBody>
                    <a:bodyPr/>
                    <a:lstStyle/>
                    <a:p>
                      <a:r>
                        <a:rPr kumimoji="1" lang="ja-JP" altLang="en-US" sz="1050" dirty="0" smtClean="0">
                          <a:solidFill>
                            <a:schemeClr val="tx1">
                              <a:lumMod val="50000"/>
                            </a:schemeClr>
                          </a:solidFill>
                        </a:rPr>
                        <a:t>型番</a:t>
                      </a:r>
                      <a:endParaRPr kumimoji="1" lang="ja-JP" altLang="en-US" sz="1050" dirty="0">
                        <a:solidFill>
                          <a:schemeClr val="tx1">
                            <a:lumMod val="50000"/>
                          </a:schemeClr>
                        </a:solidFill>
                      </a:endParaRPr>
                    </a:p>
                  </a:txBody>
                  <a:tcPr/>
                </a:tc>
                <a:tc>
                  <a:txBody>
                    <a:bodyPr/>
                    <a:lstStyle/>
                    <a:p>
                      <a:r>
                        <a:rPr kumimoji="1" lang="ja-JP" altLang="en-US" sz="1050" dirty="0" smtClean="0">
                          <a:solidFill>
                            <a:schemeClr val="tx1">
                              <a:lumMod val="50000"/>
                            </a:schemeClr>
                          </a:solidFill>
                        </a:rPr>
                        <a:t>説明</a:t>
                      </a:r>
                      <a:endParaRPr kumimoji="1" lang="ja-JP" altLang="en-US" sz="1050" dirty="0">
                        <a:solidFill>
                          <a:schemeClr val="tx1">
                            <a:lumMod val="50000"/>
                          </a:schemeClr>
                        </a:solidFill>
                      </a:endParaRPr>
                    </a:p>
                  </a:txBody>
                  <a:tcPr/>
                </a:tc>
                <a:extLst>
                  <a:ext uri="{0D108BD9-81ED-4DB2-BD59-A6C34878D82A}">
                    <a16:rowId xmlns:a16="http://schemas.microsoft.com/office/drawing/2014/main" val="4282852410"/>
                  </a:ext>
                </a:extLst>
              </a:tr>
              <a:tr h="122940">
                <a:tc>
                  <a:txBody>
                    <a:bodyPr/>
                    <a:lstStyle/>
                    <a:p>
                      <a:r>
                        <a:rPr lang="en-US" altLang="ja-JP" sz="1050" dirty="0" smtClean="0"/>
                        <a:t>FMC2500-K9</a:t>
                      </a:r>
                      <a:endParaRPr lang="ja-JP" altLang="en-US" sz="1050" dirty="0"/>
                    </a:p>
                  </a:txBody>
                  <a:tcPr/>
                </a:tc>
                <a:tc>
                  <a:txBody>
                    <a:bodyPr/>
                    <a:lstStyle/>
                    <a:p>
                      <a:r>
                        <a:rPr lang="en-US" altLang="ja-JP" sz="1050" dirty="0" smtClean="0"/>
                        <a:t>Cisco Firepower Management Center 2500 Chassis</a:t>
                      </a:r>
                      <a:endParaRPr kumimoji="1" lang="ja-JP" altLang="en-US" sz="1050" dirty="0">
                        <a:solidFill>
                          <a:schemeClr val="tx1"/>
                        </a:solidFill>
                      </a:endParaRPr>
                    </a:p>
                  </a:txBody>
                  <a:tcPr/>
                </a:tc>
                <a:extLst>
                  <a:ext uri="{0D108BD9-81ED-4DB2-BD59-A6C34878D82A}">
                    <a16:rowId xmlns:a16="http://schemas.microsoft.com/office/drawing/2014/main" val="1909841450"/>
                  </a:ext>
                </a:extLst>
              </a:tr>
            </a:tbl>
          </a:graphicData>
        </a:graphic>
      </p:graphicFrame>
      <p:sp>
        <p:nvSpPr>
          <p:cNvPr id="13" name="Rectangle 12"/>
          <p:cNvSpPr/>
          <p:nvPr/>
        </p:nvSpPr>
        <p:spPr>
          <a:xfrm>
            <a:off x="3139862" y="4527648"/>
            <a:ext cx="5908990" cy="553998"/>
          </a:xfrm>
          <a:prstGeom prst="rect">
            <a:avLst/>
          </a:prstGeom>
        </p:spPr>
        <p:txBody>
          <a:bodyPr wrap="none">
            <a:spAutoFit/>
          </a:bodyPr>
          <a:lstStyle/>
          <a:p>
            <a:r>
              <a:rPr lang="ja-JP" altLang="en-US" sz="1000" dirty="0" smtClean="0"/>
              <a:t>*モデルは一例を記載しています。</a:t>
            </a:r>
            <a:endParaRPr lang="en-US" altLang="ja-JP" sz="1000" dirty="0" smtClean="0"/>
          </a:p>
          <a:p>
            <a:r>
              <a:rPr lang="ja-JP" altLang="en-US" sz="1000" dirty="0" smtClean="0"/>
              <a:t>*アプライアンスとライセンスの一例を記載しています、アクセサリ等その他必要なものは別途ご選択下さい。</a:t>
            </a:r>
            <a:endParaRPr lang="en-US" altLang="ja-JP" sz="1000" dirty="0" smtClean="0"/>
          </a:p>
          <a:p>
            <a:r>
              <a:rPr lang="ja-JP" altLang="en-US" sz="1000" dirty="0" smtClean="0"/>
              <a:t>*別途サービスの契約が必要です。</a:t>
            </a:r>
            <a:endParaRPr lang="ja-JP" altLang="en-US" sz="1000" dirty="0"/>
          </a:p>
        </p:txBody>
      </p:sp>
    </p:spTree>
    <p:extLst>
      <p:ext uri="{BB962C8B-B14F-4D97-AF65-F5344CB8AC3E}">
        <p14:creationId xmlns:p14="http://schemas.microsoft.com/office/powerpoint/2010/main" val="248800809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セールス コンテンツ</a:t>
            </a:r>
            <a:endParaRPr lang="ja-JP" altLang="en-US" dirty="0"/>
          </a:p>
        </p:txBody>
      </p:sp>
      <p:sp>
        <p:nvSpPr>
          <p:cNvPr id="5" name="テキスト プレースホルダー 4"/>
          <p:cNvSpPr>
            <a:spLocks noGrp="1"/>
          </p:cNvSpPr>
          <p:nvPr>
            <p:ph type="body" sz="quarter" idx="4294967295"/>
          </p:nvPr>
        </p:nvSpPr>
        <p:spPr>
          <a:xfrm>
            <a:off x="291210" y="1260475"/>
            <a:ext cx="8395590" cy="3379788"/>
          </a:xfrm>
          <a:prstGeom prst="rect">
            <a:avLst/>
          </a:prstGeom>
        </p:spPr>
        <p:txBody>
          <a:bodyPr/>
          <a:lstStyle/>
          <a:p>
            <a:pPr marL="57136" indent="0">
              <a:spcAft>
                <a:spcPts val="600"/>
              </a:spcAft>
              <a:buNone/>
            </a:pPr>
            <a:r>
              <a:rPr lang="en-US" altLang="ja-JP" sz="1800" b="1" dirty="0" smtClean="0">
                <a:solidFill>
                  <a:schemeClr val="accent1"/>
                </a:solidFill>
              </a:rPr>
              <a:t>Next</a:t>
            </a:r>
            <a:r>
              <a:rPr lang="ja-JP" altLang="en-US" sz="1800" b="1" dirty="0" smtClean="0">
                <a:solidFill>
                  <a:schemeClr val="accent1"/>
                </a:solidFill>
              </a:rPr>
              <a:t> </a:t>
            </a:r>
            <a:r>
              <a:rPr lang="en-US" altLang="ja-JP" sz="1800" b="1" dirty="0" smtClean="0">
                <a:solidFill>
                  <a:schemeClr val="accent1"/>
                </a:solidFill>
              </a:rPr>
              <a:t>Generation</a:t>
            </a:r>
            <a:r>
              <a:rPr lang="ja-JP" altLang="en-US" sz="1800" b="1" dirty="0" smtClean="0">
                <a:solidFill>
                  <a:schemeClr val="accent1"/>
                </a:solidFill>
              </a:rPr>
              <a:t> </a:t>
            </a:r>
            <a:r>
              <a:rPr lang="en-US" altLang="ja-JP" sz="1800" b="1" dirty="0" smtClean="0">
                <a:solidFill>
                  <a:schemeClr val="accent1"/>
                </a:solidFill>
              </a:rPr>
              <a:t>Firewall</a:t>
            </a:r>
            <a:r>
              <a:rPr lang="ja-JP" altLang="en-US" sz="1800" b="1" dirty="0" smtClean="0">
                <a:solidFill>
                  <a:schemeClr val="accent1"/>
                </a:solidFill>
              </a:rPr>
              <a:t>日本語ページ</a:t>
            </a:r>
            <a:r>
              <a:rPr lang="en-US" altLang="ja-JP" sz="1400" dirty="0">
                <a:solidFill>
                  <a:schemeClr val="accent1"/>
                </a:solidFill>
              </a:rPr>
              <a:t/>
            </a:r>
            <a:br>
              <a:rPr lang="en-US" altLang="ja-JP" sz="1400" dirty="0">
                <a:solidFill>
                  <a:schemeClr val="accent1"/>
                </a:solidFill>
              </a:rPr>
            </a:br>
            <a:r>
              <a:rPr lang="en-US" altLang="ja-JP" sz="1400" dirty="0" smtClean="0"/>
              <a:t>http</a:t>
            </a:r>
            <a:r>
              <a:rPr lang="en-US" altLang="ja-JP" sz="1400" dirty="0"/>
              <a:t>://www.cisco.com/c/ja_jp/products/security/firewalls/index.html</a:t>
            </a:r>
            <a:endParaRPr lang="en-US" altLang="ja-JP" sz="1800" b="1" dirty="0" smtClean="0">
              <a:solidFill>
                <a:schemeClr val="accent1"/>
              </a:solidFill>
            </a:endParaRPr>
          </a:p>
          <a:p>
            <a:pPr marL="57136" indent="0">
              <a:spcAft>
                <a:spcPts val="600"/>
              </a:spcAft>
              <a:buNone/>
            </a:pPr>
            <a:r>
              <a:rPr lang="en-US" altLang="ja-JP" sz="1800" b="1" dirty="0" smtClean="0">
                <a:solidFill>
                  <a:schemeClr val="accent1"/>
                </a:solidFill>
              </a:rPr>
              <a:t>Cisco ASA</a:t>
            </a:r>
            <a:r>
              <a:rPr lang="ja-JP" altLang="en-US" sz="1800" b="1" dirty="0" smtClean="0">
                <a:solidFill>
                  <a:schemeClr val="accent1"/>
                </a:solidFill>
              </a:rPr>
              <a:t> </a:t>
            </a:r>
            <a:r>
              <a:rPr lang="en-US" altLang="ja-JP" sz="1800" b="1" dirty="0">
                <a:solidFill>
                  <a:schemeClr val="accent1"/>
                </a:solidFill>
              </a:rPr>
              <a:t>5500-X</a:t>
            </a:r>
            <a:r>
              <a:rPr lang="ja-JP" altLang="en-US" sz="1800" b="1" dirty="0">
                <a:solidFill>
                  <a:schemeClr val="accent1"/>
                </a:solidFill>
              </a:rPr>
              <a:t>シリーズ日本語ページ</a:t>
            </a:r>
            <a:r>
              <a:rPr lang="en-US" altLang="ja-JP" sz="1800" b="1" dirty="0">
                <a:solidFill>
                  <a:schemeClr val="accent1"/>
                </a:solidFill>
              </a:rPr>
              <a:t/>
            </a:r>
            <a:br>
              <a:rPr lang="en-US" altLang="ja-JP" sz="1800" b="1" dirty="0">
                <a:solidFill>
                  <a:schemeClr val="accent1"/>
                </a:solidFill>
              </a:rPr>
            </a:br>
            <a:r>
              <a:rPr lang="en-US" altLang="ja-JP" sz="1400" dirty="0"/>
              <a:t>http://www.cisco.com/c/ja_jp/products/security/asa-5500-series-next-generation-firewalls/index.html</a:t>
            </a:r>
          </a:p>
          <a:p>
            <a:pPr marL="57136" indent="0">
              <a:spcAft>
                <a:spcPts val="600"/>
              </a:spcAft>
              <a:buNone/>
            </a:pPr>
            <a:r>
              <a:rPr lang="en-US" altLang="ja-JP" sz="1800" b="1" dirty="0">
                <a:solidFill>
                  <a:schemeClr val="accent1"/>
                </a:solidFill>
              </a:rPr>
              <a:t>Cisco Partner Contents Portal</a:t>
            </a:r>
            <a:r>
              <a:rPr lang="ja-JP" altLang="en-US" sz="1800" b="1" dirty="0">
                <a:solidFill>
                  <a:schemeClr val="accent1"/>
                </a:solidFill>
              </a:rPr>
              <a:t>（</a:t>
            </a:r>
            <a:r>
              <a:rPr lang="en-US" altLang="ja-JP" sz="1800" b="1" dirty="0">
                <a:solidFill>
                  <a:schemeClr val="accent1"/>
                </a:solidFill>
              </a:rPr>
              <a:t>CPCP</a:t>
            </a:r>
            <a:r>
              <a:rPr lang="ja-JP" altLang="en-US" sz="1800" b="1" dirty="0">
                <a:solidFill>
                  <a:schemeClr val="accent1"/>
                </a:solidFill>
              </a:rPr>
              <a:t>）</a:t>
            </a:r>
            <a:r>
              <a:rPr lang="en-US" altLang="ja-JP" sz="1400" dirty="0">
                <a:solidFill>
                  <a:schemeClr val="accent1"/>
                </a:solidFill>
              </a:rPr>
              <a:t/>
            </a:r>
            <a:br>
              <a:rPr lang="en-US" altLang="ja-JP" sz="1400" dirty="0">
                <a:solidFill>
                  <a:schemeClr val="accent1"/>
                </a:solidFill>
              </a:rPr>
            </a:br>
            <a:r>
              <a:rPr lang="en-US" altLang="ja-JP" sz="1400" dirty="0"/>
              <a:t>https://cisco-crp.com</a:t>
            </a:r>
            <a:r>
              <a:rPr lang="en-US" altLang="ja-JP" sz="1400" dirty="0" smtClean="0"/>
              <a:t>/</a:t>
            </a:r>
            <a:endParaRPr lang="en-US" altLang="ja-JP" sz="1800" b="1" dirty="0" smtClean="0">
              <a:solidFill>
                <a:schemeClr val="accent1"/>
              </a:solidFill>
            </a:endParaRPr>
          </a:p>
          <a:p>
            <a:pPr marL="57136" indent="0">
              <a:spcAft>
                <a:spcPts val="600"/>
              </a:spcAft>
              <a:buNone/>
            </a:pPr>
            <a:r>
              <a:rPr lang="ja-JP" altLang="en-US" sz="1800" b="1" dirty="0" smtClean="0">
                <a:solidFill>
                  <a:schemeClr val="accent1"/>
                </a:solidFill>
              </a:rPr>
              <a:t>パートナー セントラル</a:t>
            </a:r>
            <a:r>
              <a:rPr lang="ja-JP" altLang="en-US" sz="1800" b="1" dirty="0" smtClean="0">
                <a:solidFill>
                  <a:schemeClr val="accent1"/>
                </a:solidFill>
              </a:rPr>
              <a:t>　テクノロジーサイト　セキュリティ</a:t>
            </a:r>
            <a:r>
              <a:rPr lang="en-US" altLang="ja-JP" sz="1400" dirty="0">
                <a:solidFill>
                  <a:schemeClr val="accent1"/>
                </a:solidFill>
              </a:rPr>
              <a:t/>
            </a:r>
            <a:br>
              <a:rPr lang="en-US" altLang="ja-JP" sz="1400" dirty="0">
                <a:solidFill>
                  <a:schemeClr val="accent1"/>
                </a:solidFill>
              </a:rPr>
            </a:br>
            <a:r>
              <a:rPr lang="en-US" altLang="ja-JP" dirty="0" smtClean="0">
                <a:latin typeface="Arial" panose="020B0604020202020204" pitchFamily="34" charset="0"/>
                <a:cs typeface="Arial" panose="020B0604020202020204" pitchFamily="34" charset="0"/>
              </a:rPr>
              <a:t>http</a:t>
            </a:r>
            <a:r>
              <a:rPr lang="en-US" altLang="ja-JP" dirty="0">
                <a:latin typeface="Arial" panose="020B0604020202020204" pitchFamily="34" charset="0"/>
                <a:cs typeface="Arial" panose="020B0604020202020204" pitchFamily="34" charset="0"/>
              </a:rPr>
              <a:t>://www.cisco.com/web/JP/partners/sell/technology/security/literature.html</a:t>
            </a:r>
            <a:endParaRPr lang="en-US" altLang="ja-JP" sz="2400" dirty="0">
              <a:latin typeface="Arial" panose="020B0604020202020204" pitchFamily="34" charset="0"/>
              <a:cs typeface="Arial" panose="020B0604020202020204" pitchFamily="34" charset="0"/>
            </a:endParaRPr>
          </a:p>
          <a:p>
            <a:pPr marL="57136" indent="0">
              <a:spcAft>
                <a:spcPts val="600"/>
              </a:spcAft>
              <a:buNone/>
            </a:pPr>
            <a:endParaRPr lang="en-US" altLang="ja-JP" sz="1400" dirty="0" smtClean="0"/>
          </a:p>
          <a:p>
            <a:pPr marL="57136" indent="0">
              <a:spcAft>
                <a:spcPts val="600"/>
              </a:spcAft>
              <a:buNone/>
            </a:pPr>
            <a:endParaRPr lang="en-US" altLang="ja-JP" sz="1400" dirty="0"/>
          </a:p>
        </p:txBody>
      </p:sp>
    </p:spTree>
    <p:extLst>
      <p:ext uri="{BB962C8B-B14F-4D97-AF65-F5344CB8AC3E}">
        <p14:creationId xmlns:p14="http://schemas.microsoft.com/office/powerpoint/2010/main" val="74713498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341312" y="263852"/>
            <a:ext cx="8802688" cy="416259"/>
          </a:xfrm>
        </p:spPr>
        <p:txBody>
          <a:bodyPr/>
          <a:lstStyle/>
          <a:p>
            <a:r>
              <a:rPr lang="ja-JP" altLang="en-US" sz="2000" dirty="0" smtClean="0"/>
              <a:t>セールス パ</a:t>
            </a:r>
            <a:r>
              <a:rPr lang="ja-JP" altLang="en-US" sz="2000" dirty="0"/>
              <a:t>ートナー様向け</a:t>
            </a:r>
            <a:r>
              <a:rPr lang="en-US" altLang="ja-JP" sz="2000" dirty="0"/>
              <a:t/>
            </a:r>
            <a:br>
              <a:rPr lang="en-US" altLang="ja-JP" sz="2000" dirty="0"/>
            </a:br>
            <a:r>
              <a:rPr lang="ja-JP" altLang="en-US" sz="2000" dirty="0"/>
              <a:t>セキュリティ </a:t>
            </a:r>
            <a:r>
              <a:rPr lang="en-US" altLang="ja-JP" sz="2000" dirty="0"/>
              <a:t>POV</a:t>
            </a:r>
            <a:r>
              <a:rPr lang="ja-JP" altLang="en-US" sz="2000" dirty="0"/>
              <a:t> ライセンス及び </a:t>
            </a:r>
            <a:r>
              <a:rPr lang="en-US" altLang="ja-JP" sz="2000" dirty="0"/>
              <a:t>Lab</a:t>
            </a:r>
            <a:r>
              <a:rPr lang="ja-JP" altLang="en-US" sz="2000" dirty="0"/>
              <a:t> ライセンス提供</a:t>
            </a:r>
            <a:r>
              <a:rPr lang="ja-JP" altLang="en-US" sz="2000" dirty="0" smtClean="0"/>
              <a:t>サービス コンテンツ</a:t>
            </a:r>
            <a:endParaRPr lang="ja-JP" altLang="en-US" sz="2000" dirty="0"/>
          </a:p>
        </p:txBody>
      </p:sp>
      <p:sp>
        <p:nvSpPr>
          <p:cNvPr id="4" name="テキスト プレースホルダー 4"/>
          <p:cNvSpPr txBox="1">
            <a:spLocks/>
          </p:cNvSpPr>
          <p:nvPr/>
        </p:nvSpPr>
        <p:spPr>
          <a:xfrm>
            <a:off x="423970" y="1000229"/>
            <a:ext cx="8257716" cy="576064"/>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Font typeface="Arial" charset="0"/>
              <a:buNone/>
            </a:pPr>
            <a:r>
              <a:rPr lang="en-US" altLang="ja-JP" sz="1400" dirty="0" smtClean="0"/>
              <a:t>Partner Helpline Japan</a:t>
            </a:r>
            <a:r>
              <a:rPr lang="ja-JP" altLang="en-US" sz="1400" dirty="0" smtClean="0"/>
              <a:t> （</a:t>
            </a:r>
            <a:r>
              <a:rPr lang="en-US" altLang="ja-JP" sz="1400" dirty="0" smtClean="0"/>
              <a:t>PHJ</a:t>
            </a:r>
            <a:r>
              <a:rPr lang="ja-JP" altLang="en-US" sz="1400" dirty="0" smtClean="0"/>
              <a:t>） で </a:t>
            </a:r>
            <a:r>
              <a:rPr lang="en-US" altLang="ja-JP" sz="1400" dirty="0" smtClean="0"/>
              <a:t>2015</a:t>
            </a:r>
            <a:r>
              <a:rPr lang="ja-JP" altLang="en-US" sz="1400" dirty="0" smtClean="0"/>
              <a:t> 年 </a:t>
            </a:r>
            <a:r>
              <a:rPr lang="en-US" altLang="ja-JP" sz="1400" dirty="0" smtClean="0"/>
              <a:t>6</a:t>
            </a:r>
            <a:r>
              <a:rPr lang="ja-JP" altLang="en-US" sz="1400" dirty="0" smtClean="0"/>
              <a:t> 月 </a:t>
            </a:r>
            <a:r>
              <a:rPr lang="en-US" altLang="ja-JP" sz="1400" dirty="0" smtClean="0"/>
              <a:t>1</a:t>
            </a:r>
            <a:r>
              <a:rPr lang="ja-JP" altLang="en-US" sz="1400" dirty="0" smtClean="0"/>
              <a:t> 日（月）より セキュリティ製品の </a:t>
            </a:r>
            <a:r>
              <a:rPr lang="en-US" altLang="ja-JP" sz="1400" dirty="0" smtClean="0"/>
              <a:t>POV(Proof</a:t>
            </a:r>
            <a:r>
              <a:rPr lang="ja-JP" altLang="en-US" sz="1400" dirty="0" smtClean="0"/>
              <a:t> </a:t>
            </a:r>
            <a:r>
              <a:rPr lang="en-US" altLang="ja-JP" sz="1400" dirty="0" smtClean="0"/>
              <a:t>of</a:t>
            </a:r>
            <a:r>
              <a:rPr lang="ja-JP" altLang="en-US" sz="1400" dirty="0" smtClean="0"/>
              <a:t> </a:t>
            </a:r>
            <a:r>
              <a:rPr lang="en-US" altLang="ja-JP" sz="1400" smtClean="0"/>
              <a:t>Value</a:t>
            </a:r>
            <a:r>
              <a:rPr lang="en-US" altLang="ja-JP" sz="1400" smtClean="0"/>
              <a:t>)</a:t>
            </a:r>
            <a:br>
              <a:rPr lang="en-US" altLang="ja-JP" sz="1400" smtClean="0"/>
            </a:br>
            <a:r>
              <a:rPr lang="ja-JP" altLang="en-US" sz="1400" dirty="0" smtClean="0"/>
              <a:t>ライセンス</a:t>
            </a:r>
            <a:r>
              <a:rPr lang="ja-JP" altLang="en-US" sz="1400" dirty="0" smtClean="0"/>
              <a:t>及び </a:t>
            </a:r>
            <a:r>
              <a:rPr lang="en-US" altLang="ja-JP" sz="1400" dirty="0" smtClean="0"/>
              <a:t>Lab</a:t>
            </a:r>
            <a:r>
              <a:rPr lang="ja-JP" altLang="en-US" sz="1400" dirty="0" smtClean="0"/>
              <a:t> ライセンスの発行サービスを実施しています（日本語にて申請いただけます）。</a:t>
            </a:r>
          </a:p>
        </p:txBody>
      </p:sp>
      <p:sp>
        <p:nvSpPr>
          <p:cNvPr id="6" name="テキスト プレースホルダー 4"/>
          <p:cNvSpPr txBox="1">
            <a:spLocks/>
          </p:cNvSpPr>
          <p:nvPr/>
        </p:nvSpPr>
        <p:spPr>
          <a:xfrm>
            <a:off x="466019" y="1591859"/>
            <a:ext cx="3533636" cy="144016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Font typeface="Arial"/>
              <a:buNone/>
            </a:pPr>
            <a:r>
              <a:rPr lang="en-US" altLang="ja-JP" sz="1000" dirty="0" smtClean="0"/>
              <a:t>【</a:t>
            </a:r>
            <a:r>
              <a:rPr lang="ja-JP" altLang="en-US" sz="1000" dirty="0" smtClean="0"/>
              <a:t>対象製品</a:t>
            </a:r>
            <a:r>
              <a:rPr lang="en-US" altLang="ja-JP" sz="1000" dirty="0" smtClean="0"/>
              <a:t>】</a:t>
            </a:r>
          </a:p>
          <a:p>
            <a:endParaRPr lang="ja-JP" altLang="en-US" sz="1000" dirty="0" smtClean="0"/>
          </a:p>
          <a:p>
            <a:pPr marL="57136" indent="0">
              <a:buFont typeface="Arial"/>
              <a:buNone/>
            </a:pPr>
            <a:r>
              <a:rPr lang="ja-JP" altLang="en-US" sz="1000" dirty="0" smtClean="0"/>
              <a:t>ライセンス発行をご希望の方は、</a:t>
            </a:r>
          </a:p>
          <a:p>
            <a:pPr marL="57136" indent="0">
              <a:buFont typeface="Arial"/>
              <a:buNone/>
            </a:pPr>
            <a:endParaRPr lang="ja-JP" altLang="en-US" sz="1000" dirty="0" smtClean="0"/>
          </a:p>
          <a:p>
            <a:pPr marL="57136" indent="0">
              <a:buFont typeface="Arial"/>
              <a:buNone/>
            </a:pPr>
            <a:endParaRPr lang="en-US" altLang="ja-JP" sz="1000" dirty="0" smtClean="0"/>
          </a:p>
        </p:txBody>
      </p:sp>
      <p:graphicFrame>
        <p:nvGraphicFramePr>
          <p:cNvPr id="7" name="表 8"/>
          <p:cNvGraphicFramePr>
            <a:graphicFrameLocks noGrp="1"/>
          </p:cNvGraphicFramePr>
          <p:nvPr>
            <p:extLst/>
          </p:nvPr>
        </p:nvGraphicFramePr>
        <p:xfrm>
          <a:off x="615278" y="1814103"/>
          <a:ext cx="3702722" cy="854348"/>
        </p:xfrm>
        <a:graphic>
          <a:graphicData uri="http://schemas.openxmlformats.org/drawingml/2006/table">
            <a:tbl>
              <a:tblPr bandRow="1">
                <a:tableStyleId>{21E4AEA4-8DFA-4A89-87EB-49C32662AFE0}</a:tableStyleId>
              </a:tblPr>
              <a:tblGrid>
                <a:gridCol w="1339282">
                  <a:extLst>
                    <a:ext uri="{9D8B030D-6E8A-4147-A177-3AD203B41FA5}">
                      <a16:colId xmlns:a16="http://schemas.microsoft.com/office/drawing/2014/main" val="20000"/>
                    </a:ext>
                  </a:extLst>
                </a:gridCol>
                <a:gridCol w="1733189">
                  <a:extLst>
                    <a:ext uri="{9D8B030D-6E8A-4147-A177-3AD203B41FA5}">
                      <a16:colId xmlns:a16="http://schemas.microsoft.com/office/drawing/2014/main" val="20001"/>
                    </a:ext>
                  </a:extLst>
                </a:gridCol>
                <a:gridCol w="630251">
                  <a:extLst>
                    <a:ext uri="{9D8B030D-6E8A-4147-A177-3AD203B41FA5}">
                      <a16:colId xmlns:a16="http://schemas.microsoft.com/office/drawing/2014/main" val="20002"/>
                    </a:ext>
                  </a:extLst>
                </a:gridCol>
              </a:tblGrid>
              <a:tr h="366668">
                <a:tc>
                  <a:txBody>
                    <a:bodyPr/>
                    <a:lstStyle/>
                    <a:p>
                      <a:r>
                        <a:rPr kumimoji="1" lang="en-US" altLang="ja-JP" sz="1000" dirty="0" smtClean="0"/>
                        <a:t>ASA</a:t>
                      </a:r>
                      <a:endParaRPr kumimoji="1" lang="ja-JP" altLang="en-US" sz="1000" dirty="0"/>
                    </a:p>
                  </a:txBody>
                  <a:tcPr/>
                </a:tc>
                <a:tc>
                  <a:txBody>
                    <a:bodyPr/>
                    <a:lstStyle/>
                    <a:p>
                      <a:r>
                        <a:rPr kumimoji="1" lang="en-US" altLang="ja-JP" sz="1000" kern="1200" dirty="0" err="1" smtClean="0">
                          <a:solidFill>
                            <a:schemeClr val="dk1"/>
                          </a:solidFill>
                          <a:effectLst/>
                          <a:latin typeface="+mn-lt"/>
                          <a:ea typeface="+mn-ea"/>
                          <a:cs typeface="+mn-cs"/>
                        </a:rPr>
                        <a:t>FirePOWER</a:t>
                      </a:r>
                      <a:r>
                        <a:rPr kumimoji="1" lang="en-US" altLang="ja-JP" sz="1000" kern="1200" dirty="0" smtClean="0">
                          <a:solidFill>
                            <a:schemeClr val="dk1"/>
                          </a:solidFill>
                          <a:effectLst/>
                          <a:latin typeface="+mn-lt"/>
                          <a:ea typeface="+mn-ea"/>
                          <a:cs typeface="+mn-cs"/>
                        </a:rPr>
                        <a:t> for ASA, FMC</a:t>
                      </a:r>
                      <a:endParaRPr kumimoji="1" lang="ja-JP" altLang="en-US" sz="1000" dirty="0"/>
                    </a:p>
                  </a:txBody>
                  <a:tcPr/>
                </a:tc>
                <a:tc>
                  <a:txBody>
                    <a:bodyPr/>
                    <a:lstStyle/>
                    <a:p>
                      <a:r>
                        <a:rPr kumimoji="1" lang="en-US" altLang="ja-JP" sz="1000" dirty="0" err="1" smtClean="0"/>
                        <a:t>ASAv</a:t>
                      </a:r>
                      <a:endParaRPr kumimoji="1" lang="ja-JP" altLang="en-US" sz="1000" dirty="0"/>
                    </a:p>
                  </a:txBody>
                  <a:tcPr/>
                </a:tc>
                <a:extLst>
                  <a:ext uri="{0D108BD9-81ED-4DB2-BD59-A6C34878D82A}">
                    <a16:rowId xmlns:a16="http://schemas.microsoft.com/office/drawing/2014/main" val="10000"/>
                  </a:ext>
                </a:extLst>
              </a:tr>
              <a:tr h="225642">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ISE</a:t>
                      </a:r>
                      <a:endParaRPr kumimoji="1" lang="ja-JP" altLang="en-US" sz="1000" dirty="0" smtClean="0"/>
                    </a:p>
                  </a:txBody>
                  <a:tcPr/>
                </a:tc>
                <a:tc>
                  <a:txBody>
                    <a:bodyPr/>
                    <a:lstStyle/>
                    <a:p>
                      <a:r>
                        <a:rPr kumimoji="1" lang="en-US" altLang="ja-JP" sz="1000" dirty="0" smtClean="0"/>
                        <a:t>ESA</a:t>
                      </a:r>
                      <a:endParaRPr kumimoji="1" lang="ja-JP" altLang="en-US" sz="1000"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SMA</a:t>
                      </a:r>
                    </a:p>
                  </a:txBody>
                  <a:tcPr/>
                </a:tc>
                <a:extLst>
                  <a:ext uri="{0D108BD9-81ED-4DB2-BD59-A6C34878D82A}">
                    <a16:rowId xmlns:a16="http://schemas.microsoft.com/office/drawing/2014/main" val="10001"/>
                  </a:ext>
                </a:extLst>
              </a:tr>
              <a:tr h="240795">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WSA</a:t>
                      </a:r>
                      <a:endParaRPr kumimoji="1" lang="ja-JP" altLang="en-US" sz="1000" dirty="0" smtClean="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AMP</a:t>
                      </a:r>
                      <a:r>
                        <a:rPr kumimoji="1" lang="ja-JP" altLang="en-US" sz="1000" dirty="0" smtClean="0"/>
                        <a:t> </a:t>
                      </a:r>
                      <a:r>
                        <a:rPr kumimoji="1" lang="en-US" altLang="ja-JP" sz="1000" dirty="0" smtClean="0"/>
                        <a:t>for Endpoint</a:t>
                      </a:r>
                      <a:endParaRPr kumimoji="1" lang="ja-JP" altLang="en-US" sz="1000" dirty="0" smtClean="0"/>
                    </a:p>
                  </a:txBody>
                  <a:tcPr/>
                </a:tc>
                <a:tc>
                  <a:txBody>
                    <a:bodyPr/>
                    <a:lstStyle/>
                    <a:p>
                      <a:r>
                        <a:rPr kumimoji="1" lang="en-US" altLang="ja-JP" sz="1000" dirty="0" smtClean="0"/>
                        <a:t>CSM*</a:t>
                      </a:r>
                      <a:endParaRPr kumimoji="1" lang="ja-JP" altLang="en-US" sz="1000" dirty="0"/>
                    </a:p>
                  </a:txBody>
                  <a:tcPr/>
                </a:tc>
                <a:extLst>
                  <a:ext uri="{0D108BD9-81ED-4DB2-BD59-A6C34878D82A}">
                    <a16:rowId xmlns:a16="http://schemas.microsoft.com/office/drawing/2014/main" val="10002"/>
                  </a:ext>
                </a:extLst>
              </a:tr>
            </a:tbl>
          </a:graphicData>
        </a:graphic>
      </p:graphicFrame>
      <p:sp>
        <p:nvSpPr>
          <p:cNvPr id="8" name="テキスト プレースホルダー 4"/>
          <p:cNvSpPr txBox="1">
            <a:spLocks/>
          </p:cNvSpPr>
          <p:nvPr/>
        </p:nvSpPr>
        <p:spPr>
          <a:xfrm>
            <a:off x="4440300" y="3076211"/>
            <a:ext cx="4643188" cy="19926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100" dirty="0" smtClean="0"/>
              <a:t>【</a:t>
            </a:r>
            <a:r>
              <a:rPr lang="ja-JP" altLang="en-US" sz="1100" dirty="0" smtClean="0"/>
              <a:t>申請方法</a:t>
            </a:r>
            <a:r>
              <a:rPr lang="en-US" altLang="ja-JP" sz="1100" dirty="0" smtClean="0"/>
              <a:t>】</a:t>
            </a:r>
            <a:br>
              <a:rPr lang="en-US" altLang="ja-JP" sz="1100" dirty="0" smtClean="0"/>
            </a:br>
            <a:r>
              <a:rPr lang="ja-JP" altLang="en-US" sz="1100" dirty="0" smtClean="0"/>
              <a:t>ライセンス</a:t>
            </a:r>
            <a:r>
              <a:rPr lang="ja-JP" altLang="en-US" sz="1100" dirty="0"/>
              <a:t>発行をご希望の方</a:t>
            </a:r>
            <a:r>
              <a:rPr lang="ja-JP" altLang="en-US" sz="1100" dirty="0" smtClean="0"/>
              <a:t>は、</a:t>
            </a:r>
            <a:r>
              <a:rPr lang="en-US" altLang="ja-JP" sz="1100" dirty="0" smtClean="0"/>
              <a:t>PHJ</a:t>
            </a:r>
            <a:r>
              <a:rPr lang="ja-JP" altLang="en-US" sz="1100" dirty="0" smtClean="0"/>
              <a:t> にてケースをオープンしてください。</a:t>
            </a:r>
            <a:r>
              <a:rPr lang="en-US" altLang="ja-JP" sz="1100" dirty="0" smtClean="0"/>
              <a:t/>
            </a:r>
            <a:br>
              <a:rPr lang="en-US" altLang="ja-JP" sz="1100" dirty="0" smtClean="0"/>
            </a:br>
            <a:r>
              <a:rPr lang="ja-JP" altLang="en-US" sz="1100" dirty="0" smtClean="0"/>
              <a:t>ライセンス発行に</a:t>
            </a:r>
            <a:r>
              <a:rPr lang="ja-JP" altLang="en-US" sz="1100" dirty="0"/>
              <a:t>は</a:t>
            </a:r>
            <a:r>
              <a:rPr lang="ja-JP" altLang="en-US" sz="1100" dirty="0" smtClean="0"/>
              <a:t>ケース オープン</a:t>
            </a:r>
            <a:r>
              <a:rPr lang="ja-JP" altLang="en-US" sz="1100" dirty="0"/>
              <a:t>時に機器</a:t>
            </a:r>
            <a:r>
              <a:rPr lang="ja-JP" altLang="en-US" sz="1100" dirty="0" smtClean="0"/>
              <a:t>情報などをご連絡いただく</a:t>
            </a:r>
            <a:r>
              <a:rPr lang="en-US" altLang="ja-JP" sz="1100" dirty="0" smtClean="0"/>
              <a:t/>
            </a:r>
            <a:br>
              <a:rPr lang="en-US" altLang="ja-JP" sz="1100" dirty="0" smtClean="0"/>
            </a:br>
            <a:r>
              <a:rPr lang="ja-JP" altLang="en-US" sz="1100" dirty="0" smtClean="0"/>
              <a:t>必要があります。</a:t>
            </a:r>
            <a:r>
              <a:rPr lang="ja-JP" altLang="en-US" sz="1100" dirty="0" smtClean="0"/>
              <a:t>ケース オープン</a:t>
            </a:r>
            <a:r>
              <a:rPr lang="ja-JP" altLang="en-US" sz="1100" dirty="0" smtClean="0"/>
              <a:t>時に提出いただく情報については、</a:t>
            </a:r>
            <a:r>
              <a:rPr lang="en-US" altLang="ja-JP" sz="1100" dirty="0" smtClean="0"/>
              <a:t/>
            </a:r>
            <a:br>
              <a:rPr lang="en-US" altLang="ja-JP" sz="1100" dirty="0" smtClean="0"/>
            </a:br>
            <a:r>
              <a:rPr lang="ja-JP" altLang="en-US" sz="1100" b="1" dirty="0" smtClean="0">
                <a:solidFill>
                  <a:srgbClr val="FF0000"/>
                </a:solidFill>
              </a:rPr>
              <a:t>以下の資料内に記載されておりますので、</a:t>
            </a:r>
            <a:r>
              <a:rPr lang="ja-JP" altLang="en-US" sz="1100" b="1" dirty="0" smtClean="0">
                <a:solidFill>
                  <a:srgbClr val="FF0000"/>
                </a:solidFill>
              </a:rPr>
              <a:t>ケース オープン前</a:t>
            </a:r>
            <a:r>
              <a:rPr lang="ja-JP" altLang="en-US" sz="1100" b="1" dirty="0" smtClean="0">
                <a:solidFill>
                  <a:srgbClr val="FF0000"/>
                </a:solidFill>
              </a:rPr>
              <a:t>に、必ず</a:t>
            </a:r>
            <a:r>
              <a:rPr lang="en-US" altLang="ja-JP" sz="1100" b="1" dirty="0" smtClean="0">
                <a:solidFill>
                  <a:srgbClr val="FF0000"/>
                </a:solidFill>
              </a:rPr>
              <a:t/>
            </a:r>
            <a:br>
              <a:rPr lang="en-US" altLang="ja-JP" sz="1100" b="1" dirty="0" smtClean="0">
                <a:solidFill>
                  <a:srgbClr val="FF0000"/>
                </a:solidFill>
              </a:rPr>
            </a:br>
            <a:r>
              <a:rPr lang="ja-JP" altLang="en-US" sz="1100" b="1" dirty="0" smtClean="0">
                <a:solidFill>
                  <a:srgbClr val="FF0000"/>
                </a:solidFill>
              </a:rPr>
              <a:t>ご一読ください</a:t>
            </a:r>
            <a:r>
              <a:rPr lang="ja-JP" altLang="en-US" sz="1100" dirty="0" smtClean="0"/>
              <a:t>。</a:t>
            </a:r>
          </a:p>
          <a:p>
            <a:pPr marL="57136" indent="0">
              <a:buFont typeface="Arial"/>
              <a:buNone/>
            </a:pPr>
            <a:r>
              <a:rPr lang="en-US" altLang="ja-JP" sz="1050" b="1" dirty="0" smtClean="0"/>
              <a:t>Cisco Security Licensing and Software Access</a:t>
            </a:r>
            <a:r>
              <a:rPr lang="ja-JP" altLang="en-US" sz="1050" b="1" dirty="0" smtClean="0"/>
              <a:t> </a:t>
            </a:r>
            <a:r>
              <a:rPr lang="en-US" altLang="ja-JP" sz="1050" b="1" dirty="0" smtClean="0"/>
              <a:t>Process</a:t>
            </a:r>
            <a:r>
              <a:rPr lang="ja-JP" altLang="en-US" sz="1050" b="1" dirty="0" smtClean="0"/>
              <a:t> </a:t>
            </a:r>
            <a:r>
              <a:rPr lang="en-US" altLang="ja-JP" sz="1050" b="1" dirty="0" smtClean="0"/>
              <a:t/>
            </a:r>
            <a:br>
              <a:rPr lang="en-US" altLang="ja-JP" sz="1050" b="1" dirty="0" smtClean="0"/>
            </a:br>
            <a:r>
              <a:rPr lang="ja-JP" altLang="en-US" sz="1050" b="1" dirty="0" smtClean="0"/>
              <a:t>（英語）</a:t>
            </a:r>
            <a:r>
              <a:rPr lang="en-US" altLang="ja-JP" sz="1050" b="1" dirty="0"/>
              <a:t/>
            </a:r>
            <a:br>
              <a:rPr lang="en-US" altLang="ja-JP" sz="1050" b="1" dirty="0"/>
            </a:br>
            <a:r>
              <a:rPr lang="en-US" altLang="ja-JP" sz="1100" u="sng" dirty="0" smtClean="0">
                <a:hlinkClick r:id="rId2"/>
              </a:rPr>
              <a:t>https://communities.cisco.com/docs/DOC-55301</a:t>
            </a:r>
            <a:endParaRPr lang="en-US" altLang="ja-JP" sz="1100" u="sng" dirty="0" smtClean="0"/>
          </a:p>
        </p:txBody>
      </p:sp>
      <p:sp>
        <p:nvSpPr>
          <p:cNvPr id="9" name="テキスト プレースホルダー 4"/>
          <p:cNvSpPr txBox="1">
            <a:spLocks/>
          </p:cNvSpPr>
          <p:nvPr/>
        </p:nvSpPr>
        <p:spPr>
          <a:xfrm>
            <a:off x="4440301" y="1591859"/>
            <a:ext cx="4524186" cy="1559622"/>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200" dirty="0" smtClean="0"/>
              <a:t>【</a:t>
            </a:r>
            <a:r>
              <a:rPr lang="ja-JP" altLang="en-US" sz="1200" dirty="0" smtClean="0"/>
              <a:t>発行条件</a:t>
            </a:r>
            <a:r>
              <a:rPr lang="en-US" altLang="ja-JP" sz="1200" dirty="0" smtClean="0"/>
              <a:t>】</a:t>
            </a:r>
            <a:br>
              <a:rPr lang="en-US" altLang="ja-JP" sz="1200" dirty="0" smtClean="0"/>
            </a:br>
            <a:r>
              <a:rPr lang="ja-JP" altLang="en-US" sz="1200" dirty="0" smtClean="0"/>
              <a:t>機器及び仮想アプライアンスを以下の用途で使用する場合に</a:t>
            </a:r>
            <a:r>
              <a:rPr lang="en-US" altLang="ja-JP" sz="1200" smtClean="0"/>
              <a:t/>
            </a:r>
            <a:br>
              <a:rPr lang="en-US" altLang="ja-JP" sz="1200" smtClean="0"/>
            </a:br>
            <a:r>
              <a:rPr lang="ja-JP" altLang="en-US" sz="1200" dirty="0" smtClean="0"/>
              <a:t>限ります。</a:t>
            </a:r>
            <a:endParaRPr lang="en-US" altLang="ja-JP" sz="1200" dirty="0" smtClean="0"/>
          </a:p>
          <a:p>
            <a:pPr marL="57136" indent="0">
              <a:buNone/>
            </a:pPr>
            <a:r>
              <a:rPr lang="en-US" altLang="ja-JP" sz="1200" b="1" dirty="0" smtClean="0"/>
              <a:t>POV</a:t>
            </a:r>
            <a:r>
              <a:rPr lang="ja-JP" altLang="en-US" sz="1200" b="1" dirty="0" smtClean="0"/>
              <a:t> ライセンス</a:t>
            </a:r>
            <a:r>
              <a:rPr lang="ja-JP" altLang="en-US" sz="1200" dirty="0" smtClean="0"/>
              <a:t>：</a:t>
            </a:r>
            <a:r>
              <a:rPr lang="ja-JP" altLang="en-US" sz="1200" dirty="0"/>
              <a:t>パートナー様がお客様に対し弊社製品</a:t>
            </a:r>
            <a:r>
              <a:rPr lang="ja-JP" altLang="en-US" sz="1200" dirty="0" smtClean="0"/>
              <a:t>の</a:t>
            </a:r>
            <a:r>
              <a:rPr lang="en-US" altLang="ja-JP" sz="1200" dirty="0"/>
              <a:t/>
            </a:r>
            <a:br>
              <a:rPr lang="en-US" altLang="ja-JP" sz="1200" dirty="0"/>
            </a:br>
            <a:r>
              <a:rPr lang="ja-JP" altLang="en-US" sz="1200" dirty="0" smtClean="0"/>
              <a:t>　　　　　　　　　　　機能</a:t>
            </a:r>
            <a:r>
              <a:rPr lang="ja-JP" altLang="en-US" sz="1200" dirty="0"/>
              <a:t>証明（</a:t>
            </a:r>
            <a:r>
              <a:rPr lang="en-US" altLang="ja-JP" sz="1200" dirty="0"/>
              <a:t>POV</a:t>
            </a:r>
            <a:r>
              <a:rPr lang="ja-JP" altLang="en-US" sz="1200" dirty="0"/>
              <a:t> 、</a:t>
            </a:r>
            <a:r>
              <a:rPr lang="en-US" altLang="ja-JP" sz="1200" dirty="0"/>
              <a:t>Proof of Value</a:t>
            </a:r>
            <a:r>
              <a:rPr lang="ja-JP" altLang="en-US" sz="1200" dirty="0"/>
              <a:t>）をされる場合</a:t>
            </a:r>
            <a:endParaRPr lang="en-US" altLang="ja-JP" sz="1200" dirty="0" smtClean="0"/>
          </a:p>
          <a:p>
            <a:pPr marL="57136" indent="0">
              <a:buNone/>
            </a:pPr>
            <a:r>
              <a:rPr lang="en-US" altLang="ja-JP" sz="1200" b="1" dirty="0" smtClean="0"/>
              <a:t>Lab</a:t>
            </a:r>
            <a:r>
              <a:rPr lang="ja-JP" altLang="en-US" sz="1200" b="1" dirty="0" smtClean="0"/>
              <a:t> ライセンス</a:t>
            </a:r>
            <a:r>
              <a:rPr lang="ja-JP" altLang="en-US" sz="1200" dirty="0" smtClean="0"/>
              <a:t>：</a:t>
            </a:r>
            <a:r>
              <a:rPr lang="ja-JP" altLang="en-US" sz="1200" dirty="0"/>
              <a:t>パートナー様ラボ内にて検証される</a:t>
            </a:r>
            <a:r>
              <a:rPr lang="ja-JP" altLang="en-US" sz="1200" dirty="0" smtClean="0"/>
              <a:t>場合</a:t>
            </a:r>
            <a:endParaRPr lang="en-US" altLang="ja-JP" sz="1200" dirty="0"/>
          </a:p>
        </p:txBody>
      </p:sp>
      <p:sp>
        <p:nvSpPr>
          <p:cNvPr id="10" name="テキスト プレースホルダー 4"/>
          <p:cNvSpPr txBox="1">
            <a:spLocks/>
          </p:cNvSpPr>
          <p:nvPr/>
        </p:nvSpPr>
        <p:spPr>
          <a:xfrm>
            <a:off x="492977" y="2679901"/>
            <a:ext cx="2697653" cy="216024"/>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Font typeface="Arial"/>
              <a:buNone/>
            </a:pPr>
            <a:r>
              <a:rPr lang="en-US" altLang="ja-JP" sz="600" b="1" dirty="0" smtClean="0"/>
              <a:t>* </a:t>
            </a:r>
            <a:r>
              <a:rPr lang="en-US" altLang="ja-JP" sz="600" b="1" smtClean="0"/>
              <a:t>CSM </a:t>
            </a:r>
            <a:r>
              <a:rPr lang="ja-JP" altLang="en-US" sz="600" b="1" dirty="0" smtClean="0"/>
              <a:t>は </a:t>
            </a:r>
            <a:r>
              <a:rPr lang="en-US" altLang="ja-JP" sz="600" b="1" dirty="0" smtClean="0"/>
              <a:t>Lab</a:t>
            </a:r>
            <a:r>
              <a:rPr lang="ja-JP" altLang="en-US" sz="600" b="1" dirty="0" smtClean="0"/>
              <a:t> ライセンスのみのご提供となります。</a:t>
            </a:r>
            <a:endParaRPr lang="ja-JP" altLang="en-US" sz="600" b="1" dirty="0"/>
          </a:p>
        </p:txBody>
      </p:sp>
      <p:sp>
        <p:nvSpPr>
          <p:cNvPr id="11" name="正方形/長方形 1"/>
          <p:cNvSpPr/>
          <p:nvPr/>
        </p:nvSpPr>
        <p:spPr>
          <a:xfrm>
            <a:off x="437766" y="3151481"/>
            <a:ext cx="4134233" cy="1384995"/>
          </a:xfrm>
          <a:prstGeom prst="rect">
            <a:avLst/>
          </a:prstGeom>
        </p:spPr>
        <p:txBody>
          <a:bodyPr wrap="square">
            <a:spAutoFit/>
          </a:bodyPr>
          <a:lstStyle/>
          <a:p>
            <a:r>
              <a:rPr lang="en-US" altLang="ja-JP" sz="1050" dirty="0" smtClean="0"/>
              <a:t>【PHJ</a:t>
            </a:r>
            <a:r>
              <a:rPr lang="ja-JP" altLang="en-US" sz="1050" dirty="0" smtClean="0"/>
              <a:t>へのアクセス</a:t>
            </a:r>
            <a:r>
              <a:rPr lang="en-US" altLang="ja-JP" sz="1050" dirty="0" smtClean="0"/>
              <a:t>】</a:t>
            </a:r>
            <a:endParaRPr lang="ja-JP" altLang="en-US" sz="1050" dirty="0"/>
          </a:p>
          <a:p>
            <a:r>
              <a:rPr lang="en-US" altLang="ja-JP" sz="1050" dirty="0"/>
              <a:t>PHJ </a:t>
            </a:r>
            <a:r>
              <a:rPr lang="ja-JP" altLang="en-US" sz="1050" dirty="0"/>
              <a:t>オープンページ：</a:t>
            </a:r>
          </a:p>
          <a:p>
            <a:r>
              <a:rPr lang="en-US" altLang="ja-JP" sz="1050" u="sng" dirty="0">
                <a:hlinkClick r:id="rId3"/>
              </a:rPr>
              <a:t>http://www.cisco.com/web/JP/partners/tools/helponline/index.html</a:t>
            </a:r>
          </a:p>
          <a:p>
            <a:r>
              <a:rPr lang="en-US" altLang="ja-JP" sz="1050" u="sng" dirty="0" smtClean="0">
                <a:hlinkClick r:id="rId4"/>
              </a:rPr>
              <a:t>http</a:t>
            </a:r>
            <a:r>
              <a:rPr lang="en-US" altLang="ja-JP" sz="1050" u="sng" dirty="0">
                <a:hlinkClick r:id="rId4"/>
              </a:rPr>
              <a:t>://www.cisco.com/web/JP/partners/tools/prh/open_case.html</a:t>
            </a:r>
          </a:p>
          <a:p>
            <a:endParaRPr lang="en-US" altLang="ja-JP" sz="1050" dirty="0"/>
          </a:p>
          <a:p>
            <a:r>
              <a:rPr lang="en-US" altLang="ja-JP" sz="1050" dirty="0"/>
              <a:t>PHJ </a:t>
            </a:r>
            <a:r>
              <a:rPr lang="ja-JP" altLang="en-US" sz="1050" dirty="0"/>
              <a:t>オープン方法：</a:t>
            </a:r>
          </a:p>
          <a:p>
            <a:r>
              <a:rPr lang="en-US" altLang="ja-JP" sz="1050" u="sng" dirty="0">
                <a:hlinkClick r:id="rId5"/>
              </a:rPr>
              <a:t>http://www.cisco.com/web/JP/partners/tools/helponline/create_account.html</a:t>
            </a:r>
          </a:p>
        </p:txBody>
      </p:sp>
    </p:spTree>
    <p:extLst>
      <p:ext uri="{BB962C8B-B14F-4D97-AF65-F5344CB8AC3E}">
        <p14:creationId xmlns:p14="http://schemas.microsoft.com/office/powerpoint/2010/main" val="107077339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用語集</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142560453"/>
              </p:ext>
            </p:extLst>
          </p:nvPr>
        </p:nvGraphicFramePr>
        <p:xfrm>
          <a:off x="261938" y="1062673"/>
          <a:ext cx="8647112" cy="3313377"/>
        </p:xfrm>
        <a:graphic>
          <a:graphicData uri="http://schemas.openxmlformats.org/drawingml/2006/table">
            <a:tbl>
              <a:tblPr firstRow="1" bandRow="1">
                <a:tableStyleId>{5C22544A-7EE6-4342-B048-85BDC9FD1C3A}</a:tableStyleId>
              </a:tblPr>
              <a:tblGrid>
                <a:gridCol w="2154438">
                  <a:extLst>
                    <a:ext uri="{9D8B030D-6E8A-4147-A177-3AD203B41FA5}">
                      <a16:colId xmlns:a16="http://schemas.microsoft.com/office/drawing/2014/main" val="20000"/>
                    </a:ext>
                  </a:extLst>
                </a:gridCol>
                <a:gridCol w="6492674">
                  <a:extLst>
                    <a:ext uri="{9D8B030D-6E8A-4147-A177-3AD203B41FA5}">
                      <a16:colId xmlns:a16="http://schemas.microsoft.com/office/drawing/2014/main" val="20001"/>
                    </a:ext>
                  </a:extLst>
                </a:gridCol>
              </a:tblGrid>
              <a:tr h="211406">
                <a:tc>
                  <a:txBody>
                    <a:bodyPr/>
                    <a:lstStyle/>
                    <a:p>
                      <a:r>
                        <a:rPr kumimoji="1" lang="ja-JP" altLang="en-US" sz="1200" dirty="0" smtClean="0">
                          <a:latin typeface="+mn-lt"/>
                        </a:rPr>
                        <a:t>用語</a:t>
                      </a:r>
                      <a:endParaRPr kumimoji="1" lang="ja-JP" altLang="en-US" sz="1200" dirty="0">
                        <a:latin typeface="+mn-lt"/>
                      </a:endParaRPr>
                    </a:p>
                  </a:txBody>
                  <a:tcPr/>
                </a:tc>
                <a:tc>
                  <a:txBody>
                    <a:bodyPr/>
                    <a:lstStyle/>
                    <a:p>
                      <a:r>
                        <a:rPr kumimoji="1" lang="ja-JP" altLang="en-US" sz="1100" dirty="0" smtClean="0">
                          <a:latin typeface="+mn-lt"/>
                        </a:rPr>
                        <a:t>説明</a:t>
                      </a:r>
                      <a:endParaRPr kumimoji="1" lang="ja-JP" altLang="en-US" sz="1100" dirty="0">
                        <a:latin typeface="+mn-lt"/>
                      </a:endParaRPr>
                    </a:p>
                  </a:txBody>
                  <a:tcPr/>
                </a:tc>
                <a:extLst>
                  <a:ext uri="{0D108BD9-81ED-4DB2-BD59-A6C34878D82A}">
                    <a16:rowId xmlns:a16="http://schemas.microsoft.com/office/drawing/2014/main" val="10000"/>
                  </a:ext>
                </a:extLst>
              </a:tr>
              <a:tr h="434151">
                <a:tc>
                  <a:txBody>
                    <a:bodyPr/>
                    <a:lstStyle/>
                    <a:p>
                      <a:r>
                        <a:rPr kumimoji="1" lang="en-US" altLang="ja-JP" sz="1200" dirty="0" smtClean="0">
                          <a:solidFill>
                            <a:schemeClr val="tx1">
                              <a:lumMod val="50000"/>
                            </a:schemeClr>
                          </a:solidFill>
                          <a:latin typeface="+mn-lt"/>
                        </a:rPr>
                        <a:t>ASA</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Cisco</a:t>
                      </a:r>
                      <a:r>
                        <a:rPr kumimoji="1" lang="ja-JP" altLang="en-US" sz="1100" dirty="0" smtClean="0">
                          <a:solidFill>
                            <a:schemeClr val="tx1">
                              <a:lumMod val="50000"/>
                            </a:schemeClr>
                          </a:solidFill>
                          <a:latin typeface="+mn-lt"/>
                        </a:rPr>
                        <a:t>の</a:t>
                      </a:r>
                      <a:r>
                        <a:rPr kumimoji="1" lang="en-US" altLang="ja-JP" sz="1100" dirty="0" smtClean="0">
                          <a:solidFill>
                            <a:schemeClr val="tx1">
                              <a:lumMod val="50000"/>
                            </a:schemeClr>
                          </a:solidFill>
                          <a:latin typeface="+mn-lt"/>
                        </a:rPr>
                        <a:t>UTM</a:t>
                      </a:r>
                      <a:r>
                        <a:rPr kumimoji="1" lang="ja-JP" altLang="en-US" sz="1100" dirty="0" smtClean="0">
                          <a:solidFill>
                            <a:schemeClr val="tx1">
                              <a:lumMod val="50000"/>
                            </a:schemeClr>
                          </a:solidFill>
                          <a:latin typeface="+mn-lt"/>
                        </a:rPr>
                        <a:t>の名称、</a:t>
                      </a:r>
                      <a:r>
                        <a:rPr kumimoji="1" lang="en-US" altLang="ja-JP" sz="1100" dirty="0" smtClean="0">
                          <a:solidFill>
                            <a:schemeClr val="tx1">
                              <a:lumMod val="50000"/>
                            </a:schemeClr>
                          </a:solidFill>
                          <a:latin typeface="+mn-lt"/>
                        </a:rPr>
                        <a:t>Adaptive</a:t>
                      </a:r>
                      <a:r>
                        <a:rPr kumimoji="1" lang="ja-JP" altLang="en-US" sz="1100" dirty="0" smtClean="0">
                          <a:solidFill>
                            <a:schemeClr val="tx1">
                              <a:lumMod val="50000"/>
                            </a:schemeClr>
                          </a:solidFill>
                          <a:latin typeface="+mn-lt"/>
                        </a:rPr>
                        <a:t> </a:t>
                      </a:r>
                      <a:r>
                        <a:rPr kumimoji="1" lang="en-US" altLang="ja-JP" sz="1100" dirty="0" smtClean="0">
                          <a:solidFill>
                            <a:schemeClr val="tx1">
                              <a:lumMod val="50000"/>
                            </a:schemeClr>
                          </a:solidFill>
                          <a:latin typeface="+mn-lt"/>
                        </a:rPr>
                        <a:t>Security</a:t>
                      </a:r>
                      <a:r>
                        <a:rPr kumimoji="1" lang="ja-JP" altLang="en-US" sz="1100" dirty="0" smtClean="0">
                          <a:solidFill>
                            <a:schemeClr val="tx1">
                              <a:lumMod val="50000"/>
                            </a:schemeClr>
                          </a:solidFill>
                          <a:latin typeface="+mn-lt"/>
                        </a:rPr>
                        <a:t> </a:t>
                      </a:r>
                      <a:r>
                        <a:rPr kumimoji="1" lang="en-US" altLang="ja-JP" sz="1100" dirty="0" smtClean="0">
                          <a:solidFill>
                            <a:schemeClr val="tx1">
                              <a:lumMod val="50000"/>
                            </a:schemeClr>
                          </a:solidFill>
                          <a:latin typeface="+mn-lt"/>
                        </a:rPr>
                        <a:t>Appliance</a:t>
                      </a:r>
                      <a:r>
                        <a:rPr kumimoji="1" lang="ja-JP" altLang="en-US" sz="1100" dirty="0" smtClean="0">
                          <a:solidFill>
                            <a:schemeClr val="tx1">
                              <a:lumMod val="50000"/>
                            </a:schemeClr>
                          </a:solidFill>
                          <a:latin typeface="+mn-lt"/>
                        </a:rPr>
                        <a:t>の略。</a:t>
                      </a:r>
                      <a:r>
                        <a:rPr kumimoji="1" lang="en-US" altLang="ja-JP" sz="1100" dirty="0" smtClean="0">
                          <a:solidFill>
                            <a:schemeClr val="tx1">
                              <a:lumMod val="50000"/>
                            </a:schemeClr>
                          </a:solidFill>
                          <a:latin typeface="+mn-lt"/>
                        </a:rPr>
                        <a:t>ASA5500-X</a:t>
                      </a:r>
                      <a:r>
                        <a:rPr kumimoji="1" lang="ja-JP" altLang="en-US" sz="1100" dirty="0" smtClean="0">
                          <a:solidFill>
                            <a:schemeClr val="tx1">
                              <a:lumMod val="50000"/>
                            </a:schemeClr>
                          </a:solidFill>
                          <a:latin typeface="+mn-lt"/>
                        </a:rPr>
                        <a:t>で</a:t>
                      </a:r>
                      <a:r>
                        <a:rPr kumimoji="1" lang="en-US" altLang="ja-JP" sz="1100" dirty="0" smtClean="0">
                          <a:solidFill>
                            <a:schemeClr val="tx1">
                              <a:lumMod val="50000"/>
                            </a:schemeClr>
                          </a:solidFill>
                          <a:latin typeface="+mn-lt"/>
                        </a:rPr>
                        <a:t>NGFW</a:t>
                      </a:r>
                      <a:r>
                        <a:rPr kumimoji="1" lang="ja-JP" altLang="en-US" sz="1100" dirty="0" smtClean="0">
                          <a:solidFill>
                            <a:schemeClr val="tx1">
                              <a:lumMod val="50000"/>
                            </a:schemeClr>
                          </a:solidFill>
                          <a:latin typeface="+mn-lt"/>
                        </a:rPr>
                        <a:t>のアプライアンス名を指す。</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1378820750"/>
                  </a:ext>
                </a:extLst>
              </a:tr>
              <a:tr h="434151">
                <a:tc>
                  <a:txBody>
                    <a:bodyPr/>
                    <a:lstStyle/>
                    <a:p>
                      <a:r>
                        <a:rPr kumimoji="1" lang="en-US" altLang="ja-JP" sz="1200" dirty="0" smtClean="0">
                          <a:solidFill>
                            <a:schemeClr val="tx1">
                              <a:lumMod val="50000"/>
                            </a:schemeClr>
                          </a:solidFill>
                          <a:latin typeface="+mn-lt"/>
                        </a:rPr>
                        <a:t>ASA</a:t>
                      </a:r>
                      <a:r>
                        <a:rPr kumimoji="1" lang="ja-JP" altLang="en-US" sz="1200" dirty="0" smtClean="0">
                          <a:solidFill>
                            <a:schemeClr val="tx1">
                              <a:lumMod val="50000"/>
                            </a:schemeClr>
                          </a:solidFill>
                          <a:latin typeface="+mn-lt"/>
                        </a:rPr>
                        <a:t> </a:t>
                      </a:r>
                      <a:r>
                        <a:rPr kumimoji="1" lang="en-US" altLang="ja-JP" sz="1200" dirty="0" smtClean="0">
                          <a:solidFill>
                            <a:schemeClr val="tx1">
                              <a:lumMod val="50000"/>
                            </a:schemeClr>
                          </a:solidFill>
                          <a:latin typeface="+mn-lt"/>
                        </a:rPr>
                        <a:t>with</a:t>
                      </a:r>
                      <a:r>
                        <a:rPr kumimoji="1" lang="ja-JP" altLang="en-US" sz="1200" dirty="0" smtClean="0">
                          <a:solidFill>
                            <a:schemeClr val="tx1">
                              <a:lumMod val="50000"/>
                            </a:schemeClr>
                          </a:solidFill>
                          <a:latin typeface="+mn-lt"/>
                        </a:rPr>
                        <a:t> </a:t>
                      </a:r>
                      <a:r>
                        <a:rPr kumimoji="1" lang="en-US" altLang="ja-JP" sz="1200" dirty="0" smtClean="0">
                          <a:solidFill>
                            <a:schemeClr val="tx1">
                              <a:lumMod val="50000"/>
                            </a:schemeClr>
                          </a:solidFill>
                          <a:latin typeface="+mn-lt"/>
                        </a:rPr>
                        <a:t>Firepower Services</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Cisco</a:t>
                      </a:r>
                      <a:r>
                        <a:rPr kumimoji="1" lang="ja-JP" altLang="en-US" sz="1100" dirty="0" smtClean="0">
                          <a:solidFill>
                            <a:schemeClr val="tx1">
                              <a:lumMod val="50000"/>
                            </a:schemeClr>
                          </a:solidFill>
                          <a:latin typeface="+mn-lt"/>
                        </a:rPr>
                        <a:t>の</a:t>
                      </a:r>
                      <a:r>
                        <a:rPr kumimoji="1" lang="en-US" altLang="ja-JP" sz="1100" dirty="0" smtClean="0">
                          <a:solidFill>
                            <a:schemeClr val="tx1">
                              <a:lumMod val="50000"/>
                            </a:schemeClr>
                          </a:solidFill>
                          <a:latin typeface="+mn-lt"/>
                        </a:rPr>
                        <a:t>NGFW</a:t>
                      </a:r>
                      <a:r>
                        <a:rPr kumimoji="1" lang="ja-JP" altLang="en-US" sz="1100" dirty="0" smtClean="0">
                          <a:solidFill>
                            <a:schemeClr val="tx1">
                              <a:lumMod val="50000"/>
                            </a:schemeClr>
                          </a:solidFill>
                          <a:latin typeface="+mn-lt"/>
                        </a:rPr>
                        <a:t>の名称。</a:t>
                      </a:r>
                      <a:r>
                        <a:rPr kumimoji="1" lang="en-US" altLang="ja-JP" sz="1100" dirty="0" smtClean="0">
                          <a:solidFill>
                            <a:schemeClr val="tx1">
                              <a:lumMod val="50000"/>
                            </a:schemeClr>
                          </a:solidFill>
                          <a:latin typeface="+mn-lt"/>
                        </a:rPr>
                        <a:t>Firewall</a:t>
                      </a:r>
                      <a:r>
                        <a:rPr kumimoji="1" lang="ja-JP" altLang="en-US" sz="1100" dirty="0" smtClean="0">
                          <a:solidFill>
                            <a:schemeClr val="tx1">
                              <a:lumMod val="50000"/>
                            </a:schemeClr>
                          </a:solidFill>
                          <a:latin typeface="+mn-lt"/>
                        </a:rPr>
                        <a:t>機能を担う</a:t>
                      </a:r>
                      <a:r>
                        <a:rPr kumimoji="1" lang="en-US" altLang="ja-JP" sz="1100" dirty="0" smtClean="0">
                          <a:solidFill>
                            <a:schemeClr val="tx1">
                              <a:lumMod val="50000"/>
                            </a:schemeClr>
                          </a:solidFill>
                          <a:latin typeface="+mn-lt"/>
                        </a:rPr>
                        <a:t>ASA</a:t>
                      </a:r>
                      <a:r>
                        <a:rPr kumimoji="1" lang="ja-JP" altLang="en-US" sz="1100" dirty="0" smtClean="0">
                          <a:solidFill>
                            <a:schemeClr val="tx1">
                              <a:lumMod val="50000"/>
                            </a:schemeClr>
                          </a:solidFill>
                          <a:latin typeface="+mn-lt"/>
                        </a:rPr>
                        <a:t>と</a:t>
                      </a:r>
                      <a:r>
                        <a:rPr kumimoji="1" lang="en-US" altLang="ja-JP" sz="1100" dirty="0" smtClean="0">
                          <a:solidFill>
                            <a:schemeClr val="tx1">
                              <a:lumMod val="50000"/>
                            </a:schemeClr>
                          </a:solidFill>
                          <a:latin typeface="+mn-lt"/>
                        </a:rPr>
                        <a:t>IPS</a:t>
                      </a:r>
                      <a:r>
                        <a:rPr kumimoji="1" lang="ja-JP" altLang="en-US" sz="1100" dirty="0" smtClean="0">
                          <a:solidFill>
                            <a:schemeClr val="tx1">
                              <a:lumMod val="50000"/>
                            </a:schemeClr>
                          </a:solidFill>
                          <a:latin typeface="+mn-lt"/>
                        </a:rPr>
                        <a:t>機能を担う</a:t>
                      </a:r>
                      <a:r>
                        <a:rPr kumimoji="1" lang="en-US" altLang="ja-JP" sz="1100" dirty="0" smtClean="0">
                          <a:solidFill>
                            <a:schemeClr val="tx1">
                              <a:lumMod val="50000"/>
                            </a:schemeClr>
                          </a:solidFill>
                          <a:latin typeface="+mn-lt"/>
                        </a:rPr>
                        <a:t>Firepower</a:t>
                      </a:r>
                      <a:r>
                        <a:rPr kumimoji="1" lang="ja-JP" altLang="en-US" sz="1100" dirty="0" smtClean="0">
                          <a:solidFill>
                            <a:schemeClr val="tx1">
                              <a:lumMod val="50000"/>
                            </a:schemeClr>
                          </a:solidFill>
                          <a:latin typeface="+mn-lt"/>
                        </a:rPr>
                        <a:t>の両方が搭載</a:t>
                      </a:r>
                      <a:r>
                        <a:rPr kumimoji="1" lang="ja-JP" altLang="en-US" sz="1100" dirty="0" smtClean="0">
                          <a:solidFill>
                            <a:schemeClr val="tx1">
                              <a:lumMod val="50000"/>
                            </a:schemeClr>
                          </a:solidFill>
                          <a:latin typeface="+mn-lt"/>
                        </a:rPr>
                        <a:t>された</a:t>
                      </a:r>
                      <a:r>
                        <a:rPr kumimoji="1" lang="en-US" altLang="ja-JP" sz="1100" smtClean="0">
                          <a:solidFill>
                            <a:schemeClr val="tx1">
                              <a:lumMod val="50000"/>
                            </a:schemeClr>
                          </a:solidFill>
                          <a:latin typeface="+mn-lt"/>
                        </a:rPr>
                        <a:t/>
                      </a:r>
                      <a:br>
                        <a:rPr kumimoji="1" lang="en-US" altLang="ja-JP" sz="1100" smtClean="0">
                          <a:solidFill>
                            <a:schemeClr val="tx1">
                              <a:lumMod val="50000"/>
                            </a:schemeClr>
                          </a:solidFill>
                          <a:latin typeface="+mn-lt"/>
                        </a:rPr>
                      </a:br>
                      <a:r>
                        <a:rPr kumimoji="1" lang="ja-JP" altLang="en-US" sz="1100" dirty="0" smtClean="0">
                          <a:solidFill>
                            <a:schemeClr val="tx1">
                              <a:lumMod val="50000"/>
                            </a:schemeClr>
                          </a:solidFill>
                          <a:latin typeface="+mn-lt"/>
                        </a:rPr>
                        <a:t>ハードウェア</a:t>
                      </a:r>
                      <a:r>
                        <a:rPr kumimoji="1" lang="ja-JP" altLang="en-US" sz="1100" dirty="0" smtClean="0">
                          <a:solidFill>
                            <a:schemeClr val="tx1">
                              <a:lumMod val="50000"/>
                            </a:schemeClr>
                          </a:solidFill>
                          <a:latin typeface="+mn-lt"/>
                        </a:rPr>
                        <a:t>及びソフトウェアを指す。</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2248519593"/>
                  </a:ext>
                </a:extLst>
              </a:tr>
              <a:tr h="434151">
                <a:tc>
                  <a:txBody>
                    <a:bodyPr/>
                    <a:lstStyle/>
                    <a:p>
                      <a:r>
                        <a:rPr kumimoji="1" lang="en-US" altLang="ja-JP" sz="1200" dirty="0" smtClean="0">
                          <a:solidFill>
                            <a:schemeClr val="tx1">
                              <a:lumMod val="50000"/>
                            </a:schemeClr>
                          </a:solidFill>
                          <a:latin typeface="+mn-lt"/>
                        </a:rPr>
                        <a:t>Firepower</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Cisco</a:t>
                      </a:r>
                      <a:r>
                        <a:rPr kumimoji="1" lang="ja-JP" altLang="en-US" sz="1100" dirty="0" smtClean="0">
                          <a:solidFill>
                            <a:schemeClr val="tx1">
                              <a:lumMod val="50000"/>
                            </a:schemeClr>
                          </a:solidFill>
                          <a:latin typeface="+mn-lt"/>
                        </a:rPr>
                        <a:t>の</a:t>
                      </a:r>
                      <a:r>
                        <a:rPr kumimoji="1" lang="en-US" altLang="ja-JP" sz="1100" dirty="0" smtClean="0">
                          <a:solidFill>
                            <a:schemeClr val="tx1">
                              <a:lumMod val="50000"/>
                            </a:schemeClr>
                          </a:solidFill>
                          <a:latin typeface="+mn-lt"/>
                        </a:rPr>
                        <a:t>NGIPS</a:t>
                      </a:r>
                      <a:r>
                        <a:rPr kumimoji="1" lang="ja-JP" altLang="en-US" sz="1100" dirty="0" smtClean="0">
                          <a:solidFill>
                            <a:schemeClr val="tx1">
                              <a:lumMod val="50000"/>
                            </a:schemeClr>
                          </a:solidFill>
                          <a:latin typeface="+mn-lt"/>
                        </a:rPr>
                        <a:t>の名称。</a:t>
                      </a:r>
                      <a:r>
                        <a:rPr kumimoji="1" lang="en-US" altLang="ja-JP" sz="1100" dirty="0" smtClean="0">
                          <a:solidFill>
                            <a:schemeClr val="tx1">
                              <a:lumMod val="50000"/>
                            </a:schemeClr>
                          </a:solidFill>
                          <a:latin typeface="+mn-lt"/>
                        </a:rPr>
                        <a:t>Firepower2100/4100/9300</a:t>
                      </a:r>
                      <a:r>
                        <a:rPr kumimoji="1" lang="ja-JP" altLang="en-US" sz="1100" dirty="0" smtClean="0">
                          <a:solidFill>
                            <a:schemeClr val="tx1">
                              <a:lumMod val="50000"/>
                            </a:schemeClr>
                          </a:solidFill>
                          <a:latin typeface="+mn-lt"/>
                        </a:rPr>
                        <a:t>で</a:t>
                      </a:r>
                      <a:r>
                        <a:rPr kumimoji="1" lang="en-US" altLang="ja-JP" sz="1100" dirty="0" smtClean="0">
                          <a:solidFill>
                            <a:schemeClr val="tx1">
                              <a:lumMod val="50000"/>
                            </a:schemeClr>
                          </a:solidFill>
                          <a:latin typeface="+mn-lt"/>
                        </a:rPr>
                        <a:t>ASA5500-X</a:t>
                      </a:r>
                      <a:r>
                        <a:rPr kumimoji="1" lang="ja-JP" altLang="en-US" sz="1100" dirty="0" smtClean="0">
                          <a:solidFill>
                            <a:schemeClr val="tx1">
                              <a:lumMod val="50000"/>
                            </a:schemeClr>
                          </a:solidFill>
                          <a:latin typeface="+mn-lt"/>
                        </a:rPr>
                        <a:t>の上位の</a:t>
                      </a:r>
                      <a:r>
                        <a:rPr kumimoji="1" lang="en-US" altLang="ja-JP" sz="1100" dirty="0" smtClean="0">
                          <a:solidFill>
                            <a:schemeClr val="tx1">
                              <a:lumMod val="50000"/>
                            </a:schemeClr>
                          </a:solidFill>
                          <a:latin typeface="+mn-lt"/>
                        </a:rPr>
                        <a:t>NGFW</a:t>
                      </a:r>
                      <a:r>
                        <a:rPr kumimoji="1" lang="ja-JP" altLang="en-US" sz="1100" dirty="0" smtClean="0">
                          <a:solidFill>
                            <a:schemeClr val="tx1">
                              <a:lumMod val="50000"/>
                            </a:schemeClr>
                          </a:solidFill>
                          <a:latin typeface="+mn-lt"/>
                        </a:rPr>
                        <a:t>のアプライアンス名を指す。</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2726742171"/>
                  </a:ext>
                </a:extLst>
              </a:tr>
              <a:tr h="434151">
                <a:tc>
                  <a:txBody>
                    <a:bodyPr/>
                    <a:lstStyle/>
                    <a:p>
                      <a:r>
                        <a:rPr kumimoji="1" lang="en-US" altLang="ja-JP" sz="1200" dirty="0" smtClean="0">
                          <a:solidFill>
                            <a:schemeClr val="tx1">
                              <a:lumMod val="50000"/>
                            </a:schemeClr>
                          </a:solidFill>
                          <a:latin typeface="+mn-lt"/>
                        </a:rPr>
                        <a:t>FTD</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Firepower</a:t>
                      </a:r>
                      <a:r>
                        <a:rPr kumimoji="1" lang="ja-JP" altLang="en-US" sz="1100" dirty="0" smtClean="0">
                          <a:solidFill>
                            <a:schemeClr val="tx1">
                              <a:lumMod val="50000"/>
                            </a:schemeClr>
                          </a:solidFill>
                          <a:latin typeface="+mn-lt"/>
                        </a:rPr>
                        <a:t> </a:t>
                      </a:r>
                      <a:r>
                        <a:rPr kumimoji="1" lang="en-US" altLang="ja-JP" sz="1100" dirty="0" smtClean="0">
                          <a:solidFill>
                            <a:schemeClr val="tx1">
                              <a:lumMod val="50000"/>
                            </a:schemeClr>
                          </a:solidFill>
                          <a:latin typeface="+mn-lt"/>
                        </a:rPr>
                        <a:t>Thread</a:t>
                      </a:r>
                      <a:r>
                        <a:rPr kumimoji="1" lang="ja-JP" altLang="en-US" sz="1100" dirty="0" smtClean="0">
                          <a:solidFill>
                            <a:schemeClr val="tx1">
                              <a:lumMod val="50000"/>
                            </a:schemeClr>
                          </a:solidFill>
                          <a:latin typeface="+mn-lt"/>
                        </a:rPr>
                        <a:t> </a:t>
                      </a:r>
                      <a:r>
                        <a:rPr kumimoji="1" lang="en-US" altLang="ja-JP" sz="1100" dirty="0" smtClean="0">
                          <a:solidFill>
                            <a:schemeClr val="tx1">
                              <a:lumMod val="50000"/>
                            </a:schemeClr>
                          </a:solidFill>
                          <a:latin typeface="+mn-lt"/>
                        </a:rPr>
                        <a:t>Defense</a:t>
                      </a:r>
                      <a:r>
                        <a:rPr kumimoji="1" lang="ja-JP" altLang="en-US" sz="1100" dirty="0" smtClean="0">
                          <a:solidFill>
                            <a:schemeClr val="tx1">
                              <a:lumMod val="50000"/>
                            </a:schemeClr>
                          </a:solidFill>
                          <a:latin typeface="+mn-lt"/>
                        </a:rPr>
                        <a:t>の略。</a:t>
                      </a:r>
                      <a:r>
                        <a:rPr kumimoji="1" lang="en-US" altLang="ja-JP" sz="1100" dirty="0" smtClean="0">
                          <a:solidFill>
                            <a:schemeClr val="tx1">
                              <a:lumMod val="50000"/>
                            </a:schemeClr>
                          </a:solidFill>
                          <a:latin typeface="+mn-lt"/>
                        </a:rPr>
                        <a:t>Firepower</a:t>
                      </a:r>
                      <a:r>
                        <a:rPr kumimoji="1" lang="ja-JP" altLang="en-US" sz="1100" dirty="0" smtClean="0">
                          <a:solidFill>
                            <a:schemeClr val="tx1">
                              <a:lumMod val="50000"/>
                            </a:schemeClr>
                          </a:solidFill>
                          <a:latin typeface="+mn-lt"/>
                        </a:rPr>
                        <a:t>と</a:t>
                      </a:r>
                      <a:r>
                        <a:rPr kumimoji="1" lang="en-US" altLang="ja-JP" sz="1100" dirty="0" smtClean="0">
                          <a:solidFill>
                            <a:schemeClr val="tx1">
                              <a:lumMod val="50000"/>
                            </a:schemeClr>
                          </a:solidFill>
                          <a:latin typeface="+mn-lt"/>
                        </a:rPr>
                        <a:t>ASA</a:t>
                      </a:r>
                      <a:r>
                        <a:rPr kumimoji="1" lang="ja-JP" altLang="en-US" sz="1100" dirty="0" smtClean="0">
                          <a:solidFill>
                            <a:schemeClr val="tx1">
                              <a:lumMod val="50000"/>
                            </a:schemeClr>
                          </a:solidFill>
                          <a:latin typeface="+mn-lt"/>
                        </a:rPr>
                        <a:t>の</a:t>
                      </a:r>
                      <a:r>
                        <a:rPr kumimoji="1" lang="en-US" altLang="ja-JP" sz="1100" dirty="0" smtClean="0">
                          <a:solidFill>
                            <a:schemeClr val="tx1">
                              <a:lumMod val="50000"/>
                            </a:schemeClr>
                          </a:solidFill>
                          <a:latin typeface="+mn-lt"/>
                        </a:rPr>
                        <a:t>OS</a:t>
                      </a:r>
                      <a:r>
                        <a:rPr kumimoji="1" lang="ja-JP" altLang="en-US" sz="1100" dirty="0" smtClean="0">
                          <a:solidFill>
                            <a:schemeClr val="tx1">
                              <a:lumMod val="50000"/>
                            </a:schemeClr>
                          </a:solidFill>
                          <a:latin typeface="+mn-lt"/>
                        </a:rPr>
                        <a:t>が統合された</a:t>
                      </a:r>
                      <a:r>
                        <a:rPr kumimoji="1" lang="en-US" altLang="ja-JP" sz="1100" dirty="0" smtClean="0">
                          <a:solidFill>
                            <a:schemeClr val="tx1">
                              <a:lumMod val="50000"/>
                            </a:schemeClr>
                          </a:solidFill>
                          <a:latin typeface="+mn-lt"/>
                        </a:rPr>
                        <a:t>OS</a:t>
                      </a:r>
                      <a:r>
                        <a:rPr kumimoji="1" lang="ja-JP" altLang="en-US" sz="1100" dirty="0" smtClean="0">
                          <a:solidFill>
                            <a:schemeClr val="tx1">
                              <a:lumMod val="50000"/>
                            </a:schemeClr>
                          </a:solidFill>
                          <a:latin typeface="+mn-lt"/>
                        </a:rPr>
                        <a:t>の名称。</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2500377018"/>
                  </a:ext>
                </a:extLst>
              </a:tr>
              <a:tr h="434151">
                <a:tc>
                  <a:txBody>
                    <a:bodyPr/>
                    <a:lstStyle/>
                    <a:p>
                      <a:r>
                        <a:rPr kumimoji="1" lang="en-US" altLang="ja-JP" sz="1200" dirty="0" smtClean="0">
                          <a:solidFill>
                            <a:schemeClr val="tx1">
                              <a:lumMod val="50000"/>
                            </a:schemeClr>
                          </a:solidFill>
                          <a:latin typeface="+mn-lt"/>
                        </a:rPr>
                        <a:t>FMC</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Firepower</a:t>
                      </a:r>
                      <a:r>
                        <a:rPr kumimoji="1" lang="ja-JP" altLang="en-US" sz="1100" dirty="0" smtClean="0">
                          <a:solidFill>
                            <a:schemeClr val="tx1">
                              <a:lumMod val="50000"/>
                            </a:schemeClr>
                          </a:solidFill>
                          <a:latin typeface="+mn-lt"/>
                        </a:rPr>
                        <a:t> </a:t>
                      </a:r>
                      <a:r>
                        <a:rPr kumimoji="1" lang="en-US" altLang="ja-JP" sz="1100" dirty="0" smtClean="0">
                          <a:solidFill>
                            <a:schemeClr val="tx1">
                              <a:lumMod val="50000"/>
                            </a:schemeClr>
                          </a:solidFill>
                          <a:latin typeface="+mn-lt"/>
                        </a:rPr>
                        <a:t>Management</a:t>
                      </a:r>
                      <a:r>
                        <a:rPr kumimoji="1" lang="ja-JP" altLang="en-US" sz="1100" dirty="0" smtClean="0">
                          <a:solidFill>
                            <a:schemeClr val="tx1">
                              <a:lumMod val="50000"/>
                            </a:schemeClr>
                          </a:solidFill>
                          <a:latin typeface="+mn-lt"/>
                        </a:rPr>
                        <a:t> </a:t>
                      </a:r>
                      <a:r>
                        <a:rPr kumimoji="1" lang="en-US" altLang="ja-JP" sz="1100" dirty="0" smtClean="0">
                          <a:solidFill>
                            <a:schemeClr val="tx1">
                              <a:lumMod val="50000"/>
                            </a:schemeClr>
                          </a:solidFill>
                          <a:latin typeface="+mn-lt"/>
                        </a:rPr>
                        <a:t>Center</a:t>
                      </a:r>
                      <a:r>
                        <a:rPr kumimoji="1" lang="ja-JP" altLang="en-US" sz="1100" dirty="0" smtClean="0">
                          <a:solidFill>
                            <a:schemeClr val="tx1">
                              <a:lumMod val="50000"/>
                            </a:schemeClr>
                          </a:solidFill>
                          <a:latin typeface="+mn-lt"/>
                        </a:rPr>
                        <a:t>の略。</a:t>
                      </a:r>
                      <a:r>
                        <a:rPr kumimoji="1" lang="en-US" altLang="ja-JP" sz="1100" dirty="0" smtClean="0">
                          <a:solidFill>
                            <a:schemeClr val="tx1">
                              <a:lumMod val="50000"/>
                            </a:schemeClr>
                          </a:solidFill>
                          <a:latin typeface="+mn-lt"/>
                        </a:rPr>
                        <a:t>Firepower</a:t>
                      </a:r>
                      <a:r>
                        <a:rPr kumimoji="1" lang="ja-JP" altLang="en-US" sz="1100" dirty="0" smtClean="0">
                          <a:solidFill>
                            <a:schemeClr val="tx1">
                              <a:lumMod val="50000"/>
                            </a:schemeClr>
                          </a:solidFill>
                          <a:latin typeface="+mn-lt"/>
                        </a:rPr>
                        <a:t>や</a:t>
                      </a:r>
                      <a:r>
                        <a:rPr kumimoji="1" lang="en-US" altLang="ja-JP" sz="1100" dirty="0" smtClean="0">
                          <a:solidFill>
                            <a:schemeClr val="tx1">
                              <a:lumMod val="50000"/>
                            </a:schemeClr>
                          </a:solidFill>
                          <a:latin typeface="+mn-lt"/>
                        </a:rPr>
                        <a:t>FTD</a:t>
                      </a:r>
                      <a:r>
                        <a:rPr kumimoji="1" lang="ja-JP" altLang="en-US" sz="1100" dirty="0" smtClean="0">
                          <a:solidFill>
                            <a:schemeClr val="tx1">
                              <a:lumMod val="50000"/>
                            </a:schemeClr>
                          </a:solidFill>
                          <a:latin typeface="+mn-lt"/>
                        </a:rPr>
                        <a:t>の管理ツールの名称。</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2902310308"/>
                  </a:ext>
                </a:extLst>
              </a:tr>
              <a:tr h="434151">
                <a:tc>
                  <a:txBody>
                    <a:bodyPr/>
                    <a:lstStyle/>
                    <a:p>
                      <a:r>
                        <a:rPr kumimoji="1" lang="en-US" altLang="ja-JP" sz="1200" dirty="0" smtClean="0">
                          <a:solidFill>
                            <a:schemeClr val="tx1"/>
                          </a:solidFill>
                          <a:latin typeface="+mn-lt"/>
                        </a:rPr>
                        <a:t>FDM</a:t>
                      </a:r>
                      <a:endParaRPr kumimoji="1" lang="ja-JP" altLang="en-US" sz="1200" dirty="0">
                        <a:solidFill>
                          <a:schemeClr val="tx1"/>
                        </a:solidFill>
                        <a:latin typeface="+mn-lt"/>
                      </a:endParaRPr>
                    </a:p>
                  </a:txBody>
                  <a:tcPr/>
                </a:tc>
                <a:tc>
                  <a:txBody>
                    <a:bodyPr/>
                    <a:lstStyle/>
                    <a:p>
                      <a:r>
                        <a:rPr kumimoji="1" lang="en-US" altLang="ja-JP" sz="1100" dirty="0" smtClean="0">
                          <a:solidFill>
                            <a:schemeClr val="tx1"/>
                          </a:solidFill>
                          <a:latin typeface="+mn-lt"/>
                        </a:rPr>
                        <a:t>Firepower</a:t>
                      </a:r>
                      <a:r>
                        <a:rPr kumimoji="1" lang="ja-JP" altLang="en-US" sz="1100" dirty="0" smtClean="0">
                          <a:solidFill>
                            <a:schemeClr val="tx1"/>
                          </a:solidFill>
                          <a:latin typeface="+mn-lt"/>
                        </a:rPr>
                        <a:t> </a:t>
                      </a:r>
                      <a:r>
                        <a:rPr kumimoji="1" lang="en-US" altLang="ja-JP" sz="1100" dirty="0" smtClean="0">
                          <a:solidFill>
                            <a:schemeClr val="tx1"/>
                          </a:solidFill>
                          <a:latin typeface="+mn-lt"/>
                        </a:rPr>
                        <a:t>Device</a:t>
                      </a:r>
                      <a:r>
                        <a:rPr kumimoji="1" lang="ja-JP" altLang="en-US" sz="1100" dirty="0" smtClean="0">
                          <a:solidFill>
                            <a:schemeClr val="tx1"/>
                          </a:solidFill>
                          <a:latin typeface="+mn-lt"/>
                        </a:rPr>
                        <a:t> </a:t>
                      </a:r>
                      <a:r>
                        <a:rPr kumimoji="1" lang="en-US" altLang="ja-JP" sz="1100" dirty="0" smtClean="0">
                          <a:solidFill>
                            <a:schemeClr val="tx1"/>
                          </a:solidFill>
                          <a:latin typeface="+mn-lt"/>
                        </a:rPr>
                        <a:t>Manager</a:t>
                      </a:r>
                      <a:r>
                        <a:rPr kumimoji="1" lang="ja-JP" altLang="en-US" sz="1100" dirty="0" smtClean="0">
                          <a:solidFill>
                            <a:schemeClr val="tx1"/>
                          </a:solidFill>
                          <a:latin typeface="+mn-lt"/>
                        </a:rPr>
                        <a:t>の略。</a:t>
                      </a:r>
                      <a:r>
                        <a:rPr kumimoji="1" lang="en-US" altLang="ja-JP" sz="1100" dirty="0" smtClean="0">
                          <a:solidFill>
                            <a:schemeClr val="tx1"/>
                          </a:solidFill>
                          <a:latin typeface="+mn-lt"/>
                        </a:rPr>
                        <a:t>FTD</a:t>
                      </a:r>
                      <a:r>
                        <a:rPr kumimoji="1" lang="ja-JP" altLang="en-US" sz="1100" dirty="0" smtClean="0">
                          <a:solidFill>
                            <a:schemeClr val="tx1"/>
                          </a:solidFill>
                          <a:latin typeface="+mn-lt"/>
                        </a:rPr>
                        <a:t>オンボードの</a:t>
                      </a:r>
                      <a:r>
                        <a:rPr kumimoji="1" lang="en-US" altLang="ja-JP" sz="1100" dirty="0" smtClean="0">
                          <a:solidFill>
                            <a:schemeClr val="tx1"/>
                          </a:solidFill>
                          <a:latin typeface="+mn-lt"/>
                        </a:rPr>
                        <a:t>GUI</a:t>
                      </a:r>
                      <a:r>
                        <a:rPr kumimoji="1" lang="ja-JP" altLang="en-US" sz="1100" dirty="0" smtClean="0">
                          <a:solidFill>
                            <a:schemeClr val="tx1"/>
                          </a:solidFill>
                          <a:latin typeface="+mn-lt"/>
                        </a:rPr>
                        <a:t>管理ツールの名称。</a:t>
                      </a:r>
                      <a:endParaRPr kumimoji="1" lang="ja-JP" altLang="en-US" sz="1100" dirty="0">
                        <a:solidFill>
                          <a:schemeClr val="tx1"/>
                        </a:solidFill>
                        <a:latin typeface="+mn-lt"/>
                      </a:endParaRPr>
                    </a:p>
                  </a:txBody>
                  <a:tcPr/>
                </a:tc>
                <a:extLst>
                  <a:ext uri="{0D108BD9-81ED-4DB2-BD59-A6C34878D82A}">
                    <a16:rowId xmlns:a16="http://schemas.microsoft.com/office/drawing/2014/main" val="2846094472"/>
                  </a:ext>
                </a:extLst>
              </a:tr>
              <a:tr h="434151">
                <a:tc>
                  <a:txBody>
                    <a:bodyPr/>
                    <a:lstStyle/>
                    <a:p>
                      <a:r>
                        <a:rPr kumimoji="1" lang="en-US" altLang="ja-JP" sz="1200" dirty="0" err="1" smtClean="0">
                          <a:solidFill>
                            <a:schemeClr val="tx1"/>
                          </a:solidFill>
                          <a:latin typeface="+mn-lt"/>
                        </a:rPr>
                        <a:t>Talos</a:t>
                      </a:r>
                      <a:endParaRPr kumimoji="1" lang="ja-JP" altLang="en-US" sz="1200" dirty="0">
                        <a:solidFill>
                          <a:schemeClr val="tx1"/>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effectLst/>
                        </a:rPr>
                        <a:t>世界中のシスコ機器から</a:t>
                      </a:r>
                      <a:r>
                        <a:rPr lang="ja-JP" altLang="en-US" sz="1100" dirty="0" smtClean="0">
                          <a:solidFill>
                            <a:schemeClr val="tx1"/>
                          </a:solidFill>
                          <a:effectLst/>
                        </a:rPr>
                        <a:t>セキュリティ インシデント</a:t>
                      </a:r>
                      <a:r>
                        <a:rPr lang="ja-JP" altLang="en-US" sz="1100" dirty="0" smtClean="0">
                          <a:solidFill>
                            <a:schemeClr val="tx1"/>
                          </a:solidFill>
                          <a:effectLst/>
                        </a:rPr>
                        <a:t>情報を収集しているクラウド及びチームの名前。</a:t>
                      </a:r>
                    </a:p>
                  </a:txBody>
                  <a:tcPr/>
                </a:tc>
                <a:extLst>
                  <a:ext uri="{0D108BD9-81ED-4DB2-BD59-A6C34878D82A}">
                    <a16:rowId xmlns:a16="http://schemas.microsoft.com/office/drawing/2014/main" val="2791137629"/>
                  </a:ext>
                </a:extLst>
              </a:tr>
            </a:tbl>
          </a:graphicData>
        </a:graphic>
      </p:graphicFrame>
    </p:spTree>
    <p:extLst>
      <p:ext uri="{BB962C8B-B14F-4D97-AF65-F5344CB8AC3E}">
        <p14:creationId xmlns:p14="http://schemas.microsoft.com/office/powerpoint/2010/main" val="2243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90"/>
            <a:ext cx="9144000" cy="5139920"/>
          </a:xfrm>
          <a:prstGeom prst="rect">
            <a:avLst/>
          </a:prstGeom>
        </p:spPr>
      </p:pic>
      <p:sp>
        <p:nvSpPr>
          <p:cNvPr id="44" name="正方形/長方形 43"/>
          <p:cNvSpPr/>
          <p:nvPr/>
        </p:nvSpPr>
        <p:spPr>
          <a:xfrm>
            <a:off x="0" y="9933"/>
            <a:ext cx="9178825" cy="5141710"/>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noAutofit/>
          </a:bodyPr>
          <a:lstStyle/>
          <a:p>
            <a:r>
              <a:rPr lang="en-US" altLang="ja-JP" dirty="0" smtClean="0">
                <a:solidFill>
                  <a:schemeClr val="tx1"/>
                </a:solidFill>
              </a:rPr>
              <a:t>Cisco </a:t>
            </a:r>
            <a:r>
              <a:rPr lang="en-US" altLang="ja-JP" dirty="0">
                <a:solidFill>
                  <a:schemeClr val="tx1"/>
                </a:solidFill>
              </a:rPr>
              <a:t>Next Generation Firewall </a:t>
            </a:r>
            <a:r>
              <a:rPr lang="en-US" altLang="ja-JP" dirty="0" smtClean="0">
                <a:solidFill>
                  <a:schemeClr val="tx1"/>
                </a:solidFill>
              </a:rPr>
              <a:t/>
            </a:r>
            <a:br>
              <a:rPr lang="en-US" altLang="ja-JP" dirty="0" smtClean="0">
                <a:solidFill>
                  <a:schemeClr val="tx1"/>
                </a:solidFill>
              </a:rPr>
            </a:br>
            <a:r>
              <a:rPr lang="ja-JP" altLang="en-US" dirty="0" smtClean="0">
                <a:solidFill>
                  <a:schemeClr val="tx2"/>
                </a:solidFill>
              </a:rPr>
              <a:t>：こんな</a:t>
            </a:r>
            <a:r>
              <a:rPr lang="ja-JP" altLang="en-US" dirty="0">
                <a:solidFill>
                  <a:schemeClr val="tx2"/>
                </a:solidFill>
              </a:rPr>
              <a:t>お客様に</a:t>
            </a:r>
            <a:r>
              <a:rPr lang="ja-JP" altLang="en-US" dirty="0" smtClean="0">
                <a:solidFill>
                  <a:schemeClr val="tx2"/>
                </a:solidFill>
              </a:rPr>
              <a:t>ご提案ください</a:t>
            </a:r>
            <a:endParaRPr kumimoji="1" lang="ja-JP" altLang="en-US" dirty="0"/>
          </a:p>
        </p:txBody>
      </p:sp>
      <p:sp>
        <p:nvSpPr>
          <p:cNvPr id="8" name="テキスト プレースホルダー 7"/>
          <p:cNvSpPr>
            <a:spLocks noGrp="1"/>
          </p:cNvSpPr>
          <p:nvPr>
            <p:ph type="body" sz="quarter" idx="4294967295"/>
          </p:nvPr>
        </p:nvSpPr>
        <p:spPr>
          <a:xfrm>
            <a:off x="627063" y="1073151"/>
            <a:ext cx="8107057" cy="443372"/>
          </a:xfrm>
          <a:prstGeom prst="rect">
            <a:avLst/>
          </a:prstGeom>
        </p:spPr>
        <p:txBody>
          <a:bodyPr>
            <a:noAutofit/>
          </a:bodyPr>
          <a:lstStyle/>
          <a:p>
            <a:pPr marL="0" indent="0">
              <a:buNone/>
            </a:pPr>
            <a:r>
              <a:rPr lang="ja-JP" altLang="en-US" sz="1800" dirty="0" smtClean="0"/>
              <a:t>次世代セキュリティ対策を統合したいユーザ</a:t>
            </a:r>
            <a:endParaRPr kumimoji="1" lang="ja-JP" altLang="en-US" sz="1800" dirty="0"/>
          </a:p>
        </p:txBody>
      </p:sp>
      <p:pic>
        <p:nvPicPr>
          <p:cNvPr id="2" name="図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920784" y="1891212"/>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正方形/長方形 9"/>
          <p:cNvSpPr/>
          <p:nvPr/>
        </p:nvSpPr>
        <p:spPr>
          <a:xfrm>
            <a:off x="1920781" y="1862267"/>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1</a:t>
            </a:r>
            <a:endParaRPr lang="ja-JP" altLang="en-US" sz="5400" b="1" dirty="0">
              <a:solidFill>
                <a:schemeClr val="bg1"/>
              </a:solidFill>
              <a:effectLst>
                <a:outerShdw blurRad="38100" dist="38100" dir="2700000" algn="tl">
                  <a:srgbClr val="000000">
                    <a:alpha val="43137"/>
                  </a:srgbClr>
                </a:outerShdw>
              </a:effectLst>
            </a:endParaRPr>
          </a:p>
        </p:txBody>
      </p:sp>
      <p:pic>
        <p:nvPicPr>
          <p:cNvPr id="20" name="図 19"/>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39323"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1" name="正方形/長方形 20"/>
          <p:cNvSpPr/>
          <p:nvPr/>
        </p:nvSpPr>
        <p:spPr>
          <a:xfrm>
            <a:off x="139320"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2</a:t>
            </a:r>
            <a:endParaRPr lang="ja-JP" altLang="en-US" sz="5400" b="1" dirty="0">
              <a:solidFill>
                <a:schemeClr val="bg1"/>
              </a:solidFill>
              <a:effectLst>
                <a:outerShdw blurRad="38100" dist="38100" dir="2700000" algn="tl">
                  <a:srgbClr val="000000">
                    <a:alpha val="43137"/>
                  </a:srgbClr>
                </a:outerShdw>
              </a:effectLst>
            </a:endParaRPr>
          </a:p>
        </p:txBody>
      </p:sp>
      <p:pic>
        <p:nvPicPr>
          <p:cNvPr id="23" name="図 22"/>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06825"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4" name="正方形/長方形 23"/>
          <p:cNvSpPr/>
          <p:nvPr/>
        </p:nvSpPr>
        <p:spPr>
          <a:xfrm>
            <a:off x="4606822"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3</a:t>
            </a:r>
            <a:endParaRPr lang="ja-JP" altLang="en-US" sz="5400" b="1" dirty="0">
              <a:solidFill>
                <a:schemeClr val="bg1"/>
              </a:solidFill>
              <a:effectLst>
                <a:outerShdw blurRad="38100" dist="38100" dir="2700000" algn="tl">
                  <a:srgbClr val="000000">
                    <a:alpha val="43137"/>
                  </a:srgbClr>
                </a:outerShdw>
              </a:effectLst>
            </a:endParaRPr>
          </a:p>
        </p:txBody>
      </p:sp>
      <p:grpSp>
        <p:nvGrpSpPr>
          <p:cNvPr id="31" name="グループ化 30"/>
          <p:cNvGrpSpPr/>
          <p:nvPr/>
        </p:nvGrpSpPr>
        <p:grpSpPr>
          <a:xfrm>
            <a:off x="2720161" y="1726801"/>
            <a:ext cx="3529985" cy="1320298"/>
            <a:chOff x="2747665" y="1726801"/>
            <a:chExt cx="3821001" cy="1320298"/>
          </a:xfrm>
        </p:grpSpPr>
        <p:sp>
          <p:nvSpPr>
            <p:cNvPr id="9" name="角丸四角形 8"/>
            <p:cNvSpPr/>
            <p:nvPr/>
          </p:nvSpPr>
          <p:spPr>
            <a:xfrm>
              <a:off x="2842976" y="1854951"/>
              <a:ext cx="3725690" cy="1192148"/>
            </a:xfrm>
            <a:prstGeom prst="roundRect">
              <a:avLst>
                <a:gd name="adj" fmla="val 5889"/>
              </a:avLst>
            </a:prstGeom>
            <a:solidFill>
              <a:schemeClr val="accent6">
                <a:lumMod val="75000"/>
              </a:schemeClr>
            </a:solid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0" name="フリーフォーム 29"/>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フリーフォーム 28"/>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正方形/長方形 5"/>
            <p:cNvSpPr/>
            <p:nvPr/>
          </p:nvSpPr>
          <p:spPr>
            <a:xfrm>
              <a:off x="2881463" y="1892860"/>
              <a:ext cx="3674573" cy="983202"/>
            </a:xfrm>
            <a:prstGeom prst="rect">
              <a:avLst/>
            </a:prstGeom>
          </p:spPr>
          <p:txBody>
            <a:bodyPr wrap="square">
              <a:noAutofit/>
            </a:bodyPr>
            <a:lstStyle/>
            <a:p>
              <a:pPr defTabSz="1954761">
                <a:lnSpc>
                  <a:spcPct val="90000"/>
                </a:lnSpc>
                <a:spcAft>
                  <a:spcPct val="35000"/>
                </a:spcAft>
              </a:pPr>
              <a:r>
                <a:rPr lang="ja-JP" altLang="en-US" dirty="0"/>
                <a:t>拠点展開等で次世代セキュリティ対策や</a:t>
              </a:r>
              <a:r>
                <a:rPr lang="ja-JP" altLang="en-US" dirty="0" smtClean="0"/>
                <a:t>リモート アクセス</a:t>
              </a:r>
              <a:r>
                <a:rPr lang="ja-JP" altLang="en-US" dirty="0"/>
                <a:t>を一台に統</a:t>
              </a:r>
              <a:r>
                <a:rPr lang="ja-JP" altLang="en-US" dirty="0" smtClean="0"/>
                <a:t>合されたいお客様</a:t>
              </a:r>
              <a:endParaRPr lang="en-US" altLang="ja-JP" dirty="0"/>
            </a:p>
          </p:txBody>
        </p:sp>
      </p:grpSp>
      <p:grpSp>
        <p:nvGrpSpPr>
          <p:cNvPr id="32" name="グループ化 31"/>
          <p:cNvGrpSpPr/>
          <p:nvPr/>
        </p:nvGrpSpPr>
        <p:grpSpPr>
          <a:xfrm>
            <a:off x="934275" y="3217266"/>
            <a:ext cx="3554699" cy="1351827"/>
            <a:chOff x="2747665" y="1732343"/>
            <a:chExt cx="3847753" cy="1351827"/>
          </a:xfrm>
        </p:grpSpPr>
        <p:sp>
          <p:nvSpPr>
            <p:cNvPr id="33" name="角丸四角形 32"/>
            <p:cNvSpPr/>
            <p:nvPr/>
          </p:nvSpPr>
          <p:spPr>
            <a:xfrm>
              <a:off x="2869728" y="1892022"/>
              <a:ext cx="3725690" cy="1192148"/>
            </a:xfrm>
            <a:prstGeom prst="roundRect">
              <a:avLst>
                <a:gd name="adj" fmla="val 5889"/>
              </a:avLst>
            </a:prstGeom>
            <a:solidFill>
              <a:schemeClr val="accent6"/>
            </a:solidFill>
            <a:ln>
              <a:solidFill>
                <a:schemeClr val="accent6"/>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4" name="フリーフォーム 33"/>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5" name="フリーフォーム 34"/>
            <p:cNvSpPr/>
            <p:nvPr/>
          </p:nvSpPr>
          <p:spPr>
            <a:xfrm>
              <a:off x="2747665" y="1732343"/>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6" name="正方形/長方形 35"/>
            <p:cNvSpPr/>
            <p:nvPr/>
          </p:nvSpPr>
          <p:spPr>
            <a:xfrm>
              <a:off x="2851469" y="1837443"/>
              <a:ext cx="3591892" cy="983202"/>
            </a:xfrm>
            <a:prstGeom prst="rect">
              <a:avLst/>
            </a:prstGeom>
          </p:spPr>
          <p:txBody>
            <a:bodyPr wrap="square">
              <a:noAutofit/>
            </a:bodyPr>
            <a:lstStyle/>
            <a:p>
              <a:r>
                <a:rPr lang="en-US" altLang="ja-JP" dirty="0"/>
                <a:t>Firewall</a:t>
              </a:r>
              <a:r>
                <a:rPr lang="ja-JP" altLang="en-US" dirty="0"/>
                <a:t>は導入している</a:t>
              </a:r>
              <a:r>
                <a:rPr lang="ja-JP" altLang="en-US" dirty="0" smtClean="0"/>
                <a:t>が</a:t>
              </a:r>
              <a:r>
                <a:rPr lang="en-US" altLang="ja-JP" dirty="0" smtClean="0"/>
                <a:t/>
              </a:r>
              <a:br>
                <a:rPr lang="en-US" altLang="ja-JP" dirty="0" smtClean="0"/>
              </a:br>
              <a:r>
                <a:rPr lang="en-US" altLang="ja-JP" dirty="0" smtClean="0"/>
                <a:t>IPS</a:t>
              </a:r>
              <a:r>
                <a:rPr lang="ja-JP" altLang="en-US" dirty="0" smtClean="0"/>
                <a:t>や脆弱性対策は</a:t>
              </a:r>
              <a:r>
                <a:rPr lang="ja-JP" altLang="en-US" dirty="0"/>
                <a:t>未導入</a:t>
              </a:r>
              <a:r>
                <a:rPr lang="ja-JP" altLang="en-US" dirty="0" smtClean="0"/>
                <a:t>の</a:t>
              </a:r>
              <a:r>
                <a:rPr lang="en-US" altLang="ja-JP" smtClean="0"/>
                <a:t/>
              </a:r>
              <a:br>
                <a:rPr lang="en-US" altLang="ja-JP" smtClean="0"/>
              </a:br>
              <a:r>
                <a:rPr lang="ja-JP" altLang="en-US" dirty="0" smtClean="0"/>
                <a:t>お客</a:t>
              </a:r>
              <a:r>
                <a:rPr lang="ja-JP" altLang="en-US" dirty="0" smtClean="0"/>
                <a:t>様</a:t>
              </a:r>
              <a:endParaRPr lang="ja-JP" altLang="en-US" dirty="0"/>
            </a:p>
          </p:txBody>
        </p:sp>
      </p:grpSp>
      <p:grpSp>
        <p:nvGrpSpPr>
          <p:cNvPr id="37" name="グループ化 36"/>
          <p:cNvGrpSpPr/>
          <p:nvPr/>
        </p:nvGrpSpPr>
        <p:grpSpPr>
          <a:xfrm>
            <a:off x="5401776" y="3211724"/>
            <a:ext cx="3529985" cy="1320298"/>
            <a:chOff x="2747665" y="1726801"/>
            <a:chExt cx="3821001" cy="1320298"/>
          </a:xfrm>
        </p:grpSpPr>
        <p:sp>
          <p:nvSpPr>
            <p:cNvPr id="38" name="角丸四角形 37"/>
            <p:cNvSpPr/>
            <p:nvPr/>
          </p:nvSpPr>
          <p:spPr>
            <a:xfrm>
              <a:off x="2842976" y="1854951"/>
              <a:ext cx="3725690" cy="1192148"/>
            </a:xfrm>
            <a:prstGeom prst="roundRect">
              <a:avLst>
                <a:gd name="adj" fmla="val 5889"/>
              </a:avLst>
            </a:prstGeom>
            <a:solidFill>
              <a:schemeClr val="accent6">
                <a:lumMod val="50000"/>
              </a:schemeClr>
            </a:solid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9" name="フリーフォーム 38"/>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0" name="フリーフォーム 39"/>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0"/>
            <p:cNvSpPr/>
            <p:nvPr/>
          </p:nvSpPr>
          <p:spPr>
            <a:xfrm>
              <a:off x="2881463" y="1892860"/>
              <a:ext cx="3591892" cy="983202"/>
            </a:xfrm>
            <a:prstGeom prst="rect">
              <a:avLst/>
            </a:prstGeom>
          </p:spPr>
          <p:txBody>
            <a:bodyPr wrap="square">
              <a:noAutofit/>
            </a:bodyPr>
            <a:lstStyle/>
            <a:p>
              <a:pPr defTabSz="1954761">
                <a:lnSpc>
                  <a:spcPct val="90000"/>
                </a:lnSpc>
                <a:spcAft>
                  <a:spcPct val="35000"/>
                </a:spcAft>
              </a:pPr>
              <a:r>
                <a:rPr lang="en-US" altLang="ja-JP" dirty="0"/>
                <a:t>IPS</a:t>
              </a:r>
              <a:r>
                <a:rPr lang="ja-JP" altLang="en-US" dirty="0"/>
                <a:t>の課題である運用負荷</a:t>
              </a:r>
              <a:r>
                <a:rPr lang="ja-JP" altLang="en-US" dirty="0" smtClean="0"/>
                <a:t>が</a:t>
              </a:r>
              <a:r>
                <a:rPr lang="en-US" altLang="ja-JP" smtClean="0"/>
                <a:t/>
              </a:r>
              <a:br>
                <a:rPr lang="en-US" altLang="ja-JP" smtClean="0"/>
              </a:br>
              <a:r>
                <a:rPr lang="ja-JP" altLang="en-US" dirty="0" smtClean="0"/>
                <a:t>高く </a:t>
              </a:r>
              <a:r>
                <a:rPr kumimoji="1" lang="ja-JP" altLang="en-US" dirty="0" smtClean="0"/>
                <a:t>導入</a:t>
              </a:r>
              <a:r>
                <a:rPr kumimoji="1" lang="ja-JP" altLang="en-US" dirty="0" smtClean="0"/>
                <a:t>をためらわれて</a:t>
              </a:r>
              <a:r>
                <a:rPr kumimoji="1" lang="ja-JP" altLang="en-US" dirty="0" smtClean="0"/>
                <a:t>いる</a:t>
              </a:r>
              <a:r>
                <a:rPr kumimoji="1" lang="en-US" altLang="ja-JP" dirty="0" smtClean="0"/>
                <a:t/>
              </a:r>
              <a:br>
                <a:rPr kumimoji="1" lang="en-US" altLang="ja-JP" dirty="0" smtClean="0"/>
              </a:br>
              <a:r>
                <a:rPr kumimoji="1" lang="ja-JP" altLang="en-US" dirty="0" smtClean="0"/>
                <a:t>お客</a:t>
              </a:r>
              <a:r>
                <a:rPr kumimoji="1" lang="ja-JP" altLang="en-US" dirty="0" smtClean="0"/>
                <a:t>様</a:t>
              </a:r>
              <a:endParaRPr lang="ja-JP" altLang="en-US" dirty="0"/>
            </a:p>
          </p:txBody>
        </p:sp>
      </p:grpSp>
      <p:sp>
        <p:nvSpPr>
          <p:cNvPr id="5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3</a:t>
            </a:fld>
            <a:endParaRPr lang="en-US" sz="600" dirty="0">
              <a:solidFill>
                <a:srgbClr val="000000">
                  <a:alpha val="25000"/>
                </a:srgbClr>
              </a:solidFill>
              <a:latin typeface="+mn-lt"/>
              <a:ea typeface="+mn-ea"/>
              <a:cs typeface="CiscoSans Thin"/>
            </a:endParaRPr>
          </a:p>
        </p:txBody>
      </p:sp>
      <p:sp>
        <p:nvSpPr>
          <p:cNvPr id="5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57"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37664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sz="4400" dirty="0" smtClean="0"/>
              <a:t>その他詳細な製品紹介資料</a:t>
            </a:r>
            <a:endParaRPr lang="ja-JP" altLang="en-US" sz="4400" dirty="0"/>
          </a:p>
        </p:txBody>
      </p:sp>
    </p:spTree>
    <p:extLst>
      <p:ext uri="{BB962C8B-B14F-4D97-AF65-F5344CB8AC3E}">
        <p14:creationId xmlns:p14="http://schemas.microsoft.com/office/powerpoint/2010/main" val="232507546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a:off x="777097" y="3050019"/>
            <a:ext cx="630020" cy="442"/>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87" name="Cube 86"/>
          <p:cNvSpPr/>
          <p:nvPr/>
        </p:nvSpPr>
        <p:spPr>
          <a:xfrm>
            <a:off x="2602535" y="4101265"/>
            <a:ext cx="2061206" cy="473420"/>
          </a:xfrm>
          <a:prstGeom prst="cube">
            <a:avLst/>
          </a:prstGeom>
          <a:solidFill>
            <a:schemeClr val="bg1">
              <a:lumMod val="6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72" name="Round Same Side Corner Rectangle 71"/>
          <p:cNvSpPr/>
          <p:nvPr/>
        </p:nvSpPr>
        <p:spPr>
          <a:xfrm>
            <a:off x="7207103" y="2223748"/>
            <a:ext cx="1503313" cy="1458302"/>
          </a:xfrm>
          <a:prstGeom prst="round2SameRect">
            <a:avLst>
              <a:gd name="adj1" fmla="val 0"/>
              <a:gd name="adj2" fmla="val 0"/>
            </a:avLst>
          </a:prstGeom>
          <a:gradFill flip="none" rotWithShape="1">
            <a:gsLst>
              <a:gs pos="0">
                <a:schemeClr val="accent1">
                  <a:lumMod val="40000"/>
                  <a:lumOff val="60000"/>
                  <a:alpha val="64000"/>
                </a:schemeClr>
              </a:gs>
              <a:gs pos="100000">
                <a:srgbClr val="FFFFFF">
                  <a:alpha val="0"/>
                </a:srgbClr>
              </a:gs>
            </a:gsLst>
            <a:lin ang="5400000" scaled="0"/>
            <a:tileRect/>
          </a:gradFill>
        </p:spPr>
        <p:txBody>
          <a:bodyPr wrap="square" lIns="68547" tIns="68547" rIns="68547" bIns="68547" anchor="ctr">
            <a:noAutofit/>
          </a:bodyPr>
          <a:lstStyle/>
          <a:p>
            <a:pPr defTabSz="514164">
              <a:lnSpc>
                <a:spcPct val="95000"/>
              </a:lnSpc>
              <a:spcBef>
                <a:spcPts val="810"/>
              </a:spcBef>
              <a:spcAft>
                <a:spcPts val="900"/>
              </a:spcAft>
              <a:buClr>
                <a:schemeClr val="tx2"/>
              </a:buClr>
              <a:buSzPct val="90000"/>
            </a:pPr>
            <a:endParaRPr lang="en-US" sz="1500" dirty="0">
              <a:latin typeface="CiscoSansTT ExtraLight" charset="0"/>
              <a:ea typeface="ＭＳ Ｐゴシック" charset="-128"/>
              <a:cs typeface="CiscoSans"/>
            </a:endParaRPr>
          </a:p>
        </p:txBody>
      </p:sp>
      <p:sp>
        <p:nvSpPr>
          <p:cNvPr id="41" name="Text Placeholder 40"/>
          <p:cNvSpPr>
            <a:spLocks noGrp="1"/>
          </p:cNvSpPr>
          <p:nvPr>
            <p:ph type="body" sz="quarter" idx="10"/>
          </p:nvPr>
        </p:nvSpPr>
        <p:spPr>
          <a:xfrm>
            <a:off x="311496" y="1036298"/>
            <a:ext cx="8723180" cy="1048898"/>
          </a:xfrm>
        </p:spPr>
        <p:txBody>
          <a:bodyPr/>
          <a:lstStyle/>
          <a:p>
            <a:pPr marL="285714" indent="-285714">
              <a:buFont typeface="Wingdings" charset="2"/>
              <a:buChar char="q"/>
            </a:pPr>
            <a:r>
              <a:rPr lang="ja-JP" altLang="en-US" sz="1600" b="1" i="1" dirty="0">
                <a:latin typeface="CiscoSansTT ExtraLight" charset="0"/>
                <a:ea typeface="ＭＳ Ｐゴシック" charset="-128"/>
              </a:rPr>
              <a:t>最新の脅威に追加の対策を行いたいが、何を選択すればよいのかわからない</a:t>
            </a:r>
            <a:endParaRPr lang="en-US" altLang="ja-JP" sz="1600" b="1" i="1" dirty="0">
              <a:latin typeface="CiscoSansTT ExtraLight" charset="0"/>
              <a:ea typeface="ＭＳ Ｐゴシック" charset="-128"/>
            </a:endParaRPr>
          </a:p>
          <a:p>
            <a:pPr marL="285714" indent="-285714">
              <a:buFont typeface="Wingdings" charset="2"/>
              <a:buChar char="q"/>
            </a:pPr>
            <a:r>
              <a:rPr lang="ja-JP" altLang="en-US" sz="1600" b="1" i="1" dirty="0">
                <a:latin typeface="CiscoSansTT ExtraLight" charset="0"/>
                <a:ea typeface="ＭＳ Ｐゴシック" charset="-128"/>
              </a:rPr>
              <a:t>次世代ファイアウォールは導入しているが、脅威対策としての性能には正直不安がある</a:t>
            </a:r>
            <a:endParaRPr lang="en-US" altLang="ja-JP" sz="1600" b="1" i="1" dirty="0">
              <a:latin typeface="CiscoSansTT ExtraLight" charset="0"/>
              <a:ea typeface="ＭＳ Ｐゴシック" charset="-128"/>
            </a:endParaRPr>
          </a:p>
          <a:p>
            <a:pPr marL="285714" indent="-285714">
              <a:buFont typeface="Wingdings" charset="2"/>
              <a:buChar char="q"/>
            </a:pPr>
            <a:r>
              <a:rPr lang="en-US" altLang="ja-JP" sz="1600" b="1" i="1" dirty="0">
                <a:latin typeface="CiscoSansTT ExtraLight" charset="0"/>
                <a:ea typeface="ＭＳ Ｐゴシック" charset="-128"/>
              </a:rPr>
              <a:t>IPS</a:t>
            </a:r>
            <a:r>
              <a:rPr lang="ja-JP" altLang="en-US" sz="1600" b="1" i="1" dirty="0">
                <a:latin typeface="CiscoSansTT ExtraLight" charset="0"/>
                <a:ea typeface="ＭＳ Ｐゴシック" charset="-128"/>
              </a:rPr>
              <a:t>やサンドボックスなどの専用機器の導入は、運用</a:t>
            </a:r>
            <a:r>
              <a:rPr lang="ja-JP" altLang="en-US" sz="1600" b="1" i="1" dirty="0" smtClean="0">
                <a:latin typeface="CiscoSansTT ExtraLight" charset="0"/>
                <a:ea typeface="ＭＳ Ｐゴシック" charset="-128"/>
              </a:rPr>
              <a:t>負荷が</a:t>
            </a:r>
            <a:r>
              <a:rPr lang="ja-JP" altLang="en-US" sz="1600" b="1" i="1" dirty="0">
                <a:latin typeface="CiscoSansTT ExtraLight" charset="0"/>
                <a:ea typeface="ＭＳ Ｐゴシック" charset="-128"/>
              </a:rPr>
              <a:t>懸念</a:t>
            </a:r>
            <a:endParaRPr lang="en-US" sz="1600" b="1" i="1" dirty="0">
              <a:latin typeface="CiscoSansTT ExtraLight" charset="0"/>
              <a:ea typeface="ＭＳ Ｐゴシック" charset="-128"/>
            </a:endParaRPr>
          </a:p>
        </p:txBody>
      </p:sp>
      <p:sp>
        <p:nvSpPr>
          <p:cNvPr id="8" name="Rectangle 7"/>
          <p:cNvSpPr/>
          <p:nvPr/>
        </p:nvSpPr>
        <p:spPr>
          <a:xfrm>
            <a:off x="2248477" y="3394970"/>
            <a:ext cx="2156593" cy="181895"/>
          </a:xfrm>
          <a:prstGeom prst="rect">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en-US" dirty="0" smtClean="0">
              <a:latin typeface="CiscoSansTT ExtraLight" charset="0"/>
              <a:ea typeface="ＭＳ Ｐゴシック" charset="-128"/>
            </a:endParaRPr>
          </a:p>
        </p:txBody>
      </p:sp>
      <p:sp>
        <p:nvSpPr>
          <p:cNvPr id="6" name="Rectangle 5"/>
          <p:cNvSpPr/>
          <p:nvPr/>
        </p:nvSpPr>
        <p:spPr>
          <a:xfrm>
            <a:off x="2248477" y="2352523"/>
            <a:ext cx="2166071" cy="168260"/>
          </a:xfrm>
          <a:prstGeom prst="rect">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en-US" dirty="0" smtClean="0">
              <a:latin typeface="CiscoSansTT ExtraLight" charset="0"/>
              <a:ea typeface="ＭＳ Ｐゴシック" charset="-128"/>
            </a:endParaRPr>
          </a:p>
        </p:txBody>
      </p:sp>
      <p:sp>
        <p:nvSpPr>
          <p:cNvPr id="7" name="Rectangle 6"/>
          <p:cNvSpPr/>
          <p:nvPr/>
        </p:nvSpPr>
        <p:spPr>
          <a:xfrm>
            <a:off x="2248475" y="2598916"/>
            <a:ext cx="2166071" cy="179414"/>
          </a:xfrm>
          <a:prstGeom prst="rect">
            <a:avLst/>
          </a:pr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a:endParaRPr lang="en-US" dirty="0" smtClean="0">
              <a:latin typeface="CiscoSansTT ExtraLight" charset="0"/>
              <a:ea typeface="ＭＳ Ｐゴシック" charset="-128"/>
            </a:endParaRPr>
          </a:p>
        </p:txBody>
      </p:sp>
      <p:sp>
        <p:nvSpPr>
          <p:cNvPr id="9" name="Round Same Side Corner Rectangle 8"/>
          <p:cNvSpPr/>
          <p:nvPr/>
        </p:nvSpPr>
        <p:spPr>
          <a:xfrm>
            <a:off x="2752282" y="2248279"/>
            <a:ext cx="1673117" cy="1458302"/>
          </a:xfrm>
          <a:prstGeom prst="round2SameRect">
            <a:avLst>
              <a:gd name="adj1" fmla="val 0"/>
              <a:gd name="adj2" fmla="val 0"/>
            </a:avLst>
          </a:prstGeom>
          <a:noFill/>
        </p:spPr>
        <p:txBody>
          <a:bodyPr wrap="square" lIns="68547" tIns="68547" rIns="68547" bIns="68547" anchor="ctr">
            <a:noAutofit/>
          </a:bodyPr>
          <a:lstStyle/>
          <a:p>
            <a:pPr defTabSz="514164">
              <a:lnSpc>
                <a:spcPct val="95000"/>
              </a:lnSpc>
              <a:spcBef>
                <a:spcPts val="810"/>
              </a:spcBef>
              <a:spcAft>
                <a:spcPts val="900"/>
              </a:spcAft>
              <a:buClr>
                <a:schemeClr val="tx2"/>
              </a:buClr>
              <a:buSzPct val="90000"/>
            </a:pPr>
            <a:endParaRPr lang="en-US" sz="1500" dirty="0">
              <a:latin typeface="CiscoSansTT ExtraLight" charset="0"/>
              <a:ea typeface="ＭＳ Ｐゴシック" charset="-128"/>
              <a:cs typeface="CiscoSans"/>
            </a:endParaRPr>
          </a:p>
        </p:txBody>
      </p:sp>
      <p:sp>
        <p:nvSpPr>
          <p:cNvPr id="12" name="Freeform 7"/>
          <p:cNvSpPr>
            <a:spLocks noEditPoints="1"/>
          </p:cNvSpPr>
          <p:nvPr/>
        </p:nvSpPr>
        <p:spPr bwMode="auto">
          <a:xfrm rot="5400000">
            <a:off x="3043184" y="2578037"/>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latin typeface="CiscoSansTT ExtraLight" charset="0"/>
              <a:ea typeface="ＭＳ Ｐゴシック" charset="-128"/>
            </a:endParaRPr>
          </a:p>
        </p:txBody>
      </p:sp>
      <p:sp>
        <p:nvSpPr>
          <p:cNvPr id="14" name="Freeform 7"/>
          <p:cNvSpPr>
            <a:spLocks noEditPoints="1"/>
          </p:cNvSpPr>
          <p:nvPr/>
        </p:nvSpPr>
        <p:spPr bwMode="auto">
          <a:xfrm rot="5400000">
            <a:off x="2484842" y="3094193"/>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latin typeface="CiscoSansTT ExtraLight" charset="0"/>
              <a:ea typeface="ＭＳ Ｐゴシック" charset="-128"/>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2152" y="2291794"/>
            <a:ext cx="673250" cy="26095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3705" y="2553335"/>
            <a:ext cx="265060" cy="23919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67936" y="2837013"/>
            <a:ext cx="582647" cy="23261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4857" y="3057876"/>
            <a:ext cx="319045" cy="288184"/>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57960" y="3227049"/>
            <a:ext cx="709489" cy="480646"/>
          </a:xfrm>
          <a:prstGeom prst="rect">
            <a:avLst/>
          </a:prstGeom>
        </p:spPr>
      </p:pic>
      <p:pic>
        <p:nvPicPr>
          <p:cNvPr id="21" name="Picture 20"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07786" y="3184347"/>
            <a:ext cx="210793" cy="190402"/>
          </a:xfrm>
          <a:prstGeom prst="rect">
            <a:avLst/>
          </a:prstGeom>
        </p:spPr>
      </p:pic>
      <p:pic>
        <p:nvPicPr>
          <p:cNvPr id="22" name="Picture 21"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59369" y="2645349"/>
            <a:ext cx="210793" cy="190402"/>
          </a:xfrm>
          <a:prstGeom prst="rect">
            <a:avLst/>
          </a:prstGeom>
        </p:spPr>
      </p:pic>
      <p:pic>
        <p:nvPicPr>
          <p:cNvPr id="23" name="Picture 22"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15231" y="2915685"/>
            <a:ext cx="210793" cy="190402"/>
          </a:xfrm>
          <a:prstGeom prst="rect">
            <a:avLst/>
          </a:prstGeom>
        </p:spPr>
      </p:pic>
      <p:pic>
        <p:nvPicPr>
          <p:cNvPr id="24" name="Picture 23"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82429" y="2399766"/>
            <a:ext cx="210793" cy="190402"/>
          </a:xfrm>
          <a:prstGeom prst="rect">
            <a:avLst/>
          </a:prstGeom>
        </p:spPr>
      </p:pic>
      <p:pic>
        <p:nvPicPr>
          <p:cNvPr id="25" name="Picture 24"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81635" y="3443058"/>
            <a:ext cx="210793" cy="190402"/>
          </a:xfrm>
          <a:prstGeom prst="rect">
            <a:avLst/>
          </a:prstGeom>
        </p:spPr>
      </p:pic>
      <p:cxnSp>
        <p:nvCxnSpPr>
          <p:cNvPr id="26" name="Straight Connector 25"/>
          <p:cNvCxnSpPr/>
          <p:nvPr/>
        </p:nvCxnSpPr>
        <p:spPr>
          <a:xfrm rot="5400000">
            <a:off x="3682134" y="1495625"/>
            <a:ext cx="0" cy="1592337"/>
          </a:xfrm>
          <a:prstGeom prst="line">
            <a:avLst/>
          </a:prstGeom>
          <a:ln w="19050">
            <a:gradFill>
              <a:gsLst>
                <a:gs pos="0">
                  <a:schemeClr val="accent1">
                    <a:tint val="66000"/>
                    <a:satMod val="160000"/>
                    <a:alpha val="0"/>
                  </a:schemeClr>
                </a:gs>
                <a:gs pos="50000">
                  <a:schemeClr val="bg1">
                    <a:lumMod val="5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27" name="Picture 2" descr="Z:\Training\Cisco Templates\2010_Updated Templates\New Cisco Brand\Kubrik Icons\256 Pixel Size\search_1068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030058" y="2988870"/>
            <a:ext cx="750951" cy="6784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Z:\Training\Cisco Templates\2010_Updated Templates\New Cisco Brand\Kubrik Icons\256 Pixel Size\search_1068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flipH="1">
            <a:off x="3257359" y="2453498"/>
            <a:ext cx="750951" cy="67848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16"/>
          <p:cNvSpPr>
            <a:spLocks/>
          </p:cNvSpPr>
          <p:nvPr/>
        </p:nvSpPr>
        <p:spPr bwMode="auto">
          <a:xfrm>
            <a:off x="4608489" y="2799933"/>
            <a:ext cx="2066156" cy="17486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sz="1100" dirty="0">
                <a:solidFill>
                  <a:srgbClr val="8E909E"/>
                </a:solidFill>
                <a:latin typeface="CiscoSansTT ExtraLight" charset="0"/>
                <a:ea typeface="ＭＳ Ｐゴシック" charset="-128"/>
                <a:cs typeface="CiscoSans"/>
                <a:sym typeface="Arial" charset="0"/>
              </a:rPr>
              <a:t>011101 </a:t>
            </a:r>
            <a:r>
              <a:rPr lang="en-US" sz="1100" dirty="0">
                <a:solidFill>
                  <a:srgbClr val="D81F28"/>
                </a:solidFill>
                <a:latin typeface="CiscoSansTT ExtraLight" charset="0"/>
                <a:ea typeface="ＭＳ Ｐゴシック" charset="-128"/>
                <a:cs typeface="CiscoSans"/>
                <a:sym typeface="Arial" charset="0"/>
              </a:rPr>
              <a:t>10001110100111</a:t>
            </a:r>
          </a:p>
        </p:txBody>
      </p:sp>
      <p:sp>
        <p:nvSpPr>
          <p:cNvPr id="32" name="Rectangle 15"/>
          <p:cNvSpPr>
            <a:spLocks/>
          </p:cNvSpPr>
          <p:nvPr/>
        </p:nvSpPr>
        <p:spPr bwMode="auto">
          <a:xfrm>
            <a:off x="4445666" y="3060432"/>
            <a:ext cx="2024916" cy="174707"/>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sz="1100" dirty="0">
                <a:solidFill>
                  <a:srgbClr val="8E909E"/>
                </a:solidFill>
                <a:latin typeface="CiscoSansTT ExtraLight" charset="0"/>
                <a:ea typeface="ＭＳ Ｐゴシック" charset="-128"/>
                <a:cs typeface="CiscoSans"/>
                <a:sym typeface="Arial" charset="0"/>
              </a:rPr>
              <a:t>01 </a:t>
            </a:r>
            <a:r>
              <a:rPr lang="en-US" sz="1100" dirty="0">
                <a:solidFill>
                  <a:srgbClr val="D81F28"/>
                </a:solidFill>
                <a:latin typeface="CiscoSansTT ExtraLight" charset="0"/>
                <a:ea typeface="ＭＳ Ｐゴシック" charset="-128"/>
                <a:cs typeface="CiscoSans"/>
                <a:sym typeface="Arial" charset="0"/>
              </a:rPr>
              <a:t>1110011 0110011  1010</a:t>
            </a:r>
          </a:p>
        </p:txBody>
      </p:sp>
      <p:sp>
        <p:nvSpPr>
          <p:cNvPr id="33" name="Rectangle 15"/>
          <p:cNvSpPr>
            <a:spLocks/>
          </p:cNvSpPr>
          <p:nvPr/>
        </p:nvSpPr>
        <p:spPr bwMode="auto">
          <a:xfrm>
            <a:off x="4857410" y="2550286"/>
            <a:ext cx="1987214" cy="173124"/>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defRPr/>
            </a:pPr>
            <a:r>
              <a:rPr lang="en-US" sz="1100" dirty="0">
                <a:solidFill>
                  <a:srgbClr val="8E909E"/>
                </a:solidFill>
                <a:latin typeface="CiscoSansTT ExtraLight" charset="0"/>
                <a:ea typeface="ＭＳ Ｐゴシック" charset="-128"/>
                <a:cs typeface="CiscoSans"/>
                <a:sym typeface="Arial" charset="0"/>
              </a:rPr>
              <a:t>0100 1110101001 1101 0011</a:t>
            </a:r>
          </a:p>
        </p:txBody>
      </p:sp>
      <p:sp>
        <p:nvSpPr>
          <p:cNvPr id="34" name="Rectangle 15"/>
          <p:cNvSpPr>
            <a:spLocks/>
          </p:cNvSpPr>
          <p:nvPr/>
        </p:nvSpPr>
        <p:spPr bwMode="auto">
          <a:xfrm>
            <a:off x="4998529" y="2322339"/>
            <a:ext cx="1715837" cy="173677"/>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defRPr/>
            </a:pPr>
            <a:r>
              <a:rPr lang="en-US" sz="1100" dirty="0">
                <a:solidFill>
                  <a:srgbClr val="8E909E"/>
                </a:solidFill>
                <a:latin typeface="CiscoSansTT ExtraLight" charset="0"/>
                <a:ea typeface="ＭＳ Ｐゴシック" charset="-128"/>
                <a:cs typeface="CiscoSans"/>
                <a:sym typeface="Arial" charset="0"/>
              </a:rPr>
              <a:t>01000111 0100 111001</a:t>
            </a:r>
          </a:p>
        </p:txBody>
      </p:sp>
      <p:sp>
        <p:nvSpPr>
          <p:cNvPr id="35" name="Rectangle 15"/>
          <p:cNvSpPr>
            <a:spLocks/>
          </p:cNvSpPr>
          <p:nvPr/>
        </p:nvSpPr>
        <p:spPr bwMode="auto">
          <a:xfrm>
            <a:off x="5077111" y="3288367"/>
            <a:ext cx="1767513" cy="173124"/>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defRPr/>
            </a:pPr>
            <a:r>
              <a:rPr lang="en-US" sz="1100" dirty="0">
                <a:solidFill>
                  <a:srgbClr val="8E909E"/>
                </a:solidFill>
                <a:latin typeface="CiscoSansTT ExtraLight" charset="0"/>
                <a:ea typeface="ＭＳ Ｐゴシック" charset="-128"/>
                <a:cs typeface="CiscoSans"/>
                <a:sym typeface="Arial" charset="0"/>
              </a:rPr>
              <a:t>00111 0100 1110101001</a:t>
            </a:r>
          </a:p>
        </p:txBody>
      </p:sp>
      <p:grpSp>
        <p:nvGrpSpPr>
          <p:cNvPr id="44" name="Group 43"/>
          <p:cNvGrpSpPr/>
          <p:nvPr/>
        </p:nvGrpSpPr>
        <p:grpSpPr>
          <a:xfrm>
            <a:off x="7733459" y="2340790"/>
            <a:ext cx="445025" cy="347904"/>
            <a:chOff x="7752767" y="3112610"/>
            <a:chExt cx="364206" cy="235703"/>
          </a:xfrm>
          <a:solidFill>
            <a:srgbClr val="9292AD"/>
          </a:solidFill>
          <a:effectLst>
            <a:outerShdw blurRad="38100" dist="25400" dir="5400000" algn="t" rotWithShape="0">
              <a:prstClr val="black">
                <a:alpha val="20000"/>
              </a:prstClr>
            </a:outerShdw>
          </a:effectLst>
        </p:grpSpPr>
        <p:sp>
          <p:nvSpPr>
            <p:cNvPr id="45"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CiscoSansTT ExtraLight" charset="0"/>
                <a:ea typeface="ＭＳ Ｐゴシック" charset="-128"/>
              </a:endParaRPr>
            </a:p>
          </p:txBody>
        </p:sp>
        <p:sp>
          <p:nvSpPr>
            <p:cNvPr id="46"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CiscoSansTT ExtraLight" charset="0"/>
                <a:ea typeface="ＭＳ Ｐゴシック" charset="-128"/>
              </a:endParaRPr>
            </a:p>
          </p:txBody>
        </p:sp>
      </p:grpSp>
      <p:grpSp>
        <p:nvGrpSpPr>
          <p:cNvPr id="47" name="Group 46"/>
          <p:cNvGrpSpPr/>
          <p:nvPr/>
        </p:nvGrpSpPr>
        <p:grpSpPr>
          <a:xfrm>
            <a:off x="7733459" y="2754089"/>
            <a:ext cx="445025" cy="347904"/>
            <a:chOff x="7752767" y="3112610"/>
            <a:chExt cx="364206" cy="235703"/>
          </a:xfrm>
          <a:solidFill>
            <a:srgbClr val="9292AD"/>
          </a:solidFill>
          <a:effectLst>
            <a:outerShdw blurRad="38100" dist="25400" dir="5400000" algn="t" rotWithShape="0">
              <a:prstClr val="black">
                <a:alpha val="20000"/>
              </a:prstClr>
            </a:outerShdw>
          </a:effectLst>
        </p:grpSpPr>
        <p:sp>
          <p:nvSpPr>
            <p:cNvPr id="48"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CiscoSansTT ExtraLight" charset="0"/>
                <a:ea typeface="ＭＳ Ｐゴシック" charset="-128"/>
              </a:endParaRPr>
            </a:p>
          </p:txBody>
        </p:sp>
        <p:sp>
          <p:nvSpPr>
            <p:cNvPr id="49"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CiscoSansTT ExtraLight" charset="0"/>
                <a:ea typeface="ＭＳ Ｐゴシック" charset="-128"/>
              </a:endParaRPr>
            </a:p>
          </p:txBody>
        </p:sp>
      </p:grpSp>
      <p:grpSp>
        <p:nvGrpSpPr>
          <p:cNvPr id="50" name="Group 49"/>
          <p:cNvGrpSpPr/>
          <p:nvPr/>
        </p:nvGrpSpPr>
        <p:grpSpPr>
          <a:xfrm>
            <a:off x="7733459" y="3154139"/>
            <a:ext cx="445025" cy="347904"/>
            <a:chOff x="7752767" y="3112610"/>
            <a:chExt cx="364206" cy="235703"/>
          </a:xfrm>
          <a:solidFill>
            <a:srgbClr val="9292AD"/>
          </a:solidFill>
          <a:effectLst>
            <a:outerShdw blurRad="38100" dist="25400" dir="5400000" algn="t" rotWithShape="0">
              <a:prstClr val="black">
                <a:alpha val="20000"/>
              </a:prstClr>
            </a:outerShdw>
          </a:effectLst>
        </p:grpSpPr>
        <p:sp>
          <p:nvSpPr>
            <p:cNvPr id="51"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CiscoSansTT ExtraLight" charset="0"/>
                <a:ea typeface="ＭＳ Ｐゴシック" charset="-128"/>
              </a:endParaRPr>
            </a:p>
          </p:txBody>
        </p:sp>
        <p:sp>
          <p:nvSpPr>
            <p:cNvPr id="52"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CiscoSansTT ExtraLight" charset="0"/>
                <a:ea typeface="ＭＳ Ｐゴシック" charset="-128"/>
              </a:endParaRPr>
            </a:p>
          </p:txBody>
        </p:sp>
      </p:grpSp>
      <p:sp>
        <p:nvSpPr>
          <p:cNvPr id="71" name="Freeform 7"/>
          <p:cNvSpPr>
            <a:spLocks noEditPoints="1"/>
          </p:cNvSpPr>
          <p:nvPr/>
        </p:nvSpPr>
        <p:spPr bwMode="auto">
          <a:xfrm rot="5400000">
            <a:off x="7857626" y="3158112"/>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latin typeface="CiscoSansTT ExtraLight" charset="0"/>
              <a:ea typeface="ＭＳ Ｐゴシック" charset="-128"/>
            </a:endParaRPr>
          </a:p>
        </p:txBody>
      </p:sp>
      <p:sp>
        <p:nvSpPr>
          <p:cNvPr id="80" name="TextBox 79"/>
          <p:cNvSpPr txBox="1"/>
          <p:nvPr/>
        </p:nvSpPr>
        <p:spPr>
          <a:xfrm>
            <a:off x="5030218" y="3653798"/>
            <a:ext cx="1800842" cy="311592"/>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侵入検知と防御</a:t>
            </a:r>
            <a:endParaRPr lang="en-US" sz="1400" dirty="0">
              <a:latin typeface="CiscoSansTT ExtraLight" charset="0"/>
              <a:ea typeface="ＭＳ Ｐゴシック" charset="-128"/>
            </a:endParaRPr>
          </a:p>
        </p:txBody>
      </p:sp>
      <p:sp>
        <p:nvSpPr>
          <p:cNvPr id="81" name="TextBox 80"/>
          <p:cNvSpPr txBox="1"/>
          <p:nvPr/>
        </p:nvSpPr>
        <p:spPr>
          <a:xfrm>
            <a:off x="7086221" y="3722009"/>
            <a:ext cx="2407438" cy="311592"/>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不正プログラムの検知</a:t>
            </a:r>
            <a:endParaRPr lang="en-US" sz="1400" dirty="0">
              <a:latin typeface="CiscoSansTT ExtraLight" charset="0"/>
              <a:ea typeface="ＭＳ Ｐゴシック" charset="-128"/>
            </a:endParaRPr>
          </a:p>
        </p:txBody>
      </p:sp>
      <p:sp>
        <p:nvSpPr>
          <p:cNvPr id="82" name="TextBox 81"/>
          <p:cNvSpPr txBox="1"/>
          <p:nvPr/>
        </p:nvSpPr>
        <p:spPr>
          <a:xfrm>
            <a:off x="2375325" y="3637547"/>
            <a:ext cx="2476286" cy="530883"/>
          </a:xfrm>
          <a:prstGeom prst="rect">
            <a:avLst/>
          </a:prstGeom>
          <a:noFill/>
        </p:spPr>
        <p:txBody>
          <a:bodyPr wrap="square" lIns="91412" tIns="45706" rIns="91412" bIns="45706" rtlCol="0">
            <a:spAutoFit/>
          </a:bodyPr>
          <a:lstStyle/>
          <a:p>
            <a:pPr algn="ctr"/>
            <a:r>
              <a:rPr lang="en-US" altLang="ja-JP" sz="1400" dirty="0">
                <a:latin typeface="CiscoSansTT ExtraLight" charset="0"/>
                <a:ea typeface="ＭＳ Ｐゴシック" charset="-128"/>
              </a:rPr>
              <a:t>Web</a:t>
            </a:r>
            <a:r>
              <a:rPr lang="ja-JP" altLang="en-US" sz="1400" dirty="0">
                <a:latin typeface="CiscoSansTT ExtraLight" charset="0"/>
                <a:ea typeface="ＭＳ Ｐゴシック" charset="-128"/>
              </a:rPr>
              <a:t>アプリケーション、ユーザ、脅威の可視化</a:t>
            </a:r>
            <a:endParaRPr lang="en-US" sz="1400" dirty="0">
              <a:latin typeface="CiscoSansTT ExtraLight" charset="0"/>
              <a:ea typeface="ＭＳ Ｐゴシック" charset="-128"/>
            </a:endParaRPr>
          </a:p>
        </p:txBody>
      </p:sp>
      <p:sp>
        <p:nvSpPr>
          <p:cNvPr id="84" name="Cube 83"/>
          <p:cNvSpPr/>
          <p:nvPr/>
        </p:nvSpPr>
        <p:spPr>
          <a:xfrm>
            <a:off x="5183723" y="4105603"/>
            <a:ext cx="1187144" cy="467993"/>
          </a:xfrm>
          <a:prstGeom prst="cube">
            <a:avLst/>
          </a:prstGeom>
          <a:solidFill>
            <a:schemeClr val="bg1">
              <a:lumMod val="6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85" name="Cube 84"/>
          <p:cNvSpPr/>
          <p:nvPr/>
        </p:nvSpPr>
        <p:spPr>
          <a:xfrm>
            <a:off x="7187003" y="4099894"/>
            <a:ext cx="1627761" cy="467993"/>
          </a:xfrm>
          <a:prstGeom prst="cube">
            <a:avLst/>
          </a:prstGeom>
          <a:solidFill>
            <a:schemeClr val="bg1">
              <a:lumMod val="6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 name="TextBox 4"/>
          <p:cNvSpPr txBox="1"/>
          <p:nvPr/>
        </p:nvSpPr>
        <p:spPr>
          <a:xfrm>
            <a:off x="2423725" y="4226423"/>
            <a:ext cx="2415401" cy="338538"/>
          </a:xfrm>
          <a:prstGeom prst="rect">
            <a:avLst/>
          </a:prstGeom>
          <a:noFill/>
        </p:spPr>
        <p:txBody>
          <a:bodyPr wrap="square" lIns="91412" tIns="45706" rIns="91412" bIns="45706" rtlCol="0">
            <a:spAutoFit/>
          </a:bodyPr>
          <a:lstStyle/>
          <a:p>
            <a:pPr algn="ctr"/>
            <a:r>
              <a:rPr lang="ja-JP" altLang="en-US" sz="1600" dirty="0">
                <a:solidFill>
                  <a:schemeClr val="bg1"/>
                </a:solidFill>
                <a:latin typeface="CiscoSansTT ExtraLight" charset="0"/>
                <a:ea typeface="ＭＳ Ｐゴシック" charset="-128"/>
              </a:rPr>
              <a:t>次世代ファイアウォール</a:t>
            </a:r>
            <a:endParaRPr lang="en-US" sz="1600" dirty="0">
              <a:solidFill>
                <a:schemeClr val="bg1"/>
              </a:solidFill>
              <a:latin typeface="CiscoSansTT ExtraLight" charset="0"/>
              <a:ea typeface="ＭＳ Ｐゴシック" charset="-128"/>
            </a:endParaRPr>
          </a:p>
        </p:txBody>
      </p:sp>
      <p:sp>
        <p:nvSpPr>
          <p:cNvPr id="4" name="TextBox 3"/>
          <p:cNvSpPr txBox="1"/>
          <p:nvPr/>
        </p:nvSpPr>
        <p:spPr>
          <a:xfrm>
            <a:off x="5486592" y="4225137"/>
            <a:ext cx="864217" cy="338554"/>
          </a:xfrm>
          <a:prstGeom prst="rect">
            <a:avLst/>
          </a:prstGeom>
          <a:noFill/>
        </p:spPr>
        <p:txBody>
          <a:bodyPr wrap="square" lIns="91412" tIns="45706" rIns="91412" bIns="45706" rtlCol="0">
            <a:spAutoFit/>
          </a:bodyPr>
          <a:lstStyle/>
          <a:p>
            <a:r>
              <a:rPr lang="en-US" sz="1600" dirty="0">
                <a:solidFill>
                  <a:schemeClr val="bg1"/>
                </a:solidFill>
                <a:latin typeface="CiscoSansTT ExtraLight" charset="0"/>
                <a:ea typeface="ＭＳ Ｐゴシック" charset="-128"/>
              </a:rPr>
              <a:t>IPS</a:t>
            </a:r>
          </a:p>
        </p:txBody>
      </p:sp>
      <p:sp>
        <p:nvSpPr>
          <p:cNvPr id="3" name="TextBox 2"/>
          <p:cNvSpPr txBox="1"/>
          <p:nvPr/>
        </p:nvSpPr>
        <p:spPr>
          <a:xfrm>
            <a:off x="7232869" y="4208898"/>
            <a:ext cx="1811967" cy="338554"/>
          </a:xfrm>
          <a:prstGeom prst="rect">
            <a:avLst/>
          </a:prstGeom>
          <a:noFill/>
        </p:spPr>
        <p:txBody>
          <a:bodyPr wrap="square" lIns="91412" tIns="45706" rIns="91412" bIns="45706" rtlCol="0">
            <a:spAutoFit/>
          </a:bodyPr>
          <a:lstStyle/>
          <a:p>
            <a:r>
              <a:rPr lang="ja-JP" altLang="en-US" sz="1600" dirty="0">
                <a:solidFill>
                  <a:schemeClr val="bg1"/>
                </a:solidFill>
                <a:latin typeface="CiscoSansTT ExtraLight" charset="0"/>
                <a:ea typeface="ＭＳ Ｐゴシック" charset="-128"/>
              </a:rPr>
              <a:t>サンドボックス</a:t>
            </a:r>
            <a:endParaRPr lang="en-US" sz="1600" dirty="0">
              <a:solidFill>
                <a:schemeClr val="bg1"/>
              </a:solidFill>
              <a:latin typeface="CiscoSansTT ExtraLight" charset="0"/>
              <a:ea typeface="ＭＳ Ｐゴシック" charset="-128"/>
            </a:endParaRPr>
          </a:p>
        </p:txBody>
      </p:sp>
      <p:pic>
        <p:nvPicPr>
          <p:cNvPr id="62" name="Picture 61" descr="firewall.png"/>
          <p:cNvPicPr>
            <a:picLocks noChangeAspect="1"/>
          </p:cNvPicPr>
          <p:nvPr/>
        </p:nvPicPr>
        <p:blipFill>
          <a:blip r:embed="rId11" cstate="print">
            <a:alphaModFix amt="75000"/>
          </a:blip>
          <a:stretch>
            <a:fillRect/>
          </a:stretch>
        </p:blipFill>
        <p:spPr>
          <a:xfrm>
            <a:off x="1004502" y="2326560"/>
            <a:ext cx="589852" cy="1352555"/>
          </a:xfrm>
          <a:prstGeom prst="rect">
            <a:avLst/>
          </a:prstGeom>
        </p:spPr>
      </p:pic>
      <p:sp>
        <p:nvSpPr>
          <p:cNvPr id="63" name="Cube 62"/>
          <p:cNvSpPr/>
          <p:nvPr/>
        </p:nvSpPr>
        <p:spPr>
          <a:xfrm>
            <a:off x="454995" y="4112454"/>
            <a:ext cx="1723845" cy="467993"/>
          </a:xfrm>
          <a:prstGeom prst="cube">
            <a:avLst/>
          </a:prstGeom>
          <a:solidFill>
            <a:schemeClr val="bg1">
              <a:lumMod val="6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64" name="TextBox 63"/>
          <p:cNvSpPr txBox="1"/>
          <p:nvPr/>
        </p:nvSpPr>
        <p:spPr>
          <a:xfrm>
            <a:off x="228814" y="4233585"/>
            <a:ext cx="2074369" cy="338538"/>
          </a:xfrm>
          <a:prstGeom prst="rect">
            <a:avLst/>
          </a:prstGeom>
          <a:noFill/>
        </p:spPr>
        <p:txBody>
          <a:bodyPr wrap="square" lIns="91412" tIns="45706" rIns="91412" bIns="45706" rtlCol="0">
            <a:spAutoFit/>
          </a:bodyPr>
          <a:lstStyle/>
          <a:p>
            <a:pPr algn="ctr"/>
            <a:r>
              <a:rPr lang="ja-JP" altLang="en-US" sz="1600" dirty="0">
                <a:solidFill>
                  <a:schemeClr val="bg1"/>
                </a:solidFill>
                <a:latin typeface="CiscoSansTT ExtraLight" charset="0"/>
                <a:ea typeface="ＭＳ Ｐゴシック" charset="-128"/>
              </a:rPr>
              <a:t>ファイアウォール</a:t>
            </a:r>
            <a:endParaRPr lang="en-US" sz="1600" dirty="0">
              <a:solidFill>
                <a:schemeClr val="bg1"/>
              </a:solidFill>
              <a:latin typeface="CiscoSansTT ExtraLight" charset="0"/>
              <a:ea typeface="ＭＳ Ｐゴシック" charset="-128"/>
            </a:endParaRPr>
          </a:p>
        </p:txBody>
      </p:sp>
      <p:sp>
        <p:nvSpPr>
          <p:cNvPr id="69" name="TextBox 68"/>
          <p:cNvSpPr txBox="1"/>
          <p:nvPr/>
        </p:nvSpPr>
        <p:spPr>
          <a:xfrm>
            <a:off x="585624" y="3733911"/>
            <a:ext cx="1800842" cy="311592"/>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不正通信の防御</a:t>
            </a:r>
            <a:endParaRPr lang="en-US" sz="1400" dirty="0">
              <a:latin typeface="CiscoSansTT ExtraLight" charset="0"/>
              <a:ea typeface="ＭＳ Ｐゴシック" charset="-128"/>
            </a:endParaRPr>
          </a:p>
        </p:txBody>
      </p:sp>
      <p:cxnSp>
        <p:nvCxnSpPr>
          <p:cNvPr id="11" name="Straight Connector 10"/>
          <p:cNvCxnSpPr/>
          <p:nvPr/>
        </p:nvCxnSpPr>
        <p:spPr>
          <a:xfrm>
            <a:off x="559567" y="2832492"/>
            <a:ext cx="531896" cy="0"/>
          </a:xfrm>
          <a:prstGeom prst="line">
            <a:avLst/>
          </a:prstGeom>
          <a:ln w="28575"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78972" y="3418618"/>
            <a:ext cx="402064" cy="443"/>
          </a:xfrm>
          <a:prstGeom prst="line">
            <a:avLst/>
          </a:prstGeom>
          <a:ln w="28575"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1417974" y="3049577"/>
            <a:ext cx="509327" cy="885"/>
          </a:xfrm>
          <a:prstGeom prst="line">
            <a:avLst/>
          </a:prstGeom>
          <a:ln w="28575" cmpd="sng">
            <a:headEnd type="none"/>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787522" y="2582848"/>
            <a:ext cx="293086" cy="130250"/>
          </a:xfrm>
          <a:prstGeom prst="straightConnector1">
            <a:avLst/>
          </a:prstGeom>
          <a:ln w="28575"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flipV="1">
            <a:off x="798807" y="3158560"/>
            <a:ext cx="293086" cy="130250"/>
          </a:xfrm>
          <a:prstGeom prst="straightConnector1">
            <a:avLst/>
          </a:prstGeom>
          <a:ln w="28575"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08202" y="2196373"/>
            <a:ext cx="2196538" cy="25086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latin typeface="CiscoSansTT ExtraLight" charset="0"/>
              <a:ea typeface="ＭＳ Ｐゴシック" charset="-128"/>
            </a:endParaRPr>
          </a:p>
        </p:txBody>
      </p:sp>
      <p:sp>
        <p:nvSpPr>
          <p:cNvPr id="88" name="Rectangle 87"/>
          <p:cNvSpPr/>
          <p:nvPr/>
        </p:nvSpPr>
        <p:spPr>
          <a:xfrm>
            <a:off x="2432736" y="2192632"/>
            <a:ext cx="2362878" cy="25086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latin typeface="CiscoSansTT ExtraLight" charset="0"/>
              <a:ea typeface="ＭＳ Ｐゴシック" charset="-128"/>
            </a:endParaRPr>
          </a:p>
        </p:txBody>
      </p:sp>
      <p:sp>
        <p:nvSpPr>
          <p:cNvPr id="92" name="Rectangle 91"/>
          <p:cNvSpPr/>
          <p:nvPr/>
        </p:nvSpPr>
        <p:spPr>
          <a:xfrm>
            <a:off x="4697877" y="2199301"/>
            <a:ext cx="4150736" cy="25086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dirty="0" smtClean="0">
              <a:latin typeface="CiscoSansTT ExtraLight" charset="0"/>
              <a:ea typeface="ＭＳ Ｐゴシック" charset="-128"/>
            </a:endParaRPr>
          </a:p>
        </p:txBody>
      </p:sp>
      <p:sp>
        <p:nvSpPr>
          <p:cNvPr id="73" name="Freeform 7"/>
          <p:cNvSpPr>
            <a:spLocks noEditPoints="1"/>
          </p:cNvSpPr>
          <p:nvPr/>
        </p:nvSpPr>
        <p:spPr bwMode="auto">
          <a:xfrm rot="5400000">
            <a:off x="8376836" y="2761797"/>
            <a:ext cx="220195" cy="296830"/>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latin typeface="CiscoSansTT ExtraLight" charset="0"/>
              <a:ea typeface="ＭＳ Ｐゴシック" charset="-128"/>
            </a:endParaRPr>
          </a:p>
        </p:txBody>
      </p:sp>
      <p:sp>
        <p:nvSpPr>
          <p:cNvPr id="2" name="Title 1"/>
          <p:cNvSpPr>
            <a:spLocks noGrp="1"/>
          </p:cNvSpPr>
          <p:nvPr>
            <p:ph type="title"/>
          </p:nvPr>
        </p:nvSpPr>
        <p:spPr/>
        <p:txBody>
          <a:bodyPr/>
          <a:lstStyle/>
          <a:p>
            <a:r>
              <a:rPr lang="ja-JP" altLang="en-US" sz="2800" dirty="0">
                <a:latin typeface="CiscoSansTT ExtraLight" charset="0"/>
                <a:ea typeface="ＭＳ Ｐゴシック" charset="-128"/>
              </a:rPr>
              <a:t>現在の脅威対策にこのような課題はありませんか？</a:t>
            </a:r>
            <a:endParaRPr lang="en-US" sz="2800" dirty="0">
              <a:latin typeface="CiscoSansTT ExtraLight" charset="0"/>
              <a:ea typeface="ＭＳ Ｐゴシック" charset="-128"/>
            </a:endParaRPr>
          </a:p>
        </p:txBody>
      </p:sp>
    </p:spTree>
    <p:extLst>
      <p:ext uri="{BB962C8B-B14F-4D97-AF65-F5344CB8AC3E}">
        <p14:creationId xmlns:p14="http://schemas.microsoft.com/office/powerpoint/2010/main" val="548061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dissolv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nodePh="1">
                                  <p:stCondLst>
                                    <p:cond delay="0"/>
                                  </p:stCondLst>
                                  <p:endCondLst>
                                    <p:cond evt="begin" delay="0">
                                      <p:tn val="22"/>
                                    </p:cond>
                                  </p:end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par>
                          <p:cTn id="58" fill="hold">
                            <p:stCondLst>
                              <p:cond delay="0"/>
                            </p:stCondLst>
                            <p:childTnLst>
                              <p:par>
                                <p:cTn id="59" presetID="0" presetClass="path" presetSubtype="0" accel="50000" decel="50000" fill="hold" grpId="0" nodeType="afterEffect">
                                  <p:stCondLst>
                                    <p:cond delay="0"/>
                                  </p:stCondLst>
                                  <p:childTnLst>
                                    <p:animMotion origin="layout" path="M 1.08563E-6 -3.69639E-6 L 0.12559 -3.69639E-6 " pathEditMode="relative" rAng="0" ptsTypes="AA">
                                      <p:cBhvr>
                                        <p:cTn id="60" dur="2000" fill="hold"/>
                                        <p:tgtEl>
                                          <p:spTgt spid="12"/>
                                        </p:tgtEl>
                                        <p:attrNameLst>
                                          <p:attrName>ppt_x</p:attrName>
                                          <p:attrName>ppt_y</p:attrName>
                                        </p:attrNameLst>
                                      </p:cBhvr>
                                      <p:rCtr x="6271" y="0"/>
                                    </p:animMotion>
                                  </p:childTnLst>
                                </p:cTn>
                              </p:par>
                              <p:par>
                                <p:cTn id="61" presetID="0" presetClass="path" presetSubtype="0" accel="50000" decel="50000" fill="hold" grpId="0" nodeType="withEffect">
                                  <p:stCondLst>
                                    <p:cond delay="0"/>
                                  </p:stCondLst>
                                  <p:childTnLst>
                                    <p:animMotion origin="layout" path="M -1.63138E-7 -1.73403E-6 L 0.07341 -1.73403E-6 " pathEditMode="relative" rAng="0" ptsTypes="AA">
                                      <p:cBhvr>
                                        <p:cTn id="62" dur="2000" fill="hold"/>
                                        <p:tgtEl>
                                          <p:spTgt spid="14"/>
                                        </p:tgtEl>
                                        <p:attrNameLst>
                                          <p:attrName>ppt_x</p:attrName>
                                          <p:attrName>ppt_y</p:attrName>
                                        </p:attrNameLst>
                                      </p:cBhvr>
                                      <p:rCtr x="3662" y="0"/>
                                    </p:animMotion>
                                  </p:childTnLst>
                                </p:cTn>
                              </p:par>
                              <p:par>
                                <p:cTn id="63" presetID="9" presetClass="entr" presetSubtype="0" fill="hold" nodeType="withEffect">
                                  <p:stCondLst>
                                    <p:cond delay="0"/>
                                  </p:stCondLst>
                                  <p:childTnLst>
                                    <p:set>
                                      <p:cBhvr>
                                        <p:cTn id="64" dur="1" fill="hold">
                                          <p:stCondLst>
                                            <p:cond delay="0"/>
                                          </p:stCondLst>
                                        </p:cTn>
                                        <p:tgtEl>
                                          <p:spTgt spid="41">
                                            <p:txEl>
                                              <p:pRg st="1" end="1"/>
                                            </p:txEl>
                                          </p:spTgt>
                                        </p:tgtEl>
                                        <p:attrNameLst>
                                          <p:attrName>style.visibility</p:attrName>
                                        </p:attrNameLst>
                                      </p:cBhvr>
                                      <p:to>
                                        <p:strVal val="visible"/>
                                      </p:to>
                                    </p:set>
                                    <p:animEffect transition="in" filter="dissolve">
                                      <p:cBhvr>
                                        <p:cTn id="65" dur="500"/>
                                        <p:tgtEl>
                                          <p:spTgt spid="41">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nodePh="1">
                                  <p:stCondLst>
                                    <p:cond delay="0"/>
                                  </p:stCondLst>
                                  <p:endCondLst>
                                    <p:cond evt="begin" delay="0">
                                      <p:tn val="68"/>
                                    </p:cond>
                                  </p:endCondLst>
                                  <p:childTnLst>
                                    <p:set>
                                      <p:cBhvr>
                                        <p:cTn id="69" dur="1" fill="hold">
                                          <p:stCondLst>
                                            <p:cond delay="0"/>
                                          </p:stCondLst>
                                        </p:cTn>
                                        <p:tgtEl>
                                          <p:spTgt spid="8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7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8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81"/>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8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
                                        </p:tgtEl>
                                        <p:attrNameLst>
                                          <p:attrName>style.visibility</p:attrName>
                                        </p:attrNameLst>
                                      </p:cBhvr>
                                      <p:to>
                                        <p:strVal val="visible"/>
                                      </p:to>
                                    </p:set>
                                  </p:childTnLst>
                                </p:cTn>
                              </p:par>
                              <p:par>
                                <p:cTn id="104" presetID="9" presetClass="entr" presetSubtype="0" fill="hold" nodeType="withEffect">
                                  <p:stCondLst>
                                    <p:cond delay="0"/>
                                  </p:stCondLst>
                                  <p:childTnLst>
                                    <p:set>
                                      <p:cBhvr>
                                        <p:cTn id="105" dur="1" fill="hold">
                                          <p:stCondLst>
                                            <p:cond delay="0"/>
                                          </p:stCondLst>
                                        </p:cTn>
                                        <p:tgtEl>
                                          <p:spTgt spid="41">
                                            <p:txEl>
                                              <p:pRg st="2" end="2"/>
                                            </p:txEl>
                                          </p:spTgt>
                                        </p:tgtEl>
                                        <p:attrNameLst>
                                          <p:attrName>style.visibility</p:attrName>
                                        </p:attrNameLst>
                                      </p:cBhvr>
                                      <p:to>
                                        <p:strVal val="visible"/>
                                      </p:to>
                                    </p:set>
                                    <p:animEffect transition="in" filter="dissolve">
                                      <p:cBhvr>
                                        <p:cTn id="106" dur="500"/>
                                        <p:tgtEl>
                                          <p:spTgt spid="41">
                                            <p:txEl>
                                              <p:pRg st="2" end="2"/>
                                            </p:txEl>
                                          </p:spTgt>
                                        </p:tgtEl>
                                      </p:cBhvr>
                                    </p:animEffect>
                                  </p:childTnLst>
                                </p:cTn>
                              </p:par>
                              <p:par>
                                <p:cTn id="107" presetID="1"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nodePh="1">
                                  <p:stCondLst>
                                    <p:cond delay="0"/>
                                  </p:stCondLst>
                                  <p:endCondLst>
                                    <p:cond evt="begin" delay="0">
                                      <p:tn val="111"/>
                                    </p:cond>
                                  </p:endCondLst>
                                  <p:childTnLst>
                                    <p:set>
                                      <p:cBhvr>
                                        <p:cTn id="112" dur="1" fill="hold">
                                          <p:stCondLst>
                                            <p:cond delay="0"/>
                                          </p:stCondLst>
                                        </p:cTn>
                                        <p:tgtEl>
                                          <p:spTgt spid="92"/>
                                        </p:tgtEl>
                                        <p:attrNameLst>
                                          <p:attrName>style.visibility</p:attrName>
                                        </p:attrNameLst>
                                      </p:cBhvr>
                                      <p:to>
                                        <p:strVal val="visible"/>
                                      </p:to>
                                    </p:set>
                                  </p:childTnLst>
                                </p:cTn>
                              </p:par>
                              <p:par>
                                <p:cTn id="113" presetID="0" presetClass="path" presetSubtype="0" accel="50000" decel="50000" fill="hold" grpId="0" nodeType="withEffect">
                                  <p:stCondLst>
                                    <p:cond delay="0"/>
                                  </p:stCondLst>
                                  <p:childTnLst>
                                    <p:animMotion origin="layout" path="M -2.77874E-7 4.40568E-6 L 0.04533 4.40568E-6 " pathEditMode="relative" rAng="0" ptsTypes="AA">
                                      <p:cBhvr>
                                        <p:cTn id="114" dur="2000" fill="hold"/>
                                        <p:tgtEl>
                                          <p:spTgt spid="73"/>
                                        </p:tgtEl>
                                        <p:attrNameLst>
                                          <p:attrName>ppt_x</p:attrName>
                                          <p:attrName>ppt_y</p:attrName>
                                        </p:attrNameLst>
                                      </p:cBhvr>
                                      <p:rCtr x="22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72" grpId="0" animBg="1"/>
      <p:bldP spid="8" grpId="0" animBg="1"/>
      <p:bldP spid="6" grpId="0" animBg="1"/>
      <p:bldP spid="7" grpId="0" animBg="1"/>
      <p:bldP spid="9" grpId="0"/>
      <p:bldP spid="12" grpId="0" animBg="1"/>
      <p:bldP spid="12" grpId="1" animBg="1"/>
      <p:bldP spid="14" grpId="0" animBg="1"/>
      <p:bldP spid="14" grpId="1" animBg="1"/>
      <p:bldP spid="31" grpId="0"/>
      <p:bldP spid="32" grpId="0"/>
      <p:bldP spid="33" grpId="0"/>
      <p:bldP spid="34" grpId="0"/>
      <p:bldP spid="35" grpId="0"/>
      <p:bldP spid="71" grpId="0" animBg="1"/>
      <p:bldP spid="80" grpId="0"/>
      <p:bldP spid="81" grpId="0"/>
      <p:bldP spid="82" grpId="0"/>
      <p:bldP spid="84" grpId="0" animBg="1"/>
      <p:bldP spid="85" grpId="0" animBg="1"/>
      <p:bldP spid="5" grpId="0"/>
      <p:bldP spid="4" grpId="0"/>
      <p:bldP spid="3" grpId="0"/>
      <p:bldP spid="42" grpId="0"/>
      <p:bldP spid="88" grpId="0"/>
      <p:bldP spid="92" grpId="0"/>
      <p:bldP spid="73" grpId="0" animBg="1"/>
      <p:bldP spid="7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rapezoid 56"/>
          <p:cNvSpPr/>
          <p:nvPr/>
        </p:nvSpPr>
        <p:spPr>
          <a:xfrm rot="9651459">
            <a:off x="2791187" y="1931572"/>
            <a:ext cx="2127401" cy="2840165"/>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6" name="Trapezoid 55"/>
          <p:cNvSpPr/>
          <p:nvPr/>
        </p:nvSpPr>
        <p:spPr>
          <a:xfrm rot="11860295">
            <a:off x="4278496" y="1902369"/>
            <a:ext cx="2127401" cy="2840165"/>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5" name="Trapezoid 54"/>
          <p:cNvSpPr/>
          <p:nvPr/>
        </p:nvSpPr>
        <p:spPr>
          <a:xfrm rot="13657166">
            <a:off x="5620854" y="2051677"/>
            <a:ext cx="2767822" cy="3008747"/>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4" name="Trapezoid 53"/>
          <p:cNvSpPr/>
          <p:nvPr/>
        </p:nvSpPr>
        <p:spPr>
          <a:xfrm rot="12141958">
            <a:off x="4443325" y="3608834"/>
            <a:ext cx="2110775" cy="1404156"/>
          </a:xfrm>
          <a:prstGeom prst="trapezoid">
            <a:avLst>
              <a:gd name="adj" fmla="val 5636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3" name="Trapezoid 52"/>
          <p:cNvSpPr/>
          <p:nvPr/>
        </p:nvSpPr>
        <p:spPr>
          <a:xfrm rot="9406613">
            <a:off x="2659277" y="3508084"/>
            <a:ext cx="2067195" cy="1404156"/>
          </a:xfrm>
          <a:prstGeom prst="trapezoid">
            <a:avLst>
              <a:gd name="adj" fmla="val 5636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2" name="Trapezoid 51"/>
          <p:cNvSpPr/>
          <p:nvPr/>
        </p:nvSpPr>
        <p:spPr>
          <a:xfrm rot="7909527">
            <a:off x="871573" y="2041429"/>
            <a:ext cx="2767822" cy="3008747"/>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3" name="Rounded Rectangle 42"/>
          <p:cNvSpPr/>
          <p:nvPr/>
        </p:nvSpPr>
        <p:spPr>
          <a:xfrm>
            <a:off x="2382222" y="2699989"/>
            <a:ext cx="2061397" cy="1440864"/>
          </a:xfrm>
          <a:prstGeom prst="roundRect">
            <a:avLst>
              <a:gd name="adj" fmla="val 7492"/>
            </a:avLst>
          </a:prstGeom>
          <a:ln/>
        </p:spPr>
        <p:style>
          <a:lnRef idx="2">
            <a:schemeClr val="accent1"/>
          </a:lnRef>
          <a:fillRef idx="1">
            <a:schemeClr val="lt1"/>
          </a:fillRef>
          <a:effectRef idx="0">
            <a:schemeClr val="accent1"/>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2" name="Rounded Rectangle 41"/>
          <p:cNvSpPr/>
          <p:nvPr/>
        </p:nvSpPr>
        <p:spPr>
          <a:xfrm>
            <a:off x="4787611" y="2704044"/>
            <a:ext cx="2061397" cy="1440864"/>
          </a:xfrm>
          <a:prstGeom prst="roundRect">
            <a:avLst>
              <a:gd name="adj" fmla="val 7492"/>
            </a:avLst>
          </a:prstGeom>
          <a:ln/>
        </p:spPr>
        <p:style>
          <a:lnRef idx="2">
            <a:schemeClr val="accent1"/>
          </a:lnRef>
          <a:fillRef idx="1">
            <a:schemeClr val="lt1"/>
          </a:fillRef>
          <a:effectRef idx="0">
            <a:schemeClr val="accent1"/>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1" name="Rounded Rectangle 40"/>
          <p:cNvSpPr/>
          <p:nvPr/>
        </p:nvSpPr>
        <p:spPr>
          <a:xfrm>
            <a:off x="7000297" y="1472931"/>
            <a:ext cx="2061397" cy="2165362"/>
          </a:xfrm>
          <a:prstGeom prst="roundRect">
            <a:avLst>
              <a:gd name="adj" fmla="val 7492"/>
            </a:avLst>
          </a:prstGeom>
          <a:ln/>
        </p:spPr>
        <p:style>
          <a:lnRef idx="2">
            <a:schemeClr val="accent1"/>
          </a:lnRef>
          <a:fillRef idx="1">
            <a:schemeClr val="lt1"/>
          </a:fillRef>
          <a:effectRef idx="0">
            <a:schemeClr val="accent1"/>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0" name="Rounded Rectangle 39"/>
          <p:cNvSpPr/>
          <p:nvPr/>
        </p:nvSpPr>
        <p:spPr>
          <a:xfrm>
            <a:off x="4758891" y="923750"/>
            <a:ext cx="2061397" cy="1468473"/>
          </a:xfrm>
          <a:prstGeom prst="roundRect">
            <a:avLst>
              <a:gd name="adj" fmla="val 7492"/>
            </a:avLst>
          </a:prstGeom>
          <a:ln/>
        </p:spPr>
        <p:style>
          <a:lnRef idx="2">
            <a:schemeClr val="accent1"/>
          </a:lnRef>
          <a:fillRef idx="1">
            <a:schemeClr val="lt1"/>
          </a:fillRef>
          <a:effectRef idx="0">
            <a:schemeClr val="accent1"/>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39" name="Rounded Rectangle 38"/>
          <p:cNvSpPr/>
          <p:nvPr/>
        </p:nvSpPr>
        <p:spPr>
          <a:xfrm>
            <a:off x="2370518" y="918329"/>
            <a:ext cx="2061397" cy="1468473"/>
          </a:xfrm>
          <a:prstGeom prst="roundRect">
            <a:avLst>
              <a:gd name="adj" fmla="val 7492"/>
            </a:avLst>
          </a:prstGeom>
          <a:ln/>
        </p:spPr>
        <p:style>
          <a:lnRef idx="2">
            <a:schemeClr val="accent1"/>
          </a:lnRef>
          <a:fillRef idx="1">
            <a:schemeClr val="lt1"/>
          </a:fillRef>
          <a:effectRef idx="0">
            <a:schemeClr val="accent1"/>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38" name="Rounded Rectangle 37"/>
          <p:cNvSpPr/>
          <p:nvPr/>
        </p:nvSpPr>
        <p:spPr>
          <a:xfrm>
            <a:off x="184060" y="1575496"/>
            <a:ext cx="1993033" cy="2053244"/>
          </a:xfrm>
          <a:prstGeom prst="roundRect">
            <a:avLst>
              <a:gd name="adj" fmla="val 7492"/>
            </a:avLst>
          </a:prstGeom>
          <a:ln/>
        </p:spPr>
        <p:style>
          <a:lnRef idx="2">
            <a:schemeClr val="accent1"/>
          </a:lnRef>
          <a:fillRef idx="1">
            <a:schemeClr val="lt1"/>
          </a:fillRef>
          <a:effectRef idx="0">
            <a:schemeClr val="accent1"/>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2" name="Title 1"/>
          <p:cNvSpPr>
            <a:spLocks noGrp="1"/>
          </p:cNvSpPr>
          <p:nvPr>
            <p:ph type="ctrTitle"/>
          </p:nvPr>
        </p:nvSpPr>
        <p:spPr>
          <a:xfrm>
            <a:off x="437766" y="225405"/>
            <a:ext cx="8514402" cy="731837"/>
          </a:xfrm>
        </p:spPr>
        <p:txBody>
          <a:bodyPr/>
          <a:lstStyle/>
          <a:p>
            <a:r>
              <a:rPr lang="en-US" dirty="0" smtClean="0">
                <a:latin typeface="+mn-ea"/>
                <a:ea typeface="+mn-ea"/>
              </a:rPr>
              <a:t>Cisco Firepower</a:t>
            </a:r>
            <a:r>
              <a:rPr lang="ja-JP" altLang="en-US" dirty="0" smtClean="0">
                <a:latin typeface="+mn-ea"/>
                <a:ea typeface="+mn-ea"/>
              </a:rPr>
              <a:t>シリーズが提供する脅威対策</a:t>
            </a:r>
            <a:endParaRPr lang="en-US" dirty="0">
              <a:latin typeface="+mn-ea"/>
              <a:ea typeface="+mn-ea"/>
            </a:endParaRPr>
          </a:p>
        </p:txBody>
      </p:sp>
      <p:sp>
        <p:nvSpPr>
          <p:cNvPr id="4" name="Rounded Rectangle 3"/>
          <p:cNvSpPr/>
          <p:nvPr/>
        </p:nvSpPr>
        <p:spPr>
          <a:xfrm>
            <a:off x="184055" y="1371301"/>
            <a:ext cx="1991384" cy="487775"/>
          </a:xfrm>
          <a:prstGeom prst="roundRect">
            <a:avLst/>
          </a:prstGeom>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600" dirty="0" smtClean="0">
                <a:solidFill>
                  <a:schemeClr val="bg1"/>
                </a:solidFill>
                <a:latin typeface="CiscoSansTT ExtraLight" charset="0"/>
                <a:ea typeface="ＭＳ Ｐゴシック" charset="-128"/>
              </a:rPr>
              <a:t>次世代</a:t>
            </a:r>
            <a:r>
              <a:rPr lang="en-US" altLang="ja-JP" sz="1600" dirty="0" smtClean="0">
                <a:solidFill>
                  <a:schemeClr val="bg1"/>
                </a:solidFill>
                <a:latin typeface="CiscoSansTT ExtraLight" charset="0"/>
                <a:ea typeface="ＭＳ Ｐゴシック" charset="-128"/>
              </a:rPr>
              <a:t>Firewall</a:t>
            </a:r>
            <a:r>
              <a:rPr lang="ja-JP" altLang="en-US" sz="1600" dirty="0" smtClean="0">
                <a:solidFill>
                  <a:schemeClr val="bg1"/>
                </a:solidFill>
                <a:latin typeface="CiscoSansTT ExtraLight" charset="0"/>
                <a:ea typeface="ＭＳ Ｐゴシック" charset="-128"/>
              </a:rPr>
              <a:t>機能</a:t>
            </a:r>
            <a:endParaRPr lang="en-US" sz="1600" dirty="0">
              <a:solidFill>
                <a:schemeClr val="bg1"/>
              </a:solidFill>
              <a:latin typeface="CiscoSansTT ExtraLight" charset="0"/>
              <a:ea typeface="ＭＳ Ｐゴシック" charset="-128"/>
            </a:endParaRPr>
          </a:p>
        </p:txBody>
      </p:sp>
      <p:grpSp>
        <p:nvGrpSpPr>
          <p:cNvPr id="25" name="Group 24"/>
          <p:cNvGrpSpPr/>
          <p:nvPr/>
        </p:nvGrpSpPr>
        <p:grpSpPr>
          <a:xfrm>
            <a:off x="316545" y="1884099"/>
            <a:ext cx="1523997" cy="1024150"/>
            <a:chOff x="712252" y="2169399"/>
            <a:chExt cx="1245315" cy="793335"/>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5354" y="2169399"/>
              <a:ext cx="599124" cy="2322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1789" y="2452334"/>
              <a:ext cx="235877" cy="2128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140" y="2714618"/>
              <a:ext cx="518496" cy="2070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4365" y="2544157"/>
              <a:ext cx="283917" cy="2564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2252" y="2211940"/>
              <a:ext cx="631373" cy="427726"/>
            </a:xfrm>
            <a:prstGeom prst="rect">
              <a:avLst/>
            </a:prstGeom>
          </p:spPr>
        </p:pic>
        <p:pic>
          <p:nvPicPr>
            <p:cNvPr id="11" name="Picture 10"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8897" y="2583386"/>
              <a:ext cx="187584" cy="169438"/>
            </a:xfrm>
            <a:prstGeom prst="rect">
              <a:avLst/>
            </a:prstGeom>
          </p:spPr>
        </p:pic>
        <p:pic>
          <p:nvPicPr>
            <p:cNvPr id="12" name="Picture 11"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72573" y="2522960"/>
              <a:ext cx="187584" cy="169438"/>
            </a:xfrm>
            <a:prstGeom prst="rect">
              <a:avLst/>
            </a:prstGeom>
          </p:spPr>
        </p:pic>
        <p:pic>
          <p:nvPicPr>
            <p:cNvPr id="13" name="Picture 12"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28436" y="2793296"/>
              <a:ext cx="187584" cy="169438"/>
            </a:xfrm>
            <a:prstGeom prst="rect">
              <a:avLst/>
            </a:prstGeom>
          </p:spPr>
        </p:pic>
        <p:pic>
          <p:nvPicPr>
            <p:cNvPr id="14" name="Picture 13"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95632" y="2277378"/>
              <a:ext cx="187584" cy="169438"/>
            </a:xfrm>
            <a:prstGeom prst="rect">
              <a:avLst/>
            </a:prstGeom>
          </p:spPr>
        </p:pic>
        <p:pic>
          <p:nvPicPr>
            <p:cNvPr id="15" name="Picture 14"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62312" y="2750063"/>
              <a:ext cx="187584" cy="169438"/>
            </a:xfrm>
            <a:prstGeom prst="rect">
              <a:avLst/>
            </a:prstGeom>
          </p:spPr>
        </p:pic>
        <p:pic>
          <p:nvPicPr>
            <p:cNvPr id="18" name="Picture 2" descr="Z:\Training\Cisco Templates\2010_Updated Templates\New Cisco Brand\Kubrik Icons\256 Pixel Size\search_1068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flipH="1">
              <a:off x="1289297" y="2345363"/>
              <a:ext cx="668270" cy="60378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p:cNvSpPr/>
          <p:nvPr/>
        </p:nvSpPr>
        <p:spPr>
          <a:xfrm>
            <a:off x="2379728" y="831451"/>
            <a:ext cx="2059691" cy="487775"/>
          </a:xfrm>
          <a:prstGeom prst="roundRect">
            <a:avLst/>
          </a:prstGeom>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600" dirty="0" smtClean="0">
                <a:solidFill>
                  <a:schemeClr val="bg1"/>
                </a:solidFill>
                <a:latin typeface="CiscoSansTT ExtraLight" charset="0"/>
                <a:ea typeface="ＭＳ Ｐゴシック" charset="-128"/>
              </a:rPr>
              <a:t>最も使われている</a:t>
            </a:r>
            <a:r>
              <a:rPr lang="en-US" altLang="ja-JP" sz="1600" dirty="0" smtClean="0">
                <a:solidFill>
                  <a:schemeClr val="bg1"/>
                </a:solidFill>
                <a:latin typeface="CiscoSansTT ExtraLight" charset="0"/>
                <a:ea typeface="ＭＳ Ｐゴシック" charset="-128"/>
              </a:rPr>
              <a:t>IPS</a:t>
            </a:r>
            <a:r>
              <a:rPr lang="ja-JP" altLang="en-US" sz="1600" dirty="0">
                <a:solidFill>
                  <a:schemeClr val="bg1"/>
                </a:solidFill>
                <a:latin typeface="CiscoSansTT ExtraLight" charset="0"/>
                <a:ea typeface="ＭＳ Ｐゴシック" charset="-128"/>
              </a:rPr>
              <a:t>エンジン</a:t>
            </a:r>
            <a:endParaRPr lang="en-US" sz="1600" dirty="0">
              <a:solidFill>
                <a:schemeClr val="bg1"/>
              </a:solidFill>
              <a:latin typeface="CiscoSansTT ExtraLight" charset="0"/>
              <a:ea typeface="ＭＳ Ｐゴシック" charset="-128"/>
            </a:endParaRPr>
          </a:p>
        </p:txBody>
      </p:sp>
      <p:sp>
        <p:nvSpPr>
          <p:cNvPr id="21" name="Rounded Rectangle 20"/>
          <p:cNvSpPr/>
          <p:nvPr/>
        </p:nvSpPr>
        <p:spPr>
          <a:xfrm>
            <a:off x="7004943" y="1372396"/>
            <a:ext cx="2059691" cy="487775"/>
          </a:xfrm>
          <a:prstGeom prst="roundRect">
            <a:avLst/>
          </a:prstGeom>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600" dirty="0">
                <a:solidFill>
                  <a:schemeClr val="bg1"/>
                </a:solidFill>
                <a:latin typeface="CiscoSansTT ExtraLight" charset="0"/>
                <a:ea typeface="ＭＳ Ｐゴシック" charset="-128"/>
              </a:rPr>
              <a:t>高度なマルウェア</a:t>
            </a:r>
            <a:endParaRPr lang="en-US" altLang="ja-JP" sz="1600" dirty="0">
              <a:solidFill>
                <a:schemeClr val="bg1"/>
              </a:solidFill>
              <a:latin typeface="CiscoSansTT ExtraLight" charset="0"/>
              <a:ea typeface="ＭＳ Ｐゴシック" charset="-128"/>
            </a:endParaRPr>
          </a:p>
          <a:p>
            <a:pPr algn="ctr"/>
            <a:r>
              <a:rPr lang="ja-JP" altLang="en-US" sz="1600" dirty="0">
                <a:solidFill>
                  <a:schemeClr val="bg1"/>
                </a:solidFill>
                <a:latin typeface="CiscoSansTT ExtraLight" charset="0"/>
                <a:ea typeface="ＭＳ Ｐゴシック" charset="-128"/>
              </a:rPr>
              <a:t>防御</a:t>
            </a:r>
            <a:endParaRPr lang="en-US" sz="1600" dirty="0">
              <a:solidFill>
                <a:schemeClr val="bg1"/>
              </a:solidFill>
              <a:latin typeface="CiscoSansTT ExtraLight" charset="0"/>
              <a:ea typeface="ＭＳ Ｐゴシック" charset="-128"/>
            </a:endParaRPr>
          </a:p>
        </p:txBody>
      </p:sp>
      <p:sp>
        <p:nvSpPr>
          <p:cNvPr id="22" name="Rounded Rectangle 21"/>
          <p:cNvSpPr/>
          <p:nvPr/>
        </p:nvSpPr>
        <p:spPr>
          <a:xfrm>
            <a:off x="4782461" y="2553828"/>
            <a:ext cx="2059691" cy="487775"/>
          </a:xfrm>
          <a:prstGeom prst="roundRect">
            <a:avLst/>
          </a:prstGeom>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600" dirty="0">
                <a:solidFill>
                  <a:schemeClr val="bg1"/>
                </a:solidFill>
                <a:latin typeface="CiscoSansTT ExtraLight" charset="0"/>
                <a:ea typeface="ＭＳ Ｐゴシック" charset="-128"/>
              </a:rPr>
              <a:t>イベント管理・</a:t>
            </a:r>
            <a:endParaRPr lang="en-US" altLang="ja-JP" sz="1600" dirty="0">
              <a:solidFill>
                <a:schemeClr val="bg1"/>
              </a:solidFill>
              <a:latin typeface="CiscoSansTT ExtraLight" charset="0"/>
              <a:ea typeface="ＭＳ Ｐゴシック" charset="-128"/>
            </a:endParaRPr>
          </a:p>
          <a:p>
            <a:pPr algn="ctr"/>
            <a:r>
              <a:rPr lang="ja-JP" altLang="en-US" sz="1600" dirty="0">
                <a:solidFill>
                  <a:schemeClr val="bg1"/>
                </a:solidFill>
                <a:latin typeface="CiscoSansTT ExtraLight" charset="0"/>
                <a:ea typeface="ＭＳ Ｐゴシック" charset="-128"/>
              </a:rPr>
              <a:t>解析ツール</a:t>
            </a:r>
            <a:endParaRPr lang="en-US" sz="1600" dirty="0">
              <a:solidFill>
                <a:schemeClr val="bg1"/>
              </a:solidFill>
              <a:latin typeface="CiscoSansTT ExtraLight" charset="0"/>
              <a:ea typeface="ＭＳ Ｐゴシック" charset="-128"/>
            </a:endParaRPr>
          </a:p>
        </p:txBody>
      </p:sp>
      <p:pic>
        <p:nvPicPr>
          <p:cNvPr id="23" name="図 29" descr="Snort.eps"/>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03722" y="1439233"/>
            <a:ext cx="1192988" cy="647916"/>
          </a:xfrm>
          <a:prstGeom prst="rect">
            <a:avLst/>
          </a:prstGeom>
        </p:spPr>
      </p:pic>
      <p:pic>
        <p:nvPicPr>
          <p:cNvPr id="24" name="Picture 10" descr="http://www.mtechpro.com/images/sourcefire/malware.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629350" y="1946244"/>
            <a:ext cx="730384" cy="7712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39615" y="2915728"/>
            <a:ext cx="2153424" cy="830989"/>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200" dirty="0">
                <a:latin typeface="CiscoSansTT ExtraLight" charset="0"/>
                <a:ea typeface="ＭＳ Ｐゴシック" charset="-128"/>
              </a:rPr>
              <a:t>アプリケーション制御</a:t>
            </a:r>
            <a:endParaRPr lang="en-US" altLang="ja-JP" sz="1200" dirty="0">
              <a:latin typeface="CiscoSansTT ExtraLight" charset="0"/>
              <a:ea typeface="ＭＳ Ｐゴシック" charset="-128"/>
            </a:endParaRPr>
          </a:p>
          <a:p>
            <a:pPr marL="285666" indent="-285666">
              <a:buFont typeface="Wingdings" charset="2"/>
              <a:buChar char="ü"/>
            </a:pPr>
            <a:r>
              <a:rPr lang="ja-JP" altLang="en-US" sz="1200" dirty="0">
                <a:latin typeface="CiscoSansTT ExtraLight" charset="0"/>
                <a:ea typeface="ＭＳ Ｐゴシック" charset="-128"/>
              </a:rPr>
              <a:t>ユーザ制御</a:t>
            </a:r>
            <a:endParaRPr lang="en-US" altLang="ja-JP" sz="1200" dirty="0">
              <a:latin typeface="CiscoSansTT ExtraLight" charset="0"/>
              <a:ea typeface="ＭＳ Ｐゴシック" charset="-128"/>
            </a:endParaRPr>
          </a:p>
          <a:p>
            <a:pPr marL="285666" indent="-285666">
              <a:buFont typeface="Wingdings" charset="2"/>
              <a:buChar char="ü"/>
            </a:pPr>
            <a:r>
              <a:rPr lang="en-US" altLang="ja-JP" sz="1200" dirty="0">
                <a:latin typeface="CiscoSansTT ExtraLight" charset="0"/>
                <a:ea typeface="ＭＳ Ｐゴシック" charset="-128"/>
              </a:rPr>
              <a:t>URL</a:t>
            </a:r>
            <a:r>
              <a:rPr lang="ja-JP" altLang="en-US" sz="1200" dirty="0">
                <a:latin typeface="CiscoSansTT ExtraLight" charset="0"/>
                <a:ea typeface="ＭＳ Ｐゴシック" charset="-128"/>
              </a:rPr>
              <a:t>フィルター</a:t>
            </a:r>
            <a:endParaRPr lang="en-US" altLang="ja-JP" sz="1200" dirty="0">
              <a:latin typeface="CiscoSansTT ExtraLight" charset="0"/>
              <a:ea typeface="ＭＳ Ｐゴシック" charset="-128"/>
            </a:endParaRPr>
          </a:p>
          <a:p>
            <a:endParaRPr lang="en-US" altLang="ja-JP" sz="1200" dirty="0">
              <a:latin typeface="CiscoSansTT ExtraLight" charset="0"/>
              <a:ea typeface="ＭＳ Ｐゴシック" charset="-128"/>
            </a:endParaRPr>
          </a:p>
        </p:txBody>
      </p:sp>
      <p:sp>
        <p:nvSpPr>
          <p:cNvPr id="27" name="TextBox 26"/>
          <p:cNvSpPr txBox="1"/>
          <p:nvPr/>
        </p:nvSpPr>
        <p:spPr>
          <a:xfrm>
            <a:off x="7165426" y="2772581"/>
            <a:ext cx="1978573" cy="830997"/>
          </a:xfrm>
          <a:prstGeom prst="rect">
            <a:avLst/>
          </a:prstGeom>
          <a:noFill/>
        </p:spPr>
        <p:txBody>
          <a:bodyPr wrap="square" lIns="91412" tIns="45706" rIns="91412" bIns="45706" rtlCol="0">
            <a:spAutoFit/>
          </a:bodyPr>
          <a:lstStyle/>
          <a:p>
            <a:pPr marL="285666" indent="-285666">
              <a:buFont typeface="Wingdings" charset="2"/>
              <a:buChar char="ü"/>
            </a:pPr>
            <a:r>
              <a:rPr lang="en-US" altLang="en-US" sz="1200" dirty="0">
                <a:latin typeface="CiscoSansTT ExtraLight" charset="0"/>
                <a:ea typeface="ＭＳ Ｐゴシック" charset="-128"/>
              </a:rPr>
              <a:t>マルウェア検知</a:t>
            </a:r>
            <a:endParaRPr lang="en-US" altLang="ja-JP" sz="1200" dirty="0">
              <a:latin typeface="CiscoSansTT ExtraLight" charset="0"/>
              <a:ea typeface="ＭＳ Ｐゴシック" charset="-128"/>
            </a:endParaRPr>
          </a:p>
          <a:p>
            <a:pPr marL="285666" indent="-285666">
              <a:buFont typeface="Wingdings" charset="2"/>
              <a:buChar char="ü"/>
            </a:pPr>
            <a:r>
              <a:rPr lang="en-US" altLang="en-US" sz="1200" dirty="0" err="1" smtClean="0">
                <a:latin typeface="CiscoSansTT ExtraLight" charset="0"/>
                <a:ea typeface="ＭＳ Ｐゴシック" charset="-128"/>
              </a:rPr>
              <a:t>ファイル</a:t>
            </a:r>
            <a:r>
              <a:rPr lang="en-US" altLang="en-US" sz="1200" dirty="0" smtClean="0">
                <a:latin typeface="CiscoSansTT ExtraLight" charset="0"/>
                <a:ea typeface="ＭＳ Ｐゴシック" charset="-128"/>
              </a:rPr>
              <a:t> </a:t>
            </a:r>
            <a:r>
              <a:rPr lang="ja-JP" altLang="en-US" sz="1200" dirty="0" smtClean="0">
                <a:latin typeface="CiscoSansTT ExtraLight" charset="0"/>
                <a:ea typeface="ＭＳ Ｐゴシック" charset="-128"/>
              </a:rPr>
              <a:t>トラッキング</a:t>
            </a:r>
            <a:endParaRPr lang="en-US" altLang="ja-JP" sz="1200" dirty="0">
              <a:latin typeface="CiscoSansTT ExtraLight" charset="0"/>
              <a:ea typeface="ＭＳ Ｐゴシック" charset="-128"/>
            </a:endParaRPr>
          </a:p>
          <a:p>
            <a:pPr marL="285666" indent="-285666">
              <a:buFont typeface="Wingdings" charset="2"/>
              <a:buChar char="ü"/>
            </a:pPr>
            <a:r>
              <a:rPr lang="ja-JP" altLang="en-US" sz="1200" dirty="0">
                <a:latin typeface="CiscoSansTT ExtraLight" charset="0"/>
                <a:ea typeface="ＭＳ Ｐゴシック" charset="-128"/>
              </a:rPr>
              <a:t>レトロスペクティブ</a:t>
            </a:r>
            <a:endParaRPr lang="en-US" altLang="ja-JP" sz="1200" dirty="0">
              <a:latin typeface="CiscoSansTT ExtraLight" charset="0"/>
              <a:ea typeface="ＭＳ Ｐゴシック" charset="-128"/>
            </a:endParaRPr>
          </a:p>
          <a:p>
            <a:pPr marL="285666" indent="-285666">
              <a:buFont typeface="Wingdings" charset="2"/>
              <a:buChar char="ü"/>
            </a:pPr>
            <a:r>
              <a:rPr lang="ja-JP" altLang="en-US" sz="1200" dirty="0">
                <a:latin typeface="CiscoSansTT ExtraLight" charset="0"/>
                <a:ea typeface="ＭＳ Ｐゴシック" charset="-128"/>
              </a:rPr>
              <a:t>サンドボックス</a:t>
            </a:r>
            <a:endParaRPr lang="en-US" altLang="ja-JP" sz="1200" dirty="0">
              <a:latin typeface="CiscoSansTT ExtraLight" charset="0"/>
              <a:ea typeface="ＭＳ Ｐゴシック" charset="-128"/>
            </a:endParaRPr>
          </a:p>
        </p:txBody>
      </p:sp>
      <p:sp>
        <p:nvSpPr>
          <p:cNvPr id="29" name="Rounded Rectangle 28"/>
          <p:cNvSpPr/>
          <p:nvPr/>
        </p:nvSpPr>
        <p:spPr>
          <a:xfrm>
            <a:off x="2394362" y="2558206"/>
            <a:ext cx="2059691" cy="487775"/>
          </a:xfrm>
          <a:prstGeom prst="roundRect">
            <a:avLst/>
          </a:prstGeom>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600" dirty="0">
                <a:solidFill>
                  <a:schemeClr val="bg1"/>
                </a:solidFill>
                <a:latin typeface="CiscoSansTT ExtraLight" charset="0"/>
                <a:ea typeface="ＭＳ Ｐゴシック" charset="-128"/>
              </a:rPr>
              <a:t>運用の自動化</a:t>
            </a:r>
            <a:endParaRPr lang="en-US" sz="1600" dirty="0">
              <a:solidFill>
                <a:schemeClr val="bg1"/>
              </a:solidFill>
              <a:latin typeface="CiscoSansTT ExtraLight" charset="0"/>
              <a:ea typeface="ＭＳ Ｐゴシック" charset="-128"/>
            </a:endParaRPr>
          </a:p>
        </p:txBody>
      </p:sp>
      <p:sp>
        <p:nvSpPr>
          <p:cNvPr id="30" name="TextBox 29"/>
          <p:cNvSpPr txBox="1"/>
          <p:nvPr/>
        </p:nvSpPr>
        <p:spPr>
          <a:xfrm>
            <a:off x="2555954" y="3640140"/>
            <a:ext cx="1907888" cy="461665"/>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200" dirty="0">
                <a:latin typeface="CiscoSansTT ExtraLight" charset="0"/>
                <a:ea typeface="ＭＳ Ｐゴシック" charset="-128"/>
              </a:rPr>
              <a:t>自動チューニング</a:t>
            </a:r>
            <a:endParaRPr lang="en-US" altLang="ja-JP" sz="1200" dirty="0">
              <a:latin typeface="CiscoSansTT ExtraLight" charset="0"/>
              <a:ea typeface="ＭＳ Ｐゴシック" charset="-128"/>
            </a:endParaRPr>
          </a:p>
          <a:p>
            <a:pPr marL="285666" indent="-285666">
              <a:buFont typeface="Wingdings" charset="2"/>
              <a:buChar char="ü"/>
            </a:pPr>
            <a:r>
              <a:rPr lang="ja-JP" altLang="en-US" sz="1200" dirty="0">
                <a:latin typeface="CiscoSansTT ExtraLight" charset="0"/>
                <a:ea typeface="ＭＳ Ｐゴシック" charset="-128"/>
              </a:rPr>
              <a:t>インパクト解析</a:t>
            </a:r>
            <a:endParaRPr lang="en-US" altLang="ja-JP" sz="1200" dirty="0">
              <a:latin typeface="CiscoSansTT ExtraLight" charset="0"/>
              <a:ea typeface="ＭＳ Ｐゴシック" charset="-128"/>
            </a:endParaRPr>
          </a:p>
        </p:txBody>
      </p:sp>
      <p:sp>
        <p:nvSpPr>
          <p:cNvPr id="31" name="Rounded Rectangle 30"/>
          <p:cNvSpPr/>
          <p:nvPr/>
        </p:nvSpPr>
        <p:spPr>
          <a:xfrm>
            <a:off x="4760012" y="847166"/>
            <a:ext cx="2059691" cy="487775"/>
          </a:xfrm>
          <a:prstGeom prst="roundRect">
            <a:avLst/>
          </a:prstGeom>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a:r>
              <a:rPr lang="ja-JP" altLang="en-US" sz="1600" dirty="0">
                <a:solidFill>
                  <a:schemeClr val="bg1"/>
                </a:solidFill>
                <a:latin typeface="CiscoSansTT ExtraLight" charset="0"/>
                <a:ea typeface="ＭＳ Ｐゴシック" charset="-128"/>
              </a:rPr>
              <a:t>ネットワークとホストの可視化</a:t>
            </a:r>
            <a:endParaRPr lang="en-US" sz="1600" dirty="0">
              <a:solidFill>
                <a:schemeClr val="bg1"/>
              </a:solidFill>
              <a:latin typeface="CiscoSansTT ExtraLight" charset="0"/>
              <a:ea typeface="ＭＳ Ｐゴシック" charset="-128"/>
            </a:endParaRPr>
          </a:p>
        </p:txBody>
      </p:sp>
      <p:sp>
        <p:nvSpPr>
          <p:cNvPr id="33" name="TextBox 32"/>
          <p:cNvSpPr txBox="1"/>
          <p:nvPr/>
        </p:nvSpPr>
        <p:spPr>
          <a:xfrm>
            <a:off x="4898037" y="3663694"/>
            <a:ext cx="2078189" cy="461665"/>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200" dirty="0">
                <a:latin typeface="CiscoSansTT ExtraLight" charset="0"/>
                <a:ea typeface="ＭＳ Ｐゴシック" charset="-128"/>
              </a:rPr>
              <a:t>インシデント相関分析</a:t>
            </a:r>
            <a:endParaRPr lang="en-US" altLang="ja-JP" sz="1200" dirty="0">
              <a:latin typeface="CiscoSansTT ExtraLight" charset="0"/>
              <a:ea typeface="ＭＳ Ｐゴシック" charset="-128"/>
            </a:endParaRPr>
          </a:p>
          <a:p>
            <a:pPr marL="285666" indent="-285666">
              <a:buFont typeface="Wingdings" charset="2"/>
              <a:buChar char="ü"/>
            </a:pPr>
            <a:r>
              <a:rPr lang="ja-JP" altLang="en-US" sz="1200" dirty="0">
                <a:latin typeface="CiscoSansTT ExtraLight" charset="0"/>
                <a:ea typeface="ＭＳ Ｐゴシック" charset="-128"/>
              </a:rPr>
              <a:t>統合レポーティング</a:t>
            </a:r>
            <a:endParaRPr lang="en-US" altLang="ja-JP" sz="1200" dirty="0">
              <a:latin typeface="CiscoSansTT ExtraLight" charset="0"/>
              <a:ea typeface="ＭＳ Ｐゴシック" charset="-128"/>
            </a:endParaRPr>
          </a:p>
        </p:txBody>
      </p:sp>
      <p:sp>
        <p:nvSpPr>
          <p:cNvPr id="36" name="Freeform 59"/>
          <p:cNvSpPr>
            <a:spLocks noEditPoints="1"/>
          </p:cNvSpPr>
          <p:nvPr/>
        </p:nvSpPr>
        <p:spPr bwMode="auto">
          <a:xfrm>
            <a:off x="5270344" y="1454433"/>
            <a:ext cx="950665" cy="577777"/>
          </a:xfrm>
          <a:custGeom>
            <a:avLst/>
            <a:gdLst>
              <a:gd name="T0" fmla="*/ 188 w 850"/>
              <a:gd name="T1" fmla="*/ 157 h 493"/>
              <a:gd name="T2" fmla="*/ 63 w 850"/>
              <a:gd name="T3" fmla="*/ 184 h 493"/>
              <a:gd name="T4" fmla="*/ 202 w 850"/>
              <a:gd name="T5" fmla="*/ 142 h 493"/>
              <a:gd name="T6" fmla="*/ 0 w 850"/>
              <a:gd name="T7" fmla="*/ 124 h 493"/>
              <a:gd name="T8" fmla="*/ 202 w 850"/>
              <a:gd name="T9" fmla="*/ 142 h 493"/>
              <a:gd name="T10" fmla="*/ 569 w 850"/>
              <a:gd name="T11" fmla="*/ 257 h 493"/>
              <a:gd name="T12" fmla="*/ 731 w 850"/>
              <a:gd name="T13" fmla="*/ 217 h 493"/>
              <a:gd name="T14" fmla="*/ 492 w 850"/>
              <a:gd name="T15" fmla="*/ 270 h 493"/>
              <a:gd name="T16" fmla="*/ 225 w 850"/>
              <a:gd name="T17" fmla="*/ 310 h 493"/>
              <a:gd name="T18" fmla="*/ 496 w 850"/>
              <a:gd name="T19" fmla="*/ 105 h 493"/>
              <a:gd name="T20" fmla="*/ 555 w 850"/>
              <a:gd name="T21" fmla="*/ 0 h 493"/>
              <a:gd name="T22" fmla="*/ 614 w 850"/>
              <a:gd name="T23" fmla="*/ 105 h 493"/>
              <a:gd name="T24" fmla="*/ 546 w 850"/>
              <a:gd name="T25" fmla="*/ 176 h 493"/>
              <a:gd name="T26" fmla="*/ 509 w 850"/>
              <a:gd name="T27" fmla="*/ 69 h 493"/>
              <a:gd name="T28" fmla="*/ 601 w 850"/>
              <a:gd name="T29" fmla="*/ 69 h 493"/>
              <a:gd name="T30" fmla="*/ 509 w 850"/>
              <a:gd name="T31" fmla="*/ 69 h 493"/>
              <a:gd name="T32" fmla="*/ 384 w 850"/>
              <a:gd name="T33" fmla="*/ 248 h 493"/>
              <a:gd name="T34" fmla="*/ 535 w 850"/>
              <a:gd name="T35" fmla="*/ 183 h 493"/>
              <a:gd name="T36" fmla="*/ 411 w 850"/>
              <a:gd name="T37" fmla="*/ 139 h 493"/>
              <a:gd name="T38" fmla="*/ 192 w 850"/>
              <a:gd name="T39" fmla="*/ 208 h 493"/>
              <a:gd name="T40" fmla="*/ 850 w 850"/>
              <a:gd name="T41" fmla="*/ 143 h 493"/>
              <a:gd name="T42" fmla="*/ 789 w 850"/>
              <a:gd name="T43" fmla="*/ 250 h 493"/>
              <a:gd name="T44" fmla="*/ 722 w 850"/>
              <a:gd name="T45" fmla="*/ 179 h 493"/>
              <a:gd name="T46" fmla="*/ 780 w 850"/>
              <a:gd name="T47" fmla="*/ 74 h 493"/>
              <a:gd name="T48" fmla="*/ 826 w 850"/>
              <a:gd name="T49" fmla="*/ 143 h 493"/>
              <a:gd name="T50" fmla="*/ 735 w 850"/>
              <a:gd name="T51" fmla="*/ 143 h 493"/>
              <a:gd name="T52" fmla="*/ 826 w 850"/>
              <a:gd name="T53" fmla="*/ 143 h 493"/>
              <a:gd name="T54" fmla="*/ 112 w 850"/>
              <a:gd name="T55" fmla="*/ 384 h 493"/>
              <a:gd name="T56" fmla="*/ 112 w 850"/>
              <a:gd name="T57" fmla="*/ 195 h 493"/>
              <a:gd name="T58" fmla="*/ 170 w 850"/>
              <a:gd name="T59" fmla="*/ 290 h 493"/>
              <a:gd name="T60" fmla="*/ 54 w 850"/>
              <a:gd name="T61" fmla="*/ 290 h 493"/>
              <a:gd name="T62" fmla="*/ 170 w 850"/>
              <a:gd name="T63" fmla="*/ 290 h 493"/>
              <a:gd name="T64" fmla="*/ 753 w 850"/>
              <a:gd name="T65" fmla="*/ 413 h 493"/>
              <a:gd name="T66" fmla="*/ 686 w 850"/>
              <a:gd name="T67" fmla="*/ 483 h 493"/>
              <a:gd name="T68" fmla="*/ 625 w 850"/>
              <a:gd name="T69" fmla="*/ 376 h 493"/>
              <a:gd name="T70" fmla="*/ 764 w 850"/>
              <a:gd name="T71" fmla="*/ 376 h 493"/>
              <a:gd name="T72" fmla="*/ 694 w 850"/>
              <a:gd name="T73" fmla="*/ 330 h 493"/>
              <a:gd name="T74" fmla="*/ 694 w 850"/>
              <a:gd name="T75" fmla="*/ 422 h 493"/>
              <a:gd name="T76" fmla="*/ 112 w 850"/>
              <a:gd name="T77" fmla="*/ 258 h 493"/>
              <a:gd name="T78" fmla="*/ 112 w 850"/>
              <a:gd name="T79" fmla="*/ 321 h 493"/>
              <a:gd name="T80" fmla="*/ 112 w 850"/>
              <a:gd name="T81" fmla="*/ 258 h 493"/>
              <a:gd name="T82" fmla="*/ 516 w 850"/>
              <a:gd name="T83" fmla="*/ 385 h 493"/>
              <a:gd name="T84" fmla="*/ 354 w 850"/>
              <a:gd name="T85" fmla="*/ 332 h 493"/>
              <a:gd name="T86" fmla="*/ 192 w 850"/>
              <a:gd name="T87" fmla="*/ 372 h 493"/>
              <a:gd name="T88" fmla="*/ 366 w 850"/>
              <a:gd name="T89" fmla="*/ 425 h 493"/>
              <a:gd name="T90" fmla="*/ 540 w 850"/>
              <a:gd name="T91" fmla="*/ 490 h 493"/>
              <a:gd name="T92" fmla="*/ 645 w 850"/>
              <a:gd name="T93" fmla="*/ 45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0" h="493">
                <a:moveTo>
                  <a:pt x="39" y="161"/>
                </a:moveTo>
                <a:cubicBezTo>
                  <a:pt x="85" y="136"/>
                  <a:pt x="141" y="134"/>
                  <a:pt x="188" y="157"/>
                </a:cubicBezTo>
                <a:cubicBezTo>
                  <a:pt x="165" y="181"/>
                  <a:pt x="165" y="181"/>
                  <a:pt x="165" y="181"/>
                </a:cubicBezTo>
                <a:cubicBezTo>
                  <a:pt x="132" y="169"/>
                  <a:pt x="95" y="170"/>
                  <a:pt x="63" y="184"/>
                </a:cubicBezTo>
                <a:lnTo>
                  <a:pt x="39" y="161"/>
                </a:lnTo>
                <a:close/>
                <a:moveTo>
                  <a:pt x="202" y="142"/>
                </a:moveTo>
                <a:cubicBezTo>
                  <a:pt x="225" y="118"/>
                  <a:pt x="225" y="118"/>
                  <a:pt x="225" y="118"/>
                </a:cubicBezTo>
                <a:cubicBezTo>
                  <a:pt x="155" y="78"/>
                  <a:pt x="68" y="80"/>
                  <a:pt x="0" y="124"/>
                </a:cubicBezTo>
                <a:cubicBezTo>
                  <a:pt x="24" y="147"/>
                  <a:pt x="24" y="147"/>
                  <a:pt x="24" y="147"/>
                </a:cubicBezTo>
                <a:cubicBezTo>
                  <a:pt x="78" y="115"/>
                  <a:pt x="146" y="113"/>
                  <a:pt x="202" y="142"/>
                </a:cubicBezTo>
                <a:close/>
                <a:moveTo>
                  <a:pt x="516" y="310"/>
                </a:moveTo>
                <a:cubicBezTo>
                  <a:pt x="569" y="257"/>
                  <a:pt x="569" y="257"/>
                  <a:pt x="569" y="257"/>
                </a:cubicBezTo>
                <a:cubicBezTo>
                  <a:pt x="759" y="257"/>
                  <a:pt x="759" y="257"/>
                  <a:pt x="759" y="257"/>
                </a:cubicBezTo>
                <a:cubicBezTo>
                  <a:pt x="731" y="217"/>
                  <a:pt x="731" y="217"/>
                  <a:pt x="731" y="217"/>
                </a:cubicBezTo>
                <a:cubicBezTo>
                  <a:pt x="544" y="217"/>
                  <a:pt x="544" y="217"/>
                  <a:pt x="544" y="217"/>
                </a:cubicBezTo>
                <a:cubicBezTo>
                  <a:pt x="492" y="270"/>
                  <a:pt x="492" y="270"/>
                  <a:pt x="492" y="270"/>
                </a:cubicBezTo>
                <a:cubicBezTo>
                  <a:pt x="225" y="270"/>
                  <a:pt x="225" y="270"/>
                  <a:pt x="225" y="270"/>
                </a:cubicBezTo>
                <a:cubicBezTo>
                  <a:pt x="227" y="283"/>
                  <a:pt x="227" y="297"/>
                  <a:pt x="225" y="310"/>
                </a:cubicBezTo>
                <a:lnTo>
                  <a:pt x="516" y="310"/>
                </a:lnTo>
                <a:close/>
                <a:moveTo>
                  <a:pt x="496" y="105"/>
                </a:moveTo>
                <a:cubicBezTo>
                  <a:pt x="490" y="95"/>
                  <a:pt x="486" y="82"/>
                  <a:pt x="486" y="69"/>
                </a:cubicBezTo>
                <a:cubicBezTo>
                  <a:pt x="486" y="31"/>
                  <a:pt x="517" y="0"/>
                  <a:pt x="555" y="0"/>
                </a:cubicBezTo>
                <a:cubicBezTo>
                  <a:pt x="593" y="0"/>
                  <a:pt x="624" y="31"/>
                  <a:pt x="624" y="69"/>
                </a:cubicBezTo>
                <a:cubicBezTo>
                  <a:pt x="624" y="82"/>
                  <a:pt x="620" y="95"/>
                  <a:pt x="614" y="105"/>
                </a:cubicBezTo>
                <a:cubicBezTo>
                  <a:pt x="564" y="176"/>
                  <a:pt x="564" y="176"/>
                  <a:pt x="564" y="176"/>
                </a:cubicBezTo>
                <a:cubicBezTo>
                  <a:pt x="558" y="185"/>
                  <a:pt x="552" y="185"/>
                  <a:pt x="546" y="176"/>
                </a:cubicBezTo>
                <a:lnTo>
                  <a:pt x="496" y="105"/>
                </a:lnTo>
                <a:close/>
                <a:moveTo>
                  <a:pt x="509" y="69"/>
                </a:moveTo>
                <a:cubicBezTo>
                  <a:pt x="509" y="95"/>
                  <a:pt x="530" y="115"/>
                  <a:pt x="555" y="115"/>
                </a:cubicBezTo>
                <a:cubicBezTo>
                  <a:pt x="580" y="115"/>
                  <a:pt x="601" y="95"/>
                  <a:pt x="601" y="69"/>
                </a:cubicBezTo>
                <a:cubicBezTo>
                  <a:pt x="601" y="44"/>
                  <a:pt x="580" y="23"/>
                  <a:pt x="555" y="23"/>
                </a:cubicBezTo>
                <a:cubicBezTo>
                  <a:pt x="530" y="23"/>
                  <a:pt x="509" y="44"/>
                  <a:pt x="509" y="69"/>
                </a:cubicBezTo>
                <a:close/>
                <a:moveTo>
                  <a:pt x="219" y="248"/>
                </a:moveTo>
                <a:cubicBezTo>
                  <a:pt x="384" y="248"/>
                  <a:pt x="384" y="248"/>
                  <a:pt x="384" y="248"/>
                </a:cubicBezTo>
                <a:cubicBezTo>
                  <a:pt x="434" y="183"/>
                  <a:pt x="434" y="183"/>
                  <a:pt x="434" y="183"/>
                </a:cubicBezTo>
                <a:cubicBezTo>
                  <a:pt x="535" y="183"/>
                  <a:pt x="535" y="183"/>
                  <a:pt x="535" y="183"/>
                </a:cubicBezTo>
                <a:cubicBezTo>
                  <a:pt x="503" y="139"/>
                  <a:pt x="503" y="139"/>
                  <a:pt x="503" y="139"/>
                </a:cubicBezTo>
                <a:cubicBezTo>
                  <a:pt x="411" y="139"/>
                  <a:pt x="411" y="139"/>
                  <a:pt x="411" y="139"/>
                </a:cubicBezTo>
                <a:cubicBezTo>
                  <a:pt x="356" y="208"/>
                  <a:pt x="356" y="208"/>
                  <a:pt x="356" y="208"/>
                </a:cubicBezTo>
                <a:cubicBezTo>
                  <a:pt x="192" y="208"/>
                  <a:pt x="192" y="208"/>
                  <a:pt x="192" y="208"/>
                </a:cubicBezTo>
                <a:cubicBezTo>
                  <a:pt x="204" y="220"/>
                  <a:pt x="213" y="233"/>
                  <a:pt x="219" y="248"/>
                </a:cubicBezTo>
                <a:close/>
                <a:moveTo>
                  <a:pt x="850" y="143"/>
                </a:moveTo>
                <a:cubicBezTo>
                  <a:pt x="850" y="156"/>
                  <a:pt x="846" y="169"/>
                  <a:pt x="839" y="179"/>
                </a:cubicBezTo>
                <a:cubicBezTo>
                  <a:pt x="789" y="250"/>
                  <a:pt x="789" y="250"/>
                  <a:pt x="789" y="250"/>
                </a:cubicBezTo>
                <a:cubicBezTo>
                  <a:pt x="783" y="259"/>
                  <a:pt x="778" y="259"/>
                  <a:pt x="772" y="250"/>
                </a:cubicBezTo>
                <a:cubicBezTo>
                  <a:pt x="722" y="179"/>
                  <a:pt x="722" y="179"/>
                  <a:pt x="722" y="179"/>
                </a:cubicBezTo>
                <a:cubicBezTo>
                  <a:pt x="715" y="169"/>
                  <a:pt x="711" y="156"/>
                  <a:pt x="711" y="143"/>
                </a:cubicBezTo>
                <a:cubicBezTo>
                  <a:pt x="711" y="105"/>
                  <a:pt x="742" y="74"/>
                  <a:pt x="780" y="74"/>
                </a:cubicBezTo>
                <a:cubicBezTo>
                  <a:pt x="819" y="74"/>
                  <a:pt x="850" y="105"/>
                  <a:pt x="850" y="143"/>
                </a:cubicBezTo>
                <a:close/>
                <a:moveTo>
                  <a:pt x="826" y="143"/>
                </a:moveTo>
                <a:cubicBezTo>
                  <a:pt x="826" y="118"/>
                  <a:pt x="806" y="97"/>
                  <a:pt x="780" y="97"/>
                </a:cubicBezTo>
                <a:cubicBezTo>
                  <a:pt x="755" y="97"/>
                  <a:pt x="735" y="118"/>
                  <a:pt x="735" y="143"/>
                </a:cubicBezTo>
                <a:cubicBezTo>
                  <a:pt x="735" y="169"/>
                  <a:pt x="755" y="189"/>
                  <a:pt x="780" y="189"/>
                </a:cubicBezTo>
                <a:cubicBezTo>
                  <a:pt x="806" y="189"/>
                  <a:pt x="826" y="169"/>
                  <a:pt x="826" y="143"/>
                </a:cubicBezTo>
                <a:close/>
                <a:moveTo>
                  <a:pt x="207" y="290"/>
                </a:moveTo>
                <a:cubicBezTo>
                  <a:pt x="207" y="342"/>
                  <a:pt x="164" y="384"/>
                  <a:pt x="112" y="384"/>
                </a:cubicBezTo>
                <a:cubicBezTo>
                  <a:pt x="60" y="384"/>
                  <a:pt x="17" y="342"/>
                  <a:pt x="17" y="290"/>
                </a:cubicBezTo>
                <a:cubicBezTo>
                  <a:pt x="17" y="237"/>
                  <a:pt x="60" y="195"/>
                  <a:pt x="112" y="195"/>
                </a:cubicBezTo>
                <a:cubicBezTo>
                  <a:pt x="164" y="195"/>
                  <a:pt x="207" y="237"/>
                  <a:pt x="207" y="290"/>
                </a:cubicBezTo>
                <a:close/>
                <a:moveTo>
                  <a:pt x="170" y="290"/>
                </a:moveTo>
                <a:cubicBezTo>
                  <a:pt x="170" y="258"/>
                  <a:pt x="144" y="232"/>
                  <a:pt x="112" y="232"/>
                </a:cubicBezTo>
                <a:cubicBezTo>
                  <a:pt x="80" y="232"/>
                  <a:pt x="54" y="258"/>
                  <a:pt x="54" y="290"/>
                </a:cubicBezTo>
                <a:cubicBezTo>
                  <a:pt x="54" y="322"/>
                  <a:pt x="80" y="347"/>
                  <a:pt x="112" y="347"/>
                </a:cubicBezTo>
                <a:cubicBezTo>
                  <a:pt x="144" y="347"/>
                  <a:pt x="170" y="322"/>
                  <a:pt x="170" y="290"/>
                </a:cubicBezTo>
                <a:close/>
                <a:moveTo>
                  <a:pt x="764" y="376"/>
                </a:moveTo>
                <a:cubicBezTo>
                  <a:pt x="764" y="390"/>
                  <a:pt x="760" y="402"/>
                  <a:pt x="753" y="413"/>
                </a:cubicBezTo>
                <a:cubicBezTo>
                  <a:pt x="703" y="483"/>
                  <a:pt x="703" y="483"/>
                  <a:pt x="703" y="483"/>
                </a:cubicBezTo>
                <a:cubicBezTo>
                  <a:pt x="697" y="492"/>
                  <a:pt x="692" y="493"/>
                  <a:pt x="686" y="483"/>
                </a:cubicBezTo>
                <a:cubicBezTo>
                  <a:pt x="636" y="413"/>
                  <a:pt x="636" y="413"/>
                  <a:pt x="636" y="413"/>
                </a:cubicBezTo>
                <a:cubicBezTo>
                  <a:pt x="629" y="402"/>
                  <a:pt x="625" y="390"/>
                  <a:pt x="625" y="376"/>
                </a:cubicBezTo>
                <a:cubicBezTo>
                  <a:pt x="625" y="338"/>
                  <a:pt x="656" y="307"/>
                  <a:pt x="694" y="307"/>
                </a:cubicBezTo>
                <a:cubicBezTo>
                  <a:pt x="733" y="307"/>
                  <a:pt x="764" y="338"/>
                  <a:pt x="764" y="376"/>
                </a:cubicBezTo>
                <a:close/>
                <a:moveTo>
                  <a:pt x="740" y="376"/>
                </a:moveTo>
                <a:cubicBezTo>
                  <a:pt x="740" y="351"/>
                  <a:pt x="720" y="330"/>
                  <a:pt x="694" y="330"/>
                </a:cubicBezTo>
                <a:cubicBezTo>
                  <a:pt x="669" y="330"/>
                  <a:pt x="649" y="351"/>
                  <a:pt x="649" y="376"/>
                </a:cubicBezTo>
                <a:cubicBezTo>
                  <a:pt x="649" y="402"/>
                  <a:pt x="669" y="422"/>
                  <a:pt x="694" y="422"/>
                </a:cubicBezTo>
                <a:cubicBezTo>
                  <a:pt x="720" y="422"/>
                  <a:pt x="740" y="402"/>
                  <a:pt x="740" y="376"/>
                </a:cubicBezTo>
                <a:close/>
                <a:moveTo>
                  <a:pt x="112" y="258"/>
                </a:moveTo>
                <a:cubicBezTo>
                  <a:pt x="95" y="258"/>
                  <a:pt x="81" y="272"/>
                  <a:pt x="81" y="290"/>
                </a:cubicBezTo>
                <a:cubicBezTo>
                  <a:pt x="81" y="307"/>
                  <a:pt x="95" y="321"/>
                  <a:pt x="112" y="321"/>
                </a:cubicBezTo>
                <a:cubicBezTo>
                  <a:pt x="129" y="321"/>
                  <a:pt x="143" y="307"/>
                  <a:pt x="143" y="290"/>
                </a:cubicBezTo>
                <a:cubicBezTo>
                  <a:pt x="143" y="272"/>
                  <a:pt x="129" y="258"/>
                  <a:pt x="112" y="258"/>
                </a:cubicBezTo>
                <a:close/>
                <a:moveTo>
                  <a:pt x="565" y="450"/>
                </a:moveTo>
                <a:cubicBezTo>
                  <a:pt x="516" y="385"/>
                  <a:pt x="516" y="385"/>
                  <a:pt x="516" y="385"/>
                </a:cubicBezTo>
                <a:cubicBezTo>
                  <a:pt x="465" y="385"/>
                  <a:pt x="442" y="385"/>
                  <a:pt x="391" y="385"/>
                </a:cubicBezTo>
                <a:cubicBezTo>
                  <a:pt x="354" y="332"/>
                  <a:pt x="354" y="332"/>
                  <a:pt x="354" y="332"/>
                </a:cubicBezTo>
                <a:cubicBezTo>
                  <a:pt x="218" y="332"/>
                  <a:pt x="218" y="332"/>
                  <a:pt x="218" y="332"/>
                </a:cubicBezTo>
                <a:cubicBezTo>
                  <a:pt x="212" y="347"/>
                  <a:pt x="203" y="360"/>
                  <a:pt x="192" y="372"/>
                </a:cubicBezTo>
                <a:cubicBezTo>
                  <a:pt x="329" y="372"/>
                  <a:pt x="329" y="372"/>
                  <a:pt x="329" y="372"/>
                </a:cubicBezTo>
                <a:cubicBezTo>
                  <a:pt x="366" y="425"/>
                  <a:pt x="366" y="425"/>
                  <a:pt x="366" y="425"/>
                </a:cubicBezTo>
                <a:cubicBezTo>
                  <a:pt x="417" y="425"/>
                  <a:pt x="440" y="425"/>
                  <a:pt x="492" y="425"/>
                </a:cubicBezTo>
                <a:cubicBezTo>
                  <a:pt x="540" y="490"/>
                  <a:pt x="540" y="490"/>
                  <a:pt x="540" y="490"/>
                </a:cubicBezTo>
                <a:cubicBezTo>
                  <a:pt x="673" y="490"/>
                  <a:pt x="673" y="490"/>
                  <a:pt x="673" y="490"/>
                </a:cubicBezTo>
                <a:cubicBezTo>
                  <a:pt x="645" y="450"/>
                  <a:pt x="645" y="450"/>
                  <a:pt x="645" y="450"/>
                </a:cubicBezTo>
                <a:lnTo>
                  <a:pt x="565" y="450"/>
                </a:lnTo>
                <a:close/>
              </a:path>
            </a:pathLst>
          </a:custGeom>
          <a:solidFill>
            <a:schemeClr val="tx2">
              <a:lumMod val="60000"/>
              <a:lumOff val="40000"/>
            </a:schemeClr>
          </a:solidFill>
          <a:ln>
            <a:noFill/>
          </a:ln>
          <a:effectLst>
            <a:outerShdw blurRad="38100" dist="25400" dir="5400000" algn="t" rotWithShape="0">
              <a:prstClr val="black">
                <a:alpha val="20000"/>
              </a:prstClr>
            </a:outerShdw>
          </a:effectLst>
        </p:spPr>
        <p:txBody>
          <a:bodyPr vert="horz" wrap="square" lIns="91388" tIns="45694" rIns="91388" bIns="45694" numCol="1" anchor="t" anchorCtr="0" compatLnSpc="1">
            <a:prstTxWarp prst="textNoShape">
              <a:avLst/>
            </a:prstTxWarp>
          </a:bodyPr>
          <a:lstStyle/>
          <a:p>
            <a:pPr defTabSz="685520">
              <a:defRPr/>
            </a:pPr>
            <a:endParaRPr lang="en-US" sz="1500" kern="0" dirty="0">
              <a:solidFill>
                <a:srgbClr val="000000"/>
              </a:solidFill>
              <a:latin typeface="CiscoSansTT ExtraLight" charset="0"/>
              <a:ea typeface="ＭＳ Ｐゴシック" charset="-128"/>
            </a:endParaRPr>
          </a:p>
        </p:txBody>
      </p:sp>
      <p:sp>
        <p:nvSpPr>
          <p:cNvPr id="37" name="TextBox 36"/>
          <p:cNvSpPr txBox="1"/>
          <p:nvPr/>
        </p:nvSpPr>
        <p:spPr>
          <a:xfrm>
            <a:off x="4769408" y="2058257"/>
            <a:ext cx="2233651" cy="276999"/>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200" dirty="0" smtClean="0">
                <a:latin typeface="CiscoSansTT ExtraLight" charset="0"/>
                <a:ea typeface="ＭＳ Ｐゴシック" charset="-128"/>
              </a:rPr>
              <a:t>ネットワーク ディスカバリ</a:t>
            </a:r>
            <a:endParaRPr lang="en-US" altLang="ja-JP" sz="1200" dirty="0">
              <a:latin typeface="CiscoSansTT ExtraLight" charset="0"/>
              <a:ea typeface="ＭＳ Ｐゴシック" charset="-128"/>
            </a:endParaRPr>
          </a:p>
        </p:txBody>
      </p:sp>
      <p:pic>
        <p:nvPicPr>
          <p:cNvPr id="48" name="Picture 3" descr="Y:\Training\Cisco Templates\2010_Updated Templates\New Cisco Brand\Kubrik Icons\256 Pixel Size\Proxy_ping_1214_256.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421624" y="3038866"/>
            <a:ext cx="704473" cy="704473"/>
          </a:xfrm>
          <a:prstGeom prst="rect">
            <a:avLst/>
          </a:prstGeom>
          <a:noFill/>
        </p:spPr>
      </p:pic>
      <p:grpSp>
        <p:nvGrpSpPr>
          <p:cNvPr id="49" name="Group 48"/>
          <p:cNvGrpSpPr/>
          <p:nvPr/>
        </p:nvGrpSpPr>
        <p:grpSpPr>
          <a:xfrm>
            <a:off x="3063288" y="3065337"/>
            <a:ext cx="689187" cy="591773"/>
            <a:chOff x="1911770" y="3861429"/>
            <a:chExt cx="1342508" cy="1223314"/>
          </a:xfrm>
        </p:grpSpPr>
        <p:pic>
          <p:nvPicPr>
            <p:cNvPr id="50" name="Picture 3" descr="Y:\Training\Cisco Templates\2010_Updated Templates\New Cisco Brand\Kubrik Icons\256 Pixel Size\settings_0016_256.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911770" y="4371956"/>
              <a:ext cx="712788" cy="712787"/>
            </a:xfrm>
            <a:prstGeom prst="rect">
              <a:avLst/>
            </a:prstGeom>
            <a:noFill/>
          </p:spPr>
        </p:pic>
        <p:pic>
          <p:nvPicPr>
            <p:cNvPr id="51" name="Picture 3" descr="Y:\Training\Cisco Templates\2010_Updated Templates\New Cisco Brand\Kubrik Icons\256 Pixel Size\settings_0016_256.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43639" y="3861429"/>
              <a:ext cx="910639" cy="910640"/>
            </a:xfrm>
            <a:prstGeom prst="rect">
              <a:avLst/>
            </a:prstGeom>
            <a:noFill/>
          </p:spPr>
        </p:pic>
      </p:grpSp>
      <p:pic>
        <p:nvPicPr>
          <p:cNvPr id="60" name="Picture 59" descr="ASA w FPS Family (including Kenton).png"/>
          <p:cNvPicPr>
            <a:picLocks noChangeAspect="1"/>
          </p:cNvPicPr>
          <p:nvPr/>
        </p:nvPicPr>
        <p:blipFill rotWithShape="1">
          <a:blip r:embed="rId16" cstate="screen">
            <a:extLst>
              <a:ext uri="{28A0092B-C50C-407E-A947-70E740481C1C}">
                <a14:useLocalDpi xmlns:a14="http://schemas.microsoft.com/office/drawing/2010/main"/>
              </a:ext>
            </a:extLst>
          </a:blip>
          <a:srcRect l="8302" t="12409" r="4114" b="40761"/>
          <a:stretch/>
        </p:blipFill>
        <p:spPr>
          <a:xfrm>
            <a:off x="3690127" y="4328128"/>
            <a:ext cx="2137528" cy="713893"/>
          </a:xfrm>
          <a:prstGeom prst="rect">
            <a:avLst/>
          </a:prstGeom>
        </p:spPr>
      </p:pic>
      <p:pic>
        <p:nvPicPr>
          <p:cNvPr id="61" name="Picture 60" descr="LKK59132.png"/>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99335" y="4283247"/>
            <a:ext cx="1429977" cy="715174"/>
          </a:xfrm>
          <a:prstGeom prst="rect">
            <a:avLst/>
          </a:prstGeom>
          <a:effectLst/>
        </p:spPr>
      </p:pic>
      <p:grpSp>
        <p:nvGrpSpPr>
          <p:cNvPr id="62" name="Group 61"/>
          <p:cNvGrpSpPr/>
          <p:nvPr/>
        </p:nvGrpSpPr>
        <p:grpSpPr>
          <a:xfrm>
            <a:off x="1966840" y="3989192"/>
            <a:ext cx="1455198" cy="1239988"/>
            <a:chOff x="633939" y="1404292"/>
            <a:chExt cx="2225397" cy="1669377"/>
          </a:xfrm>
        </p:grpSpPr>
        <p:pic>
          <p:nvPicPr>
            <p:cNvPr id="63" name="Picture 6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3939" y="2263485"/>
              <a:ext cx="2225397" cy="810184"/>
            </a:xfrm>
            <a:prstGeom prst="rect">
              <a:avLst/>
            </a:prstGeom>
            <a:noFill/>
            <a:ln>
              <a:noFill/>
            </a:ln>
          </p:spPr>
        </p:pic>
        <p:pic>
          <p:nvPicPr>
            <p:cNvPr id="64" name="Picture 6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44896" y="1404292"/>
              <a:ext cx="2203482" cy="1240021"/>
            </a:xfrm>
            <a:prstGeom prst="rect">
              <a:avLst/>
            </a:prstGeom>
            <a:noFill/>
            <a:ln>
              <a:noFill/>
            </a:ln>
          </p:spPr>
        </p:pic>
      </p:grpSp>
    </p:spTree>
    <p:extLst>
      <p:ext uri="{BB962C8B-B14F-4D97-AF65-F5344CB8AC3E}">
        <p14:creationId xmlns:p14="http://schemas.microsoft.com/office/powerpoint/2010/main" val="60687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5" grpId="0" animBg="1"/>
      <p:bldP spid="54" grpId="0" animBg="1"/>
      <p:bldP spid="53" grpId="0" animBg="1"/>
      <p:bldP spid="52" grpId="0" animBg="1"/>
      <p:bldP spid="43" grpId="0" animBg="1"/>
      <p:bldP spid="42" grpId="0" animBg="1"/>
      <p:bldP spid="41" grpId="0" animBg="1"/>
      <p:bldP spid="40" grpId="0" animBg="1"/>
      <p:bldP spid="38" grpId="0" animBg="1"/>
      <p:bldP spid="4" grpId="0" animBg="1"/>
      <p:bldP spid="21" grpId="0" animBg="1"/>
      <p:bldP spid="22" grpId="0" animBg="1"/>
      <p:bldP spid="26" grpId="0"/>
      <p:bldP spid="27" grpId="0"/>
      <p:bldP spid="29" grpId="0" animBg="1"/>
      <p:bldP spid="30" grpId="0"/>
      <p:bldP spid="31" grpId="0" animBg="1"/>
      <p:bldP spid="33" grpId="0"/>
      <p:bldP spid="36" grpId="0" animBg="1"/>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3125" y="1147284"/>
            <a:ext cx="7130143" cy="3480165"/>
            <a:chOff x="2017488" y="1338547"/>
            <a:chExt cx="9506857" cy="4640220"/>
          </a:xfrm>
        </p:grpSpPr>
        <p:sp>
          <p:nvSpPr>
            <p:cNvPr id="194" name="Trapezoid 78"/>
            <p:cNvSpPr/>
            <p:nvPr/>
          </p:nvSpPr>
          <p:spPr>
            <a:xfrm rot="16200000">
              <a:off x="4450807" y="-1094772"/>
              <a:ext cx="4640220" cy="9506857"/>
            </a:xfrm>
            <a:custGeom>
              <a:avLst/>
              <a:gdLst>
                <a:gd name="connsiteX0" fmla="*/ 0 w 6070600"/>
                <a:gd name="connsiteY0" fmla="*/ 9076059 h 9076059"/>
                <a:gd name="connsiteX1" fmla="*/ 2689276 w 6070600"/>
                <a:gd name="connsiteY1" fmla="*/ 0 h 9076059"/>
                <a:gd name="connsiteX2" fmla="*/ 3381324 w 6070600"/>
                <a:gd name="connsiteY2" fmla="*/ 0 h 9076059"/>
                <a:gd name="connsiteX3" fmla="*/ 6070600 w 6070600"/>
                <a:gd name="connsiteY3" fmla="*/ 9076059 h 9076059"/>
                <a:gd name="connsiteX4" fmla="*/ 0 w 6070600"/>
                <a:gd name="connsiteY4" fmla="*/ 9076059 h 9076059"/>
                <a:gd name="connsiteX0" fmla="*/ 0 w 6070600"/>
                <a:gd name="connsiteY0" fmla="*/ 9076059 h 9540517"/>
                <a:gd name="connsiteX1" fmla="*/ 2689276 w 6070600"/>
                <a:gd name="connsiteY1" fmla="*/ 0 h 9540517"/>
                <a:gd name="connsiteX2" fmla="*/ 3381324 w 6070600"/>
                <a:gd name="connsiteY2" fmla="*/ 0 h 9540517"/>
                <a:gd name="connsiteX3" fmla="*/ 6070600 w 6070600"/>
                <a:gd name="connsiteY3" fmla="*/ 9076059 h 9540517"/>
                <a:gd name="connsiteX4" fmla="*/ 0 w 6070600"/>
                <a:gd name="connsiteY4" fmla="*/ 9076059 h 9540517"/>
                <a:gd name="connsiteX0" fmla="*/ 0 w 6070600"/>
                <a:gd name="connsiteY0" fmla="*/ 9076059 h 9791558"/>
                <a:gd name="connsiteX1" fmla="*/ 2689276 w 6070600"/>
                <a:gd name="connsiteY1" fmla="*/ 0 h 9791558"/>
                <a:gd name="connsiteX2" fmla="*/ 3381324 w 6070600"/>
                <a:gd name="connsiteY2" fmla="*/ 0 h 9791558"/>
                <a:gd name="connsiteX3" fmla="*/ 6070600 w 6070600"/>
                <a:gd name="connsiteY3" fmla="*/ 9076059 h 9791558"/>
                <a:gd name="connsiteX4" fmla="*/ 0 w 6070600"/>
                <a:gd name="connsiteY4" fmla="*/ 9076059 h 979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9791558">
                  <a:moveTo>
                    <a:pt x="0" y="9076059"/>
                  </a:moveTo>
                  <a:lnTo>
                    <a:pt x="2689276" y="0"/>
                  </a:lnTo>
                  <a:lnTo>
                    <a:pt x="3381324" y="0"/>
                  </a:lnTo>
                  <a:lnTo>
                    <a:pt x="6070600" y="9076059"/>
                  </a:lnTo>
                  <a:cubicBezTo>
                    <a:pt x="4541590" y="10121090"/>
                    <a:pt x="1165117" y="9934475"/>
                    <a:pt x="0" y="9076059"/>
                  </a:cubicBezTo>
                  <a:close/>
                </a:path>
              </a:pathLst>
            </a:custGeom>
            <a:gradFill>
              <a:gsLst>
                <a:gs pos="31000">
                  <a:srgbClr val="36A4D7"/>
                </a:gs>
                <a:gs pos="99000">
                  <a:srgbClr val="2B638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nvGrpSpPr>
            <p:cNvPr id="16" name="Group 15"/>
            <p:cNvGrpSpPr/>
            <p:nvPr/>
          </p:nvGrpSpPr>
          <p:grpSpPr>
            <a:xfrm>
              <a:off x="7630904" y="4163952"/>
              <a:ext cx="842538" cy="855625"/>
              <a:chOff x="6093534" y="4674866"/>
              <a:chExt cx="810817" cy="881788"/>
            </a:xfrm>
          </p:grpSpPr>
          <p:sp>
            <p:nvSpPr>
              <p:cNvPr id="256" name="Rectangle 255"/>
              <p:cNvSpPr/>
              <p:nvPr/>
            </p:nvSpPr>
            <p:spPr>
              <a:xfrm>
                <a:off x="6093534" y="5239467"/>
                <a:ext cx="810817"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Malware</a:t>
                </a:r>
              </a:p>
            </p:txBody>
          </p:sp>
          <p:grpSp>
            <p:nvGrpSpPr>
              <p:cNvPr id="257" name="Group 256"/>
              <p:cNvGrpSpPr/>
              <p:nvPr/>
            </p:nvGrpSpPr>
            <p:grpSpPr>
              <a:xfrm>
                <a:off x="6208552" y="4674866"/>
                <a:ext cx="580782" cy="621957"/>
                <a:chOff x="7345623" y="1578556"/>
                <a:chExt cx="657549" cy="704167"/>
              </a:xfrm>
            </p:grpSpPr>
            <p:sp>
              <p:nvSpPr>
                <p:cNvPr id="258" name="Freeform 257"/>
                <p:cNvSpPr>
                  <a:spLocks noEditPoints="1"/>
                </p:cNvSpPr>
                <p:nvPr/>
              </p:nvSpPr>
              <p:spPr bwMode="auto">
                <a:xfrm>
                  <a:off x="7462826" y="1743104"/>
                  <a:ext cx="420395" cy="3633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chemeClr val="bg1"/>
                </a:solid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259" name="Donut 258"/>
                <p:cNvSpPr/>
                <p:nvPr/>
              </p:nvSpPr>
              <p:spPr>
                <a:xfrm>
                  <a:off x="7345623" y="1578556"/>
                  <a:ext cx="657549"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13" name="Group 12"/>
            <p:cNvGrpSpPr/>
            <p:nvPr/>
          </p:nvGrpSpPr>
          <p:grpSpPr>
            <a:xfrm>
              <a:off x="9350811" y="1610664"/>
              <a:ext cx="1528624" cy="897854"/>
              <a:chOff x="7039504" y="2093083"/>
              <a:chExt cx="1471070" cy="925307"/>
            </a:xfrm>
          </p:grpSpPr>
          <p:sp>
            <p:nvSpPr>
              <p:cNvPr id="261" name="Rectangle 260"/>
              <p:cNvSpPr/>
              <p:nvPr/>
            </p:nvSpPr>
            <p:spPr>
              <a:xfrm>
                <a:off x="7039504" y="2701204"/>
                <a:ext cx="1471070" cy="31718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Client applications</a:t>
                </a:r>
              </a:p>
            </p:txBody>
          </p:sp>
          <p:grpSp>
            <p:nvGrpSpPr>
              <p:cNvPr id="262" name="Group 261"/>
              <p:cNvGrpSpPr/>
              <p:nvPr/>
            </p:nvGrpSpPr>
            <p:grpSpPr>
              <a:xfrm>
                <a:off x="7486184" y="2093083"/>
                <a:ext cx="577731" cy="621958"/>
                <a:chOff x="8441423" y="1873157"/>
                <a:chExt cx="654094" cy="704167"/>
              </a:xfrm>
            </p:grpSpPr>
            <p:grpSp>
              <p:nvGrpSpPr>
                <p:cNvPr id="263" name="Group 262"/>
                <p:cNvGrpSpPr/>
                <p:nvPr/>
              </p:nvGrpSpPr>
              <p:grpSpPr>
                <a:xfrm>
                  <a:off x="8583322" y="2069106"/>
                  <a:ext cx="368316" cy="297822"/>
                  <a:chOff x="6507208" y="2550638"/>
                  <a:chExt cx="518509" cy="421771"/>
                </a:xfrm>
                <a:solidFill>
                  <a:schemeClr val="bg1"/>
                </a:solidFill>
                <a:effectLst/>
              </p:grpSpPr>
              <p:grpSp>
                <p:nvGrpSpPr>
                  <p:cNvPr id="265" name="Group 142"/>
                  <p:cNvGrpSpPr>
                    <a:grpSpLocks noChangeAspect="1"/>
                  </p:cNvGrpSpPr>
                  <p:nvPr/>
                </p:nvGrpSpPr>
                <p:grpSpPr>
                  <a:xfrm>
                    <a:off x="6507208" y="2550638"/>
                    <a:ext cx="518509" cy="384293"/>
                    <a:chOff x="3858938" y="2133596"/>
                    <a:chExt cx="294188" cy="216695"/>
                  </a:xfrm>
                  <a:grpFill/>
                  <a:effectLst/>
                </p:grpSpPr>
                <p:sp>
                  <p:nvSpPr>
                    <p:cNvPr id="267" name="Rectangle 266"/>
                    <p:cNvSpPr>
                      <a:spLocks noChangeArrowheads="1"/>
                    </p:cNvSpPr>
                    <p:nvPr/>
                  </p:nvSpPr>
                  <p:spPr bwMode="auto">
                    <a:xfrm>
                      <a:off x="3886200" y="2241704"/>
                      <a:ext cx="9089" cy="7223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68" name="Freeform 267"/>
                    <p:cNvSpPr>
                      <a:spLocks/>
                    </p:cNvSpPr>
                    <p:nvPr/>
                  </p:nvSpPr>
                  <p:spPr bwMode="auto">
                    <a:xfrm>
                      <a:off x="4026358" y="2133596"/>
                      <a:ext cx="99498" cy="180339"/>
                    </a:xfrm>
                    <a:custGeom>
                      <a:avLst/>
                      <a:gdLst/>
                      <a:ahLst/>
                      <a:cxnLst>
                        <a:cxn ang="0">
                          <a:pos x="79" y="8"/>
                        </a:cxn>
                        <a:cxn ang="0">
                          <a:pos x="80" y="8"/>
                        </a:cxn>
                        <a:cxn ang="0">
                          <a:pos x="80" y="160"/>
                        </a:cxn>
                        <a:cxn ang="0">
                          <a:pos x="88" y="160"/>
                        </a:cxn>
                        <a:cxn ang="0">
                          <a:pos x="88" y="8"/>
                        </a:cxn>
                        <a:cxn ang="0">
                          <a:pos x="79" y="0"/>
                        </a:cxn>
                        <a:cxn ang="0">
                          <a:pos x="0" y="0"/>
                        </a:cxn>
                        <a:cxn ang="0">
                          <a:pos x="0" y="8"/>
                        </a:cxn>
                        <a:cxn ang="0">
                          <a:pos x="79" y="8"/>
                        </a:cxn>
                      </a:cxnLst>
                      <a:rect l="0" t="0" r="r" b="b"/>
                      <a:pathLst>
                        <a:path w="88" h="160">
                          <a:moveTo>
                            <a:pt x="79" y="8"/>
                          </a:moveTo>
                          <a:cubicBezTo>
                            <a:pt x="80" y="8"/>
                            <a:pt x="80" y="8"/>
                            <a:pt x="80" y="8"/>
                          </a:cubicBezTo>
                          <a:cubicBezTo>
                            <a:pt x="80" y="160"/>
                            <a:pt x="80" y="160"/>
                            <a:pt x="80" y="160"/>
                          </a:cubicBezTo>
                          <a:cubicBezTo>
                            <a:pt x="88" y="160"/>
                            <a:pt x="88" y="160"/>
                            <a:pt x="88" y="160"/>
                          </a:cubicBezTo>
                          <a:cubicBezTo>
                            <a:pt x="88" y="8"/>
                            <a:pt x="88" y="8"/>
                            <a:pt x="88" y="8"/>
                          </a:cubicBezTo>
                          <a:cubicBezTo>
                            <a:pt x="88" y="4"/>
                            <a:pt x="84" y="0"/>
                            <a:pt x="79" y="0"/>
                          </a:cubicBezTo>
                          <a:cubicBezTo>
                            <a:pt x="0" y="0"/>
                            <a:pt x="0" y="0"/>
                            <a:pt x="0" y="0"/>
                          </a:cubicBezTo>
                          <a:cubicBezTo>
                            <a:pt x="0" y="8"/>
                            <a:pt x="0" y="8"/>
                            <a:pt x="0" y="8"/>
                          </a:cubicBezTo>
                          <a:lnTo>
                            <a:pt x="7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69" name="Freeform 268"/>
                    <p:cNvSpPr>
                      <a:spLocks/>
                    </p:cNvSpPr>
                    <p:nvPr/>
                  </p:nvSpPr>
                  <p:spPr bwMode="auto">
                    <a:xfrm>
                      <a:off x="3886200" y="2133596"/>
                      <a:ext cx="140158" cy="108108"/>
                    </a:xfrm>
                    <a:custGeom>
                      <a:avLst/>
                      <a:gdLst/>
                      <a:ahLst/>
                      <a:cxnLst>
                        <a:cxn ang="0">
                          <a:pos x="8" y="8"/>
                        </a:cxn>
                        <a:cxn ang="0">
                          <a:pos x="9" y="8"/>
                        </a:cxn>
                        <a:cxn ang="0">
                          <a:pos x="124" y="8"/>
                        </a:cxn>
                        <a:cxn ang="0">
                          <a:pos x="124" y="0"/>
                        </a:cxn>
                        <a:cxn ang="0">
                          <a:pos x="9" y="0"/>
                        </a:cxn>
                        <a:cxn ang="0">
                          <a:pos x="0" y="8"/>
                        </a:cxn>
                        <a:cxn ang="0">
                          <a:pos x="0" y="96"/>
                        </a:cxn>
                        <a:cxn ang="0">
                          <a:pos x="8" y="96"/>
                        </a:cxn>
                        <a:cxn ang="0">
                          <a:pos x="8" y="8"/>
                        </a:cxn>
                      </a:cxnLst>
                      <a:rect l="0" t="0" r="r" b="b"/>
                      <a:pathLst>
                        <a:path w="124" h="96">
                          <a:moveTo>
                            <a:pt x="8" y="8"/>
                          </a:moveTo>
                          <a:cubicBezTo>
                            <a:pt x="8" y="8"/>
                            <a:pt x="8" y="8"/>
                            <a:pt x="9" y="8"/>
                          </a:cubicBezTo>
                          <a:cubicBezTo>
                            <a:pt x="124" y="8"/>
                            <a:pt x="124" y="8"/>
                            <a:pt x="124" y="8"/>
                          </a:cubicBezTo>
                          <a:cubicBezTo>
                            <a:pt x="124" y="0"/>
                            <a:pt x="124" y="0"/>
                            <a:pt x="124" y="0"/>
                          </a:cubicBezTo>
                          <a:cubicBezTo>
                            <a:pt x="9" y="0"/>
                            <a:pt x="9" y="0"/>
                            <a:pt x="9" y="0"/>
                          </a:cubicBezTo>
                          <a:cubicBezTo>
                            <a:pt x="4" y="0"/>
                            <a:pt x="0" y="4"/>
                            <a:pt x="0" y="8"/>
                          </a:cubicBezTo>
                          <a:cubicBezTo>
                            <a:pt x="0" y="96"/>
                            <a:pt x="0" y="96"/>
                            <a:pt x="0" y="96"/>
                          </a:cubicBezTo>
                          <a:cubicBezTo>
                            <a:pt x="8" y="96"/>
                            <a:pt x="8" y="96"/>
                            <a:pt x="8" y="96"/>
                          </a:cubicBezTo>
                          <a:lnTo>
                            <a:pt x="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70" name="Freeform 269"/>
                    <p:cNvSpPr>
                      <a:spLocks noEditPoints="1"/>
                    </p:cNvSpPr>
                    <p:nvPr/>
                  </p:nvSpPr>
                  <p:spPr bwMode="auto">
                    <a:xfrm>
                      <a:off x="3858938" y="2313936"/>
                      <a:ext cx="294188" cy="36355"/>
                    </a:xfrm>
                    <a:custGeom>
                      <a:avLst/>
                      <a:gdLst/>
                      <a:ahLst/>
                      <a:cxnLst>
                        <a:cxn ang="0">
                          <a:pos x="249" y="0"/>
                        </a:cxn>
                        <a:cxn ang="0">
                          <a:pos x="236" y="0"/>
                        </a:cxn>
                        <a:cxn ang="0">
                          <a:pos x="228" y="0"/>
                        </a:cxn>
                        <a:cxn ang="0">
                          <a:pos x="228" y="1"/>
                        </a:cxn>
                        <a:cxn ang="0">
                          <a:pos x="227" y="0"/>
                        </a:cxn>
                        <a:cxn ang="0">
                          <a:pos x="33" y="0"/>
                        </a:cxn>
                        <a:cxn ang="0">
                          <a:pos x="32" y="1"/>
                        </a:cxn>
                        <a:cxn ang="0">
                          <a:pos x="32" y="0"/>
                        </a:cxn>
                        <a:cxn ang="0">
                          <a:pos x="24" y="0"/>
                        </a:cxn>
                        <a:cxn ang="0">
                          <a:pos x="11" y="0"/>
                        </a:cxn>
                        <a:cxn ang="0">
                          <a:pos x="0" y="11"/>
                        </a:cxn>
                        <a:cxn ang="0">
                          <a:pos x="0" y="18"/>
                        </a:cxn>
                        <a:cxn ang="0">
                          <a:pos x="11" y="32"/>
                        </a:cxn>
                        <a:cxn ang="0">
                          <a:pos x="249" y="32"/>
                        </a:cxn>
                        <a:cxn ang="0">
                          <a:pos x="260" y="18"/>
                        </a:cxn>
                        <a:cxn ang="0">
                          <a:pos x="260" y="11"/>
                        </a:cxn>
                        <a:cxn ang="0">
                          <a:pos x="249" y="0"/>
                        </a:cxn>
                        <a:cxn ang="0">
                          <a:pos x="113" y="20"/>
                        </a:cxn>
                        <a:cxn ang="0">
                          <a:pos x="107" y="15"/>
                        </a:cxn>
                        <a:cxn ang="0">
                          <a:pos x="113" y="9"/>
                        </a:cxn>
                        <a:cxn ang="0">
                          <a:pos x="118" y="15"/>
                        </a:cxn>
                        <a:cxn ang="0">
                          <a:pos x="113" y="20"/>
                        </a:cxn>
                        <a:cxn ang="0">
                          <a:pos x="130" y="20"/>
                        </a:cxn>
                        <a:cxn ang="0">
                          <a:pos x="124" y="15"/>
                        </a:cxn>
                        <a:cxn ang="0">
                          <a:pos x="130" y="9"/>
                        </a:cxn>
                        <a:cxn ang="0">
                          <a:pos x="135" y="15"/>
                        </a:cxn>
                        <a:cxn ang="0">
                          <a:pos x="130" y="20"/>
                        </a:cxn>
                        <a:cxn ang="0">
                          <a:pos x="147" y="20"/>
                        </a:cxn>
                        <a:cxn ang="0">
                          <a:pos x="141" y="15"/>
                        </a:cxn>
                        <a:cxn ang="0">
                          <a:pos x="147" y="9"/>
                        </a:cxn>
                        <a:cxn ang="0">
                          <a:pos x="152" y="15"/>
                        </a:cxn>
                        <a:cxn ang="0">
                          <a:pos x="147" y="20"/>
                        </a:cxn>
                        <a:cxn ang="0">
                          <a:pos x="236" y="20"/>
                        </a:cxn>
                        <a:cxn ang="0">
                          <a:pos x="188" y="20"/>
                        </a:cxn>
                        <a:cxn ang="0">
                          <a:pos x="188" y="8"/>
                        </a:cxn>
                        <a:cxn ang="0">
                          <a:pos x="227" y="8"/>
                        </a:cxn>
                        <a:cxn ang="0">
                          <a:pos x="236" y="8"/>
                        </a:cxn>
                        <a:cxn ang="0">
                          <a:pos x="236" y="20"/>
                        </a:cxn>
                      </a:cxnLst>
                      <a:rect l="0" t="0" r="r" b="b"/>
                      <a:pathLst>
                        <a:path w="260" h="32">
                          <a:moveTo>
                            <a:pt x="249" y="0"/>
                          </a:moveTo>
                          <a:cubicBezTo>
                            <a:pt x="236" y="0"/>
                            <a:pt x="236" y="0"/>
                            <a:pt x="236" y="0"/>
                          </a:cubicBezTo>
                          <a:cubicBezTo>
                            <a:pt x="228" y="0"/>
                            <a:pt x="228" y="0"/>
                            <a:pt x="228" y="0"/>
                          </a:cubicBezTo>
                          <a:cubicBezTo>
                            <a:pt x="228" y="1"/>
                            <a:pt x="228" y="1"/>
                            <a:pt x="228" y="1"/>
                          </a:cubicBezTo>
                          <a:cubicBezTo>
                            <a:pt x="228" y="1"/>
                            <a:pt x="228" y="0"/>
                            <a:pt x="227" y="0"/>
                          </a:cubicBezTo>
                          <a:cubicBezTo>
                            <a:pt x="33" y="0"/>
                            <a:pt x="33" y="0"/>
                            <a:pt x="33" y="0"/>
                          </a:cubicBezTo>
                          <a:cubicBezTo>
                            <a:pt x="32" y="0"/>
                            <a:pt x="32" y="1"/>
                            <a:pt x="32" y="1"/>
                          </a:cubicBezTo>
                          <a:cubicBezTo>
                            <a:pt x="32" y="0"/>
                            <a:pt x="32" y="0"/>
                            <a:pt x="32" y="0"/>
                          </a:cubicBezTo>
                          <a:cubicBezTo>
                            <a:pt x="24" y="0"/>
                            <a:pt x="24" y="0"/>
                            <a:pt x="24" y="0"/>
                          </a:cubicBezTo>
                          <a:cubicBezTo>
                            <a:pt x="11" y="0"/>
                            <a:pt x="11" y="0"/>
                            <a:pt x="11" y="0"/>
                          </a:cubicBezTo>
                          <a:cubicBezTo>
                            <a:pt x="4" y="0"/>
                            <a:pt x="0" y="4"/>
                            <a:pt x="0" y="11"/>
                          </a:cubicBezTo>
                          <a:cubicBezTo>
                            <a:pt x="0" y="18"/>
                            <a:pt x="0" y="18"/>
                            <a:pt x="0" y="18"/>
                          </a:cubicBezTo>
                          <a:cubicBezTo>
                            <a:pt x="0" y="25"/>
                            <a:pt x="4" y="32"/>
                            <a:pt x="11" y="32"/>
                          </a:cubicBezTo>
                          <a:cubicBezTo>
                            <a:pt x="249" y="32"/>
                            <a:pt x="249" y="32"/>
                            <a:pt x="249" y="32"/>
                          </a:cubicBezTo>
                          <a:cubicBezTo>
                            <a:pt x="256" y="32"/>
                            <a:pt x="260" y="25"/>
                            <a:pt x="260" y="18"/>
                          </a:cubicBezTo>
                          <a:cubicBezTo>
                            <a:pt x="260" y="11"/>
                            <a:pt x="260" y="11"/>
                            <a:pt x="260" y="11"/>
                          </a:cubicBezTo>
                          <a:cubicBezTo>
                            <a:pt x="260" y="4"/>
                            <a:pt x="256" y="0"/>
                            <a:pt x="249" y="0"/>
                          </a:cubicBezTo>
                          <a:close/>
                          <a:moveTo>
                            <a:pt x="113" y="20"/>
                          </a:moveTo>
                          <a:cubicBezTo>
                            <a:pt x="110" y="20"/>
                            <a:pt x="107" y="18"/>
                            <a:pt x="107" y="15"/>
                          </a:cubicBezTo>
                          <a:cubicBezTo>
                            <a:pt x="107" y="12"/>
                            <a:pt x="110" y="9"/>
                            <a:pt x="113" y="9"/>
                          </a:cubicBezTo>
                          <a:cubicBezTo>
                            <a:pt x="116" y="9"/>
                            <a:pt x="118" y="12"/>
                            <a:pt x="118" y="15"/>
                          </a:cubicBezTo>
                          <a:cubicBezTo>
                            <a:pt x="118" y="18"/>
                            <a:pt x="116" y="20"/>
                            <a:pt x="113" y="20"/>
                          </a:cubicBezTo>
                          <a:close/>
                          <a:moveTo>
                            <a:pt x="130" y="20"/>
                          </a:moveTo>
                          <a:cubicBezTo>
                            <a:pt x="127" y="20"/>
                            <a:pt x="124" y="18"/>
                            <a:pt x="124" y="15"/>
                          </a:cubicBezTo>
                          <a:cubicBezTo>
                            <a:pt x="124" y="12"/>
                            <a:pt x="127" y="9"/>
                            <a:pt x="130" y="9"/>
                          </a:cubicBezTo>
                          <a:cubicBezTo>
                            <a:pt x="133" y="9"/>
                            <a:pt x="135" y="12"/>
                            <a:pt x="135" y="15"/>
                          </a:cubicBezTo>
                          <a:cubicBezTo>
                            <a:pt x="135" y="18"/>
                            <a:pt x="133" y="20"/>
                            <a:pt x="130" y="20"/>
                          </a:cubicBezTo>
                          <a:close/>
                          <a:moveTo>
                            <a:pt x="147" y="20"/>
                          </a:moveTo>
                          <a:cubicBezTo>
                            <a:pt x="144" y="20"/>
                            <a:pt x="141" y="18"/>
                            <a:pt x="141" y="15"/>
                          </a:cubicBezTo>
                          <a:cubicBezTo>
                            <a:pt x="141" y="12"/>
                            <a:pt x="144" y="9"/>
                            <a:pt x="147" y="9"/>
                          </a:cubicBezTo>
                          <a:cubicBezTo>
                            <a:pt x="150" y="9"/>
                            <a:pt x="152" y="12"/>
                            <a:pt x="152" y="15"/>
                          </a:cubicBezTo>
                          <a:cubicBezTo>
                            <a:pt x="152" y="18"/>
                            <a:pt x="150" y="20"/>
                            <a:pt x="147" y="20"/>
                          </a:cubicBezTo>
                          <a:close/>
                          <a:moveTo>
                            <a:pt x="236" y="20"/>
                          </a:moveTo>
                          <a:cubicBezTo>
                            <a:pt x="188" y="20"/>
                            <a:pt x="188" y="20"/>
                            <a:pt x="188" y="20"/>
                          </a:cubicBezTo>
                          <a:cubicBezTo>
                            <a:pt x="188" y="8"/>
                            <a:pt x="188" y="8"/>
                            <a:pt x="188" y="8"/>
                          </a:cubicBezTo>
                          <a:cubicBezTo>
                            <a:pt x="227" y="8"/>
                            <a:pt x="227" y="8"/>
                            <a:pt x="227" y="8"/>
                          </a:cubicBezTo>
                          <a:cubicBezTo>
                            <a:pt x="236" y="8"/>
                            <a:pt x="236" y="8"/>
                            <a:pt x="236" y="8"/>
                          </a:cubicBezTo>
                          <a:lnTo>
                            <a:pt x="236"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71" name="Freeform 270"/>
                    <p:cNvSpPr>
                      <a:spLocks/>
                    </p:cNvSpPr>
                    <p:nvPr/>
                  </p:nvSpPr>
                  <p:spPr bwMode="auto">
                    <a:xfrm>
                      <a:off x="3895288" y="2313936"/>
                      <a:ext cx="221478" cy="1435"/>
                    </a:xfrm>
                    <a:custGeom>
                      <a:avLst/>
                      <a:gdLst/>
                      <a:ahLst/>
                      <a:cxnLst>
                        <a:cxn ang="0">
                          <a:pos x="0" y="1"/>
                        </a:cxn>
                        <a:cxn ang="0">
                          <a:pos x="1" y="0"/>
                        </a:cxn>
                        <a:cxn ang="0">
                          <a:pos x="195" y="0"/>
                        </a:cxn>
                        <a:cxn ang="0">
                          <a:pos x="196" y="1"/>
                        </a:cxn>
                        <a:cxn ang="0">
                          <a:pos x="196" y="0"/>
                        </a:cxn>
                        <a:cxn ang="0">
                          <a:pos x="0" y="0"/>
                        </a:cxn>
                        <a:cxn ang="0">
                          <a:pos x="0" y="1"/>
                        </a:cxn>
                      </a:cxnLst>
                      <a:rect l="0" t="0" r="r" b="b"/>
                      <a:pathLst>
                        <a:path w="196" h="1">
                          <a:moveTo>
                            <a:pt x="0" y="1"/>
                          </a:moveTo>
                          <a:cubicBezTo>
                            <a:pt x="0" y="1"/>
                            <a:pt x="0" y="0"/>
                            <a:pt x="1" y="0"/>
                          </a:cubicBezTo>
                          <a:cubicBezTo>
                            <a:pt x="195" y="0"/>
                            <a:pt x="195" y="0"/>
                            <a:pt x="195" y="0"/>
                          </a:cubicBezTo>
                          <a:cubicBezTo>
                            <a:pt x="196" y="0"/>
                            <a:pt x="196" y="1"/>
                            <a:pt x="196" y="1"/>
                          </a:cubicBezTo>
                          <a:cubicBezTo>
                            <a:pt x="196" y="0"/>
                            <a:pt x="196" y="0"/>
                            <a:pt x="196" y="0"/>
                          </a:cubicBezTo>
                          <a:cubicBezTo>
                            <a:pt x="0" y="0"/>
                            <a:pt x="0" y="0"/>
                            <a:pt x="0" y="0"/>
                          </a:cubicBez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grpSp>
              <p:sp>
                <p:nvSpPr>
                  <p:cNvPr id="266" name="TextBox 265"/>
                  <p:cNvSpPr txBox="1"/>
                  <p:nvPr/>
                </p:nvSpPr>
                <p:spPr>
                  <a:xfrm>
                    <a:off x="6770198" y="2612173"/>
                    <a:ext cx="133" cy="360236"/>
                  </a:xfrm>
                  <a:prstGeom prst="rect">
                    <a:avLst/>
                  </a:prstGeom>
                  <a:grpFill/>
                  <a:effectLst/>
                </p:spPr>
                <p:txBody>
                  <a:bodyPr wrap="none" lIns="0" rIns="0" rtlCol="0">
                    <a:spAutoFit/>
                  </a:bodyPr>
                  <a:lstStyle/>
                  <a:p>
                    <a:pPr algn="ctr" defTabSz="685618">
                      <a:lnSpc>
                        <a:spcPct val="90000"/>
                      </a:lnSpc>
                      <a:spcBef>
                        <a:spcPts val="450"/>
                      </a:spcBef>
                    </a:pPr>
                    <a:endParaRPr lang="en-US" sz="500" spc="75" dirty="0">
                      <a:solidFill>
                        <a:srgbClr val="FFFFFF"/>
                      </a:solidFill>
                      <a:latin typeface="CiscoSansTT ExtraLight" charset="0"/>
                      <a:ea typeface="ＭＳ Ｐゴシック" charset="-128"/>
                      <a:cs typeface="MS PGothic" charset="-128"/>
                    </a:endParaRPr>
                  </a:p>
                </p:txBody>
              </p:sp>
            </p:grpSp>
            <p:sp>
              <p:nvSpPr>
                <p:cNvPr id="264" name="Donut 263"/>
                <p:cNvSpPr/>
                <p:nvPr/>
              </p:nvSpPr>
              <p:spPr>
                <a:xfrm>
                  <a:off x="8441423" y="1873157"/>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12" name="Group 11"/>
            <p:cNvGrpSpPr/>
            <p:nvPr/>
          </p:nvGrpSpPr>
          <p:grpSpPr>
            <a:xfrm>
              <a:off x="7694282" y="1996614"/>
              <a:ext cx="1560684" cy="864714"/>
              <a:chOff x="7324803" y="3608387"/>
              <a:chExt cx="1501924" cy="891155"/>
            </a:xfrm>
          </p:grpSpPr>
          <p:sp>
            <p:nvSpPr>
              <p:cNvPr id="273" name="Rectangle 272"/>
              <p:cNvSpPr/>
              <p:nvPr/>
            </p:nvSpPr>
            <p:spPr>
              <a:xfrm>
                <a:off x="7324803" y="4182355"/>
                <a:ext cx="1501924"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Operating systems</a:t>
                </a:r>
              </a:p>
            </p:txBody>
          </p:sp>
          <p:grpSp>
            <p:nvGrpSpPr>
              <p:cNvPr id="274" name="Group 273"/>
              <p:cNvGrpSpPr/>
              <p:nvPr/>
            </p:nvGrpSpPr>
            <p:grpSpPr>
              <a:xfrm>
                <a:off x="7786900" y="3608387"/>
                <a:ext cx="577731" cy="621958"/>
                <a:chOff x="9517298" y="2424394"/>
                <a:chExt cx="654094" cy="704166"/>
              </a:xfrm>
            </p:grpSpPr>
            <p:grpSp>
              <p:nvGrpSpPr>
                <p:cNvPr id="275" name="Group 274"/>
                <p:cNvGrpSpPr/>
                <p:nvPr/>
              </p:nvGrpSpPr>
              <p:grpSpPr>
                <a:xfrm>
                  <a:off x="9683311" y="2591043"/>
                  <a:ext cx="322068" cy="320797"/>
                  <a:chOff x="5455119" y="3164818"/>
                  <a:chExt cx="1844040" cy="1836759"/>
                </a:xfrm>
                <a:solidFill>
                  <a:schemeClr val="bg1"/>
                </a:solidFill>
              </p:grpSpPr>
              <p:sp>
                <p:nvSpPr>
                  <p:cNvPr id="277" name="Rounded Rectangle 276"/>
                  <p:cNvSpPr/>
                  <p:nvPr/>
                </p:nvSpPr>
                <p:spPr>
                  <a:xfrm>
                    <a:off x="5455119" y="3164818"/>
                    <a:ext cx="990132" cy="984907"/>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78" name="Rounded Rectangle 277"/>
                  <p:cNvSpPr/>
                  <p:nvPr/>
                </p:nvSpPr>
                <p:spPr>
                  <a:xfrm>
                    <a:off x="6521919" y="4224337"/>
                    <a:ext cx="777240" cy="777240"/>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79" name="Rounded Rectangle 278"/>
                  <p:cNvSpPr/>
                  <p:nvPr/>
                </p:nvSpPr>
                <p:spPr>
                  <a:xfrm>
                    <a:off x="5841747" y="4224337"/>
                    <a:ext cx="603504" cy="603504"/>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80" name="Rounded Rectangle 279"/>
                  <p:cNvSpPr/>
                  <p:nvPr/>
                </p:nvSpPr>
                <p:spPr>
                  <a:xfrm>
                    <a:off x="6521919" y="3696322"/>
                    <a:ext cx="457200" cy="457200"/>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grpSp>
            <p:sp>
              <p:nvSpPr>
                <p:cNvPr id="276" name="Donut 275"/>
                <p:cNvSpPr/>
                <p:nvPr/>
              </p:nvSpPr>
              <p:spPr>
                <a:xfrm>
                  <a:off x="9517298" y="2424394"/>
                  <a:ext cx="654094"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7" name="Group 6"/>
            <p:cNvGrpSpPr/>
            <p:nvPr/>
          </p:nvGrpSpPr>
          <p:grpSpPr>
            <a:xfrm>
              <a:off x="9941736" y="2652443"/>
              <a:ext cx="1317027" cy="898259"/>
              <a:chOff x="8629924" y="1649895"/>
              <a:chExt cx="1267442" cy="925723"/>
            </a:xfrm>
          </p:grpSpPr>
          <p:sp>
            <p:nvSpPr>
              <p:cNvPr id="282" name="Rectangle 281"/>
              <p:cNvSpPr/>
              <p:nvPr/>
            </p:nvSpPr>
            <p:spPr>
              <a:xfrm>
                <a:off x="8629924" y="2258432"/>
                <a:ext cx="1267442" cy="31718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Mobile Devices</a:t>
                </a:r>
              </a:p>
            </p:txBody>
          </p:sp>
          <p:grpSp>
            <p:nvGrpSpPr>
              <p:cNvPr id="283" name="Group 282"/>
              <p:cNvGrpSpPr/>
              <p:nvPr/>
            </p:nvGrpSpPr>
            <p:grpSpPr>
              <a:xfrm>
                <a:off x="8974789" y="1649895"/>
                <a:ext cx="577731" cy="621957"/>
                <a:chOff x="8494550" y="4697567"/>
                <a:chExt cx="654094" cy="704167"/>
              </a:xfrm>
            </p:grpSpPr>
            <p:sp>
              <p:nvSpPr>
                <p:cNvPr id="284" name="Freeform 283"/>
                <p:cNvSpPr>
                  <a:spLocks noEditPoints="1"/>
                </p:cNvSpPr>
                <p:nvPr/>
              </p:nvSpPr>
              <p:spPr bwMode="auto">
                <a:xfrm>
                  <a:off x="8693358" y="4869385"/>
                  <a:ext cx="256476" cy="34602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dirty="0">
                    <a:solidFill>
                      <a:srgbClr val="000000"/>
                    </a:solidFill>
                    <a:latin typeface="CiscoSansTT ExtraLight" charset="0"/>
                    <a:ea typeface="ＭＳ Ｐゴシック" charset="-128"/>
                    <a:cs typeface="MS PGothic" charset="-128"/>
                  </a:endParaRPr>
                </a:p>
              </p:txBody>
            </p:sp>
            <p:sp>
              <p:nvSpPr>
                <p:cNvPr id="285" name="Donut 284"/>
                <p:cNvSpPr/>
                <p:nvPr/>
              </p:nvSpPr>
              <p:spPr>
                <a:xfrm>
                  <a:off x="8494550" y="4697567"/>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9" name="Group 8"/>
            <p:cNvGrpSpPr/>
            <p:nvPr/>
          </p:nvGrpSpPr>
          <p:grpSpPr>
            <a:xfrm>
              <a:off x="9615322" y="4772084"/>
              <a:ext cx="1158865" cy="933928"/>
              <a:chOff x="8665675" y="5363200"/>
              <a:chExt cx="1115233" cy="962485"/>
            </a:xfrm>
          </p:grpSpPr>
          <p:sp>
            <p:nvSpPr>
              <p:cNvPr id="287" name="Rectangle 286"/>
              <p:cNvSpPr/>
              <p:nvPr/>
            </p:nvSpPr>
            <p:spPr>
              <a:xfrm>
                <a:off x="8665675" y="6008498"/>
                <a:ext cx="1115233"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VOIP phones</a:t>
                </a:r>
              </a:p>
            </p:txBody>
          </p:sp>
          <p:grpSp>
            <p:nvGrpSpPr>
              <p:cNvPr id="288" name="Group 287"/>
              <p:cNvGrpSpPr/>
              <p:nvPr/>
            </p:nvGrpSpPr>
            <p:grpSpPr>
              <a:xfrm>
                <a:off x="8934418" y="5363200"/>
                <a:ext cx="577731" cy="621957"/>
                <a:chOff x="7363182" y="5074316"/>
                <a:chExt cx="654094" cy="704167"/>
              </a:xfrm>
            </p:grpSpPr>
            <p:grpSp>
              <p:nvGrpSpPr>
                <p:cNvPr id="289" name="Group 288"/>
                <p:cNvGrpSpPr/>
                <p:nvPr/>
              </p:nvGrpSpPr>
              <p:grpSpPr>
                <a:xfrm>
                  <a:off x="7479646" y="5212792"/>
                  <a:ext cx="386755" cy="377144"/>
                  <a:chOff x="1188812" y="2857072"/>
                  <a:chExt cx="269901" cy="263194"/>
                </a:xfrm>
                <a:solidFill>
                  <a:schemeClr val="bg1"/>
                </a:solidFill>
              </p:grpSpPr>
              <p:sp>
                <p:nvSpPr>
                  <p:cNvPr id="291" name="Freeform 290"/>
                  <p:cNvSpPr>
                    <a:spLocks/>
                  </p:cNvSpPr>
                  <p:nvPr/>
                </p:nvSpPr>
                <p:spPr bwMode="auto">
                  <a:xfrm>
                    <a:off x="1291072" y="28906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2" name="Freeform 291"/>
                  <p:cNvSpPr>
                    <a:spLocks/>
                  </p:cNvSpPr>
                  <p:nvPr/>
                </p:nvSpPr>
                <p:spPr bwMode="auto">
                  <a:xfrm>
                    <a:off x="1188812" y="2932511"/>
                    <a:ext cx="31852" cy="149201"/>
                  </a:xfrm>
                  <a:custGeom>
                    <a:avLst/>
                    <a:gdLst>
                      <a:gd name="T0" fmla="*/ 35 w 36"/>
                      <a:gd name="T1" fmla="*/ 44 h 176"/>
                      <a:gd name="T2" fmla="*/ 31 w 36"/>
                      <a:gd name="T3" fmla="*/ 40 h 176"/>
                      <a:gd name="T4" fmla="*/ 31 w 36"/>
                      <a:gd name="T5" fmla="*/ 40 h 176"/>
                      <a:gd name="T6" fmla="*/ 25 w 36"/>
                      <a:gd name="T7" fmla="*/ 35 h 176"/>
                      <a:gd name="T8" fmla="*/ 20 w 36"/>
                      <a:gd name="T9" fmla="*/ 28 h 176"/>
                      <a:gd name="T10" fmla="*/ 17 w 36"/>
                      <a:gd name="T11" fmla="*/ 21 h 176"/>
                      <a:gd name="T12" fmla="*/ 17 w 36"/>
                      <a:gd name="T13" fmla="*/ 13 h 176"/>
                      <a:gd name="T14" fmla="*/ 17 w 36"/>
                      <a:gd name="T15" fmla="*/ 0 h 176"/>
                      <a:gd name="T16" fmla="*/ 17 w 36"/>
                      <a:gd name="T17" fmla="*/ 0 h 176"/>
                      <a:gd name="T18" fmla="*/ 9 w 36"/>
                      <a:gd name="T19" fmla="*/ 9 h 176"/>
                      <a:gd name="T20" fmla="*/ 4 w 36"/>
                      <a:gd name="T21" fmla="*/ 20 h 176"/>
                      <a:gd name="T22" fmla="*/ 1 w 36"/>
                      <a:gd name="T23" fmla="*/ 34 h 176"/>
                      <a:gd name="T24" fmla="*/ 0 w 36"/>
                      <a:gd name="T25" fmla="*/ 46 h 176"/>
                      <a:gd name="T26" fmla="*/ 0 w 36"/>
                      <a:gd name="T27" fmla="*/ 129 h 176"/>
                      <a:gd name="T28" fmla="*/ 0 w 36"/>
                      <a:gd name="T29" fmla="*/ 129 h 176"/>
                      <a:gd name="T30" fmla="*/ 1 w 36"/>
                      <a:gd name="T31" fmla="*/ 143 h 176"/>
                      <a:gd name="T32" fmla="*/ 4 w 36"/>
                      <a:gd name="T33" fmla="*/ 155 h 176"/>
                      <a:gd name="T34" fmla="*/ 9 w 36"/>
                      <a:gd name="T35" fmla="*/ 166 h 176"/>
                      <a:gd name="T36" fmla="*/ 17 w 36"/>
                      <a:gd name="T37" fmla="*/ 176 h 176"/>
                      <a:gd name="T38" fmla="*/ 17 w 36"/>
                      <a:gd name="T39" fmla="*/ 156 h 176"/>
                      <a:gd name="T40" fmla="*/ 17 w 36"/>
                      <a:gd name="T41" fmla="*/ 156 h 176"/>
                      <a:gd name="T42" fmla="*/ 17 w 36"/>
                      <a:gd name="T43" fmla="*/ 149 h 176"/>
                      <a:gd name="T44" fmla="*/ 20 w 36"/>
                      <a:gd name="T45" fmla="*/ 141 h 176"/>
                      <a:gd name="T46" fmla="*/ 25 w 36"/>
                      <a:gd name="T47" fmla="*/ 135 h 176"/>
                      <a:gd name="T48" fmla="*/ 31 w 36"/>
                      <a:gd name="T49" fmla="*/ 129 h 176"/>
                      <a:gd name="T50" fmla="*/ 36 w 36"/>
                      <a:gd name="T51" fmla="*/ 125 h 176"/>
                      <a:gd name="T52" fmla="*/ 35 w 36"/>
                      <a:gd name="T5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76">
                        <a:moveTo>
                          <a:pt x="35" y="44"/>
                        </a:moveTo>
                        <a:lnTo>
                          <a:pt x="31" y="40"/>
                        </a:lnTo>
                        <a:lnTo>
                          <a:pt x="31" y="40"/>
                        </a:lnTo>
                        <a:lnTo>
                          <a:pt x="25" y="35"/>
                        </a:lnTo>
                        <a:lnTo>
                          <a:pt x="20" y="28"/>
                        </a:lnTo>
                        <a:lnTo>
                          <a:pt x="17" y="21"/>
                        </a:lnTo>
                        <a:lnTo>
                          <a:pt x="17" y="13"/>
                        </a:lnTo>
                        <a:lnTo>
                          <a:pt x="17" y="0"/>
                        </a:lnTo>
                        <a:lnTo>
                          <a:pt x="17" y="0"/>
                        </a:lnTo>
                        <a:lnTo>
                          <a:pt x="9" y="9"/>
                        </a:lnTo>
                        <a:lnTo>
                          <a:pt x="4" y="20"/>
                        </a:lnTo>
                        <a:lnTo>
                          <a:pt x="1" y="34"/>
                        </a:lnTo>
                        <a:lnTo>
                          <a:pt x="0" y="46"/>
                        </a:lnTo>
                        <a:lnTo>
                          <a:pt x="0" y="129"/>
                        </a:lnTo>
                        <a:lnTo>
                          <a:pt x="0" y="129"/>
                        </a:lnTo>
                        <a:lnTo>
                          <a:pt x="1" y="143"/>
                        </a:lnTo>
                        <a:lnTo>
                          <a:pt x="4" y="155"/>
                        </a:lnTo>
                        <a:lnTo>
                          <a:pt x="9" y="166"/>
                        </a:lnTo>
                        <a:lnTo>
                          <a:pt x="17" y="176"/>
                        </a:lnTo>
                        <a:lnTo>
                          <a:pt x="17" y="156"/>
                        </a:lnTo>
                        <a:lnTo>
                          <a:pt x="17" y="156"/>
                        </a:lnTo>
                        <a:lnTo>
                          <a:pt x="17" y="149"/>
                        </a:lnTo>
                        <a:lnTo>
                          <a:pt x="20" y="141"/>
                        </a:lnTo>
                        <a:lnTo>
                          <a:pt x="25" y="135"/>
                        </a:lnTo>
                        <a:lnTo>
                          <a:pt x="31" y="129"/>
                        </a:lnTo>
                        <a:lnTo>
                          <a:pt x="36" y="125"/>
                        </a:lnTo>
                        <a:lnTo>
                          <a:pt x="35"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3" name="Freeform 292"/>
                  <p:cNvSpPr>
                    <a:spLocks noEditPoints="1"/>
                  </p:cNvSpPr>
                  <p:nvPr/>
                </p:nvSpPr>
                <p:spPr bwMode="auto">
                  <a:xfrm>
                    <a:off x="1284367" y="2857072"/>
                    <a:ext cx="174346" cy="244755"/>
                  </a:xfrm>
                  <a:custGeom>
                    <a:avLst/>
                    <a:gdLst>
                      <a:gd name="T0" fmla="*/ 194 w 208"/>
                      <a:gd name="T1" fmla="*/ 1 h 293"/>
                      <a:gd name="T2" fmla="*/ 27 w 208"/>
                      <a:gd name="T3" fmla="*/ 0 h 293"/>
                      <a:gd name="T4" fmla="*/ 18 w 208"/>
                      <a:gd name="T5" fmla="*/ 66 h 293"/>
                      <a:gd name="T6" fmla="*/ 18 w 208"/>
                      <a:gd name="T7" fmla="*/ 113 h 293"/>
                      <a:gd name="T8" fmla="*/ 0 w 208"/>
                      <a:gd name="T9" fmla="*/ 219 h 293"/>
                      <a:gd name="T10" fmla="*/ 18 w 208"/>
                      <a:gd name="T11" fmla="*/ 241 h 293"/>
                      <a:gd name="T12" fmla="*/ 16 w 208"/>
                      <a:gd name="T13" fmla="*/ 293 h 293"/>
                      <a:gd name="T14" fmla="*/ 202 w 208"/>
                      <a:gd name="T15" fmla="*/ 287 h 293"/>
                      <a:gd name="T16" fmla="*/ 208 w 208"/>
                      <a:gd name="T17" fmla="*/ 78 h 293"/>
                      <a:gd name="T18" fmla="*/ 59 w 208"/>
                      <a:gd name="T19" fmla="*/ 262 h 293"/>
                      <a:gd name="T20" fmla="*/ 43 w 208"/>
                      <a:gd name="T21" fmla="*/ 250 h 293"/>
                      <a:gd name="T22" fmla="*/ 59 w 208"/>
                      <a:gd name="T23" fmla="*/ 239 h 293"/>
                      <a:gd name="T24" fmla="*/ 75 w 208"/>
                      <a:gd name="T25" fmla="*/ 250 h 293"/>
                      <a:gd name="T26" fmla="*/ 59 w 208"/>
                      <a:gd name="T27" fmla="*/ 262 h 293"/>
                      <a:gd name="T28" fmla="*/ 49 w 208"/>
                      <a:gd name="T29" fmla="*/ 224 h 293"/>
                      <a:gd name="T30" fmla="*/ 49 w 208"/>
                      <a:gd name="T31" fmla="*/ 208 h 293"/>
                      <a:gd name="T32" fmla="*/ 70 w 208"/>
                      <a:gd name="T33" fmla="*/ 208 h 293"/>
                      <a:gd name="T34" fmla="*/ 70 w 208"/>
                      <a:gd name="T35" fmla="*/ 224 h 293"/>
                      <a:gd name="T36" fmla="*/ 59 w 208"/>
                      <a:gd name="T37" fmla="*/ 193 h 293"/>
                      <a:gd name="T38" fmla="*/ 43 w 208"/>
                      <a:gd name="T39" fmla="*/ 181 h 293"/>
                      <a:gd name="T40" fmla="*/ 59 w 208"/>
                      <a:gd name="T41" fmla="*/ 170 h 293"/>
                      <a:gd name="T42" fmla="*/ 75 w 208"/>
                      <a:gd name="T43" fmla="*/ 181 h 293"/>
                      <a:gd name="T44" fmla="*/ 59 w 208"/>
                      <a:gd name="T45" fmla="*/ 193 h 293"/>
                      <a:gd name="T46" fmla="*/ 94 w 208"/>
                      <a:gd name="T47" fmla="*/ 255 h 293"/>
                      <a:gd name="T48" fmla="*/ 104 w 208"/>
                      <a:gd name="T49" fmla="*/ 240 h 293"/>
                      <a:gd name="T50" fmla="*/ 124 w 208"/>
                      <a:gd name="T51" fmla="*/ 246 h 293"/>
                      <a:gd name="T52" fmla="*/ 116 w 208"/>
                      <a:gd name="T53" fmla="*/ 260 h 293"/>
                      <a:gd name="T54" fmla="*/ 104 w 208"/>
                      <a:gd name="T55" fmla="*/ 227 h 293"/>
                      <a:gd name="T56" fmla="*/ 94 w 208"/>
                      <a:gd name="T57" fmla="*/ 212 h 293"/>
                      <a:gd name="T58" fmla="*/ 116 w 208"/>
                      <a:gd name="T59" fmla="*/ 205 h 293"/>
                      <a:gd name="T60" fmla="*/ 124 w 208"/>
                      <a:gd name="T61" fmla="*/ 220 h 293"/>
                      <a:gd name="T62" fmla="*/ 109 w 208"/>
                      <a:gd name="T63" fmla="*/ 193 h 293"/>
                      <a:gd name="T64" fmla="*/ 93 w 208"/>
                      <a:gd name="T65" fmla="*/ 181 h 293"/>
                      <a:gd name="T66" fmla="*/ 109 w 208"/>
                      <a:gd name="T67" fmla="*/ 170 h 293"/>
                      <a:gd name="T68" fmla="*/ 125 w 208"/>
                      <a:gd name="T69" fmla="*/ 181 h 293"/>
                      <a:gd name="T70" fmla="*/ 109 w 208"/>
                      <a:gd name="T71" fmla="*/ 193 h 293"/>
                      <a:gd name="T72" fmla="*/ 148 w 208"/>
                      <a:gd name="T73" fmla="*/ 258 h 293"/>
                      <a:gd name="T74" fmla="*/ 148 w 208"/>
                      <a:gd name="T75" fmla="*/ 243 h 293"/>
                      <a:gd name="T76" fmla="*/ 170 w 208"/>
                      <a:gd name="T77" fmla="*/ 243 h 293"/>
                      <a:gd name="T78" fmla="*/ 170 w 208"/>
                      <a:gd name="T79" fmla="*/ 258 h 293"/>
                      <a:gd name="T80" fmla="*/ 159 w 208"/>
                      <a:gd name="T81" fmla="*/ 227 h 293"/>
                      <a:gd name="T82" fmla="*/ 144 w 208"/>
                      <a:gd name="T83" fmla="*/ 216 h 293"/>
                      <a:gd name="T84" fmla="*/ 159 w 208"/>
                      <a:gd name="T85" fmla="*/ 205 h 293"/>
                      <a:gd name="T86" fmla="*/ 175 w 208"/>
                      <a:gd name="T87" fmla="*/ 216 h 293"/>
                      <a:gd name="T88" fmla="*/ 159 w 208"/>
                      <a:gd name="T89" fmla="*/ 227 h 293"/>
                      <a:gd name="T90" fmla="*/ 144 w 208"/>
                      <a:gd name="T91" fmla="*/ 186 h 293"/>
                      <a:gd name="T92" fmla="*/ 154 w 208"/>
                      <a:gd name="T93" fmla="*/ 171 h 293"/>
                      <a:gd name="T94" fmla="*/ 174 w 208"/>
                      <a:gd name="T95" fmla="*/ 177 h 293"/>
                      <a:gd name="T96" fmla="*/ 166 w 208"/>
                      <a:gd name="T97" fmla="*/ 192 h 293"/>
                      <a:gd name="T98" fmla="*/ 177 w 208"/>
                      <a:gd name="T99" fmla="*/ 140 h 293"/>
                      <a:gd name="T100" fmla="*/ 49 w 208"/>
                      <a:gd name="T101" fmla="*/ 144 h 293"/>
                      <a:gd name="T102" fmla="*/ 42 w 208"/>
                      <a:gd name="T103" fmla="*/ 27 h 293"/>
                      <a:gd name="T104" fmla="*/ 49 w 208"/>
                      <a:gd name="T105" fmla="*/ 19 h 293"/>
                      <a:gd name="T106" fmla="*/ 177 w 208"/>
                      <a:gd name="T107" fmla="*/ 2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93">
                        <a:moveTo>
                          <a:pt x="195" y="68"/>
                        </a:moveTo>
                        <a:lnTo>
                          <a:pt x="195" y="7"/>
                        </a:lnTo>
                        <a:lnTo>
                          <a:pt x="195" y="7"/>
                        </a:lnTo>
                        <a:lnTo>
                          <a:pt x="195" y="4"/>
                        </a:lnTo>
                        <a:lnTo>
                          <a:pt x="194" y="1"/>
                        </a:lnTo>
                        <a:lnTo>
                          <a:pt x="191" y="0"/>
                        </a:lnTo>
                        <a:lnTo>
                          <a:pt x="189" y="0"/>
                        </a:lnTo>
                        <a:lnTo>
                          <a:pt x="30" y="0"/>
                        </a:lnTo>
                        <a:lnTo>
                          <a:pt x="30" y="0"/>
                        </a:lnTo>
                        <a:lnTo>
                          <a:pt x="27" y="0"/>
                        </a:lnTo>
                        <a:lnTo>
                          <a:pt x="26" y="1"/>
                        </a:lnTo>
                        <a:lnTo>
                          <a:pt x="23" y="4"/>
                        </a:lnTo>
                        <a:lnTo>
                          <a:pt x="23" y="7"/>
                        </a:lnTo>
                        <a:lnTo>
                          <a:pt x="23" y="66"/>
                        </a:lnTo>
                        <a:lnTo>
                          <a:pt x="18" y="66"/>
                        </a:lnTo>
                        <a:lnTo>
                          <a:pt x="18" y="66"/>
                        </a:lnTo>
                        <a:lnTo>
                          <a:pt x="19" y="76"/>
                        </a:lnTo>
                        <a:lnTo>
                          <a:pt x="19" y="105"/>
                        </a:lnTo>
                        <a:lnTo>
                          <a:pt x="19" y="105"/>
                        </a:lnTo>
                        <a:lnTo>
                          <a:pt x="18" y="113"/>
                        </a:lnTo>
                        <a:lnTo>
                          <a:pt x="15" y="120"/>
                        </a:lnTo>
                        <a:lnTo>
                          <a:pt x="11" y="127"/>
                        </a:lnTo>
                        <a:lnTo>
                          <a:pt x="5" y="132"/>
                        </a:lnTo>
                        <a:lnTo>
                          <a:pt x="0" y="136"/>
                        </a:lnTo>
                        <a:lnTo>
                          <a:pt x="0" y="219"/>
                        </a:lnTo>
                        <a:lnTo>
                          <a:pt x="5" y="221"/>
                        </a:lnTo>
                        <a:lnTo>
                          <a:pt x="5" y="221"/>
                        </a:lnTo>
                        <a:lnTo>
                          <a:pt x="11" y="227"/>
                        </a:lnTo>
                        <a:lnTo>
                          <a:pt x="15" y="233"/>
                        </a:lnTo>
                        <a:lnTo>
                          <a:pt x="18" y="241"/>
                        </a:lnTo>
                        <a:lnTo>
                          <a:pt x="19" y="248"/>
                        </a:lnTo>
                        <a:lnTo>
                          <a:pt x="19" y="278"/>
                        </a:lnTo>
                        <a:lnTo>
                          <a:pt x="19" y="278"/>
                        </a:lnTo>
                        <a:lnTo>
                          <a:pt x="18" y="286"/>
                        </a:lnTo>
                        <a:lnTo>
                          <a:pt x="16" y="293"/>
                        </a:lnTo>
                        <a:lnTo>
                          <a:pt x="49" y="293"/>
                        </a:lnTo>
                        <a:lnTo>
                          <a:pt x="190" y="293"/>
                        </a:lnTo>
                        <a:lnTo>
                          <a:pt x="190" y="293"/>
                        </a:lnTo>
                        <a:lnTo>
                          <a:pt x="197" y="291"/>
                        </a:lnTo>
                        <a:lnTo>
                          <a:pt x="202" y="287"/>
                        </a:lnTo>
                        <a:lnTo>
                          <a:pt x="206" y="282"/>
                        </a:lnTo>
                        <a:lnTo>
                          <a:pt x="208" y="275"/>
                        </a:lnTo>
                        <a:lnTo>
                          <a:pt x="208" y="84"/>
                        </a:lnTo>
                        <a:lnTo>
                          <a:pt x="208" y="84"/>
                        </a:lnTo>
                        <a:lnTo>
                          <a:pt x="208" y="78"/>
                        </a:lnTo>
                        <a:lnTo>
                          <a:pt x="205" y="74"/>
                        </a:lnTo>
                        <a:lnTo>
                          <a:pt x="201" y="70"/>
                        </a:lnTo>
                        <a:lnTo>
                          <a:pt x="195" y="68"/>
                        </a:lnTo>
                        <a:lnTo>
                          <a:pt x="195" y="68"/>
                        </a:lnTo>
                        <a:close/>
                        <a:moveTo>
                          <a:pt x="59" y="262"/>
                        </a:moveTo>
                        <a:lnTo>
                          <a:pt x="59" y="262"/>
                        </a:lnTo>
                        <a:lnTo>
                          <a:pt x="53" y="260"/>
                        </a:lnTo>
                        <a:lnTo>
                          <a:pt x="49" y="258"/>
                        </a:lnTo>
                        <a:lnTo>
                          <a:pt x="44" y="255"/>
                        </a:lnTo>
                        <a:lnTo>
                          <a:pt x="43" y="250"/>
                        </a:lnTo>
                        <a:lnTo>
                          <a:pt x="43" y="250"/>
                        </a:lnTo>
                        <a:lnTo>
                          <a:pt x="44" y="246"/>
                        </a:lnTo>
                        <a:lnTo>
                          <a:pt x="49" y="243"/>
                        </a:lnTo>
                        <a:lnTo>
                          <a:pt x="53" y="240"/>
                        </a:lnTo>
                        <a:lnTo>
                          <a:pt x="59" y="239"/>
                        </a:lnTo>
                        <a:lnTo>
                          <a:pt x="59" y="239"/>
                        </a:lnTo>
                        <a:lnTo>
                          <a:pt x="65" y="240"/>
                        </a:lnTo>
                        <a:lnTo>
                          <a:pt x="70" y="243"/>
                        </a:lnTo>
                        <a:lnTo>
                          <a:pt x="74" y="246"/>
                        </a:lnTo>
                        <a:lnTo>
                          <a:pt x="75" y="250"/>
                        </a:lnTo>
                        <a:lnTo>
                          <a:pt x="75" y="250"/>
                        </a:lnTo>
                        <a:lnTo>
                          <a:pt x="74" y="255"/>
                        </a:lnTo>
                        <a:lnTo>
                          <a:pt x="70" y="258"/>
                        </a:lnTo>
                        <a:lnTo>
                          <a:pt x="65" y="260"/>
                        </a:lnTo>
                        <a:lnTo>
                          <a:pt x="59" y="262"/>
                        </a:lnTo>
                        <a:lnTo>
                          <a:pt x="59" y="262"/>
                        </a:lnTo>
                        <a:close/>
                        <a:moveTo>
                          <a:pt x="59" y="227"/>
                        </a:moveTo>
                        <a:lnTo>
                          <a:pt x="59" y="227"/>
                        </a:lnTo>
                        <a:lnTo>
                          <a:pt x="53" y="227"/>
                        </a:lnTo>
                        <a:lnTo>
                          <a:pt x="49" y="224"/>
                        </a:lnTo>
                        <a:lnTo>
                          <a:pt x="44" y="220"/>
                        </a:lnTo>
                        <a:lnTo>
                          <a:pt x="43" y="216"/>
                        </a:lnTo>
                        <a:lnTo>
                          <a:pt x="43" y="216"/>
                        </a:lnTo>
                        <a:lnTo>
                          <a:pt x="44" y="212"/>
                        </a:lnTo>
                        <a:lnTo>
                          <a:pt x="49" y="208"/>
                        </a:lnTo>
                        <a:lnTo>
                          <a:pt x="53" y="205"/>
                        </a:lnTo>
                        <a:lnTo>
                          <a:pt x="59" y="205"/>
                        </a:lnTo>
                        <a:lnTo>
                          <a:pt x="59" y="205"/>
                        </a:lnTo>
                        <a:lnTo>
                          <a:pt x="65" y="205"/>
                        </a:lnTo>
                        <a:lnTo>
                          <a:pt x="70" y="208"/>
                        </a:lnTo>
                        <a:lnTo>
                          <a:pt x="74" y="212"/>
                        </a:lnTo>
                        <a:lnTo>
                          <a:pt x="75" y="216"/>
                        </a:lnTo>
                        <a:lnTo>
                          <a:pt x="75" y="216"/>
                        </a:lnTo>
                        <a:lnTo>
                          <a:pt x="74" y="220"/>
                        </a:lnTo>
                        <a:lnTo>
                          <a:pt x="70" y="224"/>
                        </a:lnTo>
                        <a:lnTo>
                          <a:pt x="65" y="227"/>
                        </a:lnTo>
                        <a:lnTo>
                          <a:pt x="59" y="227"/>
                        </a:lnTo>
                        <a:lnTo>
                          <a:pt x="59" y="227"/>
                        </a:lnTo>
                        <a:close/>
                        <a:moveTo>
                          <a:pt x="59" y="193"/>
                        </a:moveTo>
                        <a:lnTo>
                          <a:pt x="59" y="193"/>
                        </a:lnTo>
                        <a:lnTo>
                          <a:pt x="53" y="192"/>
                        </a:lnTo>
                        <a:lnTo>
                          <a:pt x="49" y="189"/>
                        </a:lnTo>
                        <a:lnTo>
                          <a:pt x="44" y="186"/>
                        </a:lnTo>
                        <a:lnTo>
                          <a:pt x="43" y="181"/>
                        </a:lnTo>
                        <a:lnTo>
                          <a:pt x="43" y="181"/>
                        </a:lnTo>
                        <a:lnTo>
                          <a:pt x="44" y="177"/>
                        </a:lnTo>
                        <a:lnTo>
                          <a:pt x="49" y="173"/>
                        </a:lnTo>
                        <a:lnTo>
                          <a:pt x="53" y="171"/>
                        </a:lnTo>
                        <a:lnTo>
                          <a:pt x="59" y="170"/>
                        </a:lnTo>
                        <a:lnTo>
                          <a:pt x="59" y="170"/>
                        </a:lnTo>
                        <a:lnTo>
                          <a:pt x="65" y="171"/>
                        </a:lnTo>
                        <a:lnTo>
                          <a:pt x="70" y="173"/>
                        </a:lnTo>
                        <a:lnTo>
                          <a:pt x="74" y="177"/>
                        </a:lnTo>
                        <a:lnTo>
                          <a:pt x="75" y="181"/>
                        </a:lnTo>
                        <a:lnTo>
                          <a:pt x="75" y="181"/>
                        </a:lnTo>
                        <a:lnTo>
                          <a:pt x="74" y="186"/>
                        </a:lnTo>
                        <a:lnTo>
                          <a:pt x="70" y="189"/>
                        </a:lnTo>
                        <a:lnTo>
                          <a:pt x="65" y="192"/>
                        </a:lnTo>
                        <a:lnTo>
                          <a:pt x="59" y="193"/>
                        </a:lnTo>
                        <a:lnTo>
                          <a:pt x="59" y="193"/>
                        </a:lnTo>
                        <a:close/>
                        <a:moveTo>
                          <a:pt x="109" y="262"/>
                        </a:moveTo>
                        <a:lnTo>
                          <a:pt x="109" y="262"/>
                        </a:lnTo>
                        <a:lnTo>
                          <a:pt x="104" y="260"/>
                        </a:lnTo>
                        <a:lnTo>
                          <a:pt x="98" y="258"/>
                        </a:lnTo>
                        <a:lnTo>
                          <a:pt x="94" y="255"/>
                        </a:lnTo>
                        <a:lnTo>
                          <a:pt x="93" y="250"/>
                        </a:lnTo>
                        <a:lnTo>
                          <a:pt x="93" y="250"/>
                        </a:lnTo>
                        <a:lnTo>
                          <a:pt x="94" y="246"/>
                        </a:lnTo>
                        <a:lnTo>
                          <a:pt x="98" y="243"/>
                        </a:lnTo>
                        <a:lnTo>
                          <a:pt x="104" y="240"/>
                        </a:lnTo>
                        <a:lnTo>
                          <a:pt x="109" y="239"/>
                        </a:lnTo>
                        <a:lnTo>
                          <a:pt x="109" y="239"/>
                        </a:lnTo>
                        <a:lnTo>
                          <a:pt x="116" y="240"/>
                        </a:lnTo>
                        <a:lnTo>
                          <a:pt x="120" y="243"/>
                        </a:lnTo>
                        <a:lnTo>
                          <a:pt x="124" y="246"/>
                        </a:lnTo>
                        <a:lnTo>
                          <a:pt x="125" y="250"/>
                        </a:lnTo>
                        <a:lnTo>
                          <a:pt x="125" y="250"/>
                        </a:lnTo>
                        <a:lnTo>
                          <a:pt x="124" y="255"/>
                        </a:lnTo>
                        <a:lnTo>
                          <a:pt x="120" y="258"/>
                        </a:lnTo>
                        <a:lnTo>
                          <a:pt x="116" y="260"/>
                        </a:lnTo>
                        <a:lnTo>
                          <a:pt x="109" y="262"/>
                        </a:lnTo>
                        <a:lnTo>
                          <a:pt x="109" y="262"/>
                        </a:lnTo>
                        <a:close/>
                        <a:moveTo>
                          <a:pt x="109" y="227"/>
                        </a:moveTo>
                        <a:lnTo>
                          <a:pt x="109" y="227"/>
                        </a:lnTo>
                        <a:lnTo>
                          <a:pt x="104" y="227"/>
                        </a:lnTo>
                        <a:lnTo>
                          <a:pt x="98" y="224"/>
                        </a:lnTo>
                        <a:lnTo>
                          <a:pt x="94" y="220"/>
                        </a:lnTo>
                        <a:lnTo>
                          <a:pt x="93" y="216"/>
                        </a:lnTo>
                        <a:lnTo>
                          <a:pt x="93" y="216"/>
                        </a:lnTo>
                        <a:lnTo>
                          <a:pt x="94" y="212"/>
                        </a:lnTo>
                        <a:lnTo>
                          <a:pt x="98" y="208"/>
                        </a:lnTo>
                        <a:lnTo>
                          <a:pt x="104" y="205"/>
                        </a:lnTo>
                        <a:lnTo>
                          <a:pt x="109" y="205"/>
                        </a:lnTo>
                        <a:lnTo>
                          <a:pt x="109" y="205"/>
                        </a:lnTo>
                        <a:lnTo>
                          <a:pt x="116" y="205"/>
                        </a:lnTo>
                        <a:lnTo>
                          <a:pt x="120" y="208"/>
                        </a:lnTo>
                        <a:lnTo>
                          <a:pt x="124" y="212"/>
                        </a:lnTo>
                        <a:lnTo>
                          <a:pt x="125" y="216"/>
                        </a:lnTo>
                        <a:lnTo>
                          <a:pt x="125" y="216"/>
                        </a:lnTo>
                        <a:lnTo>
                          <a:pt x="124" y="220"/>
                        </a:lnTo>
                        <a:lnTo>
                          <a:pt x="120" y="224"/>
                        </a:lnTo>
                        <a:lnTo>
                          <a:pt x="116" y="227"/>
                        </a:lnTo>
                        <a:lnTo>
                          <a:pt x="109" y="227"/>
                        </a:lnTo>
                        <a:lnTo>
                          <a:pt x="109" y="227"/>
                        </a:lnTo>
                        <a:close/>
                        <a:moveTo>
                          <a:pt x="109" y="193"/>
                        </a:moveTo>
                        <a:lnTo>
                          <a:pt x="109" y="193"/>
                        </a:lnTo>
                        <a:lnTo>
                          <a:pt x="104" y="192"/>
                        </a:lnTo>
                        <a:lnTo>
                          <a:pt x="98" y="189"/>
                        </a:lnTo>
                        <a:lnTo>
                          <a:pt x="94" y="186"/>
                        </a:lnTo>
                        <a:lnTo>
                          <a:pt x="93" y="181"/>
                        </a:lnTo>
                        <a:lnTo>
                          <a:pt x="93" y="181"/>
                        </a:lnTo>
                        <a:lnTo>
                          <a:pt x="94" y="177"/>
                        </a:lnTo>
                        <a:lnTo>
                          <a:pt x="98" y="173"/>
                        </a:lnTo>
                        <a:lnTo>
                          <a:pt x="104" y="171"/>
                        </a:lnTo>
                        <a:lnTo>
                          <a:pt x="109" y="170"/>
                        </a:lnTo>
                        <a:lnTo>
                          <a:pt x="109" y="170"/>
                        </a:lnTo>
                        <a:lnTo>
                          <a:pt x="116" y="171"/>
                        </a:lnTo>
                        <a:lnTo>
                          <a:pt x="120" y="173"/>
                        </a:lnTo>
                        <a:lnTo>
                          <a:pt x="124" y="177"/>
                        </a:lnTo>
                        <a:lnTo>
                          <a:pt x="125" y="181"/>
                        </a:lnTo>
                        <a:lnTo>
                          <a:pt x="125" y="181"/>
                        </a:lnTo>
                        <a:lnTo>
                          <a:pt x="124" y="186"/>
                        </a:lnTo>
                        <a:lnTo>
                          <a:pt x="120" y="189"/>
                        </a:lnTo>
                        <a:lnTo>
                          <a:pt x="116" y="192"/>
                        </a:lnTo>
                        <a:lnTo>
                          <a:pt x="109" y="193"/>
                        </a:lnTo>
                        <a:lnTo>
                          <a:pt x="109" y="193"/>
                        </a:lnTo>
                        <a:close/>
                        <a:moveTo>
                          <a:pt x="159" y="262"/>
                        </a:moveTo>
                        <a:lnTo>
                          <a:pt x="159" y="262"/>
                        </a:lnTo>
                        <a:lnTo>
                          <a:pt x="154" y="260"/>
                        </a:lnTo>
                        <a:lnTo>
                          <a:pt x="148" y="258"/>
                        </a:lnTo>
                        <a:lnTo>
                          <a:pt x="144" y="255"/>
                        </a:lnTo>
                        <a:lnTo>
                          <a:pt x="144" y="250"/>
                        </a:lnTo>
                        <a:lnTo>
                          <a:pt x="144" y="250"/>
                        </a:lnTo>
                        <a:lnTo>
                          <a:pt x="144" y="246"/>
                        </a:lnTo>
                        <a:lnTo>
                          <a:pt x="148" y="243"/>
                        </a:lnTo>
                        <a:lnTo>
                          <a:pt x="154" y="240"/>
                        </a:lnTo>
                        <a:lnTo>
                          <a:pt x="159" y="239"/>
                        </a:lnTo>
                        <a:lnTo>
                          <a:pt x="159" y="239"/>
                        </a:lnTo>
                        <a:lnTo>
                          <a:pt x="166" y="240"/>
                        </a:lnTo>
                        <a:lnTo>
                          <a:pt x="170" y="243"/>
                        </a:lnTo>
                        <a:lnTo>
                          <a:pt x="174" y="246"/>
                        </a:lnTo>
                        <a:lnTo>
                          <a:pt x="175" y="250"/>
                        </a:lnTo>
                        <a:lnTo>
                          <a:pt x="175" y="250"/>
                        </a:lnTo>
                        <a:lnTo>
                          <a:pt x="174" y="255"/>
                        </a:lnTo>
                        <a:lnTo>
                          <a:pt x="170" y="258"/>
                        </a:lnTo>
                        <a:lnTo>
                          <a:pt x="166" y="260"/>
                        </a:lnTo>
                        <a:lnTo>
                          <a:pt x="159" y="262"/>
                        </a:lnTo>
                        <a:lnTo>
                          <a:pt x="159" y="262"/>
                        </a:lnTo>
                        <a:close/>
                        <a:moveTo>
                          <a:pt x="159" y="227"/>
                        </a:moveTo>
                        <a:lnTo>
                          <a:pt x="159" y="227"/>
                        </a:lnTo>
                        <a:lnTo>
                          <a:pt x="154" y="227"/>
                        </a:lnTo>
                        <a:lnTo>
                          <a:pt x="148" y="224"/>
                        </a:lnTo>
                        <a:lnTo>
                          <a:pt x="144" y="220"/>
                        </a:lnTo>
                        <a:lnTo>
                          <a:pt x="144" y="216"/>
                        </a:lnTo>
                        <a:lnTo>
                          <a:pt x="144" y="216"/>
                        </a:lnTo>
                        <a:lnTo>
                          <a:pt x="144" y="212"/>
                        </a:lnTo>
                        <a:lnTo>
                          <a:pt x="148" y="208"/>
                        </a:lnTo>
                        <a:lnTo>
                          <a:pt x="154" y="205"/>
                        </a:lnTo>
                        <a:lnTo>
                          <a:pt x="159" y="205"/>
                        </a:lnTo>
                        <a:lnTo>
                          <a:pt x="159" y="205"/>
                        </a:lnTo>
                        <a:lnTo>
                          <a:pt x="166" y="205"/>
                        </a:lnTo>
                        <a:lnTo>
                          <a:pt x="170" y="208"/>
                        </a:lnTo>
                        <a:lnTo>
                          <a:pt x="174" y="212"/>
                        </a:lnTo>
                        <a:lnTo>
                          <a:pt x="175" y="216"/>
                        </a:lnTo>
                        <a:lnTo>
                          <a:pt x="175" y="216"/>
                        </a:lnTo>
                        <a:lnTo>
                          <a:pt x="174" y="220"/>
                        </a:lnTo>
                        <a:lnTo>
                          <a:pt x="170" y="224"/>
                        </a:lnTo>
                        <a:lnTo>
                          <a:pt x="166" y="227"/>
                        </a:lnTo>
                        <a:lnTo>
                          <a:pt x="159" y="227"/>
                        </a:lnTo>
                        <a:lnTo>
                          <a:pt x="159" y="227"/>
                        </a:lnTo>
                        <a:close/>
                        <a:moveTo>
                          <a:pt x="159" y="193"/>
                        </a:moveTo>
                        <a:lnTo>
                          <a:pt x="159" y="193"/>
                        </a:lnTo>
                        <a:lnTo>
                          <a:pt x="154" y="192"/>
                        </a:lnTo>
                        <a:lnTo>
                          <a:pt x="148" y="189"/>
                        </a:lnTo>
                        <a:lnTo>
                          <a:pt x="144" y="186"/>
                        </a:lnTo>
                        <a:lnTo>
                          <a:pt x="144" y="181"/>
                        </a:lnTo>
                        <a:lnTo>
                          <a:pt x="144" y="181"/>
                        </a:lnTo>
                        <a:lnTo>
                          <a:pt x="144" y="177"/>
                        </a:lnTo>
                        <a:lnTo>
                          <a:pt x="148" y="173"/>
                        </a:lnTo>
                        <a:lnTo>
                          <a:pt x="154" y="171"/>
                        </a:lnTo>
                        <a:lnTo>
                          <a:pt x="159" y="170"/>
                        </a:lnTo>
                        <a:lnTo>
                          <a:pt x="159" y="170"/>
                        </a:lnTo>
                        <a:lnTo>
                          <a:pt x="166" y="171"/>
                        </a:lnTo>
                        <a:lnTo>
                          <a:pt x="170" y="173"/>
                        </a:lnTo>
                        <a:lnTo>
                          <a:pt x="174" y="177"/>
                        </a:lnTo>
                        <a:lnTo>
                          <a:pt x="175" y="181"/>
                        </a:lnTo>
                        <a:lnTo>
                          <a:pt x="175" y="181"/>
                        </a:lnTo>
                        <a:lnTo>
                          <a:pt x="174" y="186"/>
                        </a:lnTo>
                        <a:lnTo>
                          <a:pt x="170" y="189"/>
                        </a:lnTo>
                        <a:lnTo>
                          <a:pt x="166" y="192"/>
                        </a:lnTo>
                        <a:lnTo>
                          <a:pt x="159" y="193"/>
                        </a:lnTo>
                        <a:lnTo>
                          <a:pt x="159" y="193"/>
                        </a:lnTo>
                        <a:close/>
                        <a:moveTo>
                          <a:pt x="177" y="138"/>
                        </a:moveTo>
                        <a:lnTo>
                          <a:pt x="177" y="138"/>
                        </a:lnTo>
                        <a:lnTo>
                          <a:pt x="177" y="140"/>
                        </a:lnTo>
                        <a:lnTo>
                          <a:pt x="175" y="143"/>
                        </a:lnTo>
                        <a:lnTo>
                          <a:pt x="173" y="144"/>
                        </a:lnTo>
                        <a:lnTo>
                          <a:pt x="170" y="144"/>
                        </a:lnTo>
                        <a:lnTo>
                          <a:pt x="49" y="144"/>
                        </a:lnTo>
                        <a:lnTo>
                          <a:pt x="49" y="144"/>
                        </a:lnTo>
                        <a:lnTo>
                          <a:pt x="46" y="144"/>
                        </a:lnTo>
                        <a:lnTo>
                          <a:pt x="44" y="143"/>
                        </a:lnTo>
                        <a:lnTo>
                          <a:pt x="42" y="140"/>
                        </a:lnTo>
                        <a:lnTo>
                          <a:pt x="42" y="138"/>
                        </a:lnTo>
                        <a:lnTo>
                          <a:pt x="42" y="27"/>
                        </a:lnTo>
                        <a:lnTo>
                          <a:pt x="42" y="27"/>
                        </a:lnTo>
                        <a:lnTo>
                          <a:pt x="42" y="23"/>
                        </a:lnTo>
                        <a:lnTo>
                          <a:pt x="44" y="22"/>
                        </a:lnTo>
                        <a:lnTo>
                          <a:pt x="46" y="20"/>
                        </a:lnTo>
                        <a:lnTo>
                          <a:pt x="49" y="19"/>
                        </a:lnTo>
                        <a:lnTo>
                          <a:pt x="170" y="19"/>
                        </a:lnTo>
                        <a:lnTo>
                          <a:pt x="170" y="19"/>
                        </a:lnTo>
                        <a:lnTo>
                          <a:pt x="173" y="20"/>
                        </a:lnTo>
                        <a:lnTo>
                          <a:pt x="175" y="22"/>
                        </a:lnTo>
                        <a:lnTo>
                          <a:pt x="177" y="23"/>
                        </a:lnTo>
                        <a:lnTo>
                          <a:pt x="177" y="27"/>
                        </a:lnTo>
                        <a:lnTo>
                          <a:pt x="17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4" name="Freeform 293"/>
                  <p:cNvSpPr>
                    <a:spLocks/>
                  </p:cNvSpPr>
                  <p:nvPr/>
                </p:nvSpPr>
                <p:spPr bwMode="auto">
                  <a:xfrm>
                    <a:off x="1218987" y="2888922"/>
                    <a:ext cx="65380" cy="231344"/>
                  </a:xfrm>
                  <a:custGeom>
                    <a:avLst/>
                    <a:gdLst>
                      <a:gd name="T0" fmla="*/ 67 w 78"/>
                      <a:gd name="T1" fmla="*/ 192 h 275"/>
                      <a:gd name="T2" fmla="*/ 62 w 78"/>
                      <a:gd name="T3" fmla="*/ 186 h 275"/>
                      <a:gd name="T4" fmla="*/ 60 w 78"/>
                      <a:gd name="T5" fmla="*/ 180 h 275"/>
                      <a:gd name="T6" fmla="*/ 60 w 78"/>
                      <a:gd name="T7" fmla="*/ 97 h 275"/>
                      <a:gd name="T8" fmla="*/ 62 w 78"/>
                      <a:gd name="T9" fmla="*/ 89 h 275"/>
                      <a:gd name="T10" fmla="*/ 67 w 78"/>
                      <a:gd name="T11" fmla="*/ 84 h 275"/>
                      <a:gd name="T12" fmla="*/ 73 w 78"/>
                      <a:gd name="T13" fmla="*/ 80 h 275"/>
                      <a:gd name="T14" fmla="*/ 77 w 78"/>
                      <a:gd name="T15" fmla="*/ 73 h 275"/>
                      <a:gd name="T16" fmla="*/ 78 w 78"/>
                      <a:gd name="T17" fmla="*/ 66 h 275"/>
                      <a:gd name="T18" fmla="*/ 78 w 78"/>
                      <a:gd name="T19" fmla="*/ 37 h 275"/>
                      <a:gd name="T20" fmla="*/ 75 w 78"/>
                      <a:gd name="T21" fmla="*/ 22 h 275"/>
                      <a:gd name="T22" fmla="*/ 67 w 78"/>
                      <a:gd name="T23" fmla="*/ 11 h 275"/>
                      <a:gd name="T24" fmla="*/ 56 w 78"/>
                      <a:gd name="T25" fmla="*/ 3 h 275"/>
                      <a:gd name="T26" fmla="*/ 42 w 78"/>
                      <a:gd name="T27" fmla="*/ 0 h 275"/>
                      <a:gd name="T28" fmla="*/ 36 w 78"/>
                      <a:gd name="T29" fmla="*/ 0 h 275"/>
                      <a:gd name="T30" fmla="*/ 23 w 78"/>
                      <a:gd name="T31" fmla="*/ 3 h 275"/>
                      <a:gd name="T32" fmla="*/ 11 w 78"/>
                      <a:gd name="T33" fmla="*/ 11 h 275"/>
                      <a:gd name="T34" fmla="*/ 2 w 78"/>
                      <a:gd name="T35" fmla="*/ 22 h 275"/>
                      <a:gd name="T36" fmla="*/ 0 w 78"/>
                      <a:gd name="T37" fmla="*/ 37 h 275"/>
                      <a:gd name="T38" fmla="*/ 0 w 78"/>
                      <a:gd name="T39" fmla="*/ 66 h 275"/>
                      <a:gd name="T40" fmla="*/ 1 w 78"/>
                      <a:gd name="T41" fmla="*/ 73 h 275"/>
                      <a:gd name="T42" fmla="*/ 7 w 78"/>
                      <a:gd name="T43" fmla="*/ 80 h 275"/>
                      <a:gd name="T44" fmla="*/ 12 w 78"/>
                      <a:gd name="T45" fmla="*/ 84 h 275"/>
                      <a:gd name="T46" fmla="*/ 16 w 78"/>
                      <a:gd name="T47" fmla="*/ 89 h 275"/>
                      <a:gd name="T48" fmla="*/ 19 w 78"/>
                      <a:gd name="T49" fmla="*/ 97 h 275"/>
                      <a:gd name="T50" fmla="*/ 19 w 78"/>
                      <a:gd name="T51" fmla="*/ 180 h 275"/>
                      <a:gd name="T52" fmla="*/ 16 w 78"/>
                      <a:gd name="T53" fmla="*/ 186 h 275"/>
                      <a:gd name="T54" fmla="*/ 12 w 78"/>
                      <a:gd name="T55" fmla="*/ 192 h 275"/>
                      <a:gd name="T56" fmla="*/ 7 w 78"/>
                      <a:gd name="T57" fmla="*/ 197 h 275"/>
                      <a:gd name="T58" fmla="*/ 1 w 78"/>
                      <a:gd name="T59" fmla="*/ 202 h 275"/>
                      <a:gd name="T60" fmla="*/ 0 w 78"/>
                      <a:gd name="T61" fmla="*/ 209 h 275"/>
                      <a:gd name="T62" fmla="*/ 0 w 78"/>
                      <a:gd name="T63" fmla="*/ 239 h 275"/>
                      <a:gd name="T64" fmla="*/ 2 w 78"/>
                      <a:gd name="T65" fmla="*/ 254 h 275"/>
                      <a:gd name="T66" fmla="*/ 11 w 78"/>
                      <a:gd name="T67" fmla="*/ 265 h 275"/>
                      <a:gd name="T68" fmla="*/ 23 w 78"/>
                      <a:gd name="T69" fmla="*/ 273 h 275"/>
                      <a:gd name="T70" fmla="*/ 36 w 78"/>
                      <a:gd name="T71" fmla="*/ 275 h 275"/>
                      <a:gd name="T72" fmla="*/ 42 w 78"/>
                      <a:gd name="T73" fmla="*/ 275 h 275"/>
                      <a:gd name="T74" fmla="*/ 56 w 78"/>
                      <a:gd name="T75" fmla="*/ 273 h 275"/>
                      <a:gd name="T76" fmla="*/ 67 w 78"/>
                      <a:gd name="T77" fmla="*/ 265 h 275"/>
                      <a:gd name="T78" fmla="*/ 75 w 78"/>
                      <a:gd name="T79" fmla="*/ 254 h 275"/>
                      <a:gd name="T80" fmla="*/ 78 w 78"/>
                      <a:gd name="T81" fmla="*/ 239 h 275"/>
                      <a:gd name="T82" fmla="*/ 78 w 78"/>
                      <a:gd name="T83" fmla="*/ 209 h 275"/>
                      <a:gd name="T84" fmla="*/ 77 w 78"/>
                      <a:gd name="T85" fmla="*/ 202 h 275"/>
                      <a:gd name="T86" fmla="*/ 73 w 78"/>
                      <a:gd name="T87" fmla="*/ 19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275">
                        <a:moveTo>
                          <a:pt x="67" y="192"/>
                        </a:moveTo>
                        <a:lnTo>
                          <a:pt x="67" y="192"/>
                        </a:lnTo>
                        <a:lnTo>
                          <a:pt x="64" y="189"/>
                        </a:lnTo>
                        <a:lnTo>
                          <a:pt x="62" y="186"/>
                        </a:lnTo>
                        <a:lnTo>
                          <a:pt x="60" y="182"/>
                        </a:lnTo>
                        <a:lnTo>
                          <a:pt x="60" y="180"/>
                        </a:lnTo>
                        <a:lnTo>
                          <a:pt x="60" y="97"/>
                        </a:lnTo>
                        <a:lnTo>
                          <a:pt x="60" y="97"/>
                        </a:lnTo>
                        <a:lnTo>
                          <a:pt x="60" y="93"/>
                        </a:lnTo>
                        <a:lnTo>
                          <a:pt x="62" y="89"/>
                        </a:lnTo>
                        <a:lnTo>
                          <a:pt x="64" y="87"/>
                        </a:lnTo>
                        <a:lnTo>
                          <a:pt x="67" y="84"/>
                        </a:lnTo>
                        <a:lnTo>
                          <a:pt x="73" y="80"/>
                        </a:lnTo>
                        <a:lnTo>
                          <a:pt x="73" y="80"/>
                        </a:lnTo>
                        <a:lnTo>
                          <a:pt x="74" y="77"/>
                        </a:lnTo>
                        <a:lnTo>
                          <a:pt x="77" y="73"/>
                        </a:lnTo>
                        <a:lnTo>
                          <a:pt x="78" y="70"/>
                        </a:lnTo>
                        <a:lnTo>
                          <a:pt x="78" y="66"/>
                        </a:lnTo>
                        <a:lnTo>
                          <a:pt x="78" y="37"/>
                        </a:lnTo>
                        <a:lnTo>
                          <a:pt x="78" y="37"/>
                        </a:lnTo>
                        <a:lnTo>
                          <a:pt x="78" y="30"/>
                        </a:lnTo>
                        <a:lnTo>
                          <a:pt x="75" y="22"/>
                        </a:lnTo>
                        <a:lnTo>
                          <a:pt x="73" y="16"/>
                        </a:lnTo>
                        <a:lnTo>
                          <a:pt x="67" y="11"/>
                        </a:lnTo>
                        <a:lnTo>
                          <a:pt x="62" y="7"/>
                        </a:lnTo>
                        <a:lnTo>
                          <a:pt x="56" y="3"/>
                        </a:lnTo>
                        <a:lnTo>
                          <a:pt x="50" y="0"/>
                        </a:lnTo>
                        <a:lnTo>
                          <a:pt x="42" y="0"/>
                        </a:lnTo>
                        <a:lnTo>
                          <a:pt x="36" y="0"/>
                        </a:lnTo>
                        <a:lnTo>
                          <a:pt x="36" y="0"/>
                        </a:lnTo>
                        <a:lnTo>
                          <a:pt x="29" y="0"/>
                        </a:lnTo>
                        <a:lnTo>
                          <a:pt x="23" y="3"/>
                        </a:lnTo>
                        <a:lnTo>
                          <a:pt x="16" y="7"/>
                        </a:lnTo>
                        <a:lnTo>
                          <a:pt x="11" y="11"/>
                        </a:lnTo>
                        <a:lnTo>
                          <a:pt x="7" y="16"/>
                        </a:lnTo>
                        <a:lnTo>
                          <a:pt x="2" y="22"/>
                        </a:lnTo>
                        <a:lnTo>
                          <a:pt x="0" y="30"/>
                        </a:lnTo>
                        <a:lnTo>
                          <a:pt x="0" y="37"/>
                        </a:lnTo>
                        <a:lnTo>
                          <a:pt x="0" y="66"/>
                        </a:lnTo>
                        <a:lnTo>
                          <a:pt x="0" y="66"/>
                        </a:lnTo>
                        <a:lnTo>
                          <a:pt x="0" y="70"/>
                        </a:lnTo>
                        <a:lnTo>
                          <a:pt x="1" y="73"/>
                        </a:lnTo>
                        <a:lnTo>
                          <a:pt x="4" y="77"/>
                        </a:lnTo>
                        <a:lnTo>
                          <a:pt x="7" y="80"/>
                        </a:lnTo>
                        <a:lnTo>
                          <a:pt x="12" y="84"/>
                        </a:lnTo>
                        <a:lnTo>
                          <a:pt x="12" y="84"/>
                        </a:lnTo>
                        <a:lnTo>
                          <a:pt x="15" y="87"/>
                        </a:lnTo>
                        <a:lnTo>
                          <a:pt x="16" y="89"/>
                        </a:lnTo>
                        <a:lnTo>
                          <a:pt x="17" y="93"/>
                        </a:lnTo>
                        <a:lnTo>
                          <a:pt x="19" y="97"/>
                        </a:lnTo>
                        <a:lnTo>
                          <a:pt x="19" y="180"/>
                        </a:lnTo>
                        <a:lnTo>
                          <a:pt x="19" y="180"/>
                        </a:lnTo>
                        <a:lnTo>
                          <a:pt x="17" y="182"/>
                        </a:lnTo>
                        <a:lnTo>
                          <a:pt x="16" y="186"/>
                        </a:lnTo>
                        <a:lnTo>
                          <a:pt x="15" y="189"/>
                        </a:lnTo>
                        <a:lnTo>
                          <a:pt x="12" y="192"/>
                        </a:lnTo>
                        <a:lnTo>
                          <a:pt x="7" y="197"/>
                        </a:lnTo>
                        <a:lnTo>
                          <a:pt x="7" y="197"/>
                        </a:lnTo>
                        <a:lnTo>
                          <a:pt x="4" y="198"/>
                        </a:lnTo>
                        <a:lnTo>
                          <a:pt x="1" y="202"/>
                        </a:lnTo>
                        <a:lnTo>
                          <a:pt x="0" y="207"/>
                        </a:lnTo>
                        <a:lnTo>
                          <a:pt x="0" y="209"/>
                        </a:lnTo>
                        <a:lnTo>
                          <a:pt x="0" y="239"/>
                        </a:lnTo>
                        <a:lnTo>
                          <a:pt x="0" y="239"/>
                        </a:lnTo>
                        <a:lnTo>
                          <a:pt x="0" y="247"/>
                        </a:lnTo>
                        <a:lnTo>
                          <a:pt x="2" y="254"/>
                        </a:lnTo>
                        <a:lnTo>
                          <a:pt x="7" y="259"/>
                        </a:lnTo>
                        <a:lnTo>
                          <a:pt x="11" y="265"/>
                        </a:lnTo>
                        <a:lnTo>
                          <a:pt x="16" y="270"/>
                        </a:lnTo>
                        <a:lnTo>
                          <a:pt x="23" y="273"/>
                        </a:lnTo>
                        <a:lnTo>
                          <a:pt x="29" y="275"/>
                        </a:lnTo>
                        <a:lnTo>
                          <a:pt x="36" y="275"/>
                        </a:lnTo>
                        <a:lnTo>
                          <a:pt x="42" y="275"/>
                        </a:lnTo>
                        <a:lnTo>
                          <a:pt x="42" y="275"/>
                        </a:lnTo>
                        <a:lnTo>
                          <a:pt x="50" y="275"/>
                        </a:lnTo>
                        <a:lnTo>
                          <a:pt x="56" y="273"/>
                        </a:lnTo>
                        <a:lnTo>
                          <a:pt x="62" y="270"/>
                        </a:lnTo>
                        <a:lnTo>
                          <a:pt x="67" y="265"/>
                        </a:lnTo>
                        <a:lnTo>
                          <a:pt x="73" y="259"/>
                        </a:lnTo>
                        <a:lnTo>
                          <a:pt x="75" y="254"/>
                        </a:lnTo>
                        <a:lnTo>
                          <a:pt x="78" y="247"/>
                        </a:lnTo>
                        <a:lnTo>
                          <a:pt x="78" y="239"/>
                        </a:lnTo>
                        <a:lnTo>
                          <a:pt x="78" y="209"/>
                        </a:lnTo>
                        <a:lnTo>
                          <a:pt x="78" y="209"/>
                        </a:lnTo>
                        <a:lnTo>
                          <a:pt x="78" y="207"/>
                        </a:lnTo>
                        <a:lnTo>
                          <a:pt x="77" y="202"/>
                        </a:lnTo>
                        <a:lnTo>
                          <a:pt x="74" y="198"/>
                        </a:lnTo>
                        <a:lnTo>
                          <a:pt x="73" y="197"/>
                        </a:lnTo>
                        <a:lnTo>
                          <a:pt x="67"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5" name="Freeform 294"/>
                  <p:cNvSpPr>
                    <a:spLocks/>
                  </p:cNvSpPr>
                  <p:nvPr/>
                </p:nvSpPr>
                <p:spPr bwMode="auto">
                  <a:xfrm>
                    <a:off x="1334659" y="2898982"/>
                    <a:ext cx="83820" cy="16764"/>
                  </a:xfrm>
                  <a:custGeom>
                    <a:avLst/>
                    <a:gdLst>
                      <a:gd name="T0" fmla="*/ 93 w 100"/>
                      <a:gd name="T1" fmla="*/ 0 h 19"/>
                      <a:gd name="T2" fmla="*/ 7 w 100"/>
                      <a:gd name="T3" fmla="*/ 0 h 19"/>
                      <a:gd name="T4" fmla="*/ 7 w 100"/>
                      <a:gd name="T5" fmla="*/ 0 h 19"/>
                      <a:gd name="T6" fmla="*/ 4 w 100"/>
                      <a:gd name="T7" fmla="*/ 2 h 19"/>
                      <a:gd name="T8" fmla="*/ 2 w 100"/>
                      <a:gd name="T9" fmla="*/ 3 h 19"/>
                      <a:gd name="T10" fmla="*/ 0 w 100"/>
                      <a:gd name="T11" fmla="*/ 6 h 19"/>
                      <a:gd name="T12" fmla="*/ 0 w 100"/>
                      <a:gd name="T13" fmla="*/ 8 h 19"/>
                      <a:gd name="T14" fmla="*/ 0 w 100"/>
                      <a:gd name="T15" fmla="*/ 11 h 19"/>
                      <a:gd name="T16" fmla="*/ 0 w 100"/>
                      <a:gd name="T17" fmla="*/ 11 h 19"/>
                      <a:gd name="T18" fmla="*/ 0 w 100"/>
                      <a:gd name="T19" fmla="*/ 14 h 19"/>
                      <a:gd name="T20" fmla="*/ 2 w 100"/>
                      <a:gd name="T21" fmla="*/ 17 h 19"/>
                      <a:gd name="T22" fmla="*/ 4 w 100"/>
                      <a:gd name="T23" fmla="*/ 18 h 19"/>
                      <a:gd name="T24" fmla="*/ 7 w 100"/>
                      <a:gd name="T25" fmla="*/ 19 h 19"/>
                      <a:gd name="T26" fmla="*/ 93 w 100"/>
                      <a:gd name="T27" fmla="*/ 19 h 19"/>
                      <a:gd name="T28" fmla="*/ 93 w 100"/>
                      <a:gd name="T29" fmla="*/ 19 h 19"/>
                      <a:gd name="T30" fmla="*/ 96 w 100"/>
                      <a:gd name="T31" fmla="*/ 18 h 19"/>
                      <a:gd name="T32" fmla="*/ 99 w 100"/>
                      <a:gd name="T33" fmla="*/ 17 h 19"/>
                      <a:gd name="T34" fmla="*/ 100 w 100"/>
                      <a:gd name="T35" fmla="*/ 14 h 19"/>
                      <a:gd name="T36" fmla="*/ 100 w 100"/>
                      <a:gd name="T37" fmla="*/ 11 h 19"/>
                      <a:gd name="T38" fmla="*/ 100 w 100"/>
                      <a:gd name="T39" fmla="*/ 8 h 19"/>
                      <a:gd name="T40" fmla="*/ 100 w 100"/>
                      <a:gd name="T41" fmla="*/ 8 h 19"/>
                      <a:gd name="T42" fmla="*/ 100 w 100"/>
                      <a:gd name="T43" fmla="*/ 6 h 19"/>
                      <a:gd name="T44" fmla="*/ 99 w 100"/>
                      <a:gd name="T45" fmla="*/ 3 h 19"/>
                      <a:gd name="T46" fmla="*/ 96 w 100"/>
                      <a:gd name="T47" fmla="*/ 2 h 19"/>
                      <a:gd name="T48" fmla="*/ 93 w 100"/>
                      <a:gd name="T49" fmla="*/ 0 h 19"/>
                      <a:gd name="T50" fmla="*/ 93 w 100"/>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9">
                        <a:moveTo>
                          <a:pt x="93" y="0"/>
                        </a:moveTo>
                        <a:lnTo>
                          <a:pt x="7" y="0"/>
                        </a:lnTo>
                        <a:lnTo>
                          <a:pt x="7" y="0"/>
                        </a:lnTo>
                        <a:lnTo>
                          <a:pt x="4" y="2"/>
                        </a:lnTo>
                        <a:lnTo>
                          <a:pt x="2" y="3"/>
                        </a:lnTo>
                        <a:lnTo>
                          <a:pt x="0" y="6"/>
                        </a:lnTo>
                        <a:lnTo>
                          <a:pt x="0" y="8"/>
                        </a:lnTo>
                        <a:lnTo>
                          <a:pt x="0" y="11"/>
                        </a:lnTo>
                        <a:lnTo>
                          <a:pt x="0" y="11"/>
                        </a:lnTo>
                        <a:lnTo>
                          <a:pt x="0" y="14"/>
                        </a:lnTo>
                        <a:lnTo>
                          <a:pt x="2" y="17"/>
                        </a:lnTo>
                        <a:lnTo>
                          <a:pt x="4" y="18"/>
                        </a:lnTo>
                        <a:lnTo>
                          <a:pt x="7" y="19"/>
                        </a:lnTo>
                        <a:lnTo>
                          <a:pt x="93" y="19"/>
                        </a:lnTo>
                        <a:lnTo>
                          <a:pt x="93" y="19"/>
                        </a:lnTo>
                        <a:lnTo>
                          <a:pt x="96" y="18"/>
                        </a:lnTo>
                        <a:lnTo>
                          <a:pt x="99" y="17"/>
                        </a:lnTo>
                        <a:lnTo>
                          <a:pt x="100" y="14"/>
                        </a:lnTo>
                        <a:lnTo>
                          <a:pt x="100" y="11"/>
                        </a:lnTo>
                        <a:lnTo>
                          <a:pt x="100" y="8"/>
                        </a:lnTo>
                        <a:lnTo>
                          <a:pt x="100" y="8"/>
                        </a:lnTo>
                        <a:lnTo>
                          <a:pt x="100" y="6"/>
                        </a:lnTo>
                        <a:lnTo>
                          <a:pt x="99" y="3"/>
                        </a:lnTo>
                        <a:lnTo>
                          <a:pt x="96" y="2"/>
                        </a:lnTo>
                        <a:lnTo>
                          <a:pt x="93" y="0"/>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6" name="Freeform 295"/>
                  <p:cNvSpPr>
                    <a:spLocks/>
                  </p:cNvSpPr>
                  <p:nvPr/>
                </p:nvSpPr>
                <p:spPr bwMode="auto">
                  <a:xfrm>
                    <a:off x="1334659" y="2934186"/>
                    <a:ext cx="83820" cy="15088"/>
                  </a:xfrm>
                  <a:custGeom>
                    <a:avLst/>
                    <a:gdLst>
                      <a:gd name="T0" fmla="*/ 93 w 100"/>
                      <a:gd name="T1" fmla="*/ 0 h 18"/>
                      <a:gd name="T2" fmla="*/ 7 w 100"/>
                      <a:gd name="T3" fmla="*/ 0 h 18"/>
                      <a:gd name="T4" fmla="*/ 7 w 100"/>
                      <a:gd name="T5" fmla="*/ 0 h 18"/>
                      <a:gd name="T6" fmla="*/ 4 w 100"/>
                      <a:gd name="T7" fmla="*/ 0 h 18"/>
                      <a:gd name="T8" fmla="*/ 2 w 100"/>
                      <a:gd name="T9" fmla="*/ 3 h 18"/>
                      <a:gd name="T10" fmla="*/ 0 w 100"/>
                      <a:gd name="T11" fmla="*/ 4 h 18"/>
                      <a:gd name="T12" fmla="*/ 0 w 100"/>
                      <a:gd name="T13" fmla="*/ 7 h 18"/>
                      <a:gd name="T14" fmla="*/ 0 w 100"/>
                      <a:gd name="T15" fmla="*/ 11 h 18"/>
                      <a:gd name="T16" fmla="*/ 0 w 100"/>
                      <a:gd name="T17" fmla="*/ 11 h 18"/>
                      <a:gd name="T18" fmla="*/ 0 w 100"/>
                      <a:gd name="T19" fmla="*/ 14 h 18"/>
                      <a:gd name="T20" fmla="*/ 2 w 100"/>
                      <a:gd name="T21" fmla="*/ 16 h 18"/>
                      <a:gd name="T22" fmla="*/ 4 w 100"/>
                      <a:gd name="T23" fmla="*/ 18 h 18"/>
                      <a:gd name="T24" fmla="*/ 7 w 100"/>
                      <a:gd name="T25" fmla="*/ 18 h 18"/>
                      <a:gd name="T26" fmla="*/ 93 w 100"/>
                      <a:gd name="T27" fmla="*/ 18 h 18"/>
                      <a:gd name="T28" fmla="*/ 93 w 100"/>
                      <a:gd name="T29" fmla="*/ 18 h 18"/>
                      <a:gd name="T30" fmla="*/ 96 w 100"/>
                      <a:gd name="T31" fmla="*/ 18 h 18"/>
                      <a:gd name="T32" fmla="*/ 99 w 100"/>
                      <a:gd name="T33" fmla="*/ 16 h 18"/>
                      <a:gd name="T34" fmla="*/ 100 w 100"/>
                      <a:gd name="T35" fmla="*/ 14 h 18"/>
                      <a:gd name="T36" fmla="*/ 100 w 100"/>
                      <a:gd name="T37" fmla="*/ 11 h 18"/>
                      <a:gd name="T38" fmla="*/ 100 w 100"/>
                      <a:gd name="T39" fmla="*/ 7 h 18"/>
                      <a:gd name="T40" fmla="*/ 100 w 100"/>
                      <a:gd name="T41" fmla="*/ 7 h 18"/>
                      <a:gd name="T42" fmla="*/ 100 w 100"/>
                      <a:gd name="T43" fmla="*/ 4 h 18"/>
                      <a:gd name="T44" fmla="*/ 99 w 100"/>
                      <a:gd name="T45" fmla="*/ 3 h 18"/>
                      <a:gd name="T46" fmla="*/ 96 w 100"/>
                      <a:gd name="T47" fmla="*/ 0 h 18"/>
                      <a:gd name="T48" fmla="*/ 93 w 100"/>
                      <a:gd name="T49" fmla="*/ 0 h 18"/>
                      <a:gd name="T50" fmla="*/ 93 w 100"/>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8">
                        <a:moveTo>
                          <a:pt x="93" y="0"/>
                        </a:moveTo>
                        <a:lnTo>
                          <a:pt x="7" y="0"/>
                        </a:lnTo>
                        <a:lnTo>
                          <a:pt x="7" y="0"/>
                        </a:lnTo>
                        <a:lnTo>
                          <a:pt x="4" y="0"/>
                        </a:lnTo>
                        <a:lnTo>
                          <a:pt x="2" y="3"/>
                        </a:lnTo>
                        <a:lnTo>
                          <a:pt x="0" y="4"/>
                        </a:lnTo>
                        <a:lnTo>
                          <a:pt x="0" y="7"/>
                        </a:lnTo>
                        <a:lnTo>
                          <a:pt x="0" y="11"/>
                        </a:lnTo>
                        <a:lnTo>
                          <a:pt x="0" y="11"/>
                        </a:lnTo>
                        <a:lnTo>
                          <a:pt x="0" y="14"/>
                        </a:lnTo>
                        <a:lnTo>
                          <a:pt x="2" y="16"/>
                        </a:lnTo>
                        <a:lnTo>
                          <a:pt x="4" y="18"/>
                        </a:lnTo>
                        <a:lnTo>
                          <a:pt x="7" y="18"/>
                        </a:lnTo>
                        <a:lnTo>
                          <a:pt x="93" y="18"/>
                        </a:lnTo>
                        <a:lnTo>
                          <a:pt x="93" y="18"/>
                        </a:lnTo>
                        <a:lnTo>
                          <a:pt x="96" y="18"/>
                        </a:lnTo>
                        <a:lnTo>
                          <a:pt x="99" y="16"/>
                        </a:lnTo>
                        <a:lnTo>
                          <a:pt x="100" y="14"/>
                        </a:lnTo>
                        <a:lnTo>
                          <a:pt x="100" y="11"/>
                        </a:lnTo>
                        <a:lnTo>
                          <a:pt x="100" y="7"/>
                        </a:lnTo>
                        <a:lnTo>
                          <a:pt x="100" y="7"/>
                        </a:lnTo>
                        <a:lnTo>
                          <a:pt x="100" y="4"/>
                        </a:lnTo>
                        <a:lnTo>
                          <a:pt x="99" y="3"/>
                        </a:lnTo>
                        <a:lnTo>
                          <a:pt x="96" y="0"/>
                        </a:lnTo>
                        <a:lnTo>
                          <a:pt x="93" y="0"/>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sp>
              <p:nvSpPr>
                <p:cNvPr id="290" name="Donut 289"/>
                <p:cNvSpPr/>
                <p:nvPr/>
              </p:nvSpPr>
              <p:spPr>
                <a:xfrm>
                  <a:off x="7363182" y="5074316"/>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23" name="Group 22"/>
            <p:cNvGrpSpPr/>
            <p:nvPr/>
          </p:nvGrpSpPr>
          <p:grpSpPr>
            <a:xfrm>
              <a:off x="8231856" y="3033770"/>
              <a:ext cx="1592745" cy="887140"/>
              <a:chOff x="7908715" y="3161517"/>
              <a:chExt cx="1592745" cy="887140"/>
            </a:xfrm>
          </p:grpSpPr>
          <p:sp>
            <p:nvSpPr>
              <p:cNvPr id="298" name="Rectangle 297"/>
              <p:cNvSpPr/>
              <p:nvPr/>
            </p:nvSpPr>
            <p:spPr>
              <a:xfrm>
                <a:off x="7908715" y="3740881"/>
                <a:ext cx="1592745" cy="30777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Routers &amp; switches</a:t>
                </a:r>
              </a:p>
            </p:txBody>
          </p:sp>
          <p:grpSp>
            <p:nvGrpSpPr>
              <p:cNvPr id="22" name="Group 21"/>
              <p:cNvGrpSpPr/>
              <p:nvPr/>
            </p:nvGrpSpPr>
            <p:grpSpPr>
              <a:xfrm>
                <a:off x="8404910" y="3161517"/>
                <a:ext cx="600334" cy="570342"/>
                <a:chOff x="8404910" y="3161517"/>
                <a:chExt cx="600334" cy="570342"/>
              </a:xfrm>
            </p:grpSpPr>
            <p:grpSp>
              <p:nvGrpSpPr>
                <p:cNvPr id="300" name="Group 299"/>
                <p:cNvGrpSpPr/>
                <p:nvPr/>
              </p:nvGrpSpPr>
              <p:grpSpPr>
                <a:xfrm>
                  <a:off x="8509087" y="3328985"/>
                  <a:ext cx="397876" cy="228923"/>
                  <a:chOff x="6814898" y="1985389"/>
                  <a:chExt cx="2967037" cy="1828150"/>
                </a:xfrm>
                <a:solidFill>
                  <a:schemeClr val="bg1"/>
                </a:solidFill>
                <a:effectLst/>
              </p:grpSpPr>
              <p:sp>
                <p:nvSpPr>
                  <p:cNvPr id="302" name="Freeform 7"/>
                  <p:cNvSpPr>
                    <a:spLocks/>
                  </p:cNvSpPr>
                  <p:nvPr/>
                </p:nvSpPr>
                <p:spPr bwMode="auto">
                  <a:xfrm>
                    <a:off x="6814898" y="2691172"/>
                    <a:ext cx="2967037" cy="1122367"/>
                  </a:xfrm>
                  <a:custGeom>
                    <a:avLst/>
                    <a:gdLst>
                      <a:gd name="T0" fmla="*/ 396 w 791"/>
                      <a:gd name="T1" fmla="*/ 93 h 299"/>
                      <a:gd name="T2" fmla="*/ 0 w 791"/>
                      <a:gd name="T3" fmla="*/ 0 h 299"/>
                      <a:gd name="T4" fmla="*/ 0 w 791"/>
                      <a:gd name="T5" fmla="*/ 178 h 299"/>
                      <a:gd name="T6" fmla="*/ 0 w 791"/>
                      <a:gd name="T7" fmla="*/ 180 h 299"/>
                      <a:gd name="T8" fmla="*/ 116 w 791"/>
                      <a:gd name="T9" fmla="*/ 264 h 299"/>
                      <a:gd name="T10" fmla="*/ 116 w 791"/>
                      <a:gd name="T11" fmla="*/ 264 h 299"/>
                      <a:gd name="T12" fmla="*/ 327 w 791"/>
                      <a:gd name="T13" fmla="*/ 297 h 299"/>
                      <a:gd name="T14" fmla="*/ 329 w 791"/>
                      <a:gd name="T15" fmla="*/ 297 h 299"/>
                      <a:gd name="T16" fmla="*/ 394 w 791"/>
                      <a:gd name="T17" fmla="*/ 299 h 299"/>
                      <a:gd name="T18" fmla="*/ 640 w 791"/>
                      <a:gd name="T19" fmla="*/ 273 h 299"/>
                      <a:gd name="T20" fmla="*/ 644 w 791"/>
                      <a:gd name="T21" fmla="*/ 272 h 299"/>
                      <a:gd name="T22" fmla="*/ 791 w 791"/>
                      <a:gd name="T23" fmla="*/ 180 h 299"/>
                      <a:gd name="T24" fmla="*/ 791 w 791"/>
                      <a:gd name="T25" fmla="*/ 180 h 299"/>
                      <a:gd name="T26" fmla="*/ 791 w 791"/>
                      <a:gd name="T27" fmla="*/ 0 h 299"/>
                      <a:gd name="T28" fmla="*/ 396 w 791"/>
                      <a:gd name="T29" fmla="*/ 9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1" h="299">
                        <a:moveTo>
                          <a:pt x="396" y="93"/>
                        </a:moveTo>
                        <a:cubicBezTo>
                          <a:pt x="222" y="93"/>
                          <a:pt x="46" y="61"/>
                          <a:pt x="0" y="0"/>
                        </a:cubicBezTo>
                        <a:cubicBezTo>
                          <a:pt x="0" y="178"/>
                          <a:pt x="0" y="178"/>
                          <a:pt x="0" y="178"/>
                        </a:cubicBezTo>
                        <a:cubicBezTo>
                          <a:pt x="0" y="179"/>
                          <a:pt x="0" y="180"/>
                          <a:pt x="0" y="180"/>
                        </a:cubicBezTo>
                        <a:cubicBezTo>
                          <a:pt x="0" y="213"/>
                          <a:pt x="44" y="242"/>
                          <a:pt x="116" y="264"/>
                        </a:cubicBezTo>
                        <a:cubicBezTo>
                          <a:pt x="116" y="264"/>
                          <a:pt x="116" y="264"/>
                          <a:pt x="116" y="264"/>
                        </a:cubicBezTo>
                        <a:cubicBezTo>
                          <a:pt x="172" y="281"/>
                          <a:pt x="245" y="293"/>
                          <a:pt x="327" y="297"/>
                        </a:cubicBezTo>
                        <a:cubicBezTo>
                          <a:pt x="329" y="297"/>
                          <a:pt x="329" y="297"/>
                          <a:pt x="329" y="297"/>
                        </a:cubicBezTo>
                        <a:cubicBezTo>
                          <a:pt x="350" y="298"/>
                          <a:pt x="372" y="299"/>
                          <a:pt x="394" y="299"/>
                        </a:cubicBezTo>
                        <a:cubicBezTo>
                          <a:pt x="487" y="299"/>
                          <a:pt x="572" y="289"/>
                          <a:pt x="640" y="273"/>
                        </a:cubicBezTo>
                        <a:cubicBezTo>
                          <a:pt x="644" y="272"/>
                          <a:pt x="644" y="272"/>
                          <a:pt x="644" y="272"/>
                        </a:cubicBezTo>
                        <a:cubicBezTo>
                          <a:pt x="734" y="250"/>
                          <a:pt x="791" y="217"/>
                          <a:pt x="791" y="180"/>
                        </a:cubicBezTo>
                        <a:cubicBezTo>
                          <a:pt x="791" y="180"/>
                          <a:pt x="791" y="180"/>
                          <a:pt x="791" y="180"/>
                        </a:cubicBezTo>
                        <a:cubicBezTo>
                          <a:pt x="791" y="0"/>
                          <a:pt x="791" y="0"/>
                          <a:pt x="791" y="0"/>
                        </a:cubicBezTo>
                        <a:cubicBezTo>
                          <a:pt x="745" y="61"/>
                          <a:pt x="569" y="93"/>
                          <a:pt x="396"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89">
                      <a:defRPr/>
                    </a:pPr>
                    <a:endParaRPr lang="en-US" sz="1100" kern="0" dirty="0">
                      <a:solidFill>
                        <a:srgbClr val="FFFFFF"/>
                      </a:solidFill>
                      <a:latin typeface="CiscoSansTT ExtraLight" charset="0"/>
                      <a:ea typeface="ＭＳ Ｐゴシック" charset="-128"/>
                      <a:cs typeface="MS PGothic" charset="-128"/>
                    </a:endParaRPr>
                  </a:p>
                </p:txBody>
              </p:sp>
              <p:sp>
                <p:nvSpPr>
                  <p:cNvPr id="303" name="Freeform 8"/>
                  <p:cNvSpPr>
                    <a:spLocks noEditPoints="1"/>
                  </p:cNvSpPr>
                  <p:nvPr/>
                </p:nvSpPr>
                <p:spPr bwMode="auto">
                  <a:xfrm>
                    <a:off x="6837120" y="1985389"/>
                    <a:ext cx="2925761" cy="809624"/>
                  </a:xfrm>
                  <a:custGeom>
                    <a:avLst/>
                    <a:gdLst>
                      <a:gd name="T0" fmla="*/ 0 w 780"/>
                      <a:gd name="T1" fmla="*/ 108 h 216"/>
                      <a:gd name="T2" fmla="*/ 780 w 780"/>
                      <a:gd name="T3" fmla="*/ 108 h 216"/>
                      <a:gd name="T4" fmla="*/ 278 w 780"/>
                      <a:gd name="T5" fmla="*/ 38 h 216"/>
                      <a:gd name="T6" fmla="*/ 371 w 780"/>
                      <a:gd name="T7" fmla="*/ 11 h 216"/>
                      <a:gd name="T8" fmla="*/ 390 w 780"/>
                      <a:gd name="T9" fmla="*/ 10 h 216"/>
                      <a:gd name="T10" fmla="*/ 409 w 780"/>
                      <a:gd name="T11" fmla="*/ 12 h 216"/>
                      <a:gd name="T12" fmla="*/ 498 w 780"/>
                      <a:gd name="T13" fmla="*/ 47 h 216"/>
                      <a:gd name="T14" fmla="*/ 463 w 780"/>
                      <a:gd name="T15" fmla="*/ 48 h 216"/>
                      <a:gd name="T16" fmla="*/ 412 w 780"/>
                      <a:gd name="T17" fmla="*/ 85 h 216"/>
                      <a:gd name="T18" fmla="*/ 386 w 780"/>
                      <a:gd name="T19" fmla="*/ 91 h 216"/>
                      <a:gd name="T20" fmla="*/ 364 w 780"/>
                      <a:gd name="T21" fmla="*/ 33 h 216"/>
                      <a:gd name="T22" fmla="*/ 281 w 780"/>
                      <a:gd name="T23" fmla="*/ 48 h 216"/>
                      <a:gd name="T24" fmla="*/ 278 w 780"/>
                      <a:gd name="T25" fmla="*/ 38 h 216"/>
                      <a:gd name="T26" fmla="*/ 212 w 780"/>
                      <a:gd name="T27" fmla="*/ 135 h 216"/>
                      <a:gd name="T28" fmla="*/ 263 w 780"/>
                      <a:gd name="T29" fmla="*/ 111 h 216"/>
                      <a:gd name="T30" fmla="*/ 65 w 780"/>
                      <a:gd name="T31" fmla="*/ 105 h 216"/>
                      <a:gd name="T32" fmla="*/ 87 w 780"/>
                      <a:gd name="T33" fmla="*/ 97 h 216"/>
                      <a:gd name="T34" fmla="*/ 212 w 780"/>
                      <a:gd name="T35" fmla="*/ 82 h 216"/>
                      <a:gd name="T36" fmla="*/ 215 w 780"/>
                      <a:gd name="T37" fmla="*/ 72 h 216"/>
                      <a:gd name="T38" fmla="*/ 335 w 780"/>
                      <a:gd name="T39" fmla="*/ 98 h 216"/>
                      <a:gd name="T40" fmla="*/ 344 w 780"/>
                      <a:gd name="T41" fmla="*/ 104 h 216"/>
                      <a:gd name="T42" fmla="*/ 336 w 780"/>
                      <a:gd name="T43" fmla="*/ 110 h 216"/>
                      <a:gd name="T44" fmla="*/ 246 w 780"/>
                      <a:gd name="T45" fmla="*/ 136 h 216"/>
                      <a:gd name="T46" fmla="*/ 498 w 780"/>
                      <a:gd name="T47" fmla="*/ 170 h 216"/>
                      <a:gd name="T48" fmla="*/ 407 w 780"/>
                      <a:gd name="T49" fmla="*/ 196 h 216"/>
                      <a:gd name="T50" fmla="*/ 386 w 780"/>
                      <a:gd name="T51" fmla="*/ 199 h 216"/>
                      <a:gd name="T52" fmla="*/ 366 w 780"/>
                      <a:gd name="T53" fmla="*/ 196 h 216"/>
                      <a:gd name="T54" fmla="*/ 278 w 780"/>
                      <a:gd name="T55" fmla="*/ 161 h 216"/>
                      <a:gd name="T56" fmla="*/ 312 w 780"/>
                      <a:gd name="T57" fmla="*/ 160 h 216"/>
                      <a:gd name="T58" fmla="*/ 364 w 780"/>
                      <a:gd name="T59" fmla="*/ 123 h 216"/>
                      <a:gd name="T60" fmla="*/ 390 w 780"/>
                      <a:gd name="T61" fmla="*/ 117 h 216"/>
                      <a:gd name="T62" fmla="*/ 412 w 780"/>
                      <a:gd name="T63" fmla="*/ 175 h 216"/>
                      <a:gd name="T64" fmla="*/ 494 w 780"/>
                      <a:gd name="T65" fmla="*/ 160 h 216"/>
                      <a:gd name="T66" fmla="*/ 498 w 780"/>
                      <a:gd name="T67" fmla="*/ 170 h 216"/>
                      <a:gd name="T68" fmla="*/ 689 w 780"/>
                      <a:gd name="T69" fmla="*/ 111 h 216"/>
                      <a:gd name="T70" fmla="*/ 563 w 780"/>
                      <a:gd name="T71" fmla="*/ 126 h 216"/>
                      <a:gd name="T72" fmla="*/ 560 w 780"/>
                      <a:gd name="T73" fmla="*/ 136 h 216"/>
                      <a:gd name="T74" fmla="*/ 441 w 780"/>
                      <a:gd name="T75" fmla="*/ 110 h 216"/>
                      <a:gd name="T76" fmla="*/ 431 w 780"/>
                      <a:gd name="T77" fmla="*/ 105 h 216"/>
                      <a:gd name="T78" fmla="*/ 437 w 780"/>
                      <a:gd name="T79" fmla="*/ 99 h 216"/>
                      <a:gd name="T80" fmla="*/ 529 w 780"/>
                      <a:gd name="T81" fmla="*/ 72 h 216"/>
                      <a:gd name="T82" fmla="*/ 563 w 780"/>
                      <a:gd name="T83" fmla="*/ 73 h 216"/>
                      <a:gd name="T84" fmla="*/ 511 w 780"/>
                      <a:gd name="T85" fmla="*/ 97 h 216"/>
                      <a:gd name="T86" fmla="*/ 711 w 780"/>
                      <a:gd name="T87" fmla="*/ 1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0" h="216">
                        <a:moveTo>
                          <a:pt x="390" y="0"/>
                        </a:moveTo>
                        <a:cubicBezTo>
                          <a:pt x="174" y="0"/>
                          <a:pt x="0" y="48"/>
                          <a:pt x="0" y="108"/>
                        </a:cubicBezTo>
                        <a:cubicBezTo>
                          <a:pt x="0" y="168"/>
                          <a:pt x="174" y="216"/>
                          <a:pt x="390" y="216"/>
                        </a:cubicBezTo>
                        <a:cubicBezTo>
                          <a:pt x="605" y="216"/>
                          <a:pt x="780" y="168"/>
                          <a:pt x="780" y="108"/>
                        </a:cubicBezTo>
                        <a:cubicBezTo>
                          <a:pt x="780" y="48"/>
                          <a:pt x="605" y="0"/>
                          <a:pt x="390" y="0"/>
                        </a:cubicBezTo>
                        <a:close/>
                        <a:moveTo>
                          <a:pt x="278" y="38"/>
                        </a:moveTo>
                        <a:cubicBezTo>
                          <a:pt x="366" y="12"/>
                          <a:pt x="366" y="12"/>
                          <a:pt x="366" y="12"/>
                        </a:cubicBezTo>
                        <a:cubicBezTo>
                          <a:pt x="368" y="12"/>
                          <a:pt x="369" y="12"/>
                          <a:pt x="371" y="11"/>
                        </a:cubicBezTo>
                        <a:cubicBezTo>
                          <a:pt x="375" y="10"/>
                          <a:pt x="380" y="10"/>
                          <a:pt x="386" y="10"/>
                        </a:cubicBezTo>
                        <a:cubicBezTo>
                          <a:pt x="390" y="10"/>
                          <a:pt x="390" y="10"/>
                          <a:pt x="390" y="10"/>
                        </a:cubicBezTo>
                        <a:cubicBezTo>
                          <a:pt x="397" y="10"/>
                          <a:pt x="403" y="11"/>
                          <a:pt x="407" y="12"/>
                        </a:cubicBezTo>
                        <a:cubicBezTo>
                          <a:pt x="408" y="12"/>
                          <a:pt x="408" y="12"/>
                          <a:pt x="409" y="12"/>
                        </a:cubicBezTo>
                        <a:cubicBezTo>
                          <a:pt x="498" y="38"/>
                          <a:pt x="498" y="38"/>
                          <a:pt x="498" y="38"/>
                        </a:cubicBezTo>
                        <a:cubicBezTo>
                          <a:pt x="506" y="41"/>
                          <a:pt x="506" y="45"/>
                          <a:pt x="498" y="47"/>
                        </a:cubicBezTo>
                        <a:cubicBezTo>
                          <a:pt x="494" y="48"/>
                          <a:pt x="494" y="48"/>
                          <a:pt x="494" y="48"/>
                        </a:cubicBezTo>
                        <a:cubicBezTo>
                          <a:pt x="486" y="51"/>
                          <a:pt x="472" y="51"/>
                          <a:pt x="463" y="48"/>
                        </a:cubicBezTo>
                        <a:cubicBezTo>
                          <a:pt x="412" y="33"/>
                          <a:pt x="412" y="33"/>
                          <a:pt x="412" y="33"/>
                        </a:cubicBezTo>
                        <a:cubicBezTo>
                          <a:pt x="412" y="85"/>
                          <a:pt x="412" y="85"/>
                          <a:pt x="412" y="85"/>
                        </a:cubicBezTo>
                        <a:cubicBezTo>
                          <a:pt x="412" y="89"/>
                          <a:pt x="402" y="91"/>
                          <a:pt x="390" y="91"/>
                        </a:cubicBezTo>
                        <a:cubicBezTo>
                          <a:pt x="386" y="91"/>
                          <a:pt x="386" y="91"/>
                          <a:pt x="386" y="91"/>
                        </a:cubicBezTo>
                        <a:cubicBezTo>
                          <a:pt x="374" y="91"/>
                          <a:pt x="364" y="89"/>
                          <a:pt x="364" y="85"/>
                        </a:cubicBezTo>
                        <a:cubicBezTo>
                          <a:pt x="364" y="33"/>
                          <a:pt x="364" y="33"/>
                          <a:pt x="364" y="33"/>
                        </a:cubicBezTo>
                        <a:cubicBezTo>
                          <a:pt x="312" y="48"/>
                          <a:pt x="312" y="48"/>
                          <a:pt x="312" y="48"/>
                        </a:cubicBezTo>
                        <a:cubicBezTo>
                          <a:pt x="303" y="51"/>
                          <a:pt x="289" y="51"/>
                          <a:pt x="281" y="48"/>
                        </a:cubicBezTo>
                        <a:cubicBezTo>
                          <a:pt x="278" y="47"/>
                          <a:pt x="278" y="47"/>
                          <a:pt x="278" y="47"/>
                        </a:cubicBezTo>
                        <a:cubicBezTo>
                          <a:pt x="269" y="45"/>
                          <a:pt x="269" y="41"/>
                          <a:pt x="278" y="38"/>
                        </a:cubicBezTo>
                        <a:close/>
                        <a:moveTo>
                          <a:pt x="215" y="136"/>
                        </a:moveTo>
                        <a:cubicBezTo>
                          <a:pt x="212" y="135"/>
                          <a:pt x="212" y="135"/>
                          <a:pt x="212" y="135"/>
                        </a:cubicBezTo>
                        <a:cubicBezTo>
                          <a:pt x="203" y="133"/>
                          <a:pt x="203" y="129"/>
                          <a:pt x="212" y="126"/>
                        </a:cubicBezTo>
                        <a:cubicBezTo>
                          <a:pt x="263" y="111"/>
                          <a:pt x="263" y="111"/>
                          <a:pt x="263" y="111"/>
                        </a:cubicBezTo>
                        <a:cubicBezTo>
                          <a:pt x="87" y="111"/>
                          <a:pt x="87" y="111"/>
                          <a:pt x="87" y="111"/>
                        </a:cubicBezTo>
                        <a:cubicBezTo>
                          <a:pt x="74" y="111"/>
                          <a:pt x="65" y="108"/>
                          <a:pt x="65" y="105"/>
                        </a:cubicBezTo>
                        <a:cubicBezTo>
                          <a:pt x="65" y="104"/>
                          <a:pt x="65" y="104"/>
                          <a:pt x="65" y="104"/>
                        </a:cubicBezTo>
                        <a:cubicBezTo>
                          <a:pt x="65" y="100"/>
                          <a:pt x="74" y="97"/>
                          <a:pt x="87" y="97"/>
                        </a:cubicBezTo>
                        <a:cubicBezTo>
                          <a:pt x="264" y="97"/>
                          <a:pt x="264" y="97"/>
                          <a:pt x="264" y="97"/>
                        </a:cubicBezTo>
                        <a:cubicBezTo>
                          <a:pt x="212" y="82"/>
                          <a:pt x="212" y="82"/>
                          <a:pt x="212" y="82"/>
                        </a:cubicBezTo>
                        <a:cubicBezTo>
                          <a:pt x="203" y="80"/>
                          <a:pt x="203" y="75"/>
                          <a:pt x="212" y="73"/>
                        </a:cubicBezTo>
                        <a:cubicBezTo>
                          <a:pt x="215" y="72"/>
                          <a:pt x="215" y="72"/>
                          <a:pt x="215" y="72"/>
                        </a:cubicBezTo>
                        <a:cubicBezTo>
                          <a:pt x="224" y="70"/>
                          <a:pt x="238" y="70"/>
                          <a:pt x="246" y="72"/>
                        </a:cubicBezTo>
                        <a:cubicBezTo>
                          <a:pt x="335" y="98"/>
                          <a:pt x="335" y="98"/>
                          <a:pt x="335" y="98"/>
                        </a:cubicBezTo>
                        <a:cubicBezTo>
                          <a:pt x="336" y="98"/>
                          <a:pt x="337" y="99"/>
                          <a:pt x="338" y="99"/>
                        </a:cubicBezTo>
                        <a:cubicBezTo>
                          <a:pt x="342" y="100"/>
                          <a:pt x="344" y="102"/>
                          <a:pt x="344" y="104"/>
                        </a:cubicBezTo>
                        <a:cubicBezTo>
                          <a:pt x="344" y="105"/>
                          <a:pt x="344" y="105"/>
                          <a:pt x="344" y="105"/>
                        </a:cubicBezTo>
                        <a:cubicBezTo>
                          <a:pt x="344" y="107"/>
                          <a:pt x="341" y="109"/>
                          <a:pt x="336" y="110"/>
                        </a:cubicBezTo>
                        <a:cubicBezTo>
                          <a:pt x="336" y="110"/>
                          <a:pt x="335" y="110"/>
                          <a:pt x="335" y="110"/>
                        </a:cubicBezTo>
                        <a:cubicBezTo>
                          <a:pt x="246" y="136"/>
                          <a:pt x="246" y="136"/>
                          <a:pt x="246" y="136"/>
                        </a:cubicBezTo>
                        <a:cubicBezTo>
                          <a:pt x="238" y="139"/>
                          <a:pt x="224" y="139"/>
                          <a:pt x="215" y="136"/>
                        </a:cubicBezTo>
                        <a:close/>
                        <a:moveTo>
                          <a:pt x="498" y="170"/>
                        </a:moveTo>
                        <a:cubicBezTo>
                          <a:pt x="409" y="196"/>
                          <a:pt x="409" y="196"/>
                          <a:pt x="409" y="196"/>
                        </a:cubicBezTo>
                        <a:cubicBezTo>
                          <a:pt x="408" y="196"/>
                          <a:pt x="408" y="196"/>
                          <a:pt x="407" y="196"/>
                        </a:cubicBezTo>
                        <a:cubicBezTo>
                          <a:pt x="403" y="198"/>
                          <a:pt x="397" y="199"/>
                          <a:pt x="390" y="199"/>
                        </a:cubicBezTo>
                        <a:cubicBezTo>
                          <a:pt x="386" y="199"/>
                          <a:pt x="386" y="199"/>
                          <a:pt x="386" y="199"/>
                        </a:cubicBezTo>
                        <a:cubicBezTo>
                          <a:pt x="380" y="199"/>
                          <a:pt x="375" y="198"/>
                          <a:pt x="371" y="197"/>
                        </a:cubicBezTo>
                        <a:cubicBezTo>
                          <a:pt x="369" y="197"/>
                          <a:pt x="368" y="196"/>
                          <a:pt x="366" y="196"/>
                        </a:cubicBezTo>
                        <a:cubicBezTo>
                          <a:pt x="278" y="170"/>
                          <a:pt x="278" y="170"/>
                          <a:pt x="278" y="170"/>
                        </a:cubicBezTo>
                        <a:cubicBezTo>
                          <a:pt x="269" y="167"/>
                          <a:pt x="269" y="163"/>
                          <a:pt x="278" y="161"/>
                        </a:cubicBezTo>
                        <a:cubicBezTo>
                          <a:pt x="281" y="160"/>
                          <a:pt x="281" y="160"/>
                          <a:pt x="281" y="160"/>
                        </a:cubicBezTo>
                        <a:cubicBezTo>
                          <a:pt x="289" y="157"/>
                          <a:pt x="303" y="157"/>
                          <a:pt x="312" y="160"/>
                        </a:cubicBezTo>
                        <a:cubicBezTo>
                          <a:pt x="364" y="175"/>
                          <a:pt x="364" y="175"/>
                          <a:pt x="364" y="175"/>
                        </a:cubicBezTo>
                        <a:cubicBezTo>
                          <a:pt x="364" y="123"/>
                          <a:pt x="364" y="123"/>
                          <a:pt x="364" y="123"/>
                        </a:cubicBezTo>
                        <a:cubicBezTo>
                          <a:pt x="364" y="120"/>
                          <a:pt x="374" y="117"/>
                          <a:pt x="386" y="117"/>
                        </a:cubicBezTo>
                        <a:cubicBezTo>
                          <a:pt x="390" y="117"/>
                          <a:pt x="390" y="117"/>
                          <a:pt x="390" y="117"/>
                        </a:cubicBezTo>
                        <a:cubicBezTo>
                          <a:pt x="402" y="117"/>
                          <a:pt x="412" y="120"/>
                          <a:pt x="412" y="123"/>
                        </a:cubicBezTo>
                        <a:cubicBezTo>
                          <a:pt x="412" y="175"/>
                          <a:pt x="412" y="175"/>
                          <a:pt x="412" y="175"/>
                        </a:cubicBezTo>
                        <a:cubicBezTo>
                          <a:pt x="463" y="160"/>
                          <a:pt x="463" y="160"/>
                          <a:pt x="463" y="160"/>
                        </a:cubicBezTo>
                        <a:cubicBezTo>
                          <a:pt x="472" y="157"/>
                          <a:pt x="486" y="157"/>
                          <a:pt x="494" y="160"/>
                        </a:cubicBezTo>
                        <a:cubicBezTo>
                          <a:pt x="498" y="161"/>
                          <a:pt x="498" y="161"/>
                          <a:pt x="498" y="161"/>
                        </a:cubicBezTo>
                        <a:cubicBezTo>
                          <a:pt x="506" y="163"/>
                          <a:pt x="506" y="167"/>
                          <a:pt x="498" y="170"/>
                        </a:cubicBezTo>
                        <a:close/>
                        <a:moveTo>
                          <a:pt x="711" y="105"/>
                        </a:moveTo>
                        <a:cubicBezTo>
                          <a:pt x="711" y="108"/>
                          <a:pt x="701" y="111"/>
                          <a:pt x="689" y="111"/>
                        </a:cubicBezTo>
                        <a:cubicBezTo>
                          <a:pt x="512" y="111"/>
                          <a:pt x="512" y="111"/>
                          <a:pt x="512" y="111"/>
                        </a:cubicBezTo>
                        <a:cubicBezTo>
                          <a:pt x="563" y="126"/>
                          <a:pt x="563" y="126"/>
                          <a:pt x="563" y="126"/>
                        </a:cubicBezTo>
                        <a:cubicBezTo>
                          <a:pt x="572" y="129"/>
                          <a:pt x="572" y="133"/>
                          <a:pt x="563" y="135"/>
                        </a:cubicBezTo>
                        <a:cubicBezTo>
                          <a:pt x="560" y="136"/>
                          <a:pt x="560" y="136"/>
                          <a:pt x="560" y="136"/>
                        </a:cubicBezTo>
                        <a:cubicBezTo>
                          <a:pt x="552" y="139"/>
                          <a:pt x="538" y="139"/>
                          <a:pt x="529" y="136"/>
                        </a:cubicBezTo>
                        <a:cubicBezTo>
                          <a:pt x="441" y="110"/>
                          <a:pt x="441" y="110"/>
                          <a:pt x="441" y="110"/>
                        </a:cubicBezTo>
                        <a:cubicBezTo>
                          <a:pt x="440" y="110"/>
                          <a:pt x="440" y="110"/>
                          <a:pt x="439" y="110"/>
                        </a:cubicBezTo>
                        <a:cubicBezTo>
                          <a:pt x="434" y="109"/>
                          <a:pt x="431" y="107"/>
                          <a:pt x="431" y="105"/>
                        </a:cubicBezTo>
                        <a:cubicBezTo>
                          <a:pt x="431" y="104"/>
                          <a:pt x="431" y="104"/>
                          <a:pt x="431" y="104"/>
                        </a:cubicBezTo>
                        <a:cubicBezTo>
                          <a:pt x="431" y="102"/>
                          <a:pt x="434" y="100"/>
                          <a:pt x="437" y="99"/>
                        </a:cubicBezTo>
                        <a:cubicBezTo>
                          <a:pt x="438" y="99"/>
                          <a:pt x="439" y="98"/>
                          <a:pt x="441" y="98"/>
                        </a:cubicBezTo>
                        <a:cubicBezTo>
                          <a:pt x="529" y="72"/>
                          <a:pt x="529" y="72"/>
                          <a:pt x="529" y="72"/>
                        </a:cubicBezTo>
                        <a:cubicBezTo>
                          <a:pt x="538" y="70"/>
                          <a:pt x="552" y="70"/>
                          <a:pt x="560" y="72"/>
                        </a:cubicBezTo>
                        <a:cubicBezTo>
                          <a:pt x="563" y="73"/>
                          <a:pt x="563" y="73"/>
                          <a:pt x="563" y="73"/>
                        </a:cubicBezTo>
                        <a:cubicBezTo>
                          <a:pt x="572" y="75"/>
                          <a:pt x="572" y="80"/>
                          <a:pt x="563" y="82"/>
                        </a:cubicBezTo>
                        <a:cubicBezTo>
                          <a:pt x="511" y="97"/>
                          <a:pt x="511" y="97"/>
                          <a:pt x="511" y="97"/>
                        </a:cubicBezTo>
                        <a:cubicBezTo>
                          <a:pt x="689" y="97"/>
                          <a:pt x="689" y="97"/>
                          <a:pt x="689" y="97"/>
                        </a:cubicBezTo>
                        <a:cubicBezTo>
                          <a:pt x="701" y="97"/>
                          <a:pt x="711" y="100"/>
                          <a:pt x="711" y="104"/>
                        </a:cubicBezTo>
                        <a:lnTo>
                          <a:pt x="711"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89">
                      <a:defRPr/>
                    </a:pPr>
                    <a:endParaRPr lang="en-US" sz="1100" kern="0" dirty="0">
                      <a:solidFill>
                        <a:srgbClr val="FFFFFF"/>
                      </a:solidFill>
                      <a:latin typeface="CiscoSansTT ExtraLight" charset="0"/>
                      <a:ea typeface="ＭＳ Ｐゴシック" charset="-128"/>
                      <a:cs typeface="MS PGothic" charset="-128"/>
                    </a:endParaRPr>
                  </a:p>
                </p:txBody>
              </p:sp>
            </p:grpSp>
            <p:sp>
              <p:nvSpPr>
                <p:cNvPr id="301" name="Donut 300"/>
                <p:cNvSpPr/>
                <p:nvPr/>
              </p:nvSpPr>
              <p:spPr>
                <a:xfrm>
                  <a:off x="8404910" y="3161517"/>
                  <a:ext cx="600334" cy="570342"/>
                </a:xfrm>
                <a:prstGeom prst="donut">
                  <a:avLst>
                    <a:gd name="adj" fmla="val 701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8" name="Group 7"/>
            <p:cNvGrpSpPr/>
            <p:nvPr/>
          </p:nvGrpSpPr>
          <p:grpSpPr>
            <a:xfrm>
              <a:off x="10249185" y="3767649"/>
              <a:ext cx="776415" cy="888503"/>
              <a:chOff x="9216028" y="3608384"/>
              <a:chExt cx="747182" cy="915669"/>
            </a:xfrm>
          </p:grpSpPr>
          <p:sp>
            <p:nvSpPr>
              <p:cNvPr id="314" name="Rectangle 313"/>
              <p:cNvSpPr/>
              <p:nvPr/>
            </p:nvSpPr>
            <p:spPr>
              <a:xfrm>
                <a:off x="9216028" y="4206867"/>
                <a:ext cx="747182" cy="31718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Printers</a:t>
                </a:r>
              </a:p>
            </p:txBody>
          </p:sp>
          <p:grpSp>
            <p:nvGrpSpPr>
              <p:cNvPr id="315" name="Group 314"/>
              <p:cNvGrpSpPr/>
              <p:nvPr/>
            </p:nvGrpSpPr>
            <p:grpSpPr>
              <a:xfrm>
                <a:off x="9300753" y="3608384"/>
                <a:ext cx="577731" cy="621958"/>
                <a:chOff x="8951294" y="4553946"/>
                <a:chExt cx="654094" cy="704167"/>
              </a:xfrm>
            </p:grpSpPr>
            <p:sp>
              <p:nvSpPr>
                <p:cNvPr id="316" name="Donut 315"/>
                <p:cNvSpPr/>
                <p:nvPr/>
              </p:nvSpPr>
              <p:spPr>
                <a:xfrm>
                  <a:off x="8951294" y="4553946"/>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sp>
              <p:nvSpPr>
                <p:cNvPr id="317" name="Freeform 316"/>
                <p:cNvSpPr/>
                <p:nvPr/>
              </p:nvSpPr>
              <p:spPr>
                <a:xfrm>
                  <a:off x="9084906" y="4727386"/>
                  <a:ext cx="386870" cy="360560"/>
                </a:xfrm>
                <a:custGeom>
                  <a:avLst/>
                  <a:gdLst>
                    <a:gd name="connsiteX0" fmla="*/ 187679 w 618976"/>
                    <a:gd name="connsiteY0" fmla="*/ 350971 h 576882"/>
                    <a:gd name="connsiteX1" fmla="*/ 178594 w 618976"/>
                    <a:gd name="connsiteY1" fmla="*/ 360056 h 576882"/>
                    <a:gd name="connsiteX2" fmla="*/ 178594 w 618976"/>
                    <a:gd name="connsiteY2" fmla="*/ 548559 h 576882"/>
                    <a:gd name="connsiteX3" fmla="*/ 187679 w 618976"/>
                    <a:gd name="connsiteY3" fmla="*/ 557644 h 576882"/>
                    <a:gd name="connsiteX4" fmla="*/ 431297 w 618976"/>
                    <a:gd name="connsiteY4" fmla="*/ 557644 h 576882"/>
                    <a:gd name="connsiteX5" fmla="*/ 440382 w 618976"/>
                    <a:gd name="connsiteY5" fmla="*/ 548559 h 576882"/>
                    <a:gd name="connsiteX6" fmla="*/ 440382 w 618976"/>
                    <a:gd name="connsiteY6" fmla="*/ 360056 h 576882"/>
                    <a:gd name="connsiteX7" fmla="*/ 431297 w 618976"/>
                    <a:gd name="connsiteY7" fmla="*/ 350971 h 576882"/>
                    <a:gd name="connsiteX8" fmla="*/ 180943 w 618976"/>
                    <a:gd name="connsiteY8" fmla="*/ 148519 h 576882"/>
                    <a:gd name="connsiteX9" fmla="*/ 158083 w 618976"/>
                    <a:gd name="connsiteY9" fmla="*/ 171379 h 576882"/>
                    <a:gd name="connsiteX10" fmla="*/ 180943 w 618976"/>
                    <a:gd name="connsiteY10" fmla="*/ 194239 h 576882"/>
                    <a:gd name="connsiteX11" fmla="*/ 203803 w 618976"/>
                    <a:gd name="connsiteY11" fmla="*/ 171379 h 576882"/>
                    <a:gd name="connsiteX12" fmla="*/ 180943 w 618976"/>
                    <a:gd name="connsiteY12" fmla="*/ 148519 h 576882"/>
                    <a:gd name="connsiteX13" fmla="*/ 112543 w 618976"/>
                    <a:gd name="connsiteY13" fmla="*/ 148519 h 576882"/>
                    <a:gd name="connsiteX14" fmla="*/ 89683 w 618976"/>
                    <a:gd name="connsiteY14" fmla="*/ 171379 h 576882"/>
                    <a:gd name="connsiteX15" fmla="*/ 112543 w 618976"/>
                    <a:gd name="connsiteY15" fmla="*/ 194239 h 576882"/>
                    <a:gd name="connsiteX16" fmla="*/ 135403 w 618976"/>
                    <a:gd name="connsiteY16" fmla="*/ 171379 h 576882"/>
                    <a:gd name="connsiteX17" fmla="*/ 112543 w 618976"/>
                    <a:gd name="connsiteY17" fmla="*/ 148519 h 576882"/>
                    <a:gd name="connsiteX18" fmla="*/ 44142 w 618976"/>
                    <a:gd name="connsiteY18" fmla="*/ 148519 h 576882"/>
                    <a:gd name="connsiteX19" fmla="*/ 21282 w 618976"/>
                    <a:gd name="connsiteY19" fmla="*/ 171379 h 576882"/>
                    <a:gd name="connsiteX20" fmla="*/ 44142 w 618976"/>
                    <a:gd name="connsiteY20" fmla="*/ 194239 h 576882"/>
                    <a:gd name="connsiteX21" fmla="*/ 67002 w 618976"/>
                    <a:gd name="connsiteY21" fmla="*/ 171379 h 576882"/>
                    <a:gd name="connsiteX22" fmla="*/ 44142 w 618976"/>
                    <a:gd name="connsiteY22" fmla="*/ 148519 h 576882"/>
                    <a:gd name="connsiteX23" fmla="*/ 55956 w 618976"/>
                    <a:gd name="connsiteY23" fmla="*/ 78983 h 576882"/>
                    <a:gd name="connsiteX24" fmla="*/ 563020 w 618976"/>
                    <a:gd name="connsiteY24" fmla="*/ 78983 h 576882"/>
                    <a:gd name="connsiteX25" fmla="*/ 618976 w 618976"/>
                    <a:gd name="connsiteY25" fmla="*/ 134939 h 576882"/>
                    <a:gd name="connsiteX26" fmla="*/ 618976 w 618976"/>
                    <a:gd name="connsiteY26" fmla="*/ 358755 h 576882"/>
                    <a:gd name="connsiteX27" fmla="*/ 563020 w 618976"/>
                    <a:gd name="connsiteY27" fmla="*/ 414711 h 576882"/>
                    <a:gd name="connsiteX28" fmla="*/ 457051 w 618976"/>
                    <a:gd name="connsiteY28" fmla="*/ 414711 h 576882"/>
                    <a:gd name="connsiteX29" fmla="*/ 457051 w 618976"/>
                    <a:gd name="connsiteY29" fmla="*/ 564939 h 576882"/>
                    <a:gd name="connsiteX30" fmla="*/ 445108 w 618976"/>
                    <a:gd name="connsiteY30" fmla="*/ 576882 h 576882"/>
                    <a:gd name="connsiteX31" fmla="*/ 173868 w 618976"/>
                    <a:gd name="connsiteY31" fmla="*/ 576882 h 576882"/>
                    <a:gd name="connsiteX32" fmla="*/ 161925 w 618976"/>
                    <a:gd name="connsiteY32" fmla="*/ 564939 h 576882"/>
                    <a:gd name="connsiteX33" fmla="*/ 161925 w 618976"/>
                    <a:gd name="connsiteY33" fmla="*/ 414711 h 576882"/>
                    <a:gd name="connsiteX34" fmla="*/ 55956 w 618976"/>
                    <a:gd name="connsiteY34" fmla="*/ 414711 h 576882"/>
                    <a:gd name="connsiteX35" fmla="*/ 0 w 618976"/>
                    <a:gd name="connsiteY35" fmla="*/ 358755 h 576882"/>
                    <a:gd name="connsiteX36" fmla="*/ 0 w 618976"/>
                    <a:gd name="connsiteY36" fmla="*/ 134939 h 576882"/>
                    <a:gd name="connsiteX37" fmla="*/ 55956 w 618976"/>
                    <a:gd name="connsiteY37" fmla="*/ 78983 h 576882"/>
                    <a:gd name="connsiteX38" fmla="*/ 161925 w 618976"/>
                    <a:gd name="connsiteY38" fmla="*/ 0 h 576882"/>
                    <a:gd name="connsiteX39" fmla="*/ 457051 w 618976"/>
                    <a:gd name="connsiteY39" fmla="*/ 0 h 576882"/>
                    <a:gd name="connsiteX40" fmla="*/ 457051 w 618976"/>
                    <a:gd name="connsiteY40" fmla="*/ 66554 h 576882"/>
                    <a:gd name="connsiteX41" fmla="*/ 161925 w 618976"/>
                    <a:gd name="connsiteY41" fmla="*/ 66554 h 5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18976" h="576882">
                      <a:moveTo>
                        <a:pt x="187679" y="350971"/>
                      </a:moveTo>
                      <a:cubicBezTo>
                        <a:pt x="182661" y="350971"/>
                        <a:pt x="178594" y="355038"/>
                        <a:pt x="178594" y="360056"/>
                      </a:cubicBezTo>
                      <a:lnTo>
                        <a:pt x="178594" y="548559"/>
                      </a:lnTo>
                      <a:cubicBezTo>
                        <a:pt x="178594" y="553577"/>
                        <a:pt x="182661" y="557644"/>
                        <a:pt x="187679" y="557644"/>
                      </a:cubicBezTo>
                      <a:lnTo>
                        <a:pt x="431297" y="557644"/>
                      </a:lnTo>
                      <a:cubicBezTo>
                        <a:pt x="436315" y="557644"/>
                        <a:pt x="440382" y="553577"/>
                        <a:pt x="440382" y="548559"/>
                      </a:cubicBezTo>
                      <a:lnTo>
                        <a:pt x="440382" y="360056"/>
                      </a:lnTo>
                      <a:cubicBezTo>
                        <a:pt x="440382" y="355038"/>
                        <a:pt x="436315" y="350971"/>
                        <a:pt x="431297" y="350971"/>
                      </a:cubicBezTo>
                      <a:close/>
                      <a:moveTo>
                        <a:pt x="180943" y="148519"/>
                      </a:moveTo>
                      <a:cubicBezTo>
                        <a:pt x="168318" y="148519"/>
                        <a:pt x="158083" y="158754"/>
                        <a:pt x="158083" y="171379"/>
                      </a:cubicBezTo>
                      <a:cubicBezTo>
                        <a:pt x="158083" y="184004"/>
                        <a:pt x="168318" y="194239"/>
                        <a:pt x="180943" y="194239"/>
                      </a:cubicBezTo>
                      <a:cubicBezTo>
                        <a:pt x="193568" y="194239"/>
                        <a:pt x="203803" y="184004"/>
                        <a:pt x="203803" y="171379"/>
                      </a:cubicBezTo>
                      <a:cubicBezTo>
                        <a:pt x="203803" y="158754"/>
                        <a:pt x="193568" y="148519"/>
                        <a:pt x="180943" y="148519"/>
                      </a:cubicBezTo>
                      <a:close/>
                      <a:moveTo>
                        <a:pt x="112543" y="148519"/>
                      </a:moveTo>
                      <a:cubicBezTo>
                        <a:pt x="99918" y="148519"/>
                        <a:pt x="89683" y="158754"/>
                        <a:pt x="89683" y="171379"/>
                      </a:cubicBezTo>
                      <a:cubicBezTo>
                        <a:pt x="89683" y="184004"/>
                        <a:pt x="99918" y="194239"/>
                        <a:pt x="112543" y="194239"/>
                      </a:cubicBezTo>
                      <a:cubicBezTo>
                        <a:pt x="125168" y="194239"/>
                        <a:pt x="135403" y="184004"/>
                        <a:pt x="135403" y="171379"/>
                      </a:cubicBezTo>
                      <a:cubicBezTo>
                        <a:pt x="135403" y="158754"/>
                        <a:pt x="125168" y="148519"/>
                        <a:pt x="112543" y="148519"/>
                      </a:cubicBezTo>
                      <a:close/>
                      <a:moveTo>
                        <a:pt x="44142" y="148519"/>
                      </a:moveTo>
                      <a:cubicBezTo>
                        <a:pt x="31517" y="148519"/>
                        <a:pt x="21282" y="158754"/>
                        <a:pt x="21282" y="171379"/>
                      </a:cubicBezTo>
                      <a:cubicBezTo>
                        <a:pt x="21282" y="184004"/>
                        <a:pt x="31517" y="194239"/>
                        <a:pt x="44142" y="194239"/>
                      </a:cubicBezTo>
                      <a:cubicBezTo>
                        <a:pt x="56767" y="194239"/>
                        <a:pt x="67002" y="184004"/>
                        <a:pt x="67002" y="171379"/>
                      </a:cubicBezTo>
                      <a:cubicBezTo>
                        <a:pt x="67002" y="158754"/>
                        <a:pt x="56767" y="148519"/>
                        <a:pt x="44142" y="148519"/>
                      </a:cubicBezTo>
                      <a:close/>
                      <a:moveTo>
                        <a:pt x="55956" y="78983"/>
                      </a:moveTo>
                      <a:lnTo>
                        <a:pt x="563020" y="78983"/>
                      </a:lnTo>
                      <a:cubicBezTo>
                        <a:pt x="593924" y="78983"/>
                        <a:pt x="618976" y="104035"/>
                        <a:pt x="618976" y="134939"/>
                      </a:cubicBezTo>
                      <a:lnTo>
                        <a:pt x="618976" y="358755"/>
                      </a:lnTo>
                      <a:cubicBezTo>
                        <a:pt x="618976" y="389659"/>
                        <a:pt x="593924" y="414711"/>
                        <a:pt x="563020" y="414711"/>
                      </a:cubicBezTo>
                      <a:lnTo>
                        <a:pt x="457051" y="414711"/>
                      </a:lnTo>
                      <a:lnTo>
                        <a:pt x="457051" y="564939"/>
                      </a:lnTo>
                      <a:cubicBezTo>
                        <a:pt x="457051" y="571535"/>
                        <a:pt x="451704" y="576882"/>
                        <a:pt x="445108" y="576882"/>
                      </a:cubicBezTo>
                      <a:lnTo>
                        <a:pt x="173868" y="576882"/>
                      </a:lnTo>
                      <a:cubicBezTo>
                        <a:pt x="167272" y="576882"/>
                        <a:pt x="161925" y="571535"/>
                        <a:pt x="161925" y="564939"/>
                      </a:cubicBezTo>
                      <a:lnTo>
                        <a:pt x="161925" y="414711"/>
                      </a:lnTo>
                      <a:lnTo>
                        <a:pt x="55956" y="414711"/>
                      </a:lnTo>
                      <a:cubicBezTo>
                        <a:pt x="25052" y="414711"/>
                        <a:pt x="0" y="389659"/>
                        <a:pt x="0" y="358755"/>
                      </a:cubicBezTo>
                      <a:lnTo>
                        <a:pt x="0" y="134939"/>
                      </a:lnTo>
                      <a:cubicBezTo>
                        <a:pt x="0" y="104035"/>
                        <a:pt x="25052" y="78983"/>
                        <a:pt x="55956" y="78983"/>
                      </a:cubicBezTo>
                      <a:close/>
                      <a:moveTo>
                        <a:pt x="161925" y="0"/>
                      </a:moveTo>
                      <a:lnTo>
                        <a:pt x="457051" y="0"/>
                      </a:lnTo>
                      <a:lnTo>
                        <a:pt x="457051" y="66554"/>
                      </a:lnTo>
                      <a:lnTo>
                        <a:pt x="161925" y="66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IN" sz="1400">
                    <a:solidFill>
                      <a:srgbClr val="FFFFFF"/>
                    </a:solidFill>
                    <a:latin typeface="CiscoSansTT ExtraLight" charset="0"/>
                    <a:ea typeface="ＭＳ Ｐゴシック" charset="-128"/>
                    <a:cs typeface="MS PGothic" charset="-128"/>
                  </a:endParaRPr>
                </a:p>
              </p:txBody>
            </p:sp>
          </p:grpSp>
        </p:grpSp>
        <p:grpSp>
          <p:nvGrpSpPr>
            <p:cNvPr id="14" name="Group 13"/>
            <p:cNvGrpSpPr/>
            <p:nvPr/>
          </p:nvGrpSpPr>
          <p:grpSpPr>
            <a:xfrm>
              <a:off x="6686208" y="2365778"/>
              <a:ext cx="1031048" cy="1068895"/>
              <a:chOff x="6000633" y="2492106"/>
              <a:chExt cx="992229" cy="1101580"/>
            </a:xfrm>
          </p:grpSpPr>
          <p:sp>
            <p:nvSpPr>
              <p:cNvPr id="254" name="Rectangle 253"/>
              <p:cNvSpPr/>
              <p:nvPr/>
            </p:nvSpPr>
            <p:spPr>
              <a:xfrm>
                <a:off x="6000633" y="3086185"/>
                <a:ext cx="992229" cy="507501"/>
              </a:xfrm>
              <a:prstGeom prst="rect">
                <a:avLst/>
              </a:prstGeom>
              <a:noFill/>
            </p:spPr>
            <p:txBody>
              <a:bodyPr wrap="square">
                <a:spAutoFit/>
              </a:bodyPr>
              <a:lstStyle/>
              <a:p>
                <a:pPr algn="ctr" defTabSz="685618"/>
                <a:r>
                  <a:rPr lang="en-IN" sz="900" dirty="0">
                    <a:solidFill>
                      <a:srgbClr val="FFFFFF"/>
                    </a:solidFill>
                    <a:latin typeface="CiscoSansTT ExtraLight" charset="0"/>
                    <a:ea typeface="ＭＳ Ｐゴシック" charset="-128"/>
                    <a:cs typeface="MS PGothic" charset="-128"/>
                  </a:rPr>
                  <a:t>C &amp; C Servers</a:t>
                </a:r>
              </a:p>
            </p:txBody>
          </p:sp>
          <p:grpSp>
            <p:nvGrpSpPr>
              <p:cNvPr id="318" name="Group 317"/>
              <p:cNvGrpSpPr/>
              <p:nvPr/>
            </p:nvGrpSpPr>
            <p:grpSpPr>
              <a:xfrm>
                <a:off x="6208862" y="2492106"/>
                <a:ext cx="580782" cy="621958"/>
                <a:chOff x="7010709" y="2225903"/>
                <a:chExt cx="657548" cy="704167"/>
              </a:xfrm>
            </p:grpSpPr>
            <p:sp>
              <p:nvSpPr>
                <p:cNvPr id="319" name="Donut 318"/>
                <p:cNvSpPr/>
                <p:nvPr/>
              </p:nvSpPr>
              <p:spPr>
                <a:xfrm>
                  <a:off x="7010709" y="2225903"/>
                  <a:ext cx="657548"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nvGrpSpPr>
                <p:cNvPr id="320" name="Group 319"/>
                <p:cNvGrpSpPr/>
                <p:nvPr/>
              </p:nvGrpSpPr>
              <p:grpSpPr>
                <a:xfrm>
                  <a:off x="7143927" y="2396651"/>
                  <a:ext cx="387658" cy="312601"/>
                  <a:chOff x="7572018" y="2057400"/>
                  <a:chExt cx="526613" cy="424652"/>
                </a:xfrm>
              </p:grpSpPr>
              <p:grpSp>
                <p:nvGrpSpPr>
                  <p:cNvPr id="321" name="Group 320"/>
                  <p:cNvGrpSpPr/>
                  <p:nvPr/>
                </p:nvGrpSpPr>
                <p:grpSpPr>
                  <a:xfrm>
                    <a:off x="7572018" y="2209774"/>
                    <a:ext cx="209802" cy="229099"/>
                    <a:chOff x="4925334" y="3341454"/>
                    <a:chExt cx="204949" cy="223799"/>
                  </a:xfrm>
                  <a:solidFill>
                    <a:schemeClr val="bg1"/>
                  </a:solidFill>
                </p:grpSpPr>
                <p:sp>
                  <p:nvSpPr>
                    <p:cNvPr id="324" name="Freeform 323"/>
                    <p:cNvSpPr>
                      <a:spLocks/>
                    </p:cNvSpPr>
                    <p:nvPr/>
                  </p:nvSpPr>
                  <p:spPr bwMode="auto">
                    <a:xfrm>
                      <a:off x="4925334" y="3434494"/>
                      <a:ext cx="204941" cy="6286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325" name="Freeform 324"/>
                    <p:cNvSpPr>
                      <a:spLocks/>
                    </p:cNvSpPr>
                    <p:nvPr/>
                  </p:nvSpPr>
                  <p:spPr bwMode="auto">
                    <a:xfrm>
                      <a:off x="4925335" y="3494844"/>
                      <a:ext cx="204941" cy="70409"/>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326" name="Freeform 325"/>
                    <p:cNvSpPr>
                      <a:spLocks noEditPoints="1"/>
                    </p:cNvSpPr>
                    <p:nvPr/>
                  </p:nvSpPr>
                  <p:spPr bwMode="auto">
                    <a:xfrm>
                      <a:off x="4925342" y="3341454"/>
                      <a:ext cx="204941" cy="96812"/>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sp>
                <p:nvSpPr>
                  <p:cNvPr id="322" name="Freeform 321"/>
                  <p:cNvSpPr/>
                  <p:nvPr/>
                </p:nvSpPr>
                <p:spPr>
                  <a:xfrm>
                    <a:off x="7728409" y="2094117"/>
                    <a:ext cx="334505" cy="332378"/>
                  </a:xfrm>
                  <a:custGeom>
                    <a:avLst/>
                    <a:gdLst>
                      <a:gd name="connsiteX0" fmla="*/ 193556 w 334505"/>
                      <a:gd name="connsiteY0" fmla="*/ 297912 h 332378"/>
                      <a:gd name="connsiteX1" fmla="*/ 184412 w 334505"/>
                      <a:gd name="connsiteY1" fmla="*/ 307056 h 332378"/>
                      <a:gd name="connsiteX2" fmla="*/ 193556 w 334505"/>
                      <a:gd name="connsiteY2" fmla="*/ 316200 h 332378"/>
                      <a:gd name="connsiteX3" fmla="*/ 294140 w 334505"/>
                      <a:gd name="connsiteY3" fmla="*/ 316200 h 332378"/>
                      <a:gd name="connsiteX4" fmla="*/ 303284 w 334505"/>
                      <a:gd name="connsiteY4" fmla="*/ 307056 h 332378"/>
                      <a:gd name="connsiteX5" fmla="*/ 294140 w 334505"/>
                      <a:gd name="connsiteY5" fmla="*/ 297912 h 332378"/>
                      <a:gd name="connsiteX6" fmla="*/ 69311 w 334505"/>
                      <a:gd name="connsiteY6" fmla="*/ 281736 h 332378"/>
                      <a:gd name="connsiteX7" fmla="*/ 309184 w 334505"/>
                      <a:gd name="connsiteY7" fmla="*/ 281736 h 332378"/>
                      <a:gd name="connsiteX8" fmla="*/ 334505 w 334505"/>
                      <a:gd name="connsiteY8" fmla="*/ 307057 h 332378"/>
                      <a:gd name="connsiteX9" fmla="*/ 334504 w 334505"/>
                      <a:gd name="connsiteY9" fmla="*/ 307057 h 332378"/>
                      <a:gd name="connsiteX10" fmla="*/ 309183 w 334505"/>
                      <a:gd name="connsiteY10" fmla="*/ 332378 h 332378"/>
                      <a:gd name="connsiteX11" fmla="*/ 63821 w 334505"/>
                      <a:gd name="connsiteY11" fmla="*/ 332377 h 332378"/>
                      <a:gd name="connsiteX12" fmla="*/ 69311 w 334505"/>
                      <a:gd name="connsiteY12" fmla="*/ 319122 h 332378"/>
                      <a:gd name="connsiteX13" fmla="*/ 25216 w 334505"/>
                      <a:gd name="connsiteY13" fmla="*/ 0 h 332378"/>
                      <a:gd name="connsiteX14" fmla="*/ 289677 w 334505"/>
                      <a:gd name="connsiteY14" fmla="*/ 0 h 332378"/>
                      <a:gd name="connsiteX15" fmla="*/ 314893 w 334505"/>
                      <a:gd name="connsiteY15" fmla="*/ 25216 h 332378"/>
                      <a:gd name="connsiteX16" fmla="*/ 314893 w 334505"/>
                      <a:gd name="connsiteY16" fmla="*/ 211799 h 332378"/>
                      <a:gd name="connsiteX17" fmla="*/ 289677 w 334505"/>
                      <a:gd name="connsiteY17" fmla="*/ 237015 h 332378"/>
                      <a:gd name="connsiteX18" fmla="*/ 244016 w 334505"/>
                      <a:gd name="connsiteY18" fmla="*/ 237015 h 332378"/>
                      <a:gd name="connsiteX19" fmla="*/ 244016 w 334505"/>
                      <a:gd name="connsiteY19" fmla="*/ 263701 h 332378"/>
                      <a:gd name="connsiteX20" fmla="*/ 70878 w 334505"/>
                      <a:gd name="connsiteY20" fmla="*/ 263701 h 332378"/>
                      <a:gd name="connsiteX21" fmla="*/ 70878 w 334505"/>
                      <a:gd name="connsiteY21" fmla="*/ 237015 h 332378"/>
                      <a:gd name="connsiteX22" fmla="*/ 69311 w 334505"/>
                      <a:gd name="connsiteY22" fmla="*/ 237015 h 332378"/>
                      <a:gd name="connsiteX23" fmla="*/ 69311 w 334505"/>
                      <a:gd name="connsiteY23" fmla="*/ 226683 h 332378"/>
                      <a:gd name="connsiteX24" fmla="*/ 278150 w 334505"/>
                      <a:gd name="connsiteY24" fmla="*/ 226683 h 332378"/>
                      <a:gd name="connsiteX25" fmla="*/ 301167 w 334505"/>
                      <a:gd name="connsiteY25" fmla="*/ 203666 h 332378"/>
                      <a:gd name="connsiteX26" fmla="*/ 301167 w 334505"/>
                      <a:gd name="connsiteY26" fmla="*/ 33350 h 332378"/>
                      <a:gd name="connsiteX27" fmla="*/ 278150 w 334505"/>
                      <a:gd name="connsiteY27" fmla="*/ 10333 h 332378"/>
                      <a:gd name="connsiteX28" fmla="*/ 36744 w 334505"/>
                      <a:gd name="connsiteY28" fmla="*/ 10333 h 332378"/>
                      <a:gd name="connsiteX29" fmla="*/ 13727 w 334505"/>
                      <a:gd name="connsiteY29" fmla="*/ 33350 h 332378"/>
                      <a:gd name="connsiteX30" fmla="*/ 13727 w 334505"/>
                      <a:gd name="connsiteY30" fmla="*/ 99686 h 332378"/>
                      <a:gd name="connsiteX31" fmla="*/ 0 w 334505"/>
                      <a:gd name="connsiteY31" fmla="*/ 99686 h 332378"/>
                      <a:gd name="connsiteX32" fmla="*/ 0 w 334505"/>
                      <a:gd name="connsiteY32" fmla="*/ 25216 h 332378"/>
                      <a:gd name="connsiteX33" fmla="*/ 25216 w 334505"/>
                      <a:gd name="connsiteY33" fmla="*/ 0 h 33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4505" h="332378">
                        <a:moveTo>
                          <a:pt x="193556" y="297912"/>
                        </a:moveTo>
                        <a:cubicBezTo>
                          <a:pt x="188506" y="297912"/>
                          <a:pt x="184412" y="302006"/>
                          <a:pt x="184412" y="307056"/>
                        </a:cubicBezTo>
                        <a:cubicBezTo>
                          <a:pt x="184412" y="312106"/>
                          <a:pt x="188506" y="316200"/>
                          <a:pt x="193556" y="316200"/>
                        </a:cubicBezTo>
                        <a:lnTo>
                          <a:pt x="294140" y="316200"/>
                        </a:lnTo>
                        <a:cubicBezTo>
                          <a:pt x="299190" y="316200"/>
                          <a:pt x="303284" y="312106"/>
                          <a:pt x="303284" y="307056"/>
                        </a:cubicBezTo>
                        <a:cubicBezTo>
                          <a:pt x="303284" y="302006"/>
                          <a:pt x="299190" y="297912"/>
                          <a:pt x="294140" y="297912"/>
                        </a:cubicBezTo>
                        <a:close/>
                        <a:moveTo>
                          <a:pt x="69311" y="281736"/>
                        </a:moveTo>
                        <a:lnTo>
                          <a:pt x="309184" y="281736"/>
                        </a:lnTo>
                        <a:cubicBezTo>
                          <a:pt x="323168" y="281736"/>
                          <a:pt x="334505" y="293073"/>
                          <a:pt x="334505" y="307057"/>
                        </a:cubicBezTo>
                        <a:lnTo>
                          <a:pt x="334504" y="307057"/>
                        </a:lnTo>
                        <a:cubicBezTo>
                          <a:pt x="334504" y="321041"/>
                          <a:pt x="323167" y="332378"/>
                          <a:pt x="309183" y="332378"/>
                        </a:cubicBezTo>
                        <a:lnTo>
                          <a:pt x="63821" y="332377"/>
                        </a:lnTo>
                        <a:lnTo>
                          <a:pt x="69311" y="319122"/>
                        </a:lnTo>
                        <a:close/>
                        <a:moveTo>
                          <a:pt x="25216" y="0"/>
                        </a:moveTo>
                        <a:lnTo>
                          <a:pt x="289677" y="0"/>
                        </a:lnTo>
                        <a:cubicBezTo>
                          <a:pt x="303603" y="0"/>
                          <a:pt x="314893" y="11290"/>
                          <a:pt x="314893" y="25216"/>
                        </a:cubicBezTo>
                        <a:lnTo>
                          <a:pt x="314893" y="211799"/>
                        </a:lnTo>
                        <a:cubicBezTo>
                          <a:pt x="314893" y="225725"/>
                          <a:pt x="303603" y="237015"/>
                          <a:pt x="289677" y="237015"/>
                        </a:cubicBezTo>
                        <a:lnTo>
                          <a:pt x="244016" y="237015"/>
                        </a:lnTo>
                        <a:lnTo>
                          <a:pt x="244016" y="263701"/>
                        </a:lnTo>
                        <a:lnTo>
                          <a:pt x="70878" y="263701"/>
                        </a:lnTo>
                        <a:lnTo>
                          <a:pt x="70878" y="237015"/>
                        </a:lnTo>
                        <a:lnTo>
                          <a:pt x="69311" y="237015"/>
                        </a:lnTo>
                        <a:lnTo>
                          <a:pt x="69311" y="226683"/>
                        </a:lnTo>
                        <a:lnTo>
                          <a:pt x="278150" y="226683"/>
                        </a:lnTo>
                        <a:cubicBezTo>
                          <a:pt x="290862" y="226683"/>
                          <a:pt x="301167" y="216378"/>
                          <a:pt x="301167" y="203666"/>
                        </a:cubicBezTo>
                        <a:lnTo>
                          <a:pt x="301167" y="33350"/>
                        </a:lnTo>
                        <a:cubicBezTo>
                          <a:pt x="301167" y="20638"/>
                          <a:pt x="290862" y="10333"/>
                          <a:pt x="278150" y="10333"/>
                        </a:cubicBezTo>
                        <a:lnTo>
                          <a:pt x="36744" y="10333"/>
                        </a:lnTo>
                        <a:cubicBezTo>
                          <a:pt x="24032" y="10333"/>
                          <a:pt x="13727" y="20638"/>
                          <a:pt x="13727" y="33350"/>
                        </a:cubicBezTo>
                        <a:lnTo>
                          <a:pt x="13727" y="99686"/>
                        </a:lnTo>
                        <a:lnTo>
                          <a:pt x="0" y="99686"/>
                        </a:lnTo>
                        <a:lnTo>
                          <a:pt x="0" y="25216"/>
                        </a:lnTo>
                        <a:cubicBezTo>
                          <a:pt x="0" y="11290"/>
                          <a:pt x="11290" y="0"/>
                          <a:pt x="252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323" name="Freeform 322"/>
                  <p:cNvSpPr/>
                  <p:nvPr/>
                </p:nvSpPr>
                <p:spPr>
                  <a:xfrm>
                    <a:off x="7693653" y="2057400"/>
                    <a:ext cx="404978" cy="424652"/>
                  </a:xfrm>
                  <a:custGeom>
                    <a:avLst/>
                    <a:gdLst>
                      <a:gd name="connsiteX0" fmla="*/ 67498 w 404978"/>
                      <a:gd name="connsiteY0" fmla="*/ 0 h 424652"/>
                      <a:gd name="connsiteX1" fmla="*/ 337480 w 404978"/>
                      <a:gd name="connsiteY1" fmla="*/ 0 h 424652"/>
                      <a:gd name="connsiteX2" fmla="*/ 404978 w 404978"/>
                      <a:gd name="connsiteY2" fmla="*/ 67498 h 424652"/>
                      <a:gd name="connsiteX3" fmla="*/ 404978 w 404978"/>
                      <a:gd name="connsiteY3" fmla="*/ 357154 h 424652"/>
                      <a:gd name="connsiteX4" fmla="*/ 337480 w 404978"/>
                      <a:gd name="connsiteY4" fmla="*/ 424652 h 424652"/>
                      <a:gd name="connsiteX5" fmla="*/ 67498 w 404978"/>
                      <a:gd name="connsiteY5" fmla="*/ 424652 h 424652"/>
                      <a:gd name="connsiteX6" fmla="*/ 41225 w 404978"/>
                      <a:gd name="connsiteY6" fmla="*/ 419348 h 424652"/>
                      <a:gd name="connsiteX7" fmla="*/ 20927 w 404978"/>
                      <a:gd name="connsiteY7" fmla="*/ 405662 h 424652"/>
                      <a:gd name="connsiteX8" fmla="*/ 52704 w 404978"/>
                      <a:gd name="connsiteY8" fmla="*/ 405662 h 424652"/>
                      <a:gd name="connsiteX9" fmla="*/ 101949 w 404978"/>
                      <a:gd name="connsiteY9" fmla="*/ 356417 h 424652"/>
                      <a:gd name="connsiteX10" fmla="*/ 101949 w 404978"/>
                      <a:gd name="connsiteY10" fmla="*/ 186226 h 424652"/>
                      <a:gd name="connsiteX11" fmla="*/ 52704 w 404978"/>
                      <a:gd name="connsiteY11" fmla="*/ 136981 h 424652"/>
                      <a:gd name="connsiteX12" fmla="*/ 0 w 404978"/>
                      <a:gd name="connsiteY12" fmla="*/ 136981 h 424652"/>
                      <a:gd name="connsiteX13" fmla="*/ 0 w 404978"/>
                      <a:gd name="connsiteY13" fmla="*/ 67498 h 424652"/>
                      <a:gd name="connsiteX14" fmla="*/ 67498 w 404978"/>
                      <a:gd name="connsiteY14" fmla="*/ 0 h 424652"/>
                      <a:gd name="connsiteX0" fmla="*/ 101949 w 404978"/>
                      <a:gd name="connsiteY0" fmla="*/ 186226 h 424652"/>
                      <a:gd name="connsiteX1" fmla="*/ 52704 w 404978"/>
                      <a:gd name="connsiteY1" fmla="*/ 136981 h 424652"/>
                      <a:gd name="connsiteX2" fmla="*/ 0 w 404978"/>
                      <a:gd name="connsiteY2" fmla="*/ 136981 h 424652"/>
                      <a:gd name="connsiteX3" fmla="*/ 0 w 404978"/>
                      <a:gd name="connsiteY3" fmla="*/ 67498 h 424652"/>
                      <a:gd name="connsiteX4" fmla="*/ 67498 w 404978"/>
                      <a:gd name="connsiteY4" fmla="*/ 0 h 424652"/>
                      <a:gd name="connsiteX5" fmla="*/ 337480 w 404978"/>
                      <a:gd name="connsiteY5" fmla="*/ 0 h 424652"/>
                      <a:gd name="connsiteX6" fmla="*/ 404978 w 404978"/>
                      <a:gd name="connsiteY6" fmla="*/ 67498 h 424652"/>
                      <a:gd name="connsiteX7" fmla="*/ 404978 w 404978"/>
                      <a:gd name="connsiteY7" fmla="*/ 357154 h 424652"/>
                      <a:gd name="connsiteX8" fmla="*/ 337480 w 404978"/>
                      <a:gd name="connsiteY8" fmla="*/ 424652 h 424652"/>
                      <a:gd name="connsiteX9" fmla="*/ 67498 w 404978"/>
                      <a:gd name="connsiteY9" fmla="*/ 424652 h 424652"/>
                      <a:gd name="connsiteX10" fmla="*/ 41225 w 404978"/>
                      <a:gd name="connsiteY10" fmla="*/ 419348 h 424652"/>
                      <a:gd name="connsiteX11" fmla="*/ 20927 w 404978"/>
                      <a:gd name="connsiteY11" fmla="*/ 405662 h 424652"/>
                      <a:gd name="connsiteX12" fmla="*/ 52704 w 404978"/>
                      <a:gd name="connsiteY12" fmla="*/ 405662 h 424652"/>
                      <a:gd name="connsiteX13" fmla="*/ 101949 w 404978"/>
                      <a:gd name="connsiteY13" fmla="*/ 356417 h 424652"/>
                      <a:gd name="connsiteX14" fmla="*/ 193389 w 404978"/>
                      <a:gd name="connsiteY14" fmla="*/ 277666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12" fmla="*/ 101949 w 404978"/>
                      <a:gd name="connsiteY12" fmla="*/ 356417 h 424652"/>
                      <a:gd name="connsiteX13" fmla="*/ 193389 w 404978"/>
                      <a:gd name="connsiteY13" fmla="*/ 277666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12" fmla="*/ 101949 w 404978"/>
                      <a:gd name="connsiteY12" fmla="*/ 356417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0" fmla="*/ 0 w 404978"/>
                      <a:gd name="connsiteY0" fmla="*/ 136981 h 424652"/>
                      <a:gd name="connsiteX1" fmla="*/ 0 w 404978"/>
                      <a:gd name="connsiteY1" fmla="*/ 67498 h 424652"/>
                      <a:gd name="connsiteX2" fmla="*/ 67498 w 404978"/>
                      <a:gd name="connsiteY2" fmla="*/ 0 h 424652"/>
                      <a:gd name="connsiteX3" fmla="*/ 337480 w 404978"/>
                      <a:gd name="connsiteY3" fmla="*/ 0 h 424652"/>
                      <a:gd name="connsiteX4" fmla="*/ 404978 w 404978"/>
                      <a:gd name="connsiteY4" fmla="*/ 67498 h 424652"/>
                      <a:gd name="connsiteX5" fmla="*/ 404978 w 404978"/>
                      <a:gd name="connsiteY5" fmla="*/ 357154 h 424652"/>
                      <a:gd name="connsiteX6" fmla="*/ 337480 w 404978"/>
                      <a:gd name="connsiteY6" fmla="*/ 424652 h 424652"/>
                      <a:gd name="connsiteX7" fmla="*/ 67498 w 404978"/>
                      <a:gd name="connsiteY7" fmla="*/ 424652 h 424652"/>
                      <a:gd name="connsiteX8" fmla="*/ 41225 w 404978"/>
                      <a:gd name="connsiteY8" fmla="*/ 419348 h 424652"/>
                      <a:gd name="connsiteX9" fmla="*/ 20927 w 404978"/>
                      <a:gd name="connsiteY9" fmla="*/ 405662 h 42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978" h="424652">
                        <a:moveTo>
                          <a:pt x="0" y="136981"/>
                        </a:moveTo>
                        <a:lnTo>
                          <a:pt x="0" y="67498"/>
                        </a:lnTo>
                        <a:cubicBezTo>
                          <a:pt x="0" y="30220"/>
                          <a:pt x="30220" y="0"/>
                          <a:pt x="67498" y="0"/>
                        </a:cubicBezTo>
                        <a:lnTo>
                          <a:pt x="337480" y="0"/>
                        </a:lnTo>
                        <a:cubicBezTo>
                          <a:pt x="374758" y="0"/>
                          <a:pt x="404978" y="30220"/>
                          <a:pt x="404978" y="67498"/>
                        </a:cubicBezTo>
                        <a:lnTo>
                          <a:pt x="404978" y="357154"/>
                        </a:lnTo>
                        <a:cubicBezTo>
                          <a:pt x="404978" y="394432"/>
                          <a:pt x="374758" y="424652"/>
                          <a:pt x="337480" y="424652"/>
                        </a:cubicBezTo>
                        <a:lnTo>
                          <a:pt x="67498" y="424652"/>
                        </a:lnTo>
                        <a:cubicBezTo>
                          <a:pt x="58179" y="424652"/>
                          <a:pt x="49300" y="422763"/>
                          <a:pt x="41225" y="419348"/>
                        </a:cubicBezTo>
                        <a:lnTo>
                          <a:pt x="20927" y="405662"/>
                        </a:lnTo>
                      </a:path>
                    </a:pathLst>
                  </a:cu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IN" sz="1400">
                      <a:solidFill>
                        <a:srgbClr val="FFFFFF"/>
                      </a:solidFill>
                      <a:latin typeface="CiscoSansTT ExtraLight" charset="0"/>
                      <a:ea typeface="ＭＳ Ｐゴシック" charset="-128"/>
                      <a:cs typeface="MS PGothic" charset="-128"/>
                    </a:endParaRPr>
                  </a:p>
                </p:txBody>
              </p:sp>
            </p:grpSp>
          </p:grpSp>
        </p:grpSp>
        <p:grpSp>
          <p:nvGrpSpPr>
            <p:cNvPr id="15" name="Group 14"/>
            <p:cNvGrpSpPr/>
            <p:nvPr/>
          </p:nvGrpSpPr>
          <p:grpSpPr>
            <a:xfrm>
              <a:off x="8534598" y="4232746"/>
              <a:ext cx="1415345" cy="894861"/>
              <a:chOff x="6324649" y="3472638"/>
              <a:chExt cx="1321643" cy="894861"/>
            </a:xfrm>
          </p:grpSpPr>
          <p:sp>
            <p:nvSpPr>
              <p:cNvPr id="154" name="Rectangle 153"/>
              <p:cNvSpPr/>
              <p:nvPr/>
            </p:nvSpPr>
            <p:spPr>
              <a:xfrm>
                <a:off x="6324649" y="4059723"/>
                <a:ext cx="1321643" cy="30777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Network Servers</a:t>
                </a:r>
              </a:p>
            </p:txBody>
          </p:sp>
          <p:grpSp>
            <p:nvGrpSpPr>
              <p:cNvPr id="11" name="Group 10"/>
              <p:cNvGrpSpPr/>
              <p:nvPr/>
            </p:nvGrpSpPr>
            <p:grpSpPr>
              <a:xfrm>
                <a:off x="6705164" y="3472638"/>
                <a:ext cx="563550" cy="603504"/>
                <a:chOff x="6705164" y="3472638"/>
                <a:chExt cx="563550" cy="603504"/>
              </a:xfrm>
            </p:grpSpPr>
            <p:sp>
              <p:nvSpPr>
                <p:cNvPr id="157" name="Donut 156"/>
                <p:cNvSpPr/>
                <p:nvPr/>
              </p:nvSpPr>
              <p:spPr>
                <a:xfrm>
                  <a:off x="6705164" y="3472638"/>
                  <a:ext cx="563550" cy="603504"/>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nvGrpSpPr>
                <p:cNvPr id="162" name="Group 161"/>
                <p:cNvGrpSpPr/>
                <p:nvPr/>
              </p:nvGrpSpPr>
              <p:grpSpPr>
                <a:xfrm>
                  <a:off x="6859112" y="3599932"/>
                  <a:ext cx="250640" cy="313528"/>
                  <a:chOff x="5097463" y="-157163"/>
                  <a:chExt cx="436563" cy="546100"/>
                </a:xfrm>
              </p:grpSpPr>
              <p:sp>
                <p:nvSpPr>
                  <p:cNvPr id="163"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4"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5"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6"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7"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8"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grpSp>
          </p:grpSp>
        </p:grpSp>
        <p:grpSp>
          <p:nvGrpSpPr>
            <p:cNvPr id="149" name="Group 148"/>
            <p:cNvGrpSpPr/>
            <p:nvPr/>
          </p:nvGrpSpPr>
          <p:grpSpPr>
            <a:xfrm>
              <a:off x="6368456" y="3527319"/>
              <a:ext cx="1357637" cy="855625"/>
              <a:chOff x="5845675" y="4674866"/>
              <a:chExt cx="1306522" cy="881788"/>
            </a:xfrm>
          </p:grpSpPr>
          <p:sp>
            <p:nvSpPr>
              <p:cNvPr id="152" name="Rectangle 151"/>
              <p:cNvSpPr/>
              <p:nvPr/>
            </p:nvSpPr>
            <p:spPr>
              <a:xfrm>
                <a:off x="5845675" y="5239467"/>
                <a:ext cx="1306522"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Complex Traffic</a:t>
                </a:r>
              </a:p>
            </p:txBody>
          </p:sp>
          <p:sp>
            <p:nvSpPr>
              <p:cNvPr id="160" name="Donut 159"/>
              <p:cNvSpPr/>
              <p:nvPr/>
            </p:nvSpPr>
            <p:spPr>
              <a:xfrm>
                <a:off x="6208552" y="4674866"/>
                <a:ext cx="580782" cy="62195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sp>
          <p:nvSpPr>
            <p:cNvPr id="161" name="Freeform 37"/>
            <p:cNvSpPr>
              <a:spLocks noChangeAspect="1"/>
            </p:cNvSpPr>
            <p:nvPr/>
          </p:nvSpPr>
          <p:spPr bwMode="auto">
            <a:xfrm>
              <a:off x="6871878" y="3662090"/>
              <a:ext cx="342989" cy="310241"/>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68589" tIns="34295" rIns="68589" bIns="34295" numCol="1" anchor="t" anchorCtr="0" compatLnSpc="1">
              <a:prstTxWarp prst="textNoShape">
                <a:avLst/>
              </a:prstTxWarp>
            </a:bodyPr>
            <a:lstStyle/>
            <a:p>
              <a:pPr defTabSz="685618"/>
              <a:endParaRPr lang="en-US" sz="1400" dirty="0">
                <a:solidFill>
                  <a:srgbClr val="404040"/>
                </a:solidFill>
                <a:latin typeface="CiscoSansTT ExtraLight" charset="0"/>
                <a:ea typeface="ＭＳ Ｐゴシック" charset="-128"/>
                <a:cs typeface="MS PGothic" charset="-128"/>
              </a:endParaRPr>
            </a:p>
          </p:txBody>
        </p:sp>
      </p:grpSp>
      <p:grpSp>
        <p:nvGrpSpPr>
          <p:cNvPr id="6" name="Group 5"/>
          <p:cNvGrpSpPr/>
          <p:nvPr/>
        </p:nvGrpSpPr>
        <p:grpSpPr>
          <a:xfrm>
            <a:off x="1503409" y="2042512"/>
            <a:ext cx="3279608" cy="1674890"/>
            <a:chOff x="2004544" y="2532183"/>
            <a:chExt cx="4372810" cy="2233187"/>
          </a:xfrm>
        </p:grpSpPr>
        <p:sp>
          <p:nvSpPr>
            <p:cNvPr id="195" name="Trapezoid 79"/>
            <p:cNvSpPr/>
            <p:nvPr/>
          </p:nvSpPr>
          <p:spPr>
            <a:xfrm rot="16200000">
              <a:off x="3074355" y="1462372"/>
              <a:ext cx="2233187" cy="4372810"/>
            </a:xfrm>
            <a:custGeom>
              <a:avLst/>
              <a:gdLst>
                <a:gd name="connsiteX0" fmla="*/ 0 w 2956014"/>
                <a:gd name="connsiteY0" fmla="*/ 4214236 h 4214236"/>
                <a:gd name="connsiteX1" fmla="*/ 1224411 w 2956014"/>
                <a:gd name="connsiteY1" fmla="*/ 0 h 4214236"/>
                <a:gd name="connsiteX2" fmla="*/ 1731603 w 2956014"/>
                <a:gd name="connsiteY2" fmla="*/ 0 h 4214236"/>
                <a:gd name="connsiteX3" fmla="*/ 2956014 w 2956014"/>
                <a:gd name="connsiteY3" fmla="*/ 4214236 h 4214236"/>
                <a:gd name="connsiteX4" fmla="*/ 0 w 2956014"/>
                <a:gd name="connsiteY4" fmla="*/ 4214236 h 4214236"/>
                <a:gd name="connsiteX0" fmla="*/ 0 w 2956014"/>
                <a:gd name="connsiteY0" fmla="*/ 4214236 h 4524680"/>
                <a:gd name="connsiteX1" fmla="*/ 1224411 w 2956014"/>
                <a:gd name="connsiteY1" fmla="*/ 0 h 4524680"/>
                <a:gd name="connsiteX2" fmla="*/ 1731603 w 2956014"/>
                <a:gd name="connsiteY2" fmla="*/ 0 h 4524680"/>
                <a:gd name="connsiteX3" fmla="*/ 2956014 w 2956014"/>
                <a:gd name="connsiteY3" fmla="*/ 4214236 h 4524680"/>
                <a:gd name="connsiteX4" fmla="*/ 0 w 2956014"/>
                <a:gd name="connsiteY4" fmla="*/ 4214236 h 4524680"/>
                <a:gd name="connsiteX0" fmla="*/ 0 w 2956014"/>
                <a:gd name="connsiteY0" fmla="*/ 4214236 h 4662944"/>
                <a:gd name="connsiteX1" fmla="*/ 1224411 w 2956014"/>
                <a:gd name="connsiteY1" fmla="*/ 0 h 4662944"/>
                <a:gd name="connsiteX2" fmla="*/ 1731603 w 2956014"/>
                <a:gd name="connsiteY2" fmla="*/ 0 h 4662944"/>
                <a:gd name="connsiteX3" fmla="*/ 2956014 w 2956014"/>
                <a:gd name="connsiteY3" fmla="*/ 4214236 h 4662944"/>
                <a:gd name="connsiteX4" fmla="*/ 0 w 2956014"/>
                <a:gd name="connsiteY4" fmla="*/ 4214236 h 4662944"/>
                <a:gd name="connsiteX0" fmla="*/ 0 w 2956014"/>
                <a:gd name="connsiteY0" fmla="*/ 4214236 h 4691408"/>
                <a:gd name="connsiteX1" fmla="*/ 1224411 w 2956014"/>
                <a:gd name="connsiteY1" fmla="*/ 0 h 4691408"/>
                <a:gd name="connsiteX2" fmla="*/ 1731603 w 2956014"/>
                <a:gd name="connsiteY2" fmla="*/ 0 h 4691408"/>
                <a:gd name="connsiteX3" fmla="*/ 2956014 w 2956014"/>
                <a:gd name="connsiteY3" fmla="*/ 4214236 h 4691408"/>
                <a:gd name="connsiteX4" fmla="*/ 0 w 2956014"/>
                <a:gd name="connsiteY4" fmla="*/ 4214236 h 4691408"/>
                <a:gd name="connsiteX0" fmla="*/ 0 w 2956014"/>
                <a:gd name="connsiteY0" fmla="*/ 4214236 h 4691408"/>
                <a:gd name="connsiteX1" fmla="*/ 1224411 w 2956014"/>
                <a:gd name="connsiteY1" fmla="*/ 0 h 4691408"/>
                <a:gd name="connsiteX2" fmla="*/ 1767930 w 2956014"/>
                <a:gd name="connsiteY2" fmla="*/ 15093 h 4691408"/>
                <a:gd name="connsiteX3" fmla="*/ 2956014 w 2956014"/>
                <a:gd name="connsiteY3" fmla="*/ 4214236 h 4691408"/>
                <a:gd name="connsiteX4" fmla="*/ 0 w 2956014"/>
                <a:gd name="connsiteY4" fmla="*/ 4214236 h 4691408"/>
                <a:gd name="connsiteX0" fmla="*/ 0 w 2956014"/>
                <a:gd name="connsiteY0" fmla="*/ 4214236 h 4691408"/>
                <a:gd name="connsiteX1" fmla="*/ 1169921 w 2956014"/>
                <a:gd name="connsiteY1" fmla="*/ 0 h 4691408"/>
                <a:gd name="connsiteX2" fmla="*/ 1767930 w 2956014"/>
                <a:gd name="connsiteY2" fmla="*/ 15093 h 4691408"/>
                <a:gd name="connsiteX3" fmla="*/ 2956014 w 2956014"/>
                <a:gd name="connsiteY3" fmla="*/ 4214236 h 4691408"/>
                <a:gd name="connsiteX4" fmla="*/ 0 w 2956014"/>
                <a:gd name="connsiteY4" fmla="*/ 4214236 h 469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014" h="4691408">
                  <a:moveTo>
                    <a:pt x="0" y="4214236"/>
                  </a:moveTo>
                  <a:lnTo>
                    <a:pt x="1169921" y="0"/>
                  </a:lnTo>
                  <a:lnTo>
                    <a:pt x="1767930" y="15093"/>
                  </a:lnTo>
                  <a:cubicBezTo>
                    <a:pt x="2176067" y="1419838"/>
                    <a:pt x="2547877" y="2809491"/>
                    <a:pt x="2956014" y="4214236"/>
                  </a:cubicBezTo>
                  <a:cubicBezTo>
                    <a:pt x="2205626" y="4982586"/>
                    <a:pt x="445588" y="4703186"/>
                    <a:pt x="0" y="4214236"/>
                  </a:cubicBezTo>
                  <a:close/>
                </a:path>
              </a:pathLst>
            </a:custGeom>
            <a:gradFill>
              <a:gsLst>
                <a:gs pos="59000">
                  <a:schemeClr val="accent5"/>
                </a:gs>
                <a:gs pos="13000">
                  <a:srgbClr val="4993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nvGrpSpPr>
            <p:cNvPr id="18" name="Group 17"/>
            <p:cNvGrpSpPr/>
            <p:nvPr/>
          </p:nvGrpSpPr>
          <p:grpSpPr>
            <a:xfrm>
              <a:off x="3591318" y="3329991"/>
              <a:ext cx="710808" cy="879323"/>
              <a:chOff x="3218123" y="3608384"/>
              <a:chExt cx="732543" cy="906210"/>
            </a:xfrm>
          </p:grpSpPr>
          <p:sp>
            <p:nvSpPr>
              <p:cNvPr id="197" name="Rectangle 196"/>
              <p:cNvSpPr/>
              <p:nvPr/>
            </p:nvSpPr>
            <p:spPr>
              <a:xfrm>
                <a:off x="3218123" y="4197407"/>
                <a:ext cx="732543" cy="317187"/>
              </a:xfrm>
              <a:prstGeom prst="rect">
                <a:avLst/>
              </a:prstGeom>
              <a:noFill/>
            </p:spPr>
            <p:txBody>
              <a:bodyPr wrap="square">
                <a:spAutoFit/>
              </a:bodyPr>
              <a:lstStyle/>
              <a:p>
                <a:pPr defTabSz="685618"/>
                <a:r>
                  <a:rPr lang="en-IN" sz="900" dirty="0">
                    <a:solidFill>
                      <a:srgbClr val="FFFFFF"/>
                    </a:solidFill>
                    <a:latin typeface="CiscoSansTT ExtraLight" charset="0"/>
                    <a:ea typeface="ＭＳ Ｐゴシック" charset="-128"/>
                    <a:cs typeface="MS PGothic" charset="-128"/>
                  </a:rPr>
                  <a:t>Users</a:t>
                </a:r>
              </a:p>
            </p:txBody>
          </p:sp>
          <p:grpSp>
            <p:nvGrpSpPr>
              <p:cNvPr id="198" name="Group 197"/>
              <p:cNvGrpSpPr/>
              <p:nvPr/>
            </p:nvGrpSpPr>
            <p:grpSpPr>
              <a:xfrm>
                <a:off x="3296819" y="3608384"/>
                <a:ext cx="621958" cy="621957"/>
                <a:chOff x="5133371" y="2030209"/>
                <a:chExt cx="704167" cy="704166"/>
              </a:xfrm>
            </p:grpSpPr>
            <p:sp>
              <p:nvSpPr>
                <p:cNvPr id="199" name="Freeform 198"/>
                <p:cNvSpPr>
                  <a:spLocks noEditPoints="1"/>
                </p:cNvSpPr>
                <p:nvPr/>
              </p:nvSpPr>
              <p:spPr bwMode="auto">
                <a:xfrm flipH="1">
                  <a:off x="5278087" y="2132133"/>
                  <a:ext cx="364072" cy="404594"/>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200">
                    <a:solidFill>
                      <a:srgbClr val="FFFFFF"/>
                    </a:solidFill>
                    <a:latin typeface="CiscoSansTT ExtraLight" charset="0"/>
                    <a:ea typeface="ＭＳ Ｐゴシック" charset="-128"/>
                    <a:cs typeface="MS PGothic" charset="-128"/>
                  </a:endParaRPr>
                </a:p>
              </p:txBody>
            </p:sp>
            <p:sp>
              <p:nvSpPr>
                <p:cNvPr id="200" name="Donut 199"/>
                <p:cNvSpPr/>
                <p:nvPr/>
              </p:nvSpPr>
              <p:spPr>
                <a:xfrm>
                  <a:off x="5133371" y="2030209"/>
                  <a:ext cx="704167"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28" name="Group 27"/>
            <p:cNvGrpSpPr/>
            <p:nvPr/>
          </p:nvGrpSpPr>
          <p:grpSpPr>
            <a:xfrm>
              <a:off x="5039809" y="2720617"/>
              <a:ext cx="1193063" cy="869943"/>
              <a:chOff x="4945337" y="2770367"/>
              <a:chExt cx="1193063" cy="869943"/>
            </a:xfrm>
          </p:grpSpPr>
          <p:sp>
            <p:nvSpPr>
              <p:cNvPr id="202" name="Rectangle 201"/>
              <p:cNvSpPr/>
              <p:nvPr/>
            </p:nvSpPr>
            <p:spPr>
              <a:xfrm>
                <a:off x="4945337" y="3332534"/>
                <a:ext cx="1193063" cy="307776"/>
              </a:xfrm>
              <a:prstGeom prst="rect">
                <a:avLst/>
              </a:prstGeom>
              <a:noFill/>
            </p:spPr>
            <p:txBody>
              <a:bodyPr wrap="none">
                <a:spAutoFit/>
              </a:bodyPr>
              <a:lstStyle/>
              <a:p>
                <a:pPr defTabSz="685618"/>
                <a:r>
                  <a:rPr lang="en-IN" sz="900" dirty="0">
                    <a:solidFill>
                      <a:srgbClr val="FFFFFF"/>
                    </a:solidFill>
                    <a:latin typeface="CiscoSansTT ExtraLight" charset="0"/>
                    <a:ea typeface="ＭＳ Ｐゴシック" charset="-128"/>
                    <a:cs typeface="MS PGothic" charset="-128"/>
                  </a:rPr>
                  <a:t> File transfers</a:t>
                </a:r>
              </a:p>
            </p:txBody>
          </p:sp>
          <p:grpSp>
            <p:nvGrpSpPr>
              <p:cNvPr id="203" name="Group 202"/>
              <p:cNvGrpSpPr/>
              <p:nvPr/>
            </p:nvGrpSpPr>
            <p:grpSpPr>
              <a:xfrm>
                <a:off x="5201590" y="2770367"/>
                <a:ext cx="603504" cy="603504"/>
                <a:chOff x="5561134" y="2439345"/>
                <a:chExt cx="704167" cy="704166"/>
              </a:xfrm>
            </p:grpSpPr>
            <p:grpSp>
              <p:nvGrpSpPr>
                <p:cNvPr id="204" name="Group 203"/>
                <p:cNvGrpSpPr/>
                <p:nvPr/>
              </p:nvGrpSpPr>
              <p:grpSpPr>
                <a:xfrm>
                  <a:off x="5697050" y="2642462"/>
                  <a:ext cx="452962" cy="271309"/>
                  <a:chOff x="5150354" y="3523769"/>
                  <a:chExt cx="840872" cy="503654"/>
                </a:xfrm>
                <a:solidFill>
                  <a:schemeClr val="bg1"/>
                </a:solidFill>
              </p:grpSpPr>
              <p:sp>
                <p:nvSpPr>
                  <p:cNvPr id="206" name="Right Arrow 205"/>
                  <p:cNvSpPr/>
                  <p:nvPr/>
                </p:nvSpPr>
                <p:spPr>
                  <a:xfrm>
                    <a:off x="5745622" y="3752268"/>
                    <a:ext cx="245604" cy="1651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207" name="Freeform 12"/>
                  <p:cNvSpPr>
                    <a:spLocks/>
                  </p:cNvSpPr>
                  <p:nvPr/>
                </p:nvSpPr>
                <p:spPr bwMode="auto">
                  <a:xfrm>
                    <a:off x="5150354" y="3523769"/>
                    <a:ext cx="676150" cy="491746"/>
                  </a:xfrm>
                  <a:custGeom>
                    <a:avLst/>
                    <a:gdLst>
                      <a:gd name="T0" fmla="*/ 444 w 913"/>
                      <a:gd name="T1" fmla="*/ 623 h 664"/>
                      <a:gd name="T2" fmla="*/ 440 w 913"/>
                      <a:gd name="T3" fmla="*/ 623 h 664"/>
                      <a:gd name="T4" fmla="*/ 428 w 913"/>
                      <a:gd name="T5" fmla="*/ 621 h 664"/>
                      <a:gd name="T6" fmla="*/ 416 w 913"/>
                      <a:gd name="T7" fmla="*/ 613 h 664"/>
                      <a:gd name="T8" fmla="*/ 408 w 913"/>
                      <a:gd name="T9" fmla="*/ 604 h 664"/>
                      <a:gd name="T10" fmla="*/ 406 w 913"/>
                      <a:gd name="T11" fmla="*/ 590 h 664"/>
                      <a:gd name="T12" fmla="*/ 461 w 913"/>
                      <a:gd name="T13" fmla="*/ 590 h 664"/>
                      <a:gd name="T14" fmla="*/ 428 w 913"/>
                      <a:gd name="T15" fmla="*/ 517 h 664"/>
                      <a:gd name="T16" fmla="*/ 179 w 913"/>
                      <a:gd name="T17" fmla="*/ 517 h 664"/>
                      <a:gd name="T18" fmla="*/ 171 w 913"/>
                      <a:gd name="T19" fmla="*/ 513 h 664"/>
                      <a:gd name="T20" fmla="*/ 169 w 913"/>
                      <a:gd name="T21" fmla="*/ 507 h 664"/>
                      <a:gd name="T22" fmla="*/ 169 w 913"/>
                      <a:gd name="T23" fmla="*/ 88 h 664"/>
                      <a:gd name="T24" fmla="*/ 171 w 913"/>
                      <a:gd name="T25" fmla="*/ 80 h 664"/>
                      <a:gd name="T26" fmla="*/ 179 w 913"/>
                      <a:gd name="T27" fmla="*/ 78 h 664"/>
                      <a:gd name="T28" fmla="*/ 822 w 913"/>
                      <a:gd name="T29" fmla="*/ 78 h 664"/>
                      <a:gd name="T30" fmla="*/ 828 w 913"/>
                      <a:gd name="T31" fmla="*/ 80 h 664"/>
                      <a:gd name="T32" fmla="*/ 832 w 913"/>
                      <a:gd name="T33" fmla="*/ 88 h 664"/>
                      <a:gd name="T34" fmla="*/ 911 w 913"/>
                      <a:gd name="T35" fmla="*/ 309 h 664"/>
                      <a:gd name="T36" fmla="*/ 911 w 913"/>
                      <a:gd name="T37" fmla="*/ 247 h 664"/>
                      <a:gd name="T38" fmla="*/ 913 w 913"/>
                      <a:gd name="T39" fmla="*/ 49 h 664"/>
                      <a:gd name="T40" fmla="*/ 911 w 913"/>
                      <a:gd name="T41" fmla="*/ 39 h 664"/>
                      <a:gd name="T42" fmla="*/ 905 w 913"/>
                      <a:gd name="T43" fmla="*/ 23 h 664"/>
                      <a:gd name="T44" fmla="*/ 899 w 913"/>
                      <a:gd name="T45" fmla="*/ 15 h 664"/>
                      <a:gd name="T46" fmla="*/ 897 w 913"/>
                      <a:gd name="T47" fmla="*/ 13 h 664"/>
                      <a:gd name="T48" fmla="*/ 885 w 913"/>
                      <a:gd name="T49" fmla="*/ 6 h 664"/>
                      <a:gd name="T50" fmla="*/ 881 w 913"/>
                      <a:gd name="T51" fmla="*/ 4 h 664"/>
                      <a:gd name="T52" fmla="*/ 863 w 913"/>
                      <a:gd name="T53" fmla="*/ 0 h 664"/>
                      <a:gd name="T54" fmla="*/ 140 w 913"/>
                      <a:gd name="T55" fmla="*/ 0 h 664"/>
                      <a:gd name="T56" fmla="*/ 138 w 913"/>
                      <a:gd name="T57" fmla="*/ 0 h 664"/>
                      <a:gd name="T58" fmla="*/ 118 w 913"/>
                      <a:gd name="T59" fmla="*/ 4 h 664"/>
                      <a:gd name="T60" fmla="*/ 116 w 913"/>
                      <a:gd name="T61" fmla="*/ 6 h 664"/>
                      <a:gd name="T62" fmla="*/ 104 w 913"/>
                      <a:gd name="T63" fmla="*/ 13 h 664"/>
                      <a:gd name="T64" fmla="*/ 102 w 913"/>
                      <a:gd name="T65" fmla="*/ 15 h 664"/>
                      <a:gd name="T66" fmla="*/ 96 w 913"/>
                      <a:gd name="T67" fmla="*/ 23 h 664"/>
                      <a:gd name="T68" fmla="*/ 91 w 913"/>
                      <a:gd name="T69" fmla="*/ 39 h 664"/>
                      <a:gd name="T70" fmla="*/ 89 w 913"/>
                      <a:gd name="T71" fmla="*/ 247 h 664"/>
                      <a:gd name="T72" fmla="*/ 91 w 913"/>
                      <a:gd name="T73" fmla="*/ 247 h 664"/>
                      <a:gd name="T74" fmla="*/ 91 w 913"/>
                      <a:gd name="T75" fmla="*/ 517 h 664"/>
                      <a:gd name="T76" fmla="*/ 22 w 913"/>
                      <a:gd name="T77" fmla="*/ 557 h 664"/>
                      <a:gd name="T78" fmla="*/ 6 w 913"/>
                      <a:gd name="T79" fmla="*/ 568 h 664"/>
                      <a:gd name="T80" fmla="*/ 0 w 913"/>
                      <a:gd name="T81" fmla="*/ 582 h 664"/>
                      <a:gd name="T82" fmla="*/ 0 w 913"/>
                      <a:gd name="T83" fmla="*/ 608 h 664"/>
                      <a:gd name="T84" fmla="*/ 4 w 913"/>
                      <a:gd name="T85" fmla="*/ 631 h 664"/>
                      <a:gd name="T86" fmla="*/ 16 w 913"/>
                      <a:gd name="T87" fmla="*/ 649 h 664"/>
                      <a:gd name="T88" fmla="*/ 34 w 913"/>
                      <a:gd name="T89" fmla="*/ 660 h 664"/>
                      <a:gd name="T90" fmla="*/ 55 w 913"/>
                      <a:gd name="T91" fmla="*/ 664 h 664"/>
                      <a:gd name="T92" fmla="*/ 461 w 913"/>
                      <a:gd name="T93"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3" h="664">
                        <a:moveTo>
                          <a:pt x="461" y="623"/>
                        </a:moveTo>
                        <a:lnTo>
                          <a:pt x="444" y="623"/>
                        </a:lnTo>
                        <a:lnTo>
                          <a:pt x="440" y="623"/>
                        </a:lnTo>
                        <a:lnTo>
                          <a:pt x="440" y="623"/>
                        </a:lnTo>
                        <a:lnTo>
                          <a:pt x="434" y="623"/>
                        </a:lnTo>
                        <a:lnTo>
                          <a:pt x="428" y="621"/>
                        </a:lnTo>
                        <a:lnTo>
                          <a:pt x="422" y="617"/>
                        </a:lnTo>
                        <a:lnTo>
                          <a:pt x="416" y="613"/>
                        </a:lnTo>
                        <a:lnTo>
                          <a:pt x="412" y="608"/>
                        </a:lnTo>
                        <a:lnTo>
                          <a:pt x="408" y="604"/>
                        </a:lnTo>
                        <a:lnTo>
                          <a:pt x="406" y="596"/>
                        </a:lnTo>
                        <a:lnTo>
                          <a:pt x="406" y="590"/>
                        </a:lnTo>
                        <a:lnTo>
                          <a:pt x="440" y="590"/>
                        </a:lnTo>
                        <a:lnTo>
                          <a:pt x="461" y="590"/>
                        </a:lnTo>
                        <a:lnTo>
                          <a:pt x="461" y="517"/>
                        </a:lnTo>
                        <a:lnTo>
                          <a:pt x="428" y="517"/>
                        </a:lnTo>
                        <a:lnTo>
                          <a:pt x="179" y="517"/>
                        </a:lnTo>
                        <a:lnTo>
                          <a:pt x="179" y="517"/>
                        </a:lnTo>
                        <a:lnTo>
                          <a:pt x="175" y="515"/>
                        </a:lnTo>
                        <a:lnTo>
                          <a:pt x="171" y="513"/>
                        </a:lnTo>
                        <a:lnTo>
                          <a:pt x="169" y="511"/>
                        </a:lnTo>
                        <a:lnTo>
                          <a:pt x="169" y="507"/>
                        </a:lnTo>
                        <a:lnTo>
                          <a:pt x="169" y="88"/>
                        </a:lnTo>
                        <a:lnTo>
                          <a:pt x="169" y="88"/>
                        </a:lnTo>
                        <a:lnTo>
                          <a:pt x="169" y="84"/>
                        </a:lnTo>
                        <a:lnTo>
                          <a:pt x="171" y="80"/>
                        </a:lnTo>
                        <a:lnTo>
                          <a:pt x="175" y="78"/>
                        </a:lnTo>
                        <a:lnTo>
                          <a:pt x="179" y="78"/>
                        </a:lnTo>
                        <a:lnTo>
                          <a:pt x="822" y="78"/>
                        </a:lnTo>
                        <a:lnTo>
                          <a:pt x="822" y="78"/>
                        </a:lnTo>
                        <a:lnTo>
                          <a:pt x="826" y="78"/>
                        </a:lnTo>
                        <a:lnTo>
                          <a:pt x="828" y="80"/>
                        </a:lnTo>
                        <a:lnTo>
                          <a:pt x="832" y="84"/>
                        </a:lnTo>
                        <a:lnTo>
                          <a:pt x="832" y="88"/>
                        </a:lnTo>
                        <a:lnTo>
                          <a:pt x="832" y="309"/>
                        </a:lnTo>
                        <a:lnTo>
                          <a:pt x="911" y="309"/>
                        </a:lnTo>
                        <a:lnTo>
                          <a:pt x="911" y="247"/>
                        </a:lnTo>
                        <a:lnTo>
                          <a:pt x="911" y="247"/>
                        </a:lnTo>
                        <a:lnTo>
                          <a:pt x="913" y="247"/>
                        </a:lnTo>
                        <a:lnTo>
                          <a:pt x="913" y="49"/>
                        </a:lnTo>
                        <a:lnTo>
                          <a:pt x="913" y="49"/>
                        </a:lnTo>
                        <a:lnTo>
                          <a:pt x="911" y="39"/>
                        </a:lnTo>
                        <a:lnTo>
                          <a:pt x="909" y="31"/>
                        </a:lnTo>
                        <a:lnTo>
                          <a:pt x="905" y="23"/>
                        </a:lnTo>
                        <a:lnTo>
                          <a:pt x="899" y="15"/>
                        </a:lnTo>
                        <a:lnTo>
                          <a:pt x="899" y="15"/>
                        </a:lnTo>
                        <a:lnTo>
                          <a:pt x="897" y="13"/>
                        </a:lnTo>
                        <a:lnTo>
                          <a:pt x="897" y="13"/>
                        </a:lnTo>
                        <a:lnTo>
                          <a:pt x="885" y="6"/>
                        </a:lnTo>
                        <a:lnTo>
                          <a:pt x="885" y="6"/>
                        </a:lnTo>
                        <a:lnTo>
                          <a:pt x="881" y="4"/>
                        </a:lnTo>
                        <a:lnTo>
                          <a:pt x="881" y="4"/>
                        </a:lnTo>
                        <a:lnTo>
                          <a:pt x="873" y="0"/>
                        </a:lnTo>
                        <a:lnTo>
                          <a:pt x="863" y="0"/>
                        </a:lnTo>
                        <a:lnTo>
                          <a:pt x="862" y="0"/>
                        </a:lnTo>
                        <a:lnTo>
                          <a:pt x="140" y="0"/>
                        </a:lnTo>
                        <a:lnTo>
                          <a:pt x="138" y="0"/>
                        </a:lnTo>
                        <a:lnTo>
                          <a:pt x="138" y="0"/>
                        </a:lnTo>
                        <a:lnTo>
                          <a:pt x="128" y="0"/>
                        </a:lnTo>
                        <a:lnTo>
                          <a:pt x="118" y="4"/>
                        </a:lnTo>
                        <a:lnTo>
                          <a:pt x="118" y="4"/>
                        </a:lnTo>
                        <a:lnTo>
                          <a:pt x="116" y="6"/>
                        </a:lnTo>
                        <a:lnTo>
                          <a:pt x="116" y="6"/>
                        </a:lnTo>
                        <a:lnTo>
                          <a:pt x="104" y="13"/>
                        </a:lnTo>
                        <a:lnTo>
                          <a:pt x="104" y="13"/>
                        </a:lnTo>
                        <a:lnTo>
                          <a:pt x="102" y="15"/>
                        </a:lnTo>
                        <a:lnTo>
                          <a:pt x="102" y="15"/>
                        </a:lnTo>
                        <a:lnTo>
                          <a:pt x="96" y="23"/>
                        </a:lnTo>
                        <a:lnTo>
                          <a:pt x="92" y="31"/>
                        </a:lnTo>
                        <a:lnTo>
                          <a:pt x="91" y="39"/>
                        </a:lnTo>
                        <a:lnTo>
                          <a:pt x="89" y="49"/>
                        </a:lnTo>
                        <a:lnTo>
                          <a:pt x="89" y="247"/>
                        </a:lnTo>
                        <a:lnTo>
                          <a:pt x="89" y="247"/>
                        </a:lnTo>
                        <a:lnTo>
                          <a:pt x="91" y="247"/>
                        </a:lnTo>
                        <a:lnTo>
                          <a:pt x="91" y="517"/>
                        </a:lnTo>
                        <a:lnTo>
                          <a:pt x="91" y="517"/>
                        </a:lnTo>
                        <a:lnTo>
                          <a:pt x="22" y="557"/>
                        </a:lnTo>
                        <a:lnTo>
                          <a:pt x="22" y="557"/>
                        </a:lnTo>
                        <a:lnTo>
                          <a:pt x="12" y="562"/>
                        </a:lnTo>
                        <a:lnTo>
                          <a:pt x="6" y="568"/>
                        </a:lnTo>
                        <a:lnTo>
                          <a:pt x="0" y="574"/>
                        </a:lnTo>
                        <a:lnTo>
                          <a:pt x="0" y="582"/>
                        </a:lnTo>
                        <a:lnTo>
                          <a:pt x="0" y="608"/>
                        </a:lnTo>
                        <a:lnTo>
                          <a:pt x="0" y="608"/>
                        </a:lnTo>
                        <a:lnTo>
                          <a:pt x="0" y="619"/>
                        </a:lnTo>
                        <a:lnTo>
                          <a:pt x="4" y="631"/>
                        </a:lnTo>
                        <a:lnTo>
                          <a:pt x="10" y="639"/>
                        </a:lnTo>
                        <a:lnTo>
                          <a:pt x="16" y="649"/>
                        </a:lnTo>
                        <a:lnTo>
                          <a:pt x="24" y="655"/>
                        </a:lnTo>
                        <a:lnTo>
                          <a:pt x="34" y="660"/>
                        </a:lnTo>
                        <a:lnTo>
                          <a:pt x="45" y="662"/>
                        </a:lnTo>
                        <a:lnTo>
                          <a:pt x="55" y="664"/>
                        </a:lnTo>
                        <a:lnTo>
                          <a:pt x="450" y="664"/>
                        </a:lnTo>
                        <a:lnTo>
                          <a:pt x="461" y="664"/>
                        </a:lnTo>
                        <a:lnTo>
                          <a:pt x="461" y="623"/>
                        </a:lnTo>
                        <a:close/>
                      </a:path>
                    </a:pathLst>
                  </a:custGeom>
                  <a:grpFill/>
                  <a:ln>
                    <a:noFill/>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208" name="Right Arrow 207"/>
                  <p:cNvSpPr/>
                  <p:nvPr/>
                </p:nvSpPr>
                <p:spPr>
                  <a:xfrm flipH="1">
                    <a:off x="5526880" y="3862323"/>
                    <a:ext cx="299623" cy="1651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sp>
              <p:nvSpPr>
                <p:cNvPr id="205" name="Donut 204"/>
                <p:cNvSpPr/>
                <p:nvPr/>
              </p:nvSpPr>
              <p:spPr>
                <a:xfrm>
                  <a:off x="5561134" y="2439345"/>
                  <a:ext cx="704167"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29" name="Group 28"/>
            <p:cNvGrpSpPr/>
            <p:nvPr/>
          </p:nvGrpSpPr>
          <p:grpSpPr>
            <a:xfrm>
              <a:off x="4920020" y="3675518"/>
              <a:ext cx="1364064" cy="1026771"/>
              <a:chOff x="4901518" y="3957187"/>
              <a:chExt cx="1364064" cy="1026771"/>
            </a:xfrm>
          </p:grpSpPr>
          <p:sp>
            <p:nvSpPr>
              <p:cNvPr id="238" name="Rectangle 237"/>
              <p:cNvSpPr/>
              <p:nvPr/>
            </p:nvSpPr>
            <p:spPr>
              <a:xfrm>
                <a:off x="4901518" y="4491515"/>
                <a:ext cx="1364064" cy="492443"/>
              </a:xfrm>
              <a:prstGeom prst="rect">
                <a:avLst/>
              </a:prstGeom>
              <a:noFill/>
            </p:spPr>
            <p:txBody>
              <a:bodyPr wrap="square">
                <a:spAutoFit/>
              </a:bodyPr>
              <a:lstStyle/>
              <a:p>
                <a:pPr algn="ctr" defTabSz="685618"/>
                <a:r>
                  <a:rPr lang="en-IN" sz="900" dirty="0">
                    <a:solidFill>
                      <a:srgbClr val="FFFFFF"/>
                    </a:solidFill>
                    <a:latin typeface="CiscoSansTT ExtraLight" charset="0"/>
                    <a:ea typeface="ＭＳ Ｐゴシック" charset="-128"/>
                    <a:cs typeface="MS PGothic" charset="-128"/>
                  </a:rPr>
                  <a:t>Web applications</a:t>
                </a:r>
              </a:p>
            </p:txBody>
          </p:sp>
          <p:grpSp>
            <p:nvGrpSpPr>
              <p:cNvPr id="239" name="Group 238"/>
              <p:cNvGrpSpPr/>
              <p:nvPr/>
            </p:nvGrpSpPr>
            <p:grpSpPr>
              <a:xfrm>
                <a:off x="5214066" y="3957187"/>
                <a:ext cx="603504" cy="603504"/>
                <a:chOff x="7200081" y="3710352"/>
                <a:chExt cx="704166" cy="704168"/>
              </a:xfrm>
            </p:grpSpPr>
            <p:grpSp>
              <p:nvGrpSpPr>
                <p:cNvPr id="240" name="Group 239"/>
                <p:cNvGrpSpPr/>
                <p:nvPr/>
              </p:nvGrpSpPr>
              <p:grpSpPr>
                <a:xfrm>
                  <a:off x="7338988" y="3890555"/>
                  <a:ext cx="417861" cy="307468"/>
                  <a:chOff x="5468290" y="2868312"/>
                  <a:chExt cx="438752" cy="322840"/>
                </a:xfrm>
                <a:solidFill>
                  <a:schemeClr val="bg1"/>
                </a:solidFill>
              </p:grpSpPr>
              <p:sp>
                <p:nvSpPr>
                  <p:cNvPr id="242" name="Freeform 241"/>
                  <p:cNvSpPr>
                    <a:spLocks noEditPoints="1"/>
                  </p:cNvSpPr>
                  <p:nvPr/>
                </p:nvSpPr>
                <p:spPr bwMode="auto">
                  <a:xfrm>
                    <a:off x="5584202" y="2868312"/>
                    <a:ext cx="322840" cy="322840"/>
                  </a:xfrm>
                  <a:custGeom>
                    <a:avLst/>
                    <a:gdLst>
                      <a:gd name="T0" fmla="*/ 97 w 312"/>
                      <a:gd name="T1" fmla="*/ 133 h 313"/>
                      <a:gd name="T2" fmla="*/ 145 w 312"/>
                      <a:gd name="T3" fmla="*/ 249 h 313"/>
                      <a:gd name="T4" fmla="*/ 306 w 312"/>
                      <a:gd name="T5" fmla="*/ 202 h 313"/>
                      <a:gd name="T6" fmla="*/ 217 w 312"/>
                      <a:gd name="T7" fmla="*/ 301 h 313"/>
                      <a:gd name="T8" fmla="*/ 95 w 312"/>
                      <a:gd name="T9" fmla="*/ 301 h 313"/>
                      <a:gd name="T10" fmla="*/ 6 w 312"/>
                      <a:gd name="T11" fmla="*/ 202 h 313"/>
                      <a:gd name="T12" fmla="*/ 18 w 312"/>
                      <a:gd name="T13" fmla="*/ 82 h 313"/>
                      <a:gd name="T14" fmla="*/ 125 w 312"/>
                      <a:gd name="T15" fmla="*/ 3 h 313"/>
                      <a:gd name="T16" fmla="*/ 244 w 312"/>
                      <a:gd name="T17" fmla="*/ 27 h 313"/>
                      <a:gd name="T18" fmla="*/ 311 w 312"/>
                      <a:gd name="T19" fmla="*/ 140 h 313"/>
                      <a:gd name="T20" fmla="*/ 230 w 312"/>
                      <a:gd name="T21" fmla="*/ 119 h 313"/>
                      <a:gd name="T22" fmla="*/ 262 w 312"/>
                      <a:gd name="T23" fmla="*/ 109 h 313"/>
                      <a:gd name="T24" fmla="*/ 273 w 312"/>
                      <a:gd name="T25" fmla="*/ 102 h 313"/>
                      <a:gd name="T26" fmla="*/ 252 w 312"/>
                      <a:gd name="T27" fmla="*/ 96 h 313"/>
                      <a:gd name="T28" fmla="*/ 231 w 312"/>
                      <a:gd name="T29" fmla="*/ 102 h 313"/>
                      <a:gd name="T30" fmla="*/ 245 w 312"/>
                      <a:gd name="T31" fmla="*/ 92 h 313"/>
                      <a:gd name="T32" fmla="*/ 240 w 312"/>
                      <a:gd name="T33" fmla="*/ 80 h 313"/>
                      <a:gd name="T34" fmla="*/ 234 w 312"/>
                      <a:gd name="T35" fmla="*/ 69 h 313"/>
                      <a:gd name="T36" fmla="*/ 221 w 312"/>
                      <a:gd name="T37" fmla="*/ 46 h 313"/>
                      <a:gd name="T38" fmla="*/ 184 w 312"/>
                      <a:gd name="T39" fmla="*/ 62 h 313"/>
                      <a:gd name="T40" fmla="*/ 179 w 312"/>
                      <a:gd name="T41" fmla="*/ 49 h 313"/>
                      <a:gd name="T42" fmla="*/ 156 w 312"/>
                      <a:gd name="T43" fmla="*/ 35 h 313"/>
                      <a:gd name="T44" fmla="*/ 152 w 312"/>
                      <a:gd name="T45" fmla="*/ 46 h 313"/>
                      <a:gd name="T46" fmla="*/ 153 w 312"/>
                      <a:gd name="T47" fmla="*/ 62 h 313"/>
                      <a:gd name="T48" fmla="*/ 136 w 312"/>
                      <a:gd name="T49" fmla="*/ 43 h 313"/>
                      <a:gd name="T50" fmla="*/ 105 w 312"/>
                      <a:gd name="T51" fmla="*/ 38 h 313"/>
                      <a:gd name="T52" fmla="*/ 107 w 312"/>
                      <a:gd name="T53" fmla="*/ 45 h 313"/>
                      <a:gd name="T54" fmla="*/ 97 w 312"/>
                      <a:gd name="T55" fmla="*/ 49 h 313"/>
                      <a:gd name="T56" fmla="*/ 94 w 312"/>
                      <a:gd name="T57" fmla="*/ 53 h 313"/>
                      <a:gd name="T58" fmla="*/ 125 w 312"/>
                      <a:gd name="T59" fmla="*/ 47 h 313"/>
                      <a:gd name="T60" fmla="*/ 116 w 312"/>
                      <a:gd name="T61" fmla="*/ 61 h 313"/>
                      <a:gd name="T62" fmla="*/ 130 w 312"/>
                      <a:gd name="T63" fmla="*/ 69 h 313"/>
                      <a:gd name="T64" fmla="*/ 160 w 312"/>
                      <a:gd name="T65" fmla="*/ 76 h 313"/>
                      <a:gd name="T66" fmla="*/ 155 w 312"/>
                      <a:gd name="T67" fmla="*/ 84 h 313"/>
                      <a:gd name="T68" fmla="*/ 145 w 312"/>
                      <a:gd name="T69" fmla="*/ 89 h 313"/>
                      <a:gd name="T70" fmla="*/ 116 w 312"/>
                      <a:gd name="T71" fmla="*/ 108 h 313"/>
                      <a:gd name="T72" fmla="*/ 107 w 312"/>
                      <a:gd name="T73" fmla="*/ 120 h 313"/>
                      <a:gd name="T74" fmla="*/ 93 w 312"/>
                      <a:gd name="T75" fmla="*/ 117 h 313"/>
                      <a:gd name="T76" fmla="*/ 70 w 312"/>
                      <a:gd name="T77" fmla="*/ 135 h 313"/>
                      <a:gd name="T78" fmla="*/ 91 w 312"/>
                      <a:gd name="T79" fmla="*/ 142 h 313"/>
                      <a:gd name="T80" fmla="*/ 94 w 312"/>
                      <a:gd name="T81" fmla="*/ 150 h 313"/>
                      <a:gd name="T82" fmla="*/ 111 w 312"/>
                      <a:gd name="T83" fmla="*/ 155 h 313"/>
                      <a:gd name="T84" fmla="*/ 149 w 312"/>
                      <a:gd name="T85" fmla="*/ 169 h 313"/>
                      <a:gd name="T86" fmla="*/ 183 w 312"/>
                      <a:gd name="T87" fmla="*/ 190 h 313"/>
                      <a:gd name="T88" fmla="*/ 176 w 312"/>
                      <a:gd name="T89" fmla="*/ 216 h 313"/>
                      <a:gd name="T90" fmla="*/ 160 w 312"/>
                      <a:gd name="T91" fmla="*/ 235 h 313"/>
                      <a:gd name="T92" fmla="*/ 142 w 312"/>
                      <a:gd name="T93" fmla="*/ 251 h 313"/>
                      <a:gd name="T94" fmla="*/ 142 w 312"/>
                      <a:gd name="T95" fmla="*/ 278 h 313"/>
                      <a:gd name="T96" fmla="*/ 121 w 312"/>
                      <a:gd name="T97" fmla="*/ 258 h 313"/>
                      <a:gd name="T98" fmla="*/ 116 w 312"/>
                      <a:gd name="T99" fmla="*/ 206 h 313"/>
                      <a:gd name="T100" fmla="*/ 105 w 312"/>
                      <a:gd name="T101" fmla="*/ 171 h 313"/>
                      <a:gd name="T102" fmla="*/ 90 w 312"/>
                      <a:gd name="T103" fmla="*/ 155 h 313"/>
                      <a:gd name="T104" fmla="*/ 56 w 312"/>
                      <a:gd name="T105" fmla="*/ 138 h 313"/>
                      <a:gd name="T106" fmla="*/ 40 w 312"/>
                      <a:gd name="T107" fmla="*/ 115 h 313"/>
                      <a:gd name="T108" fmla="*/ 29 w 312"/>
                      <a:gd name="T109" fmla="*/ 182 h 313"/>
                      <a:gd name="T110" fmla="*/ 94 w 312"/>
                      <a:gd name="T111" fmla="*/ 270 h 313"/>
                      <a:gd name="T112" fmla="*/ 207 w 312"/>
                      <a:gd name="T113" fmla="*/ 274 h 313"/>
                      <a:gd name="T114" fmla="*/ 269 w 312"/>
                      <a:gd name="T115" fmla="*/ 206 h 313"/>
                      <a:gd name="T116" fmla="*/ 261 w 312"/>
                      <a:gd name="T117" fmla="*/ 177 h 313"/>
                      <a:gd name="T118" fmla="*/ 236 w 312"/>
                      <a:gd name="T119"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13">
                        <a:moveTo>
                          <a:pt x="110" y="133"/>
                        </a:moveTo>
                        <a:lnTo>
                          <a:pt x="110" y="133"/>
                        </a:lnTo>
                        <a:lnTo>
                          <a:pt x="109" y="136"/>
                        </a:lnTo>
                        <a:lnTo>
                          <a:pt x="107" y="138"/>
                        </a:lnTo>
                        <a:lnTo>
                          <a:pt x="103" y="138"/>
                        </a:lnTo>
                        <a:lnTo>
                          <a:pt x="103" y="138"/>
                        </a:lnTo>
                        <a:lnTo>
                          <a:pt x="98" y="138"/>
                        </a:lnTo>
                        <a:lnTo>
                          <a:pt x="97" y="133"/>
                        </a:lnTo>
                        <a:lnTo>
                          <a:pt x="97" y="133"/>
                        </a:lnTo>
                        <a:lnTo>
                          <a:pt x="97" y="133"/>
                        </a:lnTo>
                        <a:lnTo>
                          <a:pt x="99" y="133"/>
                        </a:lnTo>
                        <a:lnTo>
                          <a:pt x="103" y="133"/>
                        </a:lnTo>
                        <a:lnTo>
                          <a:pt x="110" y="133"/>
                        </a:lnTo>
                        <a:lnTo>
                          <a:pt x="110" y="133"/>
                        </a:lnTo>
                        <a:close/>
                        <a:moveTo>
                          <a:pt x="145" y="249"/>
                        </a:moveTo>
                        <a:lnTo>
                          <a:pt x="145" y="249"/>
                        </a:lnTo>
                        <a:lnTo>
                          <a:pt x="145" y="249"/>
                        </a:lnTo>
                        <a:lnTo>
                          <a:pt x="145" y="249"/>
                        </a:lnTo>
                        <a:lnTo>
                          <a:pt x="145" y="249"/>
                        </a:lnTo>
                        <a:lnTo>
                          <a:pt x="145" y="249"/>
                        </a:lnTo>
                        <a:lnTo>
                          <a:pt x="145" y="249"/>
                        </a:lnTo>
                        <a:lnTo>
                          <a:pt x="145" y="249"/>
                        </a:lnTo>
                        <a:close/>
                        <a:moveTo>
                          <a:pt x="312" y="156"/>
                        </a:moveTo>
                        <a:lnTo>
                          <a:pt x="312" y="156"/>
                        </a:lnTo>
                        <a:lnTo>
                          <a:pt x="311" y="173"/>
                        </a:lnTo>
                        <a:lnTo>
                          <a:pt x="310" y="187"/>
                        </a:lnTo>
                        <a:lnTo>
                          <a:pt x="306" y="202"/>
                        </a:lnTo>
                        <a:lnTo>
                          <a:pt x="300" y="217"/>
                        </a:lnTo>
                        <a:lnTo>
                          <a:pt x="294" y="231"/>
                        </a:lnTo>
                        <a:lnTo>
                          <a:pt x="285" y="244"/>
                        </a:lnTo>
                        <a:lnTo>
                          <a:pt x="276" y="256"/>
                        </a:lnTo>
                        <a:lnTo>
                          <a:pt x="267" y="267"/>
                        </a:lnTo>
                        <a:lnTo>
                          <a:pt x="256" y="276"/>
                        </a:lnTo>
                        <a:lnTo>
                          <a:pt x="244" y="286"/>
                        </a:lnTo>
                        <a:lnTo>
                          <a:pt x="230" y="294"/>
                        </a:lnTo>
                        <a:lnTo>
                          <a:pt x="217" y="301"/>
                        </a:lnTo>
                        <a:lnTo>
                          <a:pt x="202" y="306"/>
                        </a:lnTo>
                        <a:lnTo>
                          <a:pt x="187" y="309"/>
                        </a:lnTo>
                        <a:lnTo>
                          <a:pt x="172" y="311"/>
                        </a:lnTo>
                        <a:lnTo>
                          <a:pt x="156" y="313"/>
                        </a:lnTo>
                        <a:lnTo>
                          <a:pt x="156" y="313"/>
                        </a:lnTo>
                        <a:lnTo>
                          <a:pt x="140" y="311"/>
                        </a:lnTo>
                        <a:lnTo>
                          <a:pt x="125" y="309"/>
                        </a:lnTo>
                        <a:lnTo>
                          <a:pt x="110" y="306"/>
                        </a:lnTo>
                        <a:lnTo>
                          <a:pt x="95" y="301"/>
                        </a:lnTo>
                        <a:lnTo>
                          <a:pt x="82" y="294"/>
                        </a:lnTo>
                        <a:lnTo>
                          <a:pt x="68" y="286"/>
                        </a:lnTo>
                        <a:lnTo>
                          <a:pt x="56" y="276"/>
                        </a:lnTo>
                        <a:lnTo>
                          <a:pt x="45" y="267"/>
                        </a:lnTo>
                        <a:lnTo>
                          <a:pt x="36" y="256"/>
                        </a:lnTo>
                        <a:lnTo>
                          <a:pt x="27" y="244"/>
                        </a:lnTo>
                        <a:lnTo>
                          <a:pt x="18" y="231"/>
                        </a:lnTo>
                        <a:lnTo>
                          <a:pt x="12" y="217"/>
                        </a:lnTo>
                        <a:lnTo>
                          <a:pt x="6" y="202"/>
                        </a:lnTo>
                        <a:lnTo>
                          <a:pt x="2" y="187"/>
                        </a:lnTo>
                        <a:lnTo>
                          <a:pt x="1" y="173"/>
                        </a:lnTo>
                        <a:lnTo>
                          <a:pt x="0" y="156"/>
                        </a:lnTo>
                        <a:lnTo>
                          <a:pt x="0" y="156"/>
                        </a:lnTo>
                        <a:lnTo>
                          <a:pt x="1" y="140"/>
                        </a:lnTo>
                        <a:lnTo>
                          <a:pt x="2" y="125"/>
                        </a:lnTo>
                        <a:lnTo>
                          <a:pt x="6" y="109"/>
                        </a:lnTo>
                        <a:lnTo>
                          <a:pt x="12" y="96"/>
                        </a:lnTo>
                        <a:lnTo>
                          <a:pt x="18" y="82"/>
                        </a:lnTo>
                        <a:lnTo>
                          <a:pt x="27" y="69"/>
                        </a:lnTo>
                        <a:lnTo>
                          <a:pt x="36" y="57"/>
                        </a:lnTo>
                        <a:lnTo>
                          <a:pt x="45" y="46"/>
                        </a:lnTo>
                        <a:lnTo>
                          <a:pt x="56" y="35"/>
                        </a:lnTo>
                        <a:lnTo>
                          <a:pt x="68" y="27"/>
                        </a:lnTo>
                        <a:lnTo>
                          <a:pt x="82" y="19"/>
                        </a:lnTo>
                        <a:lnTo>
                          <a:pt x="95" y="12"/>
                        </a:lnTo>
                        <a:lnTo>
                          <a:pt x="110" y="7"/>
                        </a:lnTo>
                        <a:lnTo>
                          <a:pt x="125" y="3"/>
                        </a:lnTo>
                        <a:lnTo>
                          <a:pt x="140" y="1"/>
                        </a:lnTo>
                        <a:lnTo>
                          <a:pt x="156" y="0"/>
                        </a:lnTo>
                        <a:lnTo>
                          <a:pt x="156" y="0"/>
                        </a:lnTo>
                        <a:lnTo>
                          <a:pt x="172" y="1"/>
                        </a:lnTo>
                        <a:lnTo>
                          <a:pt x="187" y="3"/>
                        </a:lnTo>
                        <a:lnTo>
                          <a:pt x="202" y="7"/>
                        </a:lnTo>
                        <a:lnTo>
                          <a:pt x="217" y="12"/>
                        </a:lnTo>
                        <a:lnTo>
                          <a:pt x="230" y="19"/>
                        </a:lnTo>
                        <a:lnTo>
                          <a:pt x="244" y="27"/>
                        </a:lnTo>
                        <a:lnTo>
                          <a:pt x="256" y="35"/>
                        </a:lnTo>
                        <a:lnTo>
                          <a:pt x="267" y="46"/>
                        </a:lnTo>
                        <a:lnTo>
                          <a:pt x="276" y="57"/>
                        </a:lnTo>
                        <a:lnTo>
                          <a:pt x="285" y="69"/>
                        </a:lnTo>
                        <a:lnTo>
                          <a:pt x="294" y="82"/>
                        </a:lnTo>
                        <a:lnTo>
                          <a:pt x="300" y="96"/>
                        </a:lnTo>
                        <a:lnTo>
                          <a:pt x="306" y="109"/>
                        </a:lnTo>
                        <a:lnTo>
                          <a:pt x="310" y="125"/>
                        </a:lnTo>
                        <a:lnTo>
                          <a:pt x="311" y="140"/>
                        </a:lnTo>
                        <a:lnTo>
                          <a:pt x="312" y="156"/>
                        </a:lnTo>
                        <a:lnTo>
                          <a:pt x="312" y="156"/>
                        </a:lnTo>
                        <a:close/>
                        <a:moveTo>
                          <a:pt x="215" y="142"/>
                        </a:moveTo>
                        <a:lnTo>
                          <a:pt x="215" y="142"/>
                        </a:lnTo>
                        <a:lnTo>
                          <a:pt x="217" y="136"/>
                        </a:lnTo>
                        <a:lnTo>
                          <a:pt x="222" y="129"/>
                        </a:lnTo>
                        <a:lnTo>
                          <a:pt x="226" y="124"/>
                        </a:lnTo>
                        <a:lnTo>
                          <a:pt x="230" y="119"/>
                        </a:lnTo>
                        <a:lnTo>
                          <a:pt x="230" y="119"/>
                        </a:lnTo>
                        <a:lnTo>
                          <a:pt x="234" y="115"/>
                        </a:lnTo>
                        <a:lnTo>
                          <a:pt x="240" y="113"/>
                        </a:lnTo>
                        <a:lnTo>
                          <a:pt x="240" y="113"/>
                        </a:lnTo>
                        <a:lnTo>
                          <a:pt x="246" y="112"/>
                        </a:lnTo>
                        <a:lnTo>
                          <a:pt x="253" y="109"/>
                        </a:lnTo>
                        <a:lnTo>
                          <a:pt x="253" y="109"/>
                        </a:lnTo>
                        <a:lnTo>
                          <a:pt x="258" y="107"/>
                        </a:lnTo>
                        <a:lnTo>
                          <a:pt x="260" y="107"/>
                        </a:lnTo>
                        <a:lnTo>
                          <a:pt x="262" y="109"/>
                        </a:lnTo>
                        <a:lnTo>
                          <a:pt x="262" y="109"/>
                        </a:lnTo>
                        <a:lnTo>
                          <a:pt x="265" y="112"/>
                        </a:lnTo>
                        <a:lnTo>
                          <a:pt x="269" y="113"/>
                        </a:lnTo>
                        <a:lnTo>
                          <a:pt x="272" y="113"/>
                        </a:lnTo>
                        <a:lnTo>
                          <a:pt x="276" y="113"/>
                        </a:lnTo>
                        <a:lnTo>
                          <a:pt x="276" y="113"/>
                        </a:lnTo>
                        <a:lnTo>
                          <a:pt x="277" y="113"/>
                        </a:lnTo>
                        <a:lnTo>
                          <a:pt x="277" y="113"/>
                        </a:lnTo>
                        <a:lnTo>
                          <a:pt x="273" y="102"/>
                        </a:lnTo>
                        <a:lnTo>
                          <a:pt x="273" y="102"/>
                        </a:lnTo>
                        <a:lnTo>
                          <a:pt x="269" y="100"/>
                        </a:lnTo>
                        <a:lnTo>
                          <a:pt x="265" y="97"/>
                        </a:lnTo>
                        <a:lnTo>
                          <a:pt x="265" y="97"/>
                        </a:lnTo>
                        <a:lnTo>
                          <a:pt x="262" y="96"/>
                        </a:lnTo>
                        <a:lnTo>
                          <a:pt x="258" y="94"/>
                        </a:lnTo>
                        <a:lnTo>
                          <a:pt x="254" y="94"/>
                        </a:lnTo>
                        <a:lnTo>
                          <a:pt x="252" y="96"/>
                        </a:lnTo>
                        <a:lnTo>
                          <a:pt x="252" y="96"/>
                        </a:lnTo>
                        <a:lnTo>
                          <a:pt x="250" y="98"/>
                        </a:lnTo>
                        <a:lnTo>
                          <a:pt x="249" y="100"/>
                        </a:lnTo>
                        <a:lnTo>
                          <a:pt x="249" y="102"/>
                        </a:lnTo>
                        <a:lnTo>
                          <a:pt x="246" y="105"/>
                        </a:lnTo>
                        <a:lnTo>
                          <a:pt x="246" y="105"/>
                        </a:lnTo>
                        <a:lnTo>
                          <a:pt x="241" y="105"/>
                        </a:lnTo>
                        <a:lnTo>
                          <a:pt x="234" y="105"/>
                        </a:lnTo>
                        <a:lnTo>
                          <a:pt x="233" y="104"/>
                        </a:lnTo>
                        <a:lnTo>
                          <a:pt x="231" y="102"/>
                        </a:lnTo>
                        <a:lnTo>
                          <a:pt x="231" y="101"/>
                        </a:lnTo>
                        <a:lnTo>
                          <a:pt x="234" y="98"/>
                        </a:lnTo>
                        <a:lnTo>
                          <a:pt x="234" y="98"/>
                        </a:lnTo>
                        <a:lnTo>
                          <a:pt x="237" y="97"/>
                        </a:lnTo>
                        <a:lnTo>
                          <a:pt x="240" y="96"/>
                        </a:lnTo>
                        <a:lnTo>
                          <a:pt x="242" y="96"/>
                        </a:lnTo>
                        <a:lnTo>
                          <a:pt x="245" y="94"/>
                        </a:lnTo>
                        <a:lnTo>
                          <a:pt x="245" y="94"/>
                        </a:lnTo>
                        <a:lnTo>
                          <a:pt x="245" y="92"/>
                        </a:lnTo>
                        <a:lnTo>
                          <a:pt x="244" y="90"/>
                        </a:lnTo>
                        <a:lnTo>
                          <a:pt x="242" y="89"/>
                        </a:lnTo>
                        <a:lnTo>
                          <a:pt x="241" y="88"/>
                        </a:lnTo>
                        <a:lnTo>
                          <a:pt x="241" y="88"/>
                        </a:lnTo>
                        <a:lnTo>
                          <a:pt x="242" y="85"/>
                        </a:lnTo>
                        <a:lnTo>
                          <a:pt x="242" y="82"/>
                        </a:lnTo>
                        <a:lnTo>
                          <a:pt x="242" y="82"/>
                        </a:lnTo>
                        <a:lnTo>
                          <a:pt x="241" y="81"/>
                        </a:lnTo>
                        <a:lnTo>
                          <a:pt x="240" y="80"/>
                        </a:lnTo>
                        <a:lnTo>
                          <a:pt x="237" y="81"/>
                        </a:lnTo>
                        <a:lnTo>
                          <a:pt x="233" y="81"/>
                        </a:lnTo>
                        <a:lnTo>
                          <a:pt x="231" y="81"/>
                        </a:lnTo>
                        <a:lnTo>
                          <a:pt x="230" y="81"/>
                        </a:lnTo>
                        <a:lnTo>
                          <a:pt x="230" y="81"/>
                        </a:lnTo>
                        <a:lnTo>
                          <a:pt x="229" y="77"/>
                        </a:lnTo>
                        <a:lnTo>
                          <a:pt x="230" y="74"/>
                        </a:lnTo>
                        <a:lnTo>
                          <a:pt x="233" y="71"/>
                        </a:lnTo>
                        <a:lnTo>
                          <a:pt x="234" y="69"/>
                        </a:lnTo>
                        <a:lnTo>
                          <a:pt x="234" y="69"/>
                        </a:lnTo>
                        <a:lnTo>
                          <a:pt x="240" y="67"/>
                        </a:lnTo>
                        <a:lnTo>
                          <a:pt x="245" y="66"/>
                        </a:lnTo>
                        <a:lnTo>
                          <a:pt x="245" y="66"/>
                        </a:lnTo>
                        <a:lnTo>
                          <a:pt x="246" y="65"/>
                        </a:lnTo>
                        <a:lnTo>
                          <a:pt x="246" y="65"/>
                        </a:lnTo>
                        <a:lnTo>
                          <a:pt x="234" y="54"/>
                        </a:lnTo>
                        <a:lnTo>
                          <a:pt x="221" y="46"/>
                        </a:lnTo>
                        <a:lnTo>
                          <a:pt x="221" y="46"/>
                        </a:lnTo>
                        <a:lnTo>
                          <a:pt x="217" y="49"/>
                        </a:lnTo>
                        <a:lnTo>
                          <a:pt x="213" y="50"/>
                        </a:lnTo>
                        <a:lnTo>
                          <a:pt x="203" y="53"/>
                        </a:lnTo>
                        <a:lnTo>
                          <a:pt x="203" y="53"/>
                        </a:lnTo>
                        <a:lnTo>
                          <a:pt x="196" y="54"/>
                        </a:lnTo>
                        <a:lnTo>
                          <a:pt x="191" y="57"/>
                        </a:lnTo>
                        <a:lnTo>
                          <a:pt x="191" y="57"/>
                        </a:lnTo>
                        <a:lnTo>
                          <a:pt x="187" y="61"/>
                        </a:lnTo>
                        <a:lnTo>
                          <a:pt x="184" y="62"/>
                        </a:lnTo>
                        <a:lnTo>
                          <a:pt x="183" y="63"/>
                        </a:lnTo>
                        <a:lnTo>
                          <a:pt x="183" y="63"/>
                        </a:lnTo>
                        <a:lnTo>
                          <a:pt x="179" y="63"/>
                        </a:lnTo>
                        <a:lnTo>
                          <a:pt x="178" y="63"/>
                        </a:lnTo>
                        <a:lnTo>
                          <a:pt x="176" y="61"/>
                        </a:lnTo>
                        <a:lnTo>
                          <a:pt x="176" y="58"/>
                        </a:lnTo>
                        <a:lnTo>
                          <a:pt x="178" y="53"/>
                        </a:lnTo>
                        <a:lnTo>
                          <a:pt x="179" y="49"/>
                        </a:lnTo>
                        <a:lnTo>
                          <a:pt x="179" y="49"/>
                        </a:lnTo>
                        <a:lnTo>
                          <a:pt x="179" y="43"/>
                        </a:lnTo>
                        <a:lnTo>
                          <a:pt x="176" y="40"/>
                        </a:lnTo>
                        <a:lnTo>
                          <a:pt x="174" y="39"/>
                        </a:lnTo>
                        <a:lnTo>
                          <a:pt x="168" y="39"/>
                        </a:lnTo>
                        <a:lnTo>
                          <a:pt x="168" y="39"/>
                        </a:lnTo>
                        <a:lnTo>
                          <a:pt x="164" y="39"/>
                        </a:lnTo>
                        <a:lnTo>
                          <a:pt x="160" y="36"/>
                        </a:lnTo>
                        <a:lnTo>
                          <a:pt x="160" y="36"/>
                        </a:lnTo>
                        <a:lnTo>
                          <a:pt x="156" y="35"/>
                        </a:lnTo>
                        <a:lnTo>
                          <a:pt x="155" y="34"/>
                        </a:lnTo>
                        <a:lnTo>
                          <a:pt x="152" y="34"/>
                        </a:lnTo>
                        <a:lnTo>
                          <a:pt x="152" y="34"/>
                        </a:lnTo>
                        <a:lnTo>
                          <a:pt x="149" y="38"/>
                        </a:lnTo>
                        <a:lnTo>
                          <a:pt x="148" y="42"/>
                        </a:lnTo>
                        <a:lnTo>
                          <a:pt x="148" y="42"/>
                        </a:lnTo>
                        <a:lnTo>
                          <a:pt x="148" y="43"/>
                        </a:lnTo>
                        <a:lnTo>
                          <a:pt x="149" y="45"/>
                        </a:lnTo>
                        <a:lnTo>
                          <a:pt x="152" y="46"/>
                        </a:lnTo>
                        <a:lnTo>
                          <a:pt x="152" y="46"/>
                        </a:lnTo>
                        <a:lnTo>
                          <a:pt x="157" y="49"/>
                        </a:lnTo>
                        <a:lnTo>
                          <a:pt x="159" y="51"/>
                        </a:lnTo>
                        <a:lnTo>
                          <a:pt x="159" y="54"/>
                        </a:lnTo>
                        <a:lnTo>
                          <a:pt x="159" y="54"/>
                        </a:lnTo>
                        <a:lnTo>
                          <a:pt x="157" y="59"/>
                        </a:lnTo>
                        <a:lnTo>
                          <a:pt x="156" y="61"/>
                        </a:lnTo>
                        <a:lnTo>
                          <a:pt x="153" y="62"/>
                        </a:lnTo>
                        <a:lnTo>
                          <a:pt x="153" y="62"/>
                        </a:lnTo>
                        <a:lnTo>
                          <a:pt x="151" y="61"/>
                        </a:lnTo>
                        <a:lnTo>
                          <a:pt x="149" y="59"/>
                        </a:lnTo>
                        <a:lnTo>
                          <a:pt x="147" y="54"/>
                        </a:lnTo>
                        <a:lnTo>
                          <a:pt x="147" y="54"/>
                        </a:lnTo>
                        <a:lnTo>
                          <a:pt x="142" y="50"/>
                        </a:lnTo>
                        <a:lnTo>
                          <a:pt x="138" y="47"/>
                        </a:lnTo>
                        <a:lnTo>
                          <a:pt x="138" y="47"/>
                        </a:lnTo>
                        <a:lnTo>
                          <a:pt x="136" y="45"/>
                        </a:lnTo>
                        <a:lnTo>
                          <a:pt x="136" y="43"/>
                        </a:lnTo>
                        <a:lnTo>
                          <a:pt x="138" y="39"/>
                        </a:lnTo>
                        <a:lnTo>
                          <a:pt x="141" y="35"/>
                        </a:lnTo>
                        <a:lnTo>
                          <a:pt x="142" y="34"/>
                        </a:lnTo>
                        <a:lnTo>
                          <a:pt x="142" y="31"/>
                        </a:lnTo>
                        <a:lnTo>
                          <a:pt x="142" y="31"/>
                        </a:lnTo>
                        <a:lnTo>
                          <a:pt x="141" y="28"/>
                        </a:lnTo>
                        <a:lnTo>
                          <a:pt x="141" y="28"/>
                        </a:lnTo>
                        <a:lnTo>
                          <a:pt x="122" y="32"/>
                        </a:lnTo>
                        <a:lnTo>
                          <a:pt x="105" y="38"/>
                        </a:lnTo>
                        <a:lnTo>
                          <a:pt x="105" y="38"/>
                        </a:lnTo>
                        <a:lnTo>
                          <a:pt x="105" y="39"/>
                        </a:lnTo>
                        <a:lnTo>
                          <a:pt x="105" y="39"/>
                        </a:lnTo>
                        <a:lnTo>
                          <a:pt x="103" y="40"/>
                        </a:lnTo>
                        <a:lnTo>
                          <a:pt x="103" y="42"/>
                        </a:lnTo>
                        <a:lnTo>
                          <a:pt x="103" y="43"/>
                        </a:lnTo>
                        <a:lnTo>
                          <a:pt x="105" y="45"/>
                        </a:lnTo>
                        <a:lnTo>
                          <a:pt x="105" y="45"/>
                        </a:lnTo>
                        <a:lnTo>
                          <a:pt x="107" y="45"/>
                        </a:lnTo>
                        <a:lnTo>
                          <a:pt x="109" y="45"/>
                        </a:lnTo>
                        <a:lnTo>
                          <a:pt x="110" y="46"/>
                        </a:lnTo>
                        <a:lnTo>
                          <a:pt x="110" y="46"/>
                        </a:lnTo>
                        <a:lnTo>
                          <a:pt x="110" y="47"/>
                        </a:lnTo>
                        <a:lnTo>
                          <a:pt x="109" y="49"/>
                        </a:lnTo>
                        <a:lnTo>
                          <a:pt x="105" y="50"/>
                        </a:lnTo>
                        <a:lnTo>
                          <a:pt x="105" y="50"/>
                        </a:lnTo>
                        <a:lnTo>
                          <a:pt x="99" y="50"/>
                        </a:lnTo>
                        <a:lnTo>
                          <a:pt x="97" y="49"/>
                        </a:lnTo>
                        <a:lnTo>
                          <a:pt x="95" y="46"/>
                        </a:lnTo>
                        <a:lnTo>
                          <a:pt x="95" y="46"/>
                        </a:lnTo>
                        <a:lnTo>
                          <a:pt x="90" y="46"/>
                        </a:lnTo>
                        <a:lnTo>
                          <a:pt x="90" y="46"/>
                        </a:lnTo>
                        <a:lnTo>
                          <a:pt x="90" y="46"/>
                        </a:lnTo>
                        <a:lnTo>
                          <a:pt x="90" y="46"/>
                        </a:lnTo>
                        <a:lnTo>
                          <a:pt x="91" y="50"/>
                        </a:lnTo>
                        <a:lnTo>
                          <a:pt x="91" y="50"/>
                        </a:lnTo>
                        <a:lnTo>
                          <a:pt x="94" y="53"/>
                        </a:lnTo>
                        <a:lnTo>
                          <a:pt x="98" y="54"/>
                        </a:lnTo>
                        <a:lnTo>
                          <a:pt x="98" y="54"/>
                        </a:lnTo>
                        <a:lnTo>
                          <a:pt x="105" y="54"/>
                        </a:lnTo>
                        <a:lnTo>
                          <a:pt x="111" y="53"/>
                        </a:lnTo>
                        <a:lnTo>
                          <a:pt x="111" y="53"/>
                        </a:lnTo>
                        <a:lnTo>
                          <a:pt x="116" y="51"/>
                        </a:lnTo>
                        <a:lnTo>
                          <a:pt x="121" y="49"/>
                        </a:lnTo>
                        <a:lnTo>
                          <a:pt x="122" y="47"/>
                        </a:lnTo>
                        <a:lnTo>
                          <a:pt x="125" y="47"/>
                        </a:lnTo>
                        <a:lnTo>
                          <a:pt x="126" y="47"/>
                        </a:lnTo>
                        <a:lnTo>
                          <a:pt x="129" y="50"/>
                        </a:lnTo>
                        <a:lnTo>
                          <a:pt x="129" y="50"/>
                        </a:lnTo>
                        <a:lnTo>
                          <a:pt x="129" y="53"/>
                        </a:lnTo>
                        <a:lnTo>
                          <a:pt x="129" y="54"/>
                        </a:lnTo>
                        <a:lnTo>
                          <a:pt x="126" y="57"/>
                        </a:lnTo>
                        <a:lnTo>
                          <a:pt x="118" y="59"/>
                        </a:lnTo>
                        <a:lnTo>
                          <a:pt x="118" y="59"/>
                        </a:lnTo>
                        <a:lnTo>
                          <a:pt x="116" y="61"/>
                        </a:lnTo>
                        <a:lnTo>
                          <a:pt x="113" y="62"/>
                        </a:lnTo>
                        <a:lnTo>
                          <a:pt x="113" y="65"/>
                        </a:lnTo>
                        <a:lnTo>
                          <a:pt x="113" y="66"/>
                        </a:lnTo>
                        <a:lnTo>
                          <a:pt x="116" y="70"/>
                        </a:lnTo>
                        <a:lnTo>
                          <a:pt x="120" y="73"/>
                        </a:lnTo>
                        <a:lnTo>
                          <a:pt x="120" y="73"/>
                        </a:lnTo>
                        <a:lnTo>
                          <a:pt x="122" y="73"/>
                        </a:lnTo>
                        <a:lnTo>
                          <a:pt x="126" y="73"/>
                        </a:lnTo>
                        <a:lnTo>
                          <a:pt x="130" y="69"/>
                        </a:lnTo>
                        <a:lnTo>
                          <a:pt x="136" y="65"/>
                        </a:lnTo>
                        <a:lnTo>
                          <a:pt x="138" y="63"/>
                        </a:lnTo>
                        <a:lnTo>
                          <a:pt x="141" y="62"/>
                        </a:lnTo>
                        <a:lnTo>
                          <a:pt x="141" y="62"/>
                        </a:lnTo>
                        <a:lnTo>
                          <a:pt x="145" y="63"/>
                        </a:lnTo>
                        <a:lnTo>
                          <a:pt x="148" y="66"/>
                        </a:lnTo>
                        <a:lnTo>
                          <a:pt x="155" y="73"/>
                        </a:lnTo>
                        <a:lnTo>
                          <a:pt x="155" y="73"/>
                        </a:lnTo>
                        <a:lnTo>
                          <a:pt x="160" y="76"/>
                        </a:lnTo>
                        <a:lnTo>
                          <a:pt x="161" y="77"/>
                        </a:lnTo>
                        <a:lnTo>
                          <a:pt x="163" y="80"/>
                        </a:lnTo>
                        <a:lnTo>
                          <a:pt x="163" y="80"/>
                        </a:lnTo>
                        <a:lnTo>
                          <a:pt x="161" y="82"/>
                        </a:lnTo>
                        <a:lnTo>
                          <a:pt x="160" y="85"/>
                        </a:lnTo>
                        <a:lnTo>
                          <a:pt x="159" y="86"/>
                        </a:lnTo>
                        <a:lnTo>
                          <a:pt x="156" y="86"/>
                        </a:lnTo>
                        <a:lnTo>
                          <a:pt x="156" y="86"/>
                        </a:lnTo>
                        <a:lnTo>
                          <a:pt x="155" y="84"/>
                        </a:lnTo>
                        <a:lnTo>
                          <a:pt x="151" y="82"/>
                        </a:lnTo>
                        <a:lnTo>
                          <a:pt x="148" y="81"/>
                        </a:lnTo>
                        <a:lnTo>
                          <a:pt x="144" y="82"/>
                        </a:lnTo>
                        <a:lnTo>
                          <a:pt x="144" y="82"/>
                        </a:lnTo>
                        <a:lnTo>
                          <a:pt x="145" y="84"/>
                        </a:lnTo>
                        <a:lnTo>
                          <a:pt x="147" y="85"/>
                        </a:lnTo>
                        <a:lnTo>
                          <a:pt x="147" y="85"/>
                        </a:lnTo>
                        <a:lnTo>
                          <a:pt x="147" y="88"/>
                        </a:lnTo>
                        <a:lnTo>
                          <a:pt x="145" y="89"/>
                        </a:lnTo>
                        <a:lnTo>
                          <a:pt x="141" y="92"/>
                        </a:lnTo>
                        <a:lnTo>
                          <a:pt x="136" y="92"/>
                        </a:lnTo>
                        <a:lnTo>
                          <a:pt x="132" y="93"/>
                        </a:lnTo>
                        <a:lnTo>
                          <a:pt x="132" y="93"/>
                        </a:lnTo>
                        <a:lnTo>
                          <a:pt x="126" y="96"/>
                        </a:lnTo>
                        <a:lnTo>
                          <a:pt x="124" y="101"/>
                        </a:lnTo>
                        <a:lnTo>
                          <a:pt x="124" y="101"/>
                        </a:lnTo>
                        <a:lnTo>
                          <a:pt x="116" y="108"/>
                        </a:lnTo>
                        <a:lnTo>
                          <a:pt x="116" y="108"/>
                        </a:lnTo>
                        <a:lnTo>
                          <a:pt x="117" y="107"/>
                        </a:lnTo>
                        <a:lnTo>
                          <a:pt x="117" y="107"/>
                        </a:lnTo>
                        <a:lnTo>
                          <a:pt x="116" y="107"/>
                        </a:lnTo>
                        <a:lnTo>
                          <a:pt x="116" y="107"/>
                        </a:lnTo>
                        <a:lnTo>
                          <a:pt x="117" y="107"/>
                        </a:lnTo>
                        <a:lnTo>
                          <a:pt x="117" y="107"/>
                        </a:lnTo>
                        <a:lnTo>
                          <a:pt x="110" y="113"/>
                        </a:lnTo>
                        <a:lnTo>
                          <a:pt x="107" y="120"/>
                        </a:lnTo>
                        <a:lnTo>
                          <a:pt x="107" y="120"/>
                        </a:lnTo>
                        <a:lnTo>
                          <a:pt x="106" y="124"/>
                        </a:lnTo>
                        <a:lnTo>
                          <a:pt x="105" y="127"/>
                        </a:lnTo>
                        <a:lnTo>
                          <a:pt x="102" y="128"/>
                        </a:lnTo>
                        <a:lnTo>
                          <a:pt x="98" y="129"/>
                        </a:lnTo>
                        <a:lnTo>
                          <a:pt x="98" y="129"/>
                        </a:lnTo>
                        <a:lnTo>
                          <a:pt x="99" y="125"/>
                        </a:lnTo>
                        <a:lnTo>
                          <a:pt x="98" y="121"/>
                        </a:lnTo>
                        <a:lnTo>
                          <a:pt x="97" y="120"/>
                        </a:lnTo>
                        <a:lnTo>
                          <a:pt x="93" y="117"/>
                        </a:lnTo>
                        <a:lnTo>
                          <a:pt x="93" y="117"/>
                        </a:lnTo>
                        <a:lnTo>
                          <a:pt x="86" y="117"/>
                        </a:lnTo>
                        <a:lnTo>
                          <a:pt x="78" y="119"/>
                        </a:lnTo>
                        <a:lnTo>
                          <a:pt x="74" y="121"/>
                        </a:lnTo>
                        <a:lnTo>
                          <a:pt x="71" y="124"/>
                        </a:lnTo>
                        <a:lnTo>
                          <a:pt x="70" y="127"/>
                        </a:lnTo>
                        <a:lnTo>
                          <a:pt x="68" y="131"/>
                        </a:lnTo>
                        <a:lnTo>
                          <a:pt x="68" y="131"/>
                        </a:lnTo>
                        <a:lnTo>
                          <a:pt x="70" y="135"/>
                        </a:lnTo>
                        <a:lnTo>
                          <a:pt x="71" y="138"/>
                        </a:lnTo>
                        <a:lnTo>
                          <a:pt x="74" y="140"/>
                        </a:lnTo>
                        <a:lnTo>
                          <a:pt x="76" y="142"/>
                        </a:lnTo>
                        <a:lnTo>
                          <a:pt x="76" y="142"/>
                        </a:lnTo>
                        <a:lnTo>
                          <a:pt x="80" y="140"/>
                        </a:lnTo>
                        <a:lnTo>
                          <a:pt x="85" y="139"/>
                        </a:lnTo>
                        <a:lnTo>
                          <a:pt x="89" y="139"/>
                        </a:lnTo>
                        <a:lnTo>
                          <a:pt x="90" y="139"/>
                        </a:lnTo>
                        <a:lnTo>
                          <a:pt x="91" y="142"/>
                        </a:lnTo>
                        <a:lnTo>
                          <a:pt x="91" y="142"/>
                        </a:lnTo>
                        <a:lnTo>
                          <a:pt x="89" y="143"/>
                        </a:lnTo>
                        <a:lnTo>
                          <a:pt x="87" y="144"/>
                        </a:lnTo>
                        <a:lnTo>
                          <a:pt x="87" y="146"/>
                        </a:lnTo>
                        <a:lnTo>
                          <a:pt x="87" y="146"/>
                        </a:lnTo>
                        <a:lnTo>
                          <a:pt x="89" y="147"/>
                        </a:lnTo>
                        <a:lnTo>
                          <a:pt x="90" y="148"/>
                        </a:lnTo>
                        <a:lnTo>
                          <a:pt x="93" y="148"/>
                        </a:lnTo>
                        <a:lnTo>
                          <a:pt x="94" y="150"/>
                        </a:lnTo>
                        <a:lnTo>
                          <a:pt x="94" y="150"/>
                        </a:lnTo>
                        <a:lnTo>
                          <a:pt x="94" y="154"/>
                        </a:lnTo>
                        <a:lnTo>
                          <a:pt x="94" y="155"/>
                        </a:lnTo>
                        <a:lnTo>
                          <a:pt x="95" y="158"/>
                        </a:lnTo>
                        <a:lnTo>
                          <a:pt x="95" y="158"/>
                        </a:lnTo>
                        <a:lnTo>
                          <a:pt x="97" y="159"/>
                        </a:lnTo>
                        <a:lnTo>
                          <a:pt x="99" y="159"/>
                        </a:lnTo>
                        <a:lnTo>
                          <a:pt x="103" y="159"/>
                        </a:lnTo>
                        <a:lnTo>
                          <a:pt x="111" y="155"/>
                        </a:lnTo>
                        <a:lnTo>
                          <a:pt x="111" y="155"/>
                        </a:lnTo>
                        <a:lnTo>
                          <a:pt x="117" y="154"/>
                        </a:lnTo>
                        <a:lnTo>
                          <a:pt x="122" y="154"/>
                        </a:lnTo>
                        <a:lnTo>
                          <a:pt x="128" y="156"/>
                        </a:lnTo>
                        <a:lnTo>
                          <a:pt x="132" y="159"/>
                        </a:lnTo>
                        <a:lnTo>
                          <a:pt x="132" y="159"/>
                        </a:lnTo>
                        <a:lnTo>
                          <a:pt x="140" y="165"/>
                        </a:lnTo>
                        <a:lnTo>
                          <a:pt x="149" y="169"/>
                        </a:lnTo>
                        <a:lnTo>
                          <a:pt x="149" y="169"/>
                        </a:lnTo>
                        <a:lnTo>
                          <a:pt x="156" y="174"/>
                        </a:lnTo>
                        <a:lnTo>
                          <a:pt x="159" y="177"/>
                        </a:lnTo>
                        <a:lnTo>
                          <a:pt x="163" y="179"/>
                        </a:lnTo>
                        <a:lnTo>
                          <a:pt x="163" y="179"/>
                        </a:lnTo>
                        <a:lnTo>
                          <a:pt x="174" y="182"/>
                        </a:lnTo>
                        <a:lnTo>
                          <a:pt x="179" y="185"/>
                        </a:lnTo>
                        <a:lnTo>
                          <a:pt x="183" y="187"/>
                        </a:lnTo>
                        <a:lnTo>
                          <a:pt x="183" y="187"/>
                        </a:lnTo>
                        <a:lnTo>
                          <a:pt x="183" y="190"/>
                        </a:lnTo>
                        <a:lnTo>
                          <a:pt x="183" y="191"/>
                        </a:lnTo>
                        <a:lnTo>
                          <a:pt x="180" y="196"/>
                        </a:lnTo>
                        <a:lnTo>
                          <a:pt x="178" y="200"/>
                        </a:lnTo>
                        <a:lnTo>
                          <a:pt x="175" y="204"/>
                        </a:lnTo>
                        <a:lnTo>
                          <a:pt x="175" y="204"/>
                        </a:lnTo>
                        <a:lnTo>
                          <a:pt x="176" y="209"/>
                        </a:lnTo>
                        <a:lnTo>
                          <a:pt x="176" y="213"/>
                        </a:lnTo>
                        <a:lnTo>
                          <a:pt x="176" y="213"/>
                        </a:lnTo>
                        <a:lnTo>
                          <a:pt x="176" y="216"/>
                        </a:lnTo>
                        <a:lnTo>
                          <a:pt x="175" y="217"/>
                        </a:lnTo>
                        <a:lnTo>
                          <a:pt x="171" y="220"/>
                        </a:lnTo>
                        <a:lnTo>
                          <a:pt x="171" y="220"/>
                        </a:lnTo>
                        <a:lnTo>
                          <a:pt x="165" y="222"/>
                        </a:lnTo>
                        <a:lnTo>
                          <a:pt x="163" y="224"/>
                        </a:lnTo>
                        <a:lnTo>
                          <a:pt x="161" y="227"/>
                        </a:lnTo>
                        <a:lnTo>
                          <a:pt x="161" y="227"/>
                        </a:lnTo>
                        <a:lnTo>
                          <a:pt x="160" y="231"/>
                        </a:lnTo>
                        <a:lnTo>
                          <a:pt x="160" y="235"/>
                        </a:lnTo>
                        <a:lnTo>
                          <a:pt x="160" y="235"/>
                        </a:lnTo>
                        <a:lnTo>
                          <a:pt x="157" y="239"/>
                        </a:lnTo>
                        <a:lnTo>
                          <a:pt x="153" y="243"/>
                        </a:lnTo>
                        <a:lnTo>
                          <a:pt x="145" y="249"/>
                        </a:lnTo>
                        <a:lnTo>
                          <a:pt x="145" y="249"/>
                        </a:lnTo>
                        <a:lnTo>
                          <a:pt x="145" y="249"/>
                        </a:lnTo>
                        <a:lnTo>
                          <a:pt x="145" y="249"/>
                        </a:lnTo>
                        <a:lnTo>
                          <a:pt x="142" y="251"/>
                        </a:lnTo>
                        <a:lnTo>
                          <a:pt x="142" y="251"/>
                        </a:lnTo>
                        <a:lnTo>
                          <a:pt x="144" y="249"/>
                        </a:lnTo>
                        <a:lnTo>
                          <a:pt x="144" y="249"/>
                        </a:lnTo>
                        <a:lnTo>
                          <a:pt x="141" y="252"/>
                        </a:lnTo>
                        <a:lnTo>
                          <a:pt x="141" y="252"/>
                        </a:lnTo>
                        <a:lnTo>
                          <a:pt x="140" y="256"/>
                        </a:lnTo>
                        <a:lnTo>
                          <a:pt x="140" y="262"/>
                        </a:lnTo>
                        <a:lnTo>
                          <a:pt x="142" y="272"/>
                        </a:lnTo>
                        <a:lnTo>
                          <a:pt x="142" y="272"/>
                        </a:lnTo>
                        <a:lnTo>
                          <a:pt x="142" y="278"/>
                        </a:lnTo>
                        <a:lnTo>
                          <a:pt x="142" y="279"/>
                        </a:lnTo>
                        <a:lnTo>
                          <a:pt x="141" y="279"/>
                        </a:lnTo>
                        <a:lnTo>
                          <a:pt x="137" y="279"/>
                        </a:lnTo>
                        <a:lnTo>
                          <a:pt x="133" y="278"/>
                        </a:lnTo>
                        <a:lnTo>
                          <a:pt x="133" y="278"/>
                        </a:lnTo>
                        <a:lnTo>
                          <a:pt x="129" y="274"/>
                        </a:lnTo>
                        <a:lnTo>
                          <a:pt x="125" y="268"/>
                        </a:lnTo>
                        <a:lnTo>
                          <a:pt x="122" y="263"/>
                        </a:lnTo>
                        <a:lnTo>
                          <a:pt x="121" y="258"/>
                        </a:lnTo>
                        <a:lnTo>
                          <a:pt x="120" y="245"/>
                        </a:lnTo>
                        <a:lnTo>
                          <a:pt x="120" y="233"/>
                        </a:lnTo>
                        <a:lnTo>
                          <a:pt x="120" y="233"/>
                        </a:lnTo>
                        <a:lnTo>
                          <a:pt x="121" y="227"/>
                        </a:lnTo>
                        <a:lnTo>
                          <a:pt x="121" y="218"/>
                        </a:lnTo>
                        <a:lnTo>
                          <a:pt x="120" y="213"/>
                        </a:lnTo>
                        <a:lnTo>
                          <a:pt x="118" y="209"/>
                        </a:lnTo>
                        <a:lnTo>
                          <a:pt x="116" y="206"/>
                        </a:lnTo>
                        <a:lnTo>
                          <a:pt x="116" y="206"/>
                        </a:lnTo>
                        <a:lnTo>
                          <a:pt x="110" y="202"/>
                        </a:lnTo>
                        <a:lnTo>
                          <a:pt x="103" y="197"/>
                        </a:lnTo>
                        <a:lnTo>
                          <a:pt x="99" y="191"/>
                        </a:lnTo>
                        <a:lnTo>
                          <a:pt x="98" y="187"/>
                        </a:lnTo>
                        <a:lnTo>
                          <a:pt x="98" y="185"/>
                        </a:lnTo>
                        <a:lnTo>
                          <a:pt x="98" y="185"/>
                        </a:lnTo>
                        <a:lnTo>
                          <a:pt x="101" y="181"/>
                        </a:lnTo>
                        <a:lnTo>
                          <a:pt x="103" y="175"/>
                        </a:lnTo>
                        <a:lnTo>
                          <a:pt x="105" y="171"/>
                        </a:lnTo>
                        <a:lnTo>
                          <a:pt x="105" y="169"/>
                        </a:lnTo>
                        <a:lnTo>
                          <a:pt x="103" y="167"/>
                        </a:lnTo>
                        <a:lnTo>
                          <a:pt x="103" y="167"/>
                        </a:lnTo>
                        <a:lnTo>
                          <a:pt x="101" y="163"/>
                        </a:lnTo>
                        <a:lnTo>
                          <a:pt x="95" y="160"/>
                        </a:lnTo>
                        <a:lnTo>
                          <a:pt x="95" y="160"/>
                        </a:lnTo>
                        <a:lnTo>
                          <a:pt x="93" y="158"/>
                        </a:lnTo>
                        <a:lnTo>
                          <a:pt x="90" y="155"/>
                        </a:lnTo>
                        <a:lnTo>
                          <a:pt x="90" y="155"/>
                        </a:lnTo>
                        <a:lnTo>
                          <a:pt x="82" y="150"/>
                        </a:lnTo>
                        <a:lnTo>
                          <a:pt x="82" y="150"/>
                        </a:lnTo>
                        <a:lnTo>
                          <a:pt x="79" y="148"/>
                        </a:lnTo>
                        <a:lnTo>
                          <a:pt x="76" y="148"/>
                        </a:lnTo>
                        <a:lnTo>
                          <a:pt x="68" y="147"/>
                        </a:lnTo>
                        <a:lnTo>
                          <a:pt x="68" y="147"/>
                        </a:lnTo>
                        <a:lnTo>
                          <a:pt x="63" y="146"/>
                        </a:lnTo>
                        <a:lnTo>
                          <a:pt x="59" y="142"/>
                        </a:lnTo>
                        <a:lnTo>
                          <a:pt x="56" y="138"/>
                        </a:lnTo>
                        <a:lnTo>
                          <a:pt x="55" y="131"/>
                        </a:lnTo>
                        <a:lnTo>
                          <a:pt x="55" y="131"/>
                        </a:lnTo>
                        <a:lnTo>
                          <a:pt x="51" y="131"/>
                        </a:lnTo>
                        <a:lnTo>
                          <a:pt x="49" y="127"/>
                        </a:lnTo>
                        <a:lnTo>
                          <a:pt x="49" y="127"/>
                        </a:lnTo>
                        <a:lnTo>
                          <a:pt x="48" y="123"/>
                        </a:lnTo>
                        <a:lnTo>
                          <a:pt x="45" y="120"/>
                        </a:lnTo>
                        <a:lnTo>
                          <a:pt x="45" y="120"/>
                        </a:lnTo>
                        <a:lnTo>
                          <a:pt x="40" y="115"/>
                        </a:lnTo>
                        <a:lnTo>
                          <a:pt x="36" y="109"/>
                        </a:lnTo>
                        <a:lnTo>
                          <a:pt x="36" y="109"/>
                        </a:lnTo>
                        <a:lnTo>
                          <a:pt x="32" y="120"/>
                        </a:lnTo>
                        <a:lnTo>
                          <a:pt x="29" y="132"/>
                        </a:lnTo>
                        <a:lnTo>
                          <a:pt x="28" y="144"/>
                        </a:lnTo>
                        <a:lnTo>
                          <a:pt x="27" y="156"/>
                        </a:lnTo>
                        <a:lnTo>
                          <a:pt x="27" y="156"/>
                        </a:lnTo>
                        <a:lnTo>
                          <a:pt x="28" y="170"/>
                        </a:lnTo>
                        <a:lnTo>
                          <a:pt x="29" y="182"/>
                        </a:lnTo>
                        <a:lnTo>
                          <a:pt x="33" y="194"/>
                        </a:lnTo>
                        <a:lnTo>
                          <a:pt x="37" y="206"/>
                        </a:lnTo>
                        <a:lnTo>
                          <a:pt x="43" y="217"/>
                        </a:lnTo>
                        <a:lnTo>
                          <a:pt x="49" y="228"/>
                        </a:lnTo>
                        <a:lnTo>
                          <a:pt x="56" y="239"/>
                        </a:lnTo>
                        <a:lnTo>
                          <a:pt x="64" y="247"/>
                        </a:lnTo>
                        <a:lnTo>
                          <a:pt x="74" y="256"/>
                        </a:lnTo>
                        <a:lnTo>
                          <a:pt x="85" y="263"/>
                        </a:lnTo>
                        <a:lnTo>
                          <a:pt x="94" y="270"/>
                        </a:lnTo>
                        <a:lnTo>
                          <a:pt x="106" y="275"/>
                        </a:lnTo>
                        <a:lnTo>
                          <a:pt x="118" y="279"/>
                        </a:lnTo>
                        <a:lnTo>
                          <a:pt x="130" y="282"/>
                        </a:lnTo>
                        <a:lnTo>
                          <a:pt x="142" y="285"/>
                        </a:lnTo>
                        <a:lnTo>
                          <a:pt x="156" y="285"/>
                        </a:lnTo>
                        <a:lnTo>
                          <a:pt x="156" y="285"/>
                        </a:lnTo>
                        <a:lnTo>
                          <a:pt x="174" y="283"/>
                        </a:lnTo>
                        <a:lnTo>
                          <a:pt x="191" y="280"/>
                        </a:lnTo>
                        <a:lnTo>
                          <a:pt x="207" y="274"/>
                        </a:lnTo>
                        <a:lnTo>
                          <a:pt x="223" y="266"/>
                        </a:lnTo>
                        <a:lnTo>
                          <a:pt x="237" y="256"/>
                        </a:lnTo>
                        <a:lnTo>
                          <a:pt x="249" y="244"/>
                        </a:lnTo>
                        <a:lnTo>
                          <a:pt x="260" y="232"/>
                        </a:lnTo>
                        <a:lnTo>
                          <a:pt x="269" y="217"/>
                        </a:lnTo>
                        <a:lnTo>
                          <a:pt x="269" y="217"/>
                        </a:lnTo>
                        <a:lnTo>
                          <a:pt x="268" y="214"/>
                        </a:lnTo>
                        <a:lnTo>
                          <a:pt x="268" y="212"/>
                        </a:lnTo>
                        <a:lnTo>
                          <a:pt x="269" y="206"/>
                        </a:lnTo>
                        <a:lnTo>
                          <a:pt x="272" y="201"/>
                        </a:lnTo>
                        <a:lnTo>
                          <a:pt x="273" y="194"/>
                        </a:lnTo>
                        <a:lnTo>
                          <a:pt x="273" y="194"/>
                        </a:lnTo>
                        <a:lnTo>
                          <a:pt x="273" y="191"/>
                        </a:lnTo>
                        <a:lnTo>
                          <a:pt x="272" y="189"/>
                        </a:lnTo>
                        <a:lnTo>
                          <a:pt x="268" y="186"/>
                        </a:lnTo>
                        <a:lnTo>
                          <a:pt x="264" y="182"/>
                        </a:lnTo>
                        <a:lnTo>
                          <a:pt x="262" y="179"/>
                        </a:lnTo>
                        <a:lnTo>
                          <a:pt x="261" y="177"/>
                        </a:lnTo>
                        <a:lnTo>
                          <a:pt x="261" y="177"/>
                        </a:lnTo>
                        <a:lnTo>
                          <a:pt x="261" y="173"/>
                        </a:lnTo>
                        <a:lnTo>
                          <a:pt x="260" y="169"/>
                        </a:lnTo>
                        <a:lnTo>
                          <a:pt x="258" y="167"/>
                        </a:lnTo>
                        <a:lnTo>
                          <a:pt x="256" y="166"/>
                        </a:lnTo>
                        <a:lnTo>
                          <a:pt x="250" y="166"/>
                        </a:lnTo>
                        <a:lnTo>
                          <a:pt x="244" y="169"/>
                        </a:lnTo>
                        <a:lnTo>
                          <a:pt x="244" y="169"/>
                        </a:lnTo>
                        <a:lnTo>
                          <a:pt x="236" y="171"/>
                        </a:lnTo>
                        <a:lnTo>
                          <a:pt x="230" y="170"/>
                        </a:lnTo>
                        <a:lnTo>
                          <a:pt x="225" y="167"/>
                        </a:lnTo>
                        <a:lnTo>
                          <a:pt x="221" y="160"/>
                        </a:lnTo>
                        <a:lnTo>
                          <a:pt x="221" y="160"/>
                        </a:lnTo>
                        <a:lnTo>
                          <a:pt x="215" y="151"/>
                        </a:lnTo>
                        <a:lnTo>
                          <a:pt x="214" y="147"/>
                        </a:lnTo>
                        <a:lnTo>
                          <a:pt x="215" y="142"/>
                        </a:lnTo>
                        <a:lnTo>
                          <a:pt x="215" y="142"/>
                        </a:lnTo>
                        <a:close/>
                      </a:path>
                    </a:pathLst>
                  </a:custGeom>
                  <a:grpFill/>
                  <a:ln>
                    <a:noFill/>
                  </a:ln>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nvGrpSpPr>
                  <p:cNvPr id="243" name="Group 242"/>
                  <p:cNvGrpSpPr/>
                  <p:nvPr/>
                </p:nvGrpSpPr>
                <p:grpSpPr>
                  <a:xfrm>
                    <a:off x="5468290" y="2980591"/>
                    <a:ext cx="179337" cy="195839"/>
                    <a:chOff x="5067572" y="3341454"/>
                    <a:chExt cx="204941" cy="223799"/>
                  </a:xfrm>
                  <a:grpFill/>
                </p:grpSpPr>
                <p:sp>
                  <p:nvSpPr>
                    <p:cNvPr id="244" name="Freeform 243"/>
                    <p:cNvSpPr>
                      <a:spLocks/>
                    </p:cNvSpPr>
                    <p:nvPr/>
                  </p:nvSpPr>
                  <p:spPr bwMode="auto">
                    <a:xfrm>
                      <a:off x="5067572" y="3434494"/>
                      <a:ext cx="204941" cy="6286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45" name="Freeform 244"/>
                    <p:cNvSpPr>
                      <a:spLocks/>
                    </p:cNvSpPr>
                    <p:nvPr/>
                  </p:nvSpPr>
                  <p:spPr bwMode="auto">
                    <a:xfrm>
                      <a:off x="5067572" y="3494844"/>
                      <a:ext cx="204941" cy="70409"/>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46" name="Freeform 245"/>
                    <p:cNvSpPr>
                      <a:spLocks noEditPoints="1"/>
                    </p:cNvSpPr>
                    <p:nvPr/>
                  </p:nvSpPr>
                  <p:spPr bwMode="auto">
                    <a:xfrm>
                      <a:off x="5067572" y="3341454"/>
                      <a:ext cx="204941" cy="96812"/>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grpSp>
            <p:sp>
              <p:nvSpPr>
                <p:cNvPr id="241" name="Donut 240"/>
                <p:cNvSpPr/>
                <p:nvPr/>
              </p:nvSpPr>
              <p:spPr>
                <a:xfrm>
                  <a:off x="7200081" y="3710352"/>
                  <a:ext cx="704166" cy="704168"/>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17" name="Group 16"/>
            <p:cNvGrpSpPr/>
            <p:nvPr/>
          </p:nvGrpSpPr>
          <p:grpSpPr>
            <a:xfrm>
              <a:off x="4279821" y="3095898"/>
              <a:ext cx="1016242" cy="1050054"/>
              <a:chOff x="3902554" y="3608383"/>
              <a:chExt cx="1047316" cy="1082162"/>
            </a:xfrm>
          </p:grpSpPr>
          <p:sp>
            <p:nvSpPr>
              <p:cNvPr id="248" name="Rectangle 247"/>
              <p:cNvSpPr/>
              <p:nvPr/>
            </p:nvSpPr>
            <p:spPr>
              <a:xfrm>
                <a:off x="3902554" y="4183044"/>
                <a:ext cx="1047316" cy="507501"/>
              </a:xfrm>
              <a:prstGeom prst="rect">
                <a:avLst/>
              </a:prstGeom>
              <a:noFill/>
            </p:spPr>
            <p:txBody>
              <a:bodyPr wrap="square">
                <a:spAutoFit/>
              </a:bodyPr>
              <a:lstStyle/>
              <a:p>
                <a:pPr algn="ctr" defTabSz="685618"/>
                <a:r>
                  <a:rPr lang="en-IN" sz="900" dirty="0">
                    <a:solidFill>
                      <a:srgbClr val="FFFFFF"/>
                    </a:solidFill>
                    <a:latin typeface="CiscoSansTT ExtraLight" charset="0"/>
                    <a:ea typeface="ＭＳ Ｐゴシック" charset="-128"/>
                    <a:cs typeface="MS PGothic" charset="-128"/>
                  </a:rPr>
                  <a:t>Application</a:t>
                </a:r>
                <a:br>
                  <a:rPr lang="en-IN" sz="900" dirty="0">
                    <a:solidFill>
                      <a:srgbClr val="FFFFFF"/>
                    </a:solidFill>
                    <a:latin typeface="CiscoSansTT ExtraLight" charset="0"/>
                    <a:ea typeface="ＭＳ Ｐゴシック" charset="-128"/>
                    <a:cs typeface="MS PGothic" charset="-128"/>
                  </a:rPr>
                </a:br>
                <a:r>
                  <a:rPr lang="en-IN" sz="900" dirty="0">
                    <a:solidFill>
                      <a:srgbClr val="FFFFFF"/>
                    </a:solidFill>
                    <a:latin typeface="CiscoSansTT ExtraLight" charset="0"/>
                    <a:ea typeface="ＭＳ Ｐゴシック" charset="-128"/>
                    <a:cs typeface="MS PGothic" charset="-128"/>
                  </a:rPr>
                  <a:t>protocols</a:t>
                </a:r>
              </a:p>
            </p:txBody>
          </p:sp>
          <p:grpSp>
            <p:nvGrpSpPr>
              <p:cNvPr id="249" name="Group 248"/>
              <p:cNvGrpSpPr/>
              <p:nvPr/>
            </p:nvGrpSpPr>
            <p:grpSpPr>
              <a:xfrm>
                <a:off x="4072221" y="3608383"/>
                <a:ext cx="621958" cy="621958"/>
                <a:chOff x="5246003" y="4485649"/>
                <a:chExt cx="704167" cy="704167"/>
              </a:xfrm>
            </p:grpSpPr>
            <p:grpSp>
              <p:nvGrpSpPr>
                <p:cNvPr id="250" name="Group 249"/>
                <p:cNvGrpSpPr/>
                <p:nvPr/>
              </p:nvGrpSpPr>
              <p:grpSpPr>
                <a:xfrm>
                  <a:off x="5462310" y="4626199"/>
                  <a:ext cx="300038" cy="372997"/>
                  <a:chOff x="2983275" y="1977829"/>
                  <a:chExt cx="3232607" cy="4018665"/>
                </a:xfrm>
                <a:solidFill>
                  <a:schemeClr val="bg1"/>
                </a:solidFill>
              </p:grpSpPr>
              <p:sp>
                <p:nvSpPr>
                  <p:cNvPr id="252" name="Rounded Rectangle 1"/>
                  <p:cNvSpPr/>
                  <p:nvPr/>
                </p:nvSpPr>
                <p:spPr>
                  <a:xfrm>
                    <a:off x="2983275" y="1977829"/>
                    <a:ext cx="2836173" cy="4018665"/>
                  </a:xfrm>
                  <a:custGeom>
                    <a:avLst/>
                    <a:gdLst/>
                    <a:ahLst/>
                    <a:cxnLst/>
                    <a:rect l="l" t="t" r="r" b="b"/>
                    <a:pathLst>
                      <a:path w="2836173" h="4018665">
                        <a:moveTo>
                          <a:pt x="604193" y="2750734"/>
                        </a:moveTo>
                        <a:lnTo>
                          <a:pt x="604193" y="3040974"/>
                        </a:lnTo>
                        <a:lnTo>
                          <a:pt x="894435" y="3040974"/>
                        </a:lnTo>
                        <a:lnTo>
                          <a:pt x="894435" y="2750734"/>
                        </a:lnTo>
                        <a:close/>
                        <a:moveTo>
                          <a:pt x="487260" y="2633800"/>
                        </a:moveTo>
                        <a:lnTo>
                          <a:pt x="1011367" y="2633800"/>
                        </a:lnTo>
                        <a:lnTo>
                          <a:pt x="1011367" y="3157907"/>
                        </a:lnTo>
                        <a:lnTo>
                          <a:pt x="487260" y="3157907"/>
                        </a:lnTo>
                        <a:close/>
                        <a:moveTo>
                          <a:pt x="604193" y="2039544"/>
                        </a:moveTo>
                        <a:lnTo>
                          <a:pt x="604193" y="2329784"/>
                        </a:lnTo>
                        <a:lnTo>
                          <a:pt x="894435" y="2329784"/>
                        </a:lnTo>
                        <a:lnTo>
                          <a:pt x="894435" y="2039544"/>
                        </a:lnTo>
                        <a:close/>
                        <a:moveTo>
                          <a:pt x="487260" y="1922610"/>
                        </a:moveTo>
                        <a:lnTo>
                          <a:pt x="1011367" y="1922610"/>
                        </a:lnTo>
                        <a:lnTo>
                          <a:pt x="1011367" y="2446717"/>
                        </a:lnTo>
                        <a:lnTo>
                          <a:pt x="487260" y="2446717"/>
                        </a:lnTo>
                        <a:close/>
                        <a:moveTo>
                          <a:pt x="604193" y="1328353"/>
                        </a:moveTo>
                        <a:lnTo>
                          <a:pt x="604193" y="1618593"/>
                        </a:lnTo>
                        <a:lnTo>
                          <a:pt x="894435" y="1618593"/>
                        </a:lnTo>
                        <a:lnTo>
                          <a:pt x="894435" y="1328353"/>
                        </a:lnTo>
                        <a:close/>
                        <a:moveTo>
                          <a:pt x="487260" y="1211419"/>
                        </a:moveTo>
                        <a:lnTo>
                          <a:pt x="1011367" y="1211419"/>
                        </a:lnTo>
                        <a:lnTo>
                          <a:pt x="1011367" y="1735526"/>
                        </a:lnTo>
                        <a:lnTo>
                          <a:pt x="487260" y="1735526"/>
                        </a:lnTo>
                        <a:close/>
                        <a:moveTo>
                          <a:pt x="1709991" y="285430"/>
                        </a:moveTo>
                        <a:lnTo>
                          <a:pt x="2626240" y="285430"/>
                        </a:lnTo>
                        <a:cubicBezTo>
                          <a:pt x="2742182" y="285430"/>
                          <a:pt x="2836173" y="379420"/>
                          <a:pt x="2836173" y="495363"/>
                        </a:cubicBezTo>
                        <a:lnTo>
                          <a:pt x="2836173" y="1408107"/>
                        </a:lnTo>
                        <a:cubicBezTo>
                          <a:pt x="2780811" y="1377668"/>
                          <a:pt x="2720444" y="1356330"/>
                          <a:pt x="2657213" y="1342819"/>
                        </a:cubicBezTo>
                        <a:lnTo>
                          <a:pt x="2657213" y="566328"/>
                        </a:lnTo>
                        <a:lnTo>
                          <a:pt x="1790175" y="566328"/>
                        </a:lnTo>
                        <a:lnTo>
                          <a:pt x="1790175" y="320477"/>
                        </a:lnTo>
                        <a:lnTo>
                          <a:pt x="1793223" y="320490"/>
                        </a:lnTo>
                        <a:lnTo>
                          <a:pt x="1790175" y="319300"/>
                        </a:lnTo>
                        <a:lnTo>
                          <a:pt x="1790175" y="317296"/>
                        </a:lnTo>
                        <a:lnTo>
                          <a:pt x="1785038" y="317296"/>
                        </a:lnTo>
                        <a:cubicBezTo>
                          <a:pt x="1754874" y="307314"/>
                          <a:pt x="1730071" y="297759"/>
                          <a:pt x="1709991" y="285430"/>
                        </a:cubicBezTo>
                        <a:close/>
                        <a:moveTo>
                          <a:pt x="209933" y="285430"/>
                        </a:moveTo>
                        <a:lnTo>
                          <a:pt x="1126182" y="285430"/>
                        </a:lnTo>
                        <a:cubicBezTo>
                          <a:pt x="1106102" y="297759"/>
                          <a:pt x="1081301" y="307314"/>
                          <a:pt x="1051137" y="317296"/>
                        </a:cubicBezTo>
                        <a:lnTo>
                          <a:pt x="1046000" y="317296"/>
                        </a:lnTo>
                        <a:lnTo>
                          <a:pt x="1046000" y="319300"/>
                        </a:lnTo>
                        <a:lnTo>
                          <a:pt x="1042951" y="320490"/>
                        </a:lnTo>
                        <a:lnTo>
                          <a:pt x="1046000" y="320477"/>
                        </a:lnTo>
                        <a:lnTo>
                          <a:pt x="1046000" y="566328"/>
                        </a:lnTo>
                        <a:lnTo>
                          <a:pt x="188021" y="566328"/>
                        </a:lnTo>
                        <a:lnTo>
                          <a:pt x="188021" y="3541144"/>
                        </a:lnTo>
                        <a:cubicBezTo>
                          <a:pt x="227307" y="3547209"/>
                          <a:pt x="274898" y="3549269"/>
                          <a:pt x="352857" y="3534765"/>
                        </a:cubicBezTo>
                        <a:cubicBezTo>
                          <a:pt x="343673" y="3575178"/>
                          <a:pt x="345824" y="3617007"/>
                          <a:pt x="366117" y="3675472"/>
                        </a:cubicBezTo>
                        <a:lnTo>
                          <a:pt x="2657213" y="3675472"/>
                        </a:lnTo>
                        <a:lnTo>
                          <a:pt x="2657213" y="2948701"/>
                        </a:lnTo>
                        <a:cubicBezTo>
                          <a:pt x="2720444" y="2935191"/>
                          <a:pt x="2780811" y="2913852"/>
                          <a:pt x="2836173" y="2883413"/>
                        </a:cubicBezTo>
                        <a:lnTo>
                          <a:pt x="2836173" y="3808732"/>
                        </a:lnTo>
                        <a:cubicBezTo>
                          <a:pt x="2836173" y="3924674"/>
                          <a:pt x="2742182" y="4018665"/>
                          <a:pt x="2626240" y="4018665"/>
                        </a:cubicBezTo>
                        <a:lnTo>
                          <a:pt x="209933" y="4018665"/>
                        </a:lnTo>
                        <a:cubicBezTo>
                          <a:pt x="93991" y="4018665"/>
                          <a:pt x="0" y="3924674"/>
                          <a:pt x="0" y="3808732"/>
                        </a:cubicBezTo>
                        <a:lnTo>
                          <a:pt x="0" y="495363"/>
                        </a:lnTo>
                        <a:cubicBezTo>
                          <a:pt x="0" y="379420"/>
                          <a:pt x="93991" y="285430"/>
                          <a:pt x="209933" y="285430"/>
                        </a:cubicBezTo>
                        <a:close/>
                        <a:moveTo>
                          <a:pt x="1418087" y="90613"/>
                        </a:moveTo>
                        <a:cubicBezTo>
                          <a:pt x="1368825" y="90613"/>
                          <a:pt x="1328890" y="130548"/>
                          <a:pt x="1328890" y="179809"/>
                        </a:cubicBezTo>
                        <a:cubicBezTo>
                          <a:pt x="1328890" y="229070"/>
                          <a:pt x="1368825" y="269005"/>
                          <a:pt x="1418087" y="269005"/>
                        </a:cubicBezTo>
                        <a:cubicBezTo>
                          <a:pt x="1467348" y="269005"/>
                          <a:pt x="1507283" y="229070"/>
                          <a:pt x="1507283" y="179809"/>
                        </a:cubicBezTo>
                        <a:cubicBezTo>
                          <a:pt x="1507283" y="130548"/>
                          <a:pt x="1467348" y="90613"/>
                          <a:pt x="1418087" y="90613"/>
                        </a:cubicBezTo>
                        <a:close/>
                        <a:moveTo>
                          <a:pt x="1410992" y="0"/>
                        </a:moveTo>
                        <a:lnTo>
                          <a:pt x="1418087" y="1314"/>
                        </a:lnTo>
                        <a:lnTo>
                          <a:pt x="1425181" y="0"/>
                        </a:lnTo>
                        <a:cubicBezTo>
                          <a:pt x="1517420" y="0"/>
                          <a:pt x="1593360" y="69015"/>
                          <a:pt x="1600257" y="157982"/>
                        </a:cubicBezTo>
                        <a:lnTo>
                          <a:pt x="1601205" y="158054"/>
                        </a:lnTo>
                        <a:cubicBezTo>
                          <a:pt x="1620423" y="283756"/>
                          <a:pt x="1656230" y="311139"/>
                          <a:pt x="1758778" y="343573"/>
                        </a:cubicBezTo>
                        <a:lnTo>
                          <a:pt x="1763548" y="343573"/>
                        </a:lnTo>
                        <a:lnTo>
                          <a:pt x="1763548" y="345352"/>
                        </a:lnTo>
                        <a:lnTo>
                          <a:pt x="1766378" y="346407"/>
                        </a:lnTo>
                        <a:lnTo>
                          <a:pt x="1763548" y="346396"/>
                        </a:lnTo>
                        <a:lnTo>
                          <a:pt x="1763548" y="601046"/>
                        </a:lnTo>
                        <a:cubicBezTo>
                          <a:pt x="1780538" y="601834"/>
                          <a:pt x="1796627" y="602894"/>
                          <a:pt x="1811667" y="604082"/>
                        </a:cubicBezTo>
                        <a:cubicBezTo>
                          <a:pt x="2018855" y="620443"/>
                          <a:pt x="2151048" y="649389"/>
                          <a:pt x="2242567" y="702246"/>
                        </a:cubicBezTo>
                        <a:cubicBezTo>
                          <a:pt x="2334086" y="755103"/>
                          <a:pt x="2345526" y="818658"/>
                          <a:pt x="2341713" y="891022"/>
                        </a:cubicBezTo>
                        <a:cubicBezTo>
                          <a:pt x="2334143" y="891977"/>
                          <a:pt x="2306971" y="893302"/>
                          <a:pt x="2264420" y="894799"/>
                        </a:cubicBezTo>
                        <a:lnTo>
                          <a:pt x="488893" y="894799"/>
                        </a:lnTo>
                        <a:cubicBezTo>
                          <a:pt x="489646" y="803948"/>
                          <a:pt x="534105" y="727384"/>
                          <a:pt x="618111" y="679593"/>
                        </a:cubicBezTo>
                        <a:cubicBezTo>
                          <a:pt x="703280" y="631140"/>
                          <a:pt x="800513" y="620443"/>
                          <a:pt x="999439" y="607858"/>
                        </a:cubicBezTo>
                        <a:lnTo>
                          <a:pt x="1072626" y="604120"/>
                        </a:lnTo>
                        <a:lnTo>
                          <a:pt x="1072626" y="346396"/>
                        </a:lnTo>
                        <a:lnTo>
                          <a:pt x="1069796" y="346407"/>
                        </a:lnTo>
                        <a:lnTo>
                          <a:pt x="1072626" y="345352"/>
                        </a:lnTo>
                        <a:lnTo>
                          <a:pt x="1072626" y="343573"/>
                        </a:lnTo>
                        <a:lnTo>
                          <a:pt x="1077395" y="343573"/>
                        </a:lnTo>
                        <a:cubicBezTo>
                          <a:pt x="1179943" y="311139"/>
                          <a:pt x="1215751" y="283756"/>
                          <a:pt x="1234968" y="158054"/>
                        </a:cubicBezTo>
                        <a:lnTo>
                          <a:pt x="1235916" y="157982"/>
                        </a:lnTo>
                        <a:cubicBezTo>
                          <a:pt x="1242813" y="69015"/>
                          <a:pt x="1318753" y="0"/>
                          <a:pt x="141099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14220" fontAlgn="auto">
                      <a:spcBef>
                        <a:spcPts val="0"/>
                      </a:spcBef>
                      <a:spcAft>
                        <a:spcPts val="0"/>
                      </a:spcAft>
                    </a:pPr>
                    <a:endParaRPr lang="en-US" sz="1400" dirty="0">
                      <a:solidFill>
                        <a:srgbClr val="FFFFFF"/>
                      </a:solidFill>
                      <a:latin typeface="CiscoSansTT ExtraLight" charset="0"/>
                      <a:ea typeface="ＭＳ Ｐゴシック" charset="-128"/>
                      <a:cs typeface="MS PGothic" charset="-128"/>
                    </a:endParaRPr>
                  </a:p>
                </p:txBody>
              </p:sp>
              <p:sp>
                <p:nvSpPr>
                  <p:cNvPr id="253" name="Oval 19"/>
                  <p:cNvSpPr/>
                  <p:nvPr/>
                </p:nvSpPr>
                <p:spPr>
                  <a:xfrm>
                    <a:off x="4704786" y="3368040"/>
                    <a:ext cx="1511096" cy="1511096"/>
                  </a:xfrm>
                  <a:custGeom>
                    <a:avLst/>
                    <a:gdLst/>
                    <a:ahLst/>
                    <a:cxnLst/>
                    <a:rect l="l" t="t" r="r" b="b"/>
                    <a:pathLst>
                      <a:path w="1511096" h="1511096">
                        <a:moveTo>
                          <a:pt x="1106374" y="341188"/>
                        </a:moveTo>
                        <a:cubicBezTo>
                          <a:pt x="1119487" y="340661"/>
                          <a:pt x="1131244" y="344881"/>
                          <a:pt x="1143001" y="357241"/>
                        </a:cubicBezTo>
                        <a:lnTo>
                          <a:pt x="1238865" y="487471"/>
                        </a:lnTo>
                        <a:cubicBezTo>
                          <a:pt x="1249115" y="509779"/>
                          <a:pt x="1253937" y="532087"/>
                          <a:pt x="1226203" y="559821"/>
                        </a:cubicBezTo>
                        <a:cubicBezTo>
                          <a:pt x="1074871" y="667140"/>
                          <a:pt x="858423" y="886603"/>
                          <a:pt x="674533" y="1153092"/>
                        </a:cubicBezTo>
                        <a:cubicBezTo>
                          <a:pt x="643181" y="1171783"/>
                          <a:pt x="624490" y="1176002"/>
                          <a:pt x="596756" y="1160327"/>
                        </a:cubicBezTo>
                        <a:lnTo>
                          <a:pt x="278415" y="811238"/>
                        </a:lnTo>
                        <a:cubicBezTo>
                          <a:pt x="258520" y="792547"/>
                          <a:pt x="260328" y="763003"/>
                          <a:pt x="278415" y="738887"/>
                        </a:cubicBezTo>
                        <a:cubicBezTo>
                          <a:pt x="308562" y="689448"/>
                          <a:pt x="338707" y="668949"/>
                          <a:pt x="368853" y="633980"/>
                        </a:cubicBezTo>
                        <a:cubicBezTo>
                          <a:pt x="400808" y="614687"/>
                          <a:pt x="423720" y="611672"/>
                          <a:pt x="453865" y="635789"/>
                        </a:cubicBezTo>
                        <a:lnTo>
                          <a:pt x="620271" y="804003"/>
                        </a:lnTo>
                        <a:cubicBezTo>
                          <a:pt x="740251" y="619509"/>
                          <a:pt x="889173" y="463957"/>
                          <a:pt x="1061607" y="353624"/>
                        </a:cubicBezTo>
                        <a:cubicBezTo>
                          <a:pt x="1078790" y="346992"/>
                          <a:pt x="1093260" y="341716"/>
                          <a:pt x="1106374" y="341188"/>
                        </a:cubicBezTo>
                        <a:close/>
                        <a:moveTo>
                          <a:pt x="755548" y="118110"/>
                        </a:moveTo>
                        <a:cubicBezTo>
                          <a:pt x="403501" y="118110"/>
                          <a:pt x="118110" y="403501"/>
                          <a:pt x="118110" y="755548"/>
                        </a:cubicBezTo>
                        <a:cubicBezTo>
                          <a:pt x="118110" y="1107595"/>
                          <a:pt x="403501" y="1392986"/>
                          <a:pt x="755548" y="1392986"/>
                        </a:cubicBezTo>
                        <a:cubicBezTo>
                          <a:pt x="1107595" y="1392986"/>
                          <a:pt x="1392986" y="1107595"/>
                          <a:pt x="1392986" y="755548"/>
                        </a:cubicBezTo>
                        <a:cubicBezTo>
                          <a:pt x="1392986" y="403501"/>
                          <a:pt x="1107595" y="118110"/>
                          <a:pt x="755548" y="118110"/>
                        </a:cubicBezTo>
                        <a:close/>
                        <a:moveTo>
                          <a:pt x="755548" y="0"/>
                        </a:moveTo>
                        <a:cubicBezTo>
                          <a:pt x="1172826" y="0"/>
                          <a:pt x="1511096" y="338270"/>
                          <a:pt x="1511096" y="755548"/>
                        </a:cubicBezTo>
                        <a:cubicBezTo>
                          <a:pt x="1511096" y="1172826"/>
                          <a:pt x="1172826" y="1511096"/>
                          <a:pt x="755548" y="1511096"/>
                        </a:cubicBezTo>
                        <a:cubicBezTo>
                          <a:pt x="338270" y="1511096"/>
                          <a:pt x="0" y="1172826"/>
                          <a:pt x="0" y="755548"/>
                        </a:cubicBezTo>
                        <a:cubicBezTo>
                          <a:pt x="0" y="338270"/>
                          <a:pt x="338270" y="0"/>
                          <a:pt x="75554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14220" fontAlgn="auto">
                      <a:spcBef>
                        <a:spcPts val="0"/>
                      </a:spcBef>
                      <a:spcAft>
                        <a:spcPts val="0"/>
                      </a:spcAft>
                    </a:pPr>
                    <a:endParaRPr lang="en-US" sz="1400" dirty="0">
                      <a:solidFill>
                        <a:srgbClr val="FFFFFF"/>
                      </a:solidFill>
                      <a:latin typeface="CiscoSansTT ExtraLight" charset="0"/>
                      <a:ea typeface="ＭＳ Ｐゴシック" charset="-128"/>
                      <a:cs typeface="MS PGothic" charset="-128"/>
                    </a:endParaRPr>
                  </a:p>
                </p:txBody>
              </p:sp>
            </p:grpSp>
            <p:sp>
              <p:nvSpPr>
                <p:cNvPr id="251" name="Donut 250"/>
                <p:cNvSpPr/>
                <p:nvPr/>
              </p:nvSpPr>
              <p:spPr>
                <a:xfrm>
                  <a:off x="5246003" y="4485649"/>
                  <a:ext cx="704167"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grpSp>
        <p:nvGrpSpPr>
          <p:cNvPr id="185" name="Group 184"/>
          <p:cNvGrpSpPr/>
          <p:nvPr/>
        </p:nvGrpSpPr>
        <p:grpSpPr>
          <a:xfrm>
            <a:off x="534424" y="2659745"/>
            <a:ext cx="1015112" cy="450006"/>
            <a:chOff x="1138238" y="3090863"/>
            <a:chExt cx="3429256" cy="1257301"/>
          </a:xfrm>
          <a:solidFill>
            <a:schemeClr val="tx2"/>
          </a:solidFill>
        </p:grpSpPr>
        <p:sp>
          <p:nvSpPr>
            <p:cNvPr id="186" name="Rectangle 185"/>
            <p:cNvSpPr/>
            <p:nvPr/>
          </p:nvSpPr>
          <p:spPr>
            <a:xfrm>
              <a:off x="1319363" y="3346651"/>
              <a:ext cx="2309661" cy="7457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87" name="Rectangle 186"/>
            <p:cNvSpPr/>
            <p:nvPr/>
          </p:nvSpPr>
          <p:spPr>
            <a:xfrm flipH="1">
              <a:off x="1138238" y="3346651"/>
              <a:ext cx="133350" cy="7457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88" name="Rectangle 187"/>
            <p:cNvSpPr/>
            <p:nvPr/>
          </p:nvSpPr>
          <p:spPr>
            <a:xfrm flipH="1">
              <a:off x="3676801" y="3346651"/>
              <a:ext cx="133350" cy="7457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89" name="Trapezoid 188"/>
            <p:cNvSpPr/>
            <p:nvPr/>
          </p:nvSpPr>
          <p:spPr>
            <a:xfrm rot="16200000">
              <a:off x="3553127" y="3395663"/>
              <a:ext cx="1257300" cy="647700"/>
            </a:xfrm>
            <a:prstGeom prst="trapezoid">
              <a:avLst>
                <a:gd name="adj" fmla="val 3860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90" name="Oval 189"/>
            <p:cNvSpPr/>
            <p:nvPr/>
          </p:nvSpPr>
          <p:spPr>
            <a:xfrm rot="16200000">
              <a:off x="3876980" y="3657650"/>
              <a:ext cx="1257300" cy="123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91" name="Rounded Rectangle 190"/>
            <p:cNvSpPr/>
            <p:nvPr/>
          </p:nvSpPr>
          <p:spPr>
            <a:xfrm flipH="1">
              <a:off x="3050293" y="3622846"/>
              <a:ext cx="386659" cy="19333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92" name="Rounded Rectangle 191"/>
            <p:cNvSpPr/>
            <p:nvPr/>
          </p:nvSpPr>
          <p:spPr>
            <a:xfrm flipH="1">
              <a:off x="3213522" y="3648622"/>
              <a:ext cx="213083" cy="1417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grpSp>
        <p:nvGrpSpPr>
          <p:cNvPr id="224" name="Group 223"/>
          <p:cNvGrpSpPr/>
          <p:nvPr/>
        </p:nvGrpSpPr>
        <p:grpSpPr>
          <a:xfrm>
            <a:off x="1549538" y="2525841"/>
            <a:ext cx="1143950" cy="711431"/>
            <a:chOff x="2066047" y="3162542"/>
            <a:chExt cx="1525267" cy="948574"/>
          </a:xfrm>
        </p:grpSpPr>
        <p:sp>
          <p:nvSpPr>
            <p:cNvPr id="196" name="Trapezoid 80"/>
            <p:cNvSpPr/>
            <p:nvPr/>
          </p:nvSpPr>
          <p:spPr>
            <a:xfrm rot="16200000">
              <a:off x="2354394" y="2874195"/>
              <a:ext cx="948574" cy="1525267"/>
            </a:xfrm>
            <a:custGeom>
              <a:avLst/>
              <a:gdLst>
                <a:gd name="connsiteX0" fmla="*/ 0 w 939628"/>
                <a:gd name="connsiteY0" fmla="*/ 989960 h 989960"/>
                <a:gd name="connsiteX1" fmla="*/ 302560 w 939628"/>
                <a:gd name="connsiteY1" fmla="*/ 0 h 989960"/>
                <a:gd name="connsiteX2" fmla="*/ 637068 w 939628"/>
                <a:gd name="connsiteY2" fmla="*/ 0 h 989960"/>
                <a:gd name="connsiteX3" fmla="*/ 939628 w 939628"/>
                <a:gd name="connsiteY3" fmla="*/ 989960 h 989960"/>
                <a:gd name="connsiteX4" fmla="*/ 0 w 939628"/>
                <a:gd name="connsiteY4" fmla="*/ 989960 h 989960"/>
                <a:gd name="connsiteX0" fmla="*/ 0 w 939628"/>
                <a:gd name="connsiteY0" fmla="*/ 989960 h 1125426"/>
                <a:gd name="connsiteX1" fmla="*/ 302560 w 939628"/>
                <a:gd name="connsiteY1" fmla="*/ 0 h 1125426"/>
                <a:gd name="connsiteX2" fmla="*/ 637068 w 939628"/>
                <a:gd name="connsiteY2" fmla="*/ 0 h 1125426"/>
                <a:gd name="connsiteX3" fmla="*/ 939628 w 939628"/>
                <a:gd name="connsiteY3" fmla="*/ 989960 h 1125426"/>
                <a:gd name="connsiteX4" fmla="*/ 0 w 939628"/>
                <a:gd name="connsiteY4" fmla="*/ 989960 h 1125426"/>
                <a:gd name="connsiteX0" fmla="*/ 0 w 939628"/>
                <a:gd name="connsiteY0" fmla="*/ 989960 h 1182328"/>
                <a:gd name="connsiteX1" fmla="*/ 302560 w 939628"/>
                <a:gd name="connsiteY1" fmla="*/ 0 h 1182328"/>
                <a:gd name="connsiteX2" fmla="*/ 637068 w 939628"/>
                <a:gd name="connsiteY2" fmla="*/ 0 h 1182328"/>
                <a:gd name="connsiteX3" fmla="*/ 939628 w 939628"/>
                <a:gd name="connsiteY3" fmla="*/ 989960 h 1182328"/>
                <a:gd name="connsiteX4" fmla="*/ 0 w 939628"/>
                <a:gd name="connsiteY4" fmla="*/ 989960 h 1182328"/>
                <a:gd name="connsiteX0" fmla="*/ 0 w 939628"/>
                <a:gd name="connsiteY0" fmla="*/ 989960 h 1186219"/>
                <a:gd name="connsiteX1" fmla="*/ 302560 w 939628"/>
                <a:gd name="connsiteY1" fmla="*/ 0 h 1186219"/>
                <a:gd name="connsiteX2" fmla="*/ 637068 w 939628"/>
                <a:gd name="connsiteY2" fmla="*/ 0 h 1186219"/>
                <a:gd name="connsiteX3" fmla="*/ 939628 w 939628"/>
                <a:gd name="connsiteY3" fmla="*/ 989960 h 1186219"/>
                <a:gd name="connsiteX4" fmla="*/ 0 w 939628"/>
                <a:gd name="connsiteY4" fmla="*/ 989960 h 1186219"/>
                <a:gd name="connsiteX0" fmla="*/ 0 w 939628"/>
                <a:gd name="connsiteY0" fmla="*/ 989960 h 1186219"/>
                <a:gd name="connsiteX1" fmla="*/ 302560 w 939628"/>
                <a:gd name="connsiteY1" fmla="*/ 0 h 1186219"/>
                <a:gd name="connsiteX2" fmla="*/ 653736 w 939628"/>
                <a:gd name="connsiteY2" fmla="*/ 0 h 1186219"/>
                <a:gd name="connsiteX3" fmla="*/ 939628 w 939628"/>
                <a:gd name="connsiteY3" fmla="*/ 989960 h 1186219"/>
                <a:gd name="connsiteX4" fmla="*/ 0 w 939628"/>
                <a:gd name="connsiteY4" fmla="*/ 989960 h 1186219"/>
                <a:gd name="connsiteX0" fmla="*/ 0 w 939628"/>
                <a:gd name="connsiteY0" fmla="*/ 989960 h 1186219"/>
                <a:gd name="connsiteX1" fmla="*/ 285891 w 939628"/>
                <a:gd name="connsiteY1" fmla="*/ 0 h 1186219"/>
                <a:gd name="connsiteX2" fmla="*/ 653736 w 939628"/>
                <a:gd name="connsiteY2" fmla="*/ 0 h 1186219"/>
                <a:gd name="connsiteX3" fmla="*/ 939628 w 939628"/>
                <a:gd name="connsiteY3" fmla="*/ 989960 h 1186219"/>
                <a:gd name="connsiteX4" fmla="*/ 0 w 939628"/>
                <a:gd name="connsiteY4" fmla="*/ 989960 h 118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28" h="1186219">
                  <a:moveTo>
                    <a:pt x="0" y="989960"/>
                  </a:moveTo>
                  <a:lnTo>
                    <a:pt x="285891" y="0"/>
                  </a:lnTo>
                  <a:lnTo>
                    <a:pt x="653736" y="0"/>
                  </a:lnTo>
                  <a:lnTo>
                    <a:pt x="939628" y="989960"/>
                  </a:lnTo>
                  <a:cubicBezTo>
                    <a:pt x="807394" y="1304285"/>
                    <a:pt x="49684" y="1193160"/>
                    <a:pt x="0" y="989960"/>
                  </a:cubicBezTo>
                  <a:close/>
                </a:path>
              </a:pathLst>
            </a:custGeom>
            <a:gradFill>
              <a:gsLst>
                <a:gs pos="59000">
                  <a:schemeClr val="accent2"/>
                </a:gs>
                <a:gs pos="13000">
                  <a:srgbClr val="4993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305" name="Rectangle 304"/>
            <p:cNvSpPr/>
            <p:nvPr/>
          </p:nvSpPr>
          <p:spPr>
            <a:xfrm>
              <a:off x="2159540" y="3505848"/>
              <a:ext cx="767924" cy="307776"/>
            </a:xfrm>
            <a:prstGeom prst="rect">
              <a:avLst/>
            </a:prstGeom>
            <a:noFill/>
          </p:spPr>
          <p:txBody>
            <a:bodyPr wrap="none">
              <a:spAutoFit/>
            </a:bodyPr>
            <a:lstStyle/>
            <a:p>
              <a:pPr defTabSz="685618"/>
              <a:r>
                <a:rPr lang="en-IN" sz="900" dirty="0">
                  <a:solidFill>
                    <a:srgbClr val="FFFFFF"/>
                  </a:solidFill>
                  <a:latin typeface="CiscoSansTT ExtraLight" charset="0"/>
                  <a:ea typeface="ＭＳ Ｐゴシック" charset="-128"/>
                  <a:cs typeface="MS PGothic" charset="-128"/>
                </a:rPr>
                <a:t>Threats</a:t>
              </a:r>
            </a:p>
          </p:txBody>
        </p:sp>
        <p:grpSp>
          <p:nvGrpSpPr>
            <p:cNvPr id="307" name="Group 306"/>
            <p:cNvGrpSpPr/>
            <p:nvPr/>
          </p:nvGrpSpPr>
          <p:grpSpPr>
            <a:xfrm>
              <a:off x="3033247" y="3463673"/>
              <a:ext cx="307830" cy="326774"/>
              <a:chOff x="14757588" y="2609581"/>
              <a:chExt cx="469856" cy="505316"/>
            </a:xfrm>
            <a:solidFill>
              <a:schemeClr val="bg1"/>
            </a:solidFill>
          </p:grpSpPr>
          <p:sp>
            <p:nvSpPr>
              <p:cNvPr id="309" name="Freeform 308"/>
              <p:cNvSpPr>
                <a:spLocks/>
              </p:cNvSpPr>
              <p:nvPr/>
            </p:nvSpPr>
            <p:spPr bwMode="auto">
              <a:xfrm>
                <a:off x="14757588" y="2771925"/>
                <a:ext cx="224956" cy="342972"/>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310" name="Freeform 309"/>
              <p:cNvSpPr>
                <a:spLocks/>
              </p:cNvSpPr>
              <p:nvPr/>
            </p:nvSpPr>
            <p:spPr bwMode="auto">
              <a:xfrm>
                <a:off x="14831835" y="2609581"/>
                <a:ext cx="318039" cy="173979"/>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311" name="Freeform 310"/>
              <p:cNvSpPr>
                <a:spLocks/>
              </p:cNvSpPr>
              <p:nvPr/>
            </p:nvSpPr>
            <p:spPr bwMode="auto">
              <a:xfrm>
                <a:off x="15003598" y="2771925"/>
                <a:ext cx="223846" cy="342972"/>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312" name="Freeform 311"/>
              <p:cNvSpPr>
                <a:spLocks noEditPoints="1"/>
              </p:cNvSpPr>
              <p:nvPr/>
            </p:nvSpPr>
            <p:spPr bwMode="auto">
              <a:xfrm>
                <a:off x="14906941" y="2871397"/>
                <a:ext cx="171150" cy="149860"/>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grpSp>
        <p:sp>
          <p:nvSpPr>
            <p:cNvPr id="308" name="Donut 307"/>
            <p:cNvSpPr/>
            <p:nvPr/>
          </p:nvSpPr>
          <p:spPr>
            <a:xfrm>
              <a:off x="2880455" y="3317779"/>
              <a:ext cx="603504" cy="603504"/>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sp>
        <p:nvSpPr>
          <p:cNvPr id="10" name="Text Placeholder 9"/>
          <p:cNvSpPr>
            <a:spLocks noGrp="1"/>
          </p:cNvSpPr>
          <p:nvPr>
            <p:ph type="body" sz="quarter" idx="11"/>
          </p:nvPr>
        </p:nvSpPr>
        <p:spPr>
          <a:xfrm>
            <a:off x="437769" y="847491"/>
            <a:ext cx="8345091" cy="458390"/>
          </a:xfrm>
        </p:spPr>
        <p:txBody>
          <a:bodyPr/>
          <a:lstStyle/>
          <a:p>
            <a:r>
              <a:rPr lang="ja-JP" altLang="en-US" dirty="0">
                <a:solidFill>
                  <a:schemeClr val="tx1">
                    <a:lumMod val="50000"/>
                  </a:schemeClr>
                </a:solidFill>
                <a:latin typeface="CiscoSansTT ExtraLight" charset="0"/>
                <a:ea typeface="ＭＳ Ｐゴシック" charset="-128"/>
                <a:cs typeface="MS PGothic" charset="-128"/>
              </a:rPr>
              <a:t>より</a:t>
            </a:r>
            <a:r>
              <a:rPr lang="ja-JP" altLang="en-US" dirty="0" smtClean="0">
                <a:solidFill>
                  <a:schemeClr val="tx1">
                    <a:lumMod val="50000"/>
                  </a:schemeClr>
                </a:solidFill>
                <a:latin typeface="CiscoSansTT ExtraLight" charset="0"/>
                <a:ea typeface="ＭＳ Ｐゴシック" charset="-128"/>
                <a:cs typeface="MS PGothic" charset="-128"/>
              </a:rPr>
              <a:t>多く可視化することで、</a:t>
            </a:r>
            <a:r>
              <a:rPr lang="ja-JP" altLang="en-US" dirty="0">
                <a:solidFill>
                  <a:schemeClr val="tx1">
                    <a:lumMod val="50000"/>
                  </a:schemeClr>
                </a:solidFill>
                <a:latin typeface="CiscoSansTT ExtraLight" charset="0"/>
                <a:ea typeface="ＭＳ Ｐゴシック" charset="-128"/>
                <a:cs typeface="MS PGothic" charset="-128"/>
              </a:rPr>
              <a:t>より</a:t>
            </a:r>
            <a:r>
              <a:rPr lang="ja-JP" altLang="en-US" dirty="0" smtClean="0">
                <a:solidFill>
                  <a:schemeClr val="tx1">
                    <a:lumMod val="50000"/>
                  </a:schemeClr>
                </a:solidFill>
                <a:latin typeface="CiscoSansTT ExtraLight" charset="0"/>
                <a:ea typeface="ＭＳ Ｐゴシック" charset="-128"/>
                <a:cs typeface="MS PGothic" charset="-128"/>
              </a:rPr>
              <a:t>良く対策をとること</a:t>
            </a:r>
            <a:r>
              <a:rPr lang="ja-JP" altLang="en-US" dirty="0">
                <a:solidFill>
                  <a:schemeClr val="tx1">
                    <a:lumMod val="50000"/>
                  </a:schemeClr>
                </a:solidFill>
                <a:latin typeface="CiscoSansTT ExtraLight" charset="0"/>
                <a:ea typeface="ＭＳ Ｐゴシック" charset="-128"/>
                <a:cs typeface="MS PGothic" charset="-128"/>
              </a:rPr>
              <a:t>が</a:t>
            </a:r>
            <a:r>
              <a:rPr lang="ja-JP" altLang="en-US" dirty="0" smtClean="0">
                <a:solidFill>
                  <a:schemeClr val="tx1">
                    <a:lumMod val="50000"/>
                  </a:schemeClr>
                </a:solidFill>
                <a:latin typeface="CiscoSansTT ExtraLight" charset="0"/>
                <a:ea typeface="ＭＳ Ｐゴシック" charset="-128"/>
                <a:cs typeface="MS PGothic" charset="-128"/>
              </a:rPr>
              <a:t>可能</a:t>
            </a:r>
            <a:endParaRPr lang="en-US" dirty="0">
              <a:solidFill>
                <a:schemeClr val="tx1">
                  <a:lumMod val="50000"/>
                </a:schemeClr>
              </a:solidFill>
              <a:latin typeface="CiscoSansTT ExtraLight" charset="0"/>
              <a:ea typeface="ＭＳ Ｐゴシック" charset="-128"/>
              <a:cs typeface="MS PGothic" charset="-128"/>
            </a:endParaRPr>
          </a:p>
        </p:txBody>
      </p:sp>
      <p:grpSp>
        <p:nvGrpSpPr>
          <p:cNvPr id="225" name="Group 224"/>
          <p:cNvGrpSpPr/>
          <p:nvPr/>
        </p:nvGrpSpPr>
        <p:grpSpPr>
          <a:xfrm>
            <a:off x="1473049" y="3322580"/>
            <a:ext cx="1660531" cy="416149"/>
            <a:chOff x="1964051" y="4238928"/>
            <a:chExt cx="2214041" cy="554865"/>
          </a:xfrm>
        </p:grpSpPr>
        <p:sp>
          <p:nvSpPr>
            <p:cNvPr id="25" name="TextBox 24"/>
            <p:cNvSpPr txBox="1"/>
            <p:nvPr/>
          </p:nvSpPr>
          <p:spPr>
            <a:xfrm flipH="1">
              <a:off x="2302644" y="4238928"/>
              <a:ext cx="1875448" cy="509588"/>
            </a:xfrm>
            <a:prstGeom prst="flowChartManualInput">
              <a:avLst/>
            </a:prstGeom>
            <a:noFill/>
          </p:spPr>
          <p:txBody>
            <a:bodyPr wrap="square" rtlCol="0">
              <a:spAutoFit/>
            </a:bodyPr>
            <a:lstStyle/>
            <a:p>
              <a:pPr defTabSz="685618"/>
              <a:r>
                <a:rPr lang="ja-JP" altLang="en-US" sz="1400" dirty="0">
                  <a:solidFill>
                    <a:srgbClr val="8EBCDC"/>
                  </a:solidFill>
                  <a:latin typeface="CiscoSansTT ExtraLight" charset="0"/>
                  <a:ea typeface="ＭＳ Ｐゴシック" charset="-128"/>
                  <a:cs typeface="MS PGothic" charset="-128"/>
                </a:rPr>
                <a:t>一般的な </a:t>
              </a:r>
              <a:r>
                <a:rPr lang="en-US" sz="1400" dirty="0">
                  <a:solidFill>
                    <a:srgbClr val="8EBCDC"/>
                  </a:solidFill>
                  <a:latin typeface="CiscoSansTT ExtraLight" charset="0"/>
                  <a:ea typeface="ＭＳ Ｐゴシック" charset="-128"/>
                  <a:cs typeface="MS PGothic" charset="-128"/>
                </a:rPr>
                <a:t>IPS</a:t>
              </a:r>
            </a:p>
          </p:txBody>
        </p:sp>
        <p:sp>
          <p:nvSpPr>
            <p:cNvPr id="3" name="Freeform 2"/>
            <p:cNvSpPr/>
            <p:nvPr/>
          </p:nvSpPr>
          <p:spPr>
            <a:xfrm>
              <a:off x="1984549" y="4748074"/>
              <a:ext cx="1606766"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8EBCDC"/>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US" sz="1400">
                <a:solidFill>
                  <a:srgbClr val="8EBCDC"/>
                </a:solidFill>
                <a:latin typeface="CiscoSansTT ExtraLight" charset="0"/>
                <a:ea typeface="ＭＳ Ｐゴシック" charset="-128"/>
                <a:cs typeface="MS PGothic" charset="-128"/>
              </a:endParaRPr>
            </a:p>
          </p:txBody>
        </p:sp>
        <p:grpSp>
          <p:nvGrpSpPr>
            <p:cNvPr id="153" name="Group 152"/>
            <p:cNvGrpSpPr/>
            <p:nvPr/>
          </p:nvGrpSpPr>
          <p:grpSpPr>
            <a:xfrm>
              <a:off x="1964051" y="4278028"/>
              <a:ext cx="339314" cy="403601"/>
              <a:chOff x="5955690" y="857250"/>
              <a:chExt cx="376690" cy="448058"/>
            </a:xfrm>
            <a:solidFill>
              <a:schemeClr val="accent3"/>
            </a:solidFill>
          </p:grpSpPr>
          <p:sp>
            <p:nvSpPr>
              <p:cNvPr id="156" name="Freeform 155"/>
              <p:cNvSpPr>
                <a:spLocks noChangeAspect="1" noEditPoints="1"/>
              </p:cNvSpPr>
              <p:nvPr/>
            </p:nvSpPr>
            <p:spPr bwMode="auto">
              <a:xfrm>
                <a:off x="5994084" y="911947"/>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solidFill>
                <a:srgbClr val="8EBCDC"/>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endParaRPr lang="en-US" dirty="0">
                  <a:solidFill>
                    <a:srgbClr val="8EBCDC"/>
                  </a:solidFill>
                  <a:latin typeface="CiscoSansTT ExtraLight" charset="0"/>
                  <a:ea typeface="ＭＳ Ｐゴシック" charset="-128"/>
                  <a:cs typeface="MS PGothic" charset="-128"/>
                </a:endParaRPr>
              </a:p>
            </p:txBody>
          </p:sp>
          <p:sp>
            <p:nvSpPr>
              <p:cNvPr id="158" name="Freeform 157"/>
              <p:cNvSpPr>
                <a:spLocks noChangeAspect="1" noEditPoints="1"/>
              </p:cNvSpPr>
              <p:nvPr/>
            </p:nvSpPr>
            <p:spPr bwMode="auto">
              <a:xfrm>
                <a:off x="5955690" y="85725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solidFill>
                <a:srgbClr val="8EBCDC"/>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endParaRPr lang="en-US" dirty="0">
                  <a:solidFill>
                    <a:srgbClr val="8EBCDC"/>
                  </a:solidFill>
                  <a:latin typeface="CiscoSansTT ExtraLight" charset="0"/>
                  <a:ea typeface="ＭＳ Ｐゴシック" charset="-128"/>
                  <a:cs typeface="MS PGothic" charset="-128"/>
                </a:endParaRPr>
              </a:p>
            </p:txBody>
          </p:sp>
        </p:grpSp>
      </p:grpSp>
      <p:grpSp>
        <p:nvGrpSpPr>
          <p:cNvPr id="226" name="Group 225"/>
          <p:cNvGrpSpPr/>
          <p:nvPr/>
        </p:nvGrpSpPr>
        <p:grpSpPr>
          <a:xfrm>
            <a:off x="1449073" y="3864164"/>
            <a:ext cx="3302542" cy="341171"/>
            <a:chOff x="1932096" y="4975107"/>
            <a:chExt cx="4403389" cy="454895"/>
          </a:xfrm>
        </p:grpSpPr>
        <p:sp>
          <p:nvSpPr>
            <p:cNvPr id="333" name="TextBox 332"/>
            <p:cNvSpPr txBox="1"/>
            <p:nvPr/>
          </p:nvSpPr>
          <p:spPr>
            <a:xfrm>
              <a:off x="2302644" y="4991564"/>
              <a:ext cx="2141252" cy="410370"/>
            </a:xfrm>
            <a:prstGeom prst="rect">
              <a:avLst/>
            </a:prstGeom>
            <a:noFill/>
          </p:spPr>
          <p:txBody>
            <a:bodyPr wrap="square" rtlCol="0">
              <a:spAutoFit/>
            </a:bodyPr>
            <a:lstStyle/>
            <a:p>
              <a:pPr defTabSz="685618"/>
              <a:r>
                <a:rPr lang="ja-JP" altLang="en-US" sz="1400" dirty="0">
                  <a:solidFill>
                    <a:srgbClr val="4993C7"/>
                  </a:solidFill>
                  <a:latin typeface="CiscoSansTT ExtraLight" charset="0"/>
                  <a:ea typeface="ＭＳ Ｐゴシック" charset="-128"/>
                  <a:cs typeface="MS PGothic" charset="-128"/>
                </a:rPr>
                <a:t>一般的な </a:t>
              </a:r>
              <a:r>
                <a:rPr lang="en-US" sz="1400" dirty="0">
                  <a:solidFill>
                    <a:srgbClr val="4993C7"/>
                  </a:solidFill>
                  <a:latin typeface="CiscoSansTT ExtraLight" charset="0"/>
                  <a:ea typeface="ＭＳ Ｐゴシック" charset="-128"/>
                  <a:cs typeface="MS PGothic" charset="-128"/>
                </a:rPr>
                <a:t>NGFW</a:t>
              </a:r>
            </a:p>
          </p:txBody>
        </p:sp>
        <p:sp>
          <p:nvSpPr>
            <p:cNvPr id="150" name="Freeform 149"/>
            <p:cNvSpPr/>
            <p:nvPr/>
          </p:nvSpPr>
          <p:spPr>
            <a:xfrm flipV="1">
              <a:off x="1984548" y="5384283"/>
              <a:ext cx="4350937"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4993C7"/>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US" sz="1400">
                <a:solidFill>
                  <a:srgbClr val="FFFFFF"/>
                </a:solidFill>
                <a:latin typeface="CiscoSansTT ExtraLight" charset="0"/>
                <a:ea typeface="ＭＳ Ｐゴシック" charset="-128"/>
                <a:cs typeface="MS PGothic" charset="-128"/>
              </a:endParaRPr>
            </a:p>
          </p:txBody>
        </p:sp>
        <p:grpSp>
          <p:nvGrpSpPr>
            <p:cNvPr id="4" name="Group 4"/>
            <p:cNvGrpSpPr>
              <a:grpSpLocks noChangeAspect="1"/>
            </p:cNvGrpSpPr>
            <p:nvPr/>
          </p:nvGrpSpPr>
          <p:grpSpPr bwMode="auto">
            <a:xfrm>
              <a:off x="1932096" y="4975107"/>
              <a:ext cx="403225" cy="358775"/>
              <a:chOff x="4636" y="2447"/>
              <a:chExt cx="254" cy="226"/>
            </a:xfrm>
          </p:grpSpPr>
          <p:sp>
            <p:nvSpPr>
              <p:cNvPr id="20" name="Freeform 5"/>
              <p:cNvSpPr>
                <a:spLocks noEditPoints="1"/>
              </p:cNvSpPr>
              <p:nvPr/>
            </p:nvSpPr>
            <p:spPr bwMode="auto">
              <a:xfrm>
                <a:off x="4672" y="2447"/>
                <a:ext cx="182" cy="226"/>
              </a:xfrm>
              <a:custGeom>
                <a:avLst/>
                <a:gdLst>
                  <a:gd name="T0" fmla="*/ 84 w 458"/>
                  <a:gd name="T1" fmla="*/ 33 h 566"/>
                  <a:gd name="T2" fmla="*/ 84 w 458"/>
                  <a:gd name="T3" fmla="*/ 33 h 566"/>
                  <a:gd name="T4" fmla="*/ 84 w 458"/>
                  <a:gd name="T5" fmla="*/ 64 h 566"/>
                  <a:gd name="T6" fmla="*/ 176 w 458"/>
                  <a:gd name="T7" fmla="*/ 42 h 566"/>
                  <a:gd name="T8" fmla="*/ 176 w 458"/>
                  <a:gd name="T9" fmla="*/ 11 h 566"/>
                  <a:gd name="T10" fmla="*/ 229 w 458"/>
                  <a:gd name="T11" fmla="*/ 0 h 566"/>
                  <a:gd name="T12" fmla="*/ 281 w 458"/>
                  <a:gd name="T13" fmla="*/ 11 h 566"/>
                  <a:gd name="T14" fmla="*/ 281 w 458"/>
                  <a:gd name="T15" fmla="*/ 42 h 566"/>
                  <a:gd name="T16" fmla="*/ 374 w 458"/>
                  <a:gd name="T17" fmla="*/ 64 h 566"/>
                  <a:gd name="T18" fmla="*/ 374 w 458"/>
                  <a:gd name="T19" fmla="*/ 33 h 566"/>
                  <a:gd name="T20" fmla="*/ 458 w 458"/>
                  <a:gd name="T21" fmla="*/ 51 h 566"/>
                  <a:gd name="T22" fmla="*/ 458 w 458"/>
                  <a:gd name="T23" fmla="*/ 220 h 566"/>
                  <a:gd name="T24" fmla="*/ 229 w 458"/>
                  <a:gd name="T25" fmla="*/ 566 h 566"/>
                  <a:gd name="T26" fmla="*/ 0 w 458"/>
                  <a:gd name="T27" fmla="*/ 220 h 566"/>
                  <a:gd name="T28" fmla="*/ 0 w 458"/>
                  <a:gd name="T29" fmla="*/ 51 h 566"/>
                  <a:gd name="T30" fmla="*/ 84 w 458"/>
                  <a:gd name="T31" fmla="*/ 33 h 566"/>
                  <a:gd name="T32" fmla="*/ 63 w 458"/>
                  <a:gd name="T33" fmla="*/ 220 h 566"/>
                  <a:gd name="T34" fmla="*/ 63 w 458"/>
                  <a:gd name="T35" fmla="*/ 220 h 566"/>
                  <a:gd name="T36" fmla="*/ 70 w 458"/>
                  <a:gd name="T37" fmla="*/ 282 h 566"/>
                  <a:gd name="T38" fmla="*/ 229 w 458"/>
                  <a:gd name="T39" fmla="*/ 282 h 566"/>
                  <a:gd name="T40" fmla="*/ 229 w 458"/>
                  <a:gd name="T41" fmla="*/ 495 h 566"/>
                  <a:gd name="T42" fmla="*/ 388 w 458"/>
                  <a:gd name="T43" fmla="*/ 282 h 566"/>
                  <a:gd name="T44" fmla="*/ 229 w 458"/>
                  <a:gd name="T45" fmla="*/ 282 h 566"/>
                  <a:gd name="T46" fmla="*/ 229 w 458"/>
                  <a:gd name="T47" fmla="*/ 97 h 566"/>
                  <a:gd name="T48" fmla="*/ 63 w 458"/>
                  <a:gd name="T49" fmla="*/ 137 h 566"/>
                  <a:gd name="T50" fmla="*/ 63 w 458"/>
                  <a:gd name="T51" fmla="*/ 22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566">
                    <a:moveTo>
                      <a:pt x="84" y="33"/>
                    </a:moveTo>
                    <a:lnTo>
                      <a:pt x="84" y="33"/>
                    </a:lnTo>
                    <a:lnTo>
                      <a:pt x="84" y="64"/>
                    </a:lnTo>
                    <a:lnTo>
                      <a:pt x="176" y="42"/>
                    </a:lnTo>
                    <a:lnTo>
                      <a:pt x="176" y="11"/>
                    </a:lnTo>
                    <a:lnTo>
                      <a:pt x="229" y="0"/>
                    </a:lnTo>
                    <a:lnTo>
                      <a:pt x="281" y="11"/>
                    </a:lnTo>
                    <a:lnTo>
                      <a:pt x="281" y="42"/>
                    </a:lnTo>
                    <a:lnTo>
                      <a:pt x="374" y="64"/>
                    </a:lnTo>
                    <a:lnTo>
                      <a:pt x="374" y="33"/>
                    </a:lnTo>
                    <a:lnTo>
                      <a:pt x="458" y="51"/>
                    </a:lnTo>
                    <a:lnTo>
                      <a:pt x="458" y="220"/>
                    </a:lnTo>
                    <a:cubicBezTo>
                      <a:pt x="458" y="377"/>
                      <a:pt x="364" y="509"/>
                      <a:pt x="229" y="566"/>
                    </a:cubicBezTo>
                    <a:cubicBezTo>
                      <a:pt x="94" y="509"/>
                      <a:pt x="0" y="377"/>
                      <a:pt x="0" y="220"/>
                    </a:cubicBezTo>
                    <a:lnTo>
                      <a:pt x="0" y="51"/>
                    </a:lnTo>
                    <a:lnTo>
                      <a:pt x="84" y="33"/>
                    </a:lnTo>
                    <a:close/>
                    <a:moveTo>
                      <a:pt x="63" y="220"/>
                    </a:moveTo>
                    <a:lnTo>
                      <a:pt x="63" y="220"/>
                    </a:lnTo>
                    <a:cubicBezTo>
                      <a:pt x="63" y="242"/>
                      <a:pt x="64" y="262"/>
                      <a:pt x="70" y="282"/>
                    </a:cubicBezTo>
                    <a:lnTo>
                      <a:pt x="229" y="282"/>
                    </a:lnTo>
                    <a:lnTo>
                      <a:pt x="229" y="495"/>
                    </a:lnTo>
                    <a:cubicBezTo>
                      <a:pt x="311" y="451"/>
                      <a:pt x="371" y="373"/>
                      <a:pt x="388" y="282"/>
                    </a:cubicBezTo>
                    <a:lnTo>
                      <a:pt x="229" y="282"/>
                    </a:lnTo>
                    <a:lnTo>
                      <a:pt x="229" y="97"/>
                    </a:lnTo>
                    <a:lnTo>
                      <a:pt x="63" y="137"/>
                    </a:lnTo>
                    <a:lnTo>
                      <a:pt x="63" y="220"/>
                    </a:lnTo>
                    <a:close/>
                  </a:path>
                </a:pathLst>
              </a:custGeom>
              <a:solidFill>
                <a:srgbClr val="4993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21" name="Freeform 6"/>
              <p:cNvSpPr>
                <a:spLocks noEditPoints="1"/>
              </p:cNvSpPr>
              <p:nvPr/>
            </p:nvSpPr>
            <p:spPr bwMode="auto">
              <a:xfrm>
                <a:off x="4636" y="2493"/>
                <a:ext cx="254" cy="155"/>
              </a:xfrm>
              <a:custGeom>
                <a:avLst/>
                <a:gdLst>
                  <a:gd name="T0" fmla="*/ 75 w 636"/>
                  <a:gd name="T1" fmla="*/ 105 h 388"/>
                  <a:gd name="T2" fmla="*/ 75 w 636"/>
                  <a:gd name="T3" fmla="*/ 105 h 388"/>
                  <a:gd name="T4" fmla="*/ 0 w 636"/>
                  <a:gd name="T5" fmla="*/ 105 h 388"/>
                  <a:gd name="T6" fmla="*/ 0 w 636"/>
                  <a:gd name="T7" fmla="*/ 179 h 388"/>
                  <a:gd name="T8" fmla="*/ 82 w 636"/>
                  <a:gd name="T9" fmla="*/ 179 h 388"/>
                  <a:gd name="T10" fmla="*/ 75 w 636"/>
                  <a:gd name="T11" fmla="*/ 105 h 388"/>
                  <a:gd name="T12" fmla="*/ 89 w 636"/>
                  <a:gd name="T13" fmla="*/ 209 h 388"/>
                  <a:gd name="T14" fmla="*/ 89 w 636"/>
                  <a:gd name="T15" fmla="*/ 209 h 388"/>
                  <a:gd name="T16" fmla="*/ 0 w 636"/>
                  <a:gd name="T17" fmla="*/ 209 h 388"/>
                  <a:gd name="T18" fmla="*/ 0 w 636"/>
                  <a:gd name="T19" fmla="*/ 282 h 388"/>
                  <a:gd name="T20" fmla="*/ 117 w 636"/>
                  <a:gd name="T21" fmla="*/ 282 h 388"/>
                  <a:gd name="T22" fmla="*/ 89 w 636"/>
                  <a:gd name="T23" fmla="*/ 209 h 388"/>
                  <a:gd name="T24" fmla="*/ 75 w 636"/>
                  <a:gd name="T25" fmla="*/ 0 h 388"/>
                  <a:gd name="T26" fmla="*/ 75 w 636"/>
                  <a:gd name="T27" fmla="*/ 0 h 388"/>
                  <a:gd name="T28" fmla="*/ 0 w 636"/>
                  <a:gd name="T29" fmla="*/ 0 h 388"/>
                  <a:gd name="T30" fmla="*/ 0 w 636"/>
                  <a:gd name="T31" fmla="*/ 73 h 388"/>
                  <a:gd name="T32" fmla="*/ 75 w 636"/>
                  <a:gd name="T33" fmla="*/ 73 h 388"/>
                  <a:gd name="T34" fmla="*/ 75 w 636"/>
                  <a:gd name="T35" fmla="*/ 0 h 388"/>
                  <a:gd name="T36" fmla="*/ 43 w 636"/>
                  <a:gd name="T37" fmla="*/ 314 h 388"/>
                  <a:gd name="T38" fmla="*/ 43 w 636"/>
                  <a:gd name="T39" fmla="*/ 314 h 388"/>
                  <a:gd name="T40" fmla="*/ 0 w 636"/>
                  <a:gd name="T41" fmla="*/ 314 h 388"/>
                  <a:gd name="T42" fmla="*/ 0 w 636"/>
                  <a:gd name="T43" fmla="*/ 388 h 388"/>
                  <a:gd name="T44" fmla="*/ 43 w 636"/>
                  <a:gd name="T45" fmla="*/ 388 h 388"/>
                  <a:gd name="T46" fmla="*/ 53 w 636"/>
                  <a:gd name="T47" fmla="*/ 388 h 388"/>
                  <a:gd name="T48" fmla="*/ 196 w 636"/>
                  <a:gd name="T49" fmla="*/ 388 h 388"/>
                  <a:gd name="T50" fmla="*/ 135 w 636"/>
                  <a:gd name="T51" fmla="*/ 314 h 388"/>
                  <a:gd name="T52" fmla="*/ 43 w 636"/>
                  <a:gd name="T53" fmla="*/ 314 h 388"/>
                  <a:gd name="T54" fmla="*/ 561 w 636"/>
                  <a:gd name="T55" fmla="*/ 73 h 388"/>
                  <a:gd name="T56" fmla="*/ 561 w 636"/>
                  <a:gd name="T57" fmla="*/ 73 h 388"/>
                  <a:gd name="T58" fmla="*/ 636 w 636"/>
                  <a:gd name="T59" fmla="*/ 73 h 388"/>
                  <a:gd name="T60" fmla="*/ 636 w 636"/>
                  <a:gd name="T61" fmla="*/ 0 h 388"/>
                  <a:gd name="T62" fmla="*/ 561 w 636"/>
                  <a:gd name="T63" fmla="*/ 0 h 388"/>
                  <a:gd name="T64" fmla="*/ 561 w 636"/>
                  <a:gd name="T65" fmla="*/ 73 h 388"/>
                  <a:gd name="T66" fmla="*/ 554 w 636"/>
                  <a:gd name="T67" fmla="*/ 179 h 388"/>
                  <a:gd name="T68" fmla="*/ 554 w 636"/>
                  <a:gd name="T69" fmla="*/ 179 h 388"/>
                  <a:gd name="T70" fmla="*/ 636 w 636"/>
                  <a:gd name="T71" fmla="*/ 179 h 388"/>
                  <a:gd name="T72" fmla="*/ 636 w 636"/>
                  <a:gd name="T73" fmla="*/ 105 h 388"/>
                  <a:gd name="T74" fmla="*/ 561 w 636"/>
                  <a:gd name="T75" fmla="*/ 105 h 388"/>
                  <a:gd name="T76" fmla="*/ 554 w 636"/>
                  <a:gd name="T77" fmla="*/ 179 h 388"/>
                  <a:gd name="T78" fmla="*/ 440 w 636"/>
                  <a:gd name="T79" fmla="*/ 388 h 388"/>
                  <a:gd name="T80" fmla="*/ 440 w 636"/>
                  <a:gd name="T81" fmla="*/ 388 h 388"/>
                  <a:gd name="T82" fmla="*/ 636 w 636"/>
                  <a:gd name="T83" fmla="*/ 388 h 388"/>
                  <a:gd name="T84" fmla="*/ 636 w 636"/>
                  <a:gd name="T85" fmla="*/ 314 h 388"/>
                  <a:gd name="T86" fmla="*/ 500 w 636"/>
                  <a:gd name="T87" fmla="*/ 314 h 388"/>
                  <a:gd name="T88" fmla="*/ 440 w 636"/>
                  <a:gd name="T89" fmla="*/ 388 h 388"/>
                  <a:gd name="T90" fmla="*/ 518 w 636"/>
                  <a:gd name="T91" fmla="*/ 282 h 388"/>
                  <a:gd name="T92" fmla="*/ 518 w 636"/>
                  <a:gd name="T93" fmla="*/ 282 h 388"/>
                  <a:gd name="T94" fmla="*/ 636 w 636"/>
                  <a:gd name="T95" fmla="*/ 282 h 388"/>
                  <a:gd name="T96" fmla="*/ 636 w 636"/>
                  <a:gd name="T97" fmla="*/ 209 h 388"/>
                  <a:gd name="T98" fmla="*/ 547 w 636"/>
                  <a:gd name="T99" fmla="*/ 209 h 388"/>
                  <a:gd name="T100" fmla="*/ 518 w 636"/>
                  <a:gd name="T101" fmla="*/ 2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388">
                    <a:moveTo>
                      <a:pt x="75" y="105"/>
                    </a:moveTo>
                    <a:lnTo>
                      <a:pt x="75" y="105"/>
                    </a:lnTo>
                    <a:lnTo>
                      <a:pt x="0" y="105"/>
                    </a:lnTo>
                    <a:lnTo>
                      <a:pt x="0" y="179"/>
                    </a:lnTo>
                    <a:lnTo>
                      <a:pt x="82" y="179"/>
                    </a:lnTo>
                    <a:cubicBezTo>
                      <a:pt x="77" y="155"/>
                      <a:pt x="75" y="131"/>
                      <a:pt x="75" y="105"/>
                    </a:cubicBezTo>
                    <a:close/>
                    <a:moveTo>
                      <a:pt x="89" y="209"/>
                    </a:moveTo>
                    <a:lnTo>
                      <a:pt x="89" y="209"/>
                    </a:lnTo>
                    <a:lnTo>
                      <a:pt x="0" y="209"/>
                    </a:lnTo>
                    <a:lnTo>
                      <a:pt x="0" y="282"/>
                    </a:lnTo>
                    <a:lnTo>
                      <a:pt x="117" y="282"/>
                    </a:lnTo>
                    <a:cubicBezTo>
                      <a:pt x="105" y="259"/>
                      <a:pt x="96" y="234"/>
                      <a:pt x="89" y="209"/>
                    </a:cubicBezTo>
                    <a:close/>
                    <a:moveTo>
                      <a:pt x="75" y="0"/>
                    </a:moveTo>
                    <a:lnTo>
                      <a:pt x="75" y="0"/>
                    </a:lnTo>
                    <a:lnTo>
                      <a:pt x="0" y="0"/>
                    </a:lnTo>
                    <a:lnTo>
                      <a:pt x="0" y="73"/>
                    </a:lnTo>
                    <a:lnTo>
                      <a:pt x="75" y="73"/>
                    </a:lnTo>
                    <a:lnTo>
                      <a:pt x="75" y="0"/>
                    </a:lnTo>
                    <a:close/>
                    <a:moveTo>
                      <a:pt x="43" y="314"/>
                    </a:moveTo>
                    <a:lnTo>
                      <a:pt x="43" y="314"/>
                    </a:lnTo>
                    <a:lnTo>
                      <a:pt x="0" y="314"/>
                    </a:lnTo>
                    <a:lnTo>
                      <a:pt x="0" y="388"/>
                    </a:lnTo>
                    <a:lnTo>
                      <a:pt x="43" y="388"/>
                    </a:lnTo>
                    <a:lnTo>
                      <a:pt x="53" y="388"/>
                    </a:lnTo>
                    <a:lnTo>
                      <a:pt x="196" y="388"/>
                    </a:lnTo>
                    <a:cubicBezTo>
                      <a:pt x="173" y="366"/>
                      <a:pt x="152" y="341"/>
                      <a:pt x="135" y="314"/>
                    </a:cubicBezTo>
                    <a:lnTo>
                      <a:pt x="43" y="314"/>
                    </a:lnTo>
                    <a:close/>
                    <a:moveTo>
                      <a:pt x="561" y="73"/>
                    </a:moveTo>
                    <a:lnTo>
                      <a:pt x="561" y="73"/>
                    </a:lnTo>
                    <a:lnTo>
                      <a:pt x="636" y="73"/>
                    </a:lnTo>
                    <a:lnTo>
                      <a:pt x="636" y="0"/>
                    </a:lnTo>
                    <a:lnTo>
                      <a:pt x="561" y="0"/>
                    </a:lnTo>
                    <a:lnTo>
                      <a:pt x="561" y="73"/>
                    </a:lnTo>
                    <a:close/>
                    <a:moveTo>
                      <a:pt x="554" y="179"/>
                    </a:moveTo>
                    <a:lnTo>
                      <a:pt x="554" y="179"/>
                    </a:lnTo>
                    <a:lnTo>
                      <a:pt x="636" y="179"/>
                    </a:lnTo>
                    <a:lnTo>
                      <a:pt x="636" y="105"/>
                    </a:lnTo>
                    <a:lnTo>
                      <a:pt x="561" y="105"/>
                    </a:lnTo>
                    <a:cubicBezTo>
                      <a:pt x="561" y="131"/>
                      <a:pt x="558" y="155"/>
                      <a:pt x="554" y="179"/>
                    </a:cubicBezTo>
                    <a:close/>
                    <a:moveTo>
                      <a:pt x="440" y="388"/>
                    </a:moveTo>
                    <a:lnTo>
                      <a:pt x="440" y="388"/>
                    </a:lnTo>
                    <a:lnTo>
                      <a:pt x="636" y="388"/>
                    </a:lnTo>
                    <a:lnTo>
                      <a:pt x="636" y="314"/>
                    </a:lnTo>
                    <a:lnTo>
                      <a:pt x="500" y="314"/>
                    </a:lnTo>
                    <a:cubicBezTo>
                      <a:pt x="483" y="341"/>
                      <a:pt x="463" y="366"/>
                      <a:pt x="440" y="388"/>
                    </a:cubicBezTo>
                    <a:close/>
                    <a:moveTo>
                      <a:pt x="518" y="282"/>
                    </a:moveTo>
                    <a:lnTo>
                      <a:pt x="518" y="282"/>
                    </a:lnTo>
                    <a:lnTo>
                      <a:pt x="636" y="282"/>
                    </a:lnTo>
                    <a:lnTo>
                      <a:pt x="636" y="209"/>
                    </a:lnTo>
                    <a:lnTo>
                      <a:pt x="547" y="209"/>
                    </a:lnTo>
                    <a:cubicBezTo>
                      <a:pt x="540" y="234"/>
                      <a:pt x="530" y="259"/>
                      <a:pt x="518" y="282"/>
                    </a:cubicBezTo>
                    <a:close/>
                  </a:path>
                </a:pathLst>
              </a:custGeom>
              <a:solidFill>
                <a:srgbClr val="4993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grpSp>
      </p:grpSp>
      <p:grpSp>
        <p:nvGrpSpPr>
          <p:cNvPr id="227" name="Group 226"/>
          <p:cNvGrpSpPr/>
          <p:nvPr/>
        </p:nvGrpSpPr>
        <p:grpSpPr>
          <a:xfrm>
            <a:off x="1433302" y="4293551"/>
            <a:ext cx="7189625" cy="422924"/>
            <a:chOff x="1911056" y="5533555"/>
            <a:chExt cx="9586167" cy="563899"/>
          </a:xfrm>
        </p:grpSpPr>
        <p:sp>
          <p:nvSpPr>
            <p:cNvPr id="334" name="TextBox 333"/>
            <p:cNvSpPr txBox="1"/>
            <p:nvPr/>
          </p:nvSpPr>
          <p:spPr>
            <a:xfrm>
              <a:off x="2302643" y="5682748"/>
              <a:ext cx="4886130" cy="410370"/>
            </a:xfrm>
            <a:prstGeom prst="rect">
              <a:avLst/>
            </a:prstGeom>
            <a:noFill/>
          </p:spPr>
          <p:txBody>
            <a:bodyPr wrap="square" rtlCol="0">
              <a:spAutoFit/>
            </a:bodyPr>
            <a:lstStyle/>
            <a:p>
              <a:pPr defTabSz="685618"/>
              <a:r>
                <a:rPr lang="ja-JP" altLang="en-US" sz="1400" dirty="0">
                  <a:solidFill>
                    <a:srgbClr val="2B638A"/>
                  </a:solidFill>
                  <a:latin typeface="CiscoSansTT ExtraLight" charset="0"/>
                  <a:ea typeface="ＭＳ Ｐゴシック" charset="-128"/>
                  <a:cs typeface="MS PGothic" charset="-128"/>
                </a:rPr>
                <a:t>シスコの </a:t>
              </a:r>
              <a:r>
                <a:rPr lang="en-US" sz="1400" dirty="0">
                  <a:solidFill>
                    <a:srgbClr val="2B638A"/>
                  </a:solidFill>
                  <a:latin typeface="CiscoSansTT ExtraLight" charset="0"/>
                  <a:ea typeface="ＭＳ Ｐゴシック" charset="-128"/>
                  <a:cs typeface="MS PGothic" charset="-128"/>
                </a:rPr>
                <a:t>NGFW </a:t>
              </a:r>
              <a:r>
                <a:rPr lang="ja-JP" altLang="en-US" sz="1400" dirty="0">
                  <a:solidFill>
                    <a:srgbClr val="2B638A"/>
                  </a:solidFill>
                  <a:latin typeface="CiscoSansTT ExtraLight" charset="0"/>
                  <a:ea typeface="ＭＳ Ｐゴシック" charset="-128"/>
                  <a:cs typeface="MS PGothic" charset="-128"/>
                </a:rPr>
                <a:t>および </a:t>
              </a:r>
              <a:r>
                <a:rPr lang="en-US" sz="1400" dirty="0">
                  <a:solidFill>
                    <a:srgbClr val="2B638A"/>
                  </a:solidFill>
                  <a:latin typeface="CiscoSansTT ExtraLight" charset="0"/>
                  <a:ea typeface="ＭＳ Ｐゴシック" charset="-128"/>
                  <a:cs typeface="MS PGothic" charset="-128"/>
                </a:rPr>
                <a:t>NGIPS</a:t>
              </a:r>
            </a:p>
          </p:txBody>
        </p:sp>
        <p:sp>
          <p:nvSpPr>
            <p:cNvPr id="151" name="Freeform 150"/>
            <p:cNvSpPr/>
            <p:nvPr/>
          </p:nvSpPr>
          <p:spPr>
            <a:xfrm>
              <a:off x="1984548" y="6051735"/>
              <a:ext cx="9512675"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2B638A"/>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7" name="Freeform 10"/>
            <p:cNvSpPr>
              <a:spLocks noEditPoints="1"/>
            </p:cNvSpPr>
            <p:nvPr/>
          </p:nvSpPr>
          <p:spPr bwMode="auto">
            <a:xfrm>
              <a:off x="1911056" y="5533555"/>
              <a:ext cx="445305" cy="445521"/>
            </a:xfrm>
            <a:custGeom>
              <a:avLst/>
              <a:gdLst>
                <a:gd name="T0" fmla="*/ 1470 w 2149"/>
                <a:gd name="T1" fmla="*/ 1624 h 1910"/>
                <a:gd name="T2" fmla="*/ 1662 w 2149"/>
                <a:gd name="T3" fmla="*/ 1656 h 1910"/>
                <a:gd name="T4" fmla="*/ 1496 w 2149"/>
                <a:gd name="T5" fmla="*/ 1895 h 1910"/>
                <a:gd name="T6" fmla="*/ 1677 w 2149"/>
                <a:gd name="T7" fmla="*/ 1895 h 1910"/>
                <a:gd name="T8" fmla="*/ 703 w 2149"/>
                <a:gd name="T9" fmla="*/ 1314 h 1910"/>
                <a:gd name="T10" fmla="*/ 389 w 2149"/>
                <a:gd name="T11" fmla="*/ 1074 h 1910"/>
                <a:gd name="T12" fmla="*/ 389 w 2149"/>
                <a:gd name="T13" fmla="*/ 1329 h 1910"/>
                <a:gd name="T14" fmla="*/ 990 w 2149"/>
                <a:gd name="T15" fmla="*/ 1624 h 1910"/>
                <a:gd name="T16" fmla="*/ 1303 w 2149"/>
                <a:gd name="T17" fmla="*/ 1560 h 1910"/>
                <a:gd name="T18" fmla="*/ 990 w 2149"/>
                <a:gd name="T19" fmla="*/ 1369 h 1910"/>
                <a:gd name="T20" fmla="*/ 990 w 2149"/>
                <a:gd name="T21" fmla="*/ 1624 h 1910"/>
                <a:gd name="T22" fmla="*/ 1032 w 2149"/>
                <a:gd name="T23" fmla="*/ 1093 h 1910"/>
                <a:gd name="T24" fmla="*/ 748 w 2149"/>
                <a:gd name="T25" fmla="*/ 1090 h 1910"/>
                <a:gd name="T26" fmla="*/ 1062 w 2149"/>
                <a:gd name="T27" fmla="*/ 1329 h 1910"/>
                <a:gd name="T28" fmla="*/ 1037 w 2149"/>
                <a:gd name="T29" fmla="*/ 1042 h 1910"/>
                <a:gd name="T30" fmla="*/ 1049 w 2149"/>
                <a:gd name="T31" fmla="*/ 983 h 1910"/>
                <a:gd name="T32" fmla="*/ 1099 w 2149"/>
                <a:gd name="T33" fmla="*/ 788 h 1910"/>
                <a:gd name="T34" fmla="*/ 974 w 2149"/>
                <a:gd name="T35" fmla="*/ 1027 h 1910"/>
                <a:gd name="T36" fmla="*/ 227 w 2149"/>
                <a:gd name="T37" fmla="*/ 1385 h 1910"/>
                <a:gd name="T38" fmla="*/ 541 w 2149"/>
                <a:gd name="T39" fmla="*/ 1624 h 1910"/>
                <a:gd name="T40" fmla="*/ 541 w 2149"/>
                <a:gd name="T41" fmla="*/ 1369 h 1910"/>
                <a:gd name="T42" fmla="*/ 914 w 2149"/>
                <a:gd name="T43" fmla="*/ 1042 h 1910"/>
                <a:gd name="T44" fmla="*/ 914 w 2149"/>
                <a:gd name="T45" fmla="*/ 788 h 1910"/>
                <a:gd name="T46" fmla="*/ 601 w 2149"/>
                <a:gd name="T47" fmla="*/ 1027 h 1910"/>
                <a:gd name="T48" fmla="*/ 0 w 2149"/>
                <a:gd name="T49" fmla="*/ 1385 h 1910"/>
                <a:gd name="T50" fmla="*/ 167 w 2149"/>
                <a:gd name="T51" fmla="*/ 1624 h 1910"/>
                <a:gd name="T52" fmla="*/ 167 w 2149"/>
                <a:gd name="T53" fmla="*/ 1369 h 1910"/>
                <a:gd name="T54" fmla="*/ 541 w 2149"/>
                <a:gd name="T55" fmla="*/ 1042 h 1910"/>
                <a:gd name="T56" fmla="*/ 541 w 2149"/>
                <a:gd name="T57" fmla="*/ 788 h 1910"/>
                <a:gd name="T58" fmla="*/ 227 w 2149"/>
                <a:gd name="T59" fmla="*/ 1027 h 1910"/>
                <a:gd name="T60" fmla="*/ 167 w 2149"/>
                <a:gd name="T61" fmla="*/ 1042 h 1910"/>
                <a:gd name="T62" fmla="*/ 167 w 2149"/>
                <a:gd name="T63" fmla="*/ 788 h 1910"/>
                <a:gd name="T64" fmla="*/ 0 w 2149"/>
                <a:gd name="T65" fmla="*/ 1027 h 1910"/>
                <a:gd name="T66" fmla="*/ 914 w 2149"/>
                <a:gd name="T67" fmla="*/ 1624 h 1910"/>
                <a:gd name="T68" fmla="*/ 914 w 2149"/>
                <a:gd name="T69" fmla="*/ 1369 h 1910"/>
                <a:gd name="T70" fmla="*/ 601 w 2149"/>
                <a:gd name="T71" fmla="*/ 1609 h 1910"/>
                <a:gd name="T72" fmla="*/ 1137 w 2149"/>
                <a:gd name="T73" fmla="*/ 1656 h 1910"/>
                <a:gd name="T74" fmla="*/ 1137 w 2149"/>
                <a:gd name="T75" fmla="*/ 1910 h 1910"/>
                <a:gd name="T76" fmla="*/ 1451 w 2149"/>
                <a:gd name="T77" fmla="*/ 1671 h 1910"/>
                <a:gd name="T78" fmla="*/ 314 w 2149"/>
                <a:gd name="T79" fmla="*/ 1329 h 1910"/>
                <a:gd name="T80" fmla="*/ 314 w 2149"/>
                <a:gd name="T81" fmla="*/ 1074 h 1910"/>
                <a:gd name="T82" fmla="*/ 0 w 2149"/>
                <a:gd name="T83" fmla="*/ 1314 h 1910"/>
                <a:gd name="T84" fmla="*/ 389 w 2149"/>
                <a:gd name="T85" fmla="*/ 1656 h 1910"/>
                <a:gd name="T86" fmla="*/ 389 w 2149"/>
                <a:gd name="T87" fmla="*/ 1910 h 1910"/>
                <a:gd name="T88" fmla="*/ 703 w 2149"/>
                <a:gd name="T89" fmla="*/ 1671 h 1910"/>
                <a:gd name="T90" fmla="*/ 16 w 2149"/>
                <a:gd name="T91" fmla="*/ 1656 h 1910"/>
                <a:gd name="T92" fmla="*/ 16 w 2149"/>
                <a:gd name="T93" fmla="*/ 1910 h 1910"/>
                <a:gd name="T94" fmla="*/ 329 w 2149"/>
                <a:gd name="T95" fmla="*/ 1671 h 1910"/>
                <a:gd name="T96" fmla="*/ 763 w 2149"/>
                <a:gd name="T97" fmla="*/ 1656 h 1910"/>
                <a:gd name="T98" fmla="*/ 763 w 2149"/>
                <a:gd name="T99" fmla="*/ 1910 h 1910"/>
                <a:gd name="T100" fmla="*/ 1077 w 2149"/>
                <a:gd name="T101" fmla="*/ 1671 h 1910"/>
                <a:gd name="T102" fmla="*/ 2066 w 2149"/>
                <a:gd name="T103" fmla="*/ 755 h 1910"/>
                <a:gd name="T104" fmla="*/ 1968 w 2149"/>
                <a:gd name="T105" fmla="*/ 700 h 1910"/>
                <a:gd name="T106" fmla="*/ 1816 w 2149"/>
                <a:gd name="T107" fmla="*/ 809 h 1910"/>
                <a:gd name="T108" fmla="*/ 1616 w 2149"/>
                <a:gd name="T109" fmla="*/ 347 h 1910"/>
                <a:gd name="T110" fmla="*/ 1429 w 2149"/>
                <a:gd name="T111" fmla="*/ 558 h 1910"/>
                <a:gd name="T112" fmla="*/ 1348 w 2149"/>
                <a:gd name="T113" fmla="*/ 846 h 1910"/>
                <a:gd name="T114" fmla="*/ 1283 w 2149"/>
                <a:gd name="T115" fmla="*/ 788 h 1910"/>
                <a:gd name="T116" fmla="*/ 1175 w 2149"/>
                <a:gd name="T117" fmla="*/ 700 h 1910"/>
                <a:gd name="T118" fmla="*/ 1121 w 2149"/>
                <a:gd name="T119" fmla="*/ 1005 h 1910"/>
                <a:gd name="T120" fmla="*/ 1122 w 2149"/>
                <a:gd name="T121" fmla="*/ 1210 h 1910"/>
                <a:gd name="T122" fmla="*/ 1303 w 2149"/>
                <a:gd name="T123" fmla="*/ 1471 h 1910"/>
                <a:gd name="T124" fmla="*/ 1677 w 2149"/>
                <a:gd name="T125" fmla="*/ 1563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9" h="1910">
                  <a:moveTo>
                    <a:pt x="1348" y="1609"/>
                  </a:moveTo>
                  <a:cubicBezTo>
                    <a:pt x="1348" y="1617"/>
                    <a:pt x="1355" y="1624"/>
                    <a:pt x="1363" y="1624"/>
                  </a:cubicBezTo>
                  <a:cubicBezTo>
                    <a:pt x="1470" y="1624"/>
                    <a:pt x="1470" y="1624"/>
                    <a:pt x="1470" y="1624"/>
                  </a:cubicBezTo>
                  <a:cubicBezTo>
                    <a:pt x="1427" y="1614"/>
                    <a:pt x="1387" y="1600"/>
                    <a:pt x="1348" y="1583"/>
                  </a:cubicBezTo>
                  <a:lnTo>
                    <a:pt x="1348" y="1609"/>
                  </a:lnTo>
                  <a:close/>
                  <a:moveTo>
                    <a:pt x="1662" y="1656"/>
                  </a:moveTo>
                  <a:cubicBezTo>
                    <a:pt x="1511" y="1656"/>
                    <a:pt x="1511" y="1656"/>
                    <a:pt x="1511" y="1656"/>
                  </a:cubicBezTo>
                  <a:cubicBezTo>
                    <a:pt x="1502" y="1656"/>
                    <a:pt x="1496" y="1663"/>
                    <a:pt x="1496" y="1671"/>
                  </a:cubicBezTo>
                  <a:cubicBezTo>
                    <a:pt x="1496" y="1895"/>
                    <a:pt x="1496" y="1895"/>
                    <a:pt x="1496" y="1895"/>
                  </a:cubicBezTo>
                  <a:cubicBezTo>
                    <a:pt x="1496" y="1904"/>
                    <a:pt x="1502" y="1910"/>
                    <a:pt x="1511" y="1910"/>
                  </a:cubicBezTo>
                  <a:cubicBezTo>
                    <a:pt x="1662" y="1910"/>
                    <a:pt x="1662" y="1910"/>
                    <a:pt x="1662" y="1910"/>
                  </a:cubicBezTo>
                  <a:cubicBezTo>
                    <a:pt x="1670" y="1910"/>
                    <a:pt x="1677" y="1904"/>
                    <a:pt x="1677" y="1895"/>
                  </a:cubicBezTo>
                  <a:cubicBezTo>
                    <a:pt x="1677" y="1671"/>
                    <a:pt x="1677" y="1671"/>
                    <a:pt x="1677" y="1671"/>
                  </a:cubicBezTo>
                  <a:cubicBezTo>
                    <a:pt x="1677" y="1663"/>
                    <a:pt x="1670" y="1656"/>
                    <a:pt x="1662" y="1656"/>
                  </a:cubicBezTo>
                  <a:close/>
                  <a:moveTo>
                    <a:pt x="703" y="1314"/>
                  </a:moveTo>
                  <a:cubicBezTo>
                    <a:pt x="703" y="1090"/>
                    <a:pt x="703" y="1090"/>
                    <a:pt x="703" y="1090"/>
                  </a:cubicBezTo>
                  <a:cubicBezTo>
                    <a:pt x="703" y="1081"/>
                    <a:pt x="696" y="1074"/>
                    <a:pt x="688" y="1074"/>
                  </a:cubicBezTo>
                  <a:cubicBezTo>
                    <a:pt x="389" y="1074"/>
                    <a:pt x="389" y="1074"/>
                    <a:pt x="389" y="1074"/>
                  </a:cubicBezTo>
                  <a:cubicBezTo>
                    <a:pt x="381" y="1074"/>
                    <a:pt x="374" y="1081"/>
                    <a:pt x="374" y="1090"/>
                  </a:cubicBezTo>
                  <a:cubicBezTo>
                    <a:pt x="374" y="1314"/>
                    <a:pt x="374" y="1314"/>
                    <a:pt x="374" y="1314"/>
                  </a:cubicBezTo>
                  <a:cubicBezTo>
                    <a:pt x="374" y="1322"/>
                    <a:pt x="381" y="1329"/>
                    <a:pt x="389" y="1329"/>
                  </a:cubicBezTo>
                  <a:cubicBezTo>
                    <a:pt x="688" y="1329"/>
                    <a:pt x="688" y="1329"/>
                    <a:pt x="688" y="1329"/>
                  </a:cubicBezTo>
                  <a:cubicBezTo>
                    <a:pt x="696" y="1329"/>
                    <a:pt x="703" y="1322"/>
                    <a:pt x="703" y="1314"/>
                  </a:cubicBezTo>
                  <a:close/>
                  <a:moveTo>
                    <a:pt x="990" y="1624"/>
                  </a:moveTo>
                  <a:cubicBezTo>
                    <a:pt x="1288" y="1624"/>
                    <a:pt x="1288" y="1624"/>
                    <a:pt x="1288" y="1624"/>
                  </a:cubicBezTo>
                  <a:cubicBezTo>
                    <a:pt x="1297" y="1624"/>
                    <a:pt x="1303" y="1617"/>
                    <a:pt x="1303" y="1609"/>
                  </a:cubicBezTo>
                  <a:cubicBezTo>
                    <a:pt x="1303" y="1560"/>
                    <a:pt x="1303" y="1560"/>
                    <a:pt x="1303" y="1560"/>
                  </a:cubicBezTo>
                  <a:cubicBezTo>
                    <a:pt x="1269" y="1540"/>
                    <a:pt x="1238" y="1518"/>
                    <a:pt x="1209" y="1493"/>
                  </a:cubicBezTo>
                  <a:cubicBezTo>
                    <a:pt x="1168" y="1456"/>
                    <a:pt x="1134" y="1415"/>
                    <a:pt x="1107" y="1369"/>
                  </a:cubicBezTo>
                  <a:cubicBezTo>
                    <a:pt x="990" y="1369"/>
                    <a:pt x="990" y="1369"/>
                    <a:pt x="990" y="1369"/>
                  </a:cubicBezTo>
                  <a:cubicBezTo>
                    <a:pt x="981" y="1369"/>
                    <a:pt x="974" y="1376"/>
                    <a:pt x="974" y="1385"/>
                  </a:cubicBezTo>
                  <a:cubicBezTo>
                    <a:pt x="974" y="1609"/>
                    <a:pt x="974" y="1609"/>
                    <a:pt x="974" y="1609"/>
                  </a:cubicBezTo>
                  <a:cubicBezTo>
                    <a:pt x="974" y="1617"/>
                    <a:pt x="981" y="1624"/>
                    <a:pt x="990" y="1624"/>
                  </a:cubicBezTo>
                  <a:close/>
                  <a:moveTo>
                    <a:pt x="1077" y="1314"/>
                  </a:moveTo>
                  <a:cubicBezTo>
                    <a:pt x="1077" y="1311"/>
                    <a:pt x="1077" y="1311"/>
                    <a:pt x="1077" y="1311"/>
                  </a:cubicBezTo>
                  <a:cubicBezTo>
                    <a:pt x="1048" y="1244"/>
                    <a:pt x="1032" y="1171"/>
                    <a:pt x="1032" y="1093"/>
                  </a:cubicBezTo>
                  <a:cubicBezTo>
                    <a:pt x="1032" y="1087"/>
                    <a:pt x="1033" y="1081"/>
                    <a:pt x="1033" y="1074"/>
                  </a:cubicBezTo>
                  <a:cubicBezTo>
                    <a:pt x="763" y="1074"/>
                    <a:pt x="763" y="1074"/>
                    <a:pt x="763" y="1074"/>
                  </a:cubicBezTo>
                  <a:cubicBezTo>
                    <a:pt x="755" y="1074"/>
                    <a:pt x="748" y="1081"/>
                    <a:pt x="748" y="1090"/>
                  </a:cubicBezTo>
                  <a:cubicBezTo>
                    <a:pt x="748" y="1314"/>
                    <a:pt x="748" y="1314"/>
                    <a:pt x="748" y="1314"/>
                  </a:cubicBezTo>
                  <a:cubicBezTo>
                    <a:pt x="748" y="1322"/>
                    <a:pt x="755" y="1329"/>
                    <a:pt x="763" y="1329"/>
                  </a:cubicBezTo>
                  <a:cubicBezTo>
                    <a:pt x="1062" y="1329"/>
                    <a:pt x="1062" y="1329"/>
                    <a:pt x="1062" y="1329"/>
                  </a:cubicBezTo>
                  <a:cubicBezTo>
                    <a:pt x="1070" y="1329"/>
                    <a:pt x="1077" y="1322"/>
                    <a:pt x="1077" y="1314"/>
                  </a:cubicBezTo>
                  <a:close/>
                  <a:moveTo>
                    <a:pt x="990" y="1042"/>
                  </a:moveTo>
                  <a:cubicBezTo>
                    <a:pt x="1037" y="1042"/>
                    <a:pt x="1037" y="1042"/>
                    <a:pt x="1037" y="1042"/>
                  </a:cubicBezTo>
                  <a:cubicBezTo>
                    <a:pt x="1041" y="1013"/>
                    <a:pt x="1047" y="989"/>
                    <a:pt x="1048" y="985"/>
                  </a:cubicBezTo>
                  <a:cubicBezTo>
                    <a:pt x="1048" y="985"/>
                    <a:pt x="1048" y="984"/>
                    <a:pt x="1049" y="984"/>
                  </a:cubicBezTo>
                  <a:cubicBezTo>
                    <a:pt x="1049" y="983"/>
                    <a:pt x="1049" y="983"/>
                    <a:pt x="1049" y="983"/>
                  </a:cubicBezTo>
                  <a:cubicBezTo>
                    <a:pt x="1049" y="982"/>
                    <a:pt x="1049" y="982"/>
                    <a:pt x="1049" y="981"/>
                  </a:cubicBezTo>
                  <a:cubicBezTo>
                    <a:pt x="1053" y="966"/>
                    <a:pt x="1059" y="947"/>
                    <a:pt x="1065" y="926"/>
                  </a:cubicBezTo>
                  <a:cubicBezTo>
                    <a:pt x="1077" y="887"/>
                    <a:pt x="1093" y="836"/>
                    <a:pt x="1099" y="788"/>
                  </a:cubicBezTo>
                  <a:cubicBezTo>
                    <a:pt x="990" y="788"/>
                    <a:pt x="990" y="788"/>
                    <a:pt x="990" y="788"/>
                  </a:cubicBezTo>
                  <a:cubicBezTo>
                    <a:pt x="981" y="788"/>
                    <a:pt x="974" y="795"/>
                    <a:pt x="974" y="803"/>
                  </a:cubicBezTo>
                  <a:cubicBezTo>
                    <a:pt x="974" y="1027"/>
                    <a:pt x="974" y="1027"/>
                    <a:pt x="974" y="1027"/>
                  </a:cubicBezTo>
                  <a:cubicBezTo>
                    <a:pt x="974" y="1035"/>
                    <a:pt x="981" y="1042"/>
                    <a:pt x="990" y="1042"/>
                  </a:cubicBezTo>
                  <a:close/>
                  <a:moveTo>
                    <a:pt x="242" y="1369"/>
                  </a:moveTo>
                  <a:cubicBezTo>
                    <a:pt x="234" y="1369"/>
                    <a:pt x="227" y="1376"/>
                    <a:pt x="227" y="1385"/>
                  </a:cubicBezTo>
                  <a:cubicBezTo>
                    <a:pt x="227" y="1609"/>
                    <a:pt x="227" y="1609"/>
                    <a:pt x="227" y="1609"/>
                  </a:cubicBezTo>
                  <a:cubicBezTo>
                    <a:pt x="227" y="1617"/>
                    <a:pt x="234" y="1624"/>
                    <a:pt x="242" y="1624"/>
                  </a:cubicBezTo>
                  <a:cubicBezTo>
                    <a:pt x="541" y="1624"/>
                    <a:pt x="541" y="1624"/>
                    <a:pt x="541" y="1624"/>
                  </a:cubicBezTo>
                  <a:cubicBezTo>
                    <a:pt x="549" y="1624"/>
                    <a:pt x="556" y="1617"/>
                    <a:pt x="556" y="1609"/>
                  </a:cubicBezTo>
                  <a:cubicBezTo>
                    <a:pt x="556" y="1385"/>
                    <a:pt x="556" y="1385"/>
                    <a:pt x="556" y="1385"/>
                  </a:cubicBezTo>
                  <a:cubicBezTo>
                    <a:pt x="556" y="1376"/>
                    <a:pt x="549" y="1369"/>
                    <a:pt x="541" y="1369"/>
                  </a:cubicBezTo>
                  <a:lnTo>
                    <a:pt x="242" y="1369"/>
                  </a:lnTo>
                  <a:close/>
                  <a:moveTo>
                    <a:pt x="616" y="1042"/>
                  </a:moveTo>
                  <a:cubicBezTo>
                    <a:pt x="914" y="1042"/>
                    <a:pt x="914" y="1042"/>
                    <a:pt x="914" y="1042"/>
                  </a:cubicBezTo>
                  <a:cubicBezTo>
                    <a:pt x="923" y="1042"/>
                    <a:pt x="930" y="1035"/>
                    <a:pt x="930" y="1027"/>
                  </a:cubicBezTo>
                  <a:cubicBezTo>
                    <a:pt x="930" y="803"/>
                    <a:pt x="930" y="803"/>
                    <a:pt x="930" y="803"/>
                  </a:cubicBezTo>
                  <a:cubicBezTo>
                    <a:pt x="930" y="795"/>
                    <a:pt x="923" y="788"/>
                    <a:pt x="914" y="788"/>
                  </a:cubicBezTo>
                  <a:cubicBezTo>
                    <a:pt x="616" y="788"/>
                    <a:pt x="616" y="788"/>
                    <a:pt x="616" y="788"/>
                  </a:cubicBezTo>
                  <a:cubicBezTo>
                    <a:pt x="607" y="788"/>
                    <a:pt x="601" y="795"/>
                    <a:pt x="601" y="803"/>
                  </a:cubicBezTo>
                  <a:cubicBezTo>
                    <a:pt x="601" y="1027"/>
                    <a:pt x="601" y="1027"/>
                    <a:pt x="601" y="1027"/>
                  </a:cubicBezTo>
                  <a:cubicBezTo>
                    <a:pt x="601" y="1035"/>
                    <a:pt x="607" y="1042"/>
                    <a:pt x="616" y="1042"/>
                  </a:cubicBezTo>
                  <a:close/>
                  <a:moveTo>
                    <a:pt x="16" y="1369"/>
                  </a:moveTo>
                  <a:cubicBezTo>
                    <a:pt x="7" y="1369"/>
                    <a:pt x="0" y="1376"/>
                    <a:pt x="0" y="1385"/>
                  </a:cubicBezTo>
                  <a:cubicBezTo>
                    <a:pt x="0" y="1609"/>
                    <a:pt x="0" y="1609"/>
                    <a:pt x="0" y="1609"/>
                  </a:cubicBezTo>
                  <a:cubicBezTo>
                    <a:pt x="0" y="1617"/>
                    <a:pt x="7" y="1624"/>
                    <a:pt x="16" y="1624"/>
                  </a:cubicBezTo>
                  <a:cubicBezTo>
                    <a:pt x="167" y="1624"/>
                    <a:pt x="167" y="1624"/>
                    <a:pt x="167" y="1624"/>
                  </a:cubicBezTo>
                  <a:cubicBezTo>
                    <a:pt x="175" y="1624"/>
                    <a:pt x="182" y="1617"/>
                    <a:pt x="182" y="1609"/>
                  </a:cubicBezTo>
                  <a:cubicBezTo>
                    <a:pt x="182" y="1385"/>
                    <a:pt x="182" y="1385"/>
                    <a:pt x="182" y="1385"/>
                  </a:cubicBezTo>
                  <a:cubicBezTo>
                    <a:pt x="182" y="1376"/>
                    <a:pt x="175" y="1369"/>
                    <a:pt x="167" y="1369"/>
                  </a:cubicBezTo>
                  <a:lnTo>
                    <a:pt x="16" y="1369"/>
                  </a:lnTo>
                  <a:close/>
                  <a:moveTo>
                    <a:pt x="242" y="1042"/>
                  </a:moveTo>
                  <a:cubicBezTo>
                    <a:pt x="541" y="1042"/>
                    <a:pt x="541" y="1042"/>
                    <a:pt x="541" y="1042"/>
                  </a:cubicBezTo>
                  <a:cubicBezTo>
                    <a:pt x="549" y="1042"/>
                    <a:pt x="556" y="1035"/>
                    <a:pt x="556" y="1027"/>
                  </a:cubicBezTo>
                  <a:cubicBezTo>
                    <a:pt x="556" y="803"/>
                    <a:pt x="556" y="803"/>
                    <a:pt x="556" y="803"/>
                  </a:cubicBezTo>
                  <a:cubicBezTo>
                    <a:pt x="556" y="795"/>
                    <a:pt x="549" y="788"/>
                    <a:pt x="541" y="788"/>
                  </a:cubicBezTo>
                  <a:cubicBezTo>
                    <a:pt x="242" y="788"/>
                    <a:pt x="242" y="788"/>
                    <a:pt x="242" y="788"/>
                  </a:cubicBezTo>
                  <a:cubicBezTo>
                    <a:pt x="234" y="788"/>
                    <a:pt x="227" y="795"/>
                    <a:pt x="227" y="803"/>
                  </a:cubicBezTo>
                  <a:cubicBezTo>
                    <a:pt x="227" y="1027"/>
                    <a:pt x="227" y="1027"/>
                    <a:pt x="227" y="1027"/>
                  </a:cubicBezTo>
                  <a:cubicBezTo>
                    <a:pt x="227" y="1035"/>
                    <a:pt x="234" y="1042"/>
                    <a:pt x="242" y="1042"/>
                  </a:cubicBezTo>
                  <a:close/>
                  <a:moveTo>
                    <a:pt x="16" y="1042"/>
                  </a:moveTo>
                  <a:cubicBezTo>
                    <a:pt x="167" y="1042"/>
                    <a:pt x="167" y="1042"/>
                    <a:pt x="167" y="1042"/>
                  </a:cubicBezTo>
                  <a:cubicBezTo>
                    <a:pt x="175" y="1042"/>
                    <a:pt x="182" y="1035"/>
                    <a:pt x="182" y="1027"/>
                  </a:cubicBezTo>
                  <a:cubicBezTo>
                    <a:pt x="182" y="803"/>
                    <a:pt x="182" y="803"/>
                    <a:pt x="182" y="803"/>
                  </a:cubicBezTo>
                  <a:cubicBezTo>
                    <a:pt x="182" y="795"/>
                    <a:pt x="175" y="788"/>
                    <a:pt x="167" y="788"/>
                  </a:cubicBezTo>
                  <a:cubicBezTo>
                    <a:pt x="16" y="788"/>
                    <a:pt x="16" y="788"/>
                    <a:pt x="16" y="788"/>
                  </a:cubicBezTo>
                  <a:cubicBezTo>
                    <a:pt x="7" y="788"/>
                    <a:pt x="0" y="795"/>
                    <a:pt x="0" y="803"/>
                  </a:cubicBezTo>
                  <a:cubicBezTo>
                    <a:pt x="0" y="1027"/>
                    <a:pt x="0" y="1027"/>
                    <a:pt x="0" y="1027"/>
                  </a:cubicBezTo>
                  <a:cubicBezTo>
                    <a:pt x="0" y="1035"/>
                    <a:pt x="7" y="1042"/>
                    <a:pt x="16" y="1042"/>
                  </a:cubicBezTo>
                  <a:close/>
                  <a:moveTo>
                    <a:pt x="616" y="1624"/>
                  </a:moveTo>
                  <a:cubicBezTo>
                    <a:pt x="914" y="1624"/>
                    <a:pt x="914" y="1624"/>
                    <a:pt x="914" y="1624"/>
                  </a:cubicBezTo>
                  <a:cubicBezTo>
                    <a:pt x="923" y="1624"/>
                    <a:pt x="930" y="1617"/>
                    <a:pt x="930" y="1609"/>
                  </a:cubicBezTo>
                  <a:cubicBezTo>
                    <a:pt x="930" y="1385"/>
                    <a:pt x="930" y="1385"/>
                    <a:pt x="930" y="1385"/>
                  </a:cubicBezTo>
                  <a:cubicBezTo>
                    <a:pt x="930" y="1376"/>
                    <a:pt x="923" y="1369"/>
                    <a:pt x="914" y="1369"/>
                  </a:cubicBezTo>
                  <a:cubicBezTo>
                    <a:pt x="616" y="1369"/>
                    <a:pt x="616" y="1369"/>
                    <a:pt x="616" y="1369"/>
                  </a:cubicBezTo>
                  <a:cubicBezTo>
                    <a:pt x="607" y="1369"/>
                    <a:pt x="601" y="1376"/>
                    <a:pt x="601" y="1385"/>
                  </a:cubicBezTo>
                  <a:cubicBezTo>
                    <a:pt x="601" y="1609"/>
                    <a:pt x="601" y="1609"/>
                    <a:pt x="601" y="1609"/>
                  </a:cubicBezTo>
                  <a:cubicBezTo>
                    <a:pt x="601" y="1617"/>
                    <a:pt x="607" y="1624"/>
                    <a:pt x="616" y="1624"/>
                  </a:cubicBezTo>
                  <a:close/>
                  <a:moveTo>
                    <a:pt x="1436" y="1656"/>
                  </a:moveTo>
                  <a:cubicBezTo>
                    <a:pt x="1137" y="1656"/>
                    <a:pt x="1137" y="1656"/>
                    <a:pt x="1137" y="1656"/>
                  </a:cubicBezTo>
                  <a:cubicBezTo>
                    <a:pt x="1129" y="1656"/>
                    <a:pt x="1122" y="1663"/>
                    <a:pt x="1122" y="1671"/>
                  </a:cubicBezTo>
                  <a:cubicBezTo>
                    <a:pt x="1122" y="1895"/>
                    <a:pt x="1122" y="1895"/>
                    <a:pt x="1122" y="1895"/>
                  </a:cubicBezTo>
                  <a:cubicBezTo>
                    <a:pt x="1122" y="1904"/>
                    <a:pt x="1129" y="1910"/>
                    <a:pt x="1137" y="1910"/>
                  </a:cubicBezTo>
                  <a:cubicBezTo>
                    <a:pt x="1436" y="1910"/>
                    <a:pt x="1436" y="1910"/>
                    <a:pt x="1436" y="1910"/>
                  </a:cubicBezTo>
                  <a:cubicBezTo>
                    <a:pt x="1444" y="1910"/>
                    <a:pt x="1451" y="1904"/>
                    <a:pt x="1451" y="1895"/>
                  </a:cubicBezTo>
                  <a:cubicBezTo>
                    <a:pt x="1451" y="1671"/>
                    <a:pt x="1451" y="1671"/>
                    <a:pt x="1451" y="1671"/>
                  </a:cubicBezTo>
                  <a:cubicBezTo>
                    <a:pt x="1451" y="1663"/>
                    <a:pt x="1444" y="1656"/>
                    <a:pt x="1436" y="1656"/>
                  </a:cubicBezTo>
                  <a:close/>
                  <a:moveTo>
                    <a:pt x="16" y="1329"/>
                  </a:moveTo>
                  <a:cubicBezTo>
                    <a:pt x="314" y="1329"/>
                    <a:pt x="314" y="1329"/>
                    <a:pt x="314" y="1329"/>
                  </a:cubicBezTo>
                  <a:cubicBezTo>
                    <a:pt x="323" y="1329"/>
                    <a:pt x="329" y="1322"/>
                    <a:pt x="329" y="1314"/>
                  </a:cubicBezTo>
                  <a:cubicBezTo>
                    <a:pt x="329" y="1090"/>
                    <a:pt x="329" y="1090"/>
                    <a:pt x="329" y="1090"/>
                  </a:cubicBezTo>
                  <a:cubicBezTo>
                    <a:pt x="329" y="1081"/>
                    <a:pt x="323" y="1074"/>
                    <a:pt x="314" y="1074"/>
                  </a:cubicBezTo>
                  <a:cubicBezTo>
                    <a:pt x="16" y="1074"/>
                    <a:pt x="16" y="1074"/>
                    <a:pt x="16" y="1074"/>
                  </a:cubicBezTo>
                  <a:cubicBezTo>
                    <a:pt x="7" y="1074"/>
                    <a:pt x="0" y="1081"/>
                    <a:pt x="0" y="1090"/>
                  </a:cubicBezTo>
                  <a:cubicBezTo>
                    <a:pt x="0" y="1314"/>
                    <a:pt x="0" y="1314"/>
                    <a:pt x="0" y="1314"/>
                  </a:cubicBezTo>
                  <a:cubicBezTo>
                    <a:pt x="0" y="1322"/>
                    <a:pt x="7" y="1329"/>
                    <a:pt x="16" y="1329"/>
                  </a:cubicBezTo>
                  <a:close/>
                  <a:moveTo>
                    <a:pt x="688" y="1656"/>
                  </a:moveTo>
                  <a:cubicBezTo>
                    <a:pt x="389" y="1656"/>
                    <a:pt x="389" y="1656"/>
                    <a:pt x="389" y="1656"/>
                  </a:cubicBezTo>
                  <a:cubicBezTo>
                    <a:pt x="381" y="1656"/>
                    <a:pt x="374" y="1663"/>
                    <a:pt x="374" y="1671"/>
                  </a:cubicBezTo>
                  <a:cubicBezTo>
                    <a:pt x="374" y="1895"/>
                    <a:pt x="374" y="1895"/>
                    <a:pt x="374" y="1895"/>
                  </a:cubicBezTo>
                  <a:cubicBezTo>
                    <a:pt x="374" y="1904"/>
                    <a:pt x="381" y="1910"/>
                    <a:pt x="389" y="1910"/>
                  </a:cubicBezTo>
                  <a:cubicBezTo>
                    <a:pt x="688" y="1910"/>
                    <a:pt x="688" y="1910"/>
                    <a:pt x="688" y="1910"/>
                  </a:cubicBezTo>
                  <a:cubicBezTo>
                    <a:pt x="696" y="1910"/>
                    <a:pt x="703" y="1904"/>
                    <a:pt x="703" y="1895"/>
                  </a:cubicBezTo>
                  <a:cubicBezTo>
                    <a:pt x="703" y="1671"/>
                    <a:pt x="703" y="1671"/>
                    <a:pt x="703" y="1671"/>
                  </a:cubicBezTo>
                  <a:cubicBezTo>
                    <a:pt x="703" y="1663"/>
                    <a:pt x="696" y="1656"/>
                    <a:pt x="688" y="1656"/>
                  </a:cubicBezTo>
                  <a:close/>
                  <a:moveTo>
                    <a:pt x="314" y="1656"/>
                  </a:moveTo>
                  <a:cubicBezTo>
                    <a:pt x="16" y="1656"/>
                    <a:pt x="16" y="1656"/>
                    <a:pt x="16" y="1656"/>
                  </a:cubicBezTo>
                  <a:cubicBezTo>
                    <a:pt x="7" y="1656"/>
                    <a:pt x="0" y="1663"/>
                    <a:pt x="0" y="1671"/>
                  </a:cubicBezTo>
                  <a:cubicBezTo>
                    <a:pt x="0" y="1895"/>
                    <a:pt x="0" y="1895"/>
                    <a:pt x="0" y="1895"/>
                  </a:cubicBezTo>
                  <a:cubicBezTo>
                    <a:pt x="0" y="1904"/>
                    <a:pt x="7" y="1910"/>
                    <a:pt x="16" y="1910"/>
                  </a:cubicBezTo>
                  <a:cubicBezTo>
                    <a:pt x="314" y="1910"/>
                    <a:pt x="314" y="1910"/>
                    <a:pt x="314" y="1910"/>
                  </a:cubicBezTo>
                  <a:cubicBezTo>
                    <a:pt x="323" y="1910"/>
                    <a:pt x="329" y="1904"/>
                    <a:pt x="329" y="1895"/>
                  </a:cubicBezTo>
                  <a:cubicBezTo>
                    <a:pt x="329" y="1671"/>
                    <a:pt x="329" y="1671"/>
                    <a:pt x="329" y="1671"/>
                  </a:cubicBezTo>
                  <a:cubicBezTo>
                    <a:pt x="329" y="1663"/>
                    <a:pt x="323" y="1656"/>
                    <a:pt x="314" y="1656"/>
                  </a:cubicBezTo>
                  <a:close/>
                  <a:moveTo>
                    <a:pt x="1062" y="1656"/>
                  </a:moveTo>
                  <a:cubicBezTo>
                    <a:pt x="763" y="1656"/>
                    <a:pt x="763" y="1656"/>
                    <a:pt x="763" y="1656"/>
                  </a:cubicBezTo>
                  <a:cubicBezTo>
                    <a:pt x="755" y="1656"/>
                    <a:pt x="748" y="1663"/>
                    <a:pt x="748" y="1671"/>
                  </a:cubicBezTo>
                  <a:cubicBezTo>
                    <a:pt x="748" y="1895"/>
                    <a:pt x="748" y="1895"/>
                    <a:pt x="748" y="1895"/>
                  </a:cubicBezTo>
                  <a:cubicBezTo>
                    <a:pt x="748" y="1904"/>
                    <a:pt x="755" y="1910"/>
                    <a:pt x="763" y="1910"/>
                  </a:cubicBezTo>
                  <a:cubicBezTo>
                    <a:pt x="1062" y="1910"/>
                    <a:pt x="1062" y="1910"/>
                    <a:pt x="1062" y="1910"/>
                  </a:cubicBezTo>
                  <a:cubicBezTo>
                    <a:pt x="1070" y="1910"/>
                    <a:pt x="1077" y="1904"/>
                    <a:pt x="1077" y="1895"/>
                  </a:cubicBezTo>
                  <a:cubicBezTo>
                    <a:pt x="1077" y="1671"/>
                    <a:pt x="1077" y="1671"/>
                    <a:pt x="1077" y="1671"/>
                  </a:cubicBezTo>
                  <a:cubicBezTo>
                    <a:pt x="1077" y="1663"/>
                    <a:pt x="1070" y="1656"/>
                    <a:pt x="1062" y="1656"/>
                  </a:cubicBezTo>
                  <a:close/>
                  <a:moveTo>
                    <a:pt x="2135" y="955"/>
                  </a:moveTo>
                  <a:cubicBezTo>
                    <a:pt x="2125" y="887"/>
                    <a:pt x="2101" y="817"/>
                    <a:pt x="2066" y="755"/>
                  </a:cubicBezTo>
                  <a:cubicBezTo>
                    <a:pt x="2052" y="732"/>
                    <a:pt x="2038" y="710"/>
                    <a:pt x="2022" y="689"/>
                  </a:cubicBezTo>
                  <a:cubicBezTo>
                    <a:pt x="1999" y="660"/>
                    <a:pt x="1954" y="625"/>
                    <a:pt x="1917" y="615"/>
                  </a:cubicBezTo>
                  <a:cubicBezTo>
                    <a:pt x="1936" y="620"/>
                    <a:pt x="1963" y="682"/>
                    <a:pt x="1968" y="700"/>
                  </a:cubicBezTo>
                  <a:cubicBezTo>
                    <a:pt x="1975" y="720"/>
                    <a:pt x="1977" y="742"/>
                    <a:pt x="1975" y="762"/>
                  </a:cubicBezTo>
                  <a:cubicBezTo>
                    <a:pt x="1972" y="790"/>
                    <a:pt x="1959" y="816"/>
                    <a:pt x="1934" y="834"/>
                  </a:cubicBezTo>
                  <a:cubicBezTo>
                    <a:pt x="1892" y="864"/>
                    <a:pt x="1846" y="847"/>
                    <a:pt x="1816" y="809"/>
                  </a:cubicBezTo>
                  <a:cubicBezTo>
                    <a:pt x="1813" y="805"/>
                    <a:pt x="1810" y="801"/>
                    <a:pt x="1808" y="797"/>
                  </a:cubicBezTo>
                  <a:cubicBezTo>
                    <a:pt x="1781" y="755"/>
                    <a:pt x="1776" y="706"/>
                    <a:pt x="1769" y="658"/>
                  </a:cubicBezTo>
                  <a:cubicBezTo>
                    <a:pt x="1751" y="540"/>
                    <a:pt x="1653" y="458"/>
                    <a:pt x="1616" y="347"/>
                  </a:cubicBezTo>
                  <a:cubicBezTo>
                    <a:pt x="1578" y="234"/>
                    <a:pt x="1596" y="94"/>
                    <a:pt x="1672" y="0"/>
                  </a:cubicBezTo>
                  <a:cubicBezTo>
                    <a:pt x="1532" y="67"/>
                    <a:pt x="1405" y="217"/>
                    <a:pt x="1404" y="378"/>
                  </a:cubicBezTo>
                  <a:cubicBezTo>
                    <a:pt x="1404" y="439"/>
                    <a:pt x="1414" y="499"/>
                    <a:pt x="1429" y="558"/>
                  </a:cubicBezTo>
                  <a:cubicBezTo>
                    <a:pt x="1446" y="626"/>
                    <a:pt x="1482" y="719"/>
                    <a:pt x="1449" y="788"/>
                  </a:cubicBezTo>
                  <a:cubicBezTo>
                    <a:pt x="1444" y="799"/>
                    <a:pt x="1437" y="809"/>
                    <a:pt x="1428" y="818"/>
                  </a:cubicBezTo>
                  <a:cubicBezTo>
                    <a:pt x="1409" y="838"/>
                    <a:pt x="1377" y="849"/>
                    <a:pt x="1348" y="846"/>
                  </a:cubicBezTo>
                  <a:cubicBezTo>
                    <a:pt x="1335" y="845"/>
                    <a:pt x="1323" y="840"/>
                    <a:pt x="1313" y="833"/>
                  </a:cubicBezTo>
                  <a:cubicBezTo>
                    <a:pt x="1309" y="830"/>
                    <a:pt x="1306" y="827"/>
                    <a:pt x="1303" y="824"/>
                  </a:cubicBezTo>
                  <a:cubicBezTo>
                    <a:pt x="1294" y="814"/>
                    <a:pt x="1288" y="801"/>
                    <a:pt x="1283" y="788"/>
                  </a:cubicBezTo>
                  <a:cubicBezTo>
                    <a:pt x="1279" y="777"/>
                    <a:pt x="1276" y="766"/>
                    <a:pt x="1273" y="755"/>
                  </a:cubicBezTo>
                  <a:cubicBezTo>
                    <a:pt x="1249" y="685"/>
                    <a:pt x="1204" y="636"/>
                    <a:pt x="1133" y="619"/>
                  </a:cubicBezTo>
                  <a:cubicBezTo>
                    <a:pt x="1160" y="630"/>
                    <a:pt x="1171" y="674"/>
                    <a:pt x="1175" y="700"/>
                  </a:cubicBezTo>
                  <a:cubicBezTo>
                    <a:pt x="1179" y="728"/>
                    <a:pt x="1179" y="758"/>
                    <a:pt x="1175" y="788"/>
                  </a:cubicBezTo>
                  <a:cubicBezTo>
                    <a:pt x="1165" y="874"/>
                    <a:pt x="1131" y="960"/>
                    <a:pt x="1122" y="1000"/>
                  </a:cubicBezTo>
                  <a:cubicBezTo>
                    <a:pt x="1122" y="1001"/>
                    <a:pt x="1121" y="1003"/>
                    <a:pt x="1121" y="1005"/>
                  </a:cubicBezTo>
                  <a:cubicBezTo>
                    <a:pt x="1118" y="1014"/>
                    <a:pt x="1115" y="1027"/>
                    <a:pt x="1113" y="1042"/>
                  </a:cubicBezTo>
                  <a:cubicBezTo>
                    <a:pt x="1110" y="1059"/>
                    <a:pt x="1108" y="1077"/>
                    <a:pt x="1108" y="1093"/>
                  </a:cubicBezTo>
                  <a:cubicBezTo>
                    <a:pt x="1108" y="1134"/>
                    <a:pt x="1113" y="1174"/>
                    <a:pt x="1122" y="1210"/>
                  </a:cubicBezTo>
                  <a:cubicBezTo>
                    <a:pt x="1132" y="1253"/>
                    <a:pt x="1149" y="1293"/>
                    <a:pt x="1170" y="1329"/>
                  </a:cubicBezTo>
                  <a:cubicBezTo>
                    <a:pt x="1178" y="1343"/>
                    <a:pt x="1187" y="1356"/>
                    <a:pt x="1197" y="1369"/>
                  </a:cubicBezTo>
                  <a:cubicBezTo>
                    <a:pt x="1227" y="1409"/>
                    <a:pt x="1262" y="1443"/>
                    <a:pt x="1303" y="1471"/>
                  </a:cubicBezTo>
                  <a:cubicBezTo>
                    <a:pt x="1318" y="1481"/>
                    <a:pt x="1333" y="1490"/>
                    <a:pt x="1348" y="1498"/>
                  </a:cubicBezTo>
                  <a:cubicBezTo>
                    <a:pt x="1428" y="1542"/>
                    <a:pt x="1522" y="1565"/>
                    <a:pt x="1623" y="1565"/>
                  </a:cubicBezTo>
                  <a:cubicBezTo>
                    <a:pt x="1642" y="1565"/>
                    <a:pt x="1659" y="1565"/>
                    <a:pt x="1677" y="1563"/>
                  </a:cubicBezTo>
                  <a:cubicBezTo>
                    <a:pt x="1930" y="1542"/>
                    <a:pt x="2128" y="1371"/>
                    <a:pt x="2139" y="1114"/>
                  </a:cubicBezTo>
                  <a:cubicBezTo>
                    <a:pt x="2149" y="1061"/>
                    <a:pt x="2142" y="1001"/>
                    <a:pt x="2135" y="955"/>
                  </a:cubicBezTo>
                  <a:close/>
                </a:path>
              </a:pathLst>
            </a:custGeom>
            <a:solidFill>
              <a:srgbClr val="2B638A"/>
            </a:solidFill>
            <a:ln>
              <a:noFill/>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grpSp>
      <p:sp>
        <p:nvSpPr>
          <p:cNvPr id="24" name="Rectangle 23"/>
          <p:cNvSpPr/>
          <p:nvPr/>
        </p:nvSpPr>
        <p:spPr>
          <a:xfrm>
            <a:off x="460858" y="1205477"/>
            <a:ext cx="4553807" cy="1046386"/>
          </a:xfrm>
          <a:prstGeom prst="rect">
            <a:avLst/>
          </a:prstGeom>
          <a:solidFill>
            <a:srgbClr val="FFFFCC"/>
          </a:solidFill>
          <a:ln w="38100">
            <a:solidFill>
              <a:srgbClr val="FFC000"/>
            </a:solidFill>
          </a:ln>
        </p:spPr>
        <p:style>
          <a:lnRef idx="1">
            <a:schemeClr val="accent6"/>
          </a:lnRef>
          <a:fillRef idx="2">
            <a:schemeClr val="accent6"/>
          </a:fillRef>
          <a:effectRef idx="1">
            <a:schemeClr val="accent6"/>
          </a:effectRef>
          <a:fontRef idx="minor">
            <a:schemeClr val="dk1"/>
          </a:fontRef>
        </p:style>
        <p:txBody>
          <a:bodyPr wrap="square" lIns="121867" tIns="60933" rIns="121867" bIns="60933">
            <a:spAutoFit/>
          </a:bodyPr>
          <a:lstStyle/>
          <a:p>
            <a:r>
              <a:rPr lang="ja-JP" altLang="en-US" sz="1500" u="sng" dirty="0">
                <a:solidFill>
                  <a:schemeClr val="dk1"/>
                </a:solidFill>
                <a:latin typeface="CiscoSansTT ExtraLight" charset="0"/>
                <a:ea typeface="ＭＳ Ｐゴシック" charset="-128"/>
                <a:cs typeface="MS PGothic" charset="-128"/>
              </a:rPr>
              <a:t>可視化の効果</a:t>
            </a:r>
            <a:endParaRPr lang="en-US" altLang="ja-JP" sz="1500" u="sng" dirty="0">
              <a:solidFill>
                <a:schemeClr val="dk1"/>
              </a:solidFill>
              <a:latin typeface="CiscoSansTT ExtraLight" charset="0"/>
              <a:ea typeface="ＭＳ Ｐゴシック" charset="-128"/>
              <a:cs typeface="MS PGothic" charset="-128"/>
            </a:endParaRPr>
          </a:p>
          <a:p>
            <a:pPr marL="285750" indent="-285750">
              <a:buFont typeface="Arial"/>
              <a:buChar char="•"/>
            </a:pPr>
            <a:r>
              <a:rPr lang="ja-JP" altLang="en-US" sz="1500" dirty="0">
                <a:solidFill>
                  <a:schemeClr val="dk1"/>
                </a:solidFill>
                <a:latin typeface="CiscoSansTT ExtraLight" charset="0"/>
                <a:ea typeface="ＭＳ Ｐゴシック" charset="-128"/>
                <a:cs typeface="MS PGothic" charset="-128"/>
              </a:rPr>
              <a:t>古い</a:t>
            </a:r>
            <a:r>
              <a:rPr lang="en-US" altLang="ja-JP" sz="1500" dirty="0">
                <a:solidFill>
                  <a:schemeClr val="dk1"/>
                </a:solidFill>
                <a:latin typeface="CiscoSansTT ExtraLight" charset="0"/>
                <a:ea typeface="ＭＳ Ｐゴシック" charset="-128"/>
                <a:cs typeface="MS PGothic" charset="-128"/>
              </a:rPr>
              <a:t>OS</a:t>
            </a:r>
            <a:r>
              <a:rPr lang="ja-JP" altLang="en-US" sz="1500" dirty="0">
                <a:solidFill>
                  <a:schemeClr val="dk1"/>
                </a:solidFill>
                <a:latin typeface="CiscoSansTT ExtraLight" charset="0"/>
                <a:ea typeface="ＭＳ Ｐゴシック" charset="-128"/>
                <a:cs typeface="MS PGothic" charset="-128"/>
              </a:rPr>
              <a:t>／アプリケーション／ブラウザの検知</a:t>
            </a:r>
            <a:endParaRPr lang="en-US" altLang="ja-JP" sz="1500" dirty="0">
              <a:solidFill>
                <a:schemeClr val="dk1"/>
              </a:solidFill>
              <a:latin typeface="CiscoSansTT ExtraLight" charset="0"/>
              <a:ea typeface="ＭＳ Ｐゴシック" charset="-128"/>
              <a:cs typeface="MS PGothic" charset="-128"/>
            </a:endParaRPr>
          </a:p>
          <a:p>
            <a:pPr marL="285750" indent="-285750">
              <a:buFont typeface="Arial"/>
              <a:buChar char="•"/>
            </a:pPr>
            <a:r>
              <a:rPr lang="ja-JP" altLang="en-US" sz="1500" dirty="0">
                <a:solidFill>
                  <a:schemeClr val="dk1"/>
                </a:solidFill>
                <a:latin typeface="CiscoSansTT ExtraLight" charset="0"/>
                <a:ea typeface="ＭＳ Ｐゴシック" charset="-128"/>
                <a:cs typeface="MS PGothic" charset="-128"/>
              </a:rPr>
              <a:t>誤検知削減</a:t>
            </a:r>
            <a:endParaRPr lang="en-US" altLang="ja-JP" sz="1500" dirty="0">
              <a:solidFill>
                <a:schemeClr val="dk1"/>
              </a:solidFill>
              <a:latin typeface="CiscoSansTT ExtraLight" charset="0"/>
              <a:ea typeface="ＭＳ Ｐゴシック" charset="-128"/>
              <a:cs typeface="MS PGothic" charset="-128"/>
            </a:endParaRPr>
          </a:p>
          <a:p>
            <a:pPr marL="285750" indent="-285750">
              <a:buFont typeface="Arial"/>
              <a:buChar char="•"/>
            </a:pPr>
            <a:r>
              <a:rPr lang="ja-JP" altLang="en-US" sz="1500" dirty="0">
                <a:solidFill>
                  <a:schemeClr val="dk1"/>
                </a:solidFill>
                <a:latin typeface="CiscoSansTT ExtraLight" charset="0"/>
                <a:ea typeface="ＭＳ Ｐゴシック" charset="-128"/>
                <a:cs typeface="MS PGothic" charset="-128"/>
              </a:rPr>
              <a:t>すり抜けたマルウェア</a:t>
            </a:r>
            <a:endParaRPr lang="en-US" sz="1500" dirty="0">
              <a:solidFill>
                <a:schemeClr val="dk1"/>
              </a:solidFill>
              <a:latin typeface="CiscoSansTT ExtraLight" charset="0"/>
              <a:ea typeface="ＭＳ Ｐゴシック" charset="-128"/>
              <a:cs typeface="MS PGothic" charset="-128"/>
            </a:endParaRPr>
          </a:p>
        </p:txBody>
      </p:sp>
      <p:sp>
        <p:nvSpPr>
          <p:cNvPr id="19" name="Title 18"/>
          <p:cNvSpPr>
            <a:spLocks noGrp="1"/>
          </p:cNvSpPr>
          <p:nvPr>
            <p:ph type="title"/>
          </p:nvPr>
        </p:nvSpPr>
        <p:spPr/>
        <p:txBody>
          <a:bodyPr/>
          <a:lstStyle/>
          <a:p>
            <a:r>
              <a:rPr lang="en-US" dirty="0" err="1" smtClean="0">
                <a:latin typeface="CiscoSansTT ExtraLight" charset="0"/>
                <a:ea typeface="ＭＳ Ｐゴシック" charset="-128"/>
              </a:rPr>
              <a:t>ネットワークとホストの可視化</a:t>
            </a:r>
            <a:endParaRPr lang="en-US" dirty="0">
              <a:latin typeface="CiscoSansTT ExtraLight" charset="0"/>
              <a:ea typeface="ＭＳ Ｐゴシック" charset="-128"/>
            </a:endParaRPr>
          </a:p>
        </p:txBody>
      </p:sp>
    </p:spTree>
    <p:extLst>
      <p:ext uri="{BB962C8B-B14F-4D97-AF65-F5344CB8AC3E}">
        <p14:creationId xmlns:p14="http://schemas.microsoft.com/office/powerpoint/2010/main" val="346525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wipe(left)">
                                      <p:cBhvr>
                                        <p:cTn id="12" dur="1000"/>
                                        <p:tgtEl>
                                          <p:spTgt spid="224"/>
                                        </p:tgtEl>
                                      </p:cBhvr>
                                    </p:animEffect>
                                  </p:childTnLst>
                                </p:cTn>
                              </p:par>
                              <p:par>
                                <p:cTn id="13" presetID="22" presetClass="entr" presetSubtype="8" fill="hold" nodeType="withEffect">
                                  <p:stCondLst>
                                    <p:cond delay="0"/>
                                  </p:stCondLst>
                                  <p:childTnLst>
                                    <p:set>
                                      <p:cBhvr>
                                        <p:cTn id="14" dur="1" fill="hold">
                                          <p:stCondLst>
                                            <p:cond delay="0"/>
                                          </p:stCondLst>
                                        </p:cTn>
                                        <p:tgtEl>
                                          <p:spTgt spid="225"/>
                                        </p:tgtEl>
                                        <p:attrNameLst>
                                          <p:attrName>style.visibility</p:attrName>
                                        </p:attrNameLst>
                                      </p:cBhvr>
                                      <p:to>
                                        <p:strVal val="visible"/>
                                      </p:to>
                                    </p:set>
                                    <p:animEffect transition="in" filter="wipe(left)">
                                      <p:cBhvr>
                                        <p:cTn id="15" dur="1000"/>
                                        <p:tgtEl>
                                          <p:spTgt spid="2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wipe(left)">
                                      <p:cBhvr>
                                        <p:cTn id="23" dur="2000"/>
                                        <p:tgtEl>
                                          <p:spTgt spid="2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300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227"/>
                                        </p:tgtEl>
                                        <p:attrNameLst>
                                          <p:attrName>style.visibility</p:attrName>
                                        </p:attrNameLst>
                                      </p:cBhvr>
                                      <p:to>
                                        <p:strVal val="visible"/>
                                      </p:to>
                                    </p:set>
                                    <p:animEffect transition="in" filter="wipe(left)">
                                      <p:cBhvr>
                                        <p:cTn id="31" dur="3000"/>
                                        <p:tgtEl>
                                          <p:spTgt spid="22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0.70"/>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766" y="117177"/>
            <a:ext cx="8345488" cy="731837"/>
          </a:xfrm>
        </p:spPr>
        <p:txBody>
          <a:bodyPr/>
          <a:lstStyle/>
          <a:p>
            <a:r>
              <a:rPr lang="ja-JP" altLang="en-US" dirty="0" smtClean="0">
                <a:latin typeface="CiscoSansTT ExtraLight" charset="0"/>
                <a:ea typeface="ＭＳ Ｐゴシック" charset="-128"/>
              </a:rPr>
              <a:t>ホスト プロファイル</a:t>
            </a:r>
            <a:r>
              <a:rPr lang="ja-JP" altLang="en-US" dirty="0" smtClean="0">
                <a:latin typeface="CiscoSansTT ExtraLight" charset="0"/>
                <a:ea typeface="ＭＳ Ｐゴシック" charset="-128"/>
              </a:rPr>
              <a:t>の例</a:t>
            </a:r>
            <a:endParaRPr lang="en-US" dirty="0">
              <a:latin typeface="CiscoSansTT ExtraLight" charset="0"/>
              <a:ea typeface="ＭＳ Ｐゴシック" charset="-128"/>
            </a:endParaRPr>
          </a:p>
        </p:txBody>
      </p:sp>
      <p:pic>
        <p:nvPicPr>
          <p:cNvPr id="23" name="Picture 22" descr="Screen Shot 2014-09-15 at 21.21.36.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8220" y="747656"/>
            <a:ext cx="8196050" cy="846739"/>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3206373" y="1459274"/>
            <a:ext cx="1161858" cy="13511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pic>
        <p:nvPicPr>
          <p:cNvPr id="24" name="Picture 23" descr="Screen Shot 2014-09-15 at 21.29.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831" y="1657446"/>
            <a:ext cx="3849387" cy="2927560"/>
          </a:xfrm>
          <a:prstGeom prst="rect">
            <a:avLst/>
          </a:prstGeom>
          <a:ln>
            <a:solidFill>
              <a:schemeClr val="tx1">
                <a:lumMod val="50000"/>
                <a:lumOff val="50000"/>
              </a:schemeClr>
            </a:solidFill>
          </a:ln>
        </p:spPr>
      </p:pic>
      <p:pic>
        <p:nvPicPr>
          <p:cNvPr id="25" name="Picture 24" descr="Screen Shot 2014-09-15 at 21.29.35.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39613" y="1648439"/>
            <a:ext cx="3699568" cy="1558365"/>
          </a:xfrm>
          <a:prstGeom prst="rect">
            <a:avLst/>
          </a:prstGeom>
          <a:ln>
            <a:solidFill>
              <a:srgbClr val="7F7F7F"/>
            </a:solidFill>
          </a:ln>
        </p:spPr>
      </p:pic>
      <p:pic>
        <p:nvPicPr>
          <p:cNvPr id="26" name="Picture 25" descr="Screen Shot 2014-09-15 at 21.30.3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39612" y="3224631"/>
            <a:ext cx="5568361" cy="1351374"/>
          </a:xfrm>
          <a:prstGeom prst="rect">
            <a:avLst/>
          </a:prstGeom>
          <a:ln/>
        </p:spPr>
        <p:style>
          <a:lnRef idx="0">
            <a:schemeClr val="accent2"/>
          </a:lnRef>
          <a:fillRef idx="3">
            <a:schemeClr val="accent2"/>
          </a:fillRef>
          <a:effectRef idx="3">
            <a:schemeClr val="accent2"/>
          </a:effectRef>
          <a:fontRef idx="minor">
            <a:schemeClr val="lt1"/>
          </a:fontRef>
        </p:style>
      </p:pic>
      <p:pic>
        <p:nvPicPr>
          <p:cNvPr id="27" name="Picture 26" descr="Screen Shot 2014-09-15 at 21.34.26.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84796" y="1812183"/>
            <a:ext cx="2481545" cy="1133392"/>
          </a:xfrm>
          <a:prstGeom prst="rect">
            <a:avLst/>
          </a:prstGeom>
          <a:ln>
            <a:solidFill>
              <a:srgbClr val="7F7F7F"/>
            </a:solidFill>
          </a:ln>
        </p:spPr>
      </p:pic>
      <p:sp>
        <p:nvSpPr>
          <p:cNvPr id="28" name="Rectangular Callout 27"/>
          <p:cNvSpPr/>
          <p:nvPr/>
        </p:nvSpPr>
        <p:spPr bwMode="auto">
          <a:xfrm>
            <a:off x="7628297" y="2569384"/>
            <a:ext cx="1396366" cy="293330"/>
          </a:xfrm>
          <a:prstGeom prst="wedgeRectCallout">
            <a:avLst>
              <a:gd name="adj1" fmla="val -64876"/>
              <a:gd name="adj2" fmla="val -54005"/>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ユーザ履歴</a:t>
            </a:r>
            <a:endParaRPr lang="en-US" sz="1400" dirty="0">
              <a:solidFill>
                <a:srgbClr val="FFFFFF"/>
              </a:solidFill>
              <a:latin typeface="CiscoSansTT ExtraLight" charset="0"/>
              <a:ea typeface="ＭＳ Ｐゴシック" charset="-128"/>
              <a:cs typeface="Arial"/>
            </a:endParaRPr>
          </a:p>
        </p:txBody>
      </p:sp>
      <p:sp>
        <p:nvSpPr>
          <p:cNvPr id="29" name="Rectangular Callout 28"/>
          <p:cNvSpPr/>
          <p:nvPr/>
        </p:nvSpPr>
        <p:spPr bwMode="auto">
          <a:xfrm>
            <a:off x="1954387" y="3411168"/>
            <a:ext cx="1396366" cy="293330"/>
          </a:xfrm>
          <a:prstGeom prst="wedgeRectCallout">
            <a:avLst>
              <a:gd name="adj1" fmla="val -64876"/>
              <a:gd name="adj2" fmla="val -54005"/>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端末</a:t>
            </a:r>
            <a:r>
              <a:rPr lang="en-US" altLang="ja-JP" sz="1400" dirty="0">
                <a:solidFill>
                  <a:srgbClr val="FFFFFF"/>
                </a:solidFill>
                <a:latin typeface="CiscoSansTT ExtraLight" charset="0"/>
                <a:ea typeface="ＭＳ Ｐゴシック" charset="-128"/>
                <a:cs typeface="Arial"/>
              </a:rPr>
              <a:t>OS</a:t>
            </a:r>
            <a:endParaRPr lang="en-US" sz="1400" dirty="0">
              <a:solidFill>
                <a:srgbClr val="FFFFFF"/>
              </a:solidFill>
              <a:latin typeface="CiscoSansTT ExtraLight" charset="0"/>
              <a:ea typeface="ＭＳ Ｐゴシック" charset="-128"/>
              <a:cs typeface="Arial"/>
            </a:endParaRPr>
          </a:p>
        </p:txBody>
      </p:sp>
      <p:sp>
        <p:nvSpPr>
          <p:cNvPr id="30" name="Rectangular Callout 29"/>
          <p:cNvSpPr/>
          <p:nvPr/>
        </p:nvSpPr>
        <p:spPr bwMode="auto">
          <a:xfrm>
            <a:off x="1332984" y="4270402"/>
            <a:ext cx="2134576" cy="293330"/>
          </a:xfrm>
          <a:prstGeom prst="wedgeRectCallout">
            <a:avLst>
              <a:gd name="adj1" fmla="val -32809"/>
              <a:gd name="adj2" fmla="val -91302"/>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smtClean="0">
                <a:solidFill>
                  <a:srgbClr val="FFFFFF"/>
                </a:solidFill>
                <a:latin typeface="CiscoSansTT ExtraLight" charset="0"/>
                <a:ea typeface="ＭＳ Ｐゴシック" charset="-128"/>
                <a:cs typeface="Arial"/>
              </a:rPr>
              <a:t>サーバ アプリケーション</a:t>
            </a:r>
            <a:endParaRPr lang="en-US" sz="1400" dirty="0">
              <a:solidFill>
                <a:srgbClr val="FFFFFF"/>
              </a:solidFill>
              <a:latin typeface="CiscoSansTT ExtraLight" charset="0"/>
              <a:ea typeface="ＭＳ Ｐゴシック" charset="-128"/>
              <a:cs typeface="Arial"/>
            </a:endParaRPr>
          </a:p>
        </p:txBody>
      </p:sp>
      <p:sp>
        <p:nvSpPr>
          <p:cNvPr id="31" name="Rectangular Callout 30"/>
          <p:cNvSpPr/>
          <p:nvPr/>
        </p:nvSpPr>
        <p:spPr bwMode="auto">
          <a:xfrm>
            <a:off x="5574408" y="3026581"/>
            <a:ext cx="2306415" cy="293330"/>
          </a:xfrm>
          <a:prstGeom prst="wedgeRectCallout">
            <a:avLst>
              <a:gd name="adj1" fmla="val -32809"/>
              <a:gd name="adj2" fmla="val -91302"/>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en-US" altLang="ja-JP" sz="1400" dirty="0">
                <a:solidFill>
                  <a:srgbClr val="FFFFFF"/>
                </a:solidFill>
                <a:latin typeface="CiscoSansTT ExtraLight" charset="0"/>
                <a:ea typeface="ＭＳ Ｐゴシック" charset="-128"/>
                <a:cs typeface="Arial"/>
              </a:rPr>
              <a:t>Web</a:t>
            </a:r>
            <a:r>
              <a:rPr lang="ja-JP" altLang="en-US" sz="1400" dirty="0">
                <a:solidFill>
                  <a:srgbClr val="FFFFFF"/>
                </a:solidFill>
                <a:latin typeface="CiscoSansTT ExtraLight" charset="0"/>
                <a:ea typeface="ＭＳ Ｐゴシック" charset="-128"/>
                <a:cs typeface="Arial"/>
              </a:rPr>
              <a:t>アプリケーション</a:t>
            </a:r>
            <a:endParaRPr lang="en-US" sz="1400" dirty="0">
              <a:solidFill>
                <a:srgbClr val="FFFFFF"/>
              </a:solidFill>
              <a:latin typeface="CiscoSansTT ExtraLight" charset="0"/>
              <a:ea typeface="ＭＳ Ｐゴシック" charset="-128"/>
              <a:cs typeface="Arial"/>
            </a:endParaRPr>
          </a:p>
        </p:txBody>
      </p:sp>
      <p:sp>
        <p:nvSpPr>
          <p:cNvPr id="32" name="Rectangular Callout 31"/>
          <p:cNvSpPr/>
          <p:nvPr/>
        </p:nvSpPr>
        <p:spPr bwMode="auto">
          <a:xfrm>
            <a:off x="3601239" y="2389853"/>
            <a:ext cx="2413069" cy="286200"/>
          </a:xfrm>
          <a:prstGeom prst="wedgeRectCallout">
            <a:avLst>
              <a:gd name="adj1" fmla="val -8207"/>
              <a:gd name="adj2" fmla="val -109951"/>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smtClean="0">
                <a:solidFill>
                  <a:srgbClr val="FFFFFF"/>
                </a:solidFill>
                <a:latin typeface="CiscoSansTT ExtraLight" charset="0"/>
                <a:ea typeface="ＭＳ Ｐゴシック" charset="-128"/>
                <a:cs typeface="Arial"/>
              </a:rPr>
              <a:t>クライアント アプリケーション</a:t>
            </a:r>
            <a:endParaRPr lang="en-US" sz="1400" dirty="0">
              <a:solidFill>
                <a:srgbClr val="FFFFFF"/>
              </a:solidFill>
              <a:latin typeface="CiscoSansTT ExtraLight" charset="0"/>
              <a:ea typeface="ＭＳ Ｐゴシック" charset="-128"/>
              <a:cs typeface="Arial"/>
            </a:endParaRPr>
          </a:p>
        </p:txBody>
      </p:sp>
      <p:sp>
        <p:nvSpPr>
          <p:cNvPr id="33" name="Rectangular Callout 32"/>
          <p:cNvSpPr/>
          <p:nvPr/>
        </p:nvSpPr>
        <p:spPr bwMode="auto">
          <a:xfrm>
            <a:off x="6014308" y="4223161"/>
            <a:ext cx="2019629" cy="293330"/>
          </a:xfrm>
          <a:prstGeom prst="wedgeRectCallout">
            <a:avLst>
              <a:gd name="adj1" fmla="val -39057"/>
              <a:gd name="adj2" fmla="val -97519"/>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該当脆弱性リスト</a:t>
            </a:r>
            <a:endParaRPr lang="en-US" sz="1400" dirty="0">
              <a:solidFill>
                <a:srgbClr val="FFFFFF"/>
              </a:solidFill>
              <a:latin typeface="CiscoSansTT ExtraLight" charset="0"/>
              <a:ea typeface="ＭＳ Ｐゴシック" charset="-128"/>
              <a:cs typeface="Arial"/>
            </a:endParaRPr>
          </a:p>
        </p:txBody>
      </p:sp>
      <p:sp>
        <p:nvSpPr>
          <p:cNvPr id="34" name="Rectangular Callout 33"/>
          <p:cNvSpPr/>
          <p:nvPr/>
        </p:nvSpPr>
        <p:spPr bwMode="auto">
          <a:xfrm>
            <a:off x="1104967" y="2826205"/>
            <a:ext cx="1579017" cy="293330"/>
          </a:xfrm>
          <a:prstGeom prst="wedgeRectCallout">
            <a:avLst>
              <a:gd name="adj1" fmla="val -60017"/>
              <a:gd name="adj2" fmla="val 1940"/>
            </a:avLst>
          </a:prstGeom>
          <a:solidFill>
            <a:srgbClr val="1FAED4"/>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侵入の痕跡</a:t>
            </a:r>
            <a:endParaRPr lang="en-US" sz="1400" dirty="0">
              <a:solidFill>
                <a:srgbClr val="FFFFFF"/>
              </a:solidFill>
              <a:latin typeface="CiscoSansTT ExtraLight" charset="0"/>
              <a:ea typeface="ＭＳ Ｐゴシック" charset="-128"/>
              <a:cs typeface="Arial"/>
            </a:endParaRPr>
          </a:p>
        </p:txBody>
      </p:sp>
      <p:sp>
        <p:nvSpPr>
          <p:cNvPr id="35" name="TextBox 34"/>
          <p:cNvSpPr txBox="1"/>
          <p:nvPr/>
        </p:nvSpPr>
        <p:spPr>
          <a:xfrm>
            <a:off x="756566" y="4673512"/>
            <a:ext cx="7817766" cy="315481"/>
          </a:xfrm>
          <a:prstGeom prst="rect">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wrap="square" lIns="68568" tIns="34285" rIns="68568" bIns="34285" rtlCol="0">
            <a:spAutoFit/>
          </a:bodyPr>
          <a:lstStyle/>
          <a:p>
            <a:pPr marL="285666" indent="-285666" algn="ctr">
              <a:buFont typeface="Wingdings" charset="2"/>
              <a:buChar char="ü"/>
            </a:pPr>
            <a:r>
              <a:rPr lang="ja-JP" altLang="en-US" sz="1600" dirty="0">
                <a:latin typeface="CiscoSansTT ExtraLight" charset="0"/>
                <a:ea typeface="ＭＳ Ｐゴシック" charset="-128"/>
              </a:rPr>
              <a:t>端末のセキュリティに関連する様々な情報を自動収集し、解析に活用</a:t>
            </a:r>
            <a:endParaRPr lang="en-US" altLang="ja-JP" sz="1600" dirty="0">
              <a:latin typeface="CiscoSansTT ExtraLight" charset="0"/>
              <a:ea typeface="ＭＳ Ｐゴシック" charset="-128"/>
            </a:endParaRPr>
          </a:p>
        </p:txBody>
      </p:sp>
      <p:sp>
        <p:nvSpPr>
          <p:cNvPr id="3" name="Cloud Callout 2"/>
          <p:cNvSpPr/>
          <p:nvPr/>
        </p:nvSpPr>
        <p:spPr>
          <a:xfrm>
            <a:off x="4653749" y="824479"/>
            <a:ext cx="2777084" cy="691802"/>
          </a:xfrm>
          <a:prstGeom prst="cloudCallout">
            <a:avLst>
              <a:gd name="adj1" fmla="val -49967"/>
              <a:gd name="adj2" fmla="val 47500"/>
            </a:avLst>
          </a:prstGeom>
          <a:solidFill>
            <a:schemeClr val="bg2"/>
          </a:solidFill>
          <a:ln>
            <a:solidFill>
              <a:schemeClr val="accent1"/>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 name="TextBox 3"/>
          <p:cNvSpPr txBox="1"/>
          <p:nvPr/>
        </p:nvSpPr>
        <p:spPr>
          <a:xfrm>
            <a:off x="4957048" y="900290"/>
            <a:ext cx="2397960" cy="530898"/>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例）アラートが発生したホストの情報を確認したい</a:t>
            </a:r>
            <a:endParaRPr lang="en-US" sz="1400" dirty="0">
              <a:latin typeface="CiscoSansTT ExtraLight" charset="0"/>
              <a:ea typeface="ＭＳ Ｐゴシック" charset="-128"/>
            </a:endParaRPr>
          </a:p>
        </p:txBody>
      </p:sp>
    </p:spTree>
    <p:extLst>
      <p:ext uri="{BB962C8B-B14F-4D97-AF65-F5344CB8AC3E}">
        <p14:creationId xmlns:p14="http://schemas.microsoft.com/office/powerpoint/2010/main" val="24456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Callout 27"/>
          <p:cNvSpPr/>
          <p:nvPr/>
        </p:nvSpPr>
        <p:spPr>
          <a:xfrm>
            <a:off x="189880" y="2307707"/>
            <a:ext cx="2875421" cy="787323"/>
          </a:xfrm>
          <a:prstGeom prst="cloudCallout">
            <a:avLst>
              <a:gd name="adj1" fmla="val 5536"/>
              <a:gd name="adj2" fmla="val 64152"/>
            </a:avLst>
          </a:prstGeom>
          <a:solidFill>
            <a:schemeClr val="bg2"/>
          </a:solidFill>
          <a:ln>
            <a:solidFill>
              <a:srgbClr val="049FD9"/>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27" name="Cloud Callout 26"/>
          <p:cNvSpPr/>
          <p:nvPr/>
        </p:nvSpPr>
        <p:spPr>
          <a:xfrm>
            <a:off x="122967" y="1557088"/>
            <a:ext cx="2820211" cy="726203"/>
          </a:xfrm>
          <a:prstGeom prst="cloudCallout">
            <a:avLst>
              <a:gd name="adj1" fmla="val -14026"/>
              <a:gd name="adj2" fmla="val 60951"/>
            </a:avLst>
          </a:prstGeom>
          <a:solidFill>
            <a:schemeClr val="bg2"/>
          </a:solidFill>
          <a:ln>
            <a:solidFill>
              <a:srgbClr val="049FD9"/>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2" name="Title 1"/>
          <p:cNvSpPr>
            <a:spLocks noGrp="1"/>
          </p:cNvSpPr>
          <p:nvPr>
            <p:ph type="ctrTitle"/>
          </p:nvPr>
        </p:nvSpPr>
        <p:spPr>
          <a:xfrm>
            <a:off x="437766" y="163872"/>
            <a:ext cx="8345488" cy="731837"/>
          </a:xfrm>
        </p:spPr>
        <p:txBody>
          <a:bodyPr/>
          <a:lstStyle/>
          <a:p>
            <a:r>
              <a:rPr lang="ja-JP" altLang="en-US" dirty="0" smtClean="0">
                <a:latin typeface="CiscoSansTT ExtraLight" charset="0"/>
                <a:ea typeface="ＭＳ Ｐゴシック" charset="-128"/>
              </a:rPr>
              <a:t>自動チューニングとインパクト解析</a:t>
            </a:r>
            <a:endParaRPr lang="en-US" dirty="0">
              <a:latin typeface="CiscoSansTT ExtraLight" charset="0"/>
              <a:ea typeface="ＭＳ Ｐゴシック" charset="-128"/>
            </a:endParaRPr>
          </a:p>
        </p:txBody>
      </p:sp>
      <p:sp>
        <p:nvSpPr>
          <p:cNvPr id="3" name="Right Arrow 2"/>
          <p:cNvSpPr/>
          <p:nvPr/>
        </p:nvSpPr>
        <p:spPr>
          <a:xfrm>
            <a:off x="3017311" y="1782673"/>
            <a:ext cx="450515" cy="271124"/>
          </a:xfrm>
          <a:prstGeom prst="rightArrow">
            <a:avLst/>
          </a:prstGeom>
          <a:solidFill>
            <a:srgbClr val="33828D"/>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pic>
        <p:nvPicPr>
          <p:cNvPr id="6" name="Picture 5" descr="Screen Shot 2014-09-12 at 13.54.1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5577" y="849340"/>
            <a:ext cx="5106775" cy="2016337"/>
          </a:xfrm>
          <a:prstGeom prst="rect">
            <a:avLst/>
          </a:prstGeom>
          <a:ln>
            <a:noFill/>
          </a:ln>
          <a:effectLst>
            <a:outerShdw blurRad="292100" dist="139700" dir="2700000" algn="tl" rotWithShape="0">
              <a:srgbClr val="333333">
                <a:alpha val="65000"/>
              </a:srgbClr>
            </a:outerShdw>
          </a:effectLst>
        </p:spPr>
      </p:pic>
      <p:pic>
        <p:nvPicPr>
          <p:cNvPr id="8" name="Picture 7" descr="Screen Shot 2014-09-12 at 14.28.2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57636" y="3581054"/>
            <a:ext cx="2584899" cy="1075569"/>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29712"/>
          <a:stretch/>
        </p:blipFill>
        <p:spPr bwMode="auto">
          <a:xfrm>
            <a:off x="871624" y="3265211"/>
            <a:ext cx="1495610" cy="19959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255" y="945827"/>
            <a:ext cx="2707627" cy="530895"/>
          </a:xfrm>
          <a:prstGeom prst="rect">
            <a:avLst/>
          </a:prstGeom>
          <a:noFill/>
        </p:spPr>
        <p:txBody>
          <a:bodyPr wrap="square" lIns="91412" tIns="45706" rIns="91412" bIns="45706" rtlCol="0">
            <a:spAutoFit/>
          </a:bodyPr>
          <a:lstStyle/>
          <a:p>
            <a:pPr algn="ctr"/>
            <a:r>
              <a:rPr lang="ja-JP" altLang="en-US" sz="1400" dirty="0">
                <a:latin typeface="CiscoSansTT ExtraLight" charset="0"/>
                <a:ea typeface="ＭＳ Ｐゴシック" charset="-128"/>
              </a:rPr>
              <a:t>一般的な</a:t>
            </a:r>
            <a:r>
              <a:rPr lang="en-US" sz="1400" dirty="0">
                <a:latin typeface="CiscoSansTT ExtraLight" charset="0"/>
                <a:ea typeface="ＭＳ Ｐゴシック" charset="-128"/>
              </a:rPr>
              <a:t>侵入検知</a:t>
            </a:r>
            <a:r>
              <a:rPr lang="ja-JP" altLang="en-US" sz="1400" dirty="0">
                <a:latin typeface="CiscoSansTT ExtraLight" charset="0"/>
                <a:ea typeface="ＭＳ Ｐゴシック" charset="-128"/>
              </a:rPr>
              <a:t>機</a:t>
            </a:r>
            <a:r>
              <a:rPr lang="ja-JP" altLang="en-US" sz="1400" dirty="0" smtClean="0">
                <a:latin typeface="CiscoSansTT ExtraLight" charset="0"/>
                <a:ea typeface="ＭＳ Ｐゴシック" charset="-128"/>
              </a:rPr>
              <a:t>器 </a:t>
            </a:r>
            <a:r>
              <a:rPr lang="en-US" altLang="ja-JP" sz="1400" dirty="0" smtClean="0">
                <a:latin typeface="CiscoSansTT ExtraLight" charset="0"/>
                <a:ea typeface="ＭＳ Ｐゴシック" charset="-128"/>
              </a:rPr>
              <a:t>(IPS) </a:t>
            </a:r>
            <a:r>
              <a:rPr lang="ja-JP" altLang="en-US" sz="1400" dirty="0" smtClean="0">
                <a:latin typeface="CiscoSansTT ExtraLight" charset="0"/>
                <a:ea typeface="ＭＳ Ｐゴシック" charset="-128"/>
              </a:rPr>
              <a:t>の</a:t>
            </a:r>
            <a:endParaRPr lang="en-US" altLang="ja-JP" sz="1400" dirty="0">
              <a:latin typeface="CiscoSansTT ExtraLight" charset="0"/>
              <a:ea typeface="ＭＳ Ｐゴシック" charset="-128"/>
            </a:endParaRPr>
          </a:p>
          <a:p>
            <a:pPr algn="ctr"/>
            <a:r>
              <a:rPr lang="en-US" sz="1400" dirty="0">
                <a:latin typeface="CiscoSansTT ExtraLight" charset="0"/>
                <a:ea typeface="ＭＳ Ｐゴシック" charset="-128"/>
              </a:rPr>
              <a:t>運用</a:t>
            </a:r>
            <a:r>
              <a:rPr lang="ja-JP" altLang="en-US" sz="1400" dirty="0">
                <a:latin typeface="CiscoSansTT ExtraLight" charset="0"/>
                <a:ea typeface="ＭＳ Ｐゴシック" charset="-128"/>
              </a:rPr>
              <a:t>者が抱える問題</a:t>
            </a:r>
            <a:endParaRPr lang="en-US" altLang="ja-JP" sz="1400" dirty="0">
              <a:latin typeface="CiscoSansTT ExtraLight" charset="0"/>
              <a:ea typeface="ＭＳ Ｐゴシック" charset="-128"/>
            </a:endParaRPr>
          </a:p>
        </p:txBody>
      </p:sp>
      <p:sp>
        <p:nvSpPr>
          <p:cNvPr id="12" name="TextBox 11"/>
          <p:cNvSpPr txBox="1"/>
          <p:nvPr/>
        </p:nvSpPr>
        <p:spPr>
          <a:xfrm>
            <a:off x="418124" y="2455954"/>
            <a:ext cx="2368750" cy="523192"/>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沢山のログが出るが、本当に重要なものがわからない・・・</a:t>
            </a:r>
            <a:endParaRPr lang="en-US" sz="1400" dirty="0">
              <a:latin typeface="CiscoSansTT ExtraLight" charset="0"/>
              <a:ea typeface="ＭＳ Ｐゴシック" charset="-128"/>
            </a:endParaRPr>
          </a:p>
        </p:txBody>
      </p:sp>
      <p:sp>
        <p:nvSpPr>
          <p:cNvPr id="14" name="TextBox 13"/>
          <p:cNvSpPr txBox="1"/>
          <p:nvPr/>
        </p:nvSpPr>
        <p:spPr>
          <a:xfrm>
            <a:off x="404588" y="1647709"/>
            <a:ext cx="2297408" cy="530898"/>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環境に合わせて設定を調整したいが、運用が大変・・・</a:t>
            </a:r>
            <a:endParaRPr lang="en-US" sz="1400" dirty="0">
              <a:latin typeface="CiscoSansTT ExtraLight" charset="0"/>
              <a:ea typeface="ＭＳ Ｐゴシック" charset="-128"/>
            </a:endParaRPr>
          </a:p>
        </p:txBody>
      </p:sp>
      <p:sp>
        <p:nvSpPr>
          <p:cNvPr id="15" name="Right Arrow 14"/>
          <p:cNvSpPr/>
          <p:nvPr/>
        </p:nvSpPr>
        <p:spPr>
          <a:xfrm rot="2658796">
            <a:off x="2944874" y="3071559"/>
            <a:ext cx="528086" cy="304552"/>
          </a:xfrm>
          <a:prstGeom prst="rightArrow">
            <a:avLst>
              <a:gd name="adj1" fmla="val 40988"/>
              <a:gd name="adj2" fmla="val 50000"/>
            </a:avLst>
          </a:prstGeom>
          <a:solidFill>
            <a:srgbClr val="16759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17" name="TextBox 16"/>
          <p:cNvSpPr txBox="1"/>
          <p:nvPr/>
        </p:nvSpPr>
        <p:spPr>
          <a:xfrm>
            <a:off x="3485575" y="3206805"/>
            <a:ext cx="5658425" cy="338554"/>
          </a:xfrm>
          <a:prstGeom prst="rect">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wrap="square" lIns="91412" tIns="45706" rIns="91412" bIns="45706" rtlCol="0">
            <a:spAutoFit/>
          </a:bodyPr>
          <a:lstStyle/>
          <a:p>
            <a:r>
              <a:rPr lang="ja-JP" altLang="en-US" sz="1600" b="1" dirty="0">
                <a:latin typeface="CiscoSansTT ExtraLight" charset="0"/>
                <a:ea typeface="ＭＳ Ｐゴシック" charset="-128"/>
              </a:rPr>
              <a:t>インパクト解析</a:t>
            </a:r>
            <a:r>
              <a:rPr lang="ja-JP" altLang="ja-JP" sz="1200" b="1" dirty="0">
                <a:latin typeface="CiscoSansTT ExtraLight" charset="0"/>
                <a:ea typeface="ＭＳ Ｐゴシック" charset="-128"/>
              </a:rPr>
              <a:t>　</a:t>
            </a:r>
            <a:r>
              <a:rPr lang="ja-JP" altLang="en-US" sz="1200" b="1" dirty="0">
                <a:latin typeface="CiscoSansTT ExtraLight" charset="0"/>
                <a:ea typeface="ＭＳ Ｐゴシック" charset="-128"/>
              </a:rPr>
              <a:t>攻撃と対象端末情報を解析し本当に危険度の高いログを識別</a:t>
            </a:r>
            <a:endParaRPr lang="en-US" sz="1200" b="1" dirty="0">
              <a:latin typeface="CiscoSansTT ExtraLight" charset="0"/>
              <a:ea typeface="ＭＳ Ｐゴシック" charset="-128"/>
            </a:endParaRPr>
          </a:p>
        </p:txBody>
      </p:sp>
      <p:sp>
        <p:nvSpPr>
          <p:cNvPr id="19" name="Rectangle 18"/>
          <p:cNvSpPr/>
          <p:nvPr/>
        </p:nvSpPr>
        <p:spPr>
          <a:xfrm>
            <a:off x="6907172" y="1954704"/>
            <a:ext cx="2123990" cy="707886"/>
          </a:xfrm>
          <a:prstGeom prst="rect">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wrap="square" lIns="91412" tIns="45706" rIns="91412" bIns="45706">
            <a:spAutoFit/>
          </a:bodyPr>
          <a:lstStyle/>
          <a:p>
            <a:r>
              <a:rPr lang="ja-JP" altLang="en-US" sz="1600" b="1" dirty="0">
                <a:latin typeface="CiscoSansTT ExtraLight" charset="0"/>
                <a:ea typeface="ＭＳ Ｐゴシック" charset="-128"/>
              </a:rPr>
              <a:t>自動チューニング</a:t>
            </a:r>
            <a:endParaRPr lang="en-US" altLang="ja-JP" sz="1600" b="1" dirty="0">
              <a:latin typeface="CiscoSansTT ExtraLight" charset="0"/>
              <a:ea typeface="ＭＳ Ｐゴシック" charset="-128"/>
            </a:endParaRPr>
          </a:p>
          <a:p>
            <a:r>
              <a:rPr lang="ja-JP" altLang="en-US" sz="1200" b="1" dirty="0">
                <a:latin typeface="CiscoSansTT ExtraLight" charset="0"/>
                <a:ea typeface="ＭＳ Ｐゴシック" charset="-128"/>
              </a:rPr>
              <a:t>ネットワーク環境を学習し、　最適な推奨設定を自動生成</a:t>
            </a:r>
            <a:endParaRPr lang="en-US" sz="1200" b="1" dirty="0">
              <a:latin typeface="CiscoSansTT ExtraLight" charset="0"/>
              <a:ea typeface="ＭＳ Ｐゴシック" charset="-128"/>
            </a:endParaRPr>
          </a:p>
        </p:txBody>
      </p:sp>
      <p:sp>
        <p:nvSpPr>
          <p:cNvPr id="20" name="TextBox 19"/>
          <p:cNvSpPr txBox="1"/>
          <p:nvPr/>
        </p:nvSpPr>
        <p:spPr>
          <a:xfrm>
            <a:off x="3305441" y="4357547"/>
            <a:ext cx="2864114" cy="276999"/>
          </a:xfrm>
          <a:prstGeom prst="rect">
            <a:avLst/>
          </a:prstGeom>
          <a:noFill/>
        </p:spPr>
        <p:txBody>
          <a:bodyPr wrap="square" lIns="91412" tIns="45706" rIns="91412" bIns="45706" rtlCol="0">
            <a:spAutoFit/>
          </a:bodyPr>
          <a:lstStyle/>
          <a:p>
            <a:pPr algn="ctr"/>
            <a:r>
              <a:rPr lang="ja-JP" altLang="en-US" sz="1200" dirty="0">
                <a:latin typeface="CiscoSansTT ExtraLight" charset="0"/>
                <a:ea typeface="ＭＳ Ｐゴシック" charset="-128"/>
              </a:rPr>
              <a:t>攻撃の緊急度</a:t>
            </a:r>
            <a:r>
              <a:rPr lang="en-US" altLang="ja-JP" sz="1200" dirty="0">
                <a:latin typeface="CiscoSansTT ExtraLight" charset="0"/>
                <a:ea typeface="ＭＳ Ｐゴシック" charset="-128"/>
              </a:rPr>
              <a:t> </a:t>
            </a:r>
            <a:r>
              <a:rPr lang="en-US" sz="1200" dirty="0">
                <a:latin typeface="CiscoSansTT ExtraLight" charset="0"/>
                <a:ea typeface="ＭＳ Ｐゴシック" charset="-128"/>
              </a:rPr>
              <a:t>“High”</a:t>
            </a:r>
            <a:r>
              <a:rPr lang="ja-JP" altLang="en-US" sz="1200" dirty="0">
                <a:latin typeface="CiscoSansTT ExtraLight" charset="0"/>
                <a:ea typeface="ＭＳ Ｐゴシック" charset="-128"/>
              </a:rPr>
              <a:t>のアラート数</a:t>
            </a:r>
            <a:r>
              <a:rPr lang="en-US" altLang="ja-JP" sz="1200" dirty="0">
                <a:latin typeface="CiscoSansTT ExtraLight" charset="0"/>
                <a:ea typeface="ＭＳ Ｐゴシック" charset="-128"/>
              </a:rPr>
              <a:t>: 1433</a:t>
            </a:r>
            <a:endParaRPr lang="en-US" sz="1200" dirty="0">
              <a:latin typeface="CiscoSansTT ExtraLight" charset="0"/>
              <a:ea typeface="ＭＳ Ｐゴシック" charset="-128"/>
            </a:endParaRPr>
          </a:p>
        </p:txBody>
      </p:sp>
      <p:sp>
        <p:nvSpPr>
          <p:cNvPr id="24" name="TextBox 23"/>
          <p:cNvSpPr txBox="1"/>
          <p:nvPr/>
        </p:nvSpPr>
        <p:spPr>
          <a:xfrm>
            <a:off x="9078703" y="3720256"/>
            <a:ext cx="184666" cy="369332"/>
          </a:xfrm>
          <a:prstGeom prst="rect">
            <a:avLst/>
          </a:prstGeom>
          <a:noFill/>
        </p:spPr>
        <p:txBody>
          <a:bodyPr wrap="none" lIns="91412" tIns="45706" rIns="91412" bIns="45706" rtlCol="0">
            <a:spAutoFit/>
          </a:bodyPr>
          <a:lstStyle/>
          <a:p>
            <a:endParaRPr lang="en-US" dirty="0">
              <a:latin typeface="CiscoSansTT ExtraLight" charset="0"/>
              <a:ea typeface="ＭＳ Ｐゴシック" charset="-128"/>
            </a:endParaRPr>
          </a:p>
        </p:txBody>
      </p:sp>
      <p:pic>
        <p:nvPicPr>
          <p:cNvPr id="7" name="Picture 6" descr="Screen Shot 2014-09-12 at 14.28.29.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16543" y="3581793"/>
            <a:ext cx="2591961" cy="1073065"/>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6178563" y="4359080"/>
            <a:ext cx="2848353" cy="276999"/>
          </a:xfrm>
          <a:prstGeom prst="rect">
            <a:avLst/>
          </a:prstGeom>
          <a:noFill/>
        </p:spPr>
        <p:txBody>
          <a:bodyPr wrap="square" lIns="91412" tIns="45706" rIns="91412" bIns="45706" rtlCol="0">
            <a:spAutoFit/>
          </a:bodyPr>
          <a:lstStyle/>
          <a:p>
            <a:pPr algn="ctr"/>
            <a:r>
              <a:rPr lang="ja-JP" altLang="en-US" sz="1200" dirty="0">
                <a:latin typeface="CiscoSansTT ExtraLight" charset="0"/>
                <a:ea typeface="ＭＳ Ｐゴシック" charset="-128"/>
              </a:rPr>
              <a:t>実インパクト</a:t>
            </a:r>
            <a:r>
              <a:rPr lang="en-US" altLang="ja-JP" sz="1200" dirty="0">
                <a:latin typeface="CiscoSansTT ExtraLight" charset="0"/>
                <a:ea typeface="ＭＳ Ｐゴシック" charset="-128"/>
              </a:rPr>
              <a:t> </a:t>
            </a:r>
            <a:r>
              <a:rPr lang="en-US" sz="1200" dirty="0">
                <a:latin typeface="CiscoSansTT ExtraLight" charset="0"/>
                <a:ea typeface="ＭＳ Ｐゴシック" charset="-128"/>
              </a:rPr>
              <a:t>“High(1)”</a:t>
            </a:r>
            <a:r>
              <a:rPr lang="ja-JP" altLang="en-US" sz="1200" dirty="0">
                <a:latin typeface="CiscoSansTT ExtraLight" charset="0"/>
                <a:ea typeface="ＭＳ Ｐゴシック" charset="-128"/>
              </a:rPr>
              <a:t>のアラート数</a:t>
            </a:r>
            <a:r>
              <a:rPr lang="en-US" altLang="ja-JP" sz="1200" dirty="0">
                <a:latin typeface="CiscoSansTT ExtraLight" charset="0"/>
                <a:ea typeface="ＭＳ Ｐゴシック" charset="-128"/>
              </a:rPr>
              <a:t>: 106</a:t>
            </a:r>
            <a:endParaRPr lang="en-US" sz="1200" dirty="0">
              <a:latin typeface="CiscoSansTT ExtraLight" charset="0"/>
              <a:ea typeface="ＭＳ Ｐゴシック" charset="-128"/>
            </a:endParaRPr>
          </a:p>
        </p:txBody>
      </p:sp>
      <p:sp>
        <p:nvSpPr>
          <p:cNvPr id="23" name="TextBox 22"/>
          <p:cNvSpPr txBox="1"/>
          <p:nvPr/>
        </p:nvSpPr>
        <p:spPr>
          <a:xfrm>
            <a:off x="6304655" y="4693113"/>
            <a:ext cx="1441064" cy="265441"/>
          </a:xfrm>
          <a:prstGeom prst="rect">
            <a:avLst/>
          </a:prstGeom>
          <a:noFill/>
        </p:spPr>
        <p:txBody>
          <a:bodyPr wrap="square" lIns="91412" tIns="45706" rIns="91412" bIns="45706" rtlCol="0">
            <a:spAutoFit/>
          </a:bodyPr>
          <a:lstStyle/>
          <a:p>
            <a:r>
              <a:rPr lang="en-US" sz="1100" b="1" dirty="0">
                <a:solidFill>
                  <a:srgbClr val="FF0000"/>
                </a:solidFill>
                <a:latin typeface="CiscoSansTT ExtraLight" charset="0"/>
                <a:ea typeface="ＭＳ Ｐゴシック" charset="-128"/>
              </a:rPr>
              <a:t>10</a:t>
            </a:r>
            <a:r>
              <a:rPr lang="ja-JP" altLang="en-US" sz="1100" b="1" dirty="0">
                <a:solidFill>
                  <a:srgbClr val="FF0000"/>
                </a:solidFill>
                <a:latin typeface="CiscoSansTT ExtraLight" charset="0"/>
                <a:ea typeface="ＭＳ Ｐゴシック" charset="-128"/>
              </a:rPr>
              <a:t>分の</a:t>
            </a:r>
            <a:r>
              <a:rPr lang="en-US" altLang="ja-JP" sz="1100" b="1" dirty="0">
                <a:solidFill>
                  <a:srgbClr val="FF0000"/>
                </a:solidFill>
                <a:latin typeface="CiscoSansTT ExtraLight" charset="0"/>
                <a:ea typeface="ＭＳ Ｐゴシック" charset="-128"/>
              </a:rPr>
              <a:t>1</a:t>
            </a:r>
            <a:r>
              <a:rPr lang="ja-JP" altLang="en-US" sz="1100" b="1" dirty="0">
                <a:solidFill>
                  <a:srgbClr val="FF0000"/>
                </a:solidFill>
                <a:latin typeface="CiscoSansTT ExtraLight" charset="0"/>
                <a:ea typeface="ＭＳ Ｐゴシック" charset="-128"/>
              </a:rPr>
              <a:t>以下に減少</a:t>
            </a:r>
            <a:endParaRPr lang="en-US" sz="1100" b="1" dirty="0">
              <a:solidFill>
                <a:srgbClr val="FF0000"/>
              </a:solidFill>
              <a:latin typeface="CiscoSansTT ExtraLight" charset="0"/>
              <a:ea typeface="ＭＳ Ｐゴシック" charset="-128"/>
            </a:endParaRPr>
          </a:p>
        </p:txBody>
      </p:sp>
      <p:sp>
        <p:nvSpPr>
          <p:cNvPr id="22" name="Curved Up Arrow 21"/>
          <p:cNvSpPr/>
          <p:nvPr/>
        </p:nvSpPr>
        <p:spPr>
          <a:xfrm>
            <a:off x="5881339" y="4621044"/>
            <a:ext cx="594440" cy="225196"/>
          </a:xfrm>
          <a:prstGeom prst="curvedUpArrow">
            <a:avLst>
              <a:gd name="adj1" fmla="val 55819"/>
              <a:gd name="adj2" fmla="val 106176"/>
              <a:gd name="adj3" fmla="val 38333"/>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solidFill>
                <a:schemeClr val="tx1"/>
              </a:solidFill>
              <a:latin typeface="CiscoSansTT ExtraLight" charset="0"/>
              <a:ea typeface="ＭＳ Ｐゴシック" charset="-128"/>
            </a:endParaRPr>
          </a:p>
        </p:txBody>
      </p:sp>
    </p:spTree>
    <p:extLst>
      <p:ext uri="{BB962C8B-B14F-4D97-AF65-F5344CB8AC3E}">
        <p14:creationId xmlns:p14="http://schemas.microsoft.com/office/powerpoint/2010/main" val="40102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grpId="0" nodeType="withEffect" nodePh="1">
                                  <p:stCondLst>
                                    <p:cond delay="0"/>
                                  </p:stCondLst>
                                  <p:endCondLst>
                                    <p:cond evt="begin" delay="0">
                                      <p:tn val="28"/>
                                    </p:cond>
                                  </p:end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9" grpId="0" animBg="1"/>
      <p:bldP spid="20" grpId="0"/>
      <p:bldP spid="24" grpId="0"/>
      <p:bldP spid="21" grpId="0"/>
      <p:bldP spid="23" grpId="0"/>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4-09-18 at 12.55.57.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88276" y="1779824"/>
            <a:ext cx="6693378" cy="3129294"/>
          </a:xfrm>
          <a:prstGeom prst="rect">
            <a:avLst/>
          </a:prstGeom>
          <a:ln>
            <a:noFill/>
          </a:ln>
          <a:effectLst>
            <a:outerShdw blurRad="292100" dist="139700" dir="2700000" algn="tl" rotWithShape="0">
              <a:srgbClr val="333333">
                <a:alpha val="65000"/>
              </a:srgbClr>
            </a:outerShdw>
          </a:effectLst>
        </p:spPr>
      </p:pic>
      <p:grpSp>
        <p:nvGrpSpPr>
          <p:cNvPr id="22" name="Group 21"/>
          <p:cNvGrpSpPr/>
          <p:nvPr/>
        </p:nvGrpSpPr>
        <p:grpSpPr>
          <a:xfrm>
            <a:off x="245693" y="1132928"/>
            <a:ext cx="7565515" cy="532329"/>
            <a:chOff x="0" y="1195402"/>
            <a:chExt cx="12188825" cy="980889"/>
          </a:xfrm>
        </p:grpSpPr>
        <p:pic>
          <p:nvPicPr>
            <p:cNvPr id="23" name="Picture 22" descr="Screen Shot 2014-09-18 at 12.59.5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95402"/>
              <a:ext cx="12188825" cy="460729"/>
            </a:xfrm>
            <a:prstGeom prst="rect">
              <a:avLst/>
            </a:prstGeom>
          </p:spPr>
        </p:pic>
        <p:pic>
          <p:nvPicPr>
            <p:cNvPr id="24" name="Picture 23" descr="Screen Shot 2014-09-18 at 12.59.55.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81038"/>
              <a:ext cx="12188825" cy="495253"/>
            </a:xfrm>
            <a:prstGeom prst="rect">
              <a:avLst/>
            </a:prstGeom>
          </p:spPr>
        </p:pic>
      </p:grpSp>
      <p:sp>
        <p:nvSpPr>
          <p:cNvPr id="25" name="Rectangle 24"/>
          <p:cNvSpPr/>
          <p:nvPr/>
        </p:nvSpPr>
        <p:spPr>
          <a:xfrm>
            <a:off x="4093839" y="1459958"/>
            <a:ext cx="907919" cy="195963"/>
          </a:xfrm>
          <a:prstGeom prst="rect">
            <a:avLst/>
          </a:prstGeom>
          <a:noFill/>
          <a:ln w="38100" cmpd="sng">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en-US" dirty="0" smtClean="0">
              <a:solidFill>
                <a:srgbClr val="FFFFFF"/>
              </a:solidFill>
              <a:latin typeface="CiscoSansTT ExtraLight" charset="0"/>
              <a:ea typeface="ＭＳ Ｐゴシック" charset="-128"/>
              <a:cs typeface="メイリオ"/>
            </a:endParaRPr>
          </a:p>
        </p:txBody>
      </p:sp>
      <p:sp>
        <p:nvSpPr>
          <p:cNvPr id="26" name="Rectangular Callout 25"/>
          <p:cNvSpPr/>
          <p:nvPr/>
        </p:nvSpPr>
        <p:spPr bwMode="auto">
          <a:xfrm>
            <a:off x="5261557" y="1125370"/>
            <a:ext cx="3219241" cy="525969"/>
          </a:xfrm>
          <a:prstGeom prst="wedgeRectCallout">
            <a:avLst>
              <a:gd name="adj1" fmla="val -57187"/>
              <a:gd name="adj2" fmla="val 31246"/>
            </a:avLst>
          </a:prstGeom>
          <a:solidFill>
            <a:srgbClr val="FFFFCC"/>
          </a:solidFill>
          <a:ln w="28575">
            <a:solidFill>
              <a:srgbClr val="FFC000"/>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①</a:t>
            </a:r>
            <a:r>
              <a:rPr lang="ja-JP" altLang="en-US" sz="1400" b="1" dirty="0">
                <a:solidFill>
                  <a:srgbClr val="000000"/>
                </a:solidFill>
                <a:latin typeface="CiscoSansTT ExtraLight" charset="0"/>
                <a:ea typeface="ＭＳ Ｐゴシック" charset="-128"/>
                <a:cs typeface="メイリオ"/>
              </a:rPr>
              <a:t> ファイルをハッシュ値で特定</a:t>
            </a:r>
            <a:endParaRPr lang="en-US" altLang="ja-JP" sz="1400" b="1" dirty="0">
              <a:solidFill>
                <a:srgbClr val="000000"/>
              </a:solidFill>
              <a:latin typeface="CiscoSansTT ExtraLight" charset="0"/>
              <a:ea typeface="ＭＳ Ｐゴシック" charset="-128"/>
              <a:cs typeface="メイリオ"/>
            </a:endParaRPr>
          </a:p>
          <a:p>
            <a:pPr algn="ctr">
              <a:lnSpc>
                <a:spcPct val="90000"/>
              </a:lnSpc>
              <a:spcBef>
                <a:spcPct val="50000"/>
              </a:spcBef>
              <a:defRPr/>
            </a:pPr>
            <a:r>
              <a:rPr lang="ja-JP" altLang="en-US" sz="1100" dirty="0">
                <a:solidFill>
                  <a:srgbClr val="000000"/>
                </a:solidFill>
                <a:latin typeface="CiscoSansTT ExtraLight" charset="0"/>
                <a:ea typeface="ＭＳ Ｐゴシック" charset="-128"/>
                <a:cs typeface="メイリオ"/>
              </a:rPr>
              <a:t>（端末で検知したマルウェアも</a:t>
            </a:r>
            <a:r>
              <a:rPr lang="ja-JP" altLang="en-US" sz="1100" dirty="0" smtClean="0">
                <a:solidFill>
                  <a:srgbClr val="000000"/>
                </a:solidFill>
                <a:latin typeface="CiscoSansTT ExtraLight" charset="0"/>
                <a:ea typeface="ＭＳ Ｐゴシック" charset="-128"/>
                <a:cs typeface="メイリオ"/>
              </a:rPr>
              <a:t>ブロック可能</a:t>
            </a:r>
            <a:r>
              <a:rPr lang="ja-JP" altLang="en-US" sz="1100" dirty="0">
                <a:solidFill>
                  <a:srgbClr val="000000"/>
                </a:solidFill>
                <a:latin typeface="CiscoSansTT ExtraLight" charset="0"/>
                <a:ea typeface="ＭＳ Ｐゴシック" charset="-128"/>
                <a:cs typeface="メイリオ"/>
              </a:rPr>
              <a:t>）</a:t>
            </a:r>
            <a:endParaRPr lang="en-US" sz="1100" dirty="0">
              <a:solidFill>
                <a:srgbClr val="000000"/>
              </a:solidFill>
              <a:latin typeface="CiscoSansTT ExtraLight" charset="0"/>
              <a:ea typeface="ＭＳ Ｐゴシック" charset="-128"/>
              <a:cs typeface="メイリオ"/>
            </a:endParaRPr>
          </a:p>
        </p:txBody>
      </p:sp>
      <p:sp>
        <p:nvSpPr>
          <p:cNvPr id="27" name="Rectangular Callout 26"/>
          <p:cNvSpPr/>
          <p:nvPr/>
        </p:nvSpPr>
        <p:spPr bwMode="auto">
          <a:xfrm>
            <a:off x="3561393" y="2165512"/>
            <a:ext cx="3920062" cy="293265"/>
          </a:xfrm>
          <a:prstGeom prst="wedgeRectCallout">
            <a:avLst>
              <a:gd name="adj1" fmla="val -55264"/>
              <a:gd name="adj2" fmla="val 45913"/>
            </a:avLst>
          </a:prstGeom>
          <a:solidFill>
            <a:srgbClr val="FFFFCC"/>
          </a:solidFill>
          <a:ln w="28575">
            <a:solidFill>
              <a:srgbClr val="FFC000"/>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②</a:t>
            </a:r>
            <a:r>
              <a:rPr lang="ja-JP" altLang="en-US" sz="1400" b="1" dirty="0">
                <a:solidFill>
                  <a:srgbClr val="000000"/>
                </a:solidFill>
                <a:latin typeface="CiscoSansTT ExtraLight" charset="0"/>
                <a:ea typeface="ＭＳ Ｐゴシック" charset="-128"/>
                <a:cs typeface="メイリオ"/>
              </a:rPr>
              <a:t> 解析情報（サンドボックス含む）と連携</a:t>
            </a:r>
            <a:endParaRPr lang="en-US" sz="1400" b="1" dirty="0">
              <a:solidFill>
                <a:srgbClr val="000000"/>
              </a:solidFill>
              <a:latin typeface="CiscoSansTT ExtraLight" charset="0"/>
              <a:ea typeface="ＭＳ Ｐゴシック" charset="-128"/>
              <a:cs typeface="メイリオ"/>
            </a:endParaRPr>
          </a:p>
        </p:txBody>
      </p:sp>
      <p:pic>
        <p:nvPicPr>
          <p:cNvPr id="28" name="Picture 27" descr="Screen Shot 2014-09-18 at 13.02.5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05225" y="2591328"/>
            <a:ext cx="2269842" cy="1558090"/>
          </a:xfrm>
          <a:prstGeom prst="rect">
            <a:avLst/>
          </a:prstGeom>
          <a:ln>
            <a:solidFill>
              <a:schemeClr val="tx1">
                <a:lumMod val="50000"/>
                <a:lumOff val="50000"/>
              </a:schemeClr>
            </a:solidFill>
          </a:ln>
        </p:spPr>
      </p:pic>
      <p:sp>
        <p:nvSpPr>
          <p:cNvPr id="29" name="Rectangular Callout 28"/>
          <p:cNvSpPr/>
          <p:nvPr/>
        </p:nvSpPr>
        <p:spPr bwMode="auto">
          <a:xfrm>
            <a:off x="4373703" y="4471998"/>
            <a:ext cx="3611665" cy="293306"/>
          </a:xfrm>
          <a:prstGeom prst="wedgeRectCallout">
            <a:avLst>
              <a:gd name="adj1" fmla="val 1713"/>
              <a:gd name="adj2" fmla="val -139052"/>
            </a:avLst>
          </a:prstGeom>
          <a:solidFill>
            <a:srgbClr val="FFFFCC"/>
          </a:solidFill>
          <a:ln w="28575">
            <a:solidFill>
              <a:srgbClr val="FFC000"/>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③</a:t>
            </a:r>
            <a:r>
              <a:rPr lang="ja-JP" altLang="en-US" sz="1400" b="1" dirty="0">
                <a:solidFill>
                  <a:srgbClr val="000000"/>
                </a:solidFill>
                <a:latin typeface="CiscoSansTT ExtraLight" charset="0"/>
                <a:ea typeface="ＭＳ Ｐゴシック" charset="-128"/>
                <a:cs typeface="メイリオ"/>
              </a:rPr>
              <a:t> ネットワーク上での拡散状況を可視化</a:t>
            </a:r>
            <a:endParaRPr lang="en-US" sz="1400" b="1" dirty="0">
              <a:solidFill>
                <a:srgbClr val="000000"/>
              </a:solidFill>
              <a:latin typeface="CiscoSansTT ExtraLight" charset="0"/>
              <a:ea typeface="ＭＳ Ｐゴシック" charset="-128"/>
              <a:cs typeface="メイリオ"/>
            </a:endParaRPr>
          </a:p>
        </p:txBody>
      </p:sp>
      <p:sp>
        <p:nvSpPr>
          <p:cNvPr id="13" name="Rectangular Callout 12"/>
          <p:cNvSpPr/>
          <p:nvPr/>
        </p:nvSpPr>
        <p:spPr bwMode="auto">
          <a:xfrm flipH="1">
            <a:off x="245693" y="2323893"/>
            <a:ext cx="1705467" cy="534869"/>
          </a:xfrm>
          <a:prstGeom prst="wedgeRectCallout">
            <a:avLst>
              <a:gd name="adj1" fmla="val -55264"/>
              <a:gd name="adj2" fmla="val 45913"/>
            </a:avLst>
          </a:prstGeom>
          <a:solidFill>
            <a:srgbClr val="FFFFCC"/>
          </a:solidFill>
          <a:ln w="28575">
            <a:solidFill>
              <a:srgbClr val="FFC000"/>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④</a:t>
            </a:r>
            <a:r>
              <a:rPr lang="ja-JP" altLang="en-US" sz="1400" b="1" dirty="0">
                <a:solidFill>
                  <a:srgbClr val="000000"/>
                </a:solidFill>
                <a:latin typeface="CiscoSansTT ExtraLight" charset="0"/>
                <a:ea typeface="ＭＳ Ｐゴシック" charset="-128"/>
                <a:cs typeface="メイリオ"/>
              </a:rPr>
              <a:t> ユーザ名の特定</a:t>
            </a:r>
            <a:endParaRPr lang="en-US" altLang="ja-JP" sz="1400" b="1" dirty="0">
              <a:solidFill>
                <a:srgbClr val="000000"/>
              </a:solidFill>
              <a:latin typeface="CiscoSansTT ExtraLight" charset="0"/>
              <a:ea typeface="ＭＳ Ｐゴシック" charset="-128"/>
              <a:cs typeface="メイリオ"/>
            </a:endParaRPr>
          </a:p>
          <a:p>
            <a:pPr algn="ctr">
              <a:lnSpc>
                <a:spcPct val="90000"/>
              </a:lnSpc>
              <a:spcBef>
                <a:spcPct val="50000"/>
              </a:spcBef>
              <a:defRPr/>
            </a:pPr>
            <a:r>
              <a:rPr lang="ja-JP" altLang="en-US" sz="1100" dirty="0">
                <a:solidFill>
                  <a:srgbClr val="000000"/>
                </a:solidFill>
                <a:latin typeface="CiscoSansTT ExtraLight" charset="0"/>
                <a:ea typeface="ＭＳ Ｐゴシック" charset="-128"/>
                <a:cs typeface="メイリオ"/>
              </a:rPr>
              <a:t>（認証サーバと連携）</a:t>
            </a:r>
            <a:endParaRPr lang="en-US" sz="1100" dirty="0">
              <a:solidFill>
                <a:srgbClr val="000000"/>
              </a:solidFill>
              <a:latin typeface="CiscoSansTT ExtraLight" charset="0"/>
              <a:ea typeface="ＭＳ Ｐゴシック" charset="-128"/>
              <a:cs typeface="メイリオ"/>
            </a:endParaRPr>
          </a:p>
        </p:txBody>
      </p:sp>
      <p:sp>
        <p:nvSpPr>
          <p:cNvPr id="2" name="Title 1"/>
          <p:cNvSpPr>
            <a:spLocks noGrp="1"/>
          </p:cNvSpPr>
          <p:nvPr>
            <p:ph type="title"/>
          </p:nvPr>
        </p:nvSpPr>
        <p:spPr/>
        <p:txBody>
          <a:bodyPr/>
          <a:lstStyle/>
          <a:p>
            <a:r>
              <a:rPr lang="en-US" dirty="0" err="1" smtClean="0">
                <a:latin typeface="CiscoSansTT ExtraLight" charset="0"/>
                <a:ea typeface="ＭＳ Ｐゴシック" charset="-128"/>
              </a:rPr>
              <a:t>マルウェアの可視化と制御</a:t>
            </a:r>
            <a:endParaRPr lang="en-US" dirty="0">
              <a:latin typeface="CiscoSansTT ExtraLight" charset="0"/>
              <a:ea typeface="ＭＳ Ｐゴシック" charset="-128"/>
            </a:endParaRPr>
          </a:p>
        </p:txBody>
      </p:sp>
    </p:spTree>
    <p:extLst>
      <p:ext uri="{BB962C8B-B14F-4D97-AF65-F5344CB8AC3E}">
        <p14:creationId xmlns:p14="http://schemas.microsoft.com/office/powerpoint/2010/main" val="3199866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a:xfrm>
            <a:off x="431235" y="937136"/>
            <a:ext cx="8277344" cy="842100"/>
          </a:xfrm>
        </p:spPr>
        <p:txBody>
          <a:bodyPr/>
          <a:lstStyle/>
          <a:p>
            <a:pPr marL="57137" indent="0">
              <a:buNone/>
            </a:pPr>
            <a:r>
              <a:rPr lang="ja-JP" altLang="en-US" sz="1800" dirty="0">
                <a:latin typeface="CiscoSansTT ExtraLight" charset="0"/>
                <a:ea typeface="ＭＳ Ｐゴシック" charset="-128"/>
              </a:rPr>
              <a:t>一度調査したファイルを覚えておき、合致するマルウェアが見つかった場合に</a:t>
            </a:r>
            <a:br>
              <a:rPr lang="ja-JP" altLang="en-US" sz="1800" dirty="0">
                <a:latin typeface="CiscoSansTT ExtraLight" charset="0"/>
                <a:ea typeface="ＭＳ Ｐゴシック" charset="-128"/>
              </a:rPr>
            </a:br>
            <a:r>
              <a:rPr lang="ja-JP" altLang="en-US" sz="1800" dirty="0">
                <a:latin typeface="CiscoSansTT ExtraLight" charset="0"/>
                <a:ea typeface="ＭＳ Ｐゴシック" charset="-128"/>
              </a:rPr>
              <a:t>瞬時にそのファイルを隔離する仕組み</a:t>
            </a:r>
          </a:p>
          <a:p>
            <a:endParaRPr kumimoji="1" lang="ja-JP" altLang="en-US" sz="1800" dirty="0">
              <a:latin typeface="CiscoSansTT ExtraLight" charset="0"/>
              <a:ea typeface="ＭＳ Ｐゴシック" charset="-128"/>
            </a:endParaRPr>
          </a:p>
        </p:txBody>
      </p:sp>
      <p:sp>
        <p:nvSpPr>
          <p:cNvPr id="69" name="Freeform 48"/>
          <p:cNvSpPr>
            <a:spLocks/>
          </p:cNvSpPr>
          <p:nvPr/>
        </p:nvSpPr>
        <p:spPr bwMode="auto">
          <a:xfrm>
            <a:off x="712488" y="1626940"/>
            <a:ext cx="5838560" cy="1495105"/>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chemeClr val="tx1">
              <a:lumMod val="40000"/>
              <a:lumOff val="60000"/>
            </a:schemeClr>
          </a:solidFill>
          <a:ln w="25400" cap="flat" cmpd="sng" algn="ctr">
            <a:noFill/>
            <a:prstDash val="solid"/>
          </a:ln>
          <a:effectLst>
            <a:outerShdw blurRad="50800" dist="12700" dir="5400000" algn="t" rotWithShape="0">
              <a:prstClr val="black">
                <a:alpha val="40000"/>
              </a:prstClr>
            </a:outerShdw>
          </a:effectLst>
        </p:spPr>
        <p:txBody>
          <a:bodyPr lIns="91396" tIns="45698" rIns="91396" bIns="45698" rtlCol="0" anchor="ctr"/>
          <a:lstStyle/>
          <a:p>
            <a:pPr algn="ctr" defTabSz="912494">
              <a:defRPr/>
            </a:pPr>
            <a:endParaRPr lang="en-US" kern="0" dirty="0" smtClean="0">
              <a:solidFill>
                <a:srgbClr val="FFFFFF"/>
              </a:solidFill>
              <a:latin typeface="CiscoSansTT ExtraLight" charset="0"/>
              <a:ea typeface="ＭＳ Ｐゴシック" charset="-128"/>
            </a:endParaRPr>
          </a:p>
        </p:txBody>
      </p:sp>
      <p:sp>
        <p:nvSpPr>
          <p:cNvPr id="70" name="右矢印 69"/>
          <p:cNvSpPr/>
          <p:nvPr/>
        </p:nvSpPr>
        <p:spPr>
          <a:xfrm>
            <a:off x="623440" y="3334904"/>
            <a:ext cx="7282498" cy="449173"/>
          </a:xfrm>
          <a:prstGeom prst="rightArrow">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71" name="Picture 2" descr="\\psf\Host\Volumes\EP File Share\The Spur Group\C14675 - Cisco Security Refresh-Cisco Security Refresh\T4325\Artwork\macboog-retina-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74" y="4062453"/>
            <a:ext cx="1682660" cy="1034836"/>
          </a:xfrm>
          <a:prstGeom prst="rect">
            <a:avLst/>
          </a:prstGeom>
          <a:noFill/>
          <a:extLst>
            <a:ext uri="{909E8E84-426E-40DD-AFC4-6F175D3DCCD1}">
              <a14:hiddenFill xmlns:a14="http://schemas.microsoft.com/office/drawing/2010/main">
                <a:solidFill>
                  <a:srgbClr val="FFFFFF"/>
                </a:solidFill>
              </a14:hiddenFill>
            </a:ext>
          </a:extLst>
        </p:spPr>
      </p:pic>
      <p:sp>
        <p:nvSpPr>
          <p:cNvPr id="72" name="円柱 71"/>
          <p:cNvSpPr/>
          <p:nvPr/>
        </p:nvSpPr>
        <p:spPr>
          <a:xfrm>
            <a:off x="1596127" y="2119654"/>
            <a:ext cx="1184817" cy="873200"/>
          </a:xfrm>
          <a:prstGeom prst="can">
            <a:avLst>
              <a:gd name="adj" fmla="val 13116"/>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73" name="1 つの角を切り取った四角形 72"/>
          <p:cNvSpPr/>
          <p:nvPr/>
        </p:nvSpPr>
        <p:spPr>
          <a:xfrm>
            <a:off x="1889961" y="42295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3" name="1 つの角を切り取った四角形 82"/>
          <p:cNvSpPr/>
          <p:nvPr/>
        </p:nvSpPr>
        <p:spPr>
          <a:xfrm>
            <a:off x="2029867" y="42295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4" name="1 つの角を切り取った四角形 83"/>
          <p:cNvSpPr/>
          <p:nvPr/>
        </p:nvSpPr>
        <p:spPr>
          <a:xfrm>
            <a:off x="2162410" y="42295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5" name="1 つの角を切り取った四角形 84"/>
          <p:cNvSpPr/>
          <p:nvPr/>
        </p:nvSpPr>
        <p:spPr>
          <a:xfrm>
            <a:off x="2294953" y="42295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6" name="1 つの角を切り取った四角形 85"/>
          <p:cNvSpPr/>
          <p:nvPr/>
        </p:nvSpPr>
        <p:spPr>
          <a:xfrm>
            <a:off x="2427496" y="42295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7" name="1 つの角を切り取った四角形 86"/>
          <p:cNvSpPr/>
          <p:nvPr/>
        </p:nvSpPr>
        <p:spPr>
          <a:xfrm>
            <a:off x="1889956" y="438420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8" name="1 つの角を切り取った四角形 87"/>
          <p:cNvSpPr/>
          <p:nvPr/>
        </p:nvSpPr>
        <p:spPr>
          <a:xfrm>
            <a:off x="2029862" y="4384202"/>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9" name="1 つの角を切り取った四角形 88"/>
          <p:cNvSpPr/>
          <p:nvPr/>
        </p:nvSpPr>
        <p:spPr>
          <a:xfrm>
            <a:off x="2162405" y="438420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0" name="1 つの角を切り取った四角形 89"/>
          <p:cNvSpPr/>
          <p:nvPr/>
        </p:nvSpPr>
        <p:spPr>
          <a:xfrm>
            <a:off x="2294948" y="438420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1" name="1 つの角を切り取った四角形 90"/>
          <p:cNvSpPr/>
          <p:nvPr/>
        </p:nvSpPr>
        <p:spPr>
          <a:xfrm>
            <a:off x="2427491" y="438420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2" name="1 つの角を切り取った四角形 91"/>
          <p:cNvSpPr/>
          <p:nvPr/>
        </p:nvSpPr>
        <p:spPr>
          <a:xfrm>
            <a:off x="1889951" y="453883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3" name="1 つの角を切り取った四角形 92"/>
          <p:cNvSpPr/>
          <p:nvPr/>
        </p:nvSpPr>
        <p:spPr>
          <a:xfrm>
            <a:off x="2029857" y="453883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4" name="1 つの角を切り取った四角形 93"/>
          <p:cNvSpPr/>
          <p:nvPr/>
        </p:nvSpPr>
        <p:spPr>
          <a:xfrm>
            <a:off x="2162400" y="453883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5" name="1 つの角を切り取った四角形 94"/>
          <p:cNvSpPr/>
          <p:nvPr/>
        </p:nvSpPr>
        <p:spPr>
          <a:xfrm>
            <a:off x="2294943" y="4538837"/>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6" name="1 つの角を切り取った四角形 95"/>
          <p:cNvSpPr/>
          <p:nvPr/>
        </p:nvSpPr>
        <p:spPr>
          <a:xfrm>
            <a:off x="2427486" y="453883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7" name="1 つの角を切り取った四角形 96"/>
          <p:cNvSpPr/>
          <p:nvPr/>
        </p:nvSpPr>
        <p:spPr>
          <a:xfrm>
            <a:off x="1889956" y="46934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8" name="1 つの角を切り取った四角形 97"/>
          <p:cNvSpPr/>
          <p:nvPr/>
        </p:nvSpPr>
        <p:spPr>
          <a:xfrm>
            <a:off x="2029862" y="4693468"/>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9" name="1 つの角を切り取った四角形 98"/>
          <p:cNvSpPr/>
          <p:nvPr/>
        </p:nvSpPr>
        <p:spPr>
          <a:xfrm>
            <a:off x="2162405" y="46934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00" name="1 つの角を切り取った四角形 99"/>
          <p:cNvSpPr/>
          <p:nvPr/>
        </p:nvSpPr>
        <p:spPr>
          <a:xfrm>
            <a:off x="2294948" y="46934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01" name="1 つの角を切り取った四角形 100"/>
          <p:cNvSpPr/>
          <p:nvPr/>
        </p:nvSpPr>
        <p:spPr>
          <a:xfrm>
            <a:off x="2427491" y="4693468"/>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102" name="図 101"/>
          <p:cNvPicPr>
            <a:picLocks noChangeAspect="1"/>
          </p:cNvPicPr>
          <p:nvPr/>
        </p:nvPicPr>
        <p:blipFill>
          <a:blip r:embed="rId3"/>
          <a:stretch>
            <a:fillRect/>
          </a:stretch>
        </p:blipFill>
        <p:spPr>
          <a:xfrm>
            <a:off x="1837716" y="2289503"/>
            <a:ext cx="331358" cy="303744"/>
          </a:xfrm>
          <a:prstGeom prst="rect">
            <a:avLst/>
          </a:prstGeom>
        </p:spPr>
      </p:pic>
      <p:pic>
        <p:nvPicPr>
          <p:cNvPr id="123" name="図 122"/>
          <p:cNvPicPr>
            <a:picLocks noChangeAspect="1"/>
          </p:cNvPicPr>
          <p:nvPr/>
        </p:nvPicPr>
        <p:blipFill>
          <a:blip r:embed="rId4"/>
          <a:stretch>
            <a:fillRect/>
          </a:stretch>
        </p:blipFill>
        <p:spPr>
          <a:xfrm>
            <a:off x="2178985" y="2289503"/>
            <a:ext cx="336880" cy="303744"/>
          </a:xfrm>
          <a:prstGeom prst="rect">
            <a:avLst/>
          </a:prstGeom>
        </p:spPr>
      </p:pic>
      <p:pic>
        <p:nvPicPr>
          <p:cNvPr id="124" name="図 123"/>
          <p:cNvPicPr>
            <a:picLocks noChangeAspect="1"/>
          </p:cNvPicPr>
          <p:nvPr/>
        </p:nvPicPr>
        <p:blipFill>
          <a:blip r:embed="rId5"/>
          <a:stretch>
            <a:fillRect/>
          </a:stretch>
        </p:blipFill>
        <p:spPr>
          <a:xfrm>
            <a:off x="1835381" y="2609189"/>
            <a:ext cx="333692" cy="300870"/>
          </a:xfrm>
          <a:prstGeom prst="rect">
            <a:avLst/>
          </a:prstGeom>
        </p:spPr>
      </p:pic>
      <p:pic>
        <p:nvPicPr>
          <p:cNvPr id="125" name="図 124"/>
          <p:cNvPicPr>
            <a:picLocks noChangeAspect="1"/>
          </p:cNvPicPr>
          <p:nvPr/>
        </p:nvPicPr>
        <p:blipFill>
          <a:blip r:embed="rId6"/>
          <a:stretch>
            <a:fillRect/>
          </a:stretch>
        </p:blipFill>
        <p:spPr>
          <a:xfrm>
            <a:off x="2173248" y="2609190"/>
            <a:ext cx="335039" cy="302084"/>
          </a:xfrm>
          <a:prstGeom prst="rect">
            <a:avLst/>
          </a:prstGeom>
        </p:spPr>
      </p:pic>
      <p:sp>
        <p:nvSpPr>
          <p:cNvPr id="126" name="正方形/長方形 125"/>
          <p:cNvSpPr/>
          <p:nvPr/>
        </p:nvSpPr>
        <p:spPr>
          <a:xfrm>
            <a:off x="1835381" y="2289503"/>
            <a:ext cx="343604" cy="307779"/>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27" name="正方形/長方形 126"/>
          <p:cNvSpPr/>
          <p:nvPr/>
        </p:nvSpPr>
        <p:spPr>
          <a:xfrm>
            <a:off x="1871762" y="4216331"/>
            <a:ext cx="688276" cy="617044"/>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28" name="二等辺三角形 127"/>
          <p:cNvSpPr/>
          <p:nvPr/>
        </p:nvSpPr>
        <p:spPr>
          <a:xfrm rot="5400000">
            <a:off x="3647789" y="2659141"/>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29" name="二等辺三角形 128"/>
          <p:cNvSpPr/>
          <p:nvPr/>
        </p:nvSpPr>
        <p:spPr>
          <a:xfrm rot="5400000">
            <a:off x="3795057" y="2660254"/>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30" name="二等辺三角形 129"/>
          <p:cNvSpPr/>
          <p:nvPr/>
        </p:nvSpPr>
        <p:spPr>
          <a:xfrm rot="5400000">
            <a:off x="3946008" y="2655460"/>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31" name="円柱 130"/>
          <p:cNvSpPr/>
          <p:nvPr/>
        </p:nvSpPr>
        <p:spPr>
          <a:xfrm>
            <a:off x="4899357" y="2191897"/>
            <a:ext cx="1184817" cy="873200"/>
          </a:xfrm>
          <a:prstGeom prst="can">
            <a:avLst>
              <a:gd name="adj" fmla="val 13116"/>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132" name="図 131"/>
          <p:cNvPicPr>
            <a:picLocks noChangeAspect="1"/>
          </p:cNvPicPr>
          <p:nvPr/>
        </p:nvPicPr>
        <p:blipFill>
          <a:blip r:embed="rId4"/>
          <a:stretch>
            <a:fillRect/>
          </a:stretch>
        </p:blipFill>
        <p:spPr>
          <a:xfrm>
            <a:off x="5482215" y="2361747"/>
            <a:ext cx="336880" cy="303744"/>
          </a:xfrm>
          <a:prstGeom prst="rect">
            <a:avLst/>
          </a:prstGeom>
        </p:spPr>
      </p:pic>
      <p:pic>
        <p:nvPicPr>
          <p:cNvPr id="134" name="図 133"/>
          <p:cNvPicPr>
            <a:picLocks noChangeAspect="1"/>
          </p:cNvPicPr>
          <p:nvPr/>
        </p:nvPicPr>
        <p:blipFill>
          <a:blip r:embed="rId7"/>
          <a:stretch>
            <a:fillRect/>
          </a:stretch>
        </p:blipFill>
        <p:spPr>
          <a:xfrm>
            <a:off x="5138610" y="2360939"/>
            <a:ext cx="333692" cy="300870"/>
          </a:xfrm>
          <a:prstGeom prst="rect">
            <a:avLst/>
          </a:prstGeom>
        </p:spPr>
      </p:pic>
      <p:sp>
        <p:nvSpPr>
          <p:cNvPr id="138" name="二等辺三角形 137"/>
          <p:cNvSpPr/>
          <p:nvPr/>
        </p:nvSpPr>
        <p:spPr>
          <a:xfrm rot="5400000">
            <a:off x="3713520" y="4385203"/>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39" name="二等辺三角形 138"/>
          <p:cNvSpPr/>
          <p:nvPr/>
        </p:nvSpPr>
        <p:spPr>
          <a:xfrm rot="5400000">
            <a:off x="3860789" y="4386316"/>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0" name="二等辺三角形 139"/>
          <p:cNvSpPr/>
          <p:nvPr/>
        </p:nvSpPr>
        <p:spPr>
          <a:xfrm rot="5400000">
            <a:off x="4011739" y="4381522"/>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141" name="図 140"/>
          <p:cNvPicPr>
            <a:picLocks noChangeAspect="1"/>
          </p:cNvPicPr>
          <p:nvPr/>
        </p:nvPicPr>
        <p:blipFill>
          <a:blip r:embed="rId8"/>
          <a:stretch>
            <a:fillRect/>
          </a:stretch>
        </p:blipFill>
        <p:spPr>
          <a:xfrm>
            <a:off x="5138609" y="2680788"/>
            <a:ext cx="338076" cy="304823"/>
          </a:xfrm>
          <a:prstGeom prst="rect">
            <a:avLst/>
          </a:prstGeom>
        </p:spPr>
      </p:pic>
      <p:pic>
        <p:nvPicPr>
          <p:cNvPr id="142" name="図 141"/>
          <p:cNvPicPr>
            <a:picLocks noChangeAspect="1"/>
          </p:cNvPicPr>
          <p:nvPr/>
        </p:nvPicPr>
        <p:blipFill>
          <a:blip r:embed="rId9"/>
          <a:stretch>
            <a:fillRect/>
          </a:stretch>
        </p:blipFill>
        <p:spPr>
          <a:xfrm>
            <a:off x="5484060" y="2674147"/>
            <a:ext cx="335034" cy="302081"/>
          </a:xfrm>
          <a:prstGeom prst="rect">
            <a:avLst/>
          </a:prstGeom>
        </p:spPr>
      </p:pic>
      <p:sp>
        <p:nvSpPr>
          <p:cNvPr id="143" name="1 つの角を切り取った四角形 142"/>
          <p:cNvSpPr/>
          <p:nvPr/>
        </p:nvSpPr>
        <p:spPr>
          <a:xfrm>
            <a:off x="6425867" y="177964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4" name="テキスト ボックス 143"/>
          <p:cNvSpPr txBox="1"/>
          <p:nvPr/>
        </p:nvSpPr>
        <p:spPr>
          <a:xfrm>
            <a:off x="6609958" y="1715757"/>
            <a:ext cx="1305963" cy="288541"/>
          </a:xfrm>
          <a:prstGeom prst="rect">
            <a:avLst/>
          </a:prstGeom>
          <a:noFill/>
        </p:spPr>
        <p:txBody>
          <a:bodyPr wrap="none" lIns="68589" tIns="34295" rIns="68589" bIns="34295" rtlCol="0">
            <a:spAutoFit/>
          </a:bodyPr>
          <a:lstStyle/>
          <a:p>
            <a:r>
              <a:rPr kumimoji="1" lang="ja-JP" altLang="en-US" sz="1400" dirty="0">
                <a:latin typeface="CiscoSansTT ExtraLight" charset="0"/>
                <a:ea typeface="ＭＳ Ｐゴシック" charset="-128"/>
              </a:rPr>
              <a:t>未知のファイル</a:t>
            </a:r>
          </a:p>
        </p:txBody>
      </p:sp>
      <p:sp>
        <p:nvSpPr>
          <p:cNvPr id="145" name="1 つの角を切り取った四角形 144"/>
          <p:cNvSpPr/>
          <p:nvPr/>
        </p:nvSpPr>
        <p:spPr>
          <a:xfrm>
            <a:off x="6433231" y="2029784"/>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6" name="テキスト ボックス 145"/>
          <p:cNvSpPr txBox="1"/>
          <p:nvPr/>
        </p:nvSpPr>
        <p:spPr>
          <a:xfrm>
            <a:off x="6604531" y="1961340"/>
            <a:ext cx="1408096" cy="284703"/>
          </a:xfrm>
          <a:prstGeom prst="rect">
            <a:avLst/>
          </a:prstGeom>
          <a:noFill/>
        </p:spPr>
        <p:txBody>
          <a:bodyPr wrap="none" lIns="68589" tIns="34295" rIns="68589" bIns="34295" rtlCol="0">
            <a:spAutoFit/>
          </a:bodyPr>
          <a:lstStyle/>
          <a:p>
            <a:r>
              <a:rPr kumimoji="1" lang="ja-JP" altLang="en-US" sz="1400" dirty="0" smtClean="0">
                <a:latin typeface="CiscoSansTT ExtraLight" charset="0"/>
                <a:ea typeface="ＭＳ Ｐゴシック" charset="-128"/>
              </a:rPr>
              <a:t>クリーン ファイル</a:t>
            </a:r>
            <a:endParaRPr kumimoji="1" lang="ja-JP" altLang="en-US" sz="1400" dirty="0">
              <a:latin typeface="CiscoSansTT ExtraLight" charset="0"/>
              <a:ea typeface="ＭＳ Ｐゴシック" charset="-128"/>
            </a:endParaRPr>
          </a:p>
        </p:txBody>
      </p:sp>
      <p:sp>
        <p:nvSpPr>
          <p:cNvPr id="147" name="1 つの角を切り取った四角形 146"/>
          <p:cNvSpPr/>
          <p:nvPr/>
        </p:nvSpPr>
        <p:spPr>
          <a:xfrm>
            <a:off x="6433226" y="2258056"/>
            <a:ext cx="125179" cy="139907"/>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8" name="テキスト ボックス 147"/>
          <p:cNvSpPr txBox="1"/>
          <p:nvPr/>
        </p:nvSpPr>
        <p:spPr>
          <a:xfrm>
            <a:off x="6609958" y="2205629"/>
            <a:ext cx="958234" cy="288541"/>
          </a:xfrm>
          <a:prstGeom prst="rect">
            <a:avLst/>
          </a:prstGeom>
          <a:noFill/>
        </p:spPr>
        <p:txBody>
          <a:bodyPr wrap="none" lIns="68589" tIns="34295" rIns="68589" bIns="34295" rtlCol="0">
            <a:spAutoFit/>
          </a:bodyPr>
          <a:lstStyle/>
          <a:p>
            <a:r>
              <a:rPr kumimoji="1" lang="ja-JP" altLang="en-US" sz="1400" dirty="0">
                <a:latin typeface="CiscoSansTT ExtraLight" charset="0"/>
                <a:ea typeface="ＭＳ Ｐゴシック" charset="-128"/>
              </a:rPr>
              <a:t>マルウェア</a:t>
            </a:r>
          </a:p>
        </p:txBody>
      </p:sp>
      <p:sp>
        <p:nvSpPr>
          <p:cNvPr id="149" name="テキスト ボックス 148"/>
          <p:cNvSpPr txBox="1"/>
          <p:nvPr/>
        </p:nvSpPr>
        <p:spPr>
          <a:xfrm>
            <a:off x="5947115" y="1968937"/>
            <a:ext cx="552218" cy="565540"/>
          </a:xfrm>
          <a:prstGeom prst="rect">
            <a:avLst/>
          </a:prstGeom>
          <a:noFill/>
        </p:spPr>
        <p:txBody>
          <a:bodyPr wrap="none" lIns="68589" tIns="34295" rIns="68589" bIns="34295" rtlCol="0">
            <a:spAutoFit/>
          </a:bodyPr>
          <a:lstStyle/>
          <a:p>
            <a:r>
              <a:rPr kumimoji="1" lang="ja-JP" altLang="en-US" sz="3200" dirty="0">
                <a:solidFill>
                  <a:srgbClr val="FF0000"/>
                </a:solidFill>
                <a:latin typeface="CiscoSansTT ExtraLight" charset="0"/>
                <a:ea typeface="ＭＳ Ｐゴシック" charset="-128"/>
              </a:rPr>
              <a:t>！</a:t>
            </a:r>
          </a:p>
        </p:txBody>
      </p:sp>
      <p:sp>
        <p:nvSpPr>
          <p:cNvPr id="150" name="テキスト ボックス 149"/>
          <p:cNvSpPr txBox="1"/>
          <p:nvPr/>
        </p:nvSpPr>
        <p:spPr>
          <a:xfrm>
            <a:off x="7605778" y="3090136"/>
            <a:ext cx="600321" cy="346249"/>
          </a:xfrm>
          <a:prstGeom prst="rect">
            <a:avLst/>
          </a:prstGeom>
          <a:noFill/>
        </p:spPr>
        <p:txBody>
          <a:bodyPr wrap="none" lIns="68589" tIns="34295" rIns="68589" bIns="34295" rtlCol="0">
            <a:spAutoFit/>
          </a:bodyPr>
          <a:lstStyle/>
          <a:p>
            <a:r>
              <a:rPr kumimoji="1" lang="ja-JP" altLang="en-US" dirty="0" smtClean="0">
                <a:latin typeface="CiscoSansTT ExtraLight" charset="0"/>
                <a:ea typeface="ＭＳ Ｐゴシック" charset="-128"/>
              </a:rPr>
              <a:t>時間</a:t>
            </a:r>
            <a:endParaRPr kumimoji="1" lang="ja-JP" altLang="en-US" dirty="0">
              <a:latin typeface="CiscoSansTT ExtraLight" charset="0"/>
              <a:ea typeface="ＭＳ Ｐゴシック" charset="-128"/>
            </a:endParaRPr>
          </a:p>
        </p:txBody>
      </p:sp>
      <p:sp>
        <p:nvSpPr>
          <p:cNvPr id="151" name="正方形/長方形 150"/>
          <p:cNvSpPr/>
          <p:nvPr/>
        </p:nvSpPr>
        <p:spPr>
          <a:xfrm>
            <a:off x="1226761" y="3174299"/>
            <a:ext cx="5552554" cy="787314"/>
          </a:xfrm>
          <a:prstGeom prst="rect">
            <a:avLst/>
          </a:prstGeom>
          <a:solidFill>
            <a:schemeClr val="bg2"/>
          </a:solidFill>
          <a:ln>
            <a:solidFill>
              <a:srgbClr val="272A48"/>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52" name="1 つの角を切り取った四角形 151"/>
          <p:cNvSpPr/>
          <p:nvPr/>
        </p:nvSpPr>
        <p:spPr>
          <a:xfrm>
            <a:off x="1969496" y="3334903"/>
            <a:ext cx="197192" cy="240486"/>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grpSp>
        <p:nvGrpSpPr>
          <p:cNvPr id="2" name="Group 1"/>
          <p:cNvGrpSpPr/>
          <p:nvPr/>
        </p:nvGrpSpPr>
        <p:grpSpPr>
          <a:xfrm>
            <a:off x="1367660" y="3334903"/>
            <a:ext cx="5485294" cy="596345"/>
            <a:chOff x="1823071" y="4446538"/>
            <a:chExt cx="7311821" cy="795126"/>
          </a:xfrm>
        </p:grpSpPr>
        <p:sp>
          <p:nvSpPr>
            <p:cNvPr id="153" name="テキスト ボックス 152"/>
            <p:cNvSpPr txBox="1"/>
            <p:nvPr/>
          </p:nvSpPr>
          <p:spPr>
            <a:xfrm>
              <a:off x="1823071" y="4831295"/>
              <a:ext cx="7311821" cy="410369"/>
            </a:xfrm>
            <a:prstGeom prst="rect">
              <a:avLst/>
            </a:prstGeom>
            <a:noFill/>
          </p:spPr>
          <p:txBody>
            <a:bodyPr wrap="square" rtlCol="0">
              <a:spAutoFit/>
            </a:bodyPr>
            <a:lstStyle/>
            <a:p>
              <a:r>
                <a:rPr kumimoji="1" lang="ja-JP" altLang="en-US" sz="1400" dirty="0">
                  <a:latin typeface="CiscoSansTT ExtraLight" charset="0"/>
                  <a:ea typeface="ＭＳ Ｐゴシック" charset="-128"/>
                </a:rPr>
                <a:t>今日は未知のファイル　　でも　　数日後</a:t>
              </a:r>
              <a:r>
                <a:rPr kumimoji="1" lang="en-US" altLang="ja-JP" sz="1400" dirty="0">
                  <a:latin typeface="CiscoSansTT ExtraLight" charset="0"/>
                  <a:ea typeface="ＭＳ Ｐゴシック" charset="-128"/>
                </a:rPr>
                <a:t>/</a:t>
              </a:r>
              <a:r>
                <a:rPr kumimoji="1" lang="ja-JP" altLang="en-US" sz="1400" dirty="0">
                  <a:latin typeface="CiscoSansTT ExtraLight" charset="0"/>
                  <a:ea typeface="ＭＳ Ｐゴシック" charset="-128"/>
                </a:rPr>
                <a:t>数時間にマルウェアと分かる</a:t>
              </a:r>
            </a:p>
          </p:txBody>
        </p:sp>
        <p:sp>
          <p:nvSpPr>
            <p:cNvPr id="154" name="1 つの角を切り取った四角形 153"/>
            <p:cNvSpPr/>
            <p:nvPr/>
          </p:nvSpPr>
          <p:spPr>
            <a:xfrm>
              <a:off x="7047315" y="4446538"/>
              <a:ext cx="262854" cy="320648"/>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CiscoSansTT ExtraLight" charset="0"/>
                <a:ea typeface="ＭＳ Ｐゴシック" charset="-128"/>
              </a:endParaRPr>
            </a:p>
          </p:txBody>
        </p:sp>
        <p:cxnSp>
          <p:nvCxnSpPr>
            <p:cNvPr id="155" name="直線矢印コネクタ 154"/>
            <p:cNvCxnSpPr>
              <a:stCxn id="152" idx="0"/>
              <a:endCxn id="154" idx="2"/>
            </p:cNvCxnSpPr>
            <p:nvPr/>
          </p:nvCxnSpPr>
          <p:spPr>
            <a:xfrm>
              <a:off x="2888165" y="4606863"/>
              <a:ext cx="4159150" cy="0"/>
            </a:xfrm>
            <a:prstGeom prst="straightConnector1">
              <a:avLst/>
            </a:prstGeom>
            <a:ln>
              <a:gradFill flip="none" rotWithShape="1">
                <a:gsLst>
                  <a:gs pos="0">
                    <a:schemeClr val="accent4">
                      <a:lumMod val="75000"/>
                    </a:schemeClr>
                  </a:gs>
                  <a:gs pos="100000">
                    <a:srgbClr val="FF0000"/>
                  </a:gs>
                </a:gsLst>
                <a:lin ang="0" scaled="1"/>
                <a:tileRect/>
              </a:gra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56" name="テキスト ボックス 155"/>
          <p:cNvSpPr txBox="1"/>
          <p:nvPr/>
        </p:nvSpPr>
        <p:spPr>
          <a:xfrm>
            <a:off x="6732651" y="4103975"/>
            <a:ext cx="2087769" cy="931034"/>
          </a:xfrm>
          <a:prstGeom prst="rect">
            <a:avLst/>
          </a:prstGeom>
          <a:solidFill>
            <a:schemeClr val="bg2">
              <a:lumMod val="85000"/>
            </a:schemeClr>
          </a:solidFill>
          <a:ln>
            <a:solidFill>
              <a:srgbClr val="FF0000"/>
            </a:solidFill>
          </a:ln>
          <a:effectLst>
            <a:outerShdw blurRad="50800" dist="38100" dir="2700000" algn="tl" rotWithShape="0">
              <a:srgbClr val="000000">
                <a:alpha val="43000"/>
              </a:srgbClr>
            </a:outerShdw>
          </a:effectLst>
        </p:spPr>
        <p:txBody>
          <a:bodyPr wrap="none" lIns="68589" tIns="34295" rIns="68589" bIns="34295" rtlCol="0">
            <a:spAutoFit/>
          </a:bodyPr>
          <a:lstStyle/>
          <a:p>
            <a:r>
              <a:rPr kumimoji="1" lang="ja-JP" altLang="en-US" sz="1400" dirty="0">
                <a:solidFill>
                  <a:srgbClr val="FF0000"/>
                </a:solidFill>
                <a:latin typeface="CiscoSansTT ExtraLight" charset="0"/>
                <a:ea typeface="ＭＳ Ｐゴシック" charset="-128"/>
              </a:rPr>
              <a:t>過去に見つけられなくても</a:t>
            </a:r>
            <a:endParaRPr kumimoji="1" lang="en-US" altLang="ja-JP" sz="1400" dirty="0">
              <a:solidFill>
                <a:srgbClr val="FF0000"/>
              </a:solidFill>
              <a:latin typeface="CiscoSansTT ExtraLight" charset="0"/>
              <a:ea typeface="ＭＳ Ｐゴシック" charset="-128"/>
            </a:endParaRPr>
          </a:p>
          <a:p>
            <a:r>
              <a:rPr kumimoji="1" lang="ja-JP" altLang="en-US" sz="1400" dirty="0">
                <a:solidFill>
                  <a:srgbClr val="FF0000"/>
                </a:solidFill>
                <a:latin typeface="CiscoSansTT ExtraLight" charset="0"/>
                <a:ea typeface="ＭＳ Ｐゴシック" charset="-128"/>
              </a:rPr>
              <a:t>後になってマルウェアが</a:t>
            </a:r>
            <a:endParaRPr kumimoji="1" lang="en-US" altLang="ja-JP" sz="1400" dirty="0">
              <a:solidFill>
                <a:srgbClr val="FF0000"/>
              </a:solidFill>
              <a:latin typeface="CiscoSansTT ExtraLight" charset="0"/>
              <a:ea typeface="ＭＳ Ｐゴシック" charset="-128"/>
            </a:endParaRPr>
          </a:p>
          <a:p>
            <a:r>
              <a:rPr kumimoji="1" lang="ja-JP" altLang="en-US" sz="1400" dirty="0">
                <a:solidFill>
                  <a:srgbClr val="FF0000"/>
                </a:solidFill>
                <a:latin typeface="CiscoSansTT ExtraLight" charset="0"/>
                <a:ea typeface="ＭＳ Ｐゴシック" charset="-128"/>
              </a:rPr>
              <a:t>見つかった場合に</a:t>
            </a:r>
            <a:endParaRPr kumimoji="1" lang="en-US" altLang="ja-JP" sz="1400" dirty="0">
              <a:solidFill>
                <a:srgbClr val="FF0000"/>
              </a:solidFill>
              <a:latin typeface="CiscoSansTT ExtraLight" charset="0"/>
              <a:ea typeface="ＭＳ Ｐゴシック" charset="-128"/>
            </a:endParaRPr>
          </a:p>
          <a:p>
            <a:r>
              <a:rPr kumimoji="1" lang="ja-JP" altLang="en-US" sz="1400" dirty="0">
                <a:solidFill>
                  <a:srgbClr val="FF0000"/>
                </a:solidFill>
                <a:latin typeface="CiscoSansTT ExtraLight" charset="0"/>
                <a:ea typeface="ＭＳ Ｐゴシック" charset="-128"/>
              </a:rPr>
              <a:t>通知してくれる</a:t>
            </a:r>
          </a:p>
        </p:txBody>
      </p:sp>
      <p:sp>
        <p:nvSpPr>
          <p:cNvPr id="157" name="下矢印吹き出し 156"/>
          <p:cNvSpPr/>
          <p:nvPr/>
        </p:nvSpPr>
        <p:spPr>
          <a:xfrm>
            <a:off x="2560039" y="1711541"/>
            <a:ext cx="2636834" cy="618323"/>
          </a:xfrm>
          <a:prstGeom prst="downArrowCallout">
            <a:avLst/>
          </a:prstGeom>
          <a:solidFill>
            <a:schemeClr val="bg2"/>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kumimoji="1" lang="ja-JP" altLang="en-US" sz="1400" dirty="0">
                <a:latin typeface="CiscoSansTT ExtraLight" charset="0"/>
                <a:ea typeface="ＭＳ Ｐゴシック" charset="-128"/>
                <a:cs typeface="メイリオ"/>
              </a:rPr>
              <a:t>毎日</a:t>
            </a:r>
            <a:r>
              <a:rPr kumimoji="1" lang="en-US" altLang="ja-JP" sz="1400" dirty="0">
                <a:latin typeface="CiscoSansTT ExtraLight" charset="0"/>
                <a:ea typeface="ＭＳ Ｐゴシック" charset="-128"/>
                <a:cs typeface="メイリオ"/>
              </a:rPr>
              <a:t>100</a:t>
            </a:r>
            <a:r>
              <a:rPr kumimoji="1" lang="ja-JP" altLang="en-US" sz="1400" dirty="0">
                <a:latin typeface="CiscoSansTT ExtraLight" charset="0"/>
                <a:ea typeface="ＭＳ Ｐゴシック" charset="-128"/>
                <a:cs typeface="メイリオ"/>
              </a:rPr>
              <a:t>万＋の検体を解析</a:t>
            </a:r>
          </a:p>
        </p:txBody>
      </p:sp>
      <p:sp>
        <p:nvSpPr>
          <p:cNvPr id="158" name="正方形/長方形 157"/>
          <p:cNvSpPr/>
          <p:nvPr/>
        </p:nvSpPr>
        <p:spPr>
          <a:xfrm>
            <a:off x="3613907" y="2274852"/>
            <a:ext cx="523238" cy="346259"/>
          </a:xfrm>
          <a:prstGeom prst="rect">
            <a:avLst/>
          </a:prstGeom>
        </p:spPr>
        <p:txBody>
          <a:bodyPr wrap="none" lIns="68589" tIns="34295" rIns="68589" bIns="34295">
            <a:spAutoFit/>
          </a:bodyPr>
          <a:lstStyle/>
          <a:p>
            <a:pPr algn="ctr"/>
            <a:r>
              <a:rPr kumimoji="1" lang="en-US" altLang="ja-JP" dirty="0" smtClean="0">
                <a:solidFill>
                  <a:schemeClr val="bg1"/>
                </a:solidFill>
                <a:latin typeface="CiscoSansTT ExtraLight" charset="0"/>
                <a:ea typeface="ＭＳ Ｐゴシック" charset="-128"/>
              </a:rPr>
              <a:t>CSI</a:t>
            </a:r>
            <a:endParaRPr kumimoji="1" lang="ja-JP" altLang="en-US" dirty="0">
              <a:solidFill>
                <a:schemeClr val="bg1"/>
              </a:solidFill>
              <a:latin typeface="CiscoSansTT ExtraLight" charset="0"/>
              <a:ea typeface="ＭＳ Ｐゴシック" charset="-128"/>
            </a:endParaRPr>
          </a:p>
        </p:txBody>
      </p:sp>
      <p:sp>
        <p:nvSpPr>
          <p:cNvPr id="6" name="Title 5"/>
          <p:cNvSpPr>
            <a:spLocks noGrp="1"/>
          </p:cNvSpPr>
          <p:nvPr>
            <p:ph type="title"/>
          </p:nvPr>
        </p:nvSpPr>
        <p:spPr/>
        <p:txBody>
          <a:bodyPr/>
          <a:lstStyle/>
          <a:p>
            <a:r>
              <a:rPr lang="en-US" dirty="0" err="1" smtClean="0">
                <a:latin typeface="CiscoSansTT ExtraLight" charset="0"/>
                <a:ea typeface="ＭＳ Ｐゴシック" charset="-128"/>
              </a:rPr>
              <a:t>マルウェアのクラウド</a:t>
            </a:r>
            <a:r>
              <a:rPr lang="en-US" dirty="0" smtClean="0">
                <a:latin typeface="CiscoSansTT ExtraLight" charset="0"/>
                <a:ea typeface="ＭＳ Ｐゴシック" charset="-128"/>
              </a:rPr>
              <a:t> </a:t>
            </a:r>
            <a:r>
              <a:rPr lang="en-US" dirty="0" err="1" smtClean="0">
                <a:latin typeface="CiscoSansTT ExtraLight" charset="0"/>
                <a:ea typeface="ＭＳ Ｐゴシック" charset="-128"/>
              </a:rPr>
              <a:t>リコール</a:t>
            </a:r>
            <a:endParaRPr lang="en-US" dirty="0">
              <a:latin typeface="CiscoSansTT ExtraLight" charset="0"/>
              <a:ea typeface="ＭＳ Ｐゴシック" charset="-128"/>
            </a:endParaRPr>
          </a:p>
        </p:txBody>
      </p:sp>
      <p:pic>
        <p:nvPicPr>
          <p:cNvPr id="159" name="Picture 2" descr="\\psf\Host\Volumes\EP File Share\The Spur Group\C14675 - Cisco Security Refresh-Cisco Security Refresh\T4325\Artwork\macboog-retina-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907" y="4077251"/>
            <a:ext cx="1682660" cy="1034836"/>
          </a:xfrm>
          <a:prstGeom prst="rect">
            <a:avLst/>
          </a:prstGeom>
          <a:noFill/>
          <a:extLst>
            <a:ext uri="{909E8E84-426E-40DD-AFC4-6F175D3DCCD1}">
              <a14:hiddenFill xmlns:a14="http://schemas.microsoft.com/office/drawing/2010/main">
                <a:solidFill>
                  <a:srgbClr val="FFFFFF"/>
                </a:solidFill>
              </a14:hiddenFill>
            </a:ext>
          </a:extLst>
        </p:spPr>
      </p:pic>
      <p:sp>
        <p:nvSpPr>
          <p:cNvPr id="160" name="1 つの角を切り取った四角形 159"/>
          <p:cNvSpPr/>
          <p:nvPr/>
        </p:nvSpPr>
        <p:spPr>
          <a:xfrm>
            <a:off x="5217194" y="42443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1" name="1 つの角を切り取った四角形 160"/>
          <p:cNvSpPr/>
          <p:nvPr/>
        </p:nvSpPr>
        <p:spPr>
          <a:xfrm>
            <a:off x="5357100" y="42443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2" name="1 つの角を切り取った四角形 161"/>
          <p:cNvSpPr/>
          <p:nvPr/>
        </p:nvSpPr>
        <p:spPr>
          <a:xfrm>
            <a:off x="5489643" y="42443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3" name="1 つの角を切り取った四角形 162"/>
          <p:cNvSpPr/>
          <p:nvPr/>
        </p:nvSpPr>
        <p:spPr>
          <a:xfrm>
            <a:off x="5622186" y="42443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4" name="1 つの角を切り取った四角形 163"/>
          <p:cNvSpPr/>
          <p:nvPr/>
        </p:nvSpPr>
        <p:spPr>
          <a:xfrm>
            <a:off x="5754729" y="42443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5" name="1 つの角を切り取った四角形 164"/>
          <p:cNvSpPr/>
          <p:nvPr/>
        </p:nvSpPr>
        <p:spPr>
          <a:xfrm>
            <a:off x="5217189" y="439900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6" name="1 つの角を切り取った四角形 165"/>
          <p:cNvSpPr/>
          <p:nvPr/>
        </p:nvSpPr>
        <p:spPr>
          <a:xfrm>
            <a:off x="5357095" y="4399000"/>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7" name="1 つの角を切り取った四角形 166"/>
          <p:cNvSpPr/>
          <p:nvPr/>
        </p:nvSpPr>
        <p:spPr>
          <a:xfrm>
            <a:off x="5489638" y="439900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8" name="1 つの角を切り取った四角形 167"/>
          <p:cNvSpPr/>
          <p:nvPr/>
        </p:nvSpPr>
        <p:spPr>
          <a:xfrm>
            <a:off x="5622181" y="4399000"/>
            <a:ext cx="125179" cy="139907"/>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9" name="1 つの角を切り取った四角形 168"/>
          <p:cNvSpPr/>
          <p:nvPr/>
        </p:nvSpPr>
        <p:spPr>
          <a:xfrm>
            <a:off x="5754724" y="439900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0" name="1 つの角を切り取った四角形 169"/>
          <p:cNvSpPr/>
          <p:nvPr/>
        </p:nvSpPr>
        <p:spPr>
          <a:xfrm>
            <a:off x="5217184" y="455363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1" name="1 つの角を切り取った四角形 170"/>
          <p:cNvSpPr/>
          <p:nvPr/>
        </p:nvSpPr>
        <p:spPr>
          <a:xfrm>
            <a:off x="5357090" y="455363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2" name="1 つの角を切り取った四角形 171"/>
          <p:cNvSpPr/>
          <p:nvPr/>
        </p:nvSpPr>
        <p:spPr>
          <a:xfrm>
            <a:off x="5489633" y="455363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3" name="1 つの角を切り取った四角形 172"/>
          <p:cNvSpPr/>
          <p:nvPr/>
        </p:nvSpPr>
        <p:spPr>
          <a:xfrm>
            <a:off x="5622176" y="4553635"/>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4" name="1 つの角を切り取った四角形 173"/>
          <p:cNvSpPr/>
          <p:nvPr/>
        </p:nvSpPr>
        <p:spPr>
          <a:xfrm>
            <a:off x="5754719" y="455363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5" name="1 つの角を切り取った四角形 174"/>
          <p:cNvSpPr/>
          <p:nvPr/>
        </p:nvSpPr>
        <p:spPr>
          <a:xfrm>
            <a:off x="5217189" y="47082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6" name="1 つの角を切り取った四角形 175"/>
          <p:cNvSpPr/>
          <p:nvPr/>
        </p:nvSpPr>
        <p:spPr>
          <a:xfrm>
            <a:off x="5357095" y="4708266"/>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7" name="1 つの角を切り取った四角形 176"/>
          <p:cNvSpPr/>
          <p:nvPr/>
        </p:nvSpPr>
        <p:spPr>
          <a:xfrm>
            <a:off x="5489638" y="47082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8" name="1 つの角を切り取った四角形 177"/>
          <p:cNvSpPr/>
          <p:nvPr/>
        </p:nvSpPr>
        <p:spPr>
          <a:xfrm>
            <a:off x="5622181" y="47082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9" name="1 つの角を切り取った四角形 178"/>
          <p:cNvSpPr/>
          <p:nvPr/>
        </p:nvSpPr>
        <p:spPr>
          <a:xfrm>
            <a:off x="5754724" y="4708266"/>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80" name="正方形/長方形 179"/>
          <p:cNvSpPr/>
          <p:nvPr/>
        </p:nvSpPr>
        <p:spPr>
          <a:xfrm>
            <a:off x="5198995" y="4231129"/>
            <a:ext cx="688276" cy="617044"/>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grpSp>
        <p:nvGrpSpPr>
          <p:cNvPr id="182" name="Group 3"/>
          <p:cNvGrpSpPr/>
          <p:nvPr/>
        </p:nvGrpSpPr>
        <p:grpSpPr>
          <a:xfrm>
            <a:off x="5132873" y="2357712"/>
            <a:ext cx="1932878" cy="2287666"/>
            <a:chOff x="6842048" y="3143616"/>
            <a:chExt cx="2576500" cy="3050222"/>
          </a:xfrm>
        </p:grpSpPr>
        <p:sp>
          <p:nvSpPr>
            <p:cNvPr id="183" name="正方形/長方形 182"/>
            <p:cNvSpPr/>
            <p:nvPr/>
          </p:nvSpPr>
          <p:spPr>
            <a:xfrm>
              <a:off x="6842048" y="3143616"/>
              <a:ext cx="458020" cy="410372"/>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CiscoSansTT ExtraLight" charset="0"/>
                <a:ea typeface="ＭＳ Ｐゴシック" charset="-128"/>
              </a:endParaRPr>
            </a:p>
          </p:txBody>
        </p:sp>
        <p:sp>
          <p:nvSpPr>
            <p:cNvPr id="185" name="左カーブ矢印 184"/>
            <p:cNvSpPr/>
            <p:nvPr/>
          </p:nvSpPr>
          <p:spPr>
            <a:xfrm>
              <a:off x="8124337" y="3303327"/>
              <a:ext cx="1294211" cy="2890511"/>
            </a:xfrm>
            <a:prstGeom prst="curvedLeft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latin typeface="CiscoSansTT ExtraLight" charset="0"/>
                <a:ea typeface="ＭＳ Ｐゴシック" charset="-128"/>
              </a:endParaRPr>
            </a:p>
          </p:txBody>
        </p:sp>
      </p:grpSp>
    </p:spTree>
    <p:extLst>
      <p:ext uri="{BB962C8B-B14F-4D97-AF65-F5344CB8AC3E}">
        <p14:creationId xmlns:p14="http://schemas.microsoft.com/office/powerpoint/2010/main" val="1674111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56"/>
                                        </p:tgtEl>
                                        <p:attrNameLst>
                                          <p:attrName>style.visibility</p:attrName>
                                        </p:attrNameLst>
                                      </p:cBhvr>
                                      <p:to>
                                        <p:strVal val="visible"/>
                                      </p:to>
                                    </p:set>
                                    <p:anim calcmode="lin" valueType="num">
                                      <p:cBhvr>
                                        <p:cTn id="12" dur="1000" fill="hold"/>
                                        <p:tgtEl>
                                          <p:spTgt spid="156"/>
                                        </p:tgtEl>
                                        <p:attrNameLst>
                                          <p:attrName>ppt_w</p:attrName>
                                        </p:attrNameLst>
                                      </p:cBhvr>
                                      <p:tavLst>
                                        <p:tav tm="0">
                                          <p:val>
                                            <p:strVal val="#ppt_w*0.70"/>
                                          </p:val>
                                        </p:tav>
                                        <p:tav tm="100000">
                                          <p:val>
                                            <p:strVal val="#ppt_w"/>
                                          </p:val>
                                        </p:tav>
                                      </p:tavLst>
                                    </p:anim>
                                    <p:anim calcmode="lin" valueType="num">
                                      <p:cBhvr>
                                        <p:cTn id="13" dur="1000" fill="hold"/>
                                        <p:tgtEl>
                                          <p:spTgt spid="156"/>
                                        </p:tgtEl>
                                        <p:attrNameLst>
                                          <p:attrName>ppt_h</p:attrName>
                                        </p:attrNameLst>
                                      </p:cBhvr>
                                      <p:tavLst>
                                        <p:tav tm="0">
                                          <p:val>
                                            <p:strVal val="#ppt_h"/>
                                          </p:val>
                                        </p:tav>
                                        <p:tav tm="100000">
                                          <p:val>
                                            <p:strVal val="#ppt_h"/>
                                          </p:val>
                                        </p:tav>
                                      </p:tavLst>
                                    </p:anim>
                                    <p:animEffect transition="in" filter="fade">
                                      <p:cBhvr>
                                        <p:cTn id="14" dur="1000"/>
                                        <p:tgtEl>
                                          <p:spTgt spid="15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up)">
                                      <p:cBhvr>
                                        <p:cTn id="19"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sf\Host\Volumes\EP File Share\The Spur Group\C14675 - Cisco Security Refresh-Cisco Security Refresh\T4325\Artwork\macboog-retina-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60" y="446769"/>
            <a:ext cx="10065801" cy="5278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92302" y="1602345"/>
            <a:ext cx="6358942" cy="2341880"/>
          </a:xfrm>
          <a:prstGeom prst="rect">
            <a:avLst/>
          </a:prstGeom>
        </p:spPr>
      </p:pic>
      <p:grpSp>
        <p:nvGrpSpPr>
          <p:cNvPr id="2" name="Group 1"/>
          <p:cNvGrpSpPr/>
          <p:nvPr/>
        </p:nvGrpSpPr>
        <p:grpSpPr>
          <a:xfrm>
            <a:off x="2311400" y="2468662"/>
            <a:ext cx="5693483" cy="584195"/>
            <a:chOff x="2311400" y="2209805"/>
            <a:chExt cx="5693483" cy="584195"/>
          </a:xfrm>
        </p:grpSpPr>
        <p:sp>
          <p:nvSpPr>
            <p:cNvPr id="5" name="角丸四角形吹き出し 4"/>
            <p:cNvSpPr/>
            <p:nvPr/>
          </p:nvSpPr>
          <p:spPr>
            <a:xfrm>
              <a:off x="3168650" y="2209805"/>
              <a:ext cx="4836233" cy="569490"/>
            </a:xfrm>
            <a:prstGeom prst="wedgeRoundRectCallout">
              <a:avLst>
                <a:gd name="adj1" fmla="val -57683"/>
                <a:gd name="adj2" fmla="val 4293"/>
                <a:gd name="adj3" fmla="val 16667"/>
              </a:avLst>
            </a:prstGeom>
            <a:solidFill>
              <a:schemeClr val="tx2">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sz="1400" dirty="0">
                  <a:solidFill>
                    <a:schemeClr val="bg1"/>
                  </a:solidFill>
                  <a:latin typeface="CiscoSansTT ExtraLight" charset="0"/>
                  <a:ea typeface="ＭＳ Ｐゴシック" charset="-128"/>
                </a:rPr>
                <a:t>このケースでは</a:t>
              </a:r>
              <a:r>
                <a:rPr kumimoji="1" lang="en-US" altLang="ja-JP" sz="1400" dirty="0">
                  <a:solidFill>
                    <a:schemeClr val="bg1"/>
                  </a:solidFill>
                  <a:latin typeface="CiscoSansTT ExtraLight" charset="0"/>
                  <a:ea typeface="ＭＳ Ｐゴシック" charset="-128"/>
                </a:rPr>
                <a:t>17</a:t>
              </a:r>
              <a:r>
                <a:rPr kumimoji="1" lang="ja-JP" altLang="en-US" sz="1400" dirty="0">
                  <a:solidFill>
                    <a:schemeClr val="bg1"/>
                  </a:solidFill>
                  <a:latin typeface="CiscoSansTT ExtraLight" charset="0"/>
                  <a:ea typeface="ＭＳ Ｐゴシック" charset="-128"/>
                </a:rPr>
                <a:t>時間ほど遅れて、既存セキュリティを</a:t>
              </a:r>
              <a:r>
                <a:rPr kumimoji="1" lang="en-US" altLang="ja-JP" sz="1400" dirty="0">
                  <a:solidFill>
                    <a:schemeClr val="bg1"/>
                  </a:solidFill>
                  <a:latin typeface="CiscoSansTT ExtraLight" charset="0"/>
                  <a:ea typeface="ＭＳ Ｐゴシック" charset="-128"/>
                </a:rPr>
                <a:t/>
              </a:r>
              <a:br>
                <a:rPr kumimoji="1" lang="en-US" altLang="ja-JP" sz="1400" dirty="0">
                  <a:solidFill>
                    <a:schemeClr val="bg1"/>
                  </a:solidFill>
                  <a:latin typeface="CiscoSansTT ExtraLight" charset="0"/>
                  <a:ea typeface="ＭＳ Ｐゴシック" charset="-128"/>
                </a:rPr>
              </a:br>
              <a:r>
                <a:rPr kumimoji="1" lang="ja-JP" altLang="en-US" sz="1400" dirty="0">
                  <a:solidFill>
                    <a:schemeClr val="bg1"/>
                  </a:solidFill>
                  <a:latin typeface="CiscoSansTT ExtraLight" charset="0"/>
                  <a:ea typeface="ＭＳ Ｐゴシック" charset="-128"/>
                </a:rPr>
                <a:t>抜けてしまったマルウェアを検知</a:t>
              </a:r>
            </a:p>
          </p:txBody>
        </p:sp>
        <p:sp>
          <p:nvSpPr>
            <p:cNvPr id="17" name="角丸四角形 16"/>
            <p:cNvSpPr/>
            <p:nvPr/>
          </p:nvSpPr>
          <p:spPr>
            <a:xfrm>
              <a:off x="2311400" y="2324100"/>
              <a:ext cx="463550" cy="469900"/>
            </a:xfrm>
            <a:prstGeom prst="round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CiscoSansTT ExtraLight" charset="0"/>
                <a:ea typeface="ＭＳ Ｐゴシック" charset="-128"/>
              </a:endParaRPr>
            </a:p>
          </p:txBody>
        </p:sp>
      </p:grpSp>
      <p:sp>
        <p:nvSpPr>
          <p:cNvPr id="4" name="Title 3"/>
          <p:cNvSpPr>
            <a:spLocks noGrp="1"/>
          </p:cNvSpPr>
          <p:nvPr>
            <p:ph type="title"/>
          </p:nvPr>
        </p:nvSpPr>
        <p:spPr>
          <a:xfrm>
            <a:off x="198023" y="341313"/>
            <a:ext cx="8784612" cy="731837"/>
          </a:xfrm>
        </p:spPr>
        <p:txBody>
          <a:bodyPr/>
          <a:lstStyle/>
          <a:p>
            <a:r>
              <a:rPr lang="en-US" sz="2800" dirty="0" err="1" smtClean="0">
                <a:latin typeface="+mn-ea"/>
                <a:ea typeface="+mn-ea"/>
              </a:rPr>
              <a:t>クラウド</a:t>
            </a:r>
            <a:r>
              <a:rPr lang="en-US" sz="2800" dirty="0" smtClean="0">
                <a:latin typeface="+mn-ea"/>
                <a:ea typeface="+mn-ea"/>
              </a:rPr>
              <a:t> </a:t>
            </a:r>
            <a:r>
              <a:rPr lang="en-US" sz="2800" dirty="0" err="1" smtClean="0">
                <a:latin typeface="+mn-ea"/>
                <a:ea typeface="+mn-ea"/>
              </a:rPr>
              <a:t>リコールによるゼロ</a:t>
            </a:r>
            <a:r>
              <a:rPr lang="en-US" sz="2800" dirty="0" smtClean="0">
                <a:latin typeface="+mn-ea"/>
                <a:ea typeface="+mn-ea"/>
              </a:rPr>
              <a:t> </a:t>
            </a:r>
            <a:r>
              <a:rPr lang="en-US" sz="2800" dirty="0" err="1" smtClean="0">
                <a:latin typeface="+mn-ea"/>
                <a:ea typeface="+mn-ea"/>
              </a:rPr>
              <a:t>デイ</a:t>
            </a:r>
            <a:r>
              <a:rPr lang="en-US" sz="2800" dirty="0" smtClean="0">
                <a:latin typeface="+mn-ea"/>
                <a:ea typeface="+mn-ea"/>
              </a:rPr>
              <a:t> </a:t>
            </a:r>
            <a:r>
              <a:rPr lang="en-US" sz="2800" dirty="0" err="1" smtClean="0">
                <a:latin typeface="+mn-ea"/>
                <a:ea typeface="+mn-ea"/>
              </a:rPr>
              <a:t>マルウェア検知例</a:t>
            </a:r>
            <a:endParaRPr lang="en-US" sz="2800" dirty="0">
              <a:latin typeface="+mn-ea"/>
              <a:ea typeface="+mn-ea"/>
            </a:endParaRPr>
          </a:p>
        </p:txBody>
      </p:sp>
    </p:spTree>
    <p:extLst>
      <p:ext uri="{BB962C8B-B14F-4D97-AF65-F5344CB8AC3E}">
        <p14:creationId xmlns:p14="http://schemas.microsoft.com/office/powerpoint/2010/main" val="6724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4-09-21 at 18.05.56.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19335" y="3040972"/>
            <a:ext cx="4007061" cy="1759895"/>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178154" y="1762696"/>
            <a:ext cx="5546044" cy="2811434"/>
            <a:chOff x="456530" y="1187140"/>
            <a:chExt cx="8431933" cy="4275478"/>
          </a:xfrm>
        </p:grpSpPr>
        <p:pic>
          <p:nvPicPr>
            <p:cNvPr id="18" name="Picture 17" descr="Screen Shot 2014-09-17 at 10.38.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30" y="1187140"/>
              <a:ext cx="8306643" cy="4275478"/>
            </a:xfrm>
            <a:prstGeom prst="rect">
              <a:avLst/>
            </a:prstGeom>
          </p:spPr>
        </p:pic>
        <p:sp>
          <p:nvSpPr>
            <p:cNvPr id="19" name="Rectangular Callout 18"/>
            <p:cNvSpPr/>
            <p:nvPr/>
          </p:nvSpPr>
          <p:spPr>
            <a:xfrm>
              <a:off x="3887373" y="4694376"/>
              <a:ext cx="1972456" cy="270236"/>
            </a:xfrm>
            <a:prstGeom prst="wedgeRectCallout">
              <a:avLst>
                <a:gd name="adj1" fmla="val -51883"/>
                <a:gd name="adj2" fmla="val -118581"/>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smtClean="0">
                  <a:solidFill>
                    <a:schemeClr val="bg1"/>
                  </a:solidFill>
                  <a:latin typeface="CiscoSansTT ExtraLight" charset="0"/>
                  <a:ea typeface="ＭＳ Ｐゴシック" charset="-128"/>
                  <a:cs typeface="メイリオ"/>
                </a:rPr>
                <a:t>サーバ アプリケーション</a:t>
              </a:r>
              <a:endParaRPr lang="en-US" sz="700" dirty="0">
                <a:solidFill>
                  <a:schemeClr val="bg1"/>
                </a:solidFill>
                <a:latin typeface="CiscoSansTT ExtraLight" charset="0"/>
                <a:ea typeface="ＭＳ Ｐゴシック" charset="-128"/>
                <a:cs typeface="メイリオ"/>
              </a:endParaRPr>
            </a:p>
          </p:txBody>
        </p:sp>
        <p:sp>
          <p:nvSpPr>
            <p:cNvPr id="20" name="Rectangular Callout 19"/>
            <p:cNvSpPr/>
            <p:nvPr/>
          </p:nvSpPr>
          <p:spPr>
            <a:xfrm>
              <a:off x="7424205" y="3701507"/>
              <a:ext cx="1413758" cy="270236"/>
            </a:xfrm>
            <a:prstGeom prst="wedgeRectCallout">
              <a:avLst>
                <a:gd name="adj1" fmla="val -45680"/>
                <a:gd name="adj2" fmla="val -87141"/>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a:solidFill>
                    <a:schemeClr val="bg1"/>
                  </a:solidFill>
                  <a:latin typeface="CiscoSansTT ExtraLight" charset="0"/>
                  <a:ea typeface="ＭＳ Ｐゴシック" charset="-128"/>
                  <a:cs typeface="メイリオ"/>
                </a:rPr>
                <a:t>利用端末</a:t>
              </a:r>
              <a:r>
                <a:rPr lang="en-US" altLang="ja-JP" sz="700" dirty="0">
                  <a:solidFill>
                    <a:schemeClr val="bg1"/>
                  </a:solidFill>
                  <a:latin typeface="CiscoSansTT ExtraLight" charset="0"/>
                  <a:ea typeface="ＭＳ Ｐゴシック" charset="-128"/>
                  <a:cs typeface="メイリオ"/>
                </a:rPr>
                <a:t>OS</a:t>
              </a:r>
              <a:endParaRPr lang="en-US" sz="700" dirty="0">
                <a:solidFill>
                  <a:schemeClr val="bg1"/>
                </a:solidFill>
                <a:latin typeface="CiscoSansTT ExtraLight" charset="0"/>
                <a:ea typeface="ＭＳ Ｐゴシック" charset="-128"/>
                <a:cs typeface="メイリオ"/>
              </a:endParaRPr>
            </a:p>
          </p:txBody>
        </p:sp>
        <p:sp>
          <p:nvSpPr>
            <p:cNvPr id="21" name="Rectangular Callout 20"/>
            <p:cNvSpPr/>
            <p:nvPr/>
          </p:nvSpPr>
          <p:spPr>
            <a:xfrm>
              <a:off x="3961770" y="3277292"/>
              <a:ext cx="1888432" cy="270236"/>
            </a:xfrm>
            <a:prstGeom prst="wedgeRectCallout">
              <a:avLst>
                <a:gd name="adj1" fmla="val -39003"/>
                <a:gd name="adj2" fmla="val -125248"/>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700" dirty="0">
                  <a:solidFill>
                    <a:schemeClr val="bg1"/>
                  </a:solidFill>
                  <a:latin typeface="CiscoSansTT ExtraLight" charset="0"/>
                  <a:ea typeface="ＭＳ Ｐゴシック" charset="-128"/>
                  <a:cs typeface="メイリオ"/>
                </a:rPr>
                <a:t>Web</a:t>
              </a:r>
              <a:r>
                <a:rPr lang="ja-JP" altLang="en-US" sz="700" dirty="0">
                  <a:solidFill>
                    <a:schemeClr val="bg1"/>
                  </a:solidFill>
                  <a:latin typeface="CiscoSansTT ExtraLight" charset="0"/>
                  <a:ea typeface="ＭＳ Ｐゴシック" charset="-128"/>
                  <a:cs typeface="メイリオ"/>
                </a:rPr>
                <a:t>アプリケーション</a:t>
              </a:r>
              <a:endParaRPr lang="en-US" sz="700" dirty="0">
                <a:solidFill>
                  <a:schemeClr val="bg1"/>
                </a:solidFill>
                <a:latin typeface="CiscoSansTT ExtraLight" charset="0"/>
                <a:ea typeface="ＭＳ Ｐゴシック" charset="-128"/>
                <a:cs typeface="メイリオ"/>
              </a:endParaRPr>
            </a:p>
          </p:txBody>
        </p:sp>
        <p:sp>
          <p:nvSpPr>
            <p:cNvPr id="22" name="Rectangular Callout 21"/>
            <p:cNvSpPr/>
            <p:nvPr/>
          </p:nvSpPr>
          <p:spPr>
            <a:xfrm>
              <a:off x="6892191" y="4930567"/>
              <a:ext cx="1996272" cy="297095"/>
            </a:xfrm>
            <a:prstGeom prst="wedgeRectCallout">
              <a:avLst>
                <a:gd name="adj1" fmla="val -43410"/>
                <a:gd name="adj2" fmla="val -88136"/>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smtClean="0">
                  <a:solidFill>
                    <a:schemeClr val="bg1"/>
                  </a:solidFill>
                  <a:latin typeface="CiscoSansTT ExtraLight" charset="0"/>
                  <a:ea typeface="ＭＳ Ｐゴシック" charset="-128"/>
                  <a:cs typeface="メイリオ"/>
                </a:rPr>
                <a:t>クライアント アプリケーション</a:t>
              </a:r>
              <a:endParaRPr lang="en-US" altLang="ja-JP" sz="700" dirty="0">
                <a:solidFill>
                  <a:schemeClr val="bg1"/>
                </a:solidFill>
                <a:latin typeface="CiscoSansTT ExtraLight" charset="0"/>
                <a:ea typeface="ＭＳ Ｐゴシック" charset="-128"/>
                <a:cs typeface="メイリオ"/>
              </a:endParaRPr>
            </a:p>
          </p:txBody>
        </p:sp>
        <p:sp>
          <p:nvSpPr>
            <p:cNvPr id="23" name="Rectangular Callout 22"/>
            <p:cNvSpPr/>
            <p:nvPr/>
          </p:nvSpPr>
          <p:spPr>
            <a:xfrm>
              <a:off x="1287499" y="2713082"/>
              <a:ext cx="1898976" cy="270236"/>
            </a:xfrm>
            <a:prstGeom prst="wedgeRectCallout">
              <a:avLst>
                <a:gd name="adj1" fmla="val -48138"/>
                <a:gd name="adj2" fmla="val -85248"/>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smtClean="0">
                  <a:solidFill>
                    <a:schemeClr val="bg1"/>
                  </a:solidFill>
                  <a:latin typeface="CiscoSansTT ExtraLight" charset="0"/>
                  <a:ea typeface="ＭＳ Ｐゴシック" charset="-128"/>
                  <a:cs typeface="メイリオ"/>
                </a:rPr>
                <a:t>トップ アプリケーション</a:t>
              </a:r>
              <a:endParaRPr lang="en-US" sz="700" dirty="0">
                <a:solidFill>
                  <a:schemeClr val="bg1"/>
                </a:solidFill>
                <a:latin typeface="CiscoSansTT ExtraLight" charset="0"/>
                <a:ea typeface="ＭＳ Ｐゴシック" charset="-128"/>
                <a:cs typeface="メイリオ"/>
              </a:endParaRPr>
            </a:p>
          </p:txBody>
        </p:sp>
        <p:sp>
          <p:nvSpPr>
            <p:cNvPr id="24" name="Rectangular Callout 23"/>
            <p:cNvSpPr/>
            <p:nvPr/>
          </p:nvSpPr>
          <p:spPr>
            <a:xfrm>
              <a:off x="1082935" y="3760568"/>
              <a:ext cx="2197709" cy="270236"/>
            </a:xfrm>
            <a:prstGeom prst="wedgeRectCallout">
              <a:avLst>
                <a:gd name="adj1" fmla="val -42672"/>
                <a:gd name="adj2" fmla="val -94775"/>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a:solidFill>
                    <a:schemeClr val="bg1"/>
                  </a:solidFill>
                  <a:latin typeface="CiscoSansTT ExtraLight" charset="0"/>
                  <a:ea typeface="ＭＳ Ｐゴシック" charset="-128"/>
                  <a:cs typeface="メイリオ"/>
                </a:rPr>
                <a:t>アプリケーションリスク統計</a:t>
              </a:r>
              <a:endParaRPr lang="en-US" sz="700" dirty="0">
                <a:solidFill>
                  <a:schemeClr val="bg1"/>
                </a:solidFill>
                <a:latin typeface="CiscoSansTT ExtraLight" charset="0"/>
                <a:ea typeface="ＭＳ Ｐゴシック" charset="-128"/>
                <a:cs typeface="メイリオ"/>
              </a:endParaRPr>
            </a:p>
          </p:txBody>
        </p:sp>
        <p:sp>
          <p:nvSpPr>
            <p:cNvPr id="25" name="Rectangular Callout 24"/>
            <p:cNvSpPr/>
            <p:nvPr/>
          </p:nvSpPr>
          <p:spPr>
            <a:xfrm>
              <a:off x="7450350" y="2377878"/>
              <a:ext cx="1183760" cy="270028"/>
            </a:xfrm>
            <a:prstGeom prst="wedgeRectCallout">
              <a:avLst>
                <a:gd name="adj1" fmla="val -42008"/>
                <a:gd name="adj2" fmla="val -87153"/>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a:solidFill>
                    <a:schemeClr val="bg1"/>
                  </a:solidFill>
                  <a:latin typeface="CiscoSansTT ExtraLight" charset="0"/>
                  <a:ea typeface="ＭＳ Ｐゴシック" charset="-128"/>
                  <a:cs typeface="メイリオ"/>
                </a:rPr>
                <a:t>利用ユーザ</a:t>
              </a:r>
              <a:endParaRPr lang="en-US" altLang="ja-JP" sz="700" dirty="0">
                <a:solidFill>
                  <a:schemeClr val="bg1"/>
                </a:solidFill>
                <a:latin typeface="CiscoSansTT ExtraLight" charset="0"/>
                <a:ea typeface="ＭＳ Ｐゴシック" charset="-128"/>
                <a:cs typeface="メイリオ"/>
              </a:endParaRPr>
            </a:p>
          </p:txBody>
        </p:sp>
        <p:sp>
          <p:nvSpPr>
            <p:cNvPr id="26" name="Rectangular Callout 25"/>
            <p:cNvSpPr/>
            <p:nvPr/>
          </p:nvSpPr>
          <p:spPr>
            <a:xfrm>
              <a:off x="1080880" y="4693879"/>
              <a:ext cx="2197709" cy="270236"/>
            </a:xfrm>
            <a:prstGeom prst="wedgeRectCallout">
              <a:avLst>
                <a:gd name="adj1" fmla="val -37986"/>
                <a:gd name="adj2" fmla="val -91599"/>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700" dirty="0">
                  <a:solidFill>
                    <a:schemeClr val="bg1"/>
                  </a:solidFill>
                  <a:latin typeface="CiscoSansTT ExtraLight" charset="0"/>
                  <a:ea typeface="ＭＳ Ｐゴシック" charset="-128"/>
                  <a:cs typeface="メイリオ"/>
                </a:rPr>
                <a:t>ビジネス関連性統計</a:t>
              </a:r>
              <a:endParaRPr lang="en-US" sz="700" dirty="0">
                <a:solidFill>
                  <a:schemeClr val="bg1"/>
                </a:solidFill>
                <a:latin typeface="CiscoSansTT ExtraLight" charset="0"/>
                <a:ea typeface="ＭＳ Ｐゴシック" charset="-128"/>
                <a:cs typeface="メイリオ"/>
              </a:endParaRPr>
            </a:p>
          </p:txBody>
        </p:sp>
      </p:grpSp>
      <p:sp>
        <p:nvSpPr>
          <p:cNvPr id="27" name="Text Placeholder 1"/>
          <p:cNvSpPr txBox="1">
            <a:spLocks/>
          </p:cNvSpPr>
          <p:nvPr/>
        </p:nvSpPr>
        <p:spPr>
          <a:xfrm>
            <a:off x="245457" y="1013851"/>
            <a:ext cx="8582751" cy="759281"/>
          </a:xfrm>
          <a:prstGeom prst="rect">
            <a:avLst/>
          </a:prstGeom>
        </p:spPr>
        <p:txBody>
          <a:bodyPr lIns="68562" tIns="34282" rIns="68562" bIns="34282"/>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1600" dirty="0">
                <a:latin typeface="CiscoSansTT ExtraLight" charset="0"/>
                <a:ea typeface="ＭＳ Ｐゴシック" charset="-128"/>
                <a:cs typeface="メイリオ"/>
              </a:rPr>
              <a:t>利用されている</a:t>
            </a:r>
            <a:r>
              <a:rPr lang="en-US" altLang="ja-JP" sz="1600" dirty="0">
                <a:latin typeface="CiscoSansTT ExtraLight" charset="0"/>
                <a:ea typeface="ＭＳ Ｐゴシック" charset="-128"/>
                <a:cs typeface="メイリオ"/>
              </a:rPr>
              <a:t>Web</a:t>
            </a:r>
            <a:r>
              <a:rPr lang="ja-JP" altLang="en-US" sz="1600" dirty="0">
                <a:latin typeface="CiscoSansTT ExtraLight" charset="0"/>
                <a:ea typeface="ＭＳ Ｐゴシック" charset="-128"/>
                <a:cs typeface="メイリオ"/>
              </a:rPr>
              <a:t>アプリケーション、</a:t>
            </a:r>
            <a:r>
              <a:rPr lang="ja-JP" altLang="en-US" sz="1600" dirty="0" smtClean="0">
                <a:latin typeface="CiscoSansTT ExtraLight" charset="0"/>
                <a:ea typeface="ＭＳ Ｐゴシック" charset="-128"/>
                <a:cs typeface="メイリオ"/>
              </a:rPr>
              <a:t>クライアント アプリケーション</a:t>
            </a:r>
            <a:r>
              <a:rPr lang="ja-JP" altLang="en-US" sz="1600" dirty="0">
                <a:latin typeface="CiscoSansTT ExtraLight" charset="0"/>
                <a:ea typeface="ＭＳ Ｐゴシック" charset="-128"/>
                <a:cs typeface="メイリオ"/>
              </a:rPr>
              <a:t>、</a:t>
            </a:r>
            <a:r>
              <a:rPr lang="ja-JP" altLang="en-US" sz="1600" dirty="0" smtClean="0">
                <a:latin typeface="CiscoSansTT ExtraLight" charset="0"/>
                <a:ea typeface="ＭＳ Ｐゴシック" charset="-128"/>
                <a:cs typeface="メイリオ"/>
              </a:rPr>
              <a:t>サーバ アプリケーション</a:t>
            </a:r>
            <a:r>
              <a:rPr lang="ja-JP" altLang="en-US" sz="1600" dirty="0" smtClean="0">
                <a:latin typeface="CiscoSansTT ExtraLight" charset="0"/>
                <a:ea typeface="ＭＳ Ｐゴシック" charset="-128"/>
                <a:cs typeface="メイリオ"/>
              </a:rPr>
              <a:t>、</a:t>
            </a:r>
            <a:r>
              <a:rPr lang="en-US" altLang="ja-JP" sz="1600" dirty="0" smtClean="0">
                <a:latin typeface="CiscoSansTT ExtraLight" charset="0"/>
                <a:ea typeface="ＭＳ Ｐゴシック" charset="-128"/>
                <a:cs typeface="メイリオ"/>
              </a:rPr>
              <a:t/>
            </a:r>
            <a:br>
              <a:rPr lang="en-US" altLang="ja-JP" sz="1600" dirty="0" smtClean="0">
                <a:latin typeface="CiscoSansTT ExtraLight" charset="0"/>
                <a:ea typeface="ＭＳ Ｐゴシック" charset="-128"/>
                <a:cs typeface="メイリオ"/>
              </a:rPr>
            </a:br>
            <a:r>
              <a:rPr lang="ja-JP" altLang="en-US" sz="1600" dirty="0" smtClean="0">
                <a:latin typeface="CiscoSansTT ExtraLight" charset="0"/>
                <a:ea typeface="ＭＳ Ｐゴシック" charset="-128"/>
                <a:cs typeface="メイリオ"/>
              </a:rPr>
              <a:t>利用量</a:t>
            </a:r>
            <a:r>
              <a:rPr lang="ja-JP" altLang="en-US" sz="1600" dirty="0">
                <a:latin typeface="CiscoSansTT ExtraLight" charset="0"/>
                <a:ea typeface="ＭＳ Ｐゴシック" charset="-128"/>
                <a:cs typeface="メイリオ"/>
              </a:rPr>
              <a:t>、リスク統計から、問題点を的確に捉え、アプリケーション制限を実施し、リスクを軽減することが</a:t>
            </a:r>
            <a:r>
              <a:rPr lang="ja-JP" altLang="en-US" sz="1600" dirty="0" smtClean="0">
                <a:latin typeface="CiscoSansTT ExtraLight" charset="0"/>
                <a:ea typeface="ＭＳ Ｐゴシック" charset="-128"/>
                <a:cs typeface="メイリオ"/>
              </a:rPr>
              <a:t>可能</a:t>
            </a:r>
            <a:endParaRPr lang="ja-JP" altLang="en-US" sz="1600" dirty="0">
              <a:latin typeface="CiscoSansTT ExtraLight" charset="0"/>
              <a:ea typeface="ＭＳ Ｐゴシック" charset="-128"/>
              <a:cs typeface="メイリオ"/>
            </a:endParaRPr>
          </a:p>
        </p:txBody>
      </p:sp>
      <p:sp>
        <p:nvSpPr>
          <p:cNvPr id="28" name="Text Placeholder 1"/>
          <p:cNvSpPr txBox="1">
            <a:spLocks/>
          </p:cNvSpPr>
          <p:nvPr/>
        </p:nvSpPr>
        <p:spPr>
          <a:xfrm>
            <a:off x="5890269" y="1765486"/>
            <a:ext cx="2776108" cy="1105445"/>
          </a:xfrm>
          <a:prstGeom prst="rect">
            <a:avLst/>
          </a:prstGeom>
        </p:spPr>
        <p:txBody>
          <a:bodyPr lIns="68562" tIns="34282" rIns="68562" bIns="34282"/>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ja-JP" sz="1200" dirty="0">
                <a:latin typeface="CiscoSansTT ExtraLight" charset="0"/>
                <a:ea typeface="ＭＳ Ｐゴシック" charset="-128"/>
                <a:cs typeface="メイリオ"/>
              </a:rPr>
              <a:t>3,000</a:t>
            </a:r>
            <a:r>
              <a:rPr lang="ja-JP" altLang="en-US" sz="1200" dirty="0">
                <a:latin typeface="CiscoSansTT ExtraLight" charset="0"/>
                <a:ea typeface="ＭＳ Ｐゴシック" charset="-128"/>
                <a:cs typeface="メイリオ"/>
              </a:rPr>
              <a:t>以上のアプリケーションから、利用状況をチェック</a:t>
            </a:r>
            <a:endParaRPr lang="en-US" altLang="ja-JP" sz="1200" dirty="0">
              <a:latin typeface="CiscoSansTT ExtraLight" charset="0"/>
              <a:ea typeface="ＭＳ Ｐゴシック" charset="-128"/>
              <a:cs typeface="メイリオ"/>
            </a:endParaRPr>
          </a:p>
          <a:p>
            <a:pPr marL="0" indent="0">
              <a:buNone/>
            </a:pPr>
            <a:r>
              <a:rPr lang="ja-JP" altLang="en-US" sz="1200" dirty="0">
                <a:latin typeface="CiscoSansTT ExtraLight" charset="0"/>
                <a:ea typeface="ＭＳ Ｐゴシック" charset="-128"/>
                <a:cs typeface="メイリオ"/>
              </a:rPr>
              <a:t>問題のあるアプリケーション、利用している端末を割り出し、利用の制限を実施し内在するリスクを軽減</a:t>
            </a:r>
          </a:p>
        </p:txBody>
      </p:sp>
      <p:sp>
        <p:nvSpPr>
          <p:cNvPr id="3" name="Title 2"/>
          <p:cNvSpPr>
            <a:spLocks noGrp="1"/>
          </p:cNvSpPr>
          <p:nvPr>
            <p:ph type="title"/>
          </p:nvPr>
        </p:nvSpPr>
        <p:spPr/>
        <p:txBody>
          <a:bodyPr/>
          <a:lstStyle/>
          <a:p>
            <a:r>
              <a:rPr lang="en-US" dirty="0" err="1" smtClean="0">
                <a:latin typeface="CiscoSansTT ExtraLight" charset="0"/>
                <a:ea typeface="ＭＳ Ｐゴシック" charset="-128"/>
              </a:rPr>
              <a:t>アプリケーションの可視化と制御</a:t>
            </a:r>
            <a:endParaRPr lang="en-US" dirty="0">
              <a:latin typeface="CiscoSansTT ExtraLight" charset="0"/>
              <a:ea typeface="ＭＳ Ｐゴシック" charset="-128"/>
            </a:endParaRPr>
          </a:p>
        </p:txBody>
      </p:sp>
    </p:spTree>
    <p:extLst>
      <p:ext uri="{BB962C8B-B14F-4D97-AF65-F5344CB8AC3E}">
        <p14:creationId xmlns:p14="http://schemas.microsoft.com/office/powerpoint/2010/main" val="117077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製品紹介</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329658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latin typeface="CiscoSansTT ExtraLight" charset="0"/>
                <a:ea typeface="ＭＳ Ｐゴシック" charset="-128"/>
              </a:rPr>
              <a:t>レポート機能</a:t>
            </a:r>
            <a:endParaRPr kumimoji="1" lang="ja-JP" altLang="en-US" dirty="0">
              <a:latin typeface="CiscoSansTT ExtraLight" charset="0"/>
              <a:ea typeface="ＭＳ Ｐゴシック" charset="-128"/>
            </a:endParaRPr>
          </a:p>
        </p:txBody>
      </p:sp>
      <p:sp>
        <p:nvSpPr>
          <p:cNvPr id="5" name="テキスト プレースホルダー 4"/>
          <p:cNvSpPr>
            <a:spLocks noGrp="1"/>
          </p:cNvSpPr>
          <p:nvPr>
            <p:ph type="body" sz="quarter" idx="4294967295"/>
          </p:nvPr>
        </p:nvSpPr>
        <p:spPr>
          <a:xfrm>
            <a:off x="245456" y="1249964"/>
            <a:ext cx="4394500" cy="3266034"/>
          </a:xfrm>
          <a:prstGeom prst="rect">
            <a:avLst/>
          </a:prstGeom>
        </p:spPr>
        <p:txBody>
          <a:bodyPr/>
          <a:lstStyle/>
          <a:p>
            <a:r>
              <a:rPr kumimoji="1" lang="ja-JP" altLang="en-US" sz="1800" dirty="0">
                <a:latin typeface="CiscoSansTT ExtraLight" charset="0"/>
                <a:ea typeface="ＭＳ Ｐゴシック" charset="-128"/>
              </a:rPr>
              <a:t>柔軟なレポート機能</a:t>
            </a:r>
            <a:endParaRPr kumimoji="1" lang="en-US" altLang="ja-JP" sz="1800" dirty="0">
              <a:latin typeface="CiscoSansTT ExtraLight" charset="0"/>
              <a:ea typeface="ＭＳ Ｐゴシック" charset="-128"/>
            </a:endParaRPr>
          </a:p>
          <a:p>
            <a:pPr lvl="1"/>
            <a:r>
              <a:rPr lang="ja-JP" altLang="en-US" sz="1600" dirty="0" smtClean="0">
                <a:latin typeface="CiscoSansTT ExtraLight" charset="0"/>
                <a:ea typeface="ＭＳ Ｐゴシック" charset="-128"/>
              </a:rPr>
              <a:t>レポート デザイナー機能</a:t>
            </a:r>
            <a:r>
              <a:rPr lang="ja-JP" altLang="en-US" sz="1600" dirty="0">
                <a:latin typeface="CiscoSansTT ExtraLight" charset="0"/>
                <a:ea typeface="ＭＳ Ｐゴシック" charset="-128"/>
              </a:rPr>
              <a:t>で</a:t>
            </a:r>
            <a:r>
              <a:rPr lang="ja-JP" altLang="en-US" sz="1600" dirty="0" smtClean="0">
                <a:latin typeface="CiscoSansTT ExtraLight" charset="0"/>
                <a:ea typeface="ＭＳ Ｐゴシック" charset="-128"/>
              </a:rPr>
              <a:t>フル カスタマイズ</a:t>
            </a:r>
            <a:r>
              <a:rPr lang="en-US" altLang="ja-JP" sz="1600" dirty="0" smtClean="0">
                <a:latin typeface="CiscoSansTT ExtraLight" charset="0"/>
                <a:ea typeface="ＭＳ Ｐゴシック" charset="-128"/>
              </a:rPr>
              <a:t/>
            </a:r>
            <a:br>
              <a:rPr lang="en-US" altLang="ja-JP" sz="1600" dirty="0" smtClean="0">
                <a:latin typeface="CiscoSansTT ExtraLight" charset="0"/>
                <a:ea typeface="ＭＳ Ｐゴシック" charset="-128"/>
              </a:rPr>
            </a:br>
            <a:r>
              <a:rPr lang="ja-JP" altLang="en-US" sz="1600" dirty="0" smtClean="0">
                <a:latin typeface="CiscoSansTT ExtraLight" charset="0"/>
                <a:ea typeface="ＭＳ Ｐゴシック" charset="-128"/>
              </a:rPr>
              <a:t>可能</a:t>
            </a:r>
            <a:endParaRPr kumimoji="1" lang="en-US" altLang="ja-JP" sz="1600" dirty="0">
              <a:latin typeface="CiscoSansTT ExtraLight" charset="0"/>
              <a:ea typeface="ＭＳ Ｐゴシック" charset="-128"/>
            </a:endParaRPr>
          </a:p>
          <a:p>
            <a:r>
              <a:rPr kumimoji="1" lang="ja-JP" altLang="en-US" sz="1800" dirty="0">
                <a:latin typeface="CiscoSansTT ExtraLight" charset="0"/>
                <a:ea typeface="ＭＳ Ｐゴシック" charset="-128"/>
              </a:rPr>
              <a:t>作成したレポートを任意のメールアドレスへ自動転送</a:t>
            </a:r>
            <a:endParaRPr kumimoji="1" lang="en-US" altLang="ja-JP" sz="1800" dirty="0">
              <a:latin typeface="CiscoSansTT ExtraLight" charset="0"/>
              <a:ea typeface="ＭＳ Ｐゴシック" charset="-128"/>
            </a:endParaRPr>
          </a:p>
          <a:p>
            <a:r>
              <a:rPr lang="en-US" altLang="ja-JP" sz="1800" dirty="0">
                <a:latin typeface="CiscoSansTT ExtraLight" charset="0"/>
                <a:ea typeface="ＭＳ Ｐゴシック" charset="-128"/>
              </a:rPr>
              <a:t>PDF</a:t>
            </a:r>
            <a:r>
              <a:rPr lang="ja-JP" altLang="en-US" sz="1800" dirty="0">
                <a:latin typeface="CiscoSansTT ExtraLight" charset="0"/>
                <a:ea typeface="ＭＳ Ｐゴシック" charset="-128"/>
              </a:rPr>
              <a:t>、</a:t>
            </a:r>
            <a:r>
              <a:rPr lang="en-US" altLang="ja-JP" sz="1800" dirty="0">
                <a:latin typeface="CiscoSansTT ExtraLight" charset="0"/>
                <a:ea typeface="ＭＳ Ｐゴシック" charset="-128"/>
              </a:rPr>
              <a:t>HTML</a:t>
            </a:r>
            <a:r>
              <a:rPr lang="ja-JP" altLang="en-US" sz="1800" dirty="0">
                <a:latin typeface="CiscoSansTT ExtraLight" charset="0"/>
                <a:ea typeface="ＭＳ Ｐゴシック" charset="-128"/>
              </a:rPr>
              <a:t>、</a:t>
            </a:r>
            <a:r>
              <a:rPr lang="en-US" altLang="ja-JP" sz="1800" dirty="0">
                <a:latin typeface="CiscoSansTT ExtraLight" charset="0"/>
                <a:ea typeface="ＭＳ Ｐゴシック" charset="-128"/>
              </a:rPr>
              <a:t>CSV</a:t>
            </a:r>
            <a:r>
              <a:rPr lang="ja-JP" altLang="en-US" sz="1800" dirty="0">
                <a:latin typeface="CiscoSansTT ExtraLight" charset="0"/>
                <a:ea typeface="ＭＳ Ｐゴシック" charset="-128"/>
              </a:rPr>
              <a:t>形式をサポート</a:t>
            </a:r>
            <a:endParaRPr lang="en-US" altLang="ja-JP" sz="1800" dirty="0">
              <a:latin typeface="CiscoSansTT ExtraLight" charset="0"/>
              <a:ea typeface="ＭＳ Ｐゴシック"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956" y="837558"/>
            <a:ext cx="4202915" cy="335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29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939189"/>
            <a:ext cx="8277344" cy="1675234"/>
          </a:xfrm>
        </p:spPr>
        <p:txBody>
          <a:bodyPr/>
          <a:lstStyle/>
          <a:p>
            <a:r>
              <a:rPr kumimoji="1" lang="ja-JP" altLang="en-US" sz="1600" dirty="0" smtClean="0"/>
              <a:t>基本：</a:t>
            </a:r>
            <a:r>
              <a:rPr kumimoji="1" lang="ja-JP" altLang="en-US" sz="1600" b="1" dirty="0" smtClean="0">
                <a:solidFill>
                  <a:srgbClr val="FF0000"/>
                </a:solidFill>
              </a:rPr>
              <a:t>ファイアウォール</a:t>
            </a:r>
            <a:r>
              <a:rPr kumimoji="1" lang="ja-JP" altLang="en-US" sz="1600" dirty="0" smtClean="0"/>
              <a:t>＋</a:t>
            </a:r>
            <a:r>
              <a:rPr kumimoji="1" lang="en-US" altLang="ja-JP" sz="1600" b="1" dirty="0" smtClean="0">
                <a:solidFill>
                  <a:srgbClr val="FF0000"/>
                </a:solidFill>
              </a:rPr>
              <a:t>IPS</a:t>
            </a:r>
            <a:r>
              <a:rPr lang="ja-JP" altLang="en-US" sz="1600" dirty="0" smtClean="0"/>
              <a:t>＋</a:t>
            </a:r>
            <a:r>
              <a:rPr kumimoji="1" lang="ja-JP" altLang="en-US" sz="1600" b="1" dirty="0" smtClean="0">
                <a:solidFill>
                  <a:srgbClr val="FF0000"/>
                </a:solidFill>
              </a:rPr>
              <a:t>アンチウイルス</a:t>
            </a:r>
            <a:r>
              <a:rPr kumimoji="1" lang="en-US" altLang="ja-JP" sz="1600" b="1" dirty="0" smtClean="0">
                <a:solidFill>
                  <a:srgbClr val="FF0000"/>
                </a:solidFill>
              </a:rPr>
              <a:t>/ </a:t>
            </a:r>
            <a:r>
              <a:rPr kumimoji="1" lang="ja-JP" altLang="en-US" sz="1600" b="1" dirty="0" smtClean="0">
                <a:solidFill>
                  <a:srgbClr val="FF0000"/>
                </a:solidFill>
              </a:rPr>
              <a:t>マルウェア</a:t>
            </a:r>
            <a:r>
              <a:rPr kumimoji="1" lang="ja-JP" altLang="en-US" sz="1600" dirty="0" smtClean="0"/>
              <a:t>で</a:t>
            </a:r>
            <a:r>
              <a:rPr kumimoji="1" lang="ja-JP" altLang="en-US" sz="1600" u="sng" dirty="0" smtClean="0"/>
              <a:t>多段防御</a:t>
            </a:r>
            <a:endParaRPr kumimoji="1" lang="en-US" altLang="ja-JP" sz="1600" u="sng" dirty="0" smtClean="0"/>
          </a:p>
          <a:p>
            <a:r>
              <a:rPr lang="ja-JP" altLang="en-US" sz="1600" dirty="0" smtClean="0"/>
              <a:t>利便性向上：リモートアクセス</a:t>
            </a:r>
            <a:r>
              <a:rPr lang="en-US" altLang="ja-JP" sz="1600" dirty="0" smtClean="0"/>
              <a:t> or </a:t>
            </a:r>
            <a:r>
              <a:rPr lang="ja-JP" altLang="en-US" sz="1600" dirty="0" smtClean="0"/>
              <a:t>拠点間</a:t>
            </a:r>
            <a:r>
              <a:rPr lang="en-US" altLang="ja-JP" sz="1600" dirty="0" smtClean="0"/>
              <a:t> </a:t>
            </a:r>
            <a:r>
              <a:rPr lang="en-US" altLang="ja-JP" sz="1600" b="1" dirty="0" smtClean="0">
                <a:solidFill>
                  <a:srgbClr val="FF0000"/>
                </a:solidFill>
              </a:rPr>
              <a:t>VPN</a:t>
            </a:r>
          </a:p>
          <a:p>
            <a:r>
              <a:rPr lang="ja-JP" altLang="en-US" sz="1600" dirty="0" smtClean="0"/>
              <a:t>管理性の向上：</a:t>
            </a:r>
            <a:r>
              <a:rPr lang="ja-JP" altLang="en-US" sz="1600" dirty="0" smtClean="0">
                <a:solidFill>
                  <a:srgbClr val="FF0000"/>
                </a:solidFill>
              </a:rPr>
              <a:t>次</a:t>
            </a:r>
            <a:r>
              <a:rPr lang="ja-JP" altLang="en-US" sz="1600" dirty="0">
                <a:solidFill>
                  <a:srgbClr val="FF0000"/>
                </a:solidFill>
              </a:rPr>
              <a:t>世代</a:t>
            </a:r>
            <a:r>
              <a:rPr lang="ja-JP" altLang="en-US" sz="1600" dirty="0" smtClean="0">
                <a:solidFill>
                  <a:srgbClr val="FF0000"/>
                </a:solidFill>
              </a:rPr>
              <a:t>ファイアウォール</a:t>
            </a:r>
            <a:r>
              <a:rPr lang="en-US" altLang="ja-JP" sz="1600" dirty="0" smtClean="0">
                <a:solidFill>
                  <a:srgbClr val="FF0000"/>
                </a:solidFill>
              </a:rPr>
              <a:t> </a:t>
            </a:r>
            <a:r>
              <a:rPr lang="ja-JP" altLang="en-US" sz="1600" dirty="0" smtClean="0"/>
              <a:t>＝</a:t>
            </a:r>
            <a:r>
              <a:rPr lang="en-US" altLang="ja-JP" sz="1600" dirty="0" smtClean="0"/>
              <a:t> </a:t>
            </a:r>
            <a:r>
              <a:rPr lang="ja-JP" altLang="en-US" sz="1600" dirty="0" smtClean="0"/>
              <a:t>アプリケーション可視化制御</a:t>
            </a:r>
            <a:r>
              <a:rPr lang="en-US" altLang="ja-JP" sz="1600" dirty="0" smtClean="0"/>
              <a:t> + URL</a:t>
            </a:r>
            <a:r>
              <a:rPr lang="ja-JP" altLang="en-US" sz="1600" dirty="0" smtClean="0"/>
              <a:t>フィルタ</a:t>
            </a:r>
            <a:endParaRPr lang="en-US" altLang="ja-JP" sz="1600" dirty="0" smtClean="0"/>
          </a:p>
          <a:p>
            <a:pPr marL="57136" indent="0">
              <a:buNone/>
            </a:pPr>
            <a:r>
              <a:rPr kumimoji="1" lang="en-US" altLang="ja-JP" sz="1600" dirty="0" smtClean="0"/>
              <a:t>※ UTM </a:t>
            </a:r>
            <a:r>
              <a:rPr kumimoji="1" lang="en-US" altLang="ja-JP" sz="1600" dirty="0" smtClean="0"/>
              <a:t>= </a:t>
            </a:r>
            <a:r>
              <a:rPr kumimoji="1" lang="ja-JP" altLang="en-US" sz="1600" dirty="0" smtClean="0"/>
              <a:t>必要なセキュリティ機能を</a:t>
            </a:r>
            <a:r>
              <a:rPr kumimoji="1" lang="en-US" altLang="ja-JP" sz="1600" dirty="0" smtClean="0"/>
              <a:t>1</a:t>
            </a:r>
            <a:r>
              <a:rPr lang="ja-JP" altLang="en-US" sz="1600" dirty="0" smtClean="0"/>
              <a:t>台に統合したアプライアンス</a:t>
            </a:r>
            <a:endParaRPr kumimoji="1" lang="ja-JP" altLang="en-US" sz="1600" dirty="0"/>
          </a:p>
        </p:txBody>
      </p:sp>
      <p:sp>
        <p:nvSpPr>
          <p:cNvPr id="3" name="タイトル 2"/>
          <p:cNvSpPr>
            <a:spLocks noGrp="1"/>
          </p:cNvSpPr>
          <p:nvPr>
            <p:ph type="title"/>
          </p:nvPr>
        </p:nvSpPr>
        <p:spPr/>
        <p:txBody>
          <a:bodyPr/>
          <a:lstStyle/>
          <a:p>
            <a:r>
              <a:rPr lang="ja-JP" altLang="en-US" dirty="0" smtClean="0"/>
              <a:t>一般的な企業の</a:t>
            </a:r>
            <a:r>
              <a:rPr lang="ja-JP" altLang="en-US" dirty="0" smtClean="0"/>
              <a:t>ネットワーク </a:t>
            </a:r>
            <a:r>
              <a:rPr kumimoji="1" lang="ja-JP" altLang="en-US" dirty="0" smtClean="0"/>
              <a:t>セキュリティ</a:t>
            </a:r>
            <a:endParaRPr kumimoji="1" lang="ja-JP" altLang="en-US" dirty="0"/>
          </a:p>
        </p:txBody>
      </p:sp>
      <p:sp>
        <p:nvSpPr>
          <p:cNvPr id="6" name="角丸四角形 5"/>
          <p:cNvSpPr/>
          <p:nvPr/>
        </p:nvSpPr>
        <p:spPr>
          <a:xfrm>
            <a:off x="437766" y="2625117"/>
            <a:ext cx="5262740" cy="2318136"/>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7" name="Picture 26" descr="\\MV-FS\Projects\Cisco\References\Brand Assets\Kubrick Icons\Device Icons\Device_generic_building_3154_default_256.png"/>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1007" y="2625117"/>
            <a:ext cx="747934" cy="747934"/>
          </a:xfrm>
          <a:prstGeom prst="rect">
            <a:avLst/>
          </a:prstGeom>
          <a:noFill/>
        </p:spPr>
      </p:pic>
      <p:pic>
        <p:nvPicPr>
          <p:cNvPr id="8" name="Picture 1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6447" y="3897257"/>
            <a:ext cx="465135" cy="46513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9" name="グループ化 85"/>
          <p:cNvGrpSpPr/>
          <p:nvPr/>
        </p:nvGrpSpPr>
        <p:grpSpPr>
          <a:xfrm>
            <a:off x="708299" y="3917751"/>
            <a:ext cx="517019" cy="366587"/>
            <a:chOff x="4360169" y="4504819"/>
            <a:chExt cx="735092" cy="473827"/>
          </a:xfrm>
        </p:grpSpPr>
        <p:sp>
          <p:nvSpPr>
            <p:cNvPr id="10" name="角丸四角形 9"/>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1" name="グループ化 87"/>
            <p:cNvGrpSpPr/>
            <p:nvPr/>
          </p:nvGrpSpPr>
          <p:grpSpPr>
            <a:xfrm>
              <a:off x="4360169" y="4504819"/>
              <a:ext cx="735092" cy="473827"/>
              <a:chOff x="4813749" y="5428875"/>
              <a:chExt cx="905718" cy="583809"/>
            </a:xfrm>
          </p:grpSpPr>
          <p:sp>
            <p:nvSpPr>
              <p:cNvPr id="12"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sp>
            <p:nvSpPr>
              <p:cNvPr id="13"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grpSp>
      </p:grpSp>
      <p:grpSp>
        <p:nvGrpSpPr>
          <p:cNvPr id="140" name="図形グループ 139"/>
          <p:cNvGrpSpPr/>
          <p:nvPr/>
        </p:nvGrpSpPr>
        <p:grpSpPr>
          <a:xfrm>
            <a:off x="6276906" y="3910497"/>
            <a:ext cx="1323496" cy="674130"/>
            <a:chOff x="6139614" y="3623458"/>
            <a:chExt cx="1527175" cy="777875"/>
          </a:xfrm>
        </p:grpSpPr>
        <p:pic>
          <p:nvPicPr>
            <p:cNvPr id="14" name="Picture 23" descr="Network_Cloud_Gold"/>
            <p:cNvPicPr>
              <a:picLocks noChangeAspect="1" noChangeArrowheads="1"/>
            </p:cNvPicPr>
            <p:nvPr/>
          </p:nvPicPr>
          <p:blipFill>
            <a:blip r:embed="rId4" cstate="print"/>
            <a:srcRect/>
            <a:stretch>
              <a:fillRect/>
            </a:stretch>
          </p:blipFill>
          <p:spPr bwMode="auto">
            <a:xfrm>
              <a:off x="6139614" y="3623458"/>
              <a:ext cx="1527175" cy="777875"/>
            </a:xfrm>
            <a:prstGeom prst="rect">
              <a:avLst/>
            </a:prstGeom>
            <a:noFill/>
          </p:spPr>
        </p:pic>
        <p:sp>
          <p:nvSpPr>
            <p:cNvPr id="15" name="テキスト ボックス 14"/>
            <p:cNvSpPr txBox="1"/>
            <p:nvPr/>
          </p:nvSpPr>
          <p:spPr>
            <a:xfrm>
              <a:off x="6493434" y="3820651"/>
              <a:ext cx="790601" cy="307777"/>
            </a:xfrm>
            <a:prstGeom prst="rect">
              <a:avLst/>
            </a:prstGeom>
            <a:noFill/>
          </p:spPr>
          <p:txBody>
            <a:bodyPr wrap="none" rtlCol="0">
              <a:spAutoFit/>
            </a:bodyPr>
            <a:lstStyle/>
            <a:p>
              <a:r>
                <a:rPr kumimoji="1" lang="en-US" altLang="ja-JP" sz="1400" dirty="0">
                  <a:solidFill>
                    <a:schemeClr val="bg1">
                      <a:lumMod val="50000"/>
                    </a:schemeClr>
                  </a:solidFill>
                </a:rPr>
                <a:t>Internet</a:t>
              </a:r>
              <a:endParaRPr kumimoji="1" lang="ja-JP" altLang="en-US" sz="1400" dirty="0">
                <a:solidFill>
                  <a:schemeClr val="bg1">
                    <a:lumMod val="50000"/>
                  </a:schemeClr>
                </a:solidFill>
              </a:endParaRPr>
            </a:p>
          </p:txBody>
        </p:sp>
      </p:grpSp>
      <p:pic>
        <p:nvPicPr>
          <p:cNvPr id="1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799" y="3811171"/>
            <a:ext cx="642107" cy="64210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cxnSp>
        <p:nvCxnSpPr>
          <p:cNvPr id="17" name="直線コネクタ 16"/>
          <p:cNvCxnSpPr>
            <a:stCxn id="10" idx="3"/>
            <a:endCxn id="8" idx="1"/>
          </p:cNvCxnSpPr>
          <p:nvPr/>
        </p:nvCxnSpPr>
        <p:spPr>
          <a:xfrm>
            <a:off x="1153324" y="4043577"/>
            <a:ext cx="453123" cy="8624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8" idx="3"/>
            <a:endCxn id="16" idx="1"/>
          </p:cNvCxnSpPr>
          <p:nvPr/>
        </p:nvCxnSpPr>
        <p:spPr>
          <a:xfrm>
            <a:off x="2071582" y="4129825"/>
            <a:ext cx="3563217" cy="24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937142" y="3709970"/>
            <a:ext cx="389850" cy="215444"/>
          </a:xfrm>
          <a:prstGeom prst="rect">
            <a:avLst/>
          </a:prstGeom>
          <a:noFill/>
        </p:spPr>
        <p:txBody>
          <a:bodyPr wrap="none" rtlCol="0">
            <a:spAutoFit/>
          </a:bodyPr>
          <a:lstStyle/>
          <a:p>
            <a:r>
              <a:rPr kumimoji="1" lang="ja-JP" altLang="en-US" sz="800" dirty="0" smtClean="0"/>
              <a:t>端末</a:t>
            </a:r>
            <a:endParaRPr kumimoji="1" lang="ja-JP" altLang="en-US" sz="800" dirty="0"/>
          </a:p>
        </p:txBody>
      </p:sp>
      <p:sp>
        <p:nvSpPr>
          <p:cNvPr id="20" name="テキスト ボックス 19"/>
          <p:cNvSpPr txBox="1"/>
          <p:nvPr/>
        </p:nvSpPr>
        <p:spPr>
          <a:xfrm>
            <a:off x="2050699" y="3583051"/>
            <a:ext cx="780369" cy="215444"/>
          </a:xfrm>
          <a:prstGeom prst="rect">
            <a:avLst/>
          </a:prstGeom>
          <a:noFill/>
        </p:spPr>
        <p:txBody>
          <a:bodyPr wrap="square" rtlCol="0">
            <a:spAutoFit/>
          </a:bodyPr>
          <a:lstStyle/>
          <a:p>
            <a:r>
              <a:rPr kumimoji="1" lang="ja-JP" altLang="en-US" sz="800" dirty="0" smtClean="0"/>
              <a:t>コア スイッチ</a:t>
            </a:r>
            <a:endParaRPr kumimoji="1" lang="ja-JP" altLang="en-US" sz="800" dirty="0"/>
          </a:p>
        </p:txBody>
      </p:sp>
      <p:pic>
        <p:nvPicPr>
          <p:cNvPr id="30" name="Picture 5" descr="\\tyo-filer02a\wg-j\japan_bid_parts_catalog\Published\Cisco_Icon\Kubrick_Product_Color\Device_route_switch_processor_303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4549" y="3793340"/>
            <a:ext cx="479702" cy="47970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9" descr="\\psf\Home\Documents\Dropbox\Active Projects\deviceLibraryPNGs\phones\iPhone\iPhoneBlack\iPhoneBlack_Default\iPhoneBlackDefault_400Px\Phone_Iphone4s_Blk_DefaultScreen_400px.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2215" y="4459846"/>
            <a:ext cx="185032" cy="36104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3" name="グループ化 15"/>
          <p:cNvGrpSpPr/>
          <p:nvPr/>
        </p:nvGrpSpPr>
        <p:grpSpPr>
          <a:xfrm>
            <a:off x="8027157" y="4515998"/>
            <a:ext cx="568721" cy="366587"/>
            <a:chOff x="4360169" y="4504819"/>
            <a:chExt cx="735092" cy="473827"/>
          </a:xfrm>
        </p:grpSpPr>
        <p:sp>
          <p:nvSpPr>
            <p:cNvPr id="34" name="角丸四角形 33"/>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35" name="グループ化 17"/>
            <p:cNvGrpSpPr/>
            <p:nvPr/>
          </p:nvGrpSpPr>
          <p:grpSpPr>
            <a:xfrm>
              <a:off x="4360169" y="4504819"/>
              <a:ext cx="735092" cy="473827"/>
              <a:chOff x="4813749" y="5428875"/>
              <a:chExt cx="905718" cy="583809"/>
            </a:xfrm>
          </p:grpSpPr>
          <p:sp>
            <p:nvSpPr>
              <p:cNvPr id="36"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sp>
            <p:nvSpPr>
              <p:cNvPr id="37"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grpSp>
      </p:grpSp>
      <p:grpSp>
        <p:nvGrpSpPr>
          <p:cNvPr id="38" name="図形グループ 37"/>
          <p:cNvGrpSpPr/>
          <p:nvPr/>
        </p:nvGrpSpPr>
        <p:grpSpPr>
          <a:xfrm>
            <a:off x="7786688" y="4689386"/>
            <a:ext cx="211105" cy="379686"/>
            <a:chOff x="3200400" y="1460500"/>
            <a:chExt cx="1714500" cy="3175000"/>
          </a:xfrm>
        </p:grpSpPr>
        <p:sp>
          <p:nvSpPr>
            <p:cNvPr id="39" name="正方形/長方形 38"/>
            <p:cNvSpPr/>
            <p:nvPr/>
          </p:nvSpPr>
          <p:spPr>
            <a:xfrm>
              <a:off x="3200400" y="1460500"/>
              <a:ext cx="1714500" cy="3175000"/>
            </a:xfrm>
            <a:prstGeom prst="rect">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0" name="正方形/長方形 39"/>
            <p:cNvSpPr/>
            <p:nvPr/>
          </p:nvSpPr>
          <p:spPr>
            <a:xfrm>
              <a:off x="3352800" y="1600200"/>
              <a:ext cx="1409700" cy="2679700"/>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0"/>
            <p:cNvSpPr/>
            <p:nvPr/>
          </p:nvSpPr>
          <p:spPr>
            <a:xfrm>
              <a:off x="3352800"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正方形/長方形 41"/>
            <p:cNvSpPr/>
            <p:nvPr/>
          </p:nvSpPr>
          <p:spPr>
            <a:xfrm>
              <a:off x="3903135"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3" name="正方形/長方形 42"/>
            <p:cNvSpPr/>
            <p:nvPr/>
          </p:nvSpPr>
          <p:spPr>
            <a:xfrm>
              <a:off x="4406900" y="4432300"/>
              <a:ext cx="355600" cy="93133"/>
            </a:xfrm>
            <a:prstGeom prst="rect">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44"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2497665"/>
              <a:ext cx="1409700" cy="1055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5" name="Picture 6" descr="\\Mv-fs\Projects\Cisco\References\Brand Assets\Kubrick Icons\Device Icons\Device_asa5500_3075_default_256.png"/>
          <p:cNvPicPr>
            <a:picLocks noChangeAspect="1" noChangeArrowheads="1"/>
          </p:cNvPicPr>
          <p:nvPr/>
        </p:nvPicPr>
        <p:blipFill>
          <a:blip r:embed="rId9" cstate="print">
            <a:extLst>
              <a:ext uri="{28A0092B-C50C-407E-A947-70E740481C1C}">
                <a14:useLocalDpi xmlns:a14="http://schemas.microsoft.com/office/drawing/2010/main"/>
              </a:ext>
            </a:extLst>
          </a:blip>
          <a:srcRect b="6407"/>
          <a:stretch>
            <a:fillRect/>
          </a:stretch>
        </p:blipFill>
        <p:spPr bwMode="auto">
          <a:xfrm>
            <a:off x="4255912" y="3673512"/>
            <a:ext cx="790986" cy="740306"/>
          </a:xfrm>
          <a:prstGeom prst="rect">
            <a:avLst/>
          </a:prstGeom>
          <a:noFill/>
          <a:effectLst/>
        </p:spPr>
      </p:pic>
      <p:grpSp>
        <p:nvGrpSpPr>
          <p:cNvPr id="81" name="Group 325"/>
          <p:cNvGrpSpPr/>
          <p:nvPr/>
        </p:nvGrpSpPr>
        <p:grpSpPr>
          <a:xfrm>
            <a:off x="2823166" y="2863208"/>
            <a:ext cx="489906" cy="489907"/>
            <a:chOff x="3440922" y="3809331"/>
            <a:chExt cx="664912" cy="664912"/>
          </a:xfrm>
          <a:effectLst>
            <a:outerShdw blurRad="63500" sx="102000" sy="102000" algn="ctr" rotWithShape="0">
              <a:prstClr val="black">
                <a:alpha val="67000"/>
              </a:prstClr>
            </a:outerShdw>
          </a:effectLst>
        </p:grpSpPr>
        <p:pic>
          <p:nvPicPr>
            <p:cNvPr id="82" name="Picture 25" descr="\\MV-FS\Projects\Cisco\References\Brand Assets\Kubrick Icons\Device Icons\Device_generic_3048_default_256.png"/>
            <p:cNvPicPr>
              <a:picLocks noChangeAspect="1" noChangeArrowheads="1"/>
            </p:cNvPicPr>
            <p:nvPr/>
          </p:nvPicPr>
          <p:blipFill>
            <a:blip r:embed="rId10" cstate="print"/>
            <a:srcRect/>
            <a:stretch>
              <a:fillRect/>
            </a:stretch>
          </p:blipFill>
          <p:spPr bwMode="auto">
            <a:xfrm>
              <a:off x="3440922" y="3809331"/>
              <a:ext cx="664912" cy="664912"/>
            </a:xfrm>
            <a:prstGeom prst="rect">
              <a:avLst/>
            </a:prstGeom>
            <a:noFill/>
          </p:spPr>
        </p:pic>
        <p:grpSp>
          <p:nvGrpSpPr>
            <p:cNvPr id="83" name="Group 603"/>
            <p:cNvGrpSpPr>
              <a:grpSpLocks/>
            </p:cNvGrpSpPr>
            <p:nvPr/>
          </p:nvGrpSpPr>
          <p:grpSpPr bwMode="auto">
            <a:xfrm>
              <a:off x="3632686" y="3991794"/>
              <a:ext cx="275057" cy="394214"/>
              <a:chOff x="6556" y="492"/>
              <a:chExt cx="2551" cy="3655"/>
            </a:xfrm>
            <a:solidFill>
              <a:schemeClr val="bg1"/>
            </a:solidFill>
            <a:effectLst>
              <a:outerShdw blurRad="63500" sx="102000" sy="102000" algn="ctr" rotWithShape="0">
                <a:prstClr val="black">
                  <a:alpha val="40000"/>
                </a:prstClr>
              </a:outerShdw>
            </a:effectLst>
          </p:grpSpPr>
          <p:sp>
            <p:nvSpPr>
              <p:cNvPr id="8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8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8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8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8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8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9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sp>
            <p:nvSpPr>
              <p:cNvPr id="10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dirty="0">
                  <a:solidFill>
                    <a:schemeClr val="lt1"/>
                  </a:solidFill>
                </a:endParaRPr>
              </a:p>
            </p:txBody>
          </p:sp>
        </p:grpSp>
      </p:grpSp>
      <p:sp>
        <p:nvSpPr>
          <p:cNvPr id="108" name="テキスト ボックス 107"/>
          <p:cNvSpPr txBox="1"/>
          <p:nvPr/>
        </p:nvSpPr>
        <p:spPr>
          <a:xfrm>
            <a:off x="1094532" y="2959211"/>
            <a:ext cx="575290" cy="340519"/>
          </a:xfrm>
          <a:prstGeom prst="roundRect">
            <a:avLst/>
          </a:prstGeom>
          <a:solidFill>
            <a:srgbClr val="7030A0"/>
          </a:solidFill>
          <a:effectLst>
            <a:outerShdw blurRad="50800" dist="38100" dir="2700000" algn="tl" rotWithShape="0">
              <a:prstClr val="black">
                <a:alpha val="40000"/>
              </a:prstClr>
            </a:outerShdw>
          </a:effectLst>
        </p:spPr>
        <p:txBody>
          <a:bodyPr wrap="none" rtlCol="0">
            <a:sp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企業</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sp>
        <p:nvSpPr>
          <p:cNvPr id="109" name="テキスト ボックス 108"/>
          <p:cNvSpPr txBox="1"/>
          <p:nvPr/>
        </p:nvSpPr>
        <p:spPr>
          <a:xfrm>
            <a:off x="1403348" y="3778628"/>
            <a:ext cx="923651" cy="215444"/>
          </a:xfrm>
          <a:prstGeom prst="rect">
            <a:avLst/>
          </a:prstGeom>
          <a:noFill/>
        </p:spPr>
        <p:txBody>
          <a:bodyPr wrap="none" rtlCol="0">
            <a:spAutoFit/>
          </a:bodyPr>
          <a:lstStyle/>
          <a:p>
            <a:r>
              <a:rPr kumimoji="1" lang="ja-JP" altLang="en-US" sz="800" dirty="0" smtClean="0"/>
              <a:t>アクセス スイッチ</a:t>
            </a:r>
            <a:endParaRPr kumimoji="1" lang="ja-JP" altLang="en-US" sz="800" dirty="0"/>
          </a:p>
        </p:txBody>
      </p:sp>
      <p:pic>
        <p:nvPicPr>
          <p:cNvPr id="110" name="Picture 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56233" y="4291320"/>
            <a:ext cx="480045" cy="49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1" name="直線コネクタ 110"/>
          <p:cNvCxnSpPr>
            <a:stCxn id="110" idx="3"/>
          </p:cNvCxnSpPr>
          <p:nvPr/>
        </p:nvCxnSpPr>
        <p:spPr>
          <a:xfrm flipV="1">
            <a:off x="1736278" y="4228541"/>
            <a:ext cx="102737" cy="311471"/>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15" name="テキスト ボックス 114"/>
          <p:cNvSpPr txBox="1"/>
          <p:nvPr/>
        </p:nvSpPr>
        <p:spPr>
          <a:xfrm>
            <a:off x="1693181" y="4459846"/>
            <a:ext cx="915635" cy="338554"/>
          </a:xfrm>
          <a:prstGeom prst="rect">
            <a:avLst/>
          </a:prstGeom>
          <a:noFill/>
        </p:spPr>
        <p:txBody>
          <a:bodyPr wrap="none" rtlCol="0">
            <a:spAutoFit/>
          </a:bodyPr>
          <a:lstStyle/>
          <a:p>
            <a:r>
              <a:rPr kumimoji="1" lang="ja-JP" altLang="en-US" sz="800" dirty="0" smtClean="0"/>
              <a:t>無線</a:t>
            </a:r>
            <a:r>
              <a:rPr kumimoji="1" lang="en-US" altLang="ja-JP" sz="800" dirty="0" smtClean="0"/>
              <a:t/>
            </a:r>
            <a:br>
              <a:rPr kumimoji="1" lang="en-US" altLang="ja-JP" sz="800" dirty="0" smtClean="0"/>
            </a:br>
            <a:r>
              <a:rPr kumimoji="1" lang="ja-JP" altLang="en-US" sz="800" dirty="0" smtClean="0"/>
              <a:t>アクセス ポイント</a:t>
            </a:r>
            <a:endParaRPr kumimoji="1" lang="ja-JP" altLang="en-US" sz="800" dirty="0"/>
          </a:p>
        </p:txBody>
      </p:sp>
      <p:sp>
        <p:nvSpPr>
          <p:cNvPr id="118" name="正方形/長方形 117"/>
          <p:cNvSpPr/>
          <p:nvPr/>
        </p:nvSpPr>
        <p:spPr>
          <a:xfrm>
            <a:off x="4084312" y="3486943"/>
            <a:ext cx="1172116" cy="261610"/>
          </a:xfrm>
          <a:prstGeom prst="rect">
            <a:avLst/>
          </a:prstGeom>
        </p:spPr>
        <p:txBody>
          <a:bodyPr wrap="none">
            <a:spAutoFit/>
          </a:bodyPr>
          <a:lstStyle/>
          <a:p>
            <a:r>
              <a:rPr kumimoji="1" lang="ja-JP" altLang="en-US" sz="1100" dirty="0">
                <a:solidFill>
                  <a:srgbClr val="FF0000"/>
                </a:solidFill>
              </a:rPr>
              <a:t>ファイアウォール</a:t>
            </a:r>
            <a:endParaRPr lang="ja-JP" altLang="en-US" sz="1100" dirty="0">
              <a:solidFill>
                <a:srgbClr val="FF0000"/>
              </a:solidFill>
            </a:endParaRPr>
          </a:p>
        </p:txBody>
      </p:sp>
      <p:pic>
        <p:nvPicPr>
          <p:cNvPr id="119" name="Picture 6" descr="\\Mv-fs\Projects\Cisco\References\Brand Assets\Kubrick Icons\Device Icons\Device_asa5500_3075_default_256.png"/>
          <p:cNvPicPr>
            <a:picLocks noChangeAspect="1" noChangeArrowheads="1"/>
          </p:cNvPicPr>
          <p:nvPr/>
        </p:nvPicPr>
        <p:blipFill>
          <a:blip r:embed="rId9" cstate="print">
            <a:extLst>
              <a:ext uri="{28A0092B-C50C-407E-A947-70E740481C1C}">
                <a14:useLocalDpi xmlns:a14="http://schemas.microsoft.com/office/drawing/2010/main"/>
              </a:ext>
            </a:extLst>
          </a:blip>
          <a:srcRect b="6407"/>
          <a:stretch>
            <a:fillRect/>
          </a:stretch>
        </p:blipFill>
        <p:spPr bwMode="auto">
          <a:xfrm>
            <a:off x="3581995" y="3677142"/>
            <a:ext cx="790986" cy="740306"/>
          </a:xfrm>
          <a:prstGeom prst="rect">
            <a:avLst/>
          </a:prstGeom>
          <a:noFill/>
          <a:effectLst/>
        </p:spPr>
      </p:pic>
      <p:sp>
        <p:nvSpPr>
          <p:cNvPr id="120" name="正方形/長方形 119"/>
          <p:cNvSpPr/>
          <p:nvPr/>
        </p:nvSpPr>
        <p:spPr>
          <a:xfrm>
            <a:off x="3776492" y="3486943"/>
            <a:ext cx="412036" cy="261610"/>
          </a:xfrm>
          <a:prstGeom prst="rect">
            <a:avLst/>
          </a:prstGeom>
        </p:spPr>
        <p:txBody>
          <a:bodyPr wrap="none">
            <a:spAutoFit/>
          </a:bodyPr>
          <a:lstStyle/>
          <a:p>
            <a:r>
              <a:rPr lang="en-US" altLang="ja-JP" sz="1100" dirty="0" smtClean="0">
                <a:solidFill>
                  <a:srgbClr val="FF0000"/>
                </a:solidFill>
              </a:rPr>
              <a:t>IPS</a:t>
            </a:r>
            <a:endParaRPr lang="ja-JP" altLang="en-US" sz="1100" dirty="0">
              <a:solidFill>
                <a:srgbClr val="FF0000"/>
              </a:solidFill>
            </a:endParaRPr>
          </a:p>
        </p:txBody>
      </p:sp>
      <p:pic>
        <p:nvPicPr>
          <p:cNvPr id="121" name="Picture 6" descr="\\Mv-fs\Projects\Cisco\References\Brand Assets\Kubrick Icons\Device Icons\Device_asa5500_3075_default_256.png"/>
          <p:cNvPicPr>
            <a:picLocks noChangeAspect="1" noChangeArrowheads="1"/>
          </p:cNvPicPr>
          <p:nvPr/>
        </p:nvPicPr>
        <p:blipFill>
          <a:blip r:embed="rId9" cstate="print">
            <a:extLst>
              <a:ext uri="{28A0092B-C50C-407E-A947-70E740481C1C}">
                <a14:useLocalDpi xmlns:a14="http://schemas.microsoft.com/office/drawing/2010/main"/>
              </a:ext>
            </a:extLst>
          </a:blip>
          <a:srcRect b="6407"/>
          <a:stretch>
            <a:fillRect/>
          </a:stretch>
        </p:blipFill>
        <p:spPr bwMode="auto">
          <a:xfrm>
            <a:off x="4842055" y="3673512"/>
            <a:ext cx="790986" cy="740306"/>
          </a:xfrm>
          <a:prstGeom prst="rect">
            <a:avLst/>
          </a:prstGeom>
          <a:noFill/>
          <a:effectLst/>
        </p:spPr>
      </p:pic>
      <p:sp>
        <p:nvSpPr>
          <p:cNvPr id="123" name="正方形/長方形 122"/>
          <p:cNvSpPr/>
          <p:nvPr/>
        </p:nvSpPr>
        <p:spPr>
          <a:xfrm>
            <a:off x="5133952" y="3495407"/>
            <a:ext cx="487540" cy="261610"/>
          </a:xfrm>
          <a:prstGeom prst="rect">
            <a:avLst/>
          </a:prstGeom>
        </p:spPr>
        <p:txBody>
          <a:bodyPr wrap="none">
            <a:spAutoFit/>
          </a:bodyPr>
          <a:lstStyle/>
          <a:p>
            <a:r>
              <a:rPr lang="en-US" altLang="ja-JP" sz="1100" dirty="0" smtClean="0">
                <a:solidFill>
                  <a:srgbClr val="FF0000"/>
                </a:solidFill>
              </a:rPr>
              <a:t>VPN</a:t>
            </a:r>
            <a:endParaRPr lang="ja-JP" altLang="en-US" sz="1100" dirty="0">
              <a:solidFill>
                <a:srgbClr val="FF0000"/>
              </a:solidFill>
            </a:endParaRPr>
          </a:p>
        </p:txBody>
      </p:sp>
      <p:sp>
        <p:nvSpPr>
          <p:cNvPr id="124" name="Can 13"/>
          <p:cNvSpPr/>
          <p:nvPr/>
        </p:nvSpPr>
        <p:spPr>
          <a:xfrm rot="16729710" flipH="1">
            <a:off x="6625896" y="3312246"/>
            <a:ext cx="137955" cy="2402019"/>
          </a:xfrm>
          <a:prstGeom prst="can">
            <a:avLst/>
          </a:prstGeom>
          <a:gradFill flip="none" rotWithShape="1">
            <a:gsLst>
              <a:gs pos="0">
                <a:schemeClr val="accent2">
                  <a:shade val="51000"/>
                  <a:satMod val="130000"/>
                  <a:alpha val="71000"/>
                </a:schemeClr>
              </a:gs>
              <a:gs pos="80000">
                <a:schemeClr val="accent2">
                  <a:shade val="93000"/>
                  <a:satMod val="130000"/>
                  <a:alpha val="71000"/>
                </a:schemeClr>
              </a:gs>
              <a:gs pos="100000">
                <a:schemeClr val="accent2">
                  <a:shade val="94000"/>
                  <a:satMod val="135000"/>
                  <a:alpha val="7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noAutofit/>
          </a:bodyPr>
          <a:lstStyle/>
          <a:p>
            <a:pPr algn="ctr"/>
            <a:endParaRPr lang="en-US" dirty="0">
              <a:latin typeface="ヒラギノ角ゴ5" pitchFamily="50" charset="-128"/>
              <a:ea typeface="ヒラギノ角ゴ5" pitchFamily="50" charset="-128"/>
            </a:endParaRPr>
          </a:p>
        </p:txBody>
      </p:sp>
      <p:pic>
        <p:nvPicPr>
          <p:cNvPr id="126" name="Picture 150" descr="j0431599"/>
          <p:cNvPicPr>
            <a:picLocks noChangeAspect="1" noChangeArrowheads="1"/>
          </p:cNvPicPr>
          <p:nvPr/>
        </p:nvPicPr>
        <p:blipFill>
          <a:blip r:embed="rId12" cstate="email"/>
          <a:srcRect/>
          <a:stretch>
            <a:fillRect/>
          </a:stretch>
        </p:blipFill>
        <p:spPr bwMode="auto">
          <a:xfrm>
            <a:off x="6475077" y="4297529"/>
            <a:ext cx="330360" cy="330360"/>
          </a:xfrm>
          <a:prstGeom prst="rect">
            <a:avLst/>
          </a:prstGeom>
          <a:noFill/>
          <a:ln w="9525">
            <a:noFill/>
            <a:miter lim="800000"/>
            <a:headEnd/>
            <a:tailEnd/>
          </a:ln>
        </p:spPr>
      </p:pic>
      <p:sp>
        <p:nvSpPr>
          <p:cNvPr id="129" name="正方形/長方形 128"/>
          <p:cNvSpPr/>
          <p:nvPr/>
        </p:nvSpPr>
        <p:spPr>
          <a:xfrm>
            <a:off x="2606213" y="2669325"/>
            <a:ext cx="889987" cy="261610"/>
          </a:xfrm>
          <a:prstGeom prst="rect">
            <a:avLst/>
          </a:prstGeom>
        </p:spPr>
        <p:txBody>
          <a:bodyPr wrap="none">
            <a:spAutoFit/>
          </a:bodyPr>
          <a:lstStyle/>
          <a:p>
            <a:r>
              <a:rPr lang="ja-JP" altLang="en-US" sz="1050" dirty="0" smtClean="0">
                <a:solidFill>
                  <a:srgbClr val="FF0000"/>
                </a:solidFill>
              </a:rPr>
              <a:t>認証サーバ</a:t>
            </a:r>
            <a:endParaRPr lang="ja-JP" altLang="en-US" sz="1050" dirty="0">
              <a:solidFill>
                <a:srgbClr val="FF0000"/>
              </a:solidFill>
            </a:endParaRPr>
          </a:p>
        </p:txBody>
      </p:sp>
      <p:pic>
        <p:nvPicPr>
          <p:cNvPr id="130" name="Picture 150" descr="j0431599"/>
          <p:cNvPicPr>
            <a:picLocks noChangeAspect="1" noChangeArrowheads="1"/>
          </p:cNvPicPr>
          <p:nvPr/>
        </p:nvPicPr>
        <p:blipFill>
          <a:blip r:embed="rId12" cstate="email"/>
          <a:srcRect/>
          <a:stretch>
            <a:fillRect/>
          </a:stretch>
        </p:blipFill>
        <p:spPr bwMode="auto">
          <a:xfrm>
            <a:off x="627035" y="3741056"/>
            <a:ext cx="330360" cy="330360"/>
          </a:xfrm>
          <a:prstGeom prst="rect">
            <a:avLst/>
          </a:prstGeom>
          <a:noFill/>
          <a:ln w="9525">
            <a:noFill/>
            <a:miter lim="800000"/>
            <a:headEnd/>
            <a:tailEnd/>
          </a:ln>
        </p:spPr>
      </p:pic>
      <p:sp>
        <p:nvSpPr>
          <p:cNvPr id="131" name="正方形/長方形 130"/>
          <p:cNvSpPr/>
          <p:nvPr/>
        </p:nvSpPr>
        <p:spPr>
          <a:xfrm>
            <a:off x="2712037" y="3486943"/>
            <a:ext cx="1099379" cy="261610"/>
          </a:xfrm>
          <a:prstGeom prst="rect">
            <a:avLst/>
          </a:prstGeom>
        </p:spPr>
        <p:txBody>
          <a:bodyPr wrap="none">
            <a:spAutoFit/>
          </a:bodyPr>
          <a:lstStyle/>
          <a:p>
            <a:r>
              <a:rPr lang="ja-JP" altLang="en-US" sz="1100" dirty="0" smtClean="0">
                <a:solidFill>
                  <a:srgbClr val="FF0000"/>
                </a:solidFill>
              </a:rPr>
              <a:t>マルウェア防御</a:t>
            </a:r>
            <a:endParaRPr lang="ja-JP" altLang="en-US" sz="1100" dirty="0">
              <a:solidFill>
                <a:srgbClr val="FF0000"/>
              </a:solidFill>
            </a:endParaRPr>
          </a:p>
        </p:txBody>
      </p:sp>
      <p:pic>
        <p:nvPicPr>
          <p:cNvPr id="132" name="Picture 14"/>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197000" y="2855053"/>
            <a:ext cx="498062" cy="498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3" name="テキスト ボックス 132"/>
          <p:cNvSpPr txBox="1"/>
          <p:nvPr/>
        </p:nvSpPr>
        <p:spPr>
          <a:xfrm>
            <a:off x="1849644" y="2591537"/>
            <a:ext cx="877163" cy="338554"/>
          </a:xfrm>
          <a:prstGeom prst="rect">
            <a:avLst/>
          </a:prstGeom>
          <a:noFill/>
        </p:spPr>
        <p:txBody>
          <a:bodyPr wrap="none" rtlCol="0">
            <a:spAutoFit/>
          </a:bodyPr>
          <a:lstStyle/>
          <a:p>
            <a:r>
              <a:rPr kumimoji="1" lang="ja-JP" altLang="en-US" sz="800" dirty="0" smtClean="0"/>
              <a:t>アクティブ</a:t>
            </a:r>
            <a:endParaRPr kumimoji="1" lang="en-US" altLang="ja-JP" sz="800" dirty="0" smtClean="0"/>
          </a:p>
          <a:p>
            <a:r>
              <a:rPr kumimoji="1" lang="ja-JP" altLang="en-US" sz="800" dirty="0" smtClean="0"/>
              <a:t>ディレクトリ</a:t>
            </a:r>
            <a:r>
              <a:rPr kumimoji="1" lang="en-US" altLang="ja-JP" sz="800" dirty="0" smtClean="0"/>
              <a:t>(AD)</a:t>
            </a:r>
          </a:p>
        </p:txBody>
      </p:sp>
      <p:sp>
        <p:nvSpPr>
          <p:cNvPr id="134" name="角丸四角形 133"/>
          <p:cNvSpPr/>
          <p:nvPr/>
        </p:nvSpPr>
        <p:spPr>
          <a:xfrm>
            <a:off x="7600402" y="2458898"/>
            <a:ext cx="1307504" cy="1769643"/>
          </a:xfrm>
          <a:prstGeom prst="roundRect">
            <a:avLst>
              <a:gd name="adj" fmla="val 8387"/>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sp>
        <p:nvSpPr>
          <p:cNvPr id="135" name="テキスト ボックス 134"/>
          <p:cNvSpPr txBox="1"/>
          <p:nvPr/>
        </p:nvSpPr>
        <p:spPr>
          <a:xfrm>
            <a:off x="7882059" y="2323373"/>
            <a:ext cx="651761" cy="317680"/>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支 社</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pic>
        <p:nvPicPr>
          <p:cNvPr id="136" name="Picture 3"/>
          <p:cNvPicPr>
            <a:picLocks noChangeAspect="1" noChangeArrowheads="1"/>
          </p:cNvPicPr>
          <p:nvPr/>
        </p:nvPicPr>
        <p:blipFill>
          <a:blip r:embed="rId1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75780" y="2222641"/>
            <a:ext cx="347232" cy="417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802" y="3495407"/>
            <a:ext cx="642107" cy="64210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2" name="Can 13"/>
          <p:cNvSpPr/>
          <p:nvPr/>
        </p:nvSpPr>
        <p:spPr>
          <a:xfrm rot="15609960" flipH="1">
            <a:off x="6591057" y="2556131"/>
            <a:ext cx="199748" cy="2482419"/>
          </a:xfrm>
          <a:prstGeom prst="can">
            <a:avLst/>
          </a:prstGeom>
          <a:gradFill flip="none" rotWithShape="1">
            <a:gsLst>
              <a:gs pos="0">
                <a:schemeClr val="accent2">
                  <a:shade val="51000"/>
                  <a:satMod val="130000"/>
                  <a:alpha val="71000"/>
                </a:schemeClr>
              </a:gs>
              <a:gs pos="80000">
                <a:schemeClr val="accent2">
                  <a:shade val="93000"/>
                  <a:satMod val="130000"/>
                  <a:alpha val="71000"/>
                </a:schemeClr>
              </a:gs>
              <a:gs pos="100000">
                <a:schemeClr val="accent2">
                  <a:shade val="94000"/>
                  <a:satMod val="135000"/>
                  <a:alpha val="71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noAutofit/>
          </a:bodyPr>
          <a:lstStyle/>
          <a:p>
            <a:pPr algn="ctr"/>
            <a:endParaRPr lang="en-US" dirty="0">
              <a:latin typeface="ヒラギノ角ゴ5" pitchFamily="50" charset="-128"/>
              <a:ea typeface="ヒラギノ角ゴ5" pitchFamily="50" charset="-128"/>
            </a:endParaRPr>
          </a:p>
        </p:txBody>
      </p:sp>
      <p:pic>
        <p:nvPicPr>
          <p:cNvPr id="143" name="Picture 150" descr="j0431599"/>
          <p:cNvPicPr>
            <a:picLocks noChangeAspect="1" noChangeArrowheads="1"/>
          </p:cNvPicPr>
          <p:nvPr/>
        </p:nvPicPr>
        <p:blipFill>
          <a:blip r:embed="rId12" cstate="email"/>
          <a:srcRect/>
          <a:stretch>
            <a:fillRect/>
          </a:stretch>
        </p:blipFill>
        <p:spPr bwMode="auto">
          <a:xfrm>
            <a:off x="6475077" y="3620674"/>
            <a:ext cx="330360" cy="330360"/>
          </a:xfrm>
          <a:prstGeom prst="rect">
            <a:avLst/>
          </a:prstGeom>
          <a:noFill/>
          <a:ln w="9525">
            <a:noFill/>
            <a:miter lim="800000"/>
            <a:headEnd/>
            <a:tailEnd/>
          </a:ln>
        </p:spPr>
      </p:pic>
      <p:pic>
        <p:nvPicPr>
          <p:cNvPr id="144" name="Picture 6" descr="\\Mv-fs\Projects\Cisco\References\Brand Assets\Kubrick Icons\Device Icons\Device_asa5500_3075_default_256.png"/>
          <p:cNvPicPr>
            <a:picLocks noChangeAspect="1" noChangeArrowheads="1"/>
          </p:cNvPicPr>
          <p:nvPr/>
        </p:nvPicPr>
        <p:blipFill>
          <a:blip r:embed="rId9" cstate="print">
            <a:extLst>
              <a:ext uri="{28A0092B-C50C-407E-A947-70E740481C1C}">
                <a14:useLocalDpi xmlns:a14="http://schemas.microsoft.com/office/drawing/2010/main"/>
              </a:ext>
            </a:extLst>
          </a:blip>
          <a:srcRect b="6407"/>
          <a:stretch>
            <a:fillRect/>
          </a:stretch>
        </p:blipFill>
        <p:spPr bwMode="auto">
          <a:xfrm>
            <a:off x="7793726" y="3297468"/>
            <a:ext cx="612978" cy="573703"/>
          </a:xfrm>
          <a:prstGeom prst="rect">
            <a:avLst/>
          </a:prstGeom>
          <a:noFill/>
          <a:effectLst/>
        </p:spPr>
      </p:pic>
      <p:grpSp>
        <p:nvGrpSpPr>
          <p:cNvPr id="145" name="グループ化 85"/>
          <p:cNvGrpSpPr/>
          <p:nvPr/>
        </p:nvGrpSpPr>
        <p:grpSpPr>
          <a:xfrm>
            <a:off x="8317270" y="2752282"/>
            <a:ext cx="517019" cy="366587"/>
            <a:chOff x="4360169" y="4504819"/>
            <a:chExt cx="735092" cy="473827"/>
          </a:xfrm>
        </p:grpSpPr>
        <p:sp>
          <p:nvSpPr>
            <p:cNvPr id="146" name="角丸四角形 145"/>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47" name="グループ化 87"/>
            <p:cNvGrpSpPr/>
            <p:nvPr/>
          </p:nvGrpSpPr>
          <p:grpSpPr>
            <a:xfrm>
              <a:off x="4360169" y="4504819"/>
              <a:ext cx="735092" cy="473827"/>
              <a:chOff x="4813749" y="5428875"/>
              <a:chExt cx="905718" cy="583809"/>
            </a:xfrm>
          </p:grpSpPr>
          <p:sp>
            <p:nvSpPr>
              <p:cNvPr id="148"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sp>
            <p:nvSpPr>
              <p:cNvPr id="149"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dirty="0">
                  <a:solidFill>
                    <a:schemeClr val="tx1">
                      <a:lumMod val="95000"/>
                      <a:lumOff val="5000"/>
                    </a:schemeClr>
                  </a:solidFill>
                </a:endParaRPr>
              </a:p>
            </p:txBody>
          </p:sp>
        </p:grpSp>
      </p:grpSp>
      <p:pic>
        <p:nvPicPr>
          <p:cNvPr id="150" name="Picture 49" descr="\\psf\Home\Documents\Dropbox\Active Projects\deviceLibraryPNGs\phones\iPhone\iPhoneBlack\iPhoneBlack_Default\iPhoneBlackDefault_400Px\Phone_Iphone4s_Blk_DefaultScreen_400px.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48207" y="2736948"/>
            <a:ext cx="185032" cy="361040"/>
          </a:xfrm>
          <a:prstGeom prst="rect">
            <a:avLst/>
          </a:prstGeom>
          <a:noFill/>
          <a:extLst>
            <a:ext uri="{909E8E84-426E-40dd-AFC4-6F175D3DCCD1}">
              <a14:hiddenFill xmlns:a14="http://schemas.microsoft.com/office/drawing/2010/main" xmlns="">
                <a:solidFill>
                  <a:srgbClr val="FFFFFF"/>
                </a:solidFill>
              </a14:hiddenFill>
            </a:ext>
          </a:extLst>
        </p:spPr>
      </p:pic>
      <p:pic>
        <p:nvPicPr>
          <p:cNvPr id="151" name="Picture 6" descr="\\Mv-fs\Projects\Cisco\References\Brand Assets\Kubrick Icons\Device Icons\Device_asa5500_3075_default_256.png"/>
          <p:cNvPicPr>
            <a:picLocks noChangeAspect="1" noChangeArrowheads="1"/>
          </p:cNvPicPr>
          <p:nvPr/>
        </p:nvPicPr>
        <p:blipFill>
          <a:blip r:embed="rId9" cstate="print">
            <a:extLst>
              <a:ext uri="{28A0092B-C50C-407E-A947-70E740481C1C}">
                <a14:useLocalDpi xmlns:a14="http://schemas.microsoft.com/office/drawing/2010/main"/>
              </a:ext>
            </a:extLst>
          </a:blip>
          <a:srcRect b="6407"/>
          <a:stretch>
            <a:fillRect/>
          </a:stretch>
        </p:blipFill>
        <p:spPr bwMode="auto">
          <a:xfrm>
            <a:off x="2910104" y="3664256"/>
            <a:ext cx="790986" cy="740306"/>
          </a:xfrm>
          <a:prstGeom prst="rect">
            <a:avLst/>
          </a:prstGeom>
          <a:noFill/>
          <a:effectLst/>
        </p:spPr>
      </p:pic>
      <p:sp>
        <p:nvSpPr>
          <p:cNvPr id="153" name="正方形/長方形 152"/>
          <p:cNvSpPr/>
          <p:nvPr/>
        </p:nvSpPr>
        <p:spPr>
          <a:xfrm>
            <a:off x="3864940" y="4371211"/>
            <a:ext cx="1595309" cy="600164"/>
          </a:xfrm>
          <a:prstGeom prst="rect">
            <a:avLst/>
          </a:prstGeom>
        </p:spPr>
        <p:txBody>
          <a:bodyPr wrap="none">
            <a:spAutoFit/>
          </a:bodyPr>
          <a:lstStyle/>
          <a:p>
            <a:pPr algn="ctr"/>
            <a:r>
              <a:rPr kumimoji="1" lang="ja-JP" altLang="en-US" sz="1100" dirty="0" smtClean="0">
                <a:solidFill>
                  <a:srgbClr val="FF0000"/>
                </a:solidFill>
              </a:rPr>
              <a:t>＋</a:t>
            </a:r>
            <a:endParaRPr kumimoji="1" lang="en-US" altLang="ja-JP" sz="1100" dirty="0" smtClean="0">
              <a:solidFill>
                <a:srgbClr val="FF0000"/>
              </a:solidFill>
            </a:endParaRPr>
          </a:p>
          <a:p>
            <a:pPr algn="ctr"/>
            <a:r>
              <a:rPr kumimoji="1" lang="ja-JP" altLang="en-US" sz="1100" dirty="0" smtClean="0">
                <a:solidFill>
                  <a:srgbClr val="FF0000"/>
                </a:solidFill>
              </a:rPr>
              <a:t>次世代ファイアウォール</a:t>
            </a:r>
            <a:endParaRPr kumimoji="1" lang="en-US" altLang="ja-JP" sz="1100" dirty="0" smtClean="0">
              <a:solidFill>
                <a:srgbClr val="FF0000"/>
              </a:solidFill>
            </a:endParaRPr>
          </a:p>
          <a:p>
            <a:pPr algn="ctr"/>
            <a:r>
              <a:rPr kumimoji="1" lang="ja-JP" altLang="en-US" sz="1100" dirty="0" smtClean="0">
                <a:solidFill>
                  <a:srgbClr val="FF0000"/>
                </a:solidFill>
              </a:rPr>
              <a:t>（アプリ制御＋</a:t>
            </a:r>
            <a:r>
              <a:rPr kumimoji="1" lang="en-US" altLang="ja-JP" sz="1100" dirty="0" smtClean="0">
                <a:solidFill>
                  <a:srgbClr val="FF0000"/>
                </a:solidFill>
              </a:rPr>
              <a:t>URL</a:t>
            </a:r>
            <a:r>
              <a:rPr kumimoji="1" lang="ja-JP" altLang="en-US" sz="1100" dirty="0" smtClean="0">
                <a:solidFill>
                  <a:srgbClr val="FF0000"/>
                </a:solidFill>
              </a:rPr>
              <a:t>）</a:t>
            </a:r>
            <a:endParaRPr lang="ja-JP" altLang="en-US" sz="1100" dirty="0">
              <a:solidFill>
                <a:srgbClr val="FF0000"/>
              </a:solidFill>
            </a:endParaRPr>
          </a:p>
        </p:txBody>
      </p:sp>
      <p:sp>
        <p:nvSpPr>
          <p:cNvPr id="154" name="正方形/長方形 153"/>
          <p:cNvSpPr/>
          <p:nvPr/>
        </p:nvSpPr>
        <p:spPr>
          <a:xfrm>
            <a:off x="5824424" y="3214868"/>
            <a:ext cx="1775978" cy="430887"/>
          </a:xfrm>
          <a:prstGeom prst="rect">
            <a:avLst/>
          </a:prstGeom>
        </p:spPr>
        <p:txBody>
          <a:bodyPr wrap="none">
            <a:spAutoFit/>
          </a:bodyPr>
          <a:lstStyle/>
          <a:p>
            <a:r>
              <a:rPr kumimoji="1" lang="ja-JP" altLang="en-US" sz="1100" dirty="0" smtClean="0">
                <a:solidFill>
                  <a:srgbClr val="FF0000"/>
                </a:solidFill>
              </a:rPr>
              <a:t>拠点間</a:t>
            </a:r>
            <a:r>
              <a:rPr kumimoji="1" lang="en-US" altLang="ja-JP" sz="1100" dirty="0" smtClean="0">
                <a:solidFill>
                  <a:srgbClr val="FF0000"/>
                </a:solidFill>
              </a:rPr>
              <a:t>VPN</a:t>
            </a:r>
          </a:p>
          <a:p>
            <a:r>
              <a:rPr kumimoji="1" lang="en-US" altLang="ja-JP" sz="1100" dirty="0" smtClean="0">
                <a:solidFill>
                  <a:srgbClr val="FF0000"/>
                </a:solidFill>
              </a:rPr>
              <a:t>(Site-to-Site/LAN-to-LAN)</a:t>
            </a:r>
            <a:endParaRPr lang="ja-JP" altLang="en-US" sz="1100" dirty="0">
              <a:solidFill>
                <a:srgbClr val="FF0000"/>
              </a:solidFill>
            </a:endParaRPr>
          </a:p>
        </p:txBody>
      </p:sp>
      <p:sp>
        <p:nvSpPr>
          <p:cNvPr id="155" name="正方形/長方形 154"/>
          <p:cNvSpPr/>
          <p:nvPr/>
        </p:nvSpPr>
        <p:spPr>
          <a:xfrm>
            <a:off x="5917448" y="4587597"/>
            <a:ext cx="1430206" cy="261610"/>
          </a:xfrm>
          <a:prstGeom prst="rect">
            <a:avLst/>
          </a:prstGeom>
        </p:spPr>
        <p:txBody>
          <a:bodyPr wrap="none">
            <a:spAutoFit/>
          </a:bodyPr>
          <a:lstStyle/>
          <a:p>
            <a:r>
              <a:rPr kumimoji="1" lang="ja-JP" altLang="en-US" sz="1100" dirty="0" smtClean="0">
                <a:solidFill>
                  <a:srgbClr val="FF0000"/>
                </a:solidFill>
              </a:rPr>
              <a:t>リモートアクセス</a:t>
            </a:r>
            <a:r>
              <a:rPr kumimoji="1" lang="en-US" altLang="ja-JP" sz="1100" dirty="0" smtClean="0">
                <a:solidFill>
                  <a:srgbClr val="FF0000"/>
                </a:solidFill>
              </a:rPr>
              <a:t>VPN</a:t>
            </a:r>
          </a:p>
        </p:txBody>
      </p:sp>
      <p:sp>
        <p:nvSpPr>
          <p:cNvPr id="156" name="正方形/長方形 155"/>
          <p:cNvSpPr/>
          <p:nvPr/>
        </p:nvSpPr>
        <p:spPr>
          <a:xfrm>
            <a:off x="2695063" y="3373051"/>
            <a:ext cx="2893972" cy="1605495"/>
          </a:xfrm>
          <a:prstGeom prst="rect">
            <a:avLst/>
          </a:prstGeom>
          <a:noFill/>
          <a:ln>
            <a:solidFill>
              <a:srgbClr val="3366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7" name="正方形/長方形 156"/>
          <p:cNvSpPr/>
          <p:nvPr/>
        </p:nvSpPr>
        <p:spPr>
          <a:xfrm>
            <a:off x="3776492" y="2900825"/>
            <a:ext cx="2071745" cy="477054"/>
          </a:xfrm>
          <a:prstGeom prst="rect">
            <a:avLst/>
          </a:prstGeom>
        </p:spPr>
        <p:txBody>
          <a:bodyPr wrap="none">
            <a:spAutoFit/>
          </a:bodyPr>
          <a:lstStyle/>
          <a:p>
            <a:r>
              <a:rPr kumimoji="1" lang="en-US" altLang="ja-JP" sz="1400" dirty="0" smtClean="0">
                <a:solidFill>
                  <a:srgbClr val="3366FF"/>
                </a:solidFill>
              </a:rPr>
              <a:t>UTM</a:t>
            </a:r>
            <a:r>
              <a:rPr kumimoji="1" lang="ja-JP" altLang="en-US" sz="1400" dirty="0" smtClean="0">
                <a:solidFill>
                  <a:srgbClr val="3366FF"/>
                </a:solidFill>
              </a:rPr>
              <a:t>：統合脅威管理</a:t>
            </a:r>
            <a:endParaRPr kumimoji="1" lang="en-US" altLang="ja-JP" sz="1400" dirty="0" smtClean="0">
              <a:solidFill>
                <a:srgbClr val="3366FF"/>
              </a:solidFill>
            </a:endParaRPr>
          </a:p>
          <a:p>
            <a:r>
              <a:rPr lang="ja-JP" altLang="en-US" sz="1100" dirty="0" smtClean="0">
                <a:solidFill>
                  <a:srgbClr val="3366FF"/>
                </a:solidFill>
              </a:rPr>
              <a:t>（</a:t>
            </a:r>
            <a:r>
              <a:rPr lang="en-US" altLang="ja-JP" sz="1100" dirty="0" smtClean="0">
                <a:solidFill>
                  <a:srgbClr val="3366FF"/>
                </a:solidFill>
              </a:rPr>
              <a:t>Unified </a:t>
            </a:r>
            <a:r>
              <a:rPr lang="en-US" altLang="ja-JP" sz="1100" dirty="0">
                <a:solidFill>
                  <a:srgbClr val="3366FF"/>
                </a:solidFill>
              </a:rPr>
              <a:t>Threat </a:t>
            </a:r>
            <a:r>
              <a:rPr lang="en-US" altLang="ja-JP" sz="1100" dirty="0" smtClean="0">
                <a:solidFill>
                  <a:srgbClr val="3366FF"/>
                </a:solidFill>
              </a:rPr>
              <a:t>Management</a:t>
            </a:r>
            <a:r>
              <a:rPr lang="ja-JP" altLang="en-US" sz="1100" dirty="0" smtClean="0">
                <a:solidFill>
                  <a:srgbClr val="3366FF"/>
                </a:solidFill>
              </a:rPr>
              <a:t>）</a:t>
            </a:r>
            <a:endParaRPr lang="ja-JP" altLang="en-US" sz="1100" dirty="0">
              <a:solidFill>
                <a:srgbClr val="3366FF"/>
              </a:solidFill>
            </a:endParaRPr>
          </a:p>
        </p:txBody>
      </p:sp>
      <p:sp>
        <p:nvSpPr>
          <p:cNvPr id="158" name="正方形/長方形 157"/>
          <p:cNvSpPr/>
          <p:nvPr/>
        </p:nvSpPr>
        <p:spPr>
          <a:xfrm>
            <a:off x="7929471" y="3878653"/>
            <a:ext cx="573544" cy="307777"/>
          </a:xfrm>
          <a:prstGeom prst="rect">
            <a:avLst/>
          </a:prstGeom>
        </p:spPr>
        <p:txBody>
          <a:bodyPr wrap="none">
            <a:spAutoFit/>
          </a:bodyPr>
          <a:lstStyle/>
          <a:p>
            <a:r>
              <a:rPr kumimoji="1" lang="en-US" altLang="ja-JP" sz="1400" dirty="0">
                <a:solidFill>
                  <a:srgbClr val="3366FF"/>
                </a:solidFill>
              </a:rPr>
              <a:t>UTM</a:t>
            </a:r>
            <a:endParaRPr lang="ja-JP" altLang="en-US" sz="1400" dirty="0"/>
          </a:p>
        </p:txBody>
      </p:sp>
    </p:spTree>
    <p:extLst>
      <p:ext uri="{BB962C8B-B14F-4D97-AF65-F5344CB8AC3E}">
        <p14:creationId xmlns:p14="http://schemas.microsoft.com/office/powerpoint/2010/main" val="193468209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US" altLang="ja-JP" dirty="0" smtClean="0"/>
              <a:t>Cisco</a:t>
            </a:r>
            <a:r>
              <a:rPr lang="ja-JP" altLang="en-US" dirty="0"/>
              <a:t> </a:t>
            </a:r>
            <a:r>
              <a:rPr lang="en-US" altLang="ja-JP" dirty="0" smtClean="0"/>
              <a:t>Next Generation Firewall (NGFW)</a:t>
            </a:r>
            <a:r>
              <a:rPr kumimoji="1" lang="ja-JP" altLang="en-US" dirty="0" smtClean="0"/>
              <a:t>とは</a:t>
            </a:r>
            <a:endParaRPr kumimoji="1" lang="ja-JP" altLang="en-US" dirty="0"/>
          </a:p>
        </p:txBody>
      </p:sp>
      <p:sp>
        <p:nvSpPr>
          <p:cNvPr id="6" name="テキスト プレースホルダー 1"/>
          <p:cNvSpPr>
            <a:spLocks noGrp="1"/>
          </p:cNvSpPr>
          <p:nvPr>
            <p:ph type="body" sz="quarter" idx="10"/>
          </p:nvPr>
        </p:nvSpPr>
        <p:spPr>
          <a:xfrm>
            <a:off x="462300" y="1176146"/>
            <a:ext cx="8384665" cy="3629793"/>
          </a:xfrm>
        </p:spPr>
        <p:txBody>
          <a:bodyPr/>
          <a:lstStyle/>
          <a:p>
            <a:r>
              <a:rPr lang="ja-JP" altLang="en-US" sz="1800" dirty="0" smtClean="0"/>
              <a:t>ネットワーク セキュリティ</a:t>
            </a:r>
            <a:r>
              <a:rPr lang="ja-JP" altLang="en-US" sz="1800" dirty="0" smtClean="0"/>
              <a:t>の統合アプライアンス</a:t>
            </a:r>
            <a:endParaRPr lang="en-US" altLang="ja-JP" sz="1800" dirty="0" smtClean="0"/>
          </a:p>
          <a:p>
            <a:pPr lvl="1"/>
            <a:r>
              <a:rPr lang="ja-JP" altLang="en-US" sz="1600" dirty="0" smtClean="0"/>
              <a:t>ファイアウォール</a:t>
            </a:r>
            <a:r>
              <a:rPr lang="en-US" altLang="ja-JP" sz="1600" dirty="0" smtClean="0"/>
              <a:t> + </a:t>
            </a:r>
            <a:r>
              <a:rPr lang="ja-JP" altLang="en-US" sz="1600" dirty="0" smtClean="0"/>
              <a:t>次世代ファイアウォール</a:t>
            </a:r>
            <a:endParaRPr lang="en-US" altLang="ja-JP" sz="1600" dirty="0" smtClean="0"/>
          </a:p>
          <a:p>
            <a:pPr lvl="1"/>
            <a:r>
              <a:rPr lang="ja-JP" altLang="en-US" sz="1600" dirty="0" smtClean="0"/>
              <a:t>次世代</a:t>
            </a:r>
            <a:r>
              <a:rPr lang="en-US" altLang="ja-JP" sz="1600" dirty="0" smtClean="0"/>
              <a:t>IPS</a:t>
            </a:r>
            <a:endParaRPr lang="en-US" altLang="ja-JP" sz="1600" b="1" dirty="0" smtClean="0">
              <a:solidFill>
                <a:srgbClr val="FF0000"/>
              </a:solidFill>
            </a:endParaRPr>
          </a:p>
          <a:p>
            <a:pPr lvl="1"/>
            <a:r>
              <a:rPr lang="ja-JP" altLang="en-US" sz="1600" dirty="0" smtClean="0"/>
              <a:t>次世代マルウェア防御</a:t>
            </a:r>
            <a:endParaRPr lang="en-US" altLang="ja-JP" sz="1600" dirty="0" smtClean="0"/>
          </a:p>
          <a:p>
            <a:pPr lvl="1"/>
            <a:r>
              <a:rPr lang="en-US" altLang="ja-JP" sz="1600" dirty="0"/>
              <a:t>VPN (</a:t>
            </a:r>
            <a:r>
              <a:rPr lang="ja-JP" altLang="en-US" sz="1600" dirty="0" smtClean="0"/>
              <a:t>リモート アクセス</a:t>
            </a:r>
            <a:r>
              <a:rPr lang="en-US" altLang="ja-JP" sz="1600" dirty="0"/>
              <a:t>VPN &amp; </a:t>
            </a:r>
            <a:r>
              <a:rPr lang="ja-JP" altLang="en-US" sz="1600" dirty="0"/>
              <a:t>拠点間</a:t>
            </a:r>
            <a:r>
              <a:rPr lang="en-US" altLang="ja-JP" sz="1600" dirty="0"/>
              <a:t>VPN</a:t>
            </a:r>
            <a:r>
              <a:rPr lang="en-US" altLang="ja-JP" sz="1600" dirty="0" smtClean="0"/>
              <a:t>)</a:t>
            </a:r>
            <a:endParaRPr lang="en-US" altLang="ja-JP" sz="1600" dirty="0"/>
          </a:p>
          <a:p>
            <a:r>
              <a:rPr lang="ja-JP" altLang="en-US" sz="1800" dirty="0" smtClean="0"/>
              <a:t>形態：物理アプライアンス</a:t>
            </a:r>
            <a:r>
              <a:rPr lang="en-US" altLang="ja-JP" sz="1800" dirty="0"/>
              <a:t> </a:t>
            </a:r>
            <a:r>
              <a:rPr lang="en-US" altLang="ja-JP" sz="1800" dirty="0" smtClean="0"/>
              <a:t>/ </a:t>
            </a:r>
            <a:r>
              <a:rPr lang="ja-JP" altLang="en-US" sz="1800" dirty="0" smtClean="0"/>
              <a:t>仮想アプライアンス</a:t>
            </a:r>
            <a:r>
              <a:rPr lang="en-US" altLang="ja-JP" sz="1800" dirty="0" smtClean="0"/>
              <a:t>(VM)</a:t>
            </a:r>
            <a:r>
              <a:rPr lang="ja-JP" altLang="en-US" sz="1800" dirty="0" smtClean="0"/>
              <a:t> </a:t>
            </a:r>
            <a:endParaRPr lang="en-US" altLang="ja-JP" sz="1400" dirty="0" smtClean="0"/>
          </a:p>
          <a:p>
            <a:pPr marL="57136" indent="0">
              <a:buNone/>
            </a:pPr>
            <a:r>
              <a:rPr lang="ja-JP" altLang="en-US" sz="1800" dirty="0" smtClean="0"/>
              <a:t>特徴</a:t>
            </a:r>
            <a:endParaRPr lang="en-US" altLang="ja-JP" sz="1800" dirty="0" smtClean="0"/>
          </a:p>
          <a:p>
            <a:r>
              <a:rPr lang="ja-JP" altLang="en-US" sz="1800" dirty="0" smtClean="0"/>
              <a:t>企業に必要な次世代セキュリティ対策すべてが</a:t>
            </a:r>
            <a:r>
              <a:rPr lang="en-US" altLang="ja-JP" sz="1800" dirty="0" smtClean="0"/>
              <a:t>1</a:t>
            </a:r>
            <a:r>
              <a:rPr lang="ja-JP" altLang="en-US" sz="1800" dirty="0" smtClean="0"/>
              <a:t>台に統合</a:t>
            </a:r>
            <a:endParaRPr lang="en-US" altLang="ja-JP" sz="1800" dirty="0" smtClean="0"/>
          </a:p>
          <a:p>
            <a:r>
              <a:rPr lang="ja-JP" altLang="en-US" sz="1800" dirty="0" smtClean="0"/>
              <a:t>世界最大のセキュリティ情報クラウド</a:t>
            </a:r>
            <a:r>
              <a:rPr lang="en-US" altLang="ja-JP" sz="1800" dirty="0" smtClean="0"/>
              <a:t>(Cisco CSI)</a:t>
            </a:r>
            <a:r>
              <a:rPr lang="ja-JP" altLang="en-US" sz="1800" dirty="0" smtClean="0"/>
              <a:t>と連携</a:t>
            </a:r>
            <a:r>
              <a:rPr lang="en-US" altLang="ja-JP" sz="1800" dirty="0"/>
              <a:t>=</a:t>
            </a:r>
            <a:r>
              <a:rPr lang="ja-JP" altLang="en-US" sz="1800" dirty="0" smtClean="0"/>
              <a:t>脅威への即時対応</a:t>
            </a:r>
            <a:endParaRPr lang="en-US" altLang="ja-JP" sz="1800" dirty="0" smtClean="0"/>
          </a:p>
          <a:p>
            <a:r>
              <a:rPr lang="ja-JP" altLang="en-US" sz="1400" dirty="0" smtClean="0"/>
              <a:t>実績</a:t>
            </a:r>
            <a:r>
              <a:rPr lang="en-US" altLang="ja-JP" sz="1400" dirty="0" smtClean="0"/>
              <a:t>No1</a:t>
            </a:r>
            <a:r>
              <a:rPr lang="ja-JP" altLang="en-US" sz="1400" dirty="0" smtClean="0"/>
              <a:t>のファイアウォール及び</a:t>
            </a:r>
            <a:r>
              <a:rPr lang="en-US" altLang="ja-JP" sz="1400" dirty="0" smtClean="0"/>
              <a:t>VPN</a:t>
            </a:r>
            <a:r>
              <a:rPr lang="ja-JP" altLang="en-US" sz="1400" dirty="0" smtClean="0"/>
              <a:t>を担う</a:t>
            </a:r>
            <a:r>
              <a:rPr lang="en-US" altLang="ja-JP" sz="1400" dirty="0" smtClean="0"/>
              <a:t>Adaptive</a:t>
            </a:r>
            <a:r>
              <a:rPr lang="ja-JP" altLang="en-US" sz="1400" dirty="0" smtClean="0"/>
              <a:t> </a:t>
            </a:r>
            <a:r>
              <a:rPr lang="en-US" altLang="ja-JP" sz="1400" dirty="0" smtClean="0"/>
              <a:t>Security</a:t>
            </a:r>
            <a:r>
              <a:rPr lang="ja-JP" altLang="en-US" sz="1400" dirty="0" smtClean="0"/>
              <a:t> </a:t>
            </a:r>
            <a:r>
              <a:rPr lang="en-US" altLang="ja-JP" sz="1400" dirty="0" smtClean="0"/>
              <a:t>Appliance</a:t>
            </a:r>
            <a:r>
              <a:rPr lang="ja-JP" altLang="en-US" sz="1400" dirty="0" smtClean="0"/>
              <a:t> </a:t>
            </a:r>
            <a:r>
              <a:rPr lang="en-US" altLang="ja-JP" sz="1400" dirty="0" smtClean="0"/>
              <a:t>(ASA)</a:t>
            </a:r>
            <a:r>
              <a:rPr lang="ja-JP" altLang="en-US" sz="1400" dirty="0" smtClean="0"/>
              <a:t>及び次世代</a:t>
            </a:r>
            <a:r>
              <a:rPr lang="en-US" altLang="ja-JP" sz="1400" dirty="0" smtClean="0"/>
              <a:t>IPS</a:t>
            </a:r>
            <a:r>
              <a:rPr lang="en-US" altLang="ja-JP" sz="1400" smtClean="0"/>
              <a:t>/ </a:t>
            </a:r>
            <a:br>
              <a:rPr lang="en-US" altLang="ja-JP" sz="1400" smtClean="0"/>
            </a:br>
            <a:r>
              <a:rPr lang="ja-JP" altLang="en-US" sz="1400" dirty="0" smtClean="0"/>
              <a:t>ファイアウォール</a:t>
            </a:r>
            <a:r>
              <a:rPr lang="en-US" altLang="ja-JP" sz="1400" dirty="0" smtClean="0"/>
              <a:t>/ </a:t>
            </a:r>
            <a:r>
              <a:rPr lang="ja-JP" altLang="en-US" sz="1400" dirty="0" smtClean="0"/>
              <a:t>マルウェア</a:t>
            </a:r>
            <a:r>
              <a:rPr lang="ja-JP" altLang="en-US" sz="1400" dirty="0" smtClean="0"/>
              <a:t>対策を担う</a:t>
            </a:r>
            <a:r>
              <a:rPr lang="en-US" altLang="ja-JP" sz="1400" dirty="0" smtClean="0"/>
              <a:t>Firepower</a:t>
            </a:r>
            <a:r>
              <a:rPr lang="ja-JP" altLang="en-US" sz="1400" dirty="0" smtClean="0"/>
              <a:t>が統合された製品</a:t>
            </a:r>
            <a:endParaRPr lang="en-US" altLang="ja-JP" sz="1400" dirty="0" smtClean="0"/>
          </a:p>
        </p:txBody>
      </p:sp>
    </p:spTree>
    <p:extLst>
      <p:ext uri="{BB962C8B-B14F-4D97-AF65-F5344CB8AC3E}">
        <p14:creationId xmlns:p14="http://schemas.microsoft.com/office/powerpoint/2010/main" val="10301115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81115"/>
            <a:ext cx="8345488" cy="731837"/>
          </a:xfrm>
        </p:spPr>
        <p:txBody>
          <a:bodyPr/>
          <a:lstStyle/>
          <a:p>
            <a:r>
              <a:rPr kumimoji="1" lang="en-US" altLang="ja-JP" dirty="0" smtClean="0"/>
              <a:t>NGFW</a:t>
            </a:r>
            <a:r>
              <a:rPr kumimoji="1" lang="ja-JP" altLang="en-US" dirty="0" smtClean="0"/>
              <a:t>でできること</a:t>
            </a:r>
            <a:endParaRPr kumimoji="1" lang="ja-JP" altLang="en-US" dirty="0"/>
          </a:p>
        </p:txBody>
      </p:sp>
      <p:grpSp>
        <p:nvGrpSpPr>
          <p:cNvPr id="2" name="図形グループ 1"/>
          <p:cNvGrpSpPr/>
          <p:nvPr/>
        </p:nvGrpSpPr>
        <p:grpSpPr>
          <a:xfrm>
            <a:off x="13750" y="1875804"/>
            <a:ext cx="1743647" cy="840642"/>
            <a:chOff x="592660" y="1812781"/>
            <a:chExt cx="2398958" cy="1156580"/>
          </a:xfrm>
        </p:grpSpPr>
        <p:sp>
          <p:nvSpPr>
            <p:cNvPr id="26" name="Rectangle 16"/>
            <p:cNvSpPr>
              <a:spLocks/>
            </p:cNvSpPr>
            <p:nvPr/>
          </p:nvSpPr>
          <p:spPr bwMode="auto">
            <a:xfrm>
              <a:off x="755484" y="2290377"/>
              <a:ext cx="2066156" cy="190551"/>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sz="900" dirty="0">
                  <a:solidFill>
                    <a:srgbClr val="8E909E"/>
                  </a:solidFill>
                  <a:latin typeface="CiscoSans"/>
                  <a:ea typeface="CiscoSans"/>
                  <a:cs typeface="CiscoSans"/>
                  <a:sym typeface="Arial" charset="0"/>
                </a:rPr>
                <a:t>011101 </a:t>
              </a:r>
              <a:r>
                <a:rPr lang="en-US" sz="900" dirty="0">
                  <a:solidFill>
                    <a:srgbClr val="D81F28"/>
                  </a:solidFill>
                  <a:latin typeface="CiscoSans"/>
                  <a:ea typeface="CiscoSans"/>
                  <a:cs typeface="CiscoSans"/>
                  <a:sym typeface="Arial" charset="0"/>
                </a:rPr>
                <a:t>10001110100111</a:t>
              </a:r>
            </a:p>
          </p:txBody>
        </p:sp>
        <p:sp>
          <p:nvSpPr>
            <p:cNvPr id="27" name="Rectangle 15"/>
            <p:cNvSpPr>
              <a:spLocks/>
            </p:cNvSpPr>
            <p:nvPr/>
          </p:nvSpPr>
          <p:spPr bwMode="auto">
            <a:xfrm>
              <a:off x="592660" y="2550876"/>
              <a:ext cx="2024916" cy="190551"/>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sz="900" dirty="0">
                  <a:solidFill>
                    <a:srgbClr val="8E909E"/>
                  </a:solidFill>
                  <a:latin typeface="CiscoSans"/>
                  <a:ea typeface="CiscoSans"/>
                  <a:cs typeface="CiscoSans"/>
                  <a:sym typeface="Arial" charset="0"/>
                </a:rPr>
                <a:t>01 </a:t>
              </a:r>
              <a:r>
                <a:rPr lang="en-US" sz="900" dirty="0">
                  <a:solidFill>
                    <a:srgbClr val="D81F28"/>
                  </a:solidFill>
                  <a:latin typeface="CiscoSans"/>
                  <a:ea typeface="CiscoSans"/>
                  <a:cs typeface="CiscoSans"/>
                  <a:sym typeface="Arial" charset="0"/>
                </a:rPr>
                <a:t>1110011 0110011  1010</a:t>
              </a:r>
            </a:p>
          </p:txBody>
        </p:sp>
        <p:sp>
          <p:nvSpPr>
            <p:cNvPr id="28" name="Rectangle 15"/>
            <p:cNvSpPr>
              <a:spLocks/>
            </p:cNvSpPr>
            <p:nvPr/>
          </p:nvSpPr>
          <p:spPr bwMode="auto">
            <a:xfrm>
              <a:off x="1004404" y="2040728"/>
              <a:ext cx="1987214" cy="381103"/>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defRPr/>
              </a:pPr>
              <a:r>
                <a:rPr lang="en-US" sz="900" dirty="0">
                  <a:solidFill>
                    <a:srgbClr val="8E909E"/>
                  </a:solidFill>
                  <a:latin typeface="CiscoSans"/>
                  <a:ea typeface="CiscoSans"/>
                  <a:cs typeface="CiscoSans"/>
                  <a:sym typeface="Arial" charset="0"/>
                </a:rPr>
                <a:t>0100 1110101001 1101 0011</a:t>
              </a:r>
            </a:p>
          </p:txBody>
        </p:sp>
        <p:sp>
          <p:nvSpPr>
            <p:cNvPr id="29" name="Rectangle 15"/>
            <p:cNvSpPr>
              <a:spLocks/>
            </p:cNvSpPr>
            <p:nvPr/>
          </p:nvSpPr>
          <p:spPr bwMode="auto">
            <a:xfrm>
              <a:off x="1145523" y="1812781"/>
              <a:ext cx="1715837" cy="190551"/>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defRPr/>
              </a:pPr>
              <a:r>
                <a:rPr lang="en-US" sz="900" dirty="0">
                  <a:solidFill>
                    <a:srgbClr val="8E909E"/>
                  </a:solidFill>
                  <a:latin typeface="CiscoSans"/>
                  <a:ea typeface="CiscoSans"/>
                  <a:cs typeface="CiscoSans"/>
                  <a:sym typeface="Arial" charset="0"/>
                </a:rPr>
                <a:t>01000111 0100 111001</a:t>
              </a:r>
            </a:p>
          </p:txBody>
        </p:sp>
        <p:sp>
          <p:nvSpPr>
            <p:cNvPr id="30" name="Rectangle 15"/>
            <p:cNvSpPr>
              <a:spLocks/>
            </p:cNvSpPr>
            <p:nvPr/>
          </p:nvSpPr>
          <p:spPr bwMode="auto">
            <a:xfrm>
              <a:off x="1224104" y="2778810"/>
              <a:ext cx="1767514" cy="190551"/>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defRPr/>
              </a:pPr>
              <a:r>
                <a:rPr lang="en-US" sz="900" dirty="0">
                  <a:solidFill>
                    <a:srgbClr val="8E909E"/>
                  </a:solidFill>
                  <a:latin typeface="CiscoSans"/>
                  <a:ea typeface="CiscoSans"/>
                  <a:cs typeface="CiscoSans"/>
                  <a:sym typeface="Arial" charset="0"/>
                </a:rPr>
                <a:t>00111 0100 1110101001</a:t>
              </a:r>
            </a:p>
          </p:txBody>
        </p:sp>
      </p:grpSp>
      <p:sp>
        <p:nvSpPr>
          <p:cNvPr id="41" name="TextBox 79"/>
          <p:cNvSpPr txBox="1"/>
          <p:nvPr/>
        </p:nvSpPr>
        <p:spPr>
          <a:xfrm>
            <a:off x="1179578" y="2022408"/>
            <a:ext cx="2018148" cy="1384966"/>
          </a:xfrm>
          <a:prstGeom prst="rect">
            <a:avLst/>
          </a:prstGeom>
          <a:noFill/>
        </p:spPr>
        <p:txBody>
          <a:bodyPr wrap="square" lIns="91412" tIns="45706" rIns="91412" bIns="45706" rtlCol="0">
            <a:spAutoFit/>
          </a:bodyPr>
          <a:lstStyle/>
          <a:p>
            <a:pPr marL="285750" indent="-285750">
              <a:buFont typeface="Wingdings" charset="2"/>
              <a:buChar char="ü"/>
            </a:pPr>
            <a:r>
              <a:rPr lang="ja-JP" altLang="en-US" sz="1200" b="1" dirty="0" smtClean="0">
                <a:solidFill>
                  <a:schemeClr val="tx1">
                    <a:lumMod val="50000"/>
                  </a:schemeClr>
                </a:solidFill>
              </a:rPr>
              <a:t>高度</a:t>
            </a:r>
            <a:r>
              <a:rPr lang="ja-JP" altLang="en-US" sz="1200" b="1" dirty="0">
                <a:solidFill>
                  <a:schemeClr val="tx1">
                    <a:lumMod val="50000"/>
                  </a:schemeClr>
                </a:solidFill>
              </a:rPr>
              <a:t>な侵入検知と防御</a:t>
            </a:r>
            <a:endParaRPr lang="en-US" altLang="ja-JP" sz="1200" b="1" dirty="0">
              <a:solidFill>
                <a:schemeClr val="tx1">
                  <a:lumMod val="50000"/>
                </a:schemeClr>
              </a:solidFill>
            </a:endParaRPr>
          </a:p>
          <a:p>
            <a:pPr marL="285750" indent="-285750">
              <a:buFont typeface="Wingdings" charset="2"/>
              <a:buChar char="ü"/>
            </a:pPr>
            <a:r>
              <a:rPr lang="ja-JP" altLang="en-US" sz="1200" b="1" dirty="0">
                <a:solidFill>
                  <a:schemeClr val="tx1">
                    <a:lumMod val="50000"/>
                  </a:schemeClr>
                </a:solidFill>
              </a:rPr>
              <a:t>世界最大の利用</a:t>
            </a:r>
            <a:r>
              <a:rPr lang="ja-JP" altLang="en-US" sz="1200" b="1" dirty="0" smtClean="0">
                <a:solidFill>
                  <a:schemeClr val="tx1">
                    <a:lumMod val="50000"/>
                  </a:schemeClr>
                </a:solidFill>
              </a:rPr>
              <a:t>実績</a:t>
            </a:r>
            <a:r>
              <a:rPr lang="en-US" altLang="ja-JP" sz="1200" b="1" smtClean="0">
                <a:solidFill>
                  <a:schemeClr val="tx1">
                    <a:lumMod val="50000"/>
                  </a:schemeClr>
                </a:solidFill>
              </a:rPr>
              <a:t/>
            </a:r>
            <a:br>
              <a:rPr lang="en-US" altLang="ja-JP" sz="1200" b="1" smtClean="0">
                <a:solidFill>
                  <a:schemeClr val="tx1">
                    <a:lumMod val="50000"/>
                  </a:schemeClr>
                </a:solidFill>
              </a:rPr>
            </a:br>
            <a:r>
              <a:rPr lang="ja-JP" altLang="en-US" sz="1200" b="1" dirty="0" smtClean="0">
                <a:solidFill>
                  <a:schemeClr val="tx1">
                    <a:lumMod val="50000"/>
                  </a:schemeClr>
                </a:solidFill>
              </a:rPr>
              <a:t>に</a:t>
            </a:r>
            <a:r>
              <a:rPr lang="ja-JP" altLang="en-US" sz="1200" b="1" dirty="0">
                <a:solidFill>
                  <a:schemeClr val="tx1">
                    <a:lumMod val="50000"/>
                  </a:schemeClr>
                </a:solidFill>
              </a:rPr>
              <a:t>裏付けられた</a:t>
            </a:r>
            <a:r>
              <a:rPr lang="ja-JP" altLang="en-US" sz="1200" b="1" dirty="0" smtClean="0">
                <a:solidFill>
                  <a:schemeClr val="tx1">
                    <a:lumMod val="50000"/>
                  </a:schemeClr>
                </a:solidFill>
              </a:rPr>
              <a:t>高い</a:t>
            </a:r>
            <a:r>
              <a:rPr lang="en-US" altLang="ja-JP" sz="1200" b="1" dirty="0" smtClean="0">
                <a:solidFill>
                  <a:schemeClr val="tx1">
                    <a:lumMod val="50000"/>
                  </a:schemeClr>
                </a:solidFill>
              </a:rPr>
              <a:t/>
            </a:r>
            <a:br>
              <a:rPr lang="en-US" altLang="ja-JP" sz="1200" b="1" dirty="0" smtClean="0">
                <a:solidFill>
                  <a:schemeClr val="tx1">
                    <a:lumMod val="50000"/>
                  </a:schemeClr>
                </a:solidFill>
              </a:rPr>
            </a:br>
            <a:r>
              <a:rPr lang="ja-JP" altLang="en-US" sz="1200" b="1" dirty="0" smtClean="0">
                <a:solidFill>
                  <a:schemeClr val="tx1">
                    <a:lumMod val="50000"/>
                  </a:schemeClr>
                </a:solidFill>
              </a:rPr>
              <a:t>検知</a:t>
            </a:r>
            <a:r>
              <a:rPr lang="ja-JP" altLang="en-US" sz="1200" b="1" dirty="0">
                <a:solidFill>
                  <a:schemeClr val="tx1">
                    <a:lumMod val="50000"/>
                  </a:schemeClr>
                </a:solidFill>
              </a:rPr>
              <a:t>性</a:t>
            </a:r>
            <a:r>
              <a:rPr lang="ja-JP" altLang="en-US" sz="1200" b="1" dirty="0" smtClean="0">
                <a:solidFill>
                  <a:schemeClr val="tx1">
                    <a:lumMod val="50000"/>
                  </a:schemeClr>
                </a:solidFill>
              </a:rPr>
              <a:t>能</a:t>
            </a:r>
            <a:endParaRPr lang="en-US" altLang="ja-JP" sz="1200" b="1" dirty="0" smtClean="0">
              <a:solidFill>
                <a:schemeClr val="tx1">
                  <a:lumMod val="50000"/>
                </a:schemeClr>
              </a:solidFill>
            </a:endParaRPr>
          </a:p>
          <a:p>
            <a:pPr marL="285750" indent="-285750">
              <a:buFont typeface="Wingdings" charset="2"/>
              <a:buChar char="ü"/>
            </a:pPr>
            <a:r>
              <a:rPr lang="ja-JP" altLang="en-US" sz="1200" b="1" dirty="0" smtClean="0">
                <a:solidFill>
                  <a:schemeClr val="tx1">
                    <a:lumMod val="50000"/>
                  </a:schemeClr>
                </a:solidFill>
              </a:rPr>
              <a:t>設定を最適化</a:t>
            </a:r>
            <a:r>
              <a:rPr lang="ja-JP" altLang="en-US" sz="1200" b="1" dirty="0" smtClean="0">
                <a:solidFill>
                  <a:schemeClr val="tx1">
                    <a:lumMod val="50000"/>
                  </a:schemeClr>
                </a:solidFill>
              </a:rPr>
              <a:t>し、運用</a:t>
            </a:r>
            <a:r>
              <a:rPr lang="ja-JP" altLang="en-US" sz="1200" b="1" dirty="0" smtClean="0">
                <a:solidFill>
                  <a:schemeClr val="tx1">
                    <a:lumMod val="50000"/>
                  </a:schemeClr>
                </a:solidFill>
              </a:rPr>
              <a:t>負荷を低減</a:t>
            </a:r>
            <a:endParaRPr lang="ja-JP" altLang="en-US" sz="1200" b="1" dirty="0">
              <a:solidFill>
                <a:schemeClr val="tx1">
                  <a:lumMod val="50000"/>
                </a:schemeClr>
              </a:solidFill>
            </a:endParaRPr>
          </a:p>
          <a:p>
            <a:pPr marL="285750" indent="-285750">
              <a:buFont typeface="Wingdings" charset="2"/>
              <a:buChar char="ü"/>
            </a:pPr>
            <a:endParaRPr lang="en-US" sz="1200" b="1" dirty="0">
              <a:solidFill>
                <a:schemeClr val="tx1">
                  <a:lumMod val="50000"/>
                </a:schemeClr>
              </a:solidFill>
            </a:endParaRPr>
          </a:p>
        </p:txBody>
      </p:sp>
      <p:pic>
        <p:nvPicPr>
          <p:cNvPr id="59" name="図 58" descr="Snort.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227" y="2481999"/>
            <a:ext cx="1027586" cy="558087"/>
          </a:xfrm>
          <a:prstGeom prst="rect">
            <a:avLst/>
          </a:prstGeom>
        </p:spPr>
      </p:pic>
      <p:grpSp>
        <p:nvGrpSpPr>
          <p:cNvPr id="76" name="図形グループ 75"/>
          <p:cNvGrpSpPr/>
          <p:nvPr/>
        </p:nvGrpSpPr>
        <p:grpSpPr>
          <a:xfrm>
            <a:off x="3125585" y="1782408"/>
            <a:ext cx="2596312" cy="1419078"/>
            <a:chOff x="2752812" y="2248279"/>
            <a:chExt cx="2596506" cy="1459416"/>
          </a:xfrm>
        </p:grpSpPr>
        <p:sp>
          <p:nvSpPr>
            <p:cNvPr id="60" name="Round Same Side Corner Rectangle 8"/>
            <p:cNvSpPr/>
            <p:nvPr/>
          </p:nvSpPr>
          <p:spPr>
            <a:xfrm>
              <a:off x="2752812" y="2248279"/>
              <a:ext cx="2596506" cy="1458302"/>
            </a:xfrm>
            <a:prstGeom prst="round2SameRect">
              <a:avLst>
                <a:gd name="adj1" fmla="val 0"/>
                <a:gd name="adj2" fmla="val 0"/>
              </a:avLst>
            </a:prstGeom>
            <a:gradFill>
              <a:gsLst>
                <a:gs pos="0">
                  <a:schemeClr val="accent6">
                    <a:lumMod val="40000"/>
                    <a:lumOff val="60000"/>
                  </a:schemeClr>
                </a:gs>
                <a:gs pos="100000">
                  <a:srgbClr val="016BA1">
                    <a:alpha val="0"/>
                  </a:srgbClr>
                </a:gs>
              </a:gsLst>
              <a:lin ang="5400000" scaled="0"/>
            </a:gradFill>
          </p:spPr>
          <p:txBody>
            <a:bodyPr wrap="square" lIns="68547" tIns="68547" rIns="68547" bIns="68547" anchor="ctr">
              <a:noAutofit/>
            </a:bodyPr>
            <a:lstStyle/>
            <a:p>
              <a:pPr defTabSz="514164">
                <a:lnSpc>
                  <a:spcPct val="95000"/>
                </a:lnSpc>
                <a:spcBef>
                  <a:spcPts val="810"/>
                </a:spcBef>
                <a:spcAft>
                  <a:spcPts val="900"/>
                </a:spcAft>
                <a:buClr>
                  <a:schemeClr val="tx2"/>
                </a:buClr>
                <a:buSzPct val="90000"/>
              </a:pPr>
              <a:endParaRPr lang="en-US" sz="1500" dirty="0">
                <a:cs typeface="CiscoSans"/>
              </a:endParaRPr>
            </a:p>
          </p:txBody>
        </p:sp>
        <p:sp>
          <p:nvSpPr>
            <p:cNvPr id="61" name="Freeform 7"/>
            <p:cNvSpPr>
              <a:spLocks noEditPoints="1"/>
            </p:cNvSpPr>
            <p:nvPr/>
          </p:nvSpPr>
          <p:spPr bwMode="auto">
            <a:xfrm rot="5400000">
              <a:off x="3043184" y="2578037"/>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chemeClr val="tx2"/>
            </a:solidFill>
            <a:ln w="19050" cap="flat" cmpd="sng">
              <a:noFill/>
              <a:prstDash val="solid"/>
              <a:round/>
              <a:headEnd type="none" w="med" len="med"/>
              <a:tailEnd type="none" w="med" len="med"/>
            </a:ln>
            <a:effectLst/>
          </p:spPr>
          <p:txBody>
            <a:bodyPr lIns="68565" tIns="34283" rIns="68565" bIns="34283"/>
            <a:lstStyle/>
            <a:p>
              <a:endParaRPr lang="en-US" dirty="0"/>
            </a:p>
          </p:txBody>
        </p:sp>
        <p:sp>
          <p:nvSpPr>
            <p:cNvPr id="62" name="Freeform 7"/>
            <p:cNvSpPr>
              <a:spLocks noEditPoints="1"/>
            </p:cNvSpPr>
            <p:nvPr/>
          </p:nvSpPr>
          <p:spPr bwMode="auto">
            <a:xfrm rot="5400000">
              <a:off x="2957038" y="3094194"/>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chemeClr val="tx2"/>
            </a:solidFill>
            <a:ln w="19050" cap="flat" cmpd="sng">
              <a:noFill/>
              <a:prstDash val="solid"/>
              <a:round/>
              <a:headEnd type="none" w="med" len="med"/>
              <a:tailEnd type="none" w="med" len="med"/>
            </a:ln>
            <a:effectLst/>
          </p:spPr>
          <p:txBody>
            <a:bodyPr lIns="68565" tIns="34283" rIns="68565" bIns="34283"/>
            <a:lstStyle/>
            <a:p>
              <a:endParaRPr lang="en-US" dirty="0"/>
            </a:p>
          </p:txBody>
        </p:sp>
        <p:pic>
          <p:nvPicPr>
            <p:cNvPr id="63"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2152" y="2291794"/>
              <a:ext cx="673250" cy="260957"/>
            </a:xfrm>
            <a:prstGeom prst="rect">
              <a:avLst/>
            </a:prstGeom>
          </p:spPr>
        </p:pic>
        <p:pic>
          <p:nvPicPr>
            <p:cNvPr id="64"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3705" y="2553335"/>
              <a:ext cx="265060" cy="239190"/>
            </a:xfrm>
            <a:prstGeom prst="rect">
              <a:avLst/>
            </a:prstGeom>
          </p:spPr>
        </p:pic>
        <p:pic>
          <p:nvPicPr>
            <p:cNvPr id="65"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67936" y="2837013"/>
              <a:ext cx="582647" cy="232619"/>
            </a:xfrm>
            <a:prstGeom prst="rect">
              <a:avLst/>
            </a:prstGeom>
          </p:spPr>
        </p:pic>
        <p:pic>
          <p:nvPicPr>
            <p:cNvPr id="66"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4857" y="3057876"/>
              <a:ext cx="319045" cy="288184"/>
            </a:xfrm>
            <a:prstGeom prst="rect">
              <a:avLst/>
            </a:prstGeom>
          </p:spPr>
        </p:pic>
        <p:pic>
          <p:nvPicPr>
            <p:cNvPr id="67"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57960" y="3227049"/>
              <a:ext cx="709489" cy="480646"/>
            </a:xfrm>
            <a:prstGeom prst="rect">
              <a:avLst/>
            </a:prstGeom>
          </p:spPr>
        </p:pic>
        <p:pic>
          <p:nvPicPr>
            <p:cNvPr id="68" name="Picture 20"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07786" y="3184347"/>
              <a:ext cx="210793" cy="190402"/>
            </a:xfrm>
            <a:prstGeom prst="rect">
              <a:avLst/>
            </a:prstGeom>
          </p:spPr>
        </p:pic>
        <p:pic>
          <p:nvPicPr>
            <p:cNvPr id="69" name="Picture 21"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59369" y="2645349"/>
              <a:ext cx="210793" cy="190402"/>
            </a:xfrm>
            <a:prstGeom prst="rect">
              <a:avLst/>
            </a:prstGeom>
          </p:spPr>
        </p:pic>
        <p:pic>
          <p:nvPicPr>
            <p:cNvPr id="70" name="Picture 22"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15231" y="2915685"/>
              <a:ext cx="210793" cy="190402"/>
            </a:xfrm>
            <a:prstGeom prst="rect">
              <a:avLst/>
            </a:prstGeom>
          </p:spPr>
        </p:pic>
        <p:pic>
          <p:nvPicPr>
            <p:cNvPr id="71" name="Picture 23"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82429" y="2399766"/>
              <a:ext cx="210793" cy="190402"/>
            </a:xfrm>
            <a:prstGeom prst="rect">
              <a:avLst/>
            </a:prstGeom>
          </p:spPr>
        </p:pic>
        <p:pic>
          <p:nvPicPr>
            <p:cNvPr id="72" name="Picture 24"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81635" y="3443058"/>
              <a:ext cx="210793" cy="190402"/>
            </a:xfrm>
            <a:prstGeom prst="rect">
              <a:avLst/>
            </a:prstGeom>
          </p:spPr>
        </p:pic>
        <p:cxnSp>
          <p:nvCxnSpPr>
            <p:cNvPr id="73" name="Straight Connector 25"/>
            <p:cNvCxnSpPr/>
            <p:nvPr/>
          </p:nvCxnSpPr>
          <p:spPr>
            <a:xfrm rot="5400000">
              <a:off x="3682134" y="1495625"/>
              <a:ext cx="0" cy="1592337"/>
            </a:xfrm>
            <a:prstGeom prst="line">
              <a:avLst/>
            </a:prstGeom>
            <a:ln w="19050">
              <a:gradFill>
                <a:gsLst>
                  <a:gs pos="0">
                    <a:schemeClr val="accent1">
                      <a:tint val="66000"/>
                      <a:satMod val="160000"/>
                      <a:alpha val="0"/>
                    </a:schemeClr>
                  </a:gs>
                  <a:gs pos="50000">
                    <a:schemeClr val="bg1">
                      <a:lumMod val="5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4" name="Picture 2" descr="Z:\Training\Cisco Templates\2010_Updated Templates\New Cisco Brand\Kubrik Icons\256 Pixel Size\search_1068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030058" y="2988870"/>
              <a:ext cx="750951" cy="678487"/>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Z:\Training\Cisco Templates\2010_Updated Templates\New Cisco Brand\Kubrik Icons\256 Pixel Size\search_1068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flipH="1">
              <a:off x="3257359" y="2453498"/>
              <a:ext cx="750951" cy="6784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7" name="TextBox 79"/>
          <p:cNvSpPr txBox="1"/>
          <p:nvPr/>
        </p:nvSpPr>
        <p:spPr>
          <a:xfrm>
            <a:off x="4113923" y="1902590"/>
            <a:ext cx="1674820" cy="830968"/>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200" b="1" dirty="0" smtClean="0">
                <a:solidFill>
                  <a:schemeClr val="tx1">
                    <a:lumMod val="50000"/>
                  </a:schemeClr>
                </a:solidFill>
              </a:rPr>
              <a:t>アプリケーション</a:t>
            </a:r>
            <a:r>
              <a:rPr lang="en-US" altLang="ja-JP" sz="1200" b="1" smtClean="0">
                <a:solidFill>
                  <a:schemeClr val="tx1">
                    <a:lumMod val="50000"/>
                  </a:schemeClr>
                </a:solidFill>
              </a:rPr>
              <a:t/>
            </a:r>
            <a:br>
              <a:rPr lang="en-US" altLang="ja-JP" sz="1200" b="1" smtClean="0">
                <a:solidFill>
                  <a:schemeClr val="tx1">
                    <a:lumMod val="50000"/>
                  </a:schemeClr>
                </a:solidFill>
              </a:rPr>
            </a:br>
            <a:r>
              <a:rPr lang="ja-JP" altLang="en-US" sz="1200" b="1" dirty="0" smtClean="0">
                <a:solidFill>
                  <a:schemeClr val="tx1">
                    <a:lumMod val="50000"/>
                  </a:schemeClr>
                </a:solidFill>
              </a:rPr>
              <a:t>可視化</a:t>
            </a:r>
            <a:r>
              <a:rPr lang="ja-JP" altLang="en-US" sz="1200" b="1" dirty="0">
                <a:solidFill>
                  <a:schemeClr val="tx1">
                    <a:lumMod val="50000"/>
                  </a:schemeClr>
                </a:solidFill>
              </a:rPr>
              <a:t>、</a:t>
            </a:r>
            <a:r>
              <a:rPr lang="ja-JP" altLang="en-US" sz="1200" b="1" dirty="0" smtClean="0">
                <a:solidFill>
                  <a:schemeClr val="tx1">
                    <a:lumMod val="50000"/>
                  </a:schemeClr>
                </a:solidFill>
              </a:rPr>
              <a:t>制御</a:t>
            </a:r>
            <a:endParaRPr lang="en-US" altLang="ja-JP" sz="1200" b="1" dirty="0">
              <a:solidFill>
                <a:schemeClr val="tx1">
                  <a:lumMod val="50000"/>
                </a:schemeClr>
              </a:solidFill>
            </a:endParaRPr>
          </a:p>
          <a:p>
            <a:pPr marL="285666" indent="-285666">
              <a:buFont typeface="Wingdings" charset="2"/>
              <a:buChar char="ü"/>
            </a:pPr>
            <a:r>
              <a:rPr lang="en-US" altLang="ja-JP" sz="1200" b="1" dirty="0" smtClean="0">
                <a:solidFill>
                  <a:schemeClr val="tx1">
                    <a:lumMod val="50000"/>
                  </a:schemeClr>
                </a:solidFill>
              </a:rPr>
              <a:t>URL</a:t>
            </a:r>
            <a:r>
              <a:rPr lang="ja-JP" altLang="en-US" sz="1200" b="1" dirty="0" smtClean="0">
                <a:solidFill>
                  <a:schemeClr val="tx1">
                    <a:lumMod val="50000"/>
                  </a:schemeClr>
                </a:solidFill>
              </a:rPr>
              <a:t>フィルタ</a:t>
            </a:r>
            <a:endParaRPr lang="en-US" altLang="ja-JP" sz="1200" b="1" dirty="0" smtClean="0">
              <a:solidFill>
                <a:schemeClr val="tx1">
                  <a:lumMod val="50000"/>
                </a:schemeClr>
              </a:solidFill>
            </a:endParaRPr>
          </a:p>
          <a:p>
            <a:pPr marL="285666" indent="-285666">
              <a:buFont typeface="Wingdings" charset="2"/>
              <a:buChar char="ü"/>
            </a:pPr>
            <a:r>
              <a:rPr lang="ja-JP" altLang="en-US" sz="1200" b="1" dirty="0">
                <a:solidFill>
                  <a:schemeClr val="tx1">
                    <a:lumMod val="50000"/>
                  </a:schemeClr>
                </a:solidFill>
              </a:rPr>
              <a:t>ユーザ</a:t>
            </a:r>
            <a:r>
              <a:rPr lang="ja-JP" altLang="en-US" sz="1200" b="1" dirty="0" smtClean="0">
                <a:solidFill>
                  <a:schemeClr val="tx1">
                    <a:lumMod val="50000"/>
                  </a:schemeClr>
                </a:solidFill>
              </a:rPr>
              <a:t>制御</a:t>
            </a:r>
            <a:endParaRPr lang="en-US" altLang="ja-JP" sz="1200" b="1" dirty="0">
              <a:solidFill>
                <a:schemeClr val="tx1">
                  <a:lumMod val="50000"/>
                </a:schemeClr>
              </a:solidFill>
            </a:endParaRPr>
          </a:p>
        </p:txBody>
      </p:sp>
      <p:grpSp>
        <p:nvGrpSpPr>
          <p:cNvPr id="87" name="図形グループ 86"/>
          <p:cNvGrpSpPr/>
          <p:nvPr/>
        </p:nvGrpSpPr>
        <p:grpSpPr>
          <a:xfrm>
            <a:off x="609041" y="3853983"/>
            <a:ext cx="1089148" cy="1077061"/>
            <a:chOff x="559567" y="2326560"/>
            <a:chExt cx="1367734" cy="1352555"/>
          </a:xfrm>
        </p:grpSpPr>
        <p:cxnSp>
          <p:nvCxnSpPr>
            <p:cNvPr id="80" name="Straight Connector 74"/>
            <p:cNvCxnSpPr/>
            <p:nvPr/>
          </p:nvCxnSpPr>
          <p:spPr>
            <a:xfrm>
              <a:off x="777097" y="3050019"/>
              <a:ext cx="630020" cy="442"/>
            </a:xfrm>
            <a:prstGeom prst="line">
              <a:avLst/>
            </a:prstGeom>
            <a:ln w="28575" cmpd="sng"/>
          </p:spPr>
          <p:style>
            <a:lnRef idx="2">
              <a:schemeClr val="accent1"/>
            </a:lnRef>
            <a:fillRef idx="0">
              <a:schemeClr val="accent1"/>
            </a:fillRef>
            <a:effectRef idx="1">
              <a:schemeClr val="accent1"/>
            </a:effectRef>
            <a:fontRef idx="minor">
              <a:schemeClr val="tx1"/>
            </a:fontRef>
          </p:style>
        </p:cxnSp>
        <p:pic>
          <p:nvPicPr>
            <p:cNvPr id="81" name="Picture 61" descr="firewall.png"/>
            <p:cNvPicPr>
              <a:picLocks noChangeAspect="1"/>
            </p:cNvPicPr>
            <p:nvPr/>
          </p:nvPicPr>
          <p:blipFill>
            <a:blip r:embed="rId11" cstate="print">
              <a:alphaModFix amt="75000"/>
            </a:blip>
            <a:stretch>
              <a:fillRect/>
            </a:stretch>
          </p:blipFill>
          <p:spPr>
            <a:xfrm>
              <a:off x="1004502" y="2326560"/>
              <a:ext cx="589852" cy="1352555"/>
            </a:xfrm>
            <a:prstGeom prst="rect">
              <a:avLst/>
            </a:prstGeom>
          </p:spPr>
        </p:pic>
        <p:cxnSp>
          <p:nvCxnSpPr>
            <p:cNvPr id="82" name="Straight Connector 10"/>
            <p:cNvCxnSpPr/>
            <p:nvPr/>
          </p:nvCxnSpPr>
          <p:spPr>
            <a:xfrm>
              <a:off x="559567" y="2832492"/>
              <a:ext cx="531896" cy="0"/>
            </a:xfrm>
            <a:prstGeom prst="line">
              <a:avLst/>
            </a:prstGeom>
            <a:ln w="28575"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83" name="Straight Connector 73"/>
            <p:cNvCxnSpPr/>
            <p:nvPr/>
          </p:nvCxnSpPr>
          <p:spPr>
            <a:xfrm>
              <a:off x="678972" y="3418618"/>
              <a:ext cx="402064" cy="443"/>
            </a:xfrm>
            <a:prstGeom prst="line">
              <a:avLst/>
            </a:prstGeom>
            <a:ln w="28575"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84" name="Straight Connector 75"/>
            <p:cNvCxnSpPr/>
            <p:nvPr/>
          </p:nvCxnSpPr>
          <p:spPr>
            <a:xfrm flipV="1">
              <a:off x="1417974" y="3049577"/>
              <a:ext cx="509327" cy="885"/>
            </a:xfrm>
            <a:prstGeom prst="line">
              <a:avLst/>
            </a:prstGeom>
            <a:ln w="28575" cmpd="sng">
              <a:headEnd type="none"/>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35"/>
            <p:cNvCxnSpPr/>
            <p:nvPr/>
          </p:nvCxnSpPr>
          <p:spPr>
            <a:xfrm flipH="1" flipV="1">
              <a:off x="787522" y="2582848"/>
              <a:ext cx="293086" cy="130250"/>
            </a:xfrm>
            <a:prstGeom prst="straightConnector1">
              <a:avLst/>
            </a:prstGeom>
            <a:ln w="28575"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2"/>
            <p:cNvCxnSpPr/>
            <p:nvPr/>
          </p:nvCxnSpPr>
          <p:spPr>
            <a:xfrm flipH="1" flipV="1">
              <a:off x="798807" y="3158560"/>
              <a:ext cx="293086" cy="130250"/>
            </a:xfrm>
            <a:prstGeom prst="straightConnector1">
              <a:avLst/>
            </a:prstGeom>
            <a:ln w="28575"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2" name="図形グループ 111"/>
          <p:cNvGrpSpPr/>
          <p:nvPr/>
        </p:nvGrpSpPr>
        <p:grpSpPr>
          <a:xfrm>
            <a:off x="5007171" y="3878107"/>
            <a:ext cx="1275744" cy="1039984"/>
            <a:chOff x="4740596" y="3402217"/>
            <a:chExt cx="1839122" cy="1499248"/>
          </a:xfrm>
        </p:grpSpPr>
        <p:pic>
          <p:nvPicPr>
            <p:cNvPr id="92" name="Picture 5" descr="Headquarters_Regular"/>
            <p:cNvPicPr>
              <a:picLocks noChangeAspect="1" noChangeArrowheads="1"/>
            </p:cNvPicPr>
            <p:nvPr/>
          </p:nvPicPr>
          <p:blipFill>
            <a:blip r:embed="rId12"/>
            <a:srcRect/>
            <a:stretch>
              <a:fillRect/>
            </a:stretch>
          </p:blipFill>
          <p:spPr bwMode="auto">
            <a:xfrm flipH="1">
              <a:off x="5211294" y="3402217"/>
              <a:ext cx="652187" cy="809960"/>
            </a:xfrm>
            <a:prstGeom prst="rect">
              <a:avLst/>
            </a:prstGeom>
            <a:noFill/>
          </p:spPr>
        </p:pic>
        <p:sp>
          <p:nvSpPr>
            <p:cNvPr id="96" name="Can 13"/>
            <p:cNvSpPr/>
            <p:nvPr/>
          </p:nvSpPr>
          <p:spPr>
            <a:xfrm>
              <a:off x="5532572" y="4170978"/>
              <a:ext cx="82579" cy="471593"/>
            </a:xfrm>
            <a:prstGeom prst="can">
              <a:avLst/>
            </a:prstGeom>
            <a:effectLst/>
          </p:spPr>
          <p:style>
            <a:lnRef idx="1">
              <a:schemeClr val="accent3"/>
            </a:lnRef>
            <a:fillRef idx="3">
              <a:schemeClr val="accent3"/>
            </a:fillRef>
            <a:effectRef idx="2">
              <a:schemeClr val="accent3"/>
            </a:effectRef>
            <a:fontRef idx="minor">
              <a:schemeClr val="lt1"/>
            </a:fontRef>
          </p:style>
          <p:txBody>
            <a:bodyPr rtlCol="0" anchor="ctr">
              <a:noAutofit/>
            </a:bodyPr>
            <a:lstStyle/>
            <a:p>
              <a:pPr algn="ctr"/>
              <a:endParaRPr lang="en-US" dirty="0">
                <a:latin typeface="ヒラギノ角ゴ5" pitchFamily="50" charset="-128"/>
                <a:ea typeface="ヒラギノ角ゴ5" pitchFamily="50" charset="-128"/>
              </a:endParaRPr>
            </a:p>
          </p:txBody>
        </p:sp>
        <p:sp>
          <p:nvSpPr>
            <p:cNvPr id="97" name="Can 13"/>
            <p:cNvSpPr/>
            <p:nvPr/>
          </p:nvSpPr>
          <p:spPr>
            <a:xfrm rot="1800000">
              <a:off x="4988725" y="3969325"/>
              <a:ext cx="82579" cy="684000"/>
            </a:xfrm>
            <a:prstGeom prst="can">
              <a:avLst/>
            </a:prstGeom>
            <a:effectLst/>
          </p:spPr>
          <p:style>
            <a:lnRef idx="1">
              <a:schemeClr val="accent3"/>
            </a:lnRef>
            <a:fillRef idx="3">
              <a:schemeClr val="accent3"/>
            </a:fillRef>
            <a:effectRef idx="2">
              <a:schemeClr val="accent3"/>
            </a:effectRef>
            <a:fontRef idx="minor">
              <a:schemeClr val="lt1"/>
            </a:fontRef>
          </p:style>
          <p:txBody>
            <a:bodyPr rtlCol="0" anchor="ctr">
              <a:noAutofit/>
            </a:bodyPr>
            <a:lstStyle/>
            <a:p>
              <a:pPr algn="ctr"/>
              <a:endParaRPr lang="en-US" dirty="0">
                <a:latin typeface="ヒラギノ角ゴ5" pitchFamily="50" charset="-128"/>
                <a:ea typeface="ヒラギノ角ゴ5" pitchFamily="50" charset="-128"/>
              </a:endParaRPr>
            </a:p>
          </p:txBody>
        </p:sp>
        <p:sp>
          <p:nvSpPr>
            <p:cNvPr id="98" name="Can 13"/>
            <p:cNvSpPr/>
            <p:nvPr/>
          </p:nvSpPr>
          <p:spPr>
            <a:xfrm rot="19800000" flipH="1">
              <a:off x="5995028" y="4010523"/>
              <a:ext cx="82579" cy="684000"/>
            </a:xfrm>
            <a:prstGeom prst="can">
              <a:avLst/>
            </a:prstGeom>
            <a:effectLst/>
          </p:spPr>
          <p:style>
            <a:lnRef idx="1">
              <a:schemeClr val="accent3"/>
            </a:lnRef>
            <a:fillRef idx="3">
              <a:schemeClr val="accent3"/>
            </a:fillRef>
            <a:effectRef idx="2">
              <a:schemeClr val="accent3"/>
            </a:effectRef>
            <a:fontRef idx="minor">
              <a:schemeClr val="lt1"/>
            </a:fontRef>
          </p:style>
          <p:txBody>
            <a:bodyPr rtlCol="0" anchor="ctr">
              <a:noAutofit/>
            </a:bodyPr>
            <a:lstStyle/>
            <a:p>
              <a:pPr algn="ctr"/>
              <a:endParaRPr lang="en-US" dirty="0">
                <a:latin typeface="ヒラギノ角ゴ5" pitchFamily="50" charset="-128"/>
                <a:ea typeface="ヒラギノ角ゴ5" pitchFamily="50" charset="-128"/>
              </a:endParaRPr>
            </a:p>
          </p:txBody>
        </p:sp>
        <p:pic>
          <p:nvPicPr>
            <p:cNvPr id="99" name="Picture 150" descr="j0431599"/>
            <p:cNvPicPr>
              <a:picLocks noChangeAspect="1" noChangeArrowheads="1"/>
            </p:cNvPicPr>
            <p:nvPr/>
          </p:nvPicPr>
          <p:blipFill>
            <a:blip r:embed="rId13" cstate="email"/>
            <a:srcRect/>
            <a:stretch>
              <a:fillRect/>
            </a:stretch>
          </p:blipFill>
          <p:spPr bwMode="auto">
            <a:xfrm>
              <a:off x="5303974" y="3735928"/>
              <a:ext cx="476250" cy="476249"/>
            </a:xfrm>
            <a:prstGeom prst="rect">
              <a:avLst/>
            </a:prstGeom>
            <a:noFill/>
            <a:ln w="9525">
              <a:noFill/>
              <a:miter lim="800000"/>
              <a:headEnd/>
              <a:tailEnd/>
            </a:ln>
          </p:spPr>
        </p:pic>
        <p:grpSp>
          <p:nvGrpSpPr>
            <p:cNvPr id="103" name="Group 19"/>
            <p:cNvGrpSpPr>
              <a:grpSpLocks/>
            </p:cNvGrpSpPr>
            <p:nvPr/>
          </p:nvGrpSpPr>
          <p:grpSpPr bwMode="auto">
            <a:xfrm>
              <a:off x="5780224" y="4171614"/>
              <a:ext cx="799494" cy="729851"/>
              <a:chOff x="0" y="0"/>
              <a:chExt cx="2530" cy="1685"/>
            </a:xfrm>
          </p:grpSpPr>
          <p:grpSp>
            <p:nvGrpSpPr>
              <p:cNvPr id="104" name="Group 20"/>
              <p:cNvGrpSpPr>
                <a:grpSpLocks/>
              </p:cNvGrpSpPr>
              <p:nvPr/>
            </p:nvGrpSpPr>
            <p:grpSpPr bwMode="auto">
              <a:xfrm>
                <a:off x="526" y="289"/>
                <a:ext cx="1486" cy="899"/>
                <a:chOff x="0" y="0"/>
                <a:chExt cx="1486" cy="898"/>
              </a:xfrm>
            </p:grpSpPr>
            <p:sp>
              <p:nvSpPr>
                <p:cNvPr id="106" name="Rectangle 21"/>
                <p:cNvSpPr>
                  <a:spLocks/>
                </p:cNvSpPr>
                <p:nvPr/>
              </p:nvSpPr>
              <p:spPr bwMode="auto">
                <a:xfrm>
                  <a:off x="0" y="0"/>
                  <a:ext cx="1486" cy="898"/>
                </a:xfrm>
                <a:prstGeom prst="rect">
                  <a:avLst/>
                </a:prstGeom>
                <a:gradFill rotWithShape="0">
                  <a:gsLst>
                    <a:gs pos="0">
                      <a:srgbClr val="01709D"/>
                    </a:gs>
                    <a:gs pos="100000">
                      <a:srgbClr val="013E57"/>
                    </a:gs>
                  </a:gsLst>
                  <a:path path="rect">
                    <a:fillToRect r="100000" b="100000"/>
                  </a:path>
                </a:gradFill>
                <a:ln w="9525">
                  <a:noFill/>
                  <a:miter lim="800000"/>
                  <a:headEnd/>
                  <a:tailEnd/>
                </a:ln>
              </p:spPr>
              <p:txBody>
                <a:bodyPr wrap="none" lIns="0" tIns="0" rIns="0" bIns="0">
                  <a:prstTxWarp prst="textNoShape">
                    <a:avLst/>
                  </a:prstTxWarp>
                  <a:noAutofit/>
                </a:bodyPr>
                <a:lstStyle/>
                <a:p>
                  <a:endParaRPr lang="en-US" sz="1200" dirty="0">
                    <a:solidFill>
                      <a:srgbClr val="546568"/>
                    </a:solidFill>
                  </a:endParaRPr>
                </a:p>
              </p:txBody>
            </p:sp>
            <p:sp>
              <p:nvSpPr>
                <p:cNvPr id="107" name="Rectangle 22"/>
                <p:cNvSpPr>
                  <a:spLocks/>
                </p:cNvSpPr>
                <p:nvPr/>
              </p:nvSpPr>
              <p:spPr bwMode="auto">
                <a:xfrm>
                  <a:off x="20" y="15"/>
                  <a:ext cx="1124" cy="796"/>
                </a:xfrm>
                <a:prstGeom prst="rect">
                  <a:avLst/>
                </a:prstGeom>
                <a:gradFill rotWithShape="0">
                  <a:gsLst>
                    <a:gs pos="0">
                      <a:srgbClr val="FFFFFF">
                        <a:alpha val="45000"/>
                      </a:srgbClr>
                    </a:gs>
                    <a:gs pos="100000">
                      <a:srgbClr val="FFFFFF">
                        <a:alpha val="0"/>
                      </a:srgbClr>
                    </a:gs>
                  </a:gsLst>
                  <a:lin ang="2700000" scaled="1"/>
                </a:gradFill>
                <a:ln w="9525">
                  <a:noFill/>
                  <a:miter lim="800000"/>
                  <a:headEnd/>
                  <a:tailEnd/>
                </a:ln>
              </p:spPr>
              <p:txBody>
                <a:bodyPr wrap="none" lIns="0" tIns="0" rIns="0" bIns="0">
                  <a:prstTxWarp prst="textNoShape">
                    <a:avLst/>
                  </a:prstTxWarp>
                  <a:noAutofit/>
                </a:bodyPr>
                <a:lstStyle/>
                <a:p>
                  <a:endParaRPr lang="en-US" sz="1200" dirty="0">
                    <a:solidFill>
                      <a:srgbClr val="546568"/>
                    </a:solidFill>
                  </a:endParaRPr>
                </a:p>
              </p:txBody>
            </p:sp>
          </p:grpSp>
          <p:pic>
            <p:nvPicPr>
              <p:cNvPr id="105" name="Picture 23"/>
              <p:cNvPicPr>
                <a:picLocks noChangeAspect="1" noChangeArrowheads="1"/>
              </p:cNvPicPr>
              <p:nvPr/>
            </p:nvPicPr>
            <p:blipFill>
              <a:blip r:embed="rId14" cstate="print"/>
              <a:srcRect/>
              <a:stretch>
                <a:fillRect/>
              </a:stretch>
            </p:blipFill>
            <p:spPr bwMode="auto">
              <a:xfrm>
                <a:off x="0" y="0"/>
                <a:ext cx="2530" cy="1685"/>
              </a:xfrm>
              <a:prstGeom prst="rect">
                <a:avLst/>
              </a:prstGeom>
              <a:noFill/>
              <a:ln w="12700" cap="rnd">
                <a:noFill/>
                <a:round/>
                <a:headEnd/>
                <a:tailEnd/>
              </a:ln>
              <a:effectLst>
                <a:outerShdw blurRad="101600" dist="38099" dir="2700000" algn="ctr" rotWithShape="0">
                  <a:schemeClr val="bg2">
                    <a:alpha val="64999"/>
                  </a:schemeClr>
                </a:outerShdw>
              </a:effectLst>
            </p:spPr>
          </p:pic>
        </p:grpSp>
        <p:pic>
          <p:nvPicPr>
            <p:cNvPr id="108" name="Picture 63" descr="mobile_phone_4046_256"/>
            <p:cNvPicPr>
              <a:picLocks noChangeAspect="1" noChangeArrowheads="1"/>
            </p:cNvPicPr>
            <p:nvPr/>
          </p:nvPicPr>
          <p:blipFill>
            <a:blip r:embed="rId15"/>
            <a:srcRect/>
            <a:stretch>
              <a:fillRect/>
            </a:stretch>
          </p:blipFill>
          <p:spPr bwMode="auto">
            <a:xfrm>
              <a:off x="5287683" y="4279571"/>
              <a:ext cx="541876" cy="541876"/>
            </a:xfrm>
            <a:prstGeom prst="rect">
              <a:avLst/>
            </a:prstGeom>
            <a:noFill/>
          </p:spPr>
        </p:pic>
        <p:grpSp>
          <p:nvGrpSpPr>
            <p:cNvPr id="109" name="グループ化 304"/>
            <p:cNvGrpSpPr/>
            <p:nvPr/>
          </p:nvGrpSpPr>
          <p:grpSpPr>
            <a:xfrm>
              <a:off x="4740596" y="4282630"/>
              <a:ext cx="293284" cy="495734"/>
              <a:chOff x="2902838" y="8083004"/>
              <a:chExt cx="398368" cy="673356"/>
            </a:xfrm>
          </p:grpSpPr>
          <p:pic>
            <p:nvPicPr>
              <p:cNvPr id="110" name="Picture 2"/>
              <p:cNvPicPr>
                <a:picLocks noChangeAspect="1" noChangeArrowheads="1"/>
              </p:cNvPicPr>
              <p:nvPr/>
            </p:nvPicPr>
            <p:blipFill>
              <a:blip r:embed="rId16" cstate="email"/>
              <a:srcRect/>
              <a:stretch>
                <a:fillRect/>
              </a:stretch>
            </p:blipFill>
            <p:spPr bwMode="auto">
              <a:xfrm>
                <a:off x="2916535" y="8083004"/>
                <a:ext cx="384671" cy="673356"/>
              </a:xfrm>
              <a:prstGeom prst="rect">
                <a:avLst/>
              </a:prstGeom>
              <a:ln>
                <a:noFill/>
              </a:ln>
              <a:effectLst>
                <a:outerShdw blurRad="292100" dist="139700" dir="2700000" algn="tl" rotWithShape="0">
                  <a:srgbClr val="333333">
                    <a:alpha val="65000"/>
                  </a:srgbClr>
                </a:outerShdw>
              </a:effectLst>
            </p:spPr>
          </p:pic>
          <p:pic>
            <p:nvPicPr>
              <p:cNvPr id="111" name="Picture 12" descr="Mango-Contacts-VD-Final.png"/>
              <p:cNvPicPr>
                <a:picLocks noChangeAspect="1"/>
              </p:cNvPicPr>
              <p:nvPr/>
            </p:nvPicPr>
            <p:blipFill>
              <a:blip r:embed="rId17" cstate="email"/>
              <a:srcRect l="-22850" r="-3158" b="-3020"/>
              <a:stretch>
                <a:fillRect/>
              </a:stretch>
            </p:blipFill>
            <p:spPr bwMode="auto">
              <a:xfrm>
                <a:off x="2902838" y="8212806"/>
                <a:ext cx="357473" cy="436489"/>
              </a:xfrm>
              <a:prstGeom prst="rect">
                <a:avLst/>
              </a:prstGeom>
              <a:ln>
                <a:noFill/>
              </a:ln>
              <a:effectLst>
                <a:outerShdw blurRad="292100" dist="139700" dir="2700000" algn="tl" rotWithShape="0">
                  <a:srgbClr val="333333">
                    <a:alpha val="65000"/>
                  </a:srgbClr>
                </a:outerShdw>
              </a:effectLst>
            </p:spPr>
          </p:pic>
        </p:grpSp>
      </p:grpSp>
      <p:sp>
        <p:nvSpPr>
          <p:cNvPr id="113" name="TextBox 79"/>
          <p:cNvSpPr txBox="1"/>
          <p:nvPr/>
        </p:nvSpPr>
        <p:spPr>
          <a:xfrm>
            <a:off x="1633851" y="3974761"/>
            <a:ext cx="2976927" cy="461637"/>
          </a:xfrm>
          <a:prstGeom prst="rect">
            <a:avLst/>
          </a:prstGeom>
          <a:noFill/>
        </p:spPr>
        <p:txBody>
          <a:bodyPr wrap="square" lIns="91412" tIns="45706" rIns="91412" bIns="45706" rtlCol="0">
            <a:spAutoFit/>
          </a:bodyPr>
          <a:lstStyle/>
          <a:p>
            <a:pPr marL="285750" indent="-285750">
              <a:buFont typeface="Wingdings" charset="2"/>
              <a:buChar char="ü"/>
            </a:pPr>
            <a:r>
              <a:rPr lang="ja-JP" altLang="en-US" sz="1200" b="1" dirty="0">
                <a:solidFill>
                  <a:schemeClr val="tx1">
                    <a:lumMod val="50000"/>
                  </a:schemeClr>
                </a:solidFill>
              </a:rPr>
              <a:t>実績</a:t>
            </a:r>
            <a:r>
              <a:rPr lang="en-US" altLang="ja-JP" sz="1200" b="1" dirty="0">
                <a:solidFill>
                  <a:schemeClr val="tx1">
                    <a:lumMod val="50000"/>
                  </a:schemeClr>
                </a:solidFill>
              </a:rPr>
              <a:t>No.</a:t>
            </a:r>
            <a:r>
              <a:rPr lang="en-US" altLang="ja-JP" sz="1200" b="1" dirty="0" smtClean="0">
                <a:solidFill>
                  <a:schemeClr val="tx1">
                    <a:lumMod val="50000"/>
                  </a:schemeClr>
                </a:solidFill>
              </a:rPr>
              <a:t>1</a:t>
            </a:r>
            <a:r>
              <a:rPr lang="ja-JP" altLang="en-US" sz="1200" b="1" dirty="0" smtClean="0">
                <a:solidFill>
                  <a:schemeClr val="tx1">
                    <a:lumMod val="50000"/>
                  </a:schemeClr>
                </a:solidFill>
              </a:rPr>
              <a:t>の堅牢な</a:t>
            </a:r>
            <a:r>
              <a:rPr lang="en-US" sz="1200" b="1" dirty="0" smtClean="0">
                <a:solidFill>
                  <a:schemeClr val="tx1">
                    <a:lumMod val="50000"/>
                  </a:schemeClr>
                </a:solidFill>
              </a:rPr>
              <a:t>ファイアウォール</a:t>
            </a:r>
          </a:p>
          <a:p>
            <a:pPr marL="285750" indent="-285750">
              <a:buFont typeface="Wingdings" charset="2"/>
              <a:buChar char="ü"/>
            </a:pPr>
            <a:r>
              <a:rPr lang="ja-JP" altLang="en-US" sz="1200" b="1" dirty="0" smtClean="0">
                <a:solidFill>
                  <a:schemeClr val="tx1">
                    <a:lumMod val="50000"/>
                  </a:schemeClr>
                </a:solidFill>
              </a:rPr>
              <a:t>運用管理ツールを</a:t>
            </a:r>
            <a:r>
              <a:rPr lang="en-US" altLang="ja-JP" sz="1200" b="1" dirty="0" smtClean="0">
                <a:solidFill>
                  <a:schemeClr val="tx1">
                    <a:lumMod val="50000"/>
                  </a:schemeClr>
                </a:solidFill>
              </a:rPr>
              <a:t>1</a:t>
            </a:r>
            <a:r>
              <a:rPr lang="ja-JP" altLang="en-US" sz="1200" b="1" dirty="0" smtClean="0">
                <a:solidFill>
                  <a:schemeClr val="tx1">
                    <a:lumMod val="50000"/>
                  </a:schemeClr>
                </a:solidFill>
              </a:rPr>
              <a:t>つに統合</a:t>
            </a:r>
            <a:endParaRPr lang="en-US" sz="1200" b="1" dirty="0" smtClean="0">
              <a:solidFill>
                <a:schemeClr val="tx1">
                  <a:lumMod val="50000"/>
                </a:schemeClr>
              </a:solidFill>
            </a:endParaRPr>
          </a:p>
        </p:txBody>
      </p:sp>
      <p:sp>
        <p:nvSpPr>
          <p:cNvPr id="114" name="TextBox 79"/>
          <p:cNvSpPr txBox="1"/>
          <p:nvPr/>
        </p:nvSpPr>
        <p:spPr>
          <a:xfrm>
            <a:off x="6328131" y="3905933"/>
            <a:ext cx="2748136" cy="1015634"/>
          </a:xfrm>
          <a:prstGeom prst="rect">
            <a:avLst/>
          </a:prstGeom>
          <a:noFill/>
        </p:spPr>
        <p:txBody>
          <a:bodyPr wrap="square" lIns="91412" tIns="45706" rIns="91412" bIns="45706" rtlCol="0">
            <a:spAutoFit/>
          </a:bodyPr>
          <a:lstStyle/>
          <a:p>
            <a:pPr marL="285750" indent="-285750">
              <a:buFont typeface="Wingdings" charset="2"/>
              <a:buChar char="ü"/>
            </a:pPr>
            <a:r>
              <a:rPr lang="en-US" sz="1200" b="1" dirty="0" err="1" smtClean="0">
                <a:solidFill>
                  <a:schemeClr val="tx1">
                    <a:lumMod val="50000"/>
                  </a:schemeClr>
                </a:solidFill>
              </a:rPr>
              <a:t>拠点間VPN</a:t>
            </a:r>
            <a:endParaRPr lang="en-US" sz="1200" b="1" dirty="0" smtClean="0">
              <a:solidFill>
                <a:schemeClr val="tx1">
                  <a:lumMod val="50000"/>
                </a:schemeClr>
              </a:solidFill>
            </a:endParaRPr>
          </a:p>
          <a:p>
            <a:pPr marL="285750" indent="-285750">
              <a:buFont typeface="Wingdings" charset="2"/>
              <a:buChar char="ü"/>
            </a:pPr>
            <a:r>
              <a:rPr lang="ja-JP" altLang="en-US" sz="1200" b="1" dirty="0" smtClean="0">
                <a:solidFill>
                  <a:schemeClr val="tx1">
                    <a:lumMod val="50000"/>
                  </a:schemeClr>
                </a:solidFill>
              </a:rPr>
              <a:t>リモートアクセス</a:t>
            </a:r>
            <a:r>
              <a:rPr lang="en-US" altLang="ja-JP" sz="1200" b="1" dirty="0" smtClean="0">
                <a:solidFill>
                  <a:schemeClr val="tx1">
                    <a:lumMod val="50000"/>
                  </a:schemeClr>
                </a:solidFill>
              </a:rPr>
              <a:t>VPN</a:t>
            </a:r>
          </a:p>
          <a:p>
            <a:pPr marL="742950" lvl="1" indent="-285750">
              <a:buFont typeface="Wingdings" charset="2"/>
              <a:buChar char="ü"/>
            </a:pPr>
            <a:r>
              <a:rPr lang="en-US" altLang="ja-JP" sz="1200" b="1" dirty="0" smtClean="0">
                <a:solidFill>
                  <a:schemeClr val="tx1">
                    <a:lumMod val="50000"/>
                  </a:schemeClr>
                </a:solidFill>
              </a:rPr>
              <a:t>PC</a:t>
            </a:r>
            <a:r>
              <a:rPr lang="en-US" altLang="ja-JP" sz="1200" b="1" dirty="0" smtClean="0">
                <a:solidFill>
                  <a:schemeClr val="tx1">
                    <a:lumMod val="50000"/>
                  </a:schemeClr>
                </a:solidFill>
              </a:rPr>
              <a:t>, iPhone</a:t>
            </a:r>
            <a:r>
              <a:rPr lang="en-US" altLang="ja-JP" sz="1200" b="1" dirty="0" smtClean="0">
                <a:solidFill>
                  <a:schemeClr val="tx1">
                    <a:lumMod val="50000"/>
                  </a:schemeClr>
                </a:solidFill>
              </a:rPr>
              <a:t>, Android</a:t>
            </a:r>
            <a:br>
              <a:rPr lang="en-US" altLang="ja-JP" sz="1200" b="1" dirty="0" smtClean="0">
                <a:solidFill>
                  <a:schemeClr val="tx1">
                    <a:lumMod val="50000"/>
                  </a:schemeClr>
                </a:solidFill>
              </a:rPr>
            </a:br>
            <a:r>
              <a:rPr lang="ja-JP" altLang="en-US" sz="1200" b="1" dirty="0" smtClean="0">
                <a:solidFill>
                  <a:schemeClr val="tx1">
                    <a:lumMod val="50000"/>
                  </a:schemeClr>
                </a:solidFill>
              </a:rPr>
              <a:t>どんなデバイスにも</a:t>
            </a:r>
            <a:endParaRPr lang="en-US" altLang="ja-JP" sz="1200" b="1" dirty="0" smtClean="0">
              <a:solidFill>
                <a:schemeClr val="tx1">
                  <a:lumMod val="50000"/>
                </a:schemeClr>
              </a:solidFill>
            </a:endParaRPr>
          </a:p>
          <a:p>
            <a:pPr marL="742950" lvl="1" indent="-285750">
              <a:buFont typeface="Wingdings" charset="2"/>
              <a:buChar char="ü"/>
            </a:pPr>
            <a:r>
              <a:rPr lang="en-US" sz="1200" b="1" dirty="0" err="1" smtClean="0">
                <a:solidFill>
                  <a:schemeClr val="tx1">
                    <a:lumMod val="50000"/>
                  </a:schemeClr>
                </a:solidFill>
              </a:rPr>
              <a:t>AnyConnect</a:t>
            </a:r>
            <a:r>
              <a:rPr lang="en-US" sz="1200" b="1" dirty="0" smtClean="0">
                <a:solidFill>
                  <a:schemeClr val="tx1">
                    <a:lumMod val="50000"/>
                  </a:schemeClr>
                </a:solidFill>
              </a:rPr>
              <a:t> VPN</a:t>
            </a:r>
            <a:endParaRPr lang="en-US" sz="1200" b="1" dirty="0">
              <a:solidFill>
                <a:schemeClr val="tx1">
                  <a:lumMod val="50000"/>
                </a:schemeClr>
              </a:solidFill>
            </a:endParaRPr>
          </a:p>
        </p:txBody>
      </p:sp>
      <p:sp>
        <p:nvSpPr>
          <p:cNvPr id="117" name="角丸四角形 27"/>
          <p:cNvSpPr/>
          <p:nvPr/>
        </p:nvSpPr>
        <p:spPr>
          <a:xfrm>
            <a:off x="503454" y="3535031"/>
            <a:ext cx="3431181" cy="286149"/>
          </a:xfrm>
          <a:prstGeom prst="roundRect">
            <a:avLst>
              <a:gd name="adj" fmla="val 50000"/>
            </a:avLst>
          </a:prstGeom>
          <a:gradFill>
            <a:gsLst>
              <a:gs pos="0">
                <a:srgbClr val="F58025"/>
              </a:gs>
              <a:gs pos="100000">
                <a:srgbClr val="D81F28"/>
              </a:gs>
            </a:gsLst>
            <a:lin ang="0" scaled="1"/>
          </a:gradFill>
        </p:spPr>
        <p:txBody>
          <a:bodyPr wrap="none" anchor="ctr">
            <a:noAutofit/>
          </a:bodyPr>
          <a:lstStyle/>
          <a:p>
            <a:pPr algn="ctr" defTabSz="814388">
              <a:spcBef>
                <a:spcPct val="10000"/>
              </a:spcBef>
              <a:spcAft>
                <a:spcPct val="10000"/>
              </a:spcAft>
            </a:pPr>
            <a:r>
              <a:rPr lang="ja-JP" altLang="en-US" sz="1600" dirty="0" smtClean="0">
                <a:solidFill>
                  <a:srgbClr val="FFFFFF"/>
                </a:solidFill>
              </a:rPr>
              <a:t>ファイアウォール</a:t>
            </a:r>
            <a:endParaRPr lang="en-US" altLang="ja-JP" sz="1600" dirty="0">
              <a:solidFill>
                <a:srgbClr val="FFFFFF"/>
              </a:solidFill>
            </a:endParaRPr>
          </a:p>
        </p:txBody>
      </p:sp>
      <p:sp>
        <p:nvSpPr>
          <p:cNvPr id="118" name="角丸四角形 27"/>
          <p:cNvSpPr/>
          <p:nvPr/>
        </p:nvSpPr>
        <p:spPr>
          <a:xfrm>
            <a:off x="382473" y="1387624"/>
            <a:ext cx="2300595" cy="286149"/>
          </a:xfrm>
          <a:prstGeom prst="roundRect">
            <a:avLst>
              <a:gd name="adj" fmla="val 50000"/>
            </a:avLst>
          </a:prstGeom>
          <a:gradFill>
            <a:gsLst>
              <a:gs pos="0">
                <a:srgbClr val="F58025"/>
              </a:gs>
              <a:gs pos="100000">
                <a:srgbClr val="D81F28"/>
              </a:gs>
            </a:gsLst>
            <a:lin ang="0" scaled="1"/>
          </a:gradFill>
        </p:spPr>
        <p:txBody>
          <a:bodyPr wrap="none" anchor="ctr">
            <a:noAutofit/>
          </a:bodyPr>
          <a:lstStyle/>
          <a:p>
            <a:pPr algn="ctr" defTabSz="814388">
              <a:spcBef>
                <a:spcPct val="10000"/>
              </a:spcBef>
              <a:spcAft>
                <a:spcPct val="10000"/>
              </a:spcAft>
            </a:pPr>
            <a:r>
              <a:rPr lang="ja-JP" altLang="en-US" sz="1600" dirty="0" smtClean="0">
                <a:solidFill>
                  <a:srgbClr val="FFFFFF"/>
                </a:solidFill>
              </a:rPr>
              <a:t>次世代</a:t>
            </a:r>
            <a:r>
              <a:rPr lang="en-US" altLang="ja-JP" sz="1600" dirty="0" smtClean="0">
                <a:solidFill>
                  <a:srgbClr val="FFFFFF"/>
                </a:solidFill>
              </a:rPr>
              <a:t>IPS</a:t>
            </a:r>
            <a:endParaRPr lang="en-US" altLang="ja-JP" sz="1600" dirty="0">
              <a:solidFill>
                <a:srgbClr val="FFFFFF"/>
              </a:solidFill>
            </a:endParaRPr>
          </a:p>
        </p:txBody>
      </p:sp>
      <p:sp>
        <p:nvSpPr>
          <p:cNvPr id="88" name="角丸四角形 27"/>
          <p:cNvSpPr/>
          <p:nvPr/>
        </p:nvSpPr>
        <p:spPr>
          <a:xfrm>
            <a:off x="3188364" y="1383595"/>
            <a:ext cx="2356291" cy="286149"/>
          </a:xfrm>
          <a:prstGeom prst="roundRect">
            <a:avLst>
              <a:gd name="adj" fmla="val 50000"/>
            </a:avLst>
          </a:prstGeom>
          <a:gradFill>
            <a:gsLst>
              <a:gs pos="0">
                <a:srgbClr val="F58025"/>
              </a:gs>
              <a:gs pos="100000">
                <a:srgbClr val="D81F28"/>
              </a:gs>
            </a:gsLst>
            <a:lin ang="0" scaled="1"/>
          </a:gradFill>
        </p:spPr>
        <p:txBody>
          <a:bodyPr wrap="none" anchor="ctr">
            <a:noAutofit/>
          </a:bodyPr>
          <a:lstStyle/>
          <a:p>
            <a:pPr algn="ctr" defTabSz="814388">
              <a:spcBef>
                <a:spcPct val="10000"/>
              </a:spcBef>
              <a:spcAft>
                <a:spcPct val="10000"/>
              </a:spcAft>
            </a:pPr>
            <a:r>
              <a:rPr lang="ja-JP" altLang="en-US" sz="1600" dirty="0" smtClean="0">
                <a:solidFill>
                  <a:srgbClr val="FFFFFF"/>
                </a:solidFill>
              </a:rPr>
              <a:t>次世代ファイアウォール</a:t>
            </a:r>
            <a:endParaRPr lang="en-US" altLang="ja-JP" sz="1600" dirty="0">
              <a:solidFill>
                <a:srgbClr val="FFFFFF"/>
              </a:solidFill>
            </a:endParaRPr>
          </a:p>
        </p:txBody>
      </p:sp>
      <p:sp>
        <p:nvSpPr>
          <p:cNvPr id="78" name="角丸四角形 27"/>
          <p:cNvSpPr/>
          <p:nvPr/>
        </p:nvSpPr>
        <p:spPr>
          <a:xfrm>
            <a:off x="5066673" y="3526721"/>
            <a:ext cx="3431181" cy="286149"/>
          </a:xfrm>
          <a:prstGeom prst="roundRect">
            <a:avLst>
              <a:gd name="adj" fmla="val 50000"/>
            </a:avLst>
          </a:prstGeom>
          <a:gradFill>
            <a:gsLst>
              <a:gs pos="0">
                <a:srgbClr val="F58025"/>
              </a:gs>
              <a:gs pos="100000">
                <a:srgbClr val="D81F28"/>
              </a:gs>
            </a:gsLst>
            <a:lin ang="0" scaled="1"/>
          </a:gradFill>
        </p:spPr>
        <p:txBody>
          <a:bodyPr wrap="none" anchor="ctr">
            <a:noAutofit/>
          </a:bodyPr>
          <a:lstStyle/>
          <a:p>
            <a:pPr algn="ctr" defTabSz="814388">
              <a:spcBef>
                <a:spcPct val="10000"/>
              </a:spcBef>
              <a:spcAft>
                <a:spcPct val="10000"/>
              </a:spcAft>
            </a:pPr>
            <a:r>
              <a:rPr lang="en-US" altLang="ja-JP" sz="1600" dirty="0" smtClean="0">
                <a:solidFill>
                  <a:srgbClr val="FFFFFF"/>
                </a:solidFill>
              </a:rPr>
              <a:t>VPN</a:t>
            </a:r>
            <a:endParaRPr lang="en-US" altLang="ja-JP" sz="1600" dirty="0">
              <a:solidFill>
                <a:srgbClr val="FFFFFF"/>
              </a:solidFill>
            </a:endParaRPr>
          </a:p>
        </p:txBody>
      </p:sp>
      <p:sp>
        <p:nvSpPr>
          <p:cNvPr id="79" name="Round Same Side Corner Rectangle 71"/>
          <p:cNvSpPr/>
          <p:nvPr/>
        </p:nvSpPr>
        <p:spPr>
          <a:xfrm>
            <a:off x="6105466" y="1841142"/>
            <a:ext cx="2793721" cy="1458302"/>
          </a:xfrm>
          <a:prstGeom prst="round2SameRect">
            <a:avLst>
              <a:gd name="adj1" fmla="val 0"/>
              <a:gd name="adj2" fmla="val 0"/>
            </a:avLst>
          </a:prstGeom>
          <a:gradFill flip="none" rotWithShape="1">
            <a:gsLst>
              <a:gs pos="0">
                <a:schemeClr val="accent1">
                  <a:lumMod val="40000"/>
                  <a:lumOff val="60000"/>
                  <a:alpha val="64000"/>
                </a:schemeClr>
              </a:gs>
              <a:gs pos="100000">
                <a:srgbClr val="FFFFFF">
                  <a:alpha val="0"/>
                </a:srgbClr>
              </a:gs>
            </a:gsLst>
            <a:lin ang="5400000" scaled="0"/>
            <a:tileRect/>
          </a:gradFill>
        </p:spPr>
        <p:txBody>
          <a:bodyPr wrap="square" lIns="68547" tIns="68547" rIns="68547" bIns="68547" anchor="ctr">
            <a:noAutofit/>
          </a:bodyPr>
          <a:lstStyle/>
          <a:p>
            <a:pPr defTabSz="514164">
              <a:lnSpc>
                <a:spcPct val="95000"/>
              </a:lnSpc>
              <a:spcBef>
                <a:spcPts val="810"/>
              </a:spcBef>
              <a:spcAft>
                <a:spcPts val="900"/>
              </a:spcAft>
              <a:buClr>
                <a:schemeClr val="tx2"/>
              </a:buClr>
              <a:buSzPct val="90000"/>
            </a:pPr>
            <a:endParaRPr lang="en-US" sz="1500" dirty="0">
              <a:cs typeface="CiscoSans"/>
            </a:endParaRPr>
          </a:p>
        </p:txBody>
      </p:sp>
      <p:grpSp>
        <p:nvGrpSpPr>
          <p:cNvPr id="89" name="Group 43"/>
          <p:cNvGrpSpPr/>
          <p:nvPr/>
        </p:nvGrpSpPr>
        <p:grpSpPr>
          <a:xfrm>
            <a:off x="6154447" y="1936728"/>
            <a:ext cx="445025" cy="347904"/>
            <a:chOff x="7752767" y="3112610"/>
            <a:chExt cx="364206" cy="235703"/>
          </a:xfrm>
          <a:solidFill>
            <a:srgbClr val="9292AD"/>
          </a:solidFill>
          <a:effectLst>
            <a:outerShdw blurRad="38100" dist="25400" dir="5400000" algn="t" rotWithShape="0">
              <a:prstClr val="black">
                <a:alpha val="20000"/>
              </a:prstClr>
            </a:outerShdw>
          </a:effectLst>
        </p:grpSpPr>
        <p:sp>
          <p:nvSpPr>
            <p:cNvPr id="90"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1"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93" name="Group 46"/>
          <p:cNvGrpSpPr/>
          <p:nvPr/>
        </p:nvGrpSpPr>
        <p:grpSpPr>
          <a:xfrm>
            <a:off x="6154447" y="2350027"/>
            <a:ext cx="445025" cy="347904"/>
            <a:chOff x="7752767" y="3112610"/>
            <a:chExt cx="364206" cy="235703"/>
          </a:xfrm>
          <a:solidFill>
            <a:srgbClr val="9292AD"/>
          </a:solidFill>
          <a:effectLst>
            <a:outerShdw blurRad="38100" dist="25400" dir="5400000" algn="t" rotWithShape="0">
              <a:prstClr val="black">
                <a:alpha val="20000"/>
              </a:prstClr>
            </a:outerShdw>
          </a:effectLst>
        </p:grpSpPr>
        <p:sp>
          <p:nvSpPr>
            <p:cNvPr id="94"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100" name="Group 49"/>
          <p:cNvGrpSpPr/>
          <p:nvPr/>
        </p:nvGrpSpPr>
        <p:grpSpPr>
          <a:xfrm>
            <a:off x="6154447" y="2750077"/>
            <a:ext cx="445025" cy="347904"/>
            <a:chOff x="7752767" y="3112610"/>
            <a:chExt cx="364206" cy="235703"/>
          </a:xfrm>
          <a:solidFill>
            <a:srgbClr val="9292AD"/>
          </a:solidFill>
          <a:effectLst>
            <a:outerShdw blurRad="38100" dist="25400" dir="5400000" algn="t" rotWithShape="0">
              <a:prstClr val="black">
                <a:alpha val="20000"/>
              </a:prstClr>
            </a:outerShdw>
          </a:effectLst>
        </p:grpSpPr>
        <p:sp>
          <p:nvSpPr>
            <p:cNvPr id="101"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15" name="Freeform 7"/>
          <p:cNvSpPr>
            <a:spLocks noEditPoints="1"/>
          </p:cNvSpPr>
          <p:nvPr/>
        </p:nvSpPr>
        <p:spPr bwMode="auto">
          <a:xfrm rot="5400000">
            <a:off x="6278614" y="2754050"/>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p>
        </p:txBody>
      </p:sp>
      <p:sp>
        <p:nvSpPr>
          <p:cNvPr id="116" name="Freeform 7"/>
          <p:cNvSpPr>
            <a:spLocks noEditPoints="1"/>
          </p:cNvSpPr>
          <p:nvPr/>
        </p:nvSpPr>
        <p:spPr bwMode="auto">
          <a:xfrm rot="5400000">
            <a:off x="6797824" y="2357735"/>
            <a:ext cx="220195" cy="296830"/>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FF0000"/>
          </a:solidFill>
          <a:ln w="19050" cap="flat" cmpd="sng">
            <a:noFill/>
            <a:prstDash val="solid"/>
            <a:round/>
            <a:headEnd type="none" w="med" len="med"/>
            <a:tailEnd type="none" w="med" len="med"/>
          </a:ln>
          <a:effectLst/>
        </p:spPr>
        <p:txBody>
          <a:bodyPr lIns="68565" tIns="34283" rIns="68565" bIns="34283"/>
          <a:lstStyle/>
          <a:p>
            <a:endParaRPr lang="en-US" dirty="0"/>
          </a:p>
        </p:txBody>
      </p:sp>
      <p:sp>
        <p:nvSpPr>
          <p:cNvPr id="120" name="TextBox 80"/>
          <p:cNvSpPr txBox="1"/>
          <p:nvPr/>
        </p:nvSpPr>
        <p:spPr>
          <a:xfrm>
            <a:off x="7056336" y="1950440"/>
            <a:ext cx="2003049" cy="646303"/>
          </a:xfrm>
          <a:prstGeom prst="rect">
            <a:avLst/>
          </a:prstGeom>
          <a:noFill/>
        </p:spPr>
        <p:txBody>
          <a:bodyPr wrap="square" lIns="91412" tIns="45706" rIns="91412" bIns="45706" rtlCol="0">
            <a:spAutoFit/>
          </a:bodyPr>
          <a:lstStyle/>
          <a:p>
            <a:pPr marL="285666" indent="-285666">
              <a:buFont typeface="Wingdings" charset="2"/>
              <a:buChar char="ü"/>
            </a:pPr>
            <a:r>
              <a:rPr lang="en-US" altLang="en-US" sz="1200" b="1" dirty="0">
                <a:solidFill>
                  <a:schemeClr val="tx1">
                    <a:lumMod val="50000"/>
                  </a:schemeClr>
                </a:solidFill>
              </a:rPr>
              <a:t>マルウェア</a:t>
            </a:r>
            <a:r>
              <a:rPr lang="en-US" altLang="en-US" sz="1200" b="1" dirty="0" smtClean="0">
                <a:solidFill>
                  <a:schemeClr val="tx1">
                    <a:lumMod val="50000"/>
                  </a:schemeClr>
                </a:solidFill>
              </a:rPr>
              <a:t>検知</a:t>
            </a:r>
          </a:p>
          <a:p>
            <a:pPr marL="285666" indent="-285666">
              <a:buFont typeface="Wingdings" charset="2"/>
              <a:buChar char="ü"/>
            </a:pPr>
            <a:r>
              <a:rPr lang="ja-JP" altLang="en-US" sz="1200" b="1" dirty="0" smtClean="0">
                <a:solidFill>
                  <a:schemeClr val="tx1">
                    <a:lumMod val="50000"/>
                  </a:schemeClr>
                </a:solidFill>
              </a:rPr>
              <a:t>クラウド連携</a:t>
            </a:r>
            <a:endParaRPr lang="en-US" altLang="ja-JP" sz="1200" b="1" dirty="0">
              <a:solidFill>
                <a:schemeClr val="tx1">
                  <a:lumMod val="50000"/>
                </a:schemeClr>
              </a:solidFill>
            </a:endParaRPr>
          </a:p>
          <a:p>
            <a:pPr marL="285666" indent="-285666">
              <a:buFont typeface="Wingdings" charset="2"/>
              <a:buChar char="ü"/>
            </a:pPr>
            <a:endParaRPr lang="en-US" altLang="ja-JP" sz="1200" b="1" dirty="0">
              <a:solidFill>
                <a:schemeClr val="tx1">
                  <a:lumMod val="50000"/>
                </a:schemeClr>
              </a:solidFill>
            </a:endParaRPr>
          </a:p>
        </p:txBody>
      </p:sp>
      <p:sp>
        <p:nvSpPr>
          <p:cNvPr id="121" name="角丸四角形 27"/>
          <p:cNvSpPr/>
          <p:nvPr/>
        </p:nvSpPr>
        <p:spPr>
          <a:xfrm>
            <a:off x="6236926" y="1400017"/>
            <a:ext cx="2553847" cy="286149"/>
          </a:xfrm>
          <a:prstGeom prst="roundRect">
            <a:avLst>
              <a:gd name="adj" fmla="val 50000"/>
            </a:avLst>
          </a:prstGeom>
          <a:gradFill>
            <a:gsLst>
              <a:gs pos="0">
                <a:srgbClr val="F58025"/>
              </a:gs>
              <a:gs pos="100000">
                <a:srgbClr val="D81F28"/>
              </a:gs>
            </a:gsLst>
            <a:lin ang="0" scaled="1"/>
          </a:gradFill>
        </p:spPr>
        <p:txBody>
          <a:bodyPr wrap="none" anchor="ctr">
            <a:noAutofit/>
          </a:bodyPr>
          <a:lstStyle/>
          <a:p>
            <a:pPr algn="ctr" defTabSz="814388">
              <a:spcBef>
                <a:spcPct val="10000"/>
              </a:spcBef>
              <a:spcAft>
                <a:spcPct val="10000"/>
              </a:spcAft>
            </a:pPr>
            <a:r>
              <a:rPr lang="ja-JP" altLang="en-US" sz="1600" dirty="0" smtClean="0">
                <a:solidFill>
                  <a:srgbClr val="FFFFFF"/>
                </a:solidFill>
              </a:rPr>
              <a:t>次世代マルウェア防御</a:t>
            </a:r>
            <a:endParaRPr lang="en-US" altLang="ja-JP" sz="1600" dirty="0">
              <a:solidFill>
                <a:srgbClr val="FFFFFF"/>
              </a:solidFill>
            </a:endParaRPr>
          </a:p>
        </p:txBody>
      </p:sp>
      <p:sp>
        <p:nvSpPr>
          <p:cNvPr id="4" name="Rectangle 3"/>
          <p:cNvSpPr/>
          <p:nvPr/>
        </p:nvSpPr>
        <p:spPr>
          <a:xfrm>
            <a:off x="521309" y="717488"/>
            <a:ext cx="5532120" cy="523220"/>
          </a:xfrm>
          <a:prstGeom prst="rect">
            <a:avLst/>
          </a:prstGeom>
        </p:spPr>
        <p:txBody>
          <a:bodyPr>
            <a:spAutoFit/>
          </a:bodyPr>
          <a:lstStyle/>
          <a:p>
            <a:r>
              <a:rPr kumimoji="1" lang="ja-JP" altLang="en-US" sz="1400" dirty="0"/>
              <a:t>次世代</a:t>
            </a:r>
            <a:r>
              <a:rPr kumimoji="1" lang="en-US" altLang="ja-JP" sz="1400" smtClean="0"/>
              <a:t>IPS</a:t>
            </a:r>
            <a:r>
              <a:rPr lang="ja-JP" altLang="en-US" sz="1400" dirty="0"/>
              <a:t>、</a:t>
            </a:r>
            <a:r>
              <a:rPr lang="ja-JP" altLang="en-US" sz="1400" dirty="0" smtClean="0"/>
              <a:t>次</a:t>
            </a:r>
            <a:r>
              <a:rPr lang="ja-JP" altLang="en-US" sz="1400" dirty="0"/>
              <a:t>世代</a:t>
            </a:r>
            <a:r>
              <a:rPr kumimoji="1" lang="ja-JP" altLang="en-US" sz="1400" dirty="0"/>
              <a:t>マルウェア</a:t>
            </a:r>
            <a:r>
              <a:rPr kumimoji="1" lang="ja-JP" altLang="en-US" sz="1400" dirty="0" smtClean="0"/>
              <a:t>防御</a:t>
            </a:r>
            <a:r>
              <a:rPr lang="ja-JP" altLang="en-US" sz="1400" dirty="0"/>
              <a:t>、</a:t>
            </a:r>
            <a:r>
              <a:rPr lang="ja-JP" altLang="en-US" sz="1400" dirty="0" smtClean="0"/>
              <a:t>次</a:t>
            </a:r>
            <a:r>
              <a:rPr lang="ja-JP" altLang="en-US" sz="1400" dirty="0"/>
              <a:t>世代ファイアウォール</a:t>
            </a:r>
            <a:r>
              <a:rPr kumimoji="1" lang="en-US" altLang="ja-JP" sz="1400" dirty="0"/>
              <a:t/>
            </a:r>
            <a:br>
              <a:rPr kumimoji="1" lang="en-US" altLang="ja-JP" sz="1400" dirty="0"/>
            </a:br>
            <a:r>
              <a:rPr lang="ja-JP" altLang="en-US" sz="1400" dirty="0"/>
              <a:t>ファイアウォール・</a:t>
            </a:r>
            <a:r>
              <a:rPr lang="en-US" altLang="ja-JP" sz="1400" dirty="0"/>
              <a:t>VPN</a:t>
            </a:r>
            <a:r>
              <a:rPr kumimoji="1" lang="ja-JP" altLang="en-US" sz="1400" dirty="0"/>
              <a:t>を</a:t>
            </a:r>
            <a:r>
              <a:rPr kumimoji="1" lang="en-US" altLang="ja-JP" sz="1400" dirty="0"/>
              <a:t>1</a:t>
            </a:r>
            <a:r>
              <a:rPr kumimoji="1" lang="ja-JP" altLang="en-US" sz="1400" dirty="0"/>
              <a:t>台で</a:t>
            </a:r>
            <a:endParaRPr lang="ja-JP" altLang="en-US" sz="1400" dirty="0"/>
          </a:p>
        </p:txBody>
      </p:sp>
    </p:spTree>
    <p:extLst>
      <p:ext uri="{BB962C8B-B14F-4D97-AF65-F5344CB8AC3E}">
        <p14:creationId xmlns:p14="http://schemas.microsoft.com/office/powerpoint/2010/main" val="119300931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Callout 27"/>
          <p:cNvSpPr/>
          <p:nvPr/>
        </p:nvSpPr>
        <p:spPr>
          <a:xfrm>
            <a:off x="46109" y="2484683"/>
            <a:ext cx="3162963" cy="787323"/>
          </a:xfrm>
          <a:prstGeom prst="cloudCallout">
            <a:avLst>
              <a:gd name="adj1" fmla="val 5536"/>
              <a:gd name="adj2" fmla="val 64152"/>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p>
        </p:txBody>
      </p:sp>
      <p:sp>
        <p:nvSpPr>
          <p:cNvPr id="27" name="Cloud Callout 26"/>
          <p:cNvSpPr/>
          <p:nvPr/>
        </p:nvSpPr>
        <p:spPr>
          <a:xfrm>
            <a:off x="-18044" y="1734064"/>
            <a:ext cx="3102232" cy="726203"/>
          </a:xfrm>
          <a:prstGeom prst="cloudCallout">
            <a:avLst>
              <a:gd name="adj1" fmla="val -14026"/>
              <a:gd name="adj2" fmla="val 60951"/>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p>
        </p:txBody>
      </p:sp>
      <p:sp>
        <p:nvSpPr>
          <p:cNvPr id="2" name="Title 1"/>
          <p:cNvSpPr>
            <a:spLocks noGrp="1"/>
          </p:cNvSpPr>
          <p:nvPr>
            <p:ph type="ctrTitle"/>
          </p:nvPr>
        </p:nvSpPr>
        <p:spPr>
          <a:xfrm>
            <a:off x="437766" y="224350"/>
            <a:ext cx="8345488" cy="731837"/>
          </a:xfrm>
        </p:spPr>
        <p:txBody>
          <a:bodyPr/>
          <a:lstStyle/>
          <a:p>
            <a:r>
              <a:rPr lang="ja-JP" altLang="en-US" dirty="0" smtClean="0"/>
              <a:t>次世代</a:t>
            </a:r>
            <a:r>
              <a:rPr lang="en-US" altLang="ja-JP" dirty="0" smtClean="0"/>
              <a:t>IPS</a:t>
            </a:r>
            <a:endParaRPr lang="en-US" sz="2400" dirty="0"/>
          </a:p>
        </p:txBody>
      </p:sp>
      <p:sp>
        <p:nvSpPr>
          <p:cNvPr id="3" name="Right Arrow 2"/>
          <p:cNvSpPr/>
          <p:nvPr/>
        </p:nvSpPr>
        <p:spPr>
          <a:xfrm>
            <a:off x="3122609" y="1959649"/>
            <a:ext cx="450515" cy="271124"/>
          </a:xfrm>
          <a:prstGeom prst="rightArrow">
            <a:avLst/>
          </a:prstGeom>
          <a:solidFill>
            <a:srgbClr val="33828D"/>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p>
        </p:txBody>
      </p:sp>
      <p:pic>
        <p:nvPicPr>
          <p:cNvPr id="6" name="Picture 5" descr="Screen Shot 2014-09-12 at 13.54.1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90875" y="1198114"/>
            <a:ext cx="5106775" cy="2016337"/>
          </a:xfrm>
          <a:prstGeom prst="rect">
            <a:avLst/>
          </a:prstGeom>
          <a:ln>
            <a:noFill/>
          </a:ln>
          <a:effectLst>
            <a:outerShdw blurRad="292100" dist="139700" dir="2700000" algn="tl" rotWithShape="0">
              <a:srgbClr val="333333">
                <a:alpha val="65000"/>
              </a:srgbClr>
            </a:outerShdw>
          </a:effectLst>
        </p:spPr>
      </p:pic>
      <p:pic>
        <p:nvPicPr>
          <p:cNvPr id="8" name="Picture 7" descr="Screen Shot 2014-09-12 at 14.28.2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57636" y="3758030"/>
            <a:ext cx="2584899" cy="1075569"/>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29712"/>
          <a:stretch/>
        </p:blipFill>
        <p:spPr bwMode="auto">
          <a:xfrm>
            <a:off x="871624" y="3452019"/>
            <a:ext cx="1495610" cy="19959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255" y="1250266"/>
            <a:ext cx="2707627" cy="530895"/>
          </a:xfrm>
          <a:prstGeom prst="rect">
            <a:avLst/>
          </a:prstGeom>
          <a:noFill/>
        </p:spPr>
        <p:txBody>
          <a:bodyPr wrap="square" lIns="91412" tIns="45706" rIns="91412" bIns="45706" rtlCol="0">
            <a:spAutoFit/>
          </a:bodyPr>
          <a:lstStyle/>
          <a:p>
            <a:pPr algn="ctr"/>
            <a:r>
              <a:rPr lang="ja-JP" altLang="en-US" sz="1400" dirty="0"/>
              <a:t>一般的な</a:t>
            </a:r>
            <a:r>
              <a:rPr lang="en-US" sz="1400" dirty="0"/>
              <a:t>侵入検知</a:t>
            </a:r>
            <a:r>
              <a:rPr lang="ja-JP" altLang="en-US" sz="1400" dirty="0"/>
              <a:t>機器（</a:t>
            </a:r>
            <a:r>
              <a:rPr lang="en-US" altLang="ja-JP" sz="1400" dirty="0"/>
              <a:t>IPS</a:t>
            </a:r>
            <a:r>
              <a:rPr lang="ja-JP" altLang="en-US" sz="1400" dirty="0" smtClean="0"/>
              <a:t>）の</a:t>
            </a:r>
            <a:r>
              <a:rPr lang="en-US" sz="1400" dirty="0" err="1" smtClean="0"/>
              <a:t>運用</a:t>
            </a:r>
            <a:r>
              <a:rPr lang="ja-JP" altLang="en-US" sz="1400" dirty="0"/>
              <a:t>者が抱える問題</a:t>
            </a:r>
            <a:endParaRPr lang="en-US" altLang="ja-JP" sz="1400" dirty="0"/>
          </a:p>
        </p:txBody>
      </p:sp>
      <p:sp>
        <p:nvSpPr>
          <p:cNvPr id="12" name="TextBox 11"/>
          <p:cNvSpPr txBox="1"/>
          <p:nvPr/>
        </p:nvSpPr>
        <p:spPr>
          <a:xfrm>
            <a:off x="169405" y="2656712"/>
            <a:ext cx="2866188" cy="475629"/>
          </a:xfrm>
          <a:prstGeom prst="rect">
            <a:avLst/>
          </a:prstGeom>
          <a:noFill/>
        </p:spPr>
        <p:txBody>
          <a:bodyPr wrap="square" lIns="91412" tIns="45706" rIns="91412" bIns="45706" rtlCol="0">
            <a:spAutoFit/>
          </a:bodyPr>
          <a:lstStyle/>
          <a:p>
            <a:r>
              <a:rPr lang="ja-JP" altLang="en-US" sz="1400" dirty="0"/>
              <a:t>沢山のログが出るが、本当に重要なものがわからない・・・</a:t>
            </a:r>
            <a:endParaRPr lang="en-US" sz="1400" dirty="0"/>
          </a:p>
        </p:txBody>
      </p:sp>
      <p:sp>
        <p:nvSpPr>
          <p:cNvPr id="14" name="TextBox 13"/>
          <p:cNvSpPr txBox="1"/>
          <p:nvPr/>
        </p:nvSpPr>
        <p:spPr>
          <a:xfrm>
            <a:off x="163360" y="1848817"/>
            <a:ext cx="2779864" cy="482635"/>
          </a:xfrm>
          <a:prstGeom prst="rect">
            <a:avLst/>
          </a:prstGeom>
          <a:noFill/>
        </p:spPr>
        <p:txBody>
          <a:bodyPr wrap="square" lIns="91412" tIns="45706" rIns="91412" bIns="45706" rtlCol="0">
            <a:spAutoFit/>
          </a:bodyPr>
          <a:lstStyle/>
          <a:p>
            <a:r>
              <a:rPr lang="ja-JP" altLang="en-US" sz="1400" dirty="0"/>
              <a:t>環境に合わせて設定を調整したいが、運用が大変・・・</a:t>
            </a:r>
            <a:endParaRPr lang="en-US" sz="1400" dirty="0"/>
          </a:p>
        </p:txBody>
      </p:sp>
      <p:sp>
        <p:nvSpPr>
          <p:cNvPr id="15" name="Right Arrow 14"/>
          <p:cNvSpPr/>
          <p:nvPr/>
        </p:nvSpPr>
        <p:spPr>
          <a:xfrm rot="2658796">
            <a:off x="2944874" y="3248535"/>
            <a:ext cx="528086" cy="304552"/>
          </a:xfrm>
          <a:prstGeom prst="rightArrow">
            <a:avLst>
              <a:gd name="adj1" fmla="val 40988"/>
              <a:gd name="adj2" fmla="val 50000"/>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p>
        </p:txBody>
      </p:sp>
      <p:sp>
        <p:nvSpPr>
          <p:cNvPr id="17" name="TextBox 16"/>
          <p:cNvSpPr txBox="1"/>
          <p:nvPr/>
        </p:nvSpPr>
        <p:spPr>
          <a:xfrm>
            <a:off x="3485575" y="3383781"/>
            <a:ext cx="5658425" cy="338554"/>
          </a:xfrm>
          <a:prstGeom prst="rect">
            <a:avLst/>
          </a:prstGeom>
        </p:spPr>
        <p:style>
          <a:lnRef idx="1">
            <a:schemeClr val="accent6"/>
          </a:lnRef>
          <a:fillRef idx="2">
            <a:schemeClr val="accent6"/>
          </a:fillRef>
          <a:effectRef idx="1">
            <a:schemeClr val="accent6"/>
          </a:effectRef>
          <a:fontRef idx="minor">
            <a:schemeClr val="dk1"/>
          </a:fontRef>
        </p:style>
        <p:txBody>
          <a:bodyPr wrap="square" lIns="91412" tIns="45706" rIns="91412" bIns="45706" rtlCol="0">
            <a:spAutoFit/>
          </a:bodyPr>
          <a:lstStyle/>
          <a:p>
            <a:r>
              <a:rPr lang="ja-JP" altLang="en-US" sz="1600" b="1" u="sng" dirty="0"/>
              <a:t>インパクト解析</a:t>
            </a:r>
            <a:r>
              <a:rPr lang="ja-JP" altLang="ja-JP" sz="1200" b="1" dirty="0"/>
              <a:t>　</a:t>
            </a:r>
            <a:r>
              <a:rPr lang="ja-JP" altLang="en-US" sz="1200" b="1" dirty="0"/>
              <a:t>攻撃と対象端末情報を解析し本当に危険度の高いログを識別</a:t>
            </a:r>
            <a:endParaRPr lang="en-US" sz="1200" b="1" dirty="0"/>
          </a:p>
        </p:txBody>
      </p:sp>
      <p:sp>
        <p:nvSpPr>
          <p:cNvPr id="19" name="Rectangle 18"/>
          <p:cNvSpPr/>
          <p:nvPr/>
        </p:nvSpPr>
        <p:spPr>
          <a:xfrm>
            <a:off x="7008224" y="2302538"/>
            <a:ext cx="212399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lIns="91412" tIns="45706" rIns="91412" bIns="45706">
            <a:spAutoFit/>
          </a:bodyPr>
          <a:lstStyle/>
          <a:p>
            <a:r>
              <a:rPr lang="ja-JP" altLang="en-US" sz="1600" b="1" u="sng" dirty="0"/>
              <a:t>自動チューニング</a:t>
            </a:r>
            <a:endParaRPr lang="en-US" altLang="ja-JP" sz="1600" b="1" u="sng" dirty="0"/>
          </a:p>
          <a:p>
            <a:r>
              <a:rPr lang="ja-JP" altLang="en-US" sz="1200" b="1" dirty="0"/>
              <a:t>ネットワーク環境を学習し、　最適な推奨設定を自動生成</a:t>
            </a:r>
            <a:endParaRPr lang="en-US" sz="1200" b="1" dirty="0"/>
          </a:p>
        </p:txBody>
      </p:sp>
      <p:sp>
        <p:nvSpPr>
          <p:cNvPr id="20" name="TextBox 19"/>
          <p:cNvSpPr txBox="1"/>
          <p:nvPr/>
        </p:nvSpPr>
        <p:spPr>
          <a:xfrm>
            <a:off x="3305441" y="4534523"/>
            <a:ext cx="2864114" cy="276999"/>
          </a:xfrm>
          <a:prstGeom prst="rect">
            <a:avLst/>
          </a:prstGeom>
          <a:solidFill>
            <a:schemeClr val="bg1">
              <a:alpha val="70000"/>
            </a:schemeClr>
          </a:solidFill>
        </p:spPr>
        <p:txBody>
          <a:bodyPr wrap="square" lIns="91412" tIns="45706" rIns="91412" bIns="45706" rtlCol="0">
            <a:spAutoFit/>
          </a:bodyPr>
          <a:lstStyle/>
          <a:p>
            <a:pPr algn="ctr"/>
            <a:r>
              <a:rPr lang="ja-JP" altLang="en-US" sz="1200" dirty="0"/>
              <a:t>攻撃の緊急度</a:t>
            </a:r>
            <a:r>
              <a:rPr lang="en-US" altLang="ja-JP" sz="1200" dirty="0"/>
              <a:t> </a:t>
            </a:r>
            <a:r>
              <a:rPr lang="en-US" sz="1200" dirty="0"/>
              <a:t>“High”</a:t>
            </a:r>
            <a:r>
              <a:rPr lang="ja-JP" altLang="en-US" sz="1200" dirty="0"/>
              <a:t>のアラート数</a:t>
            </a:r>
            <a:r>
              <a:rPr lang="en-US" altLang="ja-JP" sz="1200" dirty="0"/>
              <a:t>: 1433</a:t>
            </a:r>
            <a:endParaRPr lang="en-US" sz="1200" dirty="0"/>
          </a:p>
        </p:txBody>
      </p:sp>
      <p:sp>
        <p:nvSpPr>
          <p:cNvPr id="24" name="TextBox 23"/>
          <p:cNvSpPr txBox="1"/>
          <p:nvPr/>
        </p:nvSpPr>
        <p:spPr>
          <a:xfrm>
            <a:off x="9078703" y="3897232"/>
            <a:ext cx="184666" cy="369332"/>
          </a:xfrm>
          <a:prstGeom prst="rect">
            <a:avLst/>
          </a:prstGeom>
          <a:noFill/>
        </p:spPr>
        <p:txBody>
          <a:bodyPr wrap="none" lIns="91412" tIns="45706" rIns="91412" bIns="45706" rtlCol="0">
            <a:spAutoFit/>
          </a:bodyPr>
          <a:lstStyle/>
          <a:p>
            <a:endParaRPr lang="en-US" dirty="0"/>
          </a:p>
        </p:txBody>
      </p:sp>
      <p:pic>
        <p:nvPicPr>
          <p:cNvPr id="7" name="Picture 6" descr="Screen Shot 2014-09-12 at 14.28.29.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16543" y="3758769"/>
            <a:ext cx="2591961" cy="1073065"/>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6178563" y="4536056"/>
            <a:ext cx="2848353" cy="276999"/>
          </a:xfrm>
          <a:prstGeom prst="rect">
            <a:avLst/>
          </a:prstGeom>
          <a:solidFill>
            <a:schemeClr val="bg1">
              <a:alpha val="70000"/>
            </a:schemeClr>
          </a:solidFill>
        </p:spPr>
        <p:txBody>
          <a:bodyPr wrap="square" lIns="91412" tIns="45706" rIns="91412" bIns="45706" rtlCol="0">
            <a:spAutoFit/>
          </a:bodyPr>
          <a:lstStyle/>
          <a:p>
            <a:pPr algn="ctr"/>
            <a:r>
              <a:rPr lang="ja-JP" altLang="en-US" sz="1200" dirty="0"/>
              <a:t>実インパクト</a:t>
            </a:r>
            <a:r>
              <a:rPr lang="en-US" altLang="ja-JP" sz="1200" dirty="0"/>
              <a:t> </a:t>
            </a:r>
            <a:r>
              <a:rPr lang="en-US" sz="1200" dirty="0"/>
              <a:t>“High(1)”</a:t>
            </a:r>
            <a:r>
              <a:rPr lang="ja-JP" altLang="en-US" sz="1200" dirty="0"/>
              <a:t>のアラート数</a:t>
            </a:r>
            <a:r>
              <a:rPr lang="en-US" altLang="ja-JP" sz="1200" dirty="0"/>
              <a:t>: 106</a:t>
            </a:r>
            <a:endParaRPr lang="en-US" sz="1200" dirty="0"/>
          </a:p>
        </p:txBody>
      </p:sp>
      <p:sp>
        <p:nvSpPr>
          <p:cNvPr id="23" name="TextBox 22"/>
          <p:cNvSpPr txBox="1"/>
          <p:nvPr/>
        </p:nvSpPr>
        <p:spPr>
          <a:xfrm>
            <a:off x="6304655" y="4870089"/>
            <a:ext cx="1441064" cy="265441"/>
          </a:xfrm>
          <a:prstGeom prst="rect">
            <a:avLst/>
          </a:prstGeom>
          <a:noFill/>
        </p:spPr>
        <p:txBody>
          <a:bodyPr wrap="square" lIns="91412" tIns="45706" rIns="91412" bIns="45706" rtlCol="0">
            <a:spAutoFit/>
          </a:bodyPr>
          <a:lstStyle/>
          <a:p>
            <a:r>
              <a:rPr lang="en-US" sz="1100" b="1" dirty="0">
                <a:solidFill>
                  <a:srgbClr val="FF0000"/>
                </a:solidFill>
              </a:rPr>
              <a:t>10</a:t>
            </a:r>
            <a:r>
              <a:rPr lang="ja-JP" altLang="en-US" sz="1100" b="1" dirty="0">
                <a:solidFill>
                  <a:srgbClr val="FF0000"/>
                </a:solidFill>
              </a:rPr>
              <a:t>分の</a:t>
            </a:r>
            <a:r>
              <a:rPr lang="en-US" altLang="ja-JP" sz="1100" b="1" dirty="0">
                <a:solidFill>
                  <a:srgbClr val="FF0000"/>
                </a:solidFill>
              </a:rPr>
              <a:t>1</a:t>
            </a:r>
            <a:r>
              <a:rPr lang="ja-JP" altLang="en-US" sz="1100" b="1" dirty="0">
                <a:solidFill>
                  <a:srgbClr val="FF0000"/>
                </a:solidFill>
              </a:rPr>
              <a:t>以下に減少</a:t>
            </a:r>
            <a:endParaRPr lang="en-US" sz="1100" b="1" dirty="0">
              <a:solidFill>
                <a:srgbClr val="FF0000"/>
              </a:solidFill>
            </a:endParaRPr>
          </a:p>
        </p:txBody>
      </p:sp>
      <p:sp>
        <p:nvSpPr>
          <p:cNvPr id="22" name="Curved Up Arrow 21"/>
          <p:cNvSpPr/>
          <p:nvPr/>
        </p:nvSpPr>
        <p:spPr>
          <a:xfrm>
            <a:off x="5881339" y="4798020"/>
            <a:ext cx="594440" cy="225196"/>
          </a:xfrm>
          <a:prstGeom prst="curvedUpArrow">
            <a:avLst>
              <a:gd name="adj1" fmla="val 55819"/>
              <a:gd name="adj2" fmla="val 106176"/>
              <a:gd name="adj3" fmla="val 38333"/>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solidFill>
                <a:schemeClr val="tx1"/>
              </a:solidFill>
            </a:endParaRPr>
          </a:p>
        </p:txBody>
      </p:sp>
      <p:sp>
        <p:nvSpPr>
          <p:cNvPr id="5" name="Rectangle 4"/>
          <p:cNvSpPr/>
          <p:nvPr/>
        </p:nvSpPr>
        <p:spPr>
          <a:xfrm>
            <a:off x="277542" y="826696"/>
            <a:ext cx="8847286" cy="369332"/>
          </a:xfrm>
          <a:prstGeom prst="rect">
            <a:avLst/>
          </a:prstGeom>
        </p:spPr>
        <p:txBody>
          <a:bodyPr wrap="square">
            <a:spAutoFit/>
          </a:bodyPr>
          <a:lstStyle/>
          <a:p>
            <a:r>
              <a:rPr lang="ja-JP" altLang="en-US" dirty="0"/>
              <a:t>自動チューニング</a:t>
            </a:r>
            <a:r>
              <a:rPr lang="en-US" altLang="ja-JP" smtClean="0"/>
              <a:t>/ </a:t>
            </a:r>
            <a:r>
              <a:rPr lang="ja-JP" altLang="en-US" dirty="0" smtClean="0"/>
              <a:t>インパクト</a:t>
            </a:r>
            <a:r>
              <a:rPr lang="ja-JP" altLang="en-US" dirty="0"/>
              <a:t>解</a:t>
            </a:r>
            <a:r>
              <a:rPr lang="ja-JP" altLang="en-US" dirty="0" smtClean="0"/>
              <a:t>析で管</a:t>
            </a:r>
            <a:r>
              <a:rPr lang="ja-JP" altLang="en-US" dirty="0"/>
              <a:t>理の自動化で</a:t>
            </a:r>
            <a:r>
              <a:rPr lang="en-US" altLang="ja-JP" dirty="0"/>
              <a:t>IPS</a:t>
            </a:r>
            <a:r>
              <a:rPr lang="ja-JP" altLang="en-US" dirty="0"/>
              <a:t>管理者の運用負荷を大幅削減</a:t>
            </a:r>
          </a:p>
        </p:txBody>
      </p:sp>
    </p:spTree>
    <p:extLst>
      <p:ext uri="{BB962C8B-B14F-4D97-AF65-F5344CB8AC3E}">
        <p14:creationId xmlns:p14="http://schemas.microsoft.com/office/powerpoint/2010/main" val="333367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grpId="0" nodeType="withEffect" nodePh="1">
                                  <p:stCondLst>
                                    <p:cond delay="0"/>
                                  </p:stCondLst>
                                  <p:endCondLst>
                                    <p:cond evt="begin" delay="0">
                                      <p:tn val="28"/>
                                    </p:cond>
                                  </p:end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9" grpId="0" animBg="1"/>
      <p:bldP spid="20" grpId="0" animBg="1"/>
      <p:bldP spid="24" grpId="0"/>
      <p:bldP spid="21" grpId="0" animBg="1"/>
      <p:bldP spid="23"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1458" y="2664214"/>
            <a:ext cx="5523152" cy="2428081"/>
          </a:xfrm>
          <a:prstGeom prst="rect">
            <a:avLst/>
          </a:prstGeom>
          <a:ln w="6350" cmpd="sng">
            <a:solidFill>
              <a:schemeClr val="tx1"/>
            </a:solidFill>
          </a:ln>
        </p:spPr>
      </p:pic>
      <p:pic>
        <p:nvPicPr>
          <p:cNvPr id="5" name="図 4"/>
          <p:cNvPicPr>
            <a:picLocks noChangeAspect="1"/>
          </p:cNvPicPr>
          <p:nvPr/>
        </p:nvPicPr>
        <p:blipFill>
          <a:blip r:embed="rId3"/>
          <a:stretch>
            <a:fillRect/>
          </a:stretch>
        </p:blipFill>
        <p:spPr>
          <a:xfrm>
            <a:off x="3332628" y="2096551"/>
            <a:ext cx="6165990" cy="2716843"/>
          </a:xfrm>
          <a:prstGeom prst="rect">
            <a:avLst/>
          </a:prstGeom>
          <a:ln w="6350" cmpd="sng">
            <a:solidFill>
              <a:schemeClr val="tx1"/>
            </a:solidFill>
          </a:ln>
        </p:spPr>
      </p:pic>
      <p:sp>
        <p:nvSpPr>
          <p:cNvPr id="16" name="テキスト ボックス 15"/>
          <p:cNvSpPr txBox="1"/>
          <p:nvPr/>
        </p:nvSpPr>
        <p:spPr>
          <a:xfrm>
            <a:off x="457200" y="1073150"/>
            <a:ext cx="8540152" cy="1177177"/>
          </a:xfrm>
          <a:prstGeom prst="rect">
            <a:avLst/>
          </a:prstGeom>
          <a:noFill/>
        </p:spPr>
        <p:txBody>
          <a:bodyPr wrap="square" lIns="68512" tIns="34256" rIns="68512" bIns="34256" rtlCol="0">
            <a:spAutoFit/>
          </a:bodyPr>
          <a:lstStyle/>
          <a:p>
            <a:r>
              <a:rPr kumimoji="1" lang="ja-JP" altLang="en-US" dirty="0" smtClean="0">
                <a:ea typeface="ＭＳ Ｐゴシック" panose="020B0600070205080204" pitchFamily="50" charset="-128"/>
              </a:rPr>
              <a:t>アプリケーション</a:t>
            </a:r>
            <a:r>
              <a:rPr kumimoji="1" lang="ja-JP" altLang="en-US" dirty="0" smtClean="0">
                <a:ea typeface="ＭＳ Ｐゴシック" panose="020B0600070205080204" pitchFamily="50" charset="-128"/>
              </a:rPr>
              <a:t>可視化、制</a:t>
            </a:r>
            <a:r>
              <a:rPr kumimoji="1" lang="ja-JP" altLang="en-US" dirty="0" smtClean="0">
                <a:ea typeface="ＭＳ Ｐゴシック" panose="020B0600070205080204" pitchFamily="50" charset="-128"/>
              </a:rPr>
              <a:t>御機能を標準搭載。</a:t>
            </a:r>
            <a:endParaRPr kumimoji="1" lang="en-US" altLang="ja-JP" dirty="0" smtClean="0">
              <a:ea typeface="ＭＳ Ｐゴシック" panose="020B0600070205080204" pitchFamily="50" charset="-128"/>
            </a:endParaRPr>
          </a:p>
          <a:p>
            <a:r>
              <a:rPr kumimoji="1" lang="ja-JP" altLang="en-US" dirty="0" smtClean="0">
                <a:ea typeface="ＭＳ Ｐゴシック" panose="020B0600070205080204" pitchFamily="50" charset="-128"/>
              </a:rPr>
              <a:t>また</a:t>
            </a:r>
            <a:r>
              <a:rPr kumimoji="1" lang="en-US" altLang="ja-JP" dirty="0">
                <a:ea typeface="ＭＳ Ｐゴシック" panose="020B0600070205080204" pitchFamily="50" charset="-128"/>
              </a:rPr>
              <a:t>URL</a:t>
            </a:r>
            <a:r>
              <a:rPr kumimoji="1" lang="ja-JP" altLang="en-US" dirty="0" smtClean="0">
                <a:ea typeface="ＭＳ Ｐゴシック" panose="020B0600070205080204" pitchFamily="50" charset="-128"/>
              </a:rPr>
              <a:t>フィルタや、</a:t>
            </a:r>
            <a:r>
              <a:rPr kumimoji="1" lang="en-US" altLang="ja-JP" dirty="0" smtClean="0">
                <a:ea typeface="ＭＳ Ｐゴシック" panose="020B0600070205080204" pitchFamily="50" charset="-128"/>
              </a:rPr>
              <a:t>IP</a:t>
            </a:r>
            <a:r>
              <a:rPr kumimoji="1" lang="ja-JP" altLang="en-US" dirty="0" smtClean="0">
                <a:ea typeface="ＭＳ Ｐゴシック" panose="020B0600070205080204" pitchFamily="50" charset="-128"/>
              </a:rPr>
              <a:t>レピュテーションなどの情報から</a:t>
            </a:r>
            <a:endParaRPr kumimoji="1" lang="en-US" altLang="ja-JP" dirty="0" smtClean="0">
              <a:ea typeface="ＭＳ Ｐゴシック" panose="020B0600070205080204" pitchFamily="50" charset="-128"/>
            </a:endParaRPr>
          </a:p>
          <a:p>
            <a:r>
              <a:rPr lang="ja-JP" altLang="en-US" dirty="0"/>
              <a:t>既知の不正サイトへのコネクションをモニターもしくは</a:t>
            </a:r>
            <a:r>
              <a:rPr lang="ja-JP" altLang="en-US" dirty="0" smtClean="0"/>
              <a:t>ブロック可能。</a:t>
            </a:r>
            <a:endParaRPr lang="en-US" altLang="ja-JP" dirty="0"/>
          </a:p>
          <a:p>
            <a:endParaRPr kumimoji="1" lang="ja-JP" altLang="en-US" dirty="0">
              <a:ea typeface="ＭＳ Ｐゴシック" panose="020B0600070205080204" pitchFamily="50" charset="-128"/>
            </a:endParaRPr>
          </a:p>
        </p:txBody>
      </p:sp>
      <p:sp>
        <p:nvSpPr>
          <p:cNvPr id="10" name="AutoShape 2" descr="data:image/jpeg;base64,/9j/4AAQSkZJRgABAQAAAQABAAD/2wBDAAoHBwgHBgoICAgLCgoLDhgQDg0NDh0VFhEYIx8lJCIfIiEmKzcvJik0KSEiMEExNDk7Pj4+JS5ESUM8SDc9Pjv/2wBDAQoLCw4NDhwQEBw7KCIoOzs7Ozs7Ozs7Ozs7Ozs7Ozs7Ozs7Ozs7Ozs7Ozs7Ozs7Ozs7Ozs7Ozs7Ozs7Ozs7Ozv/wAARCAFLAQQDASIAAhEBAxEB/8QAHAABAAIDAQEBAAAAAAAAAAAAAAUGAQMEBwII/8QAUxAAAQMDAQQECAoHAwoFBQAAAQACAwQFESEGEjFBBxNRYRQiMjVxc4GzFSNCVHWRlKHR0hdSVZKVscEWM7IkJjZDU2JjcnSDJTTC4fBEZYKFov/EABkBAQADAQEAAAAAAAAAAAAAAAABAwQCBf/EACgRAAICAQQCAQQDAQEAAAAAAAABAgMRBBIhMSJBExQyUWEjQnGBkf/aAAwDAQACEQMRAD8AsGzWzUW0EFwray63dr23KpiDYa+RjWtbIQAADgYCxJszSMlcz4SvXikjzpL+Kmuj3zRcvpes96V9XBu5XSj/AHsrJqpyhFOJr0sIzk1Ih49kGTR78dbe3DOMi6S/ih2OAODV33+JTfirZYn71O9uc7rv6KVSuM5wUtxzY4wm47Uefs2N6x2G1l8z33KYD+ak4uj2i6sdbd75v8925y4/mraivhFx7eSmUk+lgqn6Pbd+177/ABSX8Vz1uwdLDTmSC6Xtzm6kG5y8PrVyJGcZGexMZGCupcppHK4eSiW3ZGgrHOZLdb21w1GLnLqPrW2q2Ss1LkG8317x8lt0l/FTFZbZ46zNM126/UEHGFtprEDh1RJn/db+Kxqd2NuOfya3CnO5vj8FQfs5TF2Y7jeg08M3OU/1W2PY98uCytvZB7blMP8A1K+Q0VPT/wB3E0HtxkrfgKyNVv8AaRxK2v8ArEorNgZnDW5XZvpukv4rLuj+UcLpdT/+0m/FXlFb8f7ZV8n6R59LsXLDq6tveO1tylP/AKlzHZyAcbnetP8A7lL+K9KwuWqt9PVDx2AO5OboVTOqzGYyLoXV9SiUyj2YtMxDJrrfY3HmbpLg/epP9H1uOou99x9KS/isV9umo35Pjs5Owuu03QxuEE7stOjXHkq6tRKMtlhZbp4uO+ro5f0e279r33+KS/in6Pbd+177/FJfxVqBzwRbzCVX9Htu/a99/ikv4p+j23fte+/xSX8VaSQ0ZJAA4la4aqGo3uqeHbpwVGV0Thla/R7bv2vff4pL+Kfo9t37Xvv8Ul/FWpFJBVf0e279r33+KS/in6Pbd+177/FJfxVqRAVb9Htu/a99/ikv4p+j23fte+/xSX8VakQFV/R7bv2vff4pL+Kfo9t37Xvv8Ul/FWpEBVf0e279r33+KS/in6Pbd+177/E5fxVqRAU6ktrLTPV0cdRVTsZMC11VO6V4zGw4y7lnki7KrztXetb7tiKCTT0feaLn9L1nvSuq9xFlaH8nt/kuXo9803L6XrPelSl/jzDFIPkkhZ9VHNbL9LLFqPiwO8aVvaAVNKv2J27Wub2tKsCaV5qROqWLWERaauYU9O+Q/JGi0SeFlmdLLwRoJqb7kE7sXH/57VLqLskZLJKh3lSOwpRVU527n7LLcKWF6CIiuKgiIgC1zTxwRl8jg0BJ6hlNEZZHYACg2MnvFTvOJZC0/V/7qmyzb4rstrr3cvhG6a/kOIhiBb2uK2Ul7E0ojmYGF2gIOmV2soKZkXVCJpbzyOKr1bB4HWljeGQWrNY7q8SbNNcabE4pYLRJGyVhY9oc1wwQVW7lbXUb99gJicdD2KyRnMbT3LE0TJ4nRyDLSNVfbUrY/soqtdUv0cFmrPCKfq3nL49M9oW6rucFL4u9vv8A1QoCdk1uqXxscWg8xzCmLVSUroGztHWPPEu4gqmqyb/j9outqhH+T0zllFxuLHPLeqixkNOmVy2ypNLWt3shrjuuCs+FW7xT9RWl7Rhsmo9K4urdeLEzqixTzW12WTOUXLbajwmjY8nLgMO9K6lvi9yyYpLa8BERdHJlERAEREAREQFaqvO1d61vu2IlV52rvWt92xFBJq6PfNFy+l6z3pU3eGg0Du4gqB2BkbFZbm95DWi71hJPrSuivuDqx+63SNvAdves+osUYtP2X6euU5pr0YtLg24R455H3KzKp0j+rq4ndjgrWNQqtE/Bot1q80zKhbzU9ZI2lYc4OXY5nsUnWVTKWndI468h2lQ1rgdVVpnk1DTvE96svllqteyumOE7H6Jmkh6imjj5ga+lbkwi0xWFgzt5eQiIpICIiAi66gqa2rAc4CAcMFSEEDKeIRxtw0LYirjWlJyO3NtJBQN8a3r45GuB5HB4LrutTJvMpICRJJxI7FGzW7FdFTNkJc4ZcSs+om2tqRo08UnubLB1rI4BI9wa3A1PBfccjJWB7HBzXcCFGm1zysZHPU70TOADcErsjqKaOVtKx7Q5owGhXxk/awUSivXJHbQQgxxy41BwVmwu3KaZzjhod/RdF7aDbnE8nAqKoaWrqKZ8cRDYnHVx5rJPMb8pejXDEtPhv2TVLc6eqcWNO64cjzWq8U3X0Zc0eNH4yi5LRWQkFgD8agtOCF9iS7NG4WSOHY5uVLtk4uNkTlVRUlKEkfdhqNyV8B4O1HpU8q1TUNbHUslbAWlpzqcKyjOBnirNLu2Yfo41SjvyvYREWsymUREAREQBERAVqq87V3rW+7YiVXnau9a33bEUElf2WM09LcKWPJHwtVEAc/jDxV1orXFTszI0PkI1yNAoHo9hj+D7nNu+ObtVjP8A3CrcqVSt7lLktlc9u2PBXbvTiCqDo27ocM6dq2Q3uVkYa+MOIGM5UzUU0VTHuStyFw/AVNny5MdmVROmyM263wy6F1coKNi6Ix8lTc6gNOvYBwaFP0lMylgEbePM9pWaelhpm7sTAO08ytyuqp2vdLllVtu/xjwjCIi0FAREQBERAEREBDVzhT3iKeTRmMZ5BdVJRv8ACpKuYhxf5GOxdj4o5Rh7A4d4X2BgYCpVWJZZa7G0kaqmUQU0kn6rcqGoo2y1NOYzvPbl8rvSpySNsrCx4y08QvmGmhp27sTAwHsScHKSfoiM1GLRy3jze/2fzWuxtxQZ5FxIW+508lTRujixvZB1UXTV9RbgIJ4Tujhpr/7qqbUblJ9F0E5U7V3kn0XJBc6WfAbIGuPyXaFdQIPArRGUZcpmdxcXhmURF2chERAZREQBERAEREBWqrztXetb7tiJVedq71rfdsRQSaej3zRc/pes96ValVej3zRc/pes96ValJAREQBERACsLJWEAREQBERAEREAREQBERAF8SQxzNLZGBwPaF9ooaT7GcdETUWKN3jQPLD+qdQuJ0NzoDvNL90c2nIVjRZ5aeL5jwaI6iS4lyivx3ypZpK1r/uXXHf4DpJG9nfxXfLRU0395C09+FwzWGF3909zO46hVbL4dPJZvon2sHRHdaOT/XAHvGF0NqYH+TKw+hygpbFUsPxbmvH1FcklBVxeVA/2DP8AJR9RdH7onS09MvtmWwOaeBCznvVNzPGeMje7ULIqqgcJpP3io+tXuJP0T9SLiiqHh1V84k/eQ1tUf/qJP3k+uj+B9DP8lvyO0L4dNGzypGj0lU81Mzs70ryP+YrXlzjqc+lQ9d+EdrQP2yQmlZNc658bg5vXNGQf+GxFwWvyqz1492xFujLdFMwTjtk0dnR75ouf0vWe9KtSqvR75ouf0vWe9KtS7OAiIgCIiAFYWSsIAiIgCIiAIiIAiIgCIiAIiIAiIgCIiAIiIDBY13FoPsWt9HTP8qBh9LQtpcGjJOAoysvcUOWQASP7eQVVkoRWZFkIzk8ROl9uoQMvgjA7eCjp5bPAS1kDZHDk1c7Y7hdnZc4iPPPRqk6WzU1PgvHWu7XcB7FmWbPsjhfs0vFa85Zf4REtbPVnFLRRxt5O3f6ldDLDUS6zzBvcBlTwAA0GFlWLSx/tycPUyX28FTjpBRVtbC1xcBMDkjtjYi31XnWu9a33bEWhJJYRnbbeWauj3zRc/pes96ValVej3zRc/pes96Val0chERAEREAKwslYQBERAEREAREQBERAEREAREQBERAEREBlctXXwUjMvcC48GjiVx3C8NizFB4z+BdyCjqWiqLjKXkndz4zyslmo5218s1V0cbrHhGZ6uruUvVsB3T8hv8AVSFDZI4sPqDvu/V5Bd9LSQ0kYZG3HaeZW9K6Od0+WJ6jjbDhGAA0YAwAsr4llZCwvkcGtHMqDrr655LKYYbw3zxPoVtlsK1yVV0zseIkxUVtPTDMsgHdzXFHemz1LIYYXOLjxOmFx0FpNZGKipkd42o11wpimoKekHxUYBPPmuIytm89IslGqCx2yCqvOtd61vu2IlV52rvWt92xFeZzV0e+aLn9L1nvSrUqr0e+aLn9L1nvSpTaTaOg2Ytjq+vfhud1kbfKkd2BdEEsi8OufTJfqmY/B8NPRw/JBZ1jvaT+C5qTpe2pgkaZpKeobnVr4QM+0KMkZPekVP2Y6RKHaK3VEohMNZSxmSSm3gS4AcWnmFIwbX0MkDZJWyRuOhbukgHe3d3PapJJ9YULDtRR1XWGnjlexkD5hIWhjXBpAIBJ7+PBYh2mimkoWCneDWDPlDxNcD05/lqgJtFXxtfR9WHOgnHjYd4ujdRk554yPrW2Tay2xhu86RrnEAtLNW54Z7EBNooFm2FudujEuXY4MyBkcfQFrqdsaWjr56aoge0ROLA9hDi4jd+TxHlfcUIyWJFXxtjbw4skjnY8ZwNzjh26Ne/CwNsqESPbJDMwNfujQHPfpyQZLCiql82/o7NZWXTwOedjpxDuZDCDjezr3YWjZDpGptrrnJRQ26WnMcRk33yBwOoGNPSgyXJEWmrq4KGlkqaqVsUMTd573HAAQk3IvMLr000kFQ6K2W19S1px1sr9wO9A4r4t3TZTSzNZcbW6FjjgyRP3932EBRkHqSLnt9fS3SijrKOZs0Eoyx7eBUdtLtTbdl6HwqvkO87SOJmr5D3fipBMOcGjecQAFA3K7OlJipyQzm7tXnNz6ZJqt+5DawyDPAy+MfqCn9idq7TtHW+DzZp6riyCQ6Seg8/Qsl3yS8Y9Gqn44+U+/wAFlttpdUESzDdi5Dm5WBjGxsDGAADgAsgADAGAitqpjWuCq22VjyzK5qytho4y6Q68mjiV8XC4x0UfJ0h4NVZnqJKiQySOy4qq/UKvhdl2n0zseX0ba2vmrXkvOGjgwcAviipHVlQIm5x8o9gWj61aLRReC0oc4Ykfq7u7lgpg7rMyN9840V4idsUbYo2xtGA0YC+kXxLKyFhfI4NaOZXs8JHjctleqvOtd61vu2ItAqWVdfXSsB3euAGfVsRRnJLTTwzPR75ouf0vWe9KpPTfJP8ACNqYc9QInlvZvZGfuwrt0e+aLl9L1nvSu3azZSh2stgo6pxjkjO9DM0ZLD/UHmF0cnjPR3PstBdZjtJGw7zR1Dpm5jaeeR28MZ71ftpthrBtRbGy7OeARVgcC2SJ4DHN5ggKiXjor2ltkjjBTtroQdHwO1/dOqq8jLnZ6jD2VNHMDzDoyFBB6lsl0Z33Z/aKluE1TRuhZlszGuJLmkEEcO9Lt0p0trudXaxs/DJHTSuhzvgAgHHDHco/YLpMuDLlBar1MainncI453+XG46DJ5jKpG1Yztddv+sl/wARQg9JvXS5bqaGKK22uKomfCDKX4EcZcAS3hr3rmsfS7Tmtiiulop4Ii7AmgH93nnjHD0KS2Q6MrBU7MUtVcoHVFTVxCUu3y0MB4AY7l5Pfre20bQV1AxxcymncxpPEgHRAfpOsqLXR219fUmBlKxnWGRzRu40Of5Ly+8dMFO2pe202WF7AdJqgauxwOB+KiduL7PLsfs1ag9wa+jbNLr5XyW/yK6+inY63XxtVcrpTtqI4XCOON3k72Mkn7kJOuz9MMPhDWXWzQsY4+NLTjUew8dFer5tDb6HZSbaOjggrYnNa4aAdZlwGpxyXnPSvsdbrGyluNsgbTxTPMckTfJBxkEdnNQNlu8x2Ev9okeXRhsc8YPyTvtB/mEBdrN0s0Nxr3R11ogpYBG98ku8HHAGcYxrlaKbpY+ENoKajpbLTMp5p2s3pDl+pxnTQFebWCzTX6901sgcGunfguPyRxJ+pe223op2dt0lPUN8JkqYHteJDJjJBzw4IQef9Ie2pvXXWQW9kDKOrPxjX5393LeGFBbG7Vv2SuktdHSipMkXV7hdu41Bz9y9C6YrTb6OwwVVNRQQzyVXjyMYA52QSclVrojt9HctpamKtpYqhjaUuDZGhwB3hrqgPX9lr27aGwU1zdAIDOCerDs4wSOPsVE6artNDSUNrie5rJy6WUA+UBgAfWV6bS0sFHTtp6aFkMTPJYxuAPYua4WW2XRzX19BBUuYMNMrA7AUnR4x0dbAU21MU9dcpZW00T+rayM4LzjJ17OC0dJOxVHspPSS2+WQwVIcOrkOS0jHPmNV6be9q9nNhaV1LBFEJzlzaSnABJ7T2Lx+9Xm97e3xp6l0sh8WCCIHEbf/AJxJUEF86E66U0FzpJHkwxPY9mTo0kHP8lSOkO+yXva2qeJN6CncYYRyDR+Jyr/sxZjszZnUW+HVFQ4PqXNOmeTQeYC8lqMm8v3+JnOf3lRG1Tk4r0XzpcIKUvZ6tsv0V2qezxzXaKR80sYdkPLS0kcvQvONoLZPsltVNSU8pElJKHwSjQ44tK/ScAAp48fqj+S8I6Wt3+3U+P8AYx5/dVqW1FUnk9qsFyF4sNFcBj4+Frzjkca/etlwuDKKPkZHeS1VfYCtFF0dW50nllr9xvb45X1PO+olMkjslyzanUfGsLs1abTux5fRiaZ88pkkcS4r4WFtpad9XO2KManiewLyFmcv2ey9sI/pHdZqHwmfrXj4uM8+ZVlWqmp2U0DYmDAaFqrq6Ohh3nHLj5Le1e1VBUw5PDtsldZwfVZWw0cRfIdeQ5lVisr5qyTeecNHBo4Ba6iqlqpTJIck8uxfdDSOralsQHi8XHsCwW3yultj0ejTp4Ux3z7NVszvVZIIzOP8DEXdLG2K41jGjAbI0Af9tiL1ILbFI8mct0mz46PfNFz+l6z3pVJ6U7ttDZNpGPpLlVU9FUQgxtjfhocNHD+R9qu3R75ouf0vWe9K79q7RZbzaTT3t0cURcBHM5waY3ngQTzXZwec9H/SZHSNqKTaWvmfvuDop5MuDdMFp7O361K7e7b7JXHZuppIpY6+pkbiEMYTuO5O3uWFXbh0O1jZC613akqITq3rXbjsezIXNTdD97kkAqK+ghZzIlLz/JDkqmzlHLcNoqClp2Oc+SoZjA4DIyfYNVt2rP8Anfdf+sl/xFe37GdH9r2UHhMchq6xzd3r3fJHMNHJU2/9Fk1RfKuulvlFTtqpnytZLkHBOe3vQk9I2S/0RtP/AEcf+ELwDbf/AE2u/wD1Tl7/AGGajorTQ2wXCmmlghbF4kg8YgY0GVQr/wBEdbeL9W3Jl0gjbUymQMdGSW55IMFY2ztUo2Q2ZuzGkx+BiB5xo08R/VSnRLtdbrOyrtdyqGU7ZniSKR5w3OMEE8uStTKWntVqj2Yu8sFTF1IY6JzgN4ciOY1VRufRGXMkq7PdofBgC5zarLTGO8hVQsUnj2WzqlFJ+jZ0t7W268spLXbahlSyF5llkYctzjAAPPiVXLJaJRsNf7q9pbHuxwMP6x32k/VgKxbO9EIr3NnrLzTS0w4ijdvk92eS9C2g2YopdiZrHSSw26la1uHv8lgDgcn6laVHj/ReP8/bf/8An/hK/Q3FeZbGdGxs99p7xHeaasjg3huxN45BHHJ7V6agR5300tcdlaZwBw2qbn90qi9F19t1h2jmnuU4gilgLA8g4ByDr9S9r2hsVJtJZ5rbWZDJMEPbxY4cCF5lL0JVbZj1F4iLM8XREH7igZ6vb7jS3WijrKKZs0EnkPbwOuFVekna+TZm0Mho3YrqvLY3f7No4uU7svZXbP7PUtsfMJnQNILwMZySf6qs7bdHtVtbdo6xlxjgZHEI2scwnmSeakk8WpTBX3QOu1bJFFI7emm3TI8+zmV6ZQ7Y7EWC3Ckswmjc4YkmdAd9/pKj63oemoot995ic46BohOT965abopqamZsUdyZk/8ACOn3rPZOOdjfJdXXPG9LhFz2Xu1t2nq5I6OV7mwND5N5hbpyXme31odZdratjW7sM7zNC4cC09noK9GsnRfU2i23WmbePHr4RG18cZbuEHPbwPBd0PRrR1GycNnulS+eeFznR1TR40WeQzy7l1XTGtcEW3SsfJz2DpU2fdYoDcqp0FXDGGyxmMkuIHEY45XlO0l2k2q2pnrYY3ZqZA2FmNccGj6lcqnoUrGSOdHeKfqB8p8ZBwuyxbF0FiqOv6x1VO3Rsj24DfQFzdaq48nVFLtl+iZt0Bo7XSUnKnhazA7QNfvXQVgLPLHNeHKTk8nvRioxwj6Yxz3hrRkk4AwrRa6BtFDkjMjvKP8ARc1ntnUME8w8cjQfqhSskjYoy9xAa0ZyvV01Gxb5Hk6q/wCR7I9Gqsq2UkDpJD6B2lVOqqZKqYySHU8B2BbrjWvrZ986Mbo0LkOFl1N7m8Lo2aXTqtbpdmGgkhoGSeQVqtVCKOmBcPjH6uP9FwWS25Iqpm6DyAf5qe5LTpKNq3syazUb3sj0Vqq8613rW+7YiVXnWu9a33bEW8wGro980XP6XrPelUvpivzauto9nqd+ercJZwOG8dGj6iT7Qrp0feaLn9L1nvSvLOkHZ42HbSOQVD5o66QTtLyS5uXagn08O5SQzbthZLbabvHR0Mm/1dPG2ZvhjYtx4GMEdpAB9qrVY0RUxezLXZGorRJ//IUrVXGa732vfXT2uneJXDraun1fg4AyAdcALD4oY43PF02eeWtJDW0xy7u8lQcnsfR05z9g7W5xyTG7OTn5TlwdIOxlLtFGy5VVfJSsoIJCQxgdkcTx9C0dEt0q7ls9UNqtxraefciYyMMDWkZxgd5K3dKl/jtWy0tEyQeE13xTW51DflH6tPapJPLNi20cXSNbBRyySU/XjcdK0NcfFPEDvX6BrZ5Kagnnij62SONzmsHyiBwX52FsrtlnWS+PH/mCJ2N5t3XaA+kYPtX6CpLvR1dmjuzJQymfF1u+4jxW88+hQmMHg19v92um2lLcqm0OgrI2sayl3XZfgnHEZ1yuvabbKoqbf8GQRyU75GAVYILcf7muqitotoKm9bZz3ajLg4Sjwfd1Ia3yT92VMbSXm7XHaOFkzae3y1NJE6QTMYQDuk6kjOvH2qqcE3uLq7Gls9M4dmtqZNkLr1lpmfW0krAaiF8ZZkjjj0cir10i7YQ1Ow1NHBFLDNdsFsUgw4Rg6nHfoPavMrVXXC1Us9bQ1sELmyBhYWtc92ezI4L0i7xX/aXZexVFppqeqqWxB1Q6WOPLTgFpGeHPgu1JHDi8FT2avW2FqqHbO2emjbUNJkdEYm73AHJJ7iFK3y7bYVe2kNlpLpNS1M0MWYw/dY1+5l3DPPKrdFW7Tf25lkppmC9yPdE5xLAC7GCBy5KwUHwh+lu2fCx/y7cj6/h5XVns0XRWSvR/ddof7eVVnvF0mqfBonhzXP3m7wI1H1qzT1VZQGoD74wPbId1hDnHX2cNVWNlCB0y3t3HSX+YU1HtXaX1dbG2zRMNLjelc8YeXHuB5qSSWiqZquBkRvdPJNvh260lmdDpprx1XNT3WtdA+Z19p42jgHxd/oUY/bK3xXijjbYR1r3Dx45AQ0klnZrz+9fcm0FBeWPgbbo4XwNw5hwTjJ04aKuyeyOS2qt2TUTS66y1FaaiqubJWbpDGYwBrocKUo/DLRWU7KiviYKnD3eLkNbknifqVTte1FtdPI59lDmtON1zhg/UFYW7bUFxqPA5LOQ3wfO8XDQY4ejGVnpr53yNOotSXxw6JGOWtY+bwe/Qu8txaQXEaZ9mi6bXdXNppJKm7QyF43YmvaW4dzz9a3bNVltvlHLVQW8QEP3XhzRqcfgV9XmK307N1lLCZn890aDtWmc1CO5mSEHOSSK1XXarlkbSR3uOVjiAOrbnJxwJPJclGamrimxWtmDfE0bu4cDqPq0Ug2jpmOD2QMBByCGr7igihDhFG1gccnAxkrxbbvkeT3qqVXHCOWWlqXsj3Z9x8bXAYJwTpgnKkbbs9d34qXVzWn5ALPRr9xUhaLb4S8TSD4tp0B+UrGGgDAGAteloz5SMWr1GPCJqpmSQ0zGSyGV7WgOedMlQd5uPXyGniPxbTqe0rsvNxEEZgjdiR41PYFXuOqau/HhEjR6fPnIwpC1W81k2+8Yiade/uXNSUr6ydsTBx4nsCtlPAymhbFGMABU6Wje90ui/V37Fsj2bGtDGhoGAOC1VVUykgdK88OA7StrnBjS5xAAGSSqzW1Ml0rWxQ+QDho/qvRus2Rwuzzaavklz0jko531NTXSyHLnVH1fFsRb2UzaSrq4W8pW57z1bEVkc4WSubTk8dGej3zRc/pes96VSemD/AErsx1OIhw9Yrt0e+aLl9L1nvStm1VZsvRVNPLfqVksoaTG90Bk3QD2gaLs4Z530l7QWC9Qx0lvgk+EIJS1x8H3dObddc5HYqzajQ0W0sNRtNQzU9OwB3URQ7ocQBjIPLmccV7BshebBtJJPX09thgrS4ulcYtSM4B38a5UxtA+ijoOtntJug3g3qYomyO154PJQRgiptubXT7Kz3230VRNBG/cDWw7njY593eqDs/ZLp0j7RG9XkObb43a6Ya4DhG3u7Srtbto6eaph2codnJ6TfaXugqYwxgiz4xwCeZUzarxStoKrrbfJaoLc4sc2Zga3dAyC3GmMYQEdftjGbQ0FRTVBbFp/k5b8gjRvs7lQdlb9dNjrtJstebfLU0szywQNZvEZ5tHymnsXqtFtFQ19z8BgMhc6mbUxyFuGSMdzBWiyXSgv/WXHwOOKSmnkgjlk3S5wacEtPYVzGKiuDuUnJ8nmVXZaCxdLlpo6CIsgc6OTddqcuLifw9i+ekK42K83eamt1oqp7w7ETpX7zAzGmjOf8l6Tf5IaOrguNPs2btUjPx8W5vRY4an0qvv2qt1fb4LmLQ+klrqnqHSFjXOONAS4cs6exRZLbFsmqG+aR5dPYZdnKuKS8UPhVJI0bzo3EbpPLPaFeK3an+zezlPNbKeZhmj6uASNOGjHP+imoaltZeZbWKA1ZipTUPYCMO1wGa9q4b3d6mKSnbX7KT00NRK2NrXyRuBdywB2LEt80ptdG/8Ajg3XnsqlF0eXur2bZtBSPe64un6xsIOHbufK/wCbOvoWLvSX+bpFgpWVcbbyY4wZWHdAfuaq+7PbWwC91dtldHEYZera0v1fp5QC+63bS0x3oTU1imquplfHU1jKXJiLRyIGv18FsrnvXPZitq2PjorXR9a7xR9IVc+6RSvl6mQSTFpLZHZHA4wVYqJ1a18zJtn4akZBe7wYR51HijTjrnXs4q126/Wy50NPWxVDGMqG70bZSGOIzjgVXrvt9V2WodFV7OTsb45Y91TGOsa3i4ezVWlJyzVdTDR1E8Oz9LTywRb0UhgOXOz5IBHEa59GiqTq29i51bae3N3MvwWUurh6easN122lqqOnrTZqtsTojIWgtwz0lZs2174LZcLlJaXxmCnEsTXPBc8E4BIHAc8rFJuyeMcG+OKa855ZuoKO5m0xu+DqSGsfJ1ccTreCd0gHJOgAGSfuXQHXeOV0T6ICMB7C74PGjWuAbgjyiRyxhR7Olh8l2pqRlrYIpjGC90hBG9x5cium+9JlRZ71W24WkSdR5D3ybueGXHThry7FsMLeWS/whV2uiljitzKR0kbpmks0jOcNaQ1uCca4z3KBpa+8VdbvV7Gva+MEu3dwt1ONPQBkZ0ylTtzNcbXDXPtcrYjklsUgcG45uJxhcVo2jq7pSmcWqQNw8teHt3HEcB6V52plKfC6PU0tcYYb7Z3morTcHxsbmJp5sxkY7V9UslzqLjNE2PEbWks+LJGd3OMjvXLsxfnbR3eShbBHT9XkZM4c4kHXAHFek0tNHSwtjjGAOfauKNO3LMlwdajUpLEXyR2zs9bPSS+GQ9UWSFrBubui766rbR07pHceDR2lb3ENaXHQAKq3KtNZUkg/Ft0aP6rZqLVVDjsxael2z5OaWV00jpHnLnHJKxHG6WRsbG7znHAAWGMc9wa0FxJ0AVltdsFIwSSDMrh9S8ump3Syz1L7o0wwuzdbaBtFBjAMjtXFdnAaooW73XcDqeB3jfKcOXcvXlKNMDx4xndP/TTebl1zjTQHLRo4jmexdtntwpYhLIPjX9vILks1tLyKqYafIB/mp7gqaYOUvkn/AMLrpqEfjh/0rdV52rvWt92xFiq8613rW+7Yi1mU1dHvmi5fS9Z70rftdaJ7vTtjNe2GjYxzpqckNM5GrWl/yW6arR0e+aLn9L1nvSqt0uUwdU080UUrpnQ9VkOBDsk4aG8Sck6gdiEFi2Y2do4tiKe23htO9jXOmcGTZY0FxI8YHsK7KejsVkjmmsrqNlXLGWxh9RlrzpgcTzI+tea7Nwwx7L3+SoikbKyhMTsvDMDIy0t4g5xqQq49hbHbqx74pGSyPDmGYDxt8aloHitIwhGT2ywWuS21k9xvdbDLd65mSAcNijb8hgOu6OZXI6wXLaSpM98uML7Ux+9DS0h8SYA+KXu56clTdrxNcNvPBYasxOmNNDFI2Y5YyRp3t1vAg6Z9A7V9W8VUGzN+pYPDN6nbTRxQ0tQ6QRSbp3gHDPi54qQegXqluFzoIYNn6qkp4Zh1ctQ0ZcyP/cxouX+z+yFPSU9tq3UrjRM3AJZt1+upJ14niqhsXcbc2+0Nst9yrKWniia4BxO7VyHywQcgDTThwKrV/qZ6eurxUyxzAXKYGXTfccNxp2YChySJSb6PSbxaY4rS2mtFwpbdZJd51XJE7L38sNdnAzwUBbqKeho6qO3V0VRSNGaRsh3hEdSQXDiFHUNe2g2EhgqGMmfLvtp6cHf3yTkDHpOq3bOxG22W62Cupy+4PgfPSNa7cbKC3UA9oIWKbdz2rg9CCVEd0uS07Ex0Nu6ySpr45rncTvGUuAEgHBrO4Lqo7NUVW05uG0FfTS1EDXeB0cRw2Jh03yDqSe1eLOZVQ/BxcM4ja5pbKTgZyMnPia47FcNtGTRbY0lQHNnzSs3wHSP6obuBvbvDLjkdvErTXxHDMlv3ZRLVWy9NBd7rU17IDDNVCop5GyataBzPLhwUgaWqrrebRan0tHSVb3Pq6kHxt0+Vu8iT2qpbNw0tRsrd5GVfgjIoqZz5Hs3gTuneBB45K6qOtdNCx0cXgtipYyJS+Mg1AOhAbxDdVlkpV2bsmuDjbVtxyWuv2ddUXG3C2R2h8FuaBE2Ulz3jdxg45Ditd4ooay+zVl4q6CeKKPwelpGvBwXY3nOB56KBsTKak2ogvUFilt9tq2GlopGN3sSH5b28RnkuCstVRWbWT0sFwpal0IMk9W2hYN2TPk95WmySUGzJTBuxIslwtXw3Svs8VQyGWdviZ7Brw5jRS9Zs9cbvsTVW6vjpoq+Rm4DTHda/d8nJPLTgqRTXyaC+1lwpqaoq6qlphBSf5I9zXvz8Y444cCF6vZrky8Wimr2McwTsDi1wwWnmPrXGmr2w/wBLdVZvn/h5lF0XXaC5QVcE0EYhqIy1mTgMAaSfrB05rZtlsTday71NfHPTsimmaWhwDnuHM8NAOzJyvViqze6nr6wsGrY9PbzU6iz44ZONPV8k8FKt2zckGz9Vb6ktMkzi4GN2ASMY5aahd2z+yk77LJbKiRxfUPMkrozjdzyBCsFFQS1sm6wYaOLiNArNSUkVHEI42+k8ysVFc7eZdG++2FXEeygWLYG8Ud2pHVlRSNo6KbrozEz4xxwRjOBhpyMg54L0YaBF8yyCKNz3cGjJXp4UUeVy2Rd8reri8GYfGePG7goBkbpHhjWkudoAFvkM1wrCWjec86DsCsFutjKNgc7DpDxPYvLcJaizPo9RTjpq8e2fFstTaVvWSgGU/cpJYzgalQl0u+N6Cmd3Of8AgtzddEDCozvmfd2uwjzBTnxvlOHJclqthq39dMD1QP7xXzbLY6sf1kgIiB4/rKysY1jQ1oAA0ACorhK6W+fRfZONMfjr79sNAaAAMALKIt5hK1Veda71rfdsRKrzrXetb7tiKCSJ2Mu4oaK5wui3h8LVZzvdshU4+526eriqp6EOnhBEchaC5meODyUfsFBDJark6WNjv/F6vVw/4pVgfHa2nDmwA+xZ5qxPiSwaIutrDiyOkqrLM6Z8lAxzpwGyl0TSXgHIB7V8SHZ6Xe6y1wu3mBjswN1aDkBd0sNoljLQ6FpPAg4woGoh6iUsD2vbycDxWa262tZymaKqabHjDRKPuNtM5nbQMdKSPHLBnThr3LVT1zYN+K3UEMPWuL3BjR4zjxJxzXNQ0ElbIQwhoHEld0liqIfHhmBcPYuY2XzW70dyr08Ht9milsEnWPe2GGlErt5/VsDST26eldtNsraIJDK+ihllJJL3xgnJ4rdbLg6VxpqgYmZ281JLZVCDW4x2Tmnt6K/XbM0zQ19FTRMDCXCNrQADzI7Co4UtS2T+4fvAEA7uoB4q4ouLNNGUtyeDqvVSjHa1krdq2ZgYd6akiZHgDq9weMBwyp7wOnBe4QRgvaGuO6NQOAK3Ir661BYRTZY7HlnM230bKY07KaJsRbulgYACBwGFV6umEE8kBALQcYxphXFQN/p92Vk4HlDB9KzayGYbvwadHPbZj8ixVAa51O7GPKb3FRVQGGrme1gG+8k4GMlZhlMMzZAfJKzFiSrZ2Of/AFWD5HOCgzeqlCcpotNDTtgo44wMYbr6V0ABowNAjRgBF7UVhHiSeXk+JniOF7z8kEquUFA64TmV5Ijzkkc+5TlyDnUMjW8XYH1lbaaBtPAyJo0aMKmyv5JrPSLq7Pjg8ds+oYY4IxHG0NaOAC+0RXpYWEUdhR14e8wsp4wS6Z27hSK0mHeqhM7g1uG+k8VzNNxwdQe2WTVQUDKKLA1e7ynLqe9sbS57gAOJK01VZDRxl8jteTRxKrlbcpq1+Dozk0KidsKY7V2X10zulufR03K7uqMxQZbHwLubl82y1OqnCSYFsQ5frLdbLO5+J6kYHJh5+lTrWhowBgKmumVkt9hdZdGuOyv/ANMMY2NgYwAAcAF9Ii3pYMAREUgrVV51rvWt92xEqvOtd61vu2IoJK7sqKieG400TnEG61RDRw/vCrbBs+3AM8pJ5hvBRfR5EwW+6SgeObvVgn/uFW0nDSccFn+CLk5S5L3fJJRjwRxsVHj5f7y5ptnhgmGXXscF8Vl4qDIWRAxgdo1XxBe6hhHWgSN9GCs0p6dva0aIQ1GNyZzOgrLZNv6tPJw1BU1b7pHV+I7xJezt9C209VT3CIgYOmrSom4Wx9I/winJ3Ac6fJXSi6vKt5icuUbntsWJGy5DqLtBKzQuwSpwahVsVElxracPAy3A9ParINArdPJScmuiq+Liop9hERazMEREAXLcqbwmjeweUBlvpXUi5lFSTTOoycWmik88Y9i+ondXK1/Y4Fd94ozTVRkaPEk1HcVHeleBODrnhnvwkrIZRdWO3mNcOBCyouy1wngEL3fGRjHpClOS92uanFNHg2QcJOLBaHDBGURFYcBELg0ZJwO9R9VeKanyGO6x3Y3guJWRj2zuMJTeIokCQ0ZJwFE117ZFllPh7ubuQUXV3KoqiQ526z9UcFmhtc1Y7exuR/rHn6FhnqZWPbWboaaNa3Ws0ZqK6fHjSPcp232dlOBLNh8v3NXXSUUNHHuxt15k8SuhW06ZR8p8spu1Ll4w4QCyiLYZAiIgCIiArVT52r/Wt92xEqvO1f61vu2IoJITYqvNELnkZjddKrI/7hV7gqoalm9E8O7uYVP2Kt0NbabkXDDxdqvDh60qVktFXA7ehdvY5tOCssnbXJvGUaVGqyK5wyanpIKgYljDu/GqjZrCw6wylvc7Vc7ay5U+jmvOP1m5WXXatcMBmD/ylVzsqmvKJ3Cu2H2yOBwloqotDi17DjIU/b65ldCWPA3wPGHIqDMFTUSOeYnvLjknCxE6Siq2uILXNOoWaqyVcuvFmq2uNke/JHTX0r7fVCWHIYTlp7D2KYt9a2thzwe3ygvqphZW0Zbx3hlp7FBWyV1NcWtPyjuuC05+GzjpmbHzVvPaLKiIt5hCIiAIiIDVU0zKqF0bxofuVWrKKWjk3XjTk7tVuXxNDHPGWSNDge1Zr9OrV+zTRqHU/wBFNY98bw9hLXDgQVKU+0ErG7ssYkxzGhW2qsDsl1O8EfquXA+z1zTjqM+grz1C+l8HouenuXkSX9om40pz7XLRNf53f3cbWd51XKy01rv9QR6SF1RWCodrJIxg+td79TPgqcNLDnJwzVlRUH4yVxHZwC+YKaapcGxMLu/GgU9BY6aLBkzIe/h9SkGRsjbusaGjsAXcdJOTzYziWsjBYrRF0Nkjiw+oIe/kOQUsAGjAGB2Ii3wrjBYijBOcpvMmERFYcGUREAREQBERAVqq87V/rW+7YizVed6/1rfdMRQSaej3zRc/pes96ValVej3zRc/pes96ValJBjdB5BN0dgWUUYQMYHIYUTfKYdW2oaNQd094UuuG8EC3Pz2jH1qq+KdbLqZNWJi0S9Zb2Z4t8VRLowb7ut/2oP9V32dwitz5XHDQ4lc9piNTXyVbhoCcelZX5xgjRHwlN+icRZwmF6BhMIs4TCAwizhMIDCLOEwgMIs4TCAwizhMIDCLOEwgMIs4TCAwizhMIAiIgCIiAIiICt1Xnev9a33TESq871/rW+6Yigk1dHvmi5fS9Z70q1Kq9Hvmi5fS9Z70q1KSAiIgCh7xMZ5I6SLVxOThdFfcmU4McXjzdg5elR9JQ1k73SuzHv8Xu447lkunu8ImmmO3zkfUxMjI7dS+MB/eOCl6SmbS07Ym8uJ7SsUtHFSM3WDXm48St6srr2+T7K7LN3C6CIivKgiIgCIiAIiIAiIgCIiAIiIAiIgCIiAyiIgCIiAIUQoCs1Xnev9c33TEWarzvX+tb7piKCTV0e+aLl9L1nvSrUqr0e+aLl9L1nvSrUpIC+XsD2lruB719IgNUdNDH5EbW+gLbhEUJJAxzRDxRSAiIgCIiAIiIAiIgCIiAIiIAiIgCIiAIiIDKIiAIiIAiIgKzVedq/1zfdsRKnztX+ub7tiKCTX0e+aLl9L1nvSrUqn0f8Ama5/S9Z70rkO2lxLpg2kpD1cjoxmYDeIIHbgeUOOOONSpILuihrHdqm5SSibwUtYcNNPJvg6AnJz349imUAREQGDxRDxRAEREAREQBERAEREAREQBERAEREAREQBERAZREQBERAEREBWanztX+ub7tiJVed6/wBc33TEUEmno/B+BrmBx+F6z3pWh2xx60u8BopCXb7nlxBLjnJxg9vtwvqloIaJsraV9RC2WV8z2x1EgBe45ccb3Mrfuv8AnVX9qk/MmSMHfYLT8EukibSRQRkAjqn5BJ46YGuAFNqq7r/nVX9qk/Mm6/51V/apPzJkFqRVXdf86q/tUn5k3X/Oqv7VJ+ZMgtJ4oqtuP+dVf2qT8ybj/nVX9qk/MmQWlFVtx/zqr+1SfmTcf86q/tUn5kyC0oqtuP8AnVX9qk/Mm4/51V/apPzJkFpRVbcf86q/tUn5k3H/ADqr+1SfmTILSiq24/51V/apPzJuP+dVf2qT8yZBaUVW3H/Oqv7VJ+ZNx/zqr+1SfmTILSiq24/51V/apPzJuP8AnVX9qk/MmQWlFVtx/wA6q/tUn5k3H/Oqv7VJ+ZMgtKKrbj/nVX9qk/Mm4/51V/apPzJkFpRVbcf86q/tUn5k3H/Oqv7VJ+ZMgtSKq7r/AJ1V/apPzJuv+dVf2qT8yZBakVV3H/Oqz7VJ+ZY3H/Oqz7VJ+ZMgtaKqbj/nVZ9rk/MnVv8AnVZ9rl/MmQbanztX+ub7tiLTFC2IvIdI50jt5zpJHPJOAOLieQCISf/Z"/>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4" descr="data:image/jpeg;base64,/9j/4AAQSkZJRgABAQAAAQABAAD/2wBDAAoHBwgHBgoICAgLCgoLDhgQDg0NDh0VFhEYIx8lJCIfIiEmKzcvJik0KSEiMEExNDk7Pj4+JS5ESUM8SDc9Pjv/2wBDAQoLCw4NDhwQEBw7KCIoOzs7Ozs7Ozs7Ozs7Ozs7Ozs7Ozs7Ozs7Ozs7Ozs7Ozs7Ozs7Ozs7Ozs7Ozs7Ozs7Ozv/wAARCAFLAQQDASIAAhEBAxEB/8QAHAABAAIDAQEBAAAAAAAAAAAAAAUGAQMEBwII/8QAUxAAAQMDAQQECAoHAwoFBQAAAQACAwQFESEGEjFBBxNRYRQiMjVxc4GzFSNCVHWRlKHR0hdSVZKVscEWM7IkJjZDU2JjcnSDJTTC4fBEZYKFov/EABkBAQADAQEAAAAAAAAAAAAAAAABAwQCBf/EACgRAAICAQQCAQQDAQEAAAAAAAABAgMRBBIhMSJBExQyUWEjQnGBkf/aAAwDAQACEQMRAD8AsGzWzUW0EFwray63dr23KpiDYa+RjWtbIQAADgYCxJszSMlcz4SvXikjzpL+Kmuj3zRcvpes96V9XBu5XSj/AHsrJqpyhFOJr0sIzk1Ih49kGTR78dbe3DOMi6S/ih2OAODV33+JTfirZYn71O9uc7rv6KVSuM5wUtxzY4wm47Uefs2N6x2G1l8z33KYD+ak4uj2i6sdbd75v8925y4/mraivhFx7eSmUk+lgqn6Pbd+177/ABSX8Vz1uwdLDTmSC6Xtzm6kG5y8PrVyJGcZGexMZGCupcppHK4eSiW3ZGgrHOZLdb21w1GLnLqPrW2q2Ss1LkG8317x8lt0l/FTFZbZ46zNM126/UEHGFtprEDh1RJn/db+Kxqd2NuOfya3CnO5vj8FQfs5TF2Y7jeg08M3OU/1W2PY98uCytvZB7blMP8A1K+Q0VPT/wB3E0HtxkrfgKyNVv8AaRxK2v8ArEorNgZnDW5XZvpukv4rLuj+UcLpdT/+0m/FXlFb8f7ZV8n6R59LsXLDq6tveO1tylP/AKlzHZyAcbnetP8A7lL+K9KwuWqt9PVDx2AO5OboVTOqzGYyLoXV9SiUyj2YtMxDJrrfY3HmbpLg/epP9H1uOou99x9KS/isV9umo35Pjs5Owuu03QxuEE7stOjXHkq6tRKMtlhZbp4uO+ro5f0e279r33+KS/in6Pbd+177/FJfxVqBzwRbzCVX9Htu/a99/ikv4p+j23fte+/xSX8VaSQ0ZJAA4la4aqGo3uqeHbpwVGV0Thla/R7bv2vff4pL+Kfo9t37Xvv8Ul/FWpFJBVf0e279r33+KS/in6Pbd+177/FJfxVqRAVb9Htu/a99/ikv4p+j23fte+/xSX8VakQFV/R7bv2vff4pL+Kfo9t37Xvv8Ul/FWpEBVf0e279r33+KS/in6Pbd+177/E5fxVqRAU6ktrLTPV0cdRVTsZMC11VO6V4zGw4y7lnki7KrztXetb7tiKCTT0feaLn9L1nvSuq9xFlaH8nt/kuXo9803L6XrPelSl/jzDFIPkkhZ9VHNbL9LLFqPiwO8aVvaAVNKv2J27Wub2tKsCaV5qROqWLWERaauYU9O+Q/JGi0SeFlmdLLwRoJqb7kE7sXH/57VLqLskZLJKh3lSOwpRVU527n7LLcKWF6CIiuKgiIgC1zTxwRl8jg0BJ6hlNEZZHYACg2MnvFTvOJZC0/V/7qmyzb4rstrr3cvhG6a/kOIhiBb2uK2Ul7E0ojmYGF2gIOmV2soKZkXVCJpbzyOKr1bB4HWljeGQWrNY7q8SbNNcabE4pYLRJGyVhY9oc1wwQVW7lbXUb99gJicdD2KyRnMbT3LE0TJ4nRyDLSNVfbUrY/soqtdUv0cFmrPCKfq3nL49M9oW6rucFL4u9vv8A1QoCdk1uqXxscWg8xzCmLVSUroGztHWPPEu4gqmqyb/j9outqhH+T0zllFxuLHPLeqixkNOmVy2ypNLWt3shrjuuCs+FW7xT9RWl7Rhsmo9K4urdeLEzqixTzW12WTOUXLbajwmjY8nLgMO9K6lvi9yyYpLa8BERdHJlERAEREAREQFaqvO1d61vu2IlV52rvWt92xFBJq6PfNFy+l6z3pU3eGg0Du4gqB2BkbFZbm95DWi71hJPrSuivuDqx+63SNvAdves+osUYtP2X6euU5pr0YtLg24R455H3KzKp0j+rq4ndjgrWNQqtE/Bot1q80zKhbzU9ZI2lYc4OXY5nsUnWVTKWndI468h2lQ1rgdVVpnk1DTvE96svllqteyumOE7H6Jmkh6imjj5ga+lbkwi0xWFgzt5eQiIpICIiAi66gqa2rAc4CAcMFSEEDKeIRxtw0LYirjWlJyO3NtJBQN8a3r45GuB5HB4LrutTJvMpICRJJxI7FGzW7FdFTNkJc4ZcSs+om2tqRo08UnubLB1rI4BI9wa3A1PBfccjJWB7HBzXcCFGm1zysZHPU70TOADcErsjqKaOVtKx7Q5owGhXxk/awUSivXJHbQQgxxy41BwVmwu3KaZzjhod/RdF7aDbnE8nAqKoaWrqKZ8cRDYnHVx5rJPMb8pejXDEtPhv2TVLc6eqcWNO64cjzWq8U3X0Zc0eNH4yi5LRWQkFgD8agtOCF9iS7NG4WSOHY5uVLtk4uNkTlVRUlKEkfdhqNyV8B4O1HpU8q1TUNbHUslbAWlpzqcKyjOBnirNLu2Yfo41SjvyvYREWsymUREAREQBERAVqq87V3rW+7YiVXnau9a33bEUElf2WM09LcKWPJHwtVEAc/jDxV1orXFTszI0PkI1yNAoHo9hj+D7nNu+ObtVjP8A3CrcqVSt7lLktlc9u2PBXbvTiCqDo27ocM6dq2Q3uVkYa+MOIGM5UzUU0VTHuStyFw/AVNny5MdmVROmyM263wy6F1coKNi6Ix8lTc6gNOvYBwaFP0lMylgEbePM9pWaelhpm7sTAO08ytyuqp2vdLllVtu/xjwjCIi0FAREQBERAEREBDVzhT3iKeTRmMZ5BdVJRv8ACpKuYhxf5GOxdj4o5Rh7A4d4X2BgYCpVWJZZa7G0kaqmUQU0kn6rcqGoo2y1NOYzvPbl8rvSpySNsrCx4y08QvmGmhp27sTAwHsScHKSfoiM1GLRy3jze/2fzWuxtxQZ5FxIW+508lTRujixvZB1UXTV9RbgIJ4Tujhpr/7qqbUblJ9F0E5U7V3kn0XJBc6WfAbIGuPyXaFdQIPArRGUZcpmdxcXhmURF2chERAZREQBERAEREBWqrztXetb7tiJVedq71rfdsRQSaej3zRc/pes96ValVej3zRc/pes96ValJAREQBERACsLJWEAREQBERAEREAREQBERAF8SQxzNLZGBwPaF9ooaT7GcdETUWKN3jQPLD+qdQuJ0NzoDvNL90c2nIVjRZ5aeL5jwaI6iS4lyivx3ypZpK1r/uXXHf4DpJG9nfxXfLRU0395C09+FwzWGF3909zO46hVbL4dPJZvon2sHRHdaOT/XAHvGF0NqYH+TKw+hygpbFUsPxbmvH1FcklBVxeVA/2DP8AJR9RdH7onS09MvtmWwOaeBCznvVNzPGeMje7ULIqqgcJpP3io+tXuJP0T9SLiiqHh1V84k/eQ1tUf/qJP3k+uj+B9DP8lvyO0L4dNGzypGj0lU81Mzs70ryP+YrXlzjqc+lQ9d+EdrQP2yQmlZNc658bg5vXNGQf+GxFwWvyqz1492xFujLdFMwTjtk0dnR75ouf0vWe9KtSqvR75ouf0vWe9KtS7OAiIgCIiAFYWSsIAiIgCIiAIiIAiIgCIiAIiIAiIgCIiAIiIDBY13FoPsWt9HTP8qBh9LQtpcGjJOAoysvcUOWQASP7eQVVkoRWZFkIzk8ROl9uoQMvgjA7eCjp5bPAS1kDZHDk1c7Y7hdnZc4iPPPRqk6WzU1PgvHWu7XcB7FmWbPsjhfs0vFa85Zf4REtbPVnFLRRxt5O3f6ldDLDUS6zzBvcBlTwAA0GFlWLSx/tycPUyX28FTjpBRVtbC1xcBMDkjtjYi31XnWu9a33bEWhJJYRnbbeWauj3zRc/pes96ValVej3zRc/pes96Val0chERAEREAKwslYQBERAEREAREQBERAEREAREQBERAEREBlctXXwUjMvcC48GjiVx3C8NizFB4z+BdyCjqWiqLjKXkndz4zyslmo5218s1V0cbrHhGZ6uruUvVsB3T8hv8AVSFDZI4sPqDvu/V5Bd9LSQ0kYZG3HaeZW9K6Od0+WJ6jjbDhGAA0YAwAsr4llZCwvkcGtHMqDrr655LKYYbw3zxPoVtlsK1yVV0zseIkxUVtPTDMsgHdzXFHemz1LIYYXOLjxOmFx0FpNZGKipkd42o11wpimoKekHxUYBPPmuIytm89IslGqCx2yCqvOtd61vu2IlV52rvWt92xFeZzV0e+aLn9L1nvSrUqr0e+aLn9L1nvSpTaTaOg2Ytjq+vfhud1kbfKkd2BdEEsi8OufTJfqmY/B8NPRw/JBZ1jvaT+C5qTpe2pgkaZpKeobnVr4QM+0KMkZPekVP2Y6RKHaK3VEohMNZSxmSSm3gS4AcWnmFIwbX0MkDZJWyRuOhbukgHe3d3PapJJ9YULDtRR1XWGnjlexkD5hIWhjXBpAIBJ7+PBYh2mimkoWCneDWDPlDxNcD05/lqgJtFXxtfR9WHOgnHjYd4ujdRk554yPrW2Tay2xhu86RrnEAtLNW54Z7EBNooFm2FudujEuXY4MyBkcfQFrqdsaWjr56aoge0ROLA9hDi4jd+TxHlfcUIyWJFXxtjbw4skjnY8ZwNzjh26Ne/CwNsqESPbJDMwNfujQHPfpyQZLCiql82/o7NZWXTwOedjpxDuZDCDjezr3YWjZDpGptrrnJRQ26WnMcRk33yBwOoGNPSgyXJEWmrq4KGlkqaqVsUMTd573HAAQk3IvMLr000kFQ6K2W19S1px1sr9wO9A4r4t3TZTSzNZcbW6FjjgyRP3932EBRkHqSLnt9fS3SijrKOZs0Eoyx7eBUdtLtTbdl6HwqvkO87SOJmr5D3fipBMOcGjecQAFA3K7OlJipyQzm7tXnNz6ZJqt+5DawyDPAy+MfqCn9idq7TtHW+DzZp6riyCQ6Seg8/Qsl3yS8Y9Gqn44+U+/wAFlttpdUESzDdi5Dm5WBjGxsDGAADgAsgADAGAitqpjWuCq22VjyzK5qytho4y6Q68mjiV8XC4x0UfJ0h4NVZnqJKiQySOy4qq/UKvhdl2n0zseX0ba2vmrXkvOGjgwcAviipHVlQIm5x8o9gWj61aLRReC0oc4Ykfq7u7lgpg7rMyN9840V4idsUbYo2xtGA0YC+kXxLKyFhfI4NaOZXs8JHjctleqvOtd61vu2ItAqWVdfXSsB3euAGfVsRRnJLTTwzPR75ouf0vWe9KpPTfJP8ACNqYc9QInlvZvZGfuwrt0e+aLl9L1nvSu3azZSh2stgo6pxjkjO9DM0ZLD/UHmF0cnjPR3PstBdZjtJGw7zR1Dpm5jaeeR28MZ71ftpthrBtRbGy7OeARVgcC2SJ4DHN5ggKiXjor2ltkjjBTtroQdHwO1/dOqq8jLnZ6jD2VNHMDzDoyFBB6lsl0Z33Z/aKluE1TRuhZlszGuJLmkEEcO9Lt0p0trudXaxs/DJHTSuhzvgAgHHDHco/YLpMuDLlBar1MainncI453+XG46DJ5jKpG1Yztddv+sl/wARQg9JvXS5bqaGKK22uKomfCDKX4EcZcAS3hr3rmsfS7Tmtiiulop4Ii7AmgH93nnjHD0KS2Q6MrBU7MUtVcoHVFTVxCUu3y0MB4AY7l5Pfre20bQV1AxxcymncxpPEgHRAfpOsqLXR219fUmBlKxnWGRzRu40Of5Ly+8dMFO2pe202WF7AdJqgauxwOB+KiduL7PLsfs1ag9wa+jbNLr5XyW/yK6+inY63XxtVcrpTtqI4XCOON3k72Mkn7kJOuz9MMPhDWXWzQsY4+NLTjUew8dFer5tDb6HZSbaOjggrYnNa4aAdZlwGpxyXnPSvsdbrGyluNsgbTxTPMckTfJBxkEdnNQNlu8x2Ev9okeXRhsc8YPyTvtB/mEBdrN0s0Nxr3R11ogpYBG98ku8HHAGcYxrlaKbpY+ENoKajpbLTMp5p2s3pDl+pxnTQFebWCzTX6901sgcGunfguPyRxJ+pe223op2dt0lPUN8JkqYHteJDJjJBzw4IQef9Ie2pvXXWQW9kDKOrPxjX5393LeGFBbG7Vv2SuktdHSipMkXV7hdu41Bz9y9C6YrTb6OwwVVNRQQzyVXjyMYA52QSclVrojt9HctpamKtpYqhjaUuDZGhwB3hrqgPX9lr27aGwU1zdAIDOCerDs4wSOPsVE6artNDSUNrie5rJy6WUA+UBgAfWV6bS0sFHTtp6aFkMTPJYxuAPYua4WW2XRzX19BBUuYMNMrA7AUnR4x0dbAU21MU9dcpZW00T+rayM4LzjJ17OC0dJOxVHspPSS2+WQwVIcOrkOS0jHPmNV6be9q9nNhaV1LBFEJzlzaSnABJ7T2Lx+9Xm97e3xp6l0sh8WCCIHEbf/AJxJUEF86E66U0FzpJHkwxPY9mTo0kHP8lSOkO+yXva2qeJN6CncYYRyDR+Jyr/sxZjszZnUW+HVFQ4PqXNOmeTQeYC8lqMm8v3+JnOf3lRG1Tk4r0XzpcIKUvZ6tsv0V2qezxzXaKR80sYdkPLS0kcvQvONoLZPsltVNSU8pElJKHwSjQ44tK/ScAAp48fqj+S8I6Wt3+3U+P8AYx5/dVqW1FUnk9qsFyF4sNFcBj4+Frzjkca/etlwuDKKPkZHeS1VfYCtFF0dW50nllr9xvb45X1PO+olMkjslyzanUfGsLs1abTux5fRiaZ88pkkcS4r4WFtpad9XO2KManiewLyFmcv2ey9sI/pHdZqHwmfrXj4uM8+ZVlWqmp2U0DYmDAaFqrq6Ohh3nHLj5Le1e1VBUw5PDtsldZwfVZWw0cRfIdeQ5lVisr5qyTeecNHBo4Ba6iqlqpTJIck8uxfdDSOralsQHi8XHsCwW3yultj0ejTp4Ux3z7NVszvVZIIzOP8DEXdLG2K41jGjAbI0Af9tiL1ILbFI8mct0mz46PfNFz+l6z3pVJ6U7ttDZNpGPpLlVU9FUQgxtjfhocNHD+R9qu3R75ouf0vWe9K79q7RZbzaTT3t0cURcBHM5waY3ngQTzXZwec9H/SZHSNqKTaWvmfvuDop5MuDdMFp7O361K7e7b7JXHZuppIpY6+pkbiEMYTuO5O3uWFXbh0O1jZC613akqITq3rXbjsezIXNTdD97kkAqK+ghZzIlLz/JDkqmzlHLcNoqClp2Oc+SoZjA4DIyfYNVt2rP8Anfdf+sl/xFe37GdH9r2UHhMchq6xzd3r3fJHMNHJU2/9Fk1RfKuulvlFTtqpnytZLkHBOe3vQk9I2S/0RtP/AEcf+ELwDbf/AE2u/wD1Tl7/AGGajorTQ2wXCmmlghbF4kg8YgY0GVQr/wBEdbeL9W3Jl0gjbUymQMdGSW55IMFY2ztUo2Q2ZuzGkx+BiB5xo08R/VSnRLtdbrOyrtdyqGU7ZniSKR5w3OMEE8uStTKWntVqj2Yu8sFTF1IY6JzgN4ciOY1VRufRGXMkq7PdofBgC5zarLTGO8hVQsUnj2WzqlFJ+jZ0t7W268spLXbahlSyF5llkYctzjAAPPiVXLJaJRsNf7q9pbHuxwMP6x32k/VgKxbO9EIr3NnrLzTS0w4ijdvk92eS9C2g2YopdiZrHSSw26la1uHv8lgDgcn6laVHj/ReP8/bf/8An/hK/Q3FeZbGdGxs99p7xHeaasjg3huxN45BHHJ7V6agR5300tcdlaZwBw2qbn90qi9F19t1h2jmnuU4gilgLA8g4ByDr9S9r2hsVJtJZ5rbWZDJMEPbxY4cCF5lL0JVbZj1F4iLM8XREH7igZ6vb7jS3WijrKKZs0EnkPbwOuFVekna+TZm0Mho3YrqvLY3f7No4uU7svZXbP7PUtsfMJnQNILwMZySf6qs7bdHtVtbdo6xlxjgZHEI2scwnmSeakk8WpTBX3QOu1bJFFI7emm3TI8+zmV6ZQ7Y7EWC3Ckswmjc4YkmdAd9/pKj63oemoot995ic46BohOT965abopqamZsUdyZk/8ACOn3rPZOOdjfJdXXPG9LhFz2Xu1t2nq5I6OV7mwND5N5hbpyXme31odZdratjW7sM7zNC4cC09noK9GsnRfU2i23WmbePHr4RG18cZbuEHPbwPBd0PRrR1GycNnulS+eeFznR1TR40WeQzy7l1XTGtcEW3SsfJz2DpU2fdYoDcqp0FXDGGyxmMkuIHEY45XlO0l2k2q2pnrYY3ZqZA2FmNccGj6lcqnoUrGSOdHeKfqB8p8ZBwuyxbF0FiqOv6x1VO3Rsj24DfQFzdaq48nVFLtl+iZt0Bo7XSUnKnhazA7QNfvXQVgLPLHNeHKTk8nvRioxwj6Yxz3hrRkk4AwrRa6BtFDkjMjvKP8ARc1ntnUME8w8cjQfqhSskjYoy9xAa0ZyvV01Gxb5Hk6q/wCR7I9Gqsq2UkDpJD6B2lVOqqZKqYySHU8B2BbrjWvrZ986Mbo0LkOFl1N7m8Lo2aXTqtbpdmGgkhoGSeQVqtVCKOmBcPjH6uP9FwWS25Iqpm6DyAf5qe5LTpKNq3syazUb3sj0Vqq8613rW+7YiVXnWu9a33bEW8wGro980XP6XrPelUvpivzauto9nqd+ercJZwOG8dGj6iT7Qrp0feaLn9L1nvSvLOkHZ42HbSOQVD5o66QTtLyS5uXagn08O5SQzbthZLbabvHR0Mm/1dPG2ZvhjYtx4GMEdpAB9qrVY0RUxezLXZGorRJ//IUrVXGa732vfXT2uneJXDraun1fg4AyAdcALD4oY43PF02eeWtJDW0xy7u8lQcnsfR05z9g7W5xyTG7OTn5TlwdIOxlLtFGy5VVfJSsoIJCQxgdkcTx9C0dEt0q7ls9UNqtxraefciYyMMDWkZxgd5K3dKl/jtWy0tEyQeE13xTW51DflH6tPapJPLNi20cXSNbBRyySU/XjcdK0NcfFPEDvX6BrZ5Kagnnij62SONzmsHyiBwX52FsrtlnWS+PH/mCJ2N5t3XaA+kYPtX6CpLvR1dmjuzJQymfF1u+4jxW88+hQmMHg19v92um2lLcqm0OgrI2sayl3XZfgnHEZ1yuvabbKoqbf8GQRyU75GAVYILcf7muqitotoKm9bZz3ajLg4Sjwfd1Ia3yT92VMbSXm7XHaOFkzae3y1NJE6QTMYQDuk6kjOvH2qqcE3uLq7Gls9M4dmtqZNkLr1lpmfW0krAaiF8ZZkjjj0cir10i7YQ1Ow1NHBFLDNdsFsUgw4Rg6nHfoPavMrVXXC1Us9bQ1sELmyBhYWtc92ezI4L0i7xX/aXZexVFppqeqqWxB1Q6WOPLTgFpGeHPgu1JHDi8FT2avW2FqqHbO2emjbUNJkdEYm73AHJJ7iFK3y7bYVe2kNlpLpNS1M0MWYw/dY1+5l3DPPKrdFW7Tf25lkppmC9yPdE5xLAC7GCBy5KwUHwh+lu2fCx/y7cj6/h5XVns0XRWSvR/ddof7eVVnvF0mqfBonhzXP3m7wI1H1qzT1VZQGoD74wPbId1hDnHX2cNVWNlCB0y3t3HSX+YU1HtXaX1dbG2zRMNLjelc8YeXHuB5qSSWiqZquBkRvdPJNvh260lmdDpprx1XNT3WtdA+Z19p42jgHxd/oUY/bK3xXijjbYR1r3Dx45AQ0klnZrz+9fcm0FBeWPgbbo4XwNw5hwTjJ04aKuyeyOS2qt2TUTS66y1FaaiqubJWbpDGYwBrocKUo/DLRWU7KiviYKnD3eLkNbknifqVTte1FtdPI59lDmtON1zhg/UFYW7bUFxqPA5LOQ3wfO8XDQY4ejGVnpr53yNOotSXxw6JGOWtY+bwe/Qu8txaQXEaZ9mi6bXdXNppJKm7QyF43YmvaW4dzz9a3bNVltvlHLVQW8QEP3XhzRqcfgV9XmK307N1lLCZn890aDtWmc1CO5mSEHOSSK1XXarlkbSR3uOVjiAOrbnJxwJPJclGamrimxWtmDfE0bu4cDqPq0Ug2jpmOD2QMBByCGr7igihDhFG1gccnAxkrxbbvkeT3qqVXHCOWWlqXsj3Z9x8bXAYJwTpgnKkbbs9d34qXVzWn5ALPRr9xUhaLb4S8TSD4tp0B+UrGGgDAGAteloz5SMWr1GPCJqpmSQ0zGSyGV7WgOedMlQd5uPXyGniPxbTqe0rsvNxEEZgjdiR41PYFXuOqau/HhEjR6fPnIwpC1W81k2+8Yiade/uXNSUr6ydsTBx4nsCtlPAymhbFGMABU6Wje90ui/V37Fsj2bGtDGhoGAOC1VVUykgdK88OA7StrnBjS5xAAGSSqzW1Ml0rWxQ+QDho/qvRus2Rwuzzaavklz0jko531NTXSyHLnVH1fFsRb2UzaSrq4W8pW57z1bEVkc4WSubTk8dGej3zRc/pes96VSemD/AErsx1OIhw9Yrt0e+aLl9L1nvStm1VZsvRVNPLfqVksoaTG90Bk3QD2gaLs4Z530l7QWC9Qx0lvgk+EIJS1x8H3dObddc5HYqzajQ0W0sNRtNQzU9OwB3URQ7ocQBjIPLmccV7BshebBtJJPX09thgrS4ulcYtSM4B38a5UxtA+ijoOtntJug3g3qYomyO154PJQRgiptubXT7Kz3230VRNBG/cDWw7njY593eqDs/ZLp0j7RG9XkObb43a6Ya4DhG3u7Srtbto6eaph2codnJ6TfaXugqYwxgiz4xwCeZUzarxStoKrrbfJaoLc4sc2Zga3dAyC3GmMYQEdftjGbQ0FRTVBbFp/k5b8gjRvs7lQdlb9dNjrtJstebfLU0szywQNZvEZ5tHymnsXqtFtFQ19z8BgMhc6mbUxyFuGSMdzBWiyXSgv/WXHwOOKSmnkgjlk3S5wacEtPYVzGKiuDuUnJ8nmVXZaCxdLlpo6CIsgc6OTddqcuLifw9i+ekK42K83eamt1oqp7w7ETpX7zAzGmjOf8l6Tf5IaOrguNPs2btUjPx8W5vRY4an0qvv2qt1fb4LmLQ+klrqnqHSFjXOONAS4cs6exRZLbFsmqG+aR5dPYZdnKuKS8UPhVJI0bzo3EbpPLPaFeK3an+zezlPNbKeZhmj6uASNOGjHP+imoaltZeZbWKA1ZipTUPYCMO1wGa9q4b3d6mKSnbX7KT00NRK2NrXyRuBdywB2LEt80ptdG/8Ajg3XnsqlF0eXur2bZtBSPe64un6xsIOHbufK/wCbOvoWLvSX+bpFgpWVcbbyY4wZWHdAfuaq+7PbWwC91dtldHEYZera0v1fp5QC+63bS0x3oTU1imquplfHU1jKXJiLRyIGv18FsrnvXPZitq2PjorXR9a7xR9IVc+6RSvl6mQSTFpLZHZHA4wVYqJ1a18zJtn4akZBe7wYR51HijTjrnXs4q126/Wy50NPWxVDGMqG70bZSGOIzjgVXrvt9V2WodFV7OTsb45Y91TGOsa3i4ezVWlJyzVdTDR1E8Oz9LTywRb0UhgOXOz5IBHEa59GiqTq29i51bae3N3MvwWUurh6easN122lqqOnrTZqtsTojIWgtwz0lZs2174LZcLlJaXxmCnEsTXPBc8E4BIHAc8rFJuyeMcG+OKa855ZuoKO5m0xu+DqSGsfJ1ccTreCd0gHJOgAGSfuXQHXeOV0T6ICMB7C74PGjWuAbgjyiRyxhR7Olh8l2pqRlrYIpjGC90hBG9x5cium+9JlRZ71W24WkSdR5D3ybueGXHThry7FsMLeWS/whV2uiljitzKR0kbpmks0jOcNaQ1uCca4z3KBpa+8VdbvV7Gva+MEu3dwt1ONPQBkZ0ylTtzNcbXDXPtcrYjklsUgcG45uJxhcVo2jq7pSmcWqQNw8teHt3HEcB6V52plKfC6PU0tcYYb7Z3morTcHxsbmJp5sxkY7V9UslzqLjNE2PEbWks+LJGd3OMjvXLsxfnbR3eShbBHT9XkZM4c4kHXAHFek0tNHSwtjjGAOfauKNO3LMlwdajUpLEXyR2zs9bPSS+GQ9UWSFrBubui766rbR07pHceDR2lb3ENaXHQAKq3KtNZUkg/Ft0aP6rZqLVVDjsxael2z5OaWV00jpHnLnHJKxHG6WRsbG7znHAAWGMc9wa0FxJ0AVltdsFIwSSDMrh9S8ump3Syz1L7o0wwuzdbaBtFBjAMjtXFdnAaooW73XcDqeB3jfKcOXcvXlKNMDx4xndP/TTebl1zjTQHLRo4jmexdtntwpYhLIPjX9vILks1tLyKqYafIB/mp7gqaYOUvkn/AMLrpqEfjh/0rdV52rvWt92xFiq8613rW+7Yi1mU1dHvmi5fS9Z70rftdaJ7vTtjNe2GjYxzpqckNM5GrWl/yW6arR0e+aLn9L1nvSqt0uUwdU080UUrpnQ9VkOBDsk4aG8Sck6gdiEFi2Y2do4tiKe23htO9jXOmcGTZY0FxI8YHsK7KejsVkjmmsrqNlXLGWxh9RlrzpgcTzI+tea7Nwwx7L3+SoikbKyhMTsvDMDIy0t4g5xqQq49hbHbqx74pGSyPDmGYDxt8aloHitIwhGT2ywWuS21k9xvdbDLd65mSAcNijb8hgOu6OZXI6wXLaSpM98uML7Ux+9DS0h8SYA+KXu56clTdrxNcNvPBYasxOmNNDFI2Y5YyRp3t1vAg6Z9A7V9W8VUGzN+pYPDN6nbTRxQ0tQ6QRSbp3gHDPi54qQegXqluFzoIYNn6qkp4Zh1ctQ0ZcyP/cxouX+z+yFPSU9tq3UrjRM3AJZt1+upJ14niqhsXcbc2+0Nst9yrKWniia4BxO7VyHywQcgDTThwKrV/qZ6eurxUyxzAXKYGXTfccNxp2YChySJSb6PSbxaY4rS2mtFwpbdZJd51XJE7L38sNdnAzwUBbqKeho6qO3V0VRSNGaRsh3hEdSQXDiFHUNe2g2EhgqGMmfLvtp6cHf3yTkDHpOq3bOxG22W62Cupy+4PgfPSNa7cbKC3UA9oIWKbdz2rg9CCVEd0uS07Ex0Nu6ySpr45rncTvGUuAEgHBrO4Lqo7NUVW05uG0FfTS1EDXeB0cRw2Jh03yDqSe1eLOZVQ/BxcM4ja5pbKTgZyMnPia47FcNtGTRbY0lQHNnzSs3wHSP6obuBvbvDLjkdvErTXxHDMlv3ZRLVWy9NBd7rU17IDDNVCop5GyataBzPLhwUgaWqrrebRan0tHSVb3Pq6kHxt0+Vu8iT2qpbNw0tRsrd5GVfgjIoqZz5Hs3gTuneBB45K6qOtdNCx0cXgtipYyJS+Mg1AOhAbxDdVlkpV2bsmuDjbVtxyWuv2ddUXG3C2R2h8FuaBE2Ulz3jdxg45Ditd4ooay+zVl4q6CeKKPwelpGvBwXY3nOB56KBsTKak2ogvUFilt9tq2GlopGN3sSH5b28RnkuCstVRWbWT0sFwpal0IMk9W2hYN2TPk95WmySUGzJTBuxIslwtXw3Svs8VQyGWdviZ7Brw5jRS9Zs9cbvsTVW6vjpoq+Rm4DTHda/d8nJPLTgqRTXyaC+1lwpqaoq6qlphBSf5I9zXvz8Y444cCF6vZrky8Wimr2McwTsDi1wwWnmPrXGmr2w/wBLdVZvn/h5lF0XXaC5QVcE0EYhqIy1mTgMAaSfrB05rZtlsTday71NfHPTsimmaWhwDnuHM8NAOzJyvViqze6nr6wsGrY9PbzU6iz44ZONPV8k8FKt2zckGz9Vb6ktMkzi4GN2ASMY5aahd2z+yk77LJbKiRxfUPMkrozjdzyBCsFFQS1sm6wYaOLiNArNSUkVHEI42+k8ysVFc7eZdG++2FXEeygWLYG8Ud2pHVlRSNo6KbrozEz4xxwRjOBhpyMg54L0YaBF8yyCKNz3cGjJXp4UUeVy2Rd8reri8GYfGePG7goBkbpHhjWkudoAFvkM1wrCWjec86DsCsFutjKNgc7DpDxPYvLcJaizPo9RTjpq8e2fFstTaVvWSgGU/cpJYzgalQl0u+N6Cmd3Of8AgtzddEDCozvmfd2uwjzBTnxvlOHJclqthq39dMD1QP7xXzbLY6sf1kgIiB4/rKysY1jQ1oAA0ACorhK6W+fRfZONMfjr79sNAaAAMALKIt5hK1Veda71rfdsRKrzrXetb7tiKCSJ2Mu4oaK5wui3h8LVZzvdshU4+526eriqp6EOnhBEchaC5meODyUfsFBDJark6WNjv/F6vVw/4pVgfHa2nDmwA+xZ5qxPiSwaIutrDiyOkqrLM6Z8lAxzpwGyl0TSXgHIB7V8SHZ6Xe6y1wu3mBjswN1aDkBd0sNoljLQ6FpPAg4woGoh6iUsD2vbycDxWa262tZymaKqabHjDRKPuNtM5nbQMdKSPHLBnThr3LVT1zYN+K3UEMPWuL3BjR4zjxJxzXNQ0ElbIQwhoHEld0liqIfHhmBcPYuY2XzW70dyr08Ht9milsEnWPe2GGlErt5/VsDST26eldtNsraIJDK+ihllJJL3xgnJ4rdbLg6VxpqgYmZ281JLZVCDW4x2Tmnt6K/XbM0zQ19FTRMDCXCNrQADzI7Co4UtS2T+4fvAEA7uoB4q4ouLNNGUtyeDqvVSjHa1krdq2ZgYd6akiZHgDq9weMBwyp7wOnBe4QRgvaGuO6NQOAK3Ir661BYRTZY7HlnM230bKY07KaJsRbulgYACBwGFV6umEE8kBALQcYxphXFQN/p92Vk4HlDB9KzayGYbvwadHPbZj8ixVAa51O7GPKb3FRVQGGrme1gG+8k4GMlZhlMMzZAfJKzFiSrZ2Of/AFWD5HOCgzeqlCcpotNDTtgo44wMYbr6V0ABowNAjRgBF7UVhHiSeXk+JniOF7z8kEquUFA64TmV5Ijzkkc+5TlyDnUMjW8XYH1lbaaBtPAyJo0aMKmyv5JrPSLq7Pjg8ds+oYY4IxHG0NaOAC+0RXpYWEUdhR14e8wsp4wS6Z27hSK0mHeqhM7g1uG+k8VzNNxwdQe2WTVQUDKKLA1e7ynLqe9sbS57gAOJK01VZDRxl8jteTRxKrlbcpq1+Dozk0KidsKY7V2X10zulufR03K7uqMxQZbHwLubl82y1OqnCSYFsQ5frLdbLO5+J6kYHJh5+lTrWhowBgKmumVkt9hdZdGuOyv/ANMMY2NgYwAAcAF9Ii3pYMAREUgrVV51rvWt92xEqvOtd61vu2IoJK7sqKieG400TnEG61RDRw/vCrbBs+3AM8pJ5hvBRfR5EwW+6SgeObvVgn/uFW0nDSccFn+CLk5S5L3fJJRjwRxsVHj5f7y5ptnhgmGXXscF8Vl4qDIWRAxgdo1XxBe6hhHWgSN9GCs0p6dva0aIQ1GNyZzOgrLZNv6tPJw1BU1b7pHV+I7xJezt9C209VT3CIgYOmrSom4Wx9I/winJ3Ac6fJXSi6vKt5icuUbntsWJGy5DqLtBKzQuwSpwahVsVElxracPAy3A9ParINArdPJScmuiq+Liop9hERazMEREAXLcqbwmjeweUBlvpXUi5lFSTTOoycWmik88Y9i+ondXK1/Y4Fd94ozTVRkaPEk1HcVHeleBODrnhnvwkrIZRdWO3mNcOBCyouy1wngEL3fGRjHpClOS92uanFNHg2QcJOLBaHDBGURFYcBELg0ZJwO9R9VeKanyGO6x3Y3guJWRj2zuMJTeIokCQ0ZJwFE117ZFllPh7ubuQUXV3KoqiQ526z9UcFmhtc1Y7exuR/rHn6FhnqZWPbWboaaNa3Ws0ZqK6fHjSPcp232dlOBLNh8v3NXXSUUNHHuxt15k8SuhW06ZR8p8spu1Ll4w4QCyiLYZAiIgCIiArVT52r/Wt92xEqvO1f61vu2IoJITYqvNELnkZjddKrI/7hV7gqoalm9E8O7uYVP2Kt0NbabkXDDxdqvDh60qVktFXA7ehdvY5tOCssnbXJvGUaVGqyK5wyanpIKgYljDu/GqjZrCw6wylvc7Vc7ay5U+jmvOP1m5WXXatcMBmD/ylVzsqmvKJ3Cu2H2yOBwloqotDi17DjIU/b65ldCWPA3wPGHIqDMFTUSOeYnvLjknCxE6Siq2uILXNOoWaqyVcuvFmq2uNke/JHTX0r7fVCWHIYTlp7D2KYt9a2thzwe3ygvqphZW0Zbx3hlp7FBWyV1NcWtPyjuuC05+GzjpmbHzVvPaLKiIt5hCIiAIiIDVU0zKqF0bxofuVWrKKWjk3XjTk7tVuXxNDHPGWSNDge1Zr9OrV+zTRqHU/wBFNY98bw9hLXDgQVKU+0ErG7ssYkxzGhW2qsDsl1O8EfquXA+z1zTjqM+grz1C+l8HouenuXkSX9om40pz7XLRNf53f3cbWd51XKy01rv9QR6SF1RWCodrJIxg+td79TPgqcNLDnJwzVlRUH4yVxHZwC+YKaapcGxMLu/GgU9BY6aLBkzIe/h9SkGRsjbusaGjsAXcdJOTzYziWsjBYrRF0Nkjiw+oIe/kOQUsAGjAGB2Ii3wrjBYijBOcpvMmERFYcGUREAREQBERAVqq87V/rW+7YizVed6/1rfdMRQSaej3zRc/pes96ValVej3zRc/pes96ValJBjdB5BN0dgWUUYQMYHIYUTfKYdW2oaNQd094UuuG8EC3Pz2jH1qq+KdbLqZNWJi0S9Zb2Z4t8VRLowb7ut/2oP9V32dwitz5XHDQ4lc9piNTXyVbhoCcelZX5xgjRHwlN+icRZwmF6BhMIs4TCAwizhMIDCLOEwgMIs4TCAwizhMIDCLOEwgMIs4TCAwizhMIAiIgCIiAIiICt1Xnev9a33TESq871/rW+6Yigk1dHvmi5fS9Z70q1Kq9Hvmi5fS9Z70q1KSAiIgCh7xMZ5I6SLVxOThdFfcmU4McXjzdg5elR9JQ1k73SuzHv8Xu447lkunu8ImmmO3zkfUxMjI7dS+MB/eOCl6SmbS07Ym8uJ7SsUtHFSM3WDXm48St6srr2+T7K7LN3C6CIivKgiIgCIiAIiIAiIgCIiAIiIAiIgCIiAyiIgCIiAIUQoCs1Xnev9c33TEWarzvX+tb7piKCTV0e+aLl9L1nvSrUqr0e+aLl9L1nvSrUpIC+XsD2lruB719IgNUdNDH5EbW+gLbhEUJJAxzRDxRSAiIgCIiAIiIAiIgCIiAIiIAiIgCIiAIiIDKIiAIiIAiIgKzVedq/1zfdsRKnztX+ub7tiKCTX0e+aLl9L1nvSrUqn0f8Ama5/S9Z70rkO2lxLpg2kpD1cjoxmYDeIIHbgeUOOOONSpILuihrHdqm5SSibwUtYcNNPJvg6AnJz349imUAREQGDxRDxRAEREAREQBERAEREAREQBERAEREAREQBERAZREQBERAEREBWanztX+ub7tiJVed6/wBc33TEUEmno/B+BrmBx+F6z3pWh2xx60u8BopCXb7nlxBLjnJxg9vtwvqloIaJsraV9RC2WV8z2x1EgBe45ccb3Mrfuv8AnVX9qk/MmSMHfYLT8EukibSRQRkAjqn5BJ46YGuAFNqq7r/nVX9qk/Mm6/51V/apPzJkFqRVXdf86q/tUn5k3X/Oqv7VJ+ZMgtJ4oqtuP+dVf2qT8ybj/nVX9qk/MmQWlFVtx/zqr+1SfmTcf86q/tUn5kyC0oqtuP8AnVX9qk/Mm4/51V/apPzJkFpRVbcf86q/tUn5k3H/ADqr+1SfmTILSiq24/51V/apPzJuP+dVf2qT8yZBaUVW3H/Oqv7VJ+ZNx/zqr+1SfmTILSiq24/51V/apPzJuP8AnVX9qk/MmQWlFVtx/wA6q/tUn5k3H/Oqv7VJ+ZMgtKKrbj/nVX9qk/Mm4/51V/apPzJkFpRVbcf86q/tUn5k3H/Oqv7VJ+ZMgtSKq7r/AJ1V/apPzJuv+dVf2qT8yZBakVV3H/Oqz7VJ+ZY3H/Oqz7VJ+ZMgtaKqbj/nVZ9rk/MnVv8AnVZ9rl/MmQbanztX+ub7tiLTFC2IvIdI50jt5zpJHPJOAOLieQCISf/Z"/>
          <p:cNvSpPr>
            <a:spLocks noChangeAspect="1" noChangeArrowheads="1"/>
          </p:cNvSpPr>
          <p:nvPr/>
        </p:nvSpPr>
        <p:spPr bwMode="auto">
          <a:xfrm>
            <a:off x="152400" y="158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タイトル 5"/>
          <p:cNvSpPr>
            <a:spLocks noGrp="1"/>
          </p:cNvSpPr>
          <p:nvPr>
            <p:ph type="title"/>
          </p:nvPr>
        </p:nvSpPr>
        <p:spPr/>
        <p:txBody>
          <a:bodyPr/>
          <a:lstStyle/>
          <a:p>
            <a:r>
              <a:rPr kumimoji="1" lang="ja-JP" altLang="en-US" dirty="0" smtClean="0"/>
              <a:t>次世代ファイアウォール</a:t>
            </a:r>
            <a:endParaRPr kumimoji="1" lang="ja-JP" altLang="en-US" dirty="0"/>
          </a:p>
        </p:txBody>
      </p:sp>
      <p:grpSp>
        <p:nvGrpSpPr>
          <p:cNvPr id="28" name="図形グループ 27"/>
          <p:cNvGrpSpPr/>
          <p:nvPr/>
        </p:nvGrpSpPr>
        <p:grpSpPr>
          <a:xfrm>
            <a:off x="3332628" y="1909192"/>
            <a:ext cx="1918713" cy="1510044"/>
            <a:chOff x="6100483" y="2678754"/>
            <a:chExt cx="2039676" cy="2039676"/>
          </a:xfrm>
        </p:grpSpPr>
        <p:sp>
          <p:nvSpPr>
            <p:cNvPr id="29" name="Oval Callout 124"/>
            <p:cNvSpPr/>
            <p:nvPr/>
          </p:nvSpPr>
          <p:spPr>
            <a:xfrm>
              <a:off x="6100483" y="2678754"/>
              <a:ext cx="2039676" cy="2039676"/>
            </a:xfrm>
            <a:prstGeom prst="wedgeEllipseCallout">
              <a:avLst>
                <a:gd name="adj1" fmla="val 31179"/>
                <a:gd name="adj2" fmla="val 51052"/>
              </a:avLst>
            </a:prstGeom>
            <a:gradFill flip="none" rotWithShape="1">
              <a:gsLst>
                <a:gs pos="0">
                  <a:schemeClr val="accent1"/>
                </a:gs>
                <a:gs pos="100000">
                  <a:srgbClr val="2F2E7E"/>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smtClean="0">
                <a:latin typeface="Arial" pitchFamily="34" charset="0"/>
                <a:ea typeface="ＭＳ Ｐゴシック" pitchFamily="50" charset="-128"/>
                <a:cs typeface="Arial" pitchFamily="34" charset="0"/>
              </a:endParaRPr>
            </a:p>
          </p:txBody>
        </p:sp>
        <p:sp>
          <p:nvSpPr>
            <p:cNvPr id="30" name="TextBox 125"/>
            <p:cNvSpPr txBox="1"/>
            <p:nvPr/>
          </p:nvSpPr>
          <p:spPr>
            <a:xfrm>
              <a:off x="6235628" y="3196444"/>
              <a:ext cx="1783567" cy="1122460"/>
            </a:xfrm>
            <a:prstGeom prst="rect">
              <a:avLst/>
            </a:prstGeom>
            <a:noFill/>
          </p:spPr>
          <p:txBody>
            <a:bodyPr wrap="square" rtlCol="0" anchor="ctr">
              <a:spAutoFit/>
            </a:bodyPr>
            <a:lstStyle/>
            <a:p>
              <a:pPr algn="ctr" defTabSz="914400">
                <a:defRPr/>
              </a:pPr>
              <a:r>
                <a:rPr kumimoji="1" lang="en-US" altLang="ja-JP" sz="1600" kern="0" dirty="0" smtClean="0">
                  <a:solidFill>
                    <a:schemeClr val="bg1"/>
                  </a:solidFill>
                  <a:latin typeface="Arial" pitchFamily="34" charset="0"/>
                  <a:ea typeface="ＭＳ Ｐゴシック" pitchFamily="50" charset="-128"/>
                  <a:cs typeface="Arial" pitchFamily="34" charset="0"/>
                </a:rPr>
                <a:t>3000</a:t>
              </a:r>
              <a:r>
                <a:rPr kumimoji="1" lang="ja-JP" altLang="en-US" sz="1600" kern="0" dirty="0" smtClean="0">
                  <a:solidFill>
                    <a:schemeClr val="bg1"/>
                  </a:solidFill>
                  <a:latin typeface="Arial" pitchFamily="34" charset="0"/>
                  <a:ea typeface="ＭＳ Ｐゴシック" pitchFamily="50" charset="-128"/>
                  <a:cs typeface="Arial" pitchFamily="34" charset="0"/>
                </a:rPr>
                <a:t>以上の</a:t>
              </a:r>
              <a:r>
                <a:rPr kumimoji="1" lang="en-US" altLang="ja-JP" sz="1600" kern="0" dirty="0" smtClean="0">
                  <a:solidFill>
                    <a:schemeClr val="bg1"/>
                  </a:solidFill>
                  <a:latin typeface="Arial" pitchFamily="34" charset="0"/>
                  <a:ea typeface="ＭＳ Ｐゴシック" pitchFamily="50" charset="-128"/>
                  <a:cs typeface="Arial" pitchFamily="34" charset="0"/>
                </a:rPr>
                <a:t/>
              </a:r>
              <a:br>
                <a:rPr kumimoji="1" lang="en-US" altLang="ja-JP" sz="1600" kern="0" dirty="0" smtClean="0">
                  <a:solidFill>
                    <a:schemeClr val="bg1"/>
                  </a:solidFill>
                  <a:latin typeface="Arial" pitchFamily="34" charset="0"/>
                  <a:ea typeface="ＭＳ Ｐゴシック" pitchFamily="50" charset="-128"/>
                  <a:cs typeface="Arial" pitchFamily="34" charset="0"/>
                </a:rPr>
              </a:br>
              <a:r>
                <a:rPr kumimoji="1" lang="ja-JP" altLang="en-US" sz="1600" kern="0" dirty="0" smtClean="0">
                  <a:solidFill>
                    <a:schemeClr val="bg1"/>
                  </a:solidFill>
                  <a:latin typeface="Arial" pitchFamily="34" charset="0"/>
                  <a:ea typeface="ＭＳ Ｐゴシック" pitchFamily="50" charset="-128"/>
                  <a:cs typeface="Arial" pitchFamily="34" charset="0"/>
                </a:rPr>
                <a:t>アプリケーション制御が可能</a:t>
              </a:r>
              <a:endParaRPr kumimoji="1" lang="en-US" altLang="ja-JP" sz="1600" kern="0" dirty="0" smtClean="0">
                <a:solidFill>
                  <a:schemeClr val="bg1"/>
                </a:solidFill>
                <a:latin typeface="Arial" pitchFamily="34" charset="0"/>
                <a:ea typeface="ＭＳ Ｐゴシック" pitchFamily="50" charset="-128"/>
                <a:cs typeface="Arial" pitchFamily="34" charset="0"/>
              </a:endParaRPr>
            </a:p>
          </p:txBody>
        </p:sp>
      </p:grpSp>
      <p:grpSp>
        <p:nvGrpSpPr>
          <p:cNvPr id="31" name="図形グループ 30"/>
          <p:cNvGrpSpPr/>
          <p:nvPr/>
        </p:nvGrpSpPr>
        <p:grpSpPr>
          <a:xfrm>
            <a:off x="7210726" y="138241"/>
            <a:ext cx="1346919" cy="1694877"/>
            <a:chOff x="2937652" y="2291794"/>
            <a:chExt cx="1070658" cy="1415901"/>
          </a:xfrm>
        </p:grpSpPr>
        <p:sp>
          <p:nvSpPr>
            <p:cNvPr id="33" name="Freeform 7"/>
            <p:cNvSpPr>
              <a:spLocks noEditPoints="1"/>
            </p:cNvSpPr>
            <p:nvPr/>
          </p:nvSpPr>
          <p:spPr bwMode="auto">
            <a:xfrm rot="5400000">
              <a:off x="3043184" y="2578037"/>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chemeClr val="tx2"/>
            </a:solidFill>
            <a:ln w="19050" cap="flat" cmpd="sng">
              <a:noFill/>
              <a:prstDash val="solid"/>
              <a:round/>
              <a:headEnd type="none" w="med" len="med"/>
              <a:tailEnd type="none" w="med" len="med"/>
            </a:ln>
            <a:effectLst/>
          </p:spPr>
          <p:txBody>
            <a:bodyPr lIns="68565" tIns="34283" rIns="68565" bIns="34283"/>
            <a:lstStyle/>
            <a:p>
              <a:endParaRPr lang="en-US" dirty="0"/>
            </a:p>
          </p:txBody>
        </p:sp>
        <p:sp>
          <p:nvSpPr>
            <p:cNvPr id="34" name="Freeform 7"/>
            <p:cNvSpPr>
              <a:spLocks noEditPoints="1"/>
            </p:cNvSpPr>
            <p:nvPr/>
          </p:nvSpPr>
          <p:spPr bwMode="auto">
            <a:xfrm rot="5400000">
              <a:off x="2957038" y="3094194"/>
              <a:ext cx="198409" cy="237182"/>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chemeClr val="tx2"/>
            </a:solidFill>
            <a:ln w="19050" cap="flat" cmpd="sng">
              <a:noFill/>
              <a:prstDash val="solid"/>
              <a:round/>
              <a:headEnd type="none" w="med" len="med"/>
              <a:tailEnd type="none" w="med" len="med"/>
            </a:ln>
            <a:effectLst/>
          </p:spPr>
          <p:txBody>
            <a:bodyPr lIns="68565" tIns="34283" rIns="68565" bIns="34283"/>
            <a:lstStyle/>
            <a:p>
              <a:endParaRPr lang="en-US" dirty="0"/>
            </a:p>
          </p:txBody>
        </p:sp>
        <p:pic>
          <p:nvPicPr>
            <p:cNvPr id="35"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2152" y="2291794"/>
              <a:ext cx="673250" cy="260957"/>
            </a:xfrm>
            <a:prstGeom prst="rect">
              <a:avLst/>
            </a:prstGeom>
          </p:spPr>
        </p:pic>
        <p:pic>
          <p:nvPicPr>
            <p:cNvPr id="36"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43705" y="2553335"/>
              <a:ext cx="265060" cy="239190"/>
            </a:xfrm>
            <a:prstGeom prst="rect">
              <a:avLst/>
            </a:prstGeom>
          </p:spPr>
        </p:pic>
        <p:pic>
          <p:nvPicPr>
            <p:cNvPr id="37"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67936" y="2837013"/>
              <a:ext cx="582647" cy="232619"/>
            </a:xfrm>
            <a:prstGeom prst="rect">
              <a:avLst/>
            </a:prstGeom>
          </p:spPr>
        </p:pic>
        <p:pic>
          <p:nvPicPr>
            <p:cNvPr id="38"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54857" y="3057876"/>
              <a:ext cx="319045" cy="288184"/>
            </a:xfrm>
            <a:prstGeom prst="rect">
              <a:avLst/>
            </a:prstGeom>
          </p:spPr>
        </p:pic>
        <p:pic>
          <p:nvPicPr>
            <p:cNvPr id="39"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57960" y="3227049"/>
              <a:ext cx="709489" cy="480646"/>
            </a:xfrm>
            <a:prstGeom prst="rect">
              <a:avLst/>
            </a:prstGeom>
          </p:spPr>
        </p:pic>
        <p:pic>
          <p:nvPicPr>
            <p:cNvPr id="40" name="Picture 20" descr="large_clean.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07786" y="3184347"/>
              <a:ext cx="210793" cy="190402"/>
            </a:xfrm>
            <a:prstGeom prst="rect">
              <a:avLst/>
            </a:prstGeom>
          </p:spPr>
        </p:pic>
        <p:pic>
          <p:nvPicPr>
            <p:cNvPr id="41" name="Picture 21" descr="large_malicious.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59369" y="2645349"/>
              <a:ext cx="210793" cy="190402"/>
            </a:xfrm>
            <a:prstGeom prst="rect">
              <a:avLst/>
            </a:prstGeom>
          </p:spPr>
        </p:pic>
        <p:pic>
          <p:nvPicPr>
            <p:cNvPr id="42" name="Picture 22" descr="large_clean.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15231" y="2915685"/>
              <a:ext cx="210793" cy="190402"/>
            </a:xfrm>
            <a:prstGeom prst="rect">
              <a:avLst/>
            </a:prstGeom>
          </p:spPr>
        </p:pic>
        <p:pic>
          <p:nvPicPr>
            <p:cNvPr id="43" name="Picture 23" descr="large_malicious.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82429" y="2399766"/>
              <a:ext cx="210793" cy="190402"/>
            </a:xfrm>
            <a:prstGeom prst="rect">
              <a:avLst/>
            </a:prstGeom>
          </p:spPr>
        </p:pic>
        <p:pic>
          <p:nvPicPr>
            <p:cNvPr id="44" name="Picture 24" descr="large_malicious.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81635" y="3443058"/>
              <a:ext cx="210793" cy="190402"/>
            </a:xfrm>
            <a:prstGeom prst="rect">
              <a:avLst/>
            </a:prstGeom>
          </p:spPr>
        </p:pic>
        <p:pic>
          <p:nvPicPr>
            <p:cNvPr id="46" name="Picture 2" descr="Z:\Training\Cisco Templates\2010_Updated Templates\New Cisco Brand\Kubrik Icons\256 Pixel Size\search_1068_256.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30058" y="2988870"/>
              <a:ext cx="750951" cy="678487"/>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Z:\Training\Cisco Templates\2010_Updated Templates\New Cisco Brand\Kubrik Icons\256 Pixel Size\search_1068_256.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3257359" y="2453498"/>
              <a:ext cx="750951" cy="67848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9" name="図形グループ 48"/>
          <p:cNvGrpSpPr/>
          <p:nvPr/>
        </p:nvGrpSpPr>
        <p:grpSpPr>
          <a:xfrm>
            <a:off x="606371" y="2340728"/>
            <a:ext cx="1918713" cy="1510044"/>
            <a:chOff x="6100483" y="2678754"/>
            <a:chExt cx="2039676" cy="2039676"/>
          </a:xfrm>
        </p:grpSpPr>
        <p:sp>
          <p:nvSpPr>
            <p:cNvPr id="50" name="Oval Callout 124"/>
            <p:cNvSpPr/>
            <p:nvPr/>
          </p:nvSpPr>
          <p:spPr>
            <a:xfrm>
              <a:off x="6100483" y="2678754"/>
              <a:ext cx="2039676" cy="2039676"/>
            </a:xfrm>
            <a:prstGeom prst="wedgeEllipseCallout">
              <a:avLst>
                <a:gd name="adj1" fmla="val 31179"/>
                <a:gd name="adj2" fmla="val 55121"/>
              </a:avLst>
            </a:prstGeom>
            <a:gradFill flip="none" rotWithShape="1">
              <a:gsLst>
                <a:gs pos="0">
                  <a:schemeClr val="accent1"/>
                </a:gs>
                <a:gs pos="100000">
                  <a:srgbClr val="2F2E7E"/>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smtClean="0">
                <a:latin typeface="Arial" pitchFamily="34" charset="0"/>
                <a:ea typeface="ＭＳ Ｐゴシック" pitchFamily="50" charset="-128"/>
                <a:cs typeface="Arial" pitchFamily="34" charset="0"/>
              </a:endParaRPr>
            </a:p>
          </p:txBody>
        </p:sp>
        <p:sp>
          <p:nvSpPr>
            <p:cNvPr id="51" name="TextBox 125"/>
            <p:cNvSpPr txBox="1"/>
            <p:nvPr/>
          </p:nvSpPr>
          <p:spPr>
            <a:xfrm>
              <a:off x="6235628" y="3030154"/>
              <a:ext cx="1783567" cy="1455041"/>
            </a:xfrm>
            <a:prstGeom prst="rect">
              <a:avLst/>
            </a:prstGeom>
            <a:noFill/>
          </p:spPr>
          <p:txBody>
            <a:bodyPr wrap="square" rtlCol="0" anchor="ctr">
              <a:spAutoFit/>
            </a:bodyPr>
            <a:lstStyle/>
            <a:p>
              <a:pPr algn="ctr" defTabSz="914400">
                <a:defRPr/>
              </a:pPr>
              <a:r>
                <a:rPr kumimoji="1" lang="ja-JP" altLang="en-US" sz="1600" kern="0" dirty="0" smtClean="0">
                  <a:solidFill>
                    <a:schemeClr val="bg1"/>
                  </a:solidFill>
                  <a:latin typeface="Arial" pitchFamily="34" charset="0"/>
                  <a:ea typeface="ＭＳ Ｐゴシック" pitchFamily="50" charset="-128"/>
                  <a:cs typeface="Arial" pitchFamily="34" charset="0"/>
                </a:rPr>
                <a:t>ジオ ロケーション</a:t>
              </a:r>
              <a:endParaRPr kumimoji="1" lang="en-US" altLang="ja-JP" sz="1600" kern="0" dirty="0" smtClean="0">
                <a:solidFill>
                  <a:schemeClr val="bg1"/>
                </a:solidFill>
                <a:latin typeface="Arial" pitchFamily="34" charset="0"/>
                <a:ea typeface="ＭＳ Ｐゴシック" pitchFamily="50" charset="-128"/>
                <a:cs typeface="Arial" pitchFamily="34" charset="0"/>
              </a:endParaRPr>
            </a:p>
            <a:p>
              <a:pPr algn="ctr" defTabSz="914400">
                <a:defRPr/>
              </a:pPr>
              <a:r>
                <a:rPr kumimoji="1" lang="ja-JP" altLang="en-US" sz="1600" kern="0" dirty="0" smtClean="0">
                  <a:solidFill>
                    <a:schemeClr val="bg1"/>
                  </a:solidFill>
                  <a:latin typeface="Arial" pitchFamily="34" charset="0"/>
                  <a:ea typeface="ＭＳ Ｐゴシック" pitchFamily="50" charset="-128"/>
                  <a:cs typeface="Arial" pitchFamily="34" charset="0"/>
                </a:rPr>
                <a:t>機能で攻撃元の国による制御</a:t>
              </a:r>
              <a:r>
                <a:rPr kumimoji="1" lang="en-US" altLang="ja-JP" sz="1600" kern="0" dirty="0" smtClean="0">
                  <a:solidFill>
                    <a:schemeClr val="bg1"/>
                  </a:solidFill>
                  <a:latin typeface="Arial" pitchFamily="34" charset="0"/>
                  <a:ea typeface="ＭＳ Ｐゴシック" pitchFamily="50" charset="-128"/>
                  <a:cs typeface="Arial" pitchFamily="34" charset="0"/>
                </a:rPr>
                <a:t/>
              </a:r>
              <a:br>
                <a:rPr kumimoji="1" lang="en-US" altLang="ja-JP" sz="1600" kern="0" dirty="0" smtClean="0">
                  <a:solidFill>
                    <a:schemeClr val="bg1"/>
                  </a:solidFill>
                  <a:latin typeface="Arial" pitchFamily="34" charset="0"/>
                  <a:ea typeface="ＭＳ Ｐゴシック" pitchFamily="50" charset="-128"/>
                  <a:cs typeface="Arial" pitchFamily="34" charset="0"/>
                </a:rPr>
              </a:br>
              <a:r>
                <a:rPr kumimoji="1" lang="ja-JP" altLang="en-US" sz="1600" kern="0" dirty="0" smtClean="0">
                  <a:solidFill>
                    <a:schemeClr val="bg1"/>
                  </a:solidFill>
                  <a:latin typeface="Arial" pitchFamily="34" charset="0"/>
                  <a:ea typeface="ＭＳ Ｐゴシック" pitchFamily="50" charset="-128"/>
                  <a:cs typeface="Arial" pitchFamily="34" charset="0"/>
                </a:rPr>
                <a:t>も可能</a:t>
              </a:r>
              <a:endParaRPr kumimoji="1" lang="en-US" altLang="ja-JP" sz="1600" kern="0" dirty="0" smtClean="0">
                <a:solidFill>
                  <a:schemeClr val="bg1"/>
                </a:solidFill>
                <a:latin typeface="Arial" pitchFamily="34" charset="0"/>
                <a:ea typeface="ＭＳ Ｐゴシック" pitchFamily="50" charset="-128"/>
                <a:cs typeface="Arial" pitchFamily="34" charset="0"/>
              </a:endParaRPr>
            </a:p>
          </p:txBody>
        </p:sp>
      </p:grpSp>
    </p:spTree>
    <p:extLst>
      <p:ext uri="{BB962C8B-B14F-4D97-AF65-F5344CB8AC3E}">
        <p14:creationId xmlns:p14="http://schemas.microsoft.com/office/powerpoint/2010/main" val="23154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17851</TotalTime>
  <Words>3040</Words>
  <Application>Microsoft Office PowerPoint</Application>
  <PresentationFormat>画面に合わせる (16:9)</PresentationFormat>
  <Paragraphs>643</Paragraphs>
  <Slides>41</Slides>
  <Notes>11</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41</vt:i4>
      </vt:variant>
    </vt:vector>
  </HeadingPairs>
  <TitlesOfParts>
    <vt:vector size="61" baseType="lpstr">
      <vt:lpstr>Arial Unicode MS</vt:lpstr>
      <vt:lpstr>Ciscolight</vt:lpstr>
      <vt:lpstr>CiscoSansTT</vt:lpstr>
      <vt:lpstr>CiscoSansTT ExtraLight</vt:lpstr>
      <vt:lpstr>CiscoSansTT Light</vt:lpstr>
      <vt:lpstr>Gill Sans</vt:lpstr>
      <vt:lpstr>ＭＳ Ｐゴシック</vt:lpstr>
      <vt:lpstr>ＭＳ Ｐゴシック</vt:lpstr>
      <vt:lpstr>Zapf Dingbats</vt:lpstr>
      <vt:lpstr>ヒラギノ角ゴ ProN W3</vt:lpstr>
      <vt:lpstr>ヒラギノ角ゴ5</vt:lpstr>
      <vt:lpstr>メイリオ</vt:lpstr>
      <vt:lpstr>Arial</vt:lpstr>
      <vt:lpstr>Calibri</vt:lpstr>
      <vt:lpstr>CiscoSans</vt:lpstr>
      <vt:lpstr>CiscoSans ExtraLight</vt:lpstr>
      <vt:lpstr>CiscoSans Thin</vt:lpstr>
      <vt:lpstr>Helvetica</vt:lpstr>
      <vt:lpstr>Wingdings</vt:lpstr>
      <vt:lpstr>Blue theme 2016 16x9</vt:lpstr>
      <vt:lpstr>PowerPoint プレゼンテーション</vt:lpstr>
      <vt:lpstr>目次</vt:lpstr>
      <vt:lpstr>Cisco Next Generation Firewall  ：こんなお客様にご提案ください</vt:lpstr>
      <vt:lpstr> 製品紹介</vt:lpstr>
      <vt:lpstr>一般的な企業のネットワーク セキュリティ</vt:lpstr>
      <vt:lpstr>Cisco Next Generation Firewall (NGFW)とは</vt:lpstr>
      <vt:lpstr>NGFWでできること</vt:lpstr>
      <vt:lpstr>次世代IPS</vt:lpstr>
      <vt:lpstr>次世代ファイアウォール</vt:lpstr>
      <vt:lpstr>次世代マルウェア防御</vt:lpstr>
      <vt:lpstr>リモートアクセス VPN</vt:lpstr>
      <vt:lpstr>Cisco Talosとの連携</vt:lpstr>
      <vt:lpstr>販売ガイド</vt:lpstr>
      <vt:lpstr>Gartner Magic Quadrant 2017 NGIPSレポート</vt:lpstr>
      <vt:lpstr>脅威検出時間の評価</vt:lpstr>
      <vt:lpstr>NGFWポートフォリオ</vt:lpstr>
      <vt:lpstr>Firepower Management Center プラットフォーム 一覧</vt:lpstr>
      <vt:lpstr>NGFWポートフォリオ</vt:lpstr>
      <vt:lpstr>NGFWソフトウェアの選択</vt:lpstr>
      <vt:lpstr>[参考] プラットフォームとソフトウェアのまとめ</vt:lpstr>
      <vt:lpstr>設定管理ツール</vt:lpstr>
      <vt:lpstr>ソフトウェアと管理ツールの対応</vt:lpstr>
      <vt:lpstr>配置イメージ</vt:lpstr>
      <vt:lpstr>オーダー方法</vt:lpstr>
      <vt:lpstr>オーダー方法</vt:lpstr>
      <vt:lpstr>サンプルBOM</vt:lpstr>
      <vt:lpstr>セールス コンテンツ</vt:lpstr>
      <vt:lpstr>セールス パートナー様向け セキュリティ POV ライセンス及び Lab ライセンス提供サービス コンテンツ</vt:lpstr>
      <vt:lpstr>用語集</vt:lpstr>
      <vt:lpstr>その他詳細な製品紹介資料</vt:lpstr>
      <vt:lpstr>現在の脅威対策にこのような課題はありませんか？</vt:lpstr>
      <vt:lpstr>Cisco Firepowerシリーズが提供する脅威対策</vt:lpstr>
      <vt:lpstr>ネットワークとホストの可視化</vt:lpstr>
      <vt:lpstr>ホスト プロファイルの例</vt:lpstr>
      <vt:lpstr>自動チューニングとインパクト解析</vt:lpstr>
      <vt:lpstr>マルウェアの可視化と制御</vt:lpstr>
      <vt:lpstr>マルウェアのクラウド リコール</vt:lpstr>
      <vt:lpstr>クラウド リコールによるゼロ デイ マルウェア検知例</vt:lpstr>
      <vt:lpstr>アプリケーションの可視化と制御</vt:lpstr>
      <vt:lpstr>レポート機能</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103</cp:revision>
  <cp:lastPrinted>2017-06-28T04:04:57Z</cp:lastPrinted>
  <dcterms:created xsi:type="dcterms:W3CDTF">2016-12-14T08:39:04Z</dcterms:created>
  <dcterms:modified xsi:type="dcterms:W3CDTF">2017-06-29T08:12:49Z</dcterms:modified>
</cp:coreProperties>
</file>