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5"/>
  </p:notesMasterIdLst>
  <p:handoutMasterIdLst>
    <p:handoutMasterId r:id="rId66"/>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279" r:id="rId64"/>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61C"/>
    <a:srgbClr val="335FFA"/>
    <a:srgbClr val="004BAF"/>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8" autoAdjust="0"/>
    <p:restoredTop sz="89236" autoAdjust="0"/>
  </p:normalViewPr>
  <p:slideViewPr>
    <p:cSldViewPr snapToGrid="0" snapToObjects="1">
      <p:cViewPr varScale="1">
        <p:scale>
          <a:sx n="48" d="100"/>
          <a:sy n="48" d="100"/>
        </p:scale>
        <p:origin x="969" y="24"/>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effectLst/>
          </c:spPr>
          <c:dPt>
            <c:idx val="0"/>
            <c:bubble3D val="0"/>
            <c:spPr>
              <a:solidFill>
                <a:schemeClr val="accent1"/>
              </a:solidFill>
              <a:effectLst/>
            </c:spPr>
            <c:extLst>
              <c:ext xmlns:c16="http://schemas.microsoft.com/office/drawing/2014/chart" uri="{C3380CC4-5D6E-409C-BE32-E72D297353CC}">
                <c16:uniqueId val="{00000001-B6A1-4E5F-B6A8-D91CBE24ECE0}"/>
              </c:ext>
            </c:extLst>
          </c:dPt>
          <c:dPt>
            <c:idx val="1"/>
            <c:bubble3D val="0"/>
            <c:spPr>
              <a:solidFill>
                <a:schemeClr val="tx1">
                  <a:lumMod val="40000"/>
                  <a:lumOff val="60000"/>
                </a:schemeClr>
              </a:solidFill>
              <a:effectLst/>
            </c:spPr>
            <c:extLst>
              <c:ext xmlns:c16="http://schemas.microsoft.com/office/drawing/2014/chart" uri="{C3380CC4-5D6E-409C-BE32-E72D297353CC}">
                <c16:uniqueId val="{00000003-B6A1-4E5F-B6A8-D91CBE24ECE0}"/>
              </c:ext>
            </c:extLst>
          </c:dPt>
          <c:cat>
            <c:strRef>
              <c:f>Sheet1!$A$2:$A$4</c:f>
              <c:strCache>
                <c:ptCount val="2"/>
                <c:pt idx="0">
                  <c:v>1st Qtr</c:v>
                </c:pt>
                <c:pt idx="1">
                  <c:v>2nd Qtr</c:v>
                </c:pt>
              </c:strCache>
            </c:strRef>
          </c:cat>
          <c:val>
            <c:numRef>
              <c:f>Sheet1!$B$2:$B$4</c:f>
              <c:numCache>
                <c:formatCode>General</c:formatCode>
                <c:ptCount val="3"/>
                <c:pt idx="0">
                  <c:v>41</c:v>
                </c:pt>
                <c:pt idx="1">
                  <c:v>63</c:v>
                </c:pt>
              </c:numCache>
            </c:numRef>
          </c:val>
          <c:extLst>
            <c:ext xmlns:c16="http://schemas.microsoft.com/office/drawing/2014/chart" uri="{C3380CC4-5D6E-409C-BE32-E72D297353CC}">
              <c16:uniqueId val="{00000004-B6A1-4E5F-B6A8-D91CBE24ECE0}"/>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effectLst/>
          </c:spPr>
          <c:dPt>
            <c:idx val="0"/>
            <c:bubble3D val="0"/>
            <c:spPr>
              <a:solidFill>
                <a:schemeClr val="accent2"/>
              </a:solidFill>
              <a:effectLst/>
            </c:spPr>
            <c:extLst>
              <c:ext xmlns:c16="http://schemas.microsoft.com/office/drawing/2014/chart" uri="{C3380CC4-5D6E-409C-BE32-E72D297353CC}">
                <c16:uniqueId val="{00000001-BE00-46A9-A3E2-35B32E727E78}"/>
              </c:ext>
            </c:extLst>
          </c:dPt>
          <c:dPt>
            <c:idx val="1"/>
            <c:bubble3D val="0"/>
            <c:spPr>
              <a:solidFill>
                <a:schemeClr val="tx1">
                  <a:lumMod val="40000"/>
                  <a:lumOff val="60000"/>
                </a:schemeClr>
              </a:solidFill>
              <a:effectLst/>
            </c:spPr>
            <c:extLst>
              <c:ext xmlns:c16="http://schemas.microsoft.com/office/drawing/2014/chart" uri="{C3380CC4-5D6E-409C-BE32-E72D297353CC}">
                <c16:uniqueId val="{00000003-BE00-46A9-A3E2-35B32E727E78}"/>
              </c:ext>
            </c:extLst>
          </c:dPt>
          <c:cat>
            <c:strRef>
              <c:f>Sheet1!$A$2:$A$4</c:f>
              <c:strCache>
                <c:ptCount val="2"/>
                <c:pt idx="0">
                  <c:v>1st Qtr</c:v>
                </c:pt>
                <c:pt idx="1">
                  <c:v>2nd Qtr</c:v>
                </c:pt>
              </c:strCache>
            </c:strRef>
          </c:cat>
          <c:val>
            <c:numRef>
              <c:f>Sheet1!$B$2:$B$4</c:f>
              <c:numCache>
                <c:formatCode>General</c:formatCode>
                <c:ptCount val="3"/>
                <c:pt idx="0">
                  <c:v>50</c:v>
                </c:pt>
                <c:pt idx="1">
                  <c:v>50</c:v>
                </c:pt>
              </c:numCache>
            </c:numRef>
          </c:val>
          <c:extLst>
            <c:ext xmlns:c16="http://schemas.microsoft.com/office/drawing/2014/chart" uri="{C3380CC4-5D6E-409C-BE32-E72D297353CC}">
              <c16:uniqueId val="{00000004-BE00-46A9-A3E2-35B32E727E78}"/>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solidFill>
              <a:schemeClr val="tx2">
                <a:lumMod val="40000"/>
                <a:lumOff val="60000"/>
              </a:schemeClr>
            </a:solidFill>
            <a:effectLst/>
          </c:spPr>
          <c:dPt>
            <c:idx val="0"/>
            <c:bubble3D val="0"/>
            <c:spPr>
              <a:solidFill>
                <a:schemeClr val="accent1"/>
              </a:solidFill>
              <a:effectLst/>
            </c:spPr>
            <c:extLst>
              <c:ext xmlns:c16="http://schemas.microsoft.com/office/drawing/2014/chart" uri="{C3380CC4-5D6E-409C-BE32-E72D297353CC}">
                <c16:uniqueId val="{00000001-335B-4B61-AE2D-872E4C01F194}"/>
              </c:ext>
            </c:extLst>
          </c:dPt>
          <c:dPt>
            <c:idx val="1"/>
            <c:bubble3D val="0"/>
            <c:extLst>
              <c:ext xmlns:c16="http://schemas.microsoft.com/office/drawing/2014/chart" uri="{C3380CC4-5D6E-409C-BE32-E72D297353CC}">
                <c16:uniqueId val="{00000002-335B-4B61-AE2D-872E4C01F194}"/>
              </c:ext>
            </c:extLst>
          </c:dPt>
          <c:cat>
            <c:strRef>
              <c:f>Sheet1!$A$2:$A$4</c:f>
              <c:strCache>
                <c:ptCount val="2"/>
                <c:pt idx="0">
                  <c:v>1st Qtr</c:v>
                </c:pt>
                <c:pt idx="1">
                  <c:v>2nd Qtr</c:v>
                </c:pt>
              </c:strCache>
            </c:strRef>
          </c:cat>
          <c:val>
            <c:numRef>
              <c:f>Sheet1!$B$2:$B$4</c:f>
              <c:numCache>
                <c:formatCode>General</c:formatCode>
                <c:ptCount val="3"/>
                <c:pt idx="0">
                  <c:v>43</c:v>
                </c:pt>
                <c:pt idx="1">
                  <c:v>50</c:v>
                </c:pt>
              </c:numCache>
            </c:numRef>
          </c:val>
          <c:extLst>
            <c:ext xmlns:c16="http://schemas.microsoft.com/office/drawing/2014/chart" uri="{C3380CC4-5D6E-409C-BE32-E72D297353CC}">
              <c16:uniqueId val="{00000003-335B-4B61-AE2D-872E4C01F194}"/>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solidFill>
              <a:schemeClr val="tx2">
                <a:lumMod val="40000"/>
                <a:lumOff val="60000"/>
              </a:schemeClr>
            </a:solidFill>
            <a:effectLst/>
          </c:spPr>
          <c:dPt>
            <c:idx val="0"/>
            <c:bubble3D val="0"/>
            <c:spPr>
              <a:solidFill>
                <a:schemeClr val="accent1"/>
              </a:solidFill>
              <a:effectLst/>
            </c:spPr>
            <c:extLst>
              <c:ext xmlns:c16="http://schemas.microsoft.com/office/drawing/2014/chart" uri="{C3380CC4-5D6E-409C-BE32-E72D297353CC}">
                <c16:uniqueId val="{00000001-C563-411F-BD41-3033FDDD4C25}"/>
              </c:ext>
            </c:extLst>
          </c:dPt>
          <c:dPt>
            <c:idx val="1"/>
            <c:bubble3D val="0"/>
            <c:extLst>
              <c:ext xmlns:c16="http://schemas.microsoft.com/office/drawing/2014/chart" uri="{C3380CC4-5D6E-409C-BE32-E72D297353CC}">
                <c16:uniqueId val="{00000002-C563-411F-BD41-3033FDDD4C25}"/>
              </c:ext>
            </c:extLst>
          </c:dPt>
          <c:cat>
            <c:strRef>
              <c:f>Sheet1!$A$2:$A$4</c:f>
              <c:strCache>
                <c:ptCount val="2"/>
                <c:pt idx="0">
                  <c:v>1st Qtr</c:v>
                </c:pt>
                <c:pt idx="1">
                  <c:v>2nd Qtr</c:v>
                </c:pt>
              </c:strCache>
            </c:strRef>
          </c:cat>
          <c:val>
            <c:numRef>
              <c:f>Sheet1!$B$2:$B$4</c:f>
              <c:numCache>
                <c:formatCode>General</c:formatCode>
                <c:ptCount val="3"/>
                <c:pt idx="0">
                  <c:v>50</c:v>
                </c:pt>
                <c:pt idx="1">
                  <c:v>49</c:v>
                </c:pt>
              </c:numCache>
            </c:numRef>
          </c:val>
          <c:extLst>
            <c:ext xmlns:c16="http://schemas.microsoft.com/office/drawing/2014/chart" uri="{C3380CC4-5D6E-409C-BE32-E72D297353CC}">
              <c16:uniqueId val="{00000003-C563-411F-BD41-3033FDDD4C25}"/>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effectLst/>
          </c:spPr>
          <c:dPt>
            <c:idx val="0"/>
            <c:bubble3D val="0"/>
            <c:spPr>
              <a:solidFill>
                <a:schemeClr val="accent1"/>
              </a:solidFill>
              <a:effectLst/>
            </c:spPr>
            <c:extLst>
              <c:ext xmlns:c16="http://schemas.microsoft.com/office/drawing/2014/chart" uri="{C3380CC4-5D6E-409C-BE32-E72D297353CC}">
                <c16:uniqueId val="{00000001-21E3-4E1F-9DD8-70597C3D25B2}"/>
              </c:ext>
            </c:extLst>
          </c:dPt>
          <c:dPt>
            <c:idx val="1"/>
            <c:bubble3D val="0"/>
            <c:spPr>
              <a:solidFill>
                <a:schemeClr val="tx1">
                  <a:lumMod val="40000"/>
                  <a:lumOff val="60000"/>
                </a:schemeClr>
              </a:solidFill>
              <a:effectLst/>
            </c:spPr>
            <c:extLst>
              <c:ext xmlns:c16="http://schemas.microsoft.com/office/drawing/2014/chart" uri="{C3380CC4-5D6E-409C-BE32-E72D297353CC}">
                <c16:uniqueId val="{00000003-21E3-4E1F-9DD8-70597C3D25B2}"/>
              </c:ext>
            </c:extLst>
          </c:dPt>
          <c:cat>
            <c:strRef>
              <c:f>Sheet1!$A$2:$A$4</c:f>
              <c:strCache>
                <c:ptCount val="2"/>
                <c:pt idx="0">
                  <c:v>1st Qtr</c:v>
                </c:pt>
                <c:pt idx="1">
                  <c:v>2nd Qtr</c:v>
                </c:pt>
              </c:strCache>
            </c:strRef>
          </c:cat>
          <c:val>
            <c:numRef>
              <c:f>Sheet1!$B$2:$B$4</c:f>
              <c:numCache>
                <c:formatCode>General</c:formatCode>
                <c:ptCount val="3"/>
                <c:pt idx="0">
                  <c:v>29</c:v>
                </c:pt>
                <c:pt idx="1">
                  <c:v>71</c:v>
                </c:pt>
              </c:numCache>
            </c:numRef>
          </c:val>
          <c:extLst>
            <c:ext xmlns:c16="http://schemas.microsoft.com/office/drawing/2014/chart" uri="{C3380CC4-5D6E-409C-BE32-E72D297353CC}">
              <c16:uniqueId val="{00000004-21E3-4E1F-9DD8-70597C3D25B2}"/>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spPr>
    <a:effectLst/>
  </c:spPr>
  <c:txPr>
    <a:bodyPr/>
    <a:lstStyle/>
    <a:p>
      <a:pPr>
        <a:defRPr sz="18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solidFill>
              <a:schemeClr val="tx2"/>
            </a:solidFill>
            <a:effectLst/>
          </c:spPr>
          <c:explosion val="3"/>
          <c:dPt>
            <c:idx val="0"/>
            <c:bubble3D val="0"/>
            <c:spPr>
              <a:solidFill>
                <a:schemeClr val="accent1"/>
              </a:solidFill>
              <a:effectLst/>
            </c:spPr>
            <c:extLst>
              <c:ext xmlns:c16="http://schemas.microsoft.com/office/drawing/2014/chart" uri="{C3380CC4-5D6E-409C-BE32-E72D297353CC}">
                <c16:uniqueId val="{00000001-8AAB-4EED-8F7E-3E8E38A88276}"/>
              </c:ext>
            </c:extLst>
          </c:dPt>
          <c:dPt>
            <c:idx val="1"/>
            <c:bubble3D val="0"/>
            <c:spPr>
              <a:solidFill>
                <a:schemeClr val="tx1">
                  <a:lumMod val="40000"/>
                  <a:lumOff val="60000"/>
                </a:schemeClr>
              </a:solidFill>
              <a:effectLst/>
            </c:spPr>
            <c:extLst>
              <c:ext xmlns:c16="http://schemas.microsoft.com/office/drawing/2014/chart" uri="{C3380CC4-5D6E-409C-BE32-E72D297353CC}">
                <c16:uniqueId val="{00000003-8AAB-4EED-8F7E-3E8E38A88276}"/>
              </c:ext>
            </c:extLst>
          </c:dPt>
          <c:cat>
            <c:strRef>
              <c:f>Sheet1!$A$2:$A$4</c:f>
              <c:strCache>
                <c:ptCount val="2"/>
                <c:pt idx="0">
                  <c:v>1st Qtr</c:v>
                </c:pt>
                <c:pt idx="1">
                  <c:v>2nd Qtr</c:v>
                </c:pt>
              </c:strCache>
            </c:strRef>
          </c:cat>
          <c:val>
            <c:numRef>
              <c:f>Sheet1!$B$2:$B$4</c:f>
              <c:numCache>
                <c:formatCode>General</c:formatCode>
                <c:ptCount val="3"/>
                <c:pt idx="0">
                  <c:v>47</c:v>
                </c:pt>
                <c:pt idx="1">
                  <c:v>53</c:v>
                </c:pt>
              </c:numCache>
            </c:numRef>
          </c:val>
          <c:extLst>
            <c:ext xmlns:c16="http://schemas.microsoft.com/office/drawing/2014/chart" uri="{C3380CC4-5D6E-409C-BE32-E72D297353CC}">
              <c16:uniqueId val="{00000004-8AAB-4EED-8F7E-3E8E38A88276}"/>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solidFill>
              <a:schemeClr val="tx2">
                <a:lumMod val="40000"/>
                <a:lumOff val="60000"/>
              </a:schemeClr>
            </a:solidFill>
            <a:effectLst/>
          </c:spPr>
          <c:dPt>
            <c:idx val="0"/>
            <c:bubble3D val="0"/>
            <c:spPr>
              <a:solidFill>
                <a:schemeClr val="accent1"/>
              </a:solidFill>
              <a:effectLst/>
            </c:spPr>
            <c:extLst>
              <c:ext xmlns:c16="http://schemas.microsoft.com/office/drawing/2014/chart" uri="{C3380CC4-5D6E-409C-BE32-E72D297353CC}">
                <c16:uniqueId val="{00000001-74DA-4377-B88D-F0EE3CB3C4D3}"/>
              </c:ext>
            </c:extLst>
          </c:dPt>
          <c:dPt>
            <c:idx val="1"/>
            <c:bubble3D val="0"/>
            <c:extLst>
              <c:ext xmlns:c16="http://schemas.microsoft.com/office/drawing/2014/chart" uri="{C3380CC4-5D6E-409C-BE32-E72D297353CC}">
                <c16:uniqueId val="{00000002-74DA-4377-B88D-F0EE3CB3C4D3}"/>
              </c:ext>
            </c:extLst>
          </c:dPt>
          <c:cat>
            <c:strRef>
              <c:f>Sheet1!$A$2:$A$4</c:f>
              <c:strCache>
                <c:ptCount val="2"/>
                <c:pt idx="0">
                  <c:v>1st Qtr</c:v>
                </c:pt>
                <c:pt idx="1">
                  <c:v>2nd Qtr</c:v>
                </c:pt>
              </c:strCache>
            </c:strRef>
          </c:cat>
          <c:val>
            <c:numRef>
              <c:f>Sheet1!$B$2:$B$4</c:f>
              <c:numCache>
                <c:formatCode>General</c:formatCode>
                <c:ptCount val="3"/>
                <c:pt idx="0">
                  <c:v>31</c:v>
                </c:pt>
                <c:pt idx="1">
                  <c:v>65</c:v>
                </c:pt>
              </c:numCache>
            </c:numRef>
          </c:val>
          <c:extLst>
            <c:ext xmlns:c16="http://schemas.microsoft.com/office/drawing/2014/chart" uri="{C3380CC4-5D6E-409C-BE32-E72D297353CC}">
              <c16:uniqueId val="{00000003-74DA-4377-B88D-F0EE3CB3C4D3}"/>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solidFill>
              <a:schemeClr val="tx2">
                <a:lumMod val="40000"/>
                <a:lumOff val="60000"/>
              </a:schemeClr>
            </a:solidFill>
            <a:effectLst/>
          </c:spPr>
          <c:dPt>
            <c:idx val="0"/>
            <c:bubble3D val="0"/>
            <c:spPr>
              <a:solidFill>
                <a:schemeClr val="accent2">
                  <a:lumMod val="75000"/>
                </a:schemeClr>
              </a:solidFill>
              <a:effectLst/>
            </c:spPr>
            <c:extLst>
              <c:ext xmlns:c16="http://schemas.microsoft.com/office/drawing/2014/chart" uri="{C3380CC4-5D6E-409C-BE32-E72D297353CC}">
                <c16:uniqueId val="{00000001-2C76-4B50-9976-6CE41AD12EF7}"/>
              </c:ext>
            </c:extLst>
          </c:dPt>
          <c:dPt>
            <c:idx val="1"/>
            <c:bubble3D val="0"/>
            <c:extLst>
              <c:ext xmlns:c16="http://schemas.microsoft.com/office/drawing/2014/chart" uri="{C3380CC4-5D6E-409C-BE32-E72D297353CC}">
                <c16:uniqueId val="{00000002-2C76-4B50-9976-6CE41AD12EF7}"/>
              </c:ext>
            </c:extLst>
          </c:dPt>
          <c:cat>
            <c:strRef>
              <c:f>Sheet1!$A$2:$A$4</c:f>
              <c:strCache>
                <c:ptCount val="2"/>
                <c:pt idx="0">
                  <c:v>1st Qtr</c:v>
                </c:pt>
                <c:pt idx="1">
                  <c:v>2nd Qtr</c:v>
                </c:pt>
              </c:strCache>
            </c:strRef>
          </c:cat>
          <c:val>
            <c:numRef>
              <c:f>Sheet1!$B$2:$B$4</c:f>
              <c:numCache>
                <c:formatCode>General</c:formatCode>
                <c:ptCount val="3"/>
                <c:pt idx="0">
                  <c:v>65</c:v>
                </c:pt>
                <c:pt idx="1">
                  <c:v>35</c:v>
                </c:pt>
              </c:numCache>
            </c:numRef>
          </c:val>
          <c:extLst>
            <c:ext xmlns:c16="http://schemas.microsoft.com/office/drawing/2014/chart" uri="{C3380CC4-5D6E-409C-BE32-E72D297353CC}">
              <c16:uniqueId val="{00000003-2C76-4B50-9976-6CE41AD12EF7}"/>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doughnutChart>
        <c:varyColors val="1"/>
        <c:ser>
          <c:idx val="0"/>
          <c:order val="0"/>
          <c:tx>
            <c:strRef>
              <c:f>Sheet1!$B$1</c:f>
              <c:strCache>
                <c:ptCount val="1"/>
                <c:pt idx="0">
                  <c:v>Column1</c:v>
                </c:pt>
              </c:strCache>
            </c:strRef>
          </c:tx>
          <c:spPr>
            <a:effectLst/>
          </c:spPr>
          <c:dPt>
            <c:idx val="0"/>
            <c:bubble3D val="0"/>
            <c:spPr>
              <a:solidFill>
                <a:schemeClr val="accent2"/>
              </a:solidFill>
              <a:effectLst/>
            </c:spPr>
            <c:extLst>
              <c:ext xmlns:c16="http://schemas.microsoft.com/office/drawing/2014/chart" uri="{C3380CC4-5D6E-409C-BE32-E72D297353CC}">
                <c16:uniqueId val="{00000001-BC20-4148-8439-1C63D2BA1348}"/>
              </c:ext>
            </c:extLst>
          </c:dPt>
          <c:dPt>
            <c:idx val="1"/>
            <c:bubble3D val="0"/>
            <c:spPr>
              <a:solidFill>
                <a:schemeClr val="tx1">
                  <a:lumMod val="40000"/>
                  <a:lumOff val="60000"/>
                </a:schemeClr>
              </a:solidFill>
              <a:effectLst/>
            </c:spPr>
            <c:extLst>
              <c:ext xmlns:c16="http://schemas.microsoft.com/office/drawing/2014/chart" uri="{C3380CC4-5D6E-409C-BE32-E72D297353CC}">
                <c16:uniqueId val="{00000003-BC20-4148-8439-1C63D2BA1348}"/>
              </c:ext>
            </c:extLst>
          </c:dPt>
          <c:cat>
            <c:strRef>
              <c:f>Sheet1!$A$2:$A$4</c:f>
              <c:strCache>
                <c:ptCount val="2"/>
                <c:pt idx="0">
                  <c:v>1st Qtr</c:v>
                </c:pt>
                <c:pt idx="1">
                  <c:v>2nd Qtr</c:v>
                </c:pt>
              </c:strCache>
            </c:strRef>
          </c:cat>
          <c:val>
            <c:numRef>
              <c:f>Sheet1!$B$2:$B$4</c:f>
              <c:numCache>
                <c:formatCode>General</c:formatCode>
                <c:ptCount val="3"/>
                <c:pt idx="0">
                  <c:v>47</c:v>
                </c:pt>
                <c:pt idx="1">
                  <c:v>53</c:v>
                </c:pt>
              </c:numCache>
            </c:numRef>
          </c:val>
          <c:extLst>
            <c:ext xmlns:c16="http://schemas.microsoft.com/office/drawing/2014/chart" uri="{C3380CC4-5D6E-409C-BE32-E72D297353CC}">
              <c16:uniqueId val="{00000004-BC20-4148-8439-1C63D2BA1348}"/>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6/19/2017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6/19/2017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17</a:t>
            </a:fld>
            <a:endParaRPr kumimoji="1" lang="ja-JP" altLang="en-US"/>
          </a:p>
        </p:txBody>
      </p:sp>
    </p:spTree>
    <p:extLst>
      <p:ext uri="{BB962C8B-B14F-4D97-AF65-F5344CB8AC3E}">
        <p14:creationId xmlns:p14="http://schemas.microsoft.com/office/powerpoint/2010/main" val="2605679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BB0BD-CB54-314E-8017-5970BD790E4C}" type="slidenum">
              <a:rPr kumimoji="1" lang="ja-JP" altLang="en-US" smtClean="0"/>
              <a:t>24</a:t>
            </a:fld>
            <a:endParaRPr kumimoji="1" lang="ja-JP" altLang="en-US"/>
          </a:p>
        </p:txBody>
      </p:sp>
    </p:spTree>
    <p:extLst>
      <p:ext uri="{BB962C8B-B14F-4D97-AF65-F5344CB8AC3E}">
        <p14:creationId xmlns:p14="http://schemas.microsoft.com/office/powerpoint/2010/main" val="291788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0" marR="0" indent="0" algn="l" defTabSz="457132"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C2BB0BD-CB54-314E-8017-5970BD790E4C}" type="slidenum">
              <a:rPr kumimoji="1" lang="ja-JP" altLang="en-US" smtClean="0"/>
              <a:t>25</a:t>
            </a:fld>
            <a:endParaRPr kumimoji="1" lang="ja-JP" altLang="en-US"/>
          </a:p>
        </p:txBody>
      </p:sp>
    </p:spTree>
    <p:extLst>
      <p:ext uri="{BB962C8B-B14F-4D97-AF65-F5344CB8AC3E}">
        <p14:creationId xmlns:p14="http://schemas.microsoft.com/office/powerpoint/2010/main" val="420972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7E2420-54A8-4067-85CC-B1A9ED8950CC}"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00925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20524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9ACC0-AC72-C243-A621-8BCF1525F5FC}" type="slidenum">
              <a:rPr lang="en-US" smtClean="0"/>
              <a:t>31</a:t>
            </a:fld>
            <a:endParaRPr lang="en-US"/>
          </a:p>
        </p:txBody>
      </p:sp>
    </p:spTree>
    <p:extLst>
      <p:ext uri="{BB962C8B-B14F-4D97-AF65-F5344CB8AC3E}">
        <p14:creationId xmlns:p14="http://schemas.microsoft.com/office/powerpoint/2010/main" val="817144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6125"/>
            <a:ext cx="6626225" cy="3727450"/>
          </a:xfrm>
        </p:spPr>
      </p:sp>
      <p:sp>
        <p:nvSpPr>
          <p:cNvPr id="3" name="ノート プレースホルダー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3411569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6125"/>
            <a:ext cx="6626225" cy="3727450"/>
          </a:xfrm>
        </p:spPr>
      </p:sp>
      <p:sp>
        <p:nvSpPr>
          <p:cNvPr id="3" name="ノート プレースホルダー 2"/>
          <p:cNvSpPr>
            <a:spLocks noGrp="1"/>
          </p:cNvSpPr>
          <p:nvPr>
            <p:ph type="body" idx="1"/>
          </p:nvPr>
        </p:nvSpPr>
        <p:spPr/>
        <p:txBody>
          <a:bodyPr/>
          <a:lstStyle/>
          <a:p>
            <a:pPr lvl="0"/>
            <a:endParaRPr lang="en-US" altLang="ja-JP" dirty="0" smtClean="0"/>
          </a:p>
          <a:p>
            <a:pPr lvl="0"/>
            <a:endParaRPr lang="en-US" altLang="ja-JP" dirty="0" smtClean="0"/>
          </a:p>
          <a:p>
            <a:pPr lvl="0"/>
            <a:endParaRPr lang="en-US" altLang="ja-JP" dirty="0" smtClean="0"/>
          </a:p>
          <a:p>
            <a:pPr lvl="0"/>
            <a:endParaRPr lang="en-US" altLang="ja-JP" dirty="0" smtClean="0"/>
          </a:p>
          <a:p>
            <a:pPr lvl="0"/>
            <a:r>
              <a:rPr lang="ja-JP" altLang="en-US" dirty="0" smtClean="0"/>
              <a:t>製品開発においては日本の要求にコミットした開発を行った。</a:t>
            </a:r>
            <a:endParaRPr lang="en-US" altLang="ja-JP" dirty="0" smtClean="0"/>
          </a:p>
          <a:p>
            <a:pPr lvl="0"/>
            <a:r>
              <a:rPr lang="ja-JP" altLang="en-US" dirty="0" smtClean="0"/>
              <a:t>１．日本で必要とされる機能から、</a:t>
            </a:r>
            <a:r>
              <a:rPr lang="en-US" altLang="ja-JP" dirty="0" smtClean="0"/>
              <a:t>GUI</a:t>
            </a:r>
            <a:r>
              <a:rPr lang="ja-JP" altLang="en-US" dirty="0" smtClean="0"/>
              <a:t>の日本語対応も実施。</a:t>
            </a:r>
            <a:endParaRPr lang="en-US" altLang="ja-JP" dirty="0" smtClean="0"/>
          </a:p>
          <a:p>
            <a:pPr lvl="0"/>
            <a:r>
              <a:rPr lang="ja-JP" altLang="en-US" dirty="0" smtClean="0"/>
              <a:t>２．予算が限られるお客様にもシスコの価値を感じて頂けるよう、リーズナブルな価格設定で高機能を</a:t>
            </a:r>
            <a:r>
              <a:rPr lang="ja-JP" altLang="en-US" baseline="0" dirty="0" smtClean="0"/>
              <a:t>実現</a:t>
            </a:r>
            <a:r>
              <a:rPr lang="ja-JP" altLang="en-US" dirty="0" smtClean="0"/>
              <a:t>。</a:t>
            </a:r>
            <a:endParaRPr lang="en-US" altLang="ja-JP" dirty="0" smtClean="0"/>
          </a:p>
          <a:p>
            <a:pPr lvl="0"/>
            <a:r>
              <a:rPr lang="ja-JP" altLang="en-US" dirty="0" smtClean="0"/>
              <a:t>３．グローバルで実績のある豊富な機能群を提供。アプリケーション可視化や自動化機能、セキュリティ機能を有しており、管理、運用の負荷を軽減する。</a:t>
            </a:r>
            <a:endParaRPr lang="en-US" altLang="ja-JP" dirty="0" smtClean="0"/>
          </a:p>
          <a:p>
            <a:pPr lvl="0"/>
            <a:r>
              <a:rPr lang="ja-JP" altLang="en-US" dirty="0" smtClean="0"/>
              <a:t>詳しくは</a:t>
            </a:r>
            <a:r>
              <a:rPr lang="en-US" altLang="ja-JP" dirty="0" smtClean="0"/>
              <a:t>Jeff</a:t>
            </a:r>
            <a:r>
              <a:rPr lang="ja-JP" altLang="en-US" dirty="0" smtClean="0"/>
              <a:t>のセッションで紹介。</a:t>
            </a:r>
            <a:endParaRPr lang="en-US" altLang="ja-JP" dirty="0" smtClean="0"/>
          </a:p>
          <a:p>
            <a:pPr lvl="0"/>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103691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altLang="ja-JP" dirty="0" smtClean="0"/>
          </a:p>
          <a:p>
            <a:endParaRPr lang="en-US" altLang="ja-JP" dirty="0" smtClean="0"/>
          </a:p>
          <a:p>
            <a:endParaRPr lang="en-US" altLang="ja-JP" dirty="0" smtClean="0"/>
          </a:p>
          <a:p>
            <a:endParaRPr lang="de-DE" altLang="ja-JP"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80859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364839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4</a:t>
            </a:fld>
            <a:endParaRPr kumimoji="1" lang="ja-JP" altLang="en-US"/>
          </a:p>
        </p:txBody>
      </p:sp>
    </p:spTree>
    <p:extLst>
      <p:ext uri="{BB962C8B-B14F-4D97-AF65-F5344CB8AC3E}">
        <p14:creationId xmlns:p14="http://schemas.microsoft.com/office/powerpoint/2010/main" val="88172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ja-JP" altLang="en-US" dirty="0" smtClean="0"/>
              <a:t>なお、</a:t>
            </a:r>
            <a:r>
              <a:rPr lang="en-US" altLang="ja-JP" dirty="0" err="1" smtClean="0"/>
              <a:t>CCP</a:t>
            </a:r>
            <a:r>
              <a:rPr lang="ja-JP" altLang="en-US" dirty="0" smtClean="0"/>
              <a:t>自体は</a:t>
            </a:r>
            <a:r>
              <a:rPr lang="en-US" altLang="ja-JP" dirty="0" err="1" smtClean="0"/>
              <a:t>C891</a:t>
            </a:r>
            <a:r>
              <a:rPr lang="ja-JP" altLang="en-US" dirty="0" smtClean="0"/>
              <a:t>でも使用可能</a:t>
            </a:r>
            <a:endParaRPr lang="en-US" dirty="0"/>
          </a:p>
        </p:txBody>
      </p:sp>
      <p:sp>
        <p:nvSpPr>
          <p:cNvPr id="4" name="Slide Number Placeholder 3"/>
          <p:cNvSpPr>
            <a:spLocks noGrp="1"/>
          </p:cNvSpPr>
          <p:nvPr>
            <p:ph type="sldNum" sz="quarter" idx="10"/>
          </p:nvPr>
        </p:nvSpPr>
        <p:spPr/>
        <p:txBody>
          <a:bodyPr/>
          <a:lstStyle/>
          <a:p>
            <a:fld id="{6C2BB0BD-CB54-314E-8017-5970BD790E4C}" type="slidenum">
              <a:rPr kumimoji="1" lang="ja-JP" altLang="en-US" smtClean="0"/>
              <a:t>38</a:t>
            </a:fld>
            <a:endParaRPr kumimoji="1" lang="ja-JP" altLang="en-US"/>
          </a:p>
        </p:txBody>
      </p:sp>
    </p:spTree>
    <p:extLst>
      <p:ext uri="{BB962C8B-B14F-4D97-AF65-F5344CB8AC3E}">
        <p14:creationId xmlns:p14="http://schemas.microsoft.com/office/powerpoint/2010/main" val="184795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104841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9400" cy="3729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2453-D936-FD4B-9F22-1FABA363F068}" type="slidenum">
              <a:rPr lang="en-US" smtClean="0"/>
              <a:pPr/>
              <a:t>41</a:t>
            </a:fld>
            <a:endParaRPr lang="en-US" dirty="0"/>
          </a:p>
        </p:txBody>
      </p:sp>
    </p:spTree>
    <p:extLst>
      <p:ext uri="{BB962C8B-B14F-4D97-AF65-F5344CB8AC3E}">
        <p14:creationId xmlns:p14="http://schemas.microsoft.com/office/powerpoint/2010/main" val="201029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a:p>
        </p:txBody>
      </p:sp>
    </p:spTree>
    <p:extLst>
      <p:ext uri="{BB962C8B-B14F-4D97-AF65-F5344CB8AC3E}">
        <p14:creationId xmlns:p14="http://schemas.microsoft.com/office/powerpoint/2010/main" val="254737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9400" cy="3729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D2453-D936-FD4B-9F22-1FABA363F068}" type="slidenum">
              <a:rPr lang="en-US" smtClean="0"/>
              <a:pPr/>
              <a:t>46</a:t>
            </a:fld>
            <a:endParaRPr lang="en-US" dirty="0"/>
          </a:p>
        </p:txBody>
      </p:sp>
    </p:spTree>
    <p:extLst>
      <p:ext uri="{BB962C8B-B14F-4D97-AF65-F5344CB8AC3E}">
        <p14:creationId xmlns:p14="http://schemas.microsoft.com/office/powerpoint/2010/main" val="29894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BB0BD-CB54-314E-8017-5970BD790E4C}" type="slidenum">
              <a:rPr kumimoji="1" lang="ja-JP" altLang="en-US" smtClean="0"/>
              <a:t>7</a:t>
            </a:fld>
            <a:endParaRPr kumimoji="1" lang="ja-JP" altLang="en-US"/>
          </a:p>
        </p:txBody>
      </p:sp>
    </p:spTree>
    <p:extLst>
      <p:ext uri="{BB962C8B-B14F-4D97-AF65-F5344CB8AC3E}">
        <p14:creationId xmlns:p14="http://schemas.microsoft.com/office/powerpoint/2010/main" val="141162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BB0BD-CB54-314E-8017-5970BD790E4C}" type="slidenum">
              <a:rPr kumimoji="1" lang="ja-JP" altLang="en-US" smtClean="0"/>
              <a:t>8</a:t>
            </a:fld>
            <a:endParaRPr kumimoji="1" lang="ja-JP" altLang="en-US"/>
          </a:p>
        </p:txBody>
      </p:sp>
    </p:spTree>
    <p:extLst>
      <p:ext uri="{BB962C8B-B14F-4D97-AF65-F5344CB8AC3E}">
        <p14:creationId xmlns:p14="http://schemas.microsoft.com/office/powerpoint/2010/main" val="23735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6125"/>
            <a:ext cx="6626225" cy="3727450"/>
          </a:xfrm>
        </p:spPr>
      </p:sp>
      <p:sp>
        <p:nvSpPr>
          <p:cNvPr id="3" name="ノート プレースホルダー 2"/>
          <p:cNvSpPr>
            <a:spLocks noGrp="1"/>
          </p:cNvSpPr>
          <p:nvPr>
            <p:ph type="body" idx="1"/>
          </p:nvPr>
        </p:nvSpPr>
        <p:spPr/>
        <p:txBody>
          <a:bodyPr/>
          <a:lstStyle/>
          <a:p>
            <a:pPr lvl="0"/>
            <a:r>
              <a:rPr lang="ja-JP" altLang="en-US" dirty="0" smtClean="0"/>
              <a:t>従来製品群とのダブルブランド</a:t>
            </a:r>
            <a:endParaRPr lang="en-US" altLang="ja-JP" dirty="0" smtClean="0"/>
          </a:p>
          <a:p>
            <a:pPr lvl="0"/>
            <a:endParaRPr lang="en-US" altLang="ja-JP" dirty="0" smtClean="0"/>
          </a:p>
          <a:p>
            <a:pPr lvl="0"/>
            <a:endParaRPr lang="en-US" altLang="ja-JP" dirty="0" smtClean="0"/>
          </a:p>
          <a:p>
            <a:pPr lvl="0"/>
            <a:endParaRPr lang="en-US" altLang="ja-JP" dirty="0" smtClean="0"/>
          </a:p>
          <a:p>
            <a:pPr lvl="0"/>
            <a:r>
              <a:rPr lang="ja-JP" altLang="en-US" dirty="0" smtClean="0"/>
              <a:t>製品開発においては日本の要求にコミットした開発を行った。</a:t>
            </a:r>
            <a:endParaRPr lang="en-US" altLang="ja-JP" dirty="0" smtClean="0"/>
          </a:p>
          <a:p>
            <a:pPr lvl="0"/>
            <a:r>
              <a:rPr lang="ja-JP" altLang="en-US" dirty="0" smtClean="0"/>
              <a:t>１．日本で必要とされる機能から、</a:t>
            </a:r>
            <a:r>
              <a:rPr lang="en-US" altLang="ja-JP" dirty="0" smtClean="0"/>
              <a:t>GUI</a:t>
            </a:r>
            <a:r>
              <a:rPr lang="ja-JP" altLang="en-US" dirty="0" smtClean="0"/>
              <a:t>の日本語対応も実施。</a:t>
            </a:r>
            <a:endParaRPr lang="en-US" altLang="ja-JP" dirty="0" smtClean="0"/>
          </a:p>
          <a:p>
            <a:pPr lvl="0"/>
            <a:r>
              <a:rPr lang="ja-JP" altLang="en-US" dirty="0" smtClean="0"/>
              <a:t>２．予算が限られるお客様にもシスコの価値を感じて頂けるよう、リーズナブルな価格設定で高機能を</a:t>
            </a:r>
            <a:r>
              <a:rPr lang="ja-JP" altLang="en-US" baseline="0" dirty="0" smtClean="0"/>
              <a:t>実現</a:t>
            </a:r>
            <a:r>
              <a:rPr lang="ja-JP" altLang="en-US" dirty="0" smtClean="0"/>
              <a:t>。</a:t>
            </a:r>
            <a:endParaRPr lang="en-US" altLang="ja-JP" dirty="0" smtClean="0"/>
          </a:p>
          <a:p>
            <a:pPr lvl="0"/>
            <a:r>
              <a:rPr lang="ja-JP" altLang="en-US" dirty="0" smtClean="0"/>
              <a:t>３．グローバルで実績のある豊富な機能群を提供。アプリケーション可視化や自動化機能、セキュリティ機能を有しており、管理、運用の負荷を軽減する。</a:t>
            </a:r>
            <a:endParaRPr lang="en-US" altLang="ja-JP" dirty="0" smtClean="0"/>
          </a:p>
          <a:p>
            <a:pPr lvl="0"/>
            <a:r>
              <a:rPr lang="ja-JP" altLang="en-US" dirty="0" smtClean="0"/>
              <a:t>詳しくは</a:t>
            </a:r>
            <a:r>
              <a:rPr lang="en-US" altLang="ja-JP" dirty="0" smtClean="0"/>
              <a:t>Jeff</a:t>
            </a:r>
            <a:r>
              <a:rPr lang="ja-JP" altLang="en-US" dirty="0" smtClean="0"/>
              <a:t>のセッションで紹介。</a:t>
            </a:r>
            <a:endParaRPr lang="en-US" altLang="ja-JP" dirty="0" smtClean="0"/>
          </a:p>
          <a:p>
            <a:pPr lvl="0"/>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317350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10</a:t>
            </a:fld>
            <a:endParaRPr lang="en-US" dirty="0"/>
          </a:p>
        </p:txBody>
      </p:sp>
    </p:spTree>
    <p:extLst>
      <p:ext uri="{BB962C8B-B14F-4D97-AF65-F5344CB8AC3E}">
        <p14:creationId xmlns:p14="http://schemas.microsoft.com/office/powerpoint/2010/main" val="47575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13</a:t>
            </a:fld>
            <a:endParaRPr kumimoji="1" lang="ja-JP" altLang="en-US"/>
          </a:p>
        </p:txBody>
      </p:sp>
    </p:spTree>
    <p:extLst>
      <p:ext uri="{BB962C8B-B14F-4D97-AF65-F5344CB8AC3E}">
        <p14:creationId xmlns:p14="http://schemas.microsoft.com/office/powerpoint/2010/main" val="385554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15</a:t>
            </a:fld>
            <a:endParaRPr kumimoji="1" lang="ja-JP" altLang="en-US"/>
          </a:p>
        </p:txBody>
      </p:sp>
    </p:spTree>
    <p:extLst>
      <p:ext uri="{BB962C8B-B14F-4D97-AF65-F5344CB8AC3E}">
        <p14:creationId xmlns:p14="http://schemas.microsoft.com/office/powerpoint/2010/main" val="304490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2BB0BD-CB54-314E-8017-5970BD790E4C}" type="slidenum">
              <a:rPr kumimoji="1" lang="ja-JP" altLang="en-US" smtClean="0"/>
              <a:t>16</a:t>
            </a:fld>
            <a:endParaRPr kumimoji="1" lang="ja-JP" altLang="en-US"/>
          </a:p>
        </p:txBody>
      </p:sp>
    </p:spTree>
    <p:extLst>
      <p:ext uri="{BB962C8B-B14F-4D97-AF65-F5344CB8AC3E}">
        <p14:creationId xmlns:p14="http://schemas.microsoft.com/office/powerpoint/2010/main" val="3804737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66200105"/>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Blank Headli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50" y="341314"/>
            <a:ext cx="8345488" cy="731837"/>
          </a:xfrm>
          <a:prstGeom prst="rect">
            <a:avLst/>
          </a:prstGeom>
        </p:spPr>
        <p:txBody>
          <a:bodyPr lIns="121899" tIns="60949" rIns="121899" bIns="60949"/>
          <a:lstStyle>
            <a:lvl1pPr>
              <a:defRPr>
                <a:solidFill>
                  <a:schemeClr val="tx2"/>
                </a:solidFill>
              </a:defRPr>
            </a:lvl1pPr>
          </a:lstStyle>
          <a:p>
            <a:r>
              <a:rPr lang="en-US" smtClean="0"/>
              <a:t>Click to edit Master title style</a:t>
            </a:r>
            <a:endParaRPr lang="en-US"/>
          </a:p>
        </p:txBody>
      </p:sp>
    </p:spTree>
    <p:extLst>
      <p:ext uri="{BB962C8B-B14F-4D97-AF65-F5344CB8AC3E}">
        <p14:creationId xmlns:p14="http://schemas.microsoft.com/office/powerpoint/2010/main" val="1741650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7312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4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77447"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2017</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a:t>
            </a:r>
            <a:r>
              <a:rPr lang="en-US" sz="600" dirty="0" smtClean="0">
                <a:solidFill>
                  <a:schemeClr val="bg1">
                    <a:alpha val="60000"/>
                  </a:schemeClr>
                </a:solidFill>
                <a:latin typeface="+mn-lt"/>
                <a:ea typeface="+mn-ea"/>
                <a:cs typeface="CiscoSans Thin"/>
              </a:rPr>
              <a:t>Public</a:t>
            </a:r>
            <a:endParaRPr lang="en-US" sz="600" dirty="0">
              <a:solidFill>
                <a:schemeClr val="bg1">
                  <a:alpha val="60000"/>
                </a:schemeClr>
              </a:solidFill>
              <a:latin typeface="+mn-lt"/>
              <a:ea typeface="+mn-ea"/>
              <a:cs typeface="CiscoSans Thin"/>
            </a:endParaRP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384922"/>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279521615"/>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341312" y="263852"/>
            <a:ext cx="8345488" cy="416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200" spc="150" baseline="0">
                <a:solidFill>
                  <a:schemeClr val="accent1"/>
                </a:solidFill>
                <a:effectLst/>
                <a:latin typeface="Arial" panose="020B0604020202020204" pitchFamily="34" charset="0"/>
                <a:ea typeface="ＭＳ Ｐゴシック" panose="020B0600070205080204" pitchFamily="50" charset="-128"/>
                <a:cs typeface="Arial" panose="020B0604020202020204" pitchFamily="34" charset="0"/>
              </a:defRPr>
            </a:lvl1pPr>
          </a:lstStyle>
          <a:p>
            <a:pPr lvl="0"/>
            <a:r>
              <a:rPr lang="ja-JP" altLang="en-US" dirty="0" smtClean="0"/>
              <a:t>マスター タイトルの書式設定</a:t>
            </a:r>
            <a:endParaRPr lang="en-GB" dirty="0"/>
          </a:p>
        </p:txBody>
      </p:sp>
      <p:sp>
        <p:nvSpPr>
          <p:cNvPr id="2" name="フリーフォーム 1"/>
          <p:cNvSpPr/>
          <p:nvPr userDrawn="1"/>
        </p:nvSpPr>
        <p:spPr>
          <a:xfrm>
            <a:off x="328863" y="224589"/>
            <a:ext cx="8357937" cy="433137"/>
          </a:xfrm>
          <a:custGeom>
            <a:avLst/>
            <a:gdLst>
              <a:gd name="connsiteX0" fmla="*/ 152400 w 8357937"/>
              <a:gd name="connsiteY0" fmla="*/ 433137 h 433137"/>
              <a:gd name="connsiteX1" fmla="*/ 0 w 8357937"/>
              <a:gd name="connsiteY1" fmla="*/ 433137 h 433137"/>
              <a:gd name="connsiteX2" fmla="*/ 0 w 8357937"/>
              <a:gd name="connsiteY2" fmla="*/ 0 h 433137"/>
              <a:gd name="connsiteX3" fmla="*/ 8357937 w 8357937"/>
              <a:gd name="connsiteY3" fmla="*/ 0 h 433137"/>
            </a:gdLst>
            <a:ahLst/>
            <a:cxnLst>
              <a:cxn ang="0">
                <a:pos x="connsiteX0" y="connsiteY0"/>
              </a:cxn>
              <a:cxn ang="0">
                <a:pos x="connsiteX1" y="connsiteY1"/>
              </a:cxn>
              <a:cxn ang="0">
                <a:pos x="connsiteX2" y="connsiteY2"/>
              </a:cxn>
              <a:cxn ang="0">
                <a:pos x="connsiteX3" y="connsiteY3"/>
              </a:cxn>
            </a:cxnLst>
            <a:rect l="l" t="t" r="r" b="b"/>
            <a:pathLst>
              <a:path w="8357937" h="433137">
                <a:moveTo>
                  <a:pt x="152400" y="433137"/>
                </a:moveTo>
                <a:lnTo>
                  <a:pt x="0" y="433137"/>
                </a:lnTo>
                <a:lnTo>
                  <a:pt x="0" y="0"/>
                </a:lnTo>
                <a:lnTo>
                  <a:pt x="8357937" y="0"/>
                </a:lnTo>
              </a:path>
            </a:pathLst>
          </a:custGeom>
          <a:no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064721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84048"/>
            <a:ext cx="8513064" cy="434974"/>
          </a:xfrm>
          <a:prstGeom prst="rect">
            <a:avLst/>
          </a:prstGeom>
        </p:spPr>
        <p:txBody>
          <a:bodyPr lIns="121899" tIns="60949" rIns="121899" bIns="60949"/>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304800" y="822960"/>
            <a:ext cx="8513064" cy="381000"/>
          </a:xfrm>
          <a:prstGeom prst="rect">
            <a:avLst/>
          </a:prstGeom>
        </p:spPr>
        <p:txBody>
          <a:bodyPr lIns="121899" tIns="60949" rIns="121899" bIns="60949"/>
          <a:lstStyle>
            <a:lvl1pPr marL="1785" indent="0">
              <a:buNone/>
              <a:defRPr>
                <a:solidFill>
                  <a:schemeClr val="accent2"/>
                </a:solidFill>
              </a:defRPr>
            </a:lvl1pPr>
          </a:lstStyle>
          <a:p>
            <a:pPr lvl="0"/>
            <a:r>
              <a:rPr lang="en-US" dirty="0" smtClean="0"/>
              <a:t>Click to edit Master text styles</a:t>
            </a:r>
          </a:p>
        </p:txBody>
      </p:sp>
      <p:sp>
        <p:nvSpPr>
          <p:cNvPr id="5" name="Slide Number Placeholder 2"/>
          <p:cNvSpPr>
            <a:spLocks noGrp="1"/>
          </p:cNvSpPr>
          <p:nvPr>
            <p:ph type="sldNum" sz="quarter" idx="4"/>
          </p:nvPr>
        </p:nvSpPr>
        <p:spPr>
          <a:xfrm>
            <a:off x="8626159" y="4781551"/>
            <a:ext cx="383410" cy="274637"/>
          </a:xfrm>
          <a:prstGeom prst="rect">
            <a:avLst/>
          </a:prstGeom>
        </p:spPr>
        <p:txBody>
          <a:bodyPr vert="horz" lIns="121899" tIns="60949" rIns="121899" bIns="60949" rtlCol="0" anchor="ctr"/>
          <a:lstStyle>
            <a:lvl1pPr marL="0" algn="ctr" defTabSz="458013" rtl="0" eaLnBrk="1" fontAlgn="base" latinLnBrk="0" hangingPunct="1">
              <a:spcBef>
                <a:spcPct val="0"/>
              </a:spcBef>
              <a:spcAft>
                <a:spcPct val="0"/>
              </a:spcAft>
              <a:defRPr lang="en-US" sz="675" kern="1200" smtClean="0">
                <a:solidFill>
                  <a:schemeClr val="bg2"/>
                </a:solidFill>
                <a:latin typeface="+mn-lt"/>
                <a:ea typeface="+mn-ea"/>
                <a:cs typeface="+mn-cs"/>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1157612095"/>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1341810"/>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cisco-crp.co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14.wmf"/><Relationship Id="rId16"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2.png"/><Relationship Id="rId9" Type="http://schemas.microsoft.com/office/2007/relationships/hdphoto" Target="../media/hdphoto2.wdp"/><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79.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82.jpg"/><Relationship Id="rId4" Type="http://schemas.openxmlformats.org/officeDocument/2006/relationships/image" Target="../media/image81.jp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6.png"/><Relationship Id="rId18" Type="http://schemas.openxmlformats.org/officeDocument/2006/relationships/image" Target="../media/image100.png"/><Relationship Id="rId26" Type="http://schemas.openxmlformats.org/officeDocument/2006/relationships/image" Target="../media/image108.emf"/><Relationship Id="rId3" Type="http://schemas.openxmlformats.org/officeDocument/2006/relationships/tags" Target="../tags/tag16.xml"/><Relationship Id="rId21" Type="http://schemas.openxmlformats.org/officeDocument/2006/relationships/image" Target="../media/image103.emf"/><Relationship Id="rId7" Type="http://schemas.microsoft.com/office/2007/relationships/hdphoto" Target="../media/hdphoto6.wdp"/><Relationship Id="rId12" Type="http://schemas.openxmlformats.org/officeDocument/2006/relationships/image" Target="../media/image95.png"/><Relationship Id="rId17" Type="http://schemas.openxmlformats.org/officeDocument/2006/relationships/image" Target="../media/image99.png"/><Relationship Id="rId25" Type="http://schemas.openxmlformats.org/officeDocument/2006/relationships/image" Target="../media/image107.emf"/><Relationship Id="rId2" Type="http://schemas.openxmlformats.org/officeDocument/2006/relationships/tags" Target="../tags/tag15.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emf"/><Relationship Id="rId1" Type="http://schemas.openxmlformats.org/officeDocument/2006/relationships/tags" Target="../tags/tag14.xml"/><Relationship Id="rId6" Type="http://schemas.openxmlformats.org/officeDocument/2006/relationships/image" Target="../media/image91.png"/><Relationship Id="rId11" Type="http://schemas.openxmlformats.org/officeDocument/2006/relationships/image" Target="../media/image94.png"/><Relationship Id="rId24" Type="http://schemas.openxmlformats.org/officeDocument/2006/relationships/image" Target="../media/image106.emf"/><Relationship Id="rId5" Type="http://schemas.openxmlformats.org/officeDocument/2006/relationships/notesSlide" Target="../notesSlides/notesSlide22.xml"/><Relationship Id="rId15" Type="http://schemas.microsoft.com/office/2007/relationships/hdphoto" Target="../media/hdphoto7.wdp"/><Relationship Id="rId23" Type="http://schemas.openxmlformats.org/officeDocument/2006/relationships/image" Target="../media/image105.emf"/><Relationship Id="rId28" Type="http://schemas.openxmlformats.org/officeDocument/2006/relationships/image" Target="../media/image110.emf"/><Relationship Id="rId10" Type="http://schemas.openxmlformats.org/officeDocument/2006/relationships/image" Target="../media/image93.png"/><Relationship Id="rId19" Type="http://schemas.openxmlformats.org/officeDocument/2006/relationships/image" Target="../media/image101.png"/><Relationship Id="rId31" Type="http://schemas.microsoft.com/office/2007/relationships/hdphoto" Target="../media/hdphoto8.wdp"/><Relationship Id="rId4" Type="http://schemas.openxmlformats.org/officeDocument/2006/relationships/slideLayout" Target="../slideLayouts/slideLayout11.xml"/><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4.emf"/><Relationship Id="rId27" Type="http://schemas.openxmlformats.org/officeDocument/2006/relationships/image" Target="../media/image109.emf"/><Relationship Id="rId30"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jpeg"/><Relationship Id="rId4" Type="http://schemas.microsoft.com/office/2007/relationships/hdphoto" Target="NUL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6.png"/><Relationship Id="rId18" Type="http://schemas.openxmlformats.org/officeDocument/2006/relationships/image" Target="../media/image100.png"/><Relationship Id="rId3" Type="http://schemas.openxmlformats.org/officeDocument/2006/relationships/tags" Target="../tags/tag19.xml"/><Relationship Id="rId7" Type="http://schemas.microsoft.com/office/2007/relationships/hdphoto" Target="../media/hdphoto6.wdp"/><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tags" Target="../tags/tag18.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tags" Target="../tags/tag17.xml"/><Relationship Id="rId6" Type="http://schemas.openxmlformats.org/officeDocument/2006/relationships/image" Target="../media/image91.png"/><Relationship Id="rId11" Type="http://schemas.openxmlformats.org/officeDocument/2006/relationships/image" Target="../media/image94.png"/><Relationship Id="rId5" Type="http://schemas.openxmlformats.org/officeDocument/2006/relationships/notesSlide" Target="../notesSlides/notesSlide24.xml"/><Relationship Id="rId15" Type="http://schemas.microsoft.com/office/2007/relationships/hdphoto" Target="../media/hdphoto7.wdp"/><Relationship Id="rId10" Type="http://schemas.openxmlformats.org/officeDocument/2006/relationships/image" Target="../media/image93.png"/><Relationship Id="rId19" Type="http://schemas.openxmlformats.org/officeDocument/2006/relationships/image" Target="../media/image101.png"/><Relationship Id="rId4" Type="http://schemas.openxmlformats.org/officeDocument/2006/relationships/slideLayout" Target="../slideLayouts/slideLayout11.xml"/><Relationship Id="rId9" Type="http://schemas.openxmlformats.org/officeDocument/2006/relationships/image" Target="../media/image92.png"/><Relationship Id="rId1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png"/><Relationship Id="rId18" Type="http://schemas.openxmlformats.org/officeDocument/2006/relationships/image" Target="../media/image130.png"/><Relationship Id="rId3" Type="http://schemas.microsoft.com/office/2007/relationships/hdphoto" Target="../media/hdphoto11.wdp"/><Relationship Id="rId21" Type="http://schemas.openxmlformats.org/officeDocument/2006/relationships/image" Target="../media/image133.png"/><Relationship Id="rId7" Type="http://schemas.microsoft.com/office/2007/relationships/hdphoto" Target="../media/hdphoto13.wdp"/><Relationship Id="rId12" Type="http://schemas.openxmlformats.org/officeDocument/2006/relationships/image" Target="../media/image125.jpeg"/><Relationship Id="rId17" Type="http://schemas.openxmlformats.org/officeDocument/2006/relationships/image" Target="../media/image129.png"/><Relationship Id="rId2" Type="http://schemas.openxmlformats.org/officeDocument/2006/relationships/image" Target="../media/image120.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image" Target="../media/image122.png"/><Relationship Id="rId11" Type="http://schemas.microsoft.com/office/2007/relationships/hdphoto" Target="../media/hdphoto15.wdp"/><Relationship Id="rId5" Type="http://schemas.microsoft.com/office/2007/relationships/hdphoto" Target="../media/hdphoto12.wdp"/><Relationship Id="rId15" Type="http://schemas.openxmlformats.org/officeDocument/2006/relationships/image" Target="../media/image127.jpeg"/><Relationship Id="rId23" Type="http://schemas.openxmlformats.org/officeDocument/2006/relationships/image" Target="../media/image135.png"/><Relationship Id="rId10" Type="http://schemas.openxmlformats.org/officeDocument/2006/relationships/image" Target="../media/image124.png"/><Relationship Id="rId19" Type="http://schemas.openxmlformats.org/officeDocument/2006/relationships/image" Target="../media/image131.png"/><Relationship Id="rId4" Type="http://schemas.openxmlformats.org/officeDocument/2006/relationships/image" Target="../media/image121.png"/><Relationship Id="rId9" Type="http://schemas.microsoft.com/office/2007/relationships/hdphoto" Target="../media/hdphoto14.wdp"/><Relationship Id="rId14" Type="http://schemas.microsoft.com/office/2007/relationships/hdphoto" Target="../media/hdphoto16.wdp"/><Relationship Id="rId22" Type="http://schemas.openxmlformats.org/officeDocument/2006/relationships/image" Target="../media/image1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3.xml"/><Relationship Id="rId6" Type="http://schemas.openxmlformats.org/officeDocument/2006/relationships/image" Target="../media/image140.jpeg"/><Relationship Id="rId11" Type="http://schemas.openxmlformats.org/officeDocument/2006/relationships/image" Target="../media/image145.png"/><Relationship Id="rId5" Type="http://schemas.openxmlformats.org/officeDocument/2006/relationships/image" Target="../media/image139.jpe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6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46.jpg"/><Relationship Id="rId1" Type="http://schemas.openxmlformats.org/officeDocument/2006/relationships/slideLayout" Target="../slideLayouts/slideLayout3.xml"/><Relationship Id="rId6" Type="http://schemas.microsoft.com/office/2007/relationships/hdphoto" Target="../media/hdphoto18.wdp"/><Relationship Id="rId5" Type="http://schemas.openxmlformats.org/officeDocument/2006/relationships/image" Target="../media/image148.png"/><Relationship Id="rId4" Type="http://schemas.microsoft.com/office/2007/relationships/hdphoto" Target="../media/hdphoto17.wdp"/></Relationships>
</file>

<file path=ppt/slides/_rels/slide6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 Type="http://schemas.microsoft.com/office/2007/relationships/hdphoto" Target="../media/hdphoto17.wdp"/><Relationship Id="rId21" Type="http://schemas.openxmlformats.org/officeDocument/2006/relationships/image" Target="../media/image163.png"/><Relationship Id="rId7" Type="http://schemas.microsoft.com/office/2007/relationships/hdphoto" Target="../media/hdphoto19.wdp"/><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2" Type="http://schemas.openxmlformats.org/officeDocument/2006/relationships/image" Target="../media/image147.png"/><Relationship Id="rId16" Type="http://schemas.openxmlformats.org/officeDocument/2006/relationships/image" Target="../media/image158.png"/><Relationship Id="rId20" Type="http://schemas.openxmlformats.org/officeDocument/2006/relationships/image" Target="../media/image162.tiff"/><Relationship Id="rId29" Type="http://schemas.openxmlformats.org/officeDocument/2006/relationships/image" Target="../media/image171.png"/><Relationship Id="rId1" Type="http://schemas.openxmlformats.org/officeDocument/2006/relationships/slideLayout" Target="../slideLayouts/slideLayout3.xml"/><Relationship Id="rId6" Type="http://schemas.openxmlformats.org/officeDocument/2006/relationships/image" Target="../media/image149.png"/><Relationship Id="rId11" Type="http://schemas.openxmlformats.org/officeDocument/2006/relationships/image" Target="../media/image153.png"/><Relationship Id="rId24" Type="http://schemas.openxmlformats.org/officeDocument/2006/relationships/image" Target="../media/image166.png"/><Relationship Id="rId5" Type="http://schemas.microsoft.com/office/2007/relationships/hdphoto" Target="../media/hdphoto18.wdp"/><Relationship Id="rId15" Type="http://schemas.openxmlformats.org/officeDocument/2006/relationships/image" Target="../media/image157.png"/><Relationship Id="rId23" Type="http://schemas.openxmlformats.org/officeDocument/2006/relationships/image" Target="../media/image165.png"/><Relationship Id="rId28" Type="http://schemas.openxmlformats.org/officeDocument/2006/relationships/image" Target="../media/image170.png"/><Relationship Id="rId10" Type="http://schemas.openxmlformats.org/officeDocument/2006/relationships/image" Target="../media/image152.png"/><Relationship Id="rId19" Type="http://schemas.openxmlformats.org/officeDocument/2006/relationships/image" Target="../media/image161.tiff"/><Relationship Id="rId31" Type="http://schemas.openxmlformats.org/officeDocument/2006/relationships/image" Target="../media/image173.png"/><Relationship Id="rId4" Type="http://schemas.openxmlformats.org/officeDocument/2006/relationships/image" Target="../media/image148.png"/><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s>
</file>

<file path=ppt/slides/_rels/slide6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6</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65936" y="3471226"/>
            <a:ext cx="8452381" cy="254840"/>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2" name="正方形/長方形 1"/>
          <p:cNvSpPr/>
          <p:nvPr/>
        </p:nvSpPr>
        <p:spPr>
          <a:xfrm>
            <a:off x="454288" y="1403633"/>
            <a:ext cx="8637294" cy="1077218"/>
          </a:xfrm>
          <a:prstGeom prst="rect">
            <a:avLst/>
          </a:prstGeom>
        </p:spPr>
        <p:txBody>
          <a:bodyPr wrap="square">
            <a:spAutoFit/>
          </a:bodyPr>
          <a:lstStyle/>
          <a:p>
            <a:r>
              <a:rPr lang="ja-JP" altLang="en-US" sz="3200" dirty="0">
                <a:solidFill>
                  <a:schemeClr val="bg1"/>
                </a:solidFill>
              </a:rPr>
              <a:t/>
            </a:r>
            <a:br>
              <a:rPr lang="ja-JP" altLang="en-US" sz="3200" dirty="0">
                <a:solidFill>
                  <a:schemeClr val="bg1"/>
                </a:solidFill>
              </a:rPr>
            </a:br>
            <a:endParaRPr lang="ja-JP" altLang="en-US" sz="3200" dirty="0">
              <a:solidFill>
                <a:schemeClr val="bg1"/>
              </a:solidFill>
            </a:endParaRPr>
          </a:p>
        </p:txBody>
      </p:sp>
      <p:sp>
        <p:nvSpPr>
          <p:cNvPr id="6" name="円形吹き出し 2"/>
          <p:cNvSpPr/>
          <p:nvPr/>
        </p:nvSpPr>
        <p:spPr>
          <a:xfrm>
            <a:off x="7037914" y="739720"/>
            <a:ext cx="1351294" cy="1141202"/>
          </a:xfrm>
          <a:custGeom>
            <a:avLst/>
            <a:gdLst>
              <a:gd name="connsiteX0" fmla="*/ -75776 w 972108"/>
              <a:gd name="connsiteY0" fmla="*/ 918180 h 900680"/>
              <a:gd name="connsiteX1" fmla="*/ 69195 w 972108"/>
              <a:gd name="connsiteY1" fmla="*/ 681928 h 900680"/>
              <a:gd name="connsiteX2" fmla="*/ 225002 w 972108"/>
              <a:gd name="connsiteY2" fmla="*/ 70465 h 900680"/>
              <a:gd name="connsiteX3" fmla="*/ 846670 w 972108"/>
              <a:gd name="connsiteY3" fmla="*/ 148395 h 900680"/>
              <a:gd name="connsiteX4" fmla="*/ 818762 w 972108"/>
              <a:gd name="connsiteY4" fmla="*/ 778640 h 900680"/>
              <a:gd name="connsiteX5" fmla="*/ 193184 w 972108"/>
              <a:gd name="connsiteY5" fmla="*/ 809749 h 900680"/>
              <a:gd name="connsiteX6" fmla="*/ -75776 w 972108"/>
              <a:gd name="connsiteY6" fmla="*/ 918180 h 900680"/>
              <a:gd name="connsiteX0" fmla="*/ 0 w 1047886"/>
              <a:gd name="connsiteY0" fmla="*/ 918195 h 918195"/>
              <a:gd name="connsiteX1" fmla="*/ 144971 w 1047886"/>
              <a:gd name="connsiteY1" fmla="*/ 681943 h 918195"/>
              <a:gd name="connsiteX2" fmla="*/ 300778 w 1047886"/>
              <a:gd name="connsiteY2" fmla="*/ 70480 h 918195"/>
              <a:gd name="connsiteX3" fmla="*/ 922446 w 1047886"/>
              <a:gd name="connsiteY3" fmla="*/ 148410 h 918195"/>
              <a:gd name="connsiteX4" fmla="*/ 894538 w 1047886"/>
              <a:gd name="connsiteY4" fmla="*/ 778655 h 918195"/>
              <a:gd name="connsiteX5" fmla="*/ 268960 w 1047886"/>
              <a:gd name="connsiteY5" fmla="*/ 809764 h 918195"/>
              <a:gd name="connsiteX6" fmla="*/ 0 w 1047886"/>
              <a:gd name="connsiteY6" fmla="*/ 918195 h 918195"/>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 name="connsiteX0" fmla="*/ 0 w 1072600"/>
              <a:gd name="connsiteY0" fmla="*/ 905838 h 905838"/>
              <a:gd name="connsiteX1" fmla="*/ 169685 w 1072600"/>
              <a:gd name="connsiteY1" fmla="*/ 681943 h 905838"/>
              <a:gd name="connsiteX2" fmla="*/ 325492 w 1072600"/>
              <a:gd name="connsiteY2" fmla="*/ 70480 h 905838"/>
              <a:gd name="connsiteX3" fmla="*/ 947160 w 1072600"/>
              <a:gd name="connsiteY3" fmla="*/ 148410 h 905838"/>
              <a:gd name="connsiteX4" fmla="*/ 919252 w 1072600"/>
              <a:gd name="connsiteY4" fmla="*/ 778655 h 905838"/>
              <a:gd name="connsiteX5" fmla="*/ 293674 w 1072600"/>
              <a:gd name="connsiteY5" fmla="*/ 809764 h 905838"/>
              <a:gd name="connsiteX6" fmla="*/ 0 w 1072600"/>
              <a:gd name="connsiteY6" fmla="*/ 905838 h 9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600" h="905838">
                <a:moveTo>
                  <a:pt x="0" y="905838"/>
                </a:moveTo>
                <a:cubicBezTo>
                  <a:pt x="75097" y="849741"/>
                  <a:pt x="131658" y="775111"/>
                  <a:pt x="169685" y="681943"/>
                </a:cubicBezTo>
                <a:cubicBezTo>
                  <a:pt x="34252" y="472672"/>
                  <a:pt x="103341" y="201533"/>
                  <a:pt x="325492" y="70480"/>
                </a:cubicBezTo>
                <a:cubicBezTo>
                  <a:pt x="525493" y="-47506"/>
                  <a:pt x="788189" y="-14576"/>
                  <a:pt x="947160" y="148410"/>
                </a:cubicBezTo>
                <a:cubicBezTo>
                  <a:pt x="1124722" y="330455"/>
                  <a:pt x="1112313" y="610698"/>
                  <a:pt x="919252" y="778655"/>
                </a:cubicBezTo>
                <a:cubicBezTo>
                  <a:pt x="746712" y="928759"/>
                  <a:pt x="482563" y="941895"/>
                  <a:pt x="293674" y="809764"/>
                </a:cubicBezTo>
                <a:cubicBezTo>
                  <a:pt x="208140" y="878860"/>
                  <a:pt x="141140" y="904705"/>
                  <a:pt x="0" y="905838"/>
                </a:cubicBezTo>
                <a:close/>
              </a:path>
            </a:pathLst>
          </a:custGeom>
          <a:solidFill>
            <a:schemeClr val="bg1"/>
          </a:solidFill>
          <a:ln w="57150">
            <a:solidFill>
              <a:schemeClr val="bg2">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0" bIns="0" rtlCol="0" anchor="ctr"/>
          <a:lstStyle/>
          <a:p>
            <a:pPr algn="ctr"/>
            <a:r>
              <a:rPr kumimoji="1" lang="ja-JP" altLang="en-US" sz="2000" b="1" spc="-150" dirty="0" smtClean="0">
                <a:solidFill>
                  <a:schemeClr val="bg2">
                    <a:lumMod val="75000"/>
                  </a:schemeClr>
                </a:solidFill>
                <a:latin typeface="+mn-ea"/>
                <a:cs typeface="メイリオ" panose="020B0604030504040204" pitchFamily="50" charset="-128"/>
              </a:rPr>
              <a:t>ざっくり</a:t>
            </a:r>
            <a:endParaRPr kumimoji="1" lang="en-US" altLang="ja-JP" sz="2000" b="1" spc="-150" dirty="0">
              <a:solidFill>
                <a:schemeClr val="bg2">
                  <a:lumMod val="75000"/>
                </a:schemeClr>
              </a:solidFill>
              <a:latin typeface="+mn-ea"/>
              <a:cs typeface="メイリオ" panose="020B0604030504040204" pitchFamily="50" charset="-128"/>
            </a:endParaRPr>
          </a:p>
          <a:p>
            <a:pPr algn="ctr"/>
            <a:r>
              <a:rPr kumimoji="1" lang="ja-JP" altLang="en-US" sz="2000" b="1" spc="-150" dirty="0" smtClean="0">
                <a:solidFill>
                  <a:schemeClr val="bg2">
                    <a:lumMod val="75000"/>
                  </a:schemeClr>
                </a:solidFill>
                <a:latin typeface="+mn-ea"/>
                <a:cs typeface="メイリオ" panose="020B0604030504040204" pitchFamily="50" charset="-128"/>
              </a:rPr>
              <a:t>シリーズ</a:t>
            </a:r>
            <a:r>
              <a:rPr kumimoji="1" lang="en-US" altLang="ja-JP" sz="2000" b="1" spc="-150" dirty="0" smtClean="0">
                <a:solidFill>
                  <a:schemeClr val="bg2">
                    <a:lumMod val="75000"/>
                  </a:schemeClr>
                </a:solidFill>
                <a:latin typeface="+mn-ea"/>
                <a:cs typeface="メイリオ" panose="020B0604030504040204" pitchFamily="50" charset="-128"/>
              </a:rPr>
              <a:t> </a:t>
            </a:r>
            <a:endParaRPr kumimoji="1" lang="ja-JP" altLang="en-US" sz="2000" b="1" spc="-150" dirty="0">
              <a:solidFill>
                <a:schemeClr val="bg2">
                  <a:lumMod val="75000"/>
                </a:schemeClr>
              </a:solidFill>
              <a:latin typeface="+mn-ea"/>
              <a:cs typeface="メイリオ" panose="020B0604030504040204" pitchFamily="50" charset="-128"/>
            </a:endParaRPr>
          </a:p>
        </p:txBody>
      </p:sp>
      <p:sp>
        <p:nvSpPr>
          <p:cNvPr id="5" name="正方形/長方形 4"/>
          <p:cNvSpPr/>
          <p:nvPr/>
        </p:nvSpPr>
        <p:spPr>
          <a:xfrm>
            <a:off x="465936" y="1509921"/>
            <a:ext cx="7713968" cy="1446550"/>
          </a:xfrm>
          <a:prstGeom prst="rect">
            <a:avLst/>
          </a:prstGeom>
        </p:spPr>
        <p:txBody>
          <a:bodyPr wrap="square">
            <a:spAutoFit/>
          </a:bodyPr>
          <a:lstStyle/>
          <a:p>
            <a:r>
              <a:rPr kumimoji="1" lang="ja-JP" altLang="en-US" sz="4400" dirty="0">
                <a:solidFill>
                  <a:srgbClr val="FFFFFE"/>
                </a:solidFill>
                <a:latin typeface="Arial"/>
                <a:ea typeface="ＭＳ Ｐゴシック" charset="0"/>
              </a:rPr>
              <a:t>忙しい人のための</a:t>
            </a:r>
            <a:r>
              <a:rPr kumimoji="1" lang="en-US" altLang="ja-JP" sz="4400" dirty="0">
                <a:solidFill>
                  <a:srgbClr val="FFFFFE"/>
                </a:solidFill>
                <a:latin typeface="Arial"/>
                <a:ea typeface="ＭＳ Ｐゴシック" charset="0"/>
              </a:rPr>
              <a:t/>
            </a:r>
            <a:br>
              <a:rPr kumimoji="1" lang="en-US" altLang="ja-JP" sz="4400" dirty="0">
                <a:solidFill>
                  <a:srgbClr val="FFFFFE"/>
                </a:solidFill>
                <a:latin typeface="Arial"/>
                <a:ea typeface="ＭＳ Ｐゴシック" charset="0"/>
              </a:rPr>
            </a:br>
            <a:r>
              <a:rPr kumimoji="1" lang="en-US" altLang="ja-JP" sz="4400" dirty="0">
                <a:solidFill>
                  <a:srgbClr val="FFFFFE"/>
                </a:solidFill>
                <a:latin typeface="Arial"/>
                <a:ea typeface="ＭＳ Ｐゴシック" charset="0"/>
              </a:rPr>
              <a:t>Cisco ISR </a:t>
            </a:r>
            <a:r>
              <a:rPr kumimoji="1" lang="ja-JP" altLang="en-US" sz="4400" dirty="0">
                <a:solidFill>
                  <a:srgbClr val="FFFFFE"/>
                </a:solidFill>
                <a:latin typeface="Arial"/>
                <a:ea typeface="ＭＳ Ｐゴシック" charset="0"/>
              </a:rPr>
              <a:t>ルータ</a:t>
            </a:r>
            <a:r>
              <a:rPr kumimoji="1" lang="en-US" altLang="ja-JP" sz="4400" dirty="0">
                <a:solidFill>
                  <a:srgbClr val="FF0000"/>
                </a:solidFill>
                <a:latin typeface="Arial"/>
                <a:ea typeface="ＭＳ Ｐゴシック" charset="0"/>
              </a:rPr>
              <a:t> </a:t>
            </a:r>
            <a:r>
              <a:rPr kumimoji="1" lang="ja-JP" altLang="en-US" sz="4400" dirty="0">
                <a:solidFill>
                  <a:srgbClr val="FFFFFE"/>
                </a:solidFill>
                <a:latin typeface="Arial"/>
                <a:ea typeface="ＭＳ Ｐゴシック" charset="0"/>
              </a:rPr>
              <a:t>提案ガイド</a:t>
            </a:r>
            <a:endParaRPr lang="ja-JP" altLang="en-US" dirty="0"/>
          </a:p>
        </p:txBody>
      </p:sp>
      <p:sp>
        <p:nvSpPr>
          <p:cNvPr id="7" name="正方形/長方形 6"/>
          <p:cNvSpPr/>
          <p:nvPr/>
        </p:nvSpPr>
        <p:spPr>
          <a:xfrm>
            <a:off x="4106064" y="4542782"/>
            <a:ext cx="6230632" cy="276999"/>
          </a:xfrm>
          <a:prstGeom prst="rect">
            <a:avLst/>
          </a:prstGeom>
        </p:spPr>
        <p:txBody>
          <a:bodyPr wrap="square">
            <a:spAutoFit/>
          </a:bodyPr>
          <a:lstStyle/>
          <a:p>
            <a:r>
              <a:rPr lang="ja-JP" altLang="ja-JP" sz="1200" dirty="0">
                <a:solidFill>
                  <a:schemeClr val="bg1"/>
                </a:solidFill>
              </a:rPr>
              <a:t>本資料に記載の各社社名、製品名は、各社の商標または登録商標です。</a:t>
            </a:r>
            <a:endParaRPr kumimoji="1" lang="ja-JP" altLang="en-US" sz="1200" dirty="0">
              <a:solidFill>
                <a:schemeClr val="bg1"/>
              </a:solidFill>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flipV="1">
            <a:off x="1190" y="1018312"/>
            <a:ext cx="9141618" cy="3765809"/>
          </a:xfrm>
          <a:prstGeom prst="roundRect">
            <a:avLst>
              <a:gd name="adj" fmla="val 0"/>
            </a:avLst>
          </a:prstGeom>
          <a:gradFill flip="none" rotWithShape="1">
            <a:gsLst>
              <a:gs pos="98667">
                <a:schemeClr val="bg1">
                  <a:lumMod val="76000"/>
                  <a:alpha val="41000"/>
                </a:schemeClr>
              </a:gs>
              <a:gs pos="93000">
                <a:schemeClr val="bg1">
                  <a:lumMod val="87000"/>
                  <a:alpha val="48000"/>
                </a:schemeClr>
              </a:gs>
              <a:gs pos="1000">
                <a:srgbClr val="09938C">
                  <a:shade val="67500"/>
                  <a:satMod val="115000"/>
                  <a:lumMod val="32000"/>
                  <a:lumOff val="68000"/>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en-US" sz="1350" dirty="0"/>
          </a:p>
        </p:txBody>
      </p:sp>
      <p:sp>
        <p:nvSpPr>
          <p:cNvPr id="4" name="Title 3"/>
          <p:cNvSpPr>
            <a:spLocks noGrp="1"/>
          </p:cNvSpPr>
          <p:nvPr>
            <p:ph type="ctrTitle"/>
          </p:nvPr>
        </p:nvSpPr>
        <p:spPr>
          <a:xfrm>
            <a:off x="211698" y="341314"/>
            <a:ext cx="8343315" cy="731837"/>
          </a:xfrm>
        </p:spPr>
        <p:txBody>
          <a:bodyPr vert="horz" wrap="square" lIns="91424" tIns="45712" rIns="91424" bIns="45712" numCol="1" anchor="ctr" anchorCtr="0" compatLnSpc="1">
            <a:prstTxWarp prst="textNoShape">
              <a:avLst/>
            </a:prstTxWarp>
          </a:bodyPr>
          <a:lstStyle/>
          <a:p>
            <a:r>
              <a:rPr lang="en-US" altLang="ja-JP" sz="2775" dirty="0"/>
              <a:t>Cisco ISR 4000 </a:t>
            </a:r>
            <a:r>
              <a:rPr lang="ja-JP" altLang="en-US" sz="2775" dirty="0"/>
              <a:t>シリーズ ポートフォリオ</a:t>
            </a:r>
            <a:r>
              <a:rPr lang="en-US" altLang="ja-JP" dirty="0" smtClean="0"/>
              <a:t/>
            </a:r>
            <a:br>
              <a:rPr lang="en-US" altLang="ja-JP" dirty="0" smtClean="0"/>
            </a:br>
            <a:r>
              <a:rPr lang="en-US" sz="2025" dirty="0">
                <a:solidFill>
                  <a:schemeClr val="bg1">
                    <a:lumMod val="50000"/>
                  </a:schemeClr>
                </a:solidFill>
              </a:rPr>
              <a:t>Cisco ISR 4400 / 4300 シリーズ</a:t>
            </a:r>
          </a:p>
        </p:txBody>
      </p:sp>
      <p:grpSp>
        <p:nvGrpSpPr>
          <p:cNvPr id="45" name="Group 8"/>
          <p:cNvGrpSpPr/>
          <p:nvPr/>
        </p:nvGrpSpPr>
        <p:grpSpPr>
          <a:xfrm rot="1135941">
            <a:off x="-355352" y="2928562"/>
            <a:ext cx="8802837" cy="337397"/>
            <a:chOff x="645260" y="4023049"/>
            <a:chExt cx="6051921" cy="783678"/>
          </a:xfrm>
        </p:grpSpPr>
        <p:sp>
          <p:nvSpPr>
            <p:cNvPr id="46" name="Isosceles Triangle 6"/>
            <p:cNvSpPr/>
            <p:nvPr/>
          </p:nvSpPr>
          <p:spPr>
            <a:xfrm rot="14382326">
              <a:off x="3279382" y="1388927"/>
              <a:ext cx="783678" cy="6051921"/>
            </a:xfrm>
            <a:custGeom>
              <a:avLst/>
              <a:gdLst>
                <a:gd name="connsiteX0" fmla="*/ 0 w 326767"/>
                <a:gd name="connsiteY0" fmla="*/ 8074946 h 8074946"/>
                <a:gd name="connsiteX1" fmla="*/ 163384 w 326767"/>
                <a:gd name="connsiteY1" fmla="*/ 0 h 8074946"/>
                <a:gd name="connsiteX2" fmla="*/ 326767 w 326767"/>
                <a:gd name="connsiteY2" fmla="*/ 8074946 h 8074946"/>
                <a:gd name="connsiteX3" fmla="*/ 0 w 326767"/>
                <a:gd name="connsiteY3" fmla="*/ 8074946 h 8074946"/>
                <a:gd name="connsiteX0" fmla="*/ 0 w 504189"/>
                <a:gd name="connsiteY0" fmla="*/ 8074946 h 8138385"/>
                <a:gd name="connsiteX1" fmla="*/ 163384 w 504189"/>
                <a:gd name="connsiteY1" fmla="*/ 0 h 8138385"/>
                <a:gd name="connsiteX2" fmla="*/ 504189 w 504189"/>
                <a:gd name="connsiteY2" fmla="*/ 8138385 h 8138385"/>
                <a:gd name="connsiteX3" fmla="*/ 0 w 504189"/>
                <a:gd name="connsiteY3" fmla="*/ 8074946 h 8138385"/>
                <a:gd name="connsiteX0" fmla="*/ 0 w 560106"/>
                <a:gd name="connsiteY0" fmla="*/ 8216545 h 8216545"/>
                <a:gd name="connsiteX1" fmla="*/ 219301 w 560106"/>
                <a:gd name="connsiteY1" fmla="*/ 0 h 8216545"/>
                <a:gd name="connsiteX2" fmla="*/ 560106 w 560106"/>
                <a:gd name="connsiteY2" fmla="*/ 8138385 h 8216545"/>
                <a:gd name="connsiteX3" fmla="*/ 0 w 560106"/>
                <a:gd name="connsiteY3" fmla="*/ 8216545 h 8216545"/>
              </a:gdLst>
              <a:ahLst/>
              <a:cxnLst>
                <a:cxn ang="0">
                  <a:pos x="connsiteX0" y="connsiteY0"/>
                </a:cxn>
                <a:cxn ang="0">
                  <a:pos x="connsiteX1" y="connsiteY1"/>
                </a:cxn>
                <a:cxn ang="0">
                  <a:pos x="connsiteX2" y="connsiteY2"/>
                </a:cxn>
                <a:cxn ang="0">
                  <a:pos x="connsiteX3" y="connsiteY3"/>
                </a:cxn>
              </a:cxnLst>
              <a:rect l="l" t="t" r="r" b="b"/>
              <a:pathLst>
                <a:path w="560106" h="8216545">
                  <a:moveTo>
                    <a:pt x="0" y="8216545"/>
                  </a:moveTo>
                  <a:lnTo>
                    <a:pt x="219301" y="0"/>
                  </a:lnTo>
                  <a:lnTo>
                    <a:pt x="560106" y="8138385"/>
                  </a:lnTo>
                  <a:lnTo>
                    <a:pt x="0" y="8216545"/>
                  </a:lnTo>
                  <a:close/>
                </a:path>
              </a:pathLst>
            </a:custGeom>
            <a:gradFill flip="none" rotWithShape="1">
              <a:gsLst>
                <a:gs pos="0">
                  <a:schemeClr val="tx2">
                    <a:lumMod val="60000"/>
                    <a:lumOff val="40000"/>
                    <a:alpha val="21000"/>
                  </a:schemeClr>
                </a:gs>
                <a:gs pos="100000">
                  <a:schemeClr val="accent1">
                    <a:lumMod val="20000"/>
                    <a:lumOff val="80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2702" tIns="45708" rIns="274249" bIns="45708" numCol="1" spcCol="0" rtlCol="0" fromWordArt="0" anchor="ctr" anchorCtr="0" forceAA="0" compatLnSpc="1">
              <a:prstTxWarp prst="textNoShape">
                <a:avLst/>
              </a:prstTxWarp>
              <a:noAutofit/>
            </a:bodyPr>
            <a:lstStyle/>
            <a:p>
              <a:endParaRPr lang="en-US" sz="1350" dirty="0"/>
            </a:p>
          </p:txBody>
        </p:sp>
        <p:sp>
          <p:nvSpPr>
            <p:cNvPr id="47" name="Isosceles Triangle 46"/>
            <p:cNvSpPr/>
            <p:nvPr/>
          </p:nvSpPr>
          <p:spPr>
            <a:xfrm rot="14340000">
              <a:off x="3594123" y="1543653"/>
              <a:ext cx="152972" cy="5831433"/>
            </a:xfrm>
            <a:prstGeom prst="triangle">
              <a:avLst/>
            </a:prstGeom>
            <a:solidFill>
              <a:schemeClr val="tx2">
                <a:lumMod val="60000"/>
                <a:lumOff val="40000"/>
              </a:schemeClr>
            </a:soli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2702" tIns="45708" rIns="274249" bIns="45708" numCol="1" spcCol="0" rtlCol="0" fromWordArt="0" anchor="ctr" anchorCtr="0" forceAA="0" compatLnSpc="1">
              <a:prstTxWarp prst="textNoShape">
                <a:avLst/>
              </a:prstTxWarp>
              <a:noAutofit/>
            </a:bodyPr>
            <a:lstStyle/>
            <a:p>
              <a:endParaRPr lang="en-US" sz="1350" dirty="0"/>
            </a:p>
          </p:txBody>
        </p:sp>
      </p:grpSp>
      <p:sp>
        <p:nvSpPr>
          <p:cNvPr id="67" name="Content Placeholder 2"/>
          <p:cNvSpPr txBox="1">
            <a:spLocks/>
          </p:cNvSpPr>
          <p:nvPr/>
        </p:nvSpPr>
        <p:spPr>
          <a:xfrm>
            <a:off x="401669" y="2895611"/>
            <a:ext cx="1434827" cy="37578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1087670">
              <a:spcBef>
                <a:spcPts val="0"/>
              </a:spcBef>
              <a:buSzPct val="100000"/>
              <a:buNone/>
              <a:defRPr/>
            </a:pPr>
            <a:r>
              <a:rPr lang="en-US" sz="1050" b="1" dirty="0">
                <a:solidFill>
                  <a:srgbClr val="3D3F71"/>
                </a:solidFill>
                <a:cs typeface="+mn-cs"/>
              </a:rPr>
              <a:t>ISR 4321</a:t>
            </a:r>
            <a:r>
              <a:rPr lang="en-US" sz="1050" b="1" dirty="0">
                <a:solidFill>
                  <a:schemeClr val="tx2"/>
                </a:solidFill>
                <a:cs typeface="+mn-cs"/>
              </a:rPr>
              <a:t/>
            </a:r>
            <a:br>
              <a:rPr lang="en-US" sz="1050" b="1" dirty="0">
                <a:solidFill>
                  <a:schemeClr val="tx2"/>
                </a:solidFill>
                <a:cs typeface="+mn-cs"/>
              </a:rPr>
            </a:br>
            <a:r>
              <a:rPr lang="en-US" sz="1050" dirty="0">
                <a:solidFill>
                  <a:schemeClr val="tx1">
                    <a:lumMod val="75000"/>
                    <a:lumOff val="25000"/>
                  </a:schemeClr>
                </a:solidFill>
                <a:cs typeface="+mn-cs"/>
              </a:rPr>
              <a:t>50-100 Mbps</a:t>
            </a:r>
          </a:p>
        </p:txBody>
      </p:sp>
      <p:sp>
        <p:nvSpPr>
          <p:cNvPr id="109" name="Content Placeholder 2"/>
          <p:cNvSpPr txBox="1">
            <a:spLocks/>
          </p:cNvSpPr>
          <p:nvPr/>
        </p:nvSpPr>
        <p:spPr>
          <a:xfrm>
            <a:off x="1631965" y="2499863"/>
            <a:ext cx="1429118" cy="37578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1087670">
              <a:spcBef>
                <a:spcPts val="0"/>
              </a:spcBef>
              <a:buSzPct val="100000"/>
              <a:buNone/>
              <a:defRPr/>
            </a:pPr>
            <a:r>
              <a:rPr lang="en-US" sz="1050" b="1" dirty="0">
                <a:solidFill>
                  <a:srgbClr val="3D3F71"/>
                </a:solidFill>
                <a:cs typeface="+mn-cs"/>
              </a:rPr>
              <a:t>ISR 4331</a:t>
            </a:r>
            <a:r>
              <a:rPr lang="en-US" sz="1050" b="1" dirty="0">
                <a:solidFill>
                  <a:schemeClr val="tx2"/>
                </a:solidFill>
                <a:cs typeface="+mn-cs"/>
              </a:rPr>
              <a:t/>
            </a:r>
            <a:br>
              <a:rPr lang="en-US" sz="1050" b="1" dirty="0">
                <a:solidFill>
                  <a:schemeClr val="tx2"/>
                </a:solidFill>
                <a:cs typeface="+mn-cs"/>
              </a:rPr>
            </a:br>
            <a:r>
              <a:rPr lang="en-US" sz="1050" dirty="0">
                <a:solidFill>
                  <a:schemeClr val="tx1">
                    <a:lumMod val="75000"/>
                    <a:lumOff val="25000"/>
                  </a:schemeClr>
                </a:solidFill>
                <a:cs typeface="+mn-cs"/>
              </a:rPr>
              <a:t>100-300 Mbps</a:t>
            </a:r>
          </a:p>
        </p:txBody>
      </p:sp>
      <p:sp>
        <p:nvSpPr>
          <p:cNvPr id="112" name="Content Placeholder 2"/>
          <p:cNvSpPr txBox="1">
            <a:spLocks/>
          </p:cNvSpPr>
          <p:nvPr/>
        </p:nvSpPr>
        <p:spPr>
          <a:xfrm>
            <a:off x="3366249" y="1882177"/>
            <a:ext cx="1321974" cy="37578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1087670">
              <a:spcBef>
                <a:spcPts val="0"/>
              </a:spcBef>
              <a:buSzPct val="100000"/>
              <a:buNone/>
              <a:defRPr/>
            </a:pPr>
            <a:r>
              <a:rPr lang="en-US" sz="1050" b="1" dirty="0">
                <a:solidFill>
                  <a:srgbClr val="3D3F71"/>
                </a:solidFill>
                <a:cs typeface="+mn-cs"/>
              </a:rPr>
              <a:t>ISR 4351 </a:t>
            </a:r>
            <a:r>
              <a:rPr lang="en-US" sz="1050" b="1" dirty="0">
                <a:solidFill>
                  <a:schemeClr val="tx2"/>
                </a:solidFill>
                <a:cs typeface="+mn-cs"/>
              </a:rPr>
              <a:t/>
            </a:r>
            <a:br>
              <a:rPr lang="en-US" sz="1050" b="1" dirty="0">
                <a:solidFill>
                  <a:schemeClr val="tx2"/>
                </a:solidFill>
                <a:cs typeface="+mn-cs"/>
              </a:rPr>
            </a:br>
            <a:r>
              <a:rPr lang="en-US" sz="1050" dirty="0">
                <a:solidFill>
                  <a:schemeClr val="tx1">
                    <a:lumMod val="75000"/>
                    <a:lumOff val="25000"/>
                  </a:schemeClr>
                </a:solidFill>
                <a:cs typeface="+mn-cs"/>
              </a:rPr>
              <a:t>200-400 Mbps</a:t>
            </a:r>
          </a:p>
        </p:txBody>
      </p:sp>
      <p:sp>
        <p:nvSpPr>
          <p:cNvPr id="115" name="Content Placeholder 2"/>
          <p:cNvSpPr txBox="1">
            <a:spLocks/>
          </p:cNvSpPr>
          <p:nvPr/>
        </p:nvSpPr>
        <p:spPr>
          <a:xfrm>
            <a:off x="5055906" y="1538820"/>
            <a:ext cx="1336192" cy="37578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1087670">
              <a:spcBef>
                <a:spcPts val="0"/>
              </a:spcBef>
              <a:buSzPct val="100000"/>
              <a:buNone/>
              <a:defRPr/>
            </a:pPr>
            <a:r>
              <a:rPr lang="en-US" sz="1050" b="1" dirty="0">
                <a:solidFill>
                  <a:srgbClr val="3D3F71"/>
                </a:solidFill>
                <a:cs typeface="+mn-cs"/>
              </a:rPr>
              <a:t>ISR 4431 </a:t>
            </a:r>
            <a:r>
              <a:rPr lang="en-US" sz="1050" b="1" dirty="0">
                <a:solidFill>
                  <a:schemeClr val="tx2"/>
                </a:solidFill>
                <a:cs typeface="+mn-cs"/>
              </a:rPr>
              <a:t/>
            </a:r>
            <a:br>
              <a:rPr lang="en-US" sz="1050" b="1" dirty="0">
                <a:solidFill>
                  <a:schemeClr val="tx2"/>
                </a:solidFill>
                <a:cs typeface="+mn-cs"/>
              </a:rPr>
            </a:br>
            <a:r>
              <a:rPr lang="en-US" sz="1050" dirty="0">
                <a:solidFill>
                  <a:schemeClr val="tx1">
                    <a:lumMod val="75000"/>
                    <a:lumOff val="25000"/>
                  </a:schemeClr>
                </a:solidFill>
                <a:cs typeface="+mn-cs"/>
              </a:rPr>
              <a:t>500-1000 Mbps</a:t>
            </a:r>
          </a:p>
        </p:txBody>
      </p:sp>
      <p:sp>
        <p:nvSpPr>
          <p:cNvPr id="118" name="Content Placeholder 2"/>
          <p:cNvSpPr txBox="1">
            <a:spLocks/>
          </p:cNvSpPr>
          <p:nvPr/>
        </p:nvSpPr>
        <p:spPr>
          <a:xfrm>
            <a:off x="6444180" y="1023346"/>
            <a:ext cx="1118549" cy="375785"/>
          </a:xfrm>
          <a:prstGeom prst="rect">
            <a:avLst/>
          </a:prstGeom>
        </p:spPr>
        <p:txBody>
          <a:bodyPr vert="horz" lIns="0" tIns="0" rIns="0" bIns="0" rtlCol="0" anchor="ctr">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1087670">
              <a:spcBef>
                <a:spcPts val="0"/>
              </a:spcBef>
              <a:buSzPct val="100000"/>
              <a:buNone/>
              <a:defRPr/>
            </a:pPr>
            <a:r>
              <a:rPr lang="en-US" sz="1050" b="1" dirty="0">
                <a:solidFill>
                  <a:srgbClr val="3D3F71"/>
                </a:solidFill>
                <a:cs typeface="+mn-cs"/>
              </a:rPr>
              <a:t>ISR 4451-X </a:t>
            </a:r>
          </a:p>
          <a:p>
            <a:pPr marL="0" lvl="1" indent="0" defTabSz="1087670">
              <a:spcBef>
                <a:spcPts val="0"/>
              </a:spcBef>
              <a:buSzPct val="100000"/>
              <a:buNone/>
              <a:defRPr/>
            </a:pPr>
            <a:r>
              <a:rPr lang="en-US" sz="1050" dirty="0">
                <a:solidFill>
                  <a:schemeClr val="tx1">
                    <a:lumMod val="75000"/>
                    <a:lumOff val="25000"/>
                  </a:schemeClr>
                </a:solidFill>
                <a:cs typeface="+mn-cs"/>
              </a:rPr>
              <a:t>1-2Gbps</a:t>
            </a:r>
            <a:endParaRPr lang="en-US" sz="1050" b="1" dirty="0">
              <a:solidFill>
                <a:schemeClr val="tx1">
                  <a:lumMod val="75000"/>
                  <a:lumOff val="25000"/>
                </a:schemeClr>
              </a:solidFill>
              <a:cs typeface="+mn-cs"/>
            </a:endParaRPr>
          </a:p>
        </p:txBody>
      </p:sp>
      <p:cxnSp>
        <p:nvCxnSpPr>
          <p:cNvPr id="121" name="Straight Connector 120"/>
          <p:cNvCxnSpPr/>
          <p:nvPr/>
        </p:nvCxnSpPr>
        <p:spPr>
          <a:xfrm flipV="1">
            <a:off x="821662" y="3298049"/>
            <a:ext cx="13640" cy="402137"/>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827146" y="2856730"/>
            <a:ext cx="7930" cy="4044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4494296" y="2490266"/>
            <a:ext cx="1904" cy="452745"/>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8234670" y="1471752"/>
            <a:ext cx="5879" cy="50441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flipV="1">
            <a:off x="6320500" y="1870536"/>
            <a:ext cx="1586" cy="5916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6152" y="1378909"/>
            <a:ext cx="2313155" cy="49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0062" y="1933915"/>
            <a:ext cx="2320565" cy="25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4447" y="2281446"/>
            <a:ext cx="2281949" cy="48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7932" y="3282382"/>
            <a:ext cx="1657316" cy="21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KO46026.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8409" y="2800620"/>
            <a:ext cx="2373492" cy="392352"/>
          </a:xfrm>
          <a:prstGeom prst="rect">
            <a:avLst/>
          </a:prstGeom>
          <a:ln>
            <a:noFill/>
          </a:ln>
        </p:spPr>
      </p:pic>
      <p:sp>
        <p:nvSpPr>
          <p:cNvPr id="49" name="Rectangle 48"/>
          <p:cNvSpPr/>
          <p:nvPr/>
        </p:nvSpPr>
        <p:spPr>
          <a:xfrm>
            <a:off x="1191" y="4164143"/>
            <a:ext cx="9141619" cy="979359"/>
          </a:xfrm>
          <a:prstGeom prst="rect">
            <a:avLst/>
          </a:prstGeom>
          <a:gradFill>
            <a:gsLst>
              <a:gs pos="0">
                <a:srgbClr val="3CBBB9"/>
              </a:gs>
              <a:gs pos="100000">
                <a:srgbClr val="272A48"/>
              </a:gs>
            </a:gsLst>
            <a:lin ang="10800000" scaled="1"/>
          </a:gradFill>
          <a:ln w="25400" cap="flat" cmpd="sng" algn="ctr">
            <a:noFill/>
            <a:prstDash val="solid"/>
          </a:ln>
          <a:effectLst/>
        </p:spPr>
        <p:txBody>
          <a:bodyPr lIns="91352" tIns="45676" rIns="91352" bIns="45676" rtlCol="0" anchor="ctr"/>
          <a:lstStyle/>
          <a:p>
            <a:pPr algn="ctr" defTabSz="913564">
              <a:defRPr/>
            </a:pPr>
            <a:r>
              <a:rPr lang="en-US" sz="2400" kern="0" dirty="0">
                <a:solidFill>
                  <a:srgbClr val="FFFFFF"/>
                </a:solidFill>
              </a:rPr>
              <a:t>アプリケーション</a:t>
            </a:r>
            <a:r>
              <a:rPr lang="ja-JP" altLang="en-US" sz="2400" kern="0" dirty="0">
                <a:solidFill>
                  <a:srgbClr val="FFFFFF"/>
                </a:solidFill>
              </a:rPr>
              <a:t>を統合した究極のブランチ ソリューション</a:t>
            </a:r>
            <a:endParaRPr lang="en-US" sz="2400" kern="0" dirty="0">
              <a:solidFill>
                <a:srgbClr val="FFFFFF"/>
              </a:solidFill>
            </a:endParaRPr>
          </a:p>
        </p:txBody>
      </p:sp>
      <p:sp>
        <p:nvSpPr>
          <p:cNvPr id="51" name="Oval 50"/>
          <p:cNvSpPr/>
          <p:nvPr/>
        </p:nvSpPr>
        <p:spPr>
          <a:xfrm>
            <a:off x="7981487" y="1966773"/>
            <a:ext cx="518113" cy="518113"/>
          </a:xfrm>
          <a:prstGeom prst="ellipse">
            <a:avLst/>
          </a:prstGeom>
          <a:gradFill flip="none" rotWithShape="1">
            <a:gsLst>
              <a:gs pos="0">
                <a:srgbClr val="3D3F71">
                  <a:shade val="30000"/>
                  <a:satMod val="115000"/>
                </a:srgbClr>
              </a:gs>
              <a:gs pos="50000">
                <a:srgbClr val="3D3F71">
                  <a:shade val="67500"/>
                  <a:satMod val="115000"/>
                </a:srgbClr>
              </a:gs>
              <a:gs pos="100000">
                <a:srgbClr val="3D3F71">
                  <a:shade val="100000"/>
                  <a:satMod val="115000"/>
                </a:srgbClr>
              </a:gs>
            </a:gsLst>
            <a:lin ang="13500000" scaled="1"/>
            <a:tileRect/>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rtlCol="0" anchor="ctr"/>
          <a:lstStyle/>
          <a:p>
            <a:pPr algn="ctr"/>
            <a:endParaRPr lang="en-US" sz="1350" dirty="0"/>
          </a:p>
        </p:txBody>
      </p:sp>
      <p:sp>
        <p:nvSpPr>
          <p:cNvPr id="52" name="Oval 51"/>
          <p:cNvSpPr/>
          <p:nvPr/>
        </p:nvSpPr>
        <p:spPr>
          <a:xfrm>
            <a:off x="6133583" y="2452765"/>
            <a:ext cx="377004" cy="377006"/>
          </a:xfrm>
          <a:prstGeom prst="ellipse">
            <a:avLst/>
          </a:prstGeom>
          <a:gradFill flip="none" rotWithShape="1">
            <a:gsLst>
              <a:gs pos="0">
                <a:srgbClr val="3D3F71">
                  <a:shade val="30000"/>
                  <a:satMod val="115000"/>
                </a:srgbClr>
              </a:gs>
              <a:gs pos="50000">
                <a:srgbClr val="3D3F71">
                  <a:shade val="67500"/>
                  <a:satMod val="115000"/>
                </a:srgbClr>
              </a:gs>
              <a:gs pos="100000">
                <a:srgbClr val="3D3F71">
                  <a:shade val="100000"/>
                  <a:satMod val="115000"/>
                </a:srgbClr>
              </a:gs>
            </a:gsLst>
            <a:lin ang="13500000" scaled="1"/>
            <a:tileRect/>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rtlCol="0" anchor="ctr"/>
          <a:lstStyle/>
          <a:p>
            <a:pPr algn="ctr"/>
            <a:endParaRPr lang="en-US" sz="1350" dirty="0"/>
          </a:p>
        </p:txBody>
      </p:sp>
      <p:sp>
        <p:nvSpPr>
          <p:cNvPr id="53" name="Oval 52"/>
          <p:cNvSpPr/>
          <p:nvPr/>
        </p:nvSpPr>
        <p:spPr>
          <a:xfrm>
            <a:off x="2736664" y="3251790"/>
            <a:ext cx="180966" cy="180966"/>
          </a:xfrm>
          <a:prstGeom prst="ellipse">
            <a:avLst/>
          </a:prstGeom>
          <a:gradFill flip="none" rotWithShape="1">
            <a:gsLst>
              <a:gs pos="0">
                <a:srgbClr val="3D3F71">
                  <a:shade val="30000"/>
                  <a:satMod val="115000"/>
                </a:srgbClr>
              </a:gs>
              <a:gs pos="50000">
                <a:srgbClr val="3D3F71">
                  <a:shade val="67500"/>
                  <a:satMod val="115000"/>
                </a:srgbClr>
              </a:gs>
              <a:gs pos="100000">
                <a:srgbClr val="3D3F71">
                  <a:shade val="100000"/>
                  <a:satMod val="115000"/>
                </a:srgbClr>
              </a:gs>
            </a:gsLst>
            <a:lin ang="13500000" scaled="1"/>
            <a:tileRect/>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rtlCol="0" anchor="ctr"/>
          <a:lstStyle/>
          <a:p>
            <a:pPr algn="ctr"/>
            <a:endParaRPr lang="en-US" sz="1350" dirty="0"/>
          </a:p>
        </p:txBody>
      </p:sp>
      <p:sp>
        <p:nvSpPr>
          <p:cNvPr id="54" name="Oval 53"/>
          <p:cNvSpPr/>
          <p:nvPr/>
        </p:nvSpPr>
        <p:spPr>
          <a:xfrm>
            <a:off x="739318" y="3690787"/>
            <a:ext cx="164702" cy="164702"/>
          </a:xfrm>
          <a:prstGeom prst="ellipse">
            <a:avLst/>
          </a:prstGeom>
          <a:gradFill flip="none" rotWithShape="1">
            <a:gsLst>
              <a:gs pos="0">
                <a:srgbClr val="3D3F71">
                  <a:shade val="30000"/>
                  <a:satMod val="115000"/>
                </a:srgbClr>
              </a:gs>
              <a:gs pos="50000">
                <a:srgbClr val="3D3F71">
                  <a:shade val="67500"/>
                  <a:satMod val="115000"/>
                </a:srgbClr>
              </a:gs>
              <a:gs pos="100000">
                <a:srgbClr val="3D3F71">
                  <a:shade val="100000"/>
                  <a:satMod val="115000"/>
                </a:srgbClr>
              </a:gs>
            </a:gsLst>
            <a:lin ang="13500000" scaled="1"/>
            <a:tileRect/>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rtlCol="0" anchor="ctr"/>
          <a:lstStyle/>
          <a:p>
            <a:pPr algn="ctr"/>
            <a:endParaRPr lang="en-US" sz="1350" dirty="0"/>
          </a:p>
        </p:txBody>
      </p:sp>
      <p:sp>
        <p:nvSpPr>
          <p:cNvPr id="55" name="Oval 54"/>
          <p:cNvSpPr/>
          <p:nvPr/>
        </p:nvSpPr>
        <p:spPr>
          <a:xfrm>
            <a:off x="4383355" y="2933620"/>
            <a:ext cx="225677" cy="225677"/>
          </a:xfrm>
          <a:prstGeom prst="ellipse">
            <a:avLst/>
          </a:prstGeom>
          <a:gradFill flip="none" rotWithShape="1">
            <a:gsLst>
              <a:gs pos="0">
                <a:srgbClr val="3D3F71">
                  <a:shade val="30000"/>
                  <a:satMod val="115000"/>
                </a:srgbClr>
              </a:gs>
              <a:gs pos="50000">
                <a:srgbClr val="3D3F71">
                  <a:shade val="67500"/>
                  <a:satMod val="115000"/>
                </a:srgbClr>
              </a:gs>
              <a:gs pos="100000">
                <a:srgbClr val="3D3F71">
                  <a:shade val="100000"/>
                  <a:satMod val="115000"/>
                </a:srgbClr>
              </a:gs>
            </a:gsLst>
            <a:lin ang="13500000" scaled="1"/>
            <a:tileRect/>
          </a:gradFill>
          <a:ln>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rtlCol="0" anchor="ctr"/>
          <a:lstStyle/>
          <a:p>
            <a:pPr algn="ctr"/>
            <a:endParaRPr lang="en-US" sz="1350" dirty="0"/>
          </a:p>
        </p:txBody>
      </p:sp>
      <p:sp>
        <p:nvSpPr>
          <p:cNvPr id="3" name="TextBox 2"/>
          <p:cNvSpPr txBox="1"/>
          <p:nvPr/>
        </p:nvSpPr>
        <p:spPr>
          <a:xfrm>
            <a:off x="3789690" y="3519733"/>
            <a:ext cx="5343597" cy="646315"/>
          </a:xfrm>
          <a:prstGeom prst="rect">
            <a:avLst/>
          </a:prstGeom>
          <a:noFill/>
        </p:spPr>
        <p:txBody>
          <a:bodyPr wrap="square" lIns="91424" tIns="45712" rIns="91424" bIns="45712" rtlCol="0">
            <a:spAutoFit/>
          </a:bodyPr>
          <a:lstStyle/>
          <a:p>
            <a:r>
              <a:rPr kumimoji="1" lang="en-US" altLang="ja-JP" sz="1200" dirty="0"/>
              <a:t>※</a:t>
            </a:r>
            <a:r>
              <a:rPr kumimoji="1" lang="ja-JP" altLang="en-US" sz="1200" dirty="0"/>
              <a:t>１　パフォーマンス値左側はデフォルトのパフォーマンス。</a:t>
            </a:r>
            <a:r>
              <a:rPr kumimoji="1" lang="en-US" altLang="ja-JP" sz="1200" dirty="0"/>
              <a:t/>
            </a:r>
            <a:br>
              <a:rPr kumimoji="1" lang="en-US" altLang="ja-JP" sz="1200" dirty="0"/>
            </a:br>
            <a:r>
              <a:rPr kumimoji="1" lang="en-US" altLang="ja-JP" sz="1200" dirty="0"/>
              <a:t>         </a:t>
            </a:r>
            <a:r>
              <a:rPr kumimoji="1" lang="ja-JP" altLang="en-US" sz="1200" dirty="0"/>
              <a:t>追加のライセンス購入により右側のパフォーマンス値にアップグレーﾄﾞ可能。</a:t>
            </a:r>
            <a:endParaRPr kumimoji="1" lang="en-US" altLang="ja-JP" sz="1200" dirty="0"/>
          </a:p>
          <a:p>
            <a:r>
              <a:rPr kumimoji="1" lang="en-US" altLang="ja-JP" sz="1200" dirty="0"/>
              <a:t>※</a:t>
            </a:r>
            <a:r>
              <a:rPr kumimoji="1" lang="ja-JP" altLang="en-US" sz="1200" dirty="0"/>
              <a:t>２　パフォーマンス値は筐体全体のスループット値。</a:t>
            </a:r>
          </a:p>
        </p:txBody>
      </p:sp>
      <p:sp>
        <p:nvSpPr>
          <p:cNvPr id="5" name="TextBox 4"/>
          <p:cNvSpPr txBox="1"/>
          <p:nvPr/>
        </p:nvSpPr>
        <p:spPr>
          <a:xfrm>
            <a:off x="6320500" y="11520"/>
            <a:ext cx="2812787" cy="938702"/>
          </a:xfrm>
          <a:prstGeom prst="rect">
            <a:avLst/>
          </a:prstGeom>
        </p:spPr>
        <p:style>
          <a:lnRef idx="1">
            <a:schemeClr val="accent3"/>
          </a:lnRef>
          <a:fillRef idx="2">
            <a:schemeClr val="accent3"/>
          </a:fillRef>
          <a:effectRef idx="1">
            <a:schemeClr val="accent3"/>
          </a:effectRef>
          <a:fontRef idx="minor">
            <a:schemeClr val="dk1"/>
          </a:fontRef>
        </p:style>
        <p:txBody>
          <a:bodyPr wrap="square" lIns="91424" tIns="45712" rIns="91424" bIns="45712" rtlCol="0">
            <a:spAutoFit/>
          </a:bodyPr>
          <a:lstStyle/>
          <a:p>
            <a:r>
              <a:rPr kumimoji="1" lang="ja-JP" altLang="en-US" sz="1100" dirty="0"/>
              <a:t>スループット計算上の注意：</a:t>
            </a:r>
            <a:endParaRPr kumimoji="1" lang="en-US" altLang="ja-JP" sz="1100" dirty="0"/>
          </a:p>
          <a:p>
            <a:r>
              <a:rPr kumimoji="1" lang="ja-JP" altLang="en-US" sz="1100" dirty="0"/>
              <a:t>「</a:t>
            </a:r>
            <a:r>
              <a:rPr kumimoji="1" lang="en-US" altLang="ja-JP" sz="1100" dirty="0"/>
              <a:t>100Mbps</a:t>
            </a:r>
            <a:r>
              <a:rPr kumimoji="1" lang="ja-JP" altLang="en-US" sz="1100" dirty="0"/>
              <a:t>（</a:t>
            </a:r>
            <a:r>
              <a:rPr kumimoji="1" lang="en-US" altLang="ja-JP" sz="1100" dirty="0"/>
              <a:t>FE</a:t>
            </a:r>
            <a:r>
              <a:rPr kumimoji="1" lang="ja-JP" altLang="en-US" sz="1100" dirty="0"/>
              <a:t>）の回線」とは上り</a:t>
            </a:r>
            <a:r>
              <a:rPr kumimoji="1" lang="en-US" altLang="ja-JP" sz="1100" dirty="0"/>
              <a:t>100Mbps</a:t>
            </a:r>
            <a:r>
              <a:rPr kumimoji="1" lang="en-US" altLang="ja-JP" sz="1100"/>
              <a:t/>
            </a:r>
            <a:br>
              <a:rPr kumimoji="1" lang="en-US" altLang="ja-JP" sz="1100"/>
            </a:br>
            <a:r>
              <a:rPr kumimoji="1" lang="ja-JP" altLang="en-US" sz="1100" dirty="0" smtClean="0"/>
              <a:t>かつ 下り</a:t>
            </a:r>
            <a:r>
              <a:rPr kumimoji="1" lang="en-US" altLang="ja-JP" sz="1100" dirty="0"/>
              <a:t>100Mbps </a:t>
            </a:r>
            <a:r>
              <a:rPr kumimoji="1" lang="ja-JP" altLang="en-US" sz="1100" dirty="0"/>
              <a:t>であり、フルに帯域</a:t>
            </a:r>
            <a:r>
              <a:rPr kumimoji="1" lang="ja-JP" altLang="en-US" sz="1100" dirty="0" smtClean="0"/>
              <a:t>を</a:t>
            </a:r>
            <a:r>
              <a:rPr kumimoji="1" lang="en-US" altLang="ja-JP" sz="1100" dirty="0" smtClean="0"/>
              <a:t/>
            </a:r>
            <a:br>
              <a:rPr kumimoji="1" lang="en-US" altLang="ja-JP" sz="1100" dirty="0" smtClean="0"/>
            </a:br>
            <a:r>
              <a:rPr kumimoji="1" lang="ja-JP" altLang="en-US" sz="1100" dirty="0" smtClean="0"/>
              <a:t>使う</a:t>
            </a:r>
            <a:r>
              <a:rPr kumimoji="1" lang="ja-JP" altLang="en-US" sz="1100" dirty="0"/>
              <a:t>には</a:t>
            </a:r>
            <a:r>
              <a:rPr kumimoji="1" lang="en-US" altLang="ja-JP" sz="1100" dirty="0"/>
              <a:t>100+100=200Mbps </a:t>
            </a:r>
            <a:r>
              <a:rPr kumimoji="1" lang="ja-JP" altLang="en-US" sz="1100" dirty="0"/>
              <a:t>のスループットが必要となる。</a:t>
            </a:r>
          </a:p>
        </p:txBody>
      </p:sp>
    </p:spTree>
    <p:extLst>
      <p:ext uri="{BB962C8B-B14F-4D97-AF65-F5344CB8AC3E}">
        <p14:creationId xmlns:p14="http://schemas.microsoft.com/office/powerpoint/2010/main" val="111490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276" y="260057"/>
            <a:ext cx="8343315" cy="731837"/>
          </a:xfrm>
        </p:spPr>
        <p:txBody>
          <a:bodyPr vert="horz" wrap="square" lIns="91424" tIns="45712" rIns="91424" bIns="45712" numCol="1" anchor="ctr" anchorCtr="0" compatLnSpc="1">
            <a:prstTxWarp prst="textNoShape">
              <a:avLst/>
            </a:prstTxWarp>
          </a:bodyPr>
          <a:lstStyle/>
          <a:p>
            <a:r>
              <a:rPr lang="en-US" altLang="ja-JP" dirty="0" smtClean="0"/>
              <a:t>Cisco ISR 4000 </a:t>
            </a:r>
            <a:r>
              <a:rPr lang="ja-JP" altLang="en-US" dirty="0" smtClean="0"/>
              <a:t>シリーズの</a:t>
            </a:r>
            <a:r>
              <a:rPr lang="en-US" altLang="ja-JP" dirty="0" smtClean="0"/>
              <a:t>4</a:t>
            </a:r>
            <a:r>
              <a:rPr lang="ja-JP" altLang="en-US" dirty="0" smtClean="0"/>
              <a:t>大特徴</a:t>
            </a:r>
            <a:endParaRPr kumimoji="1" lang="ja-JP" altLang="en-US" dirty="0"/>
          </a:p>
        </p:txBody>
      </p:sp>
      <p:grpSp>
        <p:nvGrpSpPr>
          <p:cNvPr id="3" name="Group 2"/>
          <p:cNvGrpSpPr/>
          <p:nvPr/>
        </p:nvGrpSpPr>
        <p:grpSpPr>
          <a:xfrm>
            <a:off x="-1347" y="1827862"/>
            <a:ext cx="9236787" cy="839813"/>
            <a:chOff x="0" y="2730423"/>
            <a:chExt cx="11503034" cy="1081298"/>
          </a:xfrm>
        </p:grpSpPr>
        <p:sp>
          <p:nvSpPr>
            <p:cNvPr id="4" name="Rectangle 3"/>
            <p:cNvSpPr/>
            <p:nvPr>
              <p:custDataLst>
                <p:tags r:id="rId11"/>
              </p:custDataLst>
            </p:nvPr>
          </p:nvSpPr>
          <p:spPr>
            <a:xfrm>
              <a:off x="0" y="2730423"/>
              <a:ext cx="11387679" cy="1081298"/>
            </a:xfrm>
            <a:prstGeom prst="rect">
              <a:avLst/>
            </a:prstGeom>
            <a:gradFill flip="none" rotWithShape="1">
              <a:gsLst>
                <a:gs pos="0">
                  <a:schemeClr val="accent4">
                    <a:alpha val="75000"/>
                  </a:schemeClr>
                </a:gs>
                <a:gs pos="100000">
                  <a:schemeClr val="accent5">
                    <a:lumMod val="20000"/>
                    <a:lumOff val="80000"/>
                    <a:alpha val="0"/>
                  </a:schemeClr>
                </a:gs>
              </a:gsLst>
              <a:lin ang="0" scaled="1"/>
              <a:tileRect/>
            </a:gradFill>
            <a:ln w="5" cap="rnd">
              <a:gradFill flip="none" rotWithShape="1">
                <a:gsLst>
                  <a:gs pos="0">
                    <a:schemeClr val="accent1">
                      <a:tint val="66000"/>
                      <a:satMod val="160000"/>
                      <a:alpha val="0"/>
                    </a:schemeClr>
                  </a:gs>
                  <a:gs pos="10000">
                    <a:schemeClr val="accent4"/>
                  </a:gs>
                  <a:gs pos="100000">
                    <a:schemeClr val="accent1">
                      <a:tint val="23500"/>
                      <a:satMod val="160000"/>
                      <a:alpha val="0"/>
                    </a:schemeClr>
                  </a:gs>
                </a:gsLst>
                <a:lin ang="0" scaled="1"/>
                <a:tileRect/>
              </a:gra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 name="Pentagon 4"/>
            <p:cNvSpPr/>
            <p:nvPr>
              <p:custDataLst>
                <p:tags r:id="rId12"/>
              </p:custDataLst>
            </p:nvPr>
          </p:nvSpPr>
          <p:spPr>
            <a:xfrm>
              <a:off x="0" y="2813872"/>
              <a:ext cx="3656648" cy="914399"/>
            </a:xfrm>
            <a:prstGeom prst="homePlate">
              <a:avLst>
                <a:gd name="adj" fmla="val 47933"/>
              </a:avLst>
            </a:prstGeom>
            <a:gradFill flip="none" rotWithShape="1">
              <a:gsLst>
                <a:gs pos="0">
                  <a:schemeClr val="accent4"/>
                </a:gs>
                <a:gs pos="100000">
                  <a:srgbClr val="000000">
                    <a:alpha val="0"/>
                  </a:srgbClr>
                </a:gs>
              </a:gsLst>
              <a:lin ang="10800000" scaled="1"/>
              <a:tileRect/>
            </a:gradFill>
            <a:ln w="12700">
              <a:gradFill flip="none" rotWithShape="1">
                <a:gsLst>
                  <a:gs pos="0">
                    <a:schemeClr val="accent4">
                      <a:lumMod val="50000"/>
                    </a:schemeClr>
                  </a:gs>
                  <a:gs pos="100000">
                    <a:schemeClr val="accent1">
                      <a:tint val="23500"/>
                      <a:satMod val="160000"/>
                      <a:alpha val="0"/>
                    </a:schemeClr>
                  </a:gs>
                </a:gsLst>
                <a:lin ang="10800000" scaled="1"/>
                <a:tileRect/>
              </a:gradFill>
            </a:ln>
            <a:effectLst>
              <a:outerShdw blurRad="114300" dist="38100" dir="5400000" algn="t" rotWithShape="0">
                <a:prstClr val="black">
                  <a:alpha val="40000"/>
                </a:prstClr>
              </a:outerShdw>
            </a:effectLst>
          </p:spPr>
          <p:txBody>
            <a:bodyPr vert="horz" wrap="square" lIns="68580" tIns="34290" rIns="68580" bIns="34290" numCol="1" anchor="ctr" anchorCtr="0" compatLnSpc="1">
              <a:prstTxWarp prst="textNoShape">
                <a:avLst/>
              </a:prstTxWarp>
            </a:bodyPr>
            <a:lstStyle/>
            <a:p>
              <a:pPr algn="ctr"/>
              <a:r>
                <a:rPr lang="ja-JP" altLang="en-US" sz="1350" b="1" dirty="0">
                  <a:solidFill>
                    <a:schemeClr val="bg1"/>
                  </a:solidFill>
                  <a:effectLst>
                    <a:outerShdw blurRad="38100" dist="38100" dir="2700000" algn="tl">
                      <a:srgbClr val="000000">
                        <a:alpha val="43137"/>
                      </a:srgbClr>
                    </a:outerShdw>
                  </a:effectLst>
                </a:rPr>
                <a:t>強靭なパフォーマンス</a:t>
              </a:r>
              <a:endParaRPr lang="en-US" sz="1350" b="1" dirty="0">
                <a:solidFill>
                  <a:schemeClr val="bg1"/>
                </a:solidFill>
                <a:effectLst>
                  <a:outerShdw blurRad="38100" dist="38100" dir="2700000" algn="tl">
                    <a:srgbClr val="000000">
                      <a:alpha val="43137"/>
                    </a:srgbClr>
                  </a:outerShdw>
                </a:effectLst>
              </a:endParaRPr>
            </a:p>
          </p:txBody>
        </p:sp>
        <p:sp>
          <p:nvSpPr>
            <p:cNvPr id="6" name="Rectangle 5"/>
            <p:cNvSpPr/>
            <p:nvPr>
              <p:custDataLst>
                <p:tags r:id="rId13"/>
              </p:custDataLst>
            </p:nvPr>
          </p:nvSpPr>
          <p:spPr>
            <a:xfrm>
              <a:off x="3656648" y="2874396"/>
              <a:ext cx="7846386" cy="842583"/>
            </a:xfrm>
            <a:prstGeom prst="rect">
              <a:avLst/>
            </a:prstGeom>
          </p:spPr>
          <p:txBody>
            <a:bodyPr wrap="square" tIns="0" bIns="0" anchor="ctr">
              <a:spAutoFit/>
            </a:bodyPr>
            <a:lstStyle/>
            <a:p>
              <a:pPr marL="2377" eaLnBrk="0" fontAlgn="base" hangingPunct="0">
                <a:lnSpc>
                  <a:spcPct val="90000"/>
                </a:lnSpc>
                <a:spcAft>
                  <a:spcPct val="0"/>
                </a:spcAft>
                <a:buClr>
                  <a:schemeClr val="tx2">
                    <a:lumMod val="50000"/>
                  </a:schemeClr>
                </a:buClr>
                <a:buSzPct val="100000"/>
              </a:pPr>
              <a:r>
                <a:rPr lang="en-US" altLang="ja-JP" sz="1575" dirty="0">
                  <a:solidFill>
                    <a:schemeClr val="tx2">
                      <a:lumMod val="50000"/>
                    </a:schemeClr>
                  </a:solidFill>
                  <a:sym typeface="Arial" pitchFamily="34" charset="0"/>
                </a:rPr>
                <a:t>NAT / </a:t>
              </a:r>
              <a:r>
                <a:rPr lang="en-US" altLang="ja-JP" sz="1575" dirty="0" err="1">
                  <a:solidFill>
                    <a:schemeClr val="tx2">
                      <a:lumMod val="50000"/>
                    </a:schemeClr>
                  </a:solidFill>
                  <a:sym typeface="Arial" pitchFamily="34" charset="0"/>
                </a:rPr>
                <a:t>QoS</a:t>
              </a:r>
              <a:r>
                <a:rPr lang="en-US" altLang="ja-JP" sz="1575" dirty="0">
                  <a:solidFill>
                    <a:schemeClr val="tx2">
                      <a:lumMod val="50000"/>
                    </a:schemeClr>
                  </a:solidFill>
                  <a:sym typeface="Arial" pitchFamily="34" charset="0"/>
                </a:rPr>
                <a:t> / ACL</a:t>
              </a:r>
              <a:r>
                <a:rPr lang="ja-JP" altLang="en-US" sz="1575" dirty="0">
                  <a:solidFill>
                    <a:schemeClr val="tx2">
                      <a:lumMod val="50000"/>
                    </a:schemeClr>
                  </a:solidFill>
                  <a:sym typeface="Arial" pitchFamily="34" charset="0"/>
                </a:rPr>
                <a:t>等複数の処理を適用しても性能が落ちにくい。</a:t>
              </a:r>
              <a:endParaRPr lang="en-US" altLang="ja-JP" sz="1575" dirty="0">
                <a:solidFill>
                  <a:schemeClr val="tx2">
                    <a:lumMod val="50000"/>
                  </a:schemeClr>
                </a:solidFill>
                <a:sym typeface="Arial" pitchFamily="34" charset="0"/>
              </a:endParaRPr>
            </a:p>
            <a:p>
              <a:pPr marL="2377" eaLnBrk="0" fontAlgn="base" hangingPunct="0">
                <a:lnSpc>
                  <a:spcPct val="90000"/>
                </a:lnSpc>
                <a:spcAft>
                  <a:spcPct val="0"/>
                </a:spcAft>
                <a:buClr>
                  <a:schemeClr val="tx2">
                    <a:lumMod val="50000"/>
                  </a:schemeClr>
                </a:buClr>
                <a:buSzPct val="100000"/>
              </a:pPr>
              <a:r>
                <a:rPr lang="ja-JP" altLang="en-US" sz="1575" dirty="0">
                  <a:solidFill>
                    <a:schemeClr val="tx2">
                      <a:lumMod val="50000"/>
                    </a:schemeClr>
                  </a:solidFill>
                  <a:sym typeface="Arial" pitchFamily="34" charset="0"/>
                </a:rPr>
                <a:t>ハードウェアの追加なしで、ライセンスにより必要に応じたパフォーマンス アップグレードが可能。</a:t>
              </a:r>
              <a:endParaRPr lang="en-US" altLang="ja-JP" sz="1575" dirty="0">
                <a:solidFill>
                  <a:schemeClr val="tx2">
                    <a:lumMod val="50000"/>
                  </a:schemeClr>
                </a:solidFill>
                <a:sym typeface="Arial" pitchFamily="34" charset="0"/>
              </a:endParaRPr>
            </a:p>
          </p:txBody>
        </p:sp>
      </p:grpSp>
      <p:grpSp>
        <p:nvGrpSpPr>
          <p:cNvPr id="7" name="Group 6"/>
          <p:cNvGrpSpPr/>
          <p:nvPr/>
        </p:nvGrpSpPr>
        <p:grpSpPr>
          <a:xfrm>
            <a:off x="-1347" y="2757225"/>
            <a:ext cx="9144157" cy="839813"/>
            <a:chOff x="0" y="3952149"/>
            <a:chExt cx="11387679" cy="1081298"/>
          </a:xfrm>
        </p:grpSpPr>
        <p:sp>
          <p:nvSpPr>
            <p:cNvPr id="8" name="Rectangle 7"/>
            <p:cNvSpPr/>
            <p:nvPr>
              <p:custDataLst>
                <p:tags r:id="rId8"/>
              </p:custDataLst>
            </p:nvPr>
          </p:nvSpPr>
          <p:spPr>
            <a:xfrm>
              <a:off x="0" y="3952149"/>
              <a:ext cx="11387679" cy="1081298"/>
            </a:xfrm>
            <a:prstGeom prst="rect">
              <a:avLst/>
            </a:prstGeom>
            <a:gradFill flip="none" rotWithShape="1">
              <a:gsLst>
                <a:gs pos="0">
                  <a:schemeClr val="accent4">
                    <a:alpha val="75000"/>
                  </a:schemeClr>
                </a:gs>
                <a:gs pos="100000">
                  <a:schemeClr val="accent5">
                    <a:lumMod val="20000"/>
                    <a:lumOff val="80000"/>
                    <a:alpha val="0"/>
                  </a:schemeClr>
                </a:gs>
              </a:gsLst>
              <a:lin ang="0" scaled="1"/>
              <a:tileRect/>
            </a:gradFill>
            <a:ln w="5" cap="rnd">
              <a:gradFill flip="none" rotWithShape="1">
                <a:gsLst>
                  <a:gs pos="0">
                    <a:schemeClr val="accent1">
                      <a:tint val="66000"/>
                      <a:satMod val="160000"/>
                      <a:alpha val="0"/>
                    </a:schemeClr>
                  </a:gs>
                  <a:gs pos="10000">
                    <a:schemeClr val="accent4"/>
                  </a:gs>
                  <a:gs pos="100000">
                    <a:schemeClr val="accent1">
                      <a:tint val="23500"/>
                      <a:satMod val="160000"/>
                      <a:alpha val="0"/>
                    </a:schemeClr>
                  </a:gs>
                </a:gsLst>
                <a:lin ang="0" scaled="1"/>
                <a:tileRect/>
              </a:gra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9" name="Pentagon 8"/>
            <p:cNvSpPr/>
            <p:nvPr>
              <p:custDataLst>
                <p:tags r:id="rId9"/>
              </p:custDataLst>
            </p:nvPr>
          </p:nvSpPr>
          <p:spPr>
            <a:xfrm>
              <a:off x="0" y="4001299"/>
              <a:ext cx="3656647" cy="982998"/>
            </a:xfrm>
            <a:prstGeom prst="homePlate">
              <a:avLst>
                <a:gd name="adj" fmla="val 47115"/>
              </a:avLst>
            </a:prstGeom>
            <a:gradFill flip="none" rotWithShape="1">
              <a:gsLst>
                <a:gs pos="0">
                  <a:schemeClr val="accent4"/>
                </a:gs>
                <a:gs pos="100000">
                  <a:srgbClr val="000000">
                    <a:alpha val="0"/>
                  </a:srgbClr>
                </a:gs>
              </a:gsLst>
              <a:lin ang="10800000" scaled="1"/>
              <a:tileRect/>
            </a:gradFill>
            <a:ln w="12700">
              <a:gradFill flip="none" rotWithShape="1">
                <a:gsLst>
                  <a:gs pos="0">
                    <a:schemeClr val="accent4">
                      <a:lumMod val="50000"/>
                    </a:schemeClr>
                  </a:gs>
                  <a:gs pos="100000">
                    <a:schemeClr val="accent1">
                      <a:tint val="23500"/>
                      <a:satMod val="160000"/>
                      <a:alpha val="0"/>
                    </a:schemeClr>
                  </a:gs>
                </a:gsLst>
                <a:lin ang="10800000" scaled="1"/>
                <a:tileRect/>
              </a:gradFill>
            </a:ln>
            <a:effectLst>
              <a:outerShdw blurRad="114300" dist="38100" dir="5400000" algn="t" rotWithShape="0">
                <a:prstClr val="black">
                  <a:alpha val="40000"/>
                </a:prstClr>
              </a:outerShdw>
            </a:effectLst>
          </p:spPr>
          <p:txBody>
            <a:bodyPr vert="horz" wrap="square" lIns="68580" tIns="34290" rIns="68580" bIns="34290" numCol="1" anchor="ctr" anchorCtr="0" compatLnSpc="1">
              <a:prstTxWarp prst="textNoShape">
                <a:avLst/>
              </a:prstTxWarp>
            </a:bodyPr>
            <a:lstStyle/>
            <a:p>
              <a:pPr algn="ctr"/>
              <a:r>
                <a:rPr lang="ja-JP" altLang="en-US" sz="1350" b="1" dirty="0">
                  <a:solidFill>
                    <a:schemeClr val="bg1"/>
                  </a:solidFill>
                  <a:effectLst>
                    <a:outerShdw blurRad="38100" dist="38100" dir="2700000" algn="tl">
                      <a:srgbClr val="000000">
                        <a:alpha val="43137"/>
                      </a:srgbClr>
                    </a:outerShdw>
                  </a:effectLst>
                </a:rPr>
                <a:t>統合されたサービス</a:t>
              </a:r>
              <a:endParaRPr lang="en-US" sz="1350" b="1" dirty="0">
                <a:solidFill>
                  <a:schemeClr val="bg1"/>
                </a:solidFill>
                <a:effectLst>
                  <a:outerShdw blurRad="38100" dist="38100" dir="2700000" algn="tl">
                    <a:srgbClr val="000000">
                      <a:alpha val="43137"/>
                    </a:srgbClr>
                  </a:outerShdw>
                </a:effectLst>
              </a:endParaRPr>
            </a:p>
          </p:txBody>
        </p:sp>
        <p:sp>
          <p:nvSpPr>
            <p:cNvPr id="10" name="Rectangle 9"/>
            <p:cNvSpPr/>
            <p:nvPr>
              <p:custDataLst>
                <p:tags r:id="rId10"/>
              </p:custDataLst>
            </p:nvPr>
          </p:nvSpPr>
          <p:spPr>
            <a:xfrm>
              <a:off x="3656646" y="4352362"/>
              <a:ext cx="7451589" cy="280861"/>
            </a:xfrm>
            <a:prstGeom prst="rect">
              <a:avLst/>
            </a:prstGeom>
          </p:spPr>
          <p:txBody>
            <a:bodyPr wrap="square" tIns="0" bIns="0" anchor="ctr">
              <a:spAutoFit/>
            </a:bodyPr>
            <a:lstStyle/>
            <a:p>
              <a:pPr marL="249900" indent="-247524" eaLnBrk="0" fontAlgn="base" hangingPunct="0">
                <a:lnSpc>
                  <a:spcPct val="90000"/>
                </a:lnSpc>
                <a:spcAft>
                  <a:spcPct val="0"/>
                </a:spcAft>
                <a:buClr>
                  <a:schemeClr val="tx2">
                    <a:lumMod val="50000"/>
                  </a:schemeClr>
                </a:buClr>
                <a:buSzPct val="100000"/>
                <a:buFont typeface="Wingdings" charset="2"/>
                <a:buChar char="§"/>
              </a:pPr>
              <a:endParaRPr lang="en-US" sz="1575" dirty="0">
                <a:solidFill>
                  <a:schemeClr val="tx2">
                    <a:lumMod val="50000"/>
                  </a:schemeClr>
                </a:solidFill>
                <a:sym typeface="Arial" pitchFamily="34" charset="0"/>
              </a:endParaRPr>
            </a:p>
          </p:txBody>
        </p:sp>
      </p:grpSp>
      <p:grpSp>
        <p:nvGrpSpPr>
          <p:cNvPr id="11" name="Group 10"/>
          <p:cNvGrpSpPr/>
          <p:nvPr/>
        </p:nvGrpSpPr>
        <p:grpSpPr>
          <a:xfrm>
            <a:off x="-1347" y="3670710"/>
            <a:ext cx="9144157" cy="839813"/>
            <a:chOff x="0" y="5189750"/>
            <a:chExt cx="11387679" cy="1081298"/>
          </a:xfrm>
        </p:grpSpPr>
        <p:sp>
          <p:nvSpPr>
            <p:cNvPr id="12" name="Rectangle 11"/>
            <p:cNvSpPr/>
            <p:nvPr>
              <p:custDataLst>
                <p:tags r:id="rId5"/>
              </p:custDataLst>
            </p:nvPr>
          </p:nvSpPr>
          <p:spPr>
            <a:xfrm>
              <a:off x="0" y="5189750"/>
              <a:ext cx="11387679" cy="1081298"/>
            </a:xfrm>
            <a:prstGeom prst="rect">
              <a:avLst/>
            </a:prstGeom>
            <a:gradFill flip="none" rotWithShape="1">
              <a:gsLst>
                <a:gs pos="0">
                  <a:schemeClr val="accent4">
                    <a:alpha val="75000"/>
                  </a:schemeClr>
                </a:gs>
                <a:gs pos="100000">
                  <a:schemeClr val="accent5">
                    <a:lumMod val="20000"/>
                    <a:lumOff val="80000"/>
                    <a:alpha val="0"/>
                  </a:schemeClr>
                </a:gs>
              </a:gsLst>
              <a:lin ang="0" scaled="1"/>
              <a:tileRect/>
            </a:gradFill>
            <a:ln w="5" cap="rnd">
              <a:gradFill flip="none" rotWithShape="1">
                <a:gsLst>
                  <a:gs pos="0">
                    <a:schemeClr val="accent1">
                      <a:tint val="66000"/>
                      <a:satMod val="160000"/>
                      <a:alpha val="0"/>
                    </a:schemeClr>
                  </a:gs>
                  <a:gs pos="10000">
                    <a:schemeClr val="accent4"/>
                  </a:gs>
                  <a:gs pos="100000">
                    <a:schemeClr val="accent1">
                      <a:tint val="23500"/>
                      <a:satMod val="160000"/>
                      <a:alpha val="0"/>
                    </a:schemeClr>
                  </a:gs>
                </a:gsLst>
                <a:lin ang="0" scaled="1"/>
                <a:tileRect/>
              </a:gra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Pentagon 12"/>
            <p:cNvSpPr/>
            <p:nvPr>
              <p:custDataLst>
                <p:tags r:id="rId6"/>
              </p:custDataLst>
            </p:nvPr>
          </p:nvSpPr>
          <p:spPr>
            <a:xfrm>
              <a:off x="0" y="5238900"/>
              <a:ext cx="3656647" cy="982998"/>
            </a:xfrm>
            <a:prstGeom prst="homePlate">
              <a:avLst/>
            </a:prstGeom>
            <a:gradFill flip="none" rotWithShape="1">
              <a:gsLst>
                <a:gs pos="0">
                  <a:schemeClr val="accent4"/>
                </a:gs>
                <a:gs pos="100000">
                  <a:srgbClr val="000000">
                    <a:alpha val="0"/>
                  </a:srgbClr>
                </a:gs>
              </a:gsLst>
              <a:lin ang="10800000" scaled="1"/>
              <a:tileRect/>
            </a:gradFill>
            <a:ln w="12700">
              <a:gradFill flip="none" rotWithShape="1">
                <a:gsLst>
                  <a:gs pos="0">
                    <a:schemeClr val="accent4">
                      <a:lumMod val="50000"/>
                    </a:schemeClr>
                  </a:gs>
                  <a:gs pos="100000">
                    <a:schemeClr val="accent1">
                      <a:tint val="23500"/>
                      <a:satMod val="160000"/>
                      <a:alpha val="0"/>
                    </a:schemeClr>
                  </a:gs>
                </a:gsLst>
                <a:lin ang="10800000" scaled="1"/>
                <a:tileRect/>
              </a:gradFill>
            </a:ln>
            <a:effectLst>
              <a:outerShdw blurRad="114300" dist="38100" dir="5400000" algn="t" rotWithShape="0">
                <a:prstClr val="black">
                  <a:alpha val="40000"/>
                </a:prstClr>
              </a:outerShdw>
            </a:effectLst>
          </p:spPr>
          <p:txBody>
            <a:bodyPr vert="horz" wrap="square" lIns="68580" tIns="34290" rIns="68580" bIns="34290" numCol="1" anchor="ctr" anchorCtr="0" compatLnSpc="1">
              <a:prstTxWarp prst="textNoShape">
                <a:avLst/>
              </a:prstTxWarp>
            </a:bodyPr>
            <a:lstStyle/>
            <a:p>
              <a:pPr algn="ctr"/>
              <a:r>
                <a:rPr lang="en-US" altLang="ja-JP" sz="1350" b="1" dirty="0">
                  <a:solidFill>
                    <a:schemeClr val="bg1"/>
                  </a:solidFill>
                  <a:effectLst>
                    <a:outerShdw blurRad="38100" dist="38100" dir="2700000" algn="tl">
                      <a:srgbClr val="000000">
                        <a:alpha val="43137"/>
                      </a:srgbClr>
                    </a:outerShdw>
                  </a:effectLst>
                </a:rPr>
                <a:t>IOS-XE Software</a:t>
              </a:r>
              <a:endParaRPr lang="en-US" sz="1350" b="1" dirty="0">
                <a:solidFill>
                  <a:schemeClr val="bg1"/>
                </a:solidFill>
                <a:effectLst>
                  <a:outerShdw blurRad="38100" dist="38100" dir="2700000" algn="tl">
                    <a:srgbClr val="000000">
                      <a:alpha val="43137"/>
                    </a:srgbClr>
                  </a:outerShdw>
                </a:effectLst>
              </a:endParaRPr>
            </a:p>
          </p:txBody>
        </p:sp>
        <p:sp>
          <p:nvSpPr>
            <p:cNvPr id="14" name="Rectangle 13"/>
            <p:cNvSpPr/>
            <p:nvPr>
              <p:custDataLst>
                <p:tags r:id="rId7"/>
              </p:custDataLst>
            </p:nvPr>
          </p:nvSpPr>
          <p:spPr>
            <a:xfrm>
              <a:off x="3656646" y="5397927"/>
              <a:ext cx="7351626" cy="561722"/>
            </a:xfrm>
            <a:prstGeom prst="rect">
              <a:avLst/>
            </a:prstGeom>
          </p:spPr>
          <p:txBody>
            <a:bodyPr wrap="square" tIns="0" bIns="0" anchor="ctr">
              <a:spAutoFit/>
            </a:bodyPr>
            <a:lstStyle/>
            <a:p>
              <a:pPr marL="2377" eaLnBrk="0" fontAlgn="base" hangingPunct="0">
                <a:lnSpc>
                  <a:spcPct val="90000"/>
                </a:lnSpc>
                <a:spcAft>
                  <a:spcPct val="0"/>
                </a:spcAft>
                <a:buClr>
                  <a:schemeClr val="tx2">
                    <a:lumMod val="50000"/>
                  </a:schemeClr>
                </a:buClr>
                <a:buSzPct val="100000"/>
              </a:pPr>
              <a:r>
                <a:rPr lang="ja-JP" altLang="en-US" sz="1575" dirty="0">
                  <a:solidFill>
                    <a:schemeClr val="tx2">
                      <a:lumMod val="50000"/>
                    </a:schemeClr>
                  </a:solidFill>
                  <a:sym typeface="Arial" pitchFamily="34" charset="0"/>
                </a:rPr>
                <a:t>マルチコア アーキテクチャに対応した </a:t>
              </a:r>
              <a:r>
                <a:rPr lang="en-US" altLang="ja-JP" sz="1575" dirty="0">
                  <a:solidFill>
                    <a:schemeClr val="tx2">
                      <a:lumMod val="50000"/>
                    </a:schemeClr>
                  </a:solidFill>
                  <a:sym typeface="Arial" pitchFamily="34" charset="0"/>
                </a:rPr>
                <a:t>Cisco IOS-XE </a:t>
              </a:r>
              <a:r>
                <a:rPr lang="ja-JP" altLang="en-US" sz="1575" dirty="0">
                  <a:solidFill>
                    <a:schemeClr val="tx2">
                      <a:lumMod val="50000"/>
                    </a:schemeClr>
                  </a:solidFill>
                  <a:sym typeface="Arial" pitchFamily="34" charset="0"/>
                </a:rPr>
                <a:t>ソフトウェアを搭載。</a:t>
              </a:r>
              <a:r>
                <a:rPr lang="en-US" altLang="ja-JP" sz="1575" dirty="0">
                  <a:solidFill>
                    <a:schemeClr val="tx2">
                      <a:lumMod val="50000"/>
                    </a:schemeClr>
                  </a:solidFill>
                  <a:sym typeface="Arial" pitchFamily="34" charset="0"/>
                </a:rPr>
                <a:t>Cisco ASR 1000 </a:t>
              </a:r>
              <a:r>
                <a:rPr lang="ja-JP" altLang="en-US" sz="1575" dirty="0">
                  <a:solidFill>
                    <a:schemeClr val="tx2">
                      <a:lumMod val="50000"/>
                    </a:schemeClr>
                  </a:solidFill>
                  <a:sym typeface="Arial" pitchFamily="34" charset="0"/>
                </a:rPr>
                <a:t>シリーズで多くの実績のある</a:t>
              </a:r>
              <a:r>
                <a:rPr lang="en-US" altLang="ja-JP" sz="1575" dirty="0">
                  <a:solidFill>
                    <a:schemeClr val="tx2">
                      <a:lumMod val="50000"/>
                    </a:schemeClr>
                  </a:solidFill>
                  <a:sym typeface="Arial" pitchFamily="34" charset="0"/>
                </a:rPr>
                <a:t>IOS</a:t>
              </a:r>
              <a:r>
                <a:rPr lang="ja-JP" altLang="en-US" sz="1575" dirty="0">
                  <a:solidFill>
                    <a:schemeClr val="tx2">
                      <a:lumMod val="50000"/>
                    </a:schemeClr>
                  </a:solidFill>
                  <a:sym typeface="Arial" pitchFamily="34" charset="0"/>
                </a:rPr>
                <a:t>。</a:t>
              </a:r>
              <a:endParaRPr lang="en-US" altLang="ja-JP" sz="1575" dirty="0">
                <a:solidFill>
                  <a:schemeClr val="tx2">
                    <a:lumMod val="50000"/>
                  </a:schemeClr>
                </a:solidFill>
                <a:sym typeface="Arial" pitchFamily="34" charset="0"/>
              </a:endParaRPr>
            </a:p>
          </p:txBody>
        </p:sp>
      </p:grpSp>
      <p:grpSp>
        <p:nvGrpSpPr>
          <p:cNvPr id="15" name="Group 14"/>
          <p:cNvGrpSpPr/>
          <p:nvPr/>
        </p:nvGrpSpPr>
        <p:grpSpPr>
          <a:xfrm>
            <a:off x="1192" y="906438"/>
            <a:ext cx="9142808" cy="839813"/>
            <a:chOff x="0" y="1506100"/>
            <a:chExt cx="11389161" cy="1081298"/>
          </a:xfrm>
        </p:grpSpPr>
        <p:sp>
          <p:nvSpPr>
            <p:cNvPr id="16" name="Rectangle 15"/>
            <p:cNvSpPr/>
            <p:nvPr>
              <p:custDataLst>
                <p:tags r:id="rId2"/>
              </p:custDataLst>
            </p:nvPr>
          </p:nvSpPr>
          <p:spPr>
            <a:xfrm>
              <a:off x="0" y="1506100"/>
              <a:ext cx="11387680" cy="1081298"/>
            </a:xfrm>
            <a:prstGeom prst="rect">
              <a:avLst/>
            </a:prstGeom>
            <a:gradFill flip="none" rotWithShape="1">
              <a:gsLst>
                <a:gs pos="0">
                  <a:schemeClr val="accent4">
                    <a:alpha val="75000"/>
                  </a:schemeClr>
                </a:gs>
                <a:gs pos="100000">
                  <a:schemeClr val="accent5">
                    <a:lumMod val="20000"/>
                    <a:lumOff val="80000"/>
                    <a:alpha val="0"/>
                  </a:schemeClr>
                </a:gs>
              </a:gsLst>
              <a:lin ang="0" scaled="1"/>
              <a:tileRect/>
            </a:gradFill>
            <a:ln w="5" cap="rnd">
              <a:gradFill flip="none" rotWithShape="1">
                <a:gsLst>
                  <a:gs pos="0">
                    <a:schemeClr val="accent1">
                      <a:tint val="66000"/>
                      <a:satMod val="160000"/>
                      <a:alpha val="0"/>
                    </a:schemeClr>
                  </a:gs>
                  <a:gs pos="10000">
                    <a:schemeClr val="accent4"/>
                  </a:gs>
                  <a:gs pos="100000">
                    <a:schemeClr val="accent1">
                      <a:tint val="23500"/>
                      <a:satMod val="160000"/>
                      <a:alpha val="0"/>
                    </a:schemeClr>
                  </a:gs>
                </a:gsLst>
                <a:lin ang="0" scaled="1"/>
                <a:tileRect/>
              </a:gra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Pentagon 16"/>
            <p:cNvSpPr/>
            <p:nvPr>
              <p:custDataLst>
                <p:tags r:id="rId3"/>
              </p:custDataLst>
            </p:nvPr>
          </p:nvSpPr>
          <p:spPr>
            <a:xfrm>
              <a:off x="0" y="1589549"/>
              <a:ext cx="3656648" cy="914399"/>
            </a:xfrm>
            <a:prstGeom prst="homePlate">
              <a:avLst>
                <a:gd name="adj" fmla="val 45865"/>
              </a:avLst>
            </a:prstGeom>
            <a:gradFill flip="none" rotWithShape="1">
              <a:gsLst>
                <a:gs pos="0">
                  <a:schemeClr val="accent4"/>
                </a:gs>
                <a:gs pos="100000">
                  <a:srgbClr val="000000">
                    <a:alpha val="0"/>
                  </a:srgbClr>
                </a:gs>
              </a:gsLst>
              <a:lin ang="10800000" scaled="1"/>
              <a:tileRect/>
            </a:gradFill>
            <a:ln w="12700">
              <a:gradFill flip="none" rotWithShape="1">
                <a:gsLst>
                  <a:gs pos="0">
                    <a:schemeClr val="accent4">
                      <a:lumMod val="50000"/>
                    </a:schemeClr>
                  </a:gs>
                  <a:gs pos="100000">
                    <a:schemeClr val="accent1">
                      <a:tint val="23500"/>
                      <a:satMod val="160000"/>
                      <a:alpha val="0"/>
                    </a:schemeClr>
                  </a:gs>
                </a:gsLst>
                <a:lin ang="10800000" scaled="1"/>
                <a:tileRect/>
              </a:gradFill>
            </a:ln>
            <a:effectLst>
              <a:outerShdw blurRad="114300" dist="38100" dir="5400000" algn="t" rotWithShape="0">
                <a:prstClr val="black">
                  <a:alpha val="40000"/>
                </a:prstClr>
              </a:outerShdw>
            </a:effectLst>
          </p:spPr>
          <p:txBody>
            <a:bodyPr vert="horz" wrap="square" lIns="68580" tIns="34290" rIns="68580" bIns="34290" numCol="1" anchor="ctr" anchorCtr="0" compatLnSpc="1">
              <a:prstTxWarp prst="textNoShape">
                <a:avLst/>
              </a:prstTxWarp>
            </a:bodyPr>
            <a:lstStyle/>
            <a:p>
              <a:pPr algn="ctr"/>
              <a:r>
                <a:rPr lang="ja-JP" altLang="en-US" sz="1350" b="1" dirty="0">
                  <a:solidFill>
                    <a:schemeClr val="bg1"/>
                  </a:solidFill>
                  <a:effectLst>
                    <a:outerShdw blurRad="38100" dist="38100" dir="2700000" algn="tl">
                      <a:srgbClr val="000000">
                        <a:alpha val="43137"/>
                      </a:srgbClr>
                    </a:outerShdw>
                  </a:effectLst>
                </a:rPr>
                <a:t>マルチコア プロセッサ</a:t>
              </a:r>
              <a:endParaRPr lang="en-US" sz="1350" b="1" dirty="0">
                <a:solidFill>
                  <a:schemeClr val="bg1"/>
                </a:solidFill>
                <a:effectLst>
                  <a:outerShdw blurRad="38100" dist="38100" dir="2700000" algn="tl">
                    <a:srgbClr val="000000">
                      <a:alpha val="43137"/>
                    </a:srgbClr>
                  </a:outerShdw>
                </a:effectLst>
              </a:endParaRPr>
            </a:p>
          </p:txBody>
        </p:sp>
        <p:sp>
          <p:nvSpPr>
            <p:cNvPr id="18" name="Rectangle 17"/>
            <p:cNvSpPr/>
            <p:nvPr>
              <p:custDataLst>
                <p:tags r:id="rId4"/>
              </p:custDataLst>
            </p:nvPr>
          </p:nvSpPr>
          <p:spPr>
            <a:xfrm>
              <a:off x="3656648" y="1625457"/>
              <a:ext cx="7732513" cy="856977"/>
            </a:xfrm>
            <a:prstGeom prst="rect">
              <a:avLst/>
            </a:prstGeom>
            <a:ln>
              <a:noFill/>
            </a:ln>
          </p:spPr>
          <p:txBody>
            <a:bodyPr wrap="square" tIns="0" bIns="0" anchor="ctr">
              <a:spAutoFit/>
            </a:bodyPr>
            <a:lstStyle/>
            <a:p>
              <a:pPr marL="2377" eaLnBrk="0" fontAlgn="base" hangingPunct="0">
                <a:lnSpc>
                  <a:spcPct val="90000"/>
                </a:lnSpc>
                <a:spcAft>
                  <a:spcPct val="0"/>
                </a:spcAft>
                <a:buClr>
                  <a:schemeClr val="tx2">
                    <a:lumMod val="50000"/>
                  </a:schemeClr>
                </a:buClr>
                <a:buSzPct val="100000"/>
              </a:pPr>
              <a:r>
                <a:rPr lang="ja-JP" altLang="en-US" sz="1575" dirty="0">
                  <a:solidFill>
                    <a:schemeClr val="tx2">
                      <a:lumMod val="50000"/>
                    </a:schemeClr>
                  </a:solidFill>
                  <a:sym typeface="Arial" pitchFamily="34" charset="0"/>
                </a:rPr>
                <a:t>ルータの主要な処理（コントロール </a:t>
              </a:r>
              <a:r>
                <a:rPr lang="ja-JP" altLang="en-US" sz="1575" dirty="0" smtClean="0">
                  <a:solidFill>
                    <a:schemeClr val="tx2">
                      <a:lumMod val="50000"/>
                    </a:schemeClr>
                  </a:solidFill>
                  <a:sym typeface="Arial" pitchFamily="34" charset="0"/>
                </a:rPr>
                <a:t>プレーン</a:t>
              </a:r>
              <a:r>
                <a:rPr lang="en-US" altLang="ja-JP" sz="1575" dirty="0" smtClean="0">
                  <a:solidFill>
                    <a:schemeClr val="tx2">
                      <a:lumMod val="50000"/>
                    </a:schemeClr>
                  </a:solidFill>
                  <a:sym typeface="Arial" pitchFamily="34" charset="0"/>
                </a:rPr>
                <a:t>/ </a:t>
              </a:r>
              <a:r>
                <a:rPr lang="ja-JP" altLang="en-US" sz="1575" dirty="0">
                  <a:solidFill>
                    <a:schemeClr val="tx2">
                      <a:lumMod val="50000"/>
                    </a:schemeClr>
                  </a:solidFill>
                  <a:sym typeface="Arial" pitchFamily="34" charset="0"/>
                </a:rPr>
                <a:t>データ </a:t>
              </a:r>
              <a:r>
                <a:rPr lang="ja-JP" altLang="en-US" sz="1575" dirty="0" smtClean="0">
                  <a:solidFill>
                    <a:schemeClr val="tx2">
                      <a:lumMod val="50000"/>
                    </a:schemeClr>
                  </a:solidFill>
                  <a:sym typeface="Arial" pitchFamily="34" charset="0"/>
                </a:rPr>
                <a:t>プレーン</a:t>
              </a:r>
              <a:r>
                <a:rPr lang="en-US" altLang="ja-JP" sz="1575" dirty="0" smtClean="0">
                  <a:solidFill>
                    <a:schemeClr val="tx2">
                      <a:lumMod val="50000"/>
                    </a:schemeClr>
                  </a:solidFill>
                  <a:sym typeface="Arial" pitchFamily="34" charset="0"/>
                </a:rPr>
                <a:t>/ </a:t>
              </a:r>
              <a:r>
                <a:rPr lang="ja-JP" altLang="en-US" sz="1575" dirty="0">
                  <a:solidFill>
                    <a:schemeClr val="tx2">
                      <a:lumMod val="50000"/>
                    </a:schemeClr>
                  </a:solidFill>
                  <a:sym typeface="Arial" pitchFamily="34" charset="0"/>
                </a:rPr>
                <a:t>サービス プレーン）ごとに専用のプロセッサ ハードウェアを割り当てる</a:t>
              </a:r>
              <a:r>
                <a:rPr lang="ja-JP" altLang="en-US" sz="1575" dirty="0" smtClean="0">
                  <a:solidFill>
                    <a:schemeClr val="tx2">
                      <a:lumMod val="50000"/>
                    </a:schemeClr>
                  </a:solidFill>
                  <a:sym typeface="Arial" pitchFamily="34" charset="0"/>
                </a:rPr>
                <a:t>新しい</a:t>
              </a:r>
              <a:r>
                <a:rPr lang="en-US" altLang="ja-JP" sz="1575" smtClean="0">
                  <a:solidFill>
                    <a:schemeClr val="tx2">
                      <a:lumMod val="50000"/>
                    </a:schemeClr>
                  </a:solidFill>
                  <a:sym typeface="Arial" pitchFamily="34" charset="0"/>
                </a:rPr>
                <a:t/>
              </a:r>
              <a:br>
                <a:rPr lang="en-US" altLang="ja-JP" sz="1575" smtClean="0">
                  <a:solidFill>
                    <a:schemeClr val="tx2">
                      <a:lumMod val="50000"/>
                    </a:schemeClr>
                  </a:solidFill>
                  <a:sym typeface="Arial" pitchFamily="34" charset="0"/>
                </a:rPr>
              </a:br>
              <a:r>
                <a:rPr lang="ja-JP" altLang="en-US" sz="1575" dirty="0" smtClean="0">
                  <a:solidFill>
                    <a:schemeClr val="tx2">
                      <a:lumMod val="50000"/>
                    </a:schemeClr>
                  </a:solidFill>
                  <a:sym typeface="Arial" pitchFamily="34" charset="0"/>
                </a:rPr>
                <a:t>アーキテクチャ</a:t>
              </a:r>
              <a:r>
                <a:rPr lang="ja-JP" altLang="en-US" sz="1575" dirty="0">
                  <a:solidFill>
                    <a:schemeClr val="tx2">
                      <a:lumMod val="50000"/>
                    </a:schemeClr>
                  </a:solidFill>
                  <a:sym typeface="Arial" pitchFamily="34" charset="0"/>
                </a:rPr>
                <a:t>。</a:t>
              </a:r>
              <a:endParaRPr lang="en-US" sz="1575" dirty="0">
                <a:solidFill>
                  <a:schemeClr val="tx2">
                    <a:lumMod val="50000"/>
                  </a:schemeClr>
                </a:solidFill>
                <a:sym typeface="Arial" pitchFamily="34" charset="0"/>
              </a:endParaRPr>
            </a:p>
          </p:txBody>
        </p:sp>
      </p:grpSp>
      <p:sp>
        <p:nvSpPr>
          <p:cNvPr id="19" name="Rectangle 18"/>
          <p:cNvSpPr/>
          <p:nvPr>
            <p:custDataLst>
              <p:tags r:id="rId1"/>
            </p:custDataLst>
          </p:nvPr>
        </p:nvSpPr>
        <p:spPr>
          <a:xfrm>
            <a:off x="2985974" y="2924052"/>
            <a:ext cx="5983526" cy="436273"/>
          </a:xfrm>
          <a:prstGeom prst="rect">
            <a:avLst/>
          </a:prstGeom>
        </p:spPr>
        <p:txBody>
          <a:bodyPr wrap="square" lIns="91424" tIns="0" rIns="91424" bIns="0" anchor="ctr">
            <a:spAutoFit/>
          </a:bodyPr>
          <a:lstStyle/>
          <a:p>
            <a:pPr marL="2377" eaLnBrk="0" fontAlgn="base" hangingPunct="0">
              <a:lnSpc>
                <a:spcPct val="90000"/>
              </a:lnSpc>
              <a:spcAft>
                <a:spcPct val="0"/>
              </a:spcAft>
              <a:buClr>
                <a:schemeClr val="tx2">
                  <a:lumMod val="50000"/>
                </a:schemeClr>
              </a:buClr>
              <a:buSzPct val="100000"/>
            </a:pPr>
            <a:r>
              <a:rPr lang="ja-JP" altLang="en-US" sz="1575" dirty="0">
                <a:solidFill>
                  <a:schemeClr val="tx2">
                    <a:lumMod val="50000"/>
                  </a:schemeClr>
                </a:solidFill>
                <a:sym typeface="Arial" pitchFamily="34" charset="0"/>
              </a:rPr>
              <a:t>サーバ モジュール（</a:t>
            </a:r>
            <a:r>
              <a:rPr lang="en-US" altLang="ja-JP" sz="1575" dirty="0">
                <a:solidFill>
                  <a:schemeClr val="tx2">
                    <a:lumMod val="50000"/>
                  </a:schemeClr>
                </a:solidFill>
                <a:sym typeface="Arial" pitchFamily="34" charset="0"/>
              </a:rPr>
              <a:t>UCS-E</a:t>
            </a:r>
            <a:r>
              <a:rPr lang="ja-JP" altLang="en-US" sz="1575" dirty="0">
                <a:solidFill>
                  <a:schemeClr val="tx2">
                    <a:lumMod val="50000"/>
                  </a:schemeClr>
                </a:solidFill>
                <a:sym typeface="Arial" pitchFamily="34" charset="0"/>
              </a:rPr>
              <a:t>）により、仮想サーバをルータ内部に構築することが可能。</a:t>
            </a:r>
            <a:endParaRPr lang="en-US" altLang="ja-JP" sz="1575" dirty="0">
              <a:solidFill>
                <a:schemeClr val="tx2">
                  <a:lumMod val="50000"/>
                </a:schemeClr>
              </a:solidFill>
              <a:sym typeface="Arial" pitchFamily="34" charset="0"/>
            </a:endParaRPr>
          </a:p>
        </p:txBody>
      </p:sp>
      <p:sp>
        <p:nvSpPr>
          <p:cNvPr id="20" name="TextBox 19"/>
          <p:cNvSpPr txBox="1"/>
          <p:nvPr/>
        </p:nvSpPr>
        <p:spPr>
          <a:xfrm>
            <a:off x="-1347" y="4561608"/>
            <a:ext cx="9098600" cy="530898"/>
          </a:xfrm>
          <a:prstGeom prst="rect">
            <a:avLst/>
          </a:prstGeom>
        </p:spPr>
        <p:style>
          <a:lnRef idx="1">
            <a:schemeClr val="accent2"/>
          </a:lnRef>
          <a:fillRef idx="2">
            <a:schemeClr val="accent2"/>
          </a:fillRef>
          <a:effectRef idx="1">
            <a:schemeClr val="accent2"/>
          </a:effectRef>
          <a:fontRef idx="minor">
            <a:schemeClr val="dk1"/>
          </a:fontRef>
        </p:style>
        <p:txBody>
          <a:bodyPr wrap="square" lIns="91424" tIns="45712" rIns="91424" bIns="45712" rtlCol="0">
            <a:spAutoFit/>
          </a:bodyPr>
          <a:lstStyle/>
          <a:p>
            <a:r>
              <a:rPr kumimoji="1" lang="ja-JP" altLang="en-US" sz="1425" dirty="0"/>
              <a:t>要は、マルチコア プロセッサにより複数の処理を同時並行で行えるため、高速高性能を実現するルータ。マルチ コアに対応していない他社製ルータや旧モデルの</a:t>
            </a:r>
            <a:r>
              <a:rPr kumimoji="1" lang="en-US" altLang="ja-JP" sz="1425" dirty="0"/>
              <a:t>ISR</a:t>
            </a:r>
            <a:r>
              <a:rPr kumimoji="1" lang="ja-JP" altLang="en-US" sz="1425" dirty="0"/>
              <a:t>だと、使用する機能が増えるたびにパフォーマンスが激減していく。</a:t>
            </a:r>
          </a:p>
        </p:txBody>
      </p:sp>
    </p:spTree>
    <p:extLst>
      <p:ext uri="{BB962C8B-B14F-4D97-AF65-F5344CB8AC3E}">
        <p14:creationId xmlns:p14="http://schemas.microsoft.com/office/powerpoint/2010/main" val="1972935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346" y="122599"/>
            <a:ext cx="8343315" cy="731837"/>
          </a:xfrm>
        </p:spPr>
        <p:txBody>
          <a:bodyPr/>
          <a:lstStyle/>
          <a:p>
            <a:r>
              <a:rPr lang="ja-JP" altLang="en-US" sz="2775" dirty="0"/>
              <a:t>ルータを使う時は</a:t>
            </a:r>
            <a:r>
              <a:rPr lang="en-US" altLang="ja-JP" sz="2775" dirty="0"/>
              <a:t>Prime Infrastructure(PI)</a:t>
            </a:r>
            <a:r>
              <a:rPr lang="ja-JP" altLang="en-US" sz="2775" dirty="0"/>
              <a:t>も一緒に！</a:t>
            </a:r>
          </a:p>
        </p:txBody>
      </p:sp>
      <p:sp>
        <p:nvSpPr>
          <p:cNvPr id="6" name="正方形/長方形 153"/>
          <p:cNvSpPr/>
          <p:nvPr/>
        </p:nvSpPr>
        <p:spPr>
          <a:xfrm>
            <a:off x="3294" y="2590800"/>
            <a:ext cx="4458404" cy="2371591"/>
          </a:xfrm>
          <a:prstGeom prst="rect">
            <a:avLst/>
          </a:prstGeom>
          <a:gradFill flip="none" rotWithShape="1">
            <a:gsLst>
              <a:gs pos="0">
                <a:schemeClr val="accent6">
                  <a:lumMod val="20000"/>
                  <a:lumOff val="80000"/>
                  <a:alpha val="79000"/>
                </a:schemeClr>
              </a:gs>
              <a:gs pos="29000">
                <a:schemeClr val="accent6">
                  <a:lumMod val="20000"/>
                  <a:lumOff val="80000"/>
                  <a:alpha val="46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sz="1350" dirty="0"/>
          </a:p>
        </p:txBody>
      </p:sp>
      <p:sp>
        <p:nvSpPr>
          <p:cNvPr id="7" name="正方形/長方形 154"/>
          <p:cNvSpPr/>
          <p:nvPr/>
        </p:nvSpPr>
        <p:spPr>
          <a:xfrm>
            <a:off x="3294" y="715937"/>
            <a:ext cx="4458404" cy="1891573"/>
          </a:xfrm>
          <a:prstGeom prst="rect">
            <a:avLst/>
          </a:prstGeom>
          <a:gradFill flip="none" rotWithShape="1">
            <a:gsLst>
              <a:gs pos="0">
                <a:schemeClr val="bg1">
                  <a:lumMod val="85000"/>
                  <a:alpha val="80000"/>
                </a:schemeClr>
              </a:gs>
              <a:gs pos="29000">
                <a:schemeClr val="bg1">
                  <a:lumMod val="85000"/>
                  <a:alpha val="46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kumimoji="1" lang="ja-JP" altLang="en-US" sz="1350" dirty="0"/>
          </a:p>
        </p:txBody>
      </p:sp>
      <p:sp>
        <p:nvSpPr>
          <p:cNvPr id="8" name="テキスト ボックス 68"/>
          <p:cNvSpPr txBox="1"/>
          <p:nvPr/>
        </p:nvSpPr>
        <p:spPr>
          <a:xfrm>
            <a:off x="113600" y="701944"/>
            <a:ext cx="1191514" cy="276999"/>
          </a:xfrm>
          <a:prstGeom prst="rect">
            <a:avLst/>
          </a:prstGeom>
          <a:noFill/>
        </p:spPr>
        <p:txBody>
          <a:bodyPr wrap="square" lIns="91412" tIns="45706" rIns="91412" bIns="45706" rtlCol="0">
            <a:noAutofit/>
          </a:bodyPr>
          <a:lstStyle/>
          <a:p>
            <a:r>
              <a:rPr kumimoji="1" lang="en-US" altLang="ja-JP" sz="1200" b="1" dirty="0"/>
              <a:t>PI </a:t>
            </a:r>
            <a:r>
              <a:rPr kumimoji="1" lang="ja-JP" altLang="en-US" sz="1200" b="1" dirty="0"/>
              <a:t>がないと・・・</a:t>
            </a:r>
          </a:p>
        </p:txBody>
      </p:sp>
      <p:sp>
        <p:nvSpPr>
          <p:cNvPr id="9" name="テキスト ボックス 69"/>
          <p:cNvSpPr txBox="1"/>
          <p:nvPr/>
        </p:nvSpPr>
        <p:spPr>
          <a:xfrm>
            <a:off x="113600" y="2607509"/>
            <a:ext cx="1246082" cy="276999"/>
          </a:xfrm>
          <a:prstGeom prst="rect">
            <a:avLst/>
          </a:prstGeom>
          <a:noFill/>
        </p:spPr>
        <p:txBody>
          <a:bodyPr wrap="square" lIns="91412" tIns="45706" rIns="91412" bIns="45706" rtlCol="0">
            <a:noAutofit/>
          </a:bodyPr>
          <a:lstStyle/>
          <a:p>
            <a:r>
              <a:rPr kumimoji="1" lang="en-US" altLang="ja-JP" sz="1200" b="1" dirty="0">
                <a:solidFill>
                  <a:schemeClr val="accent5"/>
                </a:solidFill>
              </a:rPr>
              <a:t>PI </a:t>
            </a:r>
            <a:r>
              <a:rPr kumimoji="1" lang="ja-JP" altLang="en-US" sz="1200" b="1" dirty="0">
                <a:solidFill>
                  <a:schemeClr val="accent5"/>
                </a:solidFill>
              </a:rPr>
              <a:t>があると・・・</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6437" y="3555443"/>
            <a:ext cx="3436920" cy="140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グループ化 5"/>
          <p:cNvGrpSpPr/>
          <p:nvPr/>
        </p:nvGrpSpPr>
        <p:grpSpPr>
          <a:xfrm>
            <a:off x="1074428" y="1202207"/>
            <a:ext cx="3497576" cy="1475316"/>
            <a:chOff x="892723" y="1202207"/>
            <a:chExt cx="3498487" cy="1475316"/>
          </a:xfrm>
        </p:grpSpPr>
        <p:sp>
          <p:nvSpPr>
            <p:cNvPr id="12" name="円/楕円 10"/>
            <p:cNvSpPr/>
            <p:nvPr/>
          </p:nvSpPr>
          <p:spPr>
            <a:xfrm>
              <a:off x="2170478" y="1202207"/>
              <a:ext cx="792000" cy="7200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kumimoji="1" lang="ja-JP" altLang="en-US" sz="900" dirty="0"/>
            </a:p>
          </p:txBody>
        </p:sp>
        <p:sp>
          <p:nvSpPr>
            <p:cNvPr id="13" name="円/楕円 65"/>
            <p:cNvSpPr/>
            <p:nvPr/>
          </p:nvSpPr>
          <p:spPr>
            <a:xfrm>
              <a:off x="2962478" y="1270922"/>
              <a:ext cx="792000" cy="7200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kumimoji="1" lang="ja-JP" altLang="en-US" sz="900" dirty="0"/>
            </a:p>
          </p:txBody>
        </p:sp>
        <p:sp>
          <p:nvSpPr>
            <p:cNvPr id="14" name="円/楕円 75"/>
            <p:cNvSpPr/>
            <p:nvPr/>
          </p:nvSpPr>
          <p:spPr>
            <a:xfrm>
              <a:off x="2191370" y="1957523"/>
              <a:ext cx="792000" cy="7200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kumimoji="1" lang="ja-JP" altLang="en-US" sz="900" dirty="0"/>
            </a:p>
          </p:txBody>
        </p:sp>
        <p:sp>
          <p:nvSpPr>
            <p:cNvPr id="15" name="円/楕円 80"/>
            <p:cNvSpPr/>
            <p:nvPr/>
          </p:nvSpPr>
          <p:spPr>
            <a:xfrm>
              <a:off x="2999566" y="1916933"/>
              <a:ext cx="792000" cy="7200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kumimoji="1" lang="ja-JP" altLang="en-US" sz="900" dirty="0"/>
            </a:p>
          </p:txBody>
        </p:sp>
        <p:sp>
          <p:nvSpPr>
            <p:cNvPr id="16" name="テキスト ボックス 11"/>
            <p:cNvSpPr txBox="1"/>
            <p:nvPr/>
          </p:nvSpPr>
          <p:spPr>
            <a:xfrm>
              <a:off x="2123759" y="1894129"/>
              <a:ext cx="313444" cy="369332"/>
            </a:xfrm>
            <a:prstGeom prst="rect">
              <a:avLst/>
            </a:prstGeom>
            <a:noFill/>
          </p:spPr>
          <p:txBody>
            <a:bodyPr wrap="square" rtlCol="0">
              <a:noAutofit/>
            </a:bodyPr>
            <a:lstStyle/>
            <a:p>
              <a:r>
                <a:rPr kumimoji="1" lang="ja-JP" altLang="en-US" sz="2025" b="1" dirty="0">
                  <a:solidFill>
                    <a:srgbClr val="FF0000"/>
                  </a:solidFill>
                </a:rPr>
                <a:t>？</a:t>
              </a:r>
            </a:p>
          </p:txBody>
        </p:sp>
        <p:sp>
          <p:nvSpPr>
            <p:cNvPr id="17" name="テキスト ボックス 92"/>
            <p:cNvSpPr txBox="1"/>
            <p:nvPr/>
          </p:nvSpPr>
          <p:spPr>
            <a:xfrm>
              <a:off x="2925071" y="1889217"/>
              <a:ext cx="313444" cy="369332"/>
            </a:xfrm>
            <a:prstGeom prst="rect">
              <a:avLst/>
            </a:prstGeom>
            <a:noFill/>
          </p:spPr>
          <p:txBody>
            <a:bodyPr wrap="square" rtlCol="0">
              <a:noAutofit/>
            </a:bodyPr>
            <a:lstStyle/>
            <a:p>
              <a:r>
                <a:rPr kumimoji="1" lang="ja-JP" altLang="en-US" sz="2025" b="1">
                  <a:solidFill>
                    <a:srgbClr val="FF0000"/>
                  </a:solidFill>
                </a:rPr>
                <a:t>？</a:t>
              </a:r>
            </a:p>
          </p:txBody>
        </p:sp>
        <p:sp>
          <p:nvSpPr>
            <p:cNvPr id="18" name="テキスト ボックス 93"/>
            <p:cNvSpPr txBox="1"/>
            <p:nvPr/>
          </p:nvSpPr>
          <p:spPr>
            <a:xfrm>
              <a:off x="2861167" y="1599177"/>
              <a:ext cx="313444" cy="369332"/>
            </a:xfrm>
            <a:prstGeom prst="rect">
              <a:avLst/>
            </a:prstGeom>
            <a:noFill/>
          </p:spPr>
          <p:txBody>
            <a:bodyPr wrap="square" rtlCol="0">
              <a:noAutofit/>
            </a:bodyPr>
            <a:lstStyle/>
            <a:p>
              <a:r>
                <a:rPr kumimoji="1" lang="ja-JP" altLang="en-US" sz="2025" b="1">
                  <a:solidFill>
                    <a:srgbClr val="FF0000"/>
                  </a:solidFill>
                </a:rPr>
                <a:t>？</a:t>
              </a:r>
            </a:p>
          </p:txBody>
        </p:sp>
        <p:sp>
          <p:nvSpPr>
            <p:cNvPr id="19" name="テキスト ボックス 94"/>
            <p:cNvSpPr txBox="1"/>
            <p:nvPr/>
          </p:nvSpPr>
          <p:spPr>
            <a:xfrm>
              <a:off x="2050031" y="1623761"/>
              <a:ext cx="313444" cy="369332"/>
            </a:xfrm>
            <a:prstGeom prst="rect">
              <a:avLst/>
            </a:prstGeom>
            <a:noFill/>
          </p:spPr>
          <p:txBody>
            <a:bodyPr wrap="square" rtlCol="0">
              <a:noAutofit/>
            </a:bodyPr>
            <a:lstStyle/>
            <a:p>
              <a:r>
                <a:rPr kumimoji="1" lang="ja-JP" altLang="en-US" sz="2025" b="1" dirty="0">
                  <a:solidFill>
                    <a:srgbClr val="FF0000"/>
                  </a:solidFill>
                </a:rPr>
                <a:t>？</a:t>
              </a:r>
            </a:p>
          </p:txBody>
        </p:sp>
        <p:cxnSp>
          <p:nvCxnSpPr>
            <p:cNvPr id="20" name="直線矢印コネクタ 102"/>
            <p:cNvCxnSpPr/>
            <p:nvPr/>
          </p:nvCxnSpPr>
          <p:spPr>
            <a:xfrm>
              <a:off x="1178051" y="1894129"/>
              <a:ext cx="2700916"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52"/>
            <p:cNvGrpSpPr>
              <a:grpSpLocks/>
            </p:cNvGrpSpPr>
            <p:nvPr/>
          </p:nvGrpSpPr>
          <p:grpSpPr bwMode="auto">
            <a:xfrm>
              <a:off x="892723" y="1809332"/>
              <a:ext cx="285328" cy="208702"/>
              <a:chOff x="1360" y="1358"/>
              <a:chExt cx="758" cy="462"/>
            </a:xfrm>
            <a:solidFill>
              <a:srgbClr val="353637"/>
            </a:solidFill>
          </p:grpSpPr>
          <p:sp>
            <p:nvSpPr>
              <p:cNvPr id="37" name="Freeform 54"/>
              <p:cNvSpPr>
                <a:spLocks noEditPoints="1"/>
              </p:cNvSpPr>
              <p:nvPr/>
            </p:nvSpPr>
            <p:spPr bwMode="auto">
              <a:xfrm>
                <a:off x="1361" y="1694"/>
                <a:ext cx="757" cy="85"/>
              </a:xfrm>
              <a:custGeom>
                <a:avLst/>
                <a:gdLst>
                  <a:gd name="T0" fmla="*/ 24 w 992"/>
                  <a:gd name="T1" fmla="*/ 0 h 226"/>
                  <a:gd name="T2" fmla="*/ 24 w 992"/>
                  <a:gd name="T3" fmla="*/ 0 h 226"/>
                  <a:gd name="T4" fmla="*/ 27 w 992"/>
                  <a:gd name="T5" fmla="*/ 0 h 226"/>
                  <a:gd name="T6" fmla="*/ 28 w 992"/>
                  <a:gd name="T7" fmla="*/ 0 h 226"/>
                  <a:gd name="T8" fmla="*/ 6 w 992"/>
                  <a:gd name="T9" fmla="*/ 0 h 226"/>
                  <a:gd name="T10" fmla="*/ 18 w 992"/>
                  <a:gd name="T11" fmla="*/ 0 h 226"/>
                  <a:gd name="T12" fmla="*/ 24 w 992"/>
                  <a:gd name="T13" fmla="*/ 0 h 226"/>
                  <a:gd name="T14" fmla="*/ 31 w 992"/>
                  <a:gd name="T15" fmla="*/ 0 h 226"/>
                  <a:gd name="T16" fmla="*/ 5 w 992"/>
                  <a:gd name="T17" fmla="*/ 0 h 226"/>
                  <a:gd name="T18" fmla="*/ 8 w 992"/>
                  <a:gd name="T19" fmla="*/ 0 h 226"/>
                  <a:gd name="T20" fmla="*/ 31 w 992"/>
                  <a:gd name="T21" fmla="*/ 0 h 226"/>
                  <a:gd name="T22" fmla="*/ 13 w 992"/>
                  <a:gd name="T23" fmla="*/ 0 h 226"/>
                  <a:gd name="T24" fmla="*/ 14 w 992"/>
                  <a:gd name="T25" fmla="*/ 0 h 226"/>
                  <a:gd name="T26" fmla="*/ 14 w 992"/>
                  <a:gd name="T27" fmla="*/ 0 h 226"/>
                  <a:gd name="T28" fmla="*/ 18 w 992"/>
                  <a:gd name="T29" fmla="*/ 0 h 226"/>
                  <a:gd name="T30" fmla="*/ 14 w 992"/>
                  <a:gd name="T31" fmla="*/ 0 h 226"/>
                  <a:gd name="T32" fmla="*/ 27 w 992"/>
                  <a:gd name="T33" fmla="*/ 0 h 226"/>
                  <a:gd name="T34" fmla="*/ 24 w 992"/>
                  <a:gd name="T35" fmla="*/ 0 h 226"/>
                  <a:gd name="T36" fmla="*/ 18 w 992"/>
                  <a:gd name="T37" fmla="*/ 0 h 226"/>
                  <a:gd name="T38" fmla="*/ 24 w 992"/>
                  <a:gd name="T39" fmla="*/ 0 h 226"/>
                  <a:gd name="T40" fmla="*/ 24 w 992"/>
                  <a:gd name="T41" fmla="*/ 0 h 226"/>
                  <a:gd name="T42" fmla="*/ 24 w 992"/>
                  <a:gd name="T43" fmla="*/ 0 h 226"/>
                  <a:gd name="T44" fmla="*/ 24 w 992"/>
                  <a:gd name="T45" fmla="*/ 0 h 226"/>
                  <a:gd name="T46" fmla="*/ 21 w 992"/>
                  <a:gd name="T47" fmla="*/ 0 h 226"/>
                  <a:gd name="T48" fmla="*/ 19 w 992"/>
                  <a:gd name="T49" fmla="*/ 0 h 226"/>
                  <a:gd name="T50" fmla="*/ 31 w 992"/>
                  <a:gd name="T51" fmla="*/ 0 h 226"/>
                  <a:gd name="T52" fmla="*/ 8 w 992"/>
                  <a:gd name="T53" fmla="*/ 0 h 226"/>
                  <a:gd name="T54" fmla="*/ 11 w 992"/>
                  <a:gd name="T55" fmla="*/ 0 h 226"/>
                  <a:gd name="T56" fmla="*/ 11 w 992"/>
                  <a:gd name="T57" fmla="*/ 0 h 226"/>
                  <a:gd name="T58" fmla="*/ 11 w 992"/>
                  <a:gd name="T59" fmla="*/ 0 h 226"/>
                  <a:gd name="T60" fmla="*/ 11 w 992"/>
                  <a:gd name="T61" fmla="*/ 0 h 226"/>
                  <a:gd name="T62" fmla="*/ 16 w 992"/>
                  <a:gd name="T63" fmla="*/ 0 h 226"/>
                  <a:gd name="T64" fmla="*/ 29 w 992"/>
                  <a:gd name="T65" fmla="*/ 0 h 226"/>
                  <a:gd name="T66" fmla="*/ 16 w 992"/>
                  <a:gd name="T67" fmla="*/ 0 h 226"/>
                  <a:gd name="T68" fmla="*/ 24 w 992"/>
                  <a:gd name="T69" fmla="*/ 0 h 226"/>
                  <a:gd name="T70" fmla="*/ 10 w 992"/>
                  <a:gd name="T71" fmla="*/ 0 h 226"/>
                  <a:gd name="T72" fmla="*/ 9 w 992"/>
                  <a:gd name="T73" fmla="*/ 0 h 226"/>
                  <a:gd name="T74" fmla="*/ 13 w 992"/>
                  <a:gd name="T75" fmla="*/ 0 h 226"/>
                  <a:gd name="T76" fmla="*/ 18 w 992"/>
                  <a:gd name="T77" fmla="*/ 0 h 226"/>
                  <a:gd name="T78" fmla="*/ 21 w 992"/>
                  <a:gd name="T79" fmla="*/ 0 h 226"/>
                  <a:gd name="T80" fmla="*/ 21 w 992"/>
                  <a:gd name="T81" fmla="*/ 0 h 226"/>
                  <a:gd name="T82" fmla="*/ 18 w 992"/>
                  <a:gd name="T83" fmla="*/ 0 h 226"/>
                  <a:gd name="T84" fmla="*/ 28 w 992"/>
                  <a:gd name="T85" fmla="*/ 0 h 226"/>
                  <a:gd name="T86" fmla="*/ 27 w 992"/>
                  <a:gd name="T87" fmla="*/ 0 h 226"/>
                  <a:gd name="T88" fmla="*/ 13 w 992"/>
                  <a:gd name="T89" fmla="*/ 0 h 226"/>
                  <a:gd name="T90" fmla="*/ 27 w 992"/>
                  <a:gd name="T91" fmla="*/ 0 h 226"/>
                  <a:gd name="T92" fmla="*/ 18 w 992"/>
                  <a:gd name="T93" fmla="*/ 0 h 226"/>
                  <a:gd name="T94" fmla="*/ 26 w 992"/>
                  <a:gd name="T95" fmla="*/ 0 h 226"/>
                  <a:gd name="T96" fmla="*/ 15 w 992"/>
                  <a:gd name="T97" fmla="*/ 0 h 226"/>
                  <a:gd name="T98" fmla="*/ 18 w 992"/>
                  <a:gd name="T99" fmla="*/ 0 h 226"/>
                  <a:gd name="T100" fmla="*/ 13 w 992"/>
                  <a:gd name="T101" fmla="*/ 0 h 226"/>
                  <a:gd name="T102" fmla="*/ 13 w 992"/>
                  <a:gd name="T103" fmla="*/ 0 h 226"/>
                  <a:gd name="T104" fmla="*/ 21 w 992"/>
                  <a:gd name="T105" fmla="*/ 0 h 226"/>
                  <a:gd name="T106" fmla="*/ 21 w 992"/>
                  <a:gd name="T107" fmla="*/ 0 h 226"/>
                  <a:gd name="T108" fmla="*/ 29 w 992"/>
                  <a:gd name="T109" fmla="*/ 0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sz="1350"/>
              </a:p>
            </p:txBody>
          </p:sp>
          <p:sp>
            <p:nvSpPr>
              <p:cNvPr id="38" name="Freeform 55"/>
              <p:cNvSpPr>
                <a:spLocks/>
              </p:cNvSpPr>
              <p:nvPr/>
            </p:nvSpPr>
            <p:spPr bwMode="auto">
              <a:xfrm>
                <a:off x="1360" y="1782"/>
                <a:ext cx="758" cy="38"/>
              </a:xfrm>
              <a:custGeom>
                <a:avLst/>
                <a:gdLst>
                  <a:gd name="T0" fmla="*/ 0 w 2152"/>
                  <a:gd name="T1" fmla="*/ 0 h 48"/>
                  <a:gd name="T2" fmla="*/ 0 w 2152"/>
                  <a:gd name="T3" fmla="*/ 2 h 48"/>
                  <a:gd name="T4" fmla="*/ 0 w 2152"/>
                  <a:gd name="T5" fmla="*/ 3 h 48"/>
                  <a:gd name="T6" fmla="*/ 0 w 2152"/>
                  <a:gd name="T7" fmla="*/ 3 h 48"/>
                  <a:gd name="T8" fmla="*/ 0 w 2152"/>
                  <a:gd name="T9" fmla="*/ 2 h 48"/>
                  <a:gd name="T10" fmla="*/ 0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sz="1350"/>
              </a:p>
            </p:txBody>
          </p:sp>
          <p:sp>
            <p:nvSpPr>
              <p:cNvPr id="39" name="Freeform 53"/>
              <p:cNvSpPr>
                <a:spLocks noEditPoints="1"/>
              </p:cNvSpPr>
              <p:nvPr/>
            </p:nvSpPr>
            <p:spPr bwMode="auto">
              <a:xfrm>
                <a:off x="1508" y="1358"/>
                <a:ext cx="465" cy="328"/>
              </a:xfrm>
              <a:custGeom>
                <a:avLst/>
                <a:gdLst>
                  <a:gd name="T0" fmla="*/ 0 w 609"/>
                  <a:gd name="T1" fmla="*/ 0 h 430"/>
                  <a:gd name="T2" fmla="*/ 0 w 609"/>
                  <a:gd name="T3" fmla="*/ 17 h 430"/>
                  <a:gd name="T4" fmla="*/ 24 w 609"/>
                  <a:gd name="T5" fmla="*/ 17 h 430"/>
                  <a:gd name="T6" fmla="*/ 24 w 609"/>
                  <a:gd name="T7" fmla="*/ 0 h 430"/>
                  <a:gd name="T8" fmla="*/ 0 w 609"/>
                  <a:gd name="T9" fmla="*/ 0 h 430"/>
                  <a:gd name="T10" fmla="*/ 24 w 609"/>
                  <a:gd name="T11" fmla="*/ 16 h 430"/>
                  <a:gd name="T12" fmla="*/ 2 w 609"/>
                  <a:gd name="T13" fmla="*/ 16 h 430"/>
                  <a:gd name="T14" fmla="*/ 2 w 609"/>
                  <a:gd name="T15" fmla="*/ 2 h 430"/>
                  <a:gd name="T16" fmla="*/ 24 w 609"/>
                  <a:gd name="T17" fmla="*/ 2 h 430"/>
                  <a:gd name="T18" fmla="*/ 24 w 609"/>
                  <a:gd name="T19" fmla="*/ 1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sz="1350"/>
              </a:p>
            </p:txBody>
          </p:sp>
        </p:grpSp>
        <p:pic>
          <p:nvPicPr>
            <p:cNvPr id="22" name="Picture 171" descr="Device_cloud_white_3041_default_256.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4592" y="1747585"/>
              <a:ext cx="499361" cy="338698"/>
            </a:xfrm>
            <a:prstGeom prst="rect">
              <a:avLst/>
            </a:prstGeom>
            <a:noFill/>
            <a:ln w="9525">
              <a:noFill/>
              <a:miter lim="800000"/>
              <a:headEnd/>
              <a:tailEnd/>
            </a:ln>
          </p:spPr>
        </p:pic>
        <p:grpSp>
          <p:nvGrpSpPr>
            <p:cNvPr id="23" name="Group 9"/>
            <p:cNvGrpSpPr/>
            <p:nvPr/>
          </p:nvGrpSpPr>
          <p:grpSpPr>
            <a:xfrm>
              <a:off x="3706445" y="1634085"/>
              <a:ext cx="684765" cy="601535"/>
              <a:chOff x="7081750" y="1793231"/>
              <a:chExt cx="1673460" cy="1220878"/>
            </a:xfrm>
          </p:grpSpPr>
          <p:grpSp>
            <p:nvGrpSpPr>
              <p:cNvPr id="25" name="Group 26"/>
              <p:cNvGrpSpPr/>
              <p:nvPr/>
            </p:nvGrpSpPr>
            <p:grpSpPr>
              <a:xfrm>
                <a:off x="7081750" y="1793231"/>
                <a:ext cx="1673460" cy="1220878"/>
                <a:chOff x="1121837" y="3977854"/>
                <a:chExt cx="2532672" cy="1775314"/>
              </a:xfrm>
            </p:grpSpPr>
            <p:grpSp>
              <p:nvGrpSpPr>
                <p:cNvPr id="27" name="Group 24"/>
                <p:cNvGrpSpPr/>
                <p:nvPr/>
              </p:nvGrpSpPr>
              <p:grpSpPr>
                <a:xfrm>
                  <a:off x="1121837" y="3977854"/>
                  <a:ext cx="2532672" cy="1775314"/>
                  <a:chOff x="869713" y="3240600"/>
                  <a:chExt cx="3036920" cy="2128774"/>
                </a:xfrm>
              </p:grpSpPr>
              <p:sp>
                <p:nvSpPr>
                  <p:cNvPr id="35" name="Donut 16"/>
                  <p:cNvSpPr/>
                  <p:nvPr/>
                </p:nvSpPr>
                <p:spPr>
                  <a:xfrm>
                    <a:off x="869713" y="3240600"/>
                    <a:ext cx="3036920" cy="2128774"/>
                  </a:xfrm>
                  <a:prstGeom prst="donut">
                    <a:avLst>
                      <a:gd name="adj" fmla="val 16366"/>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3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75">
                      <a:solidFill>
                        <a:srgbClr val="000000"/>
                      </a:solidFill>
                    </a:endParaRPr>
                  </a:p>
                </p:txBody>
              </p:sp>
              <p:pic>
                <p:nvPicPr>
                  <p:cNvPr id="3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08907" y="3620456"/>
                    <a:ext cx="2127208" cy="1349104"/>
                  </a:xfrm>
                  <a:prstGeom prst="rect">
                    <a:avLst/>
                  </a:prstGeom>
                  <a:noFill/>
                  <a:ln>
                    <a:noFill/>
                  </a:ln>
                  <a:effectLst>
                    <a:outerShdw blurRad="63500" sx="102000" sy="102000" algn="ctr" rotWithShape="0">
                      <a:prstClr val="black">
                        <a:alpha val="40000"/>
                      </a:prstClr>
                    </a:outerShdw>
                  </a:effectLst>
                  <a:scene3d>
                    <a:camera prst="perspectiveFront" fov="7200000">
                      <a:rot lat="17399985" lon="0" rev="0"/>
                    </a:camera>
                    <a:lightRig rig="threePt" dir="t"/>
                  </a:scene3d>
                </p:spPr>
              </p:pic>
            </p:grpSp>
            <p:grpSp>
              <p:nvGrpSpPr>
                <p:cNvPr id="28" name="Group 45"/>
                <p:cNvGrpSpPr/>
                <p:nvPr/>
              </p:nvGrpSpPr>
              <p:grpSpPr>
                <a:xfrm>
                  <a:off x="1529923" y="4213805"/>
                  <a:ext cx="1716501" cy="834659"/>
                  <a:chOff x="6030505" y="3480447"/>
                  <a:chExt cx="1774324" cy="862776"/>
                </a:xfrm>
              </p:grpSpPr>
              <p:sp>
                <p:nvSpPr>
                  <p:cNvPr id="29" name="Oval 10"/>
                  <p:cNvSpPr/>
                  <p:nvPr/>
                </p:nvSpPr>
                <p:spPr>
                  <a:xfrm>
                    <a:off x="6030505"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75">
                      <a:solidFill>
                        <a:srgbClr val="000000"/>
                      </a:solidFill>
                    </a:endParaRPr>
                  </a:p>
                </p:txBody>
              </p:sp>
              <p:sp>
                <p:nvSpPr>
                  <p:cNvPr id="30" name="Oval 11"/>
                  <p:cNvSpPr/>
                  <p:nvPr/>
                </p:nvSpPr>
                <p:spPr>
                  <a:xfrm>
                    <a:off x="6505979"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75">
                      <a:solidFill>
                        <a:srgbClr val="000000"/>
                      </a:solidFill>
                    </a:endParaRPr>
                  </a:p>
                </p:txBody>
              </p:sp>
              <p:sp>
                <p:nvSpPr>
                  <p:cNvPr id="31" name="Oval 12"/>
                  <p:cNvSpPr/>
                  <p:nvPr/>
                </p:nvSpPr>
                <p:spPr>
                  <a:xfrm>
                    <a:off x="6981453"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75">
                      <a:solidFill>
                        <a:srgbClr val="000000"/>
                      </a:solidFill>
                    </a:endParaRPr>
                  </a:p>
                </p:txBody>
              </p:sp>
              <p:pic>
                <p:nvPicPr>
                  <p:cNvPr id="32"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4456" y="3480447"/>
                    <a:ext cx="475474" cy="777240"/>
                  </a:xfrm>
                  <a:prstGeom prst="rect">
                    <a:avLst/>
                  </a:prstGeom>
                </p:spPr>
              </p:pic>
              <p:pic>
                <p:nvPicPr>
                  <p:cNvPr id="33"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79930" y="3480447"/>
                    <a:ext cx="475474" cy="777240"/>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5404" y="3480447"/>
                    <a:ext cx="475474" cy="777240"/>
                  </a:xfrm>
                  <a:prstGeom prst="rect">
                    <a:avLst/>
                  </a:prstGeom>
                </p:spPr>
              </p:pic>
            </p:grpSp>
          </p:grpSp>
          <p:sp>
            <p:nvSpPr>
              <p:cNvPr id="26" name="Rounded Rectangle 218"/>
              <p:cNvSpPr>
                <a:spLocks noChangeArrowheads="1"/>
              </p:cNvSpPr>
              <p:nvPr/>
            </p:nvSpPr>
            <p:spPr bwMode="auto">
              <a:xfrm>
                <a:off x="7236296" y="2194926"/>
                <a:ext cx="1364368" cy="417488"/>
              </a:xfrm>
              <a:prstGeom prst="roundRect">
                <a:avLst>
                  <a:gd name="adj" fmla="val 50000"/>
                </a:avLst>
              </a:prstGeom>
              <a:gradFill rotWithShape="0">
                <a:gsLst>
                  <a:gs pos="0">
                    <a:srgbClr val="595959">
                      <a:alpha val="75000"/>
                    </a:srgbClr>
                  </a:gs>
                  <a:gs pos="47000">
                    <a:srgbClr val="262626">
                      <a:alpha val="61370"/>
                    </a:srgbClr>
                  </a:gs>
                  <a:gs pos="100000">
                    <a:srgbClr val="595959">
                      <a:alpha val="45999"/>
                    </a:srgbClr>
                  </a:gs>
                </a:gsLst>
                <a:lin ang="0" scaled="1"/>
              </a:gradFill>
              <a:ln w="25400">
                <a:noFill/>
                <a:round/>
                <a:headEnd/>
                <a:tailEnd/>
              </a:ln>
            </p:spPr>
            <p:txBody>
              <a:bodyPr anchor="ctr">
                <a:noAutofit/>
              </a:bodyPr>
              <a:lstStyle/>
              <a:p>
                <a:pPr algn="ctr">
                  <a:buClr>
                    <a:srgbClr val="FFFFFF"/>
                  </a:buClr>
                  <a:buFont typeface="Arial" pitchFamily="34" charset="0"/>
                  <a:buNone/>
                  <a:defRPr/>
                </a:pPr>
                <a:endParaRPr lang="en-US" sz="2775">
                  <a:solidFill>
                    <a:schemeClr val="bg1">
                      <a:lumMod val="50000"/>
                    </a:schemeClr>
                  </a:solidFill>
                  <a:cs typeface="Arial" pitchFamily="34" charset="0"/>
                  <a:sym typeface="Arial" pitchFamily="34" charset="0"/>
                </a:endParaRPr>
              </a:p>
            </p:txBody>
          </p:sp>
        </p:grpSp>
        <p:pic>
          <p:nvPicPr>
            <p:cNvPr id="24" name="Picture 14" descr="\\MV-FS\Projects\Cisco\References\Brand Assets\Kubrick Icons\Device Icons\Device_router_3057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2370" y="1667301"/>
              <a:ext cx="435321" cy="435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角丸四角形 66"/>
          <p:cNvSpPr/>
          <p:nvPr/>
        </p:nvSpPr>
        <p:spPr>
          <a:xfrm>
            <a:off x="4669256" y="1031847"/>
            <a:ext cx="4249334" cy="1122406"/>
          </a:xfrm>
          <a:prstGeom prst="roundRect">
            <a:avLst/>
          </a:prstGeom>
          <a:ln/>
        </p:spPr>
        <p:style>
          <a:lnRef idx="2">
            <a:schemeClr val="accent6"/>
          </a:lnRef>
          <a:fillRef idx="1">
            <a:schemeClr val="lt1"/>
          </a:fillRef>
          <a:effectRef idx="0">
            <a:schemeClr val="accent6"/>
          </a:effectRef>
          <a:fontRef idx="minor">
            <a:schemeClr val="dk1"/>
          </a:fontRef>
        </p:style>
        <p:txBody>
          <a:bodyPr lIns="91424" tIns="45712" rIns="91424" bIns="45712" rtlCol="0" anchor="ctr">
            <a:noAutofit/>
          </a:bodyPr>
          <a:lstStyle/>
          <a:p>
            <a:pPr algn="ctr"/>
            <a:endParaRPr kumimoji="1" lang="ja-JP" altLang="en-US" sz="1350" dirty="0"/>
          </a:p>
        </p:txBody>
      </p:sp>
      <p:sp>
        <p:nvSpPr>
          <p:cNvPr id="41" name="正方形/長方形 73"/>
          <p:cNvSpPr/>
          <p:nvPr/>
        </p:nvSpPr>
        <p:spPr>
          <a:xfrm>
            <a:off x="4572000" y="2427354"/>
            <a:ext cx="4413365" cy="360310"/>
          </a:xfrm>
          <a:prstGeom prst="rect">
            <a:avLst/>
          </a:prstGeom>
          <a:solidFill>
            <a:schemeClr val="accent5">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noAutofit/>
          </a:bodyPr>
          <a:lstStyle/>
          <a:p>
            <a:r>
              <a:rPr kumimoji="1" lang="ja-JP" altLang="en-US" sz="1200" dirty="0"/>
              <a:t>必要なコンポーネント</a:t>
            </a:r>
          </a:p>
        </p:txBody>
      </p:sp>
      <p:grpSp>
        <p:nvGrpSpPr>
          <p:cNvPr id="42" name="グループ化 9"/>
          <p:cNvGrpSpPr/>
          <p:nvPr/>
        </p:nvGrpSpPr>
        <p:grpSpPr>
          <a:xfrm>
            <a:off x="4572003" y="2822810"/>
            <a:ext cx="4419381" cy="393503"/>
            <a:chOff x="4572003" y="2872849"/>
            <a:chExt cx="4420532" cy="288001"/>
          </a:xfrm>
        </p:grpSpPr>
        <p:sp>
          <p:nvSpPr>
            <p:cNvPr id="43" name="正方形/長方形 76"/>
            <p:cNvSpPr/>
            <p:nvPr/>
          </p:nvSpPr>
          <p:spPr>
            <a:xfrm>
              <a:off x="5455977" y="2872849"/>
              <a:ext cx="3536558" cy="288000"/>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r>
                <a:rPr kumimoji="1" lang="en-US" altLang="ja-JP" sz="975" dirty="0">
                  <a:solidFill>
                    <a:schemeClr val="tx2"/>
                  </a:solidFill>
                </a:rPr>
                <a:t>PI</a:t>
              </a:r>
              <a:br>
                <a:rPr kumimoji="1" lang="en-US" altLang="ja-JP" sz="975" dirty="0">
                  <a:solidFill>
                    <a:schemeClr val="tx2"/>
                  </a:solidFill>
                </a:rPr>
              </a:br>
              <a:r>
                <a:rPr kumimoji="1" lang="en-US" altLang="ja-JP" sz="975" dirty="0">
                  <a:solidFill>
                    <a:schemeClr val="tx2"/>
                  </a:solidFill>
                </a:rPr>
                <a:t>Life Cycle License Assurance License</a:t>
              </a:r>
              <a:endParaRPr kumimoji="1" lang="ja-JP" altLang="en-US" sz="975" dirty="0">
                <a:solidFill>
                  <a:schemeClr val="tx2"/>
                </a:solidFill>
              </a:endParaRPr>
            </a:p>
          </p:txBody>
        </p:sp>
        <p:sp>
          <p:nvSpPr>
            <p:cNvPr id="44" name="正方形/長方形 126"/>
            <p:cNvSpPr/>
            <p:nvPr/>
          </p:nvSpPr>
          <p:spPr>
            <a:xfrm>
              <a:off x="4572003" y="2872850"/>
              <a:ext cx="853947" cy="288000"/>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pPr algn="ctr"/>
              <a:r>
                <a:rPr kumimoji="1" lang="ja-JP" altLang="en-US" sz="975" dirty="0"/>
                <a:t>管理サーバ</a:t>
              </a:r>
            </a:p>
          </p:txBody>
        </p:sp>
      </p:grpSp>
      <p:grpSp>
        <p:nvGrpSpPr>
          <p:cNvPr id="45" name="グループ化 12"/>
          <p:cNvGrpSpPr/>
          <p:nvPr/>
        </p:nvGrpSpPr>
        <p:grpSpPr>
          <a:xfrm>
            <a:off x="4572004" y="3305577"/>
            <a:ext cx="4422265" cy="386980"/>
            <a:chOff x="4572003" y="3205499"/>
            <a:chExt cx="4423417" cy="288002"/>
          </a:xfrm>
        </p:grpSpPr>
        <p:sp>
          <p:nvSpPr>
            <p:cNvPr id="46" name="正方形/長方形 124"/>
            <p:cNvSpPr/>
            <p:nvPr/>
          </p:nvSpPr>
          <p:spPr>
            <a:xfrm>
              <a:off x="5455977" y="3205501"/>
              <a:ext cx="3539443" cy="288000"/>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r>
                <a:rPr kumimoji="1" lang="en-US" altLang="ja-JP" sz="975" dirty="0">
                  <a:solidFill>
                    <a:schemeClr val="tx2"/>
                  </a:solidFill>
                </a:rPr>
                <a:t>NAM</a:t>
              </a:r>
              <a:endParaRPr kumimoji="1" lang="ja-JP" altLang="en-US" sz="975" dirty="0">
                <a:solidFill>
                  <a:schemeClr val="tx2"/>
                </a:solidFill>
              </a:endParaRPr>
            </a:p>
          </p:txBody>
        </p:sp>
        <p:sp>
          <p:nvSpPr>
            <p:cNvPr id="47" name="正方形/長方形 127"/>
            <p:cNvSpPr/>
            <p:nvPr/>
          </p:nvSpPr>
          <p:spPr>
            <a:xfrm>
              <a:off x="4572003" y="3205499"/>
              <a:ext cx="853947" cy="288000"/>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pPr algn="ctr"/>
              <a:r>
                <a:rPr kumimoji="1" lang="ja-JP" altLang="en-US" sz="975" dirty="0"/>
                <a:t>収集</a:t>
              </a:r>
              <a:endParaRPr kumimoji="1" lang="en-US" altLang="ja-JP" sz="975" dirty="0"/>
            </a:p>
            <a:p>
              <a:pPr algn="ctr"/>
              <a:r>
                <a:rPr kumimoji="1" lang="ja-JP" altLang="en-US" sz="975" dirty="0"/>
                <a:t>サーバ</a:t>
              </a:r>
              <a:endParaRPr kumimoji="1" lang="en-US" altLang="ja-JP" sz="975" dirty="0"/>
            </a:p>
          </p:txBody>
        </p:sp>
      </p:grpSp>
      <p:grpSp>
        <p:nvGrpSpPr>
          <p:cNvPr id="48" name="グループ化 13"/>
          <p:cNvGrpSpPr/>
          <p:nvPr/>
        </p:nvGrpSpPr>
        <p:grpSpPr>
          <a:xfrm>
            <a:off x="4572004" y="3774417"/>
            <a:ext cx="4422265" cy="396000"/>
            <a:chOff x="4572003" y="3545776"/>
            <a:chExt cx="4423417" cy="365575"/>
          </a:xfrm>
        </p:grpSpPr>
        <p:sp>
          <p:nvSpPr>
            <p:cNvPr id="49" name="正方形/長方形 128"/>
            <p:cNvSpPr/>
            <p:nvPr/>
          </p:nvSpPr>
          <p:spPr>
            <a:xfrm>
              <a:off x="4572003" y="3545776"/>
              <a:ext cx="853947" cy="365575"/>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pPr algn="ctr"/>
              <a:r>
                <a:rPr kumimoji="1" lang="ja-JP" altLang="en-US" sz="975" dirty="0"/>
                <a:t>ルータ</a:t>
              </a:r>
            </a:p>
          </p:txBody>
        </p:sp>
        <p:sp>
          <p:nvSpPr>
            <p:cNvPr id="50" name="正方形/長方形 130"/>
            <p:cNvSpPr/>
            <p:nvPr/>
          </p:nvSpPr>
          <p:spPr>
            <a:xfrm>
              <a:off x="5455977" y="3552731"/>
              <a:ext cx="3539443" cy="351665"/>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noAutofit/>
            </a:bodyPr>
            <a:lstStyle/>
            <a:p>
              <a:r>
                <a:rPr kumimoji="1" lang="en-US" altLang="ja-JP" sz="975" dirty="0">
                  <a:solidFill>
                    <a:schemeClr val="tx2"/>
                  </a:solidFill>
                </a:rPr>
                <a:t>ISR, ASR1K</a:t>
              </a:r>
              <a:br>
                <a:rPr kumimoji="1" lang="en-US" altLang="ja-JP" sz="975" dirty="0">
                  <a:solidFill>
                    <a:schemeClr val="tx2"/>
                  </a:solidFill>
                </a:rPr>
              </a:br>
              <a:r>
                <a:rPr kumimoji="1" lang="en-US" altLang="ja-JP" sz="975" dirty="0">
                  <a:solidFill>
                    <a:schemeClr val="tx2"/>
                  </a:solidFill>
                </a:rPr>
                <a:t>AX License, Advanced IP License</a:t>
              </a:r>
              <a:endParaRPr kumimoji="1" lang="ja-JP" altLang="en-US" sz="975" dirty="0">
                <a:solidFill>
                  <a:schemeClr val="tx2"/>
                </a:solidFill>
              </a:endParaRPr>
            </a:p>
          </p:txBody>
        </p:sp>
      </p:grpSp>
      <p:sp>
        <p:nvSpPr>
          <p:cNvPr id="51" name="フローチャート : 磁気ディスク 135"/>
          <p:cNvSpPr/>
          <p:nvPr/>
        </p:nvSpPr>
        <p:spPr>
          <a:xfrm>
            <a:off x="6478955" y="2346093"/>
            <a:ext cx="539860" cy="360000"/>
          </a:xfrm>
          <a:prstGeom prst="flowChartMagneticDisk">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35990" tIns="45706" rIns="35990" bIns="45706" rtlCol="0" anchor="ctr">
            <a:noAutofit/>
          </a:bodyPr>
          <a:lstStyle/>
          <a:p>
            <a:pPr algn="ctr"/>
            <a:r>
              <a:rPr kumimoji="1" lang="en-US" altLang="ja-JP" sz="975" dirty="0">
                <a:solidFill>
                  <a:srgbClr val="000000"/>
                </a:solidFill>
              </a:rPr>
              <a:t>PI</a:t>
            </a:r>
            <a:endParaRPr kumimoji="1" lang="ja-JP" altLang="en-US" sz="975" dirty="0">
              <a:solidFill>
                <a:srgbClr val="000000"/>
              </a:solidFill>
            </a:endParaRPr>
          </a:p>
        </p:txBody>
      </p:sp>
      <p:sp>
        <p:nvSpPr>
          <p:cNvPr id="53" name="フローチャート : 磁気ディスク 137"/>
          <p:cNvSpPr/>
          <p:nvPr/>
        </p:nvSpPr>
        <p:spPr>
          <a:xfrm>
            <a:off x="7082231" y="2346093"/>
            <a:ext cx="539860" cy="360000"/>
          </a:xfrm>
          <a:prstGeom prst="flowChartMagneticDisk">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35990" tIns="45706" rIns="35990" bIns="45706" rtlCol="0" anchor="ctr">
            <a:noAutofit/>
          </a:bodyPr>
          <a:lstStyle/>
          <a:p>
            <a:pPr lvl="0" algn="ctr"/>
            <a:r>
              <a:rPr kumimoji="1" lang="en-US" altLang="ja-JP" sz="900" dirty="0">
                <a:solidFill>
                  <a:srgbClr val="000000"/>
                </a:solidFill>
              </a:rPr>
              <a:t>NAM</a:t>
            </a:r>
            <a:endParaRPr kumimoji="1" lang="ja-JP" altLang="en-US" sz="900" dirty="0">
              <a:solidFill>
                <a:srgbClr val="000000"/>
              </a:solidFill>
            </a:endParaRPr>
          </a:p>
        </p:txBody>
      </p:sp>
      <p:grpSp>
        <p:nvGrpSpPr>
          <p:cNvPr id="54" name="グループ化 71"/>
          <p:cNvGrpSpPr/>
          <p:nvPr/>
        </p:nvGrpSpPr>
        <p:grpSpPr>
          <a:xfrm>
            <a:off x="254033" y="3829275"/>
            <a:ext cx="771266" cy="913710"/>
            <a:chOff x="731893" y="3976913"/>
            <a:chExt cx="480345" cy="568911"/>
          </a:xfrm>
        </p:grpSpPr>
        <p:grpSp>
          <p:nvGrpSpPr>
            <p:cNvPr id="55" name="グループ化 87"/>
            <p:cNvGrpSpPr/>
            <p:nvPr/>
          </p:nvGrpSpPr>
          <p:grpSpPr>
            <a:xfrm>
              <a:off x="731893" y="3976913"/>
              <a:ext cx="480345" cy="568911"/>
              <a:chOff x="3878967" y="4599573"/>
              <a:chExt cx="480345" cy="568911"/>
            </a:xfrm>
          </p:grpSpPr>
          <p:pic>
            <p:nvPicPr>
              <p:cNvPr id="59" name="図 96"/>
              <p:cNvPicPr>
                <a:picLocks noChangeAspect="1"/>
              </p:cNvPicPr>
              <p:nvPr/>
            </p:nvPicPr>
            <p:blipFill rotWithShape="1">
              <a:blip r:embed="rId7" cstate="print">
                <a:extLst>
                  <a:ext uri="{28A0092B-C50C-407E-A947-70E740481C1C}">
                    <a14:useLocalDpi xmlns:a14="http://schemas.microsoft.com/office/drawing/2010/main"/>
                  </a:ext>
                </a:extLst>
              </a:blip>
              <a:srcRect l="38170" t="26666" r="50000" b="59322"/>
              <a:stretch/>
            </p:blipFill>
            <p:spPr>
              <a:xfrm>
                <a:off x="3878967" y="4599573"/>
                <a:ext cx="480345" cy="568911"/>
              </a:xfrm>
              <a:prstGeom prst="rect">
                <a:avLst/>
              </a:prstGeom>
            </p:spPr>
          </p:pic>
          <p:grpSp>
            <p:nvGrpSpPr>
              <p:cNvPr id="60" name="グループ化 125"/>
              <p:cNvGrpSpPr/>
              <p:nvPr/>
            </p:nvGrpSpPr>
            <p:grpSpPr>
              <a:xfrm>
                <a:off x="4043492" y="4756886"/>
                <a:ext cx="118862" cy="32370"/>
                <a:chOff x="2831426" y="5160645"/>
                <a:chExt cx="118862" cy="32370"/>
              </a:xfrm>
            </p:grpSpPr>
            <p:sp>
              <p:nvSpPr>
                <p:cNvPr id="61" name="円/楕円 129"/>
                <p:cNvSpPr/>
                <p:nvPr/>
              </p:nvSpPr>
              <p:spPr>
                <a:xfrm>
                  <a:off x="2831426" y="5163496"/>
                  <a:ext cx="29519" cy="29519"/>
                </a:xfrm>
                <a:prstGeom prst="ellipse">
                  <a:avLst/>
                </a:prstGeom>
                <a:solidFill>
                  <a:schemeClr val="accent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350"/>
                </a:p>
              </p:txBody>
            </p:sp>
            <p:sp>
              <p:nvSpPr>
                <p:cNvPr id="62" name="円/楕円 131"/>
                <p:cNvSpPr/>
                <p:nvPr/>
              </p:nvSpPr>
              <p:spPr>
                <a:xfrm>
                  <a:off x="2920769" y="5160645"/>
                  <a:ext cx="29519" cy="29519"/>
                </a:xfrm>
                <a:prstGeom prst="ellipse">
                  <a:avLst/>
                </a:prstGeom>
                <a:solidFill>
                  <a:schemeClr val="accent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350"/>
                </a:p>
              </p:txBody>
            </p:sp>
          </p:grpSp>
        </p:grpSp>
        <p:sp>
          <p:nvSpPr>
            <p:cNvPr id="56" name="円弧 88"/>
            <p:cNvSpPr/>
            <p:nvPr/>
          </p:nvSpPr>
          <p:spPr>
            <a:xfrm rot="7865730">
              <a:off x="916439" y="4133333"/>
              <a:ext cx="80955" cy="83841"/>
            </a:xfrm>
            <a:prstGeom prst="arc">
              <a:avLst/>
            </a:prstGeom>
            <a:ln w="63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p>
          </p:txBody>
        </p:sp>
        <p:sp>
          <p:nvSpPr>
            <p:cNvPr id="57" name="円弧 89"/>
            <p:cNvSpPr/>
            <p:nvPr/>
          </p:nvSpPr>
          <p:spPr>
            <a:xfrm rot="12840081" flipV="1">
              <a:off x="979937" y="4123506"/>
              <a:ext cx="74122" cy="45719"/>
            </a:xfrm>
            <a:prstGeom prst="arc">
              <a:avLst/>
            </a:prstGeom>
            <a:ln w="3175"/>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1350"/>
            </a:p>
          </p:txBody>
        </p:sp>
        <p:sp>
          <p:nvSpPr>
            <p:cNvPr id="58" name="円弧 95"/>
            <p:cNvSpPr/>
            <p:nvPr/>
          </p:nvSpPr>
          <p:spPr>
            <a:xfrm rot="8759919" flipH="1" flipV="1">
              <a:off x="859033" y="4126125"/>
              <a:ext cx="74122" cy="45719"/>
            </a:xfrm>
            <a:prstGeom prst="arc">
              <a:avLst/>
            </a:prstGeom>
            <a:ln w="3175"/>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1350"/>
            </a:p>
          </p:txBody>
        </p:sp>
      </p:grpSp>
      <p:grpSp>
        <p:nvGrpSpPr>
          <p:cNvPr id="63" name="グループ化 132"/>
          <p:cNvGrpSpPr/>
          <p:nvPr/>
        </p:nvGrpSpPr>
        <p:grpSpPr>
          <a:xfrm>
            <a:off x="232594" y="1717533"/>
            <a:ext cx="837468" cy="941216"/>
            <a:chOff x="1814376" y="1825014"/>
            <a:chExt cx="461791" cy="518864"/>
          </a:xfrm>
        </p:grpSpPr>
        <p:grpSp>
          <p:nvGrpSpPr>
            <p:cNvPr id="64" name="グループ化 133"/>
            <p:cNvGrpSpPr/>
            <p:nvPr/>
          </p:nvGrpSpPr>
          <p:grpSpPr>
            <a:xfrm>
              <a:off x="1814376" y="1825014"/>
              <a:ext cx="461791" cy="518864"/>
              <a:chOff x="2761735" y="4533619"/>
              <a:chExt cx="609316" cy="684622"/>
            </a:xfrm>
          </p:grpSpPr>
          <p:pic>
            <p:nvPicPr>
              <p:cNvPr id="67" name="図 139"/>
              <p:cNvPicPr>
                <a:picLocks noChangeAspect="1"/>
              </p:cNvPicPr>
              <p:nvPr/>
            </p:nvPicPr>
            <p:blipFill rotWithShape="1">
              <a:blip r:embed="rId7" cstate="print">
                <a:extLst>
                  <a:ext uri="{28A0092B-C50C-407E-A947-70E740481C1C}">
                    <a14:useLocalDpi xmlns:a14="http://schemas.microsoft.com/office/drawing/2010/main"/>
                  </a:ext>
                </a:extLst>
              </a:blip>
              <a:srcRect l="28980" t="40877" r="57220" b="43616"/>
              <a:stretch/>
            </p:blipFill>
            <p:spPr>
              <a:xfrm>
                <a:off x="2761735" y="4533619"/>
                <a:ext cx="609316" cy="684622"/>
              </a:xfrm>
              <a:prstGeom prst="rect">
                <a:avLst/>
              </a:prstGeom>
            </p:spPr>
          </p:pic>
          <p:grpSp>
            <p:nvGrpSpPr>
              <p:cNvPr id="68" name="グループ化 140"/>
              <p:cNvGrpSpPr/>
              <p:nvPr/>
            </p:nvGrpSpPr>
            <p:grpSpPr>
              <a:xfrm>
                <a:off x="3029875" y="4713100"/>
                <a:ext cx="109542" cy="138143"/>
                <a:chOff x="2848421" y="5157246"/>
                <a:chExt cx="109542" cy="138143"/>
              </a:xfrm>
            </p:grpSpPr>
            <p:sp>
              <p:nvSpPr>
                <p:cNvPr id="69" name="円/楕円 141"/>
                <p:cNvSpPr/>
                <p:nvPr/>
              </p:nvSpPr>
              <p:spPr>
                <a:xfrm>
                  <a:off x="2848421" y="5157246"/>
                  <a:ext cx="23750" cy="23750"/>
                </a:xfrm>
                <a:prstGeom prst="ellipse">
                  <a:avLst/>
                </a:prstGeom>
                <a:solidFill>
                  <a:schemeClr val="accent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350"/>
                </a:p>
              </p:txBody>
            </p:sp>
            <p:sp>
              <p:nvSpPr>
                <p:cNvPr id="70" name="円/楕円 142"/>
                <p:cNvSpPr/>
                <p:nvPr/>
              </p:nvSpPr>
              <p:spPr>
                <a:xfrm>
                  <a:off x="2920769" y="5157246"/>
                  <a:ext cx="23750" cy="23750"/>
                </a:xfrm>
                <a:prstGeom prst="ellipse">
                  <a:avLst/>
                </a:prstGeom>
                <a:solidFill>
                  <a:schemeClr val="accent2">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350"/>
                </a:p>
              </p:txBody>
            </p:sp>
            <p:sp>
              <p:nvSpPr>
                <p:cNvPr id="71" name="フリーフォーム 143"/>
                <p:cNvSpPr/>
                <p:nvPr/>
              </p:nvSpPr>
              <p:spPr>
                <a:xfrm>
                  <a:off x="2863090" y="5228509"/>
                  <a:ext cx="74122" cy="5796"/>
                </a:xfrm>
                <a:custGeom>
                  <a:avLst/>
                  <a:gdLst>
                    <a:gd name="connsiteX0" fmla="*/ 0 w 90397"/>
                    <a:gd name="connsiteY0" fmla="*/ 7069 h 7069"/>
                    <a:gd name="connsiteX1" fmla="*/ 34768 w 90397"/>
                    <a:gd name="connsiteY1" fmla="*/ 7069 h 7069"/>
                    <a:gd name="connsiteX2" fmla="*/ 69536 w 90397"/>
                    <a:gd name="connsiteY2" fmla="*/ 3592 h 7069"/>
                    <a:gd name="connsiteX3" fmla="*/ 90397 w 90397"/>
                    <a:gd name="connsiteY3" fmla="*/ 115 h 7069"/>
                  </a:gdLst>
                  <a:ahLst/>
                  <a:cxnLst>
                    <a:cxn ang="0">
                      <a:pos x="connsiteX0" y="connsiteY0"/>
                    </a:cxn>
                    <a:cxn ang="0">
                      <a:pos x="connsiteX1" y="connsiteY1"/>
                    </a:cxn>
                    <a:cxn ang="0">
                      <a:pos x="connsiteX2" y="connsiteY2"/>
                    </a:cxn>
                    <a:cxn ang="0">
                      <a:pos x="connsiteX3" y="connsiteY3"/>
                    </a:cxn>
                  </a:cxnLst>
                  <a:rect l="l" t="t" r="r" b="b"/>
                  <a:pathLst>
                    <a:path w="90397" h="7069">
                      <a:moveTo>
                        <a:pt x="0" y="7069"/>
                      </a:moveTo>
                      <a:cubicBezTo>
                        <a:pt x="46357" y="-2203"/>
                        <a:pt x="-11589" y="7069"/>
                        <a:pt x="34768" y="7069"/>
                      </a:cubicBezTo>
                      <a:cubicBezTo>
                        <a:pt x="46415" y="7069"/>
                        <a:pt x="57947" y="4751"/>
                        <a:pt x="69536" y="3592"/>
                      </a:cubicBezTo>
                      <a:cubicBezTo>
                        <a:pt x="83265" y="-984"/>
                        <a:pt x="76302" y="115"/>
                        <a:pt x="90397" y="115"/>
                      </a:cubicBezTo>
                    </a:path>
                  </a:pathLst>
                </a:cu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350"/>
                </a:p>
              </p:txBody>
            </p:sp>
            <p:sp>
              <p:nvSpPr>
                <p:cNvPr id="72" name="円弧 144"/>
                <p:cNvSpPr/>
                <p:nvPr/>
              </p:nvSpPr>
              <p:spPr>
                <a:xfrm rot="1102157" flipH="1">
                  <a:off x="2873273" y="5233126"/>
                  <a:ext cx="84690" cy="62263"/>
                </a:xfrm>
                <a:prstGeom prst="arc">
                  <a:avLst/>
                </a:prstGeom>
                <a:ln w="6350"/>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1350"/>
                </a:p>
              </p:txBody>
            </p:sp>
          </p:grpSp>
        </p:grpSp>
        <p:sp>
          <p:nvSpPr>
            <p:cNvPr id="65" name="円弧 134"/>
            <p:cNvSpPr/>
            <p:nvPr/>
          </p:nvSpPr>
          <p:spPr>
            <a:xfrm flipV="1">
              <a:off x="1964235" y="1917371"/>
              <a:ext cx="74122" cy="40387"/>
            </a:xfrm>
            <a:prstGeom prst="arc">
              <a:avLst/>
            </a:prstGeom>
            <a:ln w="6350"/>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1350"/>
            </a:p>
          </p:txBody>
        </p:sp>
        <p:sp>
          <p:nvSpPr>
            <p:cNvPr id="66" name="円弧 138"/>
            <p:cNvSpPr/>
            <p:nvPr/>
          </p:nvSpPr>
          <p:spPr>
            <a:xfrm flipH="1" flipV="1">
              <a:off x="2073780" y="1913894"/>
              <a:ext cx="74122" cy="40387"/>
            </a:xfrm>
            <a:prstGeom prst="arc">
              <a:avLst/>
            </a:prstGeom>
            <a:ln w="6350"/>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kumimoji="1" lang="ja-JP" altLang="en-US" sz="1350"/>
            </a:p>
          </p:txBody>
        </p:sp>
      </p:grpSp>
      <p:sp>
        <p:nvSpPr>
          <p:cNvPr id="73" name="正方形/長方形 3"/>
          <p:cNvSpPr/>
          <p:nvPr/>
        </p:nvSpPr>
        <p:spPr>
          <a:xfrm>
            <a:off x="3219977" y="2179493"/>
            <a:ext cx="752538" cy="507831"/>
          </a:xfrm>
          <a:prstGeom prst="rect">
            <a:avLst/>
          </a:prstGeom>
        </p:spPr>
        <p:txBody>
          <a:bodyPr wrap="square" lIns="0" tIns="45712" rIns="0" bIns="45712">
            <a:noAutofit/>
          </a:bodyPr>
          <a:lstStyle/>
          <a:p>
            <a:pPr lvl="0" algn="ctr"/>
            <a:r>
              <a:rPr kumimoji="1" lang="ja-JP" altLang="en-US" sz="900" dirty="0">
                <a:solidFill>
                  <a:srgbClr val="FFFFFF"/>
                </a:solidFill>
              </a:rPr>
              <a:t>プライベート</a:t>
            </a:r>
            <a:r>
              <a:rPr kumimoji="1" lang="en-US" altLang="ja-JP" sz="900" dirty="0">
                <a:solidFill>
                  <a:srgbClr val="FFFFFF"/>
                </a:solidFill>
              </a:rPr>
              <a:t/>
            </a:r>
            <a:br>
              <a:rPr kumimoji="1" lang="en-US" altLang="ja-JP" sz="900" dirty="0">
                <a:solidFill>
                  <a:srgbClr val="FFFFFF"/>
                </a:solidFill>
              </a:rPr>
            </a:br>
            <a:r>
              <a:rPr kumimoji="1" lang="ja-JP" altLang="en-US" sz="900" dirty="0">
                <a:solidFill>
                  <a:srgbClr val="FFFFFF"/>
                </a:solidFill>
              </a:rPr>
              <a:t>クラウド</a:t>
            </a:r>
          </a:p>
        </p:txBody>
      </p:sp>
      <p:sp>
        <p:nvSpPr>
          <p:cNvPr id="74" name="正方形/長方形 6"/>
          <p:cNvSpPr/>
          <p:nvPr/>
        </p:nvSpPr>
        <p:spPr>
          <a:xfrm>
            <a:off x="2273622" y="2179492"/>
            <a:ext cx="1001405" cy="369316"/>
          </a:xfrm>
          <a:prstGeom prst="rect">
            <a:avLst/>
          </a:prstGeom>
        </p:spPr>
        <p:txBody>
          <a:bodyPr wrap="square" lIns="91424" tIns="45712" rIns="91424" bIns="45712">
            <a:spAutoFit/>
          </a:bodyPr>
          <a:lstStyle/>
          <a:p>
            <a:pPr lvl="0" algn="ctr"/>
            <a:r>
              <a:rPr kumimoji="1" lang="ja-JP" altLang="en-US" sz="900" dirty="0">
                <a:solidFill>
                  <a:srgbClr val="FFFFFF"/>
                </a:solidFill>
              </a:rPr>
              <a:t>プライベート</a:t>
            </a:r>
            <a:r>
              <a:rPr kumimoji="1" lang="en-US" altLang="ja-JP" sz="900" dirty="0">
                <a:solidFill>
                  <a:srgbClr val="FFFFFF"/>
                </a:solidFill>
              </a:rPr>
              <a:t/>
            </a:r>
            <a:br>
              <a:rPr kumimoji="1" lang="en-US" altLang="ja-JP" sz="900" dirty="0">
                <a:solidFill>
                  <a:srgbClr val="FFFFFF"/>
                </a:solidFill>
              </a:rPr>
            </a:br>
            <a:r>
              <a:rPr kumimoji="1" lang="en-US" altLang="ja-JP" sz="900" dirty="0">
                <a:solidFill>
                  <a:srgbClr val="FFFFFF"/>
                </a:solidFill>
              </a:rPr>
              <a:t>DC</a:t>
            </a:r>
            <a:endParaRPr kumimoji="1" lang="ja-JP" altLang="en-US" sz="900" dirty="0">
              <a:solidFill>
                <a:srgbClr val="FFFFFF"/>
              </a:solidFill>
            </a:endParaRPr>
          </a:p>
        </p:txBody>
      </p:sp>
      <p:sp>
        <p:nvSpPr>
          <p:cNvPr id="75" name="正方形/長方形 7"/>
          <p:cNvSpPr/>
          <p:nvPr/>
        </p:nvSpPr>
        <p:spPr>
          <a:xfrm>
            <a:off x="2277007" y="1354044"/>
            <a:ext cx="956457" cy="369316"/>
          </a:xfrm>
          <a:prstGeom prst="rect">
            <a:avLst/>
          </a:prstGeom>
        </p:spPr>
        <p:txBody>
          <a:bodyPr wrap="square" lIns="91424" tIns="45712" rIns="91424" bIns="45712">
            <a:spAutoFit/>
          </a:bodyPr>
          <a:lstStyle/>
          <a:p>
            <a:pPr lvl="0" algn="ctr"/>
            <a:r>
              <a:rPr kumimoji="1" lang="ja-JP" altLang="en-US" sz="900" dirty="0">
                <a:solidFill>
                  <a:srgbClr val="FFFFFF"/>
                </a:solidFill>
              </a:rPr>
              <a:t>イントラネット</a:t>
            </a:r>
            <a:r>
              <a:rPr kumimoji="1" lang="en-US" altLang="ja-JP" sz="900" dirty="0">
                <a:solidFill>
                  <a:srgbClr val="FFFFFF"/>
                </a:solidFill>
              </a:rPr>
              <a:t/>
            </a:r>
            <a:br>
              <a:rPr kumimoji="1" lang="en-US" altLang="ja-JP" sz="900" dirty="0">
                <a:solidFill>
                  <a:srgbClr val="FFFFFF"/>
                </a:solidFill>
              </a:rPr>
            </a:br>
            <a:r>
              <a:rPr kumimoji="1" lang="ja-JP" altLang="en-US" sz="900" dirty="0">
                <a:solidFill>
                  <a:srgbClr val="FFFFFF"/>
                </a:solidFill>
              </a:rPr>
              <a:t>構内</a:t>
            </a:r>
            <a:r>
              <a:rPr kumimoji="1" lang="en-US" altLang="ja-JP" sz="900" dirty="0">
                <a:solidFill>
                  <a:srgbClr val="FFFFFF"/>
                </a:solidFill>
              </a:rPr>
              <a:t>LAN</a:t>
            </a:r>
            <a:endParaRPr kumimoji="1" lang="ja-JP" altLang="en-US" sz="900" dirty="0">
              <a:solidFill>
                <a:srgbClr val="FFFFFF"/>
              </a:solidFill>
            </a:endParaRPr>
          </a:p>
        </p:txBody>
      </p:sp>
      <p:sp>
        <p:nvSpPr>
          <p:cNvPr id="76" name="正方形/長方形 8"/>
          <p:cNvSpPr/>
          <p:nvPr/>
        </p:nvSpPr>
        <p:spPr>
          <a:xfrm>
            <a:off x="3201738" y="1366890"/>
            <a:ext cx="690812" cy="369316"/>
          </a:xfrm>
          <a:prstGeom prst="rect">
            <a:avLst/>
          </a:prstGeom>
        </p:spPr>
        <p:txBody>
          <a:bodyPr wrap="square" lIns="91424" tIns="45712" rIns="91424" bIns="45712">
            <a:spAutoFit/>
          </a:bodyPr>
          <a:lstStyle/>
          <a:p>
            <a:pPr lvl="0" algn="ctr"/>
            <a:r>
              <a:rPr kumimoji="1" lang="en-US" altLang="ja-JP" sz="900" dirty="0">
                <a:solidFill>
                  <a:srgbClr val="FFFFFF"/>
                </a:solidFill>
              </a:rPr>
              <a:t>Public</a:t>
            </a:r>
            <a:br>
              <a:rPr kumimoji="1" lang="en-US" altLang="ja-JP" sz="900" dirty="0">
                <a:solidFill>
                  <a:srgbClr val="FFFFFF"/>
                </a:solidFill>
              </a:rPr>
            </a:br>
            <a:r>
              <a:rPr kumimoji="1" lang="ja-JP" altLang="en-US" sz="900" dirty="0">
                <a:solidFill>
                  <a:srgbClr val="FFFFFF"/>
                </a:solidFill>
              </a:rPr>
              <a:t>クラウド</a:t>
            </a:r>
          </a:p>
        </p:txBody>
      </p:sp>
      <p:pic>
        <p:nvPicPr>
          <p:cNvPr id="77" name="Picture 156" descr="acknowledge_1101_256.png"/>
          <p:cNvPicPr>
            <a:picLocks noChangeAspect="1"/>
          </p:cNvPicPr>
          <p:nvPr/>
        </p:nvPicPr>
        <p:blipFill>
          <a:blip r:embed="rId8" cstate="screen"/>
          <a:stretch>
            <a:fillRect/>
          </a:stretch>
        </p:blipFill>
        <p:spPr>
          <a:xfrm>
            <a:off x="4645848" y="801886"/>
            <a:ext cx="380483" cy="471713"/>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78" name="TextBox 414"/>
          <p:cNvSpPr txBox="1">
            <a:spLocks noChangeArrowheads="1"/>
          </p:cNvSpPr>
          <p:nvPr/>
        </p:nvSpPr>
        <p:spPr bwMode="auto">
          <a:xfrm>
            <a:off x="5010620" y="1183773"/>
            <a:ext cx="3788409" cy="1060097"/>
          </a:xfrm>
          <a:prstGeom prst="rect">
            <a:avLst/>
          </a:prstGeom>
          <a:noFill/>
          <a:ln w="9525">
            <a:noFill/>
            <a:miter lim="800000"/>
            <a:headEnd/>
            <a:tailEnd/>
          </a:ln>
        </p:spPr>
        <p:txBody>
          <a:bodyPr wrap="square" lIns="91412" tIns="45706" rIns="91412" bIns="45706">
            <a:noAutofit/>
          </a:bodyPr>
          <a:lstStyle/>
          <a:p>
            <a:pPr defTabSz="914126">
              <a:spcBef>
                <a:spcPts val="300"/>
              </a:spcBef>
              <a:buClr>
                <a:srgbClr val="FF0000"/>
              </a:buClr>
              <a:defRPr/>
            </a:pPr>
            <a:r>
              <a:rPr lang="ja-JP" altLang="nl-NL" sz="1200" b="1" kern="0" dirty="0">
                <a:ea typeface="ＭＳ Ｐゴシック" panose="020B0600070205080204" pitchFamily="50" charset="-128"/>
                <a:cs typeface="メイリオ" pitchFamily="50" charset="-128"/>
              </a:rPr>
              <a:t>シンプル：</a:t>
            </a:r>
            <a:r>
              <a:rPr lang="ja-JP" altLang="en-US" sz="1200" kern="0" dirty="0">
                <a:ea typeface="ＭＳ Ｐゴシック" panose="020B0600070205080204" pitchFamily="50" charset="-128"/>
                <a:cs typeface="メイリオ" pitchFamily="50" charset="-128"/>
              </a:rPr>
              <a:t>ドリルダウンで問題箇所を特定</a:t>
            </a:r>
            <a:endParaRPr lang="nl-NL" altLang="ja-JP" sz="1200" kern="0" dirty="0">
              <a:ea typeface="ＭＳ Ｐゴシック" panose="020B0600070205080204" pitchFamily="50" charset="-128"/>
              <a:cs typeface="メイリオ" pitchFamily="50" charset="-128"/>
            </a:endParaRPr>
          </a:p>
          <a:p>
            <a:pPr defTabSz="914126">
              <a:spcBef>
                <a:spcPts val="300"/>
              </a:spcBef>
              <a:buClr>
                <a:srgbClr val="FF0000"/>
              </a:buClr>
              <a:defRPr/>
            </a:pPr>
            <a:r>
              <a:rPr lang="ja-JP" altLang="en-US" sz="1200" b="1" kern="0" dirty="0">
                <a:ea typeface="ＭＳ Ｐゴシック" panose="020B0600070205080204" pitchFamily="50" charset="-128"/>
                <a:cs typeface="メイリオ" pitchFamily="50" charset="-128"/>
              </a:rPr>
              <a:t>一元的</a:t>
            </a:r>
            <a:r>
              <a:rPr lang="ja-JP" altLang="nl-NL" sz="1200" b="1" kern="0" dirty="0">
                <a:ea typeface="ＭＳ Ｐゴシック" panose="020B0600070205080204" pitchFamily="50" charset="-128"/>
                <a:cs typeface="メイリオ" pitchFamily="50" charset="-128"/>
              </a:rPr>
              <a:t>：</a:t>
            </a:r>
            <a:r>
              <a:rPr lang="ja-JP" altLang="en-US" sz="1200" kern="0" dirty="0" smtClean="0">
                <a:ea typeface="ＭＳ Ｐゴシック" panose="020B0600070205080204" pitchFamily="50" charset="-128"/>
                <a:cs typeface="メイリオ" pitchFamily="50" charset="-128"/>
              </a:rPr>
              <a:t>エンド ツー エンド</a:t>
            </a:r>
            <a:r>
              <a:rPr lang="ja-JP" altLang="en-US" sz="1200" kern="0" dirty="0">
                <a:ea typeface="ＭＳ Ｐゴシック" panose="020B0600070205080204" pitchFamily="50" charset="-128"/>
                <a:cs typeface="メイリオ" pitchFamily="50" charset="-128"/>
              </a:rPr>
              <a:t>のレスポンス タイムを測定</a:t>
            </a:r>
            <a:endParaRPr lang="nl-NL" altLang="ja-JP" sz="1200" kern="0" dirty="0">
              <a:ea typeface="ＭＳ Ｐゴシック" panose="020B0600070205080204" pitchFamily="50" charset="-128"/>
              <a:cs typeface="メイリオ" pitchFamily="50" charset="-128"/>
            </a:endParaRPr>
          </a:p>
          <a:p>
            <a:pPr defTabSz="914126">
              <a:spcBef>
                <a:spcPts val="300"/>
              </a:spcBef>
              <a:buClr>
                <a:srgbClr val="FF0000"/>
              </a:buClr>
              <a:defRPr/>
            </a:pPr>
            <a:r>
              <a:rPr lang="ja-JP" altLang="nl-NL" sz="1200" b="1" kern="0" dirty="0">
                <a:ea typeface="ＭＳ Ｐゴシック" panose="020B0600070205080204" pitchFamily="50" charset="-128"/>
                <a:cs typeface="メイリオ" pitchFamily="50" charset="-128"/>
              </a:rPr>
              <a:t>高度なトラブルシューティング</a:t>
            </a:r>
            <a:r>
              <a:rPr lang="en-US" sz="1200" b="1" kern="0" dirty="0">
                <a:ea typeface="ＭＳ Ｐゴシック" panose="020B0600070205080204" pitchFamily="50" charset="-128"/>
                <a:cs typeface="メイリオ" pitchFamily="50" charset="-128"/>
              </a:rPr>
              <a:t> </a:t>
            </a:r>
            <a:r>
              <a:rPr lang="ja-JP" altLang="en-US" sz="1200" b="1" kern="0" dirty="0">
                <a:ea typeface="ＭＳ Ｐゴシック" panose="020B0600070205080204" pitchFamily="50" charset="-128"/>
                <a:cs typeface="メイリオ" pitchFamily="50" charset="-128"/>
              </a:rPr>
              <a:t>と属人化の解消：</a:t>
            </a:r>
            <a:r>
              <a:rPr lang="nl-NL" altLang="ja-JP" sz="1200" kern="0" dirty="0">
                <a:ea typeface="ＭＳ Ｐゴシック" panose="020B0600070205080204" pitchFamily="50" charset="-128"/>
                <a:cs typeface="メイリオ" pitchFamily="50" charset="-128"/>
              </a:rPr>
              <a:t/>
            </a:r>
            <a:br>
              <a:rPr lang="nl-NL" altLang="ja-JP" sz="1200" kern="0" dirty="0">
                <a:ea typeface="ＭＳ Ｐゴシック" panose="020B0600070205080204" pitchFamily="50" charset="-128"/>
                <a:cs typeface="メイリオ" pitchFamily="50" charset="-128"/>
              </a:rPr>
            </a:br>
            <a:r>
              <a:rPr lang="ja-JP" altLang="nl-NL" sz="1200" kern="0" dirty="0">
                <a:ea typeface="ＭＳ Ｐゴシック" panose="020B0600070205080204" pitchFamily="50" charset="-128"/>
                <a:cs typeface="メイリオ" pitchFamily="50" charset="-128"/>
              </a:rPr>
              <a:t>時間とリソース</a:t>
            </a:r>
            <a:r>
              <a:rPr lang="ja-JP" altLang="en-US" sz="1200" kern="0" dirty="0">
                <a:ea typeface="ＭＳ Ｐゴシック" panose="020B0600070205080204" pitchFamily="50" charset="-128"/>
                <a:cs typeface="メイリオ" pitchFamily="50" charset="-128"/>
              </a:rPr>
              <a:t>の消費を最小限に抑える</a:t>
            </a:r>
            <a:endParaRPr lang="en-US" sz="1200" kern="0" dirty="0">
              <a:solidFill>
                <a:srgbClr val="424C54"/>
              </a:solidFill>
              <a:ea typeface="ＭＳ Ｐゴシック" panose="020B0600070205080204" pitchFamily="50" charset="-128"/>
              <a:cs typeface="メイリオ" pitchFamily="50" charset="-128"/>
            </a:endParaRPr>
          </a:p>
        </p:txBody>
      </p:sp>
      <p:pic>
        <p:nvPicPr>
          <p:cNvPr id="79" name="Picture 78" descr="acknowledge_1101_256.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1773" y="1241276"/>
            <a:ext cx="131977" cy="163621"/>
          </a:xfrm>
          <a:prstGeom prst="rect">
            <a:avLst/>
          </a:prstGeom>
        </p:spPr>
      </p:pic>
      <p:pic>
        <p:nvPicPr>
          <p:cNvPr id="80" name="Picture 156" descr="acknowledge_1101_256.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1773" y="1462256"/>
            <a:ext cx="131977" cy="163621"/>
          </a:xfrm>
          <a:prstGeom prst="rect">
            <a:avLst/>
          </a:prstGeom>
        </p:spPr>
      </p:pic>
      <p:pic>
        <p:nvPicPr>
          <p:cNvPr id="81" name="Picture 156" descr="acknowledge_1101_256.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1773" y="1675616"/>
            <a:ext cx="131977" cy="163621"/>
          </a:xfrm>
          <a:prstGeom prst="rect">
            <a:avLst/>
          </a:prstGeom>
        </p:spPr>
      </p:pic>
      <p:sp>
        <p:nvSpPr>
          <p:cNvPr id="83" name="角丸四角形 84"/>
          <p:cNvSpPr/>
          <p:nvPr/>
        </p:nvSpPr>
        <p:spPr>
          <a:xfrm>
            <a:off x="187786" y="960951"/>
            <a:ext cx="2183168" cy="933178"/>
          </a:xfrm>
          <a:custGeom>
            <a:avLst/>
            <a:gdLst/>
            <a:ahLst/>
            <a:cxnLst/>
            <a:rect l="l" t="t" r="r" b="b"/>
            <a:pathLst>
              <a:path w="2019651" h="862634">
                <a:moveTo>
                  <a:pt x="113869" y="0"/>
                </a:moveTo>
                <a:lnTo>
                  <a:pt x="1905782" y="0"/>
                </a:lnTo>
                <a:cubicBezTo>
                  <a:pt x="1968670" y="0"/>
                  <a:pt x="2019651" y="50981"/>
                  <a:pt x="2019651" y="113869"/>
                </a:cubicBezTo>
                <a:lnTo>
                  <a:pt x="2019651" y="569329"/>
                </a:lnTo>
                <a:cubicBezTo>
                  <a:pt x="2019651" y="632217"/>
                  <a:pt x="1968670" y="683198"/>
                  <a:pt x="1905782" y="683198"/>
                </a:cubicBezTo>
                <a:lnTo>
                  <a:pt x="927363" y="683198"/>
                </a:lnTo>
                <a:lnTo>
                  <a:pt x="776281" y="862634"/>
                </a:lnTo>
                <a:lnTo>
                  <a:pt x="776281" y="683198"/>
                </a:lnTo>
                <a:lnTo>
                  <a:pt x="113869" y="683198"/>
                </a:lnTo>
                <a:cubicBezTo>
                  <a:pt x="50981" y="683198"/>
                  <a:pt x="0" y="632217"/>
                  <a:pt x="0" y="569329"/>
                </a:cubicBezTo>
                <a:lnTo>
                  <a:pt x="0" y="113869"/>
                </a:lnTo>
                <a:cubicBezTo>
                  <a:pt x="0" y="50981"/>
                  <a:pt x="50981" y="0"/>
                  <a:pt x="113869" y="0"/>
                </a:cubicBezTo>
                <a:close/>
              </a:path>
            </a:pathLst>
          </a:custGeom>
          <a:solidFill>
            <a:schemeClr val="bg1"/>
          </a:solidFill>
          <a:ln w="12700"/>
        </p:spPr>
        <p:style>
          <a:lnRef idx="2">
            <a:schemeClr val="accent2"/>
          </a:lnRef>
          <a:fillRef idx="1">
            <a:schemeClr val="lt1"/>
          </a:fillRef>
          <a:effectRef idx="0">
            <a:schemeClr val="accent2"/>
          </a:effectRef>
          <a:fontRef idx="minor">
            <a:schemeClr val="dk1"/>
          </a:fontRef>
        </p:style>
        <p:txBody>
          <a:bodyPr lIns="91424" tIns="45712" rIns="91424" bIns="45712" rtlCol="0" anchor="ctr"/>
          <a:lstStyle/>
          <a:p>
            <a:pPr algn="ctr"/>
            <a:endParaRPr kumimoji="1" lang="ja-JP" altLang="en-US" sz="1350" dirty="0"/>
          </a:p>
        </p:txBody>
      </p:sp>
      <p:sp>
        <p:nvSpPr>
          <p:cNvPr id="84" name="テキスト ボックス 1"/>
          <p:cNvSpPr txBox="1"/>
          <p:nvPr/>
        </p:nvSpPr>
        <p:spPr>
          <a:xfrm>
            <a:off x="201351" y="973472"/>
            <a:ext cx="2238249" cy="646315"/>
          </a:xfrm>
          <a:prstGeom prst="rect">
            <a:avLst/>
          </a:prstGeom>
          <a:noFill/>
        </p:spPr>
        <p:txBody>
          <a:bodyPr wrap="square" lIns="91424" tIns="45712" rIns="91424" bIns="45712" rtlCol="0">
            <a:spAutoFit/>
          </a:bodyPr>
          <a:lstStyle/>
          <a:p>
            <a:r>
              <a:rPr lang="ja-JP" altLang="en-US" sz="900" spc="-30" dirty="0">
                <a:solidFill>
                  <a:srgbClr val="435153"/>
                </a:solidFill>
                <a:ea typeface="ＭＳ Ｐゴシック" pitchFamily="50" charset="-128"/>
              </a:rPr>
              <a:t>構内</a:t>
            </a:r>
            <a:r>
              <a:rPr lang="en-US" altLang="ja-JP" sz="900" spc="-30" dirty="0">
                <a:solidFill>
                  <a:srgbClr val="435153"/>
                </a:solidFill>
                <a:ea typeface="ＭＳ Ｐゴシック" pitchFamily="50" charset="-128"/>
              </a:rPr>
              <a:t>LAN</a:t>
            </a:r>
            <a:r>
              <a:rPr lang="ja-JP" altLang="en-US" sz="900" spc="-30" dirty="0" err="1">
                <a:solidFill>
                  <a:srgbClr val="435153"/>
                </a:solidFill>
                <a:ea typeface="ＭＳ Ｐゴシック" pitchFamily="50" charset="-128"/>
              </a:rPr>
              <a:t>、</a:t>
            </a:r>
            <a:r>
              <a:rPr lang="ja-JP" altLang="en-US" sz="900" spc="-30" dirty="0">
                <a:solidFill>
                  <a:srgbClr val="435153"/>
                </a:solidFill>
                <a:ea typeface="ＭＳ Ｐゴシック" pitchFamily="50" charset="-128"/>
              </a:rPr>
              <a:t>イントラネット、データセンターがサーバにつながり、サーバの一部はクラウド上に存在している。どこで問題が発生</a:t>
            </a:r>
            <a:r>
              <a:rPr lang="ja-JP" altLang="en-US" sz="900" spc="-30" dirty="0" smtClean="0">
                <a:solidFill>
                  <a:srgbClr val="435153"/>
                </a:solidFill>
                <a:ea typeface="ＭＳ Ｐゴシック" pitchFamily="50" charset="-128"/>
              </a:rPr>
              <a:t>して</a:t>
            </a:r>
            <a:r>
              <a:rPr lang="en-US" altLang="ja-JP" sz="900" spc="-30" dirty="0" smtClean="0">
                <a:solidFill>
                  <a:srgbClr val="435153"/>
                </a:solidFill>
                <a:ea typeface="ＭＳ Ｐゴシック" pitchFamily="50" charset="-128"/>
              </a:rPr>
              <a:t/>
            </a:r>
            <a:br>
              <a:rPr lang="en-US" altLang="ja-JP" sz="900" spc="-30" dirty="0" smtClean="0">
                <a:solidFill>
                  <a:srgbClr val="435153"/>
                </a:solidFill>
                <a:ea typeface="ＭＳ Ｐゴシック" pitchFamily="50" charset="-128"/>
              </a:rPr>
            </a:br>
            <a:r>
              <a:rPr lang="ja-JP" altLang="en-US" sz="900" spc="-30" dirty="0" smtClean="0">
                <a:solidFill>
                  <a:srgbClr val="435153"/>
                </a:solidFill>
                <a:ea typeface="ＭＳ Ｐゴシック" pitchFamily="50" charset="-128"/>
              </a:rPr>
              <a:t>いるか、調査</a:t>
            </a:r>
            <a:r>
              <a:rPr lang="ja-JP" altLang="en-US" sz="900" spc="-30" dirty="0">
                <a:solidFill>
                  <a:srgbClr val="435153"/>
                </a:solidFill>
                <a:ea typeface="ＭＳ Ｐゴシック" pitchFamily="50" charset="-128"/>
              </a:rPr>
              <a:t>手段がない</a:t>
            </a:r>
            <a:endParaRPr lang="en-US" altLang="ja-JP" sz="900" spc="-30" dirty="0">
              <a:solidFill>
                <a:srgbClr val="435153"/>
              </a:solidFill>
              <a:ea typeface="ＭＳ Ｐゴシック" pitchFamily="50" charset="-128"/>
            </a:endParaRPr>
          </a:p>
        </p:txBody>
      </p:sp>
      <p:sp>
        <p:nvSpPr>
          <p:cNvPr id="85" name="二等辺三角形 90"/>
          <p:cNvSpPr/>
          <p:nvPr/>
        </p:nvSpPr>
        <p:spPr>
          <a:xfrm flipV="1">
            <a:off x="179413" y="2953270"/>
            <a:ext cx="2469111" cy="757958"/>
          </a:xfrm>
          <a:custGeom>
            <a:avLst/>
            <a:gdLst/>
            <a:ahLst/>
            <a:cxnLst/>
            <a:rect l="l" t="t" r="r" b="b"/>
            <a:pathLst>
              <a:path w="2235675" h="866503">
                <a:moveTo>
                  <a:pt x="113869" y="866503"/>
                </a:moveTo>
                <a:lnTo>
                  <a:pt x="2121806" y="866503"/>
                </a:lnTo>
                <a:cubicBezTo>
                  <a:pt x="2184694" y="866503"/>
                  <a:pt x="2235675" y="815522"/>
                  <a:pt x="2235675" y="752634"/>
                </a:cubicBezTo>
                <a:lnTo>
                  <a:pt x="2235675" y="297174"/>
                </a:lnTo>
                <a:cubicBezTo>
                  <a:pt x="2235675" y="234286"/>
                  <a:pt x="2184694" y="183305"/>
                  <a:pt x="2121806" y="183305"/>
                </a:cubicBezTo>
                <a:lnTo>
                  <a:pt x="900742" y="183305"/>
                </a:lnTo>
                <a:lnTo>
                  <a:pt x="746402" y="0"/>
                </a:lnTo>
                <a:lnTo>
                  <a:pt x="746402" y="183305"/>
                </a:lnTo>
                <a:lnTo>
                  <a:pt x="113869" y="183305"/>
                </a:lnTo>
                <a:cubicBezTo>
                  <a:pt x="50981" y="183305"/>
                  <a:pt x="0" y="234286"/>
                  <a:pt x="0" y="297174"/>
                </a:cubicBezTo>
                <a:lnTo>
                  <a:pt x="0" y="752634"/>
                </a:lnTo>
                <a:cubicBezTo>
                  <a:pt x="0" y="815522"/>
                  <a:pt x="50981" y="866503"/>
                  <a:pt x="113869" y="866503"/>
                </a:cubicBezTo>
                <a:close/>
              </a:path>
            </a:pathLst>
          </a:custGeom>
          <a:solidFill>
            <a:schemeClr val="bg1"/>
          </a:solidFill>
          <a:ln w="12700"/>
        </p:spPr>
        <p:style>
          <a:lnRef idx="2">
            <a:schemeClr val="accent2"/>
          </a:lnRef>
          <a:fillRef idx="1">
            <a:schemeClr val="lt1"/>
          </a:fillRef>
          <a:effectRef idx="0">
            <a:schemeClr val="accent2"/>
          </a:effectRef>
          <a:fontRef idx="minor">
            <a:schemeClr val="dk1"/>
          </a:fontRef>
        </p:style>
        <p:txBody>
          <a:bodyPr lIns="91424" tIns="45712" rIns="91424" bIns="45712" rtlCol="0" anchor="ctr"/>
          <a:lstStyle/>
          <a:p>
            <a:pPr algn="ctr"/>
            <a:endParaRPr kumimoji="1" lang="ja-JP" altLang="en-US" sz="1350" dirty="0"/>
          </a:p>
        </p:txBody>
      </p:sp>
      <p:sp>
        <p:nvSpPr>
          <p:cNvPr id="86" name="正方形/長方形 4"/>
          <p:cNvSpPr/>
          <p:nvPr/>
        </p:nvSpPr>
        <p:spPr>
          <a:xfrm>
            <a:off x="159647" y="2955352"/>
            <a:ext cx="2458858" cy="646315"/>
          </a:xfrm>
          <a:prstGeom prst="rect">
            <a:avLst/>
          </a:prstGeom>
        </p:spPr>
        <p:txBody>
          <a:bodyPr wrap="square" lIns="91424" tIns="45712" rIns="91424" bIns="45712">
            <a:spAutoFit/>
          </a:bodyPr>
          <a:lstStyle/>
          <a:p>
            <a:pPr lvl="0"/>
            <a:r>
              <a:rPr lang="ja-JP" altLang="en-US" sz="900" spc="-50" dirty="0">
                <a:solidFill>
                  <a:srgbClr val="435153"/>
                </a:solidFill>
                <a:ea typeface="ＭＳ Ｐゴシック" pitchFamily="50" charset="-128"/>
              </a:rPr>
              <a:t>アプリケーションのレスポンス時間をルータが計測、</a:t>
            </a:r>
            <a:r>
              <a:rPr lang="en-US" altLang="ja-JP" sz="900" spc="-50" dirty="0">
                <a:solidFill>
                  <a:srgbClr val="435153"/>
                </a:solidFill>
                <a:ea typeface="ＭＳ Ｐゴシック" pitchFamily="50" charset="-128"/>
              </a:rPr>
              <a:t>PI </a:t>
            </a:r>
            <a:r>
              <a:rPr lang="ja-JP" altLang="en-US" sz="900" spc="-50" dirty="0">
                <a:solidFill>
                  <a:srgbClr val="435153"/>
                </a:solidFill>
                <a:ea typeface="ＭＳ Ｐゴシック" pitchFamily="50" charset="-128"/>
              </a:rPr>
              <a:t>で表示し、影響しているポイントを分析するだけ。調査が迅速化し、ユーザへの対応も適切になり、満足度が向上</a:t>
            </a:r>
            <a:endParaRPr lang="en-US" altLang="ja-JP" sz="900" spc="-50" dirty="0">
              <a:solidFill>
                <a:srgbClr val="435153"/>
              </a:solidFill>
              <a:ea typeface="ＭＳ Ｐゴシック" pitchFamily="50" charset="-128"/>
            </a:endParaRPr>
          </a:p>
        </p:txBody>
      </p:sp>
      <p:cxnSp>
        <p:nvCxnSpPr>
          <p:cNvPr id="87" name="直線コネクタ 97"/>
          <p:cNvCxnSpPr/>
          <p:nvPr/>
        </p:nvCxnSpPr>
        <p:spPr>
          <a:xfrm>
            <a:off x="4481512" y="854435"/>
            <a:ext cx="0" cy="3910338"/>
          </a:xfrm>
          <a:prstGeom prst="line">
            <a:avLst/>
          </a:prstGeom>
          <a:ln w="12700">
            <a:solidFill>
              <a:schemeClr val="accent1">
                <a:lumMod val="20000"/>
                <a:lumOff val="80000"/>
              </a:schemeClr>
            </a:solidFill>
          </a:ln>
          <a:effectLst>
            <a:outerShdw blurRad="38100" dist="25400" dir="2700000" algn="tl"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9367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499"/>
          </a:xfrm>
          <a:prstGeom prst="rect">
            <a:avLst/>
          </a:prstGeom>
          <a:ln>
            <a:noFill/>
          </a:ln>
          <a:effectLst/>
        </p:spPr>
      </p:pic>
      <p:sp>
        <p:nvSpPr>
          <p:cNvPr id="3" name="テキスト プレースホルダー 3"/>
          <p:cNvSpPr txBox="1">
            <a:spLocks/>
          </p:cNvSpPr>
          <p:nvPr/>
        </p:nvSpPr>
        <p:spPr>
          <a:xfrm>
            <a:off x="5362832" y="1470454"/>
            <a:ext cx="3425568" cy="26567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1400" dirty="0" smtClean="0">
                <a:solidFill>
                  <a:schemeClr val="bg1"/>
                </a:solidFill>
              </a:rPr>
              <a:t>市場動向</a:t>
            </a:r>
            <a:endParaRPr lang="en-US" altLang="ja-JP" sz="1400" dirty="0" smtClean="0">
              <a:solidFill>
                <a:schemeClr val="bg1"/>
              </a:solidFill>
            </a:endParaRPr>
          </a:p>
          <a:p>
            <a:pPr marL="0" indent="0">
              <a:buNone/>
            </a:pPr>
            <a:r>
              <a:rPr lang="ja-JP" altLang="en-US" sz="1400" dirty="0" smtClean="0">
                <a:solidFill>
                  <a:schemeClr val="bg1"/>
                </a:solidFill>
              </a:rPr>
              <a:t>ライセンス</a:t>
            </a:r>
            <a:endParaRPr lang="en-US" altLang="ja-JP" sz="1400" dirty="0" smtClean="0">
              <a:solidFill>
                <a:schemeClr val="bg1"/>
              </a:solidFill>
            </a:endParaRPr>
          </a:p>
          <a:p>
            <a:pPr marL="0" indent="0">
              <a:buNone/>
            </a:pPr>
            <a:r>
              <a:rPr lang="ja-JP" altLang="en-US" sz="1400" dirty="0" smtClean="0">
                <a:solidFill>
                  <a:schemeClr val="bg1"/>
                </a:solidFill>
              </a:rPr>
              <a:t>セールス コンテンツ</a:t>
            </a:r>
            <a:endParaRPr lang="en-US" altLang="ja-JP" sz="1400" dirty="0" smtClean="0">
              <a:solidFill>
                <a:schemeClr val="bg1"/>
              </a:solidFill>
            </a:endParaRPr>
          </a:p>
          <a:p>
            <a:pPr marL="0" indent="0">
              <a:buNone/>
            </a:pPr>
            <a:r>
              <a:rPr lang="ja-JP" altLang="en-US" sz="1400" dirty="0" smtClean="0">
                <a:solidFill>
                  <a:schemeClr val="bg1"/>
                </a:solidFill>
              </a:rPr>
              <a:t>用語集</a:t>
            </a:r>
            <a:endParaRPr lang="en-US" altLang="ja-JP" sz="1400" dirty="0" smtClean="0">
              <a:solidFill>
                <a:schemeClr val="bg1"/>
              </a:solidFill>
            </a:endParaRPr>
          </a:p>
          <a:p>
            <a:pPr marL="0" indent="0">
              <a:buNone/>
            </a:pPr>
            <a:r>
              <a:rPr lang="ja-JP" altLang="en-US" sz="1400" dirty="0" smtClean="0">
                <a:solidFill>
                  <a:schemeClr val="bg1"/>
                </a:solidFill>
              </a:rPr>
              <a:t>よくある質問</a:t>
            </a:r>
          </a:p>
          <a:p>
            <a:pPr marL="0" indent="0">
              <a:buNone/>
            </a:pPr>
            <a:r>
              <a:rPr lang="ja-JP" altLang="en-US" sz="1400" dirty="0" smtClean="0">
                <a:solidFill>
                  <a:schemeClr val="bg1"/>
                </a:solidFill>
              </a:rPr>
              <a:t>その他製品紹介資料</a:t>
            </a:r>
            <a:r>
              <a:rPr lang="en-US" altLang="ja-JP" sz="1400" dirty="0">
                <a:solidFill>
                  <a:schemeClr val="bg1"/>
                </a:solidFill>
              </a:rPr>
              <a:t/>
            </a:r>
            <a:br>
              <a:rPr lang="en-US" altLang="ja-JP" sz="1400" dirty="0">
                <a:solidFill>
                  <a:schemeClr val="bg1"/>
                </a:solidFill>
              </a:rPr>
            </a:br>
            <a:r>
              <a:rPr lang="ja-JP" altLang="en-US" sz="1100" dirty="0" smtClean="0">
                <a:solidFill>
                  <a:schemeClr val="bg1"/>
                </a:solidFill>
              </a:rPr>
              <a:t>マイグレーション</a:t>
            </a:r>
            <a:r>
              <a:rPr lang="ja-JP" altLang="en-US" sz="1100" dirty="0">
                <a:solidFill>
                  <a:schemeClr val="bg1"/>
                </a:solidFill>
              </a:rPr>
              <a:t>提案向け製品紹介補足資料</a:t>
            </a:r>
            <a:r>
              <a:rPr lang="en-US" altLang="ja-JP" sz="1100" dirty="0">
                <a:solidFill>
                  <a:schemeClr val="bg1"/>
                </a:solidFill>
              </a:rPr>
              <a:t/>
            </a:r>
            <a:br>
              <a:rPr lang="en-US" altLang="ja-JP" sz="1100" dirty="0">
                <a:solidFill>
                  <a:schemeClr val="bg1"/>
                </a:solidFill>
              </a:rPr>
            </a:br>
            <a:r>
              <a:rPr lang="en-US" altLang="ja-JP" sz="1100" dirty="0">
                <a:solidFill>
                  <a:schemeClr val="bg1"/>
                </a:solidFill>
              </a:rPr>
              <a:t>Cisco Start</a:t>
            </a:r>
            <a:r>
              <a:rPr lang="ja-JP" altLang="en-US" sz="1100" dirty="0">
                <a:solidFill>
                  <a:schemeClr val="bg1"/>
                </a:solidFill>
              </a:rPr>
              <a:t>シリーズ紹介資料</a:t>
            </a:r>
            <a:r>
              <a:rPr lang="en-US" altLang="ja-JP" sz="1100" dirty="0">
                <a:solidFill>
                  <a:schemeClr val="bg1"/>
                </a:solidFill>
              </a:rPr>
              <a:t/>
            </a:r>
            <a:br>
              <a:rPr lang="en-US" altLang="ja-JP" sz="1100" dirty="0">
                <a:solidFill>
                  <a:schemeClr val="bg1"/>
                </a:solidFill>
              </a:rPr>
            </a:br>
            <a:r>
              <a:rPr lang="en-US" altLang="ja-JP" sz="1100" dirty="0" err="1">
                <a:solidFill>
                  <a:schemeClr val="bg1"/>
                </a:solidFill>
              </a:rPr>
              <a:t>iWAN</a:t>
            </a:r>
            <a:r>
              <a:rPr lang="ja-JP" altLang="en-US" sz="1100" dirty="0">
                <a:solidFill>
                  <a:schemeClr val="bg1"/>
                </a:solidFill>
              </a:rPr>
              <a:t>ソリューション紹介資料</a:t>
            </a:r>
            <a:r>
              <a:rPr lang="en-US" altLang="ja-JP" sz="1100" dirty="0">
                <a:solidFill>
                  <a:schemeClr val="bg1"/>
                </a:solidFill>
              </a:rPr>
              <a:t/>
            </a:r>
            <a:br>
              <a:rPr lang="en-US" altLang="ja-JP" sz="1100" dirty="0">
                <a:solidFill>
                  <a:schemeClr val="bg1"/>
                </a:solidFill>
              </a:rPr>
            </a:br>
            <a:r>
              <a:rPr lang="en-US" altLang="ja-JP" sz="1100" dirty="0">
                <a:solidFill>
                  <a:schemeClr val="bg1"/>
                </a:solidFill>
              </a:rPr>
              <a:t>Cisco ISR</a:t>
            </a:r>
            <a:r>
              <a:rPr lang="ja-JP" altLang="en-US" sz="1100" dirty="0">
                <a:solidFill>
                  <a:schemeClr val="bg1"/>
                </a:solidFill>
              </a:rPr>
              <a:t>ルータの強み</a:t>
            </a:r>
            <a:endParaRPr lang="ja-JP" altLang="en-US" sz="1600" dirty="0" smtClean="0">
              <a:solidFill>
                <a:schemeClr val="bg1"/>
              </a:solidFill>
            </a:endParaRPr>
          </a:p>
        </p:txBody>
      </p:sp>
      <p:sp>
        <p:nvSpPr>
          <p:cNvPr id="2" name="角丸四角形 1"/>
          <p:cNvSpPr/>
          <p:nvPr/>
        </p:nvSpPr>
        <p:spPr>
          <a:xfrm>
            <a:off x="5115697" y="1470454"/>
            <a:ext cx="3126259" cy="2879124"/>
          </a:xfrm>
          <a:prstGeom prst="roundRect">
            <a:avLst>
              <a:gd name="adj" fmla="val 2356"/>
            </a:avLst>
          </a:prstGeom>
          <a:noFill/>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bg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タイトル 6"/>
          <p:cNvSpPr>
            <a:spLocks noGrp="1"/>
          </p:cNvSpPr>
          <p:nvPr>
            <p:ph type="ctrTitle"/>
          </p:nvPr>
        </p:nvSpPr>
        <p:spPr/>
        <p:txBody>
          <a:bodyPr/>
          <a:lstStyle/>
          <a:p>
            <a:r>
              <a:rPr lang="ja-JP" altLang="en-US" dirty="0" smtClean="0">
                <a:effectLst>
                  <a:outerShdw blurRad="38100" dist="38100" dir="2700000" algn="tl">
                    <a:srgbClr val="000000">
                      <a:alpha val="43137"/>
                    </a:srgbClr>
                  </a:outerShdw>
                </a:effectLst>
              </a:rPr>
              <a:t>販売ガイド</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12324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市場動向</a:t>
            </a:r>
            <a:endParaRPr kumimoji="1" lang="ja-JP" altLang="en-US" dirty="0"/>
          </a:p>
        </p:txBody>
      </p:sp>
      <p:pic>
        <p:nvPicPr>
          <p:cNvPr id="3" name="図 2"/>
          <p:cNvPicPr>
            <a:picLocks noChangeAspect="1"/>
          </p:cNvPicPr>
          <p:nvPr/>
        </p:nvPicPr>
        <p:blipFill>
          <a:blip r:embed="rId2"/>
          <a:stretch>
            <a:fillRect/>
          </a:stretch>
        </p:blipFill>
        <p:spPr>
          <a:xfrm>
            <a:off x="89502" y="627534"/>
            <a:ext cx="8971730" cy="4134722"/>
          </a:xfrm>
          <a:prstGeom prst="rect">
            <a:avLst/>
          </a:prstGeom>
        </p:spPr>
      </p:pic>
      <p:sp>
        <p:nvSpPr>
          <p:cNvPr id="4" name="Rectangle 91"/>
          <p:cNvSpPr>
            <a:spLocks noChangeArrowheads="1"/>
          </p:cNvSpPr>
          <p:nvPr/>
        </p:nvSpPr>
        <p:spPr bwMode="auto">
          <a:xfrm>
            <a:off x="225079" y="749875"/>
            <a:ext cx="7803305"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シスコがビジネスを行う市場セグメントのほとんどで、</a:t>
            </a:r>
            <a:r>
              <a:rPr lang="en-US" altLang="ja-JP" sz="1500" b="1" u="sng" kern="0" dirty="0">
                <a:solidFill>
                  <a:srgbClr val="004BAF"/>
                </a:solidFill>
                <a:cs typeface="Arial" panose="020B0604020202020204" pitchFamily="34" charset="0"/>
              </a:rPr>
              <a:t>1</a:t>
            </a:r>
            <a:r>
              <a:rPr lang="ja-JP" altLang="en-US" sz="1500" b="1" u="sng" kern="0" dirty="0">
                <a:solidFill>
                  <a:srgbClr val="004BAF"/>
                </a:solidFill>
                <a:cs typeface="Arial" panose="020B0604020202020204" pitchFamily="34" charset="0"/>
              </a:rPr>
              <a:t>位または </a:t>
            </a:r>
            <a:r>
              <a:rPr lang="en-US" altLang="ja-JP" sz="1500" b="1" u="sng" kern="0" dirty="0">
                <a:solidFill>
                  <a:srgbClr val="004BAF"/>
                </a:solidFill>
                <a:cs typeface="Arial" panose="020B0604020202020204" pitchFamily="34" charset="0"/>
              </a:rPr>
              <a:t>2</a:t>
            </a:r>
            <a:r>
              <a:rPr lang="ja-JP" altLang="en-US" sz="1500" b="1" u="sng" kern="0" dirty="0">
                <a:solidFill>
                  <a:srgbClr val="004BAF"/>
                </a:solidFill>
                <a:cs typeface="Arial" panose="020B0604020202020204" pitchFamily="34" charset="0"/>
              </a:rPr>
              <a:t>位を獲得</a:t>
            </a:r>
          </a:p>
        </p:txBody>
      </p:sp>
      <p:grpSp>
        <p:nvGrpSpPr>
          <p:cNvPr id="5" name="グループ化 68"/>
          <p:cNvGrpSpPr/>
          <p:nvPr/>
        </p:nvGrpSpPr>
        <p:grpSpPr>
          <a:xfrm>
            <a:off x="737574" y="992782"/>
            <a:ext cx="7445177" cy="3772947"/>
            <a:chOff x="3846996" y="757878"/>
            <a:chExt cx="5150050" cy="2609860"/>
          </a:xfrm>
        </p:grpSpPr>
        <p:grpSp>
          <p:nvGrpSpPr>
            <p:cNvPr id="6" name="Group 22"/>
            <p:cNvGrpSpPr/>
            <p:nvPr/>
          </p:nvGrpSpPr>
          <p:grpSpPr>
            <a:xfrm>
              <a:off x="7792536" y="757878"/>
              <a:ext cx="1204510" cy="1604205"/>
              <a:chOff x="7147012" y="838201"/>
              <a:chExt cx="1996988" cy="2659650"/>
            </a:xfrm>
            <a:effectLst/>
          </p:grpSpPr>
          <p:sp>
            <p:nvSpPr>
              <p:cNvPr id="48" name="Oval 45"/>
              <p:cNvSpPr/>
              <p:nvPr/>
            </p:nvSpPr>
            <p:spPr>
              <a:xfrm>
                <a:off x="7383506" y="1428475"/>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49" name="Chart 51"/>
              <p:cNvGraphicFramePr/>
              <p:nvPr>
                <p:extLst/>
              </p:nvPr>
            </p:nvGraphicFramePr>
            <p:xfrm>
              <a:off x="7147012" y="838201"/>
              <a:ext cx="1996988" cy="265965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2"/>
              <p:cNvSpPr txBox="1"/>
              <p:nvPr/>
            </p:nvSpPr>
            <p:spPr>
              <a:xfrm>
                <a:off x="7581854" y="1698199"/>
                <a:ext cx="1127295" cy="617549"/>
              </a:xfrm>
              <a:prstGeom prst="rect">
                <a:avLst/>
              </a:prstGeom>
              <a:noFill/>
            </p:spPr>
            <p:txBody>
              <a:bodyPr wrap="non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ja-JP" altLang="en-US" sz="1100" b="1" dirty="0">
                    <a:solidFill>
                      <a:srgbClr val="000000"/>
                    </a:solidFill>
                  </a:rPr>
                  <a:t>音声システム</a:t>
                </a:r>
              </a:p>
            </p:txBody>
          </p:sp>
          <p:sp>
            <p:nvSpPr>
              <p:cNvPr id="51" name="TextBox 53"/>
              <p:cNvSpPr txBox="1"/>
              <p:nvPr/>
            </p:nvSpPr>
            <p:spPr>
              <a:xfrm>
                <a:off x="7913257" y="2418557"/>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41%</a:t>
                </a:r>
              </a:p>
            </p:txBody>
          </p:sp>
        </p:grpSp>
        <p:grpSp>
          <p:nvGrpSpPr>
            <p:cNvPr id="7" name="Group 18"/>
            <p:cNvGrpSpPr/>
            <p:nvPr/>
          </p:nvGrpSpPr>
          <p:grpSpPr>
            <a:xfrm>
              <a:off x="4836271" y="757878"/>
              <a:ext cx="1204510" cy="1604205"/>
              <a:chOff x="1786752" y="838201"/>
              <a:chExt cx="1996988" cy="2659650"/>
            </a:xfrm>
            <a:effectLst/>
          </p:grpSpPr>
          <p:sp>
            <p:nvSpPr>
              <p:cNvPr id="44" name="Oval 42"/>
              <p:cNvSpPr/>
              <p:nvPr/>
            </p:nvSpPr>
            <p:spPr>
              <a:xfrm>
                <a:off x="2033046" y="1428475"/>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45" name="Chart 34"/>
              <p:cNvGraphicFramePr/>
              <p:nvPr>
                <p:extLst/>
              </p:nvPr>
            </p:nvGraphicFramePr>
            <p:xfrm>
              <a:off x="1786752" y="838201"/>
              <a:ext cx="1996988" cy="2659650"/>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35"/>
              <p:cNvSpPr txBox="1"/>
              <p:nvPr/>
            </p:nvSpPr>
            <p:spPr>
              <a:xfrm>
                <a:off x="2016585" y="1698199"/>
                <a:ext cx="1556918" cy="617549"/>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ja-JP" altLang="en-US" sz="1100" b="1" dirty="0">
                    <a:solidFill>
                      <a:srgbClr val="000000"/>
                    </a:solidFill>
                  </a:rPr>
                  <a:t>テレプレゼンス</a:t>
                </a:r>
              </a:p>
            </p:txBody>
          </p:sp>
          <p:sp>
            <p:nvSpPr>
              <p:cNvPr id="47" name="TextBox 37"/>
              <p:cNvSpPr txBox="1"/>
              <p:nvPr/>
            </p:nvSpPr>
            <p:spPr>
              <a:xfrm>
                <a:off x="2562797" y="2410248"/>
                <a:ext cx="464499" cy="209672"/>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50%</a:t>
                </a:r>
              </a:p>
            </p:txBody>
          </p:sp>
        </p:grpSp>
        <p:grpSp>
          <p:nvGrpSpPr>
            <p:cNvPr id="8" name="Group 26"/>
            <p:cNvGrpSpPr/>
            <p:nvPr/>
          </p:nvGrpSpPr>
          <p:grpSpPr>
            <a:xfrm>
              <a:off x="4293293" y="1763531"/>
              <a:ext cx="1204510" cy="1604207"/>
              <a:chOff x="893376" y="2493795"/>
              <a:chExt cx="1996988" cy="2659654"/>
            </a:xfrm>
            <a:effectLst/>
          </p:grpSpPr>
          <p:sp>
            <p:nvSpPr>
              <p:cNvPr id="40" name="Oval 46"/>
              <p:cNvSpPr/>
              <p:nvPr/>
            </p:nvSpPr>
            <p:spPr>
              <a:xfrm>
                <a:off x="1156129" y="3048001"/>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41" name="Chart 55"/>
              <p:cNvGraphicFramePr/>
              <p:nvPr>
                <p:extLst/>
              </p:nvPr>
            </p:nvGraphicFramePr>
            <p:xfrm>
              <a:off x="893376" y="2493795"/>
              <a:ext cx="1996988" cy="2659654"/>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56"/>
              <p:cNvSpPr txBox="1"/>
              <p:nvPr/>
            </p:nvSpPr>
            <p:spPr>
              <a:xfrm>
                <a:off x="1228257" y="3358764"/>
                <a:ext cx="1341854" cy="617549"/>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en-US" sz="1100" b="1" dirty="0">
                    <a:solidFill>
                      <a:srgbClr val="000000"/>
                    </a:solidFill>
                  </a:rPr>
                  <a:t>Web</a:t>
                </a:r>
                <a:r>
                  <a:rPr lang="ja-JP" altLang="en-US" sz="1100" b="1" dirty="0">
                    <a:solidFill>
                      <a:srgbClr val="000000"/>
                    </a:solidFill>
                  </a:rPr>
                  <a:t> 会議</a:t>
                </a:r>
              </a:p>
            </p:txBody>
          </p:sp>
          <p:sp>
            <p:nvSpPr>
              <p:cNvPr id="43" name="TextBox 57"/>
              <p:cNvSpPr txBox="1"/>
              <p:nvPr/>
            </p:nvSpPr>
            <p:spPr>
              <a:xfrm>
                <a:off x="1666936" y="4081010"/>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43%</a:t>
                </a:r>
              </a:p>
            </p:txBody>
          </p:sp>
        </p:grpSp>
        <p:grpSp>
          <p:nvGrpSpPr>
            <p:cNvPr id="9" name="Group 19"/>
            <p:cNvGrpSpPr/>
            <p:nvPr/>
          </p:nvGrpSpPr>
          <p:grpSpPr>
            <a:xfrm>
              <a:off x="5814708" y="757878"/>
              <a:ext cx="1204510" cy="1604205"/>
              <a:chOff x="3573505" y="838201"/>
              <a:chExt cx="1996988" cy="2659650"/>
            </a:xfrm>
            <a:effectLst/>
          </p:grpSpPr>
          <p:sp>
            <p:nvSpPr>
              <p:cNvPr id="36" name="Oval 43"/>
              <p:cNvSpPr/>
              <p:nvPr/>
            </p:nvSpPr>
            <p:spPr>
              <a:xfrm>
                <a:off x="3810001" y="1428475"/>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37" name="Chart 39"/>
              <p:cNvGraphicFramePr/>
              <p:nvPr>
                <p:extLst/>
              </p:nvPr>
            </p:nvGraphicFramePr>
            <p:xfrm>
              <a:off x="3573505" y="838201"/>
              <a:ext cx="1996988" cy="2659650"/>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Box 41"/>
              <p:cNvSpPr txBox="1"/>
              <p:nvPr/>
            </p:nvSpPr>
            <p:spPr>
              <a:xfrm>
                <a:off x="3783740" y="1698199"/>
                <a:ext cx="1576520" cy="617549"/>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ja-JP" altLang="en-US" sz="1100" b="1" dirty="0">
                    <a:solidFill>
                      <a:srgbClr val="000000"/>
                    </a:solidFill>
                  </a:rPr>
                  <a:t>無線</a:t>
                </a:r>
                <a:r>
                  <a:rPr lang="en-US" sz="1100" b="1" dirty="0">
                    <a:solidFill>
                      <a:srgbClr val="000000"/>
                    </a:solidFill>
                  </a:rPr>
                  <a:t>LAN</a:t>
                </a:r>
                <a:endParaRPr lang="en-US" sz="1100" dirty="0">
                  <a:solidFill>
                    <a:srgbClr val="000000"/>
                  </a:solidFill>
                </a:endParaRPr>
              </a:p>
            </p:txBody>
          </p:sp>
          <p:sp>
            <p:nvSpPr>
              <p:cNvPr id="39" name="TextBox 49"/>
              <p:cNvSpPr txBox="1"/>
              <p:nvPr/>
            </p:nvSpPr>
            <p:spPr>
              <a:xfrm>
                <a:off x="4339750" y="2418557"/>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50%</a:t>
                </a:r>
              </a:p>
            </p:txBody>
          </p:sp>
        </p:grpSp>
        <p:grpSp>
          <p:nvGrpSpPr>
            <p:cNvPr id="10" name="Group 25"/>
            <p:cNvGrpSpPr/>
            <p:nvPr/>
          </p:nvGrpSpPr>
          <p:grpSpPr>
            <a:xfrm>
              <a:off x="5364824" y="1763531"/>
              <a:ext cx="1204510" cy="1604205"/>
              <a:chOff x="2680127" y="2493796"/>
              <a:chExt cx="1996987" cy="2659650"/>
            </a:xfrm>
            <a:effectLst/>
          </p:grpSpPr>
          <p:sp>
            <p:nvSpPr>
              <p:cNvPr id="32" name="Oval 47"/>
              <p:cNvSpPr/>
              <p:nvPr/>
            </p:nvSpPr>
            <p:spPr>
              <a:xfrm>
                <a:off x="2933084" y="3048000"/>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33" name="Chart 59"/>
              <p:cNvGraphicFramePr/>
              <p:nvPr>
                <p:extLst/>
              </p:nvPr>
            </p:nvGraphicFramePr>
            <p:xfrm>
              <a:off x="2680127" y="2493796"/>
              <a:ext cx="1996987" cy="2659650"/>
            </p:xfrm>
            <a:graphic>
              <a:graphicData uri="http://schemas.openxmlformats.org/drawingml/2006/chart">
                <c:chart xmlns:c="http://schemas.openxmlformats.org/drawingml/2006/chart" xmlns:r="http://schemas.openxmlformats.org/officeDocument/2006/relationships" r:id="rId7"/>
              </a:graphicData>
            </a:graphic>
          </p:graphicFrame>
          <p:sp>
            <p:nvSpPr>
              <p:cNvPr id="34" name="TextBox 60"/>
              <p:cNvSpPr txBox="1"/>
              <p:nvPr/>
            </p:nvSpPr>
            <p:spPr>
              <a:xfrm>
                <a:off x="3032128" y="3321449"/>
                <a:ext cx="1307621" cy="811682"/>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2</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en-US" sz="1100" b="1" dirty="0">
                    <a:solidFill>
                      <a:srgbClr val="000000"/>
                    </a:solidFill>
                  </a:rPr>
                  <a:t>x86</a:t>
                </a:r>
                <a:r>
                  <a:rPr lang="ja-JP" altLang="en-US" sz="1100" b="1" dirty="0">
                    <a:solidFill>
                      <a:srgbClr val="000000"/>
                    </a:solidFill>
                  </a:rPr>
                  <a:t>ブレード </a:t>
                </a:r>
                <a:br>
                  <a:rPr lang="ja-JP" altLang="en-US" sz="1100" b="1" dirty="0">
                    <a:solidFill>
                      <a:srgbClr val="000000"/>
                    </a:solidFill>
                  </a:rPr>
                </a:br>
                <a:r>
                  <a:rPr lang="ja-JP" altLang="en-US" sz="1100" b="1" dirty="0">
                    <a:solidFill>
                      <a:srgbClr val="000000"/>
                    </a:solidFill>
                  </a:rPr>
                  <a:t>サーバ</a:t>
                </a:r>
              </a:p>
            </p:txBody>
          </p:sp>
          <p:sp>
            <p:nvSpPr>
              <p:cNvPr id="35" name="TextBox 61"/>
              <p:cNvSpPr txBox="1"/>
              <p:nvPr/>
            </p:nvSpPr>
            <p:spPr>
              <a:xfrm>
                <a:off x="3453689" y="4062569"/>
                <a:ext cx="464499" cy="271924"/>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29%</a:t>
                </a:r>
              </a:p>
            </p:txBody>
          </p:sp>
        </p:grpSp>
        <p:grpSp>
          <p:nvGrpSpPr>
            <p:cNvPr id="11" name="Group 16"/>
            <p:cNvGrpSpPr/>
            <p:nvPr/>
          </p:nvGrpSpPr>
          <p:grpSpPr>
            <a:xfrm>
              <a:off x="3846996" y="772258"/>
              <a:ext cx="1204509" cy="1604206"/>
              <a:chOff x="0" y="841677"/>
              <a:chExt cx="1996986" cy="2659652"/>
            </a:xfrm>
            <a:effectLst/>
          </p:grpSpPr>
          <p:sp>
            <p:nvSpPr>
              <p:cNvPr id="28" name="Oval 1"/>
              <p:cNvSpPr/>
              <p:nvPr/>
            </p:nvSpPr>
            <p:spPr>
              <a:xfrm>
                <a:off x="246901" y="1428475"/>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29" name="Chart 67"/>
              <p:cNvGraphicFramePr/>
              <p:nvPr>
                <p:extLst/>
              </p:nvPr>
            </p:nvGraphicFramePr>
            <p:xfrm>
              <a:off x="0" y="841677"/>
              <a:ext cx="1996986" cy="2659652"/>
            </p:xfrm>
            <a:graphic>
              <a:graphicData uri="http://schemas.openxmlformats.org/drawingml/2006/chart">
                <c:chart xmlns:c="http://schemas.openxmlformats.org/drawingml/2006/chart" xmlns:r="http://schemas.openxmlformats.org/officeDocument/2006/relationships" r:id="rId8"/>
              </a:graphicData>
            </a:graphic>
          </p:graphicFrame>
          <p:sp>
            <p:nvSpPr>
              <p:cNvPr id="30" name="TextBox 68"/>
              <p:cNvSpPr txBox="1"/>
              <p:nvPr/>
            </p:nvSpPr>
            <p:spPr>
              <a:xfrm>
                <a:off x="235523" y="1639377"/>
                <a:ext cx="1540575" cy="794034"/>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ja-JP" altLang="en-US" sz="1100" b="1" dirty="0">
                    <a:solidFill>
                      <a:srgbClr val="000000"/>
                    </a:solidFill>
                  </a:rPr>
                  <a:t>ルーティング</a:t>
                </a:r>
                <a:r>
                  <a:rPr lang="en-US" sz="1100" b="1" dirty="0">
                    <a:solidFill>
                      <a:srgbClr val="000000"/>
                    </a:solidFill>
                  </a:rPr>
                  <a:t/>
                </a:r>
                <a:br>
                  <a:rPr lang="en-US" sz="1100" b="1" dirty="0">
                    <a:solidFill>
                      <a:srgbClr val="000000"/>
                    </a:solidFill>
                  </a:rPr>
                </a:br>
                <a:r>
                  <a:rPr lang="ja-JP" altLang="en-US" sz="1000" dirty="0">
                    <a:solidFill>
                      <a:srgbClr val="000000"/>
                    </a:solidFill>
                  </a:rPr>
                  <a:t>エッジ</a:t>
                </a:r>
                <a:r>
                  <a:rPr lang="en-US" altLang="ja-JP" sz="1000" dirty="0">
                    <a:solidFill>
                      <a:srgbClr val="000000"/>
                    </a:solidFill>
                  </a:rPr>
                  <a:t>/</a:t>
                </a:r>
                <a:r>
                  <a:rPr lang="ja-JP" altLang="en-US" sz="1000" dirty="0">
                    <a:solidFill>
                      <a:srgbClr val="000000"/>
                    </a:solidFill>
                  </a:rPr>
                  <a:t>コア</a:t>
                </a:r>
                <a:r>
                  <a:rPr lang="en-US" altLang="ja-JP" sz="1000" dirty="0">
                    <a:solidFill>
                      <a:srgbClr val="000000"/>
                    </a:solidFill>
                  </a:rPr>
                  <a:t>/</a:t>
                </a:r>
                <a:r>
                  <a:rPr lang="ja-JP" altLang="en-US" sz="1000" dirty="0">
                    <a:solidFill>
                      <a:srgbClr val="000000"/>
                    </a:solidFill>
                  </a:rPr>
                  <a:t>アクセス</a:t>
                </a:r>
                <a:endParaRPr lang="en-US" sz="1000" dirty="0">
                  <a:solidFill>
                    <a:srgbClr val="000000"/>
                  </a:solidFill>
                </a:endParaRPr>
              </a:p>
            </p:txBody>
          </p:sp>
          <p:sp>
            <p:nvSpPr>
              <p:cNvPr id="31" name="TextBox 69"/>
              <p:cNvSpPr txBox="1"/>
              <p:nvPr/>
            </p:nvSpPr>
            <p:spPr>
              <a:xfrm>
                <a:off x="773559" y="2418557"/>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47%</a:t>
                </a:r>
              </a:p>
            </p:txBody>
          </p:sp>
        </p:grpSp>
        <p:grpSp>
          <p:nvGrpSpPr>
            <p:cNvPr id="12" name="Group 23"/>
            <p:cNvGrpSpPr/>
            <p:nvPr/>
          </p:nvGrpSpPr>
          <p:grpSpPr>
            <a:xfrm>
              <a:off x="7520232" y="1763531"/>
              <a:ext cx="1204510" cy="1604205"/>
              <a:chOff x="6253636" y="2493796"/>
              <a:chExt cx="1996988" cy="2659650"/>
            </a:xfrm>
            <a:effectLst/>
          </p:grpSpPr>
          <p:grpSp>
            <p:nvGrpSpPr>
              <p:cNvPr id="23" name="Group 10"/>
              <p:cNvGrpSpPr/>
              <p:nvPr/>
            </p:nvGrpSpPr>
            <p:grpSpPr>
              <a:xfrm>
                <a:off x="6253636" y="2493796"/>
                <a:ext cx="1996988" cy="2659650"/>
                <a:chOff x="6253635" y="2493796"/>
                <a:chExt cx="1996988" cy="2659650"/>
              </a:xfrm>
            </p:grpSpPr>
            <p:sp>
              <p:nvSpPr>
                <p:cNvPr id="25" name="Oval 50"/>
                <p:cNvSpPr/>
                <p:nvPr/>
              </p:nvSpPr>
              <p:spPr>
                <a:xfrm>
                  <a:off x="6506589" y="3048000"/>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26" name="Chart 63"/>
                <p:cNvGraphicFramePr/>
                <p:nvPr>
                  <p:extLst/>
                </p:nvPr>
              </p:nvGraphicFramePr>
              <p:xfrm>
                <a:off x="6253635" y="2493796"/>
                <a:ext cx="1996988" cy="2659650"/>
              </p:xfrm>
              <a:graphic>
                <a:graphicData uri="http://schemas.openxmlformats.org/drawingml/2006/chart">
                  <c:chart xmlns:c="http://schemas.openxmlformats.org/drawingml/2006/chart" xmlns:r="http://schemas.openxmlformats.org/officeDocument/2006/relationships" r:id="rId9"/>
                </a:graphicData>
              </a:graphic>
            </p:graphicFrame>
            <p:sp>
              <p:nvSpPr>
                <p:cNvPr id="27" name="TextBox 64"/>
                <p:cNvSpPr txBox="1"/>
                <p:nvPr/>
              </p:nvSpPr>
              <p:spPr>
                <a:xfrm>
                  <a:off x="6758259" y="3351994"/>
                  <a:ext cx="1016994" cy="617549"/>
                </a:xfrm>
                <a:prstGeom prst="rect">
                  <a:avLst/>
                </a:prstGeom>
                <a:noFill/>
              </p:spPr>
              <p:txBody>
                <a:bodyPr wrap="non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sz="700" b="1" dirty="0">
                      <a:solidFill>
                        <a:srgbClr val="000000"/>
                      </a:solidFill>
                    </a:rPr>
                    <a:t/>
                  </a:r>
                  <a:br>
                    <a:rPr lang="en-US" sz="700" b="1" dirty="0">
                      <a:solidFill>
                        <a:srgbClr val="000000"/>
                      </a:solidFill>
                    </a:rPr>
                  </a:br>
                  <a:r>
                    <a:rPr lang="ja-JP" altLang="en-US" sz="1100" b="1" dirty="0">
                      <a:solidFill>
                        <a:srgbClr val="000000"/>
                      </a:solidFill>
                    </a:rPr>
                    <a:t>セキュリティ</a:t>
                  </a:r>
                </a:p>
              </p:txBody>
            </p:sp>
          </p:grpSp>
          <p:sp>
            <p:nvSpPr>
              <p:cNvPr id="24" name="TextBox 65"/>
              <p:cNvSpPr txBox="1"/>
              <p:nvPr/>
            </p:nvSpPr>
            <p:spPr>
              <a:xfrm>
                <a:off x="7034511" y="4091793"/>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31%</a:t>
                </a:r>
              </a:p>
            </p:txBody>
          </p:sp>
        </p:grpSp>
        <p:grpSp>
          <p:nvGrpSpPr>
            <p:cNvPr id="13" name="Group 21"/>
            <p:cNvGrpSpPr/>
            <p:nvPr/>
          </p:nvGrpSpPr>
          <p:grpSpPr>
            <a:xfrm>
              <a:off x="6806693" y="757878"/>
              <a:ext cx="1204510" cy="1604205"/>
              <a:chOff x="5360259" y="838201"/>
              <a:chExt cx="1996988" cy="2659650"/>
            </a:xfrm>
            <a:effectLst/>
          </p:grpSpPr>
          <p:sp>
            <p:nvSpPr>
              <p:cNvPr id="19" name="Oval 44"/>
              <p:cNvSpPr/>
              <p:nvPr/>
            </p:nvSpPr>
            <p:spPr>
              <a:xfrm>
                <a:off x="5605676" y="1428475"/>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20" name="Chart 71"/>
              <p:cNvGraphicFramePr/>
              <p:nvPr>
                <p:extLst/>
              </p:nvPr>
            </p:nvGraphicFramePr>
            <p:xfrm>
              <a:off x="5360259" y="838201"/>
              <a:ext cx="1996988" cy="2659650"/>
            </p:xfrm>
            <a:graphic>
              <a:graphicData uri="http://schemas.openxmlformats.org/drawingml/2006/chart">
                <c:chart xmlns:c="http://schemas.openxmlformats.org/drawingml/2006/chart" xmlns:r="http://schemas.openxmlformats.org/officeDocument/2006/relationships" r:id="rId10"/>
              </a:graphicData>
            </a:graphic>
          </p:graphicFrame>
          <p:sp>
            <p:nvSpPr>
              <p:cNvPr id="21" name="TextBox 72"/>
              <p:cNvSpPr txBox="1"/>
              <p:nvPr/>
            </p:nvSpPr>
            <p:spPr>
              <a:xfrm>
                <a:off x="5615813" y="1606354"/>
                <a:ext cx="1524002" cy="794033"/>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altLang="ja-JP" sz="1200" b="1" dirty="0">
                    <a:solidFill>
                      <a:srgbClr val="000000"/>
                    </a:solidFill>
                  </a:rPr>
                  <a:t/>
                </a:r>
                <a:br>
                  <a:rPr lang="en-US" altLang="ja-JP" sz="1200" b="1" dirty="0">
                    <a:solidFill>
                      <a:srgbClr val="000000"/>
                    </a:solidFill>
                  </a:rPr>
                </a:br>
                <a:r>
                  <a:rPr lang="ja-JP" altLang="en-US" sz="1100" b="1" dirty="0">
                    <a:solidFill>
                      <a:srgbClr val="000000"/>
                    </a:solidFill>
                  </a:rPr>
                  <a:t>スイッチング</a:t>
                </a:r>
                <a:br>
                  <a:rPr lang="ja-JP" altLang="en-US" sz="1100" b="1" dirty="0">
                    <a:solidFill>
                      <a:srgbClr val="000000"/>
                    </a:solidFill>
                  </a:rPr>
                </a:br>
                <a:r>
                  <a:rPr lang="ja-JP" altLang="en-US" sz="1000" dirty="0">
                    <a:solidFill>
                      <a:srgbClr val="000000"/>
                    </a:solidFill>
                  </a:rPr>
                  <a:t>モジュール型</a:t>
                </a:r>
                <a:r>
                  <a:rPr lang="en-US" altLang="ja-JP" sz="1000" dirty="0">
                    <a:solidFill>
                      <a:srgbClr val="000000"/>
                    </a:solidFill>
                  </a:rPr>
                  <a:t>/</a:t>
                </a:r>
                <a:r>
                  <a:rPr lang="ja-JP" altLang="en-US" sz="1000" dirty="0">
                    <a:solidFill>
                      <a:srgbClr val="000000"/>
                    </a:solidFill>
                  </a:rPr>
                  <a:t>固定型</a:t>
                </a:r>
              </a:p>
            </p:txBody>
          </p:sp>
          <p:sp>
            <p:nvSpPr>
              <p:cNvPr id="22" name="TextBox 73"/>
              <p:cNvSpPr txBox="1"/>
              <p:nvPr/>
            </p:nvSpPr>
            <p:spPr>
              <a:xfrm>
                <a:off x="6126504" y="2418557"/>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65%</a:t>
                </a:r>
              </a:p>
            </p:txBody>
          </p:sp>
        </p:grpSp>
        <p:grpSp>
          <p:nvGrpSpPr>
            <p:cNvPr id="14" name="Group 24"/>
            <p:cNvGrpSpPr/>
            <p:nvPr/>
          </p:nvGrpSpPr>
          <p:grpSpPr>
            <a:xfrm>
              <a:off x="6442528" y="1763531"/>
              <a:ext cx="1204510" cy="1604205"/>
              <a:chOff x="4466881" y="2493796"/>
              <a:chExt cx="1996988" cy="2659650"/>
            </a:xfrm>
            <a:effectLst/>
          </p:grpSpPr>
          <p:sp>
            <p:nvSpPr>
              <p:cNvPr id="15" name="Oval 48"/>
              <p:cNvSpPr/>
              <p:nvPr/>
            </p:nvSpPr>
            <p:spPr>
              <a:xfrm>
                <a:off x="4728758" y="3048000"/>
                <a:ext cx="1524000" cy="1524000"/>
              </a:xfrm>
              <a:prstGeom prst="ellipse">
                <a:avLst/>
              </a:prstGeom>
              <a:solidFill>
                <a:srgbClr val="EAEA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75"/>
                <a:endParaRPr lang="en-US" sz="1400" dirty="0">
                  <a:solidFill>
                    <a:srgbClr val="000000"/>
                  </a:solidFill>
                </a:endParaRPr>
              </a:p>
            </p:txBody>
          </p:sp>
          <p:graphicFrame>
            <p:nvGraphicFramePr>
              <p:cNvPr id="16" name="Chart 75"/>
              <p:cNvGraphicFramePr/>
              <p:nvPr>
                <p:extLst/>
              </p:nvPr>
            </p:nvGraphicFramePr>
            <p:xfrm>
              <a:off x="4466881" y="2493796"/>
              <a:ext cx="1996988" cy="2659650"/>
            </p:xfrm>
            <a:graphic>
              <a:graphicData uri="http://schemas.openxmlformats.org/drawingml/2006/chart">
                <c:chart xmlns:c="http://schemas.openxmlformats.org/drawingml/2006/chart" xmlns:r="http://schemas.openxmlformats.org/officeDocument/2006/relationships" r:id="rId11"/>
              </a:graphicData>
            </a:graphic>
          </p:graphicFrame>
          <p:sp>
            <p:nvSpPr>
              <p:cNvPr id="17" name="TextBox 76"/>
              <p:cNvSpPr txBox="1"/>
              <p:nvPr/>
            </p:nvSpPr>
            <p:spPr>
              <a:xfrm>
                <a:off x="4691745" y="3250887"/>
                <a:ext cx="1576520" cy="811682"/>
              </a:xfrm>
              <a:prstGeom prst="rect">
                <a:avLst/>
              </a:prstGeom>
              <a:noFill/>
            </p:spPr>
            <p:txBody>
              <a:bodyPr wrap="square" rtlCol="0" anchor="b">
                <a:spAutoFit/>
              </a:bodyPr>
              <a:lstStyle/>
              <a:p>
                <a:pPr algn="ctr" defTabSz="457075"/>
                <a:r>
                  <a:rPr lang="ja-JP" altLang="en-US" sz="1200" b="1" dirty="0">
                    <a:solidFill>
                      <a:srgbClr val="000000"/>
                    </a:solidFill>
                  </a:rPr>
                  <a:t>第</a:t>
                </a:r>
                <a:r>
                  <a:rPr lang="en-US" altLang="ja-JP" sz="1200" b="1" dirty="0">
                    <a:solidFill>
                      <a:srgbClr val="000000"/>
                    </a:solidFill>
                  </a:rPr>
                  <a:t> </a:t>
                </a:r>
                <a:r>
                  <a:rPr lang="en-US" altLang="ja-JP" sz="1799" b="1" dirty="0">
                    <a:solidFill>
                      <a:srgbClr val="000000"/>
                    </a:solidFill>
                  </a:rPr>
                  <a:t>1</a:t>
                </a:r>
                <a:r>
                  <a:rPr lang="en-US" altLang="ja-JP" sz="1200" b="1" dirty="0">
                    <a:solidFill>
                      <a:srgbClr val="000000"/>
                    </a:solidFill>
                  </a:rPr>
                  <a:t> </a:t>
                </a:r>
                <a:r>
                  <a:rPr lang="ja-JP" altLang="en-US" sz="1200" b="1" dirty="0">
                    <a:solidFill>
                      <a:srgbClr val="000000"/>
                    </a:solidFill>
                  </a:rPr>
                  <a:t>位</a:t>
                </a:r>
                <a:r>
                  <a:rPr lang="en-US" sz="700" b="1" dirty="0">
                    <a:solidFill>
                      <a:srgbClr val="000000"/>
                    </a:solidFill>
                  </a:rPr>
                  <a:t/>
                </a:r>
                <a:br>
                  <a:rPr lang="en-US" sz="700" b="1" dirty="0">
                    <a:solidFill>
                      <a:srgbClr val="000000"/>
                    </a:solidFill>
                  </a:rPr>
                </a:br>
                <a:r>
                  <a:rPr lang="ja-JP" altLang="en-US" sz="1100" b="1" dirty="0">
                    <a:solidFill>
                      <a:srgbClr val="000000"/>
                    </a:solidFill>
                  </a:rPr>
                  <a:t>ストレージ エリア ネットワーク</a:t>
                </a:r>
              </a:p>
            </p:txBody>
          </p:sp>
          <p:sp>
            <p:nvSpPr>
              <p:cNvPr id="18" name="TextBox 77"/>
              <p:cNvSpPr txBox="1"/>
              <p:nvPr/>
            </p:nvSpPr>
            <p:spPr>
              <a:xfrm>
                <a:off x="5247756" y="4091792"/>
                <a:ext cx="464499" cy="201363"/>
              </a:xfrm>
              <a:prstGeom prst="rect">
                <a:avLst/>
              </a:prstGeom>
              <a:noFill/>
              <a:ln w="6350" algn="ctr">
                <a:noFill/>
                <a:miter lim="800000"/>
                <a:headEnd/>
                <a:tailEnd/>
              </a:ln>
            </p:spPr>
            <p:txBody>
              <a:bodyPr wrap="square" lIns="0" tIns="0" rIns="0" bIns="0" anchor="ctr" anchorCtr="0">
                <a:noAutofit/>
              </a:bodyPr>
              <a:lstStyle>
                <a:defPPr>
                  <a:defRPr lang="en-US"/>
                </a:defPPr>
                <a:lvl1pPr algn="ctr" defTabSz="607903">
                  <a:defRPr sz="1000">
                    <a:solidFill>
                      <a:srgbClr val="FFFFFF"/>
                    </a:solidFill>
                  </a:defRPr>
                </a:lvl1pPr>
              </a:lstStyle>
              <a:p>
                <a:r>
                  <a:rPr lang="en-US" sz="1200" b="1" dirty="0">
                    <a:solidFill>
                      <a:srgbClr val="000000"/>
                    </a:solidFill>
                  </a:rPr>
                  <a:t>47%</a:t>
                </a:r>
              </a:p>
            </p:txBody>
          </p:sp>
        </p:grpSp>
      </p:grpSp>
      <p:sp>
        <p:nvSpPr>
          <p:cNvPr id="52" name="正方形/長方形 51"/>
          <p:cNvSpPr/>
          <p:nvPr/>
        </p:nvSpPr>
        <p:spPr>
          <a:xfrm>
            <a:off x="7380313" y="4561129"/>
            <a:ext cx="1680920" cy="219291"/>
          </a:xfrm>
          <a:prstGeom prst="rect">
            <a:avLst/>
          </a:prstGeom>
        </p:spPr>
        <p:txBody>
          <a:bodyPr wrap="square">
            <a:spAutoFit/>
          </a:bodyPr>
          <a:lstStyle/>
          <a:p>
            <a:pPr algn="r"/>
            <a:r>
              <a:rPr lang="en-US" altLang="ja-JP" sz="825" i="1" dirty="0">
                <a:solidFill>
                  <a:srgbClr val="000000"/>
                </a:solidFill>
              </a:rPr>
              <a:t>2016</a:t>
            </a:r>
            <a:r>
              <a:rPr lang="ja-JP" altLang="en-US" sz="825" i="1" dirty="0">
                <a:solidFill>
                  <a:srgbClr val="000000"/>
                </a:solidFill>
              </a:rPr>
              <a:t>年 第 </a:t>
            </a:r>
            <a:r>
              <a:rPr lang="en-US" altLang="ja-JP" sz="825" i="1" dirty="0">
                <a:solidFill>
                  <a:srgbClr val="000000"/>
                </a:solidFill>
              </a:rPr>
              <a:t>2</a:t>
            </a:r>
            <a:r>
              <a:rPr lang="ja-JP" altLang="en-US" sz="825" i="1" dirty="0">
                <a:solidFill>
                  <a:srgbClr val="000000"/>
                </a:solidFill>
              </a:rPr>
              <a:t>四半期</a:t>
            </a:r>
          </a:p>
        </p:txBody>
      </p:sp>
    </p:spTree>
    <p:extLst>
      <p:ext uri="{BB962C8B-B14F-4D97-AF65-F5344CB8AC3E}">
        <p14:creationId xmlns:p14="http://schemas.microsoft.com/office/powerpoint/2010/main" val="155401314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ISR4000 </a:t>
            </a:r>
            <a:r>
              <a:rPr kumimoji="1" lang="ja-JP" altLang="en-US" dirty="0" smtClean="0"/>
              <a:t>シリーズのライセンス</a:t>
            </a:r>
            <a:endParaRPr kumimoji="1" lang="ja-JP" altLang="en-US" dirty="0"/>
          </a:p>
        </p:txBody>
      </p:sp>
      <p:sp>
        <p:nvSpPr>
          <p:cNvPr id="2" name="テキスト プレースホルダー 1"/>
          <p:cNvSpPr>
            <a:spLocks noGrp="1"/>
          </p:cNvSpPr>
          <p:nvPr>
            <p:ph type="body" sz="quarter" idx="4294967295"/>
          </p:nvPr>
        </p:nvSpPr>
        <p:spPr>
          <a:xfrm>
            <a:off x="553266" y="1013729"/>
            <a:ext cx="4625985" cy="3168650"/>
          </a:xfrm>
          <a:prstGeom prst="rect">
            <a:avLst/>
          </a:prstGeom>
        </p:spPr>
        <p:txBody>
          <a:bodyPr/>
          <a:lstStyle/>
          <a:p>
            <a:pPr marL="285700" indent="-285700">
              <a:buFont typeface="Arial"/>
              <a:buChar char="•"/>
            </a:pPr>
            <a:r>
              <a:rPr lang="en-US" altLang="ja-JP" sz="1350" dirty="0"/>
              <a:t>-AX</a:t>
            </a:r>
            <a:r>
              <a:rPr lang="ja-JP" altLang="en-US" sz="1350" dirty="0"/>
              <a:t>バンドル型番は以下のライセンスを含む</a:t>
            </a:r>
            <a:endParaRPr lang="en-US" altLang="ja-JP" sz="1350" dirty="0"/>
          </a:p>
          <a:p>
            <a:pPr lvl="1"/>
            <a:r>
              <a:rPr lang="en-US" altLang="ja-JP" sz="1350" dirty="0"/>
              <a:t>Security, </a:t>
            </a:r>
            <a:r>
              <a:rPr lang="en-US" altLang="ja-JP" sz="1350" dirty="0" err="1"/>
              <a:t>AppX</a:t>
            </a:r>
            <a:r>
              <a:rPr lang="en-US" altLang="ja-JP" sz="1350" dirty="0"/>
              <a:t>, WAAS</a:t>
            </a:r>
            <a:r>
              <a:rPr lang="ja-JP" altLang="en-US" sz="1350" dirty="0"/>
              <a:t>利用のためのライセンス</a:t>
            </a:r>
            <a:endParaRPr lang="en-US" altLang="ja-JP" sz="1350" dirty="0"/>
          </a:p>
          <a:p>
            <a:pPr marL="285700" indent="-285700">
              <a:buFont typeface="Arial"/>
              <a:buChar char="•"/>
            </a:pPr>
            <a:r>
              <a:rPr lang="ja-JP" altLang="en-US" sz="1350" dirty="0"/>
              <a:t>この</a:t>
            </a:r>
            <a:r>
              <a:rPr lang="en-US" altLang="ja-JP" sz="1350" dirty="0"/>
              <a:t>Feature Set</a:t>
            </a:r>
            <a:r>
              <a:rPr lang="ja-JP" altLang="en-US" sz="1350" dirty="0"/>
              <a:t>のライセンスとは別に</a:t>
            </a:r>
            <a:r>
              <a:rPr lang="ja-JP" altLang="en-US" sz="1350" dirty="0" smtClean="0"/>
              <a:t>パフォーマンス</a:t>
            </a:r>
            <a:r>
              <a:rPr lang="en-US" altLang="ja-JP" sz="1350" smtClean="0"/>
              <a:t/>
            </a:r>
            <a:br>
              <a:rPr lang="en-US" altLang="ja-JP" sz="1350" smtClean="0"/>
            </a:br>
            <a:r>
              <a:rPr lang="ja-JP" altLang="en-US" sz="1350" dirty="0" smtClean="0"/>
              <a:t>ライセンス</a:t>
            </a:r>
            <a:r>
              <a:rPr lang="ja-JP" altLang="en-US" sz="1350" dirty="0"/>
              <a:t>が存在する</a:t>
            </a:r>
            <a:endParaRPr lang="en-US" altLang="ja-JP" sz="1350" dirty="0"/>
          </a:p>
          <a:p>
            <a:pPr marL="285700" indent="-285700">
              <a:buFont typeface="Arial"/>
              <a:buChar char="•"/>
            </a:pPr>
            <a:r>
              <a:rPr lang="en-US" altLang="ja-JP" sz="1350" dirty="0"/>
              <a:t>UC</a:t>
            </a:r>
            <a:r>
              <a:rPr lang="ja-JP" altLang="en-US" sz="1350" dirty="0"/>
              <a:t>は、これ以外にライセンスが必要になるケース</a:t>
            </a:r>
            <a:r>
              <a:rPr lang="ja-JP" altLang="en-US" sz="1350" dirty="0" smtClean="0"/>
              <a:t>が</a:t>
            </a:r>
            <a:r>
              <a:rPr lang="en-US" altLang="ja-JP" sz="1350" dirty="0" smtClean="0"/>
              <a:t/>
            </a:r>
            <a:br>
              <a:rPr lang="en-US" altLang="ja-JP" sz="1350" dirty="0" smtClean="0"/>
            </a:br>
            <a:r>
              <a:rPr lang="ja-JP" altLang="en-US" sz="1350" dirty="0" smtClean="0"/>
              <a:t>ある</a:t>
            </a:r>
            <a:r>
              <a:rPr lang="ja-JP" altLang="en-US" sz="1350" dirty="0"/>
              <a:t>ので、要注意。（詳細は</a:t>
            </a:r>
            <a:r>
              <a:rPr lang="en-US" altLang="ja-JP" sz="1350" dirty="0"/>
              <a:t>ordering guide</a:t>
            </a:r>
            <a:r>
              <a:rPr lang="ja-JP" altLang="en-US" sz="1350" dirty="0"/>
              <a:t>参照）</a:t>
            </a:r>
            <a:endParaRPr lang="en-US" altLang="ja-JP" sz="1350" dirty="0"/>
          </a:p>
          <a:p>
            <a:pPr marL="285700" indent="-285700">
              <a:buFont typeface="Arial"/>
              <a:buChar char="•"/>
            </a:pPr>
            <a:endParaRPr lang="ja-JP" altLang="en-US" sz="1350" dirty="0"/>
          </a:p>
          <a:p>
            <a:endParaRPr lang="en-US" altLang="ja-JP" sz="1600" dirty="0" smtClean="0">
              <a:latin typeface="Arial" panose="020B0604020202020204" pitchFamily="34" charset="0"/>
              <a:cs typeface="Arial" panose="020B0604020202020204" pitchFamily="34" charset="0"/>
            </a:endParaRPr>
          </a:p>
        </p:txBody>
      </p:sp>
      <p:sp>
        <p:nvSpPr>
          <p:cNvPr id="5" name="Rounded Rectangle 17"/>
          <p:cNvSpPr/>
          <p:nvPr/>
        </p:nvSpPr>
        <p:spPr>
          <a:xfrm>
            <a:off x="6307833" y="3123686"/>
            <a:ext cx="1452151" cy="1868373"/>
          </a:xfrm>
          <a:prstGeom prst="roundRect">
            <a:avLst/>
          </a:prstGeom>
          <a:ln/>
        </p:spPr>
        <p:style>
          <a:lnRef idx="0">
            <a:schemeClr val="accent1"/>
          </a:lnRef>
          <a:fillRef idx="3">
            <a:schemeClr val="accent1"/>
          </a:fillRef>
          <a:effectRef idx="3">
            <a:schemeClr val="accent1"/>
          </a:effectRef>
          <a:fontRef idx="minor">
            <a:schemeClr val="lt1"/>
          </a:fontRef>
        </p:style>
        <p:txBody>
          <a:bodyPr lIns="91424" tIns="45712" rIns="91424" bIns="45712" rtlCol="0" anchor="ctr"/>
          <a:lstStyle/>
          <a:p>
            <a:pPr algn="ctr"/>
            <a:r>
              <a:rPr kumimoji="1" lang="en-US" altLang="ja-JP" sz="1125" u="sng" dirty="0"/>
              <a:t>IP Base</a:t>
            </a:r>
          </a:p>
          <a:p>
            <a:pPr algn="ctr"/>
            <a:endParaRPr kumimoji="1" lang="en-US" altLang="ja-JP" sz="1125" dirty="0"/>
          </a:p>
          <a:p>
            <a:pPr algn="ctr"/>
            <a:r>
              <a:rPr kumimoji="1" lang="en-US" altLang="ja-JP" sz="1125" dirty="0"/>
              <a:t>BGP</a:t>
            </a:r>
          </a:p>
          <a:p>
            <a:pPr algn="ctr"/>
            <a:r>
              <a:rPr kumimoji="1" lang="en-US" altLang="ja-JP" sz="1125" dirty="0"/>
              <a:t>OSPF</a:t>
            </a:r>
          </a:p>
          <a:p>
            <a:pPr algn="ctr"/>
            <a:r>
              <a:rPr kumimoji="1" lang="en-US" altLang="ja-JP" sz="1125" dirty="0"/>
              <a:t>EIGRP</a:t>
            </a:r>
          </a:p>
          <a:p>
            <a:pPr algn="ctr"/>
            <a:r>
              <a:rPr kumimoji="1" lang="en-US" altLang="ja-JP" sz="1125" dirty="0"/>
              <a:t>RIP</a:t>
            </a:r>
          </a:p>
          <a:p>
            <a:pPr algn="ctr"/>
            <a:r>
              <a:rPr kumimoji="1" lang="en-US" altLang="ja-JP" sz="1125" dirty="0"/>
              <a:t>DHCP</a:t>
            </a:r>
          </a:p>
          <a:p>
            <a:pPr algn="ctr"/>
            <a:r>
              <a:rPr kumimoji="1" lang="en-US" altLang="ja-JP" sz="1125" dirty="0"/>
              <a:t>HSRP</a:t>
            </a:r>
          </a:p>
          <a:p>
            <a:pPr algn="ctr"/>
            <a:r>
              <a:rPr kumimoji="1" lang="en-US" altLang="ja-JP" sz="1125" dirty="0" err="1"/>
              <a:t>QoS</a:t>
            </a:r>
            <a:endParaRPr kumimoji="1" lang="en-US" altLang="ja-JP" sz="1125" dirty="0"/>
          </a:p>
          <a:p>
            <a:pPr algn="ctr"/>
            <a:r>
              <a:rPr kumimoji="1" lang="en-US" altLang="ja-JP" sz="1125" dirty="0"/>
              <a:t>ACL</a:t>
            </a:r>
          </a:p>
          <a:p>
            <a:pPr algn="ctr"/>
            <a:r>
              <a:rPr kumimoji="1" lang="en-US" altLang="ja-JP" sz="1125" dirty="0"/>
              <a:t>NAT</a:t>
            </a:r>
          </a:p>
        </p:txBody>
      </p:sp>
      <p:sp>
        <p:nvSpPr>
          <p:cNvPr id="6" name="Rounded Rectangle 18"/>
          <p:cNvSpPr/>
          <p:nvPr/>
        </p:nvSpPr>
        <p:spPr>
          <a:xfrm>
            <a:off x="6424590" y="1817285"/>
            <a:ext cx="1209517" cy="817413"/>
          </a:xfrm>
          <a:prstGeom prst="roundRect">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en-US" altLang="ja-JP" sz="1125" u="sng" dirty="0"/>
              <a:t>UC</a:t>
            </a:r>
          </a:p>
          <a:p>
            <a:pPr algn="ctr"/>
            <a:r>
              <a:rPr kumimoji="1" lang="en-US" altLang="ja-JP" sz="1125" dirty="0"/>
              <a:t>VoIP</a:t>
            </a:r>
          </a:p>
          <a:p>
            <a:pPr algn="ctr"/>
            <a:r>
              <a:rPr kumimoji="1" lang="en-US" altLang="ja-JP" sz="1125" dirty="0"/>
              <a:t>Voice Gateway</a:t>
            </a:r>
          </a:p>
          <a:p>
            <a:pPr algn="ctr"/>
            <a:endParaRPr kumimoji="1" lang="ja-JP" altLang="en-US" sz="1125" dirty="0"/>
          </a:p>
        </p:txBody>
      </p:sp>
      <p:sp>
        <p:nvSpPr>
          <p:cNvPr id="7" name="Rounded Rectangle 19"/>
          <p:cNvSpPr/>
          <p:nvPr/>
        </p:nvSpPr>
        <p:spPr>
          <a:xfrm>
            <a:off x="5124796" y="1817285"/>
            <a:ext cx="1116479" cy="817413"/>
          </a:xfrm>
          <a:prstGeom prst="roundRect">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en-US" altLang="ja-JP" sz="1125" u="sng" dirty="0"/>
              <a:t>Security</a:t>
            </a:r>
          </a:p>
          <a:p>
            <a:pPr algn="ctr"/>
            <a:r>
              <a:rPr kumimoji="1" lang="en-US" altLang="ja-JP" sz="1125" dirty="0"/>
              <a:t>IPSec</a:t>
            </a:r>
          </a:p>
          <a:p>
            <a:pPr algn="ctr"/>
            <a:r>
              <a:rPr kumimoji="1" lang="en-US" altLang="ja-JP" sz="1125" dirty="0"/>
              <a:t>DMVPN</a:t>
            </a:r>
          </a:p>
          <a:p>
            <a:pPr algn="ctr"/>
            <a:r>
              <a:rPr kumimoji="1" lang="en-US" altLang="ja-JP" sz="1125" dirty="0"/>
              <a:t>Firewall</a:t>
            </a:r>
            <a:endParaRPr kumimoji="1" lang="ja-JP" altLang="en-US" sz="1125" dirty="0"/>
          </a:p>
        </p:txBody>
      </p:sp>
      <p:sp>
        <p:nvSpPr>
          <p:cNvPr id="8" name="Rounded Rectangle 20"/>
          <p:cNvSpPr/>
          <p:nvPr/>
        </p:nvSpPr>
        <p:spPr>
          <a:xfrm>
            <a:off x="7692484" y="1357491"/>
            <a:ext cx="1393773" cy="1277208"/>
          </a:xfrm>
          <a:prstGeom prst="roundRect">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en-US" altLang="ja-JP" sz="1125" u="sng" dirty="0" err="1"/>
              <a:t>AppX</a:t>
            </a:r>
            <a:endParaRPr kumimoji="1" lang="en-US" altLang="ja-JP" sz="1125" u="sng" dirty="0"/>
          </a:p>
          <a:p>
            <a:pPr algn="ctr"/>
            <a:r>
              <a:rPr kumimoji="1" lang="en-US" altLang="ja-JP" sz="1125" dirty="0"/>
              <a:t>L2TPv3</a:t>
            </a:r>
          </a:p>
          <a:p>
            <a:pPr algn="ctr"/>
            <a:r>
              <a:rPr kumimoji="1" lang="en-US" altLang="ja-JP" sz="1125" dirty="0" err="1"/>
              <a:t>PfR</a:t>
            </a:r>
            <a:endParaRPr kumimoji="1" lang="en-US" altLang="ja-JP" sz="1125" dirty="0"/>
          </a:p>
          <a:p>
            <a:pPr algn="ctr"/>
            <a:r>
              <a:rPr kumimoji="1" lang="en-US" altLang="ja-JP" sz="1125" dirty="0"/>
              <a:t>MPLS</a:t>
            </a:r>
          </a:p>
          <a:p>
            <a:pPr algn="ctr"/>
            <a:r>
              <a:rPr kumimoji="1" lang="en-US" altLang="ja-JP" sz="1125" dirty="0"/>
              <a:t>Flexible </a:t>
            </a:r>
            <a:r>
              <a:rPr kumimoji="1" lang="en-US" altLang="ja-JP" sz="1125" dirty="0" err="1"/>
              <a:t>Netflow</a:t>
            </a:r>
            <a:endParaRPr kumimoji="1" lang="en-US" altLang="ja-JP" sz="1125" dirty="0"/>
          </a:p>
          <a:p>
            <a:pPr algn="ctr"/>
            <a:r>
              <a:rPr kumimoji="1" lang="en-US" altLang="ja-JP" sz="1125" dirty="0"/>
              <a:t>GLBP</a:t>
            </a:r>
          </a:p>
          <a:p>
            <a:pPr algn="ctr"/>
            <a:r>
              <a:rPr kumimoji="1" lang="en-US" altLang="ja-JP" sz="1125" dirty="0"/>
              <a:t>IP SLA</a:t>
            </a:r>
            <a:endParaRPr kumimoji="1" lang="ja-JP" altLang="en-US" sz="1125" dirty="0"/>
          </a:p>
        </p:txBody>
      </p:sp>
      <p:cxnSp>
        <p:nvCxnSpPr>
          <p:cNvPr id="9" name="Straight Arrow Connector 22"/>
          <p:cNvCxnSpPr/>
          <p:nvPr/>
        </p:nvCxnSpPr>
        <p:spPr>
          <a:xfrm flipH="1" flipV="1">
            <a:off x="7029348" y="2634698"/>
            <a:ext cx="4561" cy="488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25"/>
          <p:cNvCxnSpPr/>
          <p:nvPr/>
        </p:nvCxnSpPr>
        <p:spPr>
          <a:xfrm rot="10800000">
            <a:off x="5683037" y="2634700"/>
            <a:ext cx="624797" cy="142317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28"/>
          <p:cNvCxnSpPr/>
          <p:nvPr/>
        </p:nvCxnSpPr>
        <p:spPr>
          <a:xfrm flipV="1">
            <a:off x="7759984" y="2634699"/>
            <a:ext cx="629387" cy="14231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47"/>
          <p:cNvSpPr txBox="1"/>
          <p:nvPr/>
        </p:nvSpPr>
        <p:spPr>
          <a:xfrm>
            <a:off x="622762" y="3836207"/>
            <a:ext cx="4852208" cy="461649"/>
          </a:xfrm>
          <a:prstGeom prst="rect">
            <a:avLst/>
          </a:prstGeom>
        </p:spPr>
        <p:style>
          <a:lnRef idx="1">
            <a:schemeClr val="accent4"/>
          </a:lnRef>
          <a:fillRef idx="2">
            <a:schemeClr val="accent4"/>
          </a:fillRef>
          <a:effectRef idx="1">
            <a:schemeClr val="accent4"/>
          </a:effectRef>
          <a:fontRef idx="minor">
            <a:schemeClr val="dk1"/>
          </a:fontRef>
        </p:style>
        <p:txBody>
          <a:bodyPr wrap="square" lIns="91424" tIns="45712" rIns="91424" bIns="45712" rtlCol="0">
            <a:spAutoFit/>
          </a:bodyPr>
          <a:lstStyle/>
          <a:p>
            <a:r>
              <a:rPr kumimoji="1" lang="en-US" altLang="ja-JP" sz="1200" dirty="0"/>
              <a:t>AX</a:t>
            </a:r>
            <a:r>
              <a:rPr kumimoji="1" lang="ja-JP" altLang="en-US" sz="1200" dirty="0"/>
              <a:t>バンドルで販売すれば一通り</a:t>
            </a:r>
            <a:r>
              <a:rPr kumimoji="1" lang="en-US" altLang="ja-JP" sz="1200" dirty="0"/>
              <a:t>IWAN</a:t>
            </a:r>
            <a:r>
              <a:rPr kumimoji="1" lang="ja-JP" altLang="en-US" sz="1200" dirty="0"/>
              <a:t>で必要なライセンスは網羅。ただし</a:t>
            </a:r>
            <a:r>
              <a:rPr kumimoji="1" lang="en-US" altLang="ja-JP" sz="1200" dirty="0"/>
              <a:t>Akamai Connect </a:t>
            </a:r>
            <a:r>
              <a:rPr kumimoji="1" lang="ja-JP" altLang="en-US" sz="1200" dirty="0"/>
              <a:t>および</a:t>
            </a:r>
            <a:r>
              <a:rPr kumimoji="1" lang="en-US" altLang="ja-JP" sz="1200" dirty="0"/>
              <a:t>WAAS</a:t>
            </a:r>
            <a:r>
              <a:rPr kumimoji="1" lang="ja-JP" altLang="en-US" sz="1200" dirty="0"/>
              <a:t>利用のためのハードウェアは含まれない。</a:t>
            </a:r>
          </a:p>
        </p:txBody>
      </p:sp>
      <p:sp>
        <p:nvSpPr>
          <p:cNvPr id="14" name="Oval Callout 2"/>
          <p:cNvSpPr/>
          <p:nvPr/>
        </p:nvSpPr>
        <p:spPr>
          <a:xfrm>
            <a:off x="4817439" y="771903"/>
            <a:ext cx="1629706" cy="856496"/>
          </a:xfrm>
          <a:prstGeom prst="wedgeEllipseCallout">
            <a:avLst>
              <a:gd name="adj1" fmla="val 54"/>
              <a:gd name="adj2" fmla="val 70022"/>
            </a:avLst>
          </a:prstGeom>
          <a:ln/>
        </p:spPr>
        <p:style>
          <a:lnRef idx="1">
            <a:schemeClr val="accent4"/>
          </a:lnRef>
          <a:fillRef idx="2">
            <a:schemeClr val="accent4"/>
          </a:fillRef>
          <a:effectRef idx="1">
            <a:schemeClr val="accent4"/>
          </a:effectRef>
          <a:fontRef idx="minor">
            <a:schemeClr val="dk1"/>
          </a:fontRef>
        </p:style>
        <p:txBody>
          <a:bodyPr lIns="91424" tIns="45712" rIns="91424" bIns="45712" rtlCol="0" anchor="ctr"/>
          <a:lstStyle/>
          <a:p>
            <a:pPr algn="ctr"/>
            <a:r>
              <a:rPr kumimoji="1" lang="ja-JP" altLang="en-US" sz="1125" dirty="0"/>
              <a:t>インターネット上で</a:t>
            </a:r>
            <a:r>
              <a:rPr kumimoji="1" lang="en-US" altLang="ja-JP" sz="1125" dirty="0"/>
              <a:t>VPN</a:t>
            </a:r>
            <a:r>
              <a:rPr kumimoji="1" lang="ja-JP" altLang="en-US" sz="1125" dirty="0"/>
              <a:t>を張って拠点間を接続するのに必要</a:t>
            </a:r>
          </a:p>
        </p:txBody>
      </p:sp>
      <p:sp>
        <p:nvSpPr>
          <p:cNvPr id="15" name="Oval Callout 12"/>
          <p:cNvSpPr/>
          <p:nvPr/>
        </p:nvSpPr>
        <p:spPr>
          <a:xfrm>
            <a:off x="7372350" y="343654"/>
            <a:ext cx="1771650" cy="856496"/>
          </a:xfrm>
          <a:prstGeom prst="wedgeEllipseCallout">
            <a:avLst>
              <a:gd name="adj1" fmla="val 54"/>
              <a:gd name="adj2" fmla="val 70022"/>
            </a:avLst>
          </a:prstGeom>
          <a:ln/>
        </p:spPr>
        <p:style>
          <a:lnRef idx="1">
            <a:schemeClr val="accent4"/>
          </a:lnRef>
          <a:fillRef idx="2">
            <a:schemeClr val="accent4"/>
          </a:fillRef>
          <a:effectRef idx="1">
            <a:schemeClr val="accent4"/>
          </a:effectRef>
          <a:fontRef idx="minor">
            <a:schemeClr val="dk1"/>
          </a:fontRef>
        </p:style>
        <p:txBody>
          <a:bodyPr lIns="91424" tIns="45712" rIns="91424" bIns="45712" rtlCol="0" anchor="ctr"/>
          <a:lstStyle/>
          <a:p>
            <a:pPr algn="ctr"/>
            <a:r>
              <a:rPr kumimoji="1" lang="en-US" altLang="ja-JP" sz="1125" dirty="0" err="1"/>
              <a:t>PfR</a:t>
            </a:r>
            <a:r>
              <a:rPr kumimoji="1" lang="ja-JP" altLang="en-US" sz="1125" dirty="0"/>
              <a:t>や</a:t>
            </a:r>
            <a:r>
              <a:rPr kumimoji="1" lang="en-US" altLang="ja-JP" sz="1125" dirty="0"/>
              <a:t>WAAS</a:t>
            </a:r>
            <a:r>
              <a:rPr kumimoji="1" lang="ja-JP" altLang="en-US" sz="1125" dirty="0"/>
              <a:t>などを使用するのに必要</a:t>
            </a:r>
          </a:p>
        </p:txBody>
      </p:sp>
    </p:spTree>
    <p:extLst>
      <p:ext uri="{BB962C8B-B14F-4D97-AF65-F5344CB8AC3E}">
        <p14:creationId xmlns:p14="http://schemas.microsoft.com/office/powerpoint/2010/main" val="28639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800 </a:t>
            </a:r>
            <a:r>
              <a:rPr kumimoji="1" lang="ja-JP" altLang="en-US" dirty="0" smtClean="0"/>
              <a:t>シリーズのライセンス</a:t>
            </a:r>
            <a:endParaRPr kumimoji="1" lang="ja-JP" altLang="en-US" dirty="0"/>
          </a:p>
        </p:txBody>
      </p:sp>
      <p:sp>
        <p:nvSpPr>
          <p:cNvPr id="16" name="TextBox 2"/>
          <p:cNvSpPr txBox="1"/>
          <p:nvPr/>
        </p:nvSpPr>
        <p:spPr>
          <a:xfrm>
            <a:off x="657240" y="4217626"/>
            <a:ext cx="2304050" cy="3693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99" tIns="60949" rIns="121899" bIns="60949" rtlCol="0">
            <a:spAutoFit/>
          </a:bodyPr>
          <a:lstStyle/>
          <a:p>
            <a:r>
              <a:rPr kumimoji="1" lang="en-US" altLang="ja-JP" sz="1600" dirty="0" smtClean="0"/>
              <a:t>Cisco 860 </a:t>
            </a:r>
            <a:r>
              <a:rPr kumimoji="1" lang="ja-JP" altLang="en-US" sz="1600" dirty="0" smtClean="0"/>
              <a:t>シリーズ</a:t>
            </a:r>
            <a:endParaRPr kumimoji="1" lang="ja-JP" altLang="en-US" sz="1600" dirty="0"/>
          </a:p>
        </p:txBody>
      </p:sp>
      <p:sp>
        <p:nvSpPr>
          <p:cNvPr id="17" name="TextBox 3"/>
          <p:cNvSpPr txBox="1"/>
          <p:nvPr/>
        </p:nvSpPr>
        <p:spPr>
          <a:xfrm>
            <a:off x="3548958" y="4217626"/>
            <a:ext cx="2211628" cy="3693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99" tIns="60949" rIns="121899" bIns="60949" rtlCol="0">
            <a:spAutoFit/>
          </a:bodyPr>
          <a:lstStyle/>
          <a:p>
            <a:r>
              <a:rPr kumimoji="1" lang="en-US" altLang="ja-JP" sz="1600" dirty="0" smtClean="0"/>
              <a:t>Cisco 880 </a:t>
            </a:r>
            <a:r>
              <a:rPr kumimoji="1" lang="ja-JP" altLang="en-US" sz="1600" dirty="0" smtClean="0"/>
              <a:t>シリーズ</a:t>
            </a:r>
            <a:endParaRPr kumimoji="1" lang="ja-JP" altLang="en-US" sz="1600" dirty="0"/>
          </a:p>
        </p:txBody>
      </p:sp>
      <p:sp>
        <p:nvSpPr>
          <p:cNvPr id="18" name="TextBox 4"/>
          <p:cNvSpPr txBox="1"/>
          <p:nvPr/>
        </p:nvSpPr>
        <p:spPr>
          <a:xfrm>
            <a:off x="6290607" y="4217626"/>
            <a:ext cx="2209442" cy="3693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99" tIns="60949" rIns="121899" bIns="60949" rtlCol="0">
            <a:spAutoFit/>
          </a:bodyPr>
          <a:lstStyle/>
          <a:p>
            <a:r>
              <a:rPr kumimoji="1" lang="en-US" altLang="ja-JP" sz="1600" dirty="0" smtClean="0"/>
              <a:t>Cisco 890 </a:t>
            </a:r>
            <a:r>
              <a:rPr kumimoji="1" lang="ja-JP" altLang="en-US" sz="1600" dirty="0" smtClean="0"/>
              <a:t>シリーズ</a:t>
            </a:r>
            <a:endParaRPr kumimoji="1" lang="ja-JP" altLang="en-US" sz="1600" dirty="0"/>
          </a:p>
        </p:txBody>
      </p:sp>
      <p:cxnSp>
        <p:nvCxnSpPr>
          <p:cNvPr id="19" name="Straight Connector 5"/>
          <p:cNvCxnSpPr/>
          <p:nvPr/>
        </p:nvCxnSpPr>
        <p:spPr>
          <a:xfrm>
            <a:off x="421005" y="3999672"/>
            <a:ext cx="8356611" cy="30983"/>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6"/>
          <p:cNvSpPr/>
          <p:nvPr/>
        </p:nvSpPr>
        <p:spPr>
          <a:xfrm>
            <a:off x="459728" y="2682863"/>
            <a:ext cx="1239164" cy="1305265"/>
          </a:xfrm>
          <a:prstGeom prst="rect">
            <a:avLst/>
          </a:prstGeom>
          <a:ln/>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r>
              <a:rPr kumimoji="1" lang="en-US" altLang="ja-JP" sz="1050" u="sng" dirty="0"/>
              <a:t>IP Base</a:t>
            </a:r>
          </a:p>
          <a:p>
            <a:pPr algn="ctr"/>
            <a:r>
              <a:rPr kumimoji="1" lang="en-US" altLang="ja-JP" sz="1050" u="sng" dirty="0"/>
              <a:t>Feature set</a:t>
            </a:r>
          </a:p>
          <a:p>
            <a:pPr algn="ctr"/>
            <a:endParaRPr kumimoji="1" lang="en-US" altLang="ja-JP" sz="1050" dirty="0"/>
          </a:p>
          <a:p>
            <a:pPr algn="ctr"/>
            <a:r>
              <a:rPr kumimoji="1" lang="en-US" altLang="ja-JP" sz="1050" dirty="0"/>
              <a:t>RIPv1/v2</a:t>
            </a:r>
          </a:p>
          <a:p>
            <a:pPr algn="ctr"/>
            <a:r>
              <a:rPr kumimoji="1" lang="en-US" altLang="ja-JP" sz="1050" dirty="0"/>
              <a:t>NAT</a:t>
            </a:r>
          </a:p>
          <a:p>
            <a:pPr algn="ctr"/>
            <a:r>
              <a:rPr kumimoji="1" lang="en-US" altLang="ja-JP" sz="1050" dirty="0"/>
              <a:t>ACL</a:t>
            </a:r>
          </a:p>
          <a:p>
            <a:pPr algn="ctr"/>
            <a:r>
              <a:rPr kumimoji="1" lang="en-US" altLang="ja-JP" sz="1050" dirty="0"/>
              <a:t>DHCP</a:t>
            </a:r>
          </a:p>
        </p:txBody>
      </p:sp>
      <p:sp>
        <p:nvSpPr>
          <p:cNvPr id="21" name="TextBox 7"/>
          <p:cNvSpPr txBox="1"/>
          <p:nvPr/>
        </p:nvSpPr>
        <p:spPr>
          <a:xfrm>
            <a:off x="544924" y="3999671"/>
            <a:ext cx="1171041" cy="276977"/>
          </a:xfrm>
          <a:prstGeom prst="rect">
            <a:avLst/>
          </a:prstGeom>
          <a:noFill/>
        </p:spPr>
        <p:txBody>
          <a:bodyPr wrap="square" lIns="121899" tIns="60949" rIns="121899" bIns="60949" rtlCol="0">
            <a:spAutoFit/>
          </a:bodyPr>
          <a:lstStyle/>
          <a:p>
            <a:r>
              <a:rPr kumimoji="1" lang="en-US" altLang="ja-JP" sz="1000" dirty="0"/>
              <a:t>Cisco 867VAE</a:t>
            </a:r>
            <a:endParaRPr kumimoji="1" lang="ja-JP" altLang="en-US" sz="1000" dirty="0"/>
          </a:p>
        </p:txBody>
      </p:sp>
      <p:sp>
        <p:nvSpPr>
          <p:cNvPr id="22" name="TextBox 8"/>
          <p:cNvSpPr txBox="1"/>
          <p:nvPr/>
        </p:nvSpPr>
        <p:spPr>
          <a:xfrm>
            <a:off x="1768598" y="3988128"/>
            <a:ext cx="1387231" cy="276977"/>
          </a:xfrm>
          <a:prstGeom prst="rect">
            <a:avLst/>
          </a:prstGeom>
          <a:noFill/>
        </p:spPr>
        <p:txBody>
          <a:bodyPr wrap="square" lIns="121899" tIns="60949" rIns="121899" bIns="60949" rtlCol="0">
            <a:spAutoFit/>
          </a:bodyPr>
          <a:lstStyle/>
          <a:p>
            <a:r>
              <a:rPr kumimoji="1" lang="en-US" altLang="ja-JP" sz="1000" dirty="0"/>
              <a:t>Cisco 867VAE-k9</a:t>
            </a:r>
            <a:endParaRPr kumimoji="1" lang="ja-JP" altLang="en-US" sz="1000" dirty="0"/>
          </a:p>
        </p:txBody>
      </p:sp>
      <p:sp>
        <p:nvSpPr>
          <p:cNvPr id="23" name="Rectangle 9"/>
          <p:cNvSpPr/>
          <p:nvPr/>
        </p:nvSpPr>
        <p:spPr>
          <a:xfrm>
            <a:off x="1745359" y="2179378"/>
            <a:ext cx="1239164" cy="1820294"/>
          </a:xfrm>
          <a:prstGeom prst="rect">
            <a:avLst/>
          </a:prstGeom>
          <a:ln/>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r>
              <a:rPr kumimoji="1" lang="en-US" altLang="ja-JP" sz="1050" u="sng" dirty="0"/>
              <a:t>Advanced Security</a:t>
            </a:r>
          </a:p>
          <a:p>
            <a:pPr algn="ctr"/>
            <a:r>
              <a:rPr kumimoji="1" lang="en-US" altLang="ja-JP" sz="1050" u="sng" dirty="0"/>
              <a:t>Feature set</a:t>
            </a:r>
          </a:p>
          <a:p>
            <a:pPr algn="ctr"/>
            <a:endParaRPr kumimoji="1" lang="en-US" altLang="ja-JP" sz="1050" dirty="0"/>
          </a:p>
          <a:p>
            <a:pPr algn="ctr"/>
            <a:r>
              <a:rPr kumimoji="1" lang="en-US" altLang="ja-JP" sz="1050" dirty="0"/>
              <a:t>IP Base</a:t>
            </a:r>
            <a:r>
              <a:rPr kumimoji="1" lang="ja-JP" altLang="en-US" sz="1050" dirty="0"/>
              <a:t>機能</a:t>
            </a:r>
            <a:endParaRPr kumimoji="1" lang="en-US" altLang="ja-JP" sz="1050" dirty="0"/>
          </a:p>
          <a:p>
            <a:pPr algn="ctr"/>
            <a:r>
              <a:rPr kumimoji="1" lang="en-US" altLang="ja-JP" sz="1050" dirty="0" err="1"/>
              <a:t>IPsec</a:t>
            </a:r>
            <a:r>
              <a:rPr kumimoji="1" lang="ja-JP" altLang="en-US" sz="1050" dirty="0"/>
              <a:t>トンネル</a:t>
            </a:r>
            <a:endParaRPr kumimoji="1" lang="en-US" altLang="ja-JP" sz="1050" dirty="0"/>
          </a:p>
          <a:p>
            <a:pPr algn="ctr"/>
            <a:r>
              <a:rPr kumimoji="1" lang="ja-JP" altLang="en-US" sz="1050" dirty="0"/>
              <a:t>（最大</a:t>
            </a:r>
            <a:r>
              <a:rPr kumimoji="1" lang="en-US" altLang="ja-JP" sz="1050" dirty="0"/>
              <a:t>10)</a:t>
            </a:r>
          </a:p>
          <a:p>
            <a:pPr algn="ctr"/>
            <a:r>
              <a:rPr kumimoji="1" lang="en-US" altLang="ja-JP" sz="1050" dirty="0"/>
              <a:t>Firewall</a:t>
            </a:r>
          </a:p>
          <a:p>
            <a:pPr algn="ctr"/>
            <a:r>
              <a:rPr kumimoji="1" lang="en-US" altLang="ja-JP" sz="1050" dirty="0"/>
              <a:t>BGP</a:t>
            </a:r>
          </a:p>
          <a:p>
            <a:pPr algn="ctr"/>
            <a:r>
              <a:rPr kumimoji="1" lang="en-US" altLang="ja-JP" sz="1050" dirty="0" err="1"/>
              <a:t>QoS</a:t>
            </a:r>
            <a:endParaRPr kumimoji="1" lang="ja-JP" altLang="en-US" sz="1050" dirty="0"/>
          </a:p>
        </p:txBody>
      </p:sp>
      <p:sp>
        <p:nvSpPr>
          <p:cNvPr id="24" name="Rectangle 10"/>
          <p:cNvSpPr/>
          <p:nvPr/>
        </p:nvSpPr>
        <p:spPr>
          <a:xfrm>
            <a:off x="3959427" y="2323108"/>
            <a:ext cx="1747971" cy="1699802"/>
          </a:xfrm>
          <a:prstGeom prst="rect">
            <a:avLst/>
          </a:prstGeom>
          <a:ln/>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r>
              <a:rPr kumimoji="1" lang="en-US" altLang="ja-JP" sz="1050" u="sng" dirty="0"/>
              <a:t>Advanced Security</a:t>
            </a:r>
          </a:p>
          <a:p>
            <a:pPr algn="ctr"/>
            <a:r>
              <a:rPr kumimoji="1" lang="en-US" altLang="ja-JP" sz="1050" u="sng" dirty="0"/>
              <a:t>Feature set</a:t>
            </a:r>
          </a:p>
          <a:p>
            <a:pPr algn="ctr"/>
            <a:endParaRPr kumimoji="1" lang="en-US" altLang="ja-JP" sz="1050" dirty="0"/>
          </a:p>
          <a:p>
            <a:pPr algn="ctr"/>
            <a:r>
              <a:rPr kumimoji="1" lang="en-US" altLang="ja-JP" sz="1050" dirty="0"/>
              <a:t>IP Base</a:t>
            </a:r>
            <a:r>
              <a:rPr kumimoji="1" lang="ja-JP" altLang="en-US" sz="1050" dirty="0"/>
              <a:t>機能</a:t>
            </a:r>
            <a:endParaRPr kumimoji="1" lang="en-US" altLang="ja-JP" sz="1050" dirty="0"/>
          </a:p>
          <a:p>
            <a:pPr algn="ctr"/>
            <a:r>
              <a:rPr kumimoji="1" lang="en-US" altLang="ja-JP" sz="1050" dirty="0" err="1"/>
              <a:t>IPsec</a:t>
            </a:r>
            <a:r>
              <a:rPr kumimoji="1" lang="ja-JP" altLang="en-US" sz="1050" dirty="0"/>
              <a:t>トンネル</a:t>
            </a:r>
            <a:endParaRPr kumimoji="1" lang="en-US" altLang="ja-JP" sz="1050" dirty="0"/>
          </a:p>
          <a:p>
            <a:pPr algn="ctr"/>
            <a:r>
              <a:rPr kumimoji="1" lang="ja-JP" altLang="en-US" sz="1050" dirty="0"/>
              <a:t>（最大</a:t>
            </a:r>
            <a:r>
              <a:rPr kumimoji="1" lang="en-US" altLang="ja-JP" sz="1050" dirty="0"/>
              <a:t>20</a:t>
            </a:r>
            <a:r>
              <a:rPr kumimoji="1" lang="ja-JP" altLang="en-US" sz="1050" dirty="0"/>
              <a:t>）</a:t>
            </a:r>
            <a:endParaRPr kumimoji="1" lang="en-US" altLang="ja-JP" sz="1050" dirty="0"/>
          </a:p>
          <a:p>
            <a:pPr algn="ctr"/>
            <a:r>
              <a:rPr kumimoji="1" lang="en-US" altLang="ja-JP" sz="1050" dirty="0"/>
              <a:t>Firewall</a:t>
            </a:r>
          </a:p>
          <a:p>
            <a:pPr algn="ctr"/>
            <a:r>
              <a:rPr kumimoji="1" lang="en-US" altLang="ja-JP" sz="1050" dirty="0" err="1"/>
              <a:t>QoS</a:t>
            </a:r>
            <a:endParaRPr kumimoji="1" lang="en-US" altLang="ja-JP" sz="1050" dirty="0"/>
          </a:p>
          <a:p>
            <a:pPr algn="ctr"/>
            <a:r>
              <a:rPr kumimoji="1" lang="en-US" altLang="ja-JP" sz="1050" dirty="0"/>
              <a:t>HSRP</a:t>
            </a:r>
          </a:p>
          <a:p>
            <a:pPr algn="ctr"/>
            <a:r>
              <a:rPr kumimoji="1" lang="en-US" altLang="ja-JP" sz="1050" dirty="0"/>
              <a:t>SSL VPN</a:t>
            </a:r>
            <a:endParaRPr kumimoji="1" lang="ja-JP" altLang="en-US" sz="1050" dirty="0"/>
          </a:p>
        </p:txBody>
      </p:sp>
      <p:sp>
        <p:nvSpPr>
          <p:cNvPr id="25" name="Rectangle 11"/>
          <p:cNvSpPr/>
          <p:nvPr/>
        </p:nvSpPr>
        <p:spPr>
          <a:xfrm>
            <a:off x="3959427" y="800603"/>
            <a:ext cx="1747971" cy="1522505"/>
          </a:xfrm>
          <a:prstGeom prst="rect">
            <a:avLst/>
          </a:prstGeom>
          <a:ln/>
        </p:spPr>
        <p:style>
          <a:lnRef idx="1">
            <a:schemeClr val="accent1"/>
          </a:lnRef>
          <a:fillRef idx="2">
            <a:schemeClr val="accent1"/>
          </a:fillRef>
          <a:effectRef idx="1">
            <a:schemeClr val="accent1"/>
          </a:effectRef>
          <a:fontRef idx="minor">
            <a:schemeClr val="dk1"/>
          </a:fontRef>
        </p:style>
        <p:txBody>
          <a:bodyPr lIns="121899" tIns="60949" rIns="121899" bIns="60949" rtlCol="0" anchor="ctr"/>
          <a:lstStyle/>
          <a:p>
            <a:pPr algn="ctr"/>
            <a:r>
              <a:rPr kumimoji="1" lang="en-US" altLang="ja-JP" sz="1050" u="sng" dirty="0"/>
              <a:t>Advanced IP Services Feature </a:t>
            </a:r>
            <a:r>
              <a:rPr kumimoji="1" lang="en-US" altLang="ja-JP" sz="1050" u="sng" dirty="0" smtClean="0"/>
              <a:t>set</a:t>
            </a:r>
            <a:endParaRPr kumimoji="1" lang="en-US" altLang="ja-JP" sz="1050" dirty="0"/>
          </a:p>
          <a:p>
            <a:pPr algn="ctr"/>
            <a:r>
              <a:rPr kumimoji="1" lang="en-US" altLang="ja-JP" sz="1050" dirty="0" smtClean="0"/>
              <a:t>OSPF</a:t>
            </a:r>
            <a:endParaRPr kumimoji="1" lang="en-US" altLang="ja-JP" sz="1050" dirty="0"/>
          </a:p>
          <a:p>
            <a:pPr algn="ctr"/>
            <a:r>
              <a:rPr kumimoji="1" lang="en-US" altLang="ja-JP" sz="1050" dirty="0"/>
              <a:t>BGP</a:t>
            </a:r>
          </a:p>
          <a:p>
            <a:pPr algn="ctr"/>
            <a:r>
              <a:rPr kumimoji="1" lang="en-US" altLang="ja-JP" sz="1050" dirty="0"/>
              <a:t>EIGRP</a:t>
            </a:r>
          </a:p>
          <a:p>
            <a:pPr algn="ctr"/>
            <a:r>
              <a:rPr kumimoji="1" lang="en-US" altLang="ja-JP" sz="1050" dirty="0"/>
              <a:t>L2TPv3</a:t>
            </a:r>
          </a:p>
          <a:p>
            <a:pPr algn="ctr"/>
            <a:r>
              <a:rPr kumimoji="1" lang="en-US" altLang="ja-JP" sz="1050" dirty="0"/>
              <a:t>VRF lite</a:t>
            </a:r>
          </a:p>
          <a:p>
            <a:pPr algn="ctr"/>
            <a:r>
              <a:rPr kumimoji="1" lang="en-US" altLang="ja-JP" sz="1050" dirty="0"/>
              <a:t>DMVPN</a:t>
            </a:r>
          </a:p>
          <a:p>
            <a:pPr algn="ctr"/>
            <a:r>
              <a:rPr kumimoji="1" lang="en-US" altLang="ja-JP" sz="1050" dirty="0"/>
              <a:t>IPv6</a:t>
            </a:r>
            <a:endParaRPr kumimoji="1" lang="ja-JP" altLang="en-US" sz="1050" dirty="0"/>
          </a:p>
        </p:txBody>
      </p:sp>
      <p:sp>
        <p:nvSpPr>
          <p:cNvPr id="26" name="TextBox 12"/>
          <p:cNvSpPr txBox="1"/>
          <p:nvPr/>
        </p:nvSpPr>
        <p:spPr>
          <a:xfrm>
            <a:off x="7158958" y="348387"/>
            <a:ext cx="1829153" cy="338532"/>
          </a:xfrm>
          <a:prstGeom prst="rect">
            <a:avLst/>
          </a:prstGeom>
        </p:spPr>
        <p:style>
          <a:lnRef idx="0">
            <a:schemeClr val="accent1"/>
          </a:lnRef>
          <a:fillRef idx="3">
            <a:schemeClr val="accent1"/>
          </a:fillRef>
          <a:effectRef idx="3">
            <a:schemeClr val="accent1"/>
          </a:effectRef>
          <a:fontRef idx="minor">
            <a:schemeClr val="lt1"/>
          </a:fontRef>
        </p:style>
        <p:txBody>
          <a:bodyPr wrap="square" lIns="121899" tIns="60949" rIns="121899" bIns="60949" rtlCol="0">
            <a:spAutoFit/>
          </a:bodyPr>
          <a:lstStyle/>
          <a:p>
            <a:pPr algn="ctr"/>
            <a:r>
              <a:rPr kumimoji="1" lang="ja-JP" altLang="en-US" sz="1400" dirty="0"/>
              <a:t>デフォルト ライセンス</a:t>
            </a:r>
          </a:p>
        </p:txBody>
      </p:sp>
      <p:sp>
        <p:nvSpPr>
          <p:cNvPr id="27" name="TextBox 13"/>
          <p:cNvSpPr txBox="1"/>
          <p:nvPr/>
        </p:nvSpPr>
        <p:spPr>
          <a:xfrm>
            <a:off x="7158958" y="70733"/>
            <a:ext cx="1829153" cy="338532"/>
          </a:xfrm>
          <a:prstGeom prst="rect">
            <a:avLst/>
          </a:prstGeom>
        </p:spPr>
        <p:style>
          <a:lnRef idx="1">
            <a:schemeClr val="accent1"/>
          </a:lnRef>
          <a:fillRef idx="2">
            <a:schemeClr val="accent1"/>
          </a:fillRef>
          <a:effectRef idx="1">
            <a:schemeClr val="accent1"/>
          </a:effectRef>
          <a:fontRef idx="minor">
            <a:schemeClr val="dk1"/>
          </a:fontRef>
        </p:style>
        <p:txBody>
          <a:bodyPr wrap="square" lIns="121899" tIns="60949" rIns="121899" bIns="60949" rtlCol="0">
            <a:spAutoFit/>
          </a:bodyPr>
          <a:lstStyle/>
          <a:p>
            <a:pPr algn="ctr"/>
            <a:r>
              <a:rPr kumimoji="1" lang="ja-JP" altLang="en-US" sz="1400" dirty="0"/>
              <a:t>追加ライセンス</a:t>
            </a:r>
          </a:p>
        </p:txBody>
      </p:sp>
      <p:sp>
        <p:nvSpPr>
          <p:cNvPr id="28" name="Rectangle 14"/>
          <p:cNvSpPr/>
          <p:nvPr/>
        </p:nvSpPr>
        <p:spPr>
          <a:xfrm>
            <a:off x="6510996" y="800602"/>
            <a:ext cx="1706970" cy="3230053"/>
          </a:xfrm>
          <a:prstGeom prst="rect">
            <a:avLst/>
          </a:prstGeom>
          <a:ln/>
        </p:spPr>
        <p:style>
          <a:lnRef idx="0">
            <a:schemeClr val="accent1"/>
          </a:lnRef>
          <a:fillRef idx="3">
            <a:schemeClr val="accent1"/>
          </a:fillRef>
          <a:effectRef idx="3">
            <a:schemeClr val="accent1"/>
          </a:effectRef>
          <a:fontRef idx="minor">
            <a:schemeClr val="lt1"/>
          </a:fontRef>
        </p:style>
        <p:txBody>
          <a:bodyPr lIns="121899" tIns="60949" rIns="121899" bIns="60949" rtlCol="0" anchor="ctr"/>
          <a:lstStyle/>
          <a:p>
            <a:pPr algn="ctr"/>
            <a:r>
              <a:rPr kumimoji="1" lang="en-US" altLang="ja-JP" sz="1050" u="sng" dirty="0"/>
              <a:t>Advanced IP Services</a:t>
            </a:r>
          </a:p>
          <a:p>
            <a:pPr algn="ctr"/>
            <a:r>
              <a:rPr kumimoji="1" lang="en-US" altLang="ja-JP" sz="1050" u="sng" dirty="0"/>
              <a:t>Feature set</a:t>
            </a:r>
          </a:p>
          <a:p>
            <a:pPr algn="ctr"/>
            <a:endParaRPr kumimoji="1" lang="en-US" altLang="ja-JP" sz="1050" dirty="0"/>
          </a:p>
          <a:p>
            <a:pPr algn="ctr"/>
            <a:r>
              <a:rPr kumimoji="1" lang="en-US" altLang="ja-JP" sz="1050" dirty="0"/>
              <a:t>IP Base</a:t>
            </a:r>
            <a:r>
              <a:rPr kumimoji="1" lang="ja-JP" altLang="en-US" sz="1050" dirty="0"/>
              <a:t>機能</a:t>
            </a:r>
            <a:endParaRPr kumimoji="1" lang="en-US" altLang="ja-JP" sz="1050" dirty="0"/>
          </a:p>
          <a:p>
            <a:pPr algn="ctr"/>
            <a:r>
              <a:rPr kumimoji="1" lang="en-US" altLang="ja-JP" sz="1050" dirty="0"/>
              <a:t>OSPF</a:t>
            </a:r>
          </a:p>
          <a:p>
            <a:pPr algn="ctr"/>
            <a:r>
              <a:rPr kumimoji="1" lang="en-US" altLang="ja-JP" sz="1050" dirty="0"/>
              <a:t>BGP</a:t>
            </a:r>
          </a:p>
          <a:p>
            <a:pPr algn="ctr"/>
            <a:r>
              <a:rPr kumimoji="1" lang="en-US" altLang="ja-JP" sz="1050" dirty="0"/>
              <a:t>EIGRP</a:t>
            </a:r>
          </a:p>
          <a:p>
            <a:pPr algn="ctr"/>
            <a:r>
              <a:rPr kumimoji="1" lang="en-US" altLang="ja-JP" sz="1050" dirty="0"/>
              <a:t>L2TPv3</a:t>
            </a:r>
          </a:p>
          <a:p>
            <a:pPr algn="ctr"/>
            <a:r>
              <a:rPr kumimoji="1" lang="en-US" altLang="ja-JP" sz="1050" dirty="0"/>
              <a:t>VRF lite</a:t>
            </a:r>
          </a:p>
          <a:p>
            <a:pPr algn="ctr"/>
            <a:r>
              <a:rPr kumimoji="1" lang="en-US" altLang="ja-JP" sz="1050" dirty="0"/>
              <a:t>DMVPN</a:t>
            </a:r>
          </a:p>
          <a:p>
            <a:pPr algn="ctr"/>
            <a:r>
              <a:rPr kumimoji="1" lang="en-US" altLang="ja-JP" sz="1050" dirty="0" err="1"/>
              <a:t>IPsec</a:t>
            </a:r>
            <a:r>
              <a:rPr kumimoji="1" lang="ja-JP" altLang="en-US" sz="1050" dirty="0"/>
              <a:t>トンネル</a:t>
            </a:r>
            <a:endParaRPr kumimoji="1" lang="en-US" altLang="ja-JP" sz="1050" dirty="0"/>
          </a:p>
          <a:p>
            <a:pPr algn="ctr"/>
            <a:r>
              <a:rPr kumimoji="1" lang="ja-JP" altLang="en-US" sz="1050" dirty="0"/>
              <a:t>（最大</a:t>
            </a:r>
            <a:r>
              <a:rPr kumimoji="1" lang="en-US" altLang="ja-JP" sz="1050" dirty="0"/>
              <a:t>50</a:t>
            </a:r>
            <a:r>
              <a:rPr kumimoji="1" lang="ja-JP" altLang="en-US" sz="1050" dirty="0"/>
              <a:t>）</a:t>
            </a:r>
            <a:endParaRPr kumimoji="1" lang="en-US" altLang="ja-JP" sz="1050" dirty="0"/>
          </a:p>
          <a:p>
            <a:pPr algn="ctr"/>
            <a:r>
              <a:rPr kumimoji="1" lang="en-US" altLang="ja-JP" sz="1050" dirty="0"/>
              <a:t>Firewall</a:t>
            </a:r>
          </a:p>
          <a:p>
            <a:pPr algn="ctr"/>
            <a:r>
              <a:rPr kumimoji="1" lang="en-US" altLang="ja-JP" sz="1050" dirty="0" err="1"/>
              <a:t>QoS</a:t>
            </a:r>
            <a:endParaRPr kumimoji="1" lang="en-US" altLang="ja-JP" sz="1050" dirty="0"/>
          </a:p>
          <a:p>
            <a:pPr algn="ctr"/>
            <a:r>
              <a:rPr kumimoji="1" lang="en-US" altLang="ja-JP" sz="1050" dirty="0"/>
              <a:t>HSRP</a:t>
            </a:r>
          </a:p>
          <a:p>
            <a:pPr algn="ctr"/>
            <a:r>
              <a:rPr kumimoji="1" lang="en-US" altLang="ja-JP" sz="1050" dirty="0"/>
              <a:t>SSL VPN</a:t>
            </a:r>
            <a:endParaRPr kumimoji="1" lang="ja-JP" altLang="en-US" sz="1050" dirty="0"/>
          </a:p>
        </p:txBody>
      </p:sp>
      <p:sp>
        <p:nvSpPr>
          <p:cNvPr id="29" name="TextBox 15"/>
          <p:cNvSpPr txBox="1"/>
          <p:nvPr/>
        </p:nvSpPr>
        <p:spPr>
          <a:xfrm>
            <a:off x="862458" y="4640869"/>
            <a:ext cx="7094212" cy="492420"/>
          </a:xfrm>
          <a:prstGeom prst="rect">
            <a:avLst/>
          </a:prstGeom>
          <a:noFill/>
        </p:spPr>
        <p:txBody>
          <a:bodyPr wrap="square" lIns="121899" tIns="60949" rIns="121899" bIns="60949" rtlCol="0">
            <a:spAutoFit/>
          </a:bodyPr>
          <a:lstStyle/>
          <a:p>
            <a:r>
              <a:rPr kumimoji="1" lang="en-US" altLang="ja-JP" sz="1200" dirty="0"/>
              <a:t>※</a:t>
            </a:r>
            <a:r>
              <a:rPr kumimoji="1" lang="ja-JP" altLang="en-US" sz="1200" dirty="0"/>
              <a:t>ここでリストした機能名は一部分です。各機能の詳細なサポート状況はそれぞれのデータシートでご確認ください。例えば、</a:t>
            </a:r>
            <a:r>
              <a:rPr kumimoji="1" lang="en-US" altLang="ja-JP" sz="1200" dirty="0"/>
              <a:t>890 </a:t>
            </a:r>
            <a:r>
              <a:rPr kumimoji="1" lang="ja-JP" altLang="en-US" sz="1200" dirty="0"/>
              <a:t>シリーズの</a:t>
            </a:r>
            <a:r>
              <a:rPr kumimoji="1" lang="en-US" altLang="ja-JP" sz="1200" dirty="0"/>
              <a:t>IPv6</a:t>
            </a:r>
            <a:r>
              <a:rPr kumimoji="1" lang="ja-JP" altLang="en-US" sz="1200" dirty="0"/>
              <a:t>機能は</a:t>
            </a:r>
            <a:r>
              <a:rPr kumimoji="1" lang="en-US" altLang="ja-JP" sz="1200" dirty="0"/>
              <a:t>880</a:t>
            </a:r>
            <a:r>
              <a:rPr kumimoji="1" lang="ja-JP" altLang="en-US" sz="1200" dirty="0"/>
              <a:t>シリーズよりも多くの機能を持っています。</a:t>
            </a:r>
          </a:p>
        </p:txBody>
      </p:sp>
      <p:sp>
        <p:nvSpPr>
          <p:cNvPr id="30" name="Oval Callout 17"/>
          <p:cNvSpPr/>
          <p:nvPr/>
        </p:nvSpPr>
        <p:spPr>
          <a:xfrm>
            <a:off x="54662" y="1097945"/>
            <a:ext cx="2048458" cy="937257"/>
          </a:xfrm>
          <a:prstGeom prst="wedgeEllipseCallout">
            <a:avLst>
              <a:gd name="adj1" fmla="val 6164"/>
              <a:gd name="adj2" fmla="val 118470"/>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rtlCol="0" anchor="ctr"/>
          <a:lstStyle/>
          <a:p>
            <a:r>
              <a:rPr kumimoji="1" lang="ja-JP" altLang="en-US" sz="1100" dirty="0"/>
              <a:t>単なるインターネット接続用のルータとしての用途。拠点間接続が必要ない場合。</a:t>
            </a:r>
          </a:p>
        </p:txBody>
      </p:sp>
      <p:sp>
        <p:nvSpPr>
          <p:cNvPr id="31" name="Oval Callout 18"/>
          <p:cNvSpPr/>
          <p:nvPr/>
        </p:nvSpPr>
        <p:spPr>
          <a:xfrm>
            <a:off x="1722126" y="904065"/>
            <a:ext cx="1935474" cy="802814"/>
          </a:xfrm>
          <a:prstGeom prst="wedgeEllipseCallout">
            <a:avLst>
              <a:gd name="adj1" fmla="val -911"/>
              <a:gd name="adj2" fmla="val 117918"/>
            </a:avLst>
          </a:prstGeom>
          <a:ln/>
        </p:spPr>
        <p:style>
          <a:lnRef idx="1">
            <a:schemeClr val="accent4"/>
          </a:lnRef>
          <a:fillRef idx="2">
            <a:schemeClr val="accent4"/>
          </a:fillRef>
          <a:effectRef idx="1">
            <a:schemeClr val="accent4"/>
          </a:effectRef>
          <a:fontRef idx="minor">
            <a:schemeClr val="dk1"/>
          </a:fontRef>
        </p:style>
        <p:txBody>
          <a:bodyPr lIns="121899" tIns="60949" rIns="121899" bIns="60949" rtlCol="0" anchor="ctr"/>
          <a:lstStyle/>
          <a:p>
            <a:r>
              <a:rPr kumimoji="1" lang="ja-JP" altLang="en-US" sz="1100" dirty="0"/>
              <a:t>数拠点の拠点間接続が必要な場合。スタティックもしくは</a:t>
            </a:r>
            <a:r>
              <a:rPr kumimoji="1" lang="en-US" altLang="ja-JP" sz="1100" dirty="0"/>
              <a:t>RIP</a:t>
            </a:r>
            <a:r>
              <a:rPr kumimoji="1" lang="ja-JP" altLang="en-US" sz="1100" dirty="0"/>
              <a:t>でルーティング。</a:t>
            </a:r>
          </a:p>
        </p:txBody>
      </p:sp>
    </p:spTree>
    <p:extLst>
      <p:ext uri="{BB962C8B-B14F-4D97-AF65-F5344CB8AC3E}">
        <p14:creationId xmlns:p14="http://schemas.microsoft.com/office/powerpoint/2010/main" val="41228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Start C841M</a:t>
            </a:r>
            <a:r>
              <a:rPr kumimoji="1" lang="ja-JP" altLang="en-US" dirty="0" smtClean="0"/>
              <a:t>のライセンス</a:t>
            </a:r>
            <a:r>
              <a:rPr kumimoji="1" lang="en-US" altLang="ja-JP" dirty="0" smtClean="0"/>
              <a:t>(C891FJ</a:t>
            </a:r>
            <a:r>
              <a:rPr kumimoji="1" lang="ja-JP" altLang="en-US" dirty="0" smtClean="0"/>
              <a:t>比較</a:t>
            </a:r>
            <a:r>
              <a:rPr kumimoji="1" lang="en-US" altLang="ja-JP" dirty="0" smtClean="0"/>
              <a:t>)</a:t>
            </a:r>
            <a:endParaRPr kumimoji="1" lang="ja-JP" altLang="en-US" dirty="0"/>
          </a:p>
        </p:txBody>
      </p:sp>
      <p:grpSp>
        <p:nvGrpSpPr>
          <p:cNvPr id="2" name="図形グループ 1"/>
          <p:cNvGrpSpPr/>
          <p:nvPr/>
        </p:nvGrpSpPr>
        <p:grpSpPr>
          <a:xfrm>
            <a:off x="910206" y="822705"/>
            <a:ext cx="7250813" cy="3899384"/>
            <a:chOff x="1014513" y="1254046"/>
            <a:chExt cx="9893715" cy="5320697"/>
          </a:xfrm>
        </p:grpSpPr>
        <p:sp>
          <p:nvSpPr>
            <p:cNvPr id="32" name="TextBox 3"/>
            <p:cNvSpPr txBox="1"/>
            <p:nvPr/>
          </p:nvSpPr>
          <p:spPr>
            <a:xfrm>
              <a:off x="4626989" y="4985168"/>
              <a:ext cx="2446733" cy="587919"/>
            </a:xfrm>
            <a:prstGeom prst="rect">
              <a:avLst/>
            </a:prstGeom>
          </p:spPr>
          <p:style>
            <a:lnRef idx="3">
              <a:schemeClr val="lt1"/>
            </a:lnRef>
            <a:fillRef idx="1">
              <a:schemeClr val="accent2"/>
            </a:fillRef>
            <a:effectRef idx="1">
              <a:schemeClr val="accent2"/>
            </a:effectRef>
            <a:fontRef idx="minor">
              <a:schemeClr val="lt1"/>
            </a:fontRef>
          </p:style>
          <p:txBody>
            <a:bodyPr wrap="square" lIns="91423" tIns="45711" rIns="91423" bIns="45711" rtlCol="0">
              <a:spAutoFit/>
            </a:bodyPr>
            <a:lstStyle/>
            <a:p>
              <a:r>
                <a:rPr lang="en-US" altLang="ja-JP" sz="1100" dirty="0" err="1" smtClean="0"/>
                <a:t>C841M</a:t>
              </a:r>
              <a:r>
                <a:rPr lang="en-US" altLang="ja-JP" sz="1100" dirty="0" smtClean="0"/>
                <a:t> </a:t>
              </a:r>
            </a:p>
            <a:p>
              <a:r>
                <a:rPr lang="en-US" altLang="ja-JP" sz="1100" dirty="0" smtClean="0"/>
                <a:t>4 </a:t>
              </a:r>
              <a:r>
                <a:rPr lang="en-US" altLang="ja-JP" sz="1100" dirty="0"/>
                <a:t>or 8</a:t>
              </a:r>
              <a:r>
                <a:rPr lang="ja-JP" altLang="en-US" sz="1100" dirty="0"/>
                <a:t> </a:t>
              </a:r>
              <a:r>
                <a:rPr lang="en-US" altLang="ja-JP" sz="1100" dirty="0"/>
                <a:t>port</a:t>
              </a:r>
              <a:endParaRPr lang="ja-JP" altLang="en-US" sz="1100" dirty="0"/>
            </a:p>
          </p:txBody>
        </p:sp>
        <p:sp>
          <p:nvSpPr>
            <p:cNvPr id="33" name="TextBox 4"/>
            <p:cNvSpPr txBox="1"/>
            <p:nvPr/>
          </p:nvSpPr>
          <p:spPr>
            <a:xfrm>
              <a:off x="8633787" y="4955023"/>
              <a:ext cx="1819325" cy="587919"/>
            </a:xfrm>
            <a:prstGeom prst="rect">
              <a:avLst/>
            </a:prstGeom>
          </p:spPr>
          <p:style>
            <a:lnRef idx="3">
              <a:schemeClr val="lt1"/>
            </a:lnRef>
            <a:fillRef idx="1">
              <a:schemeClr val="accent2"/>
            </a:fillRef>
            <a:effectRef idx="1">
              <a:schemeClr val="accent2"/>
            </a:effectRef>
            <a:fontRef idx="minor">
              <a:schemeClr val="lt1"/>
            </a:fontRef>
          </p:style>
          <p:txBody>
            <a:bodyPr wrap="square" lIns="91423" tIns="45711" rIns="91423" bIns="45711" rtlCol="0">
              <a:spAutoFit/>
            </a:bodyPr>
            <a:lstStyle/>
            <a:p>
              <a:r>
                <a:rPr lang="en-US" altLang="ja-JP" sz="1100" dirty="0" err="1" smtClean="0"/>
                <a:t>C891FJ</a:t>
              </a:r>
              <a:r>
                <a:rPr lang="en-US" altLang="ja-JP" sz="1100" dirty="0" smtClean="0"/>
                <a:t> </a:t>
              </a:r>
            </a:p>
            <a:p>
              <a:r>
                <a:rPr lang="en-US" altLang="ja-JP" sz="1100" dirty="0" smtClean="0"/>
                <a:t>8 </a:t>
              </a:r>
              <a:r>
                <a:rPr lang="en-US" altLang="ja-JP" sz="1100" dirty="0"/>
                <a:t>port</a:t>
              </a:r>
              <a:endParaRPr lang="ja-JP" altLang="en-US" sz="1100" dirty="0"/>
            </a:p>
          </p:txBody>
        </p:sp>
        <p:sp>
          <p:nvSpPr>
            <p:cNvPr id="34" name="Rectangle 10"/>
            <p:cNvSpPr/>
            <p:nvPr/>
          </p:nvSpPr>
          <p:spPr>
            <a:xfrm>
              <a:off x="2285191" y="2394400"/>
              <a:ext cx="2006242" cy="2286811"/>
            </a:xfrm>
            <a:prstGeom prst="rect">
              <a:avLst/>
            </a:prstGeom>
            <a:ln/>
          </p:spPr>
          <p:style>
            <a:lnRef idx="0">
              <a:schemeClr val="accent1"/>
            </a:lnRef>
            <a:fillRef idx="3">
              <a:schemeClr val="accent1"/>
            </a:fillRef>
            <a:effectRef idx="3">
              <a:schemeClr val="accent1"/>
            </a:effectRef>
            <a:fontRef idx="minor">
              <a:schemeClr val="lt1"/>
            </a:fontRef>
          </p:style>
          <p:txBody>
            <a:bodyPr lIns="91423" tIns="45711" rIns="91423" bIns="45711" rtlCol="0" anchor="ctr"/>
            <a:lstStyle/>
            <a:p>
              <a:pPr algn="ctr"/>
              <a:r>
                <a:rPr lang="en-US" altLang="ja-JP" sz="800" u="sng" dirty="0"/>
                <a:t>Advanced Security</a:t>
              </a:r>
            </a:p>
            <a:p>
              <a:pPr algn="ctr"/>
              <a:r>
                <a:rPr lang="en-US" altLang="ja-JP" sz="800" u="sng" dirty="0"/>
                <a:t>Feature set</a:t>
              </a:r>
              <a:r>
                <a:rPr lang="ja-JP" altLang="en-US" sz="800" u="sng" dirty="0"/>
                <a:t> </a:t>
              </a:r>
              <a:r>
                <a:rPr lang="en-US" altLang="ja-JP" sz="800" u="sng" dirty="0"/>
                <a:t>(</a:t>
              </a:r>
              <a:r>
                <a:rPr lang="en-US" altLang="ja-JP" sz="800" u="sng" dirty="0" err="1"/>
                <a:t>JSEC</a:t>
              </a:r>
              <a:r>
                <a:rPr lang="en-US" altLang="ja-JP" sz="800" u="sng" dirty="0"/>
                <a:t>)</a:t>
              </a:r>
            </a:p>
            <a:p>
              <a:pPr algn="ctr"/>
              <a:endParaRPr lang="en-US" altLang="ja-JP" sz="800" dirty="0"/>
            </a:p>
            <a:p>
              <a:pPr algn="ctr"/>
              <a:r>
                <a:rPr lang="en-US" altLang="ja-JP" sz="800" dirty="0"/>
                <a:t>IP Base</a:t>
              </a:r>
              <a:r>
                <a:rPr lang="ja-JP" altLang="en-US" sz="800" dirty="0"/>
                <a:t>機能</a:t>
              </a:r>
              <a:endParaRPr lang="en-US" altLang="ja-JP" sz="800" dirty="0"/>
            </a:p>
            <a:p>
              <a:pPr algn="ctr"/>
              <a:r>
                <a:rPr lang="en-US" altLang="ja-JP" sz="800" dirty="0"/>
                <a:t>OSPF</a:t>
              </a:r>
            </a:p>
            <a:p>
              <a:pPr algn="ctr"/>
              <a:r>
                <a:rPr lang="en-US" altLang="ja-JP" sz="800" dirty="0"/>
                <a:t>BGP</a:t>
              </a:r>
            </a:p>
            <a:p>
              <a:pPr algn="ctr"/>
              <a:r>
                <a:rPr lang="en-US" altLang="ja-JP" sz="800" dirty="0" err="1"/>
                <a:t>IPsec</a:t>
              </a:r>
              <a:r>
                <a:rPr lang="ja-JP" altLang="en-US" sz="800" dirty="0"/>
                <a:t>トンネル</a:t>
              </a:r>
              <a:endParaRPr lang="en-US" altLang="ja-JP" sz="800" dirty="0"/>
            </a:p>
            <a:p>
              <a:pPr algn="ctr"/>
              <a:r>
                <a:rPr lang="ja-JP" altLang="en-US" sz="800" dirty="0"/>
                <a:t>（最大</a:t>
              </a:r>
              <a:r>
                <a:rPr lang="en-US" altLang="ja-JP" sz="800" dirty="0"/>
                <a:t>20</a:t>
              </a:r>
              <a:r>
                <a:rPr lang="ja-JP" altLang="en-US" sz="800" dirty="0"/>
                <a:t>）</a:t>
              </a:r>
              <a:endParaRPr lang="en-US" altLang="ja-JP" sz="800" dirty="0"/>
            </a:p>
            <a:p>
              <a:pPr algn="ctr"/>
              <a:r>
                <a:rPr lang="en-US" altLang="ja-JP" sz="800" dirty="0"/>
                <a:t>Firewall</a:t>
              </a:r>
            </a:p>
            <a:p>
              <a:pPr algn="ctr"/>
              <a:r>
                <a:rPr lang="en-US" altLang="ja-JP" sz="800" dirty="0" err="1"/>
                <a:t>QoS</a:t>
              </a:r>
              <a:endParaRPr lang="en-US" altLang="ja-JP" sz="800" dirty="0"/>
            </a:p>
            <a:p>
              <a:pPr algn="ctr"/>
              <a:r>
                <a:rPr lang="en-US" altLang="ja-JP" sz="800" dirty="0"/>
                <a:t>HSRP</a:t>
              </a:r>
            </a:p>
            <a:p>
              <a:pPr algn="ctr"/>
              <a:r>
                <a:rPr lang="en-US" altLang="ja-JP" sz="800" dirty="0"/>
                <a:t>SSL VPN</a:t>
              </a:r>
              <a:endParaRPr lang="ja-JP" altLang="en-US" sz="800" dirty="0"/>
            </a:p>
          </p:txBody>
        </p:sp>
        <p:sp>
          <p:nvSpPr>
            <p:cNvPr id="35" name="Rectangle 14"/>
            <p:cNvSpPr/>
            <p:nvPr/>
          </p:nvSpPr>
          <p:spPr>
            <a:xfrm>
              <a:off x="4893892" y="1404772"/>
              <a:ext cx="2006242" cy="3276439"/>
            </a:xfrm>
            <a:prstGeom prst="rect">
              <a:avLst/>
            </a:prstGeom>
            <a:ln/>
          </p:spPr>
          <p:style>
            <a:lnRef idx="0">
              <a:schemeClr val="accent1"/>
            </a:lnRef>
            <a:fillRef idx="3">
              <a:schemeClr val="accent1"/>
            </a:fillRef>
            <a:effectRef idx="3">
              <a:schemeClr val="accent1"/>
            </a:effectRef>
            <a:fontRef idx="minor">
              <a:schemeClr val="lt1"/>
            </a:fontRef>
          </p:style>
          <p:txBody>
            <a:bodyPr lIns="91423" tIns="45711" rIns="91423" bIns="45711" rtlCol="0" anchor="ctr"/>
            <a:lstStyle/>
            <a:p>
              <a:pPr algn="ctr"/>
              <a:r>
                <a:rPr lang="en-US" altLang="ja-JP" sz="800" u="sng" dirty="0"/>
                <a:t>Advanced IP Services</a:t>
              </a:r>
            </a:p>
            <a:p>
              <a:pPr algn="ctr"/>
              <a:r>
                <a:rPr lang="en-US" altLang="ja-JP" sz="800" u="sng" dirty="0"/>
                <a:t>Feature set (</a:t>
              </a:r>
              <a:r>
                <a:rPr lang="en-US" altLang="ja-JP" sz="800" u="sng" dirty="0" err="1"/>
                <a:t>JAIS</a:t>
              </a:r>
              <a:r>
                <a:rPr lang="en-US" altLang="ja-JP" sz="800" u="sng" dirty="0"/>
                <a:t>)</a:t>
              </a:r>
            </a:p>
            <a:p>
              <a:pPr algn="ctr"/>
              <a:endParaRPr lang="en-US" altLang="ja-JP" sz="800" dirty="0"/>
            </a:p>
            <a:p>
              <a:pPr algn="ctr"/>
              <a:r>
                <a:rPr lang="en-US" altLang="ja-JP" sz="800" dirty="0"/>
                <a:t>IP Base</a:t>
              </a:r>
              <a:r>
                <a:rPr lang="ja-JP" altLang="en-US" sz="800" dirty="0"/>
                <a:t>機能</a:t>
              </a:r>
              <a:endParaRPr lang="en-US" altLang="ja-JP" sz="800" dirty="0"/>
            </a:p>
            <a:p>
              <a:pPr algn="ctr"/>
              <a:r>
                <a:rPr lang="en-US" altLang="ja-JP" sz="800" dirty="0"/>
                <a:t>OSPF</a:t>
              </a:r>
            </a:p>
            <a:p>
              <a:pPr algn="ctr"/>
              <a:r>
                <a:rPr lang="en-US" altLang="ja-JP" sz="800" dirty="0"/>
                <a:t>BGP</a:t>
              </a:r>
            </a:p>
            <a:p>
              <a:pPr algn="ctr"/>
              <a:r>
                <a:rPr lang="en-US" altLang="ja-JP" sz="800" dirty="0"/>
                <a:t>EIGRP</a:t>
              </a:r>
            </a:p>
            <a:p>
              <a:pPr algn="ctr"/>
              <a:r>
                <a:rPr lang="en-US" altLang="ja-JP" sz="800" dirty="0"/>
                <a:t>L2TPv3</a:t>
              </a:r>
            </a:p>
            <a:p>
              <a:pPr algn="ctr"/>
              <a:r>
                <a:rPr lang="en-US" altLang="ja-JP" sz="800" dirty="0"/>
                <a:t>VRF lite</a:t>
              </a:r>
            </a:p>
            <a:p>
              <a:pPr algn="ctr"/>
              <a:r>
                <a:rPr lang="en-US" altLang="ja-JP" sz="800" dirty="0"/>
                <a:t>DMVPN</a:t>
              </a:r>
            </a:p>
            <a:p>
              <a:pPr algn="ctr"/>
              <a:r>
                <a:rPr lang="en-US" altLang="ja-JP" sz="800" dirty="0" err="1"/>
                <a:t>IPsec</a:t>
              </a:r>
              <a:r>
                <a:rPr lang="ja-JP" altLang="en-US" sz="800" dirty="0"/>
                <a:t>トンネル</a:t>
              </a:r>
              <a:endParaRPr lang="en-US" altLang="ja-JP" sz="800" dirty="0"/>
            </a:p>
            <a:p>
              <a:pPr algn="ctr"/>
              <a:r>
                <a:rPr lang="ja-JP" altLang="en-US" sz="800" dirty="0"/>
                <a:t>（最大</a:t>
              </a:r>
              <a:r>
                <a:rPr lang="en-US" altLang="ja-JP" sz="800" dirty="0"/>
                <a:t>50</a:t>
              </a:r>
              <a:r>
                <a:rPr lang="ja-JP" altLang="en-US" sz="800" dirty="0"/>
                <a:t>）</a:t>
              </a:r>
              <a:endParaRPr lang="en-US" altLang="ja-JP" sz="800" dirty="0"/>
            </a:p>
            <a:p>
              <a:pPr algn="ctr"/>
              <a:r>
                <a:rPr lang="en-US" altLang="ja-JP" sz="800" dirty="0"/>
                <a:t>Firewall</a:t>
              </a:r>
            </a:p>
            <a:p>
              <a:pPr algn="ctr"/>
              <a:r>
                <a:rPr lang="en-US" altLang="ja-JP" sz="800" dirty="0" err="1"/>
                <a:t>QoS</a:t>
              </a:r>
              <a:endParaRPr lang="en-US" altLang="ja-JP" sz="800" dirty="0"/>
            </a:p>
            <a:p>
              <a:pPr algn="ctr"/>
              <a:r>
                <a:rPr lang="en-US" altLang="ja-JP" sz="800" dirty="0"/>
                <a:t>HSRP</a:t>
              </a:r>
            </a:p>
            <a:p>
              <a:pPr algn="ctr"/>
              <a:r>
                <a:rPr lang="en-US" altLang="ja-JP" sz="800" dirty="0"/>
                <a:t>SSL VPN</a:t>
              </a:r>
            </a:p>
            <a:p>
              <a:pPr algn="ctr"/>
              <a:r>
                <a:rPr lang="en-US" altLang="ja-JP" sz="800" dirty="0" err="1"/>
                <a:t>NetFlow</a:t>
              </a:r>
              <a:endParaRPr lang="en-US" altLang="ja-JP" sz="800" dirty="0"/>
            </a:p>
            <a:p>
              <a:pPr algn="ctr"/>
              <a:r>
                <a:rPr lang="en-US" altLang="ja-JP" sz="800" dirty="0"/>
                <a:t>WAAS</a:t>
              </a:r>
              <a:endParaRPr lang="ja-JP" altLang="en-US" sz="800" dirty="0"/>
            </a:p>
          </p:txBody>
        </p:sp>
        <p:sp>
          <p:nvSpPr>
            <p:cNvPr id="36" name="Rectangle 14"/>
            <p:cNvSpPr/>
            <p:nvPr/>
          </p:nvSpPr>
          <p:spPr>
            <a:xfrm>
              <a:off x="8755940" y="1404769"/>
              <a:ext cx="1556745" cy="3276440"/>
            </a:xfrm>
            <a:prstGeom prst="rect">
              <a:avLst/>
            </a:prstGeom>
            <a:ln/>
          </p:spPr>
          <p:style>
            <a:lnRef idx="0">
              <a:schemeClr val="accent1"/>
            </a:lnRef>
            <a:fillRef idx="3">
              <a:schemeClr val="accent1"/>
            </a:fillRef>
            <a:effectRef idx="3">
              <a:schemeClr val="accent1"/>
            </a:effectRef>
            <a:fontRef idx="minor">
              <a:schemeClr val="lt1"/>
            </a:fontRef>
          </p:style>
          <p:txBody>
            <a:bodyPr lIns="91423" tIns="45711" rIns="91423" bIns="45711" rtlCol="0" anchor="ctr"/>
            <a:lstStyle/>
            <a:p>
              <a:pPr algn="ctr"/>
              <a:r>
                <a:rPr lang="en-US" altLang="ja-JP" sz="800" u="sng" dirty="0"/>
                <a:t>Advanced IP Services</a:t>
              </a:r>
            </a:p>
            <a:p>
              <a:pPr algn="ctr"/>
              <a:r>
                <a:rPr lang="en-US" altLang="ja-JP" sz="800" u="sng" dirty="0"/>
                <a:t>Feature set (</a:t>
              </a:r>
              <a:r>
                <a:rPr lang="en-US" altLang="ja-JP" sz="800" u="sng" dirty="0" err="1"/>
                <a:t>JAIS</a:t>
              </a:r>
              <a:r>
                <a:rPr lang="en-US" altLang="ja-JP" sz="800" u="sng" dirty="0"/>
                <a:t>)</a:t>
              </a:r>
            </a:p>
            <a:p>
              <a:pPr algn="ctr"/>
              <a:endParaRPr lang="en-US" altLang="ja-JP" sz="800" dirty="0"/>
            </a:p>
            <a:p>
              <a:pPr algn="ctr"/>
              <a:r>
                <a:rPr lang="en-US" altLang="ja-JP" sz="800" dirty="0"/>
                <a:t>IP Base</a:t>
              </a:r>
              <a:r>
                <a:rPr lang="ja-JP" altLang="en-US" sz="800" dirty="0"/>
                <a:t>機能</a:t>
              </a:r>
              <a:endParaRPr lang="en-US" altLang="ja-JP" sz="800" dirty="0"/>
            </a:p>
            <a:p>
              <a:pPr algn="ctr"/>
              <a:r>
                <a:rPr lang="en-US" altLang="ja-JP" sz="800" dirty="0"/>
                <a:t>OSPF</a:t>
              </a:r>
            </a:p>
            <a:p>
              <a:pPr algn="ctr"/>
              <a:r>
                <a:rPr lang="en-US" altLang="ja-JP" sz="800" dirty="0"/>
                <a:t>BGP</a:t>
              </a:r>
            </a:p>
            <a:p>
              <a:pPr algn="ctr"/>
              <a:r>
                <a:rPr lang="en-US" altLang="ja-JP" sz="800" dirty="0"/>
                <a:t>EIGRP</a:t>
              </a:r>
            </a:p>
            <a:p>
              <a:pPr algn="ctr"/>
              <a:r>
                <a:rPr lang="en-US" altLang="ja-JP" sz="800" dirty="0"/>
                <a:t>L2TPv3</a:t>
              </a:r>
            </a:p>
            <a:p>
              <a:pPr algn="ctr"/>
              <a:r>
                <a:rPr lang="en-US" altLang="ja-JP" sz="800" dirty="0"/>
                <a:t>VRF lite</a:t>
              </a:r>
            </a:p>
            <a:p>
              <a:pPr algn="ctr"/>
              <a:r>
                <a:rPr lang="en-US" altLang="ja-JP" sz="800" dirty="0"/>
                <a:t>DMVPN</a:t>
              </a:r>
            </a:p>
            <a:p>
              <a:pPr algn="ctr"/>
              <a:r>
                <a:rPr lang="en-US" altLang="ja-JP" sz="800" dirty="0" err="1"/>
                <a:t>IPsec</a:t>
              </a:r>
              <a:r>
                <a:rPr lang="ja-JP" altLang="en-US" sz="800" dirty="0"/>
                <a:t>トンネル</a:t>
              </a:r>
              <a:endParaRPr lang="en-US" altLang="ja-JP" sz="800" dirty="0"/>
            </a:p>
            <a:p>
              <a:pPr algn="ctr"/>
              <a:r>
                <a:rPr lang="ja-JP" altLang="en-US" sz="800" dirty="0"/>
                <a:t>（最大</a:t>
              </a:r>
              <a:r>
                <a:rPr lang="en-US" altLang="ja-JP" sz="800" dirty="0"/>
                <a:t>50</a:t>
              </a:r>
              <a:r>
                <a:rPr lang="ja-JP" altLang="en-US" sz="800" dirty="0"/>
                <a:t>）</a:t>
              </a:r>
              <a:endParaRPr lang="en-US" altLang="ja-JP" sz="800" dirty="0"/>
            </a:p>
            <a:p>
              <a:pPr algn="ctr"/>
              <a:r>
                <a:rPr lang="en-US" altLang="ja-JP" sz="800" dirty="0"/>
                <a:t>Firewall</a:t>
              </a:r>
            </a:p>
            <a:p>
              <a:pPr algn="ctr"/>
              <a:r>
                <a:rPr lang="en-US" altLang="ja-JP" sz="800" dirty="0" err="1"/>
                <a:t>QoS</a:t>
              </a:r>
              <a:endParaRPr lang="en-US" altLang="ja-JP" sz="800" dirty="0"/>
            </a:p>
            <a:p>
              <a:pPr algn="ctr"/>
              <a:r>
                <a:rPr lang="en-US" altLang="ja-JP" sz="800" dirty="0"/>
                <a:t>HSRP</a:t>
              </a:r>
            </a:p>
            <a:p>
              <a:pPr algn="ctr"/>
              <a:r>
                <a:rPr lang="en-US" altLang="ja-JP" sz="800" dirty="0"/>
                <a:t>SSL VPN</a:t>
              </a:r>
            </a:p>
            <a:p>
              <a:pPr algn="ctr"/>
              <a:r>
                <a:rPr lang="en-US" altLang="ja-JP" sz="800" dirty="0" err="1"/>
                <a:t>NetFlow</a:t>
              </a:r>
              <a:endParaRPr lang="en-US" altLang="ja-JP" sz="800" dirty="0"/>
            </a:p>
            <a:p>
              <a:pPr algn="ctr"/>
              <a:r>
                <a:rPr lang="en-US" altLang="ja-JP" sz="800" dirty="0"/>
                <a:t>WAAS</a:t>
              </a:r>
              <a:endParaRPr lang="ja-JP" altLang="en-US" sz="800" dirty="0"/>
            </a:p>
          </p:txBody>
        </p:sp>
        <p:sp>
          <p:nvSpPr>
            <p:cNvPr id="37" name="TextBox 3"/>
            <p:cNvSpPr txBox="1"/>
            <p:nvPr/>
          </p:nvSpPr>
          <p:spPr>
            <a:xfrm>
              <a:off x="2228539" y="4973468"/>
              <a:ext cx="2017224" cy="587919"/>
            </a:xfrm>
            <a:prstGeom prst="rect">
              <a:avLst/>
            </a:prstGeom>
          </p:spPr>
          <p:style>
            <a:lnRef idx="3">
              <a:schemeClr val="lt1"/>
            </a:lnRef>
            <a:fillRef idx="1">
              <a:schemeClr val="accent2"/>
            </a:fillRef>
            <a:effectRef idx="1">
              <a:schemeClr val="accent2"/>
            </a:effectRef>
            <a:fontRef idx="minor">
              <a:schemeClr val="lt1"/>
            </a:fontRef>
          </p:style>
          <p:txBody>
            <a:bodyPr wrap="square" lIns="91423" tIns="45711" rIns="91423" bIns="45711" rtlCol="0">
              <a:spAutoFit/>
            </a:bodyPr>
            <a:lstStyle/>
            <a:p>
              <a:r>
                <a:rPr lang="en-US" altLang="ja-JP" sz="1100" dirty="0" err="1" smtClean="0"/>
                <a:t>C841M</a:t>
              </a:r>
              <a:r>
                <a:rPr lang="ja-JP" altLang="en-US" sz="1100" dirty="0"/>
                <a:t>　</a:t>
              </a:r>
              <a:endParaRPr lang="en-US" altLang="ja-JP" sz="1100" dirty="0" smtClean="0"/>
            </a:p>
            <a:p>
              <a:r>
                <a:rPr lang="en-US" altLang="ja-JP" sz="1100" dirty="0" smtClean="0"/>
                <a:t>4 </a:t>
              </a:r>
              <a:r>
                <a:rPr lang="en-US" altLang="ja-JP" sz="1100" dirty="0"/>
                <a:t>port</a:t>
              </a:r>
              <a:endParaRPr lang="ja-JP" altLang="en-US" sz="1100" dirty="0"/>
            </a:p>
          </p:txBody>
        </p:sp>
        <p:sp>
          <p:nvSpPr>
            <p:cNvPr id="38" name="正方形/長方形 37"/>
            <p:cNvSpPr/>
            <p:nvPr/>
          </p:nvSpPr>
          <p:spPr>
            <a:xfrm>
              <a:off x="1014513" y="1324382"/>
              <a:ext cx="6756595" cy="4903596"/>
            </a:xfrm>
            <a:prstGeom prst="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kumimoji="1" lang="ja-JP" altLang="en-US" sz="1100"/>
            </a:p>
          </p:txBody>
        </p:sp>
        <p:sp>
          <p:nvSpPr>
            <p:cNvPr id="39" name="正方形/長方形 38"/>
            <p:cNvSpPr/>
            <p:nvPr/>
          </p:nvSpPr>
          <p:spPr>
            <a:xfrm>
              <a:off x="8237504" y="1254046"/>
              <a:ext cx="2611892" cy="4973935"/>
            </a:xfrm>
            <a:prstGeom prst="rect">
              <a:avLst/>
            </a:prstGeom>
            <a:no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kumimoji="1" lang="ja-JP" altLang="en-US" sz="1100"/>
            </a:p>
          </p:txBody>
        </p:sp>
        <p:sp>
          <p:nvSpPr>
            <p:cNvPr id="40" name="正方形/長方形 39"/>
            <p:cNvSpPr/>
            <p:nvPr/>
          </p:nvSpPr>
          <p:spPr>
            <a:xfrm>
              <a:off x="8219968" y="5855076"/>
              <a:ext cx="2688260" cy="71966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23" tIns="45711" rIns="91423" bIns="45711" rtlCol="0" anchor="ctr"/>
            <a:lstStyle/>
            <a:p>
              <a:pPr algn="ctr"/>
              <a:r>
                <a:rPr kumimoji="1" lang="ja-JP" altLang="en-US" sz="1400" dirty="0" smtClean="0"/>
                <a:t>フィーチャ </a:t>
              </a:r>
              <a:r>
                <a:rPr kumimoji="1" lang="ja-JP" altLang="en-US" sz="1400" dirty="0" smtClean="0"/>
                <a:t>ライセンス</a:t>
              </a:r>
              <a:r>
                <a:rPr kumimoji="1" lang="ja-JP" altLang="en-US" sz="1400" dirty="0"/>
                <a:t>の追加可</a:t>
              </a:r>
            </a:p>
          </p:txBody>
        </p:sp>
        <p:sp>
          <p:nvSpPr>
            <p:cNvPr id="41" name="正方形/長方形 40"/>
            <p:cNvSpPr/>
            <p:nvPr/>
          </p:nvSpPr>
          <p:spPr>
            <a:xfrm>
              <a:off x="2458778" y="5855076"/>
              <a:ext cx="4271525" cy="6828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23" tIns="45711" rIns="91423" bIns="45711" rtlCol="0" anchor="ctr"/>
            <a:lstStyle/>
            <a:p>
              <a:pPr algn="ctr"/>
              <a:r>
                <a:rPr kumimoji="1" lang="ja-JP" altLang="en-US" sz="1400" dirty="0"/>
                <a:t>ライセンスの付け替え不可</a:t>
              </a:r>
            </a:p>
          </p:txBody>
        </p:sp>
      </p:grpSp>
    </p:spTree>
    <p:extLst>
      <p:ext uri="{BB962C8B-B14F-4D97-AF65-F5344CB8AC3E}">
        <p14:creationId xmlns:p14="http://schemas.microsoft.com/office/powerpoint/2010/main" val="368197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127463" y="1260529"/>
            <a:ext cx="4700449" cy="742151"/>
          </a:xfrm>
          <a:prstGeom prst="roundRect">
            <a:avLst>
              <a:gd name="adj" fmla="val 7197"/>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sp>
        <p:nvSpPr>
          <p:cNvPr id="5" name="角丸四角形 4"/>
          <p:cNvSpPr/>
          <p:nvPr/>
        </p:nvSpPr>
        <p:spPr>
          <a:xfrm>
            <a:off x="1029809" y="1177052"/>
            <a:ext cx="4700449" cy="742151"/>
          </a:xfrm>
          <a:prstGeom prst="roundRect">
            <a:avLst>
              <a:gd name="adj" fmla="val 719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kumimoji="1" lang="ja-JP" altLang="en-US" dirty="0" smtClean="0"/>
              <a:t>セールス コンテンツ紹介</a:t>
            </a:r>
            <a:endParaRPr kumimoji="1" lang="ja-JP" altLang="en-US" dirty="0"/>
          </a:p>
        </p:txBody>
      </p:sp>
      <p:sp>
        <p:nvSpPr>
          <p:cNvPr id="2" name="テキスト プレースホルダー 1"/>
          <p:cNvSpPr>
            <a:spLocks noGrp="1"/>
          </p:cNvSpPr>
          <p:nvPr>
            <p:ph type="body" sz="quarter" idx="4294967295"/>
          </p:nvPr>
        </p:nvSpPr>
        <p:spPr>
          <a:xfrm>
            <a:off x="928919" y="2265341"/>
            <a:ext cx="7757882" cy="2341409"/>
          </a:xfrm>
          <a:prstGeom prst="rect">
            <a:avLst/>
          </a:prstGeom>
        </p:spPr>
        <p:txBody>
          <a:bodyPr/>
          <a:lstStyle/>
          <a:p>
            <a:r>
              <a:rPr lang="ja-JP" altLang="en-US" sz="1600" dirty="0" smtClean="0">
                <a:latin typeface="Arial" panose="020B0604020202020204" pitchFamily="34" charset="0"/>
                <a:cs typeface="Arial" panose="020B0604020202020204" pitchFamily="34" charset="0"/>
              </a:rPr>
              <a:t>カタログ</a:t>
            </a:r>
            <a:endParaRPr lang="en-US" altLang="ja-JP" sz="1600" dirty="0" smtClean="0">
              <a:latin typeface="Arial" panose="020B0604020202020204" pitchFamily="34" charset="0"/>
              <a:cs typeface="Arial" panose="020B0604020202020204" pitchFamily="34" charset="0"/>
            </a:endParaRPr>
          </a:p>
          <a:p>
            <a:pPr lvl="1"/>
            <a:r>
              <a:rPr lang="ja-JP" altLang="en-US" dirty="0" smtClean="0">
                <a:latin typeface="Arial" panose="020B0604020202020204" pitchFamily="34" charset="0"/>
                <a:cs typeface="Arial" panose="020B0604020202020204" pitchFamily="34" charset="0"/>
              </a:rPr>
              <a:t>ネットワーク製品カタログ</a:t>
            </a:r>
            <a:endParaRPr lang="en-US" altLang="ja-JP" dirty="0" smtClean="0">
              <a:latin typeface="Arial" panose="020B0604020202020204" pitchFamily="34" charset="0"/>
              <a:cs typeface="Arial" panose="020B0604020202020204" pitchFamily="34" charset="0"/>
            </a:endParaRPr>
          </a:p>
          <a:p>
            <a:pPr lvl="1"/>
            <a:r>
              <a:rPr lang="en-US" altLang="ja-JP" dirty="0">
                <a:latin typeface="Arial" panose="020B0604020202020204" pitchFamily="34" charset="0"/>
                <a:cs typeface="Arial" panose="020B0604020202020204" pitchFamily="34" charset="0"/>
              </a:rPr>
              <a:t>http://</a:t>
            </a:r>
            <a:r>
              <a:rPr lang="en-US" altLang="ja-JP" dirty="0" err="1">
                <a:latin typeface="Arial" panose="020B0604020202020204" pitchFamily="34" charset="0"/>
                <a:cs typeface="Arial" panose="020B0604020202020204" pitchFamily="34" charset="0"/>
              </a:rPr>
              <a:t>www.cisco.com</a:t>
            </a:r>
            <a:r>
              <a:rPr lang="en-US" altLang="ja-JP" dirty="0">
                <a:latin typeface="Arial" panose="020B0604020202020204" pitchFamily="34" charset="0"/>
                <a:cs typeface="Arial" panose="020B0604020202020204" pitchFamily="34" charset="0"/>
              </a:rPr>
              <a:t>/c/dam/global/</a:t>
            </a:r>
            <a:r>
              <a:rPr lang="en-US" altLang="ja-JP" dirty="0" err="1">
                <a:latin typeface="Arial" panose="020B0604020202020204" pitchFamily="34" charset="0"/>
                <a:cs typeface="Arial" panose="020B0604020202020204" pitchFamily="34" charset="0"/>
              </a:rPr>
              <a:t>ja_jp</a:t>
            </a:r>
            <a:r>
              <a:rPr lang="en-US" altLang="ja-JP" dirty="0">
                <a:latin typeface="Arial" panose="020B0604020202020204" pitchFamily="34" charset="0"/>
                <a:cs typeface="Arial" panose="020B0604020202020204" pitchFamily="34" charset="0"/>
              </a:rPr>
              <a:t>/products/catalog/pdf/</a:t>
            </a:r>
            <a:r>
              <a:rPr lang="en-US" altLang="ja-JP" dirty="0" err="1">
                <a:latin typeface="Arial" panose="020B0604020202020204" pitchFamily="34" charset="0"/>
                <a:cs typeface="Arial" panose="020B0604020202020204" pitchFamily="34" charset="0"/>
              </a:rPr>
              <a:t>product_catalog.pdf</a:t>
            </a:r>
            <a:endParaRPr lang="en-US" altLang="ja-JP" dirty="0" smtClean="0">
              <a:latin typeface="Arial" panose="020B0604020202020204" pitchFamily="34" charset="0"/>
              <a:cs typeface="Arial" panose="020B0604020202020204" pitchFamily="34" charset="0"/>
            </a:endParaRPr>
          </a:p>
          <a:p>
            <a:endParaRPr lang="en-US" altLang="ja-JP" sz="1600" dirty="0">
              <a:latin typeface="Arial" panose="020B0604020202020204" pitchFamily="34" charset="0"/>
              <a:cs typeface="Arial" panose="020B0604020202020204" pitchFamily="34" charset="0"/>
            </a:endParaRPr>
          </a:p>
          <a:p>
            <a:r>
              <a:rPr lang="ja-JP" altLang="en-US" sz="1600" dirty="0" smtClean="0">
                <a:latin typeface="Arial" panose="020B0604020202020204" pitchFamily="34" charset="0"/>
                <a:cs typeface="Arial" panose="020B0604020202020204" pitchFamily="34" charset="0"/>
              </a:rPr>
              <a:t>提案資料</a:t>
            </a:r>
            <a:endParaRPr lang="en-US" altLang="ja-JP" sz="1600" dirty="0" smtClean="0">
              <a:latin typeface="Arial" panose="020B0604020202020204" pitchFamily="34" charset="0"/>
              <a:cs typeface="Arial" panose="020B0604020202020204" pitchFamily="34" charset="0"/>
            </a:endParaRPr>
          </a:p>
          <a:p>
            <a:pPr lvl="1"/>
            <a:r>
              <a:rPr lang="ja-JP" altLang="en-US" sz="1400" dirty="0" smtClean="0">
                <a:latin typeface="Arial" panose="020B0604020202020204" pitchFamily="34" charset="0"/>
                <a:cs typeface="Arial" panose="020B0604020202020204" pitchFamily="34" charset="0"/>
              </a:rPr>
              <a:t>パートナー  セントラル  テクノロジー サイト　</a:t>
            </a:r>
            <a:r>
              <a:rPr lang="ja-JP" altLang="en-US" dirty="0" smtClean="0">
                <a:latin typeface="Arial" panose="020B0604020202020204" pitchFamily="34" charset="0"/>
                <a:cs typeface="Arial" panose="020B0604020202020204" pitchFamily="34" charset="0"/>
              </a:rPr>
              <a:t>ルータ、スイッチ</a:t>
            </a:r>
            <a:endParaRPr lang="en-US" altLang="ja-JP" sz="1400" dirty="0" smtClean="0">
              <a:latin typeface="Arial" panose="020B0604020202020204" pitchFamily="34" charset="0"/>
              <a:cs typeface="Arial" panose="020B0604020202020204" pitchFamily="34" charset="0"/>
            </a:endParaRPr>
          </a:p>
          <a:p>
            <a:pPr lvl="1"/>
            <a:r>
              <a:rPr lang="en-US" altLang="ja-JP" dirty="0">
                <a:latin typeface="Arial" panose="020B0604020202020204" pitchFamily="34" charset="0"/>
                <a:cs typeface="Arial" panose="020B0604020202020204" pitchFamily="34" charset="0"/>
              </a:rPr>
              <a:t>http://</a:t>
            </a:r>
            <a:r>
              <a:rPr lang="en-US" altLang="ja-JP" dirty="0" err="1">
                <a:latin typeface="Arial" panose="020B0604020202020204" pitchFamily="34" charset="0"/>
                <a:cs typeface="Arial" panose="020B0604020202020204" pitchFamily="34" charset="0"/>
              </a:rPr>
              <a:t>www.cisco.com</a:t>
            </a:r>
            <a:r>
              <a:rPr lang="en-US" altLang="ja-JP" dirty="0">
                <a:latin typeface="Arial" panose="020B0604020202020204" pitchFamily="34" charset="0"/>
                <a:cs typeface="Arial" panose="020B0604020202020204" pitchFamily="34" charset="0"/>
              </a:rPr>
              <a:t>/c/</a:t>
            </a:r>
            <a:r>
              <a:rPr lang="en-US" altLang="ja-JP" dirty="0" err="1">
                <a:latin typeface="Arial" panose="020B0604020202020204" pitchFamily="34" charset="0"/>
                <a:cs typeface="Arial" panose="020B0604020202020204" pitchFamily="34" charset="0"/>
              </a:rPr>
              <a:t>ja_jp</a:t>
            </a:r>
            <a:r>
              <a:rPr lang="en-US" altLang="ja-JP" dirty="0">
                <a:latin typeface="Arial" panose="020B0604020202020204" pitchFamily="34" charset="0"/>
                <a:cs typeface="Arial" panose="020B0604020202020204" pitchFamily="34" charset="0"/>
              </a:rPr>
              <a:t>/partners/sell-integrate-consult/technology/routing-switching/</a:t>
            </a:r>
            <a:r>
              <a:rPr lang="en-US" altLang="ja-JP" dirty="0" err="1">
                <a:latin typeface="Arial" panose="020B0604020202020204" pitchFamily="34" charset="0"/>
                <a:cs typeface="Arial" panose="020B0604020202020204" pitchFamily="34" charset="0"/>
              </a:rPr>
              <a:t>literature.html</a:t>
            </a:r>
            <a:endParaRPr lang="ja-JP" altLang="en-US" sz="1400" dirty="0">
              <a:latin typeface="Arial" panose="020B0604020202020204" pitchFamily="34" charset="0"/>
              <a:cs typeface="Arial" panose="020B0604020202020204" pitchFamily="34" charset="0"/>
            </a:endParaRPr>
          </a:p>
        </p:txBody>
      </p:sp>
      <p:sp>
        <p:nvSpPr>
          <p:cNvPr id="4" name="正方形/長方形 3"/>
          <p:cNvSpPr/>
          <p:nvPr/>
        </p:nvSpPr>
        <p:spPr>
          <a:xfrm>
            <a:off x="1029809" y="1200224"/>
            <a:ext cx="4700449" cy="646331"/>
          </a:xfrm>
          <a:prstGeom prst="rect">
            <a:avLst/>
          </a:prstGeom>
        </p:spPr>
        <p:txBody>
          <a:bodyPr wrap="square">
            <a:spAutoFit/>
          </a:bodyPr>
          <a:lstStyle/>
          <a:p>
            <a:pPr marL="57136" indent="0">
              <a:buNone/>
            </a:pPr>
            <a:r>
              <a:rPr lang="en-US" altLang="ja-JP" dirty="0">
                <a:latin typeface="Arial" panose="020B0604020202020204" pitchFamily="34" charset="0"/>
                <a:cs typeface="Arial" panose="020B0604020202020204" pitchFamily="34" charset="0"/>
              </a:rPr>
              <a:t>Cisco Partner Contents Portal (CPCP)</a:t>
            </a:r>
            <a:br>
              <a:rPr lang="en-US" altLang="ja-JP" dirty="0">
                <a:latin typeface="Arial" panose="020B0604020202020204" pitchFamily="34" charset="0"/>
                <a:cs typeface="Arial" panose="020B0604020202020204" pitchFamily="34" charset="0"/>
              </a:rPr>
            </a:br>
            <a:r>
              <a:rPr lang="en-US" altLang="ja-JP" dirty="0">
                <a:latin typeface="Arial" panose="020B0604020202020204" pitchFamily="34" charset="0"/>
                <a:cs typeface="Arial" panose="020B0604020202020204" pitchFamily="34" charset="0"/>
                <a:hlinkClick r:id="rId2"/>
              </a:rPr>
              <a:t>https://cisco-crp.com/</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9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用語集</a:t>
            </a:r>
            <a:endParaRPr kumimoji="1" lang="ja-JP" altLang="en-US" dirty="0"/>
          </a:p>
        </p:txBody>
      </p:sp>
      <p:graphicFrame>
        <p:nvGraphicFramePr>
          <p:cNvPr id="5" name="表 4"/>
          <p:cNvGraphicFramePr>
            <a:graphicFrameLocks noGrp="1"/>
          </p:cNvGraphicFramePr>
          <p:nvPr>
            <p:extLst/>
          </p:nvPr>
        </p:nvGraphicFramePr>
        <p:xfrm>
          <a:off x="341312" y="800280"/>
          <a:ext cx="8619808" cy="3945912"/>
        </p:xfrm>
        <a:graphic>
          <a:graphicData uri="http://schemas.openxmlformats.org/drawingml/2006/table">
            <a:tbl>
              <a:tblPr firstRow="1" bandRow="1">
                <a:tableStyleId>{5C22544A-7EE6-4342-B048-85BDC9FD1C3A}</a:tableStyleId>
              </a:tblPr>
              <a:tblGrid>
                <a:gridCol w="1618885">
                  <a:extLst>
                    <a:ext uri="{9D8B030D-6E8A-4147-A177-3AD203B41FA5}">
                      <a16:colId xmlns:a16="http://schemas.microsoft.com/office/drawing/2014/main" val="20000"/>
                    </a:ext>
                  </a:extLst>
                </a:gridCol>
                <a:gridCol w="7000923">
                  <a:extLst>
                    <a:ext uri="{9D8B030D-6E8A-4147-A177-3AD203B41FA5}">
                      <a16:colId xmlns:a16="http://schemas.microsoft.com/office/drawing/2014/main" val="20001"/>
                    </a:ext>
                  </a:extLst>
                </a:gridCol>
              </a:tblGrid>
              <a:tr h="211406">
                <a:tc>
                  <a:txBody>
                    <a:bodyPr/>
                    <a:lstStyle/>
                    <a:p>
                      <a:r>
                        <a:rPr kumimoji="1" lang="ja-JP" altLang="en-US" sz="1100" dirty="0" smtClean="0">
                          <a:latin typeface="+mn-lt"/>
                        </a:rPr>
                        <a:t>用語</a:t>
                      </a:r>
                      <a:endParaRPr kumimoji="1" lang="ja-JP" altLang="en-US" sz="1100" dirty="0">
                        <a:latin typeface="+mn-lt"/>
                      </a:endParaRPr>
                    </a:p>
                  </a:txBody>
                  <a:tcPr/>
                </a:tc>
                <a:tc>
                  <a:txBody>
                    <a:bodyPr/>
                    <a:lstStyle/>
                    <a:p>
                      <a:r>
                        <a:rPr kumimoji="1" lang="ja-JP" altLang="en-US" sz="1100" dirty="0" smtClean="0">
                          <a:latin typeface="+mn-lt"/>
                        </a:rPr>
                        <a:t>説明</a:t>
                      </a:r>
                      <a:endParaRPr kumimoji="1" lang="ja-JP" altLang="en-US" sz="1100" dirty="0">
                        <a:latin typeface="+mn-lt"/>
                      </a:endParaRPr>
                    </a:p>
                  </a:txBody>
                  <a:tcPr/>
                </a:tc>
                <a:extLst>
                  <a:ext uri="{0D108BD9-81ED-4DB2-BD59-A6C34878D82A}">
                    <a16:rowId xmlns:a16="http://schemas.microsoft.com/office/drawing/2014/main" val="10000"/>
                  </a:ext>
                </a:extLst>
              </a:tr>
              <a:tr h="417020">
                <a:tc>
                  <a:txBody>
                    <a:bodyPr/>
                    <a:lstStyle/>
                    <a:p>
                      <a:r>
                        <a:rPr kumimoji="1" lang="en-US" altLang="ja-JP" sz="1100" dirty="0" smtClean="0"/>
                        <a:t>ASR</a:t>
                      </a:r>
                      <a:endParaRPr kumimoji="1" lang="ja-JP" altLang="en-US" sz="1100" dirty="0"/>
                    </a:p>
                  </a:txBody>
                  <a:tcPr marL="97701" marR="97701" marT="48863" marB="48863"/>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t>企業ネットワークでは主に本社、データセンター側の回線集約に使用されるハイエンド ルータ。</a:t>
                      </a:r>
                      <a:r>
                        <a:rPr kumimoji="1" lang="en-US" altLang="ja-JP" sz="1100" smtClean="0"/>
                        <a:t>2.5Gbps〜200Gbps </a:t>
                      </a:r>
                      <a:br>
                        <a:rPr kumimoji="1" lang="en-US" altLang="ja-JP" sz="1100" smtClean="0"/>
                      </a:br>
                      <a:r>
                        <a:rPr kumimoji="1" lang="ja-JP" altLang="en-US" sz="1100" dirty="0" smtClean="0"/>
                        <a:t>の性能を提供。</a:t>
                      </a:r>
                    </a:p>
                  </a:txBody>
                  <a:tcPr marL="97701" marR="97701" marT="48863" marB="48863"/>
                </a:tc>
                <a:extLst>
                  <a:ext uri="{0D108BD9-81ED-4DB2-BD59-A6C34878D82A}">
                    <a16:rowId xmlns:a16="http://schemas.microsoft.com/office/drawing/2014/main" val="10001"/>
                  </a:ext>
                </a:extLst>
              </a:tr>
              <a:tr h="434151">
                <a:tc>
                  <a:txBody>
                    <a:bodyPr/>
                    <a:lstStyle/>
                    <a:p>
                      <a:r>
                        <a:rPr kumimoji="1" lang="en-US" altLang="ja-JP" sz="1100" dirty="0" smtClean="0"/>
                        <a:t>AX</a:t>
                      </a:r>
                      <a:r>
                        <a:rPr kumimoji="1" lang="ja-JP" altLang="en-US" sz="1100" dirty="0" smtClean="0"/>
                        <a:t>型番</a:t>
                      </a:r>
                      <a:endParaRPr kumimoji="1" lang="ja-JP" altLang="en-US" sz="1100" dirty="0"/>
                    </a:p>
                  </a:txBody>
                  <a:tcPr marL="97701" marR="97701" marT="48863" marB="48863"/>
                </a:tc>
                <a:tc>
                  <a:txBody>
                    <a:bodyPr/>
                    <a:lstStyle/>
                    <a:p>
                      <a:r>
                        <a:rPr kumimoji="1" lang="en-US" altLang="ja-JP" sz="1100" dirty="0" smtClean="0"/>
                        <a:t>Security</a:t>
                      </a:r>
                      <a:r>
                        <a:rPr kumimoji="1" lang="ja-JP" altLang="en-US" sz="1100" dirty="0" smtClean="0"/>
                        <a:t>や</a:t>
                      </a:r>
                      <a:r>
                        <a:rPr kumimoji="1" lang="en-US" altLang="ja-JP" sz="1100" dirty="0" err="1" smtClean="0"/>
                        <a:t>AppX</a:t>
                      </a:r>
                      <a:r>
                        <a:rPr kumimoji="1" lang="ja-JP" altLang="en-US" sz="1100" dirty="0" smtClean="0"/>
                        <a:t>と言った</a:t>
                      </a:r>
                      <a:r>
                        <a:rPr kumimoji="1" lang="en-US" altLang="ja-JP" sz="1100" dirty="0" smtClean="0"/>
                        <a:t>VPN</a:t>
                      </a:r>
                      <a:r>
                        <a:rPr kumimoji="1" lang="ja-JP" altLang="en-US" sz="1100" dirty="0" smtClean="0"/>
                        <a:t>を使用して拠点間接続するのに必要な機能ライセンスをひと通りバンドルした型番。</a:t>
                      </a:r>
                      <a:endParaRPr kumimoji="1" lang="ja-JP" altLang="en-US" sz="1100" dirty="0"/>
                    </a:p>
                  </a:txBody>
                  <a:tcPr marL="97701" marR="97701" marT="48863" marB="48863"/>
                </a:tc>
                <a:extLst>
                  <a:ext uri="{0D108BD9-81ED-4DB2-BD59-A6C34878D82A}">
                    <a16:rowId xmlns:a16="http://schemas.microsoft.com/office/drawing/2014/main" val="10002"/>
                  </a:ext>
                </a:extLst>
              </a:tr>
              <a:tr h="316697">
                <a:tc>
                  <a:txBody>
                    <a:bodyPr/>
                    <a:lstStyle/>
                    <a:p>
                      <a:r>
                        <a:rPr kumimoji="1" lang="en-US" altLang="ja-JP" sz="1100" dirty="0" smtClean="0"/>
                        <a:t>DMVPN</a:t>
                      </a:r>
                      <a:endParaRPr kumimoji="1" lang="ja-JP" altLang="en-US" sz="1100" dirty="0"/>
                    </a:p>
                  </a:txBody>
                  <a:tcPr marL="97701" marR="97701" marT="48863" marB="48863"/>
                </a:tc>
                <a:tc>
                  <a:txBody>
                    <a:bodyPr/>
                    <a:lstStyle/>
                    <a:p>
                      <a:r>
                        <a:rPr kumimoji="1" lang="ja-JP" altLang="en-US" sz="1100" dirty="0" smtClean="0"/>
                        <a:t>拠点間接続するために通信を暗号化してトンネリングする </a:t>
                      </a:r>
                      <a:r>
                        <a:rPr kumimoji="1" lang="en-US" altLang="ja-JP" sz="1100" dirty="0" smtClean="0"/>
                        <a:t>Cisco</a:t>
                      </a:r>
                      <a:r>
                        <a:rPr kumimoji="1" lang="ja-JP" altLang="en-US" sz="1100" dirty="0" smtClean="0"/>
                        <a:t>独自プロトコル。</a:t>
                      </a:r>
                      <a:endParaRPr kumimoji="1" lang="ja-JP" altLang="en-US" sz="1100" dirty="0"/>
                    </a:p>
                  </a:txBody>
                  <a:tcPr marL="97701" marR="97701" marT="48863" marB="48863"/>
                </a:tc>
                <a:extLst>
                  <a:ext uri="{0D108BD9-81ED-4DB2-BD59-A6C34878D82A}">
                    <a16:rowId xmlns:a16="http://schemas.microsoft.com/office/drawing/2014/main" val="10003"/>
                  </a:ext>
                </a:extLst>
              </a:tr>
              <a:tr h="211406">
                <a:tc>
                  <a:txBody>
                    <a:bodyPr/>
                    <a:lstStyle/>
                    <a:p>
                      <a:r>
                        <a:rPr kumimoji="1" lang="en-US" altLang="ja-JP" sz="1100" dirty="0" smtClean="0"/>
                        <a:t>ISR</a:t>
                      </a:r>
                      <a:endParaRPr kumimoji="1" lang="ja-JP" altLang="en-US" sz="1100" dirty="0"/>
                    </a:p>
                  </a:txBody>
                  <a:tcPr marL="97701" marR="97701" marT="48863" marB="48863"/>
                </a:tc>
                <a:tc>
                  <a:txBody>
                    <a:bodyPr/>
                    <a:lstStyle/>
                    <a:p>
                      <a:r>
                        <a:rPr kumimoji="1" lang="ja-JP" altLang="en-US" sz="1100" dirty="0" smtClean="0"/>
                        <a:t>企業ネットワークでは本社、データセンター側だけではなく支社、支店、店舗側接続にも使用されるルータ。</a:t>
                      </a:r>
                      <a:r>
                        <a:rPr kumimoji="1" lang="en-US" altLang="ja-JP" sz="1100" smtClean="0"/>
                        <a:t/>
                      </a:r>
                      <a:br>
                        <a:rPr kumimoji="1" lang="en-US" altLang="ja-JP" sz="1100" smtClean="0"/>
                      </a:br>
                      <a:r>
                        <a:rPr kumimoji="1" lang="ja-JP" altLang="en-US" sz="1100" dirty="0" smtClean="0"/>
                        <a:t>最新シリーズは</a:t>
                      </a:r>
                      <a:r>
                        <a:rPr kumimoji="1" lang="en-US" altLang="ja-JP" sz="1100" dirty="0" smtClean="0"/>
                        <a:t>400 0</a:t>
                      </a:r>
                      <a:r>
                        <a:rPr kumimoji="1" lang="ja-JP" altLang="en-US" sz="1100" dirty="0" smtClean="0"/>
                        <a:t>シリーズ。</a:t>
                      </a:r>
                      <a:endParaRPr kumimoji="1" lang="ja-JP" altLang="en-US" sz="1100" dirty="0"/>
                    </a:p>
                  </a:txBody>
                  <a:tcPr marL="97701" marR="97701" marT="48863" marB="48863"/>
                </a:tc>
                <a:extLst>
                  <a:ext uri="{0D108BD9-81ED-4DB2-BD59-A6C34878D82A}">
                    <a16:rowId xmlns:a16="http://schemas.microsoft.com/office/drawing/2014/main" val="10004"/>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100" dirty="0" smtClean="0"/>
                        <a:t>IWAN</a:t>
                      </a:r>
                    </a:p>
                  </a:txBody>
                  <a:tcPr marL="97701" marR="97701" marT="48863" marB="48863"/>
                </a:tc>
                <a:tc>
                  <a:txBody>
                    <a:bodyPr/>
                    <a:lstStyle/>
                    <a:p>
                      <a:r>
                        <a:rPr kumimoji="1" lang="ja-JP" altLang="en-US" sz="1100" dirty="0" smtClean="0"/>
                        <a:t>トラフィックが増えてより高速な</a:t>
                      </a:r>
                      <a:r>
                        <a:rPr kumimoji="1" lang="en-US" altLang="ja-JP" sz="1100" dirty="0" smtClean="0"/>
                        <a:t>WAN </a:t>
                      </a:r>
                      <a:r>
                        <a:rPr kumimoji="1" lang="ja-JP" altLang="en-US" sz="1100" dirty="0" smtClean="0"/>
                        <a:t>回線が必要とされコストが上がっていく環境の中で、効率良く</a:t>
                      </a:r>
                      <a:r>
                        <a:rPr kumimoji="1" lang="en-US" altLang="ja-JP" sz="1100" dirty="0" smtClean="0"/>
                        <a:t>WA N</a:t>
                      </a:r>
                      <a:r>
                        <a:rPr kumimoji="1" lang="ja-JP" altLang="en-US" sz="1100" dirty="0" smtClean="0"/>
                        <a:t>回線を</a:t>
                      </a:r>
                      <a:r>
                        <a:rPr kumimoji="1" lang="en-US" altLang="ja-JP" sz="1100" smtClean="0"/>
                        <a:t/>
                      </a:r>
                      <a:br>
                        <a:rPr kumimoji="1" lang="en-US" altLang="ja-JP" sz="1100" smtClean="0"/>
                      </a:br>
                      <a:r>
                        <a:rPr kumimoji="1" lang="ja-JP" altLang="en-US" sz="1100" dirty="0" smtClean="0"/>
                        <a:t>使用することにより上昇するコストを抑えるためのソリューション。</a:t>
                      </a:r>
                    </a:p>
                  </a:txBody>
                  <a:tcPr marL="97701" marR="97701" marT="48863" marB="48863"/>
                </a:tc>
                <a:extLst>
                  <a:ext uri="{0D108BD9-81ED-4DB2-BD59-A6C34878D82A}">
                    <a16:rowId xmlns:a16="http://schemas.microsoft.com/office/drawing/2014/main" val="10005"/>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100" dirty="0" err="1" smtClean="0"/>
                        <a:t>PfR</a:t>
                      </a:r>
                      <a:r>
                        <a:rPr lang="ja-JP" altLang="en-US" sz="1100" dirty="0" smtClean="0"/>
                        <a:t>　</a:t>
                      </a:r>
                      <a:r>
                        <a:rPr lang="en-US" altLang="ja-JP" sz="1100" dirty="0" smtClean="0"/>
                        <a:t/>
                      </a:r>
                      <a:br>
                        <a:rPr lang="en-US" altLang="ja-JP" sz="1100" dirty="0" smtClean="0"/>
                      </a:br>
                      <a:r>
                        <a:rPr lang="en-US" altLang="ja-JP" sz="1100" dirty="0" smtClean="0"/>
                        <a:t>(Performance Routing)</a:t>
                      </a:r>
                    </a:p>
                  </a:txBody>
                  <a:tcPr marL="97701" marR="97701" marT="48863" marB="48863"/>
                </a:tc>
                <a:tc>
                  <a:txBody>
                    <a:bodyPr/>
                    <a:lstStyle/>
                    <a:p>
                      <a:r>
                        <a:rPr kumimoji="1" lang="ja-JP" altLang="en-US" sz="1100" dirty="0" smtClean="0"/>
                        <a:t>契約した複数の</a:t>
                      </a:r>
                      <a:r>
                        <a:rPr kumimoji="1" lang="en-US" altLang="ja-JP" sz="1100" dirty="0" smtClean="0"/>
                        <a:t>WAN </a:t>
                      </a:r>
                      <a:r>
                        <a:rPr kumimoji="1" lang="ja-JP" altLang="en-US" sz="1100" dirty="0" smtClean="0"/>
                        <a:t>回線を自動で振り分けて使用し、さらには障害時には自動で切り替えてくれるルータ機能。</a:t>
                      </a:r>
                      <a:r>
                        <a:rPr kumimoji="1" lang="en-US" altLang="ja-JP" sz="1100" smtClean="0"/>
                        <a:t/>
                      </a:r>
                      <a:br>
                        <a:rPr kumimoji="1" lang="en-US" altLang="ja-JP" sz="1100" smtClean="0"/>
                      </a:br>
                      <a:r>
                        <a:rPr kumimoji="1" lang="ja-JP" altLang="en-US" sz="1100" dirty="0" smtClean="0"/>
                        <a:t>他拠点接続されていても管理が楽な技術。</a:t>
                      </a:r>
                      <a:endParaRPr kumimoji="1" lang="en-US" altLang="ja-JP" sz="1100" dirty="0" smtClean="0"/>
                    </a:p>
                  </a:txBody>
                  <a:tcPr marL="97701" marR="97701" marT="48863" marB="48863"/>
                </a:tc>
                <a:extLst>
                  <a:ext uri="{0D108BD9-81ED-4DB2-BD59-A6C34878D82A}">
                    <a16:rowId xmlns:a16="http://schemas.microsoft.com/office/drawing/2014/main" val="10006"/>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en-US" altLang="ja-JP" sz="1100" dirty="0" err="1" smtClean="0"/>
                        <a:t>PPPoE</a:t>
                      </a:r>
                      <a:endParaRPr kumimoji="1" lang="ja-JP" altLang="en-US" sz="1100" dirty="0" smtClean="0"/>
                    </a:p>
                  </a:txBody>
                  <a:tcPr marL="121888" marR="121888" marT="60960" marB="60960"/>
                </a:tc>
                <a:tc>
                  <a:txBody>
                    <a:bodyPr/>
                    <a:lstStyle/>
                    <a:p>
                      <a:r>
                        <a:rPr kumimoji="1" lang="en-US" altLang="ja-JP" sz="1100" dirty="0" smtClean="0"/>
                        <a:t>NTT</a:t>
                      </a:r>
                      <a:r>
                        <a:rPr kumimoji="1" lang="ja-JP" altLang="en-US" sz="1100" dirty="0" smtClean="0"/>
                        <a:t>の</a:t>
                      </a:r>
                      <a:r>
                        <a:rPr kumimoji="1" lang="en-US" altLang="ja-JP" sz="1100" dirty="0" err="1" smtClean="0"/>
                        <a:t>Flet's</a:t>
                      </a:r>
                      <a:r>
                        <a:rPr kumimoji="1" lang="en-US" altLang="ja-JP" sz="1100" dirty="0" smtClean="0"/>
                        <a:t> </a:t>
                      </a:r>
                      <a:r>
                        <a:rPr kumimoji="1" lang="ja-JP" altLang="en-US" sz="1100" dirty="0" smtClean="0"/>
                        <a:t>網が使用しているユーザ認証技術。</a:t>
                      </a:r>
                      <a:r>
                        <a:rPr kumimoji="1" lang="en-US" altLang="ja-JP" sz="1100" dirty="0" err="1" smtClean="0"/>
                        <a:t>Etherne</a:t>
                      </a:r>
                      <a:r>
                        <a:rPr kumimoji="1" lang="en-US" altLang="ja-JP" sz="1100" dirty="0" smtClean="0"/>
                        <a:t> t</a:t>
                      </a:r>
                      <a:r>
                        <a:rPr kumimoji="1" lang="ja-JP" altLang="en-US" sz="1100" dirty="0" smtClean="0"/>
                        <a:t>回線上で</a:t>
                      </a:r>
                      <a:r>
                        <a:rPr kumimoji="1" lang="en-US" altLang="ja-JP" sz="1100" dirty="0" smtClean="0"/>
                        <a:t>PPP </a:t>
                      </a:r>
                      <a:r>
                        <a:rPr kumimoji="1" lang="ja-JP" altLang="en-US" sz="1100" dirty="0" smtClean="0"/>
                        <a:t>プロトコルを使用することから</a:t>
                      </a:r>
                      <a:r>
                        <a:rPr kumimoji="1" lang="en-US" altLang="ja-JP" sz="1100" dirty="0" err="1" smtClean="0"/>
                        <a:t>PPPoE</a:t>
                      </a:r>
                      <a:r>
                        <a:rPr kumimoji="1" lang="en-US" altLang="ja-JP" sz="1100" dirty="0" smtClean="0"/>
                        <a:t/>
                      </a:r>
                      <a:br>
                        <a:rPr kumimoji="1" lang="en-US" altLang="ja-JP" sz="1100" dirty="0" smtClean="0"/>
                      </a:br>
                      <a:r>
                        <a:rPr kumimoji="1" lang="en-US" altLang="ja-JP" sz="1100" dirty="0" smtClean="0"/>
                        <a:t> (PPP</a:t>
                      </a:r>
                      <a:r>
                        <a:rPr kumimoji="1" lang="en-US" altLang="ja-JP" sz="1100" baseline="0" dirty="0" smtClean="0"/>
                        <a:t> over Ethernet) </a:t>
                      </a:r>
                      <a:r>
                        <a:rPr kumimoji="1" lang="ja-JP" altLang="en-US" sz="1100" baseline="0" dirty="0" smtClean="0"/>
                        <a:t>と言われる。</a:t>
                      </a:r>
                      <a:endParaRPr kumimoji="1" lang="en-US" altLang="ja-JP" sz="1100" dirty="0" smtClean="0"/>
                    </a:p>
                  </a:txBody>
                  <a:tcPr marL="121888" marR="121888" marT="60960" marB="60960"/>
                </a:tc>
                <a:extLst>
                  <a:ext uri="{0D108BD9-81ED-4DB2-BD59-A6C34878D82A}">
                    <a16:rowId xmlns:a16="http://schemas.microsoft.com/office/drawing/2014/main" val="10007"/>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100" dirty="0" smtClean="0"/>
                        <a:t>Suite-B</a:t>
                      </a:r>
                      <a:endParaRPr kumimoji="1" lang="ja-JP" altLang="en-US" sz="1100" dirty="0" smtClean="0"/>
                    </a:p>
                  </a:txBody>
                  <a:tcPr marL="121888" marR="121888" marT="60960" marB="60960"/>
                </a:tc>
                <a:tc>
                  <a:txBody>
                    <a:bodyPr/>
                    <a:lstStyle/>
                    <a:p>
                      <a:r>
                        <a:rPr kumimoji="1" lang="ja-JP" altLang="en-US" sz="1100" dirty="0" smtClean="0"/>
                        <a:t>強化されている暗号化セット。アメリカの政府調達では必須の機能であり、日本でも内閣官房情報セキュリティ </a:t>
                      </a:r>
                      <a:r>
                        <a:rPr kumimoji="1" lang="en-US" altLang="ja-JP" sz="1100" smtClean="0"/>
                        <a:t/>
                      </a:r>
                      <a:br>
                        <a:rPr kumimoji="1" lang="en-US" altLang="ja-JP" sz="1100" smtClean="0"/>
                      </a:br>
                      <a:r>
                        <a:rPr kumimoji="1" lang="ja-JP" altLang="en-US" sz="1100" dirty="0" smtClean="0"/>
                        <a:t>センターにより採用が推奨されている。</a:t>
                      </a:r>
                      <a:endParaRPr kumimoji="1" lang="en-US" altLang="ja-JP" sz="1100" dirty="0" smtClean="0"/>
                    </a:p>
                  </a:txBody>
                  <a:tcPr marL="121888" marR="121888" marT="60960" marB="60960"/>
                </a:tc>
                <a:extLst>
                  <a:ext uri="{0D108BD9-81ED-4DB2-BD59-A6C34878D82A}">
                    <a16:rowId xmlns:a16="http://schemas.microsoft.com/office/drawing/2014/main" val="10008"/>
                  </a:ext>
                </a:extLst>
              </a:tr>
              <a:tr h="211406">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100" dirty="0" smtClean="0"/>
                        <a:t>WAAS</a:t>
                      </a:r>
                    </a:p>
                  </a:txBody>
                  <a:tcPr marL="121888" marR="121888" marT="60960" marB="60960"/>
                </a:tc>
                <a:tc>
                  <a:txBody>
                    <a:bodyPr/>
                    <a:lstStyle/>
                    <a:p>
                      <a:r>
                        <a:rPr kumimoji="1" lang="en-US" altLang="ja-JP" sz="1100" dirty="0" smtClean="0"/>
                        <a:t>WAN </a:t>
                      </a:r>
                      <a:r>
                        <a:rPr kumimoji="1" lang="ja-JP" altLang="en-US" sz="1100" dirty="0" smtClean="0"/>
                        <a:t>をまたいだアプリケーション通信を最適化し、ユーザの体感レンスポンスタイムを改善するための製品と技術。</a:t>
                      </a:r>
                      <a:endParaRPr kumimoji="1" lang="en-US" altLang="ja-JP" sz="1100" dirty="0" smtClean="0"/>
                    </a:p>
                  </a:txBody>
                  <a:tcPr marL="121888" marR="121888" marT="60960" marB="6096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1130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34264" cy="5159515"/>
          </a:xfrm>
          <a:prstGeom prst="rect">
            <a:avLst/>
          </a:prstGeom>
        </p:spPr>
      </p:pic>
      <p:sp>
        <p:nvSpPr>
          <p:cNvPr id="5" name="角丸四角形 4"/>
          <p:cNvSpPr/>
          <p:nvPr/>
        </p:nvSpPr>
        <p:spPr>
          <a:xfrm>
            <a:off x="180752" y="341313"/>
            <a:ext cx="5498153" cy="4357907"/>
          </a:xfrm>
          <a:prstGeom prst="roundRect">
            <a:avLst>
              <a:gd name="adj" fmla="val 2318"/>
            </a:avLst>
          </a:prstGeom>
          <a:solidFill>
            <a:schemeClr val="tx1">
              <a:lumMod val="75000"/>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テキスト プレースホルダー 1"/>
          <p:cNvSpPr>
            <a:spLocks noGrp="1"/>
          </p:cNvSpPr>
          <p:nvPr>
            <p:ph type="body" sz="quarter" idx="10"/>
          </p:nvPr>
        </p:nvSpPr>
        <p:spPr>
          <a:xfrm>
            <a:off x="462301" y="1347788"/>
            <a:ext cx="5409110" cy="3168210"/>
          </a:xfrm>
        </p:spPr>
        <p:txBody>
          <a:bodyPr/>
          <a:lstStyle/>
          <a:p>
            <a:pPr marL="57136" indent="0">
              <a:buNone/>
            </a:pPr>
            <a:r>
              <a:rPr lang="ja-JP" altLang="en-US" sz="1800" dirty="0" smtClean="0">
                <a:solidFill>
                  <a:schemeClr val="bg1"/>
                </a:solidFill>
              </a:rPr>
              <a:t>こんな</a:t>
            </a:r>
            <a:r>
              <a:rPr lang="ja-JP" altLang="en-US" sz="1800" dirty="0">
                <a:solidFill>
                  <a:schemeClr val="bg1"/>
                </a:solidFill>
              </a:rPr>
              <a:t>お客様に</a:t>
            </a:r>
            <a:r>
              <a:rPr lang="ja-JP" altLang="en-US" sz="1800" dirty="0" smtClean="0">
                <a:solidFill>
                  <a:schemeClr val="bg1"/>
                </a:solidFill>
              </a:rPr>
              <a:t>ご提案ください</a:t>
            </a:r>
            <a:endParaRPr lang="en-US" altLang="ja-JP" sz="1800" dirty="0" smtClean="0">
              <a:solidFill>
                <a:schemeClr val="bg1"/>
              </a:solidFill>
            </a:endParaRPr>
          </a:p>
          <a:p>
            <a:pPr marL="57136" indent="0">
              <a:buNone/>
            </a:pPr>
            <a:r>
              <a:rPr lang="ja-JP" altLang="en-US" sz="1800" dirty="0" smtClean="0">
                <a:solidFill>
                  <a:schemeClr val="bg1"/>
                </a:solidFill>
              </a:rPr>
              <a:t>製品紹介</a:t>
            </a:r>
            <a:endParaRPr kumimoji="1" lang="en-US" altLang="ja-JP" sz="1800" dirty="0" smtClean="0">
              <a:solidFill>
                <a:schemeClr val="bg1"/>
              </a:solidFill>
            </a:endParaRPr>
          </a:p>
          <a:p>
            <a:pPr marL="57136" indent="0">
              <a:spcAft>
                <a:spcPts val="1200"/>
              </a:spcAft>
              <a:buNone/>
            </a:pPr>
            <a:r>
              <a:rPr lang="ja-JP" altLang="en-US" sz="1800" dirty="0" smtClean="0">
                <a:solidFill>
                  <a:schemeClr val="bg1"/>
                </a:solidFill>
              </a:rPr>
              <a:t>販売ガイド</a:t>
            </a:r>
            <a:endParaRPr lang="en-US" altLang="ja-JP" sz="1800" dirty="0" smtClean="0">
              <a:solidFill>
                <a:schemeClr val="bg1"/>
              </a:solidFill>
            </a:endParaRPr>
          </a:p>
          <a:p>
            <a:pPr marL="226967" lvl="1" indent="0">
              <a:buNone/>
            </a:pPr>
            <a:r>
              <a:rPr lang="ja-JP" altLang="en-US" sz="1200" dirty="0" smtClean="0">
                <a:solidFill>
                  <a:schemeClr val="bg1"/>
                </a:solidFill>
              </a:rPr>
              <a:t>市場動向</a:t>
            </a:r>
            <a:endParaRPr lang="en-US" altLang="ja-JP" sz="1200" dirty="0" smtClean="0">
              <a:solidFill>
                <a:schemeClr val="bg1"/>
              </a:solidFill>
            </a:endParaRPr>
          </a:p>
          <a:p>
            <a:pPr marL="226967" lvl="1" indent="0">
              <a:buNone/>
            </a:pPr>
            <a:r>
              <a:rPr lang="ja-JP" altLang="en-US" sz="1200" dirty="0" smtClean="0">
                <a:solidFill>
                  <a:schemeClr val="bg1"/>
                </a:solidFill>
              </a:rPr>
              <a:t>ライセンス</a:t>
            </a:r>
            <a:endParaRPr lang="en-US" altLang="ja-JP" sz="1200" dirty="0" smtClean="0">
              <a:solidFill>
                <a:schemeClr val="bg1"/>
              </a:solidFill>
            </a:endParaRPr>
          </a:p>
          <a:p>
            <a:pPr marL="226967" lvl="1" indent="0">
              <a:buNone/>
            </a:pPr>
            <a:r>
              <a:rPr lang="ja-JP" altLang="en-US" sz="1200" dirty="0" smtClean="0">
                <a:solidFill>
                  <a:schemeClr val="bg1"/>
                </a:solidFill>
              </a:rPr>
              <a:t>セールス </a:t>
            </a:r>
            <a:r>
              <a:rPr lang="ja-JP" altLang="en-US" sz="1200" dirty="0">
                <a:solidFill>
                  <a:schemeClr val="bg1"/>
                </a:solidFill>
              </a:rPr>
              <a:t>コンテンツ</a:t>
            </a:r>
            <a:endParaRPr lang="en-US" altLang="ja-JP" sz="1200" dirty="0">
              <a:solidFill>
                <a:schemeClr val="bg1"/>
              </a:solidFill>
            </a:endParaRPr>
          </a:p>
          <a:p>
            <a:pPr marL="226967" lvl="1" indent="0">
              <a:buNone/>
            </a:pPr>
            <a:r>
              <a:rPr lang="ja-JP" altLang="en-US" sz="1200" dirty="0">
                <a:solidFill>
                  <a:schemeClr val="bg1"/>
                </a:solidFill>
              </a:rPr>
              <a:t>用語集</a:t>
            </a:r>
            <a:endParaRPr lang="en-US" altLang="ja-JP" sz="1200" dirty="0">
              <a:solidFill>
                <a:schemeClr val="bg1"/>
              </a:solidFill>
            </a:endParaRPr>
          </a:p>
          <a:p>
            <a:pPr marL="226967" lvl="1" indent="0">
              <a:buNone/>
            </a:pPr>
            <a:r>
              <a:rPr lang="ja-JP" altLang="en-US" sz="1200" dirty="0">
                <a:solidFill>
                  <a:schemeClr val="bg1"/>
                </a:solidFill>
              </a:rPr>
              <a:t>よくある質問</a:t>
            </a:r>
          </a:p>
          <a:p>
            <a:pPr marL="226967" lvl="1" indent="0">
              <a:buNone/>
            </a:pPr>
            <a:r>
              <a:rPr lang="ja-JP" altLang="en-US" sz="1200" dirty="0">
                <a:solidFill>
                  <a:schemeClr val="bg1"/>
                </a:solidFill>
              </a:rPr>
              <a:t>その他製品紹介資料</a:t>
            </a:r>
            <a:r>
              <a:rPr lang="en-US" altLang="ja-JP" sz="1200" dirty="0">
                <a:solidFill>
                  <a:schemeClr val="bg1"/>
                </a:solidFill>
              </a:rPr>
              <a:t/>
            </a:r>
            <a:br>
              <a:rPr lang="en-US" altLang="ja-JP" sz="1200" dirty="0">
                <a:solidFill>
                  <a:schemeClr val="bg1"/>
                </a:solidFill>
              </a:rPr>
            </a:br>
            <a:r>
              <a:rPr lang="en-US" altLang="ja-JP" sz="1200" dirty="0" smtClean="0">
                <a:solidFill>
                  <a:schemeClr val="bg1"/>
                </a:solidFill>
              </a:rPr>
              <a:t>	</a:t>
            </a:r>
            <a:r>
              <a:rPr lang="ja-JP" altLang="en-US" sz="900" dirty="0" smtClean="0">
                <a:solidFill>
                  <a:schemeClr val="bg1"/>
                </a:solidFill>
              </a:rPr>
              <a:t>マイグレーション</a:t>
            </a:r>
            <a:r>
              <a:rPr lang="ja-JP" altLang="en-US" sz="900" dirty="0">
                <a:solidFill>
                  <a:schemeClr val="bg1"/>
                </a:solidFill>
              </a:rPr>
              <a:t>提案向け製品紹介補足資料</a:t>
            </a:r>
            <a:r>
              <a:rPr lang="en-US" altLang="ja-JP" sz="900" dirty="0">
                <a:solidFill>
                  <a:schemeClr val="bg1"/>
                </a:solidFill>
              </a:rPr>
              <a:t/>
            </a:r>
            <a:br>
              <a:rPr lang="en-US" altLang="ja-JP" sz="900" dirty="0">
                <a:solidFill>
                  <a:schemeClr val="bg1"/>
                </a:solidFill>
              </a:rPr>
            </a:br>
            <a:r>
              <a:rPr lang="en-US" altLang="ja-JP" sz="900" dirty="0" smtClean="0">
                <a:solidFill>
                  <a:schemeClr val="bg1"/>
                </a:solidFill>
              </a:rPr>
              <a:t>	Cisco </a:t>
            </a:r>
            <a:r>
              <a:rPr lang="en-US" altLang="ja-JP" sz="900" dirty="0">
                <a:solidFill>
                  <a:schemeClr val="bg1"/>
                </a:solidFill>
              </a:rPr>
              <a:t>Start</a:t>
            </a:r>
            <a:r>
              <a:rPr lang="ja-JP" altLang="en-US" sz="900" dirty="0">
                <a:solidFill>
                  <a:schemeClr val="bg1"/>
                </a:solidFill>
              </a:rPr>
              <a:t>シリーズ紹介資料</a:t>
            </a:r>
            <a:r>
              <a:rPr lang="en-US" altLang="ja-JP" sz="900" dirty="0">
                <a:solidFill>
                  <a:schemeClr val="bg1"/>
                </a:solidFill>
              </a:rPr>
              <a:t/>
            </a:r>
            <a:br>
              <a:rPr lang="en-US" altLang="ja-JP" sz="900" dirty="0">
                <a:solidFill>
                  <a:schemeClr val="bg1"/>
                </a:solidFill>
              </a:rPr>
            </a:br>
            <a:r>
              <a:rPr lang="en-US" altLang="ja-JP" sz="900" dirty="0" smtClean="0">
                <a:solidFill>
                  <a:schemeClr val="bg1"/>
                </a:solidFill>
              </a:rPr>
              <a:t>	</a:t>
            </a:r>
            <a:r>
              <a:rPr lang="en-US" altLang="ja-JP" sz="900" dirty="0" err="1" smtClean="0">
                <a:solidFill>
                  <a:schemeClr val="bg1"/>
                </a:solidFill>
              </a:rPr>
              <a:t>iWAN</a:t>
            </a:r>
            <a:r>
              <a:rPr lang="ja-JP" altLang="en-US" sz="900" dirty="0">
                <a:solidFill>
                  <a:schemeClr val="bg1"/>
                </a:solidFill>
              </a:rPr>
              <a:t>ソリューション紹介資料</a:t>
            </a:r>
            <a:r>
              <a:rPr lang="en-US" altLang="ja-JP" sz="900" dirty="0">
                <a:solidFill>
                  <a:schemeClr val="bg1"/>
                </a:solidFill>
              </a:rPr>
              <a:t/>
            </a:r>
            <a:br>
              <a:rPr lang="en-US" altLang="ja-JP" sz="900" dirty="0">
                <a:solidFill>
                  <a:schemeClr val="bg1"/>
                </a:solidFill>
              </a:rPr>
            </a:br>
            <a:r>
              <a:rPr lang="en-US" altLang="ja-JP" sz="900" dirty="0" smtClean="0">
                <a:solidFill>
                  <a:schemeClr val="bg1"/>
                </a:solidFill>
              </a:rPr>
              <a:t>	Cisco </a:t>
            </a:r>
            <a:r>
              <a:rPr lang="en-US" altLang="ja-JP" sz="900" dirty="0">
                <a:solidFill>
                  <a:schemeClr val="bg1"/>
                </a:solidFill>
              </a:rPr>
              <a:t>ISR</a:t>
            </a:r>
            <a:r>
              <a:rPr lang="ja-JP" altLang="en-US" sz="900" dirty="0">
                <a:solidFill>
                  <a:schemeClr val="bg1"/>
                </a:solidFill>
              </a:rPr>
              <a:t>ルータの強み</a:t>
            </a:r>
            <a:endParaRPr lang="ja-JP" altLang="en-US" sz="1400" dirty="0">
              <a:solidFill>
                <a:schemeClr val="bg1"/>
              </a:solidFill>
            </a:endParaRPr>
          </a:p>
        </p:txBody>
      </p:sp>
      <p:sp>
        <p:nvSpPr>
          <p:cNvPr id="3" name="タイトル 2"/>
          <p:cNvSpPr>
            <a:spLocks noGrp="1"/>
          </p:cNvSpPr>
          <p:nvPr>
            <p:ph type="title"/>
          </p:nvPr>
        </p:nvSpPr>
        <p:spPr/>
        <p:txBody>
          <a:bodyPr/>
          <a:lstStyle/>
          <a:p>
            <a:r>
              <a:rPr lang="ja-JP" altLang="en-US" sz="2800" dirty="0" smtClean="0">
                <a:solidFill>
                  <a:schemeClr val="bg1"/>
                </a:solidFill>
              </a:rPr>
              <a:t>目次</a:t>
            </a:r>
            <a:endParaRPr kumimoji="1" lang="ja-JP" altLang="en-US" sz="2800" dirty="0">
              <a:solidFill>
                <a:schemeClr val="bg1"/>
              </a:solidFill>
            </a:endParaRPr>
          </a:p>
        </p:txBody>
      </p:sp>
    </p:spTree>
    <p:extLst>
      <p:ext uri="{BB962C8B-B14F-4D97-AF65-F5344CB8AC3E}">
        <p14:creationId xmlns:p14="http://schemas.microsoft.com/office/powerpoint/2010/main" val="29728738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よくある質問</a:t>
            </a:r>
            <a:endParaRPr kumimoji="1" lang="ja-JP" altLang="en-US" dirty="0"/>
          </a:p>
        </p:txBody>
      </p:sp>
      <p:sp>
        <p:nvSpPr>
          <p:cNvPr id="3" name="TextBox 4"/>
          <p:cNvSpPr txBox="1"/>
          <p:nvPr/>
        </p:nvSpPr>
        <p:spPr>
          <a:xfrm>
            <a:off x="341312" y="790992"/>
            <a:ext cx="8484636" cy="338552"/>
          </a:xfrm>
          <a:prstGeom prst="rect">
            <a:avLst/>
          </a:prstGeom>
        </p:spPr>
        <p:style>
          <a:lnRef idx="0">
            <a:schemeClr val="accent1"/>
          </a:lnRef>
          <a:fillRef idx="3">
            <a:schemeClr val="accent1"/>
          </a:fillRef>
          <a:effectRef idx="3">
            <a:schemeClr val="accent1"/>
          </a:effectRef>
          <a:fontRef idx="minor">
            <a:schemeClr val="lt1"/>
          </a:fontRef>
        </p:style>
        <p:txBody>
          <a:bodyPr wrap="square" lIns="91436" tIns="45719" rIns="91436" bIns="45719" rtlCol="0">
            <a:spAutoFit/>
          </a:bodyPr>
          <a:lstStyle/>
          <a:p>
            <a:pPr algn="ctr"/>
            <a:r>
              <a:rPr kumimoji="1" lang="en-US" altLang="ja-JP" sz="1600" dirty="0"/>
              <a:t>Q: ISR G2 </a:t>
            </a:r>
            <a:r>
              <a:rPr kumimoji="1" lang="ja-JP" altLang="en-US" sz="1600" dirty="0"/>
              <a:t>は販売終了になるのですか？</a:t>
            </a:r>
          </a:p>
        </p:txBody>
      </p:sp>
      <p:sp>
        <p:nvSpPr>
          <p:cNvPr id="4" name="TextBox 5"/>
          <p:cNvSpPr txBox="1"/>
          <p:nvPr/>
        </p:nvSpPr>
        <p:spPr>
          <a:xfrm>
            <a:off x="348848" y="1406255"/>
            <a:ext cx="8477100" cy="1323437"/>
          </a:xfrm>
          <a:prstGeom prst="rect">
            <a:avLst/>
          </a:prstGeom>
        </p:spPr>
        <p:style>
          <a:lnRef idx="1">
            <a:schemeClr val="accent1"/>
          </a:lnRef>
          <a:fillRef idx="2">
            <a:schemeClr val="accent1"/>
          </a:fillRef>
          <a:effectRef idx="1">
            <a:schemeClr val="accent1"/>
          </a:effectRef>
          <a:fontRef idx="minor">
            <a:schemeClr val="dk1"/>
          </a:fontRef>
        </p:style>
        <p:txBody>
          <a:bodyPr wrap="square" lIns="91436" tIns="45719" rIns="91436" bIns="45719" rtlCol="0">
            <a:spAutoFit/>
          </a:bodyPr>
          <a:lstStyle/>
          <a:p>
            <a:r>
              <a:rPr kumimoji="1" lang="en-US" altLang="ja-JP" sz="1600" dirty="0"/>
              <a:t>A:</a:t>
            </a:r>
          </a:p>
          <a:p>
            <a:r>
              <a:rPr kumimoji="1" lang="en-US" altLang="ja-JP" sz="1600" dirty="0" err="1" smtClean="0"/>
              <a:t>ISR</a:t>
            </a:r>
            <a:r>
              <a:rPr kumimoji="1" lang="ja-JP" altLang="en-US" sz="1600" dirty="0" smtClean="0"/>
              <a:t>　</a:t>
            </a:r>
            <a:r>
              <a:rPr kumimoji="1" lang="en-US" altLang="ja-JP" sz="1600" dirty="0" err="1" smtClean="0"/>
              <a:t>G2</a:t>
            </a:r>
            <a:r>
              <a:rPr kumimoji="1" lang="ja-JP" altLang="en-US" sz="1600" dirty="0"/>
              <a:t>シリーズ</a:t>
            </a:r>
            <a:r>
              <a:rPr kumimoji="1" lang="ja-JP" altLang="en-US" sz="1600" dirty="0" smtClean="0"/>
              <a:t>の</a:t>
            </a:r>
            <a:r>
              <a:rPr kumimoji="1" lang="ja-JP" altLang="en-US" sz="1600" dirty="0"/>
              <a:t>う</a:t>
            </a:r>
            <a:r>
              <a:rPr kumimoji="1" lang="ja-JP" altLang="en-US" sz="1600" dirty="0" smtClean="0"/>
              <a:t>ち、</a:t>
            </a:r>
            <a:r>
              <a:rPr kumimoji="1" lang="en-US" altLang="ja-JP" sz="1600" dirty="0" smtClean="0"/>
              <a:t>2900</a:t>
            </a:r>
            <a:r>
              <a:rPr kumimoji="1" lang="ja-JP" altLang="en-US" sz="1600" dirty="0" smtClean="0"/>
              <a:t>／ </a:t>
            </a:r>
            <a:r>
              <a:rPr kumimoji="1" lang="en-US" altLang="ja-JP" sz="1600" dirty="0" smtClean="0"/>
              <a:t>3900</a:t>
            </a:r>
            <a:r>
              <a:rPr kumimoji="1" lang="ja-JP" altLang="en-US" sz="1600" dirty="0" smtClean="0"/>
              <a:t>シリーズは</a:t>
            </a:r>
            <a:r>
              <a:rPr kumimoji="1" lang="en-US" altLang="ja-JP" sz="1600" dirty="0" smtClean="0"/>
              <a:t>2017</a:t>
            </a:r>
            <a:r>
              <a:rPr kumimoji="1" lang="ja-JP" altLang="en-US" sz="1600" dirty="0" smtClean="0"/>
              <a:t>年</a:t>
            </a:r>
            <a:r>
              <a:rPr kumimoji="1" lang="en-US" altLang="ja-JP" sz="1600" dirty="0" smtClean="0"/>
              <a:t>12</a:t>
            </a:r>
            <a:r>
              <a:rPr kumimoji="1" lang="ja-JP" altLang="en-US" sz="1600" dirty="0" smtClean="0"/>
              <a:t>月に販売終了、</a:t>
            </a:r>
            <a:r>
              <a:rPr kumimoji="1" lang="en-US" altLang="ja-JP" sz="1600" dirty="0" smtClean="0"/>
              <a:t>2022</a:t>
            </a:r>
            <a:r>
              <a:rPr kumimoji="1" lang="ja-JP" altLang="en-US" sz="1600" dirty="0" smtClean="0"/>
              <a:t>年</a:t>
            </a:r>
            <a:r>
              <a:rPr kumimoji="1" lang="en-US" altLang="ja-JP" sz="1600" dirty="0" smtClean="0"/>
              <a:t>12</a:t>
            </a:r>
            <a:r>
              <a:rPr kumimoji="1" lang="ja-JP" altLang="en-US" sz="1600" dirty="0" smtClean="0"/>
              <a:t>月に</a:t>
            </a:r>
            <a:r>
              <a:rPr kumimoji="1" lang="en-US" altLang="ja-JP" sz="1600" dirty="0" smtClean="0"/>
              <a:t/>
            </a:r>
            <a:br>
              <a:rPr kumimoji="1" lang="en-US" altLang="ja-JP" sz="1600" dirty="0" smtClean="0"/>
            </a:br>
            <a:r>
              <a:rPr kumimoji="1" lang="ja-JP" altLang="en-US" sz="1600" dirty="0" smtClean="0"/>
              <a:t>サポート終了の予定です。新規案件ならびに既存環境からのマイグレーション案件では、</a:t>
            </a:r>
            <a:r>
              <a:rPr kumimoji="1" lang="en-US" altLang="ja-JP" sz="1600" dirty="0" smtClean="0"/>
              <a:t/>
            </a:r>
            <a:br>
              <a:rPr kumimoji="1" lang="en-US" altLang="ja-JP" sz="1600" dirty="0" smtClean="0"/>
            </a:br>
            <a:r>
              <a:rPr kumimoji="1" lang="en-US" altLang="ja-JP" sz="1600" dirty="0" smtClean="0"/>
              <a:t>ISR 4000</a:t>
            </a:r>
            <a:r>
              <a:rPr kumimoji="1" lang="ja-JP" altLang="en-US" sz="1600" dirty="0" smtClean="0"/>
              <a:t>シリーズの提案をお願いいたします。</a:t>
            </a:r>
            <a:endParaRPr kumimoji="1" lang="en-US" altLang="ja-JP" sz="1600" dirty="0" smtClean="0"/>
          </a:p>
          <a:p>
            <a:r>
              <a:rPr kumimoji="1" lang="ja-JP" altLang="en-US" sz="1600" dirty="0"/>
              <a:t>なお</a:t>
            </a:r>
            <a:r>
              <a:rPr kumimoji="1" lang="ja-JP" altLang="en-US" sz="1600" dirty="0" smtClean="0"/>
              <a:t>、</a:t>
            </a:r>
            <a:r>
              <a:rPr kumimoji="1" lang="en-US" altLang="ja-JP" sz="1600" dirty="0" err="1" smtClean="0"/>
              <a:t>ISR</a:t>
            </a:r>
            <a:r>
              <a:rPr kumimoji="1" lang="en-US" altLang="ja-JP" sz="1600" dirty="0" smtClean="0"/>
              <a:t> </a:t>
            </a:r>
            <a:r>
              <a:rPr kumimoji="1" lang="en-US" altLang="ja-JP" sz="1600" dirty="0" err="1" smtClean="0"/>
              <a:t>G2</a:t>
            </a:r>
            <a:r>
              <a:rPr kumimoji="1" lang="ja-JP" altLang="en-US" sz="1600" dirty="0" smtClean="0"/>
              <a:t>シリーズのうち、</a:t>
            </a:r>
            <a:r>
              <a:rPr kumimoji="1" lang="en-US" altLang="ja-JP" sz="1600" dirty="0" smtClean="0"/>
              <a:t>1900</a:t>
            </a:r>
            <a:r>
              <a:rPr kumimoji="1" lang="ja-JP" altLang="en-US" sz="1600" dirty="0" smtClean="0"/>
              <a:t>シリーズは 現在のところ 販売終了の予定はございません。</a:t>
            </a:r>
            <a:endParaRPr kumimoji="1" lang="en-US" altLang="ja-JP" sz="1600" dirty="0"/>
          </a:p>
        </p:txBody>
      </p:sp>
    </p:spTree>
    <p:extLst>
      <p:ext uri="{BB962C8B-B14F-4D97-AF65-F5344CB8AC3E}">
        <p14:creationId xmlns:p14="http://schemas.microsoft.com/office/powerpoint/2010/main" val="28313985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416425" y="915409"/>
            <a:ext cx="7598042" cy="2569946"/>
          </a:xfrm>
        </p:spPr>
        <p:txBody>
          <a:bodyPr/>
          <a:lstStyle/>
          <a:p>
            <a:r>
              <a:rPr lang="ja-JP" altLang="en-US" sz="4400" dirty="0" smtClean="0"/>
              <a:t>その他 詳細な製品紹介資料</a:t>
            </a:r>
            <a:r>
              <a:rPr lang="en-US" altLang="ja-JP" dirty="0" smtClean="0"/>
              <a:t/>
            </a:r>
            <a:br>
              <a:rPr lang="en-US" altLang="ja-JP" dirty="0" smtClean="0"/>
            </a:br>
            <a:r>
              <a:rPr lang="en-US" altLang="ja-JP" sz="2400" dirty="0" smtClean="0"/>
              <a:t/>
            </a:r>
            <a:br>
              <a:rPr lang="en-US" altLang="ja-JP" sz="2400" dirty="0" smtClean="0"/>
            </a:br>
            <a:r>
              <a:rPr lang="ja-JP" altLang="en-US" sz="2400" dirty="0" smtClean="0"/>
              <a:t>マイグレーション提案向け製品紹介補足資料</a:t>
            </a:r>
            <a:r>
              <a:rPr lang="en-US" altLang="ja-JP" sz="2400" dirty="0" smtClean="0"/>
              <a:t/>
            </a:r>
            <a:br>
              <a:rPr lang="en-US" altLang="ja-JP" sz="2400" dirty="0" smtClean="0"/>
            </a:br>
            <a:r>
              <a:rPr lang="en-US" altLang="ja-JP" sz="2400" dirty="0" smtClean="0"/>
              <a:t>Cisco Start</a:t>
            </a:r>
            <a:r>
              <a:rPr lang="ja-JP" altLang="en-US" sz="2400" dirty="0" smtClean="0"/>
              <a:t>シリーズ紹介資料</a:t>
            </a:r>
            <a:r>
              <a:rPr lang="en-US" altLang="ja-JP" sz="2400" dirty="0" smtClean="0"/>
              <a:t/>
            </a:r>
            <a:br>
              <a:rPr lang="en-US" altLang="ja-JP" sz="2400" dirty="0" smtClean="0"/>
            </a:br>
            <a:r>
              <a:rPr lang="en-US" altLang="ja-JP" sz="2400" dirty="0" err="1" smtClean="0"/>
              <a:t>iWAN</a:t>
            </a:r>
            <a:r>
              <a:rPr lang="ja-JP" altLang="en-US" sz="2400" dirty="0" smtClean="0"/>
              <a:t>ソリューション紹介資料</a:t>
            </a:r>
            <a:r>
              <a:rPr lang="en-US" altLang="ja-JP" sz="2400" dirty="0" smtClean="0"/>
              <a:t/>
            </a:r>
            <a:br>
              <a:rPr lang="en-US" altLang="ja-JP" sz="2400" dirty="0" smtClean="0"/>
            </a:br>
            <a:r>
              <a:rPr lang="en-US" altLang="ja-JP" sz="2400" dirty="0" smtClean="0"/>
              <a:t>Cisco ISR</a:t>
            </a:r>
            <a:r>
              <a:rPr lang="ja-JP" altLang="en-US" sz="2400" dirty="0" smtClean="0"/>
              <a:t>ルータの強み</a:t>
            </a:r>
            <a:endParaRPr kumimoji="1" lang="ja-JP" altLang="en-US" sz="2400" dirty="0"/>
          </a:p>
        </p:txBody>
      </p:sp>
    </p:spTree>
    <p:extLst>
      <p:ext uri="{BB962C8B-B14F-4D97-AF65-F5344CB8AC3E}">
        <p14:creationId xmlns:p14="http://schemas.microsoft.com/office/powerpoint/2010/main" val="77204159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487017" y="915409"/>
            <a:ext cx="7527450" cy="2404261"/>
          </a:xfrm>
        </p:spPr>
        <p:txBody>
          <a:bodyPr/>
          <a:lstStyle/>
          <a:p>
            <a:r>
              <a:rPr lang="ja-JP" altLang="en-US" sz="4000" dirty="0" smtClean="0"/>
              <a:t>マイグレーション提案向け</a:t>
            </a:r>
            <a:r>
              <a:rPr lang="en-US" altLang="ja-JP" sz="4000" dirty="0" smtClean="0"/>
              <a:t/>
            </a:r>
            <a:br>
              <a:rPr lang="en-US" altLang="ja-JP" sz="4000" dirty="0" smtClean="0"/>
            </a:br>
            <a:r>
              <a:rPr lang="ja-JP" altLang="en-US" sz="4000" dirty="0" smtClean="0"/>
              <a:t>製品紹介補足資料</a:t>
            </a:r>
            <a:endParaRPr kumimoji="1" lang="ja-JP" altLang="en-US" sz="4000" dirty="0"/>
          </a:p>
        </p:txBody>
      </p:sp>
    </p:spTree>
    <p:extLst>
      <p:ext uri="{BB962C8B-B14F-4D97-AF65-F5344CB8AC3E}">
        <p14:creationId xmlns:p14="http://schemas.microsoft.com/office/powerpoint/2010/main" val="119065739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①逃しちゃいけないルータ案件</a:t>
            </a:r>
            <a:r>
              <a:rPr lang="en-US" altLang="ja-JP"/>
              <a:t/>
            </a:r>
            <a:br>
              <a:rPr lang="en-US" altLang="ja-JP"/>
            </a:br>
            <a:r>
              <a:rPr lang="en-US" altLang="ja-JP" smtClean="0"/>
              <a:t>    </a:t>
            </a:r>
            <a:r>
              <a:rPr lang="ja-JP" altLang="en-US" sz="2400" dirty="0" smtClean="0"/>
              <a:t>過去</a:t>
            </a:r>
            <a:r>
              <a:rPr lang="ja-JP" altLang="en-US" sz="2400" dirty="0"/>
              <a:t>日本で大量に販売されたモデルからのマイグレーション</a:t>
            </a:r>
          </a:p>
        </p:txBody>
      </p:sp>
      <p:sp>
        <p:nvSpPr>
          <p:cNvPr id="5" name="Chevron 4"/>
          <p:cNvSpPr/>
          <p:nvPr/>
        </p:nvSpPr>
        <p:spPr>
          <a:xfrm>
            <a:off x="438843" y="4664064"/>
            <a:ext cx="8532884" cy="385144"/>
          </a:xfrm>
          <a:prstGeom prst="chevron">
            <a:avLst/>
          </a:prstGeom>
          <a:ln/>
          <a:effectLst>
            <a:outerShdw blurRad="76200" dist="12700" dir="8100000" sy="-23000" kx="800400" algn="br"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lIns="91422" tIns="45711" rIns="91422" bIns="45711" rtlCol="0" anchor="ctr"/>
          <a:lstStyle/>
          <a:p>
            <a:pPr algn="ctr"/>
            <a:endParaRPr kumimoji="1" lang="ja-JP" altLang="en-US" sz="1350" dirty="0">
              <a:solidFill>
                <a:schemeClr val="tx1"/>
              </a:solidFill>
            </a:endParaRPr>
          </a:p>
        </p:txBody>
      </p:sp>
      <p:pic>
        <p:nvPicPr>
          <p:cNvPr id="7" name="Picture 6" descr="\\Sjc-filer37a\wg-c\cmo-ns-isr\Published\890\HKJ0097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138" y="3144059"/>
            <a:ext cx="889730" cy="51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5730" y="1929023"/>
            <a:ext cx="2367473" cy="1188769"/>
          </a:xfrm>
          <a:prstGeom prst="rect">
            <a:avLst/>
          </a:prstGeom>
        </p:spPr>
        <p:style>
          <a:lnRef idx="1">
            <a:schemeClr val="accent2"/>
          </a:lnRef>
          <a:fillRef idx="2">
            <a:schemeClr val="accent2"/>
          </a:fillRef>
          <a:effectRef idx="1">
            <a:schemeClr val="accent2"/>
          </a:effectRef>
          <a:fontRef idx="minor">
            <a:schemeClr val="dk1"/>
          </a:fontRef>
        </p:style>
        <p:txBody>
          <a:bodyPr wrap="square" lIns="91422" tIns="45711" rIns="91422" bIns="45711" rtlCol="0">
            <a:spAutoFit/>
          </a:bodyPr>
          <a:lstStyle/>
          <a:p>
            <a:pPr algn="ctr"/>
            <a:r>
              <a:rPr kumimoji="1" lang="en-US" altLang="ja-JP" sz="1425" dirty="0"/>
              <a:t>ISR G1</a:t>
            </a:r>
          </a:p>
          <a:p>
            <a:pPr algn="ctr"/>
            <a:r>
              <a:rPr kumimoji="1" lang="en-US" altLang="ja-JP" sz="1425" dirty="0"/>
              <a:t>1800/2800/3800</a:t>
            </a:r>
            <a:r>
              <a:rPr kumimoji="1" lang="ja-JP" altLang="en-US" sz="1425" dirty="0"/>
              <a:t>シリーズ</a:t>
            </a:r>
            <a:endParaRPr kumimoji="1" lang="en-US" altLang="ja-JP" sz="1425" dirty="0"/>
          </a:p>
          <a:p>
            <a:pPr algn="ctr"/>
            <a:r>
              <a:rPr kumimoji="1" lang="en-US" altLang="ja-JP" sz="1425" dirty="0"/>
              <a:t>2004</a:t>
            </a:r>
            <a:r>
              <a:rPr kumimoji="1" lang="ja-JP" altLang="en-US" sz="1425" dirty="0"/>
              <a:t>年発売</a:t>
            </a:r>
            <a:endParaRPr kumimoji="1" lang="en-US" altLang="ja-JP" sz="1425" dirty="0"/>
          </a:p>
          <a:p>
            <a:pPr algn="ctr"/>
            <a:r>
              <a:rPr kumimoji="1" lang="en-US" altLang="ja-JP" sz="1425" dirty="0"/>
              <a:t>2011</a:t>
            </a:r>
            <a:r>
              <a:rPr kumimoji="1" lang="ja-JP" altLang="en-US" sz="1425" dirty="0"/>
              <a:t>年販売終了</a:t>
            </a:r>
            <a:endParaRPr kumimoji="1" lang="en-US" altLang="ja-JP" sz="1425" dirty="0"/>
          </a:p>
          <a:p>
            <a:pPr algn="ctr"/>
            <a:r>
              <a:rPr kumimoji="1" lang="en-US" altLang="ja-JP" sz="1425" dirty="0"/>
              <a:t>2016</a:t>
            </a:r>
            <a:r>
              <a:rPr kumimoji="1" lang="ja-JP" altLang="en-US" sz="1425" dirty="0"/>
              <a:t>年サポート終了</a:t>
            </a:r>
          </a:p>
        </p:txBody>
      </p:sp>
      <p:pic>
        <p:nvPicPr>
          <p:cNvPr id="11" name="Picture 10"/>
          <p:cNvPicPr>
            <a:picLocks noChangeAspect="1"/>
          </p:cNvPicPr>
          <p:nvPr/>
        </p:nvPicPr>
        <p:blipFill>
          <a:blip r:embed="rId3"/>
          <a:stretch>
            <a:fillRect/>
          </a:stretch>
        </p:blipFill>
        <p:spPr>
          <a:xfrm>
            <a:off x="615731" y="1205374"/>
            <a:ext cx="2593589" cy="700452"/>
          </a:xfrm>
          <a:prstGeom prst="rect">
            <a:avLst/>
          </a:prstGeom>
        </p:spPr>
      </p:pic>
      <p:sp>
        <p:nvSpPr>
          <p:cNvPr id="12" name="TextBox 11"/>
          <p:cNvSpPr txBox="1"/>
          <p:nvPr/>
        </p:nvSpPr>
        <p:spPr>
          <a:xfrm>
            <a:off x="3754732" y="1963471"/>
            <a:ext cx="2367473" cy="1188769"/>
          </a:xfrm>
          <a:prstGeom prst="rect">
            <a:avLst/>
          </a:prstGeom>
        </p:spPr>
        <p:style>
          <a:lnRef idx="1">
            <a:schemeClr val="accent2"/>
          </a:lnRef>
          <a:fillRef idx="2">
            <a:schemeClr val="accent2"/>
          </a:fillRef>
          <a:effectRef idx="1">
            <a:schemeClr val="accent2"/>
          </a:effectRef>
          <a:fontRef idx="minor">
            <a:schemeClr val="dk1"/>
          </a:fontRef>
        </p:style>
        <p:txBody>
          <a:bodyPr wrap="square" lIns="91422" tIns="45711" rIns="91422" bIns="45711" rtlCol="0">
            <a:spAutoFit/>
          </a:bodyPr>
          <a:lstStyle/>
          <a:p>
            <a:pPr algn="ctr"/>
            <a:r>
              <a:rPr kumimoji="1" lang="en-US" altLang="ja-JP" sz="1425" dirty="0"/>
              <a:t>ISR G2</a:t>
            </a:r>
          </a:p>
          <a:p>
            <a:pPr algn="ctr"/>
            <a:r>
              <a:rPr kumimoji="1" lang="en-US" altLang="ja-JP" sz="1425" dirty="0"/>
              <a:t>1900/2900/3900</a:t>
            </a:r>
            <a:r>
              <a:rPr kumimoji="1" lang="ja-JP" altLang="en-US" sz="1425" dirty="0"/>
              <a:t>シリーズ</a:t>
            </a:r>
            <a:endParaRPr kumimoji="1" lang="en-US" altLang="ja-JP" sz="1425" dirty="0"/>
          </a:p>
          <a:p>
            <a:pPr algn="ctr"/>
            <a:r>
              <a:rPr kumimoji="1" lang="en-US" altLang="ja-JP" sz="1425" dirty="0"/>
              <a:t>2009</a:t>
            </a:r>
            <a:r>
              <a:rPr kumimoji="1" lang="ja-JP" altLang="en-US" sz="1425" dirty="0"/>
              <a:t>年発売</a:t>
            </a:r>
            <a:endParaRPr kumimoji="1" lang="en-US" altLang="ja-JP" sz="1425" dirty="0"/>
          </a:p>
          <a:p>
            <a:pPr algn="ctr"/>
            <a:r>
              <a:rPr kumimoji="1" lang="en-US" altLang="ja-JP" sz="1425" dirty="0"/>
              <a:t>2017</a:t>
            </a:r>
            <a:r>
              <a:rPr kumimoji="1" lang="ja-JP" altLang="en-US" sz="1425" dirty="0"/>
              <a:t>年</a:t>
            </a:r>
            <a:r>
              <a:rPr kumimoji="1" lang="en-US" altLang="ja-JP" sz="1425" dirty="0"/>
              <a:t>12</a:t>
            </a:r>
            <a:r>
              <a:rPr kumimoji="1" lang="ja-JP" altLang="en-US" sz="1425" dirty="0"/>
              <a:t>月販売終了</a:t>
            </a:r>
            <a:r>
              <a:rPr kumimoji="1" lang="en-US" altLang="ja-JP" sz="1200" dirty="0"/>
              <a:t>※</a:t>
            </a:r>
            <a:endParaRPr kumimoji="1" lang="en-US" altLang="ja-JP" sz="1425" dirty="0"/>
          </a:p>
          <a:p>
            <a:pPr algn="ctr"/>
            <a:r>
              <a:rPr kumimoji="1" lang="en-US" altLang="ja-JP" sz="1425" dirty="0"/>
              <a:t>2022</a:t>
            </a:r>
            <a:r>
              <a:rPr kumimoji="1" lang="ja-JP" altLang="en-US" sz="1425" dirty="0"/>
              <a:t>年</a:t>
            </a:r>
            <a:r>
              <a:rPr kumimoji="1" lang="en-US" altLang="ja-JP" sz="1425" dirty="0"/>
              <a:t>12</a:t>
            </a:r>
            <a:r>
              <a:rPr kumimoji="1" lang="ja-JP" altLang="en-US" sz="1425" dirty="0"/>
              <a:t>月サポート終了</a:t>
            </a:r>
            <a:r>
              <a:rPr kumimoji="1" lang="en-US" altLang="ja-JP" sz="1200" dirty="0"/>
              <a:t>※</a:t>
            </a:r>
            <a:endParaRPr kumimoji="1" lang="en-US" altLang="ja-JP" sz="1425" dirty="0"/>
          </a:p>
        </p:txBody>
      </p:sp>
      <p:sp>
        <p:nvSpPr>
          <p:cNvPr id="13" name="Striped Right Arrow 12"/>
          <p:cNvSpPr/>
          <p:nvPr/>
        </p:nvSpPr>
        <p:spPr>
          <a:xfrm>
            <a:off x="3195826" y="1658880"/>
            <a:ext cx="425247" cy="660960"/>
          </a:xfrm>
          <a:prstGeom prst="stripedRightArrow">
            <a:avLst/>
          </a:prstGeom>
          <a:ln/>
        </p:spPr>
        <p:style>
          <a:lnRef idx="0">
            <a:schemeClr val="accent5"/>
          </a:lnRef>
          <a:fillRef idx="3">
            <a:schemeClr val="accent5"/>
          </a:fillRef>
          <a:effectRef idx="3">
            <a:schemeClr val="accent5"/>
          </a:effectRef>
          <a:fontRef idx="minor">
            <a:schemeClr val="lt1"/>
          </a:fontRef>
        </p:style>
        <p:txBody>
          <a:bodyPr lIns="91422" tIns="45711" rIns="91422" bIns="45711" rtlCol="0" anchor="ctr"/>
          <a:lstStyle/>
          <a:p>
            <a:pPr algn="ctr"/>
            <a:endParaRPr kumimoji="1" lang="ja-JP" altLang="en-US" sz="1350" dirty="0"/>
          </a:p>
        </p:txBody>
      </p:sp>
      <p:sp>
        <p:nvSpPr>
          <p:cNvPr id="14" name="Striped Right Arrow 13"/>
          <p:cNvSpPr/>
          <p:nvPr/>
        </p:nvSpPr>
        <p:spPr>
          <a:xfrm>
            <a:off x="6302100" y="1658880"/>
            <a:ext cx="425247" cy="660960"/>
          </a:xfrm>
          <a:prstGeom prst="stripedRightArrow">
            <a:avLst/>
          </a:prstGeom>
          <a:ln/>
        </p:spPr>
        <p:style>
          <a:lnRef idx="0">
            <a:schemeClr val="accent5"/>
          </a:lnRef>
          <a:fillRef idx="3">
            <a:schemeClr val="accent5"/>
          </a:fillRef>
          <a:effectRef idx="3">
            <a:schemeClr val="accent5"/>
          </a:effectRef>
          <a:fontRef idx="minor">
            <a:schemeClr val="lt1"/>
          </a:fontRef>
        </p:style>
        <p:txBody>
          <a:bodyPr lIns="91422" tIns="45711" rIns="91422" bIns="45711" rtlCol="0" anchor="ctr"/>
          <a:lstStyle/>
          <a:p>
            <a:pPr algn="ctr"/>
            <a:endParaRPr kumimoji="1" lang="ja-JP" altLang="en-US" sz="1350" dirty="0"/>
          </a:p>
        </p:txBody>
      </p:sp>
      <p:sp>
        <p:nvSpPr>
          <p:cNvPr id="15" name="TextBox 14"/>
          <p:cNvSpPr txBox="1"/>
          <p:nvPr/>
        </p:nvSpPr>
        <p:spPr>
          <a:xfrm>
            <a:off x="6838869" y="1963472"/>
            <a:ext cx="2132860" cy="311606"/>
          </a:xfrm>
          <a:prstGeom prst="rect">
            <a:avLst/>
          </a:prstGeom>
        </p:spPr>
        <p:style>
          <a:lnRef idx="0">
            <a:schemeClr val="accent6"/>
          </a:lnRef>
          <a:fillRef idx="3">
            <a:schemeClr val="accent6"/>
          </a:fillRef>
          <a:effectRef idx="3">
            <a:schemeClr val="accent6"/>
          </a:effectRef>
          <a:fontRef idx="minor">
            <a:schemeClr val="lt1"/>
          </a:fontRef>
        </p:style>
        <p:txBody>
          <a:bodyPr wrap="square" lIns="91422" tIns="45711" rIns="91422" bIns="45711" rtlCol="0">
            <a:spAutoFit/>
          </a:bodyPr>
          <a:lstStyle/>
          <a:p>
            <a:pPr algn="ctr"/>
            <a:r>
              <a:rPr kumimoji="1" lang="en-US" altLang="ja-JP" sz="1425" dirty="0"/>
              <a:t>Cisco 4000 ISR</a:t>
            </a:r>
            <a:r>
              <a:rPr kumimoji="1" lang="ja-JP" altLang="en-US" sz="1425" dirty="0"/>
              <a:t>シリーズ</a:t>
            </a:r>
            <a:endParaRPr kumimoji="1" lang="en-US" altLang="ja-JP" sz="1425" dirty="0"/>
          </a:p>
        </p:txBody>
      </p:sp>
      <p:sp>
        <p:nvSpPr>
          <p:cNvPr id="17" name="TextBox 16"/>
          <p:cNvSpPr txBox="1"/>
          <p:nvPr/>
        </p:nvSpPr>
        <p:spPr>
          <a:xfrm>
            <a:off x="1333339" y="4638144"/>
            <a:ext cx="1010518" cy="307758"/>
          </a:xfrm>
          <a:prstGeom prst="rect">
            <a:avLst/>
          </a:prstGeom>
          <a:noFill/>
        </p:spPr>
        <p:txBody>
          <a:bodyPr wrap="square" lIns="91422" tIns="45711" rIns="91422" bIns="45711" rtlCol="0">
            <a:spAutoFit/>
          </a:bodyPr>
          <a:lstStyle/>
          <a:p>
            <a:r>
              <a:rPr kumimoji="1" lang="en-US" altLang="ja-JP" sz="1400" dirty="0">
                <a:solidFill>
                  <a:schemeClr val="bg1"/>
                </a:solidFill>
              </a:rPr>
              <a:t>2004</a:t>
            </a:r>
            <a:r>
              <a:rPr kumimoji="1" lang="ja-JP" altLang="en-US" sz="1400" dirty="0">
                <a:solidFill>
                  <a:schemeClr val="bg1"/>
                </a:solidFill>
              </a:rPr>
              <a:t>年</a:t>
            </a:r>
          </a:p>
        </p:txBody>
      </p:sp>
      <p:sp>
        <p:nvSpPr>
          <p:cNvPr id="18" name="TextBox 17"/>
          <p:cNvSpPr txBox="1"/>
          <p:nvPr/>
        </p:nvSpPr>
        <p:spPr>
          <a:xfrm>
            <a:off x="4524051" y="4652872"/>
            <a:ext cx="1010518" cy="307758"/>
          </a:xfrm>
          <a:prstGeom prst="rect">
            <a:avLst/>
          </a:prstGeom>
          <a:noFill/>
        </p:spPr>
        <p:txBody>
          <a:bodyPr wrap="square" lIns="91422" tIns="45711" rIns="91422" bIns="45711" rtlCol="0">
            <a:spAutoFit/>
          </a:bodyPr>
          <a:lstStyle/>
          <a:p>
            <a:r>
              <a:rPr kumimoji="1" lang="en-US" altLang="ja-JP" sz="1400" dirty="0">
                <a:solidFill>
                  <a:schemeClr val="bg1"/>
                </a:solidFill>
              </a:rPr>
              <a:t>2009</a:t>
            </a:r>
            <a:r>
              <a:rPr kumimoji="1" lang="ja-JP" altLang="en-US" sz="1400" dirty="0">
                <a:solidFill>
                  <a:schemeClr val="bg1"/>
                </a:solidFill>
              </a:rPr>
              <a:t>年</a:t>
            </a:r>
          </a:p>
        </p:txBody>
      </p:sp>
      <p:sp>
        <p:nvSpPr>
          <p:cNvPr id="19" name="TextBox 18"/>
          <p:cNvSpPr txBox="1"/>
          <p:nvPr/>
        </p:nvSpPr>
        <p:spPr>
          <a:xfrm>
            <a:off x="7561759" y="4653955"/>
            <a:ext cx="1010518" cy="307758"/>
          </a:xfrm>
          <a:prstGeom prst="rect">
            <a:avLst/>
          </a:prstGeom>
          <a:noFill/>
        </p:spPr>
        <p:txBody>
          <a:bodyPr wrap="square" lIns="91422" tIns="45711" rIns="91422" bIns="45711" rtlCol="0">
            <a:spAutoFit/>
          </a:bodyPr>
          <a:lstStyle/>
          <a:p>
            <a:r>
              <a:rPr kumimoji="1" lang="en-US" altLang="ja-JP" sz="1400" dirty="0">
                <a:solidFill>
                  <a:schemeClr val="bg1"/>
                </a:solidFill>
              </a:rPr>
              <a:t>2017</a:t>
            </a:r>
            <a:r>
              <a:rPr kumimoji="1" lang="ja-JP" altLang="en-US" sz="1400" dirty="0">
                <a:solidFill>
                  <a:schemeClr val="bg1"/>
                </a:solidFill>
              </a:rPr>
              <a:t>年</a:t>
            </a:r>
          </a:p>
        </p:txBody>
      </p:sp>
      <p:pic>
        <p:nvPicPr>
          <p:cNvPr id="20" name="Picture 19" descr="KM760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24" y="2831664"/>
            <a:ext cx="1027836" cy="822484"/>
          </a:xfrm>
          <a:prstGeom prst="rect">
            <a:avLst/>
          </a:prstGeom>
        </p:spPr>
      </p:pic>
      <p:sp>
        <p:nvSpPr>
          <p:cNvPr id="21" name="TextBox 20"/>
          <p:cNvSpPr txBox="1"/>
          <p:nvPr/>
        </p:nvSpPr>
        <p:spPr>
          <a:xfrm>
            <a:off x="6896615" y="3433495"/>
            <a:ext cx="2053369" cy="311606"/>
          </a:xfrm>
          <a:prstGeom prst="rect">
            <a:avLst/>
          </a:prstGeom>
        </p:spPr>
        <p:style>
          <a:lnRef idx="0">
            <a:schemeClr val="accent6"/>
          </a:lnRef>
          <a:fillRef idx="3">
            <a:schemeClr val="accent6"/>
          </a:fillRef>
          <a:effectRef idx="3">
            <a:schemeClr val="accent6"/>
          </a:effectRef>
          <a:fontRef idx="minor">
            <a:schemeClr val="lt1"/>
          </a:fontRef>
        </p:style>
        <p:txBody>
          <a:bodyPr wrap="square" lIns="91422" tIns="45711" rIns="91422" bIns="45711" rtlCol="0">
            <a:spAutoFit/>
          </a:bodyPr>
          <a:lstStyle/>
          <a:p>
            <a:pPr algn="ctr"/>
            <a:r>
              <a:rPr kumimoji="1" lang="en-US" altLang="ja-JP" sz="1425" dirty="0"/>
              <a:t>Cisco891FJ</a:t>
            </a:r>
          </a:p>
        </p:txBody>
      </p:sp>
      <p:sp>
        <p:nvSpPr>
          <p:cNvPr id="22" name="Striped Right Arrow 21"/>
          <p:cNvSpPr/>
          <p:nvPr/>
        </p:nvSpPr>
        <p:spPr>
          <a:xfrm>
            <a:off x="6302100" y="3325119"/>
            <a:ext cx="425247" cy="660960"/>
          </a:xfrm>
          <a:prstGeom prst="stripedRightArrow">
            <a:avLst/>
          </a:prstGeom>
          <a:ln/>
        </p:spPr>
        <p:style>
          <a:lnRef idx="0">
            <a:schemeClr val="accent5"/>
          </a:lnRef>
          <a:fillRef idx="3">
            <a:schemeClr val="accent5"/>
          </a:fillRef>
          <a:effectRef idx="3">
            <a:schemeClr val="accent5"/>
          </a:effectRef>
          <a:fontRef idx="minor">
            <a:schemeClr val="lt1"/>
          </a:fontRef>
        </p:style>
        <p:txBody>
          <a:bodyPr lIns="91422" tIns="45711" rIns="91422" bIns="45711" rtlCol="0" anchor="ctr"/>
          <a:lstStyle/>
          <a:p>
            <a:pPr algn="ctr"/>
            <a:endParaRPr kumimoji="1" lang="ja-JP" altLang="en-US" sz="1350" dirty="0"/>
          </a:p>
        </p:txBody>
      </p:sp>
      <p:sp>
        <p:nvSpPr>
          <p:cNvPr id="23" name="TextBox 22"/>
          <p:cNvSpPr txBox="1"/>
          <p:nvPr/>
        </p:nvSpPr>
        <p:spPr>
          <a:xfrm>
            <a:off x="3756173" y="3654146"/>
            <a:ext cx="2367473" cy="969478"/>
          </a:xfrm>
          <a:prstGeom prst="rect">
            <a:avLst/>
          </a:prstGeom>
        </p:spPr>
        <p:style>
          <a:lnRef idx="1">
            <a:schemeClr val="accent2"/>
          </a:lnRef>
          <a:fillRef idx="2">
            <a:schemeClr val="accent2"/>
          </a:fillRef>
          <a:effectRef idx="1">
            <a:schemeClr val="accent2"/>
          </a:effectRef>
          <a:fontRef idx="minor">
            <a:schemeClr val="dk1"/>
          </a:fontRef>
        </p:style>
        <p:txBody>
          <a:bodyPr wrap="square" lIns="91422" tIns="45711" rIns="91422" bIns="45711" rtlCol="0">
            <a:spAutoFit/>
          </a:bodyPr>
          <a:lstStyle/>
          <a:p>
            <a:pPr algn="ctr"/>
            <a:r>
              <a:rPr kumimoji="1" lang="en-US" altLang="ja-JP" sz="1425" dirty="0"/>
              <a:t>Cisco892J</a:t>
            </a:r>
          </a:p>
          <a:p>
            <a:pPr algn="ctr"/>
            <a:r>
              <a:rPr kumimoji="1" lang="en-US" altLang="ja-JP" sz="1425" dirty="0"/>
              <a:t>2009</a:t>
            </a:r>
            <a:r>
              <a:rPr kumimoji="1" lang="ja-JP" altLang="en-US" sz="1425" dirty="0"/>
              <a:t>年発売</a:t>
            </a:r>
            <a:endParaRPr kumimoji="1" lang="en-US" altLang="ja-JP" sz="1425" dirty="0"/>
          </a:p>
          <a:p>
            <a:pPr algn="ctr"/>
            <a:r>
              <a:rPr kumimoji="1" lang="en-US" altLang="ja-JP" sz="1425" dirty="0"/>
              <a:t>2014</a:t>
            </a:r>
            <a:r>
              <a:rPr kumimoji="1" lang="ja-JP" altLang="en-US" sz="1425" dirty="0"/>
              <a:t>年販売終了</a:t>
            </a:r>
            <a:endParaRPr kumimoji="1" lang="en-US" altLang="ja-JP" sz="1425" dirty="0"/>
          </a:p>
          <a:p>
            <a:pPr algn="ctr"/>
            <a:r>
              <a:rPr kumimoji="1" lang="en-US" altLang="ja-JP" sz="1425" dirty="0"/>
              <a:t>2019</a:t>
            </a:r>
            <a:r>
              <a:rPr kumimoji="1" lang="ja-JP" altLang="en-US" sz="1425" dirty="0"/>
              <a:t>年サポート終了</a:t>
            </a:r>
            <a:endParaRPr kumimoji="1" lang="en-US" altLang="ja-JP" sz="1425" dirty="0"/>
          </a:p>
        </p:txBody>
      </p:sp>
      <p:sp>
        <p:nvSpPr>
          <p:cNvPr id="24" name="TextBox 23"/>
          <p:cNvSpPr txBox="1"/>
          <p:nvPr/>
        </p:nvSpPr>
        <p:spPr>
          <a:xfrm>
            <a:off x="615730" y="3662914"/>
            <a:ext cx="2367473" cy="969478"/>
          </a:xfrm>
          <a:prstGeom prst="rect">
            <a:avLst/>
          </a:prstGeom>
        </p:spPr>
        <p:style>
          <a:lnRef idx="1">
            <a:schemeClr val="accent2"/>
          </a:lnRef>
          <a:fillRef idx="2">
            <a:schemeClr val="accent2"/>
          </a:fillRef>
          <a:effectRef idx="1">
            <a:schemeClr val="accent2"/>
          </a:effectRef>
          <a:fontRef idx="minor">
            <a:schemeClr val="dk1"/>
          </a:fontRef>
        </p:style>
        <p:txBody>
          <a:bodyPr wrap="square" lIns="91422" tIns="45711" rIns="91422" bIns="45711" rtlCol="0">
            <a:spAutoFit/>
          </a:bodyPr>
          <a:lstStyle/>
          <a:p>
            <a:pPr algn="ctr"/>
            <a:r>
              <a:rPr kumimoji="1" lang="en-US" altLang="ja-JP" sz="1425" dirty="0"/>
              <a:t>Cisco1812J</a:t>
            </a:r>
          </a:p>
          <a:p>
            <a:pPr algn="ctr"/>
            <a:r>
              <a:rPr kumimoji="1" lang="en-US" altLang="ja-JP" sz="1425" dirty="0"/>
              <a:t>2005</a:t>
            </a:r>
            <a:r>
              <a:rPr kumimoji="1" lang="ja-JP" altLang="en-US" sz="1425" dirty="0"/>
              <a:t>年発売</a:t>
            </a:r>
            <a:endParaRPr kumimoji="1" lang="en-US" altLang="ja-JP" sz="1425" dirty="0"/>
          </a:p>
          <a:p>
            <a:pPr algn="ctr"/>
            <a:r>
              <a:rPr kumimoji="1" lang="en-US" altLang="ja-JP" sz="1425" dirty="0"/>
              <a:t>2011</a:t>
            </a:r>
            <a:r>
              <a:rPr kumimoji="1" lang="ja-JP" altLang="en-US" sz="1425" dirty="0"/>
              <a:t>年販売終了</a:t>
            </a:r>
            <a:endParaRPr kumimoji="1" lang="en-US" altLang="ja-JP" sz="1425" dirty="0"/>
          </a:p>
          <a:p>
            <a:pPr algn="ctr"/>
            <a:r>
              <a:rPr kumimoji="1" lang="en-US" altLang="ja-JP" sz="1425" dirty="0"/>
              <a:t>2016</a:t>
            </a:r>
            <a:r>
              <a:rPr kumimoji="1" lang="ja-JP" altLang="en-US" sz="1425" dirty="0"/>
              <a:t>年サポート終了</a:t>
            </a:r>
            <a:endParaRPr kumimoji="1" lang="en-US" altLang="ja-JP" sz="1425" dirty="0"/>
          </a:p>
        </p:txBody>
      </p:sp>
      <p:pic>
        <p:nvPicPr>
          <p:cNvPr id="25" name="Picture 24" descr="KO462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059" y="966660"/>
            <a:ext cx="1730099" cy="1384440"/>
          </a:xfrm>
          <a:prstGeom prst="rect">
            <a:avLst/>
          </a:prstGeom>
        </p:spPr>
      </p:pic>
      <p:pic>
        <p:nvPicPr>
          <p:cNvPr id="26" name="Picture 25" descr="KJ1014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519" y="711577"/>
            <a:ext cx="2193698" cy="1755416"/>
          </a:xfrm>
          <a:prstGeom prst="rect">
            <a:avLst/>
          </a:prstGeom>
        </p:spPr>
      </p:pic>
      <p:pic>
        <p:nvPicPr>
          <p:cNvPr id="27" name="Picture 67" descr="1800 tra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337" y="3163595"/>
            <a:ext cx="803583" cy="532677"/>
          </a:xfrm>
          <a:prstGeom prst="rect">
            <a:avLst/>
          </a:prstGeom>
          <a:noFill/>
          <a:extLst>
            <a:ext uri="{909E8E84-426E-40DD-AFC4-6F175D3DCCD1}">
              <a14:hiddenFill xmlns:a14="http://schemas.microsoft.com/office/drawing/2010/main">
                <a:solidFill>
                  <a:srgbClr val="FFFFFF"/>
                </a:solidFill>
              </a14:hiddenFill>
            </a:ext>
          </a:extLst>
        </p:spPr>
      </p:pic>
      <p:sp>
        <p:nvSpPr>
          <p:cNvPr id="28" name="Striped Right Arrow 27"/>
          <p:cNvSpPr/>
          <p:nvPr/>
        </p:nvSpPr>
        <p:spPr>
          <a:xfrm>
            <a:off x="3195826" y="3323666"/>
            <a:ext cx="425247" cy="660960"/>
          </a:xfrm>
          <a:prstGeom prst="stripedRightArrow">
            <a:avLst/>
          </a:prstGeom>
          <a:ln/>
        </p:spPr>
        <p:style>
          <a:lnRef idx="0">
            <a:schemeClr val="accent5"/>
          </a:lnRef>
          <a:fillRef idx="3">
            <a:schemeClr val="accent5"/>
          </a:fillRef>
          <a:effectRef idx="3">
            <a:schemeClr val="accent5"/>
          </a:effectRef>
          <a:fontRef idx="minor">
            <a:schemeClr val="lt1"/>
          </a:fontRef>
        </p:style>
        <p:txBody>
          <a:bodyPr lIns="91422" tIns="45711" rIns="91422" bIns="45711" rtlCol="0" anchor="ctr"/>
          <a:lstStyle/>
          <a:p>
            <a:pPr algn="ctr"/>
            <a:endParaRPr kumimoji="1" lang="ja-JP" altLang="en-US" sz="1350" dirty="0"/>
          </a:p>
        </p:txBody>
      </p:sp>
      <p:sp>
        <p:nvSpPr>
          <p:cNvPr id="29" name="TextBox 28"/>
          <p:cNvSpPr txBox="1"/>
          <p:nvPr/>
        </p:nvSpPr>
        <p:spPr>
          <a:xfrm>
            <a:off x="6901197" y="4325590"/>
            <a:ext cx="2048787" cy="311606"/>
          </a:xfrm>
          <a:prstGeom prst="rect">
            <a:avLst/>
          </a:prstGeom>
        </p:spPr>
        <p:style>
          <a:lnRef idx="0">
            <a:schemeClr val="accent6"/>
          </a:lnRef>
          <a:fillRef idx="3">
            <a:schemeClr val="accent6"/>
          </a:fillRef>
          <a:effectRef idx="3">
            <a:schemeClr val="accent6"/>
          </a:effectRef>
          <a:fontRef idx="minor">
            <a:schemeClr val="lt1"/>
          </a:fontRef>
        </p:style>
        <p:txBody>
          <a:bodyPr wrap="square" lIns="91422" tIns="45711" rIns="91422" bIns="45711" rtlCol="0">
            <a:spAutoFit/>
          </a:bodyPr>
          <a:lstStyle/>
          <a:p>
            <a:pPr algn="ctr"/>
            <a:r>
              <a:rPr kumimoji="1" lang="en-US" altLang="ja-JP" sz="1425" dirty="0" err="1"/>
              <a:t>Cisco841M</a:t>
            </a:r>
            <a:endParaRPr kumimoji="1" lang="en-US" altLang="ja-JP" sz="1425" dirty="0"/>
          </a:p>
        </p:txBody>
      </p:sp>
      <p:pic>
        <p:nvPicPr>
          <p:cNvPr id="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9597" y="3897372"/>
            <a:ext cx="1221524" cy="35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23646" y="2890174"/>
            <a:ext cx="923651" cy="276999"/>
          </a:xfrm>
          <a:prstGeom prst="rect">
            <a:avLst/>
          </a:prstGeom>
          <a:noFill/>
        </p:spPr>
        <p:txBody>
          <a:bodyPr wrap="none" rtlCol="0">
            <a:spAutoFit/>
          </a:bodyPr>
          <a:lstStyle/>
          <a:p>
            <a:r>
              <a:rPr lang="en-US" altLang="ja-JP" sz="1200" dirty="0"/>
              <a:t>※1900</a:t>
            </a:r>
            <a:r>
              <a:rPr lang="ja-JP" altLang="en-US" sz="1200" dirty="0"/>
              <a:t>除く</a:t>
            </a:r>
            <a:endParaRPr lang="en-US" sz="1200" dirty="0"/>
          </a:p>
        </p:txBody>
      </p:sp>
    </p:spTree>
    <p:extLst>
      <p:ext uri="{BB962C8B-B14F-4D97-AF65-F5344CB8AC3E}">
        <p14:creationId xmlns:p14="http://schemas.microsoft.com/office/powerpoint/2010/main" val="3453187868"/>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p:cNvGraphicFramePr>
            <a:graphicFrameLocks noGrp="1"/>
          </p:cNvGraphicFramePr>
          <p:nvPr>
            <p:extLst>
              <p:ext uri="{D42A27DB-BD31-4B8C-83A1-F6EECF244321}">
                <p14:modId xmlns:p14="http://schemas.microsoft.com/office/powerpoint/2010/main" val="1404097193"/>
              </p:ext>
            </p:extLst>
          </p:nvPr>
        </p:nvGraphicFramePr>
        <p:xfrm>
          <a:off x="885545" y="786047"/>
          <a:ext cx="7388481" cy="1666290"/>
        </p:xfrm>
        <a:graphic>
          <a:graphicData uri="http://schemas.openxmlformats.org/drawingml/2006/table">
            <a:tbl>
              <a:tblPr/>
              <a:tblGrid>
                <a:gridCol w="2003193">
                  <a:extLst>
                    <a:ext uri="{9D8B030D-6E8A-4147-A177-3AD203B41FA5}">
                      <a16:colId xmlns:a16="http://schemas.microsoft.com/office/drawing/2014/main" val="20000"/>
                    </a:ext>
                  </a:extLst>
                </a:gridCol>
                <a:gridCol w="2788679">
                  <a:extLst>
                    <a:ext uri="{9D8B030D-6E8A-4147-A177-3AD203B41FA5}">
                      <a16:colId xmlns:a16="http://schemas.microsoft.com/office/drawing/2014/main" val="20001"/>
                    </a:ext>
                  </a:extLst>
                </a:gridCol>
                <a:gridCol w="2596609">
                  <a:extLst>
                    <a:ext uri="{9D8B030D-6E8A-4147-A177-3AD203B41FA5}">
                      <a16:colId xmlns:a16="http://schemas.microsoft.com/office/drawing/2014/main" val="20002"/>
                    </a:ext>
                  </a:extLst>
                </a:gridCol>
              </a:tblGrid>
              <a:tr h="2211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endParaRPr kumimoji="0" lang="en-GB" altLang="ja-JP" sz="1100" b="0" i="0" u="none" strike="noStrike" cap="none" normalizeH="0" baseline="0" dirty="0" smtClean="0">
                        <a:ln>
                          <a:noFill/>
                        </a:ln>
                        <a:solidFill>
                          <a:schemeClr val="tx2"/>
                        </a:solidFill>
                        <a:effectLst/>
                        <a:latin typeface="+mn-ea"/>
                        <a:ea typeface="+mn-ea"/>
                        <a:cs typeface="メイリオ" panose="020B0604030504040204" pitchFamily="50" charset="-128"/>
                      </a:endParaRPr>
                    </a:p>
                  </a:txBody>
                  <a:tcPr marL="73110" marR="73110" marT="36565" marB="365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1" i="0" u="none" strike="noStrike" cap="none" normalizeH="0" baseline="0" dirty="0" err="1" smtClean="0">
                          <a:ln>
                            <a:noFill/>
                          </a:ln>
                          <a:solidFill>
                            <a:srgbClr val="FFFFFF"/>
                          </a:solidFill>
                          <a:effectLst/>
                          <a:latin typeface="+mn-ea"/>
                          <a:ea typeface="+mn-ea"/>
                          <a:cs typeface="メイリオ" panose="020B0604030504040204" pitchFamily="50" charset="-128"/>
                        </a:rPr>
                        <a:t>C891FJ</a:t>
                      </a:r>
                      <a:endParaRPr kumimoji="0" lang="en-US" altLang="ja-JP" sz="1100" b="1" i="0" u="none" strike="noStrike" cap="none" normalizeH="0" baseline="0" dirty="0" smtClean="0">
                        <a:ln>
                          <a:noFill/>
                        </a:ln>
                        <a:solidFill>
                          <a:srgbClr val="FFFFFF"/>
                        </a:solidFill>
                        <a:effectLst/>
                        <a:latin typeface="+mn-ea"/>
                        <a:ea typeface="+mn-ea"/>
                        <a:cs typeface="メイリオ" panose="020B0604030504040204" pitchFamily="50" charset="-128"/>
                      </a:endParaRPr>
                    </a:p>
                  </a:txBody>
                  <a:tcPr marL="73110" marR="73110" marT="36565" marB="3656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1" i="0" u="none" strike="noStrike" cap="none" normalizeH="0" baseline="0" dirty="0" err="1" smtClean="0">
                          <a:ln>
                            <a:noFill/>
                          </a:ln>
                          <a:solidFill>
                            <a:srgbClr val="FFFFFF"/>
                          </a:solidFill>
                          <a:effectLst/>
                          <a:latin typeface="+mn-ea"/>
                          <a:ea typeface="+mn-ea"/>
                          <a:cs typeface="メイリオ" panose="020B0604030504040204" pitchFamily="50" charset="-128"/>
                        </a:rPr>
                        <a:t>C841M</a:t>
                      </a:r>
                      <a:endParaRPr kumimoji="0" lang="en-US" altLang="ja-JP" sz="1100" b="1" i="0" u="none" strike="noStrike" cap="none" normalizeH="0" baseline="0" dirty="0" smtClean="0">
                        <a:ln>
                          <a:noFill/>
                        </a:ln>
                        <a:solidFill>
                          <a:srgbClr val="FFFFFF"/>
                        </a:solidFill>
                        <a:effectLst/>
                        <a:latin typeface="+mn-ea"/>
                        <a:ea typeface="+mn-ea"/>
                        <a:cs typeface="メイリオ" panose="020B0604030504040204" pitchFamily="50" charset="-128"/>
                      </a:endParaRPr>
                    </a:p>
                  </a:txBody>
                  <a:tcPr marL="73110" marR="73110" marT="36565" marB="3656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smtClean="0">
                          <a:ln>
                            <a:noFill/>
                          </a:ln>
                          <a:solidFill>
                            <a:schemeClr val="tx1"/>
                          </a:solidFill>
                          <a:effectLst/>
                          <a:latin typeface="+mn-ea"/>
                          <a:ea typeface="+mn-ea"/>
                          <a:cs typeface="メイリオ" panose="020B0604030504040204" pitchFamily="50" charset="-128"/>
                        </a:rPr>
                        <a:t>WAN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テクノロジー</a:t>
                      </a:r>
                      <a:endPar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1 FE, 1 GE/</a:t>
                      </a: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SFP</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 1 ISDN</a:t>
                      </a:r>
                      <a:endPar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2 GE</a:t>
                      </a:r>
                      <a:endPar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1"/>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ISDN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対応</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あり</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なし</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2"/>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4G</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/LTE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対応</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なし</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対応（別途</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USB</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ドングルが必要）</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3"/>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LAN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スイッチ</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8</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 </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10/100/1000 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4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または </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8</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 </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10/100/1000 GE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4"/>
                  </a:ext>
                </a:extLst>
              </a:tr>
              <a:tr h="159548">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フラッシュ </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デフォルト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最大</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256 MB/256 MB</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2GB</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2GB</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5"/>
                  </a:ext>
                </a:extLst>
              </a:tr>
              <a:tr h="159548">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DRAM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デフォルト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最大</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512 MB/1 GB</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512MB (4</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 1GB (8</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6"/>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PoE</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オプション</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あり、</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4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下部ポート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なし</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7"/>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GUI</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による設定（ </a:t>
                      </a: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CCPExpress</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あり</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あり</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rgbClr val="8E8E95"/>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8"/>
                  </a:ext>
                </a:extLst>
              </a:tr>
              <a:tr h="151570">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IOS </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フィーチャセット</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JAIS</a:t>
                      </a:r>
                      <a:endPar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2D4"/>
                    </a:solidFill>
                  </a:tcPr>
                </a:tc>
                <a:tc>
                  <a:txBody>
                    <a:bodyPr/>
                    <a:lstStyle>
                      <a:lvl1pPr algn="l" defTabSz="814388">
                        <a:lnSpc>
                          <a:spcPct val="95000"/>
                        </a:lnSpc>
                        <a:spcBef>
                          <a:spcPct val="50000"/>
                        </a:spcBef>
                        <a:buClr>
                          <a:schemeClr val="tx2"/>
                        </a:buClr>
                        <a:buSzPct val="100000"/>
                        <a:buFont typeface="Wingdings" pitchFamily="2" charset="2"/>
                        <a:defRPr sz="2000">
                          <a:solidFill>
                            <a:schemeClr val="tx1"/>
                          </a:solidFill>
                          <a:latin typeface="Arial" charset="0"/>
                        </a:defRPr>
                      </a:lvl1pPr>
                      <a:lvl2pPr marL="742950" indent="-285750" algn="l" defTabSz="814388">
                        <a:lnSpc>
                          <a:spcPct val="95000"/>
                        </a:lnSpc>
                        <a:spcBef>
                          <a:spcPct val="50000"/>
                        </a:spcBef>
                        <a:defRPr>
                          <a:solidFill>
                            <a:schemeClr val="tx1"/>
                          </a:solidFill>
                          <a:latin typeface="Arial" charset="0"/>
                        </a:defRPr>
                      </a:lvl2pPr>
                      <a:lvl3pPr marL="1143000" indent="-228600" algn="l" defTabSz="814388">
                        <a:lnSpc>
                          <a:spcPct val="95000"/>
                        </a:lnSpc>
                        <a:spcBef>
                          <a:spcPct val="50000"/>
                        </a:spcBef>
                        <a:defRPr>
                          <a:solidFill>
                            <a:schemeClr val="tx1"/>
                          </a:solidFill>
                          <a:latin typeface="Arial" charset="0"/>
                        </a:defRPr>
                      </a:lvl3pPr>
                      <a:lvl4pPr marL="1600200" indent="-228600" algn="l" defTabSz="814388">
                        <a:lnSpc>
                          <a:spcPct val="95000"/>
                        </a:lnSpc>
                        <a:spcBef>
                          <a:spcPct val="50000"/>
                        </a:spcBef>
                        <a:defRPr>
                          <a:solidFill>
                            <a:schemeClr val="tx1"/>
                          </a:solidFill>
                          <a:latin typeface="Arial" charset="0"/>
                        </a:defRPr>
                      </a:lvl4pPr>
                      <a:lvl5pPr marL="2057400" indent="-228600" algn="l" defTabSz="814388">
                        <a:lnSpc>
                          <a:spcPct val="95000"/>
                        </a:lnSpc>
                        <a:spcBef>
                          <a:spcPct val="50000"/>
                        </a:spcBef>
                        <a:defRPr>
                          <a:solidFill>
                            <a:schemeClr val="tx1"/>
                          </a:solidFill>
                          <a:latin typeface="Arial" charset="0"/>
                        </a:defRPr>
                      </a:lvl5pPr>
                      <a:lvl6pPr marL="2514600" indent="-228600" defTabSz="814388" eaLnBrk="0" fontAlgn="base" hangingPunct="0">
                        <a:lnSpc>
                          <a:spcPct val="95000"/>
                        </a:lnSpc>
                        <a:spcBef>
                          <a:spcPct val="50000"/>
                        </a:spcBef>
                        <a:spcAft>
                          <a:spcPct val="0"/>
                        </a:spcAft>
                        <a:defRPr>
                          <a:solidFill>
                            <a:schemeClr val="tx1"/>
                          </a:solidFill>
                          <a:latin typeface="Arial" charset="0"/>
                        </a:defRPr>
                      </a:lvl6pPr>
                      <a:lvl7pPr marL="2971800" indent="-228600" defTabSz="814388" eaLnBrk="0" fontAlgn="base" hangingPunct="0">
                        <a:lnSpc>
                          <a:spcPct val="95000"/>
                        </a:lnSpc>
                        <a:spcBef>
                          <a:spcPct val="50000"/>
                        </a:spcBef>
                        <a:spcAft>
                          <a:spcPct val="0"/>
                        </a:spcAft>
                        <a:defRPr>
                          <a:solidFill>
                            <a:schemeClr val="tx1"/>
                          </a:solidFill>
                          <a:latin typeface="Arial" charset="0"/>
                        </a:defRPr>
                      </a:lvl7pPr>
                      <a:lvl8pPr marL="3429000" indent="-228600" defTabSz="814388" eaLnBrk="0" fontAlgn="base" hangingPunct="0">
                        <a:lnSpc>
                          <a:spcPct val="95000"/>
                        </a:lnSpc>
                        <a:spcBef>
                          <a:spcPct val="50000"/>
                        </a:spcBef>
                        <a:spcAft>
                          <a:spcPct val="0"/>
                        </a:spcAft>
                        <a:defRPr>
                          <a:solidFill>
                            <a:schemeClr val="tx1"/>
                          </a:solidFill>
                          <a:latin typeface="Arial" charset="0"/>
                        </a:defRPr>
                      </a:lvl8pPr>
                      <a:lvl9pPr marL="3886200" indent="-228600" defTabSz="814388" eaLnBrk="0" fontAlgn="base" hangingPunct="0">
                        <a:lnSpc>
                          <a:spcPct val="95000"/>
                        </a:lnSpc>
                        <a:spcBef>
                          <a:spcPct val="50000"/>
                        </a:spcBef>
                        <a:spcAft>
                          <a:spcPct val="0"/>
                        </a:spcAft>
                        <a:defRPr>
                          <a:solidFill>
                            <a:schemeClr val="tx1"/>
                          </a:solidFill>
                          <a:latin typeface="Arial" charset="0"/>
                        </a:defRPr>
                      </a:lvl9p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100" b="0" i="0" u="none" strike="noStrike" cap="none" normalizeH="0" baseline="0" dirty="0" err="1" smtClean="0">
                          <a:ln>
                            <a:noFill/>
                          </a:ln>
                          <a:solidFill>
                            <a:schemeClr val="tx1"/>
                          </a:solidFill>
                          <a:effectLst/>
                          <a:latin typeface="+mn-ea"/>
                          <a:ea typeface="+mn-ea"/>
                          <a:cs typeface="メイリオ" panose="020B0604030504040204" pitchFamily="50" charset="-128"/>
                        </a:rPr>
                        <a:t>JSEC</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または</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JAIS (4</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),JAIS (8</a:t>
                      </a:r>
                      <a:r>
                        <a:rPr kumimoji="0" lang="ja-JP" altLang="en-US" sz="1100" b="0" i="0" u="none" strike="noStrike" cap="none" normalizeH="0" baseline="0" dirty="0" smtClean="0">
                          <a:ln>
                            <a:noFill/>
                          </a:ln>
                          <a:solidFill>
                            <a:schemeClr val="tx1"/>
                          </a:solidFill>
                          <a:effectLst/>
                          <a:latin typeface="+mn-ea"/>
                          <a:ea typeface="+mn-ea"/>
                          <a:cs typeface="メイリオ" panose="020B0604030504040204" pitchFamily="50" charset="-128"/>
                        </a:rPr>
                        <a:t>ポート</a:t>
                      </a:r>
                      <a:r>
                        <a:rPr kumimoji="0" lang="en-US" altLang="ja-JP" sz="1100" b="0" i="0" u="none" strike="noStrike" cap="none" normalizeH="0" baseline="0" dirty="0" smtClean="0">
                          <a:ln>
                            <a:noFill/>
                          </a:ln>
                          <a:solidFill>
                            <a:schemeClr val="tx1"/>
                          </a:solidFill>
                          <a:effectLst/>
                          <a:latin typeface="+mn-ea"/>
                          <a:ea typeface="+mn-ea"/>
                          <a:cs typeface="メイリオ" panose="020B0604030504040204" pitchFamily="50" charset="-128"/>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8E95"/>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D2D4"/>
                    </a:solidFill>
                  </a:tcPr>
                </a:tc>
                <a:extLst>
                  <a:ext uri="{0D108BD9-81ED-4DB2-BD59-A6C34878D82A}">
                    <a16:rowId xmlns:a16="http://schemas.microsoft.com/office/drawing/2014/main" val="10009"/>
                  </a:ext>
                </a:extLst>
              </a:tr>
            </a:tbl>
          </a:graphicData>
        </a:graphic>
      </p:graphicFrame>
      <p:sp>
        <p:nvSpPr>
          <p:cNvPr id="40" name="Title 1"/>
          <p:cNvSpPr>
            <a:spLocks noGrp="1"/>
          </p:cNvSpPr>
          <p:nvPr>
            <p:ph type="title"/>
          </p:nvPr>
        </p:nvSpPr>
        <p:spPr>
          <a:xfrm>
            <a:off x="260865" y="142119"/>
            <a:ext cx="8657721" cy="728782"/>
          </a:xfrm>
        </p:spPr>
        <p:txBody>
          <a:bodyPr/>
          <a:lstStyle/>
          <a:p>
            <a:r>
              <a:rPr lang="en-US" dirty="0" smtClean="0">
                <a:latin typeface="ＭＳ Ｐゴシック"/>
                <a:ea typeface="ＭＳ Ｐゴシック"/>
                <a:cs typeface="ＭＳ Ｐゴシック"/>
              </a:rPr>
              <a:t>C891FJ</a:t>
            </a:r>
            <a:r>
              <a:rPr lang="en-US" altLang="ja-JP" dirty="0" smtClean="0">
                <a:latin typeface="ＭＳ Ｐゴシック"/>
                <a:ea typeface="ＭＳ Ｐゴシック"/>
                <a:cs typeface="ＭＳ Ｐゴシック"/>
              </a:rPr>
              <a:t>/ C841M</a:t>
            </a:r>
            <a:r>
              <a:rPr lang="ja-JP" altLang="en-US" dirty="0" smtClean="0">
                <a:latin typeface="ＭＳ Ｐゴシック"/>
                <a:ea typeface="ＭＳ Ｐゴシック"/>
                <a:cs typeface="ＭＳ Ｐゴシック"/>
              </a:rPr>
              <a:t>　簡単比較</a:t>
            </a:r>
            <a:endParaRPr lang="en-US" dirty="0">
              <a:latin typeface="ＭＳ Ｐゴシック"/>
              <a:ea typeface="ＭＳ Ｐゴシック"/>
              <a:cs typeface="ＭＳ Ｐゴシック"/>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338" y="3676134"/>
            <a:ext cx="5882261" cy="78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1336" y="2736187"/>
            <a:ext cx="5882262" cy="86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Straight Arrow Connector 5"/>
          <p:cNvCxnSpPr/>
          <p:nvPr/>
        </p:nvCxnSpPr>
        <p:spPr>
          <a:xfrm>
            <a:off x="3851509" y="2778057"/>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85" name="Straight Arrow Connector 10"/>
          <p:cNvCxnSpPr/>
          <p:nvPr/>
        </p:nvCxnSpPr>
        <p:spPr>
          <a:xfrm flipH="1">
            <a:off x="6785051" y="2765357"/>
            <a:ext cx="228299" cy="402859"/>
          </a:xfrm>
          <a:prstGeom prst="straightConnector1">
            <a:avLst/>
          </a:prstGeom>
          <a:noFill/>
          <a:ln w="38100" cap="flat" cmpd="sng" algn="ctr">
            <a:solidFill>
              <a:srgbClr val="0096D6">
                <a:shade val="95000"/>
                <a:satMod val="105000"/>
              </a:srgbClr>
            </a:solidFill>
            <a:prstDash val="solid"/>
            <a:tailEnd type="arrow"/>
          </a:ln>
          <a:effectLst/>
        </p:spPr>
      </p:cxnSp>
      <p:sp>
        <p:nvSpPr>
          <p:cNvPr id="86" name="TextBox 11"/>
          <p:cNvSpPr txBox="1"/>
          <p:nvPr/>
        </p:nvSpPr>
        <p:spPr>
          <a:xfrm>
            <a:off x="5408242" y="2467484"/>
            <a:ext cx="617384"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8 GE LAN</a:t>
            </a:r>
          </a:p>
        </p:txBody>
      </p:sp>
      <p:sp>
        <p:nvSpPr>
          <p:cNvPr id="87" name="TextBox 16"/>
          <p:cNvSpPr txBox="1"/>
          <p:nvPr/>
        </p:nvSpPr>
        <p:spPr>
          <a:xfrm>
            <a:off x="6228937" y="2467256"/>
            <a:ext cx="617684" cy="346230"/>
          </a:xfrm>
          <a:prstGeom prst="rect">
            <a:avLst/>
          </a:prstGeom>
          <a:noFill/>
        </p:spPr>
        <p:txBody>
          <a:bodyPr wrap="square" lIns="91422" tIns="45711" rIns="91422" bIns="45711" rtlCol="0">
            <a:spAutoFit/>
          </a:bodyPr>
          <a:lstStyle/>
          <a:p>
            <a:pP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CON&amp;</a:t>
            </a:r>
          </a:p>
          <a:p>
            <a:pP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AUX</a:t>
            </a:r>
          </a:p>
        </p:txBody>
      </p:sp>
      <p:sp>
        <p:nvSpPr>
          <p:cNvPr id="89" name="TextBox 23"/>
          <p:cNvSpPr txBox="1"/>
          <p:nvPr/>
        </p:nvSpPr>
        <p:spPr>
          <a:xfrm>
            <a:off x="4199201" y="2464649"/>
            <a:ext cx="617384" cy="346230"/>
          </a:xfrm>
          <a:prstGeom prst="rect">
            <a:avLst/>
          </a:prstGeom>
          <a:noFill/>
        </p:spPr>
        <p:txBody>
          <a:bodyPr wrap="square" lIns="91422" tIns="45711" rIns="91422" bIns="45711" rtlCol="0">
            <a:spAutoFit/>
          </a:bodyPr>
          <a:lstStyle/>
          <a:p>
            <a:pPr algn="ctr" defTabSz="914218">
              <a:defRPr/>
            </a:pPr>
            <a:r>
              <a:rPr lang="en-US" sz="825" b="1" kern="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1 USB 2.0</a:t>
            </a:r>
          </a:p>
        </p:txBody>
      </p:sp>
      <p:sp>
        <p:nvSpPr>
          <p:cNvPr id="90" name="TextBox 25"/>
          <p:cNvSpPr txBox="1"/>
          <p:nvPr/>
        </p:nvSpPr>
        <p:spPr>
          <a:xfrm>
            <a:off x="5351109" y="4464749"/>
            <a:ext cx="887786"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2 GE </a:t>
            </a:r>
          </a:p>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WAN</a:t>
            </a:r>
          </a:p>
        </p:txBody>
      </p:sp>
      <p:sp>
        <p:nvSpPr>
          <p:cNvPr id="92" name="TextBox 27"/>
          <p:cNvSpPr txBox="1"/>
          <p:nvPr/>
        </p:nvSpPr>
        <p:spPr>
          <a:xfrm>
            <a:off x="2519831" y="2474387"/>
            <a:ext cx="887786" cy="346230"/>
          </a:xfrm>
          <a:prstGeom prst="rect">
            <a:avLst/>
          </a:prstGeom>
          <a:noFill/>
        </p:spPr>
        <p:txBody>
          <a:bodyPr wrap="square" lIns="91422" tIns="45711" rIns="91422" bIns="45711" rtlCol="0">
            <a:spAutoFit/>
          </a:bodyPr>
          <a:lstStyle/>
          <a:p>
            <a:pPr algn="ct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1 FE </a:t>
            </a:r>
          </a:p>
          <a:p>
            <a:pPr algn="ct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WAN</a:t>
            </a:r>
          </a:p>
        </p:txBody>
      </p:sp>
      <p:sp>
        <p:nvSpPr>
          <p:cNvPr id="94" name="TextBox 29"/>
          <p:cNvSpPr txBox="1"/>
          <p:nvPr/>
        </p:nvSpPr>
        <p:spPr>
          <a:xfrm>
            <a:off x="2893515" y="2469897"/>
            <a:ext cx="887786"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1 ISDN </a:t>
            </a:r>
          </a:p>
          <a:p>
            <a:pPr algn="ctr" defTabSz="914218">
              <a:defRPr/>
            </a:pPr>
            <a:r>
              <a:rPr lang="en-US" sz="825" b="1" kern="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WAN</a:t>
            </a:r>
          </a:p>
        </p:txBody>
      </p:sp>
      <p:sp>
        <p:nvSpPr>
          <p:cNvPr id="96" name="TextBox 31"/>
          <p:cNvSpPr txBox="1"/>
          <p:nvPr/>
        </p:nvSpPr>
        <p:spPr>
          <a:xfrm>
            <a:off x="4441993" y="2460159"/>
            <a:ext cx="887786"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1 </a:t>
            </a:r>
            <a:r>
              <a:rPr lang="en-US" sz="825" b="1" kern="0" dirty="0" err="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V.92</a:t>
            </a: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 </a:t>
            </a:r>
          </a:p>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WAN</a:t>
            </a:r>
          </a:p>
        </p:txBody>
      </p:sp>
      <p:sp>
        <p:nvSpPr>
          <p:cNvPr id="97" name="TextBox 49"/>
          <p:cNvSpPr txBox="1"/>
          <p:nvPr/>
        </p:nvSpPr>
        <p:spPr>
          <a:xfrm>
            <a:off x="6518869" y="2460469"/>
            <a:ext cx="988961"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PSU</a:t>
            </a:r>
          </a:p>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Plug</a:t>
            </a:r>
          </a:p>
        </p:txBody>
      </p:sp>
      <p:cxnSp>
        <p:nvCxnSpPr>
          <p:cNvPr id="98" name="Straight Arrow Connector 5"/>
          <p:cNvCxnSpPr/>
          <p:nvPr/>
        </p:nvCxnSpPr>
        <p:spPr>
          <a:xfrm>
            <a:off x="2975814" y="2759859"/>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99" name="Straight Arrow Connector 5"/>
          <p:cNvCxnSpPr/>
          <p:nvPr/>
        </p:nvCxnSpPr>
        <p:spPr>
          <a:xfrm>
            <a:off x="3337406" y="2770532"/>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100" name="Straight Arrow Connector 5"/>
          <p:cNvCxnSpPr/>
          <p:nvPr/>
        </p:nvCxnSpPr>
        <p:spPr>
          <a:xfrm>
            <a:off x="4499126" y="2776492"/>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101" name="Straight Arrow Connector 5"/>
          <p:cNvCxnSpPr/>
          <p:nvPr/>
        </p:nvCxnSpPr>
        <p:spPr>
          <a:xfrm>
            <a:off x="4886290" y="2778753"/>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102" name="Straight Arrow Connector 5"/>
          <p:cNvCxnSpPr/>
          <p:nvPr/>
        </p:nvCxnSpPr>
        <p:spPr>
          <a:xfrm>
            <a:off x="5716934" y="2771707"/>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103" name="Straight Arrow Connector 5"/>
          <p:cNvCxnSpPr/>
          <p:nvPr/>
        </p:nvCxnSpPr>
        <p:spPr>
          <a:xfrm>
            <a:off x="6440645" y="2759858"/>
            <a:ext cx="0" cy="465083"/>
          </a:xfrm>
          <a:prstGeom prst="straightConnector1">
            <a:avLst/>
          </a:prstGeom>
          <a:noFill/>
          <a:ln w="38100" cap="flat" cmpd="sng" algn="ctr">
            <a:solidFill>
              <a:srgbClr val="0096D6">
                <a:shade val="95000"/>
                <a:satMod val="105000"/>
              </a:srgbClr>
            </a:solidFill>
            <a:prstDash val="solid"/>
            <a:tailEnd type="arrow"/>
          </a:ln>
          <a:effectLst/>
        </p:spPr>
      </p:cxnSp>
      <p:sp>
        <p:nvSpPr>
          <p:cNvPr id="104" name="TextBox 11"/>
          <p:cNvSpPr txBox="1"/>
          <p:nvPr/>
        </p:nvSpPr>
        <p:spPr>
          <a:xfrm>
            <a:off x="6229235" y="4464749"/>
            <a:ext cx="617384"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4 or 8 GE LAN</a:t>
            </a:r>
          </a:p>
        </p:txBody>
      </p:sp>
      <p:sp>
        <p:nvSpPr>
          <p:cNvPr id="105" name="TextBox 25"/>
          <p:cNvSpPr txBox="1"/>
          <p:nvPr/>
        </p:nvSpPr>
        <p:spPr>
          <a:xfrm>
            <a:off x="3407617" y="2474387"/>
            <a:ext cx="887786"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1 GE/</a:t>
            </a:r>
            <a:r>
              <a:rPr lang="en-US" sz="825" b="1" kern="0" dirty="0" err="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SFP</a:t>
            </a: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 </a:t>
            </a:r>
          </a:p>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WAN</a:t>
            </a:r>
          </a:p>
        </p:txBody>
      </p:sp>
      <p:cxnSp>
        <p:nvCxnSpPr>
          <p:cNvPr id="106" name="Straight Arrow Connector 5"/>
          <p:cNvCxnSpPr/>
          <p:nvPr/>
        </p:nvCxnSpPr>
        <p:spPr>
          <a:xfrm flipV="1">
            <a:off x="5795000" y="3999667"/>
            <a:ext cx="0" cy="465083"/>
          </a:xfrm>
          <a:prstGeom prst="straightConnector1">
            <a:avLst/>
          </a:prstGeom>
          <a:noFill/>
          <a:ln w="38100" cap="flat" cmpd="sng" algn="ctr">
            <a:solidFill>
              <a:srgbClr val="0096D6">
                <a:shade val="95000"/>
                <a:satMod val="105000"/>
              </a:srgbClr>
            </a:solidFill>
            <a:prstDash val="solid"/>
            <a:tailEnd type="arrow"/>
          </a:ln>
          <a:effectLst/>
        </p:spPr>
      </p:cxnSp>
      <p:cxnSp>
        <p:nvCxnSpPr>
          <p:cNvPr id="107" name="Straight Arrow Connector 5"/>
          <p:cNvCxnSpPr/>
          <p:nvPr/>
        </p:nvCxnSpPr>
        <p:spPr>
          <a:xfrm flipV="1">
            <a:off x="6538203" y="4152900"/>
            <a:ext cx="0" cy="311848"/>
          </a:xfrm>
          <a:prstGeom prst="straightConnector1">
            <a:avLst/>
          </a:prstGeom>
          <a:noFill/>
          <a:ln w="38100" cap="flat" cmpd="sng" algn="ctr">
            <a:solidFill>
              <a:srgbClr val="0096D6">
                <a:shade val="95000"/>
                <a:satMod val="105000"/>
              </a:srgbClr>
            </a:solidFill>
            <a:prstDash val="solid"/>
            <a:tailEnd type="arrow"/>
          </a:ln>
          <a:effectLst/>
        </p:spPr>
      </p:cxnSp>
      <p:sp>
        <p:nvSpPr>
          <p:cNvPr id="108" name="TextBox 16"/>
          <p:cNvSpPr txBox="1"/>
          <p:nvPr/>
        </p:nvSpPr>
        <p:spPr>
          <a:xfrm>
            <a:off x="6997066" y="4454805"/>
            <a:ext cx="617684" cy="346230"/>
          </a:xfrm>
          <a:prstGeom prst="rect">
            <a:avLst/>
          </a:prstGeom>
          <a:noFill/>
        </p:spPr>
        <p:txBody>
          <a:bodyPr wrap="square" lIns="91422" tIns="45711" rIns="91422" bIns="45711" rtlCol="0">
            <a:spAutoFit/>
          </a:bodyPr>
          <a:lstStyle/>
          <a:p>
            <a:pP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CON&amp;</a:t>
            </a:r>
          </a:p>
          <a:p>
            <a:pPr defTabSz="914218">
              <a:defRPr/>
            </a:pPr>
            <a:r>
              <a:rPr lang="en-US" sz="825" b="1" kern="0" dirty="0">
                <a:solidFill>
                  <a:srgbClr val="0096D6"/>
                </a:solidFill>
                <a:latin typeface="メイリオ" panose="020B0604030504040204" pitchFamily="50" charset="-128"/>
                <a:ea typeface="メイリオ" panose="020B0604030504040204" pitchFamily="50" charset="-128"/>
                <a:cs typeface="メイリオ" panose="020B0604030504040204" pitchFamily="50" charset="-128"/>
              </a:rPr>
              <a:t>AUX</a:t>
            </a:r>
          </a:p>
        </p:txBody>
      </p:sp>
      <p:cxnSp>
        <p:nvCxnSpPr>
          <p:cNvPr id="109" name="Straight Arrow Connector 5"/>
          <p:cNvCxnSpPr/>
          <p:nvPr/>
        </p:nvCxnSpPr>
        <p:spPr>
          <a:xfrm flipV="1">
            <a:off x="7230173" y="4152900"/>
            <a:ext cx="0" cy="311848"/>
          </a:xfrm>
          <a:prstGeom prst="straightConnector1">
            <a:avLst/>
          </a:prstGeom>
          <a:noFill/>
          <a:ln w="38100" cap="flat" cmpd="sng" algn="ctr">
            <a:solidFill>
              <a:srgbClr val="0096D6">
                <a:shade val="95000"/>
                <a:satMod val="105000"/>
              </a:srgbClr>
            </a:solidFill>
            <a:prstDash val="solid"/>
            <a:tailEnd type="arrow"/>
          </a:ln>
          <a:effectLst/>
        </p:spPr>
      </p:cxnSp>
      <p:sp>
        <p:nvSpPr>
          <p:cNvPr id="110" name="TextBox 49"/>
          <p:cNvSpPr txBox="1"/>
          <p:nvPr/>
        </p:nvSpPr>
        <p:spPr>
          <a:xfrm>
            <a:off x="7521872" y="4444022"/>
            <a:ext cx="988961" cy="346230"/>
          </a:xfrm>
          <a:prstGeom prst="rect">
            <a:avLst/>
          </a:prstGeom>
          <a:noFill/>
        </p:spPr>
        <p:txBody>
          <a:bodyPr wrap="square" lIns="91422" tIns="45711" rIns="91422" bIns="45711" rtlCol="0">
            <a:spAutoFit/>
          </a:bodyPr>
          <a:lstStyle/>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PSU</a:t>
            </a:r>
          </a:p>
          <a:p>
            <a:pPr algn="ctr" defTabSz="914218">
              <a:defRPr/>
            </a:pPr>
            <a:r>
              <a:rPr lang="en-US" sz="825" b="1" kern="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Plug</a:t>
            </a:r>
          </a:p>
        </p:txBody>
      </p:sp>
      <p:cxnSp>
        <p:nvCxnSpPr>
          <p:cNvPr id="111" name="Straight Arrow Connector 5"/>
          <p:cNvCxnSpPr/>
          <p:nvPr/>
        </p:nvCxnSpPr>
        <p:spPr>
          <a:xfrm flipH="1" flipV="1">
            <a:off x="7864269" y="4232206"/>
            <a:ext cx="133037" cy="232542"/>
          </a:xfrm>
          <a:prstGeom prst="straightConnector1">
            <a:avLst/>
          </a:prstGeom>
          <a:noFill/>
          <a:ln w="38100" cap="flat" cmpd="sng" algn="ctr">
            <a:solidFill>
              <a:srgbClr val="0096D6">
                <a:shade val="95000"/>
                <a:satMod val="105000"/>
              </a:srgbClr>
            </a:solidFill>
            <a:prstDash val="solid"/>
            <a:tailEnd type="arrow"/>
          </a:ln>
          <a:effectLst/>
        </p:spPr>
      </p:cxnSp>
      <p:sp>
        <p:nvSpPr>
          <p:cNvPr id="112" name="TextBox 23"/>
          <p:cNvSpPr txBox="1"/>
          <p:nvPr/>
        </p:nvSpPr>
        <p:spPr>
          <a:xfrm>
            <a:off x="7343518" y="4444023"/>
            <a:ext cx="617384" cy="346230"/>
          </a:xfrm>
          <a:prstGeom prst="rect">
            <a:avLst/>
          </a:prstGeom>
          <a:noFill/>
        </p:spPr>
        <p:txBody>
          <a:bodyPr wrap="square" lIns="91422" tIns="45711" rIns="91422" bIns="45711" rtlCol="0">
            <a:spAutoFit/>
          </a:bodyPr>
          <a:lstStyle/>
          <a:p>
            <a:pPr algn="ctr" defTabSz="914218">
              <a:defRPr/>
            </a:pPr>
            <a:r>
              <a:rPr lang="en-US" sz="825" b="1" kern="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1 USB 2.0</a:t>
            </a:r>
          </a:p>
        </p:txBody>
      </p:sp>
      <p:cxnSp>
        <p:nvCxnSpPr>
          <p:cNvPr id="113" name="Straight Arrow Connector 5"/>
          <p:cNvCxnSpPr/>
          <p:nvPr/>
        </p:nvCxnSpPr>
        <p:spPr>
          <a:xfrm flipH="1" flipV="1">
            <a:off x="7432789" y="4152900"/>
            <a:ext cx="225492" cy="311848"/>
          </a:xfrm>
          <a:prstGeom prst="straightConnector1">
            <a:avLst/>
          </a:prstGeom>
          <a:noFill/>
          <a:ln w="38100" cap="flat" cmpd="sng" algn="ctr">
            <a:solidFill>
              <a:srgbClr val="0096D6">
                <a:shade val="95000"/>
                <a:satMod val="105000"/>
              </a:srgbClr>
            </a:solidFill>
            <a:prstDash val="solid"/>
            <a:tailEnd type="arrow"/>
          </a:ln>
          <a:effectLst/>
        </p:spPr>
      </p:cxnSp>
      <p:sp>
        <p:nvSpPr>
          <p:cNvPr id="114" name="TextBox 29"/>
          <p:cNvSpPr txBox="1"/>
          <p:nvPr/>
        </p:nvSpPr>
        <p:spPr>
          <a:xfrm>
            <a:off x="3348524" y="4516360"/>
            <a:ext cx="1093469" cy="219273"/>
          </a:xfrm>
          <a:prstGeom prst="rect">
            <a:avLst/>
          </a:prstGeom>
          <a:noFill/>
        </p:spPr>
        <p:txBody>
          <a:bodyPr wrap="square" lIns="91422" tIns="45711" rIns="91422" bIns="45711" rtlCol="0">
            <a:spAutoFit/>
          </a:bodyPr>
          <a:lstStyle/>
          <a:p>
            <a:pPr algn="ctr" defTabSz="914218">
              <a:defRPr/>
            </a:pPr>
            <a:r>
              <a:rPr lang="ja-JP" altLang="en-US" sz="825" b="1" kern="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（将来拡張予定）</a:t>
            </a:r>
            <a:endParaRPr lang="en-US" altLang="ja-JP" sz="825" b="1" kern="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5" name="Straight Arrow Connector 5"/>
          <p:cNvCxnSpPr/>
          <p:nvPr/>
        </p:nvCxnSpPr>
        <p:spPr>
          <a:xfrm flipV="1">
            <a:off x="3899170" y="4171950"/>
            <a:ext cx="0" cy="311848"/>
          </a:xfrm>
          <a:prstGeom prst="straightConnector1">
            <a:avLst/>
          </a:prstGeom>
          <a:noFill/>
          <a:ln w="38100" cap="flat" cmpd="sng" algn="ctr">
            <a:solidFill>
              <a:srgbClr val="0096D6">
                <a:shade val="95000"/>
                <a:satMod val="105000"/>
              </a:srgbClr>
            </a:solidFill>
            <a:prstDash val="solid"/>
            <a:tailEnd type="arrow"/>
          </a:ln>
          <a:effectLst/>
        </p:spPr>
      </p:cxnSp>
      <p:sp>
        <p:nvSpPr>
          <p:cNvPr id="116" name="Title 1"/>
          <p:cNvSpPr txBox="1">
            <a:spLocks/>
          </p:cNvSpPr>
          <p:nvPr/>
        </p:nvSpPr>
        <p:spPr bwMode="auto">
          <a:xfrm>
            <a:off x="816481" y="2778415"/>
            <a:ext cx="1444857" cy="72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6" tIns="45703" rIns="91406" bIns="45703"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baseline="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sz="1800" b="1" dirty="0" err="1">
                <a:latin typeface="ＭＳ Ｐゴシック"/>
                <a:ea typeface="ＭＳ Ｐゴシック"/>
                <a:cs typeface="ＭＳ Ｐゴシック"/>
              </a:rPr>
              <a:t>C891FJ</a:t>
            </a:r>
            <a:endParaRPr lang="ja-JP" altLang="en-US" sz="1800" b="1" dirty="0">
              <a:latin typeface="ＭＳ Ｐゴシック"/>
              <a:ea typeface="ＭＳ Ｐゴシック"/>
              <a:cs typeface="ＭＳ Ｐゴシック"/>
            </a:endParaRPr>
          </a:p>
        </p:txBody>
      </p:sp>
      <p:sp>
        <p:nvSpPr>
          <p:cNvPr id="117" name="Title 1"/>
          <p:cNvSpPr txBox="1">
            <a:spLocks/>
          </p:cNvSpPr>
          <p:nvPr/>
        </p:nvSpPr>
        <p:spPr bwMode="auto">
          <a:xfrm>
            <a:off x="816480" y="3678132"/>
            <a:ext cx="1444857" cy="72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6" tIns="45703" rIns="91406" bIns="45703" numCol="1" anchor="ctr" anchorCtr="0" compatLnSpc="1">
            <a:prstTxWarp prst="textNoShape">
              <a:avLst/>
            </a:prstTxWarp>
          </a:bodyPr>
          <a:lstStyle>
            <a:lvl1pPr algn="l" defTabSz="684213" rtl="0" eaLnBrk="1" fontAlgn="base" hangingPunct="1">
              <a:lnSpc>
                <a:spcPct val="80000"/>
              </a:lnSpc>
              <a:spcBef>
                <a:spcPct val="0"/>
              </a:spcBef>
              <a:spcAft>
                <a:spcPct val="0"/>
              </a:spcAft>
              <a:defRPr kumimoji="1" lang="en-US" sz="3200" kern="1200" baseline="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a:lstStyle>
          <a:p>
            <a:r>
              <a:rPr lang="en-US" sz="1800" b="1" dirty="0" err="1">
                <a:latin typeface="ＭＳ Ｐゴシック"/>
                <a:ea typeface="ＭＳ Ｐゴシック"/>
                <a:cs typeface="ＭＳ Ｐゴシック"/>
              </a:rPr>
              <a:t>C841M</a:t>
            </a:r>
            <a:endParaRPr lang="ja-JP" altLang="en-US" sz="1800" b="1" dirty="0">
              <a:latin typeface="ＭＳ Ｐゴシック"/>
              <a:ea typeface="ＭＳ Ｐゴシック"/>
              <a:cs typeface="ＭＳ Ｐゴシック"/>
            </a:endParaRPr>
          </a:p>
        </p:txBody>
      </p:sp>
    </p:spTree>
    <p:extLst>
      <p:ext uri="{BB962C8B-B14F-4D97-AF65-F5344CB8AC3E}">
        <p14:creationId xmlns:p14="http://schemas.microsoft.com/office/powerpoint/2010/main" val="236691045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ja-JP" dirty="0" err="1" smtClean="0"/>
              <a:t>C</a:t>
            </a:r>
            <a:r>
              <a:rPr lang="en-US" dirty="0" err="1" smtClean="0"/>
              <a:t>891FJ</a:t>
            </a:r>
            <a:r>
              <a:rPr lang="ja-JP" altLang="en-US" dirty="0" smtClean="0"/>
              <a:t>／</a:t>
            </a:r>
            <a:r>
              <a:rPr lang="en-US" altLang="ja-JP" dirty="0" err="1" smtClean="0"/>
              <a:t>C841M</a:t>
            </a:r>
            <a:r>
              <a:rPr lang="ja-JP" altLang="en-US" dirty="0" smtClean="0"/>
              <a:t>のポジショニング</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2493073"/>
              </p:ext>
            </p:extLst>
          </p:nvPr>
        </p:nvGraphicFramePr>
        <p:xfrm>
          <a:off x="1403724" y="1230994"/>
          <a:ext cx="6977286" cy="2960370"/>
        </p:xfrm>
        <a:graphic>
          <a:graphicData uri="http://schemas.openxmlformats.org/drawingml/2006/table">
            <a:tbl>
              <a:tblPr firstRow="1" bandRow="1">
                <a:tableStyleId>{5C22544A-7EE6-4342-B048-85BDC9FD1C3A}</a:tableStyleId>
              </a:tblPr>
              <a:tblGrid>
                <a:gridCol w="1218883">
                  <a:extLst>
                    <a:ext uri="{9D8B030D-6E8A-4147-A177-3AD203B41FA5}">
                      <a16:colId xmlns:a16="http://schemas.microsoft.com/office/drawing/2014/main" val="20000"/>
                    </a:ext>
                  </a:extLst>
                </a:gridCol>
                <a:gridCol w="1446606">
                  <a:extLst>
                    <a:ext uri="{9D8B030D-6E8A-4147-A177-3AD203B41FA5}">
                      <a16:colId xmlns:a16="http://schemas.microsoft.com/office/drawing/2014/main" val="20001"/>
                    </a:ext>
                  </a:extLst>
                </a:gridCol>
                <a:gridCol w="1432187">
                  <a:extLst>
                    <a:ext uri="{9D8B030D-6E8A-4147-A177-3AD203B41FA5}">
                      <a16:colId xmlns:a16="http://schemas.microsoft.com/office/drawing/2014/main" val="20002"/>
                    </a:ext>
                  </a:extLst>
                </a:gridCol>
                <a:gridCol w="1439805">
                  <a:extLst>
                    <a:ext uri="{9D8B030D-6E8A-4147-A177-3AD203B41FA5}">
                      <a16:colId xmlns:a16="http://schemas.microsoft.com/office/drawing/2014/main" val="20003"/>
                    </a:ext>
                  </a:extLst>
                </a:gridCol>
                <a:gridCol w="1439805">
                  <a:extLst>
                    <a:ext uri="{9D8B030D-6E8A-4147-A177-3AD203B41FA5}">
                      <a16:colId xmlns:a16="http://schemas.microsoft.com/office/drawing/2014/main" val="20004"/>
                    </a:ext>
                  </a:extLst>
                </a:gridCol>
              </a:tblGrid>
              <a:tr h="579120">
                <a:tc>
                  <a:txBody>
                    <a:bodyPr/>
                    <a:lstStyle/>
                    <a:p>
                      <a:endParaRPr lang="en-US" sz="2000" dirty="0"/>
                    </a:p>
                  </a:txBody>
                  <a:tcPr marL="91416" marR="91416"/>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600" dirty="0" err="1" smtClean="0"/>
                        <a:t>C891FJ</a:t>
                      </a:r>
                      <a:endParaRPr lang="en-US" sz="1600" dirty="0" smtClean="0"/>
                    </a:p>
                    <a:p>
                      <a:pPr algn="ctr"/>
                      <a:endParaRPr lang="en-US" sz="1600" dirty="0"/>
                    </a:p>
                  </a:txBody>
                  <a:tcPr marL="91416" marR="91416"/>
                </a:tc>
                <a:tc>
                  <a:txBody>
                    <a:bodyPr/>
                    <a:lstStyle/>
                    <a:p>
                      <a:pPr algn="ctr"/>
                      <a:r>
                        <a:rPr lang="en-US" sz="1600" dirty="0" err="1" smtClean="0"/>
                        <a:t>C841M</a:t>
                      </a:r>
                      <a:endParaRPr lang="en-US" sz="1600" dirty="0" smtClean="0"/>
                    </a:p>
                    <a:p>
                      <a:pPr algn="ctr"/>
                      <a:r>
                        <a:rPr lang="ja-JP" altLang="en-US" sz="1600" dirty="0" smtClean="0"/>
                        <a:t>（</a:t>
                      </a:r>
                      <a:r>
                        <a:rPr lang="en-US" sz="1600" dirty="0" smtClean="0"/>
                        <a:t>8</a:t>
                      </a:r>
                      <a:r>
                        <a:rPr lang="ja-JP" altLang="en-US" sz="1600" dirty="0" smtClean="0"/>
                        <a:t>ポート）</a:t>
                      </a:r>
                      <a:endParaRPr lang="en-US" sz="1600" dirty="0"/>
                    </a:p>
                  </a:txBody>
                  <a:tcPr marL="91416" marR="91416"/>
                </a:tc>
                <a:tc>
                  <a:txBody>
                    <a:bodyPr/>
                    <a:lstStyle/>
                    <a:p>
                      <a:pPr algn="ctr"/>
                      <a:r>
                        <a:rPr lang="en-US" sz="1600" dirty="0" err="1" smtClean="0"/>
                        <a:t>C841M</a:t>
                      </a:r>
                      <a:endParaRPr lang="en-US" sz="1600" dirty="0" smtClean="0"/>
                    </a:p>
                    <a:p>
                      <a:pPr algn="ctr"/>
                      <a:r>
                        <a:rPr lang="ja-JP" altLang="en-US" sz="1600" dirty="0" smtClean="0"/>
                        <a:t>（</a:t>
                      </a:r>
                      <a:r>
                        <a:rPr lang="en-US" altLang="ja-JP" sz="1600" dirty="0" smtClean="0"/>
                        <a:t>4</a:t>
                      </a:r>
                      <a:r>
                        <a:rPr lang="ja-JP" altLang="en-US" sz="1600" dirty="0" smtClean="0"/>
                        <a:t>ポート）</a:t>
                      </a:r>
                      <a:endParaRPr lang="en-US" sz="1600" dirty="0"/>
                    </a:p>
                  </a:txBody>
                  <a:tcPr marL="91416" marR="91416"/>
                </a:tc>
                <a:tc>
                  <a:txBody>
                    <a:bodyPr/>
                    <a:lstStyle/>
                    <a:p>
                      <a:pPr algn="ctr"/>
                      <a:r>
                        <a:rPr lang="en-US" sz="1600" dirty="0" err="1" smtClean="0"/>
                        <a:t>C841M</a:t>
                      </a:r>
                      <a:endParaRPr lang="en-US" sz="1600" dirty="0" smtClean="0"/>
                    </a:p>
                    <a:p>
                      <a:pPr algn="ctr"/>
                      <a:r>
                        <a:rPr lang="ja-JP" altLang="en-US" sz="1600" dirty="0" smtClean="0"/>
                        <a:t>（</a:t>
                      </a:r>
                      <a:r>
                        <a:rPr lang="en-US" altLang="ja-JP" sz="1600" dirty="0" smtClean="0"/>
                        <a:t>4</a:t>
                      </a:r>
                      <a:r>
                        <a:rPr lang="ja-JP" altLang="en-US" sz="1600" dirty="0" smtClean="0"/>
                        <a:t>ポート）</a:t>
                      </a:r>
                      <a:endParaRPr lang="en-US" sz="1600" dirty="0"/>
                    </a:p>
                  </a:txBody>
                  <a:tcPr marL="91416" marR="91416"/>
                </a:tc>
                <a:extLst>
                  <a:ext uri="{0D108BD9-81ED-4DB2-BD59-A6C34878D82A}">
                    <a16:rowId xmlns:a16="http://schemas.microsoft.com/office/drawing/2014/main" val="10000"/>
                  </a:ext>
                </a:extLst>
              </a:tr>
              <a:tr h="525780">
                <a:tc>
                  <a:txBody>
                    <a:bodyPr/>
                    <a:lstStyle/>
                    <a:p>
                      <a:r>
                        <a:rPr lang="ja-JP" altLang="en-US" sz="1400" dirty="0" smtClean="0"/>
                        <a:t>主要な対象顧客</a:t>
                      </a:r>
                      <a:endParaRPr lang="en-US" sz="1400" dirty="0"/>
                    </a:p>
                  </a:txBody>
                  <a:tcPr marL="91416" marR="91416"/>
                </a:tc>
                <a:tc>
                  <a:txBody>
                    <a:bodyPr/>
                    <a:lstStyle/>
                    <a:p>
                      <a:r>
                        <a:rPr lang="ja-JP" altLang="en-US" sz="1400" dirty="0" smtClean="0"/>
                        <a:t>従来顧客</a:t>
                      </a:r>
                      <a:endParaRPr lang="en-US" sz="1400" dirty="0"/>
                    </a:p>
                  </a:txBody>
                  <a:tcPr marL="91416" marR="91416"/>
                </a:tc>
                <a:tc>
                  <a:txBody>
                    <a:bodyPr/>
                    <a:lstStyle/>
                    <a:p>
                      <a:r>
                        <a:rPr lang="ja-JP" altLang="en-US" sz="1400" dirty="0" smtClean="0"/>
                        <a:t>従来顧客</a:t>
                      </a:r>
                      <a:endParaRPr lang="en-US" sz="1400" dirty="0"/>
                    </a:p>
                  </a:txBody>
                  <a:tcPr marL="91416" marR="91416"/>
                </a:tc>
                <a:tc>
                  <a:txBody>
                    <a:bodyPr/>
                    <a:lstStyle/>
                    <a:p>
                      <a:r>
                        <a:rPr lang="ja-JP" altLang="en-US" sz="1400" dirty="0" smtClean="0"/>
                        <a:t>従来顧客</a:t>
                      </a:r>
                      <a:endParaRPr lang="en-US" sz="1400" dirty="0"/>
                    </a:p>
                  </a:txBody>
                  <a:tcPr marL="91416" marR="91416"/>
                </a:tc>
                <a:tc>
                  <a:txBody>
                    <a:bodyPr/>
                    <a:lstStyle/>
                    <a:p>
                      <a:r>
                        <a:rPr lang="ja-JP" altLang="en-US" sz="1400" dirty="0" smtClean="0"/>
                        <a:t>従来顧客＋新規顧客（</a:t>
                      </a:r>
                      <a:r>
                        <a:rPr lang="en-US" altLang="ja-JP" sz="1400" dirty="0" smtClean="0"/>
                        <a:t>SMB</a:t>
                      </a:r>
                      <a:r>
                        <a:rPr lang="ja-JP" altLang="en-US" sz="1400" dirty="0" smtClean="0"/>
                        <a:t>）</a:t>
                      </a:r>
                      <a:endParaRPr lang="en-US" sz="1400" dirty="0"/>
                    </a:p>
                  </a:txBody>
                  <a:tcPr marL="91416" marR="91416"/>
                </a:tc>
                <a:extLst>
                  <a:ext uri="{0D108BD9-81ED-4DB2-BD59-A6C34878D82A}">
                    <a16:rowId xmlns:a16="http://schemas.microsoft.com/office/drawing/2014/main" val="10001"/>
                  </a:ext>
                </a:extLst>
              </a:tr>
              <a:tr h="370840">
                <a:tc>
                  <a:txBody>
                    <a:bodyPr/>
                    <a:lstStyle/>
                    <a:p>
                      <a:r>
                        <a:rPr lang="ja-JP" altLang="en-US" sz="1400" dirty="0" smtClean="0"/>
                        <a:t>機能面</a:t>
                      </a:r>
                      <a:endParaRPr lang="en-US" sz="1400" dirty="0"/>
                    </a:p>
                  </a:txBody>
                  <a:tcPr marL="91416" marR="91416"/>
                </a:tc>
                <a:tc>
                  <a:txBody>
                    <a:bodyPr/>
                    <a:lstStyle/>
                    <a:p>
                      <a:r>
                        <a:rPr lang="ja-JP" altLang="en-US" sz="1800" dirty="0" smtClean="0"/>
                        <a:t>○</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r>
                        <a:rPr kumimoji="1" lang="en-US" altLang="ja-JP" sz="1200" b="0" i="0" u="none" strike="noStrike" kern="1200" cap="none" spc="0" normalizeH="0" baseline="0" noProof="0" dirty="0" err="1" smtClean="0">
                          <a:ln>
                            <a:noFill/>
                          </a:ln>
                          <a:solidFill>
                            <a:srgbClr val="676767"/>
                          </a:solidFill>
                          <a:effectLst/>
                          <a:uLnTx/>
                          <a:uFillTx/>
                          <a:latin typeface="+mn-lt"/>
                          <a:ea typeface="+mn-ea"/>
                          <a:cs typeface="+mn-cs"/>
                        </a:rPr>
                        <a:t>JAIS</a:t>
                      </a:r>
                      <a:r>
                        <a:rPr kumimoji="1" lang="ja-JP" altLang="en-US" sz="1200" b="0" i="0" u="none" strike="noStrike" kern="1200" cap="none" spc="0" normalizeH="0" baseline="0" noProof="0" dirty="0" smtClean="0">
                          <a:ln>
                            <a:noFill/>
                          </a:ln>
                          <a:solidFill>
                            <a:srgbClr val="676767"/>
                          </a:solidFill>
                          <a:effectLst/>
                          <a:uLnTx/>
                          <a:uFillTx/>
                          <a:latin typeface="+mn-lt"/>
                          <a:ea typeface="+mn-ea"/>
                          <a:cs typeface="+mn-cs"/>
                        </a:rPr>
                        <a:t>のみ</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endParaRPr lang="en-US" sz="1800" dirty="0"/>
                    </a:p>
                  </a:txBody>
                  <a:tcPr marL="91416" marR="91416"/>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ja-JP" altLang="en-US" sz="1800" dirty="0" smtClean="0"/>
                        <a:t>○</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r>
                        <a:rPr kumimoji="1" lang="en-US" altLang="ja-JP" sz="1200" b="0" i="0" u="none" strike="noStrike" kern="1200" cap="none" spc="0" normalizeH="0" baseline="0" noProof="0" dirty="0" err="1" smtClean="0">
                          <a:ln>
                            <a:noFill/>
                          </a:ln>
                          <a:solidFill>
                            <a:srgbClr val="676767"/>
                          </a:solidFill>
                          <a:effectLst/>
                          <a:uLnTx/>
                          <a:uFillTx/>
                          <a:latin typeface="+mn-lt"/>
                          <a:ea typeface="+mn-ea"/>
                          <a:cs typeface="+mn-cs"/>
                        </a:rPr>
                        <a:t>JAIS</a:t>
                      </a:r>
                      <a:r>
                        <a:rPr kumimoji="1" lang="ja-JP" altLang="en-US" sz="1200" b="0" i="0" u="none" strike="noStrike" kern="1200" cap="none" spc="0" normalizeH="0" baseline="0" noProof="0" dirty="0" smtClean="0">
                          <a:ln>
                            <a:noFill/>
                          </a:ln>
                          <a:solidFill>
                            <a:srgbClr val="676767"/>
                          </a:solidFill>
                          <a:effectLst/>
                          <a:uLnTx/>
                          <a:uFillTx/>
                          <a:latin typeface="+mn-lt"/>
                          <a:ea typeface="+mn-ea"/>
                          <a:cs typeface="+mn-cs"/>
                        </a:rPr>
                        <a:t>のみ</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endParaRPr kumimoji="1" lang="en-US" sz="1800" b="0" i="0" u="none" strike="noStrike" kern="1200" cap="none" spc="0" normalizeH="0" baseline="0" noProof="0" dirty="0">
                        <a:ln>
                          <a:noFill/>
                        </a:ln>
                        <a:solidFill>
                          <a:srgbClr val="676767"/>
                        </a:solidFill>
                        <a:effectLst/>
                        <a:uLnTx/>
                        <a:uFillTx/>
                        <a:latin typeface="+mn-lt"/>
                        <a:ea typeface="+mn-ea"/>
                        <a:cs typeface="+mn-cs"/>
                      </a:endParaRPr>
                    </a:p>
                  </a:txBody>
                  <a:tcPr marL="91416" marR="91416"/>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676767"/>
                          </a:solidFill>
                          <a:effectLst/>
                          <a:uLnTx/>
                          <a:uFillTx/>
                          <a:latin typeface="+mn-lt"/>
                          <a:ea typeface="+mn-ea"/>
                          <a:cs typeface="+mn-cs"/>
                        </a:rPr>
                        <a:t>○</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r>
                        <a:rPr kumimoji="1" lang="en-US" altLang="ja-JP" sz="1200" b="0" i="0" u="none" strike="noStrike" kern="1200" cap="none" spc="0" normalizeH="0" baseline="0" noProof="0" dirty="0" err="1" smtClean="0">
                          <a:ln>
                            <a:noFill/>
                          </a:ln>
                          <a:solidFill>
                            <a:srgbClr val="676767"/>
                          </a:solidFill>
                          <a:effectLst/>
                          <a:uLnTx/>
                          <a:uFillTx/>
                          <a:latin typeface="+mn-lt"/>
                          <a:ea typeface="+mn-ea"/>
                          <a:cs typeface="+mn-cs"/>
                        </a:rPr>
                        <a:t>JAIS</a:t>
                      </a:r>
                      <a:r>
                        <a:rPr kumimoji="1" lang="en-US" altLang="ja-JP" sz="1200" b="0" i="0" u="none" strike="noStrike" kern="1200" cap="none" spc="0" normalizeH="0" baseline="0" noProof="0" dirty="0" smtClean="0">
                          <a:ln>
                            <a:noFill/>
                          </a:ln>
                          <a:solidFill>
                            <a:srgbClr val="676767"/>
                          </a:solidFill>
                          <a:effectLst/>
                          <a:uLnTx/>
                          <a:uFillTx/>
                          <a:latin typeface="+mn-lt"/>
                          <a:ea typeface="+mn-ea"/>
                          <a:cs typeface="+mn-cs"/>
                        </a:rPr>
                        <a:t>)</a:t>
                      </a:r>
                      <a:endParaRPr kumimoji="1" lang="en-US" sz="1200" b="0" i="0" u="none" strike="noStrike" kern="1200" cap="none" spc="0" normalizeH="0" baseline="0" noProof="0" dirty="0" smtClean="0">
                        <a:ln>
                          <a:noFill/>
                        </a:ln>
                        <a:solidFill>
                          <a:srgbClr val="676767"/>
                        </a:solidFill>
                        <a:effectLst/>
                        <a:uLnTx/>
                        <a:uFillTx/>
                        <a:latin typeface="+mn-lt"/>
                        <a:ea typeface="+mn-ea"/>
                        <a:cs typeface="+mn-cs"/>
                      </a:endParaRPr>
                    </a:p>
                  </a:txBody>
                  <a:tcPr marL="91416" marR="91416"/>
                </a:tc>
                <a:tc>
                  <a:txBody>
                    <a:bodyPr/>
                    <a:lstStyle/>
                    <a:p>
                      <a:r>
                        <a:rPr lang="ja-JP" altLang="en-US" sz="1800" dirty="0" smtClean="0"/>
                        <a:t>△</a:t>
                      </a:r>
                      <a:r>
                        <a:rPr lang="en-US" altLang="ja-JP" sz="1200" dirty="0" smtClean="0"/>
                        <a:t>(</a:t>
                      </a:r>
                      <a:r>
                        <a:rPr lang="en-US" altLang="ja-JP" sz="1200" dirty="0" err="1" smtClean="0"/>
                        <a:t>JSEC</a:t>
                      </a:r>
                      <a:r>
                        <a:rPr lang="en-US" altLang="ja-JP" sz="1200" dirty="0" smtClean="0"/>
                        <a:t>)</a:t>
                      </a:r>
                      <a:endParaRPr lang="en-US" sz="1200" dirty="0"/>
                    </a:p>
                  </a:txBody>
                  <a:tcPr marL="91416" marR="91416"/>
                </a:tc>
                <a:extLst>
                  <a:ext uri="{0D108BD9-81ED-4DB2-BD59-A6C34878D82A}">
                    <a16:rowId xmlns:a16="http://schemas.microsoft.com/office/drawing/2014/main" val="10002"/>
                  </a:ext>
                </a:extLst>
              </a:tr>
              <a:tr h="370840">
                <a:tc>
                  <a:txBody>
                    <a:bodyPr/>
                    <a:lstStyle/>
                    <a:p>
                      <a:r>
                        <a:rPr lang="ja-JP" altLang="en-US" sz="1400" dirty="0" smtClean="0"/>
                        <a:t>商流</a:t>
                      </a:r>
                      <a:endParaRPr lang="en-US" sz="1400" dirty="0"/>
                    </a:p>
                  </a:txBody>
                  <a:tcPr marL="91416" marR="91416"/>
                </a:tc>
                <a:tc>
                  <a:txBody>
                    <a:bodyPr/>
                    <a:lstStyle/>
                    <a:p>
                      <a:r>
                        <a:rPr lang="ja-JP" altLang="en-US" sz="1400" dirty="0" smtClean="0"/>
                        <a:t>通常</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extLst>
                  <a:ext uri="{0D108BD9-81ED-4DB2-BD59-A6C34878D82A}">
                    <a16:rowId xmlns:a16="http://schemas.microsoft.com/office/drawing/2014/main" val="10003"/>
                  </a:ext>
                </a:extLst>
              </a:tr>
              <a:tr h="370840">
                <a:tc>
                  <a:txBody>
                    <a:bodyPr/>
                    <a:lstStyle/>
                    <a:p>
                      <a:r>
                        <a:rPr lang="ja-JP" altLang="en-US" sz="1400" dirty="0" smtClean="0"/>
                        <a:t>サポート</a:t>
                      </a:r>
                      <a:endParaRPr lang="en-US" sz="1400" dirty="0"/>
                    </a:p>
                  </a:txBody>
                  <a:tcPr marL="91416" marR="91416"/>
                </a:tc>
                <a:tc>
                  <a:txBody>
                    <a:bodyPr/>
                    <a:lstStyle/>
                    <a:p>
                      <a:r>
                        <a:rPr lang="ja-JP" altLang="en-US" sz="1400" dirty="0" smtClean="0"/>
                        <a:t>通常</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tc>
                  <a:txBody>
                    <a:bodyPr/>
                    <a:lstStyle/>
                    <a:p>
                      <a:r>
                        <a:rPr lang="ja-JP" altLang="en-US" sz="1400" dirty="0" smtClean="0"/>
                        <a:t>通常</a:t>
                      </a:r>
                      <a:r>
                        <a:rPr lang="en-US" altLang="ja-JP" sz="1400" dirty="0" err="1" smtClean="0"/>
                        <a:t>orStart</a:t>
                      </a:r>
                      <a:endParaRPr lang="en-US" sz="1400" dirty="0"/>
                    </a:p>
                  </a:txBody>
                  <a:tcPr marL="91416" marR="91416"/>
                </a:tc>
                <a:extLst>
                  <a:ext uri="{0D108BD9-81ED-4DB2-BD59-A6C34878D82A}">
                    <a16:rowId xmlns:a16="http://schemas.microsoft.com/office/drawing/2014/main" val="10004"/>
                  </a:ext>
                </a:extLst>
              </a:tr>
              <a:tr h="742950">
                <a:tc>
                  <a:txBody>
                    <a:bodyPr/>
                    <a:lstStyle/>
                    <a:p>
                      <a:r>
                        <a:rPr lang="ja-JP" altLang="en-US" sz="1400" dirty="0" smtClean="0"/>
                        <a:t>売り方</a:t>
                      </a:r>
                      <a:endParaRPr lang="en-US" sz="1400" dirty="0"/>
                    </a:p>
                  </a:txBody>
                  <a:tcPr marL="91416" marR="91416"/>
                </a:tc>
                <a:tc>
                  <a:txBody>
                    <a:bodyPr/>
                    <a:lstStyle/>
                    <a:p>
                      <a:r>
                        <a:rPr lang="en-US" sz="1400" dirty="0" smtClean="0"/>
                        <a:t>C1812J/ C892J</a:t>
                      </a:r>
                      <a:r>
                        <a:rPr lang="ja-JP" altLang="en-US" sz="1400" dirty="0" smtClean="0"/>
                        <a:t>からの移行</a:t>
                      </a:r>
                      <a:endParaRPr lang="en-US" altLang="ja-JP" sz="1400" dirty="0" smtClean="0"/>
                    </a:p>
                    <a:p>
                      <a:r>
                        <a:rPr lang="en-US" sz="1400" dirty="0" smtClean="0"/>
                        <a:t>ISDN</a:t>
                      </a:r>
                      <a:r>
                        <a:rPr lang="ja-JP" altLang="en-US" sz="1400" dirty="0" smtClean="0"/>
                        <a:t>ﾊﾞｯｸｱｯﾌﾟ</a:t>
                      </a:r>
                      <a:endParaRPr lang="en-US" sz="1400" dirty="0"/>
                    </a:p>
                  </a:txBody>
                  <a:tcPr marL="91416" marR="91416"/>
                </a:tc>
                <a:tc>
                  <a:txBody>
                    <a:bodyPr/>
                    <a:lstStyle/>
                    <a:p>
                      <a:r>
                        <a:rPr lang="en-US" sz="1400" dirty="0" smtClean="0"/>
                        <a:t>C1812J/ C892J</a:t>
                      </a:r>
                      <a:r>
                        <a:rPr lang="ja-JP" altLang="en-US" sz="1400" dirty="0" smtClean="0"/>
                        <a:t>からの移行</a:t>
                      </a:r>
                      <a:endParaRPr lang="en-US" altLang="ja-JP" sz="1400" dirty="0" smtClean="0"/>
                    </a:p>
                    <a:p>
                      <a:r>
                        <a:rPr lang="ja-JP" altLang="en-US" sz="1400" dirty="0" smtClean="0">
                          <a:latin typeface="+mn-lt"/>
                        </a:rPr>
                        <a:t>ＬＴＥﾊﾞｯｸｱｯﾌﾟ</a:t>
                      </a:r>
                      <a:r>
                        <a:rPr lang="en-US" altLang="ja-JP" sz="1100" dirty="0" smtClean="0"/>
                        <a:t>※</a:t>
                      </a:r>
                      <a:endParaRPr lang="en-US" sz="100" dirty="0"/>
                    </a:p>
                  </a:txBody>
                  <a:tcPr marL="91416" marR="91416"/>
                </a:tc>
                <a:tc>
                  <a:txBody>
                    <a:bodyPr/>
                    <a:lstStyle/>
                    <a:p>
                      <a:r>
                        <a:rPr lang="ja-JP" altLang="en-US" sz="1400" dirty="0" smtClean="0"/>
                        <a:t>国産機器対抗</a:t>
                      </a:r>
                      <a:endParaRPr lang="en-US" altLang="ja-JP" sz="1400" dirty="0" smtClean="0"/>
                    </a:p>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1400" dirty="0" smtClean="0">
                          <a:latin typeface="+mn-lt"/>
                        </a:rPr>
                        <a:t>ＬＴＥﾊﾞｯｸｱｯﾌﾟ</a:t>
                      </a:r>
                      <a:r>
                        <a:rPr lang="en-US" altLang="ja-JP" sz="1100" dirty="0" smtClean="0"/>
                        <a:t>※</a:t>
                      </a:r>
                      <a:endParaRPr lang="en-US" sz="100" dirty="0" smtClean="0"/>
                    </a:p>
                    <a:p>
                      <a:endParaRPr lang="en-US" sz="1400" dirty="0"/>
                    </a:p>
                  </a:txBody>
                  <a:tcPr marL="91416" marR="91416"/>
                </a:tc>
                <a:tc>
                  <a:txBody>
                    <a:bodyPr/>
                    <a:lstStyle/>
                    <a:p>
                      <a:r>
                        <a:rPr lang="ja-JP" altLang="en-US" sz="1400" dirty="0" smtClean="0"/>
                        <a:t>国産機器対抗</a:t>
                      </a:r>
                      <a:endParaRPr lang="en-US" altLang="ja-JP" sz="1400" dirty="0" smtClean="0"/>
                    </a:p>
                    <a:p>
                      <a:pPr marL="0" marR="0" indent="0" algn="l" defTabSz="685777" rtl="0" eaLnBrk="1" fontAlgn="auto" latinLnBrk="0" hangingPunct="1">
                        <a:lnSpc>
                          <a:spcPct val="100000"/>
                        </a:lnSpc>
                        <a:spcBef>
                          <a:spcPts val="0"/>
                        </a:spcBef>
                        <a:spcAft>
                          <a:spcPts val="0"/>
                        </a:spcAft>
                        <a:buClrTx/>
                        <a:buSzTx/>
                        <a:buFontTx/>
                        <a:buNone/>
                        <a:tabLst/>
                        <a:defRPr/>
                      </a:pPr>
                      <a:endParaRPr lang="en-US" sz="1400" dirty="0"/>
                    </a:p>
                  </a:txBody>
                  <a:tcPr marL="91416" marR="91416"/>
                </a:tc>
                <a:extLst>
                  <a:ext uri="{0D108BD9-81ED-4DB2-BD59-A6C34878D82A}">
                    <a16:rowId xmlns:a16="http://schemas.microsoft.com/office/drawing/2014/main" val="10005"/>
                  </a:ext>
                </a:extLst>
              </a:tr>
            </a:tbl>
          </a:graphicData>
        </a:graphic>
      </p:graphicFrame>
      <p:sp>
        <p:nvSpPr>
          <p:cNvPr id="6" name="テキスト プレースホルダー 3"/>
          <p:cNvSpPr>
            <a:spLocks noGrp="1"/>
          </p:cNvSpPr>
          <p:nvPr>
            <p:ph type="body" sz="quarter" idx="11"/>
          </p:nvPr>
        </p:nvSpPr>
        <p:spPr>
          <a:xfrm>
            <a:off x="4692551" y="4212506"/>
            <a:ext cx="3663805" cy="477934"/>
          </a:xfrm>
        </p:spPr>
        <p:txBody>
          <a:bodyPr/>
          <a:lstStyle/>
          <a:p>
            <a:pPr marL="0" indent="0"/>
            <a:r>
              <a:rPr lang="en-US" altLang="ja-JP" sz="1125" dirty="0"/>
              <a:t>※LTE(</a:t>
            </a:r>
            <a:r>
              <a:rPr lang="en-US" altLang="ja-JP" sz="1125" dirty="0" err="1"/>
              <a:t>4G</a:t>
            </a:r>
            <a:r>
              <a:rPr lang="en-US" altLang="ja-JP" sz="1125" dirty="0"/>
              <a:t>)</a:t>
            </a:r>
            <a:r>
              <a:rPr lang="ja-JP" altLang="en-US" sz="1125" dirty="0"/>
              <a:t>バックアップには別途対応ドングルが必要</a:t>
            </a:r>
            <a:endParaRPr lang="en-US" altLang="ja-JP" sz="1125" dirty="0"/>
          </a:p>
          <a:p>
            <a:pPr marL="0" indent="0"/>
            <a:r>
              <a:rPr lang="ja-JP" altLang="en-US" sz="1125" dirty="0"/>
              <a:t>　（</a:t>
            </a:r>
            <a:r>
              <a:rPr lang="en-US" altLang="ja-JP" sz="1125" dirty="0" err="1"/>
              <a:t>NCXX</a:t>
            </a:r>
            <a:r>
              <a:rPr lang="ja-JP" altLang="en-US" sz="1125" dirty="0"/>
              <a:t>（ネクス）社</a:t>
            </a:r>
            <a:r>
              <a:rPr lang="en-US" altLang="ja-JP" sz="1125" dirty="0" err="1"/>
              <a:t>UX302NC</a:t>
            </a:r>
            <a:r>
              <a:rPr lang="en-US" altLang="ja-JP" sz="1125" dirty="0"/>
              <a:t>, NTT-</a:t>
            </a:r>
            <a:r>
              <a:rPr lang="en-US" altLang="ja-JP" sz="1125" dirty="0" err="1"/>
              <a:t>Docomo</a:t>
            </a:r>
            <a:r>
              <a:rPr lang="ja-JP" altLang="en-US" sz="1125" dirty="0"/>
              <a:t>回線対応）</a:t>
            </a:r>
          </a:p>
        </p:txBody>
      </p:sp>
    </p:spTree>
    <p:extLst>
      <p:ext uri="{BB962C8B-B14F-4D97-AF65-F5344CB8AC3E}">
        <p14:creationId xmlns:p14="http://schemas.microsoft.com/office/powerpoint/2010/main" val="43708101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sz="quarter" idx="12"/>
            <p:extLst>
              <p:ext uri="{D42A27DB-BD31-4B8C-83A1-F6EECF244321}">
                <p14:modId xmlns:p14="http://schemas.microsoft.com/office/powerpoint/2010/main" val="1111440291"/>
              </p:ext>
            </p:extLst>
          </p:nvPr>
        </p:nvGraphicFramePr>
        <p:xfrm>
          <a:off x="439227" y="951571"/>
          <a:ext cx="8342932" cy="2099230"/>
        </p:xfrm>
        <a:graphic>
          <a:graphicData uri="http://schemas.openxmlformats.org/drawingml/2006/table">
            <a:tbl>
              <a:tblPr firstRow="1" bandRow="1">
                <a:tableStyleId>{3B4B98B0-60AC-42C2-AFA5-B58CD77FA1E5}</a:tableStyleId>
              </a:tblPr>
              <a:tblGrid>
                <a:gridCol w="2115157">
                  <a:extLst>
                    <a:ext uri="{9D8B030D-6E8A-4147-A177-3AD203B41FA5}">
                      <a16:colId xmlns:a16="http://schemas.microsoft.com/office/drawing/2014/main" val="20000"/>
                    </a:ext>
                  </a:extLst>
                </a:gridCol>
                <a:gridCol w="4306871">
                  <a:extLst>
                    <a:ext uri="{9D8B030D-6E8A-4147-A177-3AD203B41FA5}">
                      <a16:colId xmlns:a16="http://schemas.microsoft.com/office/drawing/2014/main" val="20001"/>
                    </a:ext>
                  </a:extLst>
                </a:gridCol>
                <a:gridCol w="1920904">
                  <a:extLst>
                    <a:ext uri="{9D8B030D-6E8A-4147-A177-3AD203B41FA5}">
                      <a16:colId xmlns:a16="http://schemas.microsoft.com/office/drawing/2014/main" val="20002"/>
                    </a:ext>
                  </a:extLst>
                </a:gridCol>
              </a:tblGrid>
              <a:tr h="299890">
                <a:tc>
                  <a:txBody>
                    <a:bodyPr/>
                    <a:lstStyle/>
                    <a:p>
                      <a:r>
                        <a:rPr lang="ja-JP" altLang="en-US" sz="1200" dirty="0" smtClean="0"/>
                        <a:t>製品</a:t>
                      </a:r>
                      <a:r>
                        <a:rPr lang="en-US" altLang="ja-JP" sz="1200" dirty="0" smtClean="0"/>
                        <a:t>ID</a:t>
                      </a:r>
                      <a:endParaRPr lang="en-US" sz="1200" dirty="0"/>
                    </a:p>
                  </a:txBody>
                  <a:tcPr marL="91416" marR="91416"/>
                </a:tc>
                <a:tc>
                  <a:txBody>
                    <a:bodyPr/>
                    <a:lstStyle/>
                    <a:p>
                      <a:r>
                        <a:rPr lang="ja-JP" altLang="en-US" sz="1200" dirty="0" smtClean="0"/>
                        <a:t>製品説明</a:t>
                      </a:r>
                      <a:endParaRPr lang="en-US" sz="1200" dirty="0"/>
                    </a:p>
                  </a:txBody>
                  <a:tcPr marL="91416" marR="91416"/>
                </a:tc>
                <a:tc>
                  <a:txBody>
                    <a:bodyPr/>
                    <a:lstStyle/>
                    <a:p>
                      <a:r>
                        <a:rPr lang="ja-JP" altLang="en-US" sz="1200" dirty="0" smtClean="0"/>
                        <a:t>内蔵セルラー モデム</a:t>
                      </a:r>
                      <a:endParaRPr lang="en-US" sz="1200" dirty="0"/>
                    </a:p>
                  </a:txBody>
                  <a:tcPr marL="91416" marR="91416"/>
                </a:tc>
                <a:extLst>
                  <a:ext uri="{0D108BD9-81ED-4DB2-BD59-A6C34878D82A}">
                    <a16:rowId xmlns:a16="http://schemas.microsoft.com/office/drawing/2014/main" val="10000"/>
                  </a:ext>
                </a:extLst>
              </a:tr>
              <a:tr h="299890">
                <a:tc>
                  <a:txBody>
                    <a:bodyPr/>
                    <a:lstStyle/>
                    <a:p>
                      <a:r>
                        <a:rPr lang="en-US" sz="1200" dirty="0" smtClean="0"/>
                        <a:t>EHWIC-LTE-JN(=)</a:t>
                      </a:r>
                      <a:endParaRPr lang="en-US" sz="1200" dirty="0"/>
                    </a:p>
                  </a:txBody>
                  <a:tcPr marL="91416" marR="91416"/>
                </a:tc>
                <a:tc>
                  <a:txBody>
                    <a:bodyPr/>
                    <a:lstStyle/>
                    <a:p>
                      <a:r>
                        <a:rPr lang="en-US" sz="1200" dirty="0" smtClean="0"/>
                        <a:t>Cisco </a:t>
                      </a:r>
                      <a:r>
                        <a:rPr lang="en-US" sz="1200" dirty="0" err="1" smtClean="0"/>
                        <a:t>ISR</a:t>
                      </a:r>
                      <a:r>
                        <a:rPr lang="en-US" sz="1200" dirty="0" smtClean="0"/>
                        <a:t> </a:t>
                      </a:r>
                      <a:r>
                        <a:rPr lang="en-US" sz="1200" dirty="0" err="1" smtClean="0"/>
                        <a:t>G2</a:t>
                      </a:r>
                      <a:r>
                        <a:rPr lang="ja-JP" altLang="en-US" sz="1200" dirty="0" smtClean="0"/>
                        <a:t>シリーズ用</a:t>
                      </a:r>
                      <a:r>
                        <a:rPr lang="en-US" altLang="ja-JP" sz="1200" dirty="0" smtClean="0"/>
                        <a:t> </a:t>
                      </a:r>
                      <a:r>
                        <a:rPr lang="en-US" altLang="ja-JP" sz="1200" dirty="0" err="1" smtClean="0"/>
                        <a:t>4G</a:t>
                      </a:r>
                      <a:r>
                        <a:rPr lang="en-US" altLang="ja-JP" sz="1200" dirty="0" smtClean="0"/>
                        <a:t>/LTE </a:t>
                      </a:r>
                      <a:r>
                        <a:rPr lang="en-US" altLang="ja-JP" sz="1200" dirty="0" err="1" smtClean="0"/>
                        <a:t>EHWIC</a:t>
                      </a:r>
                      <a:r>
                        <a:rPr lang="ja-JP" altLang="en-US" sz="1200" dirty="0" smtClean="0"/>
                        <a:t>モジュール</a:t>
                      </a:r>
                      <a:endParaRPr lang="en-US" sz="1200" dirty="0"/>
                    </a:p>
                  </a:txBody>
                  <a:tcPr marL="91416" marR="91416"/>
                </a:tc>
                <a:tc>
                  <a:txBody>
                    <a:bodyPr/>
                    <a:lstStyle/>
                    <a:p>
                      <a:r>
                        <a:rPr lang="en-US" sz="1100" dirty="0" smtClean="0"/>
                        <a:t>SWI </a:t>
                      </a:r>
                      <a:r>
                        <a:rPr lang="en-US" sz="1100" dirty="0" err="1" smtClean="0"/>
                        <a:t>AirPrime</a:t>
                      </a:r>
                      <a:r>
                        <a:rPr lang="en-US" altLang="ja-JP" sz="1100" baseline="30000" dirty="0" smtClean="0"/>
                        <a:t>®</a:t>
                      </a:r>
                      <a:r>
                        <a:rPr lang="en-US" sz="1100" dirty="0" smtClean="0"/>
                        <a:t> MC7430</a:t>
                      </a:r>
                      <a:endParaRPr lang="en-US" sz="1100" dirty="0"/>
                    </a:p>
                  </a:txBody>
                  <a:tcPr marL="91416" marR="91416"/>
                </a:tc>
                <a:extLst>
                  <a:ext uri="{0D108BD9-81ED-4DB2-BD59-A6C34878D82A}">
                    <a16:rowId xmlns:a16="http://schemas.microsoft.com/office/drawing/2014/main" val="10001"/>
                  </a:ext>
                </a:extLst>
              </a:tr>
              <a:tr h="299890">
                <a:tc>
                  <a:txBody>
                    <a:bodyPr/>
                    <a:lstStyle/>
                    <a:p>
                      <a:r>
                        <a:rPr lang="en-US" sz="1200" dirty="0" err="1" smtClean="0"/>
                        <a:t>NIM</a:t>
                      </a:r>
                      <a:r>
                        <a:rPr lang="en-US" sz="1200" dirty="0" smtClean="0"/>
                        <a:t>-</a:t>
                      </a:r>
                      <a:r>
                        <a:rPr lang="en-US" sz="1200" dirty="0" err="1" smtClean="0"/>
                        <a:t>4G</a:t>
                      </a:r>
                      <a:r>
                        <a:rPr lang="en-US" sz="1200" dirty="0" smtClean="0"/>
                        <a:t>-LTE-LA</a:t>
                      </a:r>
                      <a:endParaRPr lang="en-US" sz="1200" dirty="0"/>
                    </a:p>
                  </a:txBody>
                  <a:tcPr marL="91416" marR="91416"/>
                </a:tc>
                <a:tc>
                  <a:txBody>
                    <a:bodyPr/>
                    <a:lstStyle/>
                    <a:p>
                      <a:r>
                        <a:rPr lang="en-US" sz="1200" dirty="0" smtClean="0"/>
                        <a:t>Cisco </a:t>
                      </a:r>
                      <a:r>
                        <a:rPr lang="en-US" sz="1200" dirty="0" err="1" smtClean="0"/>
                        <a:t>ISR</a:t>
                      </a:r>
                      <a:r>
                        <a:rPr lang="en-US" sz="1200" dirty="0" smtClean="0"/>
                        <a:t> 4000</a:t>
                      </a:r>
                      <a:r>
                        <a:rPr lang="ja-JP" altLang="en-US" sz="1200" dirty="0" smtClean="0"/>
                        <a:t>シリーズ用</a:t>
                      </a:r>
                      <a:r>
                        <a:rPr lang="en-US" altLang="ja-JP" sz="1200" dirty="0" smtClean="0"/>
                        <a:t> </a:t>
                      </a:r>
                      <a:r>
                        <a:rPr lang="en-US" sz="1200" dirty="0" err="1" smtClean="0"/>
                        <a:t>4G</a:t>
                      </a:r>
                      <a:r>
                        <a:rPr lang="en-US" sz="1200" dirty="0" smtClean="0"/>
                        <a:t> LTE </a:t>
                      </a:r>
                      <a:r>
                        <a:rPr lang="en-US" sz="1200" dirty="0" err="1" smtClean="0"/>
                        <a:t>NIM</a:t>
                      </a:r>
                      <a:r>
                        <a:rPr lang="ja-JP" altLang="en-US" sz="1200" dirty="0" smtClean="0"/>
                        <a:t>モジュール</a:t>
                      </a:r>
                      <a:r>
                        <a:rPr lang="en-US" sz="1200" dirty="0" smtClean="0"/>
                        <a:t>(</a:t>
                      </a:r>
                      <a:r>
                        <a:rPr lang="en-US" sz="1200" dirty="0" err="1" smtClean="0"/>
                        <a:t>LTE2.5</a:t>
                      </a:r>
                      <a:r>
                        <a:rPr lang="en-US" sz="1200" dirty="0" smtClean="0"/>
                        <a:t>)</a:t>
                      </a:r>
                      <a:endParaRPr lang="en-US" sz="1200" dirty="0"/>
                    </a:p>
                  </a:txBody>
                  <a:tcPr marL="91416" marR="91416"/>
                </a:tc>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100" dirty="0" err="1" smtClean="0"/>
                        <a:t>SWI</a:t>
                      </a:r>
                      <a:r>
                        <a:rPr lang="en-US" sz="1100" dirty="0" smtClean="0"/>
                        <a:t> </a:t>
                      </a:r>
                      <a:r>
                        <a:rPr lang="en-US" sz="1100" dirty="0" err="1" smtClean="0"/>
                        <a:t>AirPrime</a:t>
                      </a:r>
                      <a:r>
                        <a:rPr lang="en-US" altLang="ja-JP" sz="1100" baseline="30000" dirty="0" smtClean="0"/>
                        <a:t>®</a:t>
                      </a:r>
                      <a:r>
                        <a:rPr lang="en-US" sz="1100" dirty="0" smtClean="0"/>
                        <a:t> </a:t>
                      </a:r>
                      <a:r>
                        <a:rPr lang="en-US" sz="1100" dirty="0" err="1" smtClean="0"/>
                        <a:t>MC7430</a:t>
                      </a:r>
                      <a:endParaRPr lang="en-US" sz="1100" dirty="0" smtClean="0"/>
                    </a:p>
                  </a:txBody>
                  <a:tcPr marL="91416" marR="91416"/>
                </a:tc>
                <a:extLst>
                  <a:ext uri="{0D108BD9-81ED-4DB2-BD59-A6C34878D82A}">
                    <a16:rowId xmlns:a16="http://schemas.microsoft.com/office/drawing/2014/main" val="10002"/>
                  </a:ext>
                </a:extLst>
              </a:tr>
              <a:tr h="299890">
                <a:tc>
                  <a:txBody>
                    <a:bodyPr/>
                    <a:lstStyle/>
                    <a:p>
                      <a:r>
                        <a:rPr lang="en-US" sz="1200" dirty="0" err="1" smtClean="0"/>
                        <a:t>NIM</a:t>
                      </a:r>
                      <a:r>
                        <a:rPr lang="en-US" sz="1200" dirty="0" smtClean="0"/>
                        <a:t>-</a:t>
                      </a:r>
                      <a:r>
                        <a:rPr lang="en-US" sz="1200" dirty="0" err="1" smtClean="0"/>
                        <a:t>LTEA</a:t>
                      </a:r>
                      <a:r>
                        <a:rPr lang="en-US" sz="1200" dirty="0" smtClean="0"/>
                        <a:t>-LA</a:t>
                      </a:r>
                      <a:endParaRPr lang="en-US" sz="1200" dirty="0"/>
                    </a:p>
                  </a:txBody>
                  <a:tcPr marL="91416" marR="91416"/>
                </a:tc>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200" dirty="0" smtClean="0"/>
                        <a:t>Cisco </a:t>
                      </a:r>
                      <a:r>
                        <a:rPr lang="en-US" sz="1200" dirty="0" err="1" smtClean="0"/>
                        <a:t>ISR</a:t>
                      </a:r>
                      <a:r>
                        <a:rPr lang="en-US" sz="1200" dirty="0" smtClean="0"/>
                        <a:t> 4000</a:t>
                      </a:r>
                      <a:r>
                        <a:rPr lang="ja-JP" altLang="en-US" sz="1200" dirty="0" smtClean="0"/>
                        <a:t>シリーズ用</a:t>
                      </a:r>
                      <a:r>
                        <a:rPr lang="en-US" altLang="ja-JP" sz="1200" dirty="0" smtClean="0"/>
                        <a:t> </a:t>
                      </a:r>
                      <a:r>
                        <a:rPr lang="en-US" sz="1200" dirty="0" err="1" smtClean="0"/>
                        <a:t>4G</a:t>
                      </a:r>
                      <a:r>
                        <a:rPr lang="en-US" sz="1200" dirty="0" smtClean="0"/>
                        <a:t> LTE </a:t>
                      </a:r>
                      <a:r>
                        <a:rPr lang="en-US" sz="1200" dirty="0" err="1" smtClean="0"/>
                        <a:t>NIM</a:t>
                      </a:r>
                      <a:r>
                        <a:rPr lang="ja-JP" altLang="en-US" sz="1200" dirty="0" smtClean="0"/>
                        <a:t>モジュール</a:t>
                      </a:r>
                      <a:r>
                        <a:rPr lang="en-US" altLang="ja-JP" sz="1200" dirty="0" smtClean="0"/>
                        <a:t>(</a:t>
                      </a:r>
                      <a:r>
                        <a:rPr lang="en-US" altLang="ja-JP" sz="1200" dirty="0" err="1" smtClean="0"/>
                        <a:t>LTE3.0</a:t>
                      </a:r>
                      <a:r>
                        <a:rPr lang="en-US" altLang="ja-JP" sz="1200" dirty="0" smtClean="0"/>
                        <a:t>)</a:t>
                      </a:r>
                      <a:endParaRPr lang="en-US" sz="1200" dirty="0" smtClean="0"/>
                    </a:p>
                  </a:txBody>
                  <a:tcPr marL="91416" marR="91416"/>
                </a:tc>
                <a:tc>
                  <a:txBody>
                    <a:bodyPr/>
                    <a:lstStyle/>
                    <a:p>
                      <a:pPr marL="0" marR="0" indent="0" algn="l" defTabSz="914209" rtl="0" eaLnBrk="1" fontAlgn="auto" latinLnBrk="0" hangingPunct="1">
                        <a:lnSpc>
                          <a:spcPct val="100000"/>
                        </a:lnSpc>
                        <a:spcBef>
                          <a:spcPts val="0"/>
                        </a:spcBef>
                        <a:spcAft>
                          <a:spcPts val="0"/>
                        </a:spcAft>
                        <a:buClrTx/>
                        <a:buSzTx/>
                        <a:buFontTx/>
                        <a:buNone/>
                        <a:tabLst/>
                        <a:defRPr/>
                      </a:pPr>
                      <a:r>
                        <a:rPr lang="en-US" sz="1100" dirty="0" err="1" smtClean="0"/>
                        <a:t>SWI</a:t>
                      </a:r>
                      <a:r>
                        <a:rPr lang="en-US" sz="1100" dirty="0" smtClean="0"/>
                        <a:t> </a:t>
                      </a:r>
                      <a:r>
                        <a:rPr lang="en-US" sz="1100" dirty="0" err="1" smtClean="0"/>
                        <a:t>AirPrime</a:t>
                      </a:r>
                      <a:r>
                        <a:rPr lang="en-US" altLang="ja-JP" sz="1100" baseline="30000" dirty="0" smtClean="0"/>
                        <a:t>®</a:t>
                      </a:r>
                      <a:r>
                        <a:rPr lang="en-US" sz="1100" dirty="0" smtClean="0"/>
                        <a:t> </a:t>
                      </a:r>
                      <a:r>
                        <a:rPr lang="en-US" sz="1100" dirty="0" err="1" smtClean="0"/>
                        <a:t>EM7430</a:t>
                      </a:r>
                      <a:endParaRPr lang="en-US" sz="1100" dirty="0" smtClean="0"/>
                    </a:p>
                  </a:txBody>
                  <a:tcPr marL="91416" marR="91416"/>
                </a:tc>
                <a:extLst>
                  <a:ext uri="{0D108BD9-81ED-4DB2-BD59-A6C34878D82A}">
                    <a16:rowId xmlns:a16="http://schemas.microsoft.com/office/drawing/2014/main" val="10003"/>
                  </a:ext>
                </a:extLst>
              </a:tr>
              <a:tr h="299890">
                <a:tc>
                  <a:txBody>
                    <a:bodyPr/>
                    <a:lstStyle/>
                    <a:p>
                      <a:r>
                        <a:rPr lang="en-US" sz="1200" dirty="0" smtClean="0"/>
                        <a:t>C819GW-LTE-LA-QK9</a:t>
                      </a:r>
                      <a:endParaRPr lang="en-US" sz="1200" dirty="0"/>
                    </a:p>
                  </a:txBody>
                  <a:tcPr marL="91416" marR="91416"/>
                </a:tc>
                <a:tc>
                  <a:txBody>
                    <a:bodyPr/>
                    <a:lstStyle/>
                    <a:p>
                      <a:r>
                        <a:rPr lang="en-US" sz="1200" dirty="0" smtClean="0"/>
                        <a:t>Cisco 819 4G/LTE</a:t>
                      </a:r>
                      <a:r>
                        <a:rPr lang="ja-JP" altLang="en-US" sz="1200" dirty="0" smtClean="0"/>
                        <a:t>対応</a:t>
                      </a:r>
                      <a:r>
                        <a:rPr lang="en-US" altLang="ja-JP" sz="1200" dirty="0" smtClean="0"/>
                        <a:t> M2M</a:t>
                      </a:r>
                      <a:r>
                        <a:rPr lang="ja-JP" altLang="en-US" sz="1200" dirty="0" smtClean="0"/>
                        <a:t>ルータ</a:t>
                      </a:r>
                      <a:r>
                        <a:rPr lang="en-US" altLang="ja-JP" sz="1200" dirty="0" smtClean="0"/>
                        <a:t> (Wi-Fi</a:t>
                      </a:r>
                      <a:r>
                        <a:rPr lang="ja-JP" altLang="en-US" sz="1200" dirty="0" smtClean="0"/>
                        <a:t>対応</a:t>
                      </a:r>
                      <a:r>
                        <a:rPr lang="en-US" altLang="ja-JP" sz="1200" dirty="0" smtClean="0"/>
                        <a:t>)</a:t>
                      </a:r>
                      <a:endParaRPr lang="en-US" sz="1200" dirty="0"/>
                    </a:p>
                  </a:txBody>
                  <a:tcPr marL="91416" marR="91416"/>
                </a:tc>
                <a:tc>
                  <a:txBody>
                    <a:bodyPr/>
                    <a:lstStyle/>
                    <a:p>
                      <a:r>
                        <a:rPr lang="en-US" sz="1100" dirty="0" err="1" smtClean="0"/>
                        <a:t>SWI</a:t>
                      </a:r>
                      <a:r>
                        <a:rPr lang="en-US" sz="1100" dirty="0" smtClean="0"/>
                        <a:t> </a:t>
                      </a:r>
                      <a:r>
                        <a:rPr lang="en-US" sz="1100" dirty="0" err="1" smtClean="0"/>
                        <a:t>AirPrime</a:t>
                      </a:r>
                      <a:r>
                        <a:rPr lang="en-US" altLang="ja-JP" sz="1100" baseline="30000" dirty="0" smtClean="0"/>
                        <a:t>®</a:t>
                      </a:r>
                      <a:r>
                        <a:rPr lang="en-US" sz="1100" dirty="0" smtClean="0"/>
                        <a:t> </a:t>
                      </a:r>
                      <a:r>
                        <a:rPr lang="en-US" sz="1100" dirty="0" err="1" smtClean="0"/>
                        <a:t>MC7430</a:t>
                      </a:r>
                      <a:endParaRPr lang="en-US" sz="1100" dirty="0"/>
                    </a:p>
                  </a:txBody>
                  <a:tcPr marL="91416" marR="91416"/>
                </a:tc>
                <a:extLst>
                  <a:ext uri="{0D108BD9-81ED-4DB2-BD59-A6C34878D82A}">
                    <a16:rowId xmlns:a16="http://schemas.microsoft.com/office/drawing/2014/main" val="10004"/>
                  </a:ext>
                </a:extLst>
              </a:tr>
              <a:tr h="299890">
                <a:tc>
                  <a:txBody>
                    <a:bodyPr/>
                    <a:lstStyle/>
                    <a:p>
                      <a:r>
                        <a:rPr lang="en-US" sz="1200" dirty="0" smtClean="0"/>
                        <a:t>C899G-LTE-LA-K9</a:t>
                      </a:r>
                      <a:endParaRPr lang="en-US" sz="1200" dirty="0"/>
                    </a:p>
                  </a:txBody>
                  <a:tcPr marL="91416" marR="91416"/>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200" dirty="0" smtClean="0"/>
                        <a:t>Cisco 899 4G/LTE</a:t>
                      </a:r>
                      <a:r>
                        <a:rPr lang="ja-JP" altLang="en-US" sz="1200" dirty="0" smtClean="0"/>
                        <a:t>対応</a:t>
                      </a:r>
                      <a:r>
                        <a:rPr lang="en-US" altLang="ja-JP" sz="1200" baseline="0" dirty="0" smtClean="0"/>
                        <a:t> </a:t>
                      </a:r>
                      <a:r>
                        <a:rPr lang="ja-JP" altLang="en-US" sz="1200" baseline="0" dirty="0" smtClean="0"/>
                        <a:t>サービス統合型</a:t>
                      </a:r>
                      <a:r>
                        <a:rPr lang="ja-JP" altLang="en-US" sz="1200" dirty="0" smtClean="0"/>
                        <a:t>ルータ</a:t>
                      </a:r>
                      <a:endParaRPr lang="en-US" sz="1200" dirty="0" smtClean="0"/>
                    </a:p>
                  </a:txBody>
                  <a:tcPr marL="91416" marR="91416"/>
                </a:tc>
                <a:tc>
                  <a:txBody>
                    <a:bodyPr/>
                    <a:lstStyle/>
                    <a:p>
                      <a:r>
                        <a:rPr lang="en-US" sz="1100" dirty="0" err="1" smtClean="0"/>
                        <a:t>SWI</a:t>
                      </a:r>
                      <a:r>
                        <a:rPr lang="en-US" sz="1100" dirty="0" smtClean="0"/>
                        <a:t> </a:t>
                      </a:r>
                      <a:r>
                        <a:rPr lang="en-US" sz="1100" dirty="0" err="1" smtClean="0"/>
                        <a:t>AirPrime</a:t>
                      </a:r>
                      <a:r>
                        <a:rPr lang="en-US" altLang="ja-JP" sz="1100" baseline="30000" dirty="0" smtClean="0"/>
                        <a:t>®</a:t>
                      </a:r>
                      <a:r>
                        <a:rPr lang="en-US" sz="1100" dirty="0" smtClean="0"/>
                        <a:t> </a:t>
                      </a:r>
                      <a:r>
                        <a:rPr lang="en-US" sz="1100" dirty="0" err="1" smtClean="0"/>
                        <a:t>MC7430</a:t>
                      </a:r>
                      <a:endParaRPr lang="en-US" sz="1100" dirty="0"/>
                    </a:p>
                  </a:txBody>
                  <a:tcPr marL="91416" marR="91416"/>
                </a:tc>
                <a:extLst>
                  <a:ext uri="{0D108BD9-81ED-4DB2-BD59-A6C34878D82A}">
                    <a16:rowId xmlns:a16="http://schemas.microsoft.com/office/drawing/2014/main" val="10005"/>
                  </a:ext>
                </a:extLst>
              </a:tr>
              <a:tr h="299890">
                <a:tc>
                  <a:txBody>
                    <a:bodyPr/>
                    <a:lstStyle/>
                    <a:p>
                      <a:r>
                        <a:rPr lang="en-US" sz="1200" dirty="0" smtClean="0"/>
                        <a:t>C819G-LTE-LA-K9</a:t>
                      </a:r>
                      <a:endParaRPr lang="en-US" sz="1200" dirty="0"/>
                    </a:p>
                  </a:txBody>
                  <a:tcPr marL="91416" marR="91416"/>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200" dirty="0" smtClean="0"/>
                        <a:t>Cisco 819 4G/LTE</a:t>
                      </a:r>
                      <a:r>
                        <a:rPr lang="ja-JP" altLang="en-US" sz="1200" dirty="0" smtClean="0"/>
                        <a:t>対応</a:t>
                      </a:r>
                      <a:r>
                        <a:rPr lang="en-US" altLang="ja-JP" sz="1200" dirty="0" smtClean="0"/>
                        <a:t> M2M</a:t>
                      </a:r>
                      <a:r>
                        <a:rPr lang="ja-JP" altLang="en-US" sz="1200" dirty="0" smtClean="0"/>
                        <a:t>ルータ</a:t>
                      </a:r>
                      <a:endParaRPr lang="en-US" sz="1200" dirty="0" smtClean="0"/>
                    </a:p>
                  </a:txBody>
                  <a:tcPr marL="91416" marR="91416"/>
                </a:tc>
                <a:tc>
                  <a:txBody>
                    <a:bodyPr/>
                    <a:lstStyle/>
                    <a:p>
                      <a:r>
                        <a:rPr lang="en-US" sz="1100" dirty="0" smtClean="0"/>
                        <a:t>SWI </a:t>
                      </a:r>
                      <a:r>
                        <a:rPr lang="en-US" sz="1100" dirty="0" err="1" smtClean="0"/>
                        <a:t>AirPrime</a:t>
                      </a:r>
                      <a:r>
                        <a:rPr lang="en-US" altLang="ja-JP" sz="1100" baseline="30000" dirty="0" smtClean="0"/>
                        <a:t>®</a:t>
                      </a:r>
                      <a:r>
                        <a:rPr lang="en-US" sz="1100" dirty="0" smtClean="0"/>
                        <a:t> MC7430</a:t>
                      </a:r>
                      <a:endParaRPr lang="en-US" sz="1100" dirty="0"/>
                    </a:p>
                  </a:txBody>
                  <a:tcPr marL="91416" marR="91416"/>
                </a:tc>
                <a:extLst>
                  <a:ext uri="{0D108BD9-81ED-4DB2-BD59-A6C34878D82A}">
                    <a16:rowId xmlns:a16="http://schemas.microsoft.com/office/drawing/2014/main" val="10006"/>
                  </a:ext>
                </a:extLst>
              </a:tr>
            </a:tbl>
          </a:graphicData>
        </a:graphic>
      </p:graphicFrame>
      <p:sp>
        <p:nvSpPr>
          <p:cNvPr id="4" name="Title 3"/>
          <p:cNvSpPr>
            <a:spLocks noGrp="1"/>
          </p:cNvSpPr>
          <p:nvPr>
            <p:ph type="title"/>
          </p:nvPr>
        </p:nvSpPr>
        <p:spPr/>
        <p:txBody>
          <a:bodyPr/>
          <a:lstStyle/>
          <a:p>
            <a:r>
              <a:rPr lang="en-US" altLang="ja-JP" dirty="0" smtClean="0"/>
              <a:t>4G LTE </a:t>
            </a:r>
            <a:r>
              <a:rPr lang="ja-JP" altLang="en-US" dirty="0" smtClean="0"/>
              <a:t>セルラー対応</a:t>
            </a:r>
            <a:r>
              <a:rPr lang="en-US" altLang="ja-JP" dirty="0" smtClean="0"/>
              <a:t> ISR </a:t>
            </a:r>
            <a:r>
              <a:rPr lang="ja-JP" altLang="en-US" dirty="0" smtClean="0"/>
              <a:t>新製品</a:t>
            </a:r>
            <a:endParaRPr lang="en-US" dirty="0"/>
          </a:p>
        </p:txBody>
      </p:sp>
      <p:pic>
        <p:nvPicPr>
          <p:cNvPr id="6" name="Picture 5"/>
          <p:cNvPicPr>
            <a:picLocks noChangeAspect="1"/>
          </p:cNvPicPr>
          <p:nvPr/>
        </p:nvPicPr>
        <p:blipFill>
          <a:blip r:embed="rId2"/>
          <a:stretch>
            <a:fillRect/>
          </a:stretch>
        </p:blipFill>
        <p:spPr>
          <a:xfrm>
            <a:off x="521550" y="3762371"/>
            <a:ext cx="1661342" cy="551039"/>
          </a:xfrm>
          <a:prstGeom prst="rect">
            <a:avLst/>
          </a:prstGeom>
        </p:spPr>
      </p:pic>
      <p:pic>
        <p:nvPicPr>
          <p:cNvPr id="7" name="Picture 6"/>
          <p:cNvPicPr>
            <a:picLocks noChangeAspect="1"/>
          </p:cNvPicPr>
          <p:nvPr/>
        </p:nvPicPr>
        <p:blipFill>
          <a:blip r:embed="rId3"/>
          <a:stretch>
            <a:fillRect/>
          </a:stretch>
        </p:blipFill>
        <p:spPr>
          <a:xfrm>
            <a:off x="3911766" y="3112059"/>
            <a:ext cx="1022693" cy="1208634"/>
          </a:xfrm>
          <a:prstGeom prst="rect">
            <a:avLst/>
          </a:prstGeom>
        </p:spPr>
      </p:pic>
      <p:pic>
        <p:nvPicPr>
          <p:cNvPr id="8" name="Picture 7"/>
          <p:cNvPicPr>
            <a:picLocks noChangeAspect="1"/>
          </p:cNvPicPr>
          <p:nvPr/>
        </p:nvPicPr>
        <p:blipFill>
          <a:blip r:embed="rId4"/>
          <a:stretch>
            <a:fillRect/>
          </a:stretch>
        </p:blipFill>
        <p:spPr>
          <a:xfrm>
            <a:off x="7000454" y="3111810"/>
            <a:ext cx="1509237" cy="1208883"/>
          </a:xfrm>
          <a:prstGeom prst="rect">
            <a:avLst/>
          </a:prstGeom>
        </p:spPr>
      </p:pic>
      <p:pic>
        <p:nvPicPr>
          <p:cNvPr id="10" name="Picture 9"/>
          <p:cNvPicPr>
            <a:picLocks noChangeAspect="1"/>
          </p:cNvPicPr>
          <p:nvPr/>
        </p:nvPicPr>
        <p:blipFill>
          <a:blip r:embed="rId5"/>
          <a:stretch>
            <a:fillRect/>
          </a:stretch>
        </p:blipFill>
        <p:spPr>
          <a:xfrm>
            <a:off x="5220072" y="3111811"/>
            <a:ext cx="1624507" cy="1299944"/>
          </a:xfrm>
          <a:prstGeom prst="rect">
            <a:avLst/>
          </a:prstGeom>
        </p:spPr>
      </p:pic>
      <p:sp>
        <p:nvSpPr>
          <p:cNvPr id="11" name="TextBox 10"/>
          <p:cNvSpPr txBox="1"/>
          <p:nvPr/>
        </p:nvSpPr>
        <p:spPr>
          <a:xfrm>
            <a:off x="811990" y="4411755"/>
            <a:ext cx="1066285" cy="242358"/>
          </a:xfrm>
          <a:prstGeom prst="rect">
            <a:avLst/>
          </a:prstGeom>
          <a:noFill/>
        </p:spPr>
        <p:txBody>
          <a:bodyPr wrap="none" lIns="91424" tIns="45712" rIns="91424" bIns="45712" rtlCol="0">
            <a:spAutoFit/>
          </a:bodyPr>
          <a:lstStyle/>
          <a:p>
            <a:r>
              <a:rPr lang="en-US" sz="975" dirty="0"/>
              <a:t>EHWIC-LTE-JN</a:t>
            </a:r>
          </a:p>
        </p:txBody>
      </p:sp>
      <p:sp>
        <p:nvSpPr>
          <p:cNvPr id="12" name="TextBox 11"/>
          <p:cNvSpPr txBox="1"/>
          <p:nvPr/>
        </p:nvSpPr>
        <p:spPr>
          <a:xfrm>
            <a:off x="3745800" y="4411755"/>
            <a:ext cx="1454212" cy="242358"/>
          </a:xfrm>
          <a:prstGeom prst="rect">
            <a:avLst/>
          </a:prstGeom>
          <a:noFill/>
        </p:spPr>
        <p:txBody>
          <a:bodyPr wrap="none" lIns="91424" tIns="45712" rIns="91424" bIns="45712" rtlCol="0">
            <a:spAutoFit/>
          </a:bodyPr>
          <a:lstStyle/>
          <a:p>
            <a:r>
              <a:rPr lang="en-US" sz="975" dirty="0"/>
              <a:t>C819GW-LTE-LA-QK9</a:t>
            </a:r>
          </a:p>
        </p:txBody>
      </p:sp>
      <p:sp>
        <p:nvSpPr>
          <p:cNvPr id="13" name="TextBox 12"/>
          <p:cNvSpPr txBox="1"/>
          <p:nvPr/>
        </p:nvSpPr>
        <p:spPr>
          <a:xfrm>
            <a:off x="5623115" y="4411755"/>
            <a:ext cx="1237807" cy="242358"/>
          </a:xfrm>
          <a:prstGeom prst="rect">
            <a:avLst/>
          </a:prstGeom>
          <a:noFill/>
        </p:spPr>
        <p:txBody>
          <a:bodyPr wrap="none" lIns="91424" tIns="45712" rIns="91424" bIns="45712" rtlCol="0">
            <a:spAutoFit/>
          </a:bodyPr>
          <a:lstStyle/>
          <a:p>
            <a:r>
              <a:rPr lang="en-US" sz="975" dirty="0"/>
              <a:t>C899G-LTE-LA-K9</a:t>
            </a:r>
          </a:p>
        </p:txBody>
      </p:sp>
      <p:sp>
        <p:nvSpPr>
          <p:cNvPr id="14" name="TextBox 13"/>
          <p:cNvSpPr txBox="1"/>
          <p:nvPr/>
        </p:nvSpPr>
        <p:spPr>
          <a:xfrm>
            <a:off x="7251529" y="4411755"/>
            <a:ext cx="1237807" cy="242358"/>
          </a:xfrm>
          <a:prstGeom prst="rect">
            <a:avLst/>
          </a:prstGeom>
          <a:noFill/>
        </p:spPr>
        <p:txBody>
          <a:bodyPr wrap="none" lIns="91424" tIns="45712" rIns="91424" bIns="45712" rtlCol="0">
            <a:spAutoFit/>
          </a:bodyPr>
          <a:lstStyle/>
          <a:p>
            <a:r>
              <a:rPr lang="en-US" sz="975" dirty="0"/>
              <a:t>C819G-LTE-LA-K9</a:t>
            </a:r>
          </a:p>
        </p:txBody>
      </p:sp>
      <p:sp>
        <p:nvSpPr>
          <p:cNvPr id="15" name="Rounded Rectangle 14"/>
          <p:cNvSpPr/>
          <p:nvPr/>
        </p:nvSpPr>
        <p:spPr>
          <a:xfrm>
            <a:off x="6793840" y="205834"/>
            <a:ext cx="1851178" cy="66383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sv-SE" sz="1350" dirty="0"/>
              <a:t>New</a:t>
            </a:r>
            <a:endParaRPr lang="en-US" sz="135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3748" y="3515728"/>
            <a:ext cx="1057396" cy="90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303748" y="4420892"/>
            <a:ext cx="1087125" cy="392399"/>
          </a:xfrm>
          <a:prstGeom prst="rect">
            <a:avLst/>
          </a:prstGeom>
          <a:noFill/>
        </p:spPr>
        <p:txBody>
          <a:bodyPr wrap="none" lIns="91424" tIns="45712" rIns="91424" bIns="45712" rtlCol="0">
            <a:spAutoFit/>
          </a:bodyPr>
          <a:lstStyle/>
          <a:p>
            <a:r>
              <a:rPr lang="en-US" sz="975" dirty="0" err="1"/>
              <a:t>NIM</a:t>
            </a:r>
            <a:r>
              <a:rPr lang="en-US" sz="975" dirty="0"/>
              <a:t>-</a:t>
            </a:r>
            <a:r>
              <a:rPr lang="en-US" sz="975" dirty="0" err="1"/>
              <a:t>4G</a:t>
            </a:r>
            <a:r>
              <a:rPr lang="en-US" sz="975" dirty="0"/>
              <a:t>-LTE-LA</a:t>
            </a:r>
          </a:p>
          <a:p>
            <a:r>
              <a:rPr lang="en-US" sz="975" dirty="0" err="1"/>
              <a:t>NIM</a:t>
            </a:r>
            <a:r>
              <a:rPr lang="en-US" sz="975" dirty="0"/>
              <a:t>-</a:t>
            </a:r>
            <a:r>
              <a:rPr lang="en-US" sz="975" dirty="0" err="1"/>
              <a:t>LTEA</a:t>
            </a:r>
            <a:r>
              <a:rPr lang="en-US" sz="975" dirty="0"/>
              <a:t>-LA</a:t>
            </a:r>
          </a:p>
        </p:txBody>
      </p:sp>
    </p:spTree>
    <p:extLst>
      <p:ext uri="{BB962C8B-B14F-4D97-AF65-F5344CB8AC3E}">
        <p14:creationId xmlns:p14="http://schemas.microsoft.com/office/powerpoint/2010/main" val="18597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http://www.softnetworks.net/wp-content/uploads/2014/08/2900-router-collage.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060" y="1158126"/>
            <a:ext cx="1717787" cy="954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4265787" y="1072872"/>
            <a:ext cx="4354219" cy="3083094"/>
          </a:xfrm>
        </p:spPr>
        <p:txBody>
          <a:bodyPr/>
          <a:lstStyle/>
          <a:p>
            <a:pPr>
              <a:buFont typeface="Wingdings" charset="2"/>
              <a:buChar char="ü"/>
            </a:pPr>
            <a:r>
              <a:rPr lang="en-US" sz="1575" dirty="0">
                <a:solidFill>
                  <a:schemeClr val="tx1">
                    <a:lumMod val="75000"/>
                  </a:schemeClr>
                </a:solidFill>
              </a:rPr>
              <a:t>2</a:t>
            </a:r>
            <a:r>
              <a:rPr lang="ja-JP" altLang="en-US" sz="1575" dirty="0">
                <a:solidFill>
                  <a:schemeClr val="tx1">
                    <a:lumMod val="75000"/>
                  </a:schemeClr>
                </a:solidFill>
              </a:rPr>
              <a:t>枚の</a:t>
            </a:r>
            <a:r>
              <a:rPr lang="en-US" altLang="ja-JP" sz="1575" dirty="0">
                <a:solidFill>
                  <a:schemeClr val="tx1">
                    <a:lumMod val="75000"/>
                  </a:schemeClr>
                </a:solidFill>
              </a:rPr>
              <a:t>SIM</a:t>
            </a:r>
            <a:r>
              <a:rPr lang="ja-JP" altLang="en-US" sz="1575" dirty="0">
                <a:solidFill>
                  <a:schemeClr val="tx1">
                    <a:lumMod val="75000"/>
                  </a:schemeClr>
                </a:solidFill>
              </a:rPr>
              <a:t>カードを挿入可能</a:t>
            </a:r>
            <a:r>
              <a:rPr lang="en-US" altLang="ja-JP" sz="1575" dirty="0">
                <a:solidFill>
                  <a:schemeClr val="tx1">
                    <a:lumMod val="75000"/>
                  </a:schemeClr>
                </a:solidFill>
              </a:rPr>
              <a:t>(*)</a:t>
            </a:r>
          </a:p>
          <a:p>
            <a:pPr>
              <a:buFont typeface="Wingdings" charset="2"/>
              <a:buChar char="ü"/>
            </a:pPr>
            <a:r>
              <a:rPr lang="en-US" altLang="ja-JP" sz="1575" dirty="0">
                <a:solidFill>
                  <a:schemeClr val="tx1">
                    <a:lumMod val="75000"/>
                  </a:schemeClr>
                </a:solidFill>
              </a:rPr>
              <a:t>LTE Category 4 (Download 150M)</a:t>
            </a:r>
            <a:r>
              <a:rPr lang="ja-JP" altLang="en-US" sz="1575" dirty="0">
                <a:solidFill>
                  <a:schemeClr val="tx1">
                    <a:lumMod val="75000"/>
                  </a:schemeClr>
                </a:solidFill>
              </a:rPr>
              <a:t>対応</a:t>
            </a:r>
            <a:endParaRPr lang="en-US" altLang="ja-JP" sz="1575" dirty="0">
              <a:solidFill>
                <a:schemeClr val="tx1">
                  <a:lumMod val="75000"/>
                </a:schemeClr>
              </a:solidFill>
            </a:endParaRPr>
          </a:p>
          <a:p>
            <a:pPr>
              <a:buFont typeface="Wingdings" charset="2"/>
              <a:buChar char="ü"/>
            </a:pPr>
            <a:r>
              <a:rPr lang="en-US" altLang="ja-JP" sz="1575" dirty="0">
                <a:solidFill>
                  <a:schemeClr val="tx1">
                    <a:lumMod val="75000"/>
                  </a:schemeClr>
                </a:solidFill>
              </a:rPr>
              <a:t>TDD LTE, Carrier Aggregation</a:t>
            </a:r>
            <a:r>
              <a:rPr lang="ja-JP" altLang="en-US" sz="1575" dirty="0">
                <a:solidFill>
                  <a:schemeClr val="tx1">
                    <a:lumMod val="75000"/>
                  </a:schemeClr>
                </a:solidFill>
              </a:rPr>
              <a:t>対応モデムハードウェア</a:t>
            </a:r>
            <a:endParaRPr lang="en-US" altLang="ja-JP" sz="1575" dirty="0">
              <a:solidFill>
                <a:schemeClr val="tx1">
                  <a:lumMod val="75000"/>
                </a:schemeClr>
              </a:solidFill>
            </a:endParaRPr>
          </a:p>
          <a:p>
            <a:pPr>
              <a:buFont typeface="Wingdings" charset="2"/>
              <a:buChar char="ü"/>
            </a:pPr>
            <a:r>
              <a:rPr lang="en-US" sz="1575" dirty="0">
                <a:solidFill>
                  <a:schemeClr val="tx1">
                    <a:lumMod val="75000"/>
                  </a:schemeClr>
                </a:solidFill>
              </a:rPr>
              <a:t>Main + Diversity </a:t>
            </a:r>
            <a:r>
              <a:rPr lang="ja-JP" altLang="en-US" sz="1575" dirty="0">
                <a:solidFill>
                  <a:schemeClr val="tx1">
                    <a:lumMod val="75000"/>
                  </a:schemeClr>
                </a:solidFill>
              </a:rPr>
              <a:t>アンテナを接続可能で、延長ケーブルを使用しアンテナを異なる場所に設置可能</a:t>
            </a:r>
            <a:endParaRPr lang="en-US" sz="1575" dirty="0">
              <a:solidFill>
                <a:schemeClr val="tx1">
                  <a:lumMod val="75000"/>
                </a:schemeClr>
              </a:solidFill>
            </a:endParaRPr>
          </a:p>
          <a:p>
            <a:pPr>
              <a:buFont typeface="Wingdings" charset="2"/>
              <a:buChar char="ü"/>
            </a:pPr>
            <a:r>
              <a:rPr lang="en-US" sz="1575" dirty="0">
                <a:solidFill>
                  <a:schemeClr val="tx1">
                    <a:lumMod val="75000"/>
                  </a:schemeClr>
                </a:solidFill>
              </a:rPr>
              <a:t>GPS</a:t>
            </a:r>
            <a:r>
              <a:rPr lang="ja-JP" altLang="en-US" sz="1575" dirty="0">
                <a:solidFill>
                  <a:schemeClr val="tx1">
                    <a:lumMod val="75000"/>
                  </a:schemeClr>
                </a:solidFill>
              </a:rPr>
              <a:t>・</a:t>
            </a:r>
            <a:r>
              <a:rPr lang="en-US" altLang="ja-JP" sz="1575" dirty="0">
                <a:solidFill>
                  <a:schemeClr val="tx1">
                    <a:lumMod val="75000"/>
                  </a:schemeClr>
                </a:solidFill>
              </a:rPr>
              <a:t>SMS</a:t>
            </a:r>
            <a:r>
              <a:rPr lang="ja-JP" altLang="en-US" sz="1575" dirty="0">
                <a:solidFill>
                  <a:schemeClr val="tx1">
                    <a:lumMod val="75000"/>
                  </a:schemeClr>
                </a:solidFill>
              </a:rPr>
              <a:t>機能</a:t>
            </a:r>
            <a:endParaRPr lang="en-US" altLang="ja-JP" sz="1575" dirty="0">
              <a:solidFill>
                <a:schemeClr val="tx1">
                  <a:lumMod val="75000"/>
                </a:schemeClr>
              </a:solidFill>
            </a:endParaRPr>
          </a:p>
          <a:p>
            <a:pPr>
              <a:buFont typeface="Wingdings" charset="2"/>
              <a:buChar char="ü"/>
            </a:pPr>
            <a:r>
              <a:rPr lang="en-US" altLang="ja-JP" sz="1575" dirty="0">
                <a:solidFill>
                  <a:schemeClr val="tx1">
                    <a:lumMod val="75000"/>
                  </a:schemeClr>
                </a:solidFill>
              </a:rPr>
              <a:t>NTT</a:t>
            </a:r>
            <a:r>
              <a:rPr lang="ja-JP" altLang="en-US" sz="1575" dirty="0" smtClean="0">
                <a:solidFill>
                  <a:schemeClr val="tx1">
                    <a:lumMod val="75000"/>
                  </a:schemeClr>
                </a:solidFill>
              </a:rPr>
              <a:t>ドコモ、</a:t>
            </a:r>
            <a:r>
              <a:rPr lang="en-US" altLang="ja-JP" sz="1575" dirty="0" smtClean="0">
                <a:solidFill>
                  <a:schemeClr val="tx1">
                    <a:lumMod val="75000"/>
                  </a:schemeClr>
                </a:solidFill>
              </a:rPr>
              <a:t>au KDDI</a:t>
            </a:r>
            <a:r>
              <a:rPr lang="ja-JP" altLang="en-US" sz="1575" dirty="0">
                <a:solidFill>
                  <a:schemeClr val="tx1">
                    <a:lumMod val="75000"/>
                  </a:schemeClr>
                </a:solidFill>
              </a:rPr>
              <a:t>、</a:t>
            </a:r>
            <a:r>
              <a:rPr lang="en-US" altLang="ja-JP" sz="1575" dirty="0" err="1" smtClean="0">
                <a:solidFill>
                  <a:schemeClr val="tx1">
                    <a:lumMod val="75000"/>
                  </a:schemeClr>
                </a:solidFill>
              </a:rPr>
              <a:t>SoftBank</a:t>
            </a:r>
            <a:r>
              <a:rPr lang="ja-JP" altLang="en-US" sz="1575" dirty="0">
                <a:solidFill>
                  <a:schemeClr val="tx1">
                    <a:lumMod val="75000"/>
                  </a:schemeClr>
                </a:solidFill>
              </a:rPr>
              <a:t>などのキャリアネットワークに対応</a:t>
            </a:r>
            <a:endParaRPr lang="en-US" altLang="ja-JP" sz="1575" dirty="0">
              <a:solidFill>
                <a:schemeClr val="tx1">
                  <a:lumMod val="75000"/>
                </a:schemeClr>
              </a:solidFill>
            </a:endParaRPr>
          </a:p>
          <a:p>
            <a:pPr>
              <a:buFont typeface="Wingdings" charset="2"/>
              <a:buChar char="ü"/>
            </a:pPr>
            <a:endParaRPr lang="en-US" altLang="ja-JP" sz="1200" dirty="0">
              <a:solidFill>
                <a:schemeClr val="tx1">
                  <a:lumMod val="75000"/>
                </a:schemeClr>
              </a:solidFill>
            </a:endParaRPr>
          </a:p>
          <a:p>
            <a:pPr marL="57130" indent="0" algn="r">
              <a:buNone/>
            </a:pPr>
            <a:r>
              <a:rPr lang="en-US" altLang="ja-JP" sz="1200" dirty="0">
                <a:solidFill>
                  <a:schemeClr val="tx1">
                    <a:lumMod val="75000"/>
                  </a:schemeClr>
                </a:solidFill>
              </a:rPr>
              <a:t>(*) </a:t>
            </a:r>
            <a:r>
              <a:rPr lang="en-US" altLang="ja-JP" sz="1200" dirty="0" err="1">
                <a:solidFill>
                  <a:schemeClr val="tx1">
                    <a:lumMod val="75000"/>
                  </a:schemeClr>
                </a:solidFill>
              </a:rPr>
              <a:t>EHWIC</a:t>
            </a:r>
            <a:r>
              <a:rPr lang="en-US" altLang="ja-JP" sz="1200" dirty="0">
                <a:solidFill>
                  <a:schemeClr val="tx1">
                    <a:lumMod val="75000"/>
                  </a:schemeClr>
                </a:solidFill>
              </a:rPr>
              <a:t>/</a:t>
            </a:r>
            <a:r>
              <a:rPr lang="en-US" altLang="ja-JP" sz="1200" dirty="0" err="1">
                <a:solidFill>
                  <a:schemeClr val="tx1">
                    <a:lumMod val="75000"/>
                  </a:schemeClr>
                </a:solidFill>
              </a:rPr>
              <a:t>NIM</a:t>
            </a:r>
            <a:r>
              <a:rPr lang="ja-JP" altLang="en-US" sz="1200" dirty="0">
                <a:solidFill>
                  <a:schemeClr val="tx1">
                    <a:lumMod val="75000"/>
                  </a:schemeClr>
                </a:solidFill>
              </a:rPr>
              <a:t>を除きます。</a:t>
            </a:r>
            <a:endParaRPr lang="en-US" altLang="ja-JP" sz="1575" dirty="0">
              <a:solidFill>
                <a:schemeClr val="tx1">
                  <a:lumMod val="75000"/>
                </a:schemeClr>
              </a:solidFill>
            </a:endParaRPr>
          </a:p>
          <a:p>
            <a:pPr>
              <a:buFont typeface="Wingdings" charset="2"/>
              <a:buChar char="ü"/>
            </a:pPr>
            <a:endParaRPr lang="en-US" sz="1575" dirty="0">
              <a:solidFill>
                <a:schemeClr val="tx1">
                  <a:lumMod val="75000"/>
                </a:schemeClr>
              </a:solidFill>
            </a:endParaRPr>
          </a:p>
        </p:txBody>
      </p:sp>
      <p:sp>
        <p:nvSpPr>
          <p:cNvPr id="2" name="Title 1"/>
          <p:cNvSpPr>
            <a:spLocks noGrp="1"/>
          </p:cNvSpPr>
          <p:nvPr>
            <p:ph type="title"/>
          </p:nvPr>
        </p:nvSpPr>
        <p:spPr/>
        <p:txBody>
          <a:bodyPr/>
          <a:lstStyle/>
          <a:p>
            <a:r>
              <a:rPr lang="en-US" dirty="0" smtClean="0"/>
              <a:t>Cisco </a:t>
            </a:r>
            <a:r>
              <a:rPr lang="en-US" altLang="ja-JP" dirty="0" smtClean="0"/>
              <a:t>4G/LTE</a:t>
            </a:r>
            <a:r>
              <a:rPr lang="ja-JP" altLang="en-US" dirty="0" smtClean="0"/>
              <a:t> 製品の主な</a:t>
            </a:r>
            <a:r>
              <a:rPr lang="en-US" dirty="0" smtClean="0"/>
              <a:t>特徴</a:t>
            </a:r>
            <a:endParaRPr lang="en-US" dirty="0"/>
          </a:p>
        </p:txBody>
      </p:sp>
      <p:pic>
        <p:nvPicPr>
          <p:cNvPr id="6" name="Picture 5"/>
          <p:cNvPicPr>
            <a:picLocks noChangeAspect="1"/>
          </p:cNvPicPr>
          <p:nvPr/>
        </p:nvPicPr>
        <p:blipFill>
          <a:blip r:embed="rId4"/>
          <a:stretch>
            <a:fillRect/>
          </a:stretch>
        </p:blipFill>
        <p:spPr>
          <a:xfrm>
            <a:off x="208908" y="2137324"/>
            <a:ext cx="2114973" cy="701501"/>
          </a:xfrm>
          <a:prstGeom prst="rect">
            <a:avLst/>
          </a:prstGeom>
        </p:spPr>
      </p:pic>
      <p:pic>
        <p:nvPicPr>
          <p:cNvPr id="8" name="Picture 7"/>
          <p:cNvPicPr>
            <a:picLocks noChangeAspect="1"/>
          </p:cNvPicPr>
          <p:nvPr/>
        </p:nvPicPr>
        <p:blipFill>
          <a:blip r:embed="rId5"/>
          <a:stretch>
            <a:fillRect/>
          </a:stretch>
        </p:blipFill>
        <p:spPr>
          <a:xfrm>
            <a:off x="2982397" y="2473129"/>
            <a:ext cx="1022693" cy="1208634"/>
          </a:xfrm>
          <a:prstGeom prst="rect">
            <a:avLst/>
          </a:prstGeom>
        </p:spPr>
      </p:pic>
      <p:pic>
        <p:nvPicPr>
          <p:cNvPr id="9" name="Picture 8"/>
          <p:cNvPicPr>
            <a:picLocks noChangeAspect="1"/>
          </p:cNvPicPr>
          <p:nvPr/>
        </p:nvPicPr>
        <p:blipFill>
          <a:blip r:embed="rId6"/>
          <a:stretch>
            <a:fillRect/>
          </a:stretch>
        </p:blipFill>
        <p:spPr>
          <a:xfrm>
            <a:off x="1724497" y="3668174"/>
            <a:ext cx="1509237" cy="1208883"/>
          </a:xfrm>
          <a:prstGeom prst="rect">
            <a:avLst/>
          </a:prstGeom>
        </p:spPr>
      </p:pic>
      <p:pic>
        <p:nvPicPr>
          <p:cNvPr id="10" name="Picture 9"/>
          <p:cNvPicPr>
            <a:picLocks noChangeAspect="1"/>
          </p:cNvPicPr>
          <p:nvPr/>
        </p:nvPicPr>
        <p:blipFill>
          <a:blip r:embed="rId7"/>
          <a:stretch>
            <a:fillRect/>
          </a:stretch>
        </p:blipFill>
        <p:spPr>
          <a:xfrm>
            <a:off x="2169771" y="1322412"/>
            <a:ext cx="1624507" cy="1299944"/>
          </a:xfrm>
          <a:prstGeom prst="rect">
            <a:avLst/>
          </a:prstGeom>
        </p:spPr>
      </p:pic>
      <p:pic>
        <p:nvPicPr>
          <p:cNvPr id="4" name="Picture 3" descr="KO65103-1.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9965" y="2801472"/>
            <a:ext cx="1727124" cy="1382059"/>
          </a:xfrm>
          <a:prstGeom prst="rect">
            <a:avLst/>
          </a:prstGeom>
        </p:spPr>
      </p:pic>
    </p:spTree>
    <p:extLst>
      <p:ext uri="{BB962C8B-B14F-4D97-AF65-F5344CB8AC3E}">
        <p14:creationId xmlns:p14="http://schemas.microsoft.com/office/powerpoint/2010/main" val="78813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38"/>
          <p:cNvGrpSpPr>
            <a:grpSpLocks noChangeAspect="1"/>
          </p:cNvGrpSpPr>
          <p:nvPr/>
        </p:nvGrpSpPr>
        <p:grpSpPr bwMode="auto">
          <a:xfrm rot="2576049">
            <a:off x="2283430" y="3453211"/>
            <a:ext cx="1580567" cy="112106"/>
            <a:chOff x="3120" y="3600"/>
            <a:chExt cx="2112" cy="200"/>
          </a:xfrm>
        </p:grpSpPr>
        <p:sp>
          <p:nvSpPr>
            <p:cNvPr id="50" name="AutoShape 37"/>
            <p:cNvSpPr>
              <a:spLocks noChangeAspect="1" noChangeArrowheads="1" noTextEdit="1"/>
            </p:cNvSpPr>
            <p:nvPr/>
          </p:nvSpPr>
          <p:spPr bwMode="auto">
            <a:xfrm>
              <a:off x="3120" y="3600"/>
              <a:ext cx="211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575">
                <a:solidFill>
                  <a:srgbClr val="000000"/>
                </a:solidFill>
              </a:endParaRPr>
            </a:p>
          </p:txBody>
        </p:sp>
        <p:sp>
          <p:nvSpPr>
            <p:cNvPr id="51" name="Freeform 39"/>
            <p:cNvSpPr>
              <a:spLocks/>
            </p:cNvSpPr>
            <p:nvPr/>
          </p:nvSpPr>
          <p:spPr bwMode="auto">
            <a:xfrm>
              <a:off x="3134" y="3612"/>
              <a:ext cx="2084" cy="174"/>
            </a:xfrm>
            <a:custGeom>
              <a:avLst/>
              <a:gdLst>
                <a:gd name="T0" fmla="*/ 2058 w 2084"/>
                <a:gd name="T1" fmla="*/ 138 h 174"/>
                <a:gd name="T2" fmla="*/ 2018 w 2084"/>
                <a:gd name="T3" fmla="*/ 172 h 174"/>
                <a:gd name="T4" fmla="*/ 1972 w 2084"/>
                <a:gd name="T5" fmla="*/ 160 h 174"/>
                <a:gd name="T6" fmla="*/ 1934 w 2084"/>
                <a:gd name="T7" fmla="*/ 106 h 174"/>
                <a:gd name="T8" fmla="*/ 1894 w 2084"/>
                <a:gd name="T9" fmla="*/ 30 h 174"/>
                <a:gd name="T10" fmla="*/ 1844 w 2084"/>
                <a:gd name="T11" fmla="*/ 2 h 174"/>
                <a:gd name="T12" fmla="*/ 1800 w 2084"/>
                <a:gd name="T13" fmla="*/ 22 h 174"/>
                <a:gd name="T14" fmla="*/ 1774 w 2084"/>
                <a:gd name="T15" fmla="*/ 66 h 174"/>
                <a:gd name="T16" fmla="*/ 1732 w 2084"/>
                <a:gd name="T17" fmla="*/ 134 h 174"/>
                <a:gd name="T18" fmla="*/ 1676 w 2084"/>
                <a:gd name="T19" fmla="*/ 170 h 174"/>
                <a:gd name="T20" fmla="*/ 1646 w 2084"/>
                <a:gd name="T21" fmla="*/ 150 h 174"/>
                <a:gd name="T22" fmla="*/ 1608 w 2084"/>
                <a:gd name="T23" fmla="*/ 92 h 174"/>
                <a:gd name="T24" fmla="*/ 1574 w 2084"/>
                <a:gd name="T25" fmla="*/ 30 h 174"/>
                <a:gd name="T26" fmla="*/ 1530 w 2084"/>
                <a:gd name="T27" fmla="*/ 2 h 174"/>
                <a:gd name="T28" fmla="*/ 1486 w 2084"/>
                <a:gd name="T29" fmla="*/ 18 h 174"/>
                <a:gd name="T30" fmla="*/ 1448 w 2084"/>
                <a:gd name="T31" fmla="*/ 88 h 174"/>
                <a:gd name="T32" fmla="*/ 1418 w 2084"/>
                <a:gd name="T33" fmla="*/ 138 h 174"/>
                <a:gd name="T34" fmla="*/ 1388 w 2084"/>
                <a:gd name="T35" fmla="*/ 162 h 174"/>
                <a:gd name="T36" fmla="*/ 1350 w 2084"/>
                <a:gd name="T37" fmla="*/ 170 h 174"/>
                <a:gd name="T38" fmla="*/ 1302 w 2084"/>
                <a:gd name="T39" fmla="*/ 124 h 174"/>
                <a:gd name="T40" fmla="*/ 1254 w 2084"/>
                <a:gd name="T41" fmla="*/ 38 h 174"/>
                <a:gd name="T42" fmla="*/ 1216 w 2084"/>
                <a:gd name="T43" fmla="*/ 4 h 174"/>
                <a:gd name="T44" fmla="*/ 1174 w 2084"/>
                <a:gd name="T45" fmla="*/ 12 h 174"/>
                <a:gd name="T46" fmla="*/ 1142 w 2084"/>
                <a:gd name="T47" fmla="*/ 56 h 174"/>
                <a:gd name="T48" fmla="*/ 1108 w 2084"/>
                <a:gd name="T49" fmla="*/ 122 h 174"/>
                <a:gd name="T50" fmla="*/ 1062 w 2084"/>
                <a:gd name="T51" fmla="*/ 166 h 174"/>
                <a:gd name="T52" fmla="*/ 1032 w 2084"/>
                <a:gd name="T53" fmla="*/ 174 h 174"/>
                <a:gd name="T54" fmla="*/ 996 w 2084"/>
                <a:gd name="T55" fmla="*/ 150 h 174"/>
                <a:gd name="T56" fmla="*/ 958 w 2084"/>
                <a:gd name="T57" fmla="*/ 76 h 174"/>
                <a:gd name="T58" fmla="*/ 926 w 2084"/>
                <a:gd name="T59" fmla="*/ 24 h 174"/>
                <a:gd name="T60" fmla="*/ 902 w 2084"/>
                <a:gd name="T61" fmla="*/ 8 h 174"/>
                <a:gd name="T62" fmla="*/ 878 w 2084"/>
                <a:gd name="T63" fmla="*/ 4 h 174"/>
                <a:gd name="T64" fmla="*/ 852 w 2084"/>
                <a:gd name="T65" fmla="*/ 14 h 174"/>
                <a:gd name="T66" fmla="*/ 826 w 2084"/>
                <a:gd name="T67" fmla="*/ 40 h 174"/>
                <a:gd name="T68" fmla="*/ 788 w 2084"/>
                <a:gd name="T69" fmla="*/ 118 h 174"/>
                <a:gd name="T70" fmla="*/ 754 w 2084"/>
                <a:gd name="T71" fmla="*/ 160 h 174"/>
                <a:gd name="T72" fmla="*/ 738 w 2084"/>
                <a:gd name="T73" fmla="*/ 170 h 174"/>
                <a:gd name="T74" fmla="*/ 724 w 2084"/>
                <a:gd name="T75" fmla="*/ 174 h 174"/>
                <a:gd name="T76" fmla="*/ 692 w 2084"/>
                <a:gd name="T77" fmla="*/ 162 h 174"/>
                <a:gd name="T78" fmla="*/ 656 w 2084"/>
                <a:gd name="T79" fmla="*/ 116 h 174"/>
                <a:gd name="T80" fmla="*/ 608 w 2084"/>
                <a:gd name="T81" fmla="*/ 34 h 174"/>
                <a:gd name="T82" fmla="*/ 564 w 2084"/>
                <a:gd name="T83" fmla="*/ 4 h 174"/>
                <a:gd name="T84" fmla="*/ 526 w 2084"/>
                <a:gd name="T85" fmla="*/ 22 h 174"/>
                <a:gd name="T86" fmla="*/ 484 w 2084"/>
                <a:gd name="T87" fmla="*/ 80 h 174"/>
                <a:gd name="T88" fmla="*/ 450 w 2084"/>
                <a:gd name="T89" fmla="*/ 146 h 174"/>
                <a:gd name="T90" fmla="*/ 414 w 2084"/>
                <a:gd name="T91" fmla="*/ 170 h 174"/>
                <a:gd name="T92" fmla="*/ 378 w 2084"/>
                <a:gd name="T93" fmla="*/ 166 h 174"/>
                <a:gd name="T94" fmla="*/ 350 w 2084"/>
                <a:gd name="T95" fmla="*/ 144 h 174"/>
                <a:gd name="T96" fmla="*/ 318 w 2084"/>
                <a:gd name="T97" fmla="*/ 86 h 174"/>
                <a:gd name="T98" fmla="*/ 276 w 2084"/>
                <a:gd name="T99" fmla="*/ 22 h 174"/>
                <a:gd name="T100" fmla="*/ 240 w 2084"/>
                <a:gd name="T101" fmla="*/ 0 h 174"/>
                <a:gd name="T102" fmla="*/ 200 w 2084"/>
                <a:gd name="T103" fmla="*/ 18 h 174"/>
                <a:gd name="T104" fmla="*/ 166 w 2084"/>
                <a:gd name="T105" fmla="*/ 80 h 174"/>
                <a:gd name="T106" fmla="*/ 142 w 2084"/>
                <a:gd name="T107" fmla="*/ 132 h 174"/>
                <a:gd name="T108" fmla="*/ 96 w 2084"/>
                <a:gd name="T109" fmla="*/ 168 h 174"/>
                <a:gd name="T110" fmla="*/ 50 w 2084"/>
                <a:gd name="T111" fmla="*/ 166 h 174"/>
                <a:gd name="T112" fmla="*/ 14 w 2084"/>
                <a:gd name="T113" fmla="*/ 11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575">
                <a:solidFill>
                  <a:srgbClr val="000000"/>
                </a:solidFill>
              </a:endParaRPr>
            </a:p>
          </p:txBody>
        </p:sp>
        <p:sp>
          <p:nvSpPr>
            <p:cNvPr id="52" name="Freeform 40"/>
            <p:cNvSpPr>
              <a:spLocks/>
            </p:cNvSpPr>
            <p:nvPr/>
          </p:nvSpPr>
          <p:spPr bwMode="auto">
            <a:xfrm>
              <a:off x="3132" y="3612"/>
              <a:ext cx="2086" cy="174"/>
            </a:xfrm>
            <a:custGeom>
              <a:avLst/>
              <a:gdLst>
                <a:gd name="T0" fmla="*/ 2060 w 2086"/>
                <a:gd name="T1" fmla="*/ 36 h 174"/>
                <a:gd name="T2" fmla="*/ 2020 w 2086"/>
                <a:gd name="T3" fmla="*/ 2 h 174"/>
                <a:gd name="T4" fmla="*/ 1974 w 2086"/>
                <a:gd name="T5" fmla="*/ 14 h 174"/>
                <a:gd name="T6" fmla="*/ 1936 w 2086"/>
                <a:gd name="T7" fmla="*/ 68 h 174"/>
                <a:gd name="T8" fmla="*/ 1896 w 2086"/>
                <a:gd name="T9" fmla="*/ 144 h 174"/>
                <a:gd name="T10" fmla="*/ 1846 w 2086"/>
                <a:gd name="T11" fmla="*/ 172 h 174"/>
                <a:gd name="T12" fmla="*/ 1802 w 2086"/>
                <a:gd name="T13" fmla="*/ 152 h 174"/>
                <a:gd name="T14" fmla="*/ 1774 w 2086"/>
                <a:gd name="T15" fmla="*/ 108 h 174"/>
                <a:gd name="T16" fmla="*/ 1734 w 2086"/>
                <a:gd name="T17" fmla="*/ 40 h 174"/>
                <a:gd name="T18" fmla="*/ 1678 w 2086"/>
                <a:gd name="T19" fmla="*/ 4 h 174"/>
                <a:gd name="T20" fmla="*/ 1648 w 2086"/>
                <a:gd name="T21" fmla="*/ 24 h 174"/>
                <a:gd name="T22" fmla="*/ 1610 w 2086"/>
                <a:gd name="T23" fmla="*/ 82 h 174"/>
                <a:gd name="T24" fmla="*/ 1576 w 2086"/>
                <a:gd name="T25" fmla="*/ 144 h 174"/>
                <a:gd name="T26" fmla="*/ 1532 w 2086"/>
                <a:gd name="T27" fmla="*/ 172 h 174"/>
                <a:gd name="T28" fmla="*/ 1488 w 2086"/>
                <a:gd name="T29" fmla="*/ 156 h 174"/>
                <a:gd name="T30" fmla="*/ 1448 w 2086"/>
                <a:gd name="T31" fmla="*/ 86 h 174"/>
                <a:gd name="T32" fmla="*/ 1420 w 2086"/>
                <a:gd name="T33" fmla="*/ 36 h 174"/>
                <a:gd name="T34" fmla="*/ 1390 w 2086"/>
                <a:gd name="T35" fmla="*/ 12 h 174"/>
                <a:gd name="T36" fmla="*/ 1352 w 2086"/>
                <a:gd name="T37" fmla="*/ 4 h 174"/>
                <a:gd name="T38" fmla="*/ 1304 w 2086"/>
                <a:gd name="T39" fmla="*/ 50 h 174"/>
                <a:gd name="T40" fmla="*/ 1256 w 2086"/>
                <a:gd name="T41" fmla="*/ 136 h 174"/>
                <a:gd name="T42" fmla="*/ 1218 w 2086"/>
                <a:gd name="T43" fmla="*/ 170 h 174"/>
                <a:gd name="T44" fmla="*/ 1174 w 2086"/>
                <a:gd name="T45" fmla="*/ 162 h 174"/>
                <a:gd name="T46" fmla="*/ 1144 w 2086"/>
                <a:gd name="T47" fmla="*/ 118 h 174"/>
                <a:gd name="T48" fmla="*/ 1110 w 2086"/>
                <a:gd name="T49" fmla="*/ 52 h 174"/>
                <a:gd name="T50" fmla="*/ 1064 w 2086"/>
                <a:gd name="T51" fmla="*/ 8 h 174"/>
                <a:gd name="T52" fmla="*/ 1034 w 2086"/>
                <a:gd name="T53" fmla="*/ 0 h 174"/>
                <a:gd name="T54" fmla="*/ 998 w 2086"/>
                <a:gd name="T55" fmla="*/ 24 h 174"/>
                <a:gd name="T56" fmla="*/ 960 w 2086"/>
                <a:gd name="T57" fmla="*/ 98 h 174"/>
                <a:gd name="T58" fmla="*/ 928 w 2086"/>
                <a:gd name="T59" fmla="*/ 150 h 174"/>
                <a:gd name="T60" fmla="*/ 904 w 2086"/>
                <a:gd name="T61" fmla="*/ 166 h 174"/>
                <a:gd name="T62" fmla="*/ 880 w 2086"/>
                <a:gd name="T63" fmla="*/ 170 h 174"/>
                <a:gd name="T64" fmla="*/ 852 w 2086"/>
                <a:gd name="T65" fmla="*/ 160 h 174"/>
                <a:gd name="T66" fmla="*/ 828 w 2086"/>
                <a:gd name="T67" fmla="*/ 134 h 174"/>
                <a:gd name="T68" fmla="*/ 790 w 2086"/>
                <a:gd name="T69" fmla="*/ 56 h 174"/>
                <a:gd name="T70" fmla="*/ 754 w 2086"/>
                <a:gd name="T71" fmla="*/ 14 h 174"/>
                <a:gd name="T72" fmla="*/ 738 w 2086"/>
                <a:gd name="T73" fmla="*/ 4 h 174"/>
                <a:gd name="T74" fmla="*/ 724 w 2086"/>
                <a:gd name="T75" fmla="*/ 0 h 174"/>
                <a:gd name="T76" fmla="*/ 694 w 2086"/>
                <a:gd name="T77" fmla="*/ 10 h 174"/>
                <a:gd name="T78" fmla="*/ 658 w 2086"/>
                <a:gd name="T79" fmla="*/ 58 h 174"/>
                <a:gd name="T80" fmla="*/ 610 w 2086"/>
                <a:gd name="T81" fmla="*/ 140 h 174"/>
                <a:gd name="T82" fmla="*/ 566 w 2086"/>
                <a:gd name="T83" fmla="*/ 170 h 174"/>
                <a:gd name="T84" fmla="*/ 528 w 2086"/>
                <a:gd name="T85" fmla="*/ 152 h 174"/>
                <a:gd name="T86" fmla="*/ 486 w 2086"/>
                <a:gd name="T87" fmla="*/ 94 h 174"/>
                <a:gd name="T88" fmla="*/ 452 w 2086"/>
                <a:gd name="T89" fmla="*/ 28 h 174"/>
                <a:gd name="T90" fmla="*/ 414 w 2086"/>
                <a:gd name="T91" fmla="*/ 4 h 174"/>
                <a:gd name="T92" fmla="*/ 380 w 2086"/>
                <a:gd name="T93" fmla="*/ 8 h 174"/>
                <a:gd name="T94" fmla="*/ 352 w 2086"/>
                <a:gd name="T95" fmla="*/ 30 h 174"/>
                <a:gd name="T96" fmla="*/ 320 w 2086"/>
                <a:gd name="T97" fmla="*/ 88 h 174"/>
                <a:gd name="T98" fmla="*/ 278 w 2086"/>
                <a:gd name="T99" fmla="*/ 152 h 174"/>
                <a:gd name="T100" fmla="*/ 240 w 2086"/>
                <a:gd name="T101" fmla="*/ 174 h 174"/>
                <a:gd name="T102" fmla="*/ 202 w 2086"/>
                <a:gd name="T103" fmla="*/ 156 h 174"/>
                <a:gd name="T104" fmla="*/ 166 w 2086"/>
                <a:gd name="T105" fmla="*/ 94 h 174"/>
                <a:gd name="T106" fmla="*/ 144 w 2086"/>
                <a:gd name="T107" fmla="*/ 42 h 174"/>
                <a:gd name="T108" fmla="*/ 98 w 2086"/>
                <a:gd name="T109" fmla="*/ 6 h 174"/>
                <a:gd name="T110" fmla="*/ 50 w 2086"/>
                <a:gd name="T111" fmla="*/ 8 h 174"/>
                <a:gd name="T112" fmla="*/ 16 w 2086"/>
                <a:gd name="T113"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z="1575">
                <a:solidFill>
                  <a:srgbClr val="000000"/>
                </a:solidFill>
              </a:endParaRPr>
            </a:p>
          </p:txBody>
        </p:sp>
      </p:grpSp>
      <p:pic>
        <p:nvPicPr>
          <p:cNvPr id="30"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27" y="1451540"/>
            <a:ext cx="2145062" cy="28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C:\Users\ecoffey\AppData\Local\Temp\Rar$DRa0.062\Cisco Icons November\30031_Device_generic_3048\Png_256\30029_Device_firewall_3130_unknown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828" y="1662704"/>
            <a:ext cx="2569898" cy="2642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wrap="square" lIns="91424" tIns="45712" rIns="91424" bIns="45712" numCol="1" anchor="ctr" anchorCtr="0" compatLnSpc="1">
            <a:prstTxWarp prst="textNoShape">
              <a:avLst/>
            </a:prstTxWarp>
          </a:bodyPr>
          <a:lstStyle/>
          <a:p>
            <a:r>
              <a:rPr lang="en-US" sz="2775" dirty="0"/>
              <a:t>利用例 – </a:t>
            </a:r>
            <a:r>
              <a:rPr lang="ja-JP" altLang="en-US" sz="2775" dirty="0"/>
              <a:t>セルラーバックアップ</a:t>
            </a:r>
            <a:endParaRPr lang="en-US" sz="2775" dirty="0"/>
          </a:p>
        </p:txBody>
      </p:sp>
      <p:pic>
        <p:nvPicPr>
          <p:cNvPr id="3" name="Picture 4" descr="C:\Users\ecoffey\AppData\Local\Temp\Rar$DRa0.400\30009_Device_cloud_white_default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896" y="662617"/>
            <a:ext cx="1950212" cy="1950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ecoffey\AppData\Local\Temp\Rar$DRa0.400\30009_Device_cloud_white_default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291" y="3129647"/>
            <a:ext cx="1950212" cy="1950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ecoffey\AppData\Local\Temp\Rar$DRa0.080\30032_Device_generic_building_default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44" y="2061027"/>
            <a:ext cx="907856" cy="9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C:\Users\ecoffey\AppData\Local\Temp\Rar$DRa0.836\30073__Device_server_farms_unreachable_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0056" y="3191690"/>
            <a:ext cx="873725" cy="873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C:\Users\ecoffey\AppData\Local\Temp\Rar$DRa1.653\30059_Device_laptop_3145_unreachable_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89" y="2726046"/>
            <a:ext cx="582287" cy="582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ecoffey\AppData\Local\Temp\Rar$DRa1.410\30062_Device_printer_default_256.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64109" y="2240557"/>
            <a:ext cx="450935" cy="45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C:\Users\ecoffey\AppData\Local\Temp\Rar$DRa0.727\30078_Device_storage_array_unreachable_25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1405" y="2296543"/>
            <a:ext cx="802376" cy="8025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descr="C:\Users\ecoffey\AppData\Local\Temp\Rar$DRa0.742\30104_Device_www_server_unreachable_6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4027" y="2491262"/>
            <a:ext cx="524045" cy="5241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C:\Users\ecoffey\AppData\Local\Temp\Rar$DRa0.324\30072_Device_server_unreachable_25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5340" y="3169706"/>
            <a:ext cx="936065" cy="9363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7" descr="C:\Users\ecoffey\AppData\Local\Temp\Rar$DRa0.955\NCS 6000\Png\Unreachable\NCS-6000_unreachable_6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06127" y="2787896"/>
            <a:ext cx="622299" cy="6224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ecoffey\AppData\Local\Temp\Rar$DRa0.583\Cisco Icons November\30067_Device_router_3057\Png_256\30067_Device_router_3057_unknown_25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8353" y="4283610"/>
            <a:ext cx="400744" cy="226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ecoffey\AppData\Local\Temp\Rar$DRa0.583\Cisco Icons November\30067_Device_router_3057\Png_256\30067_Device_router_3057_unknown_25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5057" y="1606605"/>
            <a:ext cx="827677" cy="468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descr="C:\Users\ecoffey\AppData\Local\Temp\Rar$DRa0.376\30028_Device_file_server_unreachable_25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27" y="2161387"/>
            <a:ext cx="497033" cy="4971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152734" y="1606604"/>
            <a:ext cx="1218691" cy="276983"/>
          </a:xfrm>
          <a:prstGeom prst="rect">
            <a:avLst/>
          </a:prstGeom>
          <a:noFill/>
        </p:spPr>
        <p:txBody>
          <a:bodyPr wrap="square" lIns="91424" tIns="45712" rIns="91424" bIns="45712" rtlCol="0">
            <a:spAutoFit/>
          </a:bodyPr>
          <a:lstStyle/>
          <a:p>
            <a:r>
              <a:rPr lang="ja-JP" altLang="en-US" sz="1200" dirty="0"/>
              <a:t>固定回線接続</a:t>
            </a:r>
            <a:endParaRPr lang="en-US" sz="1200" dirty="0"/>
          </a:p>
        </p:txBody>
      </p:sp>
      <p:grpSp>
        <p:nvGrpSpPr>
          <p:cNvPr id="21" name="Group 53"/>
          <p:cNvGrpSpPr>
            <a:grpSpLocks/>
          </p:cNvGrpSpPr>
          <p:nvPr/>
        </p:nvGrpSpPr>
        <p:grpSpPr bwMode="auto">
          <a:xfrm rot="10800000">
            <a:off x="2634860" y="2978164"/>
            <a:ext cx="442752" cy="457118"/>
            <a:chOff x="3888" y="2126"/>
            <a:chExt cx="288" cy="359"/>
          </a:xfrm>
        </p:grpSpPr>
        <p:sp>
          <p:nvSpPr>
            <p:cNvPr id="22" name="Arc 54"/>
            <p:cNvSpPr>
              <a:spLocks/>
            </p:cNvSpPr>
            <p:nvPr/>
          </p:nvSpPr>
          <p:spPr bwMode="auto">
            <a:xfrm flipH="1">
              <a:off x="3888" y="2126"/>
              <a:ext cx="288" cy="2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sp>
          <p:nvSpPr>
            <p:cNvPr id="23" name="Arc 55"/>
            <p:cNvSpPr>
              <a:spLocks/>
            </p:cNvSpPr>
            <p:nvPr/>
          </p:nvSpPr>
          <p:spPr bwMode="auto">
            <a:xfrm flipH="1">
              <a:off x="3984" y="2174"/>
              <a:ext cx="192" cy="2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sp>
          <p:nvSpPr>
            <p:cNvPr id="24" name="Arc 56"/>
            <p:cNvSpPr>
              <a:spLocks/>
            </p:cNvSpPr>
            <p:nvPr/>
          </p:nvSpPr>
          <p:spPr bwMode="auto">
            <a:xfrm flipH="1">
              <a:off x="4080" y="2222"/>
              <a:ext cx="96" cy="2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grpSp>
      <p:grpSp>
        <p:nvGrpSpPr>
          <p:cNvPr id="25" name="Group 53"/>
          <p:cNvGrpSpPr>
            <a:grpSpLocks/>
          </p:cNvGrpSpPr>
          <p:nvPr/>
        </p:nvGrpSpPr>
        <p:grpSpPr bwMode="auto">
          <a:xfrm rot="257625">
            <a:off x="3168066" y="3681440"/>
            <a:ext cx="274963" cy="522484"/>
            <a:chOff x="3888" y="2173"/>
            <a:chExt cx="288" cy="266"/>
          </a:xfrm>
        </p:grpSpPr>
        <p:sp>
          <p:nvSpPr>
            <p:cNvPr id="26" name="Arc 54"/>
            <p:cNvSpPr>
              <a:spLocks/>
            </p:cNvSpPr>
            <p:nvPr/>
          </p:nvSpPr>
          <p:spPr bwMode="auto">
            <a:xfrm flipH="1">
              <a:off x="3888" y="2173"/>
              <a:ext cx="288" cy="1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sp>
          <p:nvSpPr>
            <p:cNvPr id="27" name="Arc 55"/>
            <p:cNvSpPr>
              <a:spLocks/>
            </p:cNvSpPr>
            <p:nvPr/>
          </p:nvSpPr>
          <p:spPr bwMode="auto">
            <a:xfrm flipH="1">
              <a:off x="3984" y="2221"/>
              <a:ext cx="192" cy="1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sp>
          <p:nvSpPr>
            <p:cNvPr id="28" name="Arc 56"/>
            <p:cNvSpPr>
              <a:spLocks/>
            </p:cNvSpPr>
            <p:nvPr/>
          </p:nvSpPr>
          <p:spPr bwMode="auto">
            <a:xfrm flipH="1">
              <a:off x="4080" y="2269"/>
              <a:ext cx="96" cy="1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1"/>
              </a:solidFill>
              <a:round/>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2"/>
                  </a:solidFill>
                </a14:hiddenFill>
              </a:ext>
            </a:extLst>
          </p:spPr>
          <p:txBody>
            <a:bodyPr anchor="ctr">
              <a:spAutoFit/>
            </a:bodyPr>
            <a:lstStyle/>
            <a:p>
              <a:endParaRPr lang="ja-JP" altLang="en-US" sz="1575">
                <a:solidFill>
                  <a:srgbClr val="000000"/>
                </a:solidFill>
              </a:endParaRPr>
            </a:p>
          </p:txBody>
        </p:sp>
      </p:grpSp>
      <p:pic>
        <p:nvPicPr>
          <p:cNvPr id="29" name="Picture 3" descr="Tow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63051" y="3916302"/>
            <a:ext cx="404708" cy="734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Users\ecoffey\AppData\Local\Temp\Rar$DRa0.583\Cisco Icons November\30067_Device_router_3057\Png_256\30067_Device_router_3057_unknown_25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9571" y="1837344"/>
            <a:ext cx="419073" cy="2371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3909702" y="4183486"/>
            <a:ext cx="1396379" cy="276983"/>
          </a:xfrm>
          <a:prstGeom prst="rect">
            <a:avLst/>
          </a:prstGeom>
          <a:noFill/>
        </p:spPr>
        <p:txBody>
          <a:bodyPr wrap="square" lIns="91424" tIns="45712" rIns="91424" bIns="45712" rtlCol="0">
            <a:spAutoFit/>
          </a:bodyPr>
          <a:lstStyle/>
          <a:p>
            <a:r>
              <a:rPr lang="ja-JP" altLang="en-US" sz="1200" dirty="0"/>
              <a:t>セルラー回線接続</a:t>
            </a:r>
            <a:endParaRPr lang="en-US" sz="1200" dirty="0"/>
          </a:p>
        </p:txBody>
      </p:sp>
      <p:sp>
        <p:nvSpPr>
          <p:cNvPr id="34" name="TextBox 33"/>
          <p:cNvSpPr txBox="1"/>
          <p:nvPr/>
        </p:nvSpPr>
        <p:spPr>
          <a:xfrm>
            <a:off x="485882" y="3454447"/>
            <a:ext cx="1644477" cy="276983"/>
          </a:xfrm>
          <a:prstGeom prst="rect">
            <a:avLst/>
          </a:prstGeom>
          <a:noFill/>
        </p:spPr>
        <p:txBody>
          <a:bodyPr wrap="square" lIns="91424" tIns="45712" rIns="91424" bIns="45712" rtlCol="0">
            <a:spAutoFit/>
          </a:bodyPr>
          <a:lstStyle/>
          <a:p>
            <a:r>
              <a:rPr lang="ja-JP" altLang="en-US" sz="1200" dirty="0" smtClean="0"/>
              <a:t>ユーザ ネットワーク</a:t>
            </a:r>
            <a:endParaRPr lang="en-US" sz="1200" dirty="0"/>
          </a:p>
        </p:txBody>
      </p:sp>
      <p:cxnSp>
        <p:nvCxnSpPr>
          <p:cNvPr id="36" name="Straight Connector 35"/>
          <p:cNvCxnSpPr>
            <a:endCxn id="17" idx="1"/>
          </p:cNvCxnSpPr>
          <p:nvPr/>
        </p:nvCxnSpPr>
        <p:spPr>
          <a:xfrm flipV="1">
            <a:off x="2224988" y="1840755"/>
            <a:ext cx="1100069" cy="103514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KO65076.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89576" y="2061027"/>
            <a:ext cx="1766661" cy="1413697"/>
          </a:xfrm>
          <a:prstGeom prst="rect">
            <a:avLst/>
          </a:prstGeom>
        </p:spPr>
      </p:pic>
      <p:sp>
        <p:nvSpPr>
          <p:cNvPr id="37" name="TextBox 36"/>
          <p:cNvSpPr txBox="1"/>
          <p:nvPr/>
        </p:nvSpPr>
        <p:spPr>
          <a:xfrm>
            <a:off x="6321075" y="1690801"/>
            <a:ext cx="2137053" cy="461649"/>
          </a:xfrm>
          <a:prstGeom prst="rect">
            <a:avLst/>
          </a:prstGeom>
          <a:noFill/>
        </p:spPr>
        <p:txBody>
          <a:bodyPr wrap="square" lIns="91424" tIns="45712" rIns="91424" bIns="45712" rtlCol="0">
            <a:spAutoFit/>
          </a:bodyPr>
          <a:lstStyle/>
          <a:p>
            <a:pPr algn="ctr"/>
            <a:r>
              <a:rPr lang="ja-JP" altLang="en-US" sz="1200" dirty="0"/>
              <a:t>インターネット</a:t>
            </a:r>
            <a:endParaRPr lang="en-US" altLang="ja-JP" sz="1200" dirty="0"/>
          </a:p>
          <a:p>
            <a:pPr algn="ctr"/>
            <a:r>
              <a:rPr lang="ja-JP" altLang="en-US" sz="1200" dirty="0"/>
              <a:t>データセンター</a:t>
            </a:r>
            <a:endParaRPr lang="en-US" sz="1200" dirty="0"/>
          </a:p>
        </p:txBody>
      </p:sp>
      <p:cxnSp>
        <p:nvCxnSpPr>
          <p:cNvPr id="39" name="Straight Connector 38"/>
          <p:cNvCxnSpPr>
            <a:stCxn id="16" idx="3"/>
            <a:endCxn id="13" idx="1"/>
          </p:cNvCxnSpPr>
          <p:nvPr/>
        </p:nvCxnSpPr>
        <p:spPr>
          <a:xfrm flipV="1">
            <a:off x="5729096" y="3099128"/>
            <a:ext cx="577031" cy="12978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1" idx="3"/>
            <a:endCxn id="13" idx="1"/>
          </p:cNvCxnSpPr>
          <p:nvPr/>
        </p:nvCxnSpPr>
        <p:spPr>
          <a:xfrm>
            <a:off x="5898644" y="1955901"/>
            <a:ext cx="407483" cy="1143227"/>
          </a:xfrm>
          <a:prstGeom prst="line">
            <a:avLst/>
          </a:prstGeom>
        </p:spPr>
        <p:style>
          <a:lnRef idx="2">
            <a:schemeClr val="accent1"/>
          </a:lnRef>
          <a:fillRef idx="0">
            <a:schemeClr val="accent1"/>
          </a:fillRef>
          <a:effectRef idx="1">
            <a:schemeClr val="accent1"/>
          </a:effectRef>
          <a:fontRef idx="minor">
            <a:schemeClr val="tx1"/>
          </a:fontRef>
        </p:style>
      </p:cxnSp>
      <p:sp>
        <p:nvSpPr>
          <p:cNvPr id="57" name="Circular Arrow 56"/>
          <p:cNvSpPr/>
          <p:nvPr/>
        </p:nvSpPr>
        <p:spPr>
          <a:xfrm rot="4331262">
            <a:off x="2263520" y="2158205"/>
            <a:ext cx="1447867" cy="1252948"/>
          </a:xfrm>
          <a:prstGeom prst="circularArrow">
            <a:avLst>
              <a:gd name="adj1" fmla="val 12500"/>
              <a:gd name="adj2" fmla="val 1142319"/>
              <a:gd name="adj3" fmla="val 20457681"/>
              <a:gd name="adj4" fmla="val 13643975"/>
              <a:gd name="adj5" fmla="val 12500"/>
            </a:avLst>
          </a:prstGeom>
          <a:solidFill>
            <a:schemeClr val="tx2">
              <a:lumMod val="75000"/>
            </a:schemeClr>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solidFill>
                <a:schemeClr val="tx1"/>
              </a:solidFill>
            </a:endParaRPr>
          </a:p>
        </p:txBody>
      </p:sp>
      <p:sp>
        <p:nvSpPr>
          <p:cNvPr id="59" name="TextBox 58"/>
          <p:cNvSpPr txBox="1"/>
          <p:nvPr/>
        </p:nvSpPr>
        <p:spPr>
          <a:xfrm>
            <a:off x="3592043" y="2398850"/>
            <a:ext cx="2137053" cy="969480"/>
          </a:xfrm>
          <a:prstGeom prst="rect">
            <a:avLst/>
          </a:prstGeom>
          <a:noFill/>
        </p:spPr>
        <p:txBody>
          <a:bodyPr wrap="square" lIns="91424" tIns="45712" rIns="91424" bIns="45712" rtlCol="0">
            <a:spAutoFit/>
          </a:bodyPr>
          <a:lstStyle/>
          <a:p>
            <a:r>
              <a:rPr lang="ja-JP" altLang="en-US" sz="1425" dirty="0">
                <a:solidFill>
                  <a:schemeClr val="tx2">
                    <a:lumMod val="75000"/>
                  </a:schemeClr>
                </a:solidFill>
              </a:rPr>
              <a:t>通常は固定回線接続を使用するが、接続断を検知すると、セルラー接続回線に切り替える。</a:t>
            </a:r>
            <a:endParaRPr lang="en-US" sz="1425" dirty="0">
              <a:solidFill>
                <a:schemeClr val="tx2">
                  <a:lumMod val="75000"/>
                </a:schemeClr>
              </a:solidFill>
            </a:endParaRPr>
          </a:p>
        </p:txBody>
      </p:sp>
    </p:spTree>
    <p:extLst>
      <p:ext uri="{BB962C8B-B14F-4D97-AF65-F5344CB8AC3E}">
        <p14:creationId xmlns:p14="http://schemas.microsoft.com/office/powerpoint/2010/main" val="258923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82" y="57150"/>
            <a:ext cx="8586624" cy="628650"/>
          </a:xfrm>
        </p:spPr>
        <p:txBody>
          <a:bodyPr/>
          <a:lstStyle/>
          <a:p>
            <a:r>
              <a:rPr lang="en-US" sz="2400" dirty="0" smtClean="0"/>
              <a:t>Cisco </a:t>
            </a:r>
            <a:r>
              <a:rPr lang="en-US" sz="2400" dirty="0"/>
              <a:t>ISR 4000 </a:t>
            </a:r>
            <a:r>
              <a:rPr lang="ja-JP" altLang="en-US" sz="2400" dirty="0"/>
              <a:t>シリーズ ルータ</a:t>
            </a:r>
            <a:r>
              <a:rPr lang="en-US" altLang="ja-JP" sz="2400" dirty="0"/>
              <a:t/>
            </a:r>
            <a:br>
              <a:rPr lang="en-US" altLang="ja-JP" sz="2400" dirty="0"/>
            </a:br>
            <a:r>
              <a:rPr lang="en-US" altLang="ja-JP" sz="1800" dirty="0"/>
              <a:t>ISR G2 (1900/2900/3900</a:t>
            </a:r>
            <a:r>
              <a:rPr lang="ja-JP" altLang="en-US" sz="1800" dirty="0"/>
              <a:t>）シリーズの後継ルータ</a:t>
            </a:r>
            <a:endParaRPr lang="en-US" sz="2400" dirty="0"/>
          </a:p>
        </p:txBody>
      </p:sp>
      <p:sp>
        <p:nvSpPr>
          <p:cNvPr id="36" name="Rounded Rectangle 35"/>
          <p:cNvSpPr/>
          <p:nvPr/>
        </p:nvSpPr>
        <p:spPr>
          <a:xfrm>
            <a:off x="153553" y="4576646"/>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3" name="Picture 1" descr="C:\2800 TME\xFormers\Photos\trans_batch3\trans_batch3\PNG\low\LKJ0353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332" y="4327845"/>
            <a:ext cx="1439488" cy="864394"/>
          </a:xfrm>
          <a:prstGeom prst="rect">
            <a:avLst/>
          </a:prstGeom>
          <a:noFill/>
          <a:ln w="9525">
            <a:noFill/>
            <a:miter lim="800000"/>
            <a:headEnd/>
            <a:tailEnd/>
          </a:ln>
        </p:spPr>
      </p:pic>
      <p:sp>
        <p:nvSpPr>
          <p:cNvPr id="12" name="Text Box 31"/>
          <p:cNvSpPr txBox="1">
            <a:spLocks noChangeArrowheads="1"/>
          </p:cNvSpPr>
          <p:nvPr/>
        </p:nvSpPr>
        <p:spPr bwMode="auto">
          <a:xfrm>
            <a:off x="1770419" y="4661042"/>
            <a:ext cx="1792614" cy="228600"/>
          </a:xfrm>
          <a:prstGeom prst="rect">
            <a:avLst/>
          </a:prstGeom>
          <a:noFill/>
          <a:ln w="9525" algn="ctr">
            <a:noFill/>
            <a:miter lim="800000"/>
            <a:headEnd/>
            <a:tailEnd/>
          </a:ln>
        </p:spPr>
        <p:txBody>
          <a:bodyPr lIns="61548" tIns="30773" rIns="61548" bIns="30773" anchor="ctr"/>
          <a:lstStyle/>
          <a:p>
            <a:pPr defTabSz="812427"/>
            <a:r>
              <a:rPr lang="en-US" sz="1200" b="1" dirty="0">
                <a:solidFill>
                  <a:srgbClr val="000000"/>
                </a:solidFill>
                <a:latin typeface="Arial"/>
                <a:ea typeface="ＭＳ Ｐゴシック" pitchFamily="-106" charset="-128"/>
              </a:rPr>
              <a:t>1941  (25Mbps)</a:t>
            </a:r>
          </a:p>
        </p:txBody>
      </p:sp>
      <p:sp>
        <p:nvSpPr>
          <p:cNvPr id="30" name="Rounded Rectangle 29"/>
          <p:cNvSpPr/>
          <p:nvPr/>
        </p:nvSpPr>
        <p:spPr>
          <a:xfrm>
            <a:off x="153553" y="4119446"/>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4" name="Picture 142" descr="290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109" y="4233746"/>
            <a:ext cx="1237928" cy="172641"/>
          </a:xfrm>
          <a:prstGeom prst="rect">
            <a:avLst/>
          </a:prstGeom>
          <a:noFill/>
          <a:ln w="9525">
            <a:noFill/>
            <a:miter lim="800000"/>
            <a:headEnd/>
            <a:tailEnd/>
          </a:ln>
        </p:spPr>
      </p:pic>
      <p:sp>
        <p:nvSpPr>
          <p:cNvPr id="13" name="Text Box 31"/>
          <p:cNvSpPr txBox="1">
            <a:spLocks noChangeArrowheads="1"/>
          </p:cNvSpPr>
          <p:nvPr/>
        </p:nvSpPr>
        <p:spPr bwMode="auto">
          <a:xfrm>
            <a:off x="1767024" y="4212806"/>
            <a:ext cx="1491068" cy="171597"/>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2901 (25 Mbps)</a:t>
            </a:r>
          </a:p>
        </p:txBody>
      </p:sp>
      <p:sp>
        <p:nvSpPr>
          <p:cNvPr id="32" name="Rounded Rectangle 31"/>
          <p:cNvSpPr/>
          <p:nvPr/>
        </p:nvSpPr>
        <p:spPr>
          <a:xfrm>
            <a:off x="153553" y="3205045"/>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6" name="Picture 49" descr="LKJ03508.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5304" y="3024776"/>
            <a:ext cx="1285541" cy="771525"/>
          </a:xfrm>
          <a:prstGeom prst="rect">
            <a:avLst/>
          </a:prstGeom>
          <a:noFill/>
          <a:ln w="9525">
            <a:noFill/>
            <a:miter lim="800000"/>
            <a:headEnd/>
            <a:tailEnd/>
          </a:ln>
        </p:spPr>
      </p:pic>
      <p:sp>
        <p:nvSpPr>
          <p:cNvPr id="14" name="Text Box 31"/>
          <p:cNvSpPr txBox="1">
            <a:spLocks noChangeArrowheads="1"/>
          </p:cNvSpPr>
          <p:nvPr/>
        </p:nvSpPr>
        <p:spPr bwMode="auto">
          <a:xfrm>
            <a:off x="1767818" y="3325674"/>
            <a:ext cx="1414888" cy="170704"/>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2921 (50 Mbps)</a:t>
            </a:r>
          </a:p>
        </p:txBody>
      </p:sp>
      <p:sp>
        <p:nvSpPr>
          <p:cNvPr id="33" name="Rounded Rectangle 32"/>
          <p:cNvSpPr/>
          <p:nvPr/>
        </p:nvSpPr>
        <p:spPr>
          <a:xfrm>
            <a:off x="153553" y="2747851"/>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7" name="Picture 51" descr="LKJ03508.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8955" y="2554187"/>
            <a:ext cx="1298237" cy="778669"/>
          </a:xfrm>
          <a:prstGeom prst="rect">
            <a:avLst/>
          </a:prstGeom>
          <a:noFill/>
          <a:ln w="9525">
            <a:noFill/>
            <a:miter lim="800000"/>
            <a:headEnd/>
            <a:tailEnd/>
          </a:ln>
        </p:spPr>
      </p:pic>
      <p:sp>
        <p:nvSpPr>
          <p:cNvPr id="15" name="Text Box 31"/>
          <p:cNvSpPr txBox="1">
            <a:spLocks noChangeArrowheads="1"/>
          </p:cNvSpPr>
          <p:nvPr/>
        </p:nvSpPr>
        <p:spPr bwMode="auto">
          <a:xfrm>
            <a:off x="1767818" y="2808223"/>
            <a:ext cx="1414888" cy="228002"/>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2951 (75 Mbps)</a:t>
            </a:r>
          </a:p>
        </p:txBody>
      </p:sp>
      <p:sp>
        <p:nvSpPr>
          <p:cNvPr id="29" name="Rounded Rectangle 28"/>
          <p:cNvSpPr/>
          <p:nvPr/>
        </p:nvSpPr>
        <p:spPr>
          <a:xfrm>
            <a:off x="153553" y="2290643"/>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8" name="Picture 52" descr="LKJ03515.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596" y="2088499"/>
            <a:ext cx="1356959" cy="814388"/>
          </a:xfrm>
          <a:prstGeom prst="rect">
            <a:avLst/>
          </a:prstGeom>
          <a:noFill/>
          <a:ln w="9525">
            <a:noFill/>
            <a:miter lim="800000"/>
            <a:headEnd/>
            <a:tailEnd/>
          </a:ln>
        </p:spPr>
      </p:pic>
      <p:sp>
        <p:nvSpPr>
          <p:cNvPr id="16" name="Text Box 31"/>
          <p:cNvSpPr txBox="1">
            <a:spLocks noChangeArrowheads="1"/>
          </p:cNvSpPr>
          <p:nvPr/>
        </p:nvSpPr>
        <p:spPr bwMode="auto">
          <a:xfrm>
            <a:off x="1767818" y="2361052"/>
            <a:ext cx="1642634" cy="228152"/>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3925 (100 Mbps)</a:t>
            </a:r>
          </a:p>
        </p:txBody>
      </p:sp>
      <p:sp>
        <p:nvSpPr>
          <p:cNvPr id="28" name="Rounded Rectangle 27"/>
          <p:cNvSpPr/>
          <p:nvPr/>
        </p:nvSpPr>
        <p:spPr>
          <a:xfrm>
            <a:off x="153553" y="1833443"/>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9" name="Picture 53" descr="LKJ03515.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596" y="1631299"/>
            <a:ext cx="1356959" cy="814388"/>
          </a:xfrm>
          <a:prstGeom prst="rect">
            <a:avLst/>
          </a:prstGeom>
          <a:noFill/>
          <a:ln w="9525">
            <a:noFill/>
            <a:miter lim="800000"/>
            <a:headEnd/>
            <a:tailEnd/>
          </a:ln>
        </p:spPr>
      </p:pic>
      <p:sp>
        <p:nvSpPr>
          <p:cNvPr id="17" name="Text Box 31"/>
          <p:cNvSpPr txBox="1">
            <a:spLocks noChangeArrowheads="1"/>
          </p:cNvSpPr>
          <p:nvPr/>
        </p:nvSpPr>
        <p:spPr bwMode="auto">
          <a:xfrm>
            <a:off x="1767819" y="1920217"/>
            <a:ext cx="1566454" cy="228302"/>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3945 (150 Mbps)</a:t>
            </a:r>
          </a:p>
        </p:txBody>
      </p:sp>
      <p:sp>
        <p:nvSpPr>
          <p:cNvPr id="23" name="Rounded Rectangle 22"/>
          <p:cNvSpPr/>
          <p:nvPr/>
        </p:nvSpPr>
        <p:spPr>
          <a:xfrm>
            <a:off x="153553" y="919045"/>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11" name="Picture 53" descr="LKJ03515.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596" y="724489"/>
            <a:ext cx="1356959" cy="814388"/>
          </a:xfrm>
          <a:prstGeom prst="rect">
            <a:avLst/>
          </a:prstGeom>
          <a:noFill/>
          <a:ln w="9525">
            <a:noFill/>
            <a:miter lim="800000"/>
            <a:headEnd/>
            <a:tailEnd/>
          </a:ln>
        </p:spPr>
      </p:pic>
      <p:sp>
        <p:nvSpPr>
          <p:cNvPr id="18" name="Text Box 31"/>
          <p:cNvSpPr txBox="1">
            <a:spLocks noChangeArrowheads="1"/>
          </p:cNvSpPr>
          <p:nvPr/>
        </p:nvSpPr>
        <p:spPr bwMode="auto">
          <a:xfrm>
            <a:off x="1767819" y="997180"/>
            <a:ext cx="1566454" cy="171450"/>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3945E (350Mbps)</a:t>
            </a:r>
          </a:p>
        </p:txBody>
      </p:sp>
      <p:sp>
        <p:nvSpPr>
          <p:cNvPr id="27" name="Rounded Rectangle 26"/>
          <p:cNvSpPr/>
          <p:nvPr/>
        </p:nvSpPr>
        <p:spPr>
          <a:xfrm>
            <a:off x="153553" y="1376243"/>
            <a:ext cx="3180721" cy="400050"/>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10" name="Picture 53" descr="LKJ03515.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596" y="1168630"/>
            <a:ext cx="1356959" cy="814388"/>
          </a:xfrm>
          <a:prstGeom prst="rect">
            <a:avLst/>
          </a:prstGeom>
          <a:noFill/>
          <a:ln w="9525">
            <a:noFill/>
            <a:miter lim="800000"/>
            <a:headEnd/>
            <a:tailEnd/>
          </a:ln>
        </p:spPr>
      </p:pic>
      <p:sp>
        <p:nvSpPr>
          <p:cNvPr id="19" name="Text Box 31"/>
          <p:cNvSpPr txBox="1">
            <a:spLocks noChangeArrowheads="1"/>
          </p:cNvSpPr>
          <p:nvPr/>
        </p:nvSpPr>
        <p:spPr bwMode="auto">
          <a:xfrm>
            <a:off x="1767818" y="1442220"/>
            <a:ext cx="1490274" cy="228451"/>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3925E (250Mbps)</a:t>
            </a:r>
          </a:p>
          <a:p>
            <a:pPr defTabSz="812427"/>
            <a:endParaRPr lang="en-GB" sz="1200" b="1" dirty="0">
              <a:solidFill>
                <a:srgbClr val="000000"/>
              </a:solidFill>
              <a:latin typeface="Arial"/>
              <a:ea typeface="ＭＳ Ｐゴシック" pitchFamily="-106" charset="-128"/>
            </a:endParaRPr>
          </a:p>
        </p:txBody>
      </p:sp>
      <p:sp>
        <p:nvSpPr>
          <p:cNvPr id="31" name="Rounded Rectangle 30"/>
          <p:cNvSpPr/>
          <p:nvPr/>
        </p:nvSpPr>
        <p:spPr>
          <a:xfrm>
            <a:off x="153553" y="3662305"/>
            <a:ext cx="3180721" cy="400051"/>
          </a:xfrm>
          <a:prstGeom prst="roundRect">
            <a:avLst/>
          </a:prstGeom>
          <a:gradFill flip="none" rotWithShape="1">
            <a:gsLst>
              <a:gs pos="41000">
                <a:schemeClr val="accent1">
                  <a:lumMod val="20000"/>
                  <a:lumOff val="80000"/>
                </a:schemeClr>
              </a:gs>
              <a:gs pos="84000">
                <a:schemeClr val="tx1">
                  <a:lumMod val="60000"/>
                  <a:lumOff val="40000"/>
                </a:schemeClr>
              </a:gs>
              <a:gs pos="100000">
                <a:schemeClr val="accent1">
                  <a:lumMod val="20000"/>
                  <a:lumOff val="8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pic>
        <p:nvPicPr>
          <p:cNvPr id="5" name="Picture 48" descr="LKJ03505.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8540" y="3493355"/>
            <a:ext cx="1219072" cy="731633"/>
          </a:xfrm>
          <a:prstGeom prst="rect">
            <a:avLst/>
          </a:prstGeom>
          <a:noFill/>
          <a:ln w="9525">
            <a:noFill/>
            <a:miter lim="800000"/>
            <a:headEnd/>
            <a:tailEnd/>
          </a:ln>
        </p:spPr>
      </p:pic>
      <p:sp>
        <p:nvSpPr>
          <p:cNvPr id="21" name="Text Box 31"/>
          <p:cNvSpPr txBox="1">
            <a:spLocks noChangeArrowheads="1"/>
          </p:cNvSpPr>
          <p:nvPr/>
        </p:nvSpPr>
        <p:spPr bwMode="auto">
          <a:xfrm>
            <a:off x="1767818" y="3796303"/>
            <a:ext cx="1414888" cy="171746"/>
          </a:xfrm>
          <a:prstGeom prst="rect">
            <a:avLst/>
          </a:prstGeom>
          <a:noFill/>
          <a:ln w="9525" algn="ctr">
            <a:noFill/>
            <a:miter lim="800000"/>
            <a:headEnd/>
            <a:tailEnd/>
          </a:ln>
        </p:spPr>
        <p:txBody>
          <a:bodyPr lIns="61548" tIns="30773" rIns="61548" bIns="30773" anchor="ctr"/>
          <a:lstStyle/>
          <a:p>
            <a:pPr defTabSz="812427"/>
            <a:r>
              <a:rPr lang="en-US" sz="1200" b="1" dirty="0">
                <a:solidFill>
                  <a:srgbClr val="000000"/>
                </a:solidFill>
                <a:latin typeface="Arial"/>
                <a:ea typeface="ＭＳ Ｐゴシック" pitchFamily="-106" charset="-128"/>
              </a:rPr>
              <a:t>2911 (35 Mbps)</a:t>
            </a:r>
          </a:p>
        </p:txBody>
      </p:sp>
      <p:sp>
        <p:nvSpPr>
          <p:cNvPr id="25" name="TextBox 24"/>
          <p:cNvSpPr txBox="1"/>
          <p:nvPr/>
        </p:nvSpPr>
        <p:spPr>
          <a:xfrm>
            <a:off x="-681836" y="1847067"/>
            <a:ext cx="184391" cy="311454"/>
          </a:xfrm>
          <a:prstGeom prst="rect">
            <a:avLst/>
          </a:prstGeom>
          <a:noFill/>
        </p:spPr>
        <p:txBody>
          <a:bodyPr wrap="none" lIns="91272" tIns="45636" rIns="91272" bIns="45636" rtlCol="0">
            <a:spAutoFit/>
          </a:bodyPr>
          <a:lstStyle/>
          <a:p>
            <a:pPr defTabSz="912797"/>
            <a:endParaRPr lang="en-US" sz="1425" dirty="0">
              <a:solidFill>
                <a:srgbClr val="0096D6"/>
              </a:solidFill>
              <a:latin typeface="Arial"/>
            </a:endParaRPr>
          </a:p>
        </p:txBody>
      </p:sp>
      <p:sp>
        <p:nvSpPr>
          <p:cNvPr id="37" name="Rounded Rectangle 36"/>
          <p:cNvSpPr/>
          <p:nvPr/>
        </p:nvSpPr>
        <p:spPr>
          <a:xfrm>
            <a:off x="4653161" y="919044"/>
            <a:ext cx="4037549" cy="857250"/>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sp>
        <p:nvSpPr>
          <p:cNvPr id="40" name="Text Box 31"/>
          <p:cNvSpPr txBox="1">
            <a:spLocks noChangeArrowheads="1"/>
          </p:cNvSpPr>
          <p:nvPr/>
        </p:nvSpPr>
        <p:spPr bwMode="auto">
          <a:xfrm>
            <a:off x="6803155" y="1218401"/>
            <a:ext cx="1887555" cy="557892"/>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4451-X  (1 - </a:t>
            </a:r>
            <a:r>
              <a:rPr lang="en-US" sz="1200" b="1" dirty="0">
                <a:solidFill>
                  <a:srgbClr val="0000FF"/>
                </a:solidFill>
                <a:latin typeface="Arial"/>
                <a:ea typeface="ＭＳ Ｐゴシック" pitchFamily="-106" charset="-128"/>
              </a:rPr>
              <a:t>2Gbps</a:t>
            </a:r>
            <a:r>
              <a:rPr lang="en-US" sz="1200" b="1" dirty="0">
                <a:solidFill>
                  <a:srgbClr val="000000"/>
                </a:solidFill>
                <a:latin typeface="Arial"/>
                <a:ea typeface="ＭＳ Ｐゴシック" pitchFamily="-106" charset="-128"/>
              </a:rPr>
              <a:t>)</a:t>
            </a:r>
          </a:p>
        </p:txBody>
      </p:sp>
      <p:pic>
        <p:nvPicPr>
          <p:cNvPr id="4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56889" y="1143360"/>
            <a:ext cx="1752143" cy="40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ounded Rectangle 45"/>
          <p:cNvSpPr/>
          <p:nvPr/>
        </p:nvSpPr>
        <p:spPr>
          <a:xfrm>
            <a:off x="4653161" y="3205044"/>
            <a:ext cx="4037549" cy="857250"/>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sp>
        <p:nvSpPr>
          <p:cNvPr id="48" name="Text Box 31"/>
          <p:cNvSpPr txBox="1">
            <a:spLocks noChangeArrowheads="1"/>
          </p:cNvSpPr>
          <p:nvPr/>
        </p:nvSpPr>
        <p:spPr bwMode="auto">
          <a:xfrm>
            <a:off x="6778100" y="3385948"/>
            <a:ext cx="1889934" cy="200024"/>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4331  (100 - </a:t>
            </a:r>
            <a:r>
              <a:rPr lang="en-US" sz="1200" b="1" dirty="0">
                <a:solidFill>
                  <a:srgbClr val="0000FF"/>
                </a:solidFill>
                <a:latin typeface="Arial"/>
                <a:ea typeface="ＭＳ Ｐゴシック" pitchFamily="-106" charset="-128"/>
              </a:rPr>
              <a:t>300 Mbps</a:t>
            </a:r>
            <a:r>
              <a:rPr lang="en-US" sz="1200" b="1" dirty="0">
                <a:solidFill>
                  <a:srgbClr val="000000"/>
                </a:solidFill>
                <a:latin typeface="Arial"/>
                <a:ea typeface="ＭＳ Ｐゴシック" pitchFamily="-106" charset="-128"/>
              </a:rPr>
              <a:t>)</a:t>
            </a:r>
          </a:p>
        </p:txBody>
      </p:sp>
      <p:pic>
        <p:nvPicPr>
          <p:cNvPr id="34" name="Picture 33" descr="USD SWORD.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56889" y="3487242"/>
            <a:ext cx="1752143" cy="121409"/>
          </a:xfrm>
          <a:prstGeom prst="rect">
            <a:avLst/>
          </a:prstGeom>
        </p:spPr>
      </p:pic>
      <p:sp>
        <p:nvSpPr>
          <p:cNvPr id="42" name="Rounded Rectangle 41"/>
          <p:cNvSpPr/>
          <p:nvPr/>
        </p:nvSpPr>
        <p:spPr>
          <a:xfrm>
            <a:off x="4653161" y="4112236"/>
            <a:ext cx="4037549" cy="750164"/>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sp>
        <p:nvSpPr>
          <p:cNvPr id="45" name="Text Box 31"/>
          <p:cNvSpPr txBox="1">
            <a:spLocks noChangeArrowheads="1"/>
          </p:cNvSpPr>
          <p:nvPr/>
        </p:nvSpPr>
        <p:spPr bwMode="auto">
          <a:xfrm>
            <a:off x="6570890" y="4406628"/>
            <a:ext cx="1889934" cy="208240"/>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4321  (50 - </a:t>
            </a:r>
            <a:r>
              <a:rPr lang="en-US" sz="1200" b="1" dirty="0">
                <a:solidFill>
                  <a:srgbClr val="0000FF"/>
                </a:solidFill>
                <a:latin typeface="Arial"/>
                <a:ea typeface="ＭＳ Ｐゴシック" pitchFamily="-106" charset="-128"/>
              </a:rPr>
              <a:t>100 Mbps</a:t>
            </a:r>
            <a:r>
              <a:rPr lang="en-US" sz="1200" b="1" dirty="0">
                <a:solidFill>
                  <a:srgbClr val="000000"/>
                </a:solidFill>
                <a:latin typeface="Arial"/>
                <a:ea typeface="ＭＳ Ｐゴシック" pitchFamily="-106" charset="-128"/>
              </a:rPr>
              <a:t>)</a:t>
            </a:r>
            <a:endParaRPr lang="en-US" sz="1200" dirty="0">
              <a:solidFill>
                <a:srgbClr val="000000"/>
              </a:solidFill>
              <a:latin typeface="Arial"/>
              <a:ea typeface="ＭＳ Ｐゴシック" pitchFamily="-106" charset="-128"/>
            </a:endParaRPr>
          </a:p>
        </p:txBody>
      </p:sp>
      <p:pic>
        <p:nvPicPr>
          <p:cNvPr id="35" name="Picture 34" descr="USD Dagger.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43340" y="4459306"/>
            <a:ext cx="1237018" cy="138827"/>
          </a:xfrm>
          <a:prstGeom prst="rect">
            <a:avLst/>
          </a:prstGeom>
        </p:spPr>
      </p:pic>
      <p:sp>
        <p:nvSpPr>
          <p:cNvPr id="50" name="Rounded Rectangle 49"/>
          <p:cNvSpPr/>
          <p:nvPr/>
        </p:nvSpPr>
        <p:spPr>
          <a:xfrm>
            <a:off x="4653166" y="2554197"/>
            <a:ext cx="4037547" cy="593717"/>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sp>
        <p:nvSpPr>
          <p:cNvPr id="51" name="Text Box 31"/>
          <p:cNvSpPr txBox="1">
            <a:spLocks noChangeArrowheads="1"/>
          </p:cNvSpPr>
          <p:nvPr/>
        </p:nvSpPr>
        <p:spPr bwMode="auto">
          <a:xfrm>
            <a:off x="6808878" y="2714698"/>
            <a:ext cx="2206545" cy="254450"/>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4351  (200 - </a:t>
            </a:r>
            <a:r>
              <a:rPr lang="en-US" sz="1200" b="1" dirty="0">
                <a:solidFill>
                  <a:srgbClr val="0000FF"/>
                </a:solidFill>
                <a:latin typeface="Arial"/>
                <a:ea typeface="ＭＳ Ｐゴシック" pitchFamily="-106" charset="-128"/>
              </a:rPr>
              <a:t>400 Mbps</a:t>
            </a:r>
            <a:r>
              <a:rPr lang="en-US" sz="1200" b="1" dirty="0">
                <a:solidFill>
                  <a:srgbClr val="000000"/>
                </a:solidFill>
                <a:latin typeface="Arial"/>
                <a:ea typeface="ＭＳ Ｐゴシック" pitchFamily="-106" charset="-128"/>
              </a:rPr>
              <a:t>)</a:t>
            </a:r>
          </a:p>
        </p:txBody>
      </p:sp>
      <p:pic>
        <p:nvPicPr>
          <p:cNvPr id="43" name="Picture 42" descr="USD UTAH.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94980" y="2644145"/>
            <a:ext cx="1675964" cy="427953"/>
          </a:xfrm>
          <a:prstGeom prst="rect">
            <a:avLst/>
          </a:prstGeom>
        </p:spPr>
      </p:pic>
      <p:sp>
        <p:nvSpPr>
          <p:cNvPr id="53" name="Rounded Rectangle 52"/>
          <p:cNvSpPr/>
          <p:nvPr/>
        </p:nvSpPr>
        <p:spPr>
          <a:xfrm>
            <a:off x="4665860" y="1847065"/>
            <a:ext cx="4037549" cy="598622"/>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8" rIns="68574" bIns="34288" rtlCol="0" anchor="ctr"/>
          <a:lstStyle/>
          <a:p>
            <a:pPr defTabSz="912797"/>
            <a:endParaRPr lang="en-US" sz="1425" dirty="0">
              <a:solidFill>
                <a:srgbClr val="FFFFFF"/>
              </a:solidFill>
              <a:latin typeface="Arial"/>
            </a:endParaRPr>
          </a:p>
        </p:txBody>
      </p:sp>
      <p:sp>
        <p:nvSpPr>
          <p:cNvPr id="55" name="Text Box 31"/>
          <p:cNvSpPr txBox="1">
            <a:spLocks noChangeArrowheads="1"/>
          </p:cNvSpPr>
          <p:nvPr/>
        </p:nvSpPr>
        <p:spPr bwMode="auto">
          <a:xfrm>
            <a:off x="6827888" y="2004507"/>
            <a:ext cx="1958471" cy="454181"/>
          </a:xfrm>
          <a:prstGeom prst="rect">
            <a:avLst/>
          </a:prstGeom>
          <a:noFill/>
          <a:ln w="9525" algn="ctr">
            <a:noFill/>
            <a:miter lim="800000"/>
            <a:headEnd/>
            <a:tailEnd/>
          </a:ln>
        </p:spPr>
        <p:txBody>
          <a:bodyPr lIns="61548" tIns="30773" rIns="61548" bIns="30773"/>
          <a:lstStyle/>
          <a:p>
            <a:pPr defTabSz="812427"/>
            <a:r>
              <a:rPr lang="en-US" sz="1200" b="1" dirty="0">
                <a:solidFill>
                  <a:srgbClr val="000000"/>
                </a:solidFill>
                <a:latin typeface="Arial"/>
                <a:ea typeface="ＭＳ Ｐゴシック" pitchFamily="-106" charset="-128"/>
              </a:rPr>
              <a:t>4431  (500 – </a:t>
            </a:r>
            <a:r>
              <a:rPr lang="en-US" sz="1200" b="1" dirty="0">
                <a:solidFill>
                  <a:srgbClr val="0000FF"/>
                </a:solidFill>
                <a:latin typeface="Arial"/>
                <a:ea typeface="ＭＳ Ｐゴシック" pitchFamily="-106" charset="-128"/>
              </a:rPr>
              <a:t>1000 Mbps)</a:t>
            </a:r>
          </a:p>
        </p:txBody>
      </p:sp>
      <p:pic>
        <p:nvPicPr>
          <p:cNvPr id="57" name="Picture 56" descr="USD 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61651" y="2083913"/>
            <a:ext cx="1768012" cy="124931"/>
          </a:xfrm>
          <a:prstGeom prst="rect">
            <a:avLst/>
          </a:prstGeom>
        </p:spPr>
      </p:pic>
      <p:sp>
        <p:nvSpPr>
          <p:cNvPr id="72" name="AutoShape 13"/>
          <p:cNvSpPr>
            <a:spLocks noChangeArrowheads="1"/>
          </p:cNvSpPr>
          <p:nvPr/>
        </p:nvSpPr>
        <p:spPr bwMode="auto">
          <a:xfrm rot="16200000">
            <a:off x="3333244" y="935661"/>
            <a:ext cx="1500054" cy="1487728"/>
          </a:xfrm>
          <a:prstGeom prst="trapezoid">
            <a:avLst>
              <a:gd name="adj" fmla="val 33872"/>
            </a:avLst>
          </a:prstGeom>
          <a:gradFill flip="none" rotWithShape="1">
            <a:gsLst>
              <a:gs pos="0">
                <a:srgbClr val="01A4E5">
                  <a:alpha val="0"/>
                </a:srgbClr>
              </a:gs>
              <a:gs pos="50000">
                <a:srgbClr val="0183B7">
                  <a:alpha val="38000"/>
                </a:srgbClr>
              </a:gs>
              <a:gs pos="100000">
                <a:srgbClr val="0183B7">
                  <a:alpha val="0"/>
                </a:srgbClr>
              </a:gs>
            </a:gsLst>
            <a:lin ang="5400000" scaled="1"/>
            <a:tileRect/>
          </a:gradFill>
          <a:ln w="12700">
            <a:noFill/>
            <a:miter lim="800000"/>
            <a:headEnd/>
            <a:tailEnd/>
          </a:ln>
        </p:spPr>
        <p:txBody>
          <a:bodyPr wrap="none" lIns="73025" tIns="73025" rIns="273817" bIns="73025" anchor="ctr"/>
          <a:lstStyle/>
          <a:p>
            <a:pPr algn="r" defTabSz="812954" fontAlgn="base">
              <a:spcBef>
                <a:spcPct val="0"/>
              </a:spcBef>
              <a:spcAft>
                <a:spcPct val="0"/>
              </a:spcAft>
              <a:defRPr/>
            </a:pPr>
            <a:endParaRPr lang="en-US" sz="1425" dirty="0">
              <a:solidFill>
                <a:srgbClr val="FFFFFF"/>
              </a:solidFill>
              <a:latin typeface="CiscoSansTT Light"/>
              <a:ea typeface="ＭＳ Ｐゴシック"/>
              <a:sym typeface="Arial" charset="0"/>
            </a:endParaRPr>
          </a:p>
        </p:txBody>
      </p:sp>
      <p:sp>
        <p:nvSpPr>
          <p:cNvPr id="73" name="AutoShape 13"/>
          <p:cNvSpPr>
            <a:spLocks noChangeArrowheads="1"/>
          </p:cNvSpPr>
          <p:nvPr/>
        </p:nvSpPr>
        <p:spPr bwMode="auto">
          <a:xfrm rot="16200000">
            <a:off x="3333245" y="1878762"/>
            <a:ext cx="1500054" cy="1487728"/>
          </a:xfrm>
          <a:prstGeom prst="trapezoid">
            <a:avLst>
              <a:gd name="adj" fmla="val 33872"/>
            </a:avLst>
          </a:prstGeom>
          <a:gradFill flip="none" rotWithShape="1">
            <a:gsLst>
              <a:gs pos="0">
                <a:srgbClr val="01A4E5">
                  <a:alpha val="0"/>
                </a:srgbClr>
              </a:gs>
              <a:gs pos="50000">
                <a:srgbClr val="0183B7">
                  <a:alpha val="38000"/>
                </a:srgbClr>
              </a:gs>
              <a:gs pos="100000">
                <a:srgbClr val="0183B7">
                  <a:alpha val="0"/>
                </a:srgbClr>
              </a:gs>
            </a:gsLst>
            <a:lin ang="5400000" scaled="1"/>
            <a:tileRect/>
          </a:gradFill>
          <a:ln w="12700">
            <a:noFill/>
            <a:miter lim="800000"/>
            <a:headEnd/>
            <a:tailEnd/>
          </a:ln>
        </p:spPr>
        <p:txBody>
          <a:bodyPr wrap="none" lIns="73025" tIns="73025" rIns="273817" bIns="73025" anchor="ctr"/>
          <a:lstStyle/>
          <a:p>
            <a:pPr algn="r" defTabSz="812954" fontAlgn="base">
              <a:spcBef>
                <a:spcPct val="0"/>
              </a:spcBef>
              <a:spcAft>
                <a:spcPct val="0"/>
              </a:spcAft>
              <a:defRPr/>
            </a:pPr>
            <a:endParaRPr lang="en-US" sz="1425" dirty="0">
              <a:solidFill>
                <a:srgbClr val="FFFFFF"/>
              </a:solidFill>
              <a:latin typeface="CiscoSansTT Light"/>
              <a:ea typeface="ＭＳ Ｐゴシック"/>
              <a:sym typeface="Arial" charset="0"/>
            </a:endParaRPr>
          </a:p>
        </p:txBody>
      </p:sp>
      <p:sp>
        <p:nvSpPr>
          <p:cNvPr id="74" name="AutoShape 13"/>
          <p:cNvSpPr>
            <a:spLocks noChangeArrowheads="1"/>
          </p:cNvSpPr>
          <p:nvPr/>
        </p:nvSpPr>
        <p:spPr bwMode="auto">
          <a:xfrm rot="16200000">
            <a:off x="3385325" y="2876325"/>
            <a:ext cx="1395927" cy="1487728"/>
          </a:xfrm>
          <a:prstGeom prst="trapezoid">
            <a:avLst>
              <a:gd name="adj" fmla="val 33872"/>
            </a:avLst>
          </a:prstGeom>
          <a:gradFill flip="none" rotWithShape="1">
            <a:gsLst>
              <a:gs pos="0">
                <a:srgbClr val="01A4E5">
                  <a:alpha val="0"/>
                </a:srgbClr>
              </a:gs>
              <a:gs pos="50000">
                <a:srgbClr val="0183B7">
                  <a:alpha val="38000"/>
                </a:srgbClr>
              </a:gs>
              <a:gs pos="100000">
                <a:srgbClr val="0183B7">
                  <a:alpha val="0"/>
                </a:srgbClr>
              </a:gs>
            </a:gsLst>
            <a:lin ang="5400000" scaled="1"/>
            <a:tileRect/>
          </a:gradFill>
          <a:ln w="12700">
            <a:noFill/>
            <a:miter lim="800000"/>
            <a:headEnd/>
            <a:tailEnd/>
          </a:ln>
        </p:spPr>
        <p:txBody>
          <a:bodyPr wrap="none" lIns="73025" tIns="73025" rIns="273817" bIns="73025" anchor="ctr"/>
          <a:lstStyle/>
          <a:p>
            <a:pPr algn="r" defTabSz="812954" fontAlgn="base">
              <a:spcBef>
                <a:spcPct val="0"/>
              </a:spcBef>
              <a:spcAft>
                <a:spcPct val="0"/>
              </a:spcAft>
              <a:defRPr/>
            </a:pPr>
            <a:endParaRPr lang="en-US" sz="1425" dirty="0">
              <a:solidFill>
                <a:srgbClr val="FFFFFF"/>
              </a:solidFill>
              <a:latin typeface="CiscoSansTT Light"/>
              <a:ea typeface="ＭＳ Ｐゴシック"/>
              <a:sym typeface="Arial" charset="0"/>
            </a:endParaRPr>
          </a:p>
        </p:txBody>
      </p:sp>
      <p:sp>
        <p:nvSpPr>
          <p:cNvPr id="75" name="AutoShape 13"/>
          <p:cNvSpPr>
            <a:spLocks noChangeArrowheads="1"/>
          </p:cNvSpPr>
          <p:nvPr/>
        </p:nvSpPr>
        <p:spPr bwMode="auto">
          <a:xfrm rot="16200000">
            <a:off x="3479619" y="3775635"/>
            <a:ext cx="1329959" cy="1487728"/>
          </a:xfrm>
          <a:prstGeom prst="trapezoid">
            <a:avLst>
              <a:gd name="adj" fmla="val 33872"/>
            </a:avLst>
          </a:prstGeom>
          <a:gradFill flip="none" rotWithShape="1">
            <a:gsLst>
              <a:gs pos="0">
                <a:srgbClr val="01A4E5">
                  <a:alpha val="0"/>
                </a:srgbClr>
              </a:gs>
              <a:gs pos="50000">
                <a:srgbClr val="0183B7">
                  <a:alpha val="38000"/>
                </a:srgbClr>
              </a:gs>
              <a:gs pos="100000">
                <a:srgbClr val="0183B7">
                  <a:alpha val="0"/>
                </a:srgbClr>
              </a:gs>
            </a:gsLst>
            <a:lin ang="5400000" scaled="1"/>
            <a:tileRect/>
          </a:gradFill>
          <a:ln w="12700">
            <a:noFill/>
            <a:miter lim="800000"/>
            <a:headEnd/>
            <a:tailEnd/>
          </a:ln>
        </p:spPr>
        <p:txBody>
          <a:bodyPr wrap="none" lIns="73025" tIns="73025" rIns="273817" bIns="73025" anchor="ctr"/>
          <a:lstStyle/>
          <a:p>
            <a:pPr algn="r" defTabSz="812954" fontAlgn="base">
              <a:spcBef>
                <a:spcPct val="0"/>
              </a:spcBef>
              <a:spcAft>
                <a:spcPct val="0"/>
              </a:spcAft>
              <a:defRPr/>
            </a:pPr>
            <a:endParaRPr lang="en-US" sz="1425" dirty="0">
              <a:solidFill>
                <a:srgbClr val="FFFFFF"/>
              </a:solidFill>
              <a:latin typeface="CiscoSansTT Light"/>
              <a:ea typeface="ＭＳ Ｐゴシック"/>
              <a:sym typeface="Arial" charset="0"/>
            </a:endParaRPr>
          </a:p>
        </p:txBody>
      </p:sp>
      <p:sp>
        <p:nvSpPr>
          <p:cNvPr id="26" name="Rounded Rectangle 25"/>
          <p:cNvSpPr/>
          <p:nvPr/>
        </p:nvSpPr>
        <p:spPr>
          <a:xfrm>
            <a:off x="4375171" y="816354"/>
            <a:ext cx="4568380" cy="4160344"/>
          </a:xfrm>
          <a:prstGeom prst="roundRect">
            <a:avLst/>
          </a:prstGeom>
          <a:noFill/>
          <a:ln>
            <a:solidFill>
              <a:schemeClr val="accent5"/>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kumimoji="1" lang="ja-JP" altLang="en-US" sz="1350" dirty="0"/>
          </a:p>
        </p:txBody>
      </p:sp>
      <p:sp>
        <p:nvSpPr>
          <p:cNvPr id="41" name="TextBox 40"/>
          <p:cNvSpPr txBox="1"/>
          <p:nvPr/>
        </p:nvSpPr>
        <p:spPr>
          <a:xfrm>
            <a:off x="540637" y="652498"/>
            <a:ext cx="2313110" cy="288536"/>
          </a:xfrm>
          <a:prstGeom prst="rect">
            <a:avLst/>
          </a:prstGeom>
        </p:spPr>
        <p:style>
          <a:lnRef idx="0">
            <a:schemeClr val="accent2"/>
          </a:lnRef>
          <a:fillRef idx="3">
            <a:schemeClr val="accent2"/>
          </a:fillRef>
          <a:effectRef idx="3">
            <a:schemeClr val="accent2"/>
          </a:effectRef>
          <a:fontRef idx="minor">
            <a:schemeClr val="lt1"/>
          </a:fontRef>
        </p:style>
        <p:txBody>
          <a:bodyPr wrap="square" lIns="68574" tIns="34288" rIns="68574" bIns="34288" rtlCol="0">
            <a:spAutoFit/>
          </a:bodyPr>
          <a:lstStyle/>
          <a:p>
            <a:pPr algn="ctr"/>
            <a:r>
              <a:rPr lang="en-US" altLang="ja-JP" sz="1425" dirty="0"/>
              <a:t>2009</a:t>
            </a:r>
            <a:r>
              <a:rPr lang="ja-JP" altLang="en-US" sz="1425" dirty="0"/>
              <a:t>年</a:t>
            </a:r>
            <a:r>
              <a:rPr lang="en-US" altLang="ja-JP" sz="1425" dirty="0"/>
              <a:t>11</a:t>
            </a:r>
            <a:r>
              <a:rPr lang="ja-JP" altLang="en-US" sz="1425" dirty="0"/>
              <a:t>月日本販売開始</a:t>
            </a:r>
          </a:p>
        </p:txBody>
      </p:sp>
      <p:sp>
        <p:nvSpPr>
          <p:cNvPr id="54" name="TextBox 53"/>
          <p:cNvSpPr txBox="1"/>
          <p:nvPr/>
        </p:nvSpPr>
        <p:spPr>
          <a:xfrm>
            <a:off x="4946469" y="-10758"/>
            <a:ext cx="4185922" cy="369316"/>
          </a:xfrm>
          <a:prstGeom prst="rect">
            <a:avLst/>
          </a:prstGeom>
          <a:noFill/>
        </p:spPr>
        <p:txBody>
          <a:bodyPr wrap="square" lIns="91424" tIns="45712" rIns="91424" bIns="45712" rtlCol="0">
            <a:spAutoFit/>
          </a:bodyPr>
          <a:lstStyle/>
          <a:p>
            <a:r>
              <a:rPr kumimoji="1" lang="en-US" altLang="ja-JP" sz="900" dirty="0"/>
              <a:t>※ISR 4000 </a:t>
            </a:r>
            <a:r>
              <a:rPr kumimoji="1" lang="ja-JP" altLang="en-US" sz="900" dirty="0"/>
              <a:t>のパフォーマンス値左側はデフォルトのパフォーマンス。</a:t>
            </a:r>
            <a:endParaRPr kumimoji="1" lang="en-US" altLang="ja-JP" sz="900" dirty="0"/>
          </a:p>
          <a:p>
            <a:r>
              <a:rPr kumimoji="1" lang="ja-JP" altLang="en-US" sz="900" dirty="0"/>
              <a:t>追加のライセンス購入により右側のパフォーマンス値にアップグレード可能</a:t>
            </a:r>
            <a:endParaRPr kumimoji="1" lang="en-US" altLang="ja-JP" sz="900" dirty="0"/>
          </a:p>
        </p:txBody>
      </p:sp>
    </p:spTree>
    <p:extLst>
      <p:ext uri="{BB962C8B-B14F-4D97-AF65-F5344CB8AC3E}">
        <p14:creationId xmlns:p14="http://schemas.microsoft.com/office/powerpoint/2010/main" val="1334378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up)">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up)">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up)">
                                      <p:cBhvr>
                                        <p:cTn id="2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90"/>
            <a:ext cx="9144000" cy="5139920"/>
          </a:xfrm>
          <a:prstGeom prst="rect">
            <a:avLst/>
          </a:prstGeom>
        </p:spPr>
      </p:pic>
      <p:sp>
        <p:nvSpPr>
          <p:cNvPr id="44" name="正方形/長方形 43"/>
          <p:cNvSpPr/>
          <p:nvPr/>
        </p:nvSpPr>
        <p:spPr>
          <a:xfrm>
            <a:off x="0" y="9933"/>
            <a:ext cx="9178825" cy="5141710"/>
          </a:xfrm>
          <a:prstGeom prst="rect">
            <a:avLst/>
          </a:prstGeom>
          <a:solidFill>
            <a:schemeClr val="bg1">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noAutofit/>
          </a:bodyPr>
          <a:lstStyle/>
          <a:p>
            <a:r>
              <a:rPr lang="en-US" altLang="ja-JP" sz="2800" dirty="0" smtClean="0">
                <a:solidFill>
                  <a:schemeClr val="tx1"/>
                </a:solidFill>
              </a:rPr>
              <a:t>Cisco ISR</a:t>
            </a:r>
            <a:r>
              <a:rPr lang="ja-JP" altLang="en-US" sz="2800" dirty="0" smtClean="0">
                <a:solidFill>
                  <a:schemeClr val="tx1"/>
                </a:solidFill>
              </a:rPr>
              <a:t>ルータ</a:t>
            </a:r>
            <a:r>
              <a:rPr lang="ja-JP" altLang="en-US" sz="2800" dirty="0" smtClean="0">
                <a:solidFill>
                  <a:schemeClr val="tx2"/>
                </a:solidFill>
              </a:rPr>
              <a:t>：</a:t>
            </a:r>
            <a:r>
              <a:rPr lang="ja-JP" altLang="en-US" sz="2800" dirty="0">
                <a:solidFill>
                  <a:schemeClr val="tx2"/>
                </a:solidFill>
              </a:rPr>
              <a:t>こんなお客様に</a:t>
            </a:r>
            <a:r>
              <a:rPr lang="ja-JP" altLang="en-US" sz="2800" dirty="0" smtClean="0">
                <a:solidFill>
                  <a:schemeClr val="tx2"/>
                </a:solidFill>
              </a:rPr>
              <a:t>ご提案ください</a:t>
            </a:r>
            <a:endParaRPr kumimoji="1" lang="ja-JP" altLang="en-US" sz="2800" dirty="0"/>
          </a:p>
        </p:txBody>
      </p:sp>
      <p:sp>
        <p:nvSpPr>
          <p:cNvPr id="8" name="テキスト プレースホルダー 7"/>
          <p:cNvSpPr>
            <a:spLocks noGrp="1"/>
          </p:cNvSpPr>
          <p:nvPr>
            <p:ph type="body" sz="quarter" idx="4294967295"/>
          </p:nvPr>
        </p:nvSpPr>
        <p:spPr>
          <a:xfrm>
            <a:off x="627063" y="1073151"/>
            <a:ext cx="8107057" cy="443372"/>
          </a:xfrm>
          <a:prstGeom prst="rect">
            <a:avLst/>
          </a:prstGeom>
        </p:spPr>
        <p:txBody>
          <a:bodyPr>
            <a:noAutofit/>
          </a:bodyPr>
          <a:lstStyle/>
          <a:p>
            <a:pPr marL="0" indent="0">
              <a:buNone/>
            </a:pPr>
            <a:r>
              <a:rPr lang="ja-JP" altLang="en-US" sz="1800" dirty="0" smtClean="0"/>
              <a:t>お客様のネットワーク規模にあわせて、</a:t>
            </a:r>
            <a:r>
              <a:rPr lang="en-US" altLang="ja-JP" sz="1800" dirty="0" smtClean="0"/>
              <a:t>Cisco ISR</a:t>
            </a:r>
            <a:r>
              <a:rPr lang="en-US" altLang="ja-JP" sz="1800" dirty="0"/>
              <a:t> </a:t>
            </a:r>
            <a:r>
              <a:rPr lang="ja-JP" altLang="en-US" sz="1800" dirty="0" smtClean="0"/>
              <a:t>ルータの強みをご提案下さい</a:t>
            </a:r>
            <a:endParaRPr kumimoji="1" lang="ja-JP" altLang="en-US" sz="1800" dirty="0"/>
          </a:p>
        </p:txBody>
      </p:sp>
      <p:pic>
        <p:nvPicPr>
          <p:cNvPr id="2" name="図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920784" y="1891212"/>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正方形/長方形 9"/>
          <p:cNvSpPr/>
          <p:nvPr/>
        </p:nvSpPr>
        <p:spPr>
          <a:xfrm>
            <a:off x="1920781" y="1862267"/>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1</a:t>
            </a:r>
            <a:endParaRPr lang="ja-JP" altLang="en-US" sz="5400" b="1" dirty="0">
              <a:solidFill>
                <a:schemeClr val="bg1"/>
              </a:solidFill>
              <a:effectLst>
                <a:outerShdw blurRad="38100" dist="38100" dir="2700000" algn="tl">
                  <a:srgbClr val="000000">
                    <a:alpha val="43137"/>
                  </a:srgbClr>
                </a:outerShdw>
              </a:effectLst>
            </a:endParaRPr>
          </a:p>
        </p:txBody>
      </p:sp>
      <p:pic>
        <p:nvPicPr>
          <p:cNvPr id="20" name="図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9323"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1" name="正方形/長方形 20"/>
          <p:cNvSpPr/>
          <p:nvPr/>
        </p:nvSpPr>
        <p:spPr>
          <a:xfrm>
            <a:off x="139320"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smtClean="0">
                <a:solidFill>
                  <a:schemeClr val="bg1"/>
                </a:solidFill>
                <a:effectLst>
                  <a:outerShdw blurRad="38100" dist="38100" dir="2700000" algn="tl">
                    <a:srgbClr val="000000">
                      <a:alpha val="43137"/>
                    </a:srgbClr>
                  </a:outerShdw>
                </a:effectLst>
              </a:rPr>
              <a:t>2</a:t>
            </a:r>
            <a:endParaRPr lang="ja-JP" altLang="en-US" sz="5400" b="1" dirty="0">
              <a:solidFill>
                <a:schemeClr val="bg1"/>
              </a:solidFill>
              <a:effectLst>
                <a:outerShdw blurRad="38100" dist="38100" dir="2700000" algn="tl">
                  <a:srgbClr val="000000">
                    <a:alpha val="43137"/>
                  </a:srgbClr>
                </a:outerShdw>
              </a:effectLst>
            </a:endParaRPr>
          </a:p>
        </p:txBody>
      </p:sp>
      <p:pic>
        <p:nvPicPr>
          <p:cNvPr id="23" name="図 22"/>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606825" y="3374030"/>
            <a:ext cx="799381" cy="799385"/>
          </a:xfrm>
          <a:prstGeom prst="ellipse">
            <a:avLst/>
          </a:prstGeom>
          <a:ln w="38100" cap="rnd">
            <a:solidFill>
              <a:schemeClr val="bg1"/>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4" name="正方形/長方形 23"/>
          <p:cNvSpPr/>
          <p:nvPr/>
        </p:nvSpPr>
        <p:spPr>
          <a:xfrm>
            <a:off x="4606822" y="3345085"/>
            <a:ext cx="799380" cy="782332"/>
          </a:xfrm>
          <a:prstGeom prst="rect">
            <a:avLst/>
          </a:prstGeom>
          <a:noFill/>
          <a:ln>
            <a:noFill/>
          </a:ln>
        </p:spPr>
        <p:style>
          <a:lnRef idx="2">
            <a:schemeClr val="dk1"/>
          </a:lnRef>
          <a:fillRef idx="1">
            <a:schemeClr val="lt1"/>
          </a:fillRef>
          <a:effectRef idx="0">
            <a:schemeClr val="dk1"/>
          </a:effectRef>
          <a:fontRef idx="minor">
            <a:schemeClr val="dk1"/>
          </a:fontRef>
        </p:style>
        <p:txBody>
          <a:bodyPr lIns="91389" tIns="45695" rIns="91389" bIns="45695" anchor="ctr">
            <a:noAutofit/>
          </a:bodyPr>
          <a:lstStyle/>
          <a:p>
            <a:pPr algn="ctr"/>
            <a:r>
              <a:rPr lang="en-US" altLang="ja-JP" sz="5400" b="1" dirty="0" smtClean="0">
                <a:solidFill>
                  <a:schemeClr val="bg1"/>
                </a:solidFill>
                <a:effectLst>
                  <a:outerShdw blurRad="38100" dist="38100" dir="2700000" algn="tl">
                    <a:srgbClr val="000000">
                      <a:alpha val="43137"/>
                    </a:srgbClr>
                  </a:outerShdw>
                </a:effectLst>
              </a:rPr>
              <a:t>3</a:t>
            </a:r>
            <a:endParaRPr lang="ja-JP" altLang="en-US" sz="5400" b="1" dirty="0">
              <a:solidFill>
                <a:schemeClr val="bg1"/>
              </a:solidFill>
              <a:effectLst>
                <a:outerShdw blurRad="38100" dist="38100" dir="2700000" algn="tl">
                  <a:srgbClr val="000000">
                    <a:alpha val="43137"/>
                  </a:srgbClr>
                </a:outerShdw>
              </a:effectLst>
            </a:endParaRPr>
          </a:p>
        </p:txBody>
      </p:sp>
      <p:grpSp>
        <p:nvGrpSpPr>
          <p:cNvPr id="31" name="グループ化 30"/>
          <p:cNvGrpSpPr/>
          <p:nvPr/>
        </p:nvGrpSpPr>
        <p:grpSpPr>
          <a:xfrm>
            <a:off x="2720161" y="1767351"/>
            <a:ext cx="3703498" cy="1279748"/>
            <a:chOff x="2747665" y="1767351"/>
            <a:chExt cx="4008819" cy="1279748"/>
          </a:xfrm>
        </p:grpSpPr>
        <p:sp>
          <p:nvSpPr>
            <p:cNvPr id="9" name="角丸四角形 8"/>
            <p:cNvSpPr/>
            <p:nvPr/>
          </p:nvSpPr>
          <p:spPr>
            <a:xfrm>
              <a:off x="2842976" y="1854951"/>
              <a:ext cx="3725690" cy="1192148"/>
            </a:xfrm>
            <a:prstGeom prst="roundRect">
              <a:avLst>
                <a:gd name="adj" fmla="val 5889"/>
              </a:avLst>
            </a:prstGeom>
            <a:solidFill>
              <a:schemeClr val="accent6">
                <a:lumMod val="75000"/>
              </a:schemeClr>
            </a:solid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0" name="フリーフォーム 29"/>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フリーフォーム 28"/>
            <p:cNvSpPr/>
            <p:nvPr/>
          </p:nvSpPr>
          <p:spPr>
            <a:xfrm>
              <a:off x="2747665" y="1767351"/>
              <a:ext cx="4008819" cy="119214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a:off x="2881463" y="1892860"/>
              <a:ext cx="3875021" cy="983202"/>
            </a:xfrm>
            <a:prstGeom prst="rect">
              <a:avLst/>
            </a:prstGeom>
          </p:spPr>
          <p:txBody>
            <a:bodyPr wrap="square">
              <a:noAutofit/>
            </a:bodyPr>
            <a:lstStyle/>
            <a:p>
              <a:pPr defTabSz="1954761">
                <a:lnSpc>
                  <a:spcPct val="90000"/>
                </a:lnSpc>
                <a:spcBef>
                  <a:spcPct val="0"/>
                </a:spcBef>
                <a:spcAft>
                  <a:spcPct val="35000"/>
                </a:spcAft>
              </a:pPr>
              <a:r>
                <a:rPr kumimoji="1" lang="ja-JP" altLang="en-US" dirty="0"/>
                <a:t>オフィス移転</a:t>
              </a:r>
              <a:r>
                <a:rPr kumimoji="1" lang="ja-JP" altLang="en-US" dirty="0" smtClean="0"/>
                <a:t>時、回線</a:t>
              </a:r>
              <a:r>
                <a:rPr kumimoji="1" lang="ja-JP" altLang="en-US" dirty="0"/>
                <a:t>の更新時、</a:t>
              </a:r>
              <a:r>
                <a:rPr kumimoji="1" lang="ja-JP" altLang="en-US" dirty="0" smtClean="0"/>
                <a:t>ネットワーク システム</a:t>
              </a:r>
              <a:r>
                <a:rPr kumimoji="1" lang="ja-JP" altLang="en-US" dirty="0"/>
                <a:t>の</a:t>
              </a:r>
              <a:r>
                <a:rPr kumimoji="1" lang="ja-JP" altLang="en-US" dirty="0" smtClean="0"/>
                <a:t>見直しなど、ルータを新しく購入するお客様</a:t>
              </a:r>
              <a:endParaRPr kumimoji="1" lang="ja-JP" altLang="en-US" dirty="0"/>
            </a:p>
          </p:txBody>
        </p:sp>
      </p:grpSp>
      <p:grpSp>
        <p:nvGrpSpPr>
          <p:cNvPr id="32" name="グループ化 31"/>
          <p:cNvGrpSpPr/>
          <p:nvPr/>
        </p:nvGrpSpPr>
        <p:grpSpPr>
          <a:xfrm>
            <a:off x="934275" y="3211724"/>
            <a:ext cx="3554699" cy="1357369"/>
            <a:chOff x="2747665" y="1726801"/>
            <a:chExt cx="3847753" cy="1357369"/>
          </a:xfrm>
        </p:grpSpPr>
        <p:sp>
          <p:nvSpPr>
            <p:cNvPr id="33" name="角丸四角形 32"/>
            <p:cNvSpPr/>
            <p:nvPr/>
          </p:nvSpPr>
          <p:spPr>
            <a:xfrm>
              <a:off x="2869728" y="1892022"/>
              <a:ext cx="3725690" cy="1192148"/>
            </a:xfrm>
            <a:prstGeom prst="roundRect">
              <a:avLst>
                <a:gd name="adj" fmla="val 5889"/>
              </a:avLst>
            </a:prstGeom>
            <a:solidFill>
              <a:schemeClr val="accent6"/>
            </a:solidFill>
            <a:ln>
              <a:solidFill>
                <a:schemeClr val="accent6"/>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4" name="フリーフォーム 33"/>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フリーフォーム 34"/>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6" name="正方形/長方形 35"/>
            <p:cNvSpPr/>
            <p:nvPr/>
          </p:nvSpPr>
          <p:spPr>
            <a:xfrm>
              <a:off x="2752456" y="1882089"/>
              <a:ext cx="3720901" cy="993973"/>
            </a:xfrm>
            <a:prstGeom prst="rect">
              <a:avLst/>
            </a:prstGeom>
          </p:spPr>
          <p:txBody>
            <a:bodyPr wrap="square">
              <a:noAutofit/>
            </a:bodyPr>
            <a:lstStyle/>
            <a:p>
              <a:pPr algn="ctr"/>
              <a:r>
                <a:rPr kumimoji="1" lang="ja-JP" altLang="en-US" dirty="0"/>
                <a:t>帯域が足らなくなった時、キャリアのサービスが変更になる時</a:t>
              </a:r>
              <a:r>
                <a:rPr kumimoji="1" lang="ja-JP" altLang="en-US" dirty="0" smtClean="0"/>
                <a:t>など、回線を更新するお客様</a:t>
              </a:r>
              <a:endParaRPr kumimoji="1" lang="ja-JP" altLang="en-US" dirty="0"/>
            </a:p>
          </p:txBody>
        </p:sp>
      </p:grpSp>
      <p:grpSp>
        <p:nvGrpSpPr>
          <p:cNvPr id="37" name="グループ化 36"/>
          <p:cNvGrpSpPr/>
          <p:nvPr/>
        </p:nvGrpSpPr>
        <p:grpSpPr>
          <a:xfrm>
            <a:off x="5401776" y="3211724"/>
            <a:ext cx="3529985" cy="1320298"/>
            <a:chOff x="2747665" y="1726801"/>
            <a:chExt cx="3821001" cy="1320298"/>
          </a:xfrm>
        </p:grpSpPr>
        <p:sp>
          <p:nvSpPr>
            <p:cNvPr id="38" name="角丸四角形 37"/>
            <p:cNvSpPr/>
            <p:nvPr/>
          </p:nvSpPr>
          <p:spPr>
            <a:xfrm>
              <a:off x="2842976" y="1854951"/>
              <a:ext cx="3725690" cy="1192148"/>
            </a:xfrm>
            <a:prstGeom prst="roundRect">
              <a:avLst>
                <a:gd name="adj" fmla="val 5889"/>
              </a:avLst>
            </a:prstGeom>
            <a:solidFill>
              <a:schemeClr val="accent6">
                <a:lumMod val="50000"/>
              </a:schemeClr>
            </a:solidFill>
            <a:ln>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spcFirstLastPara="0" vert="horz" wrap="square" lIns="108000" tIns="111702" rIns="36000" bIns="111702" numCol="1" spcCol="1270" anchor="ctr" anchorCtr="0">
              <a:noAutofit/>
            </a:bodyPr>
            <a:lstStyle/>
            <a:p>
              <a:pPr defTabSz="1954761">
                <a:lnSpc>
                  <a:spcPct val="90000"/>
                </a:lnSpc>
                <a:spcBef>
                  <a:spcPct val="0"/>
                </a:spcBef>
                <a:spcAft>
                  <a:spcPct val="35000"/>
                </a:spcAft>
              </a:pPr>
              <a:endParaRPr kumimoji="1" lang="ja-JP" altLang="en-US" sz="2000" dirty="0"/>
            </a:p>
          </p:txBody>
        </p:sp>
        <p:sp>
          <p:nvSpPr>
            <p:cNvPr id="39" name="フリーフォーム 38"/>
            <p:cNvSpPr/>
            <p:nvPr/>
          </p:nvSpPr>
          <p:spPr>
            <a:xfrm>
              <a:off x="2760295" y="2014650"/>
              <a:ext cx="91730" cy="566138"/>
            </a:xfrm>
            <a:custGeom>
              <a:avLst/>
              <a:gdLst>
                <a:gd name="connsiteX0" fmla="*/ 0 w 91730"/>
                <a:gd name="connsiteY0" fmla="*/ 0 h 566138"/>
                <a:gd name="connsiteX1" fmla="*/ 1 w 91730"/>
                <a:gd name="connsiteY1" fmla="*/ 1 h 566138"/>
                <a:gd name="connsiteX2" fmla="*/ 8359 w 91730"/>
                <a:gd name="connsiteY2" fmla="*/ 10131 h 566138"/>
                <a:gd name="connsiteX3" fmla="*/ 91730 w 91730"/>
                <a:gd name="connsiteY3" fmla="*/ 283069 h 566138"/>
                <a:gd name="connsiteX4" fmla="*/ 8359 w 91730"/>
                <a:gd name="connsiteY4" fmla="*/ 556007 h 566138"/>
                <a:gd name="connsiteX5" fmla="*/ 1 w 91730"/>
                <a:gd name="connsiteY5" fmla="*/ 566137 h 566138"/>
                <a:gd name="connsiteX6" fmla="*/ 0 w 91730"/>
                <a:gd name="connsiteY6" fmla="*/ 566138 h 566138"/>
                <a:gd name="connsiteX7" fmla="*/ 0 w 91730"/>
                <a:gd name="connsiteY7" fmla="*/ 566137 h 566138"/>
                <a:gd name="connsiteX8" fmla="*/ 1 w 91730"/>
                <a:gd name="connsiteY8" fmla="*/ 566136 h 566138"/>
                <a:gd name="connsiteX9" fmla="*/ 8358 w 91730"/>
                <a:gd name="connsiteY9" fmla="*/ 556007 h 566138"/>
                <a:gd name="connsiteX10" fmla="*/ 91729 w 91730"/>
                <a:gd name="connsiteY10" fmla="*/ 283069 h 566138"/>
                <a:gd name="connsiteX11" fmla="*/ 8358 w 91730"/>
                <a:gd name="connsiteY11" fmla="*/ 10131 h 566138"/>
                <a:gd name="connsiteX12" fmla="*/ 1 w 91730"/>
                <a:gd name="connsiteY12" fmla="*/ 2 h 566138"/>
                <a:gd name="connsiteX13" fmla="*/ 0 w 91730"/>
                <a:gd name="connsiteY13" fmla="*/ 1 h 566138"/>
                <a:gd name="connsiteX14" fmla="*/ 0 w 91730"/>
                <a:gd name="connsiteY14" fmla="*/ 0 h 56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30" h="566138">
                  <a:moveTo>
                    <a:pt x="0" y="0"/>
                  </a:moveTo>
                  <a:lnTo>
                    <a:pt x="1" y="1"/>
                  </a:lnTo>
                  <a:lnTo>
                    <a:pt x="8359" y="10131"/>
                  </a:lnTo>
                  <a:cubicBezTo>
                    <a:pt x="60995" y="88043"/>
                    <a:pt x="91730" y="181967"/>
                    <a:pt x="91730" y="283069"/>
                  </a:cubicBezTo>
                  <a:cubicBezTo>
                    <a:pt x="91730" y="384172"/>
                    <a:pt x="60995" y="478096"/>
                    <a:pt x="8359" y="556007"/>
                  </a:cubicBezTo>
                  <a:lnTo>
                    <a:pt x="1" y="566137"/>
                  </a:lnTo>
                  <a:lnTo>
                    <a:pt x="0" y="566138"/>
                  </a:lnTo>
                  <a:lnTo>
                    <a:pt x="0" y="566137"/>
                  </a:lnTo>
                  <a:lnTo>
                    <a:pt x="1" y="566136"/>
                  </a:lnTo>
                  <a:lnTo>
                    <a:pt x="8358" y="556007"/>
                  </a:lnTo>
                  <a:cubicBezTo>
                    <a:pt x="60994" y="478096"/>
                    <a:pt x="91729" y="384172"/>
                    <a:pt x="91729" y="283069"/>
                  </a:cubicBezTo>
                  <a:cubicBezTo>
                    <a:pt x="91729" y="181967"/>
                    <a:pt x="60994" y="88043"/>
                    <a:pt x="8358" y="10131"/>
                  </a:cubicBezTo>
                  <a:lnTo>
                    <a:pt x="1" y="2"/>
                  </a:lnTo>
                  <a:lnTo>
                    <a:pt x="0" y="1"/>
                  </a:lnTo>
                  <a:lnTo>
                    <a:pt x="0" y="0"/>
                  </a:lnTo>
                  <a:close/>
                </a:path>
              </a:pathLst>
            </a:cu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0" name="フリーフォーム 39"/>
            <p:cNvSpPr/>
            <p:nvPr/>
          </p:nvSpPr>
          <p:spPr>
            <a:xfrm>
              <a:off x="2747665" y="1726801"/>
              <a:ext cx="3725690" cy="1232698"/>
            </a:xfrm>
            <a:custGeom>
              <a:avLst/>
              <a:gdLst>
                <a:gd name="connsiteX0" fmla="*/ 72594 w 3725690"/>
                <a:gd name="connsiteY0" fmla="*/ 0 h 1232698"/>
                <a:gd name="connsiteX1" fmla="*/ 3653096 w 3725690"/>
                <a:gd name="connsiteY1" fmla="*/ 0 h 1232698"/>
                <a:gd name="connsiteX2" fmla="*/ 3725690 w 3725690"/>
                <a:gd name="connsiteY2" fmla="*/ 72594 h 1232698"/>
                <a:gd name="connsiteX3" fmla="*/ 3725690 w 3725690"/>
                <a:gd name="connsiteY3" fmla="*/ 1160104 h 1232698"/>
                <a:gd name="connsiteX4" fmla="*/ 3653096 w 3725690"/>
                <a:gd name="connsiteY4" fmla="*/ 1232698 h 1232698"/>
                <a:gd name="connsiteX5" fmla="*/ 72594 w 3725690"/>
                <a:gd name="connsiteY5" fmla="*/ 1232698 h 1232698"/>
                <a:gd name="connsiteX6" fmla="*/ 0 w 3725690"/>
                <a:gd name="connsiteY6" fmla="*/ 1160104 h 1232698"/>
                <a:gd name="connsiteX7" fmla="*/ 0 w 3725690"/>
                <a:gd name="connsiteY7" fmla="*/ 852177 h 1232698"/>
                <a:gd name="connsiteX8" fmla="*/ 1 w 3725690"/>
                <a:gd name="connsiteY8" fmla="*/ 852176 h 1232698"/>
                <a:gd name="connsiteX9" fmla="*/ 8359 w 3725690"/>
                <a:gd name="connsiteY9" fmla="*/ 842046 h 1232698"/>
                <a:gd name="connsiteX10" fmla="*/ 91730 w 3725690"/>
                <a:gd name="connsiteY10" fmla="*/ 569108 h 1232698"/>
                <a:gd name="connsiteX11" fmla="*/ 8359 w 3725690"/>
                <a:gd name="connsiteY11" fmla="*/ 296170 h 1232698"/>
                <a:gd name="connsiteX12" fmla="*/ 1 w 3725690"/>
                <a:gd name="connsiteY12" fmla="*/ 286040 h 1232698"/>
                <a:gd name="connsiteX13" fmla="*/ 0 w 3725690"/>
                <a:gd name="connsiteY13" fmla="*/ 286039 h 1232698"/>
                <a:gd name="connsiteX14" fmla="*/ 0 w 3725690"/>
                <a:gd name="connsiteY14" fmla="*/ 72594 h 1232698"/>
                <a:gd name="connsiteX15" fmla="*/ 72594 w 3725690"/>
                <a:gd name="connsiteY15" fmla="*/ 0 h 123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690" h="1232698">
                  <a:moveTo>
                    <a:pt x="72594" y="0"/>
                  </a:moveTo>
                  <a:lnTo>
                    <a:pt x="3653096" y="0"/>
                  </a:lnTo>
                  <a:cubicBezTo>
                    <a:pt x="3693189" y="0"/>
                    <a:pt x="3725690" y="32501"/>
                    <a:pt x="3725690" y="72594"/>
                  </a:cubicBezTo>
                  <a:lnTo>
                    <a:pt x="3725690" y="1160104"/>
                  </a:lnTo>
                  <a:cubicBezTo>
                    <a:pt x="3725690" y="1200197"/>
                    <a:pt x="3693189" y="1232698"/>
                    <a:pt x="3653096" y="1232698"/>
                  </a:cubicBezTo>
                  <a:lnTo>
                    <a:pt x="72594" y="1232698"/>
                  </a:lnTo>
                  <a:cubicBezTo>
                    <a:pt x="32501" y="1232698"/>
                    <a:pt x="0" y="1200197"/>
                    <a:pt x="0" y="1160104"/>
                  </a:cubicBezTo>
                  <a:lnTo>
                    <a:pt x="0" y="852177"/>
                  </a:lnTo>
                  <a:lnTo>
                    <a:pt x="1" y="852176"/>
                  </a:lnTo>
                  <a:lnTo>
                    <a:pt x="8359" y="842046"/>
                  </a:lnTo>
                  <a:cubicBezTo>
                    <a:pt x="60995" y="764135"/>
                    <a:pt x="91730" y="670211"/>
                    <a:pt x="91730" y="569108"/>
                  </a:cubicBezTo>
                  <a:cubicBezTo>
                    <a:pt x="91730" y="468006"/>
                    <a:pt x="60995" y="374082"/>
                    <a:pt x="8359" y="296170"/>
                  </a:cubicBezTo>
                  <a:lnTo>
                    <a:pt x="1" y="286040"/>
                  </a:lnTo>
                  <a:lnTo>
                    <a:pt x="0" y="286039"/>
                  </a:lnTo>
                  <a:lnTo>
                    <a:pt x="0" y="72594"/>
                  </a:lnTo>
                  <a:cubicBezTo>
                    <a:pt x="0" y="32501"/>
                    <a:pt x="32501" y="0"/>
                    <a:pt x="72594" y="0"/>
                  </a:cubicBezTo>
                  <a:close/>
                </a:path>
              </a:pathLst>
            </a:custGeom>
            <a:solidFill>
              <a:schemeClr val="bg1"/>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2881463" y="1892860"/>
              <a:ext cx="3591892" cy="983202"/>
            </a:xfrm>
            <a:prstGeom prst="rect">
              <a:avLst/>
            </a:prstGeom>
          </p:spPr>
          <p:txBody>
            <a:bodyPr wrap="square">
              <a:noAutofit/>
            </a:bodyPr>
            <a:lstStyle/>
            <a:p>
              <a:pPr defTabSz="1954761">
                <a:lnSpc>
                  <a:spcPct val="90000"/>
                </a:lnSpc>
                <a:spcBef>
                  <a:spcPct val="0"/>
                </a:spcBef>
                <a:spcAft>
                  <a:spcPct val="35000"/>
                </a:spcAft>
              </a:pPr>
              <a:r>
                <a:rPr kumimoji="1" lang="ja-JP" altLang="en-US" dirty="0" smtClean="0"/>
                <a:t>ルータの機種選択に迷っているお客様</a:t>
              </a:r>
              <a:endParaRPr kumimoji="1" lang="ja-JP" altLang="en-US" dirty="0"/>
            </a:p>
          </p:txBody>
        </p:sp>
      </p:grpSp>
      <p:sp>
        <p:nvSpPr>
          <p:cNvPr id="5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3</a:t>
            </a:fld>
            <a:endParaRPr lang="en-US" sz="600" dirty="0">
              <a:solidFill>
                <a:srgbClr val="000000">
                  <a:alpha val="25000"/>
                </a:srgbClr>
              </a:solidFill>
              <a:latin typeface="+mn-lt"/>
              <a:ea typeface="+mn-ea"/>
              <a:cs typeface="CiscoSans Thin"/>
            </a:endParaRPr>
          </a:p>
        </p:txBody>
      </p:sp>
      <p:sp>
        <p:nvSpPr>
          <p:cNvPr id="5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57"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33731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01703" y="86812"/>
            <a:ext cx="4931266" cy="782852"/>
          </a:xfrm>
          <a:prstGeom prst="rect">
            <a:avLst/>
          </a:prstGeom>
        </p:spPr>
        <p:txBody>
          <a:bodyPr vert="horz" lIns="68567" tIns="34283" rIns="68567" bIns="34283" rtlCol="0" anchor="t" anchorCtr="0">
            <a:normAutofit/>
          </a:bodyPr>
          <a:lstStyle/>
          <a:p>
            <a:pPr>
              <a:lnSpc>
                <a:spcPts val="4124"/>
              </a:lnSpc>
              <a:defRPr/>
            </a:pPr>
            <a:r>
              <a:rPr lang="en-US" sz="2925" spc="-75" dirty="0" smtClean="0">
                <a:solidFill>
                  <a:srgbClr val="676767"/>
                </a:solidFill>
                <a:latin typeface="Arial"/>
              </a:rPr>
              <a:t>ISR 4221</a:t>
            </a:r>
            <a:endParaRPr lang="en-US" sz="2175" spc="-75" dirty="0">
              <a:solidFill>
                <a:srgbClr val="676767"/>
              </a:solidFill>
              <a:latin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704" y="2348829"/>
            <a:ext cx="4936475" cy="710825"/>
          </a:xfrm>
          <a:prstGeom prst="rect">
            <a:avLst/>
          </a:prstGeom>
        </p:spPr>
      </p:pic>
      <p:sp>
        <p:nvSpPr>
          <p:cNvPr id="7" name="Text Placeholder 1"/>
          <p:cNvSpPr txBox="1">
            <a:spLocks/>
          </p:cNvSpPr>
          <p:nvPr/>
        </p:nvSpPr>
        <p:spPr>
          <a:xfrm>
            <a:off x="301703" y="869663"/>
            <a:ext cx="8343315" cy="3168210"/>
          </a:xfrm>
          <a:prstGeom prst="rect">
            <a:avLst/>
          </a:prstGeom>
        </p:spPr>
        <p:txBody>
          <a:bodyPr lIns="91424" tIns="45712" rIns="91424" bIns="45712"/>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chemeClr val="tx1">
                  <a:lumMod val="75000"/>
                </a:schemeClr>
              </a:buClr>
            </a:pPr>
            <a:r>
              <a:rPr lang="sv-SE" sz="1800" dirty="0"/>
              <a:t>FCS – Beginning Dec 2016</a:t>
            </a:r>
          </a:p>
          <a:p>
            <a:pPr>
              <a:buClr>
                <a:schemeClr val="tx1">
                  <a:lumMod val="75000"/>
                </a:schemeClr>
              </a:buClr>
            </a:pPr>
            <a:r>
              <a:rPr lang="sv-SE" sz="1800" dirty="0"/>
              <a:t>ISR 1900 Replacement</a:t>
            </a:r>
            <a:endParaRPr lang="en-US" sz="1800" dirty="0"/>
          </a:p>
          <a:p>
            <a:pPr>
              <a:buClr>
                <a:schemeClr val="tx1">
                  <a:lumMod val="75000"/>
                </a:schemeClr>
              </a:buClr>
            </a:pPr>
            <a:r>
              <a:rPr lang="en-US" sz="1800" dirty="0"/>
              <a:t>4 Core Atom </a:t>
            </a:r>
            <a:r>
              <a:rPr lang="en-US" sz="1800" dirty="0" err="1"/>
              <a:t>Rangely</a:t>
            </a:r>
            <a:endParaRPr lang="en-US" sz="1800" dirty="0"/>
          </a:p>
          <a:p>
            <a:pPr lvl="1">
              <a:buClr>
                <a:schemeClr val="tx1">
                  <a:lumMod val="75000"/>
                </a:schemeClr>
              </a:buClr>
            </a:pPr>
            <a:r>
              <a:rPr lang="sv-SE" sz="1725" dirty="0"/>
              <a:t>1 SP for Snort on LXC</a:t>
            </a:r>
          </a:p>
          <a:p>
            <a:pPr lvl="1">
              <a:buClr>
                <a:schemeClr val="tx1">
                  <a:lumMod val="75000"/>
                </a:schemeClr>
              </a:buClr>
            </a:pPr>
            <a:r>
              <a:rPr lang="sv-SE" sz="1725" dirty="0">
                <a:solidFill>
                  <a:srgbClr val="C00000"/>
                </a:solidFill>
              </a:rPr>
              <a:t>KVM not supported</a:t>
            </a:r>
            <a:endParaRPr lang="en-US" sz="1725" dirty="0">
              <a:solidFill>
                <a:srgbClr val="C00000"/>
              </a:solidFill>
            </a:endParaRPr>
          </a:p>
          <a:p>
            <a:pPr>
              <a:buClr>
                <a:schemeClr val="tx1">
                  <a:lumMod val="75000"/>
                </a:schemeClr>
              </a:buClr>
            </a:pPr>
            <a:r>
              <a:rPr lang="en-US" sz="1800" dirty="0"/>
              <a:t>13.5 “ wide - 10” deep</a:t>
            </a:r>
          </a:p>
          <a:p>
            <a:pPr>
              <a:buClr>
                <a:schemeClr val="tx1">
                  <a:lumMod val="75000"/>
                </a:schemeClr>
              </a:buClr>
            </a:pPr>
            <a:r>
              <a:rPr lang="en-US" sz="1800" dirty="0"/>
              <a:t>Silent fans  </a:t>
            </a:r>
            <a:r>
              <a:rPr lang="en-US" sz="1200" dirty="0"/>
              <a:t>Peter Thomas approved </a:t>
            </a:r>
            <a:r>
              <a:rPr lang="en-US" sz="1200" dirty="0">
                <a:sym typeface="Wingdings" panose="05000000000000000000" pitchFamily="2" charset="2"/>
              </a:rPr>
              <a:t></a:t>
            </a:r>
            <a:r>
              <a:rPr lang="en-US" sz="1200" dirty="0"/>
              <a:t> </a:t>
            </a:r>
            <a:endParaRPr lang="en-US" sz="1800" dirty="0"/>
          </a:p>
          <a:p>
            <a:pPr>
              <a:buClr>
                <a:schemeClr val="tx1">
                  <a:lumMod val="75000"/>
                </a:schemeClr>
              </a:buClr>
            </a:pPr>
            <a:r>
              <a:rPr lang="en-US" sz="1800" dirty="0"/>
              <a:t>Performance below 4321</a:t>
            </a:r>
          </a:p>
          <a:p>
            <a:pPr lvl="1">
              <a:buClr>
                <a:schemeClr val="tx1">
                  <a:lumMod val="75000"/>
                </a:schemeClr>
              </a:buClr>
            </a:pPr>
            <a:r>
              <a:rPr lang="sv-SE" sz="1725" dirty="0"/>
              <a:t>35 / 75 Mbps</a:t>
            </a:r>
            <a:endParaRPr lang="en-US" sz="1725" dirty="0"/>
          </a:p>
          <a:p>
            <a:pPr>
              <a:buClr>
                <a:schemeClr val="tx1">
                  <a:lumMod val="75000"/>
                </a:schemeClr>
              </a:buClr>
            </a:pPr>
            <a:r>
              <a:rPr lang="en-US" sz="1800" dirty="0"/>
              <a:t>Limited support for NIMs</a:t>
            </a:r>
          </a:p>
        </p:txBody>
      </p:sp>
      <p:sp>
        <p:nvSpPr>
          <p:cNvPr id="4" name="Rounded Rectangle 3"/>
          <p:cNvSpPr/>
          <p:nvPr/>
        </p:nvSpPr>
        <p:spPr>
          <a:xfrm>
            <a:off x="6793840" y="205834"/>
            <a:ext cx="1851178" cy="663830"/>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ja-JP" altLang="en-US" dirty="0" smtClean="0"/>
              <a:t>新製品</a:t>
            </a:r>
            <a:endParaRPr lang="en-US" dirty="0"/>
          </a:p>
        </p:txBody>
      </p:sp>
      <p:pic>
        <p:nvPicPr>
          <p:cNvPr id="5" name="Picture 4"/>
          <p:cNvPicPr>
            <a:picLocks noChangeAspect="1"/>
          </p:cNvPicPr>
          <p:nvPr/>
        </p:nvPicPr>
        <p:blipFill>
          <a:blip r:embed="rId4"/>
          <a:stretch>
            <a:fillRect/>
          </a:stretch>
        </p:blipFill>
        <p:spPr>
          <a:xfrm>
            <a:off x="3927671" y="1113931"/>
            <a:ext cx="5035508" cy="984426"/>
          </a:xfrm>
          <a:prstGeom prst="rect">
            <a:avLst/>
          </a:prstGeom>
        </p:spPr>
      </p:pic>
    </p:spTree>
    <p:extLst>
      <p:ext uri="{BB962C8B-B14F-4D97-AF65-F5344CB8AC3E}">
        <p14:creationId xmlns:p14="http://schemas.microsoft.com/office/powerpoint/2010/main" val="377322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585" y="168965"/>
            <a:ext cx="8657721" cy="586747"/>
          </a:xfrm>
        </p:spPr>
        <p:txBody>
          <a:bodyPr/>
          <a:lstStyle/>
          <a:p>
            <a:r>
              <a:rPr lang="ja-JP" altLang="en-US" dirty="0" smtClean="0"/>
              <a:t>プラットフォーム比較</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11029348"/>
              </p:ext>
            </p:extLst>
          </p:nvPr>
        </p:nvGraphicFramePr>
        <p:xfrm>
          <a:off x="359585" y="897675"/>
          <a:ext cx="8316529" cy="3589020"/>
        </p:xfrm>
        <a:graphic>
          <a:graphicData uri="http://schemas.openxmlformats.org/drawingml/2006/table">
            <a:tbl>
              <a:tblPr firstRow="1" bandRow="1">
                <a:tableStyleId>{7DF18680-E054-41AD-8BC1-D1AEF772440D}</a:tableStyleId>
              </a:tblPr>
              <a:tblGrid>
                <a:gridCol w="2268845">
                  <a:extLst>
                    <a:ext uri="{9D8B030D-6E8A-4147-A177-3AD203B41FA5}">
                      <a16:colId xmlns:a16="http://schemas.microsoft.com/office/drawing/2014/main" val="20000"/>
                    </a:ext>
                  </a:extLst>
                </a:gridCol>
                <a:gridCol w="1511921">
                  <a:extLst>
                    <a:ext uri="{9D8B030D-6E8A-4147-A177-3AD203B41FA5}">
                      <a16:colId xmlns:a16="http://schemas.microsoft.com/office/drawing/2014/main" val="20001"/>
                    </a:ext>
                  </a:extLst>
                </a:gridCol>
                <a:gridCol w="1511921">
                  <a:extLst>
                    <a:ext uri="{9D8B030D-6E8A-4147-A177-3AD203B41FA5}">
                      <a16:colId xmlns:a16="http://schemas.microsoft.com/office/drawing/2014/main" val="20002"/>
                    </a:ext>
                  </a:extLst>
                </a:gridCol>
                <a:gridCol w="1511921">
                  <a:extLst>
                    <a:ext uri="{9D8B030D-6E8A-4147-A177-3AD203B41FA5}">
                      <a16:colId xmlns:a16="http://schemas.microsoft.com/office/drawing/2014/main" val="20003"/>
                    </a:ext>
                  </a:extLst>
                </a:gridCol>
                <a:gridCol w="1511921">
                  <a:extLst>
                    <a:ext uri="{9D8B030D-6E8A-4147-A177-3AD203B41FA5}">
                      <a16:colId xmlns:a16="http://schemas.microsoft.com/office/drawing/2014/main" val="20004"/>
                    </a:ext>
                  </a:extLst>
                </a:gridCol>
              </a:tblGrid>
              <a:tr h="194310">
                <a:tc>
                  <a:txBody>
                    <a:bodyPr/>
                    <a:lstStyle/>
                    <a:p>
                      <a:endParaRPr lang="en-US" sz="800" dirty="0"/>
                    </a:p>
                  </a:txBody>
                  <a:tcPr marL="68562" marR="68562" marT="34290" marB="34290">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1921</a:t>
                      </a:r>
                      <a:endParaRPr lang="en-US" sz="800" dirty="0"/>
                    </a:p>
                  </a:txBody>
                  <a:tcPr marL="68562" marR="68562" marT="34290" marB="34290">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4221</a:t>
                      </a:r>
                      <a:endParaRPr lang="en-US" sz="800" dirty="0"/>
                    </a:p>
                  </a:txBody>
                  <a:tcPr marL="68562" marR="68562" marT="34290" marB="34290">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1941</a:t>
                      </a:r>
                      <a:endParaRPr lang="en-US" sz="800" dirty="0"/>
                    </a:p>
                  </a:txBody>
                  <a:tcPr marL="68562" marR="68562" marT="34290" marB="34290">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4321</a:t>
                      </a:r>
                      <a:endParaRPr lang="en-US" sz="800" dirty="0"/>
                    </a:p>
                  </a:txBody>
                  <a:tcPr marL="68562" marR="68562" marT="34290" marB="34290">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94310">
                <a:tc>
                  <a:txBody>
                    <a:bodyPr/>
                    <a:lstStyle/>
                    <a:p>
                      <a:r>
                        <a:rPr lang="en-US" sz="800" dirty="0" smtClean="0"/>
                        <a:t>Performance Positioning</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15 Mbps</a:t>
                      </a:r>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35 – 75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25 Mbps</a:t>
                      </a:r>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50 –</a:t>
                      </a:r>
                      <a:r>
                        <a:rPr lang="en-US" sz="800" baseline="0" dirty="0" smtClean="0"/>
                        <a:t> </a:t>
                      </a:r>
                      <a:r>
                        <a:rPr lang="en-US" sz="800" dirty="0" smtClean="0"/>
                        <a:t>100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20040">
                <a:tc>
                  <a:txBody>
                    <a:bodyPr/>
                    <a:lstStyle/>
                    <a:p>
                      <a:r>
                        <a:rPr lang="en-US" sz="800" dirty="0" smtClean="0"/>
                        <a:t>Maximum throughput with popular services (FW,</a:t>
                      </a:r>
                      <a:r>
                        <a:rPr lang="en-US" sz="800" baseline="0" dirty="0" smtClean="0"/>
                        <a:t> NAT, </a:t>
                      </a:r>
                      <a:r>
                        <a:rPr lang="en-US" sz="800" baseline="0" dirty="0" err="1" smtClean="0"/>
                        <a:t>QoS</a:t>
                      </a:r>
                      <a:r>
                        <a:rPr lang="en-US" sz="800" baseline="0" dirty="0" smtClean="0"/>
                        <a:t>)</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50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75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80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100 Mbps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94310">
                <a:tc>
                  <a:txBody>
                    <a:bodyPr/>
                    <a:lstStyle/>
                    <a:p>
                      <a:r>
                        <a:rPr lang="en-US" sz="800" dirty="0" smtClean="0"/>
                        <a:t>RU</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 RU Desktop</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 RU Desktop</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RU Desktop</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 RU Desktop</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194310">
                <a:tc>
                  <a:txBody>
                    <a:bodyPr/>
                    <a:lstStyle/>
                    <a:p>
                      <a:r>
                        <a:rPr lang="en-US" sz="800" dirty="0" smtClean="0"/>
                        <a:t>EHWIC / NIM slots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194310">
                <a:tc>
                  <a:txBody>
                    <a:bodyPr/>
                    <a:lstStyle/>
                    <a:p>
                      <a:r>
                        <a:rPr lang="en-US" sz="800" dirty="0" smtClean="0"/>
                        <a:t>GE /</a:t>
                      </a:r>
                      <a:r>
                        <a:rPr lang="en-US" sz="800" baseline="0" dirty="0" smtClean="0"/>
                        <a:t> </a:t>
                      </a:r>
                      <a:r>
                        <a:rPr lang="en-US" sz="800" dirty="0" smtClean="0"/>
                        <a:t>SFP</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 0</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a:t>
                      </a:r>
                      <a:r>
                        <a:rPr lang="en-US" sz="800" baseline="0" dirty="0" smtClean="0"/>
                        <a:t> 1</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a:t>
                      </a:r>
                      <a:r>
                        <a:rPr lang="en-US" sz="800" baseline="0" dirty="0" smtClean="0"/>
                        <a:t> 0</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a:t>
                      </a:r>
                      <a:r>
                        <a:rPr lang="en-US" sz="800" baseline="0" dirty="0" smtClean="0"/>
                        <a:t> 1</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194310">
                <a:tc>
                  <a:txBody>
                    <a:bodyPr/>
                    <a:lstStyle/>
                    <a:p>
                      <a:r>
                        <a:rPr lang="en-US" sz="800" dirty="0" smtClean="0"/>
                        <a:t>Power Supply</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Internal</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External</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Internal</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External</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194310">
                <a:tc>
                  <a:txBody>
                    <a:bodyPr/>
                    <a:lstStyle/>
                    <a:p>
                      <a:r>
                        <a:rPr lang="en-US" sz="800" dirty="0" smtClean="0"/>
                        <a:t>ISC (DSP</a:t>
                      </a:r>
                      <a:r>
                        <a:rPr lang="en-US" sz="800" baseline="0" dirty="0" smtClean="0"/>
                        <a:t>) slot</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Yes</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194310">
                <a:tc>
                  <a:txBody>
                    <a:bodyPr/>
                    <a:lstStyle/>
                    <a:p>
                      <a:r>
                        <a:rPr lang="en-US" sz="800" dirty="0" smtClean="0"/>
                        <a:t>Power supply</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150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90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190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260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194310">
                <a:tc>
                  <a:txBody>
                    <a:bodyPr/>
                    <a:lstStyle/>
                    <a:p>
                      <a:r>
                        <a:rPr lang="en-US" sz="800" dirty="0" smtClean="0"/>
                        <a:t>PoE support</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80</a:t>
                      </a:r>
                      <a:r>
                        <a:rPr lang="en-US" sz="800" baseline="0" dirty="0" smtClean="0"/>
                        <a:t>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80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120 W</a:t>
                      </a:r>
                      <a:endParaRPr lang="en-US" sz="800" dirty="0"/>
                    </a:p>
                  </a:txBody>
                  <a:tcPr marL="68562" marR="68562" marT="34290" marB="34290"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17170">
                <a:tc>
                  <a:txBody>
                    <a:bodyPr/>
                    <a:lstStyle/>
                    <a:p>
                      <a:r>
                        <a:rPr lang="en-US" sz="800" dirty="0" smtClean="0"/>
                        <a:t>CPU</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err="1" smtClean="0"/>
                        <a:t>Cavium</a:t>
                      </a:r>
                      <a:r>
                        <a:rPr lang="en-US" sz="800" dirty="0" smtClean="0"/>
                        <a:t> 2-core</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Intel 4-core</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err="1" smtClean="0"/>
                        <a:t>Cavium</a:t>
                      </a:r>
                      <a:r>
                        <a:rPr lang="en-US" sz="800" dirty="0" smtClean="0"/>
                        <a:t> 2-core</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Intel 4-core</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17170">
                <a:tc>
                  <a:txBody>
                    <a:bodyPr/>
                    <a:lstStyle/>
                    <a:p>
                      <a:r>
                        <a:rPr lang="en-US" sz="800" dirty="0" smtClean="0"/>
                        <a:t>RAM</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512 MB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4 GB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512 MB, 2.5 GB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4</a:t>
                      </a:r>
                      <a:r>
                        <a:rPr lang="en-US" sz="800" baseline="0" dirty="0" smtClean="0"/>
                        <a:t> GB, 8 GB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217170">
                <a:tc>
                  <a:txBody>
                    <a:bodyPr/>
                    <a:lstStyle/>
                    <a:p>
                      <a:r>
                        <a:rPr lang="en-US" sz="800" dirty="0" smtClean="0"/>
                        <a:t>DIMM slot</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217170">
                <a:tc>
                  <a:txBody>
                    <a:bodyPr/>
                    <a:lstStyle/>
                    <a:p>
                      <a:r>
                        <a:rPr lang="en-US" sz="800" baseline="0" dirty="0" smtClean="0"/>
                        <a:t>Flash</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r>
                        <a:rPr lang="en-US" sz="800" baseline="0" dirty="0" smtClean="0"/>
                        <a:t> (Internal USB)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 (</a:t>
                      </a:r>
                      <a:r>
                        <a:rPr lang="en-US" sz="800" dirty="0" err="1" smtClean="0"/>
                        <a:t>eMMC</a:t>
                      </a:r>
                      <a:r>
                        <a:rPr lang="en-US" sz="800" dirty="0" smtClean="0"/>
                        <a:t>)</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 (External CF)</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r>
                        <a:rPr lang="en-US" sz="800" baseline="0" dirty="0" smtClean="0"/>
                        <a:t> (Internal </a:t>
                      </a:r>
                      <a:r>
                        <a:rPr lang="en-US" sz="800" baseline="0" dirty="0" err="1" smtClean="0"/>
                        <a:t>eUSB</a:t>
                      </a:r>
                      <a:r>
                        <a:rPr lang="en-US" sz="800" baseline="0" dirty="0" smtClean="0"/>
                        <a:t>)</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r h="217170">
                <a:tc>
                  <a:txBody>
                    <a:bodyPr/>
                    <a:lstStyle/>
                    <a:p>
                      <a:r>
                        <a:rPr lang="en-US" sz="800" dirty="0" smtClean="0"/>
                        <a:t>Disk </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No</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Optional </a:t>
                      </a:r>
                      <a:r>
                        <a:rPr lang="en-US" sz="800" dirty="0" err="1" smtClean="0"/>
                        <a:t>mSATA</a:t>
                      </a:r>
                      <a:r>
                        <a:rPr lang="en-US" sz="800" dirty="0" smtClean="0"/>
                        <a:t>, NIM</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4"/>
                  </a:ext>
                </a:extLst>
              </a:tr>
              <a:tr h="217170">
                <a:tc>
                  <a:txBody>
                    <a:bodyPr/>
                    <a:lstStyle/>
                    <a:p>
                      <a:r>
                        <a:rPr lang="en-US" sz="800" dirty="0" smtClean="0"/>
                        <a:t>USB</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2</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5"/>
                  </a:ext>
                </a:extLst>
              </a:tr>
              <a:tr h="217170">
                <a:tc>
                  <a:txBody>
                    <a:bodyPr/>
                    <a:lstStyle/>
                    <a:p>
                      <a:r>
                        <a:rPr lang="en-US" sz="800" dirty="0" smtClean="0"/>
                        <a:t>Management</a:t>
                      </a:r>
                      <a:r>
                        <a:rPr lang="en-US" sz="800" baseline="0" dirty="0" smtClean="0"/>
                        <a:t> Port (GE)</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0</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0</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0</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800" dirty="0" smtClean="0"/>
                        <a:t>1</a:t>
                      </a:r>
                      <a:endParaRPr lang="en-US" sz="800" dirty="0"/>
                    </a:p>
                  </a:txBody>
                  <a:tcPr marL="91416" marR="91416" anchor="ct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7" name="Rounded Rectangle 6"/>
          <p:cNvSpPr/>
          <p:nvPr/>
        </p:nvSpPr>
        <p:spPr>
          <a:xfrm>
            <a:off x="4094143" y="800367"/>
            <a:ext cx="1599783" cy="3693409"/>
          </a:xfrm>
          <a:prstGeom prst="roundRect">
            <a:avLst>
              <a:gd name="adj" fmla="val 5389"/>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en-US" sz="1350"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359243" y="27002"/>
            <a:ext cx="732780" cy="674068"/>
          </a:xfrm>
          <a:prstGeom prst="rect">
            <a:avLst/>
          </a:prstGeom>
        </p:spPr>
      </p:pic>
    </p:spTree>
    <p:extLst>
      <p:ext uri="{BB962C8B-B14F-4D97-AF65-F5344CB8AC3E}">
        <p14:creationId xmlns:p14="http://schemas.microsoft.com/office/powerpoint/2010/main" val="417816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337930" y="915409"/>
            <a:ext cx="7676537" cy="1489861"/>
          </a:xfrm>
        </p:spPr>
        <p:txBody>
          <a:bodyPr/>
          <a:lstStyle/>
          <a:p>
            <a:r>
              <a:rPr lang="en-US" altLang="ja-JP" sz="4400" dirty="0" smtClean="0"/>
              <a:t>Cisco Start</a:t>
            </a:r>
            <a:r>
              <a:rPr lang="ja-JP" altLang="en-US" sz="4400" dirty="0" smtClean="0"/>
              <a:t>シリーズ紹介資料</a:t>
            </a:r>
            <a:endParaRPr kumimoji="1" lang="ja-JP" altLang="en-US" sz="4400" dirty="0"/>
          </a:p>
        </p:txBody>
      </p:sp>
    </p:spTree>
    <p:extLst>
      <p:ext uri="{BB962C8B-B14F-4D97-AF65-F5344CB8AC3E}">
        <p14:creationId xmlns:p14="http://schemas.microsoft.com/office/powerpoint/2010/main" val="14425875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908" t="6332" r="1908" b="16135"/>
          <a:stretch/>
        </p:blipFill>
        <p:spPr>
          <a:xfrm>
            <a:off x="933054" y="0"/>
            <a:ext cx="6782106" cy="5143500"/>
          </a:xfrm>
          <a:prstGeom prst="rect">
            <a:avLst/>
          </a:prstGeom>
        </p:spPr>
      </p:pic>
      <p:grpSp>
        <p:nvGrpSpPr>
          <p:cNvPr id="8" name="グループ化 7"/>
          <p:cNvGrpSpPr/>
          <p:nvPr/>
        </p:nvGrpSpPr>
        <p:grpSpPr>
          <a:xfrm>
            <a:off x="3640180" y="2189246"/>
            <a:ext cx="1875533" cy="1009261"/>
            <a:chOff x="3639935" y="2189244"/>
            <a:chExt cx="1876022" cy="1009261"/>
          </a:xfrm>
        </p:grpSpPr>
        <p:sp>
          <p:nvSpPr>
            <p:cNvPr id="30" name="円/楕円 29"/>
            <p:cNvSpPr/>
            <p:nvPr/>
          </p:nvSpPr>
          <p:spPr>
            <a:xfrm>
              <a:off x="3671564" y="2220557"/>
              <a:ext cx="1820391" cy="9592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33" name="正方形/長方形 32"/>
            <p:cNvSpPr/>
            <p:nvPr/>
          </p:nvSpPr>
          <p:spPr>
            <a:xfrm>
              <a:off x="3887713" y="2357947"/>
              <a:ext cx="1374452" cy="773289"/>
            </a:xfrm>
            <a:prstGeom prst="rect">
              <a:avLst/>
            </a:prstGeom>
          </p:spPr>
          <p:txBody>
            <a:bodyPr wrap="none">
              <a:spAutoFit/>
            </a:bodyPr>
            <a:lstStyle/>
            <a:p>
              <a:pPr algn="ctr"/>
              <a:r>
                <a:rPr lang="en-US" altLang="ja-JP" sz="4425" b="1" i="1" spc="-150" dirty="0">
                  <a:solidFill>
                    <a:schemeClr val="bg1"/>
                  </a:solidFill>
                  <a:latin typeface="CiscoSans Thin" pitchFamily="34" charset="0"/>
                  <a:cs typeface="CiscoSansTT ExtraLight"/>
                </a:rPr>
                <a:t>S</a:t>
              </a:r>
              <a:r>
                <a:rPr lang="en-US" altLang="ja-JP" sz="3600" spc="-150" dirty="0">
                  <a:solidFill>
                    <a:schemeClr val="bg1"/>
                  </a:solidFill>
                  <a:latin typeface="CiscoSans Thin" pitchFamily="34" charset="0"/>
                  <a:cs typeface="CiscoSansTT ExtraLight"/>
                </a:rPr>
                <a:t>mart</a:t>
              </a:r>
            </a:p>
          </p:txBody>
        </p:sp>
        <p:sp>
          <p:nvSpPr>
            <p:cNvPr id="52" name="円/楕円 51"/>
            <p:cNvSpPr/>
            <p:nvPr/>
          </p:nvSpPr>
          <p:spPr>
            <a:xfrm>
              <a:off x="3639935" y="2189244"/>
              <a:ext cx="1820391" cy="959260"/>
            </a:xfrm>
            <a:prstGeom prst="ellipse">
              <a:avLst/>
            </a:prstGeom>
            <a:noFill/>
            <a:ln w="63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59" name="円/楕円 58"/>
            <p:cNvSpPr/>
            <p:nvPr/>
          </p:nvSpPr>
          <p:spPr>
            <a:xfrm>
              <a:off x="3695566" y="2239245"/>
              <a:ext cx="1820391" cy="959260"/>
            </a:xfrm>
            <a:prstGeom prst="ellipse">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grpSp>
      <p:grpSp>
        <p:nvGrpSpPr>
          <p:cNvPr id="2" name="グループ化 1"/>
          <p:cNvGrpSpPr/>
          <p:nvPr/>
        </p:nvGrpSpPr>
        <p:grpSpPr>
          <a:xfrm>
            <a:off x="668578" y="2189246"/>
            <a:ext cx="1875533" cy="1009261"/>
            <a:chOff x="667560" y="2189244"/>
            <a:chExt cx="1876021" cy="1009261"/>
          </a:xfrm>
        </p:grpSpPr>
        <p:sp>
          <p:nvSpPr>
            <p:cNvPr id="29" name="円/楕円 28"/>
            <p:cNvSpPr/>
            <p:nvPr/>
          </p:nvSpPr>
          <p:spPr>
            <a:xfrm>
              <a:off x="699189" y="2220557"/>
              <a:ext cx="1820390" cy="959260"/>
            </a:xfrm>
            <a:prstGeom prst="ellipse">
              <a:avLst/>
            </a:prstGeom>
            <a:gradFill>
              <a:gsLst>
                <a:gs pos="20000">
                  <a:srgbClr val="0070C0"/>
                </a:gs>
                <a:gs pos="100000">
                  <a:srgbClr val="00B0F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51" name="円/楕円 50"/>
            <p:cNvSpPr/>
            <p:nvPr/>
          </p:nvSpPr>
          <p:spPr>
            <a:xfrm>
              <a:off x="667560" y="2189244"/>
              <a:ext cx="1820390" cy="959260"/>
            </a:xfrm>
            <a:prstGeom prst="ellipse">
              <a:avLst/>
            </a:prstGeom>
            <a:noFill/>
            <a:ln w="63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58" name="円/楕円 57"/>
            <p:cNvSpPr/>
            <p:nvPr/>
          </p:nvSpPr>
          <p:spPr>
            <a:xfrm>
              <a:off x="723191" y="2239245"/>
              <a:ext cx="1820390" cy="959260"/>
            </a:xfrm>
            <a:prstGeom prst="ellipse">
              <a:avLst/>
            </a:prstGeom>
            <a:solidFill>
              <a:srgbClr val="56C6C3"/>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32" name="正方形/長方形 31"/>
            <p:cNvSpPr/>
            <p:nvPr/>
          </p:nvSpPr>
          <p:spPr>
            <a:xfrm>
              <a:off x="829302" y="2382214"/>
              <a:ext cx="1525174" cy="773289"/>
            </a:xfrm>
            <a:prstGeom prst="rect">
              <a:avLst/>
            </a:prstGeom>
          </p:spPr>
          <p:txBody>
            <a:bodyPr wrap="none">
              <a:spAutoFit/>
            </a:bodyPr>
            <a:lstStyle/>
            <a:p>
              <a:pPr algn="ctr"/>
              <a:r>
                <a:rPr lang="en-US" altLang="ja-JP" sz="4425" b="1" i="1" spc="-150" dirty="0">
                  <a:solidFill>
                    <a:schemeClr val="bg1"/>
                  </a:solidFill>
                  <a:latin typeface="CiscoSans Thin" pitchFamily="34" charset="0"/>
                  <a:cs typeface="CiscoSansTT ExtraLight"/>
                </a:rPr>
                <a:t>S</a:t>
              </a:r>
              <a:r>
                <a:rPr lang="en-US" altLang="ja-JP" sz="3600" spc="-150" dirty="0">
                  <a:solidFill>
                    <a:schemeClr val="bg1"/>
                  </a:solidFill>
                  <a:latin typeface="CiscoSans Thin" pitchFamily="34" charset="0"/>
                  <a:cs typeface="CiscoSansTT ExtraLight"/>
                </a:rPr>
                <a:t>imple</a:t>
              </a:r>
            </a:p>
          </p:txBody>
        </p:sp>
      </p:grpSp>
      <p:grpSp>
        <p:nvGrpSpPr>
          <p:cNvPr id="3" name="グループ化 2"/>
          <p:cNvGrpSpPr/>
          <p:nvPr/>
        </p:nvGrpSpPr>
        <p:grpSpPr>
          <a:xfrm>
            <a:off x="6721509" y="2189246"/>
            <a:ext cx="1875533" cy="1009261"/>
            <a:chOff x="6722067" y="2189244"/>
            <a:chExt cx="1876022" cy="1009261"/>
          </a:xfrm>
        </p:grpSpPr>
        <p:sp>
          <p:nvSpPr>
            <p:cNvPr id="31" name="円/楕円 30"/>
            <p:cNvSpPr/>
            <p:nvPr/>
          </p:nvSpPr>
          <p:spPr>
            <a:xfrm>
              <a:off x="6753696" y="2220557"/>
              <a:ext cx="1820391" cy="959260"/>
            </a:xfrm>
            <a:prstGeom prst="ellipse">
              <a:avLst/>
            </a:prstGeom>
            <a:gradFill>
              <a:gsLst>
                <a:gs pos="20000">
                  <a:srgbClr val="0070C0"/>
                </a:gs>
                <a:gs pos="100000">
                  <a:srgbClr val="00B0F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53" name="円/楕円 52"/>
            <p:cNvSpPr/>
            <p:nvPr/>
          </p:nvSpPr>
          <p:spPr>
            <a:xfrm>
              <a:off x="6722067" y="2189244"/>
              <a:ext cx="1820391" cy="959260"/>
            </a:xfrm>
            <a:prstGeom prst="ellipse">
              <a:avLst/>
            </a:prstGeom>
            <a:noFill/>
            <a:ln w="63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60" name="円/楕円 59"/>
            <p:cNvSpPr/>
            <p:nvPr/>
          </p:nvSpPr>
          <p:spPr>
            <a:xfrm>
              <a:off x="6777698" y="2239245"/>
              <a:ext cx="1820391" cy="959260"/>
            </a:xfrm>
            <a:prstGeom prst="ellipse">
              <a:avLst/>
            </a:prstGeom>
            <a:solidFill>
              <a:srgbClr val="92D050"/>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spc="-150" dirty="0">
                <a:latin typeface="CiscoSans Thin" pitchFamily="34" charset="0"/>
              </a:endParaRPr>
            </a:p>
          </p:txBody>
        </p:sp>
        <p:sp>
          <p:nvSpPr>
            <p:cNvPr id="34" name="正方形/長方形 33"/>
            <p:cNvSpPr/>
            <p:nvPr/>
          </p:nvSpPr>
          <p:spPr>
            <a:xfrm>
              <a:off x="6866524" y="2369740"/>
              <a:ext cx="1611759" cy="773289"/>
            </a:xfrm>
            <a:prstGeom prst="rect">
              <a:avLst/>
            </a:prstGeom>
          </p:spPr>
          <p:txBody>
            <a:bodyPr wrap="none">
              <a:spAutoFit/>
            </a:bodyPr>
            <a:lstStyle/>
            <a:p>
              <a:pPr algn="ctr"/>
              <a:r>
                <a:rPr lang="en-US" altLang="ja-JP" sz="4425" b="1" i="1" spc="-150" dirty="0">
                  <a:solidFill>
                    <a:schemeClr val="bg1"/>
                  </a:solidFill>
                  <a:latin typeface="CiscoSans Thin" pitchFamily="34" charset="0"/>
                  <a:cs typeface="CiscoSansTT ExtraLight"/>
                </a:rPr>
                <a:t>S</a:t>
              </a:r>
              <a:r>
                <a:rPr lang="en-US" altLang="ja-JP" sz="3600" spc="-150" dirty="0">
                  <a:solidFill>
                    <a:schemeClr val="bg1"/>
                  </a:solidFill>
                  <a:latin typeface="CiscoSans Thin" pitchFamily="34" charset="0"/>
                  <a:cs typeface="CiscoSansTT ExtraLight"/>
                </a:rPr>
                <a:t>ecure</a:t>
              </a:r>
            </a:p>
          </p:txBody>
        </p:sp>
      </p:grpSp>
      <p:sp>
        <p:nvSpPr>
          <p:cNvPr id="5" name="タイトル 4"/>
          <p:cNvSpPr>
            <a:spLocks noGrp="1"/>
          </p:cNvSpPr>
          <p:nvPr>
            <p:ph type="title"/>
          </p:nvPr>
        </p:nvSpPr>
        <p:spPr/>
        <p:txBody>
          <a:bodyPr/>
          <a:lstStyle/>
          <a:p>
            <a:r>
              <a:rPr lang="ja-JP" altLang="en-US" dirty="0" smtClean="0">
                <a:solidFill>
                  <a:srgbClr val="0070C0"/>
                </a:solidFill>
                <a:latin typeface="+mj-lt"/>
                <a:ea typeface="+mj-ea"/>
              </a:rPr>
              <a:t>②新市場開拓：</a:t>
            </a:r>
            <a:r>
              <a:rPr lang="en-US" altLang="ja-JP" dirty="0" smtClean="0">
                <a:solidFill>
                  <a:srgbClr val="0070C0"/>
                </a:solidFill>
                <a:latin typeface="+mj-lt"/>
                <a:ea typeface="+mj-ea"/>
              </a:rPr>
              <a:t>Cisco Start </a:t>
            </a:r>
            <a:r>
              <a:rPr lang="ja-JP" altLang="en-US" dirty="0" smtClean="0">
                <a:latin typeface="+mj-lt"/>
                <a:ea typeface="+mj-ea"/>
              </a:rPr>
              <a:t>シリーズ</a:t>
            </a:r>
            <a:endParaRPr kumimoji="1" lang="ja-JP" altLang="en-US" dirty="0">
              <a:latin typeface="+mj-ea"/>
              <a:ea typeface="+mj-ea"/>
            </a:endParaRPr>
          </a:p>
        </p:txBody>
      </p:sp>
      <p:sp>
        <p:nvSpPr>
          <p:cNvPr id="12" name="正方形/長方形 11"/>
          <p:cNvSpPr/>
          <p:nvPr/>
        </p:nvSpPr>
        <p:spPr>
          <a:xfrm>
            <a:off x="444141" y="3273913"/>
            <a:ext cx="8256152" cy="1408060"/>
          </a:xfrm>
          <a:prstGeom prst="rect">
            <a:avLst/>
          </a:prstGeom>
        </p:spPr>
        <p:txBody>
          <a:bodyPr wrap="square" lIns="91422" tIns="45711" rIns="91422" bIns="45711">
            <a:spAutoFit/>
          </a:bodyPr>
          <a:lstStyle/>
          <a:p>
            <a:pPr algn="ctr"/>
            <a:r>
              <a:rPr lang="en-US" altLang="ja-JP" sz="2400" b="1" dirty="0">
                <a:solidFill>
                  <a:srgbClr val="0070C0"/>
                </a:solidFill>
              </a:rPr>
              <a:t>100</a:t>
            </a:r>
            <a:r>
              <a:rPr lang="ja-JP" altLang="en-US" sz="2400" b="1" dirty="0">
                <a:solidFill>
                  <a:srgbClr val="0070C0"/>
                </a:solidFill>
              </a:rPr>
              <a:t>名規模以下の日本企業向けに最適化された</a:t>
            </a:r>
            <a:endParaRPr lang="en-US" altLang="ja-JP" sz="2400" b="1" dirty="0">
              <a:solidFill>
                <a:srgbClr val="0070C0"/>
              </a:solidFill>
            </a:endParaRPr>
          </a:p>
          <a:p>
            <a:pPr algn="ctr"/>
            <a:r>
              <a:rPr lang="ja-JP" altLang="en-US" sz="2400" b="1" dirty="0">
                <a:solidFill>
                  <a:srgbClr val="0070C0"/>
                </a:solidFill>
              </a:rPr>
              <a:t>シスコの新ラインナップ </a:t>
            </a:r>
            <a:r>
              <a:rPr lang="en-US" altLang="ja-JP" sz="2400" b="1" dirty="0">
                <a:solidFill>
                  <a:srgbClr val="0070C0"/>
                </a:solidFill>
              </a:rPr>
              <a:t>Cisco Start </a:t>
            </a:r>
            <a:r>
              <a:rPr lang="ja-JP" altLang="en-US" sz="2400" b="1" dirty="0">
                <a:solidFill>
                  <a:srgbClr val="0070C0"/>
                </a:solidFill>
              </a:rPr>
              <a:t>シリーズ</a:t>
            </a:r>
            <a:endParaRPr lang="en-US" altLang="ja-JP" sz="2400" b="1" dirty="0">
              <a:solidFill>
                <a:srgbClr val="0070C0"/>
              </a:solidFill>
            </a:endParaRPr>
          </a:p>
          <a:p>
            <a:pPr algn="ctr"/>
            <a:r>
              <a:rPr lang="ja-JP" altLang="en-US" sz="1350" dirty="0">
                <a:solidFill>
                  <a:schemeClr val="tx1">
                    <a:lumMod val="50000"/>
                  </a:schemeClr>
                </a:solidFill>
              </a:rPr>
              <a:t>世界が認める品質とサポートを、</a:t>
            </a:r>
            <a:r>
              <a:rPr lang="en-US" altLang="ja-JP" sz="1350" dirty="0">
                <a:solidFill>
                  <a:schemeClr val="tx1">
                    <a:lumMod val="50000"/>
                  </a:schemeClr>
                </a:solidFill>
              </a:rPr>
              <a:t>IT</a:t>
            </a:r>
            <a:r>
              <a:rPr lang="ja-JP" altLang="en-US" sz="1350" dirty="0">
                <a:solidFill>
                  <a:schemeClr val="tx1">
                    <a:lumMod val="50000"/>
                  </a:schemeClr>
                </a:solidFill>
              </a:rPr>
              <a:t>専任者がいない</a:t>
            </a:r>
            <a:endParaRPr lang="en-US" altLang="ja-JP" sz="1350" dirty="0">
              <a:solidFill>
                <a:schemeClr val="tx1">
                  <a:lumMod val="50000"/>
                </a:schemeClr>
              </a:solidFill>
            </a:endParaRPr>
          </a:p>
          <a:p>
            <a:pPr algn="ctr"/>
            <a:r>
              <a:rPr lang="ja-JP" altLang="en-US" sz="1350" dirty="0">
                <a:solidFill>
                  <a:schemeClr val="tx1">
                    <a:lumMod val="50000"/>
                  </a:schemeClr>
                </a:solidFill>
              </a:rPr>
              <a:t>中小企業の皆さまにも、手軽な価格でご実感頂ける</a:t>
            </a:r>
            <a:r>
              <a:rPr lang="ja-JP" altLang="en-US" sz="2400" b="1" dirty="0">
                <a:solidFill>
                  <a:schemeClr val="tx1">
                    <a:lumMod val="50000"/>
                  </a:schemeClr>
                </a:solidFill>
              </a:rPr>
              <a:t>シスコの新提案</a:t>
            </a:r>
            <a:r>
              <a:rPr lang="ja-JP" altLang="en-US" sz="1350" dirty="0">
                <a:solidFill>
                  <a:schemeClr val="tx1">
                    <a:lumMod val="50000"/>
                  </a:schemeClr>
                </a:solidFill>
              </a:rPr>
              <a:t>です。</a:t>
            </a:r>
          </a:p>
        </p:txBody>
      </p:sp>
      <p:pic>
        <p:nvPicPr>
          <p:cNvPr id="13" name="図 1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2309" y="914402"/>
            <a:ext cx="2453336" cy="1542197"/>
          </a:xfrm>
          <a:prstGeom prst="rect">
            <a:avLst/>
          </a:prstGeom>
        </p:spPr>
      </p:pic>
      <p:pic>
        <p:nvPicPr>
          <p:cNvPr id="37" name="図 3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50312" y="914402"/>
            <a:ext cx="2453336" cy="1542197"/>
          </a:xfrm>
          <a:prstGeom prst="rect">
            <a:avLst/>
          </a:prstGeom>
        </p:spPr>
      </p:pic>
      <p:pic>
        <p:nvPicPr>
          <p:cNvPr id="38" name="図 37"/>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91632" y="914402"/>
            <a:ext cx="2453336" cy="1542197"/>
          </a:xfrm>
          <a:prstGeom prst="rect">
            <a:avLst/>
          </a:prstGeom>
        </p:spPr>
      </p:pic>
      <p:sp>
        <p:nvSpPr>
          <p:cNvPr id="44" name="正方形/長方形 43"/>
          <p:cNvSpPr/>
          <p:nvPr/>
        </p:nvSpPr>
        <p:spPr>
          <a:xfrm>
            <a:off x="841245" y="1117266"/>
            <a:ext cx="2226912" cy="888687"/>
          </a:xfrm>
          <a:prstGeom prst="rect">
            <a:avLst/>
          </a:prstGeom>
        </p:spPr>
        <p:txBody>
          <a:bodyPr wrap="square" lIns="91422" tIns="45711" rIns="91422" bIns="45711">
            <a:spAutoFit/>
          </a:bodyPr>
          <a:lstStyle/>
          <a:p>
            <a:pPr algn="ctr"/>
            <a:r>
              <a:rPr lang="en-US" altLang="ja-JP" sz="2025" b="1" dirty="0">
                <a:solidFill>
                  <a:schemeClr val="tx1">
                    <a:lumMod val="50000"/>
                  </a:schemeClr>
                </a:solidFill>
              </a:rPr>
              <a:t>IT</a:t>
            </a:r>
            <a:r>
              <a:rPr lang="ja-JP" altLang="en-US" sz="1575" dirty="0">
                <a:solidFill>
                  <a:schemeClr val="tx1">
                    <a:lumMod val="50000"/>
                  </a:schemeClr>
                </a:solidFill>
              </a:rPr>
              <a:t>専任者が</a:t>
            </a:r>
            <a:endParaRPr lang="en-US" altLang="ja-JP" sz="1575" dirty="0">
              <a:solidFill>
                <a:schemeClr val="tx1">
                  <a:lumMod val="50000"/>
                </a:schemeClr>
              </a:solidFill>
            </a:endParaRPr>
          </a:p>
          <a:p>
            <a:pPr algn="ctr"/>
            <a:r>
              <a:rPr lang="ja-JP" altLang="en-US" sz="1575" b="1" dirty="0">
                <a:solidFill>
                  <a:schemeClr val="tx1">
                    <a:lumMod val="50000"/>
                  </a:schemeClr>
                </a:solidFill>
              </a:rPr>
              <a:t>居なくても、少なくても</a:t>
            </a:r>
          </a:p>
          <a:p>
            <a:pPr algn="ctr"/>
            <a:r>
              <a:rPr lang="ja-JP" altLang="en-US" sz="1575" dirty="0">
                <a:solidFill>
                  <a:schemeClr val="tx1">
                    <a:lumMod val="50000"/>
                  </a:schemeClr>
                </a:solidFill>
              </a:rPr>
              <a:t>導入できる管理性</a:t>
            </a:r>
          </a:p>
        </p:txBody>
      </p:sp>
      <p:sp>
        <p:nvSpPr>
          <p:cNvPr id="46" name="正方形/長方形 45"/>
          <p:cNvSpPr/>
          <p:nvPr/>
        </p:nvSpPr>
        <p:spPr>
          <a:xfrm>
            <a:off x="3598066" y="789721"/>
            <a:ext cx="2226912" cy="1304185"/>
          </a:xfrm>
          <a:prstGeom prst="rect">
            <a:avLst/>
          </a:prstGeom>
        </p:spPr>
        <p:txBody>
          <a:bodyPr wrap="square" lIns="91422" tIns="45711" rIns="91422" bIns="45711">
            <a:spAutoFit/>
          </a:bodyPr>
          <a:lstStyle/>
          <a:p>
            <a:pPr algn="ctr"/>
            <a:endParaRPr lang="ja-JP" altLang="en-US" sz="1575" dirty="0">
              <a:solidFill>
                <a:schemeClr val="tx1">
                  <a:lumMod val="50000"/>
                </a:schemeClr>
              </a:solidFill>
            </a:endParaRPr>
          </a:p>
          <a:p>
            <a:pPr algn="ctr"/>
            <a:r>
              <a:rPr lang="ja-JP" altLang="en-US" sz="1575" b="1" dirty="0">
                <a:solidFill>
                  <a:schemeClr val="tx1">
                    <a:lumMod val="50000"/>
                  </a:schemeClr>
                </a:solidFill>
              </a:rPr>
              <a:t>シスコ</a:t>
            </a:r>
            <a:r>
              <a:rPr lang="en-US" altLang="ja-JP" sz="1575" b="1" dirty="0">
                <a:solidFill>
                  <a:schemeClr val="tx1">
                    <a:lumMod val="50000"/>
                  </a:schemeClr>
                </a:solidFill>
              </a:rPr>
              <a:t>30</a:t>
            </a:r>
            <a:r>
              <a:rPr lang="ja-JP" altLang="en-US" sz="1575" b="1" dirty="0">
                <a:solidFill>
                  <a:schemeClr val="tx1">
                    <a:lumMod val="50000"/>
                  </a:schemeClr>
                </a:solidFill>
              </a:rPr>
              <a:t>年の実績</a:t>
            </a:r>
            <a:r>
              <a:rPr lang="ja-JP" altLang="en-US" sz="1575" dirty="0">
                <a:solidFill>
                  <a:schemeClr val="tx1">
                    <a:lumMod val="50000"/>
                  </a:schemeClr>
                </a:solidFill>
              </a:rPr>
              <a:t>と</a:t>
            </a:r>
            <a:endParaRPr lang="en-US" altLang="ja-JP" sz="1575" dirty="0">
              <a:solidFill>
                <a:schemeClr val="tx1">
                  <a:lumMod val="50000"/>
                </a:schemeClr>
              </a:solidFill>
            </a:endParaRPr>
          </a:p>
          <a:p>
            <a:pPr algn="ctr"/>
            <a:r>
              <a:rPr lang="ja-JP" altLang="en-US" sz="1575" dirty="0">
                <a:solidFill>
                  <a:schemeClr val="tx1">
                    <a:lumMod val="50000"/>
                  </a:schemeClr>
                </a:solidFill>
              </a:rPr>
              <a:t>機能を凝縮した</a:t>
            </a:r>
            <a:endParaRPr lang="en-US" altLang="ja-JP" sz="1575" dirty="0">
              <a:solidFill>
                <a:schemeClr val="tx1">
                  <a:lumMod val="50000"/>
                </a:schemeClr>
              </a:solidFill>
            </a:endParaRPr>
          </a:p>
          <a:p>
            <a:pPr algn="ctr"/>
            <a:r>
              <a:rPr lang="ja-JP" altLang="en-US" sz="1575" dirty="0">
                <a:solidFill>
                  <a:schemeClr val="tx1">
                    <a:lumMod val="50000"/>
                  </a:schemeClr>
                </a:solidFill>
              </a:rPr>
              <a:t>あらゆるネットワーク</a:t>
            </a:r>
            <a:endParaRPr lang="en-US" altLang="ja-JP" sz="1575" dirty="0">
              <a:solidFill>
                <a:schemeClr val="tx1">
                  <a:lumMod val="50000"/>
                </a:schemeClr>
              </a:solidFill>
            </a:endParaRPr>
          </a:p>
          <a:p>
            <a:pPr algn="ctr"/>
            <a:r>
              <a:rPr lang="ja-JP" altLang="en-US" sz="1575" dirty="0">
                <a:solidFill>
                  <a:schemeClr val="tx1">
                    <a:lumMod val="50000"/>
                  </a:schemeClr>
                </a:solidFill>
              </a:rPr>
              <a:t>機器を簡単に導入</a:t>
            </a:r>
            <a:endParaRPr lang="ja-JP" altLang="en-US" sz="1200" dirty="0">
              <a:solidFill>
                <a:schemeClr val="tx1">
                  <a:lumMod val="50000"/>
                </a:schemeClr>
              </a:solidFill>
            </a:endParaRPr>
          </a:p>
        </p:txBody>
      </p:sp>
      <p:sp>
        <p:nvSpPr>
          <p:cNvPr id="54" name="正方形/長方形 53"/>
          <p:cNvSpPr/>
          <p:nvPr/>
        </p:nvSpPr>
        <p:spPr>
          <a:xfrm>
            <a:off x="6542808" y="1117266"/>
            <a:ext cx="2226912" cy="819437"/>
          </a:xfrm>
          <a:prstGeom prst="rect">
            <a:avLst/>
          </a:prstGeom>
        </p:spPr>
        <p:txBody>
          <a:bodyPr wrap="square" lIns="91422" tIns="45711" rIns="91422" bIns="45711">
            <a:spAutoFit/>
          </a:bodyPr>
          <a:lstStyle/>
          <a:p>
            <a:pPr algn="ctr"/>
            <a:r>
              <a:rPr lang="ja-JP" altLang="en-US" sz="1350" b="1" dirty="0">
                <a:solidFill>
                  <a:schemeClr val="tx1">
                    <a:lumMod val="50000"/>
                  </a:schemeClr>
                </a:solidFill>
              </a:rPr>
              <a:t>世界最大規模</a:t>
            </a:r>
            <a:r>
              <a:rPr lang="ja-JP" altLang="en-US" sz="1575" dirty="0">
                <a:solidFill>
                  <a:schemeClr val="tx1">
                    <a:lumMod val="50000"/>
                  </a:schemeClr>
                </a:solidFill>
              </a:rPr>
              <a:t>の</a:t>
            </a:r>
            <a:endParaRPr lang="en-US" altLang="ja-JP" sz="1575" dirty="0">
              <a:solidFill>
                <a:schemeClr val="tx1">
                  <a:lumMod val="50000"/>
                </a:schemeClr>
              </a:solidFill>
            </a:endParaRPr>
          </a:p>
          <a:p>
            <a:pPr algn="ctr"/>
            <a:r>
              <a:rPr lang="ja-JP" altLang="en-US" sz="1575" dirty="0">
                <a:solidFill>
                  <a:schemeClr val="tx1">
                    <a:lumMod val="50000"/>
                  </a:schemeClr>
                </a:solidFill>
              </a:rPr>
              <a:t>解析力を持つ</a:t>
            </a:r>
          </a:p>
          <a:p>
            <a:pPr algn="ctr"/>
            <a:r>
              <a:rPr lang="ja-JP" altLang="en-US" sz="1575" dirty="0">
                <a:solidFill>
                  <a:schemeClr val="tx1">
                    <a:lumMod val="50000"/>
                  </a:schemeClr>
                </a:solidFill>
              </a:rPr>
              <a:t>セキュリティ基盤と連携</a:t>
            </a:r>
            <a:endParaRPr lang="ja-JP" altLang="en-US" sz="1200" dirty="0">
              <a:solidFill>
                <a:schemeClr val="tx1">
                  <a:lumMod val="50000"/>
                </a:schemeClr>
              </a:solidFill>
            </a:endParaRPr>
          </a:p>
        </p:txBody>
      </p:sp>
    </p:spTree>
    <p:extLst>
      <p:ext uri="{BB962C8B-B14F-4D97-AF65-F5344CB8AC3E}">
        <p14:creationId xmlns:p14="http://schemas.microsoft.com/office/powerpoint/2010/main" val="168863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250"/>
                                        <p:tgtEl>
                                          <p:spTgt spid="7"/>
                                        </p:tgtEl>
                                      </p:cBhvr>
                                    </p:animEffect>
                                  </p:childTnLst>
                                </p:cTn>
                              </p:par>
                              <p:par>
                                <p:cTn id="8" presetID="23" presetClass="entr" presetSubtype="272" fill="hold" nodeType="withEffect">
                                  <p:stCondLst>
                                    <p:cond delay="75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strVal val="2/3*#ppt_w"/>
                                          </p:val>
                                        </p:tav>
                                        <p:tav tm="100000">
                                          <p:val>
                                            <p:strVal val="#ppt_w"/>
                                          </p:val>
                                        </p:tav>
                                      </p:tavLst>
                                    </p:anim>
                                    <p:anim calcmode="lin" valueType="num">
                                      <p:cBhvr>
                                        <p:cTn id="11" dur="500" fill="hold"/>
                                        <p:tgtEl>
                                          <p:spTgt spid="2"/>
                                        </p:tgtEl>
                                        <p:attrNameLst>
                                          <p:attrName>ppt_h</p:attrName>
                                        </p:attrNameLst>
                                      </p:cBhvr>
                                      <p:tavLst>
                                        <p:tav tm="0">
                                          <p:val>
                                            <p:strVal val="2/3*#ppt_h"/>
                                          </p:val>
                                        </p:tav>
                                        <p:tav tm="100000">
                                          <p:val>
                                            <p:strVal val="#ppt_h"/>
                                          </p:val>
                                        </p:tav>
                                      </p:tavLst>
                                    </p:anim>
                                  </p:childTnLst>
                                </p:cTn>
                              </p:par>
                              <p:par>
                                <p:cTn id="12" presetID="23" presetClass="entr" presetSubtype="272" fill="hold" nodeType="withEffect">
                                  <p:stCondLst>
                                    <p:cond delay="1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2/3*#ppt_w"/>
                                          </p:val>
                                        </p:tav>
                                        <p:tav tm="100000">
                                          <p:val>
                                            <p:strVal val="#ppt_w"/>
                                          </p:val>
                                        </p:tav>
                                      </p:tavLst>
                                    </p:anim>
                                    <p:anim calcmode="lin" valueType="num">
                                      <p:cBhvr>
                                        <p:cTn id="15" dur="500" fill="hold"/>
                                        <p:tgtEl>
                                          <p:spTgt spid="8"/>
                                        </p:tgtEl>
                                        <p:attrNameLst>
                                          <p:attrName>ppt_h</p:attrName>
                                        </p:attrNameLst>
                                      </p:cBhvr>
                                      <p:tavLst>
                                        <p:tav tm="0">
                                          <p:val>
                                            <p:strVal val="2/3*#ppt_h"/>
                                          </p:val>
                                        </p:tav>
                                        <p:tav tm="100000">
                                          <p:val>
                                            <p:strVal val="#ppt_h"/>
                                          </p:val>
                                        </p:tav>
                                      </p:tavLst>
                                    </p:anim>
                                  </p:childTnLst>
                                </p:cTn>
                              </p:par>
                              <p:par>
                                <p:cTn id="16" presetID="23" presetClass="entr" presetSubtype="272" fill="hold" nodeType="withEffect">
                                  <p:stCondLst>
                                    <p:cond delay="175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2/3*#ppt_w"/>
                                          </p:val>
                                        </p:tav>
                                        <p:tav tm="100000">
                                          <p:val>
                                            <p:strVal val="#ppt_w"/>
                                          </p:val>
                                        </p:tav>
                                      </p:tavLst>
                                    </p:anim>
                                    <p:anim calcmode="lin" valueType="num">
                                      <p:cBhvr>
                                        <p:cTn id="19" dur="500" fill="hold"/>
                                        <p:tgtEl>
                                          <p:spTgt spid="3"/>
                                        </p:tgtEl>
                                        <p:attrNameLst>
                                          <p:attrName>ppt_h</p:attrName>
                                        </p:attrNameLst>
                                      </p:cBhvr>
                                      <p:tavLst>
                                        <p:tav tm="0">
                                          <p:val>
                                            <p:strVal val="2/3*#ppt_h"/>
                                          </p:val>
                                        </p:tav>
                                        <p:tav tm="100000">
                                          <p:val>
                                            <p:strVal val="#ppt_h"/>
                                          </p:val>
                                        </p:tav>
                                      </p:tavLst>
                                    </p:anim>
                                  </p:childTnLst>
                                </p:cTn>
                              </p:par>
                            </p:childTnLst>
                          </p:cTn>
                        </p:par>
                        <p:par>
                          <p:cTn id="20" fill="hold">
                            <p:stCondLst>
                              <p:cond delay="2250"/>
                            </p:stCondLst>
                            <p:childTnLst>
                              <p:par>
                                <p:cTn id="21" presetID="49" presetClass="entr" presetSubtype="0" decel="100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par>
                                <p:cTn id="27" presetID="23" presetClass="entr" presetSubtype="272" fill="hold" grpId="0" nodeType="withEffect">
                                  <p:stCondLst>
                                    <p:cond delay="500"/>
                                  </p:stCondLst>
                                  <p:childTnLst>
                                    <p:set>
                                      <p:cBhvr>
                                        <p:cTn id="28" dur="1" fill="hold">
                                          <p:stCondLst>
                                            <p:cond delay="0"/>
                                          </p:stCondLst>
                                        </p:cTn>
                                        <p:tgtEl>
                                          <p:spTgt spid="44"/>
                                        </p:tgtEl>
                                        <p:attrNameLst>
                                          <p:attrName>style.visibility</p:attrName>
                                        </p:attrNameLst>
                                      </p:cBhvr>
                                      <p:to>
                                        <p:strVal val="visible"/>
                                      </p:to>
                                    </p:set>
                                    <p:anim calcmode="lin" valueType="num">
                                      <p:cBhvr>
                                        <p:cTn id="29" dur="750" fill="hold"/>
                                        <p:tgtEl>
                                          <p:spTgt spid="44"/>
                                        </p:tgtEl>
                                        <p:attrNameLst>
                                          <p:attrName>ppt_w</p:attrName>
                                        </p:attrNameLst>
                                      </p:cBhvr>
                                      <p:tavLst>
                                        <p:tav tm="0">
                                          <p:val>
                                            <p:strVal val="2/3*#ppt_w"/>
                                          </p:val>
                                        </p:tav>
                                        <p:tav tm="100000">
                                          <p:val>
                                            <p:strVal val="#ppt_w"/>
                                          </p:val>
                                        </p:tav>
                                      </p:tavLst>
                                    </p:anim>
                                    <p:anim calcmode="lin" valueType="num">
                                      <p:cBhvr>
                                        <p:cTn id="30" dur="750" fill="hold"/>
                                        <p:tgtEl>
                                          <p:spTgt spid="44"/>
                                        </p:tgtEl>
                                        <p:attrNameLst>
                                          <p:attrName>ppt_h</p:attrName>
                                        </p:attrNameLst>
                                      </p:cBhvr>
                                      <p:tavLst>
                                        <p:tav tm="0">
                                          <p:val>
                                            <p:strVal val="2/3*#ppt_h"/>
                                          </p:val>
                                        </p:tav>
                                        <p:tav tm="100000">
                                          <p:val>
                                            <p:strVal val="#ppt_h"/>
                                          </p:val>
                                        </p:tav>
                                      </p:tavLst>
                                    </p:anim>
                                  </p:childTnLst>
                                </p:cTn>
                              </p:par>
                            </p:childTnLst>
                          </p:cTn>
                        </p:par>
                        <p:par>
                          <p:cTn id="31" fill="hold">
                            <p:stCondLst>
                              <p:cond delay="3500"/>
                            </p:stCondLst>
                            <p:childTnLst>
                              <p:par>
                                <p:cTn id="32" presetID="49" presetClass="entr" presetSubtype="0" decel="10000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 calcmode="lin" valueType="num">
                                      <p:cBhvr>
                                        <p:cTn id="36" dur="500" fill="hold"/>
                                        <p:tgtEl>
                                          <p:spTgt spid="37"/>
                                        </p:tgtEl>
                                        <p:attrNameLst>
                                          <p:attrName>style.rotation</p:attrName>
                                        </p:attrNameLst>
                                      </p:cBhvr>
                                      <p:tavLst>
                                        <p:tav tm="0">
                                          <p:val>
                                            <p:fltVal val="360"/>
                                          </p:val>
                                        </p:tav>
                                        <p:tav tm="100000">
                                          <p:val>
                                            <p:fltVal val="0"/>
                                          </p:val>
                                        </p:tav>
                                      </p:tavLst>
                                    </p:anim>
                                    <p:animEffect transition="in" filter="fade">
                                      <p:cBhvr>
                                        <p:cTn id="37" dur="500"/>
                                        <p:tgtEl>
                                          <p:spTgt spid="37"/>
                                        </p:tgtEl>
                                      </p:cBhvr>
                                    </p:animEffect>
                                  </p:childTnLst>
                                </p:cTn>
                              </p:par>
                              <p:par>
                                <p:cTn id="38" presetID="23" presetClass="entr" presetSubtype="272" fill="hold" grpId="0" nodeType="withEffect">
                                  <p:stCondLst>
                                    <p:cond delay="500"/>
                                  </p:stCondLst>
                                  <p:childTnLst>
                                    <p:set>
                                      <p:cBhvr>
                                        <p:cTn id="39" dur="1" fill="hold">
                                          <p:stCondLst>
                                            <p:cond delay="0"/>
                                          </p:stCondLst>
                                        </p:cTn>
                                        <p:tgtEl>
                                          <p:spTgt spid="46"/>
                                        </p:tgtEl>
                                        <p:attrNameLst>
                                          <p:attrName>style.visibility</p:attrName>
                                        </p:attrNameLst>
                                      </p:cBhvr>
                                      <p:to>
                                        <p:strVal val="visible"/>
                                      </p:to>
                                    </p:set>
                                    <p:anim calcmode="lin" valueType="num">
                                      <p:cBhvr>
                                        <p:cTn id="40" dur="750" fill="hold"/>
                                        <p:tgtEl>
                                          <p:spTgt spid="46"/>
                                        </p:tgtEl>
                                        <p:attrNameLst>
                                          <p:attrName>ppt_w</p:attrName>
                                        </p:attrNameLst>
                                      </p:cBhvr>
                                      <p:tavLst>
                                        <p:tav tm="0">
                                          <p:val>
                                            <p:strVal val="2/3*#ppt_w"/>
                                          </p:val>
                                        </p:tav>
                                        <p:tav tm="100000">
                                          <p:val>
                                            <p:strVal val="#ppt_w"/>
                                          </p:val>
                                        </p:tav>
                                      </p:tavLst>
                                    </p:anim>
                                    <p:anim calcmode="lin" valueType="num">
                                      <p:cBhvr>
                                        <p:cTn id="41" dur="750" fill="hold"/>
                                        <p:tgtEl>
                                          <p:spTgt spid="46"/>
                                        </p:tgtEl>
                                        <p:attrNameLst>
                                          <p:attrName>ppt_h</p:attrName>
                                        </p:attrNameLst>
                                      </p:cBhvr>
                                      <p:tavLst>
                                        <p:tav tm="0">
                                          <p:val>
                                            <p:strVal val="2/3*#ppt_h"/>
                                          </p:val>
                                        </p:tav>
                                        <p:tav tm="100000">
                                          <p:val>
                                            <p:strVal val="#ppt_h"/>
                                          </p:val>
                                        </p:tav>
                                      </p:tavLst>
                                    </p:anim>
                                  </p:childTnLst>
                                </p:cTn>
                              </p:par>
                            </p:childTnLst>
                          </p:cTn>
                        </p:par>
                        <p:par>
                          <p:cTn id="42" fill="hold">
                            <p:stCondLst>
                              <p:cond delay="4750"/>
                            </p:stCondLst>
                            <p:childTnLst>
                              <p:par>
                                <p:cTn id="43" presetID="49" presetClass="entr" presetSubtype="0" decel="100000"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 calcmode="lin" valueType="num">
                                      <p:cBhvr>
                                        <p:cTn id="47" dur="500" fill="hold"/>
                                        <p:tgtEl>
                                          <p:spTgt spid="38"/>
                                        </p:tgtEl>
                                        <p:attrNameLst>
                                          <p:attrName>style.rotation</p:attrName>
                                        </p:attrNameLst>
                                      </p:cBhvr>
                                      <p:tavLst>
                                        <p:tav tm="0">
                                          <p:val>
                                            <p:fltVal val="360"/>
                                          </p:val>
                                        </p:tav>
                                        <p:tav tm="100000">
                                          <p:val>
                                            <p:fltVal val="0"/>
                                          </p:val>
                                        </p:tav>
                                      </p:tavLst>
                                    </p:anim>
                                    <p:animEffect transition="in" filter="fade">
                                      <p:cBhvr>
                                        <p:cTn id="48" dur="500"/>
                                        <p:tgtEl>
                                          <p:spTgt spid="38"/>
                                        </p:tgtEl>
                                      </p:cBhvr>
                                    </p:animEffect>
                                  </p:childTnLst>
                                </p:cTn>
                              </p:par>
                              <p:par>
                                <p:cTn id="49" presetID="23" presetClass="entr" presetSubtype="272" fill="hold" grpId="0" nodeType="withEffect">
                                  <p:stCondLst>
                                    <p:cond delay="500"/>
                                  </p:stCondLst>
                                  <p:childTnLst>
                                    <p:set>
                                      <p:cBhvr>
                                        <p:cTn id="50" dur="1" fill="hold">
                                          <p:stCondLst>
                                            <p:cond delay="0"/>
                                          </p:stCondLst>
                                        </p:cTn>
                                        <p:tgtEl>
                                          <p:spTgt spid="54"/>
                                        </p:tgtEl>
                                        <p:attrNameLst>
                                          <p:attrName>style.visibility</p:attrName>
                                        </p:attrNameLst>
                                      </p:cBhvr>
                                      <p:to>
                                        <p:strVal val="visible"/>
                                      </p:to>
                                    </p:set>
                                    <p:anim calcmode="lin" valueType="num">
                                      <p:cBhvr>
                                        <p:cTn id="51" dur="750" fill="hold"/>
                                        <p:tgtEl>
                                          <p:spTgt spid="54"/>
                                        </p:tgtEl>
                                        <p:attrNameLst>
                                          <p:attrName>ppt_w</p:attrName>
                                        </p:attrNameLst>
                                      </p:cBhvr>
                                      <p:tavLst>
                                        <p:tav tm="0">
                                          <p:val>
                                            <p:strVal val="2/3*#ppt_w"/>
                                          </p:val>
                                        </p:tav>
                                        <p:tav tm="100000">
                                          <p:val>
                                            <p:strVal val="#ppt_w"/>
                                          </p:val>
                                        </p:tav>
                                      </p:tavLst>
                                    </p:anim>
                                    <p:anim calcmode="lin" valueType="num">
                                      <p:cBhvr>
                                        <p:cTn id="52" dur="750" fill="hold"/>
                                        <p:tgtEl>
                                          <p:spTgt spid="54"/>
                                        </p:tgtEl>
                                        <p:attrNameLst>
                                          <p:attrName>ppt_h</p:attrName>
                                        </p:attrNameLst>
                                      </p:cBhvr>
                                      <p:tavLst>
                                        <p:tav tm="0">
                                          <p:val>
                                            <p:strVal val="2/3*#ppt_h"/>
                                          </p:val>
                                        </p:tav>
                                        <p:tav tm="100000">
                                          <p:val>
                                            <p:strVal val="#ppt_h"/>
                                          </p:val>
                                        </p:tav>
                                      </p:tavLst>
                                    </p:anim>
                                  </p:childTnLst>
                                </p:cTn>
                              </p:par>
                            </p:childTnLst>
                          </p:cTn>
                        </p:par>
                        <p:par>
                          <p:cTn id="53" fill="hold">
                            <p:stCondLst>
                              <p:cond delay="6000"/>
                            </p:stCondLst>
                            <p:childTnLst>
                              <p:par>
                                <p:cTn id="54" presetID="2" presetClass="entr" presetSubtype="4" fill="hold" grpId="0" nodeType="afterEffect">
                                  <p:stCondLst>
                                    <p:cond delay="25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additive="base">
                                        <p:cTn id="5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500"/>
                                  </p:stCondLst>
                                  <p:childTnLst>
                                    <p:set>
                                      <p:cBhvr>
                                        <p:cTn id="59" dur="1" fill="hold">
                                          <p:stCondLst>
                                            <p:cond delay="0"/>
                                          </p:stCondLst>
                                        </p:cTn>
                                        <p:tgtEl>
                                          <p:spTgt spid="12">
                                            <p:txEl>
                                              <p:pRg st="1" end="1"/>
                                            </p:txEl>
                                          </p:spTgt>
                                        </p:tgtEl>
                                        <p:attrNameLst>
                                          <p:attrName>style.visibility</p:attrName>
                                        </p:attrNameLst>
                                      </p:cBhvr>
                                      <p:to>
                                        <p:strVal val="visible"/>
                                      </p:to>
                                    </p:set>
                                    <p:anim calcmode="lin" valueType="num">
                                      <p:cBhvr additive="base">
                                        <p:cTn id="60"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750"/>
                                  </p:stCondLst>
                                  <p:childTnLst>
                                    <p:set>
                                      <p:cBhvr>
                                        <p:cTn id="63" dur="1" fill="hold">
                                          <p:stCondLst>
                                            <p:cond delay="0"/>
                                          </p:stCondLst>
                                        </p:cTn>
                                        <p:tgtEl>
                                          <p:spTgt spid="12">
                                            <p:txEl>
                                              <p:pRg st="2" end="2"/>
                                            </p:txEl>
                                          </p:spTgt>
                                        </p:tgtEl>
                                        <p:attrNameLst>
                                          <p:attrName>style.visibility</p:attrName>
                                        </p:attrNameLst>
                                      </p:cBhvr>
                                      <p:to>
                                        <p:strVal val="visible"/>
                                      </p:to>
                                    </p:set>
                                    <p:anim calcmode="lin" valueType="num">
                                      <p:cBhvr additive="base">
                                        <p:cTn id="6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1000"/>
                                  </p:stCondLst>
                                  <p:childTnLst>
                                    <p:set>
                                      <p:cBhvr>
                                        <p:cTn id="67" dur="1" fill="hold">
                                          <p:stCondLst>
                                            <p:cond delay="0"/>
                                          </p:stCondLst>
                                        </p:cTn>
                                        <p:tgtEl>
                                          <p:spTgt spid="12">
                                            <p:txEl>
                                              <p:pRg st="3" end="3"/>
                                            </p:txEl>
                                          </p:spTgt>
                                        </p:tgtEl>
                                        <p:attrNameLst>
                                          <p:attrName>style.visibility</p:attrName>
                                        </p:attrNameLst>
                                      </p:cBhvr>
                                      <p:to>
                                        <p:strVal val="visible"/>
                                      </p:to>
                                    </p:set>
                                    <p:anim calcmode="lin" valueType="num">
                                      <p:cBhvr additive="base">
                                        <p:cTn id="68"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70" fill="hold">
                            <p:stCondLst>
                              <p:cond delay="7500"/>
                            </p:stCondLst>
                            <p:childTnLst>
                              <p:par>
                                <p:cTn id="71" presetID="26" presetClass="emph" presetSubtype="0" fill="hold" grpId="1" nodeType="afterEffect">
                                  <p:stCondLst>
                                    <p:cond delay="0"/>
                                  </p:stCondLst>
                                  <p:childTnLst>
                                    <p:animEffect transition="out" filter="fade">
                                      <p:cBhvr>
                                        <p:cTn id="72" dur="500" tmFilter="0, 0; .2, .5; .8, .5; 1, 0"/>
                                        <p:tgtEl>
                                          <p:spTgt spid="12">
                                            <p:txEl>
                                              <p:pRg st="0" end="0"/>
                                            </p:txEl>
                                          </p:spTgt>
                                        </p:tgtEl>
                                      </p:cBhvr>
                                    </p:animEffect>
                                    <p:animScale>
                                      <p:cBhvr>
                                        <p:cTn id="73" dur="250" autoRev="1" fill="hold"/>
                                        <p:tgtEl>
                                          <p:spTgt spid="12">
                                            <p:txEl>
                                              <p:pRg st="0" end="0"/>
                                            </p:txEl>
                                          </p:spTgt>
                                        </p:tgtEl>
                                      </p:cBhvr>
                                      <p:by x="105000" y="105000"/>
                                    </p:animScale>
                                  </p:childTnLst>
                                </p:cTn>
                              </p:par>
                              <p:par>
                                <p:cTn id="74" presetID="26" presetClass="emph" presetSubtype="0" fill="hold" grpId="1" nodeType="withEffect">
                                  <p:stCondLst>
                                    <p:cond delay="0"/>
                                  </p:stCondLst>
                                  <p:childTnLst>
                                    <p:animEffect transition="out" filter="fade">
                                      <p:cBhvr>
                                        <p:cTn id="75" dur="500" tmFilter="0, 0; .2, .5; .8, .5; 1, 0"/>
                                        <p:tgtEl>
                                          <p:spTgt spid="12">
                                            <p:txEl>
                                              <p:pRg st="1" end="1"/>
                                            </p:txEl>
                                          </p:spTgt>
                                        </p:tgtEl>
                                      </p:cBhvr>
                                    </p:animEffect>
                                    <p:animScale>
                                      <p:cBhvr>
                                        <p:cTn id="76" dur="250" autoRev="1" fill="hold"/>
                                        <p:tgtEl>
                                          <p:spTgt spid="12">
                                            <p:txEl>
                                              <p:pRg st="1" end="1"/>
                                            </p:txEl>
                                          </p:spTgt>
                                        </p:tgtEl>
                                      </p:cBhvr>
                                      <p:by x="105000" y="105000"/>
                                    </p:animScale>
                                  </p:childTnLst>
                                </p:cTn>
                              </p:par>
                              <p:par>
                                <p:cTn id="77" presetID="26" presetClass="emph" presetSubtype="0" fill="hold" grpId="1" nodeType="withEffect">
                                  <p:stCondLst>
                                    <p:cond delay="0"/>
                                  </p:stCondLst>
                                  <p:childTnLst>
                                    <p:animEffect transition="out" filter="fade">
                                      <p:cBhvr>
                                        <p:cTn id="78" dur="500" tmFilter="0, 0; .2, .5; .8, .5; 1, 0"/>
                                        <p:tgtEl>
                                          <p:spTgt spid="12">
                                            <p:txEl>
                                              <p:pRg st="2" end="2"/>
                                            </p:txEl>
                                          </p:spTgt>
                                        </p:tgtEl>
                                      </p:cBhvr>
                                    </p:animEffect>
                                    <p:animScale>
                                      <p:cBhvr>
                                        <p:cTn id="79" dur="250" autoRev="1" fill="hold"/>
                                        <p:tgtEl>
                                          <p:spTgt spid="12">
                                            <p:txEl>
                                              <p:pRg st="2" end="2"/>
                                            </p:txEl>
                                          </p:spTgt>
                                        </p:tgtEl>
                                      </p:cBhvr>
                                      <p:by x="105000" y="105000"/>
                                    </p:animScale>
                                  </p:childTnLst>
                                </p:cTn>
                              </p:par>
                              <p:par>
                                <p:cTn id="80" presetID="26" presetClass="emph" presetSubtype="0" fill="hold" grpId="1" nodeType="withEffect">
                                  <p:stCondLst>
                                    <p:cond delay="0"/>
                                  </p:stCondLst>
                                  <p:childTnLst>
                                    <p:animEffect transition="out" filter="fade">
                                      <p:cBhvr>
                                        <p:cTn id="81" dur="500" tmFilter="0, 0; .2, .5; .8, .5; 1, 0"/>
                                        <p:tgtEl>
                                          <p:spTgt spid="12">
                                            <p:txEl>
                                              <p:pRg st="3" end="3"/>
                                            </p:txEl>
                                          </p:spTgt>
                                        </p:tgtEl>
                                      </p:cBhvr>
                                    </p:animEffect>
                                    <p:animScale>
                                      <p:cBhvr>
                                        <p:cTn id="82" dur="250" autoRev="1" fill="hold"/>
                                        <p:tgtEl>
                                          <p:spTgt spid="1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allAtOnce"/>
      <p:bldP spid="44" grpId="0"/>
      <p:bldP spid="46"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7734"/>
          <a:stretch/>
        </p:blipFill>
        <p:spPr>
          <a:xfrm>
            <a:off x="1646308" y="220669"/>
            <a:ext cx="7496504" cy="4431746"/>
          </a:xfrm>
          <a:prstGeom prst="rect">
            <a:avLst/>
          </a:prstGeom>
        </p:spPr>
      </p:pic>
      <p:sp>
        <p:nvSpPr>
          <p:cNvPr id="5" name="タイトル 4"/>
          <p:cNvSpPr>
            <a:spLocks noGrp="1"/>
          </p:cNvSpPr>
          <p:nvPr>
            <p:ph type="title"/>
          </p:nvPr>
        </p:nvSpPr>
        <p:spPr/>
        <p:txBody>
          <a:bodyPr/>
          <a:lstStyle/>
          <a:p>
            <a:r>
              <a:rPr lang="en-US" altLang="ja-JP" dirty="0" smtClean="0">
                <a:latin typeface="+mj-ea"/>
                <a:ea typeface="+mj-ea"/>
              </a:rPr>
              <a:t>Cisco Start</a:t>
            </a:r>
            <a:r>
              <a:rPr lang="ja-JP" altLang="en-US" dirty="0" smtClean="0">
                <a:latin typeface="+mj-ea"/>
                <a:ea typeface="+mj-ea"/>
              </a:rPr>
              <a:t>で新市場開拓：</a:t>
            </a:r>
            <a:r>
              <a:rPr lang="en-US" altLang="ja-JP" dirty="0" err="1" smtClean="0">
                <a:latin typeface="+mj-ea"/>
                <a:ea typeface="+mj-ea"/>
              </a:rPr>
              <a:t>C841M</a:t>
            </a:r>
            <a:endParaRPr kumimoji="1" lang="ja-JP" altLang="en-US" dirty="0">
              <a:latin typeface="+mj-ea"/>
              <a:ea typeface="+mj-ea"/>
            </a:endParaRPr>
          </a:p>
        </p:txBody>
      </p:sp>
      <p:sp>
        <p:nvSpPr>
          <p:cNvPr id="31" name="Rectangle 50"/>
          <p:cNvSpPr/>
          <p:nvPr/>
        </p:nvSpPr>
        <p:spPr>
          <a:xfrm>
            <a:off x="2047823" y="929022"/>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39" name="Rectangle 50"/>
          <p:cNvSpPr/>
          <p:nvPr/>
        </p:nvSpPr>
        <p:spPr>
          <a:xfrm>
            <a:off x="2047823" y="2110425"/>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0" name="Rectangle 50"/>
          <p:cNvSpPr/>
          <p:nvPr/>
        </p:nvSpPr>
        <p:spPr>
          <a:xfrm>
            <a:off x="2047823" y="3291831"/>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 name="正方形/長方形 3"/>
          <p:cNvSpPr/>
          <p:nvPr/>
        </p:nvSpPr>
        <p:spPr>
          <a:xfrm>
            <a:off x="5267858" y="1045854"/>
            <a:ext cx="3505449" cy="704021"/>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日本の要求にコミット</a:t>
            </a:r>
          </a:p>
          <a:p>
            <a:pPr algn="r"/>
            <a:r>
              <a:rPr lang="en-US" altLang="ja-JP" sz="1575" dirty="0">
                <a:solidFill>
                  <a:schemeClr val="tx1">
                    <a:lumMod val="50000"/>
                  </a:schemeClr>
                </a:solidFill>
              </a:rPr>
              <a:t> &gt;&gt;&gt; </a:t>
            </a:r>
            <a:r>
              <a:rPr lang="ja-JP" altLang="en-US" sz="1575" dirty="0">
                <a:solidFill>
                  <a:schemeClr val="tx1">
                    <a:lumMod val="50000"/>
                  </a:schemeClr>
                </a:solidFill>
              </a:rPr>
              <a:t>日本語簡単セットアップ</a:t>
            </a:r>
          </a:p>
        </p:txBody>
      </p:sp>
      <p:sp>
        <p:nvSpPr>
          <p:cNvPr id="41" name="正方形/長方形 40"/>
          <p:cNvSpPr/>
          <p:nvPr/>
        </p:nvSpPr>
        <p:spPr>
          <a:xfrm>
            <a:off x="3705596" y="2218534"/>
            <a:ext cx="5067711" cy="704021"/>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リーズナブルな価格設定</a:t>
            </a:r>
            <a:endParaRPr lang="en-US" altLang="ja-JP" sz="2400" b="1" dirty="0">
              <a:solidFill>
                <a:schemeClr val="tx1">
                  <a:lumMod val="50000"/>
                </a:schemeClr>
              </a:solidFill>
            </a:endParaRPr>
          </a:p>
          <a:p>
            <a:pPr algn="r"/>
            <a:r>
              <a:rPr lang="en-US" altLang="ja-JP" sz="1575" dirty="0">
                <a:solidFill>
                  <a:schemeClr val="tx1">
                    <a:lumMod val="50000"/>
                  </a:schemeClr>
                </a:solidFill>
              </a:rPr>
              <a:t>&gt;&gt;&gt; </a:t>
            </a:r>
            <a:r>
              <a:rPr lang="ja-JP" altLang="en-US" sz="1575" dirty="0">
                <a:solidFill>
                  <a:schemeClr val="tx1">
                    <a:lumMod val="50000"/>
                  </a:schemeClr>
                </a:solidFill>
              </a:rPr>
              <a:t>より身近に価値をご提供</a:t>
            </a:r>
          </a:p>
        </p:txBody>
      </p:sp>
      <p:sp>
        <p:nvSpPr>
          <p:cNvPr id="42" name="正方形/長方形 41"/>
          <p:cNvSpPr/>
          <p:nvPr/>
        </p:nvSpPr>
        <p:spPr>
          <a:xfrm>
            <a:off x="3705597" y="3285719"/>
            <a:ext cx="5067710" cy="946395"/>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充実の機能群</a:t>
            </a:r>
            <a:endParaRPr lang="en-US" altLang="ja-JP" sz="2400" b="1" dirty="0">
              <a:solidFill>
                <a:schemeClr val="tx1">
                  <a:lumMod val="50000"/>
                </a:schemeClr>
              </a:solidFill>
            </a:endParaRPr>
          </a:p>
          <a:p>
            <a:pPr algn="r"/>
            <a:r>
              <a:rPr lang="en-US" altLang="ja-JP" sz="1575" dirty="0">
                <a:solidFill>
                  <a:schemeClr val="tx1">
                    <a:lumMod val="50000"/>
                  </a:schemeClr>
                </a:solidFill>
              </a:rPr>
              <a:t>&gt;&gt;&gt; </a:t>
            </a:r>
            <a:r>
              <a:rPr lang="ja-JP" altLang="en-US" sz="1575" dirty="0">
                <a:solidFill>
                  <a:schemeClr val="tx1">
                    <a:lumMod val="50000"/>
                  </a:schemeClr>
                </a:solidFill>
              </a:rPr>
              <a:t>アプリケーション</a:t>
            </a:r>
            <a:r>
              <a:rPr lang="ja-JP" altLang="en-US" sz="1575" dirty="0" smtClean="0">
                <a:solidFill>
                  <a:schemeClr val="tx1">
                    <a:lumMod val="50000"/>
                  </a:schemeClr>
                </a:solidFill>
              </a:rPr>
              <a:t>可視化、</a:t>
            </a:r>
            <a:endParaRPr lang="en-US" altLang="ja-JP" sz="1575" dirty="0">
              <a:solidFill>
                <a:schemeClr val="tx1">
                  <a:lumMod val="50000"/>
                </a:schemeClr>
              </a:solidFill>
            </a:endParaRPr>
          </a:p>
          <a:p>
            <a:pPr algn="r"/>
            <a:r>
              <a:rPr lang="ja-JP" altLang="en-US" sz="1575" dirty="0">
                <a:solidFill>
                  <a:schemeClr val="tx1">
                    <a:lumMod val="50000"/>
                  </a:schemeClr>
                </a:solidFill>
              </a:rPr>
              <a:t>自動化</a:t>
            </a:r>
            <a:r>
              <a:rPr lang="ja-JP" altLang="en-US" sz="1575" dirty="0" smtClean="0">
                <a:solidFill>
                  <a:schemeClr val="tx1">
                    <a:lumMod val="50000"/>
                  </a:schemeClr>
                </a:solidFill>
              </a:rPr>
              <a:t>機能、セキュリティ</a:t>
            </a:r>
            <a:endParaRPr lang="ja-JP" altLang="en-US" sz="1575" dirty="0">
              <a:solidFill>
                <a:schemeClr val="tx1">
                  <a:lumMod val="50000"/>
                </a:schemeClr>
              </a:solidFill>
            </a:endParaRPr>
          </a:p>
        </p:txBody>
      </p:sp>
      <p:pic>
        <p:nvPicPr>
          <p:cNvPr id="43" name="図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300" y="924831"/>
            <a:ext cx="1011115" cy="1011378"/>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670" y="2057449"/>
            <a:ext cx="1007086" cy="1007348"/>
          </a:xfrm>
          <a:prstGeom prst="rect">
            <a:avLst/>
          </a:prstGeom>
        </p:spPr>
      </p:pic>
      <p:pic>
        <p:nvPicPr>
          <p:cNvPr id="46" name="図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400" y="3251905"/>
            <a:ext cx="1081274" cy="1081556"/>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1" y="847919"/>
            <a:ext cx="4730930" cy="3694264"/>
          </a:xfrm>
          <a:prstGeom prst="rect">
            <a:avLst/>
          </a:prstGeom>
        </p:spPr>
      </p:pic>
    </p:spTree>
    <p:extLst>
      <p:ext uri="{BB962C8B-B14F-4D97-AF65-F5344CB8AC3E}">
        <p14:creationId xmlns:p14="http://schemas.microsoft.com/office/powerpoint/2010/main" val="37639631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 calcmode="lin" valueType="num">
                                      <p:cBhvr>
                                        <p:cTn id="17" dur="500" fill="hold"/>
                                        <p:tgtEl>
                                          <p:spTgt spid="43"/>
                                        </p:tgtEl>
                                        <p:attrNameLst>
                                          <p:attrName>style.rotation</p:attrName>
                                        </p:attrNameLst>
                                      </p:cBhvr>
                                      <p:tavLst>
                                        <p:tav tm="0">
                                          <p:val>
                                            <p:fltVal val="360"/>
                                          </p:val>
                                        </p:tav>
                                        <p:tav tm="100000">
                                          <p:val>
                                            <p:fltVal val="0"/>
                                          </p:val>
                                        </p:tav>
                                      </p:tavLst>
                                    </p:anim>
                                    <p:animEffect transition="in" filter="fade">
                                      <p:cBhvr>
                                        <p:cTn id="18" dur="500"/>
                                        <p:tgtEl>
                                          <p:spTgt spid="43"/>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type="lt">
                                    <p:tmPct val="0"/>
                                  </p:iterate>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0-#ppt_w/2"/>
                                          </p:val>
                                        </p:tav>
                                        <p:tav tm="100000">
                                          <p:val>
                                            <p:strVal val="#ppt_x"/>
                                          </p:val>
                                        </p:tav>
                                      </p:tavLst>
                                    </p:anim>
                                    <p:anim calcmode="lin" valueType="num">
                                      <p:cBhvr additive="base">
                                        <p:cTn id="27" dur="500" fill="hold"/>
                                        <p:tgtEl>
                                          <p:spTgt spid="39"/>
                                        </p:tgtEl>
                                        <p:attrNameLst>
                                          <p:attrName>ppt_y</p:attrName>
                                        </p:attrNameLst>
                                      </p:cBhvr>
                                      <p:tavLst>
                                        <p:tav tm="0">
                                          <p:val>
                                            <p:strVal val="#ppt_y"/>
                                          </p:val>
                                        </p:tav>
                                        <p:tav tm="100000">
                                          <p:val>
                                            <p:strVal val="#ppt_y"/>
                                          </p:val>
                                        </p:tav>
                                      </p:tavLst>
                                    </p:anim>
                                  </p:childTnLst>
                                </p:cTn>
                              </p:par>
                              <p:par>
                                <p:cTn id="28" presetID="49" presetClass="entr" presetSubtype="0" decel="10000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 calcmode="lin" valueType="num">
                                      <p:cBhvr>
                                        <p:cTn id="32" dur="500" fill="hold"/>
                                        <p:tgtEl>
                                          <p:spTgt spid="45"/>
                                        </p:tgtEl>
                                        <p:attrNameLst>
                                          <p:attrName>style.rotation</p:attrName>
                                        </p:attrNameLst>
                                      </p:cBhvr>
                                      <p:tavLst>
                                        <p:tav tm="0">
                                          <p:val>
                                            <p:fltVal val="360"/>
                                          </p:val>
                                        </p:tav>
                                        <p:tav tm="100000">
                                          <p:val>
                                            <p:fltVal val="0"/>
                                          </p:val>
                                        </p:tav>
                                      </p:tavLst>
                                    </p:anim>
                                    <p:animEffect transition="in" filter="fade">
                                      <p:cBhvr>
                                        <p:cTn id="33" dur="500"/>
                                        <p:tgtEl>
                                          <p:spTgt spid="45"/>
                                        </p:tgtEl>
                                      </p:cBhvr>
                                    </p:animEffect>
                                  </p:childTnLst>
                                </p:cTn>
                              </p:par>
                            </p:childTnLst>
                          </p:cTn>
                        </p:par>
                        <p:par>
                          <p:cTn id="34" fill="hold">
                            <p:stCondLst>
                              <p:cond delay="2500"/>
                            </p:stCondLst>
                            <p:childTnLst>
                              <p:par>
                                <p:cTn id="35" presetID="10" presetClass="entr" presetSubtype="0" fill="hold" grpId="0" nodeType="afterEffect">
                                  <p:stCondLst>
                                    <p:cond delay="0"/>
                                  </p:stCondLst>
                                  <p:iterate type="lt">
                                    <p:tmPct val="0"/>
                                  </p:iterate>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3000"/>
                            </p:stCondLst>
                            <p:childTnLst>
                              <p:par>
                                <p:cTn id="39" presetID="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0-#ppt_w/2"/>
                                          </p:val>
                                        </p:tav>
                                        <p:tav tm="100000">
                                          <p:val>
                                            <p:strVal val="#ppt_x"/>
                                          </p:val>
                                        </p:tav>
                                      </p:tavLst>
                                    </p:anim>
                                    <p:anim calcmode="lin" valueType="num">
                                      <p:cBhvr additive="base">
                                        <p:cTn id="42" dur="500" fill="hold"/>
                                        <p:tgtEl>
                                          <p:spTgt spid="40"/>
                                        </p:tgtEl>
                                        <p:attrNameLst>
                                          <p:attrName>ppt_y</p:attrName>
                                        </p:attrNameLst>
                                      </p:cBhvr>
                                      <p:tavLst>
                                        <p:tav tm="0">
                                          <p:val>
                                            <p:strVal val="#ppt_y"/>
                                          </p:val>
                                        </p:tav>
                                        <p:tav tm="100000">
                                          <p:val>
                                            <p:strVal val="#ppt_y"/>
                                          </p:val>
                                        </p:tav>
                                      </p:tavLst>
                                    </p:anim>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childTnLst>
                          </p:cTn>
                        </p:par>
                        <p:par>
                          <p:cTn id="49" fill="hold">
                            <p:stCondLst>
                              <p:cond delay="3500"/>
                            </p:stCondLst>
                            <p:childTnLst>
                              <p:par>
                                <p:cTn id="50" presetID="10" presetClass="entr" presetSubtype="0" fill="hold" grpId="0" nodeType="afterEffect">
                                  <p:stCondLst>
                                    <p:cond delay="0"/>
                                  </p:stCondLst>
                                  <p:iterate type="lt">
                                    <p:tmPct val="0"/>
                                  </p:iterate>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par>
                          <p:cTn id="53" fill="hold">
                            <p:stCondLst>
                              <p:cond delay="4000"/>
                            </p:stCondLst>
                            <p:childTnLst>
                              <p:par>
                                <p:cTn id="54" presetID="26" presetClass="emph" presetSubtype="0" fill="hold" grpId="1" nodeType="afterEffect">
                                  <p:stCondLst>
                                    <p:cond delay="0"/>
                                  </p:stCondLst>
                                  <p:iterate type="lt">
                                    <p:tmPct val="10000"/>
                                  </p:iterate>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par>
                                <p:cTn id="57" presetID="26" presetClass="emph" presetSubtype="0" fill="hold" grpId="1" nodeType="withEffect">
                                  <p:stCondLst>
                                    <p:cond delay="0"/>
                                  </p:stCondLst>
                                  <p:iterate type="lt">
                                    <p:tmPct val="10000"/>
                                  </p:iterate>
                                  <p:childTnLst>
                                    <p:animEffect transition="out" filter="fade">
                                      <p:cBhvr>
                                        <p:cTn id="58" dur="500" tmFilter="0, 0; .2, .5; .8, .5; 1, 0"/>
                                        <p:tgtEl>
                                          <p:spTgt spid="41"/>
                                        </p:tgtEl>
                                      </p:cBhvr>
                                    </p:animEffect>
                                    <p:animScale>
                                      <p:cBhvr>
                                        <p:cTn id="59" dur="250" autoRev="1" fill="hold"/>
                                        <p:tgtEl>
                                          <p:spTgt spid="41"/>
                                        </p:tgtEl>
                                      </p:cBhvr>
                                      <p:by x="105000" y="105000"/>
                                    </p:animScale>
                                  </p:childTnLst>
                                </p:cTn>
                              </p:par>
                              <p:par>
                                <p:cTn id="60" presetID="26" presetClass="emph" presetSubtype="0" fill="hold" grpId="1" nodeType="withEffect">
                                  <p:stCondLst>
                                    <p:cond delay="0"/>
                                  </p:stCondLst>
                                  <p:iterate type="lt">
                                    <p:tmPct val="10000"/>
                                  </p:iterate>
                                  <p:childTnLst>
                                    <p:animEffect transition="out" filter="fade">
                                      <p:cBhvr>
                                        <p:cTn id="61" dur="500" tmFilter="0, 0; .2, .5; .8, .5; 1, 0"/>
                                        <p:tgtEl>
                                          <p:spTgt spid="42"/>
                                        </p:tgtEl>
                                      </p:cBhvr>
                                    </p:animEffect>
                                    <p:animScale>
                                      <p:cBhvr>
                                        <p:cTn id="62"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0" grpId="0" animBg="1"/>
      <p:bldP spid="4" grpId="0"/>
      <p:bldP spid="4" grpId="1"/>
      <p:bldP spid="41" grpId="0"/>
      <p:bldP spid="41" grpId="1"/>
      <p:bldP spid="42" grpId="0"/>
      <p:bldP spid="4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09060" y="1057701"/>
            <a:ext cx="2672981" cy="3486318"/>
          </a:xfrm>
          <a:prstGeom prst="rect">
            <a:avLst/>
          </a:prstGeom>
          <a:gradFill flip="none" rotWithShape="1">
            <a:gsLst>
              <a:gs pos="0">
                <a:schemeClr val="bg1"/>
              </a:gs>
              <a:gs pos="100000">
                <a:schemeClr val="accent6">
                  <a:lumMod val="40000"/>
                  <a:lumOff val="60000"/>
                </a:schemeClr>
              </a:gs>
            </a:gsLst>
            <a:lin ang="54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6" name="Rectangle 45"/>
          <p:cNvSpPr/>
          <p:nvPr/>
        </p:nvSpPr>
        <p:spPr>
          <a:xfrm>
            <a:off x="3260980" y="1057701"/>
            <a:ext cx="2672981" cy="3486318"/>
          </a:xfrm>
          <a:prstGeom prst="rect">
            <a:avLst/>
          </a:prstGeom>
          <a:gradFill flip="none" rotWithShape="1">
            <a:gsLst>
              <a:gs pos="0">
                <a:schemeClr val="bg1"/>
              </a:gs>
              <a:gs pos="100000">
                <a:schemeClr val="accent6">
                  <a:lumMod val="40000"/>
                  <a:lumOff val="60000"/>
                </a:schemeClr>
              </a:gs>
            </a:gsLst>
            <a:lin ang="54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7" name="Rectangle 46"/>
          <p:cNvSpPr/>
          <p:nvPr/>
        </p:nvSpPr>
        <p:spPr>
          <a:xfrm>
            <a:off x="6012898" y="1057701"/>
            <a:ext cx="2672981" cy="3486318"/>
          </a:xfrm>
          <a:prstGeom prst="rect">
            <a:avLst/>
          </a:prstGeom>
          <a:gradFill flip="none" rotWithShape="1">
            <a:gsLst>
              <a:gs pos="0">
                <a:schemeClr val="bg1"/>
              </a:gs>
              <a:gs pos="100000">
                <a:schemeClr val="accent6">
                  <a:lumMod val="40000"/>
                  <a:lumOff val="60000"/>
                </a:schemeClr>
              </a:gs>
            </a:gsLst>
            <a:lin ang="54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15" name="TextBox 14"/>
          <p:cNvSpPr txBox="1"/>
          <p:nvPr/>
        </p:nvSpPr>
        <p:spPr>
          <a:xfrm>
            <a:off x="5985609" y="1077366"/>
            <a:ext cx="2664896" cy="393551"/>
          </a:xfrm>
          <a:prstGeom prst="rect">
            <a:avLst/>
          </a:prstGeom>
          <a:noFill/>
          <a:effectLst/>
        </p:spPr>
        <p:txBody>
          <a:bodyPr wrap="square" lIns="91422" tIns="45711" rIns="91422" bIns="45711" rtlCol="0" anchor="t">
            <a:spAutoFit/>
          </a:bodyPr>
          <a:lstStyle/>
          <a:p>
            <a:pPr algn="ctr">
              <a:lnSpc>
                <a:spcPct val="90000"/>
              </a:lnSpc>
            </a:pPr>
            <a:r>
              <a:rPr lang="en-US" altLang="ja-JP" sz="2175" b="1" dirty="0">
                <a:solidFill>
                  <a:srgbClr val="0070C0"/>
                </a:solidFill>
                <a:latin typeface="+mn-ea"/>
                <a:cs typeface="Arial"/>
              </a:rPr>
              <a:t>E</a:t>
            </a:r>
            <a:r>
              <a:rPr lang="ja-JP" altLang="en-US" sz="2175" b="1" dirty="0">
                <a:solidFill>
                  <a:srgbClr val="0070C0"/>
                </a:solidFill>
                <a:latin typeface="+mn-ea"/>
                <a:cs typeface="Arial"/>
              </a:rPr>
              <a:t>コマース</a:t>
            </a:r>
            <a:endParaRPr lang="en-US" sz="2175" b="1" dirty="0">
              <a:solidFill>
                <a:srgbClr val="0070C0"/>
              </a:solidFill>
              <a:latin typeface="+mn-ea"/>
              <a:cs typeface="Arial"/>
            </a:endParaRPr>
          </a:p>
        </p:txBody>
      </p:sp>
      <p:sp>
        <p:nvSpPr>
          <p:cNvPr id="24" name="TextBox 23"/>
          <p:cNvSpPr txBox="1"/>
          <p:nvPr/>
        </p:nvSpPr>
        <p:spPr>
          <a:xfrm>
            <a:off x="3233690" y="800368"/>
            <a:ext cx="2672981" cy="694787"/>
          </a:xfrm>
          <a:prstGeom prst="rect">
            <a:avLst/>
          </a:prstGeom>
          <a:noFill/>
          <a:effectLst/>
        </p:spPr>
        <p:txBody>
          <a:bodyPr wrap="square" lIns="91422" tIns="45711" rIns="91422" bIns="45711" rtlCol="0" anchor="t">
            <a:spAutoFit/>
          </a:bodyPr>
          <a:lstStyle/>
          <a:p>
            <a:pPr algn="ctr">
              <a:lnSpc>
                <a:spcPct val="90000"/>
              </a:lnSpc>
            </a:pPr>
            <a:r>
              <a:rPr lang="ja-JP" altLang="en-US" sz="2175" b="1" dirty="0" smtClean="0">
                <a:solidFill>
                  <a:srgbClr val="0070C0"/>
                </a:solidFill>
                <a:latin typeface="+mn-ea"/>
                <a:cs typeface="Arial"/>
              </a:rPr>
              <a:t>パートナー、</a:t>
            </a:r>
            <a:endParaRPr lang="en-US" altLang="ja-JP" sz="2175" b="1" dirty="0">
              <a:solidFill>
                <a:srgbClr val="0070C0"/>
              </a:solidFill>
              <a:latin typeface="+mn-ea"/>
              <a:cs typeface="Arial"/>
            </a:endParaRPr>
          </a:p>
          <a:p>
            <a:pPr algn="ctr">
              <a:lnSpc>
                <a:spcPct val="90000"/>
              </a:lnSpc>
            </a:pPr>
            <a:r>
              <a:rPr lang="ja-JP" altLang="en-US" sz="2175" b="1" dirty="0">
                <a:solidFill>
                  <a:srgbClr val="0070C0"/>
                </a:solidFill>
                <a:latin typeface="+mn-ea"/>
                <a:cs typeface="Arial"/>
              </a:rPr>
              <a:t>ディストリビュータ</a:t>
            </a:r>
            <a:endParaRPr lang="en-US" sz="2175" b="1" dirty="0">
              <a:solidFill>
                <a:srgbClr val="0070C0"/>
              </a:solidFill>
              <a:latin typeface="+mn-ea"/>
              <a:cs typeface="Arial"/>
            </a:endParaRPr>
          </a:p>
        </p:txBody>
      </p:sp>
      <p:sp>
        <p:nvSpPr>
          <p:cNvPr id="50" name="TextBox 49"/>
          <p:cNvSpPr txBox="1"/>
          <p:nvPr/>
        </p:nvSpPr>
        <p:spPr>
          <a:xfrm>
            <a:off x="3347604" y="3421601"/>
            <a:ext cx="2586357" cy="900172"/>
          </a:xfrm>
          <a:prstGeom prst="rect">
            <a:avLst/>
          </a:prstGeom>
          <a:noFill/>
        </p:spPr>
        <p:txBody>
          <a:bodyPr wrap="square" lIns="68504" tIns="34253" rIns="68504" bIns="34253" rtlCol="0">
            <a:spAutoFit/>
          </a:bodyPr>
          <a:lstStyle/>
          <a:p>
            <a:pPr algn="ctr" defTabSz="342518">
              <a:buClr>
                <a:srgbClr val="6DB344"/>
              </a:buClr>
            </a:pPr>
            <a:r>
              <a:rPr lang="ja-JP" altLang="en-US" sz="1350" b="1" dirty="0">
                <a:solidFill>
                  <a:schemeClr val="tx1">
                    <a:lumMod val="50000"/>
                  </a:schemeClr>
                </a:solidFill>
                <a:latin typeface="+mn-ea"/>
                <a:cs typeface="Arial"/>
              </a:rPr>
              <a:t>全国カバーの</a:t>
            </a:r>
            <a:endParaRPr lang="en-US" altLang="ja-JP" sz="1350" b="1" dirty="0">
              <a:solidFill>
                <a:schemeClr val="tx1">
                  <a:lumMod val="50000"/>
                </a:schemeClr>
              </a:solidFill>
              <a:latin typeface="+mn-ea"/>
              <a:cs typeface="Arial"/>
            </a:endParaRPr>
          </a:p>
          <a:p>
            <a:pPr algn="ctr" defTabSz="342518">
              <a:buClr>
                <a:srgbClr val="6DB344"/>
              </a:buClr>
            </a:pPr>
            <a:r>
              <a:rPr lang="ja-JP" altLang="en-US" sz="1350" b="1" dirty="0" smtClean="0">
                <a:solidFill>
                  <a:schemeClr val="tx1">
                    <a:lumMod val="50000"/>
                  </a:schemeClr>
                </a:solidFill>
                <a:latin typeface="+mn-ea"/>
                <a:cs typeface="Arial"/>
              </a:rPr>
              <a:t>パートナー、</a:t>
            </a:r>
            <a:endParaRPr lang="en-US" altLang="ja-JP" sz="1350" b="1" dirty="0">
              <a:solidFill>
                <a:schemeClr val="tx1">
                  <a:lumMod val="50000"/>
                </a:schemeClr>
              </a:solidFill>
              <a:latin typeface="+mn-ea"/>
              <a:cs typeface="Arial"/>
            </a:endParaRPr>
          </a:p>
          <a:p>
            <a:pPr algn="ctr" defTabSz="342518">
              <a:buClr>
                <a:srgbClr val="6DB344"/>
              </a:buClr>
            </a:pPr>
            <a:r>
              <a:rPr lang="ja-JP" altLang="en-US" sz="1350" b="1" dirty="0">
                <a:solidFill>
                  <a:schemeClr val="tx1">
                    <a:lumMod val="50000"/>
                  </a:schemeClr>
                </a:solidFill>
                <a:latin typeface="+mn-ea"/>
                <a:cs typeface="Arial"/>
              </a:rPr>
              <a:t>ディストリビューター</a:t>
            </a:r>
            <a:endParaRPr lang="en-US" altLang="ja-JP" sz="1350" b="1" dirty="0">
              <a:solidFill>
                <a:schemeClr val="tx1">
                  <a:lumMod val="50000"/>
                </a:schemeClr>
              </a:solidFill>
              <a:latin typeface="+mn-ea"/>
              <a:cs typeface="Arial"/>
            </a:endParaRPr>
          </a:p>
          <a:p>
            <a:pPr algn="ctr" defTabSz="342518">
              <a:buClr>
                <a:srgbClr val="6DB344"/>
              </a:buClr>
            </a:pPr>
            <a:r>
              <a:rPr lang="ja-JP" altLang="en-US" sz="1350" b="1" dirty="0">
                <a:solidFill>
                  <a:schemeClr val="tx1">
                    <a:lumMod val="50000"/>
                  </a:schemeClr>
                </a:solidFill>
                <a:latin typeface="+mn-ea"/>
                <a:cs typeface="Arial"/>
              </a:rPr>
              <a:t>販売網</a:t>
            </a:r>
            <a:endParaRPr lang="en-US" altLang="ja-JP" sz="1350" b="1" dirty="0">
              <a:solidFill>
                <a:schemeClr val="tx1">
                  <a:lumMod val="50000"/>
                </a:schemeClr>
              </a:solidFill>
              <a:latin typeface="+mn-ea"/>
              <a:cs typeface="Arial"/>
            </a:endParaRPr>
          </a:p>
        </p:txBody>
      </p:sp>
      <p:sp>
        <p:nvSpPr>
          <p:cNvPr id="52" name="TextBox 51"/>
          <p:cNvSpPr txBox="1"/>
          <p:nvPr/>
        </p:nvSpPr>
        <p:spPr>
          <a:xfrm>
            <a:off x="6020585" y="3541318"/>
            <a:ext cx="2657211" cy="692423"/>
          </a:xfrm>
          <a:prstGeom prst="rect">
            <a:avLst/>
          </a:prstGeom>
          <a:noFill/>
        </p:spPr>
        <p:txBody>
          <a:bodyPr wrap="square" lIns="68504" tIns="34253" rIns="68504" bIns="34253" rtlCol="0">
            <a:spAutoFit/>
          </a:bodyPr>
          <a:lstStyle/>
          <a:p>
            <a:pPr algn="ctr" defTabSz="342518">
              <a:buClr>
                <a:srgbClr val="6DB344"/>
              </a:buClr>
            </a:pPr>
            <a:r>
              <a:rPr lang="en-US" altLang="ja-JP" sz="1350" b="1" dirty="0">
                <a:solidFill>
                  <a:schemeClr val="tx1">
                    <a:lumMod val="50000"/>
                  </a:schemeClr>
                </a:solidFill>
                <a:latin typeface="+mn-ea"/>
                <a:cs typeface="Arial"/>
              </a:rPr>
              <a:t>E</a:t>
            </a:r>
            <a:r>
              <a:rPr lang="ja-JP" altLang="en-US" sz="1350" b="1" dirty="0">
                <a:solidFill>
                  <a:schemeClr val="tx1">
                    <a:lumMod val="50000"/>
                  </a:schemeClr>
                </a:solidFill>
                <a:latin typeface="+mn-ea"/>
                <a:cs typeface="Arial"/>
              </a:rPr>
              <a:t>コマースによる</a:t>
            </a:r>
            <a:endParaRPr lang="en-US" altLang="ja-JP" sz="1350" b="1" dirty="0">
              <a:solidFill>
                <a:schemeClr val="tx1">
                  <a:lumMod val="50000"/>
                </a:schemeClr>
              </a:solidFill>
              <a:latin typeface="+mn-ea"/>
              <a:cs typeface="Arial"/>
            </a:endParaRPr>
          </a:p>
          <a:p>
            <a:pPr algn="ctr" defTabSz="342518">
              <a:buClr>
                <a:srgbClr val="6DB344"/>
              </a:buClr>
            </a:pPr>
            <a:r>
              <a:rPr lang="ja-JP" altLang="en-US" sz="1350" b="1" dirty="0">
                <a:solidFill>
                  <a:schemeClr val="tx1">
                    <a:lumMod val="50000"/>
                  </a:schemeClr>
                </a:solidFill>
                <a:latin typeface="+mn-ea"/>
                <a:cs typeface="Arial"/>
              </a:rPr>
              <a:t>迅速な販売ルート</a:t>
            </a:r>
            <a:endParaRPr lang="en-US" altLang="ja-JP" sz="1350" b="1" dirty="0">
              <a:solidFill>
                <a:schemeClr val="tx1">
                  <a:lumMod val="50000"/>
                </a:schemeClr>
              </a:solidFill>
              <a:latin typeface="+mn-ea"/>
              <a:cs typeface="Arial"/>
            </a:endParaRPr>
          </a:p>
          <a:p>
            <a:pPr algn="ctr" defTabSz="342518">
              <a:buClr>
                <a:srgbClr val="6DB344"/>
              </a:buClr>
            </a:pPr>
            <a:r>
              <a:rPr lang="ja-JP" altLang="en-US" sz="1350" b="1" dirty="0">
                <a:solidFill>
                  <a:schemeClr val="tx1">
                    <a:lumMod val="50000"/>
                  </a:schemeClr>
                </a:solidFill>
                <a:latin typeface="+mn-ea"/>
                <a:cs typeface="Arial"/>
              </a:rPr>
              <a:t>展開</a:t>
            </a:r>
            <a:endParaRPr lang="en-US" sz="1350" b="1" dirty="0">
              <a:solidFill>
                <a:schemeClr val="tx1">
                  <a:lumMod val="50000"/>
                </a:schemeClr>
              </a:solidFill>
              <a:latin typeface="+mn-ea"/>
              <a:cs typeface="Arial"/>
            </a:endParaRPr>
          </a:p>
        </p:txBody>
      </p:sp>
      <p:sp>
        <p:nvSpPr>
          <p:cNvPr id="43" name="TextBox 42"/>
          <p:cNvSpPr txBox="1"/>
          <p:nvPr/>
        </p:nvSpPr>
        <p:spPr>
          <a:xfrm>
            <a:off x="481771" y="1100488"/>
            <a:ext cx="2672981" cy="370436"/>
          </a:xfrm>
          <a:prstGeom prst="rect">
            <a:avLst/>
          </a:prstGeom>
          <a:noFill/>
          <a:effectLst/>
        </p:spPr>
        <p:txBody>
          <a:bodyPr wrap="square" lIns="68528" tIns="34265" rIns="68528" bIns="34265" rtlCol="0" anchor="t">
            <a:spAutoFit/>
          </a:bodyPr>
          <a:lstStyle/>
          <a:p>
            <a:pPr algn="ctr">
              <a:lnSpc>
                <a:spcPct val="90000"/>
              </a:lnSpc>
            </a:pPr>
            <a:r>
              <a:rPr lang="ja-JP" altLang="en-US" sz="2175" b="1" dirty="0">
                <a:solidFill>
                  <a:srgbClr val="0070C0"/>
                </a:solidFill>
                <a:latin typeface="+mn-ea"/>
                <a:cs typeface="Arial"/>
              </a:rPr>
              <a:t>シスコ</a:t>
            </a:r>
            <a:endParaRPr lang="en-US" sz="2175" b="1" dirty="0">
              <a:solidFill>
                <a:srgbClr val="0070C0"/>
              </a:solidFill>
              <a:latin typeface="+mn-ea"/>
              <a:cs typeface="Arial"/>
            </a:endParaRPr>
          </a:p>
        </p:txBody>
      </p:sp>
      <p:sp>
        <p:nvSpPr>
          <p:cNvPr id="39" name="TextBox 38"/>
          <p:cNvSpPr txBox="1"/>
          <p:nvPr/>
        </p:nvSpPr>
        <p:spPr>
          <a:xfrm>
            <a:off x="509060" y="3541318"/>
            <a:ext cx="2672980" cy="951080"/>
          </a:xfrm>
          <a:prstGeom prst="rect">
            <a:avLst/>
          </a:prstGeom>
          <a:noFill/>
        </p:spPr>
        <p:txBody>
          <a:bodyPr wrap="square" lIns="68528" tIns="34265" rIns="68528" bIns="34265" rtlCol="0">
            <a:noAutofit/>
          </a:bodyPr>
          <a:lstStyle/>
          <a:p>
            <a:pPr algn="ctr"/>
            <a:r>
              <a:rPr lang="ja-JP" altLang="en-US" sz="1350" b="1" dirty="0">
                <a:solidFill>
                  <a:schemeClr val="tx1">
                    <a:lumMod val="50000"/>
                  </a:schemeClr>
                </a:solidFill>
                <a:latin typeface="+mn-ea"/>
                <a:cs typeface="Arial"/>
              </a:rPr>
              <a:t>シスコによる</a:t>
            </a:r>
          </a:p>
          <a:p>
            <a:pPr algn="ctr"/>
            <a:r>
              <a:rPr lang="ja-JP" altLang="en-US" sz="1350" b="1" dirty="0">
                <a:solidFill>
                  <a:schemeClr val="tx1">
                    <a:lumMod val="50000"/>
                  </a:schemeClr>
                </a:solidFill>
                <a:latin typeface="+mn-ea"/>
                <a:cs typeface="Arial"/>
              </a:rPr>
              <a:t>日本語</a:t>
            </a:r>
            <a:r>
              <a:rPr lang="ja-JP" altLang="en-US" sz="1350" b="1" dirty="0" smtClean="0">
                <a:solidFill>
                  <a:schemeClr val="tx1">
                    <a:lumMod val="50000"/>
                  </a:schemeClr>
                </a:solidFill>
                <a:latin typeface="+mn-ea"/>
                <a:cs typeface="Arial"/>
              </a:rPr>
              <a:t>窓口 </a:t>
            </a:r>
            <a:r>
              <a:rPr lang="en-US" altLang="ja-JP" sz="1350" b="1" dirty="0" smtClean="0">
                <a:solidFill>
                  <a:schemeClr val="tx1">
                    <a:lumMod val="50000"/>
                  </a:schemeClr>
                </a:solidFill>
                <a:latin typeface="+mn-ea"/>
                <a:cs typeface="Arial"/>
              </a:rPr>
              <a:t>&amp;</a:t>
            </a:r>
            <a:endParaRPr lang="ja-JP" altLang="en-US" sz="1350" b="1" dirty="0">
              <a:solidFill>
                <a:schemeClr val="tx1">
                  <a:lumMod val="50000"/>
                </a:schemeClr>
              </a:solidFill>
              <a:latin typeface="+mn-ea"/>
              <a:cs typeface="Arial"/>
            </a:endParaRPr>
          </a:p>
          <a:p>
            <a:pPr algn="ctr"/>
            <a:r>
              <a:rPr lang="ja-JP" altLang="en-US" sz="1350" b="1" dirty="0" smtClean="0">
                <a:solidFill>
                  <a:schemeClr val="tx1">
                    <a:lumMod val="50000"/>
                  </a:schemeClr>
                </a:solidFill>
                <a:latin typeface="+mn-ea"/>
                <a:cs typeface="Arial"/>
              </a:rPr>
              <a:t>コミュニティ サポート</a:t>
            </a:r>
            <a:endParaRPr lang="ja-JP" altLang="en-US" sz="1350" b="1" dirty="0">
              <a:solidFill>
                <a:schemeClr val="tx1">
                  <a:lumMod val="50000"/>
                </a:schemeClr>
              </a:solidFill>
              <a:latin typeface="+mn-ea"/>
              <a:cs typeface="Arial"/>
            </a:endParaRPr>
          </a:p>
        </p:txBody>
      </p:sp>
      <p:sp>
        <p:nvSpPr>
          <p:cNvPr id="51" name="Rectangle 50"/>
          <p:cNvSpPr/>
          <p:nvPr/>
        </p:nvSpPr>
        <p:spPr>
          <a:xfrm>
            <a:off x="1191" y="2737350"/>
            <a:ext cx="9141619" cy="468354"/>
          </a:xfrm>
          <a:prstGeom prst="rect">
            <a:avLst/>
          </a:prstGeom>
          <a:gradFill>
            <a:gsLst>
              <a:gs pos="60000">
                <a:srgbClr val="0070C0"/>
              </a:gs>
              <a:gs pos="0">
                <a:srgbClr val="00B0F0"/>
              </a:gs>
            </a:gsLst>
            <a:lin ang="5400000" scaled="0"/>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54" name="Rounded Rectangle 53"/>
          <p:cNvSpPr/>
          <p:nvPr/>
        </p:nvSpPr>
        <p:spPr>
          <a:xfrm>
            <a:off x="343496" y="2822044"/>
            <a:ext cx="8457012" cy="298967"/>
          </a:xfrm>
          <a:prstGeom prst="roundRect">
            <a:avLst/>
          </a:prstGeom>
          <a:noFill/>
          <a:ln>
            <a:noFill/>
          </a:ln>
          <a:effectLst>
            <a:glow rad="101600">
              <a:schemeClr val="bg2">
                <a:lumMod val="85000"/>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algn="ctr"/>
            <a:r>
              <a:rPr lang="ja-JP" altLang="en-US" sz="2400" dirty="0">
                <a:solidFill>
                  <a:schemeClr val="bg1"/>
                </a:solidFill>
                <a:latin typeface="Arial"/>
                <a:cs typeface="Arial"/>
              </a:rPr>
              <a:t>包括的な販売、サポート体制</a:t>
            </a:r>
            <a:endParaRPr lang="en-US" sz="2400" dirty="0">
              <a:solidFill>
                <a:schemeClr val="bg1"/>
              </a:solidFill>
              <a:latin typeface="Arial"/>
              <a:cs typeface="Arial"/>
            </a:endParaRPr>
          </a:p>
        </p:txBody>
      </p:sp>
      <p:sp>
        <p:nvSpPr>
          <p:cNvPr id="62" name="Plus 61"/>
          <p:cNvSpPr/>
          <p:nvPr/>
        </p:nvSpPr>
        <p:spPr>
          <a:xfrm>
            <a:off x="2823505" y="1860021"/>
            <a:ext cx="758006" cy="759262"/>
          </a:xfrm>
          <a:prstGeom prst="mathPlus">
            <a:avLst/>
          </a:prstGeom>
          <a:solidFill>
            <a:schemeClr val="tx2"/>
          </a:soli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64" name="Plus 63"/>
          <p:cNvSpPr/>
          <p:nvPr/>
        </p:nvSpPr>
        <p:spPr>
          <a:xfrm>
            <a:off x="5600260" y="1860021"/>
            <a:ext cx="758006" cy="759262"/>
          </a:xfrm>
          <a:prstGeom prst="mathPlus">
            <a:avLst/>
          </a:prstGeom>
          <a:solidFill>
            <a:schemeClr val="tx2"/>
          </a:soli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21" name="タイトル 1"/>
          <p:cNvSpPr>
            <a:spLocks noGrp="1"/>
          </p:cNvSpPr>
          <p:nvPr>
            <p:ph type="title"/>
          </p:nvPr>
        </p:nvSpPr>
        <p:spPr>
          <a:xfrm>
            <a:off x="438843" y="206148"/>
            <a:ext cx="8343315" cy="731837"/>
          </a:xfrm>
        </p:spPr>
        <p:txBody>
          <a:bodyPr vert="horz" wrap="square" lIns="91424" tIns="45712" rIns="91424" bIns="45712" numCol="1" anchor="ctr" anchorCtr="0" compatLnSpc="1">
            <a:prstTxWarp prst="textNoShape">
              <a:avLst/>
            </a:prstTxWarp>
          </a:bodyPr>
          <a:lstStyle/>
          <a:p>
            <a:r>
              <a:rPr lang="ja-JP" altLang="en-US" sz="3600" dirty="0">
                <a:latin typeface="Arial" panose="020B0604020202020204" pitchFamily="34" charset="0"/>
                <a:ea typeface="ＭＳ Ｐゴシック" panose="020B0600070205080204" pitchFamily="50" charset="-128"/>
                <a:cs typeface="Arial" panose="020B0604020202020204" pitchFamily="34" charset="0"/>
              </a:rPr>
              <a:t>販売支援体制</a:t>
            </a: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15890" b="6037"/>
          <a:stretch/>
        </p:blipFill>
        <p:spPr>
          <a:xfrm>
            <a:off x="785160" y="1543042"/>
            <a:ext cx="2066199" cy="1076240"/>
          </a:xfrm>
          <a:prstGeom prst="roundRect">
            <a:avLst>
              <a:gd name="adj" fmla="val 8594"/>
            </a:avLst>
          </a:prstGeom>
          <a:solidFill>
            <a:srgbClr val="FFFFFF">
              <a:shade val="85000"/>
            </a:srgbClr>
          </a:solidFill>
          <a:ln>
            <a:noFill/>
          </a:ln>
          <a:effectLst/>
        </p:spPr>
      </p:pic>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884" y="1543042"/>
            <a:ext cx="2060736" cy="1076240"/>
          </a:xfrm>
          <a:prstGeom prst="roundRect">
            <a:avLst>
              <a:gd name="adj" fmla="val 8594"/>
            </a:avLst>
          </a:prstGeom>
          <a:solidFill>
            <a:srgbClr val="FFFFFF">
              <a:shade val="85000"/>
            </a:srgbClr>
          </a:solidFill>
          <a:ln>
            <a:noFill/>
          </a:ln>
          <a:effectLst/>
        </p:spPr>
      </p:pic>
      <p:pic>
        <p:nvPicPr>
          <p:cNvPr id="25" name="図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020" y="1543042"/>
            <a:ext cx="2060736" cy="107624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128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750"/>
                                        <p:tgtEl>
                                          <p:spTgt spid="45"/>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750"/>
                                        <p:tgtEl>
                                          <p:spTgt spid="46"/>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750"/>
                                        <p:tgtEl>
                                          <p:spTgt spid="47"/>
                                        </p:tgtEl>
                                      </p:cBhvr>
                                    </p:animEffect>
                                  </p:childTnLst>
                                </p:cTn>
                              </p:par>
                              <p:par>
                                <p:cTn id="14" presetID="53" presetClass="entr" presetSubtype="16" fill="hold" grpId="0" nodeType="withEffect">
                                  <p:stCondLst>
                                    <p:cond delay="750"/>
                                  </p:stCondLst>
                                  <p:childTnLst>
                                    <p:set>
                                      <p:cBhvr>
                                        <p:cTn id="15" dur="1" fill="hold">
                                          <p:stCondLst>
                                            <p:cond delay="0"/>
                                          </p:stCondLst>
                                        </p:cTn>
                                        <p:tgtEl>
                                          <p:spTgt spid="43"/>
                                        </p:tgtEl>
                                        <p:attrNameLst>
                                          <p:attrName>style.visibility</p:attrName>
                                        </p:attrNameLst>
                                      </p:cBhvr>
                                      <p:to>
                                        <p:strVal val="visible"/>
                                      </p:to>
                                    </p:set>
                                    <p:anim calcmode="lin" valueType="num">
                                      <p:cBhvr>
                                        <p:cTn id="16" dur="750" fill="hold"/>
                                        <p:tgtEl>
                                          <p:spTgt spid="43"/>
                                        </p:tgtEl>
                                        <p:attrNameLst>
                                          <p:attrName>ppt_w</p:attrName>
                                        </p:attrNameLst>
                                      </p:cBhvr>
                                      <p:tavLst>
                                        <p:tav tm="0">
                                          <p:val>
                                            <p:fltVal val="0"/>
                                          </p:val>
                                        </p:tav>
                                        <p:tav tm="100000">
                                          <p:val>
                                            <p:strVal val="#ppt_w"/>
                                          </p:val>
                                        </p:tav>
                                      </p:tavLst>
                                    </p:anim>
                                    <p:anim calcmode="lin" valueType="num">
                                      <p:cBhvr>
                                        <p:cTn id="17" dur="750" fill="hold"/>
                                        <p:tgtEl>
                                          <p:spTgt spid="43"/>
                                        </p:tgtEl>
                                        <p:attrNameLst>
                                          <p:attrName>ppt_h</p:attrName>
                                        </p:attrNameLst>
                                      </p:cBhvr>
                                      <p:tavLst>
                                        <p:tav tm="0">
                                          <p:val>
                                            <p:fltVal val="0"/>
                                          </p:val>
                                        </p:tav>
                                        <p:tav tm="100000">
                                          <p:val>
                                            <p:strVal val="#ppt_h"/>
                                          </p:val>
                                        </p:tav>
                                      </p:tavLst>
                                    </p:anim>
                                    <p:animEffect transition="in" filter="fade">
                                      <p:cBhvr>
                                        <p:cTn id="18" dur="750"/>
                                        <p:tgtEl>
                                          <p:spTgt spid="43"/>
                                        </p:tgtEl>
                                      </p:cBhvr>
                                    </p:animEffect>
                                  </p:childTnLst>
                                </p:cTn>
                              </p:par>
                              <p:par>
                                <p:cTn id="19" presetID="53" presetClass="entr" presetSubtype="16" fill="hold" grpId="0" nodeType="withEffect">
                                  <p:stCondLst>
                                    <p:cond delay="750"/>
                                  </p:stCondLst>
                                  <p:childTnLst>
                                    <p:set>
                                      <p:cBhvr>
                                        <p:cTn id="20" dur="1" fill="hold">
                                          <p:stCondLst>
                                            <p:cond delay="0"/>
                                          </p:stCondLst>
                                        </p:cTn>
                                        <p:tgtEl>
                                          <p:spTgt spid="24"/>
                                        </p:tgtEl>
                                        <p:attrNameLst>
                                          <p:attrName>style.visibility</p:attrName>
                                        </p:attrNameLst>
                                      </p:cBhvr>
                                      <p:to>
                                        <p:strVal val="visible"/>
                                      </p:to>
                                    </p:set>
                                    <p:anim calcmode="lin" valueType="num">
                                      <p:cBhvr>
                                        <p:cTn id="21" dur="750" fill="hold"/>
                                        <p:tgtEl>
                                          <p:spTgt spid="24"/>
                                        </p:tgtEl>
                                        <p:attrNameLst>
                                          <p:attrName>ppt_w</p:attrName>
                                        </p:attrNameLst>
                                      </p:cBhvr>
                                      <p:tavLst>
                                        <p:tav tm="0">
                                          <p:val>
                                            <p:fltVal val="0"/>
                                          </p:val>
                                        </p:tav>
                                        <p:tav tm="100000">
                                          <p:val>
                                            <p:strVal val="#ppt_w"/>
                                          </p:val>
                                        </p:tav>
                                      </p:tavLst>
                                    </p:anim>
                                    <p:anim calcmode="lin" valueType="num">
                                      <p:cBhvr>
                                        <p:cTn id="22" dur="750" fill="hold"/>
                                        <p:tgtEl>
                                          <p:spTgt spid="24"/>
                                        </p:tgtEl>
                                        <p:attrNameLst>
                                          <p:attrName>ppt_h</p:attrName>
                                        </p:attrNameLst>
                                      </p:cBhvr>
                                      <p:tavLst>
                                        <p:tav tm="0">
                                          <p:val>
                                            <p:fltVal val="0"/>
                                          </p:val>
                                        </p:tav>
                                        <p:tav tm="100000">
                                          <p:val>
                                            <p:strVal val="#ppt_h"/>
                                          </p:val>
                                        </p:tav>
                                      </p:tavLst>
                                    </p:anim>
                                    <p:animEffect transition="in" filter="fade">
                                      <p:cBhvr>
                                        <p:cTn id="23" dur="750"/>
                                        <p:tgtEl>
                                          <p:spTgt spid="24"/>
                                        </p:tgtEl>
                                      </p:cBhvr>
                                    </p:animEffect>
                                  </p:childTnLst>
                                </p:cTn>
                              </p:par>
                              <p:par>
                                <p:cTn id="24" presetID="53" presetClass="entr" presetSubtype="16" fill="hold" grpId="0" nodeType="withEffect">
                                  <p:stCondLst>
                                    <p:cond delay="75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10" presetClass="entr" presetSubtype="0" fill="hold" nodeType="withEffect">
                                  <p:stCondLst>
                                    <p:cond delay="7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childTnLst>
                                </p:cTn>
                              </p:par>
                              <p:par>
                                <p:cTn id="32" presetID="10" presetClass="entr" presetSubtype="0" fill="hold" nodeType="withEffect">
                                  <p:stCondLst>
                                    <p:cond delay="75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750"/>
                                        <p:tgtEl>
                                          <p:spTgt spid="22"/>
                                        </p:tgtEl>
                                      </p:cBhvr>
                                    </p:animEffect>
                                  </p:childTnLst>
                                </p:cTn>
                              </p:par>
                              <p:par>
                                <p:cTn id="35" presetID="10" presetClass="entr" presetSubtype="0" fill="hold" nodeType="withEffect">
                                  <p:stCondLst>
                                    <p:cond delay="75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750"/>
                                        <p:tgtEl>
                                          <p:spTgt spid="25"/>
                                        </p:tgtEl>
                                      </p:cBhvr>
                                    </p:animEffect>
                                  </p:childTnLst>
                                </p:cTn>
                              </p:par>
                              <p:par>
                                <p:cTn id="38" presetID="53" presetClass="entr" presetSubtype="16" fill="hold" grpId="0" nodeType="withEffect">
                                  <p:stCondLst>
                                    <p:cond delay="100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ppt_w</p:attrName>
                                        </p:attrNameLst>
                                      </p:cBhvr>
                                      <p:tavLst>
                                        <p:tav tm="0">
                                          <p:val>
                                            <p:fltVal val="0"/>
                                          </p:val>
                                        </p:tav>
                                        <p:tav tm="100000">
                                          <p:val>
                                            <p:strVal val="#ppt_w"/>
                                          </p:val>
                                        </p:tav>
                                      </p:tavLst>
                                    </p:anim>
                                    <p:anim calcmode="lin" valueType="num">
                                      <p:cBhvr>
                                        <p:cTn id="41" dur="500" fill="hold"/>
                                        <p:tgtEl>
                                          <p:spTgt spid="62"/>
                                        </p:tgtEl>
                                        <p:attrNameLst>
                                          <p:attrName>ppt_h</p:attrName>
                                        </p:attrNameLst>
                                      </p:cBhvr>
                                      <p:tavLst>
                                        <p:tav tm="0">
                                          <p:val>
                                            <p:fltVal val="0"/>
                                          </p:val>
                                        </p:tav>
                                        <p:tav tm="100000">
                                          <p:val>
                                            <p:strVal val="#ppt_h"/>
                                          </p:val>
                                        </p:tav>
                                      </p:tavLst>
                                    </p:anim>
                                    <p:animEffect transition="in" filter="fade">
                                      <p:cBhvr>
                                        <p:cTn id="42" dur="500"/>
                                        <p:tgtEl>
                                          <p:spTgt spid="62"/>
                                        </p:tgtEl>
                                      </p:cBhvr>
                                    </p:animEffect>
                                  </p:childTnLst>
                                </p:cTn>
                              </p:par>
                              <p:par>
                                <p:cTn id="43" presetID="53" presetClass="entr" presetSubtype="16" fill="hold" grpId="0" nodeType="withEffect">
                                  <p:stCondLst>
                                    <p:cond delay="100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par>
                          <p:cTn id="48" fill="hold">
                            <p:stCondLst>
                              <p:cond delay="1600"/>
                            </p:stCondLst>
                            <p:childTnLst>
                              <p:par>
                                <p:cTn id="49" presetID="23" presetClass="entr" presetSubtype="27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250" fill="hold"/>
                                        <p:tgtEl>
                                          <p:spTgt spid="39"/>
                                        </p:tgtEl>
                                        <p:attrNameLst>
                                          <p:attrName>ppt_w</p:attrName>
                                        </p:attrNameLst>
                                      </p:cBhvr>
                                      <p:tavLst>
                                        <p:tav tm="0">
                                          <p:val>
                                            <p:strVal val="2/3*#ppt_w"/>
                                          </p:val>
                                        </p:tav>
                                        <p:tav tm="100000">
                                          <p:val>
                                            <p:strVal val="#ppt_w"/>
                                          </p:val>
                                        </p:tav>
                                      </p:tavLst>
                                    </p:anim>
                                    <p:anim calcmode="lin" valueType="num">
                                      <p:cBhvr>
                                        <p:cTn id="52" dur="250" fill="hold"/>
                                        <p:tgtEl>
                                          <p:spTgt spid="39"/>
                                        </p:tgtEl>
                                        <p:attrNameLst>
                                          <p:attrName>ppt_h</p:attrName>
                                        </p:attrNameLst>
                                      </p:cBhvr>
                                      <p:tavLst>
                                        <p:tav tm="0">
                                          <p:val>
                                            <p:strVal val="2/3*#ppt_h"/>
                                          </p:val>
                                        </p:tav>
                                        <p:tav tm="100000">
                                          <p:val>
                                            <p:strVal val="#ppt_h"/>
                                          </p:val>
                                        </p:tav>
                                      </p:tavLst>
                                    </p:anim>
                                  </p:childTnLst>
                                </p:cTn>
                              </p:par>
                              <p:par>
                                <p:cTn id="53" presetID="23" presetClass="entr" presetSubtype="272"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250" fill="hold"/>
                                        <p:tgtEl>
                                          <p:spTgt spid="50"/>
                                        </p:tgtEl>
                                        <p:attrNameLst>
                                          <p:attrName>ppt_w</p:attrName>
                                        </p:attrNameLst>
                                      </p:cBhvr>
                                      <p:tavLst>
                                        <p:tav tm="0">
                                          <p:val>
                                            <p:strVal val="2/3*#ppt_w"/>
                                          </p:val>
                                        </p:tav>
                                        <p:tav tm="100000">
                                          <p:val>
                                            <p:strVal val="#ppt_w"/>
                                          </p:val>
                                        </p:tav>
                                      </p:tavLst>
                                    </p:anim>
                                    <p:anim calcmode="lin" valueType="num">
                                      <p:cBhvr>
                                        <p:cTn id="56" dur="250" fill="hold"/>
                                        <p:tgtEl>
                                          <p:spTgt spid="50"/>
                                        </p:tgtEl>
                                        <p:attrNameLst>
                                          <p:attrName>ppt_h</p:attrName>
                                        </p:attrNameLst>
                                      </p:cBhvr>
                                      <p:tavLst>
                                        <p:tav tm="0">
                                          <p:val>
                                            <p:strVal val="2/3*#ppt_h"/>
                                          </p:val>
                                        </p:tav>
                                        <p:tav tm="100000">
                                          <p:val>
                                            <p:strVal val="#ppt_h"/>
                                          </p:val>
                                        </p:tav>
                                      </p:tavLst>
                                    </p:anim>
                                  </p:childTnLst>
                                </p:cTn>
                              </p:par>
                              <p:par>
                                <p:cTn id="57" presetID="23" presetClass="entr" presetSubtype="272"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250" fill="hold"/>
                                        <p:tgtEl>
                                          <p:spTgt spid="52"/>
                                        </p:tgtEl>
                                        <p:attrNameLst>
                                          <p:attrName>ppt_w</p:attrName>
                                        </p:attrNameLst>
                                      </p:cBhvr>
                                      <p:tavLst>
                                        <p:tav tm="0">
                                          <p:val>
                                            <p:strVal val="2/3*#ppt_w"/>
                                          </p:val>
                                        </p:tav>
                                        <p:tav tm="100000">
                                          <p:val>
                                            <p:strVal val="#ppt_w"/>
                                          </p:val>
                                        </p:tav>
                                      </p:tavLst>
                                    </p:anim>
                                    <p:anim calcmode="lin" valueType="num">
                                      <p:cBhvr>
                                        <p:cTn id="60" dur="250" fill="hold"/>
                                        <p:tgtEl>
                                          <p:spTgt spid="52"/>
                                        </p:tgtEl>
                                        <p:attrNameLst>
                                          <p:attrName>ppt_h</p:attrName>
                                        </p:attrNameLst>
                                      </p:cBhvr>
                                      <p:tavLst>
                                        <p:tav tm="0">
                                          <p:val>
                                            <p:strVal val="2/3*#ppt_h"/>
                                          </p:val>
                                        </p:tav>
                                        <p:tav tm="100000">
                                          <p:val>
                                            <p:strVal val="#ppt_h"/>
                                          </p:val>
                                        </p:tav>
                                      </p:tavLst>
                                    </p:anim>
                                  </p:childTnLst>
                                </p:cTn>
                              </p:par>
                            </p:childTnLst>
                          </p:cTn>
                        </p:par>
                        <p:par>
                          <p:cTn id="61" fill="hold">
                            <p:stCondLst>
                              <p:cond delay="1850"/>
                            </p:stCondLst>
                            <p:childTnLst>
                              <p:par>
                                <p:cTn id="62" presetID="22" presetClass="entr" presetSubtype="8" fill="hold" grpId="0" nodeType="afterEffect">
                                  <p:stCondLst>
                                    <p:cond delay="25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par>
                                <p:cTn id="65" presetID="23" presetClass="entr" presetSubtype="272" fill="hold" grpId="0" nodeType="withEffect">
                                  <p:stCondLst>
                                    <p:cond delay="500"/>
                                  </p:stCondLst>
                                  <p:iterate type="lt">
                                    <p:tmPct val="10000"/>
                                  </p:iterate>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strVal val="2/3*#ppt_w"/>
                                          </p:val>
                                        </p:tav>
                                        <p:tav tm="100000">
                                          <p:val>
                                            <p:strVal val="#ppt_w"/>
                                          </p:val>
                                        </p:tav>
                                      </p:tavLst>
                                    </p:anim>
                                    <p:anim calcmode="lin" valueType="num">
                                      <p:cBhvr>
                                        <p:cTn id="68" dur="500" fill="hold"/>
                                        <p:tgtEl>
                                          <p:spTgt spid="54"/>
                                        </p:tgtEl>
                                        <p:attrNameLst>
                                          <p:attrName>ppt_h</p:attrName>
                                        </p:attrNameLst>
                                      </p:cBhvr>
                                      <p:tavLst>
                                        <p:tav tm="0">
                                          <p:val>
                                            <p:strVal val="2/3*#ppt_h"/>
                                          </p:val>
                                        </p:tav>
                                        <p:tav tm="100000">
                                          <p:val>
                                            <p:strVal val="#ppt_h"/>
                                          </p:val>
                                        </p:tav>
                                      </p:tavLst>
                                    </p:anim>
                                  </p:childTnLst>
                                </p:cTn>
                              </p:par>
                            </p:childTnLst>
                          </p:cTn>
                        </p:par>
                        <p:par>
                          <p:cTn id="69" fill="hold">
                            <p:stCondLst>
                              <p:cond delay="3450"/>
                            </p:stCondLst>
                            <p:childTnLst>
                              <p:par>
                                <p:cTn id="70" presetID="26" presetClass="emph" presetSubtype="0" fill="hold" grpId="1" nodeType="afterEffect">
                                  <p:stCondLst>
                                    <p:cond delay="0"/>
                                  </p:stCondLst>
                                  <p:iterate type="lt">
                                    <p:tmPct val="10000"/>
                                  </p:iterate>
                                  <p:childTnLst>
                                    <p:animEffect transition="out" filter="fade">
                                      <p:cBhvr>
                                        <p:cTn id="71" dur="500" tmFilter="0, 0; .2, .5; .8, .5; 1, 0"/>
                                        <p:tgtEl>
                                          <p:spTgt spid="54"/>
                                        </p:tgtEl>
                                      </p:cBhvr>
                                    </p:animEffect>
                                    <p:animScale>
                                      <p:cBhvr>
                                        <p:cTn id="72" dur="250" autoRev="1" fill="hold"/>
                                        <p:tgtEl>
                                          <p:spTgt spid="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15" grpId="0"/>
      <p:bldP spid="24" grpId="0"/>
      <p:bldP spid="50" grpId="0"/>
      <p:bldP spid="52" grpId="0"/>
      <p:bldP spid="43" grpId="0"/>
      <p:bldP spid="39" grpId="0"/>
      <p:bldP spid="51" grpId="0" animBg="1"/>
      <p:bldP spid="54" grpId="0"/>
      <p:bldP spid="54" grpId="1"/>
      <p:bldP spid="62" grpId="0" animBg="1"/>
      <p:bldP spid="6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vert="horz" wrap="square" lIns="91424" tIns="45712" rIns="91424" bIns="45712" numCol="1" anchor="ctr" anchorCtr="0" compatLnSpc="1">
            <a:prstTxWarp prst="textNoShape">
              <a:avLst/>
            </a:prstTxWarp>
          </a:bodyPr>
          <a:lstStyle/>
          <a:p>
            <a:r>
              <a:rPr kumimoji="1" lang="en-US" altLang="ja-JP" dirty="0" smtClean="0"/>
              <a:t>Cisco</a:t>
            </a:r>
            <a:r>
              <a:rPr kumimoji="1" lang="ja-JP" altLang="en-US" dirty="0" smtClean="0"/>
              <a:t> </a:t>
            </a:r>
            <a:r>
              <a:rPr kumimoji="1" lang="en-US" altLang="ja-JP" dirty="0" smtClean="0"/>
              <a:t>841M</a:t>
            </a:r>
            <a:br>
              <a:rPr kumimoji="1" lang="en-US" altLang="ja-JP" dirty="0" smtClean="0"/>
            </a:br>
            <a:r>
              <a:rPr kumimoji="1" lang="ja-JP" altLang="en-US" dirty="0" smtClean="0"/>
              <a:t>製品</a:t>
            </a:r>
            <a:r>
              <a:rPr lang="ja-JP" altLang="en-US" dirty="0" smtClean="0"/>
              <a:t>概要</a:t>
            </a:r>
            <a:endParaRPr kumimoji="1" lang="ja-JP" altLang="en-US" dirty="0"/>
          </a:p>
        </p:txBody>
      </p:sp>
      <p:sp>
        <p:nvSpPr>
          <p:cNvPr id="7" name="テキスト ボックス 6"/>
          <p:cNvSpPr txBox="1"/>
          <p:nvPr/>
        </p:nvSpPr>
        <p:spPr>
          <a:xfrm>
            <a:off x="4780287" y="974793"/>
            <a:ext cx="724842" cy="1754308"/>
          </a:xfrm>
          <a:prstGeom prst="rect">
            <a:avLst/>
          </a:prstGeom>
          <a:noFill/>
        </p:spPr>
        <p:txBody>
          <a:bodyPr wrap="none" lIns="91422" tIns="45711" rIns="91422" bIns="45711" rtlCol="0">
            <a:spAutoFit/>
          </a:bodyPr>
          <a:lstStyle/>
          <a:p>
            <a:r>
              <a:rPr kumimoji="1" lang="ja-JP" altLang="en-US" sz="1350" u="sng" dirty="0"/>
              <a:t>外観</a:t>
            </a:r>
            <a:endParaRPr kumimoji="1" lang="en-US" altLang="ja-JP" sz="1350" u="sng" dirty="0"/>
          </a:p>
          <a:p>
            <a:endParaRPr kumimoji="1" lang="en-US" altLang="ja-JP" sz="1350" dirty="0"/>
          </a:p>
          <a:p>
            <a:r>
              <a:rPr kumimoji="1" lang="en-US" altLang="ja-JP" sz="1350" dirty="0"/>
              <a:t>4</a:t>
            </a:r>
            <a:r>
              <a:rPr kumimoji="1" lang="ja-JP" altLang="en-US" sz="1350" dirty="0"/>
              <a:t>ポート</a:t>
            </a:r>
            <a:endParaRPr kumimoji="1" lang="en-US" altLang="ja-JP" sz="1350" dirty="0"/>
          </a:p>
          <a:p>
            <a:endParaRPr kumimoji="1" lang="en-US" altLang="ja-JP" sz="1350" dirty="0"/>
          </a:p>
          <a:p>
            <a:endParaRPr kumimoji="1" lang="en-US" altLang="ja-JP" sz="1350" dirty="0"/>
          </a:p>
          <a:p>
            <a:endParaRPr kumimoji="1" lang="en-US" altLang="ja-JP" sz="1350" dirty="0"/>
          </a:p>
          <a:p>
            <a:endParaRPr kumimoji="1" lang="en-US" altLang="ja-JP" sz="1350" dirty="0"/>
          </a:p>
          <a:p>
            <a:r>
              <a:rPr kumimoji="1" lang="en-US" altLang="ja-JP" sz="1350" dirty="0"/>
              <a:t>8</a:t>
            </a:r>
            <a:r>
              <a:rPr kumimoji="1" lang="ja-JP" altLang="en-US" sz="1350" dirty="0"/>
              <a:t>ポート</a:t>
            </a:r>
          </a:p>
        </p:txBody>
      </p:sp>
      <p:sp>
        <p:nvSpPr>
          <p:cNvPr id="8" name="テキスト ボックス 7"/>
          <p:cNvSpPr txBox="1"/>
          <p:nvPr/>
        </p:nvSpPr>
        <p:spPr>
          <a:xfrm>
            <a:off x="525661" y="1397487"/>
            <a:ext cx="4050629" cy="2481430"/>
          </a:xfrm>
          <a:prstGeom prst="rect">
            <a:avLst/>
          </a:prstGeom>
        </p:spPr>
        <p:style>
          <a:lnRef idx="2">
            <a:schemeClr val="accent4"/>
          </a:lnRef>
          <a:fillRef idx="1">
            <a:schemeClr val="lt1"/>
          </a:fillRef>
          <a:effectRef idx="0">
            <a:schemeClr val="accent4"/>
          </a:effectRef>
          <a:fontRef idx="minor">
            <a:schemeClr val="dk1"/>
          </a:fontRef>
        </p:style>
        <p:txBody>
          <a:bodyPr wrap="square" lIns="91422" tIns="45711" rIns="91422" bIns="45711" rtlCol="0">
            <a:spAutoFit/>
          </a:bodyPr>
          <a:lstStyle/>
          <a:p>
            <a:r>
              <a:rPr kumimoji="1" lang="ja-JP" altLang="en-US" sz="2025" u="sng" dirty="0"/>
              <a:t>概要</a:t>
            </a:r>
            <a:endParaRPr kumimoji="1" lang="en-US" altLang="ja-JP" sz="2025" u="sng" dirty="0"/>
          </a:p>
          <a:p>
            <a:pPr marL="285693" indent="-285693">
              <a:buFont typeface="Wingdings" charset="2"/>
              <a:buChar char="ü"/>
            </a:pPr>
            <a:r>
              <a:rPr kumimoji="1" lang="ja-JP" altLang="en-US" sz="1350" dirty="0"/>
              <a:t>日本の中小規模企業に向けて開発</a:t>
            </a:r>
            <a:endParaRPr kumimoji="1" lang="en-US" altLang="ja-JP" sz="1350" dirty="0"/>
          </a:p>
          <a:p>
            <a:pPr marL="285693" indent="-285693">
              <a:buFont typeface="Wingdings" charset="2"/>
              <a:buChar char="ü"/>
            </a:pPr>
            <a:r>
              <a:rPr kumimoji="1" lang="en-US" altLang="ja-JP" sz="1350" dirty="0"/>
              <a:t>2</a:t>
            </a:r>
            <a:r>
              <a:rPr kumimoji="1" lang="ja-JP" altLang="en-US" sz="1350" dirty="0" err="1"/>
              <a:t>つの</a:t>
            </a:r>
            <a:r>
              <a:rPr kumimoji="1" lang="ja-JP" altLang="en-US" sz="1350" dirty="0" smtClean="0"/>
              <a:t>ポート モデル</a:t>
            </a:r>
            <a:endParaRPr kumimoji="1" lang="en-US" altLang="ja-JP" sz="1350" dirty="0"/>
          </a:p>
          <a:p>
            <a:pPr marL="628524" lvl="1" indent="-171416">
              <a:buFont typeface="Arial"/>
              <a:buChar char="•"/>
            </a:pPr>
            <a:r>
              <a:rPr kumimoji="1" lang="en-US" altLang="ja-JP" sz="1350" dirty="0"/>
              <a:t>4</a:t>
            </a:r>
            <a:r>
              <a:rPr kumimoji="1" lang="ja-JP" altLang="en-US" sz="1350" dirty="0"/>
              <a:t>ポート</a:t>
            </a:r>
            <a:endParaRPr kumimoji="1" lang="en-US" altLang="ja-JP" sz="1350" dirty="0"/>
          </a:p>
          <a:p>
            <a:pPr marL="628524" lvl="1" indent="-171416">
              <a:buFont typeface="Arial"/>
              <a:buChar char="•"/>
            </a:pPr>
            <a:r>
              <a:rPr kumimoji="1" lang="en-US" altLang="ja-JP" sz="1350" dirty="0"/>
              <a:t>8</a:t>
            </a:r>
            <a:r>
              <a:rPr kumimoji="1" lang="ja-JP" altLang="en-US" sz="1350" dirty="0"/>
              <a:t>ポート</a:t>
            </a:r>
            <a:endParaRPr kumimoji="1" lang="en-US" altLang="ja-JP" sz="1350" dirty="0"/>
          </a:p>
          <a:p>
            <a:pPr marL="285693" indent="-285693">
              <a:buFont typeface="Wingdings" charset="2"/>
              <a:buChar char="ü"/>
            </a:pPr>
            <a:r>
              <a:rPr kumimoji="1" lang="en-US" altLang="ja-JP" sz="1350" dirty="0"/>
              <a:t>2</a:t>
            </a:r>
            <a:r>
              <a:rPr kumimoji="1" lang="ja-JP" altLang="en-US" sz="1350" dirty="0"/>
              <a:t>つの</a:t>
            </a:r>
            <a:r>
              <a:rPr kumimoji="1" lang="en-US" altLang="ja-JP" sz="1350" dirty="0"/>
              <a:t>IOS</a:t>
            </a:r>
            <a:r>
              <a:rPr kumimoji="1" lang="ja-JP" altLang="en-US" sz="1350" dirty="0"/>
              <a:t>モデル</a:t>
            </a:r>
            <a:endParaRPr kumimoji="1" lang="en-US" altLang="ja-JP" sz="1350" dirty="0"/>
          </a:p>
          <a:p>
            <a:pPr marL="628524" lvl="1" indent="-171416">
              <a:buFont typeface="Arial"/>
              <a:buChar char="•"/>
            </a:pPr>
            <a:r>
              <a:rPr kumimoji="1" lang="ja-JP" altLang="en-US" sz="1350" dirty="0"/>
              <a:t>基本セキュリティ機能</a:t>
            </a:r>
            <a:endParaRPr kumimoji="1" lang="en-US" altLang="ja-JP" sz="1350" dirty="0"/>
          </a:p>
          <a:p>
            <a:pPr lvl="2"/>
            <a:r>
              <a:rPr kumimoji="1" lang="en-US" altLang="ja-JP" sz="1350" dirty="0"/>
              <a:t>-</a:t>
            </a:r>
            <a:r>
              <a:rPr kumimoji="1" lang="ja-JP" altLang="en-US" sz="1350" dirty="0"/>
              <a:t> </a:t>
            </a:r>
            <a:r>
              <a:rPr kumimoji="1" lang="en-US" altLang="ja-JP" sz="1350" dirty="0"/>
              <a:t>Advanced Security</a:t>
            </a:r>
            <a:r>
              <a:rPr kumimoji="1" lang="ja-JP" altLang="en-US" sz="1350" dirty="0"/>
              <a:t>（</a:t>
            </a:r>
            <a:r>
              <a:rPr kumimoji="1" lang="en-US" altLang="ja-JP" sz="1350" dirty="0" err="1"/>
              <a:t>JSEC</a:t>
            </a:r>
            <a:r>
              <a:rPr kumimoji="1" lang="ja-JP" altLang="en-US" sz="1350" dirty="0"/>
              <a:t>）</a:t>
            </a:r>
            <a:endParaRPr kumimoji="1" lang="en-US" altLang="ja-JP" sz="1350" dirty="0"/>
          </a:p>
          <a:p>
            <a:pPr marL="628524" lvl="1" indent="-171416">
              <a:buFont typeface="Arial"/>
              <a:buChar char="•"/>
            </a:pPr>
            <a:r>
              <a:rPr kumimoji="1" lang="ja-JP" altLang="en-US" sz="1350" dirty="0"/>
              <a:t>拡張セキュリティ機能</a:t>
            </a:r>
            <a:endParaRPr kumimoji="1" lang="en-US" altLang="ja-JP" sz="1350" dirty="0"/>
          </a:p>
          <a:p>
            <a:pPr marL="1199910" lvl="2" indent="-285693">
              <a:buFontTx/>
              <a:buChar char="-"/>
            </a:pPr>
            <a:r>
              <a:rPr kumimoji="1" lang="en-US" altLang="ja-JP" sz="1350" dirty="0"/>
              <a:t>Advanced</a:t>
            </a:r>
            <a:r>
              <a:rPr kumimoji="1" lang="ja-JP" altLang="en-US" sz="1350" dirty="0"/>
              <a:t> </a:t>
            </a:r>
            <a:r>
              <a:rPr kumimoji="1" lang="en-US" altLang="ja-JP" sz="1350" dirty="0"/>
              <a:t>IP Services</a:t>
            </a:r>
            <a:r>
              <a:rPr kumimoji="1" lang="ja-JP" altLang="en-US" sz="1350" dirty="0"/>
              <a:t>（</a:t>
            </a:r>
            <a:r>
              <a:rPr kumimoji="1" lang="en-US" altLang="ja-JP" sz="1350" dirty="0" err="1"/>
              <a:t>JAIS</a:t>
            </a:r>
            <a:r>
              <a:rPr kumimoji="1" lang="ja-JP" altLang="en-US" sz="1350" dirty="0"/>
              <a:t>）</a:t>
            </a:r>
            <a:endParaRPr kumimoji="1" lang="en-US" altLang="ja-JP" sz="1350" dirty="0"/>
          </a:p>
          <a:p>
            <a:pPr marL="1199910" lvl="2" indent="-285693">
              <a:buFontTx/>
              <a:buChar char="-"/>
            </a:pPr>
            <a:endParaRPr kumimoji="1" lang="en-US" altLang="ja-JP" sz="1350" dirty="0"/>
          </a:p>
        </p:txBody>
      </p:sp>
      <p:sp>
        <p:nvSpPr>
          <p:cNvPr id="2" name="ドーナツ 1"/>
          <p:cNvSpPr/>
          <p:nvPr/>
        </p:nvSpPr>
        <p:spPr>
          <a:xfrm>
            <a:off x="6962485" y="2101962"/>
            <a:ext cx="275786" cy="284044"/>
          </a:xfrm>
          <a:prstGeom prst="donu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22" tIns="45711" rIns="91422" bIns="45711" rtlCol="0" anchor="ctr"/>
          <a:lstStyle/>
          <a:p>
            <a:pPr algn="ctr"/>
            <a:endParaRPr kumimoji="1" lang="ja-JP" altLang="en-US" sz="1200" dirty="0">
              <a:solidFill>
                <a:schemeClr val="tx1"/>
              </a:solidFill>
            </a:endParaRPr>
          </a:p>
        </p:txBody>
      </p:sp>
      <p:sp>
        <p:nvSpPr>
          <p:cNvPr id="3" name="正方形/長方形 2"/>
          <p:cNvSpPr/>
          <p:nvPr/>
        </p:nvSpPr>
        <p:spPr>
          <a:xfrm>
            <a:off x="7238271" y="2109005"/>
            <a:ext cx="1463826" cy="276981"/>
          </a:xfrm>
          <a:prstGeom prst="rect">
            <a:avLst/>
          </a:prstGeom>
        </p:spPr>
        <p:txBody>
          <a:bodyPr wrap="none" lIns="91422" tIns="45711" rIns="91422" bIns="45711">
            <a:spAutoFit/>
          </a:bodyPr>
          <a:lstStyle/>
          <a:p>
            <a:r>
              <a:rPr kumimoji="1" lang="en-US" altLang="ja-JP" sz="1200" dirty="0"/>
              <a:t>Advanced Security</a:t>
            </a:r>
            <a:endParaRPr kumimoji="1" lang="ja-JP" altLang="en-US" sz="1200" dirty="0"/>
          </a:p>
        </p:txBody>
      </p:sp>
      <p:sp>
        <p:nvSpPr>
          <p:cNvPr id="13" name="ドーナツ 12"/>
          <p:cNvSpPr/>
          <p:nvPr/>
        </p:nvSpPr>
        <p:spPr>
          <a:xfrm>
            <a:off x="6966151" y="2403120"/>
            <a:ext cx="275786" cy="284044"/>
          </a:xfrm>
          <a:prstGeom prst="donu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22" tIns="45711" rIns="91422" bIns="45711" rtlCol="0" anchor="ctr"/>
          <a:lstStyle/>
          <a:p>
            <a:pPr algn="ctr"/>
            <a:endParaRPr kumimoji="1" lang="ja-JP" altLang="en-US" sz="1200" dirty="0">
              <a:solidFill>
                <a:schemeClr val="tx1"/>
              </a:solidFill>
            </a:endParaRPr>
          </a:p>
        </p:txBody>
      </p:sp>
      <p:sp>
        <p:nvSpPr>
          <p:cNvPr id="14" name="正方形/長方形 13"/>
          <p:cNvSpPr/>
          <p:nvPr/>
        </p:nvSpPr>
        <p:spPr>
          <a:xfrm>
            <a:off x="7241938" y="2410166"/>
            <a:ext cx="1683886" cy="276981"/>
          </a:xfrm>
          <a:prstGeom prst="rect">
            <a:avLst/>
          </a:prstGeom>
        </p:spPr>
        <p:txBody>
          <a:bodyPr wrap="none" lIns="91422" tIns="45711" rIns="91422" bIns="45711">
            <a:spAutoFit/>
          </a:bodyPr>
          <a:lstStyle/>
          <a:p>
            <a:r>
              <a:rPr kumimoji="1" lang="en-US" altLang="ja-JP" sz="1200" dirty="0"/>
              <a:t>Advanced IP Services</a:t>
            </a:r>
            <a:endParaRPr kumimoji="1" lang="ja-JP" altLang="en-US" sz="1200" dirty="0"/>
          </a:p>
        </p:txBody>
      </p:sp>
      <p:sp>
        <p:nvSpPr>
          <p:cNvPr id="17" name="ドーナツ 16"/>
          <p:cNvSpPr/>
          <p:nvPr/>
        </p:nvSpPr>
        <p:spPr>
          <a:xfrm>
            <a:off x="6991046" y="3565050"/>
            <a:ext cx="275786" cy="284044"/>
          </a:xfrm>
          <a:prstGeom prst="donu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22" tIns="45711" rIns="91422" bIns="45711" rtlCol="0" anchor="ctr"/>
          <a:lstStyle/>
          <a:p>
            <a:pPr algn="ctr"/>
            <a:endParaRPr kumimoji="1" lang="ja-JP" altLang="en-US" sz="1200" dirty="0">
              <a:solidFill>
                <a:schemeClr val="tx1"/>
              </a:solidFill>
            </a:endParaRPr>
          </a:p>
        </p:txBody>
      </p:sp>
      <p:sp>
        <p:nvSpPr>
          <p:cNvPr id="18" name="正方形/長方形 17"/>
          <p:cNvSpPr/>
          <p:nvPr/>
        </p:nvSpPr>
        <p:spPr>
          <a:xfrm>
            <a:off x="7266834" y="3572093"/>
            <a:ext cx="1683886" cy="276981"/>
          </a:xfrm>
          <a:prstGeom prst="rect">
            <a:avLst/>
          </a:prstGeom>
        </p:spPr>
        <p:txBody>
          <a:bodyPr wrap="none" lIns="91422" tIns="45711" rIns="91422" bIns="45711">
            <a:spAutoFit/>
          </a:bodyPr>
          <a:lstStyle/>
          <a:p>
            <a:r>
              <a:rPr kumimoji="1" lang="en-US" altLang="ja-JP" sz="1200" dirty="0"/>
              <a:t>Advanced IP Services</a:t>
            </a:r>
            <a:endParaRPr kumimoji="1" lang="ja-JP" altLang="en-US" sz="1200" dirty="0"/>
          </a:p>
        </p:txBody>
      </p:sp>
      <p:pic>
        <p:nvPicPr>
          <p:cNvPr id="5" name="図 4" descr="841-4_L5C0859_l.png"/>
          <p:cNvPicPr>
            <a:picLocks noChangeAspect="1"/>
          </p:cNvPicPr>
          <p:nvPr/>
        </p:nvPicPr>
        <p:blipFill rotWithShape="1">
          <a:blip r:embed="rId2">
            <a:extLst>
              <a:ext uri="{28A0092B-C50C-407E-A947-70E740481C1C}">
                <a14:useLocalDpi xmlns:a14="http://schemas.microsoft.com/office/drawing/2010/main" val="0"/>
              </a:ext>
            </a:extLst>
          </a:blip>
          <a:srcRect l="14456" t="33605" r="13771" b="33109"/>
          <a:stretch/>
        </p:blipFill>
        <p:spPr>
          <a:xfrm>
            <a:off x="4792735" y="1865465"/>
            <a:ext cx="2101393" cy="649483"/>
          </a:xfrm>
          <a:prstGeom prst="rect">
            <a:avLst/>
          </a:prstGeom>
        </p:spPr>
      </p:pic>
      <p:pic>
        <p:nvPicPr>
          <p:cNvPr id="10" name="図 9" descr="_L5C0844_l.png"/>
          <p:cNvPicPr>
            <a:picLocks noChangeAspect="1"/>
          </p:cNvPicPr>
          <p:nvPr/>
        </p:nvPicPr>
        <p:blipFill rotWithShape="1">
          <a:blip r:embed="rId3">
            <a:extLst>
              <a:ext uri="{28A0092B-C50C-407E-A947-70E740481C1C}">
                <a14:useLocalDpi xmlns:a14="http://schemas.microsoft.com/office/drawing/2010/main" val="0"/>
              </a:ext>
            </a:extLst>
          </a:blip>
          <a:srcRect l="9079" t="41150" r="10504" b="41555"/>
          <a:stretch/>
        </p:blipFill>
        <p:spPr>
          <a:xfrm>
            <a:off x="4796251" y="2577196"/>
            <a:ext cx="2039306" cy="292470"/>
          </a:xfrm>
          <a:prstGeom prst="rect">
            <a:avLst/>
          </a:prstGeom>
        </p:spPr>
      </p:pic>
      <p:pic>
        <p:nvPicPr>
          <p:cNvPr id="12" name="図 11" descr="841−8_L5C0876_l.png"/>
          <p:cNvPicPr>
            <a:picLocks noChangeAspect="1"/>
          </p:cNvPicPr>
          <p:nvPr/>
        </p:nvPicPr>
        <p:blipFill rotWithShape="1">
          <a:blip r:embed="rId4">
            <a:extLst>
              <a:ext uri="{28A0092B-C50C-407E-A947-70E740481C1C}">
                <a14:useLocalDpi xmlns:a14="http://schemas.microsoft.com/office/drawing/2010/main" val="0"/>
              </a:ext>
            </a:extLst>
          </a:blip>
          <a:srcRect l="13274" t="34372" r="14909" b="32972"/>
          <a:stretch/>
        </p:blipFill>
        <p:spPr>
          <a:xfrm>
            <a:off x="4796250" y="3283118"/>
            <a:ext cx="2113841" cy="640957"/>
          </a:xfrm>
          <a:prstGeom prst="rect">
            <a:avLst/>
          </a:prstGeom>
        </p:spPr>
      </p:pic>
      <p:pic>
        <p:nvPicPr>
          <p:cNvPr id="15" name="図 14" descr="_L5C0825_l.png"/>
          <p:cNvPicPr>
            <a:picLocks noChangeAspect="1"/>
          </p:cNvPicPr>
          <p:nvPr/>
        </p:nvPicPr>
        <p:blipFill rotWithShape="1">
          <a:blip r:embed="rId5">
            <a:extLst>
              <a:ext uri="{28A0092B-C50C-407E-A947-70E740481C1C}">
                <a14:useLocalDpi xmlns:a14="http://schemas.microsoft.com/office/drawing/2010/main" val="0"/>
              </a:ext>
            </a:extLst>
          </a:blip>
          <a:srcRect l="9079" t="40866" r="10550" b="40938"/>
          <a:stretch/>
        </p:blipFill>
        <p:spPr>
          <a:xfrm>
            <a:off x="4796249" y="4007482"/>
            <a:ext cx="2055269" cy="310285"/>
          </a:xfrm>
          <a:prstGeom prst="rect">
            <a:avLst/>
          </a:prstGeom>
        </p:spPr>
      </p:pic>
    </p:spTree>
    <p:extLst>
      <p:ext uri="{BB962C8B-B14F-4D97-AF65-F5344CB8AC3E}">
        <p14:creationId xmlns:p14="http://schemas.microsoft.com/office/powerpoint/2010/main" val="1279578997"/>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p:cNvSpPr>
            <a:spLocks noGrp="1"/>
          </p:cNvSpPr>
          <p:nvPr>
            <p:ph type="title"/>
          </p:nvPr>
        </p:nvSpPr>
        <p:spPr>
          <a:xfrm>
            <a:off x="404733" y="116123"/>
            <a:ext cx="8343315" cy="731837"/>
          </a:xfrm>
        </p:spPr>
        <p:txBody>
          <a:bodyPr/>
          <a:lstStyle/>
          <a:p>
            <a:r>
              <a:rPr lang="en-US" altLang="ja-JP" dirty="0" smtClean="0">
                <a:latin typeface="+mn-lt"/>
                <a:ea typeface="ＭＳ ゴシック" panose="020B0609070205080204" pitchFamily="49" charset="-128"/>
                <a:cs typeface="メイリオ"/>
              </a:rPr>
              <a:t>Cisco </a:t>
            </a:r>
            <a:r>
              <a:rPr lang="en-US" altLang="ja-JP" dirty="0" err="1" smtClean="0">
                <a:latin typeface="+mn-lt"/>
                <a:ea typeface="ＭＳ ゴシック" panose="020B0609070205080204" pitchFamily="49" charset="-128"/>
                <a:cs typeface="メイリオ"/>
              </a:rPr>
              <a:t>841M</a:t>
            </a:r>
            <a:r>
              <a:rPr lang="ja-JP" altLang="en-US" dirty="0" smtClean="0">
                <a:latin typeface="+mn-lt"/>
                <a:ea typeface="ＭＳ ゴシック" panose="020B0609070205080204" pitchFamily="49" charset="-128"/>
                <a:cs typeface="メイリオ"/>
              </a:rPr>
              <a:t>：</a:t>
            </a:r>
            <a:r>
              <a:rPr lang="en-US" altLang="ja-JP" dirty="0" smtClean="0">
                <a:latin typeface="+mn-lt"/>
                <a:ea typeface="ＭＳ ゴシック" panose="020B0609070205080204" pitchFamily="49" charset="-128"/>
                <a:cs typeface="メイリオ"/>
              </a:rPr>
              <a:t>Cisco Start</a:t>
            </a:r>
            <a:r>
              <a:rPr lang="ja-JP" altLang="en-US" dirty="0" smtClean="0">
                <a:latin typeface="+mn-lt"/>
                <a:ea typeface="ＭＳ ゴシック" panose="020B0609070205080204" pitchFamily="49" charset="-128"/>
                <a:cs typeface="メイリオ"/>
              </a:rPr>
              <a:t>における特徴 </a:t>
            </a:r>
            <a:r>
              <a:rPr lang="en-US" altLang="ja-JP" dirty="0" smtClean="0">
                <a:latin typeface="+mn-lt"/>
                <a:ea typeface="ＭＳ ゴシック" panose="020B0609070205080204" pitchFamily="49" charset="-128"/>
                <a:cs typeface="メイリオ"/>
              </a:rPr>
              <a:t> </a:t>
            </a:r>
            <a:endParaRPr lang="en-US" altLang="ja-JP" dirty="0">
              <a:latin typeface="+mn-lt"/>
              <a:ea typeface="ＭＳ ゴシック" panose="020B0609070205080204" pitchFamily="49" charset="-128"/>
              <a:cs typeface="メイリオ"/>
            </a:endParaRPr>
          </a:p>
        </p:txBody>
      </p:sp>
      <p:sp>
        <p:nvSpPr>
          <p:cNvPr id="6" name="AutoShape 3"/>
          <p:cNvSpPr>
            <a:spLocks noChangeAspect="1" noChangeArrowheads="1" noTextEdit="1"/>
          </p:cNvSpPr>
          <p:nvPr/>
        </p:nvSpPr>
        <p:spPr bwMode="auto">
          <a:xfrm>
            <a:off x="505887" y="847727"/>
            <a:ext cx="3805834"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endParaRPr lang="ja-JP" altLang="en-US" sz="1350" dirty="0">
              <a:latin typeface="メイリオ"/>
              <a:ea typeface="メイリオ"/>
              <a:cs typeface="メイリオ"/>
            </a:endParaRPr>
          </a:p>
        </p:txBody>
      </p:sp>
      <p:sp>
        <p:nvSpPr>
          <p:cNvPr id="9" name="正方形/長方形 8"/>
          <p:cNvSpPr/>
          <p:nvPr/>
        </p:nvSpPr>
        <p:spPr>
          <a:xfrm>
            <a:off x="533031" y="1685500"/>
            <a:ext cx="4378664" cy="675565"/>
          </a:xfrm>
          <a:prstGeom prst="rect">
            <a:avLst/>
          </a:prstGeom>
          <a:solidFill>
            <a:schemeClr val="tx2">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59928" tIns="45711" rIns="91422" bIns="45711" rtlCol="0" anchor="ctr"/>
          <a:lstStyle/>
          <a:p>
            <a:pPr algn="r"/>
            <a:r>
              <a:rPr kumimoji="1" lang="en-US" altLang="ja-JP" sz="1575" dirty="0">
                <a:solidFill>
                  <a:schemeClr val="bg1"/>
                </a:solidFill>
                <a:latin typeface="+mn-ea"/>
                <a:cs typeface="メイリオ"/>
              </a:rPr>
              <a:t>30</a:t>
            </a:r>
            <a:r>
              <a:rPr kumimoji="1" lang="ja-JP" altLang="en-US" sz="1575" dirty="0">
                <a:solidFill>
                  <a:schemeClr val="bg1"/>
                </a:solidFill>
                <a:latin typeface="+mn-ea"/>
                <a:cs typeface="メイリオ"/>
              </a:rPr>
              <a:t>年の歴史を持つ</a:t>
            </a:r>
            <a:r>
              <a:rPr kumimoji="1" lang="en-US" altLang="ja-JP" sz="1575" dirty="0">
                <a:solidFill>
                  <a:schemeClr val="bg1"/>
                </a:solidFill>
                <a:latin typeface="+mn-ea"/>
                <a:cs typeface="メイリオ"/>
              </a:rPr>
              <a:t>IOS</a:t>
            </a:r>
            <a:r>
              <a:rPr kumimoji="1" lang="ja-JP" altLang="en-US" sz="1575" dirty="0">
                <a:solidFill>
                  <a:schemeClr val="bg1"/>
                </a:solidFill>
                <a:latin typeface="+mn-ea"/>
                <a:cs typeface="メイリオ"/>
              </a:rPr>
              <a:t>で</a:t>
            </a:r>
            <a:r>
              <a:rPr kumimoji="1" lang="ja-JP" altLang="en-US" sz="1350" b="1" dirty="0">
                <a:solidFill>
                  <a:schemeClr val="bg1"/>
                </a:solidFill>
                <a:latin typeface="+mn-ea"/>
                <a:cs typeface="メイリオ"/>
              </a:rPr>
              <a:t>基本機能</a:t>
            </a:r>
            <a:r>
              <a:rPr kumimoji="1" lang="en-US" altLang="en-US" sz="1575" dirty="0">
                <a:solidFill>
                  <a:schemeClr val="bg1"/>
                </a:solidFill>
                <a:latin typeface="+mn-ea"/>
                <a:cs typeface="メイリオ"/>
              </a:rPr>
              <a:t>を</a:t>
            </a:r>
            <a:r>
              <a:rPr kumimoji="1" lang="ja-JP" altLang="en-US" sz="1575" dirty="0">
                <a:solidFill>
                  <a:schemeClr val="bg1"/>
                </a:solidFill>
                <a:latin typeface="+mn-ea"/>
                <a:cs typeface="メイリオ"/>
              </a:rPr>
              <a:t>実装</a:t>
            </a:r>
            <a:endParaRPr kumimoji="1" lang="en-US" altLang="ja-JP" sz="1575" dirty="0">
              <a:solidFill>
                <a:schemeClr val="bg1"/>
              </a:solidFill>
              <a:latin typeface="+mn-ea"/>
              <a:cs typeface="メイリオ"/>
            </a:endParaRPr>
          </a:p>
          <a:p>
            <a:pPr algn="r"/>
            <a:r>
              <a:rPr kumimoji="1" lang="en-US" altLang="ja-JP" sz="975" dirty="0">
                <a:solidFill>
                  <a:schemeClr val="bg1"/>
                </a:solidFill>
                <a:latin typeface="+mn-ea"/>
                <a:cs typeface="メイリオ"/>
              </a:rPr>
              <a:t>IPSec</a:t>
            </a:r>
            <a:r>
              <a:rPr kumimoji="1" lang="ja-JP" altLang="en-US" sz="975" dirty="0">
                <a:solidFill>
                  <a:schemeClr val="bg1"/>
                </a:solidFill>
                <a:latin typeface="+mn-ea"/>
                <a:cs typeface="メイリオ"/>
              </a:rPr>
              <a:t> </a:t>
            </a:r>
            <a:r>
              <a:rPr kumimoji="1" lang="en-US" altLang="ja-JP" sz="975" dirty="0">
                <a:solidFill>
                  <a:schemeClr val="bg1"/>
                </a:solidFill>
                <a:latin typeface="+mn-ea"/>
                <a:cs typeface="メイリオ"/>
              </a:rPr>
              <a:t>VPN</a:t>
            </a:r>
            <a:r>
              <a:rPr kumimoji="1" lang="ja-JP" altLang="en-US" sz="975" dirty="0">
                <a:solidFill>
                  <a:schemeClr val="bg1"/>
                </a:solidFill>
                <a:latin typeface="+mn-ea"/>
                <a:cs typeface="メイリオ"/>
              </a:rPr>
              <a:t>（拠点接続）、</a:t>
            </a:r>
            <a:r>
              <a:rPr kumimoji="1" lang="en-US" altLang="ja-JP" sz="975" dirty="0">
                <a:solidFill>
                  <a:schemeClr val="bg1"/>
                </a:solidFill>
                <a:latin typeface="+mn-ea"/>
                <a:cs typeface="メイリオ"/>
              </a:rPr>
              <a:t>VLAN</a:t>
            </a:r>
            <a:r>
              <a:rPr kumimoji="1" lang="ja-JP" altLang="en-US" sz="975" dirty="0">
                <a:solidFill>
                  <a:schemeClr val="bg1"/>
                </a:solidFill>
                <a:latin typeface="+mn-ea"/>
                <a:cs typeface="メイリオ"/>
              </a:rPr>
              <a:t>制御、</a:t>
            </a:r>
            <a:r>
              <a:rPr kumimoji="1" lang="en-US" altLang="ja-JP" sz="975" dirty="0">
                <a:solidFill>
                  <a:schemeClr val="bg1"/>
                </a:solidFill>
                <a:latin typeface="+mn-ea"/>
                <a:cs typeface="メイリオ"/>
              </a:rPr>
              <a:t>Firewall</a:t>
            </a:r>
            <a:r>
              <a:rPr kumimoji="1" lang="ja-JP" altLang="en-US" sz="975" dirty="0">
                <a:solidFill>
                  <a:schemeClr val="bg1"/>
                </a:solidFill>
                <a:latin typeface="+mn-ea"/>
                <a:cs typeface="メイリオ"/>
              </a:rPr>
              <a:t>、</a:t>
            </a:r>
            <a:r>
              <a:rPr kumimoji="1" lang="en-US" altLang="ja-JP" sz="975" dirty="0">
                <a:solidFill>
                  <a:schemeClr val="bg1"/>
                </a:solidFill>
                <a:latin typeface="+mn-ea"/>
                <a:cs typeface="メイリオ"/>
              </a:rPr>
              <a:t>NAT</a:t>
            </a:r>
            <a:r>
              <a:rPr kumimoji="1" lang="ja-JP" altLang="en-US" sz="975" dirty="0">
                <a:solidFill>
                  <a:schemeClr val="bg1"/>
                </a:solidFill>
                <a:latin typeface="+mn-ea"/>
                <a:cs typeface="メイリオ"/>
              </a:rPr>
              <a:t>、</a:t>
            </a:r>
            <a:r>
              <a:rPr kumimoji="1" lang="en-US" altLang="ja-JP" sz="975" dirty="0">
                <a:solidFill>
                  <a:schemeClr val="bg1"/>
                </a:solidFill>
                <a:latin typeface="+mn-ea"/>
                <a:cs typeface="メイリオ"/>
              </a:rPr>
              <a:t/>
            </a:r>
            <a:br>
              <a:rPr kumimoji="1" lang="en-US" altLang="ja-JP" sz="975" dirty="0">
                <a:solidFill>
                  <a:schemeClr val="bg1"/>
                </a:solidFill>
                <a:latin typeface="+mn-ea"/>
                <a:cs typeface="メイリオ"/>
              </a:rPr>
            </a:br>
            <a:r>
              <a:rPr kumimoji="1" lang="ja-JP" altLang="en-US" sz="975" dirty="0">
                <a:solidFill>
                  <a:schemeClr val="bg1"/>
                </a:solidFill>
                <a:latin typeface="+mn-ea"/>
                <a:cs typeface="メイリオ"/>
              </a:rPr>
              <a:t>フレッツ光ネクスト対応</a:t>
            </a:r>
            <a:r>
              <a:rPr kumimoji="1" lang="en-US" altLang="ja-JP" sz="975" dirty="0">
                <a:solidFill>
                  <a:schemeClr val="bg1"/>
                </a:solidFill>
                <a:latin typeface="+mn-ea"/>
                <a:cs typeface="メイリオ"/>
              </a:rPr>
              <a:t>/</a:t>
            </a:r>
            <a:r>
              <a:rPr kumimoji="1" lang="en-US" altLang="ja-JP" sz="975" dirty="0" err="1">
                <a:solidFill>
                  <a:schemeClr val="bg1"/>
                </a:solidFill>
                <a:latin typeface="+mn-ea"/>
                <a:cs typeface="メイリオ"/>
              </a:rPr>
              <a:t>PPPoE</a:t>
            </a:r>
            <a:r>
              <a:rPr kumimoji="1" lang="ja-JP" altLang="en-US" sz="975" dirty="0">
                <a:solidFill>
                  <a:schemeClr val="bg1"/>
                </a:solidFill>
                <a:latin typeface="+mn-ea"/>
                <a:cs typeface="メイリオ"/>
              </a:rPr>
              <a:t>ほか</a:t>
            </a:r>
          </a:p>
        </p:txBody>
      </p:sp>
      <p:sp>
        <p:nvSpPr>
          <p:cNvPr id="10" name="正方形/長方形 9"/>
          <p:cNvSpPr/>
          <p:nvPr/>
        </p:nvSpPr>
        <p:spPr>
          <a:xfrm>
            <a:off x="533030" y="2440822"/>
            <a:ext cx="4378667" cy="675565"/>
          </a:xfrm>
          <a:prstGeom prst="rect">
            <a:avLst/>
          </a:prstGeom>
          <a:solidFill>
            <a:schemeClr val="tx2">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87942" tIns="45711" rIns="91422" bIns="45711" rtlCol="0" anchor="ctr"/>
          <a:lstStyle/>
          <a:p>
            <a:pPr algn="r"/>
            <a:r>
              <a:rPr kumimoji="1" lang="ja-JP" altLang="en-US" sz="1575" dirty="0">
                <a:solidFill>
                  <a:srgbClr val="FFFFFF"/>
                </a:solidFill>
                <a:latin typeface="+mn-ea"/>
                <a:cs typeface="メイリオ"/>
              </a:rPr>
              <a:t>インターネットや社内ネットの</a:t>
            </a:r>
            <a:r>
              <a:rPr kumimoji="1" lang="ja-JP" altLang="en-US" sz="1350" b="1" dirty="0">
                <a:solidFill>
                  <a:srgbClr val="FFFFFF"/>
                </a:solidFill>
                <a:latin typeface="+mn-ea"/>
                <a:cs typeface="メイリオ"/>
              </a:rPr>
              <a:t>監視・管理</a:t>
            </a:r>
            <a:endParaRPr kumimoji="1" lang="en-US" altLang="ja-JP" sz="1350" b="1" dirty="0">
              <a:solidFill>
                <a:srgbClr val="FFFFFF"/>
              </a:solidFill>
              <a:latin typeface="+mn-ea"/>
              <a:cs typeface="メイリオ"/>
            </a:endParaRPr>
          </a:p>
          <a:p>
            <a:pPr algn="r"/>
            <a:r>
              <a:rPr kumimoji="1" lang="ja-JP" altLang="en-US" sz="975" dirty="0">
                <a:solidFill>
                  <a:srgbClr val="FFFFFF"/>
                </a:solidFill>
                <a:latin typeface="+mn-ea"/>
                <a:cs typeface="メイリオ"/>
              </a:rPr>
              <a:t>インターネット利用端末やアプリの一覧表示により、</a:t>
            </a:r>
            <a:r>
              <a:rPr kumimoji="1" lang="en-US" altLang="ja-JP" sz="975" dirty="0">
                <a:solidFill>
                  <a:srgbClr val="FFFFFF"/>
                </a:solidFill>
                <a:latin typeface="+mn-ea"/>
                <a:cs typeface="メイリオ"/>
              </a:rPr>
              <a:t/>
            </a:r>
            <a:br>
              <a:rPr kumimoji="1" lang="en-US" altLang="ja-JP" sz="975" dirty="0">
                <a:solidFill>
                  <a:srgbClr val="FFFFFF"/>
                </a:solidFill>
                <a:latin typeface="+mn-ea"/>
                <a:cs typeface="メイリオ"/>
              </a:rPr>
            </a:br>
            <a:r>
              <a:rPr kumimoji="1" lang="ja-JP" altLang="en-US" sz="975" dirty="0">
                <a:solidFill>
                  <a:srgbClr val="FFFFFF"/>
                </a:solidFill>
                <a:latin typeface="+mn-ea"/>
                <a:cs typeface="メイリオ"/>
              </a:rPr>
              <a:t>業務外利用の監視、ならびに利用状況を管理できます。</a:t>
            </a:r>
          </a:p>
        </p:txBody>
      </p:sp>
      <p:grpSp>
        <p:nvGrpSpPr>
          <p:cNvPr id="13" name="グループ化 12"/>
          <p:cNvGrpSpPr/>
          <p:nvPr/>
        </p:nvGrpSpPr>
        <p:grpSpPr>
          <a:xfrm>
            <a:off x="230655" y="1727506"/>
            <a:ext cx="596692" cy="591548"/>
            <a:chOff x="229523" y="1727506"/>
            <a:chExt cx="596846" cy="591548"/>
          </a:xfrm>
        </p:grpSpPr>
        <p:sp>
          <p:nvSpPr>
            <p:cNvPr id="14" name="円/楕円 13"/>
            <p:cNvSpPr/>
            <p:nvPr/>
          </p:nvSpPr>
          <p:spPr>
            <a:xfrm>
              <a:off x="229523" y="1727506"/>
              <a:ext cx="591548" cy="591548"/>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dirty="0">
                <a:latin typeface="+mn-ea"/>
                <a:cs typeface="メイリオ"/>
              </a:endParaRPr>
            </a:p>
          </p:txBody>
        </p:sp>
        <p:sp>
          <p:nvSpPr>
            <p:cNvPr id="15" name="正方形/長方形 14"/>
            <p:cNvSpPr/>
            <p:nvPr/>
          </p:nvSpPr>
          <p:spPr>
            <a:xfrm>
              <a:off x="237593" y="1849807"/>
              <a:ext cx="588776" cy="334707"/>
            </a:xfrm>
            <a:prstGeom prst="rect">
              <a:avLst/>
            </a:prstGeom>
          </p:spPr>
          <p:txBody>
            <a:bodyPr wrap="none">
              <a:spAutoFit/>
            </a:bodyPr>
            <a:lstStyle/>
            <a:p>
              <a:pPr algn="ctr"/>
              <a:r>
                <a:rPr lang="ja-JP" altLang="en-US" sz="1575" dirty="0">
                  <a:solidFill>
                    <a:srgbClr val="FFFF00"/>
                  </a:solidFill>
                  <a:latin typeface="+mn-ea"/>
                  <a:ea typeface="+mn-ea"/>
                  <a:cs typeface="メイリオ"/>
                </a:rPr>
                <a:t>基本</a:t>
              </a:r>
            </a:p>
          </p:txBody>
        </p:sp>
      </p:grpSp>
      <p:grpSp>
        <p:nvGrpSpPr>
          <p:cNvPr id="16" name="グループ化 15"/>
          <p:cNvGrpSpPr/>
          <p:nvPr/>
        </p:nvGrpSpPr>
        <p:grpSpPr>
          <a:xfrm>
            <a:off x="230656" y="2482828"/>
            <a:ext cx="596689" cy="591548"/>
            <a:chOff x="229523" y="2482828"/>
            <a:chExt cx="596843" cy="591548"/>
          </a:xfrm>
        </p:grpSpPr>
        <p:sp>
          <p:nvSpPr>
            <p:cNvPr id="17" name="円/楕円 16"/>
            <p:cNvSpPr/>
            <p:nvPr/>
          </p:nvSpPr>
          <p:spPr>
            <a:xfrm>
              <a:off x="229523" y="2482828"/>
              <a:ext cx="591548" cy="591548"/>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rgbClr val="FF6600"/>
                </a:solidFill>
                <a:latin typeface="+mn-ea"/>
                <a:cs typeface="メイリオ"/>
              </a:endParaRPr>
            </a:p>
          </p:txBody>
        </p:sp>
        <p:sp>
          <p:nvSpPr>
            <p:cNvPr id="18" name="正方形/長方形 17"/>
            <p:cNvSpPr/>
            <p:nvPr/>
          </p:nvSpPr>
          <p:spPr>
            <a:xfrm>
              <a:off x="237590" y="2605130"/>
              <a:ext cx="588776" cy="334707"/>
            </a:xfrm>
            <a:prstGeom prst="rect">
              <a:avLst/>
            </a:prstGeom>
          </p:spPr>
          <p:txBody>
            <a:bodyPr wrap="none">
              <a:spAutoFit/>
            </a:bodyPr>
            <a:lstStyle/>
            <a:p>
              <a:pPr algn="ctr"/>
              <a:r>
                <a:rPr lang="ja-JP" altLang="en-US" sz="1575" dirty="0">
                  <a:solidFill>
                    <a:srgbClr val="FFFF00"/>
                  </a:solidFill>
                  <a:latin typeface="+mn-ea"/>
                  <a:ea typeface="+mn-ea"/>
                  <a:cs typeface="メイリオ"/>
                </a:rPr>
                <a:t>安心</a:t>
              </a:r>
            </a:p>
          </p:txBody>
        </p:sp>
      </p:grpSp>
      <p:grpSp>
        <p:nvGrpSpPr>
          <p:cNvPr id="3" name="図形グループ 2"/>
          <p:cNvGrpSpPr/>
          <p:nvPr/>
        </p:nvGrpSpPr>
        <p:grpSpPr>
          <a:xfrm>
            <a:off x="230655" y="3945444"/>
            <a:ext cx="4681040" cy="675565"/>
            <a:chOff x="229523" y="3196142"/>
            <a:chExt cx="4682259" cy="675565"/>
          </a:xfrm>
        </p:grpSpPr>
        <p:sp>
          <p:nvSpPr>
            <p:cNvPr id="11" name="正方形/長方形 10"/>
            <p:cNvSpPr/>
            <p:nvPr/>
          </p:nvSpPr>
          <p:spPr>
            <a:xfrm>
              <a:off x="531978" y="3196142"/>
              <a:ext cx="4379804" cy="675565"/>
            </a:xfrm>
            <a:prstGeom prst="rect">
              <a:avLst/>
            </a:prstGeom>
            <a:solidFill>
              <a:schemeClr val="tx2">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600" b="1" dirty="0" smtClean="0">
                  <a:solidFill>
                    <a:srgbClr val="FFFFFF"/>
                  </a:solidFill>
                  <a:latin typeface="+mn-ea"/>
                  <a:cs typeface="メイリオ"/>
                </a:rPr>
                <a:t>セキュリティクラウド </a:t>
              </a:r>
              <a:r>
                <a:rPr kumimoji="1" lang="ja-JP" altLang="en-US" sz="1600" dirty="0" smtClean="0">
                  <a:solidFill>
                    <a:srgbClr val="FFFFFF"/>
                  </a:solidFill>
                  <a:latin typeface="+mn-ea"/>
                  <a:cs typeface="メイリオ"/>
                </a:rPr>
                <a:t>サービス</a:t>
              </a:r>
              <a:r>
                <a:rPr kumimoji="1" lang="ja-JP" altLang="en-US" sz="1600" dirty="0">
                  <a:solidFill>
                    <a:srgbClr val="FFFFFF"/>
                  </a:solidFill>
                  <a:latin typeface="+mn-ea"/>
                  <a:cs typeface="メイリオ"/>
                </a:rPr>
                <a:t>連携</a:t>
              </a:r>
              <a:endParaRPr kumimoji="1" lang="en-US" altLang="ja-JP" sz="1600" dirty="0">
                <a:solidFill>
                  <a:srgbClr val="FFFFFF"/>
                </a:solidFill>
                <a:latin typeface="+mn-ea"/>
                <a:cs typeface="メイリオ"/>
              </a:endParaRPr>
            </a:p>
            <a:p>
              <a:pPr algn="r"/>
              <a:r>
                <a:rPr kumimoji="1" lang="ja-JP" altLang="en-US" sz="975" dirty="0" smtClean="0">
                  <a:solidFill>
                    <a:srgbClr val="FFFFFF"/>
                  </a:solidFill>
                  <a:latin typeface="+mn-ea"/>
                  <a:cs typeface="メイリオ"/>
                </a:rPr>
                <a:t>クラウド サービス</a:t>
              </a:r>
              <a:r>
                <a:rPr kumimoji="1" lang="ja-JP" altLang="en-US" sz="975" dirty="0">
                  <a:solidFill>
                    <a:srgbClr val="FFFFFF"/>
                  </a:solidFill>
                  <a:latin typeface="+mn-ea"/>
                  <a:cs typeface="メイリオ"/>
                </a:rPr>
                <a:t>で怪しい</a:t>
              </a:r>
              <a:r>
                <a:rPr kumimoji="1" lang="en-US" altLang="ja-JP" sz="975" dirty="0">
                  <a:solidFill>
                    <a:srgbClr val="FFFFFF"/>
                  </a:solidFill>
                  <a:latin typeface="+mn-ea"/>
                  <a:cs typeface="メイリオ"/>
                </a:rPr>
                <a:t>Web</a:t>
              </a:r>
              <a:r>
                <a:rPr kumimoji="1" lang="ja-JP" altLang="en-US" sz="975" dirty="0">
                  <a:solidFill>
                    <a:srgbClr val="FFFFFF"/>
                  </a:solidFill>
                  <a:latin typeface="+mn-ea"/>
                  <a:cs typeface="メイリオ"/>
                </a:rPr>
                <a:t>サイトへの接続を遮断します。</a:t>
              </a:r>
              <a:endParaRPr kumimoji="1" lang="en-US" altLang="ja-JP" sz="975" dirty="0">
                <a:solidFill>
                  <a:srgbClr val="FFFFFF"/>
                </a:solidFill>
                <a:latin typeface="+mn-ea"/>
                <a:cs typeface="メイリオ"/>
              </a:endParaRPr>
            </a:p>
            <a:p>
              <a:pPr algn="r"/>
              <a:r>
                <a:rPr kumimoji="1" lang="ja-JP" altLang="en-US" sz="975" dirty="0">
                  <a:solidFill>
                    <a:srgbClr val="FFFFFF"/>
                  </a:solidFill>
                  <a:latin typeface="+mn-ea"/>
                  <a:cs typeface="メイリオ"/>
                </a:rPr>
                <a:t>ウィルス感染や詐欺・情報搾取サイトから</a:t>
              </a:r>
              <a:r>
                <a:rPr kumimoji="1" lang="en-US" altLang="ja-JP" sz="975" dirty="0">
                  <a:solidFill>
                    <a:srgbClr val="FFFFFF"/>
                  </a:solidFill>
                  <a:latin typeface="+mn-ea"/>
                  <a:cs typeface="メイリオ"/>
                </a:rPr>
                <a:t>PC</a:t>
              </a:r>
              <a:r>
                <a:rPr kumimoji="1" lang="ja-JP" altLang="en-US" sz="975" dirty="0">
                  <a:solidFill>
                    <a:srgbClr val="FFFFFF"/>
                  </a:solidFill>
                  <a:latin typeface="+mn-ea"/>
                  <a:cs typeface="メイリオ"/>
                </a:rPr>
                <a:t>、スマホを守ります。</a:t>
              </a:r>
            </a:p>
          </p:txBody>
        </p:sp>
        <p:grpSp>
          <p:nvGrpSpPr>
            <p:cNvPr id="19" name="グループ化 18"/>
            <p:cNvGrpSpPr/>
            <p:nvPr/>
          </p:nvGrpSpPr>
          <p:grpSpPr>
            <a:xfrm>
              <a:off x="229523" y="3219822"/>
              <a:ext cx="596843" cy="591548"/>
              <a:chOff x="229523" y="3219822"/>
              <a:chExt cx="596843" cy="591548"/>
            </a:xfrm>
          </p:grpSpPr>
          <p:sp>
            <p:nvSpPr>
              <p:cNvPr id="20" name="円/楕円 19"/>
              <p:cNvSpPr/>
              <p:nvPr/>
            </p:nvSpPr>
            <p:spPr>
              <a:xfrm>
                <a:off x="229523" y="3219822"/>
                <a:ext cx="591548" cy="591548"/>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rgbClr val="FF6600"/>
                  </a:solidFill>
                  <a:latin typeface="+mn-ea"/>
                  <a:cs typeface="メイリオ"/>
                </a:endParaRPr>
              </a:p>
            </p:txBody>
          </p:sp>
          <p:sp>
            <p:nvSpPr>
              <p:cNvPr id="21" name="正方形/長方形 20"/>
              <p:cNvSpPr/>
              <p:nvPr/>
            </p:nvSpPr>
            <p:spPr>
              <a:xfrm>
                <a:off x="237589" y="3344873"/>
                <a:ext cx="588777" cy="334707"/>
              </a:xfrm>
              <a:prstGeom prst="rect">
                <a:avLst/>
              </a:prstGeom>
            </p:spPr>
            <p:txBody>
              <a:bodyPr wrap="none">
                <a:spAutoFit/>
              </a:bodyPr>
              <a:lstStyle/>
              <a:p>
                <a:pPr algn="ctr"/>
                <a:r>
                  <a:rPr lang="ja-JP" altLang="en-US" sz="1575" dirty="0">
                    <a:solidFill>
                      <a:srgbClr val="FFFF00"/>
                    </a:solidFill>
                    <a:latin typeface="+mn-ea"/>
                    <a:ea typeface="+mn-ea"/>
                    <a:cs typeface="メイリオ"/>
                  </a:rPr>
                  <a:t>安全</a:t>
                </a:r>
              </a:p>
            </p:txBody>
          </p:sp>
        </p:grpSp>
      </p:grpSp>
      <p:grpSp>
        <p:nvGrpSpPr>
          <p:cNvPr id="25" name="グループ化 24"/>
          <p:cNvGrpSpPr/>
          <p:nvPr/>
        </p:nvGrpSpPr>
        <p:grpSpPr>
          <a:xfrm>
            <a:off x="4964156" y="1685500"/>
            <a:ext cx="3924996" cy="2941532"/>
            <a:chOff x="4574669" y="1685498"/>
            <a:chExt cx="4280945" cy="2941532"/>
          </a:xfrm>
        </p:grpSpPr>
        <p:sp>
          <p:nvSpPr>
            <p:cNvPr id="26" name="正方形/長方形 25"/>
            <p:cNvSpPr/>
            <p:nvPr/>
          </p:nvSpPr>
          <p:spPr>
            <a:xfrm>
              <a:off x="4574669" y="1685498"/>
              <a:ext cx="4280945" cy="2941532"/>
            </a:xfrm>
            <a:prstGeom prst="rect">
              <a:avLst/>
            </a:prstGeom>
            <a:solidFill>
              <a:schemeClr val="accent1">
                <a:lumMod val="60000"/>
                <a:lumOff val="4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chemeClr val="tx1"/>
                </a:solidFill>
                <a:latin typeface="+mn-ea"/>
                <a:cs typeface="メイリオ"/>
              </a:endParaRPr>
            </a:p>
          </p:txBody>
        </p:sp>
        <p:sp>
          <p:nvSpPr>
            <p:cNvPr id="27" name="正方形/長方形 26"/>
            <p:cNvSpPr/>
            <p:nvPr/>
          </p:nvSpPr>
          <p:spPr>
            <a:xfrm>
              <a:off x="5054432" y="1702943"/>
              <a:ext cx="3801181" cy="2885405"/>
            </a:xfrm>
            <a:prstGeom prst="rect">
              <a:avLst/>
            </a:prstGeom>
          </p:spPr>
          <p:txBody>
            <a:bodyPr wrap="square">
              <a:spAutoFit/>
            </a:bodyPr>
            <a:lstStyle/>
            <a:p>
              <a:r>
                <a:rPr lang="en-US" altLang="ja-JP" sz="1425" b="1" dirty="0">
                  <a:latin typeface="+mn-ea"/>
                  <a:ea typeface="+mn-ea"/>
                  <a:cs typeface="メイリオ"/>
                </a:rPr>
                <a:t>C841M-4X-JSEC</a:t>
              </a:r>
              <a:r>
                <a:rPr lang="ja-JP" altLang="en-US" sz="1425" b="1" dirty="0">
                  <a:latin typeface="+mn-ea"/>
                  <a:ea typeface="+mn-ea"/>
                  <a:cs typeface="メイリオ"/>
                </a:rPr>
                <a:t> </a:t>
              </a:r>
              <a:r>
                <a:rPr lang="en-US" altLang="ja-JP" sz="975" b="1" dirty="0">
                  <a:latin typeface="+mn-ea"/>
                  <a:ea typeface="+mn-ea"/>
                  <a:cs typeface="メイリオ"/>
                </a:rPr>
                <a:t>(Advanced Security)</a:t>
              </a:r>
              <a:endParaRPr lang="ja-JP" altLang="en-US" sz="1425" b="1" dirty="0">
                <a:latin typeface="+mn-ea"/>
                <a:ea typeface="+mn-ea"/>
                <a:cs typeface="メイリオ"/>
              </a:endParaRPr>
            </a:p>
            <a:p>
              <a:pPr marL="266646" lvl="1" indent="-79359">
                <a:buFont typeface="Arial" panose="020B0604020202020204" pitchFamily="34" charset="0"/>
                <a:buChar char="•"/>
              </a:pPr>
              <a:r>
                <a:rPr lang="en-US" altLang="ja-JP" sz="975" dirty="0">
                  <a:latin typeface="+mn-ea"/>
                  <a:ea typeface="+mn-ea"/>
                  <a:cs typeface="メイリオ"/>
                </a:rPr>
                <a:t>WAN: 2</a:t>
              </a:r>
              <a:r>
                <a:rPr lang="ja-JP" altLang="en-US" sz="975" dirty="0">
                  <a:latin typeface="+mn-ea"/>
                  <a:ea typeface="+mn-ea"/>
                  <a:cs typeface="メイリオ"/>
                </a:rPr>
                <a:t>ポート</a:t>
              </a:r>
              <a:r>
                <a:rPr lang="en-US" altLang="ja-JP" sz="975" dirty="0">
                  <a:latin typeface="+mn-ea"/>
                  <a:ea typeface="+mn-ea"/>
                  <a:cs typeface="メイリオ"/>
                </a:rPr>
                <a:t>GE</a:t>
              </a:r>
            </a:p>
            <a:p>
              <a:pPr marL="266646" lvl="1" indent="-79359">
                <a:buFont typeface="Arial" panose="020B0604020202020204" pitchFamily="34" charset="0"/>
                <a:buChar char="•"/>
              </a:pPr>
              <a:r>
                <a:rPr lang="en-US" altLang="ja-JP" sz="975" dirty="0">
                  <a:latin typeface="+mn-ea"/>
                  <a:ea typeface="+mn-ea"/>
                  <a:cs typeface="メイリオ"/>
                </a:rPr>
                <a:t>LAN:  4</a:t>
              </a:r>
              <a:r>
                <a:rPr lang="ja-JP" altLang="en-US" sz="975" dirty="0">
                  <a:latin typeface="+mn-ea"/>
                  <a:ea typeface="+mn-ea"/>
                  <a:cs typeface="メイリオ"/>
                </a:rPr>
                <a:t>ポート</a:t>
              </a:r>
              <a:r>
                <a:rPr lang="en-US" altLang="ja-JP" sz="975" dirty="0">
                  <a:latin typeface="+mn-ea"/>
                  <a:ea typeface="+mn-ea"/>
                  <a:cs typeface="メイリオ"/>
                </a:rPr>
                <a:t>GE</a:t>
              </a:r>
            </a:p>
            <a:p>
              <a:pPr marL="266646" lvl="1" indent="-79359">
                <a:buFont typeface="Arial" panose="020B0604020202020204" pitchFamily="34" charset="0"/>
                <a:buChar char="•"/>
              </a:pPr>
              <a:r>
                <a:rPr lang="en-US" altLang="ja-JP" sz="975" dirty="0">
                  <a:latin typeface="+mn-ea"/>
                  <a:ea typeface="+mn-ea"/>
                  <a:cs typeface="メイリオ"/>
                </a:rPr>
                <a:t>IOS:</a:t>
              </a:r>
              <a:r>
                <a:rPr lang="ja-JP" altLang="en-US" sz="975" dirty="0">
                  <a:latin typeface="+mn-ea"/>
                  <a:ea typeface="+mn-ea"/>
                  <a:cs typeface="メイリオ"/>
                </a:rPr>
                <a:t> </a:t>
              </a:r>
              <a:r>
                <a:rPr lang="en-US" altLang="ja-JP" sz="975" dirty="0">
                  <a:latin typeface="+mn-ea"/>
                  <a:ea typeface="+mn-ea"/>
                  <a:cs typeface="メイリオ"/>
                </a:rPr>
                <a:t>Advanced</a:t>
              </a:r>
              <a:r>
                <a:rPr lang="ja-JP" altLang="en-US" sz="975" dirty="0">
                  <a:latin typeface="+mn-ea"/>
                  <a:ea typeface="+mn-ea"/>
                  <a:cs typeface="メイリオ"/>
                </a:rPr>
                <a:t> </a:t>
              </a:r>
              <a:r>
                <a:rPr lang="en-US" altLang="ja-JP" sz="975" dirty="0">
                  <a:latin typeface="+mn-ea"/>
                  <a:ea typeface="+mn-ea"/>
                  <a:cs typeface="メイリオ"/>
                </a:rPr>
                <a:t>Security</a:t>
              </a:r>
            </a:p>
            <a:p>
              <a:r>
                <a:rPr lang="en-US" altLang="ja-JP" sz="1425" b="1" dirty="0">
                  <a:latin typeface="+mn-ea"/>
                  <a:ea typeface="+mn-ea"/>
                  <a:cs typeface="メイリオ"/>
                </a:rPr>
                <a:t>C841M-4X-JAIS</a:t>
              </a:r>
              <a:r>
                <a:rPr lang="ja-JP" altLang="en-US" sz="1425" b="1" dirty="0">
                  <a:latin typeface="+mn-ea"/>
                  <a:ea typeface="+mn-ea"/>
                  <a:cs typeface="メイリオ"/>
                </a:rPr>
                <a:t> </a:t>
              </a:r>
              <a:r>
                <a:rPr lang="en-US" altLang="ja-JP" sz="975" b="1" dirty="0">
                  <a:latin typeface="+mn-ea"/>
                  <a:ea typeface="+mn-ea"/>
                  <a:cs typeface="メイリオ"/>
                </a:rPr>
                <a:t>(Advanced IP Services)</a:t>
              </a:r>
              <a:endParaRPr lang="en-US" altLang="ja-JP" sz="1200" b="1" dirty="0">
                <a:latin typeface="+mn-ea"/>
                <a:ea typeface="+mn-ea"/>
                <a:cs typeface="メイリオ"/>
              </a:endParaRPr>
            </a:p>
            <a:p>
              <a:r>
                <a:rPr lang="en-US" altLang="ja-JP" sz="975" dirty="0">
                  <a:solidFill>
                    <a:srgbClr val="676767"/>
                  </a:solidFill>
                  <a:latin typeface="+mn-ea"/>
                  <a:ea typeface="+mn-ea"/>
                  <a:cs typeface="メイリオ"/>
                </a:rPr>
                <a:t>WAN: 2</a:t>
              </a:r>
              <a:r>
                <a:rPr lang="ja-JP" altLang="en-US" sz="975" dirty="0">
                  <a:solidFill>
                    <a:srgbClr val="676767"/>
                  </a:solidFill>
                  <a:latin typeface="+mn-ea"/>
                  <a:ea typeface="+mn-ea"/>
                  <a:cs typeface="メイリオ"/>
                </a:rPr>
                <a:t>ポート</a:t>
              </a:r>
              <a:r>
                <a:rPr lang="en-US" altLang="ja-JP" sz="975" dirty="0">
                  <a:solidFill>
                    <a:srgbClr val="676767"/>
                  </a:solidFill>
                  <a:latin typeface="+mn-ea"/>
                  <a:ea typeface="+mn-ea"/>
                  <a:cs typeface="メイリオ"/>
                </a:rPr>
                <a:t>GE</a:t>
              </a:r>
            </a:p>
            <a:p>
              <a:pPr marL="266646" lvl="1" indent="-79359">
                <a:buFont typeface="Arial" panose="020B0604020202020204" pitchFamily="34" charset="0"/>
                <a:buChar char="•"/>
              </a:pPr>
              <a:r>
                <a:rPr lang="en-US" altLang="ja-JP" sz="975" dirty="0">
                  <a:solidFill>
                    <a:srgbClr val="676767"/>
                  </a:solidFill>
                  <a:latin typeface="+mn-ea"/>
                  <a:ea typeface="+mn-ea"/>
                  <a:cs typeface="メイリオ"/>
                </a:rPr>
                <a:t>LAN:  4</a:t>
              </a:r>
              <a:r>
                <a:rPr lang="ja-JP" altLang="en-US" sz="975" dirty="0">
                  <a:solidFill>
                    <a:srgbClr val="676767"/>
                  </a:solidFill>
                  <a:latin typeface="+mn-ea"/>
                  <a:ea typeface="+mn-ea"/>
                  <a:cs typeface="メイリオ"/>
                </a:rPr>
                <a:t>ポート</a:t>
              </a:r>
              <a:r>
                <a:rPr lang="en-US" altLang="ja-JP" sz="975" dirty="0">
                  <a:solidFill>
                    <a:srgbClr val="676767"/>
                  </a:solidFill>
                  <a:latin typeface="+mn-ea"/>
                  <a:ea typeface="+mn-ea"/>
                  <a:cs typeface="メイリオ"/>
                </a:rPr>
                <a:t>GE</a:t>
              </a:r>
            </a:p>
            <a:p>
              <a:pPr marL="266646" lvl="1" indent="-79359">
                <a:buFont typeface="Arial" panose="020B0604020202020204" pitchFamily="34" charset="0"/>
                <a:buChar char="•"/>
              </a:pPr>
              <a:r>
                <a:rPr lang="en-US" altLang="ja-JP" sz="975" dirty="0">
                  <a:solidFill>
                    <a:srgbClr val="676767"/>
                  </a:solidFill>
                  <a:latin typeface="+mn-ea"/>
                  <a:ea typeface="+mn-ea"/>
                  <a:cs typeface="メイリオ"/>
                </a:rPr>
                <a:t>IOS:</a:t>
              </a:r>
              <a:r>
                <a:rPr lang="ja-JP" altLang="en-US" sz="975" dirty="0">
                  <a:solidFill>
                    <a:srgbClr val="676767"/>
                  </a:solidFill>
                  <a:latin typeface="+mn-ea"/>
                  <a:ea typeface="+mn-ea"/>
                  <a:cs typeface="メイリオ"/>
                </a:rPr>
                <a:t> </a:t>
              </a:r>
              <a:r>
                <a:rPr lang="en-US" altLang="ja-JP" sz="975" dirty="0">
                  <a:solidFill>
                    <a:srgbClr val="676767"/>
                  </a:solidFill>
                  <a:latin typeface="+mn-ea"/>
                  <a:ea typeface="+mn-ea"/>
                  <a:cs typeface="メイリオ"/>
                </a:rPr>
                <a:t>Advanced IP</a:t>
              </a:r>
              <a:r>
                <a:rPr lang="ja-JP" altLang="en-US" sz="975" dirty="0">
                  <a:solidFill>
                    <a:srgbClr val="676767"/>
                  </a:solidFill>
                  <a:latin typeface="+mn-ea"/>
                  <a:ea typeface="+mn-ea"/>
                  <a:cs typeface="メイリオ"/>
                </a:rPr>
                <a:t> </a:t>
              </a:r>
              <a:r>
                <a:rPr lang="en-US" altLang="ja-JP" sz="975" dirty="0">
                  <a:solidFill>
                    <a:srgbClr val="676767"/>
                  </a:solidFill>
                  <a:latin typeface="+mn-ea"/>
                  <a:ea typeface="+mn-ea"/>
                  <a:cs typeface="メイリオ"/>
                </a:rPr>
                <a:t>Services</a:t>
              </a:r>
            </a:p>
            <a:p>
              <a:pPr lvl="0"/>
              <a:r>
                <a:rPr lang="en-US" altLang="ja-JP" sz="1425" b="1" dirty="0">
                  <a:solidFill>
                    <a:srgbClr val="676767"/>
                  </a:solidFill>
                  <a:latin typeface="+mn-ea"/>
                  <a:ea typeface="+mn-ea"/>
                  <a:cs typeface="メイリオ"/>
                </a:rPr>
                <a:t>C841M-8X-JAIS</a:t>
              </a:r>
              <a:r>
                <a:rPr lang="ja-JP" altLang="en-US" sz="1425" b="1" dirty="0">
                  <a:solidFill>
                    <a:srgbClr val="676767"/>
                  </a:solidFill>
                  <a:latin typeface="+mn-ea"/>
                  <a:ea typeface="+mn-ea"/>
                  <a:cs typeface="メイリオ"/>
                </a:rPr>
                <a:t> </a:t>
              </a:r>
              <a:r>
                <a:rPr lang="en-US" altLang="ja-JP" sz="975" b="1" dirty="0">
                  <a:solidFill>
                    <a:srgbClr val="676767"/>
                  </a:solidFill>
                  <a:latin typeface="+mn-ea"/>
                  <a:ea typeface="+mn-ea"/>
                  <a:cs typeface="メイリオ"/>
                </a:rPr>
                <a:t>(Advanced IP Services)</a:t>
              </a:r>
              <a:endParaRPr lang="en-US" altLang="ja-JP" sz="1425" b="1" dirty="0">
                <a:solidFill>
                  <a:srgbClr val="676767"/>
                </a:solidFill>
                <a:latin typeface="+mn-ea"/>
                <a:ea typeface="+mn-ea"/>
                <a:cs typeface="メイリオ"/>
              </a:endParaRPr>
            </a:p>
            <a:p>
              <a:pPr marL="266646" lvl="1" indent="-79359">
                <a:buFont typeface="Arial" panose="020B0604020202020204" pitchFamily="34" charset="0"/>
                <a:buChar char="•"/>
              </a:pPr>
              <a:r>
                <a:rPr lang="en-US" altLang="ja-JP" sz="975" dirty="0">
                  <a:latin typeface="+mn-ea"/>
                  <a:ea typeface="+mn-ea"/>
                  <a:cs typeface="メイリオ"/>
                </a:rPr>
                <a:t>WAN: 2</a:t>
              </a:r>
              <a:r>
                <a:rPr lang="ja-JP" altLang="en-US" sz="975" dirty="0">
                  <a:latin typeface="+mn-ea"/>
                  <a:ea typeface="+mn-ea"/>
                  <a:cs typeface="メイリオ"/>
                </a:rPr>
                <a:t>ポート</a:t>
              </a:r>
              <a:r>
                <a:rPr lang="en-US" altLang="ja-JP" sz="975" dirty="0">
                  <a:latin typeface="+mn-ea"/>
                  <a:ea typeface="+mn-ea"/>
                  <a:cs typeface="メイリオ"/>
                </a:rPr>
                <a:t>GE</a:t>
              </a:r>
            </a:p>
            <a:p>
              <a:pPr marL="266646" lvl="1" indent="-79359">
                <a:buFont typeface="Arial" panose="020B0604020202020204" pitchFamily="34" charset="0"/>
                <a:buChar char="•"/>
              </a:pPr>
              <a:r>
                <a:rPr lang="en-US" altLang="ja-JP" sz="975" dirty="0">
                  <a:latin typeface="+mn-ea"/>
                  <a:ea typeface="+mn-ea"/>
                  <a:cs typeface="メイリオ"/>
                </a:rPr>
                <a:t>LAN:  8</a:t>
              </a:r>
              <a:r>
                <a:rPr lang="ja-JP" altLang="en-US" sz="975" dirty="0">
                  <a:latin typeface="+mn-ea"/>
                  <a:ea typeface="+mn-ea"/>
                  <a:cs typeface="メイリオ"/>
                </a:rPr>
                <a:t>ポート</a:t>
              </a:r>
              <a:r>
                <a:rPr lang="en-US" altLang="ja-JP" sz="975" dirty="0">
                  <a:latin typeface="+mn-ea"/>
                  <a:ea typeface="+mn-ea"/>
                  <a:cs typeface="メイリオ"/>
                </a:rPr>
                <a:t>GE</a:t>
              </a:r>
            </a:p>
            <a:p>
              <a:pPr marL="266646" lvl="1" indent="-79359">
                <a:buFont typeface="Arial" panose="020B0604020202020204" pitchFamily="34" charset="0"/>
                <a:buChar char="•"/>
              </a:pPr>
              <a:r>
                <a:rPr lang="en-US" altLang="ja-JP" sz="975" dirty="0">
                  <a:latin typeface="+mn-ea"/>
                  <a:ea typeface="+mn-ea"/>
                  <a:cs typeface="メイリオ"/>
                </a:rPr>
                <a:t>IOS: Advanced</a:t>
              </a:r>
              <a:r>
                <a:rPr lang="ja-JP" altLang="en-US" sz="975" dirty="0">
                  <a:latin typeface="+mn-ea"/>
                  <a:ea typeface="+mn-ea"/>
                  <a:cs typeface="メイリオ"/>
                </a:rPr>
                <a:t> </a:t>
              </a:r>
              <a:r>
                <a:rPr lang="en-US" altLang="ja-JP" sz="975" dirty="0">
                  <a:latin typeface="+mn-ea"/>
                  <a:ea typeface="+mn-ea"/>
                  <a:cs typeface="メイリオ"/>
                </a:rPr>
                <a:t>IP</a:t>
              </a:r>
              <a:r>
                <a:rPr lang="ja-JP" altLang="en-US" sz="975" dirty="0">
                  <a:latin typeface="+mn-ea"/>
                  <a:ea typeface="+mn-ea"/>
                  <a:cs typeface="メイリオ"/>
                </a:rPr>
                <a:t> </a:t>
              </a:r>
              <a:r>
                <a:rPr lang="en-US" altLang="ja-JP" sz="975" dirty="0">
                  <a:latin typeface="+mn-ea"/>
                  <a:ea typeface="+mn-ea"/>
                  <a:cs typeface="メイリオ"/>
                </a:rPr>
                <a:t>Services</a:t>
              </a:r>
            </a:p>
            <a:p>
              <a:pPr marL="359928" lvl="1" indent="-171416">
                <a:buFont typeface="Arial" panose="020B0604020202020204" pitchFamily="34" charset="0"/>
                <a:buChar char="•"/>
              </a:pPr>
              <a:endParaRPr lang="ja-JP" altLang="en-US" sz="825" dirty="0">
                <a:latin typeface="+mn-ea"/>
                <a:ea typeface="+mn-ea"/>
                <a:cs typeface="メイリオ"/>
              </a:endParaRPr>
            </a:p>
            <a:p>
              <a:pPr marL="171416" indent="-171416">
                <a:buFont typeface="Wingdings" panose="05000000000000000000" pitchFamily="2" charset="2"/>
                <a:buChar char="ü"/>
              </a:pPr>
              <a:r>
                <a:rPr lang="ja-JP" altLang="en-US" sz="1425" b="1" dirty="0">
                  <a:latin typeface="+mn-ea"/>
                  <a:ea typeface="+mn-ea"/>
                  <a:cs typeface="メイリオ"/>
                </a:rPr>
                <a:t>２年間の保守付き</a:t>
              </a:r>
              <a:endParaRPr lang="en-US" altLang="ja-JP" sz="1425" b="1" dirty="0">
                <a:latin typeface="+mn-ea"/>
                <a:ea typeface="+mn-ea"/>
                <a:cs typeface="メイリオ"/>
              </a:endParaRPr>
            </a:p>
            <a:p>
              <a:pPr marL="171416" indent="-171416">
                <a:buFont typeface="Wingdings" panose="05000000000000000000" pitchFamily="2" charset="2"/>
                <a:buChar char="ü"/>
              </a:pPr>
              <a:r>
                <a:rPr lang="ja-JP" altLang="en-US" sz="1425" b="1" dirty="0">
                  <a:latin typeface="+mn-ea"/>
                  <a:ea typeface="+mn-ea"/>
                  <a:cs typeface="メイリオ"/>
                </a:rPr>
                <a:t>日本語</a:t>
              </a:r>
              <a:r>
                <a:rPr lang="en-US" altLang="ja-JP" sz="1425" b="1" dirty="0">
                  <a:latin typeface="+mn-ea"/>
                  <a:ea typeface="+mn-ea"/>
                  <a:cs typeface="メイリオ"/>
                </a:rPr>
                <a:t>GUI</a:t>
              </a:r>
              <a:r>
                <a:rPr lang="ja-JP" altLang="en-US" sz="1425" b="1" dirty="0">
                  <a:latin typeface="+mn-ea"/>
                  <a:ea typeface="+mn-ea"/>
                  <a:cs typeface="メイリオ"/>
                </a:rPr>
                <a:t>による設定</a:t>
              </a:r>
            </a:p>
            <a:p>
              <a:pPr marL="171416" indent="-171416">
                <a:buFont typeface="Wingdings" panose="05000000000000000000" pitchFamily="2" charset="2"/>
                <a:buChar char="ü"/>
              </a:pPr>
              <a:r>
                <a:rPr lang="ja-JP" altLang="en-US" sz="1425" b="1" dirty="0">
                  <a:latin typeface="+mn-ea"/>
                  <a:ea typeface="+mn-ea"/>
                  <a:cs typeface="メイリオ"/>
                </a:rPr>
                <a:t>充実の</a:t>
              </a:r>
              <a:r>
                <a:rPr lang="ja-JP" altLang="en-US" sz="1425" b="1" dirty="0" smtClean="0">
                  <a:latin typeface="+mn-ea"/>
                  <a:ea typeface="+mn-ea"/>
                  <a:cs typeface="メイリオ"/>
                </a:rPr>
                <a:t>コミュニティ サイト</a:t>
              </a:r>
              <a:r>
                <a:rPr lang="ja-JP" altLang="en-US" sz="1425" b="1" dirty="0">
                  <a:latin typeface="+mn-ea"/>
                  <a:ea typeface="+mn-ea"/>
                  <a:cs typeface="メイリオ"/>
                </a:rPr>
                <a:t>情報</a:t>
              </a:r>
            </a:p>
          </p:txBody>
        </p:sp>
        <p:sp>
          <p:nvSpPr>
            <p:cNvPr id="28" name="正方形/長方形 27"/>
            <p:cNvSpPr/>
            <p:nvPr/>
          </p:nvSpPr>
          <p:spPr>
            <a:xfrm>
              <a:off x="4626430" y="1987282"/>
              <a:ext cx="428002" cy="1203213"/>
            </a:xfrm>
            <a:prstGeom prst="rect">
              <a:avLst/>
            </a:prstGeom>
          </p:spPr>
          <p:txBody>
            <a:bodyPr vert="eaVert" wrap="none">
              <a:spAutoFit/>
            </a:bodyPr>
            <a:lstStyle/>
            <a:p>
              <a:pPr algn="ctr"/>
              <a:r>
                <a:rPr lang="ja-JP" altLang="en-US" sz="1350" dirty="0">
                  <a:latin typeface="+mn-ea"/>
                  <a:ea typeface="+mn-ea"/>
                  <a:cs typeface="メイリオ"/>
                </a:rPr>
                <a:t>３種類のモデル</a:t>
              </a:r>
            </a:p>
          </p:txBody>
        </p:sp>
      </p:grpSp>
      <p:grpSp>
        <p:nvGrpSpPr>
          <p:cNvPr id="2" name="図形グループ 1"/>
          <p:cNvGrpSpPr/>
          <p:nvPr/>
        </p:nvGrpSpPr>
        <p:grpSpPr>
          <a:xfrm>
            <a:off x="230655" y="3190382"/>
            <a:ext cx="4681040" cy="675565"/>
            <a:chOff x="229523" y="3951465"/>
            <a:chExt cx="4682259" cy="675565"/>
          </a:xfrm>
        </p:grpSpPr>
        <p:sp>
          <p:nvSpPr>
            <p:cNvPr id="12" name="正方形/長方形 11"/>
            <p:cNvSpPr/>
            <p:nvPr/>
          </p:nvSpPr>
          <p:spPr>
            <a:xfrm>
              <a:off x="531978" y="3951465"/>
              <a:ext cx="4379804" cy="675565"/>
            </a:xfrm>
            <a:prstGeom prst="rect">
              <a:avLst/>
            </a:prstGeom>
            <a:solidFill>
              <a:schemeClr val="tx2">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575" dirty="0">
                  <a:solidFill>
                    <a:srgbClr val="FFFFFF"/>
                  </a:solidFill>
                  <a:latin typeface="+mn-ea"/>
                  <a:cs typeface="メイリオ"/>
                </a:rPr>
                <a:t>内蔵プログラミング環境で</a:t>
              </a:r>
              <a:r>
                <a:rPr kumimoji="1" lang="ja-JP" altLang="en-US" sz="1350" b="1" dirty="0">
                  <a:solidFill>
                    <a:srgbClr val="FFFFFF"/>
                  </a:solidFill>
                  <a:latin typeface="+mn-ea"/>
                  <a:cs typeface="メイリオ"/>
                </a:rPr>
                <a:t>機能充実</a:t>
              </a:r>
              <a:endParaRPr kumimoji="1" lang="en-US" altLang="ja-JP" sz="1350" b="1" dirty="0">
                <a:solidFill>
                  <a:srgbClr val="FFFFFF"/>
                </a:solidFill>
                <a:latin typeface="+mn-ea"/>
                <a:cs typeface="メイリオ"/>
              </a:endParaRPr>
            </a:p>
            <a:p>
              <a:pPr algn="r"/>
              <a:r>
                <a:rPr kumimoji="1" lang="ja-JP" altLang="en-US" sz="975" dirty="0">
                  <a:solidFill>
                    <a:srgbClr val="FFFFFF"/>
                  </a:solidFill>
                  <a:latin typeface="+mn-ea"/>
                  <a:cs typeface="メイリオ"/>
                </a:rPr>
                <a:t>指定時間や挿入に合せた自動</a:t>
              </a:r>
              <a:r>
                <a:rPr kumimoji="1" lang="en-US" altLang="ja-JP" sz="975">
                  <a:solidFill>
                    <a:srgbClr val="FFFFFF"/>
                  </a:solidFill>
                  <a:latin typeface="+mn-ea"/>
                  <a:cs typeface="メイリオ"/>
                </a:rPr>
                <a:t>USB</a:t>
              </a:r>
              <a:r>
                <a:rPr kumimoji="1" lang="ja-JP" altLang="en-US" sz="975" dirty="0" smtClean="0">
                  <a:solidFill>
                    <a:srgbClr val="FFFFFF"/>
                  </a:solidFill>
                  <a:latin typeface="+mn-ea"/>
                  <a:cs typeface="メイリオ"/>
                </a:rPr>
                <a:t>メモリ バックアップ</a:t>
              </a:r>
              <a:r>
                <a:rPr kumimoji="1" lang="ja-JP" altLang="en-US" sz="975" dirty="0">
                  <a:solidFill>
                    <a:srgbClr val="FFFFFF"/>
                  </a:solidFill>
                  <a:latin typeface="+mn-ea"/>
                  <a:cs typeface="メイリオ"/>
                </a:rPr>
                <a:t>できます。</a:t>
              </a:r>
              <a:endParaRPr kumimoji="1" lang="en-US" altLang="ja-JP" sz="975" dirty="0">
                <a:solidFill>
                  <a:srgbClr val="FFFFFF"/>
                </a:solidFill>
                <a:latin typeface="+mn-ea"/>
                <a:cs typeface="メイリオ"/>
              </a:endParaRPr>
            </a:p>
            <a:p>
              <a:pPr algn="r"/>
              <a:r>
                <a:rPr kumimoji="1" lang="en-US" altLang="ja-JP" sz="975" dirty="0">
                  <a:solidFill>
                    <a:srgbClr val="FFFFFF"/>
                  </a:solidFill>
                  <a:latin typeface="+mn-ea"/>
                  <a:cs typeface="メイリオ"/>
                </a:rPr>
                <a:t>VPN</a:t>
              </a:r>
              <a:r>
                <a:rPr kumimoji="1" lang="ja-JP" altLang="en-US" sz="975" dirty="0">
                  <a:solidFill>
                    <a:srgbClr val="FFFFFF"/>
                  </a:solidFill>
                  <a:latin typeface="+mn-ea"/>
                  <a:cs typeface="メイリオ"/>
                </a:rPr>
                <a:t>の切断・障害時に管理者へメール通知できます。</a:t>
              </a:r>
              <a:endParaRPr kumimoji="1" lang="en-US" altLang="ja-JP" sz="975" dirty="0">
                <a:solidFill>
                  <a:srgbClr val="FFFFFF"/>
                </a:solidFill>
                <a:latin typeface="+mn-ea"/>
                <a:cs typeface="メイリオ"/>
              </a:endParaRPr>
            </a:p>
          </p:txBody>
        </p:sp>
        <p:grpSp>
          <p:nvGrpSpPr>
            <p:cNvPr id="22" name="グループ化 21"/>
            <p:cNvGrpSpPr/>
            <p:nvPr/>
          </p:nvGrpSpPr>
          <p:grpSpPr>
            <a:xfrm>
              <a:off x="229523" y="3975144"/>
              <a:ext cx="596843" cy="591548"/>
              <a:chOff x="229523" y="3975144"/>
              <a:chExt cx="596843" cy="591548"/>
            </a:xfrm>
          </p:grpSpPr>
          <p:sp>
            <p:nvSpPr>
              <p:cNvPr id="23" name="円/楕円 22"/>
              <p:cNvSpPr/>
              <p:nvPr/>
            </p:nvSpPr>
            <p:spPr>
              <a:xfrm>
                <a:off x="229523" y="3975144"/>
                <a:ext cx="591548" cy="591548"/>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solidFill>
                    <a:srgbClr val="FF6600"/>
                  </a:solidFill>
                  <a:latin typeface="+mn-ea"/>
                  <a:cs typeface="メイリオ"/>
                </a:endParaRPr>
              </a:p>
            </p:txBody>
          </p:sp>
          <p:sp>
            <p:nvSpPr>
              <p:cNvPr id="24" name="正方形/長方形 23"/>
              <p:cNvSpPr/>
              <p:nvPr/>
            </p:nvSpPr>
            <p:spPr>
              <a:xfrm>
                <a:off x="237589" y="4100195"/>
                <a:ext cx="588777" cy="334707"/>
              </a:xfrm>
              <a:prstGeom prst="rect">
                <a:avLst/>
              </a:prstGeom>
            </p:spPr>
            <p:txBody>
              <a:bodyPr wrap="none">
                <a:spAutoFit/>
              </a:bodyPr>
              <a:lstStyle/>
              <a:p>
                <a:pPr algn="ctr"/>
                <a:r>
                  <a:rPr lang="ja-JP" altLang="en-US" sz="1575" dirty="0">
                    <a:solidFill>
                      <a:srgbClr val="FFFF00"/>
                    </a:solidFill>
                    <a:latin typeface="+mn-ea"/>
                    <a:ea typeface="+mn-ea"/>
                    <a:cs typeface="メイリオ"/>
                  </a:rPr>
                  <a:t>充実</a:t>
                </a:r>
              </a:p>
            </p:txBody>
          </p:sp>
        </p:grpSp>
      </p:grpSp>
      <p:pic>
        <p:nvPicPr>
          <p:cNvPr id="29" name="図 28" descr="841-4_L5C0859_l.png"/>
          <p:cNvPicPr>
            <a:picLocks noChangeAspect="1"/>
          </p:cNvPicPr>
          <p:nvPr/>
        </p:nvPicPr>
        <p:blipFill rotWithShape="1">
          <a:blip r:embed="rId3">
            <a:extLst>
              <a:ext uri="{28A0092B-C50C-407E-A947-70E740481C1C}">
                <a14:useLocalDpi xmlns:a14="http://schemas.microsoft.com/office/drawing/2010/main" val="0"/>
              </a:ext>
            </a:extLst>
          </a:blip>
          <a:srcRect l="14456" t="33605" r="13771" b="33109"/>
          <a:stretch/>
        </p:blipFill>
        <p:spPr>
          <a:xfrm>
            <a:off x="1506098" y="595085"/>
            <a:ext cx="3405597" cy="1052577"/>
          </a:xfrm>
          <a:prstGeom prst="rect">
            <a:avLst/>
          </a:prstGeom>
        </p:spPr>
      </p:pic>
      <p:pic>
        <p:nvPicPr>
          <p:cNvPr id="30" name="図 29" descr="_L5C0844_l.png"/>
          <p:cNvPicPr>
            <a:picLocks noChangeAspect="1"/>
          </p:cNvPicPr>
          <p:nvPr/>
        </p:nvPicPr>
        <p:blipFill rotWithShape="1">
          <a:blip r:embed="rId4">
            <a:extLst>
              <a:ext uri="{28A0092B-C50C-407E-A947-70E740481C1C}">
                <a14:useLocalDpi xmlns:a14="http://schemas.microsoft.com/office/drawing/2010/main" val="0"/>
              </a:ext>
            </a:extLst>
          </a:blip>
          <a:srcRect l="9079" t="41150" r="10504" b="41555"/>
          <a:stretch/>
        </p:blipFill>
        <p:spPr>
          <a:xfrm>
            <a:off x="5404029" y="1033368"/>
            <a:ext cx="2945060" cy="422370"/>
          </a:xfrm>
          <a:prstGeom prst="rect">
            <a:avLst/>
          </a:prstGeom>
        </p:spPr>
      </p:pic>
    </p:spTree>
    <p:extLst>
      <p:ext uri="{BB962C8B-B14F-4D97-AF65-F5344CB8AC3E}">
        <p14:creationId xmlns:p14="http://schemas.microsoft.com/office/powerpoint/2010/main" val="4033428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Cisco Configuration Professiona</a:t>
            </a:r>
            <a:r>
              <a:rPr lang="en-US" altLang="ja-JP" dirty="0" smtClean="0"/>
              <a:t>l Express</a:t>
            </a:r>
            <a:r>
              <a:rPr lang="en-US" altLang="ja-JP" smtClean="0"/>
              <a:t/>
            </a:r>
            <a:br>
              <a:rPr lang="en-US" altLang="ja-JP" smtClean="0"/>
            </a:br>
            <a:r>
              <a:rPr lang="ja-JP" altLang="en-US" dirty="0" smtClean="0"/>
              <a:t>クイック セットアップ ウィザード</a:t>
            </a:r>
            <a:endParaRPr kumimoji="1" lang="ja-JP" altLang="en-US" dirty="0"/>
          </a:p>
        </p:txBody>
      </p:sp>
      <p:pic>
        <p:nvPicPr>
          <p:cNvPr id="4" name="図 3" descr="スクリーンショット 2015-05-08 20.4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43" y="1220559"/>
            <a:ext cx="4511641" cy="2759316"/>
          </a:xfrm>
          <a:prstGeom prst="rect">
            <a:avLst/>
          </a:prstGeom>
        </p:spPr>
        <p:style>
          <a:lnRef idx="2">
            <a:schemeClr val="dk1"/>
          </a:lnRef>
          <a:fillRef idx="1">
            <a:schemeClr val="lt1"/>
          </a:fillRef>
          <a:effectRef idx="0">
            <a:schemeClr val="dk1"/>
          </a:effectRef>
          <a:fontRef idx="minor">
            <a:schemeClr val="dk1"/>
          </a:fontRef>
        </p:style>
      </p:pic>
      <p:pic>
        <p:nvPicPr>
          <p:cNvPr id="5" name="図 4" descr="スクリーンショット 2015-05-14 17.10.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316" y="1901002"/>
            <a:ext cx="5129002" cy="2787878"/>
          </a:xfrm>
          <a:prstGeom prst="rect">
            <a:avLst/>
          </a:prstGeom>
        </p:spPr>
        <p:style>
          <a:lnRef idx="2">
            <a:schemeClr val="dk1"/>
          </a:lnRef>
          <a:fillRef idx="1">
            <a:schemeClr val="lt1"/>
          </a:fillRef>
          <a:effectRef idx="0">
            <a:schemeClr val="dk1"/>
          </a:effectRef>
          <a:fontRef idx="minor">
            <a:schemeClr val="dk1"/>
          </a:fontRef>
        </p:style>
      </p:pic>
      <p:sp>
        <p:nvSpPr>
          <p:cNvPr id="6" name="正方形/長方形 5"/>
          <p:cNvSpPr/>
          <p:nvPr/>
        </p:nvSpPr>
        <p:spPr>
          <a:xfrm>
            <a:off x="5435935" y="1545374"/>
            <a:ext cx="3346224" cy="509811"/>
          </a:xfrm>
          <a:prstGeom prst="rect">
            <a:avLst/>
          </a:prstGeom>
          <a:ln/>
        </p:spPr>
        <p:style>
          <a:lnRef idx="2">
            <a:schemeClr val="accent6"/>
          </a:lnRef>
          <a:fillRef idx="1">
            <a:schemeClr val="lt1"/>
          </a:fillRef>
          <a:effectRef idx="0">
            <a:schemeClr val="accent6"/>
          </a:effectRef>
          <a:fontRef idx="minor">
            <a:schemeClr val="dk1"/>
          </a:fontRef>
        </p:style>
        <p:txBody>
          <a:bodyPr lIns="91422" tIns="45711" rIns="91422" bIns="45711" rtlCol="0" anchor="ctr"/>
          <a:lstStyle/>
          <a:p>
            <a:pPr algn="ctr"/>
            <a:r>
              <a:rPr kumimoji="1" lang="ja-JP" altLang="en-US" sz="1200" u="sng" dirty="0"/>
              <a:t>ウィザードに従って</a:t>
            </a:r>
            <a:r>
              <a:rPr kumimoji="1" lang="en-US" altLang="ja-JP" sz="1200" u="sng" dirty="0" err="1"/>
              <a:t>PPPoE</a:t>
            </a:r>
            <a:r>
              <a:rPr kumimoji="1" lang="ja-JP" altLang="en-US" sz="1200" u="sng" dirty="0" err="1"/>
              <a:t>を簡</a:t>
            </a:r>
            <a:r>
              <a:rPr kumimoji="1" lang="ja-JP" altLang="en-US" sz="1200" u="sng" dirty="0"/>
              <a:t>単設定！</a:t>
            </a:r>
            <a:endParaRPr kumimoji="1" lang="en-US" altLang="ja-JP" sz="1200" u="sng" dirty="0"/>
          </a:p>
          <a:p>
            <a:pPr marL="342832" indent="-342832">
              <a:buFont typeface="Arial"/>
              <a:buChar char="•"/>
            </a:pPr>
            <a:r>
              <a:rPr kumimoji="1" lang="en-US" altLang="ja-JP" sz="1125" dirty="0" err="1"/>
              <a:t>PPPoE</a:t>
            </a:r>
            <a:r>
              <a:rPr kumimoji="1" lang="ja-JP" altLang="en-US" sz="1125" dirty="0"/>
              <a:t>を有効化するインターフェイスを選択</a:t>
            </a:r>
            <a:endParaRPr kumimoji="1" lang="en-US" altLang="ja-JP" sz="1125" dirty="0"/>
          </a:p>
          <a:p>
            <a:pPr marL="342832" indent="-342832">
              <a:buFont typeface="Arial"/>
              <a:buChar char="•"/>
            </a:pPr>
            <a:r>
              <a:rPr lang="ja-JP" altLang="en-US" sz="1125" dirty="0" smtClean="0"/>
              <a:t>プロバイダ</a:t>
            </a:r>
            <a:r>
              <a:rPr lang="ja-JP" altLang="en-US" sz="1125" dirty="0"/>
              <a:t>ー</a:t>
            </a:r>
            <a:r>
              <a:rPr lang="ja-JP" altLang="en-US" sz="1125" dirty="0" smtClean="0"/>
              <a:t>から</a:t>
            </a:r>
            <a:r>
              <a:rPr lang="ja-JP" altLang="en-US" sz="1125" dirty="0"/>
              <a:t>指定された認証情報を入力</a:t>
            </a:r>
            <a:endParaRPr kumimoji="1" lang="en-US" altLang="ja-JP" sz="1125" dirty="0"/>
          </a:p>
        </p:txBody>
      </p:sp>
      <p:sp>
        <p:nvSpPr>
          <p:cNvPr id="7" name="角丸四角形 6"/>
          <p:cNvSpPr/>
          <p:nvPr/>
        </p:nvSpPr>
        <p:spPr>
          <a:xfrm>
            <a:off x="2177836" y="3401605"/>
            <a:ext cx="986292" cy="498901"/>
          </a:xfrm>
          <a:prstGeom prst="roundRect">
            <a:avLst/>
          </a:prstGeom>
          <a:noFill/>
          <a:ln>
            <a:solidFill>
              <a:srgbClr val="FF6600"/>
            </a:soli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kumimoji="1" lang="ja-JP" altLang="en-US" sz="1350" dirty="0"/>
          </a:p>
        </p:txBody>
      </p:sp>
      <p:cxnSp>
        <p:nvCxnSpPr>
          <p:cNvPr id="9" name="直線コネクタ 8"/>
          <p:cNvCxnSpPr>
            <a:stCxn id="7" idx="0"/>
          </p:cNvCxnSpPr>
          <p:nvPr/>
        </p:nvCxnSpPr>
        <p:spPr>
          <a:xfrm flipV="1">
            <a:off x="2670980" y="1901004"/>
            <a:ext cx="1037334" cy="15006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p:cNvCxnSpPr>
            <a:stCxn id="7" idx="2"/>
          </p:cNvCxnSpPr>
          <p:nvPr/>
        </p:nvCxnSpPr>
        <p:spPr>
          <a:xfrm>
            <a:off x="2670980" y="3900504"/>
            <a:ext cx="1037334" cy="78837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306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en-US" altLang="ja-JP" dirty="0" err="1" smtClean="0"/>
              <a:t>iWAN</a:t>
            </a:r>
            <a:r>
              <a:rPr lang="ja-JP" altLang="en-US" dirty="0" smtClean="0"/>
              <a:t>ソリューション紹介</a:t>
            </a:r>
            <a:r>
              <a:rPr lang="ja-JP" altLang="en-US" dirty="0"/>
              <a:t>資料</a:t>
            </a:r>
            <a:endParaRPr kumimoji="1" lang="ja-JP" altLang="en-US" dirty="0"/>
          </a:p>
        </p:txBody>
      </p:sp>
    </p:spTree>
    <p:extLst>
      <p:ext uri="{BB962C8B-B14F-4D97-AF65-F5344CB8AC3E}">
        <p14:creationId xmlns:p14="http://schemas.microsoft.com/office/powerpoint/2010/main" val="260424067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5" y="0"/>
            <a:ext cx="9136605" cy="5143500"/>
          </a:xfrm>
          <a:prstGeom prst="rect">
            <a:avLst/>
          </a:prstGeom>
        </p:spPr>
      </p:pic>
      <p:sp>
        <p:nvSpPr>
          <p:cNvPr id="7" name="タイトル 6"/>
          <p:cNvSpPr>
            <a:spLocks noGrp="1"/>
          </p:cNvSpPr>
          <p:nvPr>
            <p:ph type="ctrTitle"/>
          </p:nvPr>
        </p:nvSpPr>
        <p:spPr>
          <a:xfrm>
            <a:off x="416425" y="2599899"/>
            <a:ext cx="5950256" cy="885456"/>
          </a:xfrm>
          <a:solidFill>
            <a:srgbClr val="2C2C2E">
              <a:alpha val="60000"/>
            </a:srgbClr>
          </a:solidFill>
        </p:spPr>
        <p:txBody>
          <a:bodyPr/>
          <a:lstStyle/>
          <a:p>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製品紹介</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781501"/>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392935" y="542068"/>
            <a:ext cx="4418018" cy="4233977"/>
            <a:chOff x="255573" y="921755"/>
            <a:chExt cx="1455351" cy="1476430"/>
          </a:xfrm>
        </p:grpSpPr>
        <p:sp>
          <p:nvSpPr>
            <p:cNvPr id="67" name="Rounded Rectangle 66"/>
            <p:cNvSpPr/>
            <p:nvPr/>
          </p:nvSpPr>
          <p:spPr>
            <a:xfrm>
              <a:off x="302310" y="970101"/>
              <a:ext cx="1371479" cy="1371477"/>
            </a:xfrm>
            <a:prstGeom prst="roundRect">
              <a:avLst>
                <a:gd name="adj" fmla="val 50000"/>
              </a:avLst>
            </a:prstGeom>
            <a:gradFill flip="none" rotWithShape="1">
              <a:gsLst>
                <a:gs pos="80000">
                  <a:srgbClr val="215A9C"/>
                </a:gs>
                <a:gs pos="28000">
                  <a:schemeClr val="tx2"/>
                </a:gs>
              </a:gsLst>
              <a:path path="shape">
                <a:fillToRect l="50000" t="50000" r="50000" b="50000"/>
              </a:path>
              <a:tileRect/>
            </a:gradFill>
            <a:ln w="22225">
              <a:no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a:endParaRPr lang="en-US" sz="1200" dirty="0"/>
            </a:p>
          </p:txBody>
        </p:sp>
        <p:pic>
          <p:nvPicPr>
            <p:cNvPr id="68" name="Picture 67"/>
            <p:cNvPicPr>
              <a:picLocks noChangeAspect="1"/>
            </p:cNvPicPr>
            <p:nvPr/>
          </p:nvPicPr>
          <p:blipFill>
            <a:blip r:embed="rId3" cstate="print">
              <a:duotone>
                <a:prstClr val="black"/>
                <a:schemeClr val="tx2">
                  <a:tint val="45000"/>
                  <a:satMod val="400000"/>
                </a:schemeClr>
              </a:duotone>
              <a:alphaModFix amt="50000"/>
              <a:extLst>
                <a:ext uri="{28A0092B-C50C-407E-A947-70E740481C1C}">
                  <a14:useLocalDpi xmlns:a14="http://schemas.microsoft.com/office/drawing/2010/main"/>
                </a:ext>
              </a:extLst>
            </a:blip>
            <a:stretch>
              <a:fillRect/>
            </a:stretch>
          </p:blipFill>
          <p:spPr>
            <a:xfrm rot="7200000">
              <a:off x="245034" y="932294"/>
              <a:ext cx="1476430" cy="1455351"/>
            </a:xfrm>
            <a:prstGeom prst="rect">
              <a:avLst/>
            </a:prstGeom>
            <a:effectLst/>
          </p:spPr>
        </p:pic>
        <p:sp>
          <p:nvSpPr>
            <p:cNvPr id="69" name="TextBox 68"/>
            <p:cNvSpPr txBox="1"/>
            <p:nvPr/>
          </p:nvSpPr>
          <p:spPr>
            <a:xfrm>
              <a:off x="305021" y="1455140"/>
              <a:ext cx="1367201" cy="104642"/>
            </a:xfrm>
            <a:prstGeom prst="rect">
              <a:avLst/>
            </a:prstGeom>
            <a:noFill/>
          </p:spPr>
          <p:txBody>
            <a:bodyPr wrap="square" rtlCol="0">
              <a:spAutoFit/>
            </a:bodyPr>
            <a:lstStyle/>
            <a:p>
              <a:pPr algn="ctr"/>
              <a:endParaRPr lang="en-US" sz="1350" b="1" dirty="0">
                <a:solidFill>
                  <a:schemeClr val="bg1"/>
                </a:solidFill>
              </a:endParaRPr>
            </a:p>
          </p:txBody>
        </p:sp>
      </p:grpSp>
      <p:sp>
        <p:nvSpPr>
          <p:cNvPr id="2" name="Title 1"/>
          <p:cNvSpPr>
            <a:spLocks noGrp="1"/>
          </p:cNvSpPr>
          <p:nvPr>
            <p:ph type="title"/>
          </p:nvPr>
        </p:nvSpPr>
        <p:spPr>
          <a:xfrm>
            <a:off x="420182" y="82501"/>
            <a:ext cx="8343315" cy="731837"/>
          </a:xfrm>
        </p:spPr>
        <p:txBody>
          <a:bodyPr vert="horz" wrap="square" lIns="91424" tIns="45712" rIns="91424" bIns="45712" numCol="1" anchor="t" anchorCtr="0" compatLnSpc="1">
            <a:prstTxWarp prst="textNoShape">
              <a:avLst/>
            </a:prstTxWarp>
          </a:bodyPr>
          <a:lstStyle/>
          <a:p>
            <a:r>
              <a:rPr lang="en-US" sz="2775" dirty="0">
                <a:solidFill>
                  <a:schemeClr val="tx1">
                    <a:lumMod val="75000"/>
                  </a:schemeClr>
                </a:solidFill>
              </a:rPr>
              <a:t>DNA </a:t>
            </a:r>
            <a:r>
              <a:rPr lang="ja-JP" altLang="en-US" sz="2775" dirty="0">
                <a:solidFill>
                  <a:schemeClr val="tx1">
                    <a:lumMod val="75000"/>
                  </a:schemeClr>
                </a:solidFill>
              </a:rPr>
              <a:t>：</a:t>
            </a:r>
            <a:r>
              <a:rPr lang="en-US" altLang="ja-JP" sz="2775" dirty="0">
                <a:solidFill>
                  <a:schemeClr val="tx1">
                    <a:lumMod val="75000"/>
                  </a:schemeClr>
                </a:solidFill>
              </a:rPr>
              <a:t>Cisco Digital Ready Network</a:t>
            </a:r>
            <a:r>
              <a:rPr lang="ja-JP" altLang="en-US" sz="2775" dirty="0">
                <a:solidFill>
                  <a:schemeClr val="tx1">
                    <a:lumMod val="75000"/>
                  </a:schemeClr>
                </a:solidFill>
              </a:rPr>
              <a:t>の思想に基づく</a:t>
            </a:r>
            <a:r>
              <a:rPr lang="en-US" altLang="ja-JP" sz="2775" dirty="0">
                <a:solidFill>
                  <a:schemeClr val="tx1">
                    <a:lumMod val="75000"/>
                  </a:schemeClr>
                </a:solidFill>
              </a:rPr>
              <a:t/>
            </a:r>
            <a:br>
              <a:rPr lang="en-US" altLang="ja-JP" sz="2775" dirty="0">
                <a:solidFill>
                  <a:schemeClr val="tx1">
                    <a:lumMod val="75000"/>
                  </a:schemeClr>
                </a:solidFill>
              </a:rPr>
            </a:br>
            <a:r>
              <a:rPr lang="en-US" altLang="ja-JP" sz="2775" dirty="0">
                <a:solidFill>
                  <a:schemeClr val="tx1">
                    <a:lumMod val="75000"/>
                  </a:schemeClr>
                </a:solidFill>
              </a:rPr>
              <a:t>			WAN</a:t>
            </a:r>
            <a:r>
              <a:rPr lang="ja-JP" altLang="en-US" sz="2775" dirty="0">
                <a:solidFill>
                  <a:schemeClr val="tx1">
                    <a:lumMod val="75000"/>
                  </a:schemeClr>
                </a:solidFill>
              </a:rPr>
              <a:t>機能高度化：</a:t>
            </a:r>
            <a:r>
              <a:rPr lang="en-US" altLang="ja-JP" sz="2775" dirty="0" err="1">
                <a:solidFill>
                  <a:schemeClr val="tx1">
                    <a:lumMod val="75000"/>
                  </a:schemeClr>
                </a:solidFill>
              </a:rPr>
              <a:t>IWAN+ENFV</a:t>
            </a:r>
            <a:endParaRPr lang="en-US" sz="1800" dirty="0">
              <a:solidFill>
                <a:schemeClr val="tx1">
                  <a:lumMod val="75000"/>
                </a:schemeClr>
              </a:solidFill>
            </a:endParaRPr>
          </a:p>
        </p:txBody>
      </p:sp>
      <p:sp>
        <p:nvSpPr>
          <p:cNvPr id="63" name="Right Arrow 62"/>
          <p:cNvSpPr/>
          <p:nvPr/>
        </p:nvSpPr>
        <p:spPr>
          <a:xfrm>
            <a:off x="3538636" y="2439994"/>
            <a:ext cx="1175582" cy="624089"/>
          </a:xfrm>
          <a:prstGeom prst="rightArrow">
            <a:avLst/>
          </a:prstGeom>
          <a:gradFill>
            <a:gsLst>
              <a:gs pos="7000">
                <a:schemeClr val="bg1">
                  <a:lumMod val="75000"/>
                  <a:alpha val="0"/>
                </a:schemeClr>
              </a:gs>
              <a:gs pos="100000">
                <a:schemeClr val="tx1">
                  <a:lumMod val="60000"/>
                  <a:lumOff val="4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p>
        </p:txBody>
      </p:sp>
      <p:sp>
        <p:nvSpPr>
          <p:cNvPr id="64" name="Right Arrow 92"/>
          <p:cNvSpPr/>
          <p:nvPr/>
        </p:nvSpPr>
        <p:spPr>
          <a:xfrm>
            <a:off x="3383639" y="3342372"/>
            <a:ext cx="1331063" cy="903628"/>
          </a:xfrm>
          <a:custGeom>
            <a:avLst/>
            <a:gdLst>
              <a:gd name="connsiteX0" fmla="*/ 0 w 1175888"/>
              <a:gd name="connsiteY0" fmla="*/ 156022 h 624089"/>
              <a:gd name="connsiteX1" fmla="*/ 863844 w 1175888"/>
              <a:gd name="connsiteY1" fmla="*/ 156022 h 624089"/>
              <a:gd name="connsiteX2" fmla="*/ 863844 w 1175888"/>
              <a:gd name="connsiteY2" fmla="*/ 0 h 624089"/>
              <a:gd name="connsiteX3" fmla="*/ 1175888 w 1175888"/>
              <a:gd name="connsiteY3" fmla="*/ 312045 h 624089"/>
              <a:gd name="connsiteX4" fmla="*/ 863844 w 1175888"/>
              <a:gd name="connsiteY4" fmla="*/ 624089 h 624089"/>
              <a:gd name="connsiteX5" fmla="*/ 863844 w 1175888"/>
              <a:gd name="connsiteY5" fmla="*/ 468067 h 624089"/>
              <a:gd name="connsiteX6" fmla="*/ 0 w 1175888"/>
              <a:gd name="connsiteY6" fmla="*/ 468067 h 624089"/>
              <a:gd name="connsiteX7" fmla="*/ 0 w 1175888"/>
              <a:gd name="connsiteY7" fmla="*/ 156022 h 624089"/>
              <a:gd name="connsiteX0" fmla="*/ 0 w 1175888"/>
              <a:gd name="connsiteY0" fmla="*/ 156022 h 624089"/>
              <a:gd name="connsiteX1" fmla="*/ 863844 w 1175888"/>
              <a:gd name="connsiteY1" fmla="*/ 156022 h 624089"/>
              <a:gd name="connsiteX2" fmla="*/ 863844 w 1175888"/>
              <a:gd name="connsiteY2" fmla="*/ 0 h 624089"/>
              <a:gd name="connsiteX3" fmla="*/ 1175888 w 1175888"/>
              <a:gd name="connsiteY3" fmla="*/ 312045 h 624089"/>
              <a:gd name="connsiteX4" fmla="*/ 863844 w 1175888"/>
              <a:gd name="connsiteY4" fmla="*/ 624089 h 624089"/>
              <a:gd name="connsiteX5" fmla="*/ 863844 w 1175888"/>
              <a:gd name="connsiteY5" fmla="*/ 468067 h 624089"/>
              <a:gd name="connsiteX6" fmla="*/ 0 w 1175888"/>
              <a:gd name="connsiteY6" fmla="*/ 156022 h 624089"/>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888" h="798076">
                <a:moveTo>
                  <a:pt x="0" y="0"/>
                </a:moveTo>
                <a:cubicBezTo>
                  <a:pt x="508764" y="339879"/>
                  <a:pt x="719870" y="301011"/>
                  <a:pt x="863844" y="330009"/>
                </a:cubicBezTo>
                <a:lnTo>
                  <a:pt x="863844" y="173987"/>
                </a:lnTo>
                <a:lnTo>
                  <a:pt x="1175888" y="486032"/>
                </a:lnTo>
                <a:lnTo>
                  <a:pt x="863844" y="798076"/>
                </a:lnTo>
                <a:lnTo>
                  <a:pt x="863844" y="642054"/>
                </a:lnTo>
                <a:cubicBezTo>
                  <a:pt x="695582" y="618340"/>
                  <a:pt x="225667" y="479157"/>
                  <a:pt x="0" y="0"/>
                </a:cubicBezTo>
                <a:close/>
              </a:path>
            </a:pathLst>
          </a:custGeom>
          <a:gradFill>
            <a:gsLst>
              <a:gs pos="7000">
                <a:schemeClr val="bg1">
                  <a:lumMod val="75000"/>
                  <a:alpha val="0"/>
                </a:schemeClr>
              </a:gs>
              <a:gs pos="100000">
                <a:schemeClr val="tx1">
                  <a:lumMod val="60000"/>
                  <a:lumOff val="4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p>
        </p:txBody>
      </p:sp>
      <p:sp>
        <p:nvSpPr>
          <p:cNvPr id="65" name="Right Arrow 92"/>
          <p:cNvSpPr/>
          <p:nvPr/>
        </p:nvSpPr>
        <p:spPr>
          <a:xfrm flipV="1">
            <a:off x="3397867" y="1224723"/>
            <a:ext cx="1331063" cy="903628"/>
          </a:xfrm>
          <a:custGeom>
            <a:avLst/>
            <a:gdLst>
              <a:gd name="connsiteX0" fmla="*/ 0 w 1175888"/>
              <a:gd name="connsiteY0" fmla="*/ 156022 h 624089"/>
              <a:gd name="connsiteX1" fmla="*/ 863844 w 1175888"/>
              <a:gd name="connsiteY1" fmla="*/ 156022 h 624089"/>
              <a:gd name="connsiteX2" fmla="*/ 863844 w 1175888"/>
              <a:gd name="connsiteY2" fmla="*/ 0 h 624089"/>
              <a:gd name="connsiteX3" fmla="*/ 1175888 w 1175888"/>
              <a:gd name="connsiteY3" fmla="*/ 312045 h 624089"/>
              <a:gd name="connsiteX4" fmla="*/ 863844 w 1175888"/>
              <a:gd name="connsiteY4" fmla="*/ 624089 h 624089"/>
              <a:gd name="connsiteX5" fmla="*/ 863844 w 1175888"/>
              <a:gd name="connsiteY5" fmla="*/ 468067 h 624089"/>
              <a:gd name="connsiteX6" fmla="*/ 0 w 1175888"/>
              <a:gd name="connsiteY6" fmla="*/ 468067 h 624089"/>
              <a:gd name="connsiteX7" fmla="*/ 0 w 1175888"/>
              <a:gd name="connsiteY7" fmla="*/ 156022 h 624089"/>
              <a:gd name="connsiteX0" fmla="*/ 0 w 1175888"/>
              <a:gd name="connsiteY0" fmla="*/ 156022 h 624089"/>
              <a:gd name="connsiteX1" fmla="*/ 863844 w 1175888"/>
              <a:gd name="connsiteY1" fmla="*/ 156022 h 624089"/>
              <a:gd name="connsiteX2" fmla="*/ 863844 w 1175888"/>
              <a:gd name="connsiteY2" fmla="*/ 0 h 624089"/>
              <a:gd name="connsiteX3" fmla="*/ 1175888 w 1175888"/>
              <a:gd name="connsiteY3" fmla="*/ 312045 h 624089"/>
              <a:gd name="connsiteX4" fmla="*/ 863844 w 1175888"/>
              <a:gd name="connsiteY4" fmla="*/ 624089 h 624089"/>
              <a:gd name="connsiteX5" fmla="*/ 863844 w 1175888"/>
              <a:gd name="connsiteY5" fmla="*/ 468067 h 624089"/>
              <a:gd name="connsiteX6" fmla="*/ 0 w 1175888"/>
              <a:gd name="connsiteY6" fmla="*/ 156022 h 624089"/>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5220 h 803296"/>
              <a:gd name="connsiteX1" fmla="*/ 863844 w 1175888"/>
              <a:gd name="connsiteY1" fmla="*/ 335229 h 803296"/>
              <a:gd name="connsiteX2" fmla="*/ 863844 w 1175888"/>
              <a:gd name="connsiteY2" fmla="*/ 179207 h 803296"/>
              <a:gd name="connsiteX3" fmla="*/ 1175888 w 1175888"/>
              <a:gd name="connsiteY3" fmla="*/ 491252 h 803296"/>
              <a:gd name="connsiteX4" fmla="*/ 863844 w 1175888"/>
              <a:gd name="connsiteY4" fmla="*/ 803296 h 803296"/>
              <a:gd name="connsiteX5" fmla="*/ 863844 w 1175888"/>
              <a:gd name="connsiteY5" fmla="*/ 647274 h 803296"/>
              <a:gd name="connsiteX6" fmla="*/ 0 w 1175888"/>
              <a:gd name="connsiteY6" fmla="*/ 5220 h 803296"/>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 name="connsiteX0" fmla="*/ 0 w 1175888"/>
              <a:gd name="connsiteY0" fmla="*/ 0 h 798076"/>
              <a:gd name="connsiteX1" fmla="*/ 863844 w 1175888"/>
              <a:gd name="connsiteY1" fmla="*/ 330009 h 798076"/>
              <a:gd name="connsiteX2" fmla="*/ 863844 w 1175888"/>
              <a:gd name="connsiteY2" fmla="*/ 173987 h 798076"/>
              <a:gd name="connsiteX3" fmla="*/ 1175888 w 1175888"/>
              <a:gd name="connsiteY3" fmla="*/ 486032 h 798076"/>
              <a:gd name="connsiteX4" fmla="*/ 863844 w 1175888"/>
              <a:gd name="connsiteY4" fmla="*/ 798076 h 798076"/>
              <a:gd name="connsiteX5" fmla="*/ 863844 w 1175888"/>
              <a:gd name="connsiteY5" fmla="*/ 642054 h 798076"/>
              <a:gd name="connsiteX6" fmla="*/ 0 w 1175888"/>
              <a:gd name="connsiteY6" fmla="*/ 0 h 79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888" h="798076">
                <a:moveTo>
                  <a:pt x="0" y="0"/>
                </a:moveTo>
                <a:cubicBezTo>
                  <a:pt x="508764" y="339879"/>
                  <a:pt x="719870" y="301011"/>
                  <a:pt x="863844" y="330009"/>
                </a:cubicBezTo>
                <a:lnTo>
                  <a:pt x="863844" y="173987"/>
                </a:lnTo>
                <a:lnTo>
                  <a:pt x="1175888" y="486032"/>
                </a:lnTo>
                <a:lnTo>
                  <a:pt x="863844" y="798076"/>
                </a:lnTo>
                <a:lnTo>
                  <a:pt x="863844" y="642054"/>
                </a:lnTo>
                <a:cubicBezTo>
                  <a:pt x="695582" y="618340"/>
                  <a:pt x="225667" y="479157"/>
                  <a:pt x="0" y="0"/>
                </a:cubicBezTo>
                <a:close/>
              </a:path>
            </a:pathLst>
          </a:custGeom>
          <a:gradFill>
            <a:gsLst>
              <a:gs pos="7000">
                <a:schemeClr val="bg1">
                  <a:lumMod val="75000"/>
                  <a:alpha val="0"/>
                </a:schemeClr>
              </a:gs>
              <a:gs pos="100000">
                <a:schemeClr val="tx1">
                  <a:lumMod val="60000"/>
                  <a:lumOff val="4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p>
        </p:txBody>
      </p:sp>
      <p:sp>
        <p:nvSpPr>
          <p:cNvPr id="100" name="Freeform 100"/>
          <p:cNvSpPr/>
          <p:nvPr/>
        </p:nvSpPr>
        <p:spPr>
          <a:xfrm>
            <a:off x="-524117" y="852497"/>
            <a:ext cx="4135167" cy="3438394"/>
          </a:xfrm>
          <a:custGeom>
            <a:avLst/>
            <a:gdLst>
              <a:gd name="connsiteX0" fmla="*/ 1600796 w 4136244"/>
              <a:gd name="connsiteY0" fmla="*/ 1684529 h 3438394"/>
              <a:gd name="connsiteX1" fmla="*/ 1537783 w 4136244"/>
              <a:gd name="connsiteY1" fmla="*/ 1701894 h 3438394"/>
              <a:gd name="connsiteX2" fmla="*/ 1484220 w 4136244"/>
              <a:gd name="connsiteY2" fmla="*/ 1739353 h 3438394"/>
              <a:gd name="connsiteX3" fmla="*/ 1451578 w 4136244"/>
              <a:gd name="connsiteY3" fmla="*/ 1782897 h 3438394"/>
              <a:gd name="connsiteX4" fmla="*/ 1461373 w 4136244"/>
              <a:gd name="connsiteY4" fmla="*/ 1814452 h 3438394"/>
              <a:gd name="connsiteX5" fmla="*/ 1470605 w 4136244"/>
              <a:gd name="connsiteY5" fmla="*/ 1906039 h 3438394"/>
              <a:gd name="connsiteX6" fmla="*/ 1193048 w 4136244"/>
              <a:gd name="connsiteY6" fmla="*/ 2324776 h 3438394"/>
              <a:gd name="connsiteX7" fmla="*/ 1174622 w 4136244"/>
              <a:gd name="connsiteY7" fmla="*/ 2330496 h 3438394"/>
              <a:gd name="connsiteX8" fmla="*/ 1162830 w 4136244"/>
              <a:gd name="connsiteY8" fmla="*/ 2361845 h 3438394"/>
              <a:gd name="connsiteX9" fmla="*/ 1163234 w 4136244"/>
              <a:gd name="connsiteY9" fmla="*/ 2415803 h 3438394"/>
              <a:gd name="connsiteX10" fmla="*/ 1185332 w 4136244"/>
              <a:gd name="connsiteY10" fmla="*/ 2465030 h 3438394"/>
              <a:gd name="connsiteX11" fmla="*/ 1218619 w 4136244"/>
              <a:gd name="connsiteY11" fmla="*/ 2498063 h 3438394"/>
              <a:gd name="connsiteX12" fmla="*/ 1234849 w 4136244"/>
              <a:gd name="connsiteY12" fmla="*/ 2496427 h 3438394"/>
              <a:gd name="connsiteX13" fmla="*/ 1668821 w 4136244"/>
              <a:gd name="connsiteY13" fmla="*/ 2784083 h 3438394"/>
              <a:gd name="connsiteX14" fmla="*/ 1686126 w 4136244"/>
              <a:gd name="connsiteY14" fmla="*/ 2839832 h 3438394"/>
              <a:gd name="connsiteX15" fmla="*/ 1695813 w 4136244"/>
              <a:gd name="connsiteY15" fmla="*/ 2844434 h 3438394"/>
              <a:gd name="connsiteX16" fmla="*/ 1741075 w 4136244"/>
              <a:gd name="connsiteY16" fmla="*/ 2846838 h 3438394"/>
              <a:gd name="connsiteX17" fmla="*/ 1781012 w 4136244"/>
              <a:gd name="connsiteY17" fmla="*/ 2829969 h 3438394"/>
              <a:gd name="connsiteX18" fmla="*/ 1774992 w 4136244"/>
              <a:gd name="connsiteY18" fmla="*/ 2770258 h 3438394"/>
              <a:gd name="connsiteX19" fmla="*/ 2033431 w 4136244"/>
              <a:gd name="connsiteY19" fmla="*/ 2380365 h 3438394"/>
              <a:gd name="connsiteX20" fmla="*/ 2077968 w 4136244"/>
              <a:gd name="connsiteY20" fmla="*/ 2366540 h 3438394"/>
              <a:gd name="connsiteX21" fmla="*/ 2094557 w 4136244"/>
              <a:gd name="connsiteY21" fmla="*/ 2340111 h 3438394"/>
              <a:gd name="connsiteX22" fmla="*/ 2129812 w 4136244"/>
              <a:gd name="connsiteY22" fmla="*/ 2171883 h 3438394"/>
              <a:gd name="connsiteX23" fmla="*/ 2079275 w 4136244"/>
              <a:gd name="connsiteY23" fmla="*/ 2007597 h 3438394"/>
              <a:gd name="connsiteX24" fmla="*/ 2037795 w 4136244"/>
              <a:gd name="connsiteY24" fmla="*/ 1953303 h 3438394"/>
              <a:gd name="connsiteX25" fmla="*/ 1988954 w 4136244"/>
              <a:gd name="connsiteY25" fmla="*/ 1943958 h 3438394"/>
              <a:gd name="connsiteX26" fmla="*/ 1664575 w 4136244"/>
              <a:gd name="connsiteY26" fmla="*/ 1714710 h 3438394"/>
              <a:gd name="connsiteX27" fmla="*/ 1649471 w 4136244"/>
              <a:gd name="connsiteY27" fmla="*/ 1686883 h 3438394"/>
              <a:gd name="connsiteX28" fmla="*/ 2377286 w 4136244"/>
              <a:gd name="connsiteY28" fmla="*/ 0 h 3438394"/>
              <a:gd name="connsiteX29" fmla="*/ 2733822 w 4136244"/>
              <a:gd name="connsiteY29" fmla="*/ 290586 h 3438394"/>
              <a:gd name="connsiteX30" fmla="*/ 2737485 w 4136244"/>
              <a:gd name="connsiteY30" fmla="*/ 326913 h 3438394"/>
              <a:gd name="connsiteX31" fmla="*/ 2738773 w 4136244"/>
              <a:gd name="connsiteY31" fmla="*/ 328438 h 3438394"/>
              <a:gd name="connsiteX32" fmla="*/ 2848806 w 4136244"/>
              <a:gd name="connsiteY32" fmla="*/ 382523 h 3438394"/>
              <a:gd name="connsiteX33" fmla="*/ 2969050 w 4136244"/>
              <a:gd name="connsiteY33" fmla="*/ 358573 h 3438394"/>
              <a:gd name="connsiteX34" fmla="*/ 2980601 w 4136244"/>
              <a:gd name="connsiteY34" fmla="*/ 350521 h 3438394"/>
              <a:gd name="connsiteX35" fmla="*/ 2988337 w 4136244"/>
              <a:gd name="connsiteY35" fmla="*/ 325601 h 3438394"/>
              <a:gd name="connsiteX36" fmla="*/ 3323668 w 4136244"/>
              <a:gd name="connsiteY36" fmla="*/ 103328 h 3438394"/>
              <a:gd name="connsiteX37" fmla="*/ 3687600 w 4136244"/>
              <a:gd name="connsiteY37" fmla="*/ 467259 h 3438394"/>
              <a:gd name="connsiteX38" fmla="*/ 3323667 w 4136244"/>
              <a:gd name="connsiteY38" fmla="*/ 831190 h 3438394"/>
              <a:gd name="connsiteX39" fmla="*/ 2967131 w 4136244"/>
              <a:gd name="connsiteY39" fmla="*/ 540604 h 3438394"/>
              <a:gd name="connsiteX40" fmla="*/ 2964985 w 4136244"/>
              <a:gd name="connsiteY40" fmla="*/ 519323 h 3438394"/>
              <a:gd name="connsiteX41" fmla="*/ 2950289 w 4136244"/>
              <a:gd name="connsiteY41" fmla="*/ 501938 h 3438394"/>
              <a:gd name="connsiteX42" fmla="*/ 2840257 w 4136244"/>
              <a:gd name="connsiteY42" fmla="*/ 447854 h 3438394"/>
              <a:gd name="connsiteX43" fmla="*/ 2779322 w 4136244"/>
              <a:gd name="connsiteY43" fmla="*/ 450141 h 3438394"/>
              <a:gd name="connsiteX44" fmla="*/ 2723499 w 4136244"/>
              <a:gd name="connsiteY44" fmla="*/ 470531 h 3438394"/>
              <a:gd name="connsiteX45" fmla="*/ 2712616 w 4136244"/>
              <a:gd name="connsiteY45" fmla="*/ 505590 h 3438394"/>
              <a:gd name="connsiteX46" fmla="*/ 2377285 w 4136244"/>
              <a:gd name="connsiteY46" fmla="*/ 727862 h 3438394"/>
              <a:gd name="connsiteX47" fmla="*/ 2360366 w 4136244"/>
              <a:gd name="connsiteY47" fmla="*/ 726156 h 3438394"/>
              <a:gd name="connsiteX48" fmla="*/ 2332801 w 4136244"/>
              <a:gd name="connsiteY48" fmla="*/ 756581 h 3438394"/>
              <a:gd name="connsiteX49" fmla="*/ 2310661 w 4136244"/>
              <a:gd name="connsiteY49" fmla="*/ 808451 h 3438394"/>
              <a:gd name="connsiteX50" fmla="*/ 2308367 w 4136244"/>
              <a:gd name="connsiteY50" fmla="*/ 864803 h 3438394"/>
              <a:gd name="connsiteX51" fmla="*/ 2310810 w 4136244"/>
              <a:gd name="connsiteY51" fmla="*/ 872930 h 3438394"/>
              <a:gd name="connsiteX52" fmla="*/ 2371657 w 4136244"/>
              <a:gd name="connsiteY52" fmla="*/ 896904 h 3438394"/>
              <a:gd name="connsiteX53" fmla="*/ 2644842 w 4136244"/>
              <a:gd name="connsiteY53" fmla="*/ 1183679 h 3438394"/>
              <a:gd name="connsiteX54" fmla="*/ 2667174 w 4136244"/>
              <a:gd name="connsiteY54" fmla="*/ 1255623 h 3438394"/>
              <a:gd name="connsiteX55" fmla="*/ 2748516 w 4136244"/>
              <a:gd name="connsiteY55" fmla="*/ 1296113 h 3438394"/>
              <a:gd name="connsiteX56" fmla="*/ 2934428 w 4136244"/>
              <a:gd name="connsiteY56" fmla="*/ 1324321 h 3438394"/>
              <a:gd name="connsiteX57" fmla="*/ 3115600 w 4136244"/>
              <a:gd name="connsiteY57" fmla="*/ 1273973 h 3438394"/>
              <a:gd name="connsiteX58" fmla="*/ 3177352 w 4136244"/>
              <a:gd name="connsiteY58" fmla="*/ 1233311 h 3438394"/>
              <a:gd name="connsiteX59" fmla="*/ 3177901 w 4136244"/>
              <a:gd name="connsiteY59" fmla="*/ 1227861 h 3438394"/>
              <a:gd name="connsiteX60" fmla="*/ 3652156 w 4136244"/>
              <a:gd name="connsiteY60" fmla="*/ 841333 h 3438394"/>
              <a:gd name="connsiteX61" fmla="*/ 4136244 w 4136244"/>
              <a:gd name="connsiteY61" fmla="*/ 1325422 h 3438394"/>
              <a:gd name="connsiteX62" fmla="*/ 3652155 w 4136244"/>
              <a:gd name="connsiteY62" fmla="*/ 1809510 h 3438394"/>
              <a:gd name="connsiteX63" fmla="*/ 3442283 w 4136244"/>
              <a:gd name="connsiteY63" fmla="*/ 1761774 h 3438394"/>
              <a:gd name="connsiteX64" fmla="*/ 3386435 w 4136244"/>
              <a:gd name="connsiteY64" fmla="*/ 1729674 h 3438394"/>
              <a:gd name="connsiteX65" fmla="*/ 3349181 w 4136244"/>
              <a:gd name="connsiteY65" fmla="*/ 1739829 h 3438394"/>
              <a:gd name="connsiteX66" fmla="*/ 3307130 w 4136244"/>
              <a:gd name="connsiteY66" fmla="*/ 1769946 h 3438394"/>
              <a:gd name="connsiteX67" fmla="*/ 3282511 w 4136244"/>
              <a:gd name="connsiteY67" fmla="*/ 1809802 h 3438394"/>
              <a:gd name="connsiteX68" fmla="*/ 3302764 w 4136244"/>
              <a:gd name="connsiteY68" fmla="*/ 1834349 h 3438394"/>
              <a:gd name="connsiteX69" fmla="*/ 3364699 w 4136244"/>
              <a:gd name="connsiteY69" fmla="*/ 2037109 h 3438394"/>
              <a:gd name="connsiteX70" fmla="*/ 3258482 w 4136244"/>
              <a:gd name="connsiteY70" fmla="*/ 2293541 h 3438394"/>
              <a:gd name="connsiteX71" fmla="*/ 3242245 w 4136244"/>
              <a:gd name="connsiteY71" fmla="*/ 2306938 h 3438394"/>
              <a:gd name="connsiteX72" fmla="*/ 3243160 w 4136244"/>
              <a:gd name="connsiteY72" fmla="*/ 2321039 h 3438394"/>
              <a:gd name="connsiteX73" fmla="*/ 3264258 w 4136244"/>
              <a:gd name="connsiteY73" fmla="*/ 2368264 h 3438394"/>
              <a:gd name="connsiteX74" fmla="*/ 3301938 w 4136244"/>
              <a:gd name="connsiteY74" fmla="*/ 2403698 h 3438394"/>
              <a:gd name="connsiteX75" fmla="*/ 3333834 w 4136244"/>
              <a:gd name="connsiteY75" fmla="*/ 2417158 h 3438394"/>
              <a:gd name="connsiteX76" fmla="*/ 3362163 w 4136244"/>
              <a:gd name="connsiteY76" fmla="*/ 2401781 h 3438394"/>
              <a:gd name="connsiteX77" fmla="*/ 3544523 w 4136244"/>
              <a:gd name="connsiteY77" fmla="*/ 2364964 h 3438394"/>
              <a:gd name="connsiteX78" fmla="*/ 4013020 w 4136244"/>
              <a:gd name="connsiteY78" fmla="*/ 2833461 h 3438394"/>
              <a:gd name="connsiteX79" fmla="*/ 3544523 w 4136244"/>
              <a:gd name="connsiteY79" fmla="*/ 3301959 h 3438394"/>
              <a:gd name="connsiteX80" fmla="*/ 3076025 w 4136244"/>
              <a:gd name="connsiteY80" fmla="*/ 2833462 h 3438394"/>
              <a:gd name="connsiteX81" fmla="*/ 3213246 w 4136244"/>
              <a:gd name="connsiteY81" fmla="*/ 2502184 h 3438394"/>
              <a:gd name="connsiteX82" fmla="*/ 3233712 w 4136244"/>
              <a:gd name="connsiteY82" fmla="*/ 2485298 h 3438394"/>
              <a:gd name="connsiteX83" fmla="*/ 3231660 w 4136244"/>
              <a:gd name="connsiteY83" fmla="*/ 2453671 h 3438394"/>
              <a:gd name="connsiteX84" fmla="*/ 3210561 w 4136244"/>
              <a:gd name="connsiteY84" fmla="*/ 2406446 h 3438394"/>
              <a:gd name="connsiteX85" fmla="*/ 3172882 w 4136244"/>
              <a:gd name="connsiteY85" fmla="*/ 2371012 h 3438394"/>
              <a:gd name="connsiteX86" fmla="*/ 3156445 w 4136244"/>
              <a:gd name="connsiteY86" fmla="*/ 2364076 h 3438394"/>
              <a:gd name="connsiteX87" fmla="*/ 3143210 w 4136244"/>
              <a:gd name="connsiteY87" fmla="*/ 2371260 h 3438394"/>
              <a:gd name="connsiteX88" fmla="*/ 3002050 w 4136244"/>
              <a:gd name="connsiteY88" fmla="*/ 2399758 h 3438394"/>
              <a:gd name="connsiteX89" fmla="*/ 2639400 w 4136244"/>
              <a:gd name="connsiteY89" fmla="*/ 2037109 h 3438394"/>
              <a:gd name="connsiteX90" fmla="*/ 3002050 w 4136244"/>
              <a:gd name="connsiteY90" fmla="*/ 1674461 h 3438394"/>
              <a:gd name="connsiteX91" fmla="*/ 3204811 w 4136244"/>
              <a:gd name="connsiteY91" fmla="*/ 1736396 h 3438394"/>
              <a:gd name="connsiteX92" fmla="*/ 3222569 w 4136244"/>
              <a:gd name="connsiteY92" fmla="*/ 1751047 h 3438394"/>
              <a:gd name="connsiteX93" fmla="*/ 3258980 w 4136244"/>
              <a:gd name="connsiteY93" fmla="*/ 1724971 h 3438394"/>
              <a:gd name="connsiteX94" fmla="*/ 3286162 w 4136244"/>
              <a:gd name="connsiteY94" fmla="*/ 1680966 h 3438394"/>
              <a:gd name="connsiteX95" fmla="*/ 3292741 w 4136244"/>
              <a:gd name="connsiteY95" fmla="*/ 1648171 h 3438394"/>
              <a:gd name="connsiteX96" fmla="*/ 3278608 w 4136244"/>
              <a:gd name="connsiteY96" fmla="*/ 1633347 h 3438394"/>
              <a:gd name="connsiteX97" fmla="*/ 3206108 w 4136244"/>
              <a:gd name="connsiteY97" fmla="*/ 1513851 h 3438394"/>
              <a:gd name="connsiteX98" fmla="*/ 3185977 w 4136244"/>
              <a:gd name="connsiteY98" fmla="*/ 1448996 h 3438394"/>
              <a:gd name="connsiteX99" fmla="*/ 3124306 w 4136244"/>
              <a:gd name="connsiteY99" fmla="*/ 1418300 h 3438394"/>
              <a:gd name="connsiteX100" fmla="*/ 2938394 w 4136244"/>
              <a:gd name="connsiteY100" fmla="*/ 1390090 h 3438394"/>
              <a:gd name="connsiteX101" fmla="*/ 2679903 w 4136244"/>
              <a:gd name="connsiteY101" fmla="*/ 1491353 h 3438394"/>
              <a:gd name="connsiteX102" fmla="*/ 2679790 w 4136244"/>
              <a:gd name="connsiteY102" fmla="*/ 1491464 h 3438394"/>
              <a:gd name="connsiteX103" fmla="*/ 2677469 w 4136244"/>
              <a:gd name="connsiteY103" fmla="*/ 1514487 h 3438394"/>
              <a:gd name="connsiteX104" fmla="*/ 2321425 w 4136244"/>
              <a:gd name="connsiteY104" fmla="*/ 1927608 h 3438394"/>
              <a:gd name="connsiteX105" fmla="*/ 2274621 w 4136244"/>
              <a:gd name="connsiteY105" fmla="*/ 1940251 h 3438394"/>
              <a:gd name="connsiteX106" fmla="*/ 2236896 w 4136244"/>
              <a:gd name="connsiteY106" fmla="*/ 2000353 h 3438394"/>
              <a:gd name="connsiteX107" fmla="*/ 2201639 w 4136244"/>
              <a:gd name="connsiteY107" fmla="*/ 2168581 h 3438394"/>
              <a:gd name="connsiteX108" fmla="*/ 2252176 w 4136244"/>
              <a:gd name="connsiteY108" fmla="*/ 2332867 h 3438394"/>
              <a:gd name="connsiteX109" fmla="*/ 2268476 w 4136244"/>
              <a:gd name="connsiteY109" fmla="*/ 2354202 h 3438394"/>
              <a:gd name="connsiteX110" fmla="*/ 2283417 w 4136244"/>
              <a:gd name="connsiteY110" fmla="*/ 2355709 h 3438394"/>
              <a:gd name="connsiteX111" fmla="*/ 2621285 w 4136244"/>
              <a:gd name="connsiteY111" fmla="*/ 2770259 h 3438394"/>
              <a:gd name="connsiteX112" fmla="*/ 2198138 w 4136244"/>
              <a:gd name="connsiteY112" fmla="*/ 3193404 h 3438394"/>
              <a:gd name="connsiteX113" fmla="*/ 1808246 w 4136244"/>
              <a:gd name="connsiteY113" fmla="*/ 2934965 h 3438394"/>
              <a:gd name="connsiteX114" fmla="*/ 1802489 w 4136244"/>
              <a:gd name="connsiteY114" fmla="*/ 2916420 h 3438394"/>
              <a:gd name="connsiteX115" fmla="*/ 1797699 w 4136244"/>
              <a:gd name="connsiteY115" fmla="*/ 2914144 h 3438394"/>
              <a:gd name="connsiteX116" fmla="*/ 1752438 w 4136244"/>
              <a:gd name="connsiteY116" fmla="*/ 2911740 h 3438394"/>
              <a:gd name="connsiteX117" fmla="*/ 1710684 w 4136244"/>
              <a:gd name="connsiteY117" fmla="*/ 2929378 h 3438394"/>
              <a:gd name="connsiteX118" fmla="*/ 1702801 w 4136244"/>
              <a:gd name="connsiteY118" fmla="*/ 2937335 h 3438394"/>
              <a:gd name="connsiteX119" fmla="*/ 1705834 w 4136244"/>
              <a:gd name="connsiteY119" fmla="*/ 2967410 h 3438394"/>
              <a:gd name="connsiteX120" fmla="*/ 1234849 w 4136244"/>
              <a:gd name="connsiteY120" fmla="*/ 3438394 h 3438394"/>
              <a:gd name="connsiteX121" fmla="*/ 763864 w 4136244"/>
              <a:gd name="connsiteY121" fmla="*/ 2967411 h 3438394"/>
              <a:gd name="connsiteX122" fmla="*/ 1051520 w 4136244"/>
              <a:gd name="connsiteY122" fmla="*/ 2533439 h 3438394"/>
              <a:gd name="connsiteX123" fmla="*/ 1078325 w 4136244"/>
              <a:gd name="connsiteY123" fmla="*/ 2525118 h 3438394"/>
              <a:gd name="connsiteX124" fmla="*/ 1093387 w 4136244"/>
              <a:gd name="connsiteY124" fmla="*/ 2485081 h 3438394"/>
              <a:gd name="connsiteX125" fmla="*/ 1092982 w 4136244"/>
              <a:gd name="connsiteY125" fmla="*/ 2431123 h 3438394"/>
              <a:gd name="connsiteX126" fmla="*/ 1070884 w 4136244"/>
              <a:gd name="connsiteY126" fmla="*/ 2381896 h 3438394"/>
              <a:gd name="connsiteX127" fmla="*/ 1046254 w 4136244"/>
              <a:gd name="connsiteY127" fmla="*/ 2357455 h 3438394"/>
              <a:gd name="connsiteX128" fmla="*/ 1016156 w 4136244"/>
              <a:gd name="connsiteY128" fmla="*/ 2360489 h 3438394"/>
              <a:gd name="connsiteX129" fmla="*/ 561708 w 4136244"/>
              <a:gd name="connsiteY129" fmla="*/ 1906040 h 3438394"/>
              <a:gd name="connsiteX130" fmla="*/ 694813 w 4136244"/>
              <a:gd name="connsiteY130" fmla="*/ 1584696 h 3438394"/>
              <a:gd name="connsiteX131" fmla="*/ 748963 w 4136244"/>
              <a:gd name="connsiteY131" fmla="*/ 1540018 h 3438394"/>
              <a:gd name="connsiteX132" fmla="*/ 753552 w 4136244"/>
              <a:gd name="connsiteY132" fmla="*/ 1514724 h 3438394"/>
              <a:gd name="connsiteX133" fmla="*/ 744211 w 4136244"/>
              <a:gd name="connsiteY133" fmla="*/ 1481624 h 3438394"/>
              <a:gd name="connsiteX134" fmla="*/ 720216 w 4136244"/>
              <a:gd name="connsiteY134" fmla="*/ 1456984 h 3438394"/>
              <a:gd name="connsiteX135" fmla="*/ 696988 w 4136244"/>
              <a:gd name="connsiteY135" fmla="*/ 1448660 h 3438394"/>
              <a:gd name="connsiteX136" fmla="*/ 691027 w 4136244"/>
              <a:gd name="connsiteY136" fmla="*/ 1451895 h 3438394"/>
              <a:gd name="connsiteX137" fmla="*/ 497412 w 4136244"/>
              <a:gd name="connsiteY137" fmla="*/ 1490984 h 3438394"/>
              <a:gd name="connsiteX138" fmla="*/ 0 w 4136244"/>
              <a:gd name="connsiteY138" fmla="*/ 993572 h 3438394"/>
              <a:gd name="connsiteX139" fmla="*/ 497412 w 4136244"/>
              <a:gd name="connsiteY139" fmla="*/ 496160 h 3438394"/>
              <a:gd name="connsiteX140" fmla="*/ 994824 w 4136244"/>
              <a:gd name="connsiteY140" fmla="*/ 993572 h 3438394"/>
              <a:gd name="connsiteX141" fmla="*/ 849136 w 4136244"/>
              <a:gd name="connsiteY141" fmla="*/ 1345296 h 3438394"/>
              <a:gd name="connsiteX142" fmla="*/ 782291 w 4136244"/>
              <a:gd name="connsiteY142" fmla="*/ 1400447 h 3438394"/>
              <a:gd name="connsiteX143" fmla="*/ 778097 w 4136244"/>
              <a:gd name="connsiteY143" fmla="*/ 1423566 h 3438394"/>
              <a:gd name="connsiteX144" fmla="*/ 787438 w 4136244"/>
              <a:gd name="connsiteY144" fmla="*/ 1456667 h 3438394"/>
              <a:gd name="connsiteX145" fmla="*/ 811433 w 4136244"/>
              <a:gd name="connsiteY145" fmla="*/ 1481307 h 3438394"/>
              <a:gd name="connsiteX146" fmla="*/ 834851 w 4136244"/>
              <a:gd name="connsiteY146" fmla="*/ 1489699 h 3438394"/>
              <a:gd name="connsiteX147" fmla="*/ 839265 w 4136244"/>
              <a:gd name="connsiteY147" fmla="*/ 1487304 h 3438394"/>
              <a:gd name="connsiteX148" fmla="*/ 1016157 w 4136244"/>
              <a:gd name="connsiteY148" fmla="*/ 1451590 h 3438394"/>
              <a:gd name="connsiteX149" fmla="*/ 1337500 w 4136244"/>
              <a:gd name="connsiteY149" fmla="*/ 1584696 h 3438394"/>
              <a:gd name="connsiteX150" fmla="*/ 1392792 w 4136244"/>
              <a:gd name="connsiteY150" fmla="*/ 1651709 h 3438394"/>
              <a:gd name="connsiteX151" fmla="*/ 1444171 w 4136244"/>
              <a:gd name="connsiteY151" fmla="*/ 1654194 h 3438394"/>
              <a:gd name="connsiteX152" fmla="*/ 1507184 w 4136244"/>
              <a:gd name="connsiteY152" fmla="*/ 1636829 h 3438394"/>
              <a:gd name="connsiteX153" fmla="*/ 1560748 w 4136244"/>
              <a:gd name="connsiteY153" fmla="*/ 1599370 h 3438394"/>
              <a:gd name="connsiteX154" fmla="*/ 1593223 w 4136244"/>
              <a:gd name="connsiteY154" fmla="*/ 1556049 h 3438394"/>
              <a:gd name="connsiteX155" fmla="*/ 1580321 w 4136244"/>
              <a:gd name="connsiteY155" fmla="*/ 1514486 h 3438394"/>
              <a:gd name="connsiteX156" fmla="*/ 1568946 w 4136244"/>
              <a:gd name="connsiteY156" fmla="*/ 1401636 h 3438394"/>
              <a:gd name="connsiteX157" fmla="*/ 1664575 w 4136244"/>
              <a:gd name="connsiteY157" fmla="*/ 1088564 h 3438394"/>
              <a:gd name="connsiteX158" fmla="*/ 1716804 w 4136244"/>
              <a:gd name="connsiteY158" fmla="*/ 1025262 h 3438394"/>
              <a:gd name="connsiteX159" fmla="*/ 1715697 w 4136244"/>
              <a:gd name="connsiteY159" fmla="*/ 1019329 h 3438394"/>
              <a:gd name="connsiteX160" fmla="*/ 1689470 w 4136244"/>
              <a:gd name="connsiteY160" fmla="*/ 976157 h 3438394"/>
              <a:gd name="connsiteX161" fmla="*/ 1648338 w 4136244"/>
              <a:gd name="connsiteY161" fmla="*/ 946834 h 3438394"/>
              <a:gd name="connsiteX162" fmla="*/ 1636856 w 4136244"/>
              <a:gd name="connsiteY162" fmla="*/ 943808 h 3438394"/>
              <a:gd name="connsiteX163" fmla="*/ 1634379 w 4136244"/>
              <a:gd name="connsiteY163" fmla="*/ 945850 h 3438394"/>
              <a:gd name="connsiteX164" fmla="*/ 1430901 w 4136244"/>
              <a:gd name="connsiteY164" fmla="*/ 1008003 h 3438394"/>
              <a:gd name="connsiteX165" fmla="*/ 1066971 w 4136244"/>
              <a:gd name="connsiteY165" fmla="*/ 644073 h 3438394"/>
              <a:gd name="connsiteX166" fmla="*/ 1430901 w 4136244"/>
              <a:gd name="connsiteY166" fmla="*/ 280142 h 3438394"/>
              <a:gd name="connsiteX167" fmla="*/ 1794833 w 4136244"/>
              <a:gd name="connsiteY167" fmla="*/ 644073 h 3438394"/>
              <a:gd name="connsiteX168" fmla="*/ 1732680 w 4136244"/>
              <a:gd name="connsiteY168" fmla="*/ 847550 h 3438394"/>
              <a:gd name="connsiteX169" fmla="*/ 1709242 w 4136244"/>
              <a:gd name="connsiteY169" fmla="*/ 875958 h 3438394"/>
              <a:gd name="connsiteX170" fmla="*/ 1711511 w 4136244"/>
              <a:gd name="connsiteY170" fmla="*/ 888134 h 3438394"/>
              <a:gd name="connsiteX171" fmla="*/ 1737739 w 4136244"/>
              <a:gd name="connsiteY171" fmla="*/ 931307 h 3438394"/>
              <a:gd name="connsiteX172" fmla="*/ 1778871 w 4136244"/>
              <a:gd name="connsiteY172" fmla="*/ 960629 h 3438394"/>
              <a:gd name="connsiteX173" fmla="*/ 1785462 w 4136244"/>
              <a:gd name="connsiteY173" fmla="*/ 962367 h 3438394"/>
              <a:gd name="connsiteX174" fmla="*/ 1815821 w 4136244"/>
              <a:gd name="connsiteY174" fmla="*/ 937317 h 3438394"/>
              <a:gd name="connsiteX175" fmla="*/ 2128895 w 4136244"/>
              <a:gd name="connsiteY175" fmla="*/ 841687 h 3438394"/>
              <a:gd name="connsiteX176" fmla="*/ 2214170 w 4136244"/>
              <a:gd name="connsiteY176" fmla="*/ 848139 h 3438394"/>
              <a:gd name="connsiteX177" fmla="*/ 2220765 w 4136244"/>
              <a:gd name="connsiteY177" fmla="*/ 849659 h 3438394"/>
              <a:gd name="connsiteX178" fmla="*/ 2224251 w 4136244"/>
              <a:gd name="connsiteY178" fmla="*/ 845811 h 3438394"/>
              <a:gd name="connsiteX179" fmla="*/ 2246391 w 4136244"/>
              <a:gd name="connsiteY179" fmla="*/ 793941 h 3438394"/>
              <a:gd name="connsiteX180" fmla="*/ 2248684 w 4136244"/>
              <a:gd name="connsiteY180" fmla="*/ 737589 h 3438394"/>
              <a:gd name="connsiteX181" fmla="*/ 2237321 w 4136244"/>
              <a:gd name="connsiteY181" fmla="*/ 699788 h 3438394"/>
              <a:gd name="connsiteX182" fmla="*/ 2235626 w 4136244"/>
              <a:gd name="connsiteY182" fmla="*/ 699262 h 3438394"/>
              <a:gd name="connsiteX183" fmla="*/ 2013353 w 4136244"/>
              <a:gd name="connsiteY183" fmla="*/ 363931 h 3438394"/>
              <a:gd name="connsiteX184" fmla="*/ 2377286 w 4136244"/>
              <a:gd name="connsiteY184" fmla="*/ 0 h 34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4136244" h="3438394">
                <a:moveTo>
                  <a:pt x="1600796" y="1684529"/>
                </a:moveTo>
                <a:cubicBezTo>
                  <a:pt x="1578871" y="1686797"/>
                  <a:pt x="1557750" y="1692504"/>
                  <a:pt x="1537783" y="1701894"/>
                </a:cubicBezTo>
                <a:cubicBezTo>
                  <a:pt x="1517817" y="1711285"/>
                  <a:pt x="1499950" y="1723912"/>
                  <a:pt x="1484220" y="1739353"/>
                </a:cubicBezTo>
                <a:lnTo>
                  <a:pt x="1451578" y="1782897"/>
                </a:lnTo>
                <a:lnTo>
                  <a:pt x="1461373" y="1814452"/>
                </a:lnTo>
                <a:cubicBezTo>
                  <a:pt x="1467427" y="1844036"/>
                  <a:pt x="1470606" y="1874667"/>
                  <a:pt x="1470605" y="1906039"/>
                </a:cubicBezTo>
                <a:cubicBezTo>
                  <a:pt x="1470606" y="2094278"/>
                  <a:pt x="1356157" y="2255786"/>
                  <a:pt x="1193048" y="2324776"/>
                </a:cubicBezTo>
                <a:lnTo>
                  <a:pt x="1174622" y="2330496"/>
                </a:lnTo>
                <a:lnTo>
                  <a:pt x="1162830" y="2361845"/>
                </a:lnTo>
                <a:cubicBezTo>
                  <a:pt x="1159352" y="2380060"/>
                  <a:pt x="1159380" y="2398130"/>
                  <a:pt x="1163234" y="2415803"/>
                </a:cubicBezTo>
                <a:cubicBezTo>
                  <a:pt x="1167088" y="2433476"/>
                  <a:pt x="1174585" y="2449916"/>
                  <a:pt x="1185332" y="2465030"/>
                </a:cubicBezTo>
                <a:lnTo>
                  <a:pt x="1218619" y="2498063"/>
                </a:lnTo>
                <a:lnTo>
                  <a:pt x="1234849" y="2496427"/>
                </a:lnTo>
                <a:cubicBezTo>
                  <a:pt x="1429937" y="2496427"/>
                  <a:pt x="1597321" y="2615040"/>
                  <a:pt x="1668821" y="2784083"/>
                </a:cubicBezTo>
                <a:lnTo>
                  <a:pt x="1686126" y="2839832"/>
                </a:lnTo>
                <a:lnTo>
                  <a:pt x="1695813" y="2844434"/>
                </a:lnTo>
                <a:cubicBezTo>
                  <a:pt x="1711017" y="2848545"/>
                  <a:pt x="1726172" y="2849447"/>
                  <a:pt x="1741075" y="2846838"/>
                </a:cubicBezTo>
                <a:lnTo>
                  <a:pt x="1781012" y="2829969"/>
                </a:lnTo>
                <a:lnTo>
                  <a:pt x="1774992" y="2770258"/>
                </a:lnTo>
                <a:cubicBezTo>
                  <a:pt x="1774993" y="2594985"/>
                  <a:pt x="1881558" y="2444602"/>
                  <a:pt x="2033431" y="2380365"/>
                </a:cubicBezTo>
                <a:lnTo>
                  <a:pt x="2077968" y="2366540"/>
                </a:lnTo>
                <a:lnTo>
                  <a:pt x="2094557" y="2340111"/>
                </a:lnTo>
                <a:cubicBezTo>
                  <a:pt x="2119831" y="2287741"/>
                  <a:pt x="2132523" y="2230857"/>
                  <a:pt x="2129812" y="2171883"/>
                </a:cubicBezTo>
                <a:cubicBezTo>
                  <a:pt x="2127103" y="2112909"/>
                  <a:pt x="2109246" y="2057429"/>
                  <a:pt x="2079275" y="2007597"/>
                </a:cubicBezTo>
                <a:lnTo>
                  <a:pt x="2037795" y="1953303"/>
                </a:lnTo>
                <a:lnTo>
                  <a:pt x="1988954" y="1943958"/>
                </a:lnTo>
                <a:cubicBezTo>
                  <a:pt x="1854769" y="1909434"/>
                  <a:pt x="1740046" y="1826421"/>
                  <a:pt x="1664575" y="1714710"/>
                </a:cubicBezTo>
                <a:lnTo>
                  <a:pt x="1649471" y="1686883"/>
                </a:lnTo>
                <a:close/>
                <a:moveTo>
                  <a:pt x="2377286" y="0"/>
                </a:moveTo>
                <a:cubicBezTo>
                  <a:pt x="2553155" y="0"/>
                  <a:pt x="2699887" y="124749"/>
                  <a:pt x="2733822" y="290586"/>
                </a:cubicBezTo>
                <a:lnTo>
                  <a:pt x="2737485" y="326913"/>
                </a:lnTo>
                <a:lnTo>
                  <a:pt x="2738773" y="328438"/>
                </a:lnTo>
                <a:cubicBezTo>
                  <a:pt x="2770874" y="358193"/>
                  <a:pt x="2807964" y="377178"/>
                  <a:pt x="2848806" y="382523"/>
                </a:cubicBezTo>
                <a:cubicBezTo>
                  <a:pt x="2889647" y="387868"/>
                  <a:pt x="2930373" y="379066"/>
                  <a:pt x="2969050" y="358573"/>
                </a:cubicBezTo>
                <a:lnTo>
                  <a:pt x="2980601" y="350521"/>
                </a:lnTo>
                <a:lnTo>
                  <a:pt x="2988337" y="325601"/>
                </a:lnTo>
                <a:cubicBezTo>
                  <a:pt x="3043584" y="194980"/>
                  <a:pt x="3172923" y="103328"/>
                  <a:pt x="3323668" y="103328"/>
                </a:cubicBezTo>
                <a:cubicBezTo>
                  <a:pt x="3524662" y="103327"/>
                  <a:pt x="3687599" y="266265"/>
                  <a:pt x="3687600" y="467259"/>
                </a:cubicBezTo>
                <a:cubicBezTo>
                  <a:pt x="3687599" y="668252"/>
                  <a:pt x="3524663" y="831191"/>
                  <a:pt x="3323667" y="831190"/>
                </a:cubicBezTo>
                <a:cubicBezTo>
                  <a:pt x="3147797" y="831190"/>
                  <a:pt x="3001066" y="706442"/>
                  <a:pt x="2967131" y="540604"/>
                </a:cubicBezTo>
                <a:lnTo>
                  <a:pt x="2964985" y="519323"/>
                </a:lnTo>
                <a:lnTo>
                  <a:pt x="2950289" y="501938"/>
                </a:lnTo>
                <a:cubicBezTo>
                  <a:pt x="2918188" y="472184"/>
                  <a:pt x="2881098" y="453198"/>
                  <a:pt x="2840257" y="447854"/>
                </a:cubicBezTo>
                <a:cubicBezTo>
                  <a:pt x="2819836" y="445181"/>
                  <a:pt x="2799444" y="446047"/>
                  <a:pt x="2779322" y="450141"/>
                </a:cubicBezTo>
                <a:lnTo>
                  <a:pt x="2723499" y="470531"/>
                </a:lnTo>
                <a:lnTo>
                  <a:pt x="2712616" y="505590"/>
                </a:lnTo>
                <a:cubicBezTo>
                  <a:pt x="2657369" y="636210"/>
                  <a:pt x="2528031" y="727861"/>
                  <a:pt x="2377285" y="727862"/>
                </a:cubicBezTo>
                <a:lnTo>
                  <a:pt x="2360366" y="726156"/>
                </a:lnTo>
                <a:lnTo>
                  <a:pt x="2332801" y="756581"/>
                </a:lnTo>
                <a:cubicBezTo>
                  <a:pt x="2322349" y="772591"/>
                  <a:pt x="2314846" y="789916"/>
                  <a:pt x="2310661" y="808451"/>
                </a:cubicBezTo>
                <a:cubicBezTo>
                  <a:pt x="2306476" y="826988"/>
                  <a:pt x="2305807" y="845855"/>
                  <a:pt x="2308367" y="864803"/>
                </a:cubicBezTo>
                <a:lnTo>
                  <a:pt x="2310810" y="872930"/>
                </a:lnTo>
                <a:lnTo>
                  <a:pt x="2371657" y="896904"/>
                </a:lnTo>
                <a:cubicBezTo>
                  <a:pt x="2494055" y="955881"/>
                  <a:pt x="2591714" y="1058070"/>
                  <a:pt x="2644842" y="1183679"/>
                </a:cubicBezTo>
                <a:lnTo>
                  <a:pt x="2667174" y="1255623"/>
                </a:lnTo>
                <a:lnTo>
                  <a:pt x="2748516" y="1296113"/>
                </a:lnTo>
                <a:cubicBezTo>
                  <a:pt x="2806455" y="1318002"/>
                  <a:pt x="2869322" y="1328248"/>
                  <a:pt x="2934428" y="1324321"/>
                </a:cubicBezTo>
                <a:cubicBezTo>
                  <a:pt x="2999533" y="1320395"/>
                  <a:pt x="3060713" y="1302668"/>
                  <a:pt x="3115600" y="1273973"/>
                </a:cubicBezTo>
                <a:lnTo>
                  <a:pt x="3177352" y="1233311"/>
                </a:lnTo>
                <a:lnTo>
                  <a:pt x="3177901" y="1227861"/>
                </a:lnTo>
                <a:cubicBezTo>
                  <a:pt x="3223040" y="1007270"/>
                  <a:pt x="3418220" y="841333"/>
                  <a:pt x="3652156" y="841333"/>
                </a:cubicBezTo>
                <a:cubicBezTo>
                  <a:pt x="3919510" y="841334"/>
                  <a:pt x="4136245" y="1058067"/>
                  <a:pt x="4136244" y="1325422"/>
                </a:cubicBezTo>
                <a:cubicBezTo>
                  <a:pt x="4136244" y="1592777"/>
                  <a:pt x="3919510" y="1809510"/>
                  <a:pt x="3652155" y="1809510"/>
                </a:cubicBezTo>
                <a:cubicBezTo>
                  <a:pt x="3576962" y="1809510"/>
                  <a:pt x="3505773" y="1792366"/>
                  <a:pt x="3442283" y="1761774"/>
                </a:cubicBezTo>
                <a:lnTo>
                  <a:pt x="3386435" y="1729674"/>
                </a:lnTo>
                <a:lnTo>
                  <a:pt x="3349181" y="1739829"/>
                </a:lnTo>
                <a:cubicBezTo>
                  <a:pt x="3333125" y="1747247"/>
                  <a:pt x="3318988" y="1757251"/>
                  <a:pt x="3307130" y="1769946"/>
                </a:cubicBezTo>
                <a:lnTo>
                  <a:pt x="3282511" y="1809802"/>
                </a:lnTo>
                <a:lnTo>
                  <a:pt x="3302764" y="1834349"/>
                </a:lnTo>
                <a:cubicBezTo>
                  <a:pt x="3341866" y="1892228"/>
                  <a:pt x="3364699" y="1962002"/>
                  <a:pt x="3364699" y="2037109"/>
                </a:cubicBezTo>
                <a:cubicBezTo>
                  <a:pt x="3364699" y="2137252"/>
                  <a:pt x="3324108" y="2227915"/>
                  <a:pt x="3258482" y="2293541"/>
                </a:cubicBezTo>
                <a:lnTo>
                  <a:pt x="3242245" y="2306938"/>
                </a:lnTo>
                <a:lnTo>
                  <a:pt x="3243160" y="2321039"/>
                </a:lnTo>
                <a:cubicBezTo>
                  <a:pt x="3247216" y="2338254"/>
                  <a:pt x="3254190" y="2354106"/>
                  <a:pt x="3264258" y="2368264"/>
                </a:cubicBezTo>
                <a:cubicBezTo>
                  <a:pt x="3274325" y="2382420"/>
                  <a:pt x="3287008" y="2394213"/>
                  <a:pt x="3301938" y="2403698"/>
                </a:cubicBezTo>
                <a:lnTo>
                  <a:pt x="3333834" y="2417158"/>
                </a:lnTo>
                <a:lnTo>
                  <a:pt x="3362163" y="2401781"/>
                </a:lnTo>
                <a:cubicBezTo>
                  <a:pt x="3418213" y="2378074"/>
                  <a:pt x="3479837" y="2364964"/>
                  <a:pt x="3544523" y="2364964"/>
                </a:cubicBezTo>
                <a:cubicBezTo>
                  <a:pt x="3803267" y="2364965"/>
                  <a:pt x="4013020" y="2574718"/>
                  <a:pt x="4013020" y="2833461"/>
                </a:cubicBezTo>
                <a:cubicBezTo>
                  <a:pt x="4013020" y="3092206"/>
                  <a:pt x="3803267" y="3301959"/>
                  <a:pt x="3544523" y="3301959"/>
                </a:cubicBezTo>
                <a:cubicBezTo>
                  <a:pt x="3285778" y="3301959"/>
                  <a:pt x="3076026" y="3092206"/>
                  <a:pt x="3076025" y="2833462"/>
                </a:cubicBezTo>
                <a:cubicBezTo>
                  <a:pt x="3076026" y="2704090"/>
                  <a:pt x="3128464" y="2586965"/>
                  <a:pt x="3213246" y="2502184"/>
                </a:cubicBezTo>
                <a:lnTo>
                  <a:pt x="3233712" y="2485298"/>
                </a:lnTo>
                <a:lnTo>
                  <a:pt x="3231660" y="2453671"/>
                </a:lnTo>
                <a:cubicBezTo>
                  <a:pt x="3227602" y="2436456"/>
                  <a:pt x="3220628" y="2420604"/>
                  <a:pt x="3210561" y="2406446"/>
                </a:cubicBezTo>
                <a:cubicBezTo>
                  <a:pt x="3200494" y="2392289"/>
                  <a:pt x="3187810" y="2380497"/>
                  <a:pt x="3172882" y="2371012"/>
                </a:cubicBezTo>
                <a:lnTo>
                  <a:pt x="3156445" y="2364076"/>
                </a:lnTo>
                <a:lnTo>
                  <a:pt x="3143210" y="2371260"/>
                </a:lnTo>
                <a:cubicBezTo>
                  <a:pt x="3099823" y="2389611"/>
                  <a:pt x="3052122" y="2399759"/>
                  <a:pt x="3002050" y="2399758"/>
                </a:cubicBezTo>
                <a:cubicBezTo>
                  <a:pt x="2801764" y="2399759"/>
                  <a:pt x="2639401" y="2237396"/>
                  <a:pt x="2639400" y="2037109"/>
                </a:cubicBezTo>
                <a:cubicBezTo>
                  <a:pt x="2639402" y="1836824"/>
                  <a:pt x="2801764" y="1674461"/>
                  <a:pt x="3002050" y="1674461"/>
                </a:cubicBezTo>
                <a:cubicBezTo>
                  <a:pt x="3077157" y="1674461"/>
                  <a:pt x="3146931" y="1697293"/>
                  <a:pt x="3204811" y="1736396"/>
                </a:cubicBezTo>
                <a:lnTo>
                  <a:pt x="3222569" y="1751047"/>
                </a:lnTo>
                <a:lnTo>
                  <a:pt x="3258980" y="1724971"/>
                </a:lnTo>
                <a:cubicBezTo>
                  <a:pt x="3270838" y="1712276"/>
                  <a:pt x="3279855" y="1697490"/>
                  <a:pt x="3286162" y="1680966"/>
                </a:cubicBezTo>
                <a:lnTo>
                  <a:pt x="3292741" y="1648171"/>
                </a:lnTo>
                <a:lnTo>
                  <a:pt x="3278608" y="1633347"/>
                </a:lnTo>
                <a:cubicBezTo>
                  <a:pt x="3249012" y="1597485"/>
                  <a:pt x="3224481" y="1557288"/>
                  <a:pt x="3206108" y="1513851"/>
                </a:cubicBezTo>
                <a:lnTo>
                  <a:pt x="3185977" y="1448996"/>
                </a:lnTo>
                <a:lnTo>
                  <a:pt x="3124306" y="1418300"/>
                </a:lnTo>
                <a:cubicBezTo>
                  <a:pt x="3066367" y="1396409"/>
                  <a:pt x="3003499" y="1386164"/>
                  <a:pt x="2938394" y="1390090"/>
                </a:cubicBezTo>
                <a:cubicBezTo>
                  <a:pt x="2840736" y="1395981"/>
                  <a:pt x="2751910" y="1432920"/>
                  <a:pt x="2679903" y="1491353"/>
                </a:cubicBezTo>
                <a:lnTo>
                  <a:pt x="2679790" y="1491464"/>
                </a:lnTo>
                <a:lnTo>
                  <a:pt x="2677469" y="1514487"/>
                </a:lnTo>
                <a:cubicBezTo>
                  <a:pt x="2638308" y="1705857"/>
                  <a:pt x="2501526" y="1861664"/>
                  <a:pt x="2321425" y="1927608"/>
                </a:cubicBezTo>
                <a:lnTo>
                  <a:pt x="2274621" y="1940251"/>
                </a:lnTo>
                <a:lnTo>
                  <a:pt x="2236896" y="2000353"/>
                </a:lnTo>
                <a:cubicBezTo>
                  <a:pt x="2211622" y="2052724"/>
                  <a:pt x="2198929" y="2109607"/>
                  <a:pt x="2201639" y="2168581"/>
                </a:cubicBezTo>
                <a:cubicBezTo>
                  <a:pt x="2204350" y="2227555"/>
                  <a:pt x="2222205" y="2283036"/>
                  <a:pt x="2252176" y="2332867"/>
                </a:cubicBezTo>
                <a:lnTo>
                  <a:pt x="2268476" y="2354202"/>
                </a:lnTo>
                <a:lnTo>
                  <a:pt x="2283417" y="2355709"/>
                </a:lnTo>
                <a:cubicBezTo>
                  <a:pt x="2476238" y="2395165"/>
                  <a:pt x="2621284" y="2565773"/>
                  <a:pt x="2621285" y="2770259"/>
                </a:cubicBezTo>
                <a:cubicBezTo>
                  <a:pt x="2621285" y="3003955"/>
                  <a:pt x="2431835" y="3193404"/>
                  <a:pt x="2198138" y="3193404"/>
                </a:cubicBezTo>
                <a:cubicBezTo>
                  <a:pt x="2022866" y="3193404"/>
                  <a:pt x="1872483" y="3086838"/>
                  <a:pt x="1808246" y="2934965"/>
                </a:cubicBezTo>
                <a:lnTo>
                  <a:pt x="1802489" y="2916420"/>
                </a:lnTo>
                <a:lnTo>
                  <a:pt x="1797699" y="2914144"/>
                </a:lnTo>
                <a:cubicBezTo>
                  <a:pt x="1782496" y="2910034"/>
                  <a:pt x="1767341" y="2909130"/>
                  <a:pt x="1752438" y="2911740"/>
                </a:cubicBezTo>
                <a:cubicBezTo>
                  <a:pt x="1737534" y="2914349"/>
                  <a:pt x="1723587" y="2920347"/>
                  <a:pt x="1710684" y="2929378"/>
                </a:cubicBezTo>
                <a:lnTo>
                  <a:pt x="1702801" y="2937335"/>
                </a:lnTo>
                <a:lnTo>
                  <a:pt x="1705834" y="2967410"/>
                </a:lnTo>
                <a:cubicBezTo>
                  <a:pt x="1705833" y="3227528"/>
                  <a:pt x="1494966" y="3438394"/>
                  <a:pt x="1234849" y="3438394"/>
                </a:cubicBezTo>
                <a:cubicBezTo>
                  <a:pt x="974732" y="3438395"/>
                  <a:pt x="763864" y="3227528"/>
                  <a:pt x="763864" y="2967411"/>
                </a:cubicBezTo>
                <a:cubicBezTo>
                  <a:pt x="763865" y="2772324"/>
                  <a:pt x="882477" y="2604939"/>
                  <a:pt x="1051520" y="2533439"/>
                </a:cubicBezTo>
                <a:lnTo>
                  <a:pt x="1078325" y="2525118"/>
                </a:lnTo>
                <a:lnTo>
                  <a:pt x="1093387" y="2485081"/>
                </a:lnTo>
                <a:cubicBezTo>
                  <a:pt x="1096864" y="2466865"/>
                  <a:pt x="1096836" y="2448796"/>
                  <a:pt x="1092982" y="2431123"/>
                </a:cubicBezTo>
                <a:cubicBezTo>
                  <a:pt x="1089128" y="2413450"/>
                  <a:pt x="1081631" y="2397010"/>
                  <a:pt x="1070884" y="2381896"/>
                </a:cubicBezTo>
                <a:lnTo>
                  <a:pt x="1046254" y="2357455"/>
                </a:lnTo>
                <a:lnTo>
                  <a:pt x="1016156" y="2360489"/>
                </a:lnTo>
                <a:cubicBezTo>
                  <a:pt x="765171" y="2360489"/>
                  <a:pt x="561708" y="2157025"/>
                  <a:pt x="561708" y="1906040"/>
                </a:cubicBezTo>
                <a:cubicBezTo>
                  <a:pt x="561708" y="1780547"/>
                  <a:pt x="612574" y="1666935"/>
                  <a:pt x="694813" y="1584696"/>
                </a:cubicBezTo>
                <a:lnTo>
                  <a:pt x="748963" y="1540018"/>
                </a:lnTo>
                <a:lnTo>
                  <a:pt x="753552" y="1514724"/>
                </a:lnTo>
                <a:cubicBezTo>
                  <a:pt x="753147" y="1503127"/>
                  <a:pt x="750124" y="1491864"/>
                  <a:pt x="744211" y="1481624"/>
                </a:cubicBezTo>
                <a:cubicBezTo>
                  <a:pt x="738299" y="1471383"/>
                  <a:pt x="730057" y="1463133"/>
                  <a:pt x="720216" y="1456984"/>
                </a:cubicBezTo>
                <a:lnTo>
                  <a:pt x="696988" y="1448660"/>
                </a:lnTo>
                <a:lnTo>
                  <a:pt x="691027" y="1451895"/>
                </a:lnTo>
                <a:cubicBezTo>
                  <a:pt x="631518" y="1477065"/>
                  <a:pt x="566091" y="1490984"/>
                  <a:pt x="497412" y="1490984"/>
                </a:cubicBezTo>
                <a:cubicBezTo>
                  <a:pt x="222699" y="1490984"/>
                  <a:pt x="0" y="1268285"/>
                  <a:pt x="0" y="993572"/>
                </a:cubicBezTo>
                <a:cubicBezTo>
                  <a:pt x="0" y="718859"/>
                  <a:pt x="222699" y="496160"/>
                  <a:pt x="497412" y="496160"/>
                </a:cubicBezTo>
                <a:cubicBezTo>
                  <a:pt x="772125" y="496160"/>
                  <a:pt x="994824" y="718859"/>
                  <a:pt x="994824" y="993572"/>
                </a:cubicBezTo>
                <a:cubicBezTo>
                  <a:pt x="994824" y="1130929"/>
                  <a:pt x="939150" y="1255282"/>
                  <a:pt x="849136" y="1345296"/>
                </a:cubicBezTo>
                <a:lnTo>
                  <a:pt x="782291" y="1400447"/>
                </a:lnTo>
                <a:lnTo>
                  <a:pt x="778097" y="1423566"/>
                </a:lnTo>
                <a:cubicBezTo>
                  <a:pt x="778502" y="1435164"/>
                  <a:pt x="781525" y="1446426"/>
                  <a:pt x="787438" y="1456667"/>
                </a:cubicBezTo>
                <a:cubicBezTo>
                  <a:pt x="793350" y="1466908"/>
                  <a:pt x="801592" y="1475157"/>
                  <a:pt x="811433" y="1481307"/>
                </a:cubicBezTo>
                <a:lnTo>
                  <a:pt x="834851" y="1489699"/>
                </a:lnTo>
                <a:lnTo>
                  <a:pt x="839265" y="1487304"/>
                </a:lnTo>
                <a:cubicBezTo>
                  <a:pt x="893635" y="1464307"/>
                  <a:pt x="953411" y="1451590"/>
                  <a:pt x="1016157" y="1451590"/>
                </a:cubicBezTo>
                <a:cubicBezTo>
                  <a:pt x="1141650" y="1451591"/>
                  <a:pt x="1255262" y="1502457"/>
                  <a:pt x="1337500" y="1584696"/>
                </a:cubicBezTo>
                <a:lnTo>
                  <a:pt x="1392792" y="1651709"/>
                </a:lnTo>
                <a:lnTo>
                  <a:pt x="1444171" y="1654194"/>
                </a:lnTo>
                <a:cubicBezTo>
                  <a:pt x="1466097" y="1651928"/>
                  <a:pt x="1487217" y="1646219"/>
                  <a:pt x="1507184" y="1636829"/>
                </a:cubicBezTo>
                <a:cubicBezTo>
                  <a:pt x="1527151" y="1627439"/>
                  <a:pt x="1545018" y="1614812"/>
                  <a:pt x="1560748" y="1599370"/>
                </a:cubicBezTo>
                <a:lnTo>
                  <a:pt x="1593223" y="1556049"/>
                </a:lnTo>
                <a:lnTo>
                  <a:pt x="1580321" y="1514486"/>
                </a:lnTo>
                <a:cubicBezTo>
                  <a:pt x="1572861" y="1478035"/>
                  <a:pt x="1568944" y="1440293"/>
                  <a:pt x="1568946" y="1401636"/>
                </a:cubicBezTo>
                <a:cubicBezTo>
                  <a:pt x="1568945" y="1285667"/>
                  <a:pt x="1604199" y="1177932"/>
                  <a:pt x="1664575" y="1088564"/>
                </a:cubicBezTo>
                <a:lnTo>
                  <a:pt x="1716804" y="1025262"/>
                </a:lnTo>
                <a:lnTo>
                  <a:pt x="1715697" y="1019329"/>
                </a:lnTo>
                <a:cubicBezTo>
                  <a:pt x="1709706" y="1003080"/>
                  <a:pt x="1701007" y="988572"/>
                  <a:pt x="1689470" y="976157"/>
                </a:cubicBezTo>
                <a:cubicBezTo>
                  <a:pt x="1677933" y="963739"/>
                  <a:pt x="1664103" y="954002"/>
                  <a:pt x="1648338" y="946834"/>
                </a:cubicBezTo>
                <a:lnTo>
                  <a:pt x="1636856" y="943808"/>
                </a:lnTo>
                <a:lnTo>
                  <a:pt x="1634379" y="945850"/>
                </a:lnTo>
                <a:cubicBezTo>
                  <a:pt x="1576296" y="985091"/>
                  <a:pt x="1506275" y="1008004"/>
                  <a:pt x="1430901" y="1008003"/>
                </a:cubicBezTo>
                <a:cubicBezTo>
                  <a:pt x="1229908" y="1008004"/>
                  <a:pt x="1066971" y="845067"/>
                  <a:pt x="1066971" y="644073"/>
                </a:cubicBezTo>
                <a:cubicBezTo>
                  <a:pt x="1066971" y="443079"/>
                  <a:pt x="1229908" y="280142"/>
                  <a:pt x="1430901" y="280142"/>
                </a:cubicBezTo>
                <a:cubicBezTo>
                  <a:pt x="1631895" y="280143"/>
                  <a:pt x="1794833" y="443079"/>
                  <a:pt x="1794833" y="644073"/>
                </a:cubicBezTo>
                <a:cubicBezTo>
                  <a:pt x="1794833" y="719446"/>
                  <a:pt x="1771920" y="789467"/>
                  <a:pt x="1732680" y="847550"/>
                </a:cubicBezTo>
                <a:lnTo>
                  <a:pt x="1709242" y="875958"/>
                </a:lnTo>
                <a:lnTo>
                  <a:pt x="1711511" y="888134"/>
                </a:lnTo>
                <a:cubicBezTo>
                  <a:pt x="1717503" y="904383"/>
                  <a:pt x="1726201" y="918890"/>
                  <a:pt x="1737739" y="931307"/>
                </a:cubicBezTo>
                <a:cubicBezTo>
                  <a:pt x="1749275" y="943723"/>
                  <a:pt x="1763105" y="953461"/>
                  <a:pt x="1778871" y="960629"/>
                </a:cubicBezTo>
                <a:lnTo>
                  <a:pt x="1785462" y="962367"/>
                </a:lnTo>
                <a:lnTo>
                  <a:pt x="1815821" y="937317"/>
                </a:lnTo>
                <a:cubicBezTo>
                  <a:pt x="1905189" y="876941"/>
                  <a:pt x="2012924" y="841687"/>
                  <a:pt x="2128895" y="841687"/>
                </a:cubicBezTo>
                <a:cubicBezTo>
                  <a:pt x="2157887" y="841687"/>
                  <a:pt x="2186365" y="843890"/>
                  <a:pt x="2214170" y="848139"/>
                </a:cubicBezTo>
                <a:lnTo>
                  <a:pt x="2220765" y="849659"/>
                </a:lnTo>
                <a:lnTo>
                  <a:pt x="2224251" y="845811"/>
                </a:lnTo>
                <a:cubicBezTo>
                  <a:pt x="2234703" y="829802"/>
                  <a:pt x="2242205" y="812476"/>
                  <a:pt x="2246391" y="793941"/>
                </a:cubicBezTo>
                <a:cubicBezTo>
                  <a:pt x="2250576" y="775405"/>
                  <a:pt x="2251244" y="756537"/>
                  <a:pt x="2248684" y="737589"/>
                </a:cubicBezTo>
                <a:lnTo>
                  <a:pt x="2237321" y="699788"/>
                </a:lnTo>
                <a:lnTo>
                  <a:pt x="2235626" y="699262"/>
                </a:lnTo>
                <a:cubicBezTo>
                  <a:pt x="2105005" y="644015"/>
                  <a:pt x="2013353" y="514676"/>
                  <a:pt x="2013353" y="363931"/>
                </a:cubicBezTo>
                <a:cubicBezTo>
                  <a:pt x="2013354" y="162937"/>
                  <a:pt x="2176291" y="1"/>
                  <a:pt x="2377286" y="0"/>
                </a:cubicBezTo>
                <a:close/>
              </a:path>
            </a:pathLst>
          </a:cu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4" tIns="45712" rIns="91424" bIns="45712" rtlCol="0" anchor="ctr">
            <a:noAutofit/>
          </a:bodyPr>
          <a:lstStyle/>
          <a:p>
            <a:pPr algn="ctr"/>
            <a:endParaRPr lang="en-US" sz="1350" dirty="0"/>
          </a:p>
        </p:txBody>
      </p:sp>
      <p:grpSp>
        <p:nvGrpSpPr>
          <p:cNvPr id="101" name="Group 4"/>
          <p:cNvGrpSpPr/>
          <p:nvPr/>
        </p:nvGrpSpPr>
        <p:grpSpPr>
          <a:xfrm>
            <a:off x="583487" y="1193484"/>
            <a:ext cx="654496" cy="612250"/>
            <a:chOff x="1147208" y="2194228"/>
            <a:chExt cx="1168889" cy="1093155"/>
          </a:xfrm>
        </p:grpSpPr>
        <p:sp>
          <p:nvSpPr>
            <p:cNvPr id="102" name="Rounded Rectangle 2"/>
            <p:cNvSpPr/>
            <p:nvPr/>
          </p:nvSpPr>
          <p:spPr>
            <a:xfrm>
              <a:off x="1174632" y="2194228"/>
              <a:ext cx="1093155" cy="1093155"/>
            </a:xfrm>
            <a:prstGeom prst="roundRect">
              <a:avLst>
                <a:gd name="adj" fmla="val 50000"/>
              </a:avLst>
            </a:prstGeom>
            <a:gradFill>
              <a:gsLst>
                <a:gs pos="0">
                  <a:srgbClr val="2293BE"/>
                </a:gs>
                <a:gs pos="100000">
                  <a:schemeClr val="accent5"/>
                </a:gs>
              </a:gsLst>
              <a:lin ang="16200000" scaled="0"/>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05" name="TextBox 30"/>
            <p:cNvSpPr txBox="1"/>
            <p:nvPr/>
          </p:nvSpPr>
          <p:spPr>
            <a:xfrm>
              <a:off x="1147208" y="2390482"/>
              <a:ext cx="1168889" cy="700646"/>
            </a:xfrm>
            <a:prstGeom prst="rect">
              <a:avLst/>
            </a:prstGeom>
            <a:noFill/>
          </p:spPr>
          <p:txBody>
            <a:bodyPr wrap="square" rtlCol="0" anchor="ctr">
              <a:spAutoFit/>
            </a:bodyPr>
            <a:lstStyle/>
            <a:p>
              <a:pPr algn="ctr" defTabSz="457120"/>
              <a:r>
                <a:rPr lang="en-US" sz="975" dirty="0" err="1">
                  <a:solidFill>
                    <a:srgbClr val="FFFFFF"/>
                  </a:solidFill>
                  <a:latin typeface="Arial"/>
                  <a:ea typeface="ＭＳ Ｐゴシック"/>
                  <a:cs typeface="ＭＳ Ｐゴシック"/>
                </a:rPr>
                <a:t>オープン</a:t>
              </a:r>
              <a:r>
                <a:rPr lang="en-US" sz="975" dirty="0">
                  <a:solidFill>
                    <a:srgbClr val="FFFFFF"/>
                  </a:solidFill>
                  <a:latin typeface="Arial"/>
                  <a:ea typeface="ＭＳ Ｐゴシック"/>
                  <a:cs typeface="ＭＳ Ｐゴシック"/>
                </a:rPr>
                <a:t> </a:t>
              </a:r>
              <a:br>
                <a:rPr lang="en-US" sz="975" dirty="0">
                  <a:solidFill>
                    <a:srgbClr val="FFFFFF"/>
                  </a:solidFill>
                  <a:latin typeface="Arial"/>
                  <a:ea typeface="ＭＳ Ｐゴシック"/>
                  <a:cs typeface="ＭＳ Ｐゴシック"/>
                </a:rPr>
              </a:br>
              <a:r>
                <a:rPr lang="en-US" sz="975" dirty="0">
                  <a:solidFill>
                    <a:srgbClr val="FFFFFF"/>
                  </a:solidFill>
                  <a:latin typeface="Arial"/>
                  <a:ea typeface="ＭＳ Ｐゴシック"/>
                  <a:cs typeface="ＭＳ Ｐゴシック"/>
                </a:rPr>
                <a:t>API</a:t>
              </a:r>
            </a:p>
          </p:txBody>
        </p:sp>
      </p:grpSp>
      <p:grpSp>
        <p:nvGrpSpPr>
          <p:cNvPr id="106" name="Group 34"/>
          <p:cNvGrpSpPr/>
          <p:nvPr/>
        </p:nvGrpSpPr>
        <p:grpSpPr>
          <a:xfrm>
            <a:off x="1018026" y="1760088"/>
            <a:ext cx="1175038" cy="984388"/>
            <a:chOff x="1182478" y="2289602"/>
            <a:chExt cx="1077463" cy="902408"/>
          </a:xfrm>
        </p:grpSpPr>
        <p:sp>
          <p:nvSpPr>
            <p:cNvPr id="107" name="Rounded Rectangle 35"/>
            <p:cNvSpPr/>
            <p:nvPr/>
          </p:nvSpPr>
          <p:spPr>
            <a:xfrm>
              <a:off x="1270006" y="2289602"/>
              <a:ext cx="902408" cy="902408"/>
            </a:xfrm>
            <a:prstGeom prst="roundRect">
              <a:avLst>
                <a:gd name="adj" fmla="val 50000"/>
              </a:avLst>
            </a:prstGeom>
            <a:gradFill>
              <a:gsLst>
                <a:gs pos="0">
                  <a:srgbClr val="215A9C"/>
                </a:gs>
                <a:gs pos="100000">
                  <a:schemeClr val="tx2"/>
                </a:gs>
              </a:gsLst>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08" name="TextBox 36"/>
            <p:cNvSpPr txBox="1"/>
            <p:nvPr/>
          </p:nvSpPr>
          <p:spPr>
            <a:xfrm>
              <a:off x="1182478" y="2476296"/>
              <a:ext cx="1077463" cy="529022"/>
            </a:xfrm>
            <a:prstGeom prst="rect">
              <a:avLst/>
            </a:prstGeom>
            <a:noFill/>
          </p:spPr>
          <p:txBody>
            <a:bodyPr wrap="square" rtlCol="0" anchor="ctr">
              <a:spAutoFit/>
            </a:bodyPr>
            <a:lstStyle/>
            <a:p>
              <a:pPr algn="ctr" defTabSz="457120"/>
              <a:r>
                <a:rPr lang="en-US" sz="1050">
                  <a:solidFill>
                    <a:srgbClr val="FFFFFF"/>
                  </a:solidFill>
                  <a:latin typeface="Arial"/>
                  <a:ea typeface="ＭＳ Ｐゴシック"/>
                  <a:cs typeface="ＭＳ Ｐゴシック"/>
                </a:rPr>
                <a:t>ネットワーク</a:t>
              </a:r>
            </a:p>
            <a:p>
              <a:pPr algn="ctr" defTabSz="457120"/>
              <a:r>
                <a:rPr lang="en-US" sz="1050">
                  <a:solidFill>
                    <a:srgbClr val="FFFFFF"/>
                  </a:solidFill>
                  <a:latin typeface="Arial"/>
                  <a:ea typeface="ＭＳ Ｐゴシック"/>
                  <a:cs typeface="ＭＳ Ｐゴシック"/>
                </a:rPr>
                <a:t>機能</a:t>
              </a:r>
            </a:p>
            <a:p>
              <a:pPr algn="ctr" defTabSz="457120"/>
              <a:r>
                <a:rPr lang="en-US" sz="1050">
                  <a:solidFill>
                    <a:srgbClr val="FFFFFF"/>
                  </a:solidFill>
                  <a:latin typeface="Arial"/>
                  <a:ea typeface="ＭＳ Ｐゴシック"/>
                  <a:cs typeface="ＭＳ Ｐゴシック"/>
                </a:rPr>
                <a:t>仮想化</a:t>
              </a:r>
            </a:p>
          </p:txBody>
        </p:sp>
      </p:grpSp>
      <p:grpSp>
        <p:nvGrpSpPr>
          <p:cNvPr id="109" name="Group 39"/>
          <p:cNvGrpSpPr/>
          <p:nvPr/>
        </p:nvGrpSpPr>
        <p:grpSpPr>
          <a:xfrm>
            <a:off x="2181404" y="2591887"/>
            <a:ext cx="682037" cy="598400"/>
            <a:chOff x="1208203" y="2203708"/>
            <a:chExt cx="1028804" cy="902408"/>
          </a:xfrm>
        </p:grpSpPr>
        <p:sp>
          <p:nvSpPr>
            <p:cNvPr id="110" name="Rounded Rectangle 40"/>
            <p:cNvSpPr/>
            <p:nvPr/>
          </p:nvSpPr>
          <p:spPr>
            <a:xfrm>
              <a:off x="1208203" y="2203708"/>
              <a:ext cx="902408" cy="902408"/>
            </a:xfrm>
            <a:prstGeom prst="roundRect">
              <a:avLst>
                <a:gd name="adj" fmla="val 50000"/>
              </a:avLst>
            </a:prstGeom>
            <a:gradFill>
              <a:gsLst>
                <a:gs pos="0">
                  <a:srgbClr val="449640"/>
                </a:gs>
                <a:gs pos="100000">
                  <a:schemeClr val="accent4"/>
                </a:gs>
              </a:gsLst>
            </a:gradFill>
            <a:ln w="22225">
              <a:solidFill>
                <a:schemeClr val="bg1"/>
              </a:solidFill>
            </a:ln>
            <a:effectLst/>
          </p:spPr>
          <p:style>
            <a:lnRef idx="1">
              <a:schemeClr val="accent4"/>
            </a:lnRef>
            <a:fillRef idx="3">
              <a:schemeClr val="accent4"/>
            </a:fillRef>
            <a:effectRef idx="2">
              <a:schemeClr val="accent4"/>
            </a:effectRef>
            <a:fontRef idx="minor">
              <a:schemeClr val="lt1"/>
            </a:fontRef>
          </p:style>
          <p:txBody>
            <a:bodyPr lIns="68571" tIns="34286" rIns="68571" bIns="34286" rtlCol="0" anchor="ctr"/>
            <a:lstStyle/>
            <a:p>
              <a:pPr algn="ctr" defTabSz="457047"/>
              <a:endParaRPr lang="en-US" sz="1350" dirty="0"/>
            </a:p>
          </p:txBody>
        </p:sp>
        <p:sp>
          <p:nvSpPr>
            <p:cNvPr id="111" name="TextBox 45"/>
            <p:cNvSpPr txBox="1"/>
            <p:nvPr/>
          </p:nvSpPr>
          <p:spPr>
            <a:xfrm>
              <a:off x="1211273" y="2436568"/>
              <a:ext cx="1025734" cy="382914"/>
            </a:xfrm>
            <a:prstGeom prst="rect">
              <a:avLst/>
            </a:prstGeom>
            <a:noFill/>
          </p:spPr>
          <p:txBody>
            <a:bodyPr wrap="square" rtlCol="0" anchor="ctr">
              <a:spAutoFit/>
            </a:bodyPr>
            <a:lstStyle/>
            <a:p>
              <a:pPr algn="ctr" defTabSz="457120"/>
              <a:r>
                <a:rPr lang="en-US" sz="1050" dirty="0" err="1">
                  <a:solidFill>
                    <a:srgbClr val="FFFFFF"/>
                  </a:solidFill>
                  <a:latin typeface="Arial"/>
                  <a:ea typeface="ＭＳ Ｐゴシック"/>
                  <a:cs typeface="ＭＳ Ｐゴシック"/>
                </a:rPr>
                <a:t>ポリシ</a:t>
              </a:r>
              <a:r>
                <a:rPr lang="en-US" sz="1050" dirty="0">
                  <a:solidFill>
                    <a:srgbClr val="FFFFFF"/>
                  </a:solidFill>
                  <a:latin typeface="Arial"/>
                  <a:ea typeface="ＭＳ Ｐゴシック"/>
                  <a:cs typeface="ＭＳ Ｐゴシック"/>
                </a:rPr>
                <a:t>ー</a:t>
              </a:r>
            </a:p>
          </p:txBody>
        </p:sp>
      </p:grpSp>
      <p:grpSp>
        <p:nvGrpSpPr>
          <p:cNvPr id="112" name="Group 50"/>
          <p:cNvGrpSpPr/>
          <p:nvPr/>
        </p:nvGrpSpPr>
        <p:grpSpPr>
          <a:xfrm>
            <a:off x="2488118" y="1016631"/>
            <a:ext cx="607464" cy="607622"/>
            <a:chOff x="1270005" y="2289602"/>
            <a:chExt cx="902408" cy="902408"/>
          </a:xfrm>
        </p:grpSpPr>
        <p:sp>
          <p:nvSpPr>
            <p:cNvPr id="113" name="Rounded Rectangle 51"/>
            <p:cNvSpPr/>
            <p:nvPr/>
          </p:nvSpPr>
          <p:spPr>
            <a:xfrm>
              <a:off x="1270005" y="2289602"/>
              <a:ext cx="902408" cy="902408"/>
            </a:xfrm>
            <a:prstGeom prst="roundRect">
              <a:avLst>
                <a:gd name="adj" fmla="val 50000"/>
              </a:avLst>
            </a:prstGeom>
            <a:gradFill>
              <a:gsLst>
                <a:gs pos="0">
                  <a:srgbClr val="2293BE"/>
                </a:gs>
                <a:gs pos="100000">
                  <a:schemeClr val="accent5"/>
                </a:gs>
              </a:gsLst>
              <a:lin ang="16200000" scaled="0"/>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14" name="TextBox 52"/>
            <p:cNvSpPr txBox="1"/>
            <p:nvPr/>
          </p:nvSpPr>
          <p:spPr>
            <a:xfrm>
              <a:off x="1273074" y="2560827"/>
              <a:ext cx="896268" cy="359961"/>
            </a:xfrm>
            <a:prstGeom prst="rect">
              <a:avLst/>
            </a:prstGeom>
            <a:noFill/>
          </p:spPr>
          <p:txBody>
            <a:bodyPr wrap="square" rtlCol="0" anchor="ctr">
              <a:spAutoFit/>
            </a:bodyPr>
            <a:lstStyle/>
            <a:p>
              <a:pPr algn="ctr" defTabSz="457120"/>
              <a:r>
                <a:rPr lang="en-US" sz="975" dirty="0" err="1">
                  <a:solidFill>
                    <a:srgbClr val="FFFFFF"/>
                  </a:solidFill>
                  <a:latin typeface="Arial"/>
                  <a:ea typeface="ＭＳ Ｐゴシック"/>
                  <a:cs typeface="ＭＳ Ｐゴシック"/>
                </a:rPr>
                <a:t>クラウド</a:t>
              </a:r>
              <a:endParaRPr lang="en-US" sz="975" dirty="0">
                <a:solidFill>
                  <a:srgbClr val="FFFFFF"/>
                </a:solidFill>
                <a:latin typeface="Arial"/>
                <a:ea typeface="ＭＳ Ｐゴシック"/>
                <a:cs typeface="ＭＳ Ｐゴシック"/>
              </a:endParaRPr>
            </a:p>
          </p:txBody>
        </p:sp>
      </p:grpSp>
      <p:grpSp>
        <p:nvGrpSpPr>
          <p:cNvPr id="115" name="Group 53"/>
          <p:cNvGrpSpPr/>
          <p:nvPr/>
        </p:nvGrpSpPr>
        <p:grpSpPr>
          <a:xfrm>
            <a:off x="80943" y="2348863"/>
            <a:ext cx="816362" cy="816574"/>
            <a:chOff x="1270005" y="2289602"/>
            <a:chExt cx="902408" cy="902408"/>
          </a:xfrm>
        </p:grpSpPr>
        <p:sp>
          <p:nvSpPr>
            <p:cNvPr id="116" name="Rounded Rectangle 54"/>
            <p:cNvSpPr/>
            <p:nvPr/>
          </p:nvSpPr>
          <p:spPr>
            <a:xfrm>
              <a:off x="1270005" y="2289602"/>
              <a:ext cx="902408" cy="902408"/>
            </a:xfrm>
            <a:prstGeom prst="roundRect">
              <a:avLst>
                <a:gd name="adj" fmla="val 50000"/>
              </a:avLst>
            </a:prstGeom>
            <a:gradFill>
              <a:gsLst>
                <a:gs pos="0">
                  <a:srgbClr val="007B86"/>
                </a:gs>
                <a:gs pos="100000">
                  <a:srgbClr val="009BAE"/>
                </a:gs>
              </a:gsLst>
            </a:gradFill>
            <a:ln w="22225">
              <a:solidFill>
                <a:schemeClr val="bg1"/>
              </a:solid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defTabSz="457047"/>
              <a:endParaRPr lang="en-US" sz="1425" dirty="0"/>
            </a:p>
          </p:txBody>
        </p:sp>
        <p:sp>
          <p:nvSpPr>
            <p:cNvPr id="117" name="TextBox 55"/>
            <p:cNvSpPr txBox="1"/>
            <p:nvPr/>
          </p:nvSpPr>
          <p:spPr>
            <a:xfrm>
              <a:off x="1273075" y="2511222"/>
              <a:ext cx="896269" cy="459173"/>
            </a:xfrm>
            <a:prstGeom prst="rect">
              <a:avLst/>
            </a:prstGeom>
            <a:noFill/>
          </p:spPr>
          <p:txBody>
            <a:bodyPr wrap="square" rtlCol="0" anchor="ctr">
              <a:spAutoFit/>
            </a:bodyPr>
            <a:lstStyle/>
            <a:p>
              <a:pPr algn="ctr" defTabSz="457120"/>
              <a:r>
                <a:rPr lang="en-US" sz="1050">
                  <a:solidFill>
                    <a:srgbClr val="FFFFFF"/>
                  </a:solidFill>
                  <a:latin typeface="Arial"/>
                  <a:ea typeface="ＭＳ Ｐゴシック"/>
                  <a:cs typeface="ＭＳ Ｐゴシック"/>
                </a:rPr>
                <a:t>アナリティクス</a:t>
              </a:r>
            </a:p>
          </p:txBody>
        </p:sp>
      </p:grpSp>
      <p:grpSp>
        <p:nvGrpSpPr>
          <p:cNvPr id="118" name="Group 56"/>
          <p:cNvGrpSpPr/>
          <p:nvPr/>
        </p:nvGrpSpPr>
        <p:grpSpPr>
          <a:xfrm>
            <a:off x="2628375" y="1759179"/>
            <a:ext cx="1042555" cy="843610"/>
            <a:chOff x="1107101" y="2258102"/>
            <a:chExt cx="1202884" cy="973091"/>
          </a:xfrm>
        </p:grpSpPr>
        <p:sp>
          <p:nvSpPr>
            <p:cNvPr id="119" name="Rounded Rectangle 57"/>
            <p:cNvSpPr/>
            <p:nvPr/>
          </p:nvSpPr>
          <p:spPr>
            <a:xfrm>
              <a:off x="1196253" y="2258102"/>
              <a:ext cx="973091" cy="973091"/>
            </a:xfrm>
            <a:prstGeom prst="roundRect">
              <a:avLst>
                <a:gd name="adj" fmla="val 50000"/>
              </a:avLst>
            </a:prstGeom>
            <a:gradFill>
              <a:gsLst>
                <a:gs pos="0">
                  <a:srgbClr val="153680"/>
                </a:gs>
                <a:gs pos="100000">
                  <a:schemeClr val="accent1"/>
                </a:gs>
              </a:gsLst>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20" name="TextBox 58"/>
            <p:cNvSpPr txBox="1"/>
            <p:nvPr/>
          </p:nvSpPr>
          <p:spPr>
            <a:xfrm>
              <a:off x="1107101" y="2594365"/>
              <a:ext cx="1202884" cy="292888"/>
            </a:xfrm>
            <a:prstGeom prst="rect">
              <a:avLst/>
            </a:prstGeom>
            <a:noFill/>
          </p:spPr>
          <p:txBody>
            <a:bodyPr wrap="square" rtlCol="0" anchor="ctr">
              <a:spAutoFit/>
            </a:bodyPr>
            <a:lstStyle/>
            <a:p>
              <a:pPr algn="ctr" defTabSz="457120"/>
              <a:r>
                <a:rPr lang="en-US" sz="1050" smtClean="0">
                  <a:solidFill>
                    <a:srgbClr val="FFFFFF"/>
                  </a:solidFill>
                  <a:latin typeface="Arial"/>
                  <a:ea typeface="ＭＳ Ｐゴシック"/>
                  <a:cs typeface="ＭＳ Ｐゴシック"/>
                </a:rPr>
                <a:t>コントローラ</a:t>
              </a:r>
              <a:endParaRPr lang="en-US" sz="1050">
                <a:solidFill>
                  <a:srgbClr val="FFFFFF"/>
                </a:solidFill>
                <a:latin typeface="Arial"/>
                <a:ea typeface="ＭＳ Ｐゴシック"/>
                <a:cs typeface="ＭＳ Ｐゴシック"/>
              </a:endParaRPr>
            </a:p>
          </p:txBody>
        </p:sp>
      </p:grpSp>
      <p:grpSp>
        <p:nvGrpSpPr>
          <p:cNvPr id="121" name="Group 59"/>
          <p:cNvGrpSpPr/>
          <p:nvPr/>
        </p:nvGrpSpPr>
        <p:grpSpPr>
          <a:xfrm>
            <a:off x="2482184" y="3273115"/>
            <a:ext cx="1066850" cy="817278"/>
            <a:chOff x="1040814" y="2258102"/>
            <a:chExt cx="1270572" cy="973091"/>
          </a:xfrm>
        </p:grpSpPr>
        <p:sp>
          <p:nvSpPr>
            <p:cNvPr id="122" name="Rounded Rectangle 60"/>
            <p:cNvSpPr/>
            <p:nvPr/>
          </p:nvSpPr>
          <p:spPr>
            <a:xfrm>
              <a:off x="1196253" y="2258102"/>
              <a:ext cx="973091" cy="973091"/>
            </a:xfrm>
            <a:prstGeom prst="roundRect">
              <a:avLst>
                <a:gd name="adj" fmla="val 50000"/>
              </a:avLst>
            </a:prstGeom>
            <a:gradFill>
              <a:gsLst>
                <a:gs pos="0">
                  <a:srgbClr val="007B86"/>
                </a:gs>
                <a:gs pos="100000">
                  <a:srgbClr val="009BAE"/>
                </a:gs>
              </a:gsLst>
            </a:gradFill>
            <a:ln w="22225">
              <a:solidFill>
                <a:schemeClr val="bg1"/>
              </a:solid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defTabSz="457047"/>
              <a:endParaRPr lang="en-US" sz="1425" dirty="0"/>
            </a:p>
          </p:txBody>
        </p:sp>
        <p:sp>
          <p:nvSpPr>
            <p:cNvPr id="123" name="TextBox 62"/>
            <p:cNvSpPr txBox="1"/>
            <p:nvPr/>
          </p:nvSpPr>
          <p:spPr>
            <a:xfrm>
              <a:off x="1040814" y="2602266"/>
              <a:ext cx="1270572" cy="302325"/>
            </a:xfrm>
            <a:prstGeom prst="rect">
              <a:avLst/>
            </a:prstGeom>
            <a:noFill/>
          </p:spPr>
          <p:txBody>
            <a:bodyPr wrap="square" rtlCol="0" anchor="ctr">
              <a:spAutoFit/>
            </a:bodyPr>
            <a:lstStyle/>
            <a:p>
              <a:pPr algn="ctr" defTabSz="457120"/>
              <a:r>
                <a:rPr lang="en-US" sz="1050" dirty="0" err="1">
                  <a:solidFill>
                    <a:srgbClr val="FFFFFF"/>
                  </a:solidFill>
                  <a:latin typeface="Arial"/>
                  <a:ea typeface="ＭＳ Ｐゴシック"/>
                  <a:cs typeface="ＭＳ Ｐゴシック"/>
                </a:rPr>
                <a:t>オーバーレイ</a:t>
              </a:r>
              <a:endParaRPr lang="en-US" sz="1050" dirty="0">
                <a:solidFill>
                  <a:srgbClr val="FFFFFF"/>
                </a:solidFill>
                <a:latin typeface="Arial"/>
                <a:ea typeface="ＭＳ Ｐゴシック"/>
                <a:cs typeface="ＭＳ Ｐゴシック"/>
              </a:endParaRPr>
            </a:p>
          </p:txBody>
        </p:sp>
      </p:grpSp>
      <p:grpSp>
        <p:nvGrpSpPr>
          <p:cNvPr id="124" name="Group 63"/>
          <p:cNvGrpSpPr/>
          <p:nvPr/>
        </p:nvGrpSpPr>
        <p:grpSpPr>
          <a:xfrm>
            <a:off x="1505026" y="896039"/>
            <a:ext cx="662231" cy="629968"/>
            <a:chOff x="1053524" y="2402838"/>
            <a:chExt cx="1023194" cy="973091"/>
          </a:xfrm>
        </p:grpSpPr>
        <p:sp>
          <p:nvSpPr>
            <p:cNvPr id="125" name="Rounded Rectangle 64"/>
            <p:cNvSpPr/>
            <p:nvPr/>
          </p:nvSpPr>
          <p:spPr>
            <a:xfrm>
              <a:off x="1103627" y="2402838"/>
              <a:ext cx="973091" cy="973091"/>
            </a:xfrm>
            <a:prstGeom prst="roundRect">
              <a:avLst>
                <a:gd name="adj" fmla="val 50000"/>
              </a:avLst>
            </a:prstGeom>
            <a:gradFill>
              <a:gsLst>
                <a:gs pos="0">
                  <a:srgbClr val="449640"/>
                </a:gs>
                <a:gs pos="100000">
                  <a:schemeClr val="accent4"/>
                </a:gs>
              </a:gsLst>
            </a:gradFill>
            <a:ln w="22225">
              <a:solidFill>
                <a:schemeClr val="bg1"/>
              </a:solidFill>
            </a:ln>
            <a:effectLst/>
          </p:spPr>
          <p:style>
            <a:lnRef idx="1">
              <a:schemeClr val="accent4"/>
            </a:lnRef>
            <a:fillRef idx="3">
              <a:schemeClr val="accent4"/>
            </a:fillRef>
            <a:effectRef idx="2">
              <a:schemeClr val="accent4"/>
            </a:effectRef>
            <a:fontRef idx="minor">
              <a:schemeClr val="lt1"/>
            </a:fontRef>
          </p:style>
          <p:txBody>
            <a:bodyPr lIns="68571" tIns="34286" rIns="68571" bIns="34286" rtlCol="0" anchor="ctr"/>
            <a:lstStyle/>
            <a:p>
              <a:pPr algn="ctr" defTabSz="457047"/>
              <a:endParaRPr lang="en-US" sz="1350" dirty="0"/>
            </a:p>
          </p:txBody>
        </p:sp>
        <p:sp>
          <p:nvSpPr>
            <p:cNvPr id="126" name="TextBox 65"/>
            <p:cNvSpPr txBox="1"/>
            <p:nvPr/>
          </p:nvSpPr>
          <p:spPr>
            <a:xfrm>
              <a:off x="1053524" y="2582470"/>
              <a:ext cx="1023194" cy="606151"/>
            </a:xfrm>
            <a:prstGeom prst="rect">
              <a:avLst/>
            </a:prstGeom>
            <a:noFill/>
          </p:spPr>
          <p:txBody>
            <a:bodyPr wrap="square" rtlCol="0" anchor="ctr">
              <a:spAutoFit/>
            </a:bodyPr>
            <a:lstStyle/>
            <a:p>
              <a:pPr algn="ctr" defTabSz="457120"/>
              <a:r>
                <a:rPr lang="en-US" sz="975">
                  <a:solidFill>
                    <a:srgbClr val="FFFFFF"/>
                  </a:solidFill>
                  <a:latin typeface="Arial"/>
                  <a:ea typeface="ＭＳ Ｐゴシック"/>
                  <a:cs typeface="ＭＳ Ｐゴシック"/>
                </a:rPr>
                <a:t>Open</a:t>
              </a:r>
            </a:p>
            <a:p>
              <a:pPr algn="ctr" defTabSz="457120"/>
              <a:r>
                <a:rPr lang="en-US" sz="975">
                  <a:solidFill>
                    <a:srgbClr val="FFFFFF"/>
                  </a:solidFill>
                  <a:latin typeface="Arial"/>
                  <a:ea typeface="ＭＳ Ｐゴシック"/>
                  <a:cs typeface="ＭＳ Ｐゴシック"/>
                </a:rPr>
                <a:t>Flow</a:t>
              </a:r>
            </a:p>
          </p:txBody>
        </p:sp>
      </p:grpSp>
      <p:grpSp>
        <p:nvGrpSpPr>
          <p:cNvPr id="127" name="Group 66"/>
          <p:cNvGrpSpPr/>
          <p:nvPr/>
        </p:nvGrpSpPr>
        <p:grpSpPr>
          <a:xfrm>
            <a:off x="211847" y="3393261"/>
            <a:ext cx="993818" cy="839657"/>
            <a:chOff x="1107101" y="2258102"/>
            <a:chExt cx="1152048" cy="973091"/>
          </a:xfrm>
        </p:grpSpPr>
        <p:sp>
          <p:nvSpPr>
            <p:cNvPr id="128" name="Rounded Rectangle 67"/>
            <p:cNvSpPr/>
            <p:nvPr/>
          </p:nvSpPr>
          <p:spPr>
            <a:xfrm>
              <a:off x="1196253" y="2258102"/>
              <a:ext cx="973091" cy="973091"/>
            </a:xfrm>
            <a:prstGeom prst="roundRect">
              <a:avLst>
                <a:gd name="adj" fmla="val 50000"/>
              </a:avLst>
            </a:prstGeom>
            <a:gradFill>
              <a:gsLst>
                <a:gs pos="0">
                  <a:srgbClr val="215A9C"/>
                </a:gs>
                <a:gs pos="100000">
                  <a:schemeClr val="tx2"/>
                </a:gs>
              </a:gsLst>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29" name="TextBox 68"/>
            <p:cNvSpPr txBox="1"/>
            <p:nvPr/>
          </p:nvSpPr>
          <p:spPr>
            <a:xfrm>
              <a:off x="1107101" y="2507541"/>
              <a:ext cx="1152048" cy="481527"/>
            </a:xfrm>
            <a:prstGeom prst="rect">
              <a:avLst/>
            </a:prstGeom>
            <a:noFill/>
          </p:spPr>
          <p:txBody>
            <a:bodyPr wrap="square" rtlCol="0" anchor="ctr">
              <a:spAutoFit/>
            </a:bodyPr>
            <a:lstStyle/>
            <a:p>
              <a:pPr algn="ctr" defTabSz="457120"/>
              <a:r>
                <a:rPr lang="ja-JP" altLang="en-US" sz="1050" dirty="0">
                  <a:solidFill>
                    <a:srgbClr val="FFFFFF"/>
                  </a:solidFill>
                  <a:latin typeface="Arial"/>
                  <a:ea typeface="ＭＳ Ｐゴシック"/>
                  <a:cs typeface="ＭＳ Ｐゴシック"/>
                </a:rPr>
                <a:t>オープン</a:t>
              </a:r>
              <a:endParaRPr lang="en-US" altLang="ja-JP" sz="1050" dirty="0">
                <a:solidFill>
                  <a:srgbClr val="FFFFFF"/>
                </a:solidFill>
                <a:latin typeface="Arial"/>
                <a:ea typeface="ＭＳ Ｐゴシック"/>
                <a:cs typeface="ＭＳ Ｐゴシック"/>
              </a:endParaRPr>
            </a:p>
            <a:p>
              <a:pPr algn="ctr" defTabSz="457120"/>
              <a:r>
                <a:rPr lang="ja-JP" altLang="en-US" sz="1050" dirty="0">
                  <a:solidFill>
                    <a:srgbClr val="FFFFFF"/>
                  </a:solidFill>
                  <a:latin typeface="Arial"/>
                  <a:ea typeface="ＭＳ Ｐゴシック"/>
                  <a:cs typeface="ＭＳ Ｐゴシック"/>
                </a:rPr>
                <a:t>コンピュート</a:t>
              </a:r>
              <a:endParaRPr lang="en-US" sz="1050" dirty="0">
                <a:solidFill>
                  <a:srgbClr val="FFFFFF"/>
                </a:solidFill>
                <a:latin typeface="Arial"/>
                <a:ea typeface="ＭＳ Ｐゴシック"/>
                <a:cs typeface="ＭＳ Ｐゴシック"/>
              </a:endParaRPr>
            </a:p>
          </p:txBody>
        </p:sp>
      </p:grpSp>
      <p:grpSp>
        <p:nvGrpSpPr>
          <p:cNvPr id="130" name="Group 69"/>
          <p:cNvGrpSpPr/>
          <p:nvPr/>
        </p:nvGrpSpPr>
        <p:grpSpPr>
          <a:xfrm>
            <a:off x="1148229" y="3264401"/>
            <a:ext cx="1019027" cy="723046"/>
            <a:chOff x="979041" y="2258102"/>
            <a:chExt cx="1371783" cy="973091"/>
          </a:xfrm>
        </p:grpSpPr>
        <p:sp>
          <p:nvSpPr>
            <p:cNvPr id="131" name="Rounded Rectangle 70"/>
            <p:cNvSpPr/>
            <p:nvPr/>
          </p:nvSpPr>
          <p:spPr>
            <a:xfrm>
              <a:off x="1196253" y="2258102"/>
              <a:ext cx="973091" cy="973091"/>
            </a:xfrm>
            <a:prstGeom prst="roundRect">
              <a:avLst>
                <a:gd name="adj" fmla="val 50000"/>
              </a:avLst>
            </a:prstGeom>
            <a:gradFill>
              <a:gsLst>
                <a:gs pos="0">
                  <a:srgbClr val="2293BE"/>
                </a:gs>
                <a:gs pos="100000">
                  <a:schemeClr val="accent5"/>
                </a:gs>
              </a:gsLst>
              <a:lin ang="16200000" scaled="0"/>
            </a:gra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lIns="68571" tIns="34286" rIns="68571" bIns="34286" rtlCol="0" anchor="ctr"/>
            <a:lstStyle/>
            <a:p>
              <a:pPr algn="ctr" defTabSz="457047"/>
              <a:endParaRPr lang="en-US" sz="1350" dirty="0"/>
            </a:p>
          </p:txBody>
        </p:sp>
        <p:sp>
          <p:nvSpPr>
            <p:cNvPr id="132" name="TextBox 71"/>
            <p:cNvSpPr txBox="1"/>
            <p:nvPr/>
          </p:nvSpPr>
          <p:spPr>
            <a:xfrm>
              <a:off x="979041" y="2565982"/>
              <a:ext cx="1371783" cy="341726"/>
            </a:xfrm>
            <a:prstGeom prst="rect">
              <a:avLst/>
            </a:prstGeom>
            <a:noFill/>
          </p:spPr>
          <p:txBody>
            <a:bodyPr wrap="square" rtlCol="0" anchor="ctr">
              <a:spAutoFit/>
            </a:bodyPr>
            <a:lstStyle/>
            <a:p>
              <a:pPr algn="ctr" defTabSz="457120"/>
              <a:r>
                <a:rPr lang="en-US" sz="1050">
                  <a:solidFill>
                    <a:srgbClr val="FFFFFF"/>
                  </a:solidFill>
                  <a:latin typeface="Arial"/>
                  <a:ea typeface="ＭＳ Ｐゴシック"/>
                  <a:cs typeface="ＭＳ Ｐゴシック"/>
                </a:rPr>
                <a:t>標準</a:t>
              </a:r>
            </a:p>
          </p:txBody>
        </p:sp>
      </p:grpSp>
      <p:sp>
        <p:nvSpPr>
          <p:cNvPr id="140" name="Rectangle 63"/>
          <p:cNvSpPr/>
          <p:nvPr/>
        </p:nvSpPr>
        <p:spPr>
          <a:xfrm>
            <a:off x="4678535" y="831802"/>
            <a:ext cx="4330048" cy="3828995"/>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p>
        </p:txBody>
      </p:sp>
      <p:grpSp>
        <p:nvGrpSpPr>
          <p:cNvPr id="141" name="Group 18"/>
          <p:cNvGrpSpPr/>
          <p:nvPr/>
        </p:nvGrpSpPr>
        <p:grpSpPr>
          <a:xfrm>
            <a:off x="4879942" y="2093686"/>
            <a:ext cx="1872446" cy="1137451"/>
            <a:chOff x="2336327" y="2138532"/>
            <a:chExt cx="1872933" cy="1137451"/>
          </a:xfrm>
        </p:grpSpPr>
        <p:sp>
          <p:nvSpPr>
            <p:cNvPr id="142" name="Rectangle 3"/>
            <p:cNvSpPr/>
            <p:nvPr/>
          </p:nvSpPr>
          <p:spPr>
            <a:xfrm>
              <a:off x="2336327" y="2138532"/>
              <a:ext cx="1872933" cy="1137451"/>
            </a:xfrm>
            <a:prstGeom prst="rect">
              <a:avLst/>
            </a:prstGeom>
            <a:gradFill>
              <a:gsLst>
                <a:gs pos="0">
                  <a:srgbClr val="007B86"/>
                </a:gs>
                <a:gs pos="100000">
                  <a:srgbClr val="009BAE"/>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0"/>
              <a:r>
                <a:rPr lang="en-US" sz="2400" b="1" dirty="0">
                  <a:latin typeface="Arial"/>
                  <a:ea typeface="ＭＳ Ｐゴシック"/>
                  <a:cs typeface="ＭＳ Ｐゴシック"/>
                </a:rPr>
                <a:t>    </a:t>
              </a:r>
              <a:r>
                <a:rPr lang="en-US" sz="2400" b="1" dirty="0" err="1">
                  <a:latin typeface="Arial"/>
                  <a:ea typeface="ＭＳ Ｐゴシック"/>
                  <a:cs typeface="ＭＳ Ｐゴシック"/>
                </a:rPr>
                <a:t>自動化</a:t>
              </a:r>
              <a:endParaRPr lang="en-US" sz="2400" b="1" dirty="0">
                <a:latin typeface="Arial"/>
                <a:ea typeface="ＭＳ Ｐゴシック"/>
                <a:cs typeface="ＭＳ Ｐゴシック"/>
              </a:endParaRPr>
            </a:p>
            <a:p>
              <a:pPr algn="ctr" defTabSz="457120"/>
              <a:r>
                <a:rPr lang="en-US" sz="975" dirty="0">
                  <a:latin typeface="Arial"/>
                  <a:ea typeface="ＭＳ Ｐゴシック"/>
                  <a:cs typeface="ＭＳ Ｐゴシック"/>
                </a:rPr>
                <a:t/>
              </a:r>
              <a:br>
                <a:rPr lang="en-US" sz="975" dirty="0">
                  <a:latin typeface="Arial"/>
                  <a:ea typeface="ＭＳ Ｐゴシック"/>
                  <a:cs typeface="ＭＳ Ｐゴシック"/>
                </a:rPr>
              </a:br>
              <a:r>
                <a:rPr lang="en-US" sz="975" dirty="0" err="1">
                  <a:latin typeface="Arial"/>
                  <a:ea typeface="ＭＳ Ｐゴシック"/>
                  <a:cs typeface="ＭＳ Ｐゴシック"/>
                </a:rPr>
                <a:t>抽象化とコアからエッジまでのポリシー制御</a:t>
              </a:r>
              <a:endParaRPr lang="en-US" sz="975" dirty="0">
                <a:latin typeface="Arial"/>
                <a:ea typeface="ＭＳ Ｐゴシック"/>
                <a:cs typeface="ＭＳ Ｐゴシック"/>
              </a:endParaRPr>
            </a:p>
          </p:txBody>
        </p:sp>
        <p:cxnSp>
          <p:nvCxnSpPr>
            <p:cNvPr id="143" name="Straight Connector 227"/>
            <p:cNvCxnSpPr/>
            <p:nvPr/>
          </p:nvCxnSpPr>
          <p:spPr>
            <a:xfrm>
              <a:off x="2492137" y="2711252"/>
              <a:ext cx="1543050" cy="0"/>
            </a:xfrm>
            <a:prstGeom prst="line">
              <a:avLst/>
            </a:prstGeom>
            <a:ln w="3175" cmpd="sng">
              <a:solidFill>
                <a:srgbClr val="FFFFFF"/>
              </a:solidFill>
            </a:ln>
            <a:effectLst/>
          </p:spPr>
          <p:style>
            <a:lnRef idx="2">
              <a:schemeClr val="accent3"/>
            </a:lnRef>
            <a:fillRef idx="0">
              <a:schemeClr val="accent3"/>
            </a:fillRef>
            <a:effectRef idx="1">
              <a:schemeClr val="accent3"/>
            </a:effectRef>
            <a:fontRef idx="minor">
              <a:schemeClr val="tx1"/>
            </a:fontRef>
          </p:style>
        </p:cxnSp>
        <p:sp>
          <p:nvSpPr>
            <p:cNvPr id="144" name="Freeform 57"/>
            <p:cNvSpPr>
              <a:spLocks noEditPoints="1"/>
            </p:cNvSpPr>
            <p:nvPr/>
          </p:nvSpPr>
          <p:spPr bwMode="auto">
            <a:xfrm>
              <a:off x="2514998" y="2356102"/>
              <a:ext cx="224086" cy="22856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a:noFill/>
            </a:ln>
            <a:extLst/>
          </p:spPr>
          <p:txBody>
            <a:bodyPr vert="horz" wrap="square" lIns="68580" tIns="34290" rIns="68580" bIns="34290" numCol="1" anchor="t" anchorCtr="0" compatLnSpc="1">
              <a:prstTxWarp prst="textNoShape">
                <a:avLst/>
              </a:prstTxWarp>
            </a:bodyPr>
            <a:lstStyle/>
            <a:p>
              <a:pPr defTabSz="342712">
                <a:defRPr/>
              </a:pPr>
              <a:endParaRPr lang="en-US" sz="1125" kern="0">
                <a:solidFill>
                  <a:schemeClr val="tx1">
                    <a:lumMod val="75000"/>
                  </a:schemeClr>
                </a:solidFill>
                <a:latin typeface="Calibri"/>
                <a:cs typeface="Arial"/>
              </a:endParaRPr>
            </a:p>
          </p:txBody>
        </p:sp>
      </p:grpSp>
      <p:grpSp>
        <p:nvGrpSpPr>
          <p:cNvPr id="145" name="Group 25"/>
          <p:cNvGrpSpPr/>
          <p:nvPr/>
        </p:nvGrpSpPr>
        <p:grpSpPr>
          <a:xfrm>
            <a:off x="4879942" y="1813934"/>
            <a:ext cx="3979955" cy="1697416"/>
            <a:chOff x="2336326" y="1858781"/>
            <a:chExt cx="3980991" cy="1697416"/>
          </a:xfrm>
        </p:grpSpPr>
        <p:sp>
          <p:nvSpPr>
            <p:cNvPr id="146" name="TextBox 10"/>
            <p:cNvSpPr txBox="1"/>
            <p:nvPr/>
          </p:nvSpPr>
          <p:spPr>
            <a:xfrm>
              <a:off x="2336327" y="3279198"/>
              <a:ext cx="3972092" cy="276999"/>
            </a:xfrm>
            <a:prstGeom prst="rect">
              <a:avLst/>
            </a:prstGeom>
            <a:noFill/>
          </p:spPr>
          <p:txBody>
            <a:bodyPr wrap="square" rtlCol="0">
              <a:spAutoFit/>
            </a:bodyPr>
            <a:lstStyle/>
            <a:p>
              <a:pPr algn="ctr" defTabSz="457120"/>
              <a:r>
                <a:rPr lang="en-US" sz="1200">
                  <a:solidFill>
                    <a:srgbClr val="676767">
                      <a:lumMod val="75000"/>
                    </a:srgbClr>
                  </a:solidFill>
                  <a:latin typeface="Arial"/>
                  <a:ea typeface="ＭＳ Ｐゴシック"/>
                  <a:cs typeface="ＭＳ Ｐゴシック"/>
                </a:rPr>
                <a:t>オープン＆プログラム可能 | 標準ベース</a:t>
              </a:r>
            </a:p>
          </p:txBody>
        </p:sp>
        <p:sp>
          <p:nvSpPr>
            <p:cNvPr id="147" name="TextBox 9"/>
            <p:cNvSpPr txBox="1"/>
            <p:nvPr/>
          </p:nvSpPr>
          <p:spPr>
            <a:xfrm>
              <a:off x="2336326" y="1858781"/>
              <a:ext cx="3980991" cy="276999"/>
            </a:xfrm>
            <a:prstGeom prst="rect">
              <a:avLst/>
            </a:prstGeom>
            <a:noFill/>
          </p:spPr>
          <p:txBody>
            <a:bodyPr wrap="square" rtlCol="0">
              <a:spAutoFit/>
            </a:bodyPr>
            <a:lstStyle/>
            <a:p>
              <a:pPr algn="ctr" defTabSz="457120"/>
              <a:r>
                <a:rPr lang="en-US" sz="1200">
                  <a:solidFill>
                    <a:srgbClr val="676767">
                      <a:lumMod val="75000"/>
                    </a:srgbClr>
                  </a:solidFill>
                  <a:latin typeface="Arial"/>
                  <a:ea typeface="ＭＳ Ｐゴシック"/>
                  <a:cs typeface="ＭＳ Ｐゴシック"/>
                </a:rPr>
                <a:t>オープンAPI | 開発者環境</a:t>
              </a:r>
            </a:p>
          </p:txBody>
        </p:sp>
      </p:grpSp>
      <p:grpSp>
        <p:nvGrpSpPr>
          <p:cNvPr id="148" name="Group 20"/>
          <p:cNvGrpSpPr/>
          <p:nvPr/>
        </p:nvGrpSpPr>
        <p:grpSpPr>
          <a:xfrm>
            <a:off x="4879942" y="1164641"/>
            <a:ext cx="3979955" cy="649989"/>
            <a:chOff x="2336326" y="1209488"/>
            <a:chExt cx="3980991" cy="649989"/>
          </a:xfrm>
        </p:grpSpPr>
        <p:sp>
          <p:nvSpPr>
            <p:cNvPr id="149" name="Rectangle 12"/>
            <p:cNvSpPr/>
            <p:nvPr/>
          </p:nvSpPr>
          <p:spPr>
            <a:xfrm>
              <a:off x="2336326" y="1209488"/>
              <a:ext cx="3980991" cy="649989"/>
            </a:xfrm>
            <a:prstGeom prst="rect">
              <a:avLst/>
            </a:prstGeom>
            <a:gradFill>
              <a:gsLst>
                <a:gs pos="0">
                  <a:srgbClr val="449640"/>
                </a:gs>
                <a:gs pos="100000">
                  <a:schemeClr val="accent4"/>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0"/>
              <a:r>
                <a:rPr lang="en-US" sz="2400" b="1" dirty="0">
                  <a:latin typeface="Arial"/>
                  <a:ea typeface="ＭＳ Ｐゴシック"/>
                  <a:cs typeface="ＭＳ Ｐゴシック"/>
                </a:rPr>
                <a:t>   </a:t>
              </a:r>
              <a:r>
                <a:rPr lang="en-US" sz="2400" b="1" dirty="0" err="1">
                  <a:latin typeface="Arial"/>
                  <a:ea typeface="ＭＳ Ｐゴシック"/>
                  <a:cs typeface="ＭＳ Ｐゴシック"/>
                </a:rPr>
                <a:t>クラウド</a:t>
              </a:r>
              <a:r>
                <a:rPr lang="en-US" sz="2400" b="1" dirty="0">
                  <a:latin typeface="Arial"/>
                  <a:ea typeface="ＭＳ Ｐゴシック"/>
                  <a:cs typeface="ＭＳ Ｐゴシック"/>
                </a:rPr>
                <a:t> </a:t>
              </a:r>
              <a:r>
                <a:rPr lang="en-US" sz="2400" b="1" dirty="0" err="1">
                  <a:latin typeface="Arial"/>
                  <a:ea typeface="ＭＳ Ｐゴシック"/>
                  <a:cs typeface="ＭＳ Ｐゴシック"/>
                </a:rPr>
                <a:t>サービスの管理</a:t>
              </a:r>
              <a:endParaRPr lang="en-US" sz="2400" b="1" dirty="0">
                <a:latin typeface="Arial"/>
                <a:ea typeface="ＭＳ Ｐゴシック"/>
                <a:cs typeface="ＭＳ Ｐゴシック"/>
              </a:endParaRPr>
            </a:p>
            <a:p>
              <a:pPr algn="ctr" defTabSz="457120"/>
              <a:endParaRPr lang="en-US" sz="1350" dirty="0"/>
            </a:p>
          </p:txBody>
        </p:sp>
        <p:sp>
          <p:nvSpPr>
            <p:cNvPr id="150" name="TextBox 8"/>
            <p:cNvSpPr txBox="1"/>
            <p:nvPr/>
          </p:nvSpPr>
          <p:spPr>
            <a:xfrm>
              <a:off x="3384227" y="1567812"/>
              <a:ext cx="1988095" cy="242374"/>
            </a:xfrm>
            <a:prstGeom prst="rect">
              <a:avLst/>
            </a:prstGeom>
            <a:noFill/>
          </p:spPr>
          <p:txBody>
            <a:bodyPr wrap="square" rtlCol="0">
              <a:spAutoFit/>
            </a:bodyPr>
            <a:lstStyle/>
            <a:p>
              <a:pPr algn="ctr" defTabSz="457120"/>
              <a:r>
                <a:rPr lang="en-US" sz="975" dirty="0" err="1">
                  <a:solidFill>
                    <a:srgbClr val="FFFFFF"/>
                  </a:solidFill>
                  <a:latin typeface="Arial"/>
                  <a:ea typeface="ＭＳ Ｐゴシック"/>
                  <a:cs typeface="ＭＳ Ｐゴシック"/>
                </a:rPr>
                <a:t>ポリシ</a:t>
              </a:r>
              <a:r>
                <a:rPr lang="en-US" sz="975" dirty="0">
                  <a:solidFill>
                    <a:srgbClr val="FFFFFF"/>
                  </a:solidFill>
                  <a:latin typeface="Arial"/>
                  <a:ea typeface="ＭＳ Ｐゴシック"/>
                  <a:cs typeface="ＭＳ Ｐゴシック"/>
                </a:rPr>
                <a:t>ー | </a:t>
              </a:r>
              <a:r>
                <a:rPr lang="en-US" sz="975" dirty="0" err="1">
                  <a:solidFill>
                    <a:srgbClr val="FFFFFF"/>
                  </a:solidFill>
                  <a:latin typeface="Arial"/>
                  <a:ea typeface="ＭＳ Ｐゴシック"/>
                  <a:cs typeface="ＭＳ Ｐゴシック"/>
                </a:rPr>
                <a:t>オーケストレーション</a:t>
              </a:r>
              <a:endParaRPr lang="en-US" sz="975" dirty="0">
                <a:solidFill>
                  <a:srgbClr val="FFFFFF"/>
                </a:solidFill>
                <a:latin typeface="Arial"/>
                <a:ea typeface="ＭＳ Ｐゴシック"/>
                <a:cs typeface="ＭＳ Ｐゴシック"/>
              </a:endParaRPr>
            </a:p>
          </p:txBody>
        </p:sp>
        <p:cxnSp>
          <p:nvCxnSpPr>
            <p:cNvPr id="151" name="Straight Connector 45"/>
            <p:cNvCxnSpPr/>
            <p:nvPr/>
          </p:nvCxnSpPr>
          <p:spPr>
            <a:xfrm>
              <a:off x="3476682" y="1580181"/>
              <a:ext cx="1810693" cy="5844"/>
            </a:xfrm>
            <a:prstGeom prst="line">
              <a:avLst/>
            </a:prstGeom>
            <a:ln w="3175" cmpd="sng">
              <a:solidFill>
                <a:srgbClr val="FFFFFF"/>
              </a:solidFill>
            </a:ln>
            <a:effectLst/>
          </p:spPr>
          <p:style>
            <a:lnRef idx="2">
              <a:schemeClr val="accent3"/>
            </a:lnRef>
            <a:fillRef idx="0">
              <a:schemeClr val="accent3"/>
            </a:fillRef>
            <a:effectRef idx="1">
              <a:schemeClr val="accent3"/>
            </a:effectRef>
            <a:fontRef idx="minor">
              <a:schemeClr val="tx1"/>
            </a:fontRef>
          </p:style>
        </p:cxnSp>
      </p:grpSp>
      <p:grpSp>
        <p:nvGrpSpPr>
          <p:cNvPr id="152" name="Group 49"/>
          <p:cNvGrpSpPr/>
          <p:nvPr/>
        </p:nvGrpSpPr>
        <p:grpSpPr>
          <a:xfrm>
            <a:off x="4879942" y="3510203"/>
            <a:ext cx="3979955" cy="639921"/>
            <a:chOff x="2336326" y="3555049"/>
            <a:chExt cx="3980991" cy="639921"/>
          </a:xfrm>
        </p:grpSpPr>
        <p:sp>
          <p:nvSpPr>
            <p:cNvPr id="153" name="Rectangle 50"/>
            <p:cNvSpPr/>
            <p:nvPr/>
          </p:nvSpPr>
          <p:spPr>
            <a:xfrm>
              <a:off x="2336326" y="3555049"/>
              <a:ext cx="3980991" cy="639921"/>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0"/>
              <a:r>
                <a:rPr lang="en-US" sz="2400" b="1" dirty="0" err="1">
                  <a:latin typeface="Arial"/>
                  <a:ea typeface="ＭＳ Ｐゴシック"/>
                  <a:cs typeface="ＭＳ Ｐゴシック"/>
                </a:rPr>
                <a:t>仮想化</a:t>
              </a:r>
              <a:endParaRPr lang="en-US" sz="2400" b="1" dirty="0">
                <a:latin typeface="Arial"/>
                <a:ea typeface="ＭＳ Ｐゴシック"/>
                <a:cs typeface="ＭＳ Ｐゴシック"/>
              </a:endParaRPr>
            </a:p>
            <a:p>
              <a:pPr algn="ctr" defTabSz="457120"/>
              <a:endParaRPr lang="en-US" sz="675" dirty="0"/>
            </a:p>
            <a:p>
              <a:pPr algn="ctr" defTabSz="457120"/>
              <a:r>
                <a:rPr lang="en-US" sz="975" dirty="0" err="1">
                  <a:latin typeface="Arial"/>
                  <a:ea typeface="ＭＳ Ｐゴシック"/>
                  <a:cs typeface="ＭＳ Ｐゴシック"/>
                </a:rPr>
                <a:t>物理＆仮想インフラストラクチャ</a:t>
              </a:r>
              <a:r>
                <a:rPr lang="en-US" sz="975" dirty="0">
                  <a:latin typeface="Arial"/>
                  <a:ea typeface="ＭＳ Ｐゴシック"/>
                  <a:cs typeface="ＭＳ Ｐゴシック"/>
                </a:rPr>
                <a:t> | </a:t>
              </a:r>
              <a:r>
                <a:rPr lang="en-US" sz="975" dirty="0" err="1">
                  <a:latin typeface="Arial"/>
                  <a:ea typeface="ＭＳ Ｐゴシック"/>
                  <a:cs typeface="ＭＳ Ｐゴシック"/>
                </a:rPr>
                <a:t>アプリ</a:t>
              </a:r>
              <a:r>
                <a:rPr lang="en-US" sz="975" dirty="0">
                  <a:latin typeface="Arial"/>
                  <a:ea typeface="ＭＳ Ｐゴシック"/>
                  <a:cs typeface="ＭＳ Ｐゴシック"/>
                </a:rPr>
                <a:t> </a:t>
              </a:r>
              <a:r>
                <a:rPr lang="en-US" sz="975" dirty="0" err="1">
                  <a:latin typeface="Arial"/>
                  <a:ea typeface="ＭＳ Ｐゴシック"/>
                  <a:cs typeface="ＭＳ Ｐゴシック"/>
                </a:rPr>
                <a:t>ホスティング</a:t>
              </a:r>
              <a:endParaRPr lang="en-US" sz="975" dirty="0">
                <a:latin typeface="Arial"/>
                <a:ea typeface="ＭＳ Ｐゴシック"/>
                <a:cs typeface="ＭＳ Ｐゴシック"/>
              </a:endParaRPr>
            </a:p>
          </p:txBody>
        </p:sp>
        <p:cxnSp>
          <p:nvCxnSpPr>
            <p:cNvPr id="154" name="Straight Connector 51"/>
            <p:cNvCxnSpPr/>
            <p:nvPr/>
          </p:nvCxnSpPr>
          <p:spPr>
            <a:xfrm>
              <a:off x="3198192" y="3946838"/>
              <a:ext cx="2257258" cy="0"/>
            </a:xfrm>
            <a:prstGeom prst="line">
              <a:avLst/>
            </a:prstGeom>
            <a:ln w="3175" cmpd="sng">
              <a:solidFill>
                <a:srgbClr val="FFFFFF"/>
              </a:solidFill>
            </a:ln>
            <a:effectLst/>
          </p:spPr>
          <p:style>
            <a:lnRef idx="2">
              <a:schemeClr val="accent3"/>
            </a:lnRef>
            <a:fillRef idx="0">
              <a:schemeClr val="accent3"/>
            </a:fillRef>
            <a:effectRef idx="1">
              <a:schemeClr val="accent3"/>
            </a:effectRef>
            <a:fontRef idx="minor">
              <a:schemeClr val="tx1"/>
            </a:fontRef>
          </p:style>
        </p:cxnSp>
        <p:sp>
          <p:nvSpPr>
            <p:cNvPr id="155" name="Freeform 5"/>
            <p:cNvSpPr>
              <a:spLocks/>
            </p:cNvSpPr>
            <p:nvPr/>
          </p:nvSpPr>
          <p:spPr bwMode="auto">
            <a:xfrm>
              <a:off x="3499760" y="3614433"/>
              <a:ext cx="18324" cy="17793"/>
            </a:xfrm>
            <a:custGeom>
              <a:avLst/>
              <a:gdLst>
                <a:gd name="T0" fmla="*/ 29 w 29"/>
                <a:gd name="T1" fmla="*/ 0 h 28"/>
                <a:gd name="T2" fmla="*/ 29 w 29"/>
                <a:gd name="T3" fmla="*/ 28 h 28"/>
                <a:gd name="T4" fmla="*/ 0 w 29"/>
                <a:gd name="T5" fmla="*/ 28 h 28"/>
                <a:gd name="T6" fmla="*/ 0 w 29"/>
                <a:gd name="T7" fmla="*/ 0 h 28"/>
                <a:gd name="T8" fmla="*/ 29 w 29"/>
                <a:gd name="T9" fmla="*/ 0 h 28"/>
              </a:gdLst>
              <a:ahLst/>
              <a:cxnLst>
                <a:cxn ang="0">
                  <a:pos x="T0" y="T1"/>
                </a:cxn>
                <a:cxn ang="0">
                  <a:pos x="T2" y="T3"/>
                </a:cxn>
                <a:cxn ang="0">
                  <a:pos x="T4" y="T5"/>
                </a:cxn>
                <a:cxn ang="0">
                  <a:pos x="T6" y="T7"/>
                </a:cxn>
                <a:cxn ang="0">
                  <a:pos x="T8" y="T9"/>
                </a:cxn>
              </a:cxnLst>
              <a:rect l="0" t="0" r="r" b="b"/>
              <a:pathLst>
                <a:path w="29" h="28">
                  <a:moveTo>
                    <a:pt x="29" y="0"/>
                  </a:moveTo>
                  <a:cubicBezTo>
                    <a:pt x="29" y="9"/>
                    <a:pt x="29" y="18"/>
                    <a:pt x="29" y="28"/>
                  </a:cubicBezTo>
                  <a:cubicBezTo>
                    <a:pt x="20" y="28"/>
                    <a:pt x="11" y="28"/>
                    <a:pt x="0" y="28"/>
                  </a:cubicBezTo>
                  <a:cubicBezTo>
                    <a:pt x="0" y="19"/>
                    <a:pt x="0" y="10"/>
                    <a:pt x="0" y="0"/>
                  </a:cubicBezTo>
                  <a:cubicBezTo>
                    <a:pt x="10" y="0"/>
                    <a:pt x="20" y="0"/>
                    <a:pt x="2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56" name="Freeform 6"/>
            <p:cNvSpPr>
              <a:spLocks/>
            </p:cNvSpPr>
            <p:nvPr/>
          </p:nvSpPr>
          <p:spPr bwMode="auto">
            <a:xfrm>
              <a:off x="3536408" y="3694900"/>
              <a:ext cx="33727" cy="32931"/>
            </a:xfrm>
            <a:custGeom>
              <a:avLst/>
              <a:gdLst>
                <a:gd name="T0" fmla="*/ 0 w 53"/>
                <a:gd name="T1" fmla="*/ 0 h 52"/>
                <a:gd name="T2" fmla="*/ 53 w 53"/>
                <a:gd name="T3" fmla="*/ 0 h 52"/>
                <a:gd name="T4" fmla="*/ 53 w 53"/>
                <a:gd name="T5" fmla="*/ 52 h 52"/>
                <a:gd name="T6" fmla="*/ 0 w 53"/>
                <a:gd name="T7" fmla="*/ 52 h 52"/>
                <a:gd name="T8" fmla="*/ 0 w 53"/>
                <a:gd name="T9" fmla="*/ 0 h 52"/>
              </a:gdLst>
              <a:ahLst/>
              <a:cxnLst>
                <a:cxn ang="0">
                  <a:pos x="T0" y="T1"/>
                </a:cxn>
                <a:cxn ang="0">
                  <a:pos x="T2" y="T3"/>
                </a:cxn>
                <a:cxn ang="0">
                  <a:pos x="T4" y="T5"/>
                </a:cxn>
                <a:cxn ang="0">
                  <a:pos x="T6" y="T7"/>
                </a:cxn>
                <a:cxn ang="0">
                  <a:pos x="T8" y="T9"/>
                </a:cxn>
              </a:cxnLst>
              <a:rect l="0" t="0" r="r" b="b"/>
              <a:pathLst>
                <a:path w="53" h="52">
                  <a:moveTo>
                    <a:pt x="0" y="0"/>
                  </a:moveTo>
                  <a:cubicBezTo>
                    <a:pt x="18" y="0"/>
                    <a:pt x="35" y="0"/>
                    <a:pt x="53" y="0"/>
                  </a:cubicBezTo>
                  <a:cubicBezTo>
                    <a:pt x="53" y="17"/>
                    <a:pt x="53" y="34"/>
                    <a:pt x="53" y="52"/>
                  </a:cubicBezTo>
                  <a:cubicBezTo>
                    <a:pt x="35" y="52"/>
                    <a:pt x="18" y="52"/>
                    <a:pt x="0" y="52"/>
                  </a:cubicBezTo>
                  <a:cubicBezTo>
                    <a:pt x="0" y="34"/>
                    <a:pt x="0" y="1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57" name="Freeform 7"/>
            <p:cNvSpPr>
              <a:spLocks/>
            </p:cNvSpPr>
            <p:nvPr/>
          </p:nvSpPr>
          <p:spPr bwMode="auto">
            <a:xfrm>
              <a:off x="3469219" y="3665157"/>
              <a:ext cx="29213" cy="27088"/>
            </a:xfrm>
            <a:custGeom>
              <a:avLst/>
              <a:gdLst>
                <a:gd name="T0" fmla="*/ 46 w 46"/>
                <a:gd name="T1" fmla="*/ 0 h 43"/>
                <a:gd name="T2" fmla="*/ 46 w 46"/>
                <a:gd name="T3" fmla="*/ 43 h 43"/>
                <a:gd name="T4" fmla="*/ 0 w 46"/>
                <a:gd name="T5" fmla="*/ 43 h 43"/>
                <a:gd name="T6" fmla="*/ 0 w 46"/>
                <a:gd name="T7" fmla="*/ 0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46" y="15"/>
                    <a:pt x="46" y="28"/>
                    <a:pt x="46" y="43"/>
                  </a:cubicBezTo>
                  <a:cubicBezTo>
                    <a:pt x="31" y="43"/>
                    <a:pt x="16" y="43"/>
                    <a:pt x="0" y="43"/>
                  </a:cubicBezTo>
                  <a:cubicBezTo>
                    <a:pt x="0" y="30"/>
                    <a:pt x="0" y="16"/>
                    <a:pt x="0" y="0"/>
                  </a:cubicBezTo>
                  <a:cubicBezTo>
                    <a:pt x="14" y="0"/>
                    <a:pt x="29" y="0"/>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58" name="Freeform 8"/>
            <p:cNvSpPr>
              <a:spLocks/>
            </p:cNvSpPr>
            <p:nvPr/>
          </p:nvSpPr>
          <p:spPr bwMode="auto">
            <a:xfrm>
              <a:off x="3571464" y="3633023"/>
              <a:ext cx="22839" cy="22573"/>
            </a:xfrm>
            <a:custGeom>
              <a:avLst/>
              <a:gdLst>
                <a:gd name="T0" fmla="*/ 36 w 36"/>
                <a:gd name="T1" fmla="*/ 0 h 36"/>
                <a:gd name="T2" fmla="*/ 36 w 36"/>
                <a:gd name="T3" fmla="*/ 36 h 36"/>
                <a:gd name="T4" fmla="*/ 0 w 36"/>
                <a:gd name="T5" fmla="*/ 36 h 36"/>
                <a:gd name="T6" fmla="*/ 0 w 36"/>
                <a:gd name="T7" fmla="*/ 0 h 36"/>
                <a:gd name="T8" fmla="*/ 36 w 36"/>
                <a:gd name="T9" fmla="*/ 0 h 36"/>
              </a:gdLst>
              <a:ahLst/>
              <a:cxnLst>
                <a:cxn ang="0">
                  <a:pos x="T0" y="T1"/>
                </a:cxn>
                <a:cxn ang="0">
                  <a:pos x="T2" y="T3"/>
                </a:cxn>
                <a:cxn ang="0">
                  <a:pos x="T4" y="T5"/>
                </a:cxn>
                <a:cxn ang="0">
                  <a:pos x="T6" y="T7"/>
                </a:cxn>
                <a:cxn ang="0">
                  <a:pos x="T8" y="T9"/>
                </a:cxn>
              </a:cxnLst>
              <a:rect l="0" t="0" r="r" b="b"/>
              <a:pathLst>
                <a:path w="36" h="36">
                  <a:moveTo>
                    <a:pt x="36" y="0"/>
                  </a:moveTo>
                  <a:cubicBezTo>
                    <a:pt x="36" y="13"/>
                    <a:pt x="36" y="24"/>
                    <a:pt x="36" y="36"/>
                  </a:cubicBezTo>
                  <a:cubicBezTo>
                    <a:pt x="24" y="36"/>
                    <a:pt x="13" y="36"/>
                    <a:pt x="0" y="36"/>
                  </a:cubicBezTo>
                  <a:cubicBezTo>
                    <a:pt x="0" y="24"/>
                    <a:pt x="0" y="13"/>
                    <a:pt x="0" y="0"/>
                  </a:cubicBezTo>
                  <a:cubicBezTo>
                    <a:pt x="12" y="0"/>
                    <a:pt x="23" y="0"/>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59" name="Freeform 9"/>
            <p:cNvSpPr>
              <a:spLocks/>
            </p:cNvSpPr>
            <p:nvPr/>
          </p:nvSpPr>
          <p:spPr bwMode="auto">
            <a:xfrm>
              <a:off x="3521802" y="3651878"/>
              <a:ext cx="22839" cy="22839"/>
            </a:xfrm>
            <a:custGeom>
              <a:avLst/>
              <a:gdLst>
                <a:gd name="T0" fmla="*/ 0 w 36"/>
                <a:gd name="T1" fmla="*/ 0 h 36"/>
                <a:gd name="T2" fmla="*/ 36 w 36"/>
                <a:gd name="T3" fmla="*/ 0 h 36"/>
                <a:gd name="T4" fmla="*/ 36 w 36"/>
                <a:gd name="T5" fmla="*/ 36 h 36"/>
                <a:gd name="T6" fmla="*/ 0 w 36"/>
                <a:gd name="T7" fmla="*/ 36 h 36"/>
                <a:gd name="T8" fmla="*/ 0 w 36"/>
                <a:gd name="T9" fmla="*/ 0 h 36"/>
              </a:gdLst>
              <a:ahLst/>
              <a:cxnLst>
                <a:cxn ang="0">
                  <a:pos x="T0" y="T1"/>
                </a:cxn>
                <a:cxn ang="0">
                  <a:pos x="T2" y="T3"/>
                </a:cxn>
                <a:cxn ang="0">
                  <a:pos x="T4" y="T5"/>
                </a:cxn>
                <a:cxn ang="0">
                  <a:pos x="T6" y="T7"/>
                </a:cxn>
                <a:cxn ang="0">
                  <a:pos x="T8" y="T9"/>
                </a:cxn>
              </a:cxnLst>
              <a:rect l="0" t="0" r="r" b="b"/>
              <a:pathLst>
                <a:path w="36" h="36">
                  <a:moveTo>
                    <a:pt x="0" y="0"/>
                  </a:moveTo>
                  <a:cubicBezTo>
                    <a:pt x="13" y="0"/>
                    <a:pt x="24" y="0"/>
                    <a:pt x="36" y="0"/>
                  </a:cubicBezTo>
                  <a:cubicBezTo>
                    <a:pt x="36" y="12"/>
                    <a:pt x="36" y="24"/>
                    <a:pt x="36" y="36"/>
                  </a:cubicBezTo>
                  <a:cubicBezTo>
                    <a:pt x="24" y="36"/>
                    <a:pt x="13" y="36"/>
                    <a:pt x="0" y="36"/>
                  </a:cubicBezTo>
                  <a:cubicBezTo>
                    <a:pt x="0" y="25"/>
                    <a:pt x="0" y="13"/>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60" name="Freeform 10"/>
            <p:cNvSpPr>
              <a:spLocks/>
            </p:cNvSpPr>
            <p:nvPr/>
          </p:nvSpPr>
          <p:spPr bwMode="auto">
            <a:xfrm>
              <a:off x="3438148" y="3630367"/>
              <a:ext cx="20980" cy="20183"/>
            </a:xfrm>
            <a:custGeom>
              <a:avLst/>
              <a:gdLst>
                <a:gd name="T0" fmla="*/ 0 w 33"/>
                <a:gd name="T1" fmla="*/ 32 h 32"/>
                <a:gd name="T2" fmla="*/ 0 w 33"/>
                <a:gd name="T3" fmla="*/ 0 h 32"/>
                <a:gd name="T4" fmla="*/ 33 w 33"/>
                <a:gd name="T5" fmla="*/ 0 h 32"/>
                <a:gd name="T6" fmla="*/ 33 w 33"/>
                <a:gd name="T7" fmla="*/ 32 h 32"/>
                <a:gd name="T8" fmla="*/ 0 w 33"/>
                <a:gd name="T9" fmla="*/ 32 h 32"/>
              </a:gdLst>
              <a:ahLst/>
              <a:cxnLst>
                <a:cxn ang="0">
                  <a:pos x="T0" y="T1"/>
                </a:cxn>
                <a:cxn ang="0">
                  <a:pos x="T2" y="T3"/>
                </a:cxn>
                <a:cxn ang="0">
                  <a:pos x="T4" y="T5"/>
                </a:cxn>
                <a:cxn ang="0">
                  <a:pos x="T6" y="T7"/>
                </a:cxn>
                <a:cxn ang="0">
                  <a:pos x="T8" y="T9"/>
                </a:cxn>
              </a:cxnLst>
              <a:rect l="0" t="0" r="r" b="b"/>
              <a:pathLst>
                <a:path w="33" h="32">
                  <a:moveTo>
                    <a:pt x="0" y="32"/>
                  </a:moveTo>
                  <a:cubicBezTo>
                    <a:pt x="0" y="21"/>
                    <a:pt x="0" y="11"/>
                    <a:pt x="0" y="0"/>
                  </a:cubicBezTo>
                  <a:cubicBezTo>
                    <a:pt x="11" y="0"/>
                    <a:pt x="22" y="0"/>
                    <a:pt x="33" y="0"/>
                  </a:cubicBezTo>
                  <a:cubicBezTo>
                    <a:pt x="33" y="11"/>
                    <a:pt x="33" y="21"/>
                    <a:pt x="33" y="32"/>
                  </a:cubicBezTo>
                  <a:cubicBezTo>
                    <a:pt x="22" y="32"/>
                    <a:pt x="12" y="32"/>
                    <a:pt x="0"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sp>
          <p:nvSpPr>
            <p:cNvPr id="161" name="Freeform 11"/>
            <p:cNvSpPr>
              <a:spLocks/>
            </p:cNvSpPr>
            <p:nvPr/>
          </p:nvSpPr>
          <p:spPr bwMode="auto">
            <a:xfrm>
              <a:off x="3429915" y="3701274"/>
              <a:ext cx="175807" cy="139689"/>
            </a:xfrm>
            <a:custGeom>
              <a:avLst/>
              <a:gdLst>
                <a:gd name="T0" fmla="*/ 221 w 277"/>
                <a:gd name="T1" fmla="*/ 56 h 221"/>
                <a:gd name="T2" fmla="*/ 221 w 277"/>
                <a:gd name="T3" fmla="*/ 110 h 221"/>
                <a:gd name="T4" fmla="*/ 221 w 277"/>
                <a:gd name="T5" fmla="*/ 111 h 221"/>
                <a:gd name="T6" fmla="*/ 111 w 277"/>
                <a:gd name="T7" fmla="*/ 111 h 221"/>
                <a:gd name="T8" fmla="*/ 111 w 277"/>
                <a:gd name="T9" fmla="*/ 56 h 221"/>
                <a:gd name="T10" fmla="*/ 57 w 277"/>
                <a:gd name="T11" fmla="*/ 56 h 221"/>
                <a:gd name="T12" fmla="*/ 57 w 277"/>
                <a:gd name="T13" fmla="*/ 45 h 221"/>
                <a:gd name="T14" fmla="*/ 57 w 277"/>
                <a:gd name="T15" fmla="*/ 0 h 221"/>
                <a:gd name="T16" fmla="*/ 2 w 277"/>
                <a:gd name="T17" fmla="*/ 0 h 221"/>
                <a:gd name="T18" fmla="*/ 3 w 277"/>
                <a:gd name="T19" fmla="*/ 190 h 221"/>
                <a:gd name="T20" fmla="*/ 24 w 277"/>
                <a:gd name="T21" fmla="*/ 215 h 221"/>
                <a:gd name="T22" fmla="*/ 56 w 277"/>
                <a:gd name="T23" fmla="*/ 221 h 221"/>
                <a:gd name="T24" fmla="*/ 222 w 277"/>
                <a:gd name="T25" fmla="*/ 221 h 221"/>
                <a:gd name="T26" fmla="*/ 254 w 277"/>
                <a:gd name="T27" fmla="*/ 215 h 221"/>
                <a:gd name="T28" fmla="*/ 271 w 277"/>
                <a:gd name="T29" fmla="*/ 200 h 221"/>
                <a:gd name="T30" fmla="*/ 277 w 277"/>
                <a:gd name="T31" fmla="*/ 177 h 221"/>
                <a:gd name="T32" fmla="*/ 277 w 277"/>
                <a:gd name="T33" fmla="*/ 56 h 221"/>
                <a:gd name="T34" fmla="*/ 221 w 277"/>
                <a:gd name="T35" fmla="*/ 5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221">
                  <a:moveTo>
                    <a:pt x="221" y="56"/>
                  </a:moveTo>
                  <a:cubicBezTo>
                    <a:pt x="221" y="110"/>
                    <a:pt x="221" y="110"/>
                    <a:pt x="221" y="110"/>
                  </a:cubicBezTo>
                  <a:cubicBezTo>
                    <a:pt x="221" y="111"/>
                    <a:pt x="221" y="111"/>
                    <a:pt x="221" y="111"/>
                  </a:cubicBezTo>
                  <a:cubicBezTo>
                    <a:pt x="111" y="111"/>
                    <a:pt x="111" y="111"/>
                    <a:pt x="111" y="111"/>
                  </a:cubicBezTo>
                  <a:cubicBezTo>
                    <a:pt x="111" y="56"/>
                    <a:pt x="111" y="56"/>
                    <a:pt x="111" y="56"/>
                  </a:cubicBezTo>
                  <a:cubicBezTo>
                    <a:pt x="92" y="56"/>
                    <a:pt x="76" y="56"/>
                    <a:pt x="57" y="56"/>
                  </a:cubicBezTo>
                  <a:cubicBezTo>
                    <a:pt x="57" y="52"/>
                    <a:pt x="57" y="48"/>
                    <a:pt x="57" y="45"/>
                  </a:cubicBezTo>
                  <a:cubicBezTo>
                    <a:pt x="57" y="30"/>
                    <a:pt x="57" y="16"/>
                    <a:pt x="57" y="0"/>
                  </a:cubicBezTo>
                  <a:cubicBezTo>
                    <a:pt x="37" y="0"/>
                    <a:pt x="19" y="0"/>
                    <a:pt x="2" y="0"/>
                  </a:cubicBezTo>
                  <a:cubicBezTo>
                    <a:pt x="2" y="0"/>
                    <a:pt x="0" y="181"/>
                    <a:pt x="3" y="190"/>
                  </a:cubicBezTo>
                  <a:cubicBezTo>
                    <a:pt x="6" y="201"/>
                    <a:pt x="14" y="209"/>
                    <a:pt x="24" y="215"/>
                  </a:cubicBezTo>
                  <a:cubicBezTo>
                    <a:pt x="34" y="220"/>
                    <a:pt x="45" y="221"/>
                    <a:pt x="56" y="221"/>
                  </a:cubicBezTo>
                  <a:cubicBezTo>
                    <a:pt x="56" y="221"/>
                    <a:pt x="222" y="221"/>
                    <a:pt x="222" y="221"/>
                  </a:cubicBezTo>
                  <a:cubicBezTo>
                    <a:pt x="233" y="221"/>
                    <a:pt x="244" y="219"/>
                    <a:pt x="254" y="215"/>
                  </a:cubicBezTo>
                  <a:cubicBezTo>
                    <a:pt x="261" y="211"/>
                    <a:pt x="267" y="206"/>
                    <a:pt x="271" y="200"/>
                  </a:cubicBezTo>
                  <a:cubicBezTo>
                    <a:pt x="276" y="193"/>
                    <a:pt x="277" y="186"/>
                    <a:pt x="277" y="177"/>
                  </a:cubicBezTo>
                  <a:cubicBezTo>
                    <a:pt x="276" y="172"/>
                    <a:pt x="277" y="56"/>
                    <a:pt x="277" y="56"/>
                  </a:cubicBezTo>
                  <a:lnTo>
                    <a:pt x="221"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chemeClr val="tx1">
                    <a:lumMod val="75000"/>
                  </a:schemeClr>
                </a:solidFill>
              </a:endParaRPr>
            </a:p>
          </p:txBody>
        </p:sp>
      </p:grpSp>
      <p:grpSp>
        <p:nvGrpSpPr>
          <p:cNvPr id="162" name="Group 28"/>
          <p:cNvGrpSpPr/>
          <p:nvPr/>
        </p:nvGrpSpPr>
        <p:grpSpPr>
          <a:xfrm>
            <a:off x="6912124" y="2119190"/>
            <a:ext cx="1947773" cy="1137451"/>
            <a:chOff x="4369038" y="2138532"/>
            <a:chExt cx="1948280" cy="1137451"/>
          </a:xfrm>
        </p:grpSpPr>
        <p:grpSp>
          <p:nvGrpSpPr>
            <p:cNvPr id="163" name="Group 19"/>
            <p:cNvGrpSpPr/>
            <p:nvPr/>
          </p:nvGrpSpPr>
          <p:grpSpPr>
            <a:xfrm>
              <a:off x="4369038" y="2138532"/>
              <a:ext cx="1948280" cy="1137451"/>
              <a:chOff x="4369038" y="2138532"/>
              <a:chExt cx="1948280" cy="1137451"/>
            </a:xfrm>
          </p:grpSpPr>
          <p:sp>
            <p:nvSpPr>
              <p:cNvPr id="165" name="Rectangle 2"/>
              <p:cNvSpPr/>
              <p:nvPr/>
            </p:nvSpPr>
            <p:spPr>
              <a:xfrm>
                <a:off x="4369038" y="2138532"/>
                <a:ext cx="1948280" cy="1137451"/>
              </a:xfrm>
              <a:prstGeom prst="rect">
                <a:avLst/>
              </a:prstGeom>
              <a:gradFill>
                <a:gsLst>
                  <a:gs pos="0">
                    <a:srgbClr val="215A9C"/>
                  </a:gs>
                  <a:gs pos="100000">
                    <a:schemeClr val="tx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0"/>
                <a:r>
                  <a:rPr lang="en-US" sz="2025" b="1" dirty="0">
                    <a:latin typeface="Arial"/>
                    <a:ea typeface="ＭＳ Ｐゴシック"/>
                    <a:cs typeface="ＭＳ Ｐゴシック"/>
                  </a:rPr>
                  <a:t>アナリティクス</a:t>
                </a:r>
              </a:p>
              <a:p>
                <a:pPr algn="ctr" defTabSz="457120"/>
                <a:r>
                  <a:rPr lang="en-US" sz="975" dirty="0">
                    <a:latin typeface="Arial"/>
                    <a:ea typeface="ＭＳ Ｐゴシック"/>
                    <a:cs typeface="ＭＳ Ｐゴシック"/>
                  </a:rPr>
                  <a:t/>
                </a:r>
                <a:br>
                  <a:rPr lang="en-US" sz="975" dirty="0">
                    <a:latin typeface="Arial"/>
                    <a:ea typeface="ＭＳ Ｐゴシック"/>
                    <a:cs typeface="ＭＳ Ｐゴシック"/>
                  </a:rPr>
                </a:br>
                <a:r>
                  <a:rPr lang="en-US" sz="975" dirty="0">
                    <a:latin typeface="Arial"/>
                    <a:ea typeface="ＭＳ Ｐゴシック"/>
                    <a:cs typeface="ＭＳ Ｐゴシック"/>
                  </a:rPr>
                  <a:t>ネットワーク データ、</a:t>
                </a:r>
                <a:br>
                  <a:rPr lang="en-US" sz="975" dirty="0">
                    <a:latin typeface="Arial"/>
                    <a:ea typeface="ＭＳ Ｐゴシック"/>
                    <a:cs typeface="ＭＳ Ｐゴシック"/>
                  </a:rPr>
                </a:br>
                <a:r>
                  <a:rPr lang="en-US" sz="975" dirty="0">
                    <a:latin typeface="Arial"/>
                    <a:ea typeface="ＭＳ Ｐゴシック"/>
                    <a:cs typeface="ＭＳ Ｐゴシック"/>
                  </a:rPr>
                  <a:t>コンテキストに応じたインサイト</a:t>
                </a:r>
              </a:p>
            </p:txBody>
          </p:sp>
          <p:cxnSp>
            <p:nvCxnSpPr>
              <p:cNvPr id="166" name="Straight Connector 75"/>
              <p:cNvCxnSpPr/>
              <p:nvPr/>
            </p:nvCxnSpPr>
            <p:spPr>
              <a:xfrm>
                <a:off x="4566562" y="2711252"/>
                <a:ext cx="1543050" cy="0"/>
              </a:xfrm>
              <a:prstGeom prst="line">
                <a:avLst/>
              </a:prstGeom>
              <a:ln w="3175" cmpd="sng">
                <a:solidFill>
                  <a:srgbClr val="FFFFFF"/>
                </a:solidFill>
              </a:ln>
              <a:effectLst/>
            </p:spPr>
            <p:style>
              <a:lnRef idx="2">
                <a:schemeClr val="accent3"/>
              </a:lnRef>
              <a:fillRef idx="0">
                <a:schemeClr val="accent3"/>
              </a:fillRef>
              <a:effectRef idx="1">
                <a:schemeClr val="accent3"/>
              </a:effectRef>
              <a:fontRef idx="minor">
                <a:schemeClr val="tx1"/>
              </a:fontRef>
            </p:style>
          </p:cxnSp>
          <p:sp>
            <p:nvSpPr>
              <p:cNvPr id="167" name="Oval 23"/>
              <p:cNvSpPr>
                <a:spLocks noChangeAspect="1"/>
              </p:cNvSpPr>
              <p:nvPr/>
            </p:nvSpPr>
            <p:spPr>
              <a:xfrm>
                <a:off x="4422734" y="2205214"/>
                <a:ext cx="175109" cy="143225"/>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a:endParaRPr lang="en-US" sz="1425" dirty="0"/>
              </a:p>
            </p:txBody>
          </p:sp>
        </p:grpSp>
        <p:sp>
          <p:nvSpPr>
            <p:cNvPr id="164" name="Oval 7"/>
            <p:cNvSpPr>
              <a:spLocks noChangeAspect="1"/>
            </p:cNvSpPr>
            <p:nvPr/>
          </p:nvSpPr>
          <p:spPr>
            <a:xfrm>
              <a:off x="4402993" y="2162035"/>
              <a:ext cx="238864" cy="24561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a:endParaRPr lang="en-US" sz="1425" dirty="0"/>
            </a:p>
          </p:txBody>
        </p:sp>
      </p:grpSp>
      <p:sp>
        <p:nvSpPr>
          <p:cNvPr id="169" name="Rectangle 4"/>
          <p:cNvSpPr/>
          <p:nvPr/>
        </p:nvSpPr>
        <p:spPr>
          <a:xfrm>
            <a:off x="5661879" y="876658"/>
            <a:ext cx="2310216" cy="276983"/>
          </a:xfrm>
          <a:prstGeom prst="rect">
            <a:avLst/>
          </a:prstGeom>
        </p:spPr>
        <p:txBody>
          <a:bodyPr wrap="none" lIns="91424" tIns="45712" rIns="91424" bIns="45712">
            <a:spAutoFit/>
          </a:bodyPr>
          <a:lstStyle/>
          <a:p>
            <a:pPr algn="ctr" defTabSz="457120"/>
            <a:r>
              <a:rPr lang="en-US" sz="1200">
                <a:solidFill>
                  <a:srgbClr val="676767">
                    <a:lumMod val="75000"/>
                  </a:srgbClr>
                </a:solidFill>
                <a:latin typeface="Arial"/>
                <a:ea typeface="ＭＳ Ｐゴシック"/>
                <a:cs typeface="ＭＳ Ｐゴシック"/>
              </a:rPr>
              <a:t>ネットワーク対応アプリケーション</a:t>
            </a:r>
          </a:p>
        </p:txBody>
      </p:sp>
      <p:sp>
        <p:nvSpPr>
          <p:cNvPr id="172" name="Freeform 5"/>
          <p:cNvSpPr>
            <a:spLocks noChangeAspect="1"/>
          </p:cNvSpPr>
          <p:nvPr/>
        </p:nvSpPr>
        <p:spPr bwMode="auto">
          <a:xfrm>
            <a:off x="5049677" y="1292485"/>
            <a:ext cx="360828" cy="230481"/>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rgbClr val="FFFFFF"/>
          </a:solidFill>
          <a:ln>
            <a:noFill/>
          </a:ln>
        </p:spPr>
        <p:txBody>
          <a:bodyPr vert="horz" wrap="square" lIns="68568" tIns="34284" rIns="68568" bIns="34284" numCol="1" anchor="t" anchorCtr="0" compatLnSpc="1">
            <a:prstTxWarp prst="textNoShape">
              <a:avLst/>
            </a:prstTxWarp>
          </a:bodyPr>
          <a:lstStyle/>
          <a:p>
            <a:endParaRPr lang="en-US" sz="2400" dirty="0">
              <a:solidFill>
                <a:schemeClr val="bg1"/>
              </a:solidFill>
            </a:endParaRPr>
          </a:p>
        </p:txBody>
      </p:sp>
      <p:sp>
        <p:nvSpPr>
          <p:cNvPr id="62" name="TextBox 61"/>
          <p:cNvSpPr txBox="1"/>
          <p:nvPr/>
        </p:nvSpPr>
        <p:spPr>
          <a:xfrm>
            <a:off x="765946" y="4597423"/>
            <a:ext cx="7612109" cy="403941"/>
          </a:xfrm>
          <a:prstGeom prst="rect">
            <a:avLst/>
          </a:prstGeom>
          <a:noFill/>
        </p:spPr>
        <p:txBody>
          <a:bodyPr wrap="square" lIns="91424" tIns="45712" rIns="91424" bIns="45712" rtlCol="0">
            <a:spAutoFit/>
          </a:bodyPr>
          <a:lstStyle/>
          <a:p>
            <a:pPr algn="ctr"/>
            <a:r>
              <a:rPr lang="en-US" sz="2025" b="1" dirty="0">
                <a:solidFill>
                  <a:schemeClr val="bg1"/>
                </a:solidFill>
              </a:rPr>
              <a:t>Cloud Enabled | Software Consumption Model</a:t>
            </a:r>
          </a:p>
        </p:txBody>
      </p:sp>
      <p:pic>
        <p:nvPicPr>
          <p:cNvPr id="136" name="Picture 2" descr="C:\Users\spius\Pictures\cisco logo blue gradient.png"/>
          <p:cNvPicPr>
            <a:picLocks noChangeAspect="1" noChangeArrowheads="1"/>
          </p:cNvPicPr>
          <p:nvPr/>
        </p:nvPicPr>
        <p:blipFill>
          <a:blip r:embed="rId4" cstate="print">
            <a:biLevel thresh="25000"/>
            <a:alphaModFix amt="60000"/>
            <a:extLst>
              <a:ext uri="{28A0092B-C50C-407E-A947-70E740481C1C}">
                <a14:useLocalDpi xmlns:a14="http://schemas.microsoft.com/office/drawing/2010/main"/>
              </a:ext>
            </a:extLst>
          </a:blip>
          <a:srcRect/>
          <a:stretch>
            <a:fillRect/>
          </a:stretch>
        </p:blipFill>
        <p:spPr bwMode="auto">
          <a:xfrm>
            <a:off x="475243" y="4625773"/>
            <a:ext cx="431200" cy="265176"/>
          </a:xfrm>
          <a:prstGeom prst="rect">
            <a:avLst/>
          </a:prstGeom>
          <a:noFill/>
          <a:extLst>
            <a:ext uri="{909E8E84-426E-40DD-AFC4-6F175D3DCCD1}">
              <a14:hiddenFill xmlns:a14="http://schemas.microsoft.com/office/drawing/2010/main">
                <a:solidFill>
                  <a:srgbClr val="FFFFFF"/>
                </a:solidFill>
              </a14:hiddenFill>
            </a:ext>
          </a:extLst>
        </p:spPr>
      </p:pic>
      <p:grpSp>
        <p:nvGrpSpPr>
          <p:cNvPr id="137" name="Group 87"/>
          <p:cNvGrpSpPr/>
          <p:nvPr/>
        </p:nvGrpSpPr>
        <p:grpSpPr>
          <a:xfrm>
            <a:off x="2368" y="4357397"/>
            <a:ext cx="9141619" cy="786103"/>
            <a:chOff x="17085" y="4323269"/>
            <a:chExt cx="9126915" cy="820232"/>
          </a:xfrm>
        </p:grpSpPr>
        <p:sp>
          <p:nvSpPr>
            <p:cNvPr id="138" name="Rectangle 89"/>
            <p:cNvSpPr/>
            <p:nvPr/>
          </p:nvSpPr>
          <p:spPr>
            <a:xfrm>
              <a:off x="17085" y="4323269"/>
              <a:ext cx="9126915" cy="820232"/>
            </a:xfrm>
            <a:prstGeom prst="rect">
              <a:avLst/>
            </a:prstGeom>
            <a:gradFill>
              <a:gsLst>
                <a:gs pos="0">
                  <a:schemeClr val="accent1"/>
                </a:gs>
                <a:gs pos="100000">
                  <a:schemeClr val="accent5"/>
                </a:gs>
              </a:gsLst>
              <a:lin ang="2400000" scaled="0"/>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120" fontAlgn="base">
                <a:spcBef>
                  <a:spcPct val="0"/>
                </a:spcBef>
                <a:spcAft>
                  <a:spcPct val="0"/>
                </a:spcAft>
              </a:pPr>
              <a:endParaRPr lang="en-US" sz="1350" dirty="0"/>
            </a:p>
          </p:txBody>
        </p:sp>
        <p:sp>
          <p:nvSpPr>
            <p:cNvPr id="139" name="Rectangle 91"/>
            <p:cNvSpPr/>
            <p:nvPr/>
          </p:nvSpPr>
          <p:spPr>
            <a:xfrm>
              <a:off x="620763" y="4391071"/>
              <a:ext cx="8053082" cy="734605"/>
            </a:xfrm>
            <a:prstGeom prst="rect">
              <a:avLst/>
            </a:prstGeom>
            <a:noFill/>
          </p:spPr>
          <p:txBody>
            <a:bodyPr wrap="square">
              <a:spAutoFit/>
            </a:bodyPr>
            <a:lstStyle/>
            <a:p>
              <a:pPr algn="ctr" defTabSz="457120"/>
              <a:r>
                <a:rPr lang="en-US" sz="2400" b="1" dirty="0">
                  <a:solidFill>
                    <a:srgbClr val="FFFFFF"/>
                  </a:solidFill>
                  <a:latin typeface="Arial"/>
                  <a:ea typeface="ＭＳ Ｐゴシック"/>
                  <a:cs typeface="ＭＳ Ｐゴシック"/>
                </a:rPr>
                <a:t>シスコ</a:t>
              </a:r>
              <a:r>
                <a:rPr lang="ja-JP" altLang="en-US" sz="2400" b="1" dirty="0">
                  <a:solidFill>
                    <a:srgbClr val="FFFFFF"/>
                  </a:solidFill>
                  <a:latin typeface="Arial"/>
                  <a:ea typeface="ＭＳ Ｐゴシック"/>
                  <a:cs typeface="ＭＳ Ｐゴシック"/>
                </a:rPr>
                <a:t> </a:t>
              </a:r>
              <a:r>
                <a:rPr lang="en-US" sz="2400" b="1" dirty="0">
                  <a:solidFill>
                    <a:srgbClr val="FFFFFF"/>
                  </a:solidFill>
                  <a:latin typeface="Arial"/>
                  <a:ea typeface="ＭＳ Ｐゴシック"/>
                  <a:cs typeface="ＭＳ Ｐゴシック"/>
                </a:rPr>
                <a:t>デジタル ネットワーク アーキテクチャ</a:t>
              </a:r>
              <a:r>
                <a:rPr lang="ja-JP" altLang="en-US" sz="2400" b="1" dirty="0">
                  <a:solidFill>
                    <a:srgbClr val="FFFFFF"/>
                  </a:solidFill>
                  <a:latin typeface="Arial"/>
                  <a:ea typeface="ＭＳ Ｐゴシック"/>
                  <a:cs typeface="ＭＳ Ｐゴシック"/>
                </a:rPr>
                <a:t> </a:t>
              </a:r>
              <a:r>
                <a:rPr lang="en-US" altLang="ja-JP" sz="2400" b="1" dirty="0">
                  <a:solidFill>
                    <a:srgbClr val="FFFFFF"/>
                  </a:solidFill>
                  <a:latin typeface="Arial"/>
                  <a:ea typeface="ＭＳ Ｐゴシック"/>
                  <a:cs typeface="ＭＳ Ｐゴシック"/>
                </a:rPr>
                <a:t>(Cisco DNA)</a:t>
              </a:r>
              <a:endParaRPr lang="en-US" sz="2400" b="1" dirty="0">
                <a:solidFill>
                  <a:srgbClr val="FFFFFF"/>
                </a:solidFill>
                <a:latin typeface="Arial"/>
                <a:ea typeface="ＭＳ Ｐゴシック"/>
                <a:cs typeface="ＭＳ Ｐゴシック"/>
              </a:endParaRPr>
            </a:p>
            <a:p>
              <a:pPr algn="ctr" defTabSz="457120"/>
              <a:r>
                <a:rPr lang="en-US" sz="1575" dirty="0">
                  <a:solidFill>
                    <a:srgbClr val="FFFFFF"/>
                  </a:solidFill>
                  <a:latin typeface="Arial"/>
                  <a:ea typeface="ＭＳ Ｐゴシック"/>
                  <a:cs typeface="ＭＳ Ｐゴシック"/>
                </a:rPr>
                <a:t>オープン | 拡張可能 | ソフトウェア主導</a:t>
              </a:r>
            </a:p>
          </p:txBody>
        </p:sp>
      </p:grpSp>
      <p:sp>
        <p:nvSpPr>
          <p:cNvPr id="171" name="TextBox 52"/>
          <p:cNvSpPr txBox="1"/>
          <p:nvPr/>
        </p:nvSpPr>
        <p:spPr>
          <a:xfrm>
            <a:off x="5218819" y="4107499"/>
            <a:ext cx="3386609" cy="276983"/>
          </a:xfrm>
          <a:prstGeom prst="rect">
            <a:avLst/>
          </a:prstGeom>
          <a:noFill/>
        </p:spPr>
        <p:txBody>
          <a:bodyPr wrap="square" lIns="91424" tIns="45712" rIns="91424" bIns="45712" rtlCol="0">
            <a:spAutoFit/>
          </a:bodyPr>
          <a:lstStyle/>
          <a:p>
            <a:pPr algn="ctr" defTabSz="457120"/>
            <a:r>
              <a:rPr lang="en-US" sz="1200">
                <a:solidFill>
                  <a:srgbClr val="676767">
                    <a:lumMod val="75000"/>
                  </a:srgbClr>
                </a:solidFill>
                <a:latin typeface="Arial"/>
                <a:ea typeface="ＭＳ Ｐゴシック"/>
                <a:cs typeface="ＭＳ Ｐゴシック"/>
              </a:rPr>
              <a:t>クラウドの有効化 | サービスの提供</a:t>
            </a:r>
          </a:p>
        </p:txBody>
      </p:sp>
    </p:spTree>
    <p:extLst>
      <p:ext uri="{BB962C8B-B14F-4D97-AF65-F5344CB8AC3E}">
        <p14:creationId xmlns:p14="http://schemas.microsoft.com/office/powerpoint/2010/main" val="24396171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animEffect transition="in" filter="fade">
                                      <p:cBhvr>
                                        <p:cTn id="9" dur="500"/>
                                        <p:tgtEl>
                                          <p:spTgt spid="106"/>
                                        </p:tgtEl>
                                      </p:cBhvr>
                                    </p:animEffect>
                                  </p:childTnLst>
                                </p:cTn>
                              </p:par>
                              <p:par>
                                <p:cTn id="10" presetID="53" presetClass="entr" presetSubtype="16"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p:cTn id="12" dur="500" fill="hold"/>
                                        <p:tgtEl>
                                          <p:spTgt spid="127"/>
                                        </p:tgtEl>
                                        <p:attrNameLst>
                                          <p:attrName>ppt_w</p:attrName>
                                        </p:attrNameLst>
                                      </p:cBhvr>
                                      <p:tavLst>
                                        <p:tav tm="0">
                                          <p:val>
                                            <p:fltVal val="0"/>
                                          </p:val>
                                        </p:tav>
                                        <p:tav tm="100000">
                                          <p:val>
                                            <p:strVal val="#ppt_w"/>
                                          </p:val>
                                        </p:tav>
                                      </p:tavLst>
                                    </p:anim>
                                    <p:anim calcmode="lin" valueType="num">
                                      <p:cBhvr>
                                        <p:cTn id="13" dur="500" fill="hold"/>
                                        <p:tgtEl>
                                          <p:spTgt spid="127"/>
                                        </p:tgtEl>
                                        <p:attrNameLst>
                                          <p:attrName>ppt_h</p:attrName>
                                        </p:attrNameLst>
                                      </p:cBhvr>
                                      <p:tavLst>
                                        <p:tav tm="0">
                                          <p:val>
                                            <p:fltVal val="0"/>
                                          </p:val>
                                        </p:tav>
                                        <p:tav tm="100000">
                                          <p:val>
                                            <p:strVal val="#ppt_h"/>
                                          </p:val>
                                        </p:tav>
                                      </p:tavLst>
                                    </p:anim>
                                    <p:animEffect transition="in" filter="fade">
                                      <p:cBhvr>
                                        <p:cTn id="14" dur="500"/>
                                        <p:tgtEl>
                                          <p:spTgt spid="127"/>
                                        </p:tgtEl>
                                      </p:cBhvr>
                                    </p:animEffect>
                                  </p:childTnLst>
                                </p:cTn>
                              </p:par>
                              <p:par>
                                <p:cTn id="15" presetID="53" presetClass="entr" presetSubtype="16"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p:cTn id="17" dur="500" fill="hold"/>
                                        <p:tgtEl>
                                          <p:spTgt spid="124"/>
                                        </p:tgtEl>
                                        <p:attrNameLst>
                                          <p:attrName>ppt_w</p:attrName>
                                        </p:attrNameLst>
                                      </p:cBhvr>
                                      <p:tavLst>
                                        <p:tav tm="0">
                                          <p:val>
                                            <p:fltVal val="0"/>
                                          </p:val>
                                        </p:tav>
                                        <p:tav tm="100000">
                                          <p:val>
                                            <p:strVal val="#ppt_w"/>
                                          </p:val>
                                        </p:tav>
                                      </p:tavLst>
                                    </p:anim>
                                    <p:anim calcmode="lin" valueType="num">
                                      <p:cBhvr>
                                        <p:cTn id="18" dur="500" fill="hold"/>
                                        <p:tgtEl>
                                          <p:spTgt spid="124"/>
                                        </p:tgtEl>
                                        <p:attrNameLst>
                                          <p:attrName>ppt_h</p:attrName>
                                        </p:attrNameLst>
                                      </p:cBhvr>
                                      <p:tavLst>
                                        <p:tav tm="0">
                                          <p:val>
                                            <p:fltVal val="0"/>
                                          </p:val>
                                        </p:tav>
                                        <p:tav tm="100000">
                                          <p:val>
                                            <p:strVal val="#ppt_h"/>
                                          </p:val>
                                        </p:tav>
                                      </p:tavLst>
                                    </p:anim>
                                    <p:animEffect transition="in" filter="fade">
                                      <p:cBhvr>
                                        <p:cTn id="19" dur="500"/>
                                        <p:tgtEl>
                                          <p:spTgt spid="124"/>
                                        </p:tgtEl>
                                      </p:cBhvr>
                                    </p:animEffect>
                                  </p:childTnLst>
                                </p:cTn>
                              </p:par>
                              <p:par>
                                <p:cTn id="20" presetID="53" presetClass="entr" presetSubtype="16"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par>
                                <p:cTn id="25" presetID="53" presetClass="entr" presetSubtype="16"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nodeType="withEffect">
                                  <p:stCondLst>
                                    <p:cond delay="0"/>
                                  </p:stCondLst>
                                  <p:childTnLst>
                                    <p:set>
                                      <p:cBhvr>
                                        <p:cTn id="31" dur="1" fill="hold">
                                          <p:stCondLst>
                                            <p:cond delay="0"/>
                                          </p:stCondLst>
                                        </p:cTn>
                                        <p:tgtEl>
                                          <p:spTgt spid="101"/>
                                        </p:tgtEl>
                                        <p:attrNameLst>
                                          <p:attrName>style.visibility</p:attrName>
                                        </p:attrNameLst>
                                      </p:cBhvr>
                                      <p:to>
                                        <p:strVal val="visible"/>
                                      </p:to>
                                    </p:set>
                                    <p:anim calcmode="lin" valueType="num">
                                      <p:cBhvr>
                                        <p:cTn id="32" dur="500" fill="hold"/>
                                        <p:tgtEl>
                                          <p:spTgt spid="101"/>
                                        </p:tgtEl>
                                        <p:attrNameLst>
                                          <p:attrName>ppt_w</p:attrName>
                                        </p:attrNameLst>
                                      </p:cBhvr>
                                      <p:tavLst>
                                        <p:tav tm="0">
                                          <p:val>
                                            <p:fltVal val="0"/>
                                          </p:val>
                                        </p:tav>
                                        <p:tav tm="100000">
                                          <p:val>
                                            <p:strVal val="#ppt_w"/>
                                          </p:val>
                                        </p:tav>
                                      </p:tavLst>
                                    </p:anim>
                                    <p:anim calcmode="lin" valueType="num">
                                      <p:cBhvr>
                                        <p:cTn id="33" dur="500" fill="hold"/>
                                        <p:tgtEl>
                                          <p:spTgt spid="101"/>
                                        </p:tgtEl>
                                        <p:attrNameLst>
                                          <p:attrName>ppt_h</p:attrName>
                                        </p:attrNameLst>
                                      </p:cBhvr>
                                      <p:tavLst>
                                        <p:tav tm="0">
                                          <p:val>
                                            <p:fltVal val="0"/>
                                          </p:val>
                                        </p:tav>
                                        <p:tav tm="100000">
                                          <p:val>
                                            <p:strVal val="#ppt_h"/>
                                          </p:val>
                                        </p:tav>
                                      </p:tavLst>
                                    </p:anim>
                                    <p:animEffect transition="in" filter="fade">
                                      <p:cBhvr>
                                        <p:cTn id="34" dur="500"/>
                                        <p:tgtEl>
                                          <p:spTgt spid="101"/>
                                        </p:tgtEl>
                                      </p:cBhvr>
                                    </p:animEffect>
                                  </p:childTnLst>
                                </p:cTn>
                              </p:par>
                              <p:par>
                                <p:cTn id="35" presetID="53" presetClass="entr" presetSubtype="16"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anim calcmode="lin" valueType="num">
                                      <p:cBhvr>
                                        <p:cTn id="37" dur="500" fill="hold"/>
                                        <p:tgtEl>
                                          <p:spTgt spid="130"/>
                                        </p:tgtEl>
                                        <p:attrNameLst>
                                          <p:attrName>ppt_w</p:attrName>
                                        </p:attrNameLst>
                                      </p:cBhvr>
                                      <p:tavLst>
                                        <p:tav tm="0">
                                          <p:val>
                                            <p:fltVal val="0"/>
                                          </p:val>
                                        </p:tav>
                                        <p:tav tm="100000">
                                          <p:val>
                                            <p:strVal val="#ppt_w"/>
                                          </p:val>
                                        </p:tav>
                                      </p:tavLst>
                                    </p:anim>
                                    <p:anim calcmode="lin" valueType="num">
                                      <p:cBhvr>
                                        <p:cTn id="38" dur="500" fill="hold"/>
                                        <p:tgtEl>
                                          <p:spTgt spid="130"/>
                                        </p:tgtEl>
                                        <p:attrNameLst>
                                          <p:attrName>ppt_h</p:attrName>
                                        </p:attrNameLst>
                                      </p:cBhvr>
                                      <p:tavLst>
                                        <p:tav tm="0">
                                          <p:val>
                                            <p:fltVal val="0"/>
                                          </p:val>
                                        </p:tav>
                                        <p:tav tm="100000">
                                          <p:val>
                                            <p:strVal val="#ppt_h"/>
                                          </p:val>
                                        </p:tav>
                                      </p:tavLst>
                                    </p:anim>
                                    <p:animEffect transition="in" filter="fade">
                                      <p:cBhvr>
                                        <p:cTn id="39" dur="500"/>
                                        <p:tgtEl>
                                          <p:spTgt spid="130"/>
                                        </p:tgtEl>
                                      </p:cBhvr>
                                    </p:animEffect>
                                  </p:childTnLst>
                                </p:cTn>
                              </p:par>
                              <p:par>
                                <p:cTn id="40" presetID="53" presetClass="entr" presetSubtype="16" fill="hold" nodeType="with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500" fill="hold"/>
                                        <p:tgtEl>
                                          <p:spTgt spid="118"/>
                                        </p:tgtEl>
                                        <p:attrNameLst>
                                          <p:attrName>ppt_w</p:attrName>
                                        </p:attrNameLst>
                                      </p:cBhvr>
                                      <p:tavLst>
                                        <p:tav tm="0">
                                          <p:val>
                                            <p:fltVal val="0"/>
                                          </p:val>
                                        </p:tav>
                                        <p:tav tm="100000">
                                          <p:val>
                                            <p:strVal val="#ppt_w"/>
                                          </p:val>
                                        </p:tav>
                                      </p:tavLst>
                                    </p:anim>
                                    <p:anim calcmode="lin" valueType="num">
                                      <p:cBhvr>
                                        <p:cTn id="43" dur="500" fill="hold"/>
                                        <p:tgtEl>
                                          <p:spTgt spid="118"/>
                                        </p:tgtEl>
                                        <p:attrNameLst>
                                          <p:attrName>ppt_h</p:attrName>
                                        </p:attrNameLst>
                                      </p:cBhvr>
                                      <p:tavLst>
                                        <p:tav tm="0">
                                          <p:val>
                                            <p:fltVal val="0"/>
                                          </p:val>
                                        </p:tav>
                                        <p:tav tm="100000">
                                          <p:val>
                                            <p:strVal val="#ppt_h"/>
                                          </p:val>
                                        </p:tav>
                                      </p:tavLst>
                                    </p:anim>
                                    <p:animEffect transition="in" filter="fade">
                                      <p:cBhvr>
                                        <p:cTn id="44" dur="500"/>
                                        <p:tgtEl>
                                          <p:spTgt spid="118"/>
                                        </p:tgtEl>
                                      </p:cBhvr>
                                    </p:animEffect>
                                  </p:childTnLst>
                                </p:cTn>
                              </p:par>
                              <p:par>
                                <p:cTn id="45" presetID="53" presetClass="entr" presetSubtype="16"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500" fill="hold"/>
                                        <p:tgtEl>
                                          <p:spTgt spid="121"/>
                                        </p:tgtEl>
                                        <p:attrNameLst>
                                          <p:attrName>ppt_w</p:attrName>
                                        </p:attrNameLst>
                                      </p:cBhvr>
                                      <p:tavLst>
                                        <p:tav tm="0">
                                          <p:val>
                                            <p:fltVal val="0"/>
                                          </p:val>
                                        </p:tav>
                                        <p:tav tm="100000">
                                          <p:val>
                                            <p:strVal val="#ppt_w"/>
                                          </p:val>
                                        </p:tav>
                                      </p:tavLst>
                                    </p:anim>
                                    <p:anim calcmode="lin" valueType="num">
                                      <p:cBhvr>
                                        <p:cTn id="48" dur="500" fill="hold"/>
                                        <p:tgtEl>
                                          <p:spTgt spid="121"/>
                                        </p:tgtEl>
                                        <p:attrNameLst>
                                          <p:attrName>ppt_h</p:attrName>
                                        </p:attrNameLst>
                                      </p:cBhvr>
                                      <p:tavLst>
                                        <p:tav tm="0">
                                          <p:val>
                                            <p:fltVal val="0"/>
                                          </p:val>
                                        </p:tav>
                                        <p:tav tm="100000">
                                          <p:val>
                                            <p:strVal val="#ppt_h"/>
                                          </p:val>
                                        </p:tav>
                                      </p:tavLst>
                                    </p:anim>
                                    <p:animEffect transition="in" filter="fade">
                                      <p:cBhvr>
                                        <p:cTn id="49" dur="500"/>
                                        <p:tgtEl>
                                          <p:spTgt spid="121"/>
                                        </p:tgtEl>
                                      </p:cBhvr>
                                    </p:animEffect>
                                  </p:childTnLst>
                                </p:cTn>
                              </p:par>
                              <p:par>
                                <p:cTn id="50" presetID="53" presetClass="entr" presetSubtype="16" fill="hold" nodeType="withEffect">
                                  <p:stCondLst>
                                    <p:cond delay="0"/>
                                  </p:stCondLst>
                                  <p:childTnLst>
                                    <p:set>
                                      <p:cBhvr>
                                        <p:cTn id="51" dur="1" fill="hold">
                                          <p:stCondLst>
                                            <p:cond delay="0"/>
                                          </p:stCondLst>
                                        </p:cTn>
                                        <p:tgtEl>
                                          <p:spTgt spid="112"/>
                                        </p:tgtEl>
                                        <p:attrNameLst>
                                          <p:attrName>style.visibility</p:attrName>
                                        </p:attrNameLst>
                                      </p:cBhvr>
                                      <p:to>
                                        <p:strVal val="visible"/>
                                      </p:to>
                                    </p:set>
                                    <p:anim calcmode="lin" valueType="num">
                                      <p:cBhvr>
                                        <p:cTn id="52" dur="500" fill="hold"/>
                                        <p:tgtEl>
                                          <p:spTgt spid="112"/>
                                        </p:tgtEl>
                                        <p:attrNameLst>
                                          <p:attrName>ppt_w</p:attrName>
                                        </p:attrNameLst>
                                      </p:cBhvr>
                                      <p:tavLst>
                                        <p:tav tm="0">
                                          <p:val>
                                            <p:fltVal val="0"/>
                                          </p:val>
                                        </p:tav>
                                        <p:tav tm="100000">
                                          <p:val>
                                            <p:strVal val="#ppt_w"/>
                                          </p:val>
                                        </p:tav>
                                      </p:tavLst>
                                    </p:anim>
                                    <p:anim calcmode="lin" valueType="num">
                                      <p:cBhvr>
                                        <p:cTn id="53" dur="500" fill="hold"/>
                                        <p:tgtEl>
                                          <p:spTgt spid="112"/>
                                        </p:tgtEl>
                                        <p:attrNameLst>
                                          <p:attrName>ppt_h</p:attrName>
                                        </p:attrNameLst>
                                      </p:cBhvr>
                                      <p:tavLst>
                                        <p:tav tm="0">
                                          <p:val>
                                            <p:fltVal val="0"/>
                                          </p:val>
                                        </p:tav>
                                        <p:tav tm="100000">
                                          <p:val>
                                            <p:strVal val="#ppt_h"/>
                                          </p:val>
                                        </p:tav>
                                      </p:tavLst>
                                    </p:anim>
                                    <p:animEffect transition="in" filter="fade">
                                      <p:cBhvr>
                                        <p:cTn id="54" dur="500"/>
                                        <p:tgtEl>
                                          <p:spTgt spid="1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500"/>
                                        <p:tgtEl>
                                          <p:spTgt spid="100"/>
                                        </p:tgtEl>
                                      </p:cBhvr>
                                    </p:animEffect>
                                  </p:childTnLst>
                                </p:cTn>
                              </p:par>
                              <p:par>
                                <p:cTn id="60" presetID="9" presetClass="entr" presetSubtype="0"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dissolve">
                                      <p:cBhvr>
                                        <p:cTn id="62" dur="500"/>
                                        <p:tgtEl>
                                          <p:spTgt spid="1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2"/>
                                        </p:tgtEl>
                                        <p:attrNameLst>
                                          <p:attrName>style.visibility</p:attrName>
                                        </p:attrNameLst>
                                      </p:cBhvr>
                                      <p:to>
                                        <p:strVal val="visible"/>
                                      </p:to>
                                    </p:set>
                                    <p:animEffect transition="in" filter="fade">
                                      <p:cBhvr>
                                        <p:cTn id="67" dur="500"/>
                                        <p:tgtEl>
                                          <p:spTgt spid="1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1"/>
                                        </p:tgtEl>
                                        <p:attrNameLst>
                                          <p:attrName>style.visibility</p:attrName>
                                        </p:attrNameLst>
                                      </p:cBhvr>
                                      <p:to>
                                        <p:strVal val="visible"/>
                                      </p:to>
                                    </p:set>
                                    <p:animEffect transition="in" filter="fade">
                                      <p:cBhvr>
                                        <p:cTn id="72" dur="500"/>
                                        <p:tgtEl>
                                          <p:spTgt spid="1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2"/>
                                        </p:tgtEl>
                                        <p:attrNameLst>
                                          <p:attrName>style.visibility</p:attrName>
                                        </p:attrNameLst>
                                      </p:cBhvr>
                                      <p:to>
                                        <p:strVal val="visible"/>
                                      </p:to>
                                    </p:set>
                                    <p:animEffect transition="in" filter="fade">
                                      <p:cBhvr>
                                        <p:cTn id="77" dur="500"/>
                                        <p:tgtEl>
                                          <p:spTgt spid="1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8"/>
                                        </p:tgtEl>
                                        <p:attrNameLst>
                                          <p:attrName>style.visibility</p:attrName>
                                        </p:attrNameLst>
                                      </p:cBhvr>
                                      <p:to>
                                        <p:strVal val="visible"/>
                                      </p:to>
                                    </p:set>
                                    <p:animEffect transition="in" filter="fade">
                                      <p:cBhvr>
                                        <p:cTn id="82" dur="500"/>
                                        <p:tgtEl>
                                          <p:spTgt spid="1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72"/>
                                        </p:tgtEl>
                                        <p:attrNameLst>
                                          <p:attrName>style.visibility</p:attrName>
                                        </p:attrNameLst>
                                      </p:cBhvr>
                                      <p:to>
                                        <p:strVal val="visible"/>
                                      </p:to>
                                    </p:set>
                                    <p:animEffect transition="in" filter="fade">
                                      <p:cBhvr>
                                        <p:cTn id="85" dur="500"/>
                                        <p:tgtEl>
                                          <p:spTgt spid="1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45"/>
                                        </p:tgtEl>
                                        <p:attrNameLst>
                                          <p:attrName>style.visibility</p:attrName>
                                        </p:attrNameLst>
                                      </p:cBhvr>
                                      <p:to>
                                        <p:strVal val="visible"/>
                                      </p:to>
                                    </p:set>
                                    <p:animEffect transition="in" filter="fade">
                                      <p:cBhvr>
                                        <p:cTn id="90" dur="500"/>
                                        <p:tgtEl>
                                          <p:spTgt spid="1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9"/>
                                        </p:tgtEl>
                                        <p:attrNameLst>
                                          <p:attrName>style.visibility</p:attrName>
                                        </p:attrNameLst>
                                      </p:cBhvr>
                                      <p:to>
                                        <p:strVal val="visible"/>
                                      </p:to>
                                    </p:set>
                                    <p:animEffect transition="in" filter="fade">
                                      <p:cBhvr>
                                        <p:cTn id="93" dur="500"/>
                                        <p:tgtEl>
                                          <p:spTgt spid="16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1"/>
                                        </p:tgtEl>
                                        <p:attrNameLst>
                                          <p:attrName>style.visibility</p:attrName>
                                        </p:attrNameLst>
                                      </p:cBhvr>
                                      <p:to>
                                        <p:strVal val="visible"/>
                                      </p:to>
                                    </p:set>
                                    <p:animEffect transition="in" filter="fade">
                                      <p:cBhvr>
                                        <p:cTn id="96"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9" grpId="0"/>
      <p:bldP spid="172" grpId="0" animBg="1"/>
      <p:bldP spid="1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173"/>
          <p:cNvSpPr/>
          <p:nvPr/>
        </p:nvSpPr>
        <p:spPr>
          <a:xfrm rot="16200000">
            <a:off x="8030764" y="1416206"/>
            <a:ext cx="656372" cy="1569703"/>
          </a:xfrm>
          <a:prstGeom prst="rect">
            <a:avLst/>
          </a:prstGeom>
          <a:gradFill flip="none" rotWithShape="1">
            <a:gsLst>
              <a:gs pos="0">
                <a:schemeClr val="tx1">
                  <a:alpha val="0"/>
                </a:schemeClr>
              </a:gs>
              <a:gs pos="30000">
                <a:schemeClr val="accent1">
                  <a:alpha val="45000"/>
                </a:schemeClr>
              </a:gs>
              <a:gs pos="100000">
                <a:schemeClr val="tx1"/>
              </a:gs>
            </a:gsLst>
            <a:lin ang="16200000" scaled="1"/>
            <a:tileRect/>
          </a:gradFill>
          <a:ln w="25400" cap="flat" cmpd="sng" algn="ctr">
            <a:noFill/>
            <a:prstDash val="solid"/>
          </a:ln>
          <a:effectLst>
            <a:outerShdw blurRad="76200" dist="50800" algn="ctr" rotWithShape="0">
              <a:srgbClr val="000000">
                <a:alpha val="27000"/>
              </a:srgbClr>
            </a:outerShdw>
          </a:effectLst>
        </p:spPr>
        <p:txBody>
          <a:bodyPr lIns="68508" tIns="34255" rIns="68508" bIns="34255" rtlCol="0" anchor="ctr"/>
          <a:lstStyle/>
          <a:p>
            <a:pPr algn="ctr" defTabSz="456702"/>
            <a:endParaRPr lang="en-US" sz="900" kern="0" dirty="0">
              <a:solidFill>
                <a:srgbClr val="8E909E"/>
              </a:solidFill>
              <a:latin typeface="+mn-ea"/>
              <a:ea typeface="+mn-ea"/>
              <a:cs typeface="メイリオ"/>
            </a:endParaRPr>
          </a:p>
        </p:txBody>
      </p:sp>
      <p:sp>
        <p:nvSpPr>
          <p:cNvPr id="175" name="Rectangle 174"/>
          <p:cNvSpPr/>
          <p:nvPr/>
        </p:nvSpPr>
        <p:spPr>
          <a:xfrm rot="16200000">
            <a:off x="8333374" y="748391"/>
            <a:ext cx="469963" cy="1150935"/>
          </a:xfrm>
          <a:prstGeom prst="rect">
            <a:avLst/>
          </a:prstGeom>
          <a:gradFill flip="none" rotWithShape="1">
            <a:gsLst>
              <a:gs pos="0">
                <a:schemeClr val="tx1">
                  <a:alpha val="0"/>
                </a:schemeClr>
              </a:gs>
              <a:gs pos="50000">
                <a:schemeClr val="accent1">
                  <a:alpha val="45000"/>
                </a:schemeClr>
              </a:gs>
              <a:gs pos="100000">
                <a:schemeClr val="tx1"/>
              </a:gs>
            </a:gsLst>
            <a:lin ang="16200000" scaled="1"/>
            <a:tileRect/>
          </a:gradFill>
          <a:ln w="25400" cap="flat" cmpd="sng" algn="ctr">
            <a:noFill/>
            <a:prstDash val="solid"/>
          </a:ln>
          <a:effectLst>
            <a:outerShdw blurRad="76200" dist="50800" algn="ctr" rotWithShape="0">
              <a:srgbClr val="000000">
                <a:alpha val="27000"/>
              </a:srgbClr>
            </a:outerShdw>
          </a:effectLst>
        </p:spPr>
        <p:txBody>
          <a:bodyPr lIns="68508" tIns="34255" rIns="68508" bIns="34255" rtlCol="0" anchor="ctr"/>
          <a:lstStyle/>
          <a:p>
            <a:pPr algn="ctr" defTabSz="456702"/>
            <a:endParaRPr lang="en-US" sz="900" kern="0" dirty="0">
              <a:solidFill>
                <a:srgbClr val="8E909E"/>
              </a:solidFill>
              <a:latin typeface="+mn-ea"/>
              <a:ea typeface="+mn-ea"/>
              <a:cs typeface="メイリオ"/>
            </a:endParaRPr>
          </a:p>
        </p:txBody>
      </p:sp>
      <p:sp>
        <p:nvSpPr>
          <p:cNvPr id="176" name="Rectangle 175"/>
          <p:cNvSpPr/>
          <p:nvPr/>
        </p:nvSpPr>
        <p:spPr>
          <a:xfrm rot="16200000">
            <a:off x="8084977" y="-103176"/>
            <a:ext cx="424064" cy="1693589"/>
          </a:xfrm>
          <a:prstGeom prst="rect">
            <a:avLst/>
          </a:prstGeom>
          <a:gradFill flip="none" rotWithShape="1">
            <a:gsLst>
              <a:gs pos="0">
                <a:schemeClr val="tx1">
                  <a:alpha val="0"/>
                </a:schemeClr>
              </a:gs>
              <a:gs pos="50000">
                <a:schemeClr val="accent1">
                  <a:alpha val="45000"/>
                </a:schemeClr>
              </a:gs>
              <a:gs pos="100000">
                <a:schemeClr val="tx1"/>
              </a:gs>
            </a:gsLst>
            <a:lin ang="16200000" scaled="1"/>
            <a:tileRect/>
          </a:gradFill>
          <a:ln w="25400" cap="flat" cmpd="sng" algn="ctr">
            <a:noFill/>
            <a:prstDash val="solid"/>
          </a:ln>
          <a:effectLst>
            <a:outerShdw blurRad="76200" dist="50800" algn="ctr" rotWithShape="0">
              <a:srgbClr val="000000">
                <a:alpha val="27000"/>
              </a:srgbClr>
            </a:outerShdw>
          </a:effectLst>
        </p:spPr>
        <p:txBody>
          <a:bodyPr lIns="68508" tIns="34255" rIns="68508" bIns="34255" rtlCol="0" anchor="ctr"/>
          <a:lstStyle/>
          <a:p>
            <a:pPr algn="ctr" defTabSz="456702"/>
            <a:endParaRPr lang="en-US" sz="900" kern="0" dirty="0">
              <a:solidFill>
                <a:srgbClr val="8E909E"/>
              </a:solidFill>
              <a:latin typeface="+mn-ea"/>
              <a:ea typeface="+mn-ea"/>
              <a:cs typeface="メイリオ"/>
            </a:endParaRPr>
          </a:p>
        </p:txBody>
      </p:sp>
      <p:pic>
        <p:nvPicPr>
          <p:cNvPr id="16386" name="Picture 2"/>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t="21766" b="22960"/>
          <a:stretch/>
        </p:blipFill>
        <p:spPr bwMode="auto">
          <a:xfrm>
            <a:off x="2910" y="553932"/>
            <a:ext cx="9142612" cy="245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 name="Rectangle 151"/>
          <p:cNvSpPr/>
          <p:nvPr/>
        </p:nvSpPr>
        <p:spPr>
          <a:xfrm>
            <a:off x="1192" y="544632"/>
            <a:ext cx="9141619" cy="2577127"/>
          </a:xfrm>
          <a:prstGeom prst="rect">
            <a:avLst/>
          </a:prstGeom>
          <a:gradFill>
            <a:gsLst>
              <a:gs pos="100000">
                <a:schemeClr val="bg1">
                  <a:lumMod val="65000"/>
                  <a:alpha val="30000"/>
                </a:schemeClr>
              </a:gs>
              <a:gs pos="0">
                <a:srgbClr val="08252E">
                  <a:alpha val="0"/>
                </a:srgbClr>
              </a:gs>
            </a:gsLst>
            <a:lin ang="16200000" scaled="1"/>
          </a:gradFill>
          <a:ln w="9525" cap="flat" cmpd="sng" algn="ctr">
            <a:noFill/>
            <a:prstDash val="solid"/>
            <a:headEnd/>
            <a:tailEnd/>
          </a:ln>
          <a:effectLst/>
        </p:spPr>
        <p:txBody>
          <a:bodyPr vert="horz" wrap="square" lIns="11425" tIns="114238" rIns="11425" bIns="11425" anchor="t" anchorCtr="0"/>
          <a:lstStyle/>
          <a:p>
            <a:pPr algn="ctr" defTabSz="684591">
              <a:lnSpc>
                <a:spcPct val="95000"/>
              </a:lnSpc>
              <a:spcBef>
                <a:spcPts val="150"/>
              </a:spcBef>
            </a:pPr>
            <a:endParaRPr lang="en-US" sz="1500" b="1" kern="0" dirty="0">
              <a:solidFill>
                <a:schemeClr val="accent3">
                  <a:lumMod val="50000"/>
                </a:schemeClr>
              </a:solidFill>
              <a:latin typeface="メイリオ"/>
              <a:ea typeface="メイリオ"/>
              <a:cs typeface="メイリオ"/>
            </a:endParaRPr>
          </a:p>
        </p:txBody>
      </p:sp>
      <p:sp>
        <p:nvSpPr>
          <p:cNvPr id="4" name="Title 3"/>
          <p:cNvSpPr>
            <a:spLocks noGrp="1"/>
          </p:cNvSpPr>
          <p:nvPr>
            <p:ph type="title"/>
          </p:nvPr>
        </p:nvSpPr>
        <p:spPr>
          <a:xfrm>
            <a:off x="325615" y="120099"/>
            <a:ext cx="8657113" cy="473489"/>
          </a:xfrm>
        </p:spPr>
        <p:txBody>
          <a:bodyPr>
            <a:normAutofit/>
          </a:bodyPr>
          <a:lstStyle/>
          <a:p>
            <a:r>
              <a:rPr lang="en-US" sz="2400" dirty="0">
                <a:latin typeface="+mn-ea"/>
                <a:ea typeface="+mn-ea"/>
                <a:cs typeface="メイリオ"/>
              </a:rPr>
              <a:t>Cisco Intelligent WAN (</a:t>
            </a:r>
            <a:r>
              <a:rPr lang="en-US" sz="2400" dirty="0" err="1">
                <a:latin typeface="+mn-ea"/>
                <a:ea typeface="+mn-ea"/>
                <a:cs typeface="メイリオ"/>
              </a:rPr>
              <a:t>IWAN</a:t>
            </a:r>
            <a:r>
              <a:rPr lang="en-US" sz="2400" dirty="0">
                <a:latin typeface="+mn-ea"/>
                <a:ea typeface="+mn-ea"/>
                <a:cs typeface="メイリオ"/>
              </a:rPr>
              <a:t>): WAN</a:t>
            </a:r>
            <a:r>
              <a:rPr lang="ja-JP" altLang="en-US" sz="2400" dirty="0">
                <a:latin typeface="+mn-ea"/>
                <a:ea typeface="+mn-ea"/>
                <a:cs typeface="メイリオ"/>
              </a:rPr>
              <a:t>高度化ソリューション</a:t>
            </a:r>
            <a:endParaRPr lang="en-US" sz="2400" dirty="0">
              <a:latin typeface="+mn-ea"/>
              <a:ea typeface="+mn-ea"/>
              <a:cs typeface="メイリオ"/>
            </a:endParaRPr>
          </a:p>
        </p:txBody>
      </p:sp>
      <p:grpSp>
        <p:nvGrpSpPr>
          <p:cNvPr id="1327" name="Group 1326"/>
          <p:cNvGrpSpPr/>
          <p:nvPr/>
        </p:nvGrpSpPr>
        <p:grpSpPr>
          <a:xfrm>
            <a:off x="4557374" y="761115"/>
            <a:ext cx="986512" cy="566272"/>
            <a:chOff x="10187585" y="4457611"/>
            <a:chExt cx="1485546" cy="974617"/>
          </a:xfrm>
        </p:grpSpPr>
        <p:pic>
          <p:nvPicPr>
            <p:cNvPr id="1330" name="Picture 2" descr="\\MV-FS\Projects\Cisco\03_Assets\Icons\Kubrick Icons\Device Icons\Device_cloud_white_3041_default_256.png"/>
            <p:cNvPicPr>
              <a:picLocks noChangeAspect="1" noChangeArrowheads="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t="17197" b="17197"/>
            <a:stretch/>
          </p:blipFill>
          <p:spPr bwMode="auto">
            <a:xfrm>
              <a:off x="10187585" y="4457611"/>
              <a:ext cx="1485546" cy="9746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29" name="Rectangle 1328"/>
            <p:cNvSpPr/>
            <p:nvPr/>
          </p:nvSpPr>
          <p:spPr>
            <a:xfrm>
              <a:off x="10526296" y="4781188"/>
              <a:ext cx="789827" cy="546272"/>
            </a:xfrm>
            <a:prstGeom prst="rect">
              <a:avLst/>
            </a:prstGeom>
          </p:spPr>
          <p:txBody>
            <a:bodyPr wrap="none">
              <a:spAutoFit/>
            </a:bodyPr>
            <a:lstStyle/>
            <a:p>
              <a:pPr algn="ctr">
                <a:lnSpc>
                  <a:spcPct val="150000"/>
                </a:lnSpc>
                <a:defRPr/>
              </a:pPr>
              <a:r>
                <a:rPr lang="en-US" sz="975" dirty="0">
                  <a:solidFill>
                    <a:schemeClr val="accent3">
                      <a:lumMod val="10000"/>
                    </a:schemeClr>
                  </a:solidFill>
                  <a:latin typeface="+mn-ea"/>
                  <a:ea typeface="+mn-ea"/>
                  <a:cs typeface="メイリオ"/>
                </a:rPr>
                <a:t>MPLS</a:t>
              </a:r>
            </a:p>
          </p:txBody>
        </p:sp>
      </p:grpSp>
      <p:sp>
        <p:nvSpPr>
          <p:cNvPr id="1335" name="Rectangle 1334"/>
          <p:cNvSpPr/>
          <p:nvPr/>
        </p:nvSpPr>
        <p:spPr>
          <a:xfrm>
            <a:off x="688009" y="1899017"/>
            <a:ext cx="841461" cy="282721"/>
          </a:xfrm>
          <a:prstGeom prst="rect">
            <a:avLst/>
          </a:prstGeom>
        </p:spPr>
        <p:txBody>
          <a:bodyPr wrap="square" lIns="57093" tIns="28551" rIns="57093" bIns="28551" anchor="ctr">
            <a:spAutoFit/>
          </a:bodyPr>
          <a:lstStyle/>
          <a:p>
            <a:pPr algn="ctr">
              <a:lnSpc>
                <a:spcPct val="150000"/>
              </a:lnSpc>
              <a:defRPr/>
            </a:pPr>
            <a:r>
              <a:rPr lang="en-US" sz="975" dirty="0">
                <a:latin typeface="+mn-ea"/>
                <a:ea typeface="+mn-ea"/>
                <a:cs typeface="メイリオ"/>
              </a:rPr>
              <a:t>Branch</a:t>
            </a:r>
          </a:p>
        </p:txBody>
      </p:sp>
      <p:pic>
        <p:nvPicPr>
          <p:cNvPr id="1332" name="Picture 8" descr="\\MV-FS\Projects\Cisco\03_Assets\Icons\Kubrick Icons\Device Icons\Device_detector_3094_2.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952531" y="981024"/>
            <a:ext cx="463190" cy="302999"/>
          </a:xfrm>
          <a:prstGeom prst="rect">
            <a:avLst/>
          </a:prstGeom>
          <a:noFill/>
          <a:extLst>
            <a:ext uri="{909E8E84-426E-40DD-AFC4-6F175D3DCCD1}">
              <a14:hiddenFill xmlns:a14="http://schemas.microsoft.com/office/drawing/2010/main">
                <a:solidFill>
                  <a:srgbClr val="FFFFFF"/>
                </a:solidFill>
              </a14:hiddenFill>
            </a:ext>
          </a:extLst>
        </p:spPr>
      </p:pic>
      <p:sp>
        <p:nvSpPr>
          <p:cNvPr id="1333" name="Rectangle 141"/>
          <p:cNvSpPr>
            <a:spLocks noChangeArrowheads="1"/>
          </p:cNvSpPr>
          <p:nvPr>
            <p:custDataLst>
              <p:tags r:id="rId1"/>
            </p:custDataLst>
          </p:nvPr>
        </p:nvSpPr>
        <p:spPr bwMode="auto">
          <a:xfrm>
            <a:off x="2909708" y="690615"/>
            <a:ext cx="540434" cy="265409"/>
          </a:xfrm>
          <a:prstGeom prst="rect">
            <a:avLst/>
          </a:prstGeom>
          <a:noFill/>
          <a:ln w="9525">
            <a:noFill/>
            <a:miter lim="800000"/>
            <a:headEnd/>
            <a:tailEnd/>
          </a:ln>
        </p:spPr>
        <p:txBody>
          <a:bodyPr wrap="square" lIns="57093" tIns="28551" rIns="57093" bIns="28551">
            <a:spAutoFit/>
          </a:bodyPr>
          <a:lstStyle/>
          <a:p>
            <a:pPr algn="ctr">
              <a:lnSpc>
                <a:spcPct val="150000"/>
              </a:lnSpc>
              <a:defRPr/>
            </a:pPr>
            <a:r>
              <a:rPr lang="en-US" sz="900" b="1" dirty="0" err="1">
                <a:latin typeface="+mn-ea"/>
                <a:ea typeface="+mn-ea"/>
                <a:cs typeface="メイリオ"/>
              </a:rPr>
              <a:t>AVC</a:t>
            </a:r>
            <a:endParaRPr lang="en-US" sz="900" b="1" dirty="0">
              <a:latin typeface="+mn-ea"/>
              <a:ea typeface="+mn-ea"/>
              <a:cs typeface="メイリオ"/>
            </a:endParaRPr>
          </a:p>
        </p:txBody>
      </p:sp>
      <p:grpSp>
        <p:nvGrpSpPr>
          <p:cNvPr id="2" name="Group 1"/>
          <p:cNvGrpSpPr/>
          <p:nvPr/>
        </p:nvGrpSpPr>
        <p:grpSpPr>
          <a:xfrm>
            <a:off x="4557364" y="1835184"/>
            <a:ext cx="986514" cy="558491"/>
            <a:chOff x="7720043" y="3547952"/>
            <a:chExt cx="1578832" cy="893586"/>
          </a:xfrm>
        </p:grpSpPr>
        <p:pic>
          <p:nvPicPr>
            <p:cNvPr id="1369" name="Picture 2" descr="\\MV-FS\Projects\Cisco\03_Assets\Icons\Kubrick Icons\Device Icons\Device_cloud_white_3041_default_256.png"/>
            <p:cNvPicPr>
              <a:picLocks noChangeAspect="1" noChangeArrowheads="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t="17647" b="17647"/>
            <a:stretch/>
          </p:blipFill>
          <p:spPr bwMode="auto">
            <a:xfrm>
              <a:off x="7720043" y="3547952"/>
              <a:ext cx="1578832" cy="893586"/>
            </a:xfrm>
            <a:prstGeom prst="rect">
              <a:avLst/>
            </a:prstGeom>
            <a:noFill/>
            <a:extLst>
              <a:ext uri="{909E8E84-426E-40DD-AFC4-6F175D3DCCD1}">
                <a14:hiddenFill xmlns:a14="http://schemas.microsoft.com/office/drawing/2010/main">
                  <a:solidFill>
                    <a:srgbClr val="FFFFFF"/>
                  </a:solidFill>
                </a14:hiddenFill>
              </a:ext>
            </a:extLst>
          </p:spPr>
        </p:pic>
        <p:sp>
          <p:nvSpPr>
            <p:cNvPr id="1368" name="Rectangle 1367"/>
            <p:cNvSpPr/>
            <p:nvPr/>
          </p:nvSpPr>
          <p:spPr>
            <a:xfrm>
              <a:off x="8083172" y="3866986"/>
              <a:ext cx="898912" cy="470885"/>
            </a:xfrm>
            <a:prstGeom prst="rect">
              <a:avLst/>
            </a:prstGeom>
          </p:spPr>
          <p:txBody>
            <a:bodyPr wrap="none" lIns="68571" tIns="34286" rIns="68571" bIns="34286">
              <a:spAutoFit/>
            </a:bodyPr>
            <a:lstStyle/>
            <a:p>
              <a:pPr algn="ctr">
                <a:lnSpc>
                  <a:spcPct val="150000"/>
                </a:lnSpc>
                <a:defRPr/>
              </a:pPr>
              <a:r>
                <a:rPr lang="en-US" sz="975" dirty="0">
                  <a:solidFill>
                    <a:schemeClr val="accent3">
                      <a:lumMod val="10000"/>
                    </a:schemeClr>
                  </a:solidFill>
                  <a:latin typeface="+mn-ea"/>
                  <a:ea typeface="+mn-ea"/>
                  <a:cs typeface="メイリオ"/>
                </a:rPr>
                <a:t>Internet</a:t>
              </a:r>
            </a:p>
          </p:txBody>
        </p:sp>
      </p:grpSp>
      <p:pic>
        <p:nvPicPr>
          <p:cNvPr id="78" name="Picture 5" descr="C:\Users\andrewg\Desktop\branch.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5021"/>
          <a:stretch/>
        </p:blipFill>
        <p:spPr bwMode="auto">
          <a:xfrm>
            <a:off x="872676" y="1046032"/>
            <a:ext cx="528998" cy="801491"/>
          </a:xfrm>
          <a:prstGeom prst="rect">
            <a:avLst/>
          </a:prstGeom>
          <a:noFill/>
          <a:effectLst>
            <a:reflection blurRad="6350" stA="12000" endPos="20000" dir="5400000" sy="-100000" algn="bl" rotWithShape="0"/>
          </a:effectLst>
          <a:extLst>
            <a:ext uri="{909E8E84-426E-40DD-AFC4-6F175D3DCCD1}">
              <a14:hiddenFill xmlns:a14="http://schemas.microsoft.com/office/drawing/2010/main">
                <a:solidFill>
                  <a:srgbClr val="FFFFFF"/>
                </a:solidFill>
              </a14:hiddenFill>
            </a:ext>
          </a:extLst>
        </p:spPr>
      </p:pic>
      <p:grpSp>
        <p:nvGrpSpPr>
          <p:cNvPr id="1352" name="Group 502"/>
          <p:cNvGrpSpPr/>
          <p:nvPr/>
        </p:nvGrpSpPr>
        <p:grpSpPr>
          <a:xfrm>
            <a:off x="700166" y="1629801"/>
            <a:ext cx="331434" cy="260178"/>
            <a:chOff x="-389400" y="2532185"/>
            <a:chExt cx="1722296" cy="1352019"/>
          </a:xfrm>
        </p:grpSpPr>
        <p:pic>
          <p:nvPicPr>
            <p:cNvPr id="1353" name="Picture 13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0" y="2532185"/>
              <a:ext cx="1722296" cy="1352019"/>
            </a:xfrm>
            <a:prstGeom prst="rect">
              <a:avLst/>
            </a:prstGeom>
            <a:noFill/>
            <a:ln>
              <a:noFill/>
            </a:ln>
            <a:effectLst>
              <a:outerShdw blurRad="63500" sx="102000" sy="102000" algn="ctr" rotWithShape="0">
                <a:prstClr val="black">
                  <a:alpha val="40000"/>
                </a:prstClr>
              </a:outerShdw>
            </a:effectLst>
          </p:spPr>
        </p:pic>
        <p:sp>
          <p:nvSpPr>
            <p:cNvPr id="1354" name="Freeform 1353"/>
            <p:cNvSpPr/>
            <p:nvPr/>
          </p:nvSpPr>
          <p:spPr>
            <a:xfrm>
              <a:off x="-56509" y="2583658"/>
              <a:ext cx="962026" cy="723898"/>
            </a:xfrm>
            <a:custGeom>
              <a:avLst/>
              <a:gdLst>
                <a:gd name="connsiteX0" fmla="*/ 26194 w 952500"/>
                <a:gd name="connsiteY0" fmla="*/ 0 h 719137"/>
                <a:gd name="connsiteX1" fmla="*/ 928688 w 952500"/>
                <a:gd name="connsiteY1" fmla="*/ 9525 h 719137"/>
                <a:gd name="connsiteX2" fmla="*/ 952500 w 952500"/>
                <a:gd name="connsiteY2" fmla="*/ 719137 h 719137"/>
                <a:gd name="connsiteX3" fmla="*/ 0 w 952500"/>
                <a:gd name="connsiteY3" fmla="*/ 714375 h 719137"/>
                <a:gd name="connsiteX4" fmla="*/ 26194 w 952500"/>
                <a:gd name="connsiteY4" fmla="*/ 0 h 719137"/>
                <a:gd name="connsiteX0" fmla="*/ 23813 w 950119"/>
                <a:gd name="connsiteY0" fmla="*/ 0 h 719137"/>
                <a:gd name="connsiteX1" fmla="*/ 926307 w 950119"/>
                <a:gd name="connsiteY1" fmla="*/ 9525 h 719137"/>
                <a:gd name="connsiteX2" fmla="*/ 950119 w 950119"/>
                <a:gd name="connsiteY2" fmla="*/ 719137 h 719137"/>
                <a:gd name="connsiteX3" fmla="*/ 0 w 950119"/>
                <a:gd name="connsiteY3" fmla="*/ 716757 h 719137"/>
                <a:gd name="connsiteX4" fmla="*/ 23813 w 950119"/>
                <a:gd name="connsiteY4" fmla="*/ 0 h 719137"/>
                <a:gd name="connsiteX0" fmla="*/ 21431 w 950119"/>
                <a:gd name="connsiteY0" fmla="*/ 0 h 723900"/>
                <a:gd name="connsiteX1" fmla="*/ 926307 w 950119"/>
                <a:gd name="connsiteY1" fmla="*/ 14288 h 723900"/>
                <a:gd name="connsiteX2" fmla="*/ 950119 w 950119"/>
                <a:gd name="connsiteY2" fmla="*/ 723900 h 723900"/>
                <a:gd name="connsiteX3" fmla="*/ 0 w 950119"/>
                <a:gd name="connsiteY3" fmla="*/ 721520 h 723900"/>
                <a:gd name="connsiteX4" fmla="*/ 21431 w 950119"/>
                <a:gd name="connsiteY4" fmla="*/ 0 h 723900"/>
                <a:gd name="connsiteX0" fmla="*/ 28574 w 957262"/>
                <a:gd name="connsiteY0" fmla="*/ 0 h 723900"/>
                <a:gd name="connsiteX1" fmla="*/ 933450 w 957262"/>
                <a:gd name="connsiteY1" fmla="*/ 14288 h 723900"/>
                <a:gd name="connsiteX2" fmla="*/ 957262 w 957262"/>
                <a:gd name="connsiteY2" fmla="*/ 723900 h 723900"/>
                <a:gd name="connsiteX3" fmla="*/ 0 w 957262"/>
                <a:gd name="connsiteY3" fmla="*/ 721520 h 723900"/>
                <a:gd name="connsiteX4" fmla="*/ 28574 w 957262"/>
                <a:gd name="connsiteY4" fmla="*/ 0 h 723900"/>
                <a:gd name="connsiteX0" fmla="*/ 28574 w 962024"/>
                <a:gd name="connsiteY0" fmla="*/ 0 h 723900"/>
                <a:gd name="connsiteX1" fmla="*/ 933450 w 962024"/>
                <a:gd name="connsiteY1" fmla="*/ 14288 h 723900"/>
                <a:gd name="connsiteX2" fmla="*/ 962024 w 962024"/>
                <a:gd name="connsiteY2" fmla="*/ 723900 h 723900"/>
                <a:gd name="connsiteX3" fmla="*/ 0 w 962024"/>
                <a:gd name="connsiteY3" fmla="*/ 721520 h 723900"/>
                <a:gd name="connsiteX4" fmla="*/ 28574 w 962024"/>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723900">
                  <a:moveTo>
                    <a:pt x="28574" y="0"/>
                  </a:moveTo>
                  <a:lnTo>
                    <a:pt x="933450" y="14288"/>
                  </a:lnTo>
                  <a:lnTo>
                    <a:pt x="962024" y="723900"/>
                  </a:lnTo>
                  <a:lnTo>
                    <a:pt x="0" y="721520"/>
                  </a:lnTo>
                  <a:lnTo>
                    <a:pt x="28574" y="0"/>
                  </a:lnTo>
                  <a:close/>
                </a:path>
              </a:pathLst>
            </a:custGeom>
            <a:solidFill>
              <a:srgbClr val="05346C">
                <a:lumMod val="90000"/>
                <a:lumOff val="10000"/>
              </a:srgbClr>
            </a:solidFill>
            <a:ln w="25400" cap="flat" cmpd="sng" algn="ctr">
              <a:noFill/>
              <a:prstDash val="solid"/>
            </a:ln>
            <a:effectLst>
              <a:innerShdw blurRad="63500" dir="16200000">
                <a:prstClr val="black">
                  <a:alpha val="50000"/>
                </a:prstClr>
              </a:innerShdw>
            </a:effectLst>
          </p:spPr>
          <p:txBody>
            <a:bodyPr rtlCol="0" anchor="ctr"/>
            <a:lstStyle/>
            <a:p>
              <a:pPr algn="ctr">
                <a:defRPr/>
              </a:pPr>
              <a:endParaRPr lang="en-US" sz="1350" kern="0" dirty="0">
                <a:latin typeface="+mn-ea"/>
                <a:ea typeface="+mn-ea"/>
                <a:cs typeface="メイリオ"/>
              </a:endParaRPr>
            </a:p>
          </p:txBody>
        </p:sp>
      </p:grpSp>
      <p:pic>
        <p:nvPicPr>
          <p:cNvPr id="1350" name="Picture 134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82097" y="1613703"/>
            <a:ext cx="359535" cy="292397"/>
          </a:xfrm>
          <a:prstGeom prst="rect">
            <a:avLst/>
          </a:prstGeom>
        </p:spPr>
      </p:pic>
      <p:pic>
        <p:nvPicPr>
          <p:cNvPr id="82" name="Picture 81" descr="C:\Documents and Settings\rteligic\Desktop\Desktop_26Apr\desktop271211\cisco-prime\icons\Picture1.png"/>
          <p:cNvPicPr>
            <a:picLocks noChangeAspect="1" noChangeArrowheads="1"/>
          </p:cNvPicPr>
          <p:nvPr/>
        </p:nvPicPr>
        <p:blipFill rotWithShape="1">
          <a:blip r:embed="rId13" cstate="screen">
            <a:duotone>
              <a:prstClr val="black"/>
              <a:schemeClr val="tx2">
                <a:tint val="45000"/>
                <a:satMod val="400000"/>
              </a:schemeClr>
            </a:duotone>
            <a:extLst>
              <a:ext uri="{28A0092B-C50C-407E-A947-70E740481C1C}">
                <a14:useLocalDpi xmlns:a14="http://schemas.microsoft.com/office/drawing/2010/main"/>
              </a:ext>
            </a:extLst>
          </a:blip>
          <a:srcRect t="19463" b="18638"/>
          <a:stretch/>
        </p:blipFill>
        <p:spPr bwMode="auto">
          <a:xfrm>
            <a:off x="6496112" y="612400"/>
            <a:ext cx="1294253" cy="801341"/>
          </a:xfrm>
          <a:prstGeom prst="rect">
            <a:avLst/>
          </a:prstGeom>
          <a:noFill/>
          <a:ln>
            <a:noFill/>
          </a:ln>
        </p:spPr>
      </p:pic>
      <p:sp>
        <p:nvSpPr>
          <p:cNvPr id="83" name="TextBox 82"/>
          <p:cNvSpPr txBox="1"/>
          <p:nvPr/>
        </p:nvSpPr>
        <p:spPr>
          <a:xfrm>
            <a:off x="6861264" y="882513"/>
            <a:ext cx="530491" cy="327740"/>
          </a:xfrm>
          <a:prstGeom prst="rect">
            <a:avLst/>
          </a:prstGeom>
          <a:noFill/>
        </p:spPr>
        <p:txBody>
          <a:bodyPr wrap="none" lIns="57099" tIns="28554" rIns="57099" bIns="28554"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88" eaLnBrk="0" hangingPunct="0">
              <a:lnSpc>
                <a:spcPct val="90000"/>
              </a:lnSpc>
            </a:pPr>
            <a:r>
              <a:rPr lang="en-US" sz="975" b="1" dirty="0">
                <a:latin typeface="+mn-ea"/>
                <a:cs typeface="メイリオ"/>
              </a:rPr>
              <a:t>Private</a:t>
            </a:r>
            <a:br>
              <a:rPr lang="en-US" sz="975" b="1" dirty="0">
                <a:latin typeface="+mn-ea"/>
                <a:cs typeface="メイリオ"/>
              </a:rPr>
            </a:br>
            <a:r>
              <a:rPr lang="en-US" sz="975" b="1" dirty="0">
                <a:latin typeface="+mn-ea"/>
                <a:cs typeface="メイリオ"/>
              </a:rPr>
              <a:t>Cloud</a:t>
            </a:r>
          </a:p>
        </p:txBody>
      </p:sp>
      <p:pic>
        <p:nvPicPr>
          <p:cNvPr id="86" name="Picture 85" descr="C:\Documents and Settings\rteligic\Desktop\Desktop_26Apr\desktop271211\cisco-prime\icons\Picture1.png"/>
          <p:cNvPicPr>
            <a:picLocks noChangeAspect="1" noChangeArrowheads="1"/>
          </p:cNvPicPr>
          <p:nvPr/>
        </p:nvPicPr>
        <p:blipFill>
          <a:blip r:embed="rId13" cstate="screen">
            <a:duotone>
              <a:prstClr val="black"/>
              <a:schemeClr val="tx2">
                <a:tint val="45000"/>
                <a:satMod val="400000"/>
              </a:schemeClr>
            </a:duotone>
          </a:blip>
          <a:srcRect/>
          <a:stretch>
            <a:fillRect/>
          </a:stretch>
        </p:blipFill>
        <p:spPr bwMode="auto">
          <a:xfrm>
            <a:off x="7049812" y="825245"/>
            <a:ext cx="1151804" cy="1147689"/>
          </a:xfrm>
          <a:prstGeom prst="rect">
            <a:avLst/>
          </a:prstGeom>
          <a:noFill/>
        </p:spPr>
      </p:pic>
      <p:sp>
        <p:nvSpPr>
          <p:cNvPr id="93" name="TextBox 92"/>
          <p:cNvSpPr txBox="1"/>
          <p:nvPr/>
        </p:nvSpPr>
        <p:spPr>
          <a:xfrm>
            <a:off x="7372502" y="1238786"/>
            <a:ext cx="530491" cy="462777"/>
          </a:xfrm>
          <a:prstGeom prst="rect">
            <a:avLst/>
          </a:prstGeom>
          <a:noFill/>
        </p:spPr>
        <p:txBody>
          <a:bodyPr wrap="none" lIns="57099" tIns="28554" rIns="57099" bIns="28554"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88" eaLnBrk="0" hangingPunct="0">
              <a:lnSpc>
                <a:spcPct val="90000"/>
              </a:lnSpc>
            </a:pPr>
            <a:r>
              <a:rPr lang="en-US" sz="975" b="1" dirty="0">
                <a:latin typeface="+mn-ea"/>
                <a:cs typeface="メイリオ"/>
              </a:rPr>
              <a:t>Virtual</a:t>
            </a:r>
            <a:br>
              <a:rPr lang="en-US" sz="975" b="1" dirty="0">
                <a:latin typeface="+mn-ea"/>
                <a:cs typeface="メイリオ"/>
              </a:rPr>
            </a:br>
            <a:r>
              <a:rPr lang="en-US" sz="975" b="1" dirty="0">
                <a:latin typeface="+mn-ea"/>
                <a:cs typeface="メイリオ"/>
              </a:rPr>
              <a:t>Private</a:t>
            </a:r>
            <a:br>
              <a:rPr lang="en-US" sz="975" b="1" dirty="0">
                <a:latin typeface="+mn-ea"/>
                <a:cs typeface="メイリオ"/>
              </a:rPr>
            </a:br>
            <a:r>
              <a:rPr lang="en-US" sz="975" b="1" dirty="0">
                <a:latin typeface="+mn-ea"/>
                <a:cs typeface="メイリオ"/>
              </a:rPr>
              <a:t>Cloud</a:t>
            </a:r>
          </a:p>
        </p:txBody>
      </p:sp>
      <p:pic>
        <p:nvPicPr>
          <p:cNvPr id="96" name="Picture 95" descr="C:\Documents and Settings\rteligic\Desktop\Desktop_26Apr\desktop271211\cisco-prime\icons\Picture1.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rightnessContrast contrast="20000"/>
                    </a14:imgEffect>
                  </a14:imgLayer>
                </a14:imgProps>
              </a:ext>
            </a:extLst>
          </a:blip>
          <a:srcRect/>
          <a:stretch>
            <a:fillRect/>
          </a:stretch>
        </p:blipFill>
        <p:spPr bwMode="auto">
          <a:xfrm>
            <a:off x="6806786" y="1604066"/>
            <a:ext cx="1211603" cy="1207271"/>
          </a:xfrm>
          <a:prstGeom prst="rect">
            <a:avLst/>
          </a:prstGeom>
          <a:noFill/>
        </p:spPr>
      </p:pic>
      <p:sp>
        <p:nvSpPr>
          <p:cNvPr id="97" name="TextBox 96"/>
          <p:cNvSpPr txBox="1"/>
          <p:nvPr/>
        </p:nvSpPr>
        <p:spPr>
          <a:xfrm>
            <a:off x="7130512" y="2134677"/>
            <a:ext cx="492018" cy="327740"/>
          </a:xfrm>
          <a:prstGeom prst="rect">
            <a:avLst/>
          </a:prstGeom>
          <a:noFill/>
        </p:spPr>
        <p:txBody>
          <a:bodyPr wrap="none" lIns="57099" tIns="28554" rIns="57099" bIns="28554"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88" eaLnBrk="0" hangingPunct="0">
              <a:lnSpc>
                <a:spcPct val="90000"/>
              </a:lnSpc>
            </a:pPr>
            <a:r>
              <a:rPr lang="en-US" sz="975" b="1" dirty="0">
                <a:latin typeface="+mn-ea"/>
                <a:cs typeface="メイリオ"/>
              </a:rPr>
              <a:t>Public</a:t>
            </a:r>
            <a:br>
              <a:rPr lang="en-US" sz="975" b="1" dirty="0">
                <a:latin typeface="+mn-ea"/>
                <a:cs typeface="メイリオ"/>
              </a:rPr>
            </a:br>
            <a:r>
              <a:rPr lang="en-US" sz="975" b="1" dirty="0">
                <a:latin typeface="+mn-ea"/>
                <a:cs typeface="メイリオ"/>
              </a:rPr>
              <a:t>Cloud</a:t>
            </a:r>
          </a:p>
        </p:txBody>
      </p:sp>
      <p:cxnSp>
        <p:nvCxnSpPr>
          <p:cNvPr id="153" name="Straight Connector 152"/>
          <p:cNvCxnSpPr/>
          <p:nvPr/>
        </p:nvCxnSpPr>
        <p:spPr>
          <a:xfrm>
            <a:off x="1224201" y="1581276"/>
            <a:ext cx="1785759"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332" idx="2"/>
          </p:cNvCxnSpPr>
          <p:nvPr/>
        </p:nvCxnSpPr>
        <p:spPr>
          <a:xfrm flipH="1" flipV="1">
            <a:off x="3184137" y="1284016"/>
            <a:ext cx="1" cy="191378"/>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3278389" y="1709362"/>
            <a:ext cx="233957" cy="241910"/>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2843313" y="1709362"/>
            <a:ext cx="233957" cy="241910"/>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1359" name="icon firewall and VPN" descr="\\MV-FS\Projects\Cisco\03_Assets\Icons\Kubrick Icons\Device Icons\Device_router_with_firewall_3081_default_256.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18097"/>
          <a:stretch/>
        </p:blipFill>
        <p:spPr bwMode="auto">
          <a:xfrm>
            <a:off x="2877538" y="1276807"/>
            <a:ext cx="613176" cy="50220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95585" y="1942022"/>
            <a:ext cx="564716" cy="637363"/>
            <a:chOff x="4200340" y="3938810"/>
            <a:chExt cx="903781" cy="1019779"/>
          </a:xfrm>
        </p:grpSpPr>
        <p:pic>
          <p:nvPicPr>
            <p:cNvPr id="1341" name="Picture 10" descr="\\MV-FS\Projects\Cisco\03_Assets\Icons\Kubrick Icons\Device Icons\non approved icons\WAAS.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260286" y="3938810"/>
              <a:ext cx="741294" cy="479885"/>
            </a:xfrm>
            <a:prstGeom prst="rect">
              <a:avLst/>
            </a:prstGeom>
            <a:noFill/>
            <a:extLst>
              <a:ext uri="{909E8E84-426E-40DD-AFC4-6F175D3DCCD1}">
                <a14:hiddenFill xmlns:a14="http://schemas.microsoft.com/office/drawing/2010/main">
                  <a:solidFill>
                    <a:srgbClr val="FFFFFF"/>
                  </a:solidFill>
                </a14:hiddenFill>
              </a:ext>
            </a:extLst>
          </p:spPr>
        </p:pic>
        <p:sp>
          <p:nvSpPr>
            <p:cNvPr id="1337" name="Rectangle 141"/>
            <p:cNvSpPr>
              <a:spLocks noChangeArrowheads="1"/>
            </p:cNvSpPr>
            <p:nvPr>
              <p:custDataLst>
                <p:tags r:id="rId3"/>
              </p:custDataLst>
            </p:nvPr>
          </p:nvSpPr>
          <p:spPr bwMode="auto">
            <a:xfrm>
              <a:off x="4200340" y="4441539"/>
              <a:ext cx="903781" cy="517050"/>
            </a:xfrm>
            <a:prstGeom prst="rect">
              <a:avLst/>
            </a:prstGeom>
            <a:noFill/>
            <a:ln w="9525">
              <a:noFill/>
              <a:miter lim="800000"/>
              <a:headEnd/>
              <a:tailEnd/>
            </a:ln>
          </p:spPr>
          <p:txBody>
            <a:bodyPr wrap="square" lIns="68571" tIns="34286" rIns="68571" bIns="34286">
              <a:spAutoFit/>
            </a:bodyPr>
            <a:lstStyle/>
            <a:p>
              <a:pPr algn="ctr">
                <a:defRPr/>
              </a:pPr>
              <a:r>
                <a:rPr lang="en-US" sz="825" b="1" dirty="0">
                  <a:latin typeface="+mn-ea"/>
                  <a:ea typeface="+mn-ea"/>
                  <a:cs typeface="メイリオ"/>
                </a:rPr>
                <a:t>WAAS</a:t>
              </a:r>
              <a:br>
                <a:rPr lang="en-US" sz="825" b="1" dirty="0">
                  <a:latin typeface="+mn-ea"/>
                  <a:ea typeface="+mn-ea"/>
                  <a:cs typeface="メイリオ"/>
                </a:rPr>
              </a:br>
              <a:r>
                <a:rPr lang="en-US" sz="825" b="1" dirty="0">
                  <a:latin typeface="+mn-ea"/>
                  <a:ea typeface="+mn-ea"/>
                  <a:cs typeface="メイリオ"/>
                </a:rPr>
                <a:t>Akamai</a:t>
              </a:r>
            </a:p>
          </p:txBody>
        </p:sp>
      </p:grpSp>
      <p:grpSp>
        <p:nvGrpSpPr>
          <p:cNvPr id="6" name="Group 5"/>
          <p:cNvGrpSpPr/>
          <p:nvPr/>
        </p:nvGrpSpPr>
        <p:grpSpPr>
          <a:xfrm>
            <a:off x="3311663" y="1939108"/>
            <a:ext cx="812537" cy="594098"/>
            <a:chOff x="5666446" y="3934169"/>
            <a:chExt cx="1300398" cy="950554"/>
          </a:xfrm>
        </p:grpSpPr>
        <p:pic>
          <p:nvPicPr>
            <p:cNvPr id="1342" name="Picture 11" descr="\\MV-FS\Projects\Cisco\03_Assets\Icons\Kubrick Icons\Device Icons\non approved icons\WANpathcontrol.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942407" y="3934169"/>
              <a:ext cx="748475" cy="484532"/>
            </a:xfrm>
            <a:prstGeom prst="rect">
              <a:avLst/>
            </a:prstGeom>
            <a:noFill/>
            <a:extLst>
              <a:ext uri="{909E8E84-426E-40DD-AFC4-6F175D3DCCD1}">
                <a14:hiddenFill xmlns:a14="http://schemas.microsoft.com/office/drawing/2010/main">
                  <a:solidFill>
                    <a:srgbClr val="FFFFFF"/>
                  </a:solidFill>
                </a14:hiddenFill>
              </a:ext>
            </a:extLst>
          </p:spPr>
        </p:pic>
        <p:sp>
          <p:nvSpPr>
            <p:cNvPr id="1340" name="Rectangle 141"/>
            <p:cNvSpPr>
              <a:spLocks noChangeArrowheads="1"/>
            </p:cNvSpPr>
            <p:nvPr>
              <p:custDataLst>
                <p:tags r:id="rId2"/>
              </p:custDataLst>
            </p:nvPr>
          </p:nvSpPr>
          <p:spPr bwMode="auto">
            <a:xfrm>
              <a:off x="5666446" y="4441539"/>
              <a:ext cx="1300398" cy="443184"/>
            </a:xfrm>
            <a:prstGeom prst="rect">
              <a:avLst/>
            </a:prstGeom>
            <a:noFill/>
            <a:ln w="9525">
              <a:noFill/>
              <a:miter lim="800000"/>
              <a:headEnd/>
              <a:tailEnd/>
            </a:ln>
          </p:spPr>
          <p:txBody>
            <a:bodyPr wrap="square" lIns="68571" tIns="34286" rIns="68571" bIns="34286">
              <a:spAutoFit/>
            </a:bodyPr>
            <a:lstStyle/>
            <a:p>
              <a:pPr algn="ctr">
                <a:lnSpc>
                  <a:spcPct val="150000"/>
                </a:lnSpc>
                <a:defRPr/>
              </a:pPr>
              <a:r>
                <a:rPr lang="en-US" sz="900" b="1" dirty="0">
                  <a:latin typeface="+mn-ea"/>
                  <a:ea typeface="+mn-ea"/>
                  <a:cs typeface="メイリオ"/>
                </a:rPr>
                <a:t>PfRv3</a:t>
              </a:r>
            </a:p>
          </p:txBody>
        </p:sp>
      </p:grpSp>
      <p:cxnSp>
        <p:nvCxnSpPr>
          <p:cNvPr id="160" name="Straight Connector 159"/>
          <p:cNvCxnSpPr/>
          <p:nvPr/>
        </p:nvCxnSpPr>
        <p:spPr>
          <a:xfrm flipV="1">
            <a:off x="5023196" y="1287365"/>
            <a:ext cx="0" cy="612624"/>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96" idx="1"/>
          </p:cNvCxnSpPr>
          <p:nvPr/>
        </p:nvCxnSpPr>
        <p:spPr>
          <a:xfrm>
            <a:off x="5453826" y="2207699"/>
            <a:ext cx="1352965"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503024" y="1097743"/>
            <a:ext cx="993087"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3415720" y="1571343"/>
            <a:ext cx="1606952" cy="9934"/>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26" name="Freeform 11"/>
          <p:cNvSpPr>
            <a:spLocks noChangeAspect="1" noEditPoints="1"/>
          </p:cNvSpPr>
          <p:nvPr/>
        </p:nvSpPr>
        <p:spPr bwMode="auto">
          <a:xfrm>
            <a:off x="5065103" y="846058"/>
            <a:ext cx="165886" cy="1683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2"/>
          </a:solidFill>
          <a:ln w="25400" cap="flat" cmpd="sng" algn="ctr">
            <a:noFill/>
            <a:prstDash val="solid"/>
          </a:ln>
          <a:effectLst/>
        </p:spPr>
        <p:txBody>
          <a:bodyPr lIns="82250" tIns="41123" rIns="82250" bIns="41123" anchor="ctr"/>
          <a:lstStyle/>
          <a:p>
            <a:pPr algn="ctr" defTabSz="761035">
              <a:defRPr/>
            </a:pPr>
            <a:endParaRPr lang="en-US" sz="1350" kern="0" dirty="0">
              <a:solidFill>
                <a:srgbClr val="000000"/>
              </a:solidFill>
              <a:latin typeface="+mn-ea"/>
              <a:ea typeface="+mn-ea"/>
              <a:cs typeface="メイリオ"/>
            </a:endParaRPr>
          </a:p>
        </p:txBody>
      </p:sp>
      <p:sp>
        <p:nvSpPr>
          <p:cNvPr id="228" name="Freeform 11"/>
          <p:cNvSpPr>
            <a:spLocks noChangeAspect="1" noEditPoints="1"/>
          </p:cNvSpPr>
          <p:nvPr/>
        </p:nvSpPr>
        <p:spPr bwMode="auto">
          <a:xfrm>
            <a:off x="5065103" y="1912582"/>
            <a:ext cx="165886" cy="1683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1"/>
          </a:solidFill>
          <a:ln w="25400" cap="flat" cmpd="sng" algn="ctr">
            <a:noFill/>
            <a:prstDash val="solid"/>
          </a:ln>
          <a:effectLst/>
        </p:spPr>
        <p:txBody>
          <a:bodyPr lIns="82250" tIns="41123" rIns="82250" bIns="41123" anchor="ctr"/>
          <a:lstStyle/>
          <a:p>
            <a:pPr algn="ctr" defTabSz="761035">
              <a:defRPr/>
            </a:pPr>
            <a:endParaRPr lang="en-US" sz="1350" kern="0" dirty="0">
              <a:solidFill>
                <a:srgbClr val="000000"/>
              </a:solidFill>
              <a:latin typeface="+mn-ea"/>
              <a:ea typeface="+mn-ea"/>
              <a:cs typeface="メイリオ"/>
            </a:endParaRPr>
          </a:p>
        </p:txBody>
      </p:sp>
      <p:sp>
        <p:nvSpPr>
          <p:cNvPr id="85" name="Rectangle 84"/>
          <p:cNvSpPr/>
          <p:nvPr/>
        </p:nvSpPr>
        <p:spPr>
          <a:xfrm rot="10800000">
            <a:off x="217102" y="343653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5" tIns="114238" rIns="11425" bIns="11425" anchor="t" anchorCtr="0"/>
          <a:lstStyle/>
          <a:p>
            <a:pPr algn="ctr" defTabSz="684591">
              <a:lnSpc>
                <a:spcPct val="95000"/>
              </a:lnSpc>
              <a:spcBef>
                <a:spcPts val="150"/>
              </a:spcBef>
            </a:pPr>
            <a:endParaRPr lang="en-US" sz="1500" b="1" kern="0" dirty="0">
              <a:solidFill>
                <a:schemeClr val="accent3">
                  <a:lumMod val="50000"/>
                </a:schemeClr>
              </a:solidFill>
              <a:latin typeface="+mn-ea"/>
              <a:ea typeface="+mn-ea"/>
              <a:cs typeface="メイリオ"/>
            </a:endParaRPr>
          </a:p>
        </p:txBody>
      </p:sp>
      <p:sp>
        <p:nvSpPr>
          <p:cNvPr id="89" name="Rectangle 88"/>
          <p:cNvSpPr/>
          <p:nvPr/>
        </p:nvSpPr>
        <p:spPr>
          <a:xfrm rot="10800000">
            <a:off x="2422881" y="343653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5" tIns="114238" rIns="11425" bIns="11425" anchor="t" anchorCtr="0"/>
          <a:lstStyle/>
          <a:p>
            <a:pPr algn="ctr" defTabSz="684591">
              <a:lnSpc>
                <a:spcPct val="95000"/>
              </a:lnSpc>
              <a:spcBef>
                <a:spcPts val="150"/>
              </a:spcBef>
            </a:pPr>
            <a:endParaRPr lang="en-US" sz="1500" b="1" kern="0" dirty="0">
              <a:solidFill>
                <a:schemeClr val="accent3">
                  <a:lumMod val="50000"/>
                </a:schemeClr>
              </a:solidFill>
              <a:latin typeface="+mn-ea"/>
              <a:ea typeface="+mn-ea"/>
              <a:cs typeface="メイリオ"/>
            </a:endParaRPr>
          </a:p>
        </p:txBody>
      </p:sp>
      <p:sp>
        <p:nvSpPr>
          <p:cNvPr id="92" name="Rectangle 91"/>
          <p:cNvSpPr/>
          <p:nvPr/>
        </p:nvSpPr>
        <p:spPr>
          <a:xfrm rot="10800000">
            <a:off x="4628662" y="343653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5" tIns="114238" rIns="11425" bIns="11425" anchor="t" anchorCtr="0"/>
          <a:lstStyle/>
          <a:p>
            <a:pPr algn="ctr" defTabSz="684591">
              <a:lnSpc>
                <a:spcPct val="95000"/>
              </a:lnSpc>
              <a:spcBef>
                <a:spcPts val="150"/>
              </a:spcBef>
            </a:pPr>
            <a:endParaRPr lang="en-US" sz="1500" b="1" kern="0" dirty="0">
              <a:solidFill>
                <a:schemeClr val="accent3">
                  <a:lumMod val="50000"/>
                </a:schemeClr>
              </a:solidFill>
              <a:latin typeface="+mn-ea"/>
              <a:ea typeface="+mn-ea"/>
              <a:cs typeface="メイリオ"/>
            </a:endParaRPr>
          </a:p>
        </p:txBody>
      </p:sp>
      <p:sp>
        <p:nvSpPr>
          <p:cNvPr id="98" name="Rectangle 97"/>
          <p:cNvSpPr/>
          <p:nvPr/>
        </p:nvSpPr>
        <p:spPr>
          <a:xfrm rot="10800000">
            <a:off x="6834441" y="343653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5" tIns="114238" rIns="11425" bIns="11425" anchor="t" anchorCtr="0"/>
          <a:lstStyle/>
          <a:p>
            <a:pPr algn="ctr" defTabSz="684591">
              <a:lnSpc>
                <a:spcPct val="95000"/>
              </a:lnSpc>
              <a:spcBef>
                <a:spcPts val="150"/>
              </a:spcBef>
            </a:pPr>
            <a:endParaRPr lang="en-US" sz="1500" b="1" kern="0" dirty="0">
              <a:solidFill>
                <a:schemeClr val="accent3">
                  <a:lumMod val="50000"/>
                </a:schemeClr>
              </a:solidFill>
              <a:latin typeface="+mn-ea"/>
              <a:ea typeface="+mn-ea"/>
              <a:cs typeface="メイリオ"/>
            </a:endParaRPr>
          </a:p>
        </p:txBody>
      </p:sp>
      <p:sp>
        <p:nvSpPr>
          <p:cNvPr id="84" name="Rectangle 83"/>
          <p:cNvSpPr/>
          <p:nvPr/>
        </p:nvSpPr>
        <p:spPr>
          <a:xfrm>
            <a:off x="216059" y="3107656"/>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marL="605923" defTabSz="684854"/>
            <a:r>
              <a:rPr lang="en-US" sz="1200" b="1" dirty="0">
                <a:solidFill>
                  <a:schemeClr val="bg1"/>
                </a:solidFill>
                <a:latin typeface="+mn-ea"/>
                <a:cs typeface="メイリオ"/>
              </a:rPr>
              <a:t>Transport</a:t>
            </a:r>
            <a:br>
              <a:rPr lang="en-US" sz="1200" b="1" dirty="0">
                <a:solidFill>
                  <a:schemeClr val="bg1"/>
                </a:solidFill>
                <a:latin typeface="+mn-ea"/>
                <a:cs typeface="メイリオ"/>
              </a:rPr>
            </a:br>
            <a:r>
              <a:rPr lang="en-US" sz="1200" b="1" dirty="0">
                <a:solidFill>
                  <a:schemeClr val="bg1"/>
                </a:solidFill>
                <a:latin typeface="+mn-ea"/>
                <a:cs typeface="メイリオ"/>
              </a:rPr>
              <a:t>Independence</a:t>
            </a:r>
          </a:p>
        </p:txBody>
      </p:sp>
      <p:sp>
        <p:nvSpPr>
          <p:cNvPr id="88" name="Rectangle 87"/>
          <p:cNvSpPr/>
          <p:nvPr/>
        </p:nvSpPr>
        <p:spPr>
          <a:xfrm>
            <a:off x="2421838" y="3107656"/>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marL="605923" defTabSz="684854"/>
            <a:r>
              <a:rPr lang="en-US" sz="1200" b="1" dirty="0">
                <a:solidFill>
                  <a:schemeClr val="bg1"/>
                </a:solidFill>
                <a:latin typeface="+mn-ea"/>
                <a:cs typeface="メイリオ"/>
              </a:rPr>
              <a:t>Intelligent </a:t>
            </a:r>
            <a:br>
              <a:rPr lang="en-US" sz="1200" b="1" dirty="0">
                <a:solidFill>
                  <a:schemeClr val="bg1"/>
                </a:solidFill>
                <a:latin typeface="+mn-ea"/>
                <a:cs typeface="メイリオ"/>
              </a:rPr>
            </a:br>
            <a:r>
              <a:rPr lang="en-US" sz="1200" b="1" dirty="0">
                <a:solidFill>
                  <a:schemeClr val="bg1"/>
                </a:solidFill>
                <a:latin typeface="+mn-ea"/>
                <a:cs typeface="メイリオ"/>
              </a:rPr>
              <a:t>Path Control</a:t>
            </a:r>
          </a:p>
        </p:txBody>
      </p:sp>
      <p:sp>
        <p:nvSpPr>
          <p:cNvPr id="91" name="Rectangle 90"/>
          <p:cNvSpPr/>
          <p:nvPr/>
        </p:nvSpPr>
        <p:spPr>
          <a:xfrm>
            <a:off x="4627619" y="3107656"/>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marL="605923" defTabSz="684854"/>
            <a:r>
              <a:rPr lang="en-US" sz="1200" b="1" dirty="0">
                <a:solidFill>
                  <a:schemeClr val="bg1"/>
                </a:solidFill>
                <a:latin typeface="+mn-ea"/>
                <a:cs typeface="メイリオ"/>
              </a:rPr>
              <a:t>Application </a:t>
            </a:r>
            <a:br>
              <a:rPr lang="en-US" sz="1200" b="1" dirty="0">
                <a:solidFill>
                  <a:schemeClr val="bg1"/>
                </a:solidFill>
                <a:latin typeface="+mn-ea"/>
                <a:cs typeface="メイリオ"/>
              </a:rPr>
            </a:br>
            <a:r>
              <a:rPr lang="en-US" sz="1200" b="1" dirty="0">
                <a:solidFill>
                  <a:schemeClr val="bg1"/>
                </a:solidFill>
                <a:latin typeface="+mn-ea"/>
                <a:cs typeface="メイリオ"/>
              </a:rPr>
              <a:t>Optimization</a:t>
            </a:r>
          </a:p>
        </p:txBody>
      </p:sp>
      <p:sp>
        <p:nvSpPr>
          <p:cNvPr id="95" name="Rectangle 94"/>
          <p:cNvSpPr/>
          <p:nvPr/>
        </p:nvSpPr>
        <p:spPr>
          <a:xfrm>
            <a:off x="6833398" y="3107656"/>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marL="605923" defTabSz="684854"/>
            <a:r>
              <a:rPr lang="en-US" sz="1200" b="1" dirty="0">
                <a:solidFill>
                  <a:schemeClr val="bg1"/>
                </a:solidFill>
                <a:latin typeface="+mn-ea"/>
                <a:cs typeface="メイリオ"/>
              </a:rPr>
              <a:t>Secure </a:t>
            </a:r>
            <a:br>
              <a:rPr lang="en-US" sz="1200" b="1" dirty="0">
                <a:solidFill>
                  <a:schemeClr val="bg1"/>
                </a:solidFill>
                <a:latin typeface="+mn-ea"/>
                <a:cs typeface="メイリオ"/>
              </a:rPr>
            </a:br>
            <a:r>
              <a:rPr lang="en-US" sz="1200" b="1" dirty="0">
                <a:solidFill>
                  <a:schemeClr val="bg1"/>
                </a:solidFill>
                <a:latin typeface="+mn-ea"/>
                <a:cs typeface="メイリオ"/>
              </a:rPr>
              <a:t>Connectivity</a:t>
            </a:r>
          </a:p>
        </p:txBody>
      </p:sp>
      <p:sp>
        <p:nvSpPr>
          <p:cNvPr id="99" name="Freeform 11"/>
          <p:cNvSpPr>
            <a:spLocks noChangeAspect="1" noEditPoints="1"/>
          </p:cNvSpPr>
          <p:nvPr/>
        </p:nvSpPr>
        <p:spPr bwMode="auto">
          <a:xfrm>
            <a:off x="318484" y="3203032"/>
            <a:ext cx="290038" cy="294361"/>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25400" cap="flat" cmpd="sng" algn="ctr">
            <a:noFill/>
            <a:prstDash val="solid"/>
          </a:ln>
          <a:effectLst/>
        </p:spPr>
        <p:txBody>
          <a:bodyPr lIns="82277" tIns="41140" rIns="82277" bIns="41140" anchor="ctr"/>
          <a:lstStyle/>
          <a:p>
            <a:pPr algn="ctr" defTabSz="761035">
              <a:defRPr/>
            </a:pPr>
            <a:endParaRPr lang="en-US" sz="1350" kern="0" dirty="0">
              <a:solidFill>
                <a:srgbClr val="000000"/>
              </a:solidFill>
              <a:latin typeface="+mn-ea"/>
              <a:ea typeface="+mn-ea"/>
              <a:cs typeface="メイリオ"/>
            </a:endParaRPr>
          </a:p>
        </p:txBody>
      </p:sp>
      <p:pic>
        <p:nvPicPr>
          <p:cNvPr id="100" name="Picture 11" descr="\\MV-FS\Projects\Cisco\03_Assets\Icons\Kubrick Icons\Device Icons\non approved icons\WANpathcontrol.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58717" y="3223624"/>
            <a:ext cx="390989" cy="2531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MV-FS\Projects\Cisco\03_Assets\Icons\Kubrick Icons\Device Icons\non approved icons\WAAS.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69743" y="3223622"/>
            <a:ext cx="393239" cy="254634"/>
          </a:xfrm>
          <a:prstGeom prst="rect">
            <a:avLst/>
          </a:prstGeom>
          <a:noFill/>
          <a:extLst>
            <a:ext uri="{909E8E84-426E-40DD-AFC4-6F175D3DCCD1}">
              <a14:hiddenFill xmlns:a14="http://schemas.microsoft.com/office/drawing/2010/main">
                <a:solidFill>
                  <a:srgbClr val="FFFFFF"/>
                </a:solidFill>
              </a14:hiddenFill>
            </a:ext>
          </a:extLst>
        </p:spPr>
      </p:pic>
      <p:pic>
        <p:nvPicPr>
          <p:cNvPr id="102" name="icon firewall and VPN" descr="\\MV-FS\Projects\Cisco\03_Assets\Icons\Kubrick Icons\Device Icons\Device_router_with_firewall_3081_default_256.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18797" b="18097"/>
          <a:stretch/>
        </p:blipFill>
        <p:spPr bwMode="auto">
          <a:xfrm>
            <a:off x="6884391" y="3187102"/>
            <a:ext cx="520576" cy="3285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7104" y="3663180"/>
            <a:ext cx="2105665" cy="403432"/>
          </a:xfrm>
          <a:prstGeom prst="rect">
            <a:avLst/>
          </a:prstGeom>
        </p:spPr>
        <p:txBody>
          <a:bodyPr wrap="square" lIns="68568" tIns="34284" rIns="68568" bIns="34284">
            <a:spAutoFit/>
          </a:bodyPr>
          <a:lstStyle/>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sz="975" dirty="0">
                <a:latin typeface="+mn-ea"/>
                <a:ea typeface="+mn-ea"/>
                <a:cs typeface="メイリオ"/>
              </a:rPr>
              <a:t>IPSec WAN </a:t>
            </a:r>
            <a:r>
              <a:rPr lang="ja-JP" altLang="en-US" sz="975" dirty="0">
                <a:latin typeface="+mn-ea"/>
                <a:ea typeface="+mn-ea"/>
                <a:cs typeface="メイリオ"/>
              </a:rPr>
              <a:t>オーバーレイ</a:t>
            </a:r>
            <a:endParaRPr lang="en-US" sz="975" dirty="0">
              <a:latin typeface="+mn-ea"/>
              <a:ea typeface="+mn-ea"/>
              <a:cs typeface="メイリオ"/>
            </a:endParaRPr>
          </a:p>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975" dirty="0">
                <a:latin typeface="+mn-ea"/>
                <a:ea typeface="+mn-ea"/>
                <a:cs typeface="メイリオ"/>
              </a:rPr>
              <a:t>一貫した運用モデル</a:t>
            </a:r>
            <a:endParaRPr lang="en-US" sz="975" dirty="0">
              <a:latin typeface="+mn-ea"/>
              <a:ea typeface="+mn-ea"/>
              <a:cs typeface="メイリオ"/>
            </a:endParaRPr>
          </a:p>
        </p:txBody>
      </p:sp>
      <p:sp>
        <p:nvSpPr>
          <p:cNvPr id="103" name="Rectangle 102"/>
          <p:cNvSpPr/>
          <p:nvPr/>
        </p:nvSpPr>
        <p:spPr>
          <a:xfrm>
            <a:off x="2377373" y="3663177"/>
            <a:ext cx="2229996" cy="538469"/>
          </a:xfrm>
          <a:prstGeom prst="rect">
            <a:avLst/>
          </a:prstGeom>
        </p:spPr>
        <p:txBody>
          <a:bodyPr wrap="square" lIns="68568" tIns="34284" rIns="68568" bIns="34284">
            <a:spAutoFit/>
          </a:bodyPr>
          <a:lstStyle/>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975" dirty="0">
                <a:latin typeface="+mn-ea"/>
                <a:ea typeface="+mn-ea"/>
                <a:cs typeface="メイリオ"/>
              </a:rPr>
              <a:t>全帯域の有効活用</a:t>
            </a:r>
            <a:endParaRPr lang="en-US" sz="975" dirty="0">
              <a:latin typeface="+mn-ea"/>
              <a:ea typeface="+mn-ea"/>
              <a:cs typeface="メイリオ"/>
            </a:endParaRPr>
          </a:p>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975" dirty="0">
                <a:latin typeface="+mn-ea"/>
                <a:ea typeface="+mn-ea"/>
                <a:cs typeface="メイリオ"/>
              </a:rPr>
              <a:t>遅延、ジッター、損失、優先パスに基づいたアプリケーション最適パス</a:t>
            </a:r>
            <a:endParaRPr lang="en-US" altLang="ja-JP" sz="975" dirty="0">
              <a:latin typeface="+mn-ea"/>
              <a:ea typeface="+mn-ea"/>
              <a:cs typeface="メイリオ"/>
            </a:endParaRPr>
          </a:p>
        </p:txBody>
      </p:sp>
      <p:sp>
        <p:nvSpPr>
          <p:cNvPr id="104" name="Rectangle 103"/>
          <p:cNvSpPr/>
          <p:nvPr/>
        </p:nvSpPr>
        <p:spPr>
          <a:xfrm>
            <a:off x="4554358" y="3662931"/>
            <a:ext cx="2258791" cy="737626"/>
          </a:xfrm>
          <a:prstGeom prst="rect">
            <a:avLst/>
          </a:prstGeom>
        </p:spPr>
        <p:txBody>
          <a:bodyPr wrap="square" lIns="68568" tIns="34284" rIns="68568" bIns="34284">
            <a:spAutoFit/>
          </a:bodyPr>
          <a:lstStyle/>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altLang="ja-JP" sz="975" dirty="0">
                <a:latin typeface="+mn-ea"/>
                <a:ea typeface="+mn-ea"/>
                <a:cs typeface="メイリオ"/>
              </a:rPr>
              <a:t>AVC:</a:t>
            </a:r>
            <a:r>
              <a:rPr lang="ja-JP" altLang="en-US" sz="975" dirty="0">
                <a:latin typeface="+mn-ea"/>
                <a:ea typeface="+mn-ea"/>
                <a:cs typeface="メイリオ"/>
              </a:rPr>
              <a:t>アプリケーションの可視化</a:t>
            </a:r>
            <a:endParaRPr lang="en-US" sz="975" dirty="0">
              <a:latin typeface="+mn-ea"/>
              <a:ea typeface="+mn-ea"/>
              <a:cs typeface="メイリオ"/>
            </a:endParaRPr>
          </a:p>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altLang="ja-JP" sz="975" dirty="0">
                <a:latin typeface="+mn-ea"/>
                <a:ea typeface="+mn-ea"/>
                <a:cs typeface="メイリオ"/>
              </a:rPr>
              <a:t>WAAS:WAN</a:t>
            </a:r>
            <a:r>
              <a:rPr lang="ja-JP" altLang="en-US" sz="975" dirty="0">
                <a:latin typeface="+mn-ea"/>
                <a:ea typeface="+mn-ea"/>
                <a:cs typeface="メイリオ"/>
              </a:rPr>
              <a:t>最適化・高速化</a:t>
            </a:r>
            <a:endParaRPr lang="en-US" altLang="ja-JP" sz="975" dirty="0">
              <a:latin typeface="+mn-ea"/>
              <a:ea typeface="+mn-ea"/>
              <a:cs typeface="メイリオ"/>
            </a:endParaRPr>
          </a:p>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altLang="ja-JP" sz="975" dirty="0">
                <a:latin typeface="+mn-ea"/>
                <a:ea typeface="+mn-ea"/>
                <a:cs typeface="メイリオ"/>
              </a:rPr>
              <a:t>Akamai Caching:</a:t>
            </a:r>
            <a:r>
              <a:rPr lang="ja-JP" altLang="en-US" sz="975" dirty="0">
                <a:latin typeface="+mn-ea"/>
                <a:ea typeface="+mn-ea"/>
                <a:cs typeface="メイリオ"/>
              </a:rPr>
              <a:t>キャッシング</a:t>
            </a:r>
            <a:r>
              <a:rPr lang="ja-JP" altLang="en-US" sz="975" dirty="0" smtClean="0">
                <a:latin typeface="+mn-ea"/>
                <a:ea typeface="+mn-ea"/>
                <a:cs typeface="メイリオ"/>
              </a:rPr>
              <a:t>と</a:t>
            </a:r>
            <a:r>
              <a:rPr lang="en-US" altLang="ja-JP" sz="975" smtClean="0">
                <a:latin typeface="+mn-ea"/>
                <a:ea typeface="+mn-ea"/>
                <a:cs typeface="メイリオ"/>
              </a:rPr>
              <a:t/>
            </a:r>
            <a:br>
              <a:rPr lang="en-US" altLang="ja-JP" sz="975" smtClean="0">
                <a:latin typeface="+mn-ea"/>
                <a:ea typeface="+mn-ea"/>
                <a:cs typeface="メイリオ"/>
              </a:rPr>
            </a:br>
            <a:r>
              <a:rPr lang="ja-JP" altLang="en-US" sz="975" dirty="0" smtClean="0">
                <a:latin typeface="+mn-ea"/>
                <a:ea typeface="+mn-ea"/>
                <a:cs typeface="メイリオ"/>
              </a:rPr>
              <a:t>インターネット トラフィック</a:t>
            </a:r>
            <a:r>
              <a:rPr lang="ja-JP" altLang="en-US" sz="975" dirty="0">
                <a:latin typeface="+mn-ea"/>
                <a:ea typeface="+mn-ea"/>
                <a:cs typeface="メイリオ"/>
              </a:rPr>
              <a:t>の最適化</a:t>
            </a:r>
            <a:endParaRPr lang="en-US" sz="975" dirty="0">
              <a:latin typeface="+mn-ea"/>
              <a:ea typeface="+mn-ea"/>
              <a:cs typeface="メイリオ"/>
            </a:endParaRPr>
          </a:p>
        </p:txBody>
      </p:sp>
      <p:sp>
        <p:nvSpPr>
          <p:cNvPr id="105" name="Rectangle 104"/>
          <p:cNvSpPr/>
          <p:nvPr/>
        </p:nvSpPr>
        <p:spPr>
          <a:xfrm>
            <a:off x="6833389" y="3662930"/>
            <a:ext cx="2105665" cy="538469"/>
          </a:xfrm>
          <a:prstGeom prst="rect">
            <a:avLst/>
          </a:prstGeom>
        </p:spPr>
        <p:txBody>
          <a:bodyPr wrap="square" lIns="68568" tIns="34284" rIns="68568" bIns="34284">
            <a:spAutoFit/>
          </a:bodyPr>
          <a:lstStyle/>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975" dirty="0">
                <a:latin typeface="+mn-ea"/>
                <a:ea typeface="+mn-ea"/>
                <a:cs typeface="メイリオ"/>
              </a:rPr>
              <a:t>強力な暗号化</a:t>
            </a:r>
            <a:endParaRPr lang="en-US" sz="975" dirty="0">
              <a:latin typeface="+mn-ea"/>
              <a:ea typeface="+mn-ea"/>
              <a:cs typeface="メイリオ"/>
            </a:endParaRPr>
          </a:p>
          <a:p>
            <a:pPr marL="260702" indent="-260702">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altLang="ja-JP" sz="975" dirty="0">
                <a:latin typeface="+mn-ea"/>
                <a:ea typeface="+mn-ea"/>
                <a:cs typeface="メイリオ"/>
              </a:rPr>
              <a:t>IOS</a:t>
            </a:r>
            <a:r>
              <a:rPr lang="ja-JP" altLang="en-US" sz="975" dirty="0">
                <a:latin typeface="+mn-ea"/>
                <a:ea typeface="+mn-ea"/>
                <a:cs typeface="メイリオ"/>
              </a:rPr>
              <a:t> </a:t>
            </a:r>
            <a:r>
              <a:rPr lang="en-US" altLang="ja-JP" sz="975" dirty="0">
                <a:latin typeface="+mn-ea"/>
                <a:ea typeface="+mn-ea"/>
                <a:cs typeface="メイリオ"/>
              </a:rPr>
              <a:t>Firewall/IPS</a:t>
            </a:r>
            <a:r>
              <a:rPr lang="ja-JP" altLang="en-US" sz="975" dirty="0">
                <a:latin typeface="+mn-ea"/>
                <a:ea typeface="+mn-ea"/>
                <a:cs typeface="メイリオ"/>
              </a:rPr>
              <a:t> </a:t>
            </a:r>
            <a:r>
              <a:rPr lang="en-US" altLang="ja-JP" sz="975" dirty="0">
                <a:latin typeface="+mn-ea"/>
                <a:ea typeface="+mn-ea"/>
                <a:cs typeface="メイリオ"/>
              </a:rPr>
              <a:t/>
            </a:r>
            <a:br>
              <a:rPr lang="en-US" altLang="ja-JP" sz="975" dirty="0">
                <a:latin typeface="+mn-ea"/>
                <a:ea typeface="+mn-ea"/>
                <a:cs typeface="メイリオ"/>
              </a:rPr>
            </a:br>
            <a:r>
              <a:rPr lang="ja-JP" altLang="en-US" sz="975" dirty="0">
                <a:latin typeface="+mn-ea"/>
                <a:ea typeface="+mn-ea"/>
                <a:cs typeface="メイリオ"/>
              </a:rPr>
              <a:t>包括的な脅威対策</a:t>
            </a:r>
            <a:endParaRPr lang="en-US" sz="975" dirty="0">
              <a:latin typeface="+mn-ea"/>
              <a:ea typeface="+mn-ea"/>
              <a:cs typeface="メイリオ"/>
            </a:endParaRPr>
          </a:p>
        </p:txBody>
      </p:sp>
      <p:sp>
        <p:nvSpPr>
          <p:cNvPr id="106" name="TextBox 105"/>
          <p:cNvSpPr txBox="1"/>
          <p:nvPr/>
        </p:nvSpPr>
        <p:spPr bwMode="auto">
          <a:xfrm>
            <a:off x="208965" y="4513902"/>
            <a:ext cx="2104611" cy="253902"/>
          </a:xfrm>
          <a:prstGeom prst="rect">
            <a:avLst/>
          </a:prstGeom>
          <a:noFill/>
        </p:spPr>
        <p:txBody>
          <a:bodyPr wrap="square" lIns="68565" tIns="34283" rIns="68565" bIns="34283">
            <a:spAutoFit/>
          </a:bodyPr>
          <a:lstStyle/>
          <a:p>
            <a:pPr algn="ctr">
              <a:defRPr/>
            </a:pPr>
            <a:r>
              <a:rPr lang="en-US" sz="1200" b="1" i="1" u="sng" dirty="0">
                <a:solidFill>
                  <a:srgbClr val="CC3333"/>
                </a:solidFill>
                <a:latin typeface="+mn-ea"/>
                <a:ea typeface="+mn-ea"/>
                <a:cs typeface="メイリオ"/>
                <a:sym typeface="Wingdings" panose="05000000000000000000" pitchFamily="2" charset="2"/>
              </a:rPr>
              <a:t>DMVPN</a:t>
            </a:r>
            <a:endParaRPr lang="en-US" sz="1200" b="1" i="1" u="sng" dirty="0">
              <a:solidFill>
                <a:srgbClr val="CC3333"/>
              </a:solidFill>
              <a:latin typeface="+mn-ea"/>
              <a:ea typeface="+mn-ea"/>
              <a:cs typeface="メイリオ"/>
            </a:endParaRPr>
          </a:p>
        </p:txBody>
      </p:sp>
      <p:sp>
        <p:nvSpPr>
          <p:cNvPr id="107" name="TextBox 106"/>
          <p:cNvSpPr txBox="1"/>
          <p:nvPr/>
        </p:nvSpPr>
        <p:spPr bwMode="auto">
          <a:xfrm>
            <a:off x="2393528" y="4513902"/>
            <a:ext cx="2125827" cy="253902"/>
          </a:xfrm>
          <a:prstGeom prst="rect">
            <a:avLst/>
          </a:prstGeom>
          <a:noFill/>
        </p:spPr>
        <p:txBody>
          <a:bodyPr wrap="square" lIns="68565" tIns="34283" rIns="68565" bIns="34283">
            <a:spAutoFit/>
          </a:bodyPr>
          <a:lstStyle/>
          <a:p>
            <a:pPr algn="ctr">
              <a:defRPr/>
            </a:pPr>
            <a:r>
              <a:rPr lang="en-US" sz="1200" b="1" i="1" u="sng" dirty="0">
                <a:solidFill>
                  <a:srgbClr val="CC3333"/>
                </a:solidFill>
                <a:latin typeface="+mn-ea"/>
                <a:ea typeface="+mn-ea"/>
                <a:cs typeface="メイリオ"/>
                <a:sym typeface="Wingdings" panose="05000000000000000000" pitchFamily="2" charset="2"/>
              </a:rPr>
              <a:t>Performance Routing</a:t>
            </a:r>
            <a:endParaRPr lang="en-US" sz="1200" b="1" i="1" u="sng" dirty="0">
              <a:solidFill>
                <a:srgbClr val="CC3333"/>
              </a:solidFill>
              <a:latin typeface="+mn-ea"/>
              <a:ea typeface="+mn-ea"/>
              <a:cs typeface="メイリオ"/>
            </a:endParaRPr>
          </a:p>
        </p:txBody>
      </p:sp>
      <p:sp>
        <p:nvSpPr>
          <p:cNvPr id="108" name="TextBox 107"/>
          <p:cNvSpPr txBox="1"/>
          <p:nvPr/>
        </p:nvSpPr>
        <p:spPr bwMode="auto">
          <a:xfrm>
            <a:off x="4592567" y="4513902"/>
            <a:ext cx="2132567" cy="253902"/>
          </a:xfrm>
          <a:prstGeom prst="rect">
            <a:avLst/>
          </a:prstGeom>
          <a:noFill/>
        </p:spPr>
        <p:txBody>
          <a:bodyPr wrap="square" lIns="68565" tIns="34283" rIns="68565" bIns="34283">
            <a:spAutoFit/>
          </a:bodyPr>
          <a:lstStyle/>
          <a:p>
            <a:pPr algn="ctr">
              <a:defRPr/>
            </a:pPr>
            <a:r>
              <a:rPr lang="en-US" sz="1200" b="1" i="1" u="sng" dirty="0">
                <a:solidFill>
                  <a:srgbClr val="CC3333"/>
                </a:solidFill>
                <a:latin typeface="+mn-ea"/>
                <a:ea typeface="+mn-ea"/>
                <a:cs typeface="メイリオ"/>
                <a:sym typeface="Wingdings" panose="05000000000000000000" pitchFamily="2" charset="2"/>
              </a:rPr>
              <a:t>AVC, WAAS, Akamai</a:t>
            </a:r>
            <a:endParaRPr lang="en-US" sz="1200" b="1" i="1" u="sng" dirty="0">
              <a:solidFill>
                <a:srgbClr val="CC3333"/>
              </a:solidFill>
              <a:latin typeface="+mn-ea"/>
              <a:ea typeface="+mn-ea"/>
              <a:cs typeface="メイリオ"/>
            </a:endParaRPr>
          </a:p>
        </p:txBody>
      </p:sp>
      <p:sp>
        <p:nvSpPr>
          <p:cNvPr id="109" name="TextBox 108"/>
          <p:cNvSpPr txBox="1"/>
          <p:nvPr/>
        </p:nvSpPr>
        <p:spPr bwMode="auto">
          <a:xfrm>
            <a:off x="6826302" y="4513902"/>
            <a:ext cx="2078707" cy="253902"/>
          </a:xfrm>
          <a:prstGeom prst="rect">
            <a:avLst/>
          </a:prstGeom>
          <a:noFill/>
        </p:spPr>
        <p:txBody>
          <a:bodyPr wrap="square" lIns="68565" tIns="34283" rIns="68565" bIns="34283">
            <a:spAutoFit/>
          </a:bodyPr>
          <a:lstStyle/>
          <a:p>
            <a:pPr algn="ctr">
              <a:defRPr/>
            </a:pPr>
            <a:r>
              <a:rPr lang="en-US" sz="1200" b="1" i="1" u="sng" dirty="0">
                <a:solidFill>
                  <a:srgbClr val="CC3333"/>
                </a:solidFill>
                <a:latin typeface="+mn-ea"/>
                <a:ea typeface="+mn-ea"/>
                <a:cs typeface="メイリオ"/>
                <a:sym typeface="Wingdings" panose="05000000000000000000" pitchFamily="2" charset="2"/>
              </a:rPr>
              <a:t>Suite-B, ZBFW</a:t>
            </a:r>
            <a:endParaRPr lang="en-US" sz="1200" b="1" i="1" u="sng" dirty="0">
              <a:solidFill>
                <a:srgbClr val="CC3333"/>
              </a:solidFill>
              <a:latin typeface="+mn-ea"/>
              <a:ea typeface="+mn-ea"/>
              <a:cs typeface="メイリオ"/>
            </a:endParaRPr>
          </a:p>
        </p:txBody>
      </p:sp>
      <p:grpSp>
        <p:nvGrpSpPr>
          <p:cNvPr id="112" name="Group 111"/>
          <p:cNvGrpSpPr/>
          <p:nvPr/>
        </p:nvGrpSpPr>
        <p:grpSpPr>
          <a:xfrm>
            <a:off x="2135451" y="3335591"/>
            <a:ext cx="187316" cy="257175"/>
            <a:chOff x="5334002" y="1074974"/>
            <a:chExt cx="538624" cy="739311"/>
          </a:xfrm>
        </p:grpSpPr>
        <p:sp>
          <p:nvSpPr>
            <p:cNvPr id="113"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sp>
          <p:nvSpPr>
            <p:cNvPr id="114"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grpSp>
      <p:grpSp>
        <p:nvGrpSpPr>
          <p:cNvPr id="115" name="Group 114"/>
          <p:cNvGrpSpPr/>
          <p:nvPr/>
        </p:nvGrpSpPr>
        <p:grpSpPr>
          <a:xfrm>
            <a:off x="4340176" y="3335591"/>
            <a:ext cx="187316" cy="257175"/>
            <a:chOff x="5334002" y="1074974"/>
            <a:chExt cx="538624" cy="739311"/>
          </a:xfrm>
        </p:grpSpPr>
        <p:sp>
          <p:nvSpPr>
            <p:cNvPr id="116"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sp>
          <p:nvSpPr>
            <p:cNvPr id="117"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grpSp>
      <p:grpSp>
        <p:nvGrpSpPr>
          <p:cNvPr id="118" name="Group 117"/>
          <p:cNvGrpSpPr/>
          <p:nvPr/>
        </p:nvGrpSpPr>
        <p:grpSpPr>
          <a:xfrm>
            <a:off x="6548471" y="3335591"/>
            <a:ext cx="187316" cy="257175"/>
            <a:chOff x="5334002" y="1074974"/>
            <a:chExt cx="538624" cy="739311"/>
          </a:xfrm>
        </p:grpSpPr>
        <p:sp>
          <p:nvSpPr>
            <p:cNvPr id="120"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sp>
          <p:nvSpPr>
            <p:cNvPr id="121"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grpSp>
      <p:grpSp>
        <p:nvGrpSpPr>
          <p:cNvPr id="122" name="Group 121"/>
          <p:cNvGrpSpPr/>
          <p:nvPr/>
        </p:nvGrpSpPr>
        <p:grpSpPr>
          <a:xfrm>
            <a:off x="8752790" y="3335591"/>
            <a:ext cx="187316" cy="257175"/>
            <a:chOff x="5334002" y="1074974"/>
            <a:chExt cx="538624" cy="739311"/>
          </a:xfrm>
        </p:grpSpPr>
        <p:sp>
          <p:nvSpPr>
            <p:cNvPr id="123"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sp>
          <p:nvSpPr>
            <p:cNvPr id="125"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n-ea"/>
                <a:cs typeface="メイリオ"/>
              </a:endParaRPr>
            </a:p>
          </p:txBody>
        </p:sp>
      </p:grpSp>
      <p:sp>
        <p:nvSpPr>
          <p:cNvPr id="90" name="Rectangle 89"/>
          <p:cNvSpPr/>
          <p:nvPr/>
        </p:nvSpPr>
        <p:spPr>
          <a:xfrm>
            <a:off x="213362" y="2605605"/>
            <a:ext cx="8696046" cy="434632"/>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marL="605923" algn="ctr" defTabSz="684854"/>
            <a:r>
              <a:rPr lang="ja-JP" altLang="en-US" sz="1425" b="1" dirty="0">
                <a:solidFill>
                  <a:schemeClr val="bg1"/>
                </a:solidFill>
                <a:latin typeface="+mn-ea"/>
                <a:cs typeface="メイリオ"/>
              </a:rPr>
              <a:t>マネージメント</a:t>
            </a:r>
            <a:r>
              <a:rPr lang="en-US" sz="1425" b="1" dirty="0">
                <a:solidFill>
                  <a:schemeClr val="bg1"/>
                </a:solidFill>
                <a:latin typeface="+mn-ea"/>
                <a:cs typeface="メイリオ"/>
              </a:rPr>
              <a:t> &amp; </a:t>
            </a:r>
            <a:r>
              <a:rPr lang="ja-JP" altLang="en-US" sz="1425" b="1" dirty="0">
                <a:solidFill>
                  <a:schemeClr val="bg1"/>
                </a:solidFill>
                <a:latin typeface="+mn-ea"/>
                <a:cs typeface="メイリオ"/>
              </a:rPr>
              <a:t>オーケストレーション</a:t>
            </a:r>
            <a:endParaRPr lang="en-US" sz="1425" b="1" dirty="0">
              <a:solidFill>
                <a:schemeClr val="bg1"/>
              </a:solidFill>
              <a:latin typeface="+mn-ea"/>
              <a:cs typeface="メイリオ"/>
            </a:endParaRPr>
          </a:p>
        </p:txBody>
      </p:sp>
      <p:pic>
        <p:nvPicPr>
          <p:cNvPr id="1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96151" y="2560711"/>
            <a:ext cx="528308" cy="53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Footer Placeholder 4"/>
          <p:cNvSpPr>
            <a:spLocks noGrp="1"/>
          </p:cNvSpPr>
          <p:nvPr>
            <p:ph type="ftr" sz="quarter" idx="4294967295"/>
          </p:nvPr>
        </p:nvSpPr>
        <p:spPr>
          <a:xfrm>
            <a:off x="6775131" y="4837955"/>
            <a:ext cx="1714054" cy="171450"/>
          </a:xfrm>
          <a:prstGeom prst="rect">
            <a:avLst/>
          </a:prstGeom>
        </p:spPr>
        <p:txBody>
          <a:bodyPr vert="horz" lIns="68568" tIns="34284" rIns="68568" bIns="34284" rtlCol="0" anchor="ctr"/>
          <a:lstStyle>
            <a:lvl1pPr marL="0" marR="0" indent="0" algn="r" defTabSz="685680" rtl="0" eaLnBrk="1" fontAlgn="auto" latinLnBrk="0" hangingPunct="1">
              <a:lnSpc>
                <a:spcPct val="100000"/>
              </a:lnSpc>
              <a:spcBef>
                <a:spcPts val="0"/>
              </a:spcBef>
              <a:spcAft>
                <a:spcPts val="0"/>
              </a:spcAft>
              <a:buClrTx/>
              <a:buSzTx/>
              <a:buFontTx/>
              <a:buNone/>
              <a:tabLst/>
              <a:defRPr sz="525">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latin typeface="+mn-ea"/>
                <a:ea typeface="+mn-ea"/>
                <a:cs typeface="メイリオ"/>
              </a:rPr>
              <a:t>Cisco Confidential</a:t>
            </a:r>
            <a:endParaRPr lang="en-US" dirty="0">
              <a:solidFill>
                <a:prstClr val="black">
                  <a:tint val="75000"/>
                </a:prstClr>
              </a:solidFill>
              <a:latin typeface="+mn-ea"/>
              <a:ea typeface="+mn-ea"/>
              <a:cs typeface="メイリオ"/>
            </a:endParaRPr>
          </a:p>
        </p:txBody>
      </p:sp>
      <p:pic>
        <p:nvPicPr>
          <p:cNvPr id="87" name="Picture 3" descr="C:\Documents and Settings\rteligic\Desktop\Desktop_26Apr\polygon-icon01.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396537" y="1178352"/>
            <a:ext cx="590553" cy="486304"/>
          </a:xfrm>
          <a:prstGeom prst="rect">
            <a:avLst/>
          </a:prstGeom>
          <a:noFill/>
        </p:spPr>
      </p:pic>
      <p:sp>
        <p:nvSpPr>
          <p:cNvPr id="94" name="TextBox 93"/>
          <p:cNvSpPr txBox="1"/>
          <p:nvPr/>
        </p:nvSpPr>
        <p:spPr>
          <a:xfrm>
            <a:off x="3291006" y="1277219"/>
            <a:ext cx="655892" cy="253887"/>
          </a:xfrm>
          <a:prstGeom prst="rect">
            <a:avLst/>
          </a:prstGeom>
          <a:noFill/>
        </p:spPr>
        <p:txBody>
          <a:bodyPr wrap="none" lIns="91412" tIns="45706" rIns="91412" bIns="45706" rtlCol="0">
            <a:spAutoFit/>
          </a:bodyPr>
          <a:lstStyle/>
          <a:p>
            <a:r>
              <a:rPr lang="en-US" sz="1050" dirty="0">
                <a:latin typeface="+mn-ea"/>
                <a:ea typeface="+mn-ea"/>
                <a:cs typeface="メイリオ"/>
              </a:rPr>
              <a:t>ISR-AX</a:t>
            </a:r>
          </a:p>
        </p:txBody>
      </p:sp>
      <p:sp>
        <p:nvSpPr>
          <p:cNvPr id="110" name="TextBox 109"/>
          <p:cNvSpPr txBox="1"/>
          <p:nvPr/>
        </p:nvSpPr>
        <p:spPr>
          <a:xfrm>
            <a:off x="6316620" y="1583875"/>
            <a:ext cx="875979" cy="415470"/>
          </a:xfrm>
          <a:prstGeom prst="rect">
            <a:avLst/>
          </a:prstGeom>
          <a:noFill/>
        </p:spPr>
        <p:txBody>
          <a:bodyPr wrap="square" lIns="91412" tIns="45706" rIns="91412" bIns="45706" rtlCol="0">
            <a:spAutoFit/>
          </a:bodyPr>
          <a:lstStyle/>
          <a:p>
            <a:r>
              <a:rPr lang="en-US" sz="1050" dirty="0">
                <a:latin typeface="+mn-ea"/>
                <a:ea typeface="+mn-ea"/>
                <a:cs typeface="メイリオ"/>
              </a:rPr>
              <a:t>ASR1000-AX</a:t>
            </a:r>
          </a:p>
        </p:txBody>
      </p:sp>
      <p:sp>
        <p:nvSpPr>
          <p:cNvPr id="143" name="Rectangle 142"/>
          <p:cNvSpPr/>
          <p:nvPr/>
        </p:nvSpPr>
        <p:spPr>
          <a:xfrm rot="16200000">
            <a:off x="2349797" y="513064"/>
            <a:ext cx="748289" cy="1048350"/>
          </a:xfrm>
          <a:prstGeom prst="rect">
            <a:avLst/>
          </a:prstGeom>
          <a:gradFill flip="none" rotWithShape="1">
            <a:gsLst>
              <a:gs pos="0">
                <a:schemeClr val="tx1">
                  <a:alpha val="0"/>
                </a:schemeClr>
              </a:gs>
              <a:gs pos="50000">
                <a:schemeClr val="accent1">
                  <a:alpha val="45000"/>
                </a:schemeClr>
              </a:gs>
              <a:gs pos="100000">
                <a:schemeClr val="tx1"/>
              </a:gs>
            </a:gsLst>
            <a:lin ang="16200000" scaled="1"/>
            <a:tileRect/>
          </a:gradFill>
          <a:ln w="25400" cap="flat" cmpd="sng" algn="ctr">
            <a:noFill/>
            <a:prstDash val="solid"/>
          </a:ln>
          <a:effectLst>
            <a:outerShdw blurRad="76200" dist="50800" algn="ctr" rotWithShape="0">
              <a:srgbClr val="000000">
                <a:alpha val="27000"/>
              </a:srgbClr>
            </a:outerShdw>
          </a:effectLst>
        </p:spPr>
        <p:txBody>
          <a:bodyPr lIns="68508" tIns="34255" rIns="68508" bIns="34255" rtlCol="0" anchor="ctr"/>
          <a:lstStyle/>
          <a:p>
            <a:pPr algn="ctr" defTabSz="456702"/>
            <a:endParaRPr lang="en-US" sz="900" kern="0" dirty="0">
              <a:solidFill>
                <a:srgbClr val="8E909E"/>
              </a:solidFill>
              <a:latin typeface="+mn-ea"/>
              <a:ea typeface="+mn-ea"/>
              <a:cs typeface="メイリオ"/>
            </a:endParaRPr>
          </a:p>
        </p:txBody>
      </p:sp>
      <p:pic>
        <p:nvPicPr>
          <p:cNvPr id="144" name="Picture 6"/>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377373" y="736700"/>
            <a:ext cx="346944" cy="11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 name="Group 5"/>
          <p:cNvGrpSpPr>
            <a:grpSpLocks noChangeAspect="1"/>
          </p:cNvGrpSpPr>
          <p:nvPr/>
        </p:nvGrpSpPr>
        <p:grpSpPr bwMode="auto">
          <a:xfrm>
            <a:off x="2326432" y="1237547"/>
            <a:ext cx="448874" cy="75995"/>
            <a:chOff x="1401" y="1697"/>
            <a:chExt cx="4894" cy="947"/>
          </a:xfrm>
          <a:solidFill>
            <a:schemeClr val="bg1"/>
          </a:solidFill>
        </p:grpSpPr>
        <p:sp>
          <p:nvSpPr>
            <p:cNvPr id="146" name="Freeform 6"/>
            <p:cNvSpPr>
              <a:spLocks noEditPoints="1"/>
            </p:cNvSpPr>
            <p:nvPr/>
          </p:nvSpPr>
          <p:spPr bwMode="auto">
            <a:xfrm>
              <a:off x="5924" y="1877"/>
              <a:ext cx="371" cy="583"/>
            </a:xfrm>
            <a:custGeom>
              <a:avLst/>
              <a:gdLst>
                <a:gd name="T0" fmla="*/ 116 w 157"/>
                <a:gd name="T1" fmla="*/ 113 h 247"/>
                <a:gd name="T2" fmla="*/ 146 w 157"/>
                <a:gd name="T3" fmla="*/ 62 h 247"/>
                <a:gd name="T4" fmla="*/ 76 w 157"/>
                <a:gd name="T5" fmla="*/ 0 h 247"/>
                <a:gd name="T6" fmla="*/ 7 w 157"/>
                <a:gd name="T7" fmla="*/ 62 h 247"/>
                <a:gd name="T8" fmla="*/ 38 w 157"/>
                <a:gd name="T9" fmla="*/ 114 h 247"/>
                <a:gd name="T10" fmla="*/ 0 w 157"/>
                <a:gd name="T11" fmla="*/ 175 h 247"/>
                <a:gd name="T12" fmla="*/ 79 w 157"/>
                <a:gd name="T13" fmla="*/ 247 h 247"/>
                <a:gd name="T14" fmla="*/ 157 w 157"/>
                <a:gd name="T15" fmla="*/ 175 h 247"/>
                <a:gd name="T16" fmla="*/ 116 w 157"/>
                <a:gd name="T17" fmla="*/ 113 h 247"/>
                <a:gd name="T18" fmla="*/ 76 w 157"/>
                <a:gd name="T19" fmla="*/ 28 h 247"/>
                <a:gd name="T20" fmla="*/ 114 w 157"/>
                <a:gd name="T21" fmla="*/ 65 h 247"/>
                <a:gd name="T22" fmla="*/ 76 w 157"/>
                <a:gd name="T23" fmla="*/ 102 h 247"/>
                <a:gd name="T24" fmla="*/ 39 w 157"/>
                <a:gd name="T25" fmla="*/ 65 h 247"/>
                <a:gd name="T26" fmla="*/ 76 w 157"/>
                <a:gd name="T27" fmla="*/ 28 h 247"/>
                <a:gd name="T28" fmla="*/ 76 w 157"/>
                <a:gd name="T29" fmla="*/ 218 h 247"/>
                <a:gd name="T30" fmla="*/ 31 w 157"/>
                <a:gd name="T31" fmla="*/ 173 h 247"/>
                <a:gd name="T32" fmla="*/ 76 w 157"/>
                <a:gd name="T33" fmla="*/ 128 h 247"/>
                <a:gd name="T34" fmla="*/ 121 w 157"/>
                <a:gd name="T35" fmla="*/ 173 h 247"/>
                <a:gd name="T36" fmla="*/ 76 w 157"/>
                <a:gd name="T37"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247">
                  <a:moveTo>
                    <a:pt x="116" y="113"/>
                  </a:moveTo>
                  <a:cubicBezTo>
                    <a:pt x="134" y="102"/>
                    <a:pt x="146" y="83"/>
                    <a:pt x="146" y="62"/>
                  </a:cubicBezTo>
                  <a:cubicBezTo>
                    <a:pt x="146" y="28"/>
                    <a:pt x="115" y="0"/>
                    <a:pt x="76" y="0"/>
                  </a:cubicBezTo>
                  <a:cubicBezTo>
                    <a:pt x="38" y="0"/>
                    <a:pt x="7" y="28"/>
                    <a:pt x="7" y="62"/>
                  </a:cubicBezTo>
                  <a:cubicBezTo>
                    <a:pt x="7" y="84"/>
                    <a:pt x="19" y="103"/>
                    <a:pt x="38" y="114"/>
                  </a:cubicBezTo>
                  <a:cubicBezTo>
                    <a:pt x="15" y="127"/>
                    <a:pt x="0" y="149"/>
                    <a:pt x="0" y="175"/>
                  </a:cubicBezTo>
                  <a:cubicBezTo>
                    <a:pt x="0" y="215"/>
                    <a:pt x="35" y="247"/>
                    <a:pt x="79" y="247"/>
                  </a:cubicBezTo>
                  <a:cubicBezTo>
                    <a:pt x="122" y="247"/>
                    <a:pt x="157" y="215"/>
                    <a:pt x="157" y="175"/>
                  </a:cubicBezTo>
                  <a:cubicBezTo>
                    <a:pt x="157" y="148"/>
                    <a:pt x="141" y="125"/>
                    <a:pt x="116" y="113"/>
                  </a:cubicBezTo>
                  <a:moveTo>
                    <a:pt x="76" y="28"/>
                  </a:moveTo>
                  <a:cubicBezTo>
                    <a:pt x="97" y="28"/>
                    <a:pt x="114" y="45"/>
                    <a:pt x="114" y="65"/>
                  </a:cubicBezTo>
                  <a:cubicBezTo>
                    <a:pt x="114" y="86"/>
                    <a:pt x="97" y="102"/>
                    <a:pt x="76" y="102"/>
                  </a:cubicBezTo>
                  <a:cubicBezTo>
                    <a:pt x="56" y="102"/>
                    <a:pt x="39" y="86"/>
                    <a:pt x="39" y="65"/>
                  </a:cubicBezTo>
                  <a:cubicBezTo>
                    <a:pt x="39" y="45"/>
                    <a:pt x="56" y="28"/>
                    <a:pt x="76" y="28"/>
                  </a:cubicBezTo>
                  <a:moveTo>
                    <a:pt x="76" y="218"/>
                  </a:moveTo>
                  <a:cubicBezTo>
                    <a:pt x="51" y="218"/>
                    <a:pt x="31" y="198"/>
                    <a:pt x="31" y="173"/>
                  </a:cubicBezTo>
                  <a:cubicBezTo>
                    <a:pt x="31" y="148"/>
                    <a:pt x="51" y="128"/>
                    <a:pt x="76" y="128"/>
                  </a:cubicBezTo>
                  <a:cubicBezTo>
                    <a:pt x="101" y="128"/>
                    <a:pt x="121" y="148"/>
                    <a:pt x="121" y="173"/>
                  </a:cubicBezTo>
                  <a:cubicBezTo>
                    <a:pt x="121" y="198"/>
                    <a:pt x="101" y="218"/>
                    <a:pt x="76"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47" name="Freeform 7"/>
            <p:cNvSpPr>
              <a:spLocks/>
            </p:cNvSpPr>
            <p:nvPr/>
          </p:nvSpPr>
          <p:spPr bwMode="auto">
            <a:xfrm>
              <a:off x="2601" y="1888"/>
              <a:ext cx="748" cy="563"/>
            </a:xfrm>
            <a:custGeom>
              <a:avLst/>
              <a:gdLst>
                <a:gd name="T0" fmla="*/ 317 w 317"/>
                <a:gd name="T1" fmla="*/ 0 h 238"/>
                <a:gd name="T2" fmla="*/ 252 w 317"/>
                <a:gd name="T3" fmla="*/ 238 h 238"/>
                <a:gd name="T4" fmla="*/ 208 w 317"/>
                <a:gd name="T5" fmla="*/ 238 h 238"/>
                <a:gd name="T6" fmla="*/ 164 w 317"/>
                <a:gd name="T7" fmla="*/ 72 h 238"/>
                <a:gd name="T8" fmla="*/ 160 w 317"/>
                <a:gd name="T9" fmla="*/ 48 h 238"/>
                <a:gd name="T10" fmla="*/ 160 w 317"/>
                <a:gd name="T11" fmla="*/ 48 h 238"/>
                <a:gd name="T12" fmla="*/ 156 w 317"/>
                <a:gd name="T13" fmla="*/ 71 h 238"/>
                <a:gd name="T14" fmla="*/ 111 w 317"/>
                <a:gd name="T15" fmla="*/ 238 h 238"/>
                <a:gd name="T16" fmla="*/ 66 w 317"/>
                <a:gd name="T17" fmla="*/ 238 h 238"/>
                <a:gd name="T18" fmla="*/ 0 w 317"/>
                <a:gd name="T19" fmla="*/ 0 h 238"/>
                <a:gd name="T20" fmla="*/ 43 w 317"/>
                <a:gd name="T21" fmla="*/ 0 h 238"/>
                <a:gd name="T22" fmla="*/ 86 w 317"/>
                <a:gd name="T23" fmla="*/ 174 h 238"/>
                <a:gd name="T24" fmla="*/ 89 w 317"/>
                <a:gd name="T25" fmla="*/ 197 h 238"/>
                <a:gd name="T26" fmla="*/ 90 w 317"/>
                <a:gd name="T27" fmla="*/ 197 h 238"/>
                <a:gd name="T28" fmla="*/ 94 w 317"/>
                <a:gd name="T29" fmla="*/ 174 h 238"/>
                <a:gd name="T30" fmla="*/ 142 w 317"/>
                <a:gd name="T31" fmla="*/ 0 h 238"/>
                <a:gd name="T32" fmla="*/ 182 w 317"/>
                <a:gd name="T33" fmla="*/ 0 h 238"/>
                <a:gd name="T34" fmla="*/ 227 w 317"/>
                <a:gd name="T35" fmla="*/ 176 h 238"/>
                <a:gd name="T36" fmla="*/ 230 w 317"/>
                <a:gd name="T37" fmla="*/ 197 h 238"/>
                <a:gd name="T38" fmla="*/ 231 w 317"/>
                <a:gd name="T39" fmla="*/ 197 h 238"/>
                <a:gd name="T40" fmla="*/ 235 w 317"/>
                <a:gd name="T41" fmla="*/ 175 h 238"/>
                <a:gd name="T42" fmla="*/ 276 w 317"/>
                <a:gd name="T43" fmla="*/ 0 h 238"/>
                <a:gd name="T44" fmla="*/ 317 w 317"/>
                <a:gd name="T4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238">
                  <a:moveTo>
                    <a:pt x="317" y="0"/>
                  </a:moveTo>
                  <a:cubicBezTo>
                    <a:pt x="252" y="238"/>
                    <a:pt x="252" y="238"/>
                    <a:pt x="252" y="238"/>
                  </a:cubicBezTo>
                  <a:cubicBezTo>
                    <a:pt x="208" y="238"/>
                    <a:pt x="208" y="238"/>
                    <a:pt x="208" y="238"/>
                  </a:cubicBezTo>
                  <a:cubicBezTo>
                    <a:pt x="164" y="72"/>
                    <a:pt x="164" y="72"/>
                    <a:pt x="164" y="72"/>
                  </a:cubicBezTo>
                  <a:cubicBezTo>
                    <a:pt x="162" y="65"/>
                    <a:pt x="161" y="57"/>
                    <a:pt x="160" y="48"/>
                  </a:cubicBezTo>
                  <a:cubicBezTo>
                    <a:pt x="160" y="48"/>
                    <a:pt x="160" y="48"/>
                    <a:pt x="160" y="48"/>
                  </a:cubicBezTo>
                  <a:cubicBezTo>
                    <a:pt x="159" y="56"/>
                    <a:pt x="158" y="64"/>
                    <a:pt x="156" y="71"/>
                  </a:cubicBezTo>
                  <a:cubicBezTo>
                    <a:pt x="111" y="238"/>
                    <a:pt x="111" y="238"/>
                    <a:pt x="111" y="238"/>
                  </a:cubicBezTo>
                  <a:cubicBezTo>
                    <a:pt x="66" y="238"/>
                    <a:pt x="66" y="238"/>
                    <a:pt x="66" y="238"/>
                  </a:cubicBezTo>
                  <a:cubicBezTo>
                    <a:pt x="0" y="0"/>
                    <a:pt x="0" y="0"/>
                    <a:pt x="0" y="0"/>
                  </a:cubicBezTo>
                  <a:cubicBezTo>
                    <a:pt x="43" y="0"/>
                    <a:pt x="43" y="0"/>
                    <a:pt x="43" y="0"/>
                  </a:cubicBezTo>
                  <a:cubicBezTo>
                    <a:pt x="86" y="174"/>
                    <a:pt x="86" y="174"/>
                    <a:pt x="86" y="174"/>
                  </a:cubicBezTo>
                  <a:cubicBezTo>
                    <a:pt x="87" y="182"/>
                    <a:pt x="88" y="189"/>
                    <a:pt x="89" y="197"/>
                  </a:cubicBezTo>
                  <a:cubicBezTo>
                    <a:pt x="90" y="197"/>
                    <a:pt x="90" y="197"/>
                    <a:pt x="90" y="197"/>
                  </a:cubicBezTo>
                  <a:cubicBezTo>
                    <a:pt x="90" y="192"/>
                    <a:pt x="92" y="184"/>
                    <a:pt x="94" y="174"/>
                  </a:cubicBezTo>
                  <a:cubicBezTo>
                    <a:pt x="142" y="0"/>
                    <a:pt x="142" y="0"/>
                    <a:pt x="142" y="0"/>
                  </a:cubicBezTo>
                  <a:cubicBezTo>
                    <a:pt x="182" y="0"/>
                    <a:pt x="182" y="0"/>
                    <a:pt x="182" y="0"/>
                  </a:cubicBezTo>
                  <a:cubicBezTo>
                    <a:pt x="227" y="176"/>
                    <a:pt x="227" y="176"/>
                    <a:pt x="227" y="176"/>
                  </a:cubicBezTo>
                  <a:cubicBezTo>
                    <a:pt x="228" y="182"/>
                    <a:pt x="229" y="189"/>
                    <a:pt x="230" y="197"/>
                  </a:cubicBezTo>
                  <a:cubicBezTo>
                    <a:pt x="231" y="197"/>
                    <a:pt x="231" y="197"/>
                    <a:pt x="231" y="197"/>
                  </a:cubicBezTo>
                  <a:cubicBezTo>
                    <a:pt x="231" y="191"/>
                    <a:pt x="232" y="184"/>
                    <a:pt x="235" y="175"/>
                  </a:cubicBezTo>
                  <a:cubicBezTo>
                    <a:pt x="276" y="0"/>
                    <a:pt x="276" y="0"/>
                    <a:pt x="276" y="0"/>
                  </a:cubicBezTo>
                  <a:lnTo>
                    <a:pt x="3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48" name="Rectangle 8"/>
            <p:cNvSpPr>
              <a:spLocks noChangeArrowheads="1"/>
            </p:cNvSpPr>
            <p:nvPr/>
          </p:nvSpPr>
          <p:spPr bwMode="auto">
            <a:xfrm>
              <a:off x="3378" y="2049"/>
              <a:ext cx="89" cy="4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49" name="Freeform 9"/>
            <p:cNvSpPr>
              <a:spLocks/>
            </p:cNvSpPr>
            <p:nvPr/>
          </p:nvSpPr>
          <p:spPr bwMode="auto">
            <a:xfrm>
              <a:off x="3548" y="2040"/>
              <a:ext cx="347" cy="411"/>
            </a:xfrm>
            <a:custGeom>
              <a:avLst/>
              <a:gdLst>
                <a:gd name="T0" fmla="*/ 147 w 147"/>
                <a:gd name="T1" fmla="*/ 174 h 174"/>
                <a:gd name="T2" fmla="*/ 115 w 147"/>
                <a:gd name="T3" fmla="*/ 174 h 174"/>
                <a:gd name="T4" fmla="*/ 115 w 147"/>
                <a:gd name="T5" fmla="*/ 78 h 174"/>
                <a:gd name="T6" fmla="*/ 77 w 147"/>
                <a:gd name="T7" fmla="*/ 28 h 174"/>
                <a:gd name="T8" fmla="*/ 49 w 147"/>
                <a:gd name="T9" fmla="*/ 44 h 174"/>
                <a:gd name="T10" fmla="*/ 37 w 147"/>
                <a:gd name="T11" fmla="*/ 77 h 174"/>
                <a:gd name="T12" fmla="*/ 37 w 147"/>
                <a:gd name="T13" fmla="*/ 174 h 174"/>
                <a:gd name="T14" fmla="*/ 0 w 147"/>
                <a:gd name="T15" fmla="*/ 174 h 174"/>
                <a:gd name="T16" fmla="*/ 0 w 147"/>
                <a:gd name="T17" fmla="*/ 4 h 174"/>
                <a:gd name="T18" fmla="*/ 37 w 147"/>
                <a:gd name="T19" fmla="*/ 4 h 174"/>
                <a:gd name="T20" fmla="*/ 37 w 147"/>
                <a:gd name="T21" fmla="*/ 32 h 174"/>
                <a:gd name="T22" fmla="*/ 38 w 147"/>
                <a:gd name="T23" fmla="*/ 32 h 174"/>
                <a:gd name="T24" fmla="*/ 92 w 147"/>
                <a:gd name="T25" fmla="*/ 0 h 174"/>
                <a:gd name="T26" fmla="*/ 133 w 147"/>
                <a:gd name="T27" fmla="*/ 18 h 174"/>
                <a:gd name="T28" fmla="*/ 147 w 147"/>
                <a:gd name="T29" fmla="*/ 70 h 174"/>
                <a:gd name="T30" fmla="*/ 147 w 147"/>
                <a:gd name="T3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74">
                  <a:moveTo>
                    <a:pt x="147" y="174"/>
                  </a:moveTo>
                  <a:cubicBezTo>
                    <a:pt x="115" y="174"/>
                    <a:pt x="115" y="174"/>
                    <a:pt x="115" y="174"/>
                  </a:cubicBezTo>
                  <a:cubicBezTo>
                    <a:pt x="115" y="78"/>
                    <a:pt x="115" y="78"/>
                    <a:pt x="115" y="78"/>
                  </a:cubicBezTo>
                  <a:cubicBezTo>
                    <a:pt x="116" y="37"/>
                    <a:pt x="99" y="28"/>
                    <a:pt x="77" y="28"/>
                  </a:cubicBezTo>
                  <a:cubicBezTo>
                    <a:pt x="65" y="28"/>
                    <a:pt x="56" y="35"/>
                    <a:pt x="49" y="44"/>
                  </a:cubicBezTo>
                  <a:cubicBezTo>
                    <a:pt x="41" y="53"/>
                    <a:pt x="37" y="64"/>
                    <a:pt x="37" y="77"/>
                  </a:cubicBezTo>
                  <a:cubicBezTo>
                    <a:pt x="37" y="174"/>
                    <a:pt x="37" y="174"/>
                    <a:pt x="37" y="174"/>
                  </a:cubicBezTo>
                  <a:cubicBezTo>
                    <a:pt x="0" y="174"/>
                    <a:pt x="0" y="174"/>
                    <a:pt x="0" y="174"/>
                  </a:cubicBezTo>
                  <a:cubicBezTo>
                    <a:pt x="0" y="4"/>
                    <a:pt x="0" y="4"/>
                    <a:pt x="0" y="4"/>
                  </a:cubicBezTo>
                  <a:cubicBezTo>
                    <a:pt x="37" y="4"/>
                    <a:pt x="37" y="4"/>
                    <a:pt x="37" y="4"/>
                  </a:cubicBezTo>
                  <a:cubicBezTo>
                    <a:pt x="37" y="32"/>
                    <a:pt x="37" y="32"/>
                    <a:pt x="37" y="32"/>
                  </a:cubicBezTo>
                  <a:cubicBezTo>
                    <a:pt x="38" y="32"/>
                    <a:pt x="38" y="32"/>
                    <a:pt x="38" y="32"/>
                  </a:cubicBezTo>
                  <a:cubicBezTo>
                    <a:pt x="50" y="11"/>
                    <a:pt x="68" y="0"/>
                    <a:pt x="92" y="0"/>
                  </a:cubicBezTo>
                  <a:cubicBezTo>
                    <a:pt x="110" y="0"/>
                    <a:pt x="123" y="6"/>
                    <a:pt x="133" y="18"/>
                  </a:cubicBezTo>
                  <a:cubicBezTo>
                    <a:pt x="142" y="30"/>
                    <a:pt x="147" y="48"/>
                    <a:pt x="147" y="70"/>
                  </a:cubicBezTo>
                  <a:lnTo>
                    <a:pt x="147"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50" name="Freeform 10"/>
            <p:cNvSpPr>
              <a:spLocks noEditPoints="1"/>
            </p:cNvSpPr>
            <p:nvPr/>
          </p:nvSpPr>
          <p:spPr bwMode="auto">
            <a:xfrm>
              <a:off x="3959" y="1855"/>
              <a:ext cx="390" cy="605"/>
            </a:xfrm>
            <a:custGeom>
              <a:avLst/>
              <a:gdLst>
                <a:gd name="T0" fmla="*/ 165 w 165"/>
                <a:gd name="T1" fmla="*/ 252 h 256"/>
                <a:gd name="T2" fmla="*/ 127 w 165"/>
                <a:gd name="T3" fmla="*/ 252 h 256"/>
                <a:gd name="T4" fmla="*/ 127 w 165"/>
                <a:gd name="T5" fmla="*/ 228 h 256"/>
                <a:gd name="T6" fmla="*/ 126 w 165"/>
                <a:gd name="T7" fmla="*/ 228 h 256"/>
                <a:gd name="T8" fmla="*/ 69 w 165"/>
                <a:gd name="T9" fmla="*/ 256 h 256"/>
                <a:gd name="T10" fmla="*/ 19 w 165"/>
                <a:gd name="T11" fmla="*/ 233 h 256"/>
                <a:gd name="T12" fmla="*/ 0 w 165"/>
                <a:gd name="T13" fmla="*/ 171 h 256"/>
                <a:gd name="T14" fmla="*/ 21 w 165"/>
                <a:gd name="T15" fmla="*/ 104 h 256"/>
                <a:gd name="T16" fmla="*/ 76 w 165"/>
                <a:gd name="T17" fmla="*/ 78 h 256"/>
                <a:gd name="T18" fmla="*/ 126 w 165"/>
                <a:gd name="T19" fmla="*/ 99 h 256"/>
                <a:gd name="T20" fmla="*/ 127 w 165"/>
                <a:gd name="T21" fmla="*/ 99 h 256"/>
                <a:gd name="T22" fmla="*/ 127 w 165"/>
                <a:gd name="T23" fmla="*/ 0 h 256"/>
                <a:gd name="T24" fmla="*/ 165 w 165"/>
                <a:gd name="T25" fmla="*/ 0 h 256"/>
                <a:gd name="T26" fmla="*/ 165 w 165"/>
                <a:gd name="T27" fmla="*/ 252 h 256"/>
                <a:gd name="T28" fmla="*/ 127 w 165"/>
                <a:gd name="T29" fmla="*/ 175 h 256"/>
                <a:gd name="T30" fmla="*/ 127 w 165"/>
                <a:gd name="T31" fmla="*/ 152 h 256"/>
                <a:gd name="T32" fmla="*/ 115 w 165"/>
                <a:gd name="T33" fmla="*/ 120 h 256"/>
                <a:gd name="T34" fmla="*/ 84 w 165"/>
                <a:gd name="T35" fmla="*/ 107 h 256"/>
                <a:gd name="T36" fmla="*/ 49 w 165"/>
                <a:gd name="T37" fmla="*/ 123 h 256"/>
                <a:gd name="T38" fmla="*/ 36 w 165"/>
                <a:gd name="T39" fmla="*/ 170 h 256"/>
                <a:gd name="T40" fmla="*/ 48 w 165"/>
                <a:gd name="T41" fmla="*/ 212 h 256"/>
                <a:gd name="T42" fmla="*/ 81 w 165"/>
                <a:gd name="T43" fmla="*/ 228 h 256"/>
                <a:gd name="T44" fmla="*/ 115 w 165"/>
                <a:gd name="T45" fmla="*/ 213 h 256"/>
                <a:gd name="T46" fmla="*/ 127 w 165"/>
                <a:gd name="T47" fmla="*/ 17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5" h="256">
                  <a:moveTo>
                    <a:pt x="165" y="252"/>
                  </a:moveTo>
                  <a:cubicBezTo>
                    <a:pt x="127" y="252"/>
                    <a:pt x="127" y="252"/>
                    <a:pt x="127" y="252"/>
                  </a:cubicBezTo>
                  <a:cubicBezTo>
                    <a:pt x="127" y="228"/>
                    <a:pt x="127" y="228"/>
                    <a:pt x="127" y="228"/>
                  </a:cubicBezTo>
                  <a:cubicBezTo>
                    <a:pt x="126" y="228"/>
                    <a:pt x="126" y="228"/>
                    <a:pt x="126" y="228"/>
                  </a:cubicBezTo>
                  <a:cubicBezTo>
                    <a:pt x="114" y="249"/>
                    <a:pt x="95" y="256"/>
                    <a:pt x="69" y="256"/>
                  </a:cubicBezTo>
                  <a:cubicBezTo>
                    <a:pt x="48" y="256"/>
                    <a:pt x="31" y="249"/>
                    <a:pt x="19" y="233"/>
                  </a:cubicBezTo>
                  <a:cubicBezTo>
                    <a:pt x="6" y="218"/>
                    <a:pt x="0" y="197"/>
                    <a:pt x="0" y="171"/>
                  </a:cubicBezTo>
                  <a:cubicBezTo>
                    <a:pt x="0" y="143"/>
                    <a:pt x="7" y="121"/>
                    <a:pt x="21" y="104"/>
                  </a:cubicBezTo>
                  <a:cubicBezTo>
                    <a:pt x="35" y="87"/>
                    <a:pt x="53" y="78"/>
                    <a:pt x="76" y="78"/>
                  </a:cubicBezTo>
                  <a:cubicBezTo>
                    <a:pt x="99" y="78"/>
                    <a:pt x="116" y="81"/>
                    <a:pt x="126" y="99"/>
                  </a:cubicBezTo>
                  <a:cubicBezTo>
                    <a:pt x="127" y="99"/>
                    <a:pt x="127" y="99"/>
                    <a:pt x="127" y="99"/>
                  </a:cubicBezTo>
                  <a:cubicBezTo>
                    <a:pt x="127" y="0"/>
                    <a:pt x="127" y="0"/>
                    <a:pt x="127" y="0"/>
                  </a:cubicBezTo>
                  <a:cubicBezTo>
                    <a:pt x="165" y="0"/>
                    <a:pt x="165" y="0"/>
                    <a:pt x="165" y="0"/>
                  </a:cubicBezTo>
                  <a:lnTo>
                    <a:pt x="165" y="252"/>
                  </a:lnTo>
                  <a:close/>
                  <a:moveTo>
                    <a:pt x="127" y="175"/>
                  </a:moveTo>
                  <a:cubicBezTo>
                    <a:pt x="127" y="152"/>
                    <a:pt x="127" y="152"/>
                    <a:pt x="127" y="152"/>
                  </a:cubicBezTo>
                  <a:cubicBezTo>
                    <a:pt x="127" y="139"/>
                    <a:pt x="123" y="128"/>
                    <a:pt x="115" y="120"/>
                  </a:cubicBezTo>
                  <a:cubicBezTo>
                    <a:pt x="107" y="111"/>
                    <a:pt x="97" y="107"/>
                    <a:pt x="84" y="107"/>
                  </a:cubicBezTo>
                  <a:cubicBezTo>
                    <a:pt x="69" y="107"/>
                    <a:pt x="57" y="112"/>
                    <a:pt x="49" y="123"/>
                  </a:cubicBezTo>
                  <a:cubicBezTo>
                    <a:pt x="40" y="135"/>
                    <a:pt x="36" y="150"/>
                    <a:pt x="36" y="170"/>
                  </a:cubicBezTo>
                  <a:cubicBezTo>
                    <a:pt x="36" y="188"/>
                    <a:pt x="40" y="202"/>
                    <a:pt x="48" y="212"/>
                  </a:cubicBezTo>
                  <a:cubicBezTo>
                    <a:pt x="56" y="223"/>
                    <a:pt x="67" y="228"/>
                    <a:pt x="81" y="228"/>
                  </a:cubicBezTo>
                  <a:cubicBezTo>
                    <a:pt x="95" y="228"/>
                    <a:pt x="106" y="223"/>
                    <a:pt x="115" y="213"/>
                  </a:cubicBezTo>
                  <a:cubicBezTo>
                    <a:pt x="123" y="203"/>
                    <a:pt x="127" y="190"/>
                    <a:pt x="127" y="1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51" name="Freeform 11"/>
            <p:cNvSpPr>
              <a:spLocks noEditPoints="1"/>
            </p:cNvSpPr>
            <p:nvPr/>
          </p:nvSpPr>
          <p:spPr bwMode="auto">
            <a:xfrm>
              <a:off x="4401" y="2040"/>
              <a:ext cx="413" cy="420"/>
            </a:xfrm>
            <a:custGeom>
              <a:avLst/>
              <a:gdLst>
                <a:gd name="T0" fmla="*/ 86 w 175"/>
                <a:gd name="T1" fmla="*/ 178 h 178"/>
                <a:gd name="T2" fmla="*/ 23 w 175"/>
                <a:gd name="T3" fmla="*/ 154 h 178"/>
                <a:gd name="T4" fmla="*/ 0 w 175"/>
                <a:gd name="T5" fmla="*/ 91 h 178"/>
                <a:gd name="T6" fmla="*/ 24 w 175"/>
                <a:gd name="T7" fmla="*/ 24 h 178"/>
                <a:gd name="T8" fmla="*/ 90 w 175"/>
                <a:gd name="T9" fmla="*/ 0 h 178"/>
                <a:gd name="T10" fmla="*/ 152 w 175"/>
                <a:gd name="T11" fmla="*/ 24 h 178"/>
                <a:gd name="T12" fmla="*/ 175 w 175"/>
                <a:gd name="T13" fmla="*/ 89 h 178"/>
                <a:gd name="T14" fmla="*/ 151 w 175"/>
                <a:gd name="T15" fmla="*/ 154 h 178"/>
                <a:gd name="T16" fmla="*/ 86 w 175"/>
                <a:gd name="T17" fmla="*/ 178 h 178"/>
                <a:gd name="T18" fmla="*/ 88 w 175"/>
                <a:gd name="T19" fmla="*/ 31 h 178"/>
                <a:gd name="T20" fmla="*/ 52 w 175"/>
                <a:gd name="T21" fmla="*/ 47 h 178"/>
                <a:gd name="T22" fmla="*/ 39 w 175"/>
                <a:gd name="T23" fmla="*/ 90 h 178"/>
                <a:gd name="T24" fmla="*/ 53 w 175"/>
                <a:gd name="T25" fmla="*/ 132 h 178"/>
                <a:gd name="T26" fmla="*/ 88 w 175"/>
                <a:gd name="T27" fmla="*/ 148 h 178"/>
                <a:gd name="T28" fmla="*/ 123 w 175"/>
                <a:gd name="T29" fmla="*/ 132 h 178"/>
                <a:gd name="T30" fmla="*/ 135 w 175"/>
                <a:gd name="T31" fmla="*/ 89 h 178"/>
                <a:gd name="T32" fmla="*/ 123 w 175"/>
                <a:gd name="T33" fmla="*/ 46 h 178"/>
                <a:gd name="T34" fmla="*/ 88 w 175"/>
                <a:gd name="T35"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78">
                  <a:moveTo>
                    <a:pt x="86" y="178"/>
                  </a:moveTo>
                  <a:cubicBezTo>
                    <a:pt x="60" y="178"/>
                    <a:pt x="39" y="170"/>
                    <a:pt x="23" y="154"/>
                  </a:cubicBezTo>
                  <a:cubicBezTo>
                    <a:pt x="8" y="138"/>
                    <a:pt x="0" y="117"/>
                    <a:pt x="0" y="91"/>
                  </a:cubicBezTo>
                  <a:cubicBezTo>
                    <a:pt x="0" y="63"/>
                    <a:pt x="8" y="40"/>
                    <a:pt x="24" y="24"/>
                  </a:cubicBezTo>
                  <a:cubicBezTo>
                    <a:pt x="41" y="8"/>
                    <a:pt x="63" y="0"/>
                    <a:pt x="90" y="0"/>
                  </a:cubicBezTo>
                  <a:cubicBezTo>
                    <a:pt x="117" y="0"/>
                    <a:pt x="138" y="8"/>
                    <a:pt x="152" y="24"/>
                  </a:cubicBezTo>
                  <a:cubicBezTo>
                    <a:pt x="167" y="39"/>
                    <a:pt x="175" y="61"/>
                    <a:pt x="175" y="89"/>
                  </a:cubicBezTo>
                  <a:cubicBezTo>
                    <a:pt x="175" y="116"/>
                    <a:pt x="167" y="137"/>
                    <a:pt x="151" y="154"/>
                  </a:cubicBezTo>
                  <a:cubicBezTo>
                    <a:pt x="135" y="170"/>
                    <a:pt x="113" y="178"/>
                    <a:pt x="86" y="178"/>
                  </a:cubicBezTo>
                  <a:moveTo>
                    <a:pt x="88" y="31"/>
                  </a:moveTo>
                  <a:cubicBezTo>
                    <a:pt x="73" y="31"/>
                    <a:pt x="61" y="36"/>
                    <a:pt x="52" y="47"/>
                  </a:cubicBezTo>
                  <a:cubicBezTo>
                    <a:pt x="44" y="57"/>
                    <a:pt x="39" y="72"/>
                    <a:pt x="39" y="90"/>
                  </a:cubicBezTo>
                  <a:cubicBezTo>
                    <a:pt x="39" y="108"/>
                    <a:pt x="44" y="122"/>
                    <a:pt x="53" y="132"/>
                  </a:cubicBezTo>
                  <a:cubicBezTo>
                    <a:pt x="61" y="142"/>
                    <a:pt x="73" y="148"/>
                    <a:pt x="88" y="148"/>
                  </a:cubicBezTo>
                  <a:cubicBezTo>
                    <a:pt x="103" y="148"/>
                    <a:pt x="115" y="143"/>
                    <a:pt x="123" y="132"/>
                  </a:cubicBezTo>
                  <a:cubicBezTo>
                    <a:pt x="131" y="122"/>
                    <a:pt x="135" y="108"/>
                    <a:pt x="135" y="89"/>
                  </a:cubicBezTo>
                  <a:cubicBezTo>
                    <a:pt x="135" y="71"/>
                    <a:pt x="131" y="56"/>
                    <a:pt x="123" y="46"/>
                  </a:cubicBezTo>
                  <a:cubicBezTo>
                    <a:pt x="115" y="36"/>
                    <a:pt x="103" y="31"/>
                    <a:pt x="88"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55" name="Freeform 12"/>
            <p:cNvSpPr>
              <a:spLocks/>
            </p:cNvSpPr>
            <p:nvPr/>
          </p:nvSpPr>
          <p:spPr bwMode="auto">
            <a:xfrm>
              <a:off x="4814" y="2049"/>
              <a:ext cx="586" cy="402"/>
            </a:xfrm>
            <a:custGeom>
              <a:avLst/>
              <a:gdLst>
                <a:gd name="T0" fmla="*/ 248 w 248"/>
                <a:gd name="T1" fmla="*/ 0 h 170"/>
                <a:gd name="T2" fmla="*/ 199 w 248"/>
                <a:gd name="T3" fmla="*/ 170 h 170"/>
                <a:gd name="T4" fmla="*/ 158 w 248"/>
                <a:gd name="T5" fmla="*/ 170 h 170"/>
                <a:gd name="T6" fmla="*/ 128 w 248"/>
                <a:gd name="T7" fmla="*/ 55 h 170"/>
                <a:gd name="T8" fmla="*/ 125 w 248"/>
                <a:gd name="T9" fmla="*/ 40 h 170"/>
                <a:gd name="T10" fmla="*/ 125 w 248"/>
                <a:gd name="T11" fmla="*/ 40 h 170"/>
                <a:gd name="T12" fmla="*/ 122 w 248"/>
                <a:gd name="T13" fmla="*/ 55 h 170"/>
                <a:gd name="T14" fmla="*/ 89 w 248"/>
                <a:gd name="T15" fmla="*/ 170 h 170"/>
                <a:gd name="T16" fmla="*/ 49 w 248"/>
                <a:gd name="T17" fmla="*/ 170 h 170"/>
                <a:gd name="T18" fmla="*/ 0 w 248"/>
                <a:gd name="T19" fmla="*/ 0 h 170"/>
                <a:gd name="T20" fmla="*/ 39 w 248"/>
                <a:gd name="T21" fmla="*/ 0 h 170"/>
                <a:gd name="T22" fmla="*/ 70 w 248"/>
                <a:gd name="T23" fmla="*/ 123 h 170"/>
                <a:gd name="T24" fmla="*/ 72 w 248"/>
                <a:gd name="T25" fmla="*/ 137 h 170"/>
                <a:gd name="T26" fmla="*/ 73 w 248"/>
                <a:gd name="T27" fmla="*/ 137 h 170"/>
                <a:gd name="T28" fmla="*/ 76 w 248"/>
                <a:gd name="T29" fmla="*/ 122 h 170"/>
                <a:gd name="T30" fmla="*/ 110 w 248"/>
                <a:gd name="T31" fmla="*/ 0 h 170"/>
                <a:gd name="T32" fmla="*/ 146 w 248"/>
                <a:gd name="T33" fmla="*/ 0 h 170"/>
                <a:gd name="T34" fmla="*/ 176 w 248"/>
                <a:gd name="T35" fmla="*/ 123 h 170"/>
                <a:gd name="T36" fmla="*/ 178 w 248"/>
                <a:gd name="T37" fmla="*/ 138 h 170"/>
                <a:gd name="T38" fmla="*/ 179 w 248"/>
                <a:gd name="T39" fmla="*/ 138 h 170"/>
                <a:gd name="T40" fmla="*/ 182 w 248"/>
                <a:gd name="T41" fmla="*/ 123 h 170"/>
                <a:gd name="T42" fmla="*/ 212 w 248"/>
                <a:gd name="T43" fmla="*/ 0 h 170"/>
                <a:gd name="T44" fmla="*/ 248 w 248"/>
                <a:gd name="T4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170">
                  <a:moveTo>
                    <a:pt x="248" y="0"/>
                  </a:moveTo>
                  <a:cubicBezTo>
                    <a:pt x="199" y="170"/>
                    <a:pt x="199" y="170"/>
                    <a:pt x="199" y="170"/>
                  </a:cubicBezTo>
                  <a:cubicBezTo>
                    <a:pt x="158" y="170"/>
                    <a:pt x="158" y="170"/>
                    <a:pt x="158" y="170"/>
                  </a:cubicBezTo>
                  <a:cubicBezTo>
                    <a:pt x="128" y="55"/>
                    <a:pt x="128" y="55"/>
                    <a:pt x="128" y="55"/>
                  </a:cubicBezTo>
                  <a:cubicBezTo>
                    <a:pt x="127" y="51"/>
                    <a:pt x="126" y="46"/>
                    <a:pt x="125" y="40"/>
                  </a:cubicBezTo>
                  <a:cubicBezTo>
                    <a:pt x="125" y="40"/>
                    <a:pt x="125" y="40"/>
                    <a:pt x="125" y="40"/>
                  </a:cubicBezTo>
                  <a:cubicBezTo>
                    <a:pt x="125" y="44"/>
                    <a:pt x="124" y="49"/>
                    <a:pt x="122" y="55"/>
                  </a:cubicBezTo>
                  <a:cubicBezTo>
                    <a:pt x="89" y="170"/>
                    <a:pt x="89" y="170"/>
                    <a:pt x="89" y="170"/>
                  </a:cubicBezTo>
                  <a:cubicBezTo>
                    <a:pt x="49" y="170"/>
                    <a:pt x="49" y="170"/>
                    <a:pt x="49" y="170"/>
                  </a:cubicBezTo>
                  <a:cubicBezTo>
                    <a:pt x="0" y="0"/>
                    <a:pt x="0" y="0"/>
                    <a:pt x="0" y="0"/>
                  </a:cubicBezTo>
                  <a:cubicBezTo>
                    <a:pt x="39" y="0"/>
                    <a:pt x="39" y="0"/>
                    <a:pt x="39" y="0"/>
                  </a:cubicBezTo>
                  <a:cubicBezTo>
                    <a:pt x="70" y="123"/>
                    <a:pt x="70" y="123"/>
                    <a:pt x="70" y="123"/>
                  </a:cubicBezTo>
                  <a:cubicBezTo>
                    <a:pt x="71" y="126"/>
                    <a:pt x="72" y="131"/>
                    <a:pt x="72" y="137"/>
                  </a:cubicBezTo>
                  <a:cubicBezTo>
                    <a:pt x="73" y="137"/>
                    <a:pt x="73" y="137"/>
                    <a:pt x="73" y="137"/>
                  </a:cubicBezTo>
                  <a:cubicBezTo>
                    <a:pt x="73" y="133"/>
                    <a:pt x="74" y="128"/>
                    <a:pt x="76" y="122"/>
                  </a:cubicBezTo>
                  <a:cubicBezTo>
                    <a:pt x="110" y="0"/>
                    <a:pt x="110" y="0"/>
                    <a:pt x="110" y="0"/>
                  </a:cubicBezTo>
                  <a:cubicBezTo>
                    <a:pt x="146" y="0"/>
                    <a:pt x="146" y="0"/>
                    <a:pt x="146" y="0"/>
                  </a:cubicBezTo>
                  <a:cubicBezTo>
                    <a:pt x="176" y="123"/>
                    <a:pt x="176" y="123"/>
                    <a:pt x="176" y="123"/>
                  </a:cubicBezTo>
                  <a:cubicBezTo>
                    <a:pt x="177" y="127"/>
                    <a:pt x="178" y="132"/>
                    <a:pt x="178" y="138"/>
                  </a:cubicBezTo>
                  <a:cubicBezTo>
                    <a:pt x="179" y="138"/>
                    <a:pt x="179" y="138"/>
                    <a:pt x="179" y="138"/>
                  </a:cubicBezTo>
                  <a:cubicBezTo>
                    <a:pt x="180" y="134"/>
                    <a:pt x="180" y="129"/>
                    <a:pt x="182" y="123"/>
                  </a:cubicBezTo>
                  <a:cubicBezTo>
                    <a:pt x="212" y="0"/>
                    <a:pt x="212" y="0"/>
                    <a:pt x="212" y="0"/>
                  </a:cubicBezTo>
                  <a:lnTo>
                    <a:pt x="2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57" name="Freeform 13"/>
            <p:cNvSpPr>
              <a:spLocks/>
            </p:cNvSpPr>
            <p:nvPr/>
          </p:nvSpPr>
          <p:spPr bwMode="auto">
            <a:xfrm>
              <a:off x="5412" y="2040"/>
              <a:ext cx="262" cy="420"/>
            </a:xfrm>
            <a:custGeom>
              <a:avLst/>
              <a:gdLst>
                <a:gd name="T0" fmla="*/ 0 w 111"/>
                <a:gd name="T1" fmla="*/ 169 h 178"/>
                <a:gd name="T2" fmla="*/ 0 w 111"/>
                <a:gd name="T3" fmla="*/ 133 h 178"/>
                <a:gd name="T4" fmla="*/ 44 w 111"/>
                <a:gd name="T5" fmla="*/ 150 h 178"/>
                <a:gd name="T6" fmla="*/ 76 w 111"/>
                <a:gd name="T7" fmla="*/ 129 h 178"/>
                <a:gd name="T8" fmla="*/ 73 w 111"/>
                <a:gd name="T9" fmla="*/ 119 h 178"/>
                <a:gd name="T10" fmla="*/ 65 w 111"/>
                <a:gd name="T11" fmla="*/ 112 h 178"/>
                <a:gd name="T12" fmla="*/ 54 w 111"/>
                <a:gd name="T13" fmla="*/ 106 h 178"/>
                <a:gd name="T14" fmla="*/ 40 w 111"/>
                <a:gd name="T15" fmla="*/ 101 h 178"/>
                <a:gd name="T16" fmla="*/ 23 w 111"/>
                <a:gd name="T17" fmla="*/ 92 h 178"/>
                <a:gd name="T18" fmla="*/ 10 w 111"/>
                <a:gd name="T19" fmla="*/ 81 h 178"/>
                <a:gd name="T20" fmla="*/ 2 w 111"/>
                <a:gd name="T21" fmla="*/ 68 h 178"/>
                <a:gd name="T22" fmla="*/ 0 w 111"/>
                <a:gd name="T23" fmla="*/ 50 h 178"/>
                <a:gd name="T24" fmla="*/ 5 w 111"/>
                <a:gd name="T25" fmla="*/ 29 h 178"/>
                <a:gd name="T26" fmla="*/ 20 w 111"/>
                <a:gd name="T27" fmla="*/ 13 h 178"/>
                <a:gd name="T28" fmla="*/ 40 w 111"/>
                <a:gd name="T29" fmla="*/ 3 h 178"/>
                <a:gd name="T30" fmla="*/ 64 w 111"/>
                <a:gd name="T31" fmla="*/ 0 h 178"/>
                <a:gd name="T32" fmla="*/ 103 w 111"/>
                <a:gd name="T33" fmla="*/ 7 h 178"/>
                <a:gd name="T34" fmla="*/ 103 w 111"/>
                <a:gd name="T35" fmla="*/ 41 h 178"/>
                <a:gd name="T36" fmla="*/ 65 w 111"/>
                <a:gd name="T37" fmla="*/ 29 h 178"/>
                <a:gd name="T38" fmla="*/ 52 w 111"/>
                <a:gd name="T39" fmla="*/ 30 h 178"/>
                <a:gd name="T40" fmla="*/ 43 w 111"/>
                <a:gd name="T41" fmla="*/ 34 h 178"/>
                <a:gd name="T42" fmla="*/ 37 w 111"/>
                <a:gd name="T43" fmla="*/ 41 h 178"/>
                <a:gd name="T44" fmla="*/ 35 w 111"/>
                <a:gd name="T45" fmla="*/ 49 h 178"/>
                <a:gd name="T46" fmla="*/ 37 w 111"/>
                <a:gd name="T47" fmla="*/ 58 h 178"/>
                <a:gd name="T48" fmla="*/ 44 w 111"/>
                <a:gd name="T49" fmla="*/ 65 h 178"/>
                <a:gd name="T50" fmla="*/ 54 w 111"/>
                <a:gd name="T51" fmla="*/ 70 h 178"/>
                <a:gd name="T52" fmla="*/ 67 w 111"/>
                <a:gd name="T53" fmla="*/ 76 h 178"/>
                <a:gd name="T54" fmla="*/ 85 w 111"/>
                <a:gd name="T55" fmla="*/ 85 h 178"/>
                <a:gd name="T56" fmla="*/ 99 w 111"/>
                <a:gd name="T57" fmla="*/ 95 h 178"/>
                <a:gd name="T58" fmla="*/ 108 w 111"/>
                <a:gd name="T59" fmla="*/ 109 h 178"/>
                <a:gd name="T60" fmla="*/ 111 w 111"/>
                <a:gd name="T61" fmla="*/ 127 h 178"/>
                <a:gd name="T62" fmla="*/ 105 w 111"/>
                <a:gd name="T63" fmla="*/ 150 h 178"/>
                <a:gd name="T64" fmla="*/ 91 w 111"/>
                <a:gd name="T65" fmla="*/ 166 h 178"/>
                <a:gd name="T66" fmla="*/ 69 w 111"/>
                <a:gd name="T67" fmla="*/ 175 h 178"/>
                <a:gd name="T68" fmla="*/ 44 w 111"/>
                <a:gd name="T69" fmla="*/ 178 h 178"/>
                <a:gd name="T70" fmla="*/ 0 w 111"/>
                <a:gd name="T7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78">
                  <a:moveTo>
                    <a:pt x="0" y="169"/>
                  </a:moveTo>
                  <a:cubicBezTo>
                    <a:pt x="0" y="133"/>
                    <a:pt x="0" y="133"/>
                    <a:pt x="0" y="133"/>
                  </a:cubicBezTo>
                  <a:cubicBezTo>
                    <a:pt x="13" y="144"/>
                    <a:pt x="28" y="150"/>
                    <a:pt x="44" y="150"/>
                  </a:cubicBezTo>
                  <a:cubicBezTo>
                    <a:pt x="65" y="150"/>
                    <a:pt x="76" y="143"/>
                    <a:pt x="76" y="129"/>
                  </a:cubicBezTo>
                  <a:cubicBezTo>
                    <a:pt x="76" y="125"/>
                    <a:pt x="75" y="122"/>
                    <a:pt x="73" y="119"/>
                  </a:cubicBezTo>
                  <a:cubicBezTo>
                    <a:pt x="71" y="116"/>
                    <a:pt x="69" y="114"/>
                    <a:pt x="65" y="112"/>
                  </a:cubicBezTo>
                  <a:cubicBezTo>
                    <a:pt x="62" y="110"/>
                    <a:pt x="59" y="108"/>
                    <a:pt x="54" y="106"/>
                  </a:cubicBezTo>
                  <a:cubicBezTo>
                    <a:pt x="50" y="105"/>
                    <a:pt x="46" y="103"/>
                    <a:pt x="40" y="101"/>
                  </a:cubicBezTo>
                  <a:cubicBezTo>
                    <a:pt x="34" y="98"/>
                    <a:pt x="28" y="95"/>
                    <a:pt x="23" y="92"/>
                  </a:cubicBezTo>
                  <a:cubicBezTo>
                    <a:pt x="18" y="89"/>
                    <a:pt x="14" y="85"/>
                    <a:pt x="10" y="81"/>
                  </a:cubicBezTo>
                  <a:cubicBezTo>
                    <a:pt x="7" y="77"/>
                    <a:pt x="4" y="73"/>
                    <a:pt x="2" y="68"/>
                  </a:cubicBezTo>
                  <a:cubicBezTo>
                    <a:pt x="1" y="63"/>
                    <a:pt x="0" y="57"/>
                    <a:pt x="0" y="50"/>
                  </a:cubicBezTo>
                  <a:cubicBezTo>
                    <a:pt x="0" y="42"/>
                    <a:pt x="2" y="35"/>
                    <a:pt x="5" y="29"/>
                  </a:cubicBezTo>
                  <a:cubicBezTo>
                    <a:pt x="9" y="23"/>
                    <a:pt x="13" y="17"/>
                    <a:pt x="20" y="13"/>
                  </a:cubicBezTo>
                  <a:cubicBezTo>
                    <a:pt x="26" y="9"/>
                    <a:pt x="32" y="6"/>
                    <a:pt x="40" y="3"/>
                  </a:cubicBezTo>
                  <a:cubicBezTo>
                    <a:pt x="48" y="1"/>
                    <a:pt x="56" y="0"/>
                    <a:pt x="64" y="0"/>
                  </a:cubicBezTo>
                  <a:cubicBezTo>
                    <a:pt x="78" y="0"/>
                    <a:pt x="91" y="3"/>
                    <a:pt x="103" y="7"/>
                  </a:cubicBezTo>
                  <a:cubicBezTo>
                    <a:pt x="103" y="41"/>
                    <a:pt x="103" y="41"/>
                    <a:pt x="103" y="41"/>
                  </a:cubicBezTo>
                  <a:cubicBezTo>
                    <a:pt x="92" y="33"/>
                    <a:pt x="79" y="29"/>
                    <a:pt x="65" y="29"/>
                  </a:cubicBezTo>
                  <a:cubicBezTo>
                    <a:pt x="60" y="29"/>
                    <a:pt x="56" y="29"/>
                    <a:pt x="52" y="30"/>
                  </a:cubicBezTo>
                  <a:cubicBezTo>
                    <a:pt x="49" y="31"/>
                    <a:pt x="46" y="33"/>
                    <a:pt x="43" y="34"/>
                  </a:cubicBezTo>
                  <a:cubicBezTo>
                    <a:pt x="41" y="36"/>
                    <a:pt x="39" y="38"/>
                    <a:pt x="37" y="41"/>
                  </a:cubicBezTo>
                  <a:cubicBezTo>
                    <a:pt x="36" y="43"/>
                    <a:pt x="35" y="46"/>
                    <a:pt x="35" y="49"/>
                  </a:cubicBezTo>
                  <a:cubicBezTo>
                    <a:pt x="35" y="53"/>
                    <a:pt x="36" y="56"/>
                    <a:pt x="37" y="58"/>
                  </a:cubicBezTo>
                  <a:cubicBezTo>
                    <a:pt x="39" y="61"/>
                    <a:pt x="41" y="63"/>
                    <a:pt x="44" y="65"/>
                  </a:cubicBezTo>
                  <a:cubicBezTo>
                    <a:pt x="46" y="67"/>
                    <a:pt x="50" y="69"/>
                    <a:pt x="54" y="70"/>
                  </a:cubicBezTo>
                  <a:cubicBezTo>
                    <a:pt x="58" y="72"/>
                    <a:pt x="62" y="74"/>
                    <a:pt x="67" y="76"/>
                  </a:cubicBezTo>
                  <a:cubicBezTo>
                    <a:pt x="74" y="79"/>
                    <a:pt x="80" y="82"/>
                    <a:pt x="85" y="85"/>
                  </a:cubicBezTo>
                  <a:cubicBezTo>
                    <a:pt x="91" y="88"/>
                    <a:pt x="95" y="91"/>
                    <a:pt x="99" y="95"/>
                  </a:cubicBezTo>
                  <a:cubicBezTo>
                    <a:pt x="103" y="99"/>
                    <a:pt x="106" y="104"/>
                    <a:pt x="108" y="109"/>
                  </a:cubicBezTo>
                  <a:cubicBezTo>
                    <a:pt x="110" y="114"/>
                    <a:pt x="111" y="120"/>
                    <a:pt x="111" y="127"/>
                  </a:cubicBezTo>
                  <a:cubicBezTo>
                    <a:pt x="111" y="136"/>
                    <a:pt x="109" y="143"/>
                    <a:pt x="105" y="150"/>
                  </a:cubicBezTo>
                  <a:cubicBezTo>
                    <a:pt x="102" y="156"/>
                    <a:pt x="97" y="161"/>
                    <a:pt x="91" y="166"/>
                  </a:cubicBezTo>
                  <a:cubicBezTo>
                    <a:pt x="85" y="170"/>
                    <a:pt x="77" y="173"/>
                    <a:pt x="69" y="175"/>
                  </a:cubicBezTo>
                  <a:cubicBezTo>
                    <a:pt x="61" y="177"/>
                    <a:pt x="53" y="178"/>
                    <a:pt x="44" y="178"/>
                  </a:cubicBezTo>
                  <a:cubicBezTo>
                    <a:pt x="27" y="178"/>
                    <a:pt x="12" y="175"/>
                    <a:pt x="0" y="1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59" name="Oval 14"/>
            <p:cNvSpPr>
              <a:spLocks noChangeArrowheads="1"/>
            </p:cNvSpPr>
            <p:nvPr/>
          </p:nvSpPr>
          <p:spPr bwMode="auto">
            <a:xfrm>
              <a:off x="3371" y="1867"/>
              <a:ext cx="111" cy="10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1" name="Freeform 15"/>
            <p:cNvSpPr>
              <a:spLocks noEditPoints="1"/>
            </p:cNvSpPr>
            <p:nvPr/>
          </p:nvSpPr>
          <p:spPr bwMode="auto">
            <a:xfrm>
              <a:off x="5681" y="2040"/>
              <a:ext cx="94" cy="94"/>
            </a:xfrm>
            <a:custGeom>
              <a:avLst/>
              <a:gdLst>
                <a:gd name="T0" fmla="*/ 20 w 40"/>
                <a:gd name="T1" fmla="*/ 40 h 40"/>
                <a:gd name="T2" fmla="*/ 6 w 40"/>
                <a:gd name="T3" fmla="*/ 34 h 40"/>
                <a:gd name="T4" fmla="*/ 0 w 40"/>
                <a:gd name="T5" fmla="*/ 20 h 40"/>
                <a:gd name="T6" fmla="*/ 6 w 40"/>
                <a:gd name="T7" fmla="*/ 6 h 40"/>
                <a:gd name="T8" fmla="*/ 20 w 40"/>
                <a:gd name="T9" fmla="*/ 0 h 40"/>
                <a:gd name="T10" fmla="*/ 34 w 40"/>
                <a:gd name="T11" fmla="*/ 6 h 40"/>
                <a:gd name="T12" fmla="*/ 40 w 40"/>
                <a:gd name="T13" fmla="*/ 20 h 40"/>
                <a:gd name="T14" fmla="*/ 34 w 40"/>
                <a:gd name="T15" fmla="*/ 34 h 40"/>
                <a:gd name="T16" fmla="*/ 20 w 40"/>
                <a:gd name="T17" fmla="*/ 40 h 40"/>
                <a:gd name="T18" fmla="*/ 20 w 40"/>
                <a:gd name="T19" fmla="*/ 3 h 40"/>
                <a:gd name="T20" fmla="*/ 8 w 40"/>
                <a:gd name="T21" fmla="*/ 8 h 40"/>
                <a:gd name="T22" fmla="*/ 3 w 40"/>
                <a:gd name="T23" fmla="*/ 20 h 40"/>
                <a:gd name="T24" fmla="*/ 8 w 40"/>
                <a:gd name="T25" fmla="*/ 33 h 40"/>
                <a:gd name="T26" fmla="*/ 20 w 40"/>
                <a:gd name="T27" fmla="*/ 38 h 40"/>
                <a:gd name="T28" fmla="*/ 32 w 40"/>
                <a:gd name="T29" fmla="*/ 33 h 40"/>
                <a:gd name="T30" fmla="*/ 38 w 40"/>
                <a:gd name="T31" fmla="*/ 20 h 40"/>
                <a:gd name="T32" fmla="*/ 32 w 40"/>
                <a:gd name="T33" fmla="*/ 8 h 40"/>
                <a:gd name="T34" fmla="*/ 20 w 40"/>
                <a:gd name="T35" fmla="*/ 3 h 40"/>
                <a:gd name="T36" fmla="*/ 31 w 40"/>
                <a:gd name="T37" fmla="*/ 33 h 40"/>
                <a:gd name="T38" fmla="*/ 25 w 40"/>
                <a:gd name="T39" fmla="*/ 33 h 40"/>
                <a:gd name="T40" fmla="*/ 22 w 40"/>
                <a:gd name="T41" fmla="*/ 27 h 40"/>
                <a:gd name="T42" fmla="*/ 18 w 40"/>
                <a:gd name="T43" fmla="*/ 22 h 40"/>
                <a:gd name="T44" fmla="*/ 16 w 40"/>
                <a:gd name="T45" fmla="*/ 22 h 40"/>
                <a:gd name="T46" fmla="*/ 16 w 40"/>
                <a:gd name="T47" fmla="*/ 33 h 40"/>
                <a:gd name="T48" fmla="*/ 12 w 40"/>
                <a:gd name="T49" fmla="*/ 33 h 40"/>
                <a:gd name="T50" fmla="*/ 12 w 40"/>
                <a:gd name="T51" fmla="*/ 7 h 40"/>
                <a:gd name="T52" fmla="*/ 19 w 40"/>
                <a:gd name="T53" fmla="*/ 7 h 40"/>
                <a:gd name="T54" fmla="*/ 27 w 40"/>
                <a:gd name="T55" fmla="*/ 9 h 40"/>
                <a:gd name="T56" fmla="*/ 29 w 40"/>
                <a:gd name="T57" fmla="*/ 14 h 40"/>
                <a:gd name="T58" fmla="*/ 28 w 40"/>
                <a:gd name="T59" fmla="*/ 19 h 40"/>
                <a:gd name="T60" fmla="*/ 23 w 40"/>
                <a:gd name="T61" fmla="*/ 21 h 40"/>
                <a:gd name="T62" fmla="*/ 23 w 40"/>
                <a:gd name="T63" fmla="*/ 21 h 40"/>
                <a:gd name="T64" fmla="*/ 27 w 40"/>
                <a:gd name="T65" fmla="*/ 26 h 40"/>
                <a:gd name="T66" fmla="*/ 31 w 40"/>
                <a:gd name="T67" fmla="*/ 33 h 40"/>
                <a:gd name="T68" fmla="*/ 16 w 40"/>
                <a:gd name="T69" fmla="*/ 11 h 40"/>
                <a:gd name="T70" fmla="*/ 16 w 40"/>
                <a:gd name="T71" fmla="*/ 19 h 40"/>
                <a:gd name="T72" fmla="*/ 20 w 40"/>
                <a:gd name="T73" fmla="*/ 19 h 40"/>
                <a:gd name="T74" fmla="*/ 24 w 40"/>
                <a:gd name="T75" fmla="*/ 15 h 40"/>
                <a:gd name="T76" fmla="*/ 23 w 40"/>
                <a:gd name="T77" fmla="*/ 12 h 40"/>
                <a:gd name="T78" fmla="*/ 19 w 40"/>
                <a:gd name="T79" fmla="*/ 11 h 40"/>
                <a:gd name="T80" fmla="*/ 16 w 40"/>
                <a:gd name="T8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0">
                  <a:moveTo>
                    <a:pt x="20" y="40"/>
                  </a:moveTo>
                  <a:cubicBezTo>
                    <a:pt x="14" y="40"/>
                    <a:pt x="10" y="38"/>
                    <a:pt x="6" y="34"/>
                  </a:cubicBezTo>
                  <a:cubicBezTo>
                    <a:pt x="2" y="31"/>
                    <a:pt x="0" y="26"/>
                    <a:pt x="0" y="20"/>
                  </a:cubicBezTo>
                  <a:cubicBezTo>
                    <a:pt x="0" y="15"/>
                    <a:pt x="2" y="10"/>
                    <a:pt x="6" y="6"/>
                  </a:cubicBezTo>
                  <a:cubicBezTo>
                    <a:pt x="10" y="2"/>
                    <a:pt x="14" y="0"/>
                    <a:pt x="20" y="0"/>
                  </a:cubicBezTo>
                  <a:cubicBezTo>
                    <a:pt x="26" y="0"/>
                    <a:pt x="31" y="2"/>
                    <a:pt x="34" y="6"/>
                  </a:cubicBezTo>
                  <a:cubicBezTo>
                    <a:pt x="38" y="10"/>
                    <a:pt x="40" y="15"/>
                    <a:pt x="40" y="20"/>
                  </a:cubicBezTo>
                  <a:cubicBezTo>
                    <a:pt x="40" y="26"/>
                    <a:pt x="38" y="31"/>
                    <a:pt x="34" y="34"/>
                  </a:cubicBezTo>
                  <a:cubicBezTo>
                    <a:pt x="31" y="38"/>
                    <a:pt x="26" y="40"/>
                    <a:pt x="20" y="40"/>
                  </a:cubicBezTo>
                  <a:moveTo>
                    <a:pt x="20" y="3"/>
                  </a:moveTo>
                  <a:cubicBezTo>
                    <a:pt x="15" y="3"/>
                    <a:pt x="11" y="5"/>
                    <a:pt x="8" y="8"/>
                  </a:cubicBezTo>
                  <a:cubicBezTo>
                    <a:pt x="4" y="11"/>
                    <a:pt x="3" y="15"/>
                    <a:pt x="3" y="20"/>
                  </a:cubicBezTo>
                  <a:cubicBezTo>
                    <a:pt x="3" y="25"/>
                    <a:pt x="4" y="29"/>
                    <a:pt x="8" y="33"/>
                  </a:cubicBezTo>
                  <a:cubicBezTo>
                    <a:pt x="11" y="36"/>
                    <a:pt x="15" y="38"/>
                    <a:pt x="20" y="38"/>
                  </a:cubicBezTo>
                  <a:cubicBezTo>
                    <a:pt x="25" y="38"/>
                    <a:pt x="29" y="36"/>
                    <a:pt x="32" y="33"/>
                  </a:cubicBezTo>
                  <a:cubicBezTo>
                    <a:pt x="36" y="29"/>
                    <a:pt x="38" y="25"/>
                    <a:pt x="38" y="20"/>
                  </a:cubicBezTo>
                  <a:cubicBezTo>
                    <a:pt x="38" y="15"/>
                    <a:pt x="36" y="11"/>
                    <a:pt x="32" y="8"/>
                  </a:cubicBezTo>
                  <a:cubicBezTo>
                    <a:pt x="29" y="5"/>
                    <a:pt x="25" y="3"/>
                    <a:pt x="20" y="3"/>
                  </a:cubicBezTo>
                  <a:moveTo>
                    <a:pt x="31" y="33"/>
                  </a:moveTo>
                  <a:cubicBezTo>
                    <a:pt x="25" y="33"/>
                    <a:pt x="25" y="33"/>
                    <a:pt x="25" y="33"/>
                  </a:cubicBezTo>
                  <a:cubicBezTo>
                    <a:pt x="22" y="27"/>
                    <a:pt x="22" y="27"/>
                    <a:pt x="22" y="27"/>
                  </a:cubicBezTo>
                  <a:cubicBezTo>
                    <a:pt x="21" y="24"/>
                    <a:pt x="20" y="22"/>
                    <a:pt x="18" y="22"/>
                  </a:cubicBezTo>
                  <a:cubicBezTo>
                    <a:pt x="16" y="22"/>
                    <a:pt x="16" y="22"/>
                    <a:pt x="16" y="22"/>
                  </a:cubicBezTo>
                  <a:cubicBezTo>
                    <a:pt x="16" y="33"/>
                    <a:pt x="16" y="33"/>
                    <a:pt x="16" y="33"/>
                  </a:cubicBezTo>
                  <a:cubicBezTo>
                    <a:pt x="12" y="33"/>
                    <a:pt x="12" y="33"/>
                    <a:pt x="12" y="33"/>
                  </a:cubicBezTo>
                  <a:cubicBezTo>
                    <a:pt x="12" y="7"/>
                    <a:pt x="12" y="7"/>
                    <a:pt x="12" y="7"/>
                  </a:cubicBezTo>
                  <a:cubicBezTo>
                    <a:pt x="19" y="7"/>
                    <a:pt x="19" y="7"/>
                    <a:pt x="19" y="7"/>
                  </a:cubicBezTo>
                  <a:cubicBezTo>
                    <a:pt x="22" y="7"/>
                    <a:pt x="25" y="8"/>
                    <a:pt x="27" y="9"/>
                  </a:cubicBezTo>
                  <a:cubicBezTo>
                    <a:pt x="28" y="10"/>
                    <a:pt x="29" y="12"/>
                    <a:pt x="29" y="14"/>
                  </a:cubicBezTo>
                  <a:cubicBezTo>
                    <a:pt x="29" y="16"/>
                    <a:pt x="29" y="18"/>
                    <a:pt x="28" y="19"/>
                  </a:cubicBezTo>
                  <a:cubicBezTo>
                    <a:pt x="27" y="20"/>
                    <a:pt x="25" y="21"/>
                    <a:pt x="23" y="21"/>
                  </a:cubicBezTo>
                  <a:cubicBezTo>
                    <a:pt x="23" y="21"/>
                    <a:pt x="23" y="21"/>
                    <a:pt x="23" y="21"/>
                  </a:cubicBezTo>
                  <a:cubicBezTo>
                    <a:pt x="24" y="22"/>
                    <a:pt x="26" y="23"/>
                    <a:pt x="27" y="26"/>
                  </a:cubicBezTo>
                  <a:lnTo>
                    <a:pt x="31" y="33"/>
                  </a:lnTo>
                  <a:close/>
                  <a:moveTo>
                    <a:pt x="16" y="11"/>
                  </a:moveTo>
                  <a:cubicBezTo>
                    <a:pt x="16" y="19"/>
                    <a:pt x="16" y="19"/>
                    <a:pt x="16" y="19"/>
                  </a:cubicBezTo>
                  <a:cubicBezTo>
                    <a:pt x="20" y="19"/>
                    <a:pt x="20" y="19"/>
                    <a:pt x="20" y="19"/>
                  </a:cubicBezTo>
                  <a:cubicBezTo>
                    <a:pt x="23" y="19"/>
                    <a:pt x="24" y="18"/>
                    <a:pt x="24" y="15"/>
                  </a:cubicBezTo>
                  <a:cubicBezTo>
                    <a:pt x="24" y="14"/>
                    <a:pt x="24" y="13"/>
                    <a:pt x="23" y="12"/>
                  </a:cubicBezTo>
                  <a:cubicBezTo>
                    <a:pt x="22" y="12"/>
                    <a:pt x="21" y="11"/>
                    <a:pt x="19" y="11"/>
                  </a:cubicBezTo>
                  <a:lnTo>
                    <a:pt x="1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3" name="Freeform 16"/>
            <p:cNvSpPr>
              <a:spLocks/>
            </p:cNvSpPr>
            <p:nvPr/>
          </p:nvSpPr>
          <p:spPr bwMode="auto">
            <a:xfrm>
              <a:off x="2369" y="2585"/>
              <a:ext cx="38" cy="57"/>
            </a:xfrm>
            <a:custGeom>
              <a:avLst/>
              <a:gdLst>
                <a:gd name="T0" fmla="*/ 38 w 38"/>
                <a:gd name="T1" fmla="*/ 7 h 57"/>
                <a:gd name="T2" fmla="*/ 21 w 38"/>
                <a:gd name="T3" fmla="*/ 7 h 57"/>
                <a:gd name="T4" fmla="*/ 21 w 38"/>
                <a:gd name="T5" fmla="*/ 57 h 57"/>
                <a:gd name="T6" fmla="*/ 14 w 38"/>
                <a:gd name="T7" fmla="*/ 57 h 57"/>
                <a:gd name="T8" fmla="*/ 14 w 38"/>
                <a:gd name="T9" fmla="*/ 7 h 57"/>
                <a:gd name="T10" fmla="*/ 0 w 38"/>
                <a:gd name="T11" fmla="*/ 7 h 57"/>
                <a:gd name="T12" fmla="*/ 0 w 38"/>
                <a:gd name="T13" fmla="*/ 0 h 57"/>
                <a:gd name="T14" fmla="*/ 38 w 38"/>
                <a:gd name="T15" fmla="*/ 0 h 57"/>
                <a:gd name="T16" fmla="*/ 38 w 38"/>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7">
                  <a:moveTo>
                    <a:pt x="38" y="7"/>
                  </a:moveTo>
                  <a:lnTo>
                    <a:pt x="21" y="7"/>
                  </a:lnTo>
                  <a:lnTo>
                    <a:pt x="21" y="57"/>
                  </a:lnTo>
                  <a:lnTo>
                    <a:pt x="14" y="57"/>
                  </a:lnTo>
                  <a:lnTo>
                    <a:pt x="14" y="7"/>
                  </a:lnTo>
                  <a:lnTo>
                    <a:pt x="0" y="7"/>
                  </a:lnTo>
                  <a:lnTo>
                    <a:pt x="0" y="0"/>
                  </a:lnTo>
                  <a:lnTo>
                    <a:pt x="38" y="0"/>
                  </a:lnTo>
                  <a:lnTo>
                    <a:pt x="3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4" name="Freeform 17"/>
            <p:cNvSpPr>
              <a:spLocks/>
            </p:cNvSpPr>
            <p:nvPr/>
          </p:nvSpPr>
          <p:spPr bwMode="auto">
            <a:xfrm>
              <a:off x="2412" y="2585"/>
              <a:ext cx="56" cy="57"/>
            </a:xfrm>
            <a:custGeom>
              <a:avLst/>
              <a:gdLst>
                <a:gd name="T0" fmla="*/ 24 w 24"/>
                <a:gd name="T1" fmla="*/ 24 h 24"/>
                <a:gd name="T2" fmla="*/ 21 w 24"/>
                <a:gd name="T3" fmla="*/ 24 h 24"/>
                <a:gd name="T4" fmla="*/ 21 w 24"/>
                <a:gd name="T5" fmla="*/ 8 h 24"/>
                <a:gd name="T6" fmla="*/ 21 w 24"/>
                <a:gd name="T7" fmla="*/ 3 h 24"/>
                <a:gd name="T8" fmla="*/ 21 w 24"/>
                <a:gd name="T9" fmla="*/ 3 h 24"/>
                <a:gd name="T10" fmla="*/ 20 w 24"/>
                <a:gd name="T11" fmla="*/ 6 h 24"/>
                <a:gd name="T12" fmla="*/ 12 w 24"/>
                <a:gd name="T13" fmla="*/ 24 h 24"/>
                <a:gd name="T14" fmla="*/ 11 w 24"/>
                <a:gd name="T15" fmla="*/ 24 h 24"/>
                <a:gd name="T16" fmla="*/ 3 w 24"/>
                <a:gd name="T17" fmla="*/ 6 h 24"/>
                <a:gd name="T18" fmla="*/ 2 w 24"/>
                <a:gd name="T19" fmla="*/ 3 h 24"/>
                <a:gd name="T20" fmla="*/ 2 w 24"/>
                <a:gd name="T21" fmla="*/ 3 h 24"/>
                <a:gd name="T22" fmla="*/ 2 w 24"/>
                <a:gd name="T23" fmla="*/ 8 h 24"/>
                <a:gd name="T24" fmla="*/ 2 w 24"/>
                <a:gd name="T25" fmla="*/ 24 h 24"/>
                <a:gd name="T26" fmla="*/ 0 w 24"/>
                <a:gd name="T27" fmla="*/ 24 h 24"/>
                <a:gd name="T28" fmla="*/ 0 w 24"/>
                <a:gd name="T29" fmla="*/ 0 h 24"/>
                <a:gd name="T30" fmla="*/ 3 w 24"/>
                <a:gd name="T31" fmla="*/ 0 h 24"/>
                <a:gd name="T32" fmla="*/ 10 w 24"/>
                <a:gd name="T33" fmla="*/ 17 h 24"/>
                <a:gd name="T34" fmla="*/ 12 w 24"/>
                <a:gd name="T35" fmla="*/ 19 h 24"/>
                <a:gd name="T36" fmla="*/ 12 w 24"/>
                <a:gd name="T37" fmla="*/ 19 h 24"/>
                <a:gd name="T38" fmla="*/ 13 w 24"/>
                <a:gd name="T39" fmla="*/ 16 h 24"/>
                <a:gd name="T40" fmla="*/ 20 w 24"/>
                <a:gd name="T41" fmla="*/ 0 h 24"/>
                <a:gd name="T42" fmla="*/ 24 w 24"/>
                <a:gd name="T43" fmla="*/ 0 h 24"/>
                <a:gd name="T44" fmla="*/ 24 w 24"/>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24" y="24"/>
                  </a:moveTo>
                  <a:cubicBezTo>
                    <a:pt x="21" y="24"/>
                    <a:pt x="21" y="24"/>
                    <a:pt x="21" y="24"/>
                  </a:cubicBezTo>
                  <a:cubicBezTo>
                    <a:pt x="21" y="8"/>
                    <a:pt x="21" y="8"/>
                    <a:pt x="21" y="8"/>
                  </a:cubicBezTo>
                  <a:cubicBezTo>
                    <a:pt x="21" y="7"/>
                    <a:pt x="21" y="5"/>
                    <a:pt x="21" y="3"/>
                  </a:cubicBezTo>
                  <a:cubicBezTo>
                    <a:pt x="21" y="3"/>
                    <a:pt x="21" y="3"/>
                    <a:pt x="21" y="3"/>
                  </a:cubicBezTo>
                  <a:cubicBezTo>
                    <a:pt x="21" y="4"/>
                    <a:pt x="20" y="5"/>
                    <a:pt x="20" y="6"/>
                  </a:cubicBezTo>
                  <a:cubicBezTo>
                    <a:pt x="12" y="24"/>
                    <a:pt x="12" y="24"/>
                    <a:pt x="12" y="24"/>
                  </a:cubicBezTo>
                  <a:cubicBezTo>
                    <a:pt x="11" y="24"/>
                    <a:pt x="11" y="24"/>
                    <a:pt x="11" y="24"/>
                  </a:cubicBezTo>
                  <a:cubicBezTo>
                    <a:pt x="3" y="6"/>
                    <a:pt x="3" y="6"/>
                    <a:pt x="3" y="6"/>
                  </a:cubicBezTo>
                  <a:cubicBezTo>
                    <a:pt x="3" y="5"/>
                    <a:pt x="3" y="4"/>
                    <a:pt x="2" y="3"/>
                  </a:cubicBezTo>
                  <a:cubicBezTo>
                    <a:pt x="2" y="3"/>
                    <a:pt x="2" y="3"/>
                    <a:pt x="2" y="3"/>
                  </a:cubicBezTo>
                  <a:cubicBezTo>
                    <a:pt x="2" y="4"/>
                    <a:pt x="2" y="6"/>
                    <a:pt x="2" y="8"/>
                  </a:cubicBezTo>
                  <a:cubicBezTo>
                    <a:pt x="2" y="24"/>
                    <a:pt x="2" y="24"/>
                    <a:pt x="2" y="24"/>
                  </a:cubicBezTo>
                  <a:cubicBezTo>
                    <a:pt x="0" y="24"/>
                    <a:pt x="0" y="24"/>
                    <a:pt x="0" y="24"/>
                  </a:cubicBezTo>
                  <a:cubicBezTo>
                    <a:pt x="0" y="0"/>
                    <a:pt x="0" y="0"/>
                    <a:pt x="0" y="0"/>
                  </a:cubicBezTo>
                  <a:cubicBezTo>
                    <a:pt x="3" y="0"/>
                    <a:pt x="3" y="0"/>
                    <a:pt x="3" y="0"/>
                  </a:cubicBezTo>
                  <a:cubicBezTo>
                    <a:pt x="10" y="17"/>
                    <a:pt x="10" y="17"/>
                    <a:pt x="10" y="17"/>
                  </a:cubicBezTo>
                  <a:cubicBezTo>
                    <a:pt x="11" y="18"/>
                    <a:pt x="11" y="19"/>
                    <a:pt x="12" y="19"/>
                  </a:cubicBezTo>
                  <a:cubicBezTo>
                    <a:pt x="12" y="19"/>
                    <a:pt x="12" y="19"/>
                    <a:pt x="12" y="19"/>
                  </a:cubicBezTo>
                  <a:cubicBezTo>
                    <a:pt x="12" y="18"/>
                    <a:pt x="13" y="17"/>
                    <a:pt x="13" y="16"/>
                  </a:cubicBezTo>
                  <a:cubicBezTo>
                    <a:pt x="20" y="0"/>
                    <a:pt x="20" y="0"/>
                    <a:pt x="20" y="0"/>
                  </a:cubicBezTo>
                  <a:cubicBezTo>
                    <a:pt x="24" y="0"/>
                    <a:pt x="24" y="0"/>
                    <a:pt x="24" y="0"/>
                  </a:cubicBez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7" name="Freeform 18"/>
            <p:cNvSpPr>
              <a:spLocks/>
            </p:cNvSpPr>
            <p:nvPr/>
          </p:nvSpPr>
          <p:spPr bwMode="auto">
            <a:xfrm>
              <a:off x="1814" y="1697"/>
              <a:ext cx="520" cy="454"/>
            </a:xfrm>
            <a:custGeom>
              <a:avLst/>
              <a:gdLst>
                <a:gd name="T0" fmla="*/ 520 w 520"/>
                <a:gd name="T1" fmla="*/ 454 h 454"/>
                <a:gd name="T2" fmla="*/ 520 w 520"/>
                <a:gd name="T3" fmla="*/ 0 h 454"/>
                <a:gd name="T4" fmla="*/ 0 w 520"/>
                <a:gd name="T5" fmla="*/ 76 h 454"/>
                <a:gd name="T6" fmla="*/ 0 w 520"/>
                <a:gd name="T7" fmla="*/ 454 h 454"/>
                <a:gd name="T8" fmla="*/ 520 w 520"/>
                <a:gd name="T9" fmla="*/ 454 h 454"/>
              </a:gdLst>
              <a:ahLst/>
              <a:cxnLst>
                <a:cxn ang="0">
                  <a:pos x="T0" y="T1"/>
                </a:cxn>
                <a:cxn ang="0">
                  <a:pos x="T2" y="T3"/>
                </a:cxn>
                <a:cxn ang="0">
                  <a:pos x="T4" y="T5"/>
                </a:cxn>
                <a:cxn ang="0">
                  <a:pos x="T6" y="T7"/>
                </a:cxn>
                <a:cxn ang="0">
                  <a:pos x="T8" y="T9"/>
                </a:cxn>
              </a:cxnLst>
              <a:rect l="0" t="0" r="r" b="b"/>
              <a:pathLst>
                <a:path w="520" h="454">
                  <a:moveTo>
                    <a:pt x="520" y="454"/>
                  </a:moveTo>
                  <a:lnTo>
                    <a:pt x="520" y="0"/>
                  </a:lnTo>
                  <a:lnTo>
                    <a:pt x="0" y="76"/>
                  </a:lnTo>
                  <a:lnTo>
                    <a:pt x="0" y="454"/>
                  </a:lnTo>
                  <a:lnTo>
                    <a:pt x="520" y="4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8" name="Freeform 19"/>
            <p:cNvSpPr>
              <a:spLocks/>
            </p:cNvSpPr>
            <p:nvPr/>
          </p:nvSpPr>
          <p:spPr bwMode="auto">
            <a:xfrm>
              <a:off x="1401" y="1777"/>
              <a:ext cx="375" cy="374"/>
            </a:xfrm>
            <a:custGeom>
              <a:avLst/>
              <a:gdLst>
                <a:gd name="T0" fmla="*/ 375 w 375"/>
                <a:gd name="T1" fmla="*/ 0 h 374"/>
                <a:gd name="T2" fmla="*/ 0 w 375"/>
                <a:gd name="T3" fmla="*/ 57 h 374"/>
                <a:gd name="T4" fmla="*/ 0 w 375"/>
                <a:gd name="T5" fmla="*/ 374 h 374"/>
                <a:gd name="T6" fmla="*/ 375 w 375"/>
                <a:gd name="T7" fmla="*/ 374 h 374"/>
                <a:gd name="T8" fmla="*/ 375 w 375"/>
                <a:gd name="T9" fmla="*/ 0 h 374"/>
              </a:gdLst>
              <a:ahLst/>
              <a:cxnLst>
                <a:cxn ang="0">
                  <a:pos x="T0" y="T1"/>
                </a:cxn>
                <a:cxn ang="0">
                  <a:pos x="T2" y="T3"/>
                </a:cxn>
                <a:cxn ang="0">
                  <a:pos x="T4" y="T5"/>
                </a:cxn>
                <a:cxn ang="0">
                  <a:pos x="T6" y="T7"/>
                </a:cxn>
                <a:cxn ang="0">
                  <a:pos x="T8" y="T9"/>
                </a:cxn>
              </a:cxnLst>
              <a:rect l="0" t="0" r="r" b="b"/>
              <a:pathLst>
                <a:path w="375" h="374">
                  <a:moveTo>
                    <a:pt x="375" y="0"/>
                  </a:moveTo>
                  <a:lnTo>
                    <a:pt x="0" y="57"/>
                  </a:lnTo>
                  <a:lnTo>
                    <a:pt x="0" y="374"/>
                  </a:lnTo>
                  <a:lnTo>
                    <a:pt x="375" y="374"/>
                  </a:lnTo>
                  <a:lnTo>
                    <a:pt x="3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69" name="Freeform 20"/>
            <p:cNvSpPr>
              <a:spLocks/>
            </p:cNvSpPr>
            <p:nvPr/>
          </p:nvSpPr>
          <p:spPr bwMode="auto">
            <a:xfrm>
              <a:off x="1401" y="2186"/>
              <a:ext cx="375" cy="376"/>
            </a:xfrm>
            <a:custGeom>
              <a:avLst/>
              <a:gdLst>
                <a:gd name="T0" fmla="*/ 0 w 375"/>
                <a:gd name="T1" fmla="*/ 0 h 376"/>
                <a:gd name="T2" fmla="*/ 0 w 375"/>
                <a:gd name="T3" fmla="*/ 321 h 376"/>
                <a:gd name="T4" fmla="*/ 375 w 375"/>
                <a:gd name="T5" fmla="*/ 376 h 376"/>
                <a:gd name="T6" fmla="*/ 375 w 375"/>
                <a:gd name="T7" fmla="*/ 0 h 376"/>
                <a:gd name="T8" fmla="*/ 0 w 375"/>
                <a:gd name="T9" fmla="*/ 0 h 376"/>
              </a:gdLst>
              <a:ahLst/>
              <a:cxnLst>
                <a:cxn ang="0">
                  <a:pos x="T0" y="T1"/>
                </a:cxn>
                <a:cxn ang="0">
                  <a:pos x="T2" y="T3"/>
                </a:cxn>
                <a:cxn ang="0">
                  <a:pos x="T4" y="T5"/>
                </a:cxn>
                <a:cxn ang="0">
                  <a:pos x="T6" y="T7"/>
                </a:cxn>
                <a:cxn ang="0">
                  <a:pos x="T8" y="T9"/>
                </a:cxn>
              </a:cxnLst>
              <a:rect l="0" t="0" r="r" b="b"/>
              <a:pathLst>
                <a:path w="375" h="376">
                  <a:moveTo>
                    <a:pt x="0" y="0"/>
                  </a:moveTo>
                  <a:lnTo>
                    <a:pt x="0" y="321"/>
                  </a:lnTo>
                  <a:lnTo>
                    <a:pt x="375" y="376"/>
                  </a:lnTo>
                  <a:lnTo>
                    <a:pt x="37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70" name="Freeform 21"/>
            <p:cNvSpPr>
              <a:spLocks/>
            </p:cNvSpPr>
            <p:nvPr/>
          </p:nvSpPr>
          <p:spPr bwMode="auto">
            <a:xfrm>
              <a:off x="1814" y="2186"/>
              <a:ext cx="520" cy="458"/>
            </a:xfrm>
            <a:custGeom>
              <a:avLst/>
              <a:gdLst>
                <a:gd name="T0" fmla="*/ 0 w 520"/>
                <a:gd name="T1" fmla="*/ 383 h 458"/>
                <a:gd name="T2" fmla="*/ 520 w 520"/>
                <a:gd name="T3" fmla="*/ 458 h 458"/>
                <a:gd name="T4" fmla="*/ 520 w 520"/>
                <a:gd name="T5" fmla="*/ 0 h 458"/>
                <a:gd name="T6" fmla="*/ 0 w 520"/>
                <a:gd name="T7" fmla="*/ 0 h 458"/>
                <a:gd name="T8" fmla="*/ 0 w 520"/>
                <a:gd name="T9" fmla="*/ 383 h 458"/>
              </a:gdLst>
              <a:ahLst/>
              <a:cxnLst>
                <a:cxn ang="0">
                  <a:pos x="T0" y="T1"/>
                </a:cxn>
                <a:cxn ang="0">
                  <a:pos x="T2" y="T3"/>
                </a:cxn>
                <a:cxn ang="0">
                  <a:pos x="T4" y="T5"/>
                </a:cxn>
                <a:cxn ang="0">
                  <a:pos x="T6" y="T7"/>
                </a:cxn>
                <a:cxn ang="0">
                  <a:pos x="T8" y="T9"/>
                </a:cxn>
              </a:cxnLst>
              <a:rect l="0" t="0" r="r" b="b"/>
              <a:pathLst>
                <a:path w="520" h="458">
                  <a:moveTo>
                    <a:pt x="0" y="383"/>
                  </a:moveTo>
                  <a:lnTo>
                    <a:pt x="520" y="458"/>
                  </a:lnTo>
                  <a:lnTo>
                    <a:pt x="520" y="0"/>
                  </a:lnTo>
                  <a:lnTo>
                    <a:pt x="0" y="0"/>
                  </a:lnTo>
                  <a:lnTo>
                    <a:pt x="0"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grpSp>
      <p:pic>
        <p:nvPicPr>
          <p:cNvPr id="171" name="Picture 20"/>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366024" y="915664"/>
            <a:ext cx="369642" cy="11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2" name="Picture 4"/>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26432" y="1117050"/>
            <a:ext cx="448874" cy="4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73" name="Straight Connector 172"/>
          <p:cNvCxnSpPr/>
          <p:nvPr/>
        </p:nvCxnSpPr>
        <p:spPr>
          <a:xfrm flipH="1" flipV="1">
            <a:off x="3184146" y="1249501"/>
            <a:ext cx="1" cy="191378"/>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177" name="Picture 5"/>
          <p:cNvPicPr>
            <a:picLocks noChangeAspect="1" noChangeArrowheads="1"/>
          </p:cNvPicPr>
          <p:nvPr/>
        </p:nvPicPr>
        <p:blipFill>
          <a:blip r:embed="rId24" cstate="screen">
            <a:lum bright="100000"/>
            <a:extLst>
              <a:ext uri="{28A0092B-C50C-407E-A947-70E740481C1C}">
                <a14:useLocalDpi xmlns:a14="http://schemas.microsoft.com/office/drawing/2010/main"/>
              </a:ext>
            </a:extLst>
          </a:blip>
          <a:srcRect/>
          <a:stretch>
            <a:fillRect/>
          </a:stretch>
        </p:blipFill>
        <p:spPr bwMode="auto">
          <a:xfrm>
            <a:off x="8281875" y="1333966"/>
            <a:ext cx="473236" cy="10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 name="Picture 20"/>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184362" y="2210932"/>
            <a:ext cx="369642" cy="11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9" name="Picture 19"/>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868013" y="1913742"/>
            <a:ext cx="589986" cy="137476"/>
          </a:xfrm>
          <a:prstGeom prst="rect">
            <a:avLst/>
          </a:prstGeom>
          <a:noFill/>
          <a:ln w="9525" algn="ctr">
            <a:noFill/>
            <a:miter lim="800000"/>
            <a:headEnd/>
            <a:tailEnd/>
          </a:ln>
        </p:spPr>
      </p:pic>
      <p:pic>
        <p:nvPicPr>
          <p:cNvPr id="181" name="Picture 16"/>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8177374" y="1193703"/>
            <a:ext cx="512474" cy="103624"/>
          </a:xfrm>
          <a:prstGeom prst="rect">
            <a:avLst/>
          </a:prstGeom>
          <a:noFill/>
          <a:ln w="9525" algn="ctr">
            <a:noFill/>
            <a:miter lim="800000"/>
            <a:headEnd/>
            <a:tailEnd/>
          </a:ln>
        </p:spPr>
      </p:pic>
      <p:pic>
        <p:nvPicPr>
          <p:cNvPr id="182" name="Picture 51"/>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194563" y="2384046"/>
            <a:ext cx="339637" cy="114685"/>
          </a:xfrm>
          <a:prstGeom prst="rect">
            <a:avLst/>
          </a:prstGeom>
          <a:noFill/>
          <a:ln w="9525" algn="ctr">
            <a:noFill/>
            <a:miter lim="800000"/>
            <a:headEnd/>
            <a:tailEnd/>
          </a:ln>
        </p:spPr>
      </p:pic>
      <p:grpSp>
        <p:nvGrpSpPr>
          <p:cNvPr id="183" name="Group 5"/>
          <p:cNvGrpSpPr>
            <a:grpSpLocks noChangeAspect="1"/>
          </p:cNvGrpSpPr>
          <p:nvPr/>
        </p:nvGrpSpPr>
        <p:grpSpPr bwMode="auto">
          <a:xfrm>
            <a:off x="7993153" y="2092783"/>
            <a:ext cx="448874" cy="75995"/>
            <a:chOff x="1401" y="1697"/>
            <a:chExt cx="4894" cy="947"/>
          </a:xfrm>
          <a:solidFill>
            <a:schemeClr val="bg1"/>
          </a:solidFill>
        </p:grpSpPr>
        <p:sp>
          <p:nvSpPr>
            <p:cNvPr id="184" name="Freeform 6"/>
            <p:cNvSpPr>
              <a:spLocks noEditPoints="1"/>
            </p:cNvSpPr>
            <p:nvPr/>
          </p:nvSpPr>
          <p:spPr bwMode="auto">
            <a:xfrm>
              <a:off x="5924" y="1877"/>
              <a:ext cx="371" cy="583"/>
            </a:xfrm>
            <a:custGeom>
              <a:avLst/>
              <a:gdLst>
                <a:gd name="T0" fmla="*/ 116 w 157"/>
                <a:gd name="T1" fmla="*/ 113 h 247"/>
                <a:gd name="T2" fmla="*/ 146 w 157"/>
                <a:gd name="T3" fmla="*/ 62 h 247"/>
                <a:gd name="T4" fmla="*/ 76 w 157"/>
                <a:gd name="T5" fmla="*/ 0 h 247"/>
                <a:gd name="T6" fmla="*/ 7 w 157"/>
                <a:gd name="T7" fmla="*/ 62 h 247"/>
                <a:gd name="T8" fmla="*/ 38 w 157"/>
                <a:gd name="T9" fmla="*/ 114 h 247"/>
                <a:gd name="T10" fmla="*/ 0 w 157"/>
                <a:gd name="T11" fmla="*/ 175 h 247"/>
                <a:gd name="T12" fmla="*/ 79 w 157"/>
                <a:gd name="T13" fmla="*/ 247 h 247"/>
                <a:gd name="T14" fmla="*/ 157 w 157"/>
                <a:gd name="T15" fmla="*/ 175 h 247"/>
                <a:gd name="T16" fmla="*/ 116 w 157"/>
                <a:gd name="T17" fmla="*/ 113 h 247"/>
                <a:gd name="T18" fmla="*/ 76 w 157"/>
                <a:gd name="T19" fmla="*/ 28 h 247"/>
                <a:gd name="T20" fmla="*/ 114 w 157"/>
                <a:gd name="T21" fmla="*/ 65 h 247"/>
                <a:gd name="T22" fmla="*/ 76 w 157"/>
                <a:gd name="T23" fmla="*/ 102 h 247"/>
                <a:gd name="T24" fmla="*/ 39 w 157"/>
                <a:gd name="T25" fmla="*/ 65 h 247"/>
                <a:gd name="T26" fmla="*/ 76 w 157"/>
                <a:gd name="T27" fmla="*/ 28 h 247"/>
                <a:gd name="T28" fmla="*/ 76 w 157"/>
                <a:gd name="T29" fmla="*/ 218 h 247"/>
                <a:gd name="T30" fmla="*/ 31 w 157"/>
                <a:gd name="T31" fmla="*/ 173 h 247"/>
                <a:gd name="T32" fmla="*/ 76 w 157"/>
                <a:gd name="T33" fmla="*/ 128 h 247"/>
                <a:gd name="T34" fmla="*/ 121 w 157"/>
                <a:gd name="T35" fmla="*/ 173 h 247"/>
                <a:gd name="T36" fmla="*/ 76 w 157"/>
                <a:gd name="T37"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247">
                  <a:moveTo>
                    <a:pt x="116" y="113"/>
                  </a:moveTo>
                  <a:cubicBezTo>
                    <a:pt x="134" y="102"/>
                    <a:pt x="146" y="83"/>
                    <a:pt x="146" y="62"/>
                  </a:cubicBezTo>
                  <a:cubicBezTo>
                    <a:pt x="146" y="28"/>
                    <a:pt x="115" y="0"/>
                    <a:pt x="76" y="0"/>
                  </a:cubicBezTo>
                  <a:cubicBezTo>
                    <a:pt x="38" y="0"/>
                    <a:pt x="7" y="28"/>
                    <a:pt x="7" y="62"/>
                  </a:cubicBezTo>
                  <a:cubicBezTo>
                    <a:pt x="7" y="84"/>
                    <a:pt x="19" y="103"/>
                    <a:pt x="38" y="114"/>
                  </a:cubicBezTo>
                  <a:cubicBezTo>
                    <a:pt x="15" y="127"/>
                    <a:pt x="0" y="149"/>
                    <a:pt x="0" y="175"/>
                  </a:cubicBezTo>
                  <a:cubicBezTo>
                    <a:pt x="0" y="215"/>
                    <a:pt x="35" y="247"/>
                    <a:pt x="79" y="247"/>
                  </a:cubicBezTo>
                  <a:cubicBezTo>
                    <a:pt x="122" y="247"/>
                    <a:pt x="157" y="215"/>
                    <a:pt x="157" y="175"/>
                  </a:cubicBezTo>
                  <a:cubicBezTo>
                    <a:pt x="157" y="148"/>
                    <a:pt x="141" y="125"/>
                    <a:pt x="116" y="113"/>
                  </a:cubicBezTo>
                  <a:moveTo>
                    <a:pt x="76" y="28"/>
                  </a:moveTo>
                  <a:cubicBezTo>
                    <a:pt x="97" y="28"/>
                    <a:pt x="114" y="45"/>
                    <a:pt x="114" y="65"/>
                  </a:cubicBezTo>
                  <a:cubicBezTo>
                    <a:pt x="114" y="86"/>
                    <a:pt x="97" y="102"/>
                    <a:pt x="76" y="102"/>
                  </a:cubicBezTo>
                  <a:cubicBezTo>
                    <a:pt x="56" y="102"/>
                    <a:pt x="39" y="86"/>
                    <a:pt x="39" y="65"/>
                  </a:cubicBezTo>
                  <a:cubicBezTo>
                    <a:pt x="39" y="45"/>
                    <a:pt x="56" y="28"/>
                    <a:pt x="76" y="28"/>
                  </a:cubicBezTo>
                  <a:moveTo>
                    <a:pt x="76" y="218"/>
                  </a:moveTo>
                  <a:cubicBezTo>
                    <a:pt x="51" y="218"/>
                    <a:pt x="31" y="198"/>
                    <a:pt x="31" y="173"/>
                  </a:cubicBezTo>
                  <a:cubicBezTo>
                    <a:pt x="31" y="148"/>
                    <a:pt x="51" y="128"/>
                    <a:pt x="76" y="128"/>
                  </a:cubicBezTo>
                  <a:cubicBezTo>
                    <a:pt x="101" y="128"/>
                    <a:pt x="121" y="148"/>
                    <a:pt x="121" y="173"/>
                  </a:cubicBezTo>
                  <a:cubicBezTo>
                    <a:pt x="121" y="198"/>
                    <a:pt x="101" y="218"/>
                    <a:pt x="76"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85" name="Freeform 7"/>
            <p:cNvSpPr>
              <a:spLocks/>
            </p:cNvSpPr>
            <p:nvPr/>
          </p:nvSpPr>
          <p:spPr bwMode="auto">
            <a:xfrm>
              <a:off x="2601" y="1888"/>
              <a:ext cx="748" cy="563"/>
            </a:xfrm>
            <a:custGeom>
              <a:avLst/>
              <a:gdLst>
                <a:gd name="T0" fmla="*/ 317 w 317"/>
                <a:gd name="T1" fmla="*/ 0 h 238"/>
                <a:gd name="T2" fmla="*/ 252 w 317"/>
                <a:gd name="T3" fmla="*/ 238 h 238"/>
                <a:gd name="T4" fmla="*/ 208 w 317"/>
                <a:gd name="T5" fmla="*/ 238 h 238"/>
                <a:gd name="T6" fmla="*/ 164 w 317"/>
                <a:gd name="T7" fmla="*/ 72 h 238"/>
                <a:gd name="T8" fmla="*/ 160 w 317"/>
                <a:gd name="T9" fmla="*/ 48 h 238"/>
                <a:gd name="T10" fmla="*/ 160 w 317"/>
                <a:gd name="T11" fmla="*/ 48 h 238"/>
                <a:gd name="T12" fmla="*/ 156 w 317"/>
                <a:gd name="T13" fmla="*/ 71 h 238"/>
                <a:gd name="T14" fmla="*/ 111 w 317"/>
                <a:gd name="T15" fmla="*/ 238 h 238"/>
                <a:gd name="T16" fmla="*/ 66 w 317"/>
                <a:gd name="T17" fmla="*/ 238 h 238"/>
                <a:gd name="T18" fmla="*/ 0 w 317"/>
                <a:gd name="T19" fmla="*/ 0 h 238"/>
                <a:gd name="T20" fmla="*/ 43 w 317"/>
                <a:gd name="T21" fmla="*/ 0 h 238"/>
                <a:gd name="T22" fmla="*/ 86 w 317"/>
                <a:gd name="T23" fmla="*/ 174 h 238"/>
                <a:gd name="T24" fmla="*/ 89 w 317"/>
                <a:gd name="T25" fmla="*/ 197 h 238"/>
                <a:gd name="T26" fmla="*/ 90 w 317"/>
                <a:gd name="T27" fmla="*/ 197 h 238"/>
                <a:gd name="T28" fmla="*/ 94 w 317"/>
                <a:gd name="T29" fmla="*/ 174 h 238"/>
                <a:gd name="T30" fmla="*/ 142 w 317"/>
                <a:gd name="T31" fmla="*/ 0 h 238"/>
                <a:gd name="T32" fmla="*/ 182 w 317"/>
                <a:gd name="T33" fmla="*/ 0 h 238"/>
                <a:gd name="T34" fmla="*/ 227 w 317"/>
                <a:gd name="T35" fmla="*/ 176 h 238"/>
                <a:gd name="T36" fmla="*/ 230 w 317"/>
                <a:gd name="T37" fmla="*/ 197 h 238"/>
                <a:gd name="T38" fmla="*/ 231 w 317"/>
                <a:gd name="T39" fmla="*/ 197 h 238"/>
                <a:gd name="T40" fmla="*/ 235 w 317"/>
                <a:gd name="T41" fmla="*/ 175 h 238"/>
                <a:gd name="T42" fmla="*/ 276 w 317"/>
                <a:gd name="T43" fmla="*/ 0 h 238"/>
                <a:gd name="T44" fmla="*/ 317 w 317"/>
                <a:gd name="T4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238">
                  <a:moveTo>
                    <a:pt x="317" y="0"/>
                  </a:moveTo>
                  <a:cubicBezTo>
                    <a:pt x="252" y="238"/>
                    <a:pt x="252" y="238"/>
                    <a:pt x="252" y="238"/>
                  </a:cubicBezTo>
                  <a:cubicBezTo>
                    <a:pt x="208" y="238"/>
                    <a:pt x="208" y="238"/>
                    <a:pt x="208" y="238"/>
                  </a:cubicBezTo>
                  <a:cubicBezTo>
                    <a:pt x="164" y="72"/>
                    <a:pt x="164" y="72"/>
                    <a:pt x="164" y="72"/>
                  </a:cubicBezTo>
                  <a:cubicBezTo>
                    <a:pt x="162" y="65"/>
                    <a:pt x="161" y="57"/>
                    <a:pt x="160" y="48"/>
                  </a:cubicBezTo>
                  <a:cubicBezTo>
                    <a:pt x="160" y="48"/>
                    <a:pt x="160" y="48"/>
                    <a:pt x="160" y="48"/>
                  </a:cubicBezTo>
                  <a:cubicBezTo>
                    <a:pt x="159" y="56"/>
                    <a:pt x="158" y="64"/>
                    <a:pt x="156" y="71"/>
                  </a:cubicBezTo>
                  <a:cubicBezTo>
                    <a:pt x="111" y="238"/>
                    <a:pt x="111" y="238"/>
                    <a:pt x="111" y="238"/>
                  </a:cubicBezTo>
                  <a:cubicBezTo>
                    <a:pt x="66" y="238"/>
                    <a:pt x="66" y="238"/>
                    <a:pt x="66" y="238"/>
                  </a:cubicBezTo>
                  <a:cubicBezTo>
                    <a:pt x="0" y="0"/>
                    <a:pt x="0" y="0"/>
                    <a:pt x="0" y="0"/>
                  </a:cubicBezTo>
                  <a:cubicBezTo>
                    <a:pt x="43" y="0"/>
                    <a:pt x="43" y="0"/>
                    <a:pt x="43" y="0"/>
                  </a:cubicBezTo>
                  <a:cubicBezTo>
                    <a:pt x="86" y="174"/>
                    <a:pt x="86" y="174"/>
                    <a:pt x="86" y="174"/>
                  </a:cubicBezTo>
                  <a:cubicBezTo>
                    <a:pt x="87" y="182"/>
                    <a:pt x="88" y="189"/>
                    <a:pt x="89" y="197"/>
                  </a:cubicBezTo>
                  <a:cubicBezTo>
                    <a:pt x="90" y="197"/>
                    <a:pt x="90" y="197"/>
                    <a:pt x="90" y="197"/>
                  </a:cubicBezTo>
                  <a:cubicBezTo>
                    <a:pt x="90" y="192"/>
                    <a:pt x="92" y="184"/>
                    <a:pt x="94" y="174"/>
                  </a:cubicBezTo>
                  <a:cubicBezTo>
                    <a:pt x="142" y="0"/>
                    <a:pt x="142" y="0"/>
                    <a:pt x="142" y="0"/>
                  </a:cubicBezTo>
                  <a:cubicBezTo>
                    <a:pt x="182" y="0"/>
                    <a:pt x="182" y="0"/>
                    <a:pt x="182" y="0"/>
                  </a:cubicBezTo>
                  <a:cubicBezTo>
                    <a:pt x="227" y="176"/>
                    <a:pt x="227" y="176"/>
                    <a:pt x="227" y="176"/>
                  </a:cubicBezTo>
                  <a:cubicBezTo>
                    <a:pt x="228" y="182"/>
                    <a:pt x="229" y="189"/>
                    <a:pt x="230" y="197"/>
                  </a:cubicBezTo>
                  <a:cubicBezTo>
                    <a:pt x="231" y="197"/>
                    <a:pt x="231" y="197"/>
                    <a:pt x="231" y="197"/>
                  </a:cubicBezTo>
                  <a:cubicBezTo>
                    <a:pt x="231" y="191"/>
                    <a:pt x="232" y="184"/>
                    <a:pt x="235" y="175"/>
                  </a:cubicBezTo>
                  <a:cubicBezTo>
                    <a:pt x="276" y="0"/>
                    <a:pt x="276" y="0"/>
                    <a:pt x="276" y="0"/>
                  </a:cubicBezTo>
                  <a:lnTo>
                    <a:pt x="3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86" name="Rectangle 8"/>
            <p:cNvSpPr>
              <a:spLocks noChangeArrowheads="1"/>
            </p:cNvSpPr>
            <p:nvPr/>
          </p:nvSpPr>
          <p:spPr bwMode="auto">
            <a:xfrm>
              <a:off x="3378" y="2049"/>
              <a:ext cx="89" cy="4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87" name="Freeform 9"/>
            <p:cNvSpPr>
              <a:spLocks/>
            </p:cNvSpPr>
            <p:nvPr/>
          </p:nvSpPr>
          <p:spPr bwMode="auto">
            <a:xfrm>
              <a:off x="3548" y="2040"/>
              <a:ext cx="347" cy="411"/>
            </a:xfrm>
            <a:custGeom>
              <a:avLst/>
              <a:gdLst>
                <a:gd name="T0" fmla="*/ 147 w 147"/>
                <a:gd name="T1" fmla="*/ 174 h 174"/>
                <a:gd name="T2" fmla="*/ 115 w 147"/>
                <a:gd name="T3" fmla="*/ 174 h 174"/>
                <a:gd name="T4" fmla="*/ 115 w 147"/>
                <a:gd name="T5" fmla="*/ 78 h 174"/>
                <a:gd name="T6" fmla="*/ 77 w 147"/>
                <a:gd name="T7" fmla="*/ 28 h 174"/>
                <a:gd name="T8" fmla="*/ 49 w 147"/>
                <a:gd name="T9" fmla="*/ 44 h 174"/>
                <a:gd name="T10" fmla="*/ 37 w 147"/>
                <a:gd name="T11" fmla="*/ 77 h 174"/>
                <a:gd name="T12" fmla="*/ 37 w 147"/>
                <a:gd name="T13" fmla="*/ 174 h 174"/>
                <a:gd name="T14" fmla="*/ 0 w 147"/>
                <a:gd name="T15" fmla="*/ 174 h 174"/>
                <a:gd name="T16" fmla="*/ 0 w 147"/>
                <a:gd name="T17" fmla="*/ 4 h 174"/>
                <a:gd name="T18" fmla="*/ 37 w 147"/>
                <a:gd name="T19" fmla="*/ 4 h 174"/>
                <a:gd name="T20" fmla="*/ 37 w 147"/>
                <a:gd name="T21" fmla="*/ 32 h 174"/>
                <a:gd name="T22" fmla="*/ 38 w 147"/>
                <a:gd name="T23" fmla="*/ 32 h 174"/>
                <a:gd name="T24" fmla="*/ 92 w 147"/>
                <a:gd name="T25" fmla="*/ 0 h 174"/>
                <a:gd name="T26" fmla="*/ 133 w 147"/>
                <a:gd name="T27" fmla="*/ 18 h 174"/>
                <a:gd name="T28" fmla="*/ 147 w 147"/>
                <a:gd name="T29" fmla="*/ 70 h 174"/>
                <a:gd name="T30" fmla="*/ 147 w 147"/>
                <a:gd name="T3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74">
                  <a:moveTo>
                    <a:pt x="147" y="174"/>
                  </a:moveTo>
                  <a:cubicBezTo>
                    <a:pt x="115" y="174"/>
                    <a:pt x="115" y="174"/>
                    <a:pt x="115" y="174"/>
                  </a:cubicBezTo>
                  <a:cubicBezTo>
                    <a:pt x="115" y="78"/>
                    <a:pt x="115" y="78"/>
                    <a:pt x="115" y="78"/>
                  </a:cubicBezTo>
                  <a:cubicBezTo>
                    <a:pt x="116" y="37"/>
                    <a:pt x="99" y="28"/>
                    <a:pt x="77" y="28"/>
                  </a:cubicBezTo>
                  <a:cubicBezTo>
                    <a:pt x="65" y="28"/>
                    <a:pt x="56" y="35"/>
                    <a:pt x="49" y="44"/>
                  </a:cubicBezTo>
                  <a:cubicBezTo>
                    <a:pt x="41" y="53"/>
                    <a:pt x="37" y="64"/>
                    <a:pt x="37" y="77"/>
                  </a:cubicBezTo>
                  <a:cubicBezTo>
                    <a:pt x="37" y="174"/>
                    <a:pt x="37" y="174"/>
                    <a:pt x="37" y="174"/>
                  </a:cubicBezTo>
                  <a:cubicBezTo>
                    <a:pt x="0" y="174"/>
                    <a:pt x="0" y="174"/>
                    <a:pt x="0" y="174"/>
                  </a:cubicBezTo>
                  <a:cubicBezTo>
                    <a:pt x="0" y="4"/>
                    <a:pt x="0" y="4"/>
                    <a:pt x="0" y="4"/>
                  </a:cubicBezTo>
                  <a:cubicBezTo>
                    <a:pt x="37" y="4"/>
                    <a:pt x="37" y="4"/>
                    <a:pt x="37" y="4"/>
                  </a:cubicBezTo>
                  <a:cubicBezTo>
                    <a:pt x="37" y="32"/>
                    <a:pt x="37" y="32"/>
                    <a:pt x="37" y="32"/>
                  </a:cubicBezTo>
                  <a:cubicBezTo>
                    <a:pt x="38" y="32"/>
                    <a:pt x="38" y="32"/>
                    <a:pt x="38" y="32"/>
                  </a:cubicBezTo>
                  <a:cubicBezTo>
                    <a:pt x="50" y="11"/>
                    <a:pt x="68" y="0"/>
                    <a:pt x="92" y="0"/>
                  </a:cubicBezTo>
                  <a:cubicBezTo>
                    <a:pt x="110" y="0"/>
                    <a:pt x="123" y="6"/>
                    <a:pt x="133" y="18"/>
                  </a:cubicBezTo>
                  <a:cubicBezTo>
                    <a:pt x="142" y="30"/>
                    <a:pt x="147" y="48"/>
                    <a:pt x="147" y="70"/>
                  </a:cubicBezTo>
                  <a:lnTo>
                    <a:pt x="147"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88" name="Freeform 10"/>
            <p:cNvSpPr>
              <a:spLocks noEditPoints="1"/>
            </p:cNvSpPr>
            <p:nvPr/>
          </p:nvSpPr>
          <p:spPr bwMode="auto">
            <a:xfrm>
              <a:off x="3959" y="1855"/>
              <a:ext cx="390" cy="605"/>
            </a:xfrm>
            <a:custGeom>
              <a:avLst/>
              <a:gdLst>
                <a:gd name="T0" fmla="*/ 165 w 165"/>
                <a:gd name="T1" fmla="*/ 252 h 256"/>
                <a:gd name="T2" fmla="*/ 127 w 165"/>
                <a:gd name="T3" fmla="*/ 252 h 256"/>
                <a:gd name="T4" fmla="*/ 127 w 165"/>
                <a:gd name="T5" fmla="*/ 228 h 256"/>
                <a:gd name="T6" fmla="*/ 126 w 165"/>
                <a:gd name="T7" fmla="*/ 228 h 256"/>
                <a:gd name="T8" fmla="*/ 69 w 165"/>
                <a:gd name="T9" fmla="*/ 256 h 256"/>
                <a:gd name="T10" fmla="*/ 19 w 165"/>
                <a:gd name="T11" fmla="*/ 233 h 256"/>
                <a:gd name="T12" fmla="*/ 0 w 165"/>
                <a:gd name="T13" fmla="*/ 171 h 256"/>
                <a:gd name="T14" fmla="*/ 21 w 165"/>
                <a:gd name="T15" fmla="*/ 104 h 256"/>
                <a:gd name="T16" fmla="*/ 76 w 165"/>
                <a:gd name="T17" fmla="*/ 78 h 256"/>
                <a:gd name="T18" fmla="*/ 126 w 165"/>
                <a:gd name="T19" fmla="*/ 99 h 256"/>
                <a:gd name="T20" fmla="*/ 127 w 165"/>
                <a:gd name="T21" fmla="*/ 99 h 256"/>
                <a:gd name="T22" fmla="*/ 127 w 165"/>
                <a:gd name="T23" fmla="*/ 0 h 256"/>
                <a:gd name="T24" fmla="*/ 165 w 165"/>
                <a:gd name="T25" fmla="*/ 0 h 256"/>
                <a:gd name="T26" fmla="*/ 165 w 165"/>
                <a:gd name="T27" fmla="*/ 252 h 256"/>
                <a:gd name="T28" fmla="*/ 127 w 165"/>
                <a:gd name="T29" fmla="*/ 175 h 256"/>
                <a:gd name="T30" fmla="*/ 127 w 165"/>
                <a:gd name="T31" fmla="*/ 152 h 256"/>
                <a:gd name="T32" fmla="*/ 115 w 165"/>
                <a:gd name="T33" fmla="*/ 120 h 256"/>
                <a:gd name="T34" fmla="*/ 84 w 165"/>
                <a:gd name="T35" fmla="*/ 107 h 256"/>
                <a:gd name="T36" fmla="*/ 49 w 165"/>
                <a:gd name="T37" fmla="*/ 123 h 256"/>
                <a:gd name="T38" fmla="*/ 36 w 165"/>
                <a:gd name="T39" fmla="*/ 170 h 256"/>
                <a:gd name="T40" fmla="*/ 48 w 165"/>
                <a:gd name="T41" fmla="*/ 212 h 256"/>
                <a:gd name="T42" fmla="*/ 81 w 165"/>
                <a:gd name="T43" fmla="*/ 228 h 256"/>
                <a:gd name="T44" fmla="*/ 115 w 165"/>
                <a:gd name="T45" fmla="*/ 213 h 256"/>
                <a:gd name="T46" fmla="*/ 127 w 165"/>
                <a:gd name="T47" fmla="*/ 17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5" h="256">
                  <a:moveTo>
                    <a:pt x="165" y="252"/>
                  </a:moveTo>
                  <a:cubicBezTo>
                    <a:pt x="127" y="252"/>
                    <a:pt x="127" y="252"/>
                    <a:pt x="127" y="252"/>
                  </a:cubicBezTo>
                  <a:cubicBezTo>
                    <a:pt x="127" y="228"/>
                    <a:pt x="127" y="228"/>
                    <a:pt x="127" y="228"/>
                  </a:cubicBezTo>
                  <a:cubicBezTo>
                    <a:pt x="126" y="228"/>
                    <a:pt x="126" y="228"/>
                    <a:pt x="126" y="228"/>
                  </a:cubicBezTo>
                  <a:cubicBezTo>
                    <a:pt x="114" y="249"/>
                    <a:pt x="95" y="256"/>
                    <a:pt x="69" y="256"/>
                  </a:cubicBezTo>
                  <a:cubicBezTo>
                    <a:pt x="48" y="256"/>
                    <a:pt x="31" y="249"/>
                    <a:pt x="19" y="233"/>
                  </a:cubicBezTo>
                  <a:cubicBezTo>
                    <a:pt x="6" y="218"/>
                    <a:pt x="0" y="197"/>
                    <a:pt x="0" y="171"/>
                  </a:cubicBezTo>
                  <a:cubicBezTo>
                    <a:pt x="0" y="143"/>
                    <a:pt x="7" y="121"/>
                    <a:pt x="21" y="104"/>
                  </a:cubicBezTo>
                  <a:cubicBezTo>
                    <a:pt x="35" y="87"/>
                    <a:pt x="53" y="78"/>
                    <a:pt x="76" y="78"/>
                  </a:cubicBezTo>
                  <a:cubicBezTo>
                    <a:pt x="99" y="78"/>
                    <a:pt x="116" y="81"/>
                    <a:pt x="126" y="99"/>
                  </a:cubicBezTo>
                  <a:cubicBezTo>
                    <a:pt x="127" y="99"/>
                    <a:pt x="127" y="99"/>
                    <a:pt x="127" y="99"/>
                  </a:cubicBezTo>
                  <a:cubicBezTo>
                    <a:pt x="127" y="0"/>
                    <a:pt x="127" y="0"/>
                    <a:pt x="127" y="0"/>
                  </a:cubicBezTo>
                  <a:cubicBezTo>
                    <a:pt x="165" y="0"/>
                    <a:pt x="165" y="0"/>
                    <a:pt x="165" y="0"/>
                  </a:cubicBezTo>
                  <a:lnTo>
                    <a:pt x="165" y="252"/>
                  </a:lnTo>
                  <a:close/>
                  <a:moveTo>
                    <a:pt x="127" y="175"/>
                  </a:moveTo>
                  <a:cubicBezTo>
                    <a:pt x="127" y="152"/>
                    <a:pt x="127" y="152"/>
                    <a:pt x="127" y="152"/>
                  </a:cubicBezTo>
                  <a:cubicBezTo>
                    <a:pt x="127" y="139"/>
                    <a:pt x="123" y="128"/>
                    <a:pt x="115" y="120"/>
                  </a:cubicBezTo>
                  <a:cubicBezTo>
                    <a:pt x="107" y="111"/>
                    <a:pt x="97" y="107"/>
                    <a:pt x="84" y="107"/>
                  </a:cubicBezTo>
                  <a:cubicBezTo>
                    <a:pt x="69" y="107"/>
                    <a:pt x="57" y="112"/>
                    <a:pt x="49" y="123"/>
                  </a:cubicBezTo>
                  <a:cubicBezTo>
                    <a:pt x="40" y="135"/>
                    <a:pt x="36" y="150"/>
                    <a:pt x="36" y="170"/>
                  </a:cubicBezTo>
                  <a:cubicBezTo>
                    <a:pt x="36" y="188"/>
                    <a:pt x="40" y="202"/>
                    <a:pt x="48" y="212"/>
                  </a:cubicBezTo>
                  <a:cubicBezTo>
                    <a:pt x="56" y="223"/>
                    <a:pt x="67" y="228"/>
                    <a:pt x="81" y="228"/>
                  </a:cubicBezTo>
                  <a:cubicBezTo>
                    <a:pt x="95" y="228"/>
                    <a:pt x="106" y="223"/>
                    <a:pt x="115" y="213"/>
                  </a:cubicBezTo>
                  <a:cubicBezTo>
                    <a:pt x="123" y="203"/>
                    <a:pt x="127" y="190"/>
                    <a:pt x="127" y="1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89" name="Freeform 11"/>
            <p:cNvSpPr>
              <a:spLocks noEditPoints="1"/>
            </p:cNvSpPr>
            <p:nvPr/>
          </p:nvSpPr>
          <p:spPr bwMode="auto">
            <a:xfrm>
              <a:off x="4401" y="2040"/>
              <a:ext cx="413" cy="420"/>
            </a:xfrm>
            <a:custGeom>
              <a:avLst/>
              <a:gdLst>
                <a:gd name="T0" fmla="*/ 86 w 175"/>
                <a:gd name="T1" fmla="*/ 178 h 178"/>
                <a:gd name="T2" fmla="*/ 23 w 175"/>
                <a:gd name="T3" fmla="*/ 154 h 178"/>
                <a:gd name="T4" fmla="*/ 0 w 175"/>
                <a:gd name="T5" fmla="*/ 91 h 178"/>
                <a:gd name="T6" fmla="*/ 24 w 175"/>
                <a:gd name="T7" fmla="*/ 24 h 178"/>
                <a:gd name="T8" fmla="*/ 90 w 175"/>
                <a:gd name="T9" fmla="*/ 0 h 178"/>
                <a:gd name="T10" fmla="*/ 152 w 175"/>
                <a:gd name="T11" fmla="*/ 24 h 178"/>
                <a:gd name="T12" fmla="*/ 175 w 175"/>
                <a:gd name="T13" fmla="*/ 89 h 178"/>
                <a:gd name="T14" fmla="*/ 151 w 175"/>
                <a:gd name="T15" fmla="*/ 154 h 178"/>
                <a:gd name="T16" fmla="*/ 86 w 175"/>
                <a:gd name="T17" fmla="*/ 178 h 178"/>
                <a:gd name="T18" fmla="*/ 88 w 175"/>
                <a:gd name="T19" fmla="*/ 31 h 178"/>
                <a:gd name="T20" fmla="*/ 52 w 175"/>
                <a:gd name="T21" fmla="*/ 47 h 178"/>
                <a:gd name="T22" fmla="*/ 39 w 175"/>
                <a:gd name="T23" fmla="*/ 90 h 178"/>
                <a:gd name="T24" fmla="*/ 53 w 175"/>
                <a:gd name="T25" fmla="*/ 132 h 178"/>
                <a:gd name="T26" fmla="*/ 88 w 175"/>
                <a:gd name="T27" fmla="*/ 148 h 178"/>
                <a:gd name="T28" fmla="*/ 123 w 175"/>
                <a:gd name="T29" fmla="*/ 132 h 178"/>
                <a:gd name="T30" fmla="*/ 135 w 175"/>
                <a:gd name="T31" fmla="*/ 89 h 178"/>
                <a:gd name="T32" fmla="*/ 123 w 175"/>
                <a:gd name="T33" fmla="*/ 46 h 178"/>
                <a:gd name="T34" fmla="*/ 88 w 175"/>
                <a:gd name="T35"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78">
                  <a:moveTo>
                    <a:pt x="86" y="178"/>
                  </a:moveTo>
                  <a:cubicBezTo>
                    <a:pt x="60" y="178"/>
                    <a:pt x="39" y="170"/>
                    <a:pt x="23" y="154"/>
                  </a:cubicBezTo>
                  <a:cubicBezTo>
                    <a:pt x="8" y="138"/>
                    <a:pt x="0" y="117"/>
                    <a:pt x="0" y="91"/>
                  </a:cubicBezTo>
                  <a:cubicBezTo>
                    <a:pt x="0" y="63"/>
                    <a:pt x="8" y="40"/>
                    <a:pt x="24" y="24"/>
                  </a:cubicBezTo>
                  <a:cubicBezTo>
                    <a:pt x="41" y="8"/>
                    <a:pt x="63" y="0"/>
                    <a:pt x="90" y="0"/>
                  </a:cubicBezTo>
                  <a:cubicBezTo>
                    <a:pt x="117" y="0"/>
                    <a:pt x="138" y="8"/>
                    <a:pt x="152" y="24"/>
                  </a:cubicBezTo>
                  <a:cubicBezTo>
                    <a:pt x="167" y="39"/>
                    <a:pt x="175" y="61"/>
                    <a:pt x="175" y="89"/>
                  </a:cubicBezTo>
                  <a:cubicBezTo>
                    <a:pt x="175" y="116"/>
                    <a:pt x="167" y="137"/>
                    <a:pt x="151" y="154"/>
                  </a:cubicBezTo>
                  <a:cubicBezTo>
                    <a:pt x="135" y="170"/>
                    <a:pt x="113" y="178"/>
                    <a:pt x="86" y="178"/>
                  </a:cubicBezTo>
                  <a:moveTo>
                    <a:pt x="88" y="31"/>
                  </a:moveTo>
                  <a:cubicBezTo>
                    <a:pt x="73" y="31"/>
                    <a:pt x="61" y="36"/>
                    <a:pt x="52" y="47"/>
                  </a:cubicBezTo>
                  <a:cubicBezTo>
                    <a:pt x="44" y="57"/>
                    <a:pt x="39" y="72"/>
                    <a:pt x="39" y="90"/>
                  </a:cubicBezTo>
                  <a:cubicBezTo>
                    <a:pt x="39" y="108"/>
                    <a:pt x="44" y="122"/>
                    <a:pt x="53" y="132"/>
                  </a:cubicBezTo>
                  <a:cubicBezTo>
                    <a:pt x="61" y="142"/>
                    <a:pt x="73" y="148"/>
                    <a:pt x="88" y="148"/>
                  </a:cubicBezTo>
                  <a:cubicBezTo>
                    <a:pt x="103" y="148"/>
                    <a:pt x="115" y="143"/>
                    <a:pt x="123" y="132"/>
                  </a:cubicBezTo>
                  <a:cubicBezTo>
                    <a:pt x="131" y="122"/>
                    <a:pt x="135" y="108"/>
                    <a:pt x="135" y="89"/>
                  </a:cubicBezTo>
                  <a:cubicBezTo>
                    <a:pt x="135" y="71"/>
                    <a:pt x="131" y="56"/>
                    <a:pt x="123" y="46"/>
                  </a:cubicBezTo>
                  <a:cubicBezTo>
                    <a:pt x="115" y="36"/>
                    <a:pt x="103" y="31"/>
                    <a:pt x="88"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0" name="Freeform 12"/>
            <p:cNvSpPr>
              <a:spLocks/>
            </p:cNvSpPr>
            <p:nvPr/>
          </p:nvSpPr>
          <p:spPr bwMode="auto">
            <a:xfrm>
              <a:off x="4814" y="2049"/>
              <a:ext cx="586" cy="402"/>
            </a:xfrm>
            <a:custGeom>
              <a:avLst/>
              <a:gdLst>
                <a:gd name="T0" fmla="*/ 248 w 248"/>
                <a:gd name="T1" fmla="*/ 0 h 170"/>
                <a:gd name="T2" fmla="*/ 199 w 248"/>
                <a:gd name="T3" fmla="*/ 170 h 170"/>
                <a:gd name="T4" fmla="*/ 158 w 248"/>
                <a:gd name="T5" fmla="*/ 170 h 170"/>
                <a:gd name="T6" fmla="*/ 128 w 248"/>
                <a:gd name="T7" fmla="*/ 55 h 170"/>
                <a:gd name="T8" fmla="*/ 125 w 248"/>
                <a:gd name="T9" fmla="*/ 40 h 170"/>
                <a:gd name="T10" fmla="*/ 125 w 248"/>
                <a:gd name="T11" fmla="*/ 40 h 170"/>
                <a:gd name="T12" fmla="*/ 122 w 248"/>
                <a:gd name="T13" fmla="*/ 55 h 170"/>
                <a:gd name="T14" fmla="*/ 89 w 248"/>
                <a:gd name="T15" fmla="*/ 170 h 170"/>
                <a:gd name="T16" fmla="*/ 49 w 248"/>
                <a:gd name="T17" fmla="*/ 170 h 170"/>
                <a:gd name="T18" fmla="*/ 0 w 248"/>
                <a:gd name="T19" fmla="*/ 0 h 170"/>
                <a:gd name="T20" fmla="*/ 39 w 248"/>
                <a:gd name="T21" fmla="*/ 0 h 170"/>
                <a:gd name="T22" fmla="*/ 70 w 248"/>
                <a:gd name="T23" fmla="*/ 123 h 170"/>
                <a:gd name="T24" fmla="*/ 72 w 248"/>
                <a:gd name="T25" fmla="*/ 137 h 170"/>
                <a:gd name="T26" fmla="*/ 73 w 248"/>
                <a:gd name="T27" fmla="*/ 137 h 170"/>
                <a:gd name="T28" fmla="*/ 76 w 248"/>
                <a:gd name="T29" fmla="*/ 122 h 170"/>
                <a:gd name="T30" fmla="*/ 110 w 248"/>
                <a:gd name="T31" fmla="*/ 0 h 170"/>
                <a:gd name="T32" fmla="*/ 146 w 248"/>
                <a:gd name="T33" fmla="*/ 0 h 170"/>
                <a:gd name="T34" fmla="*/ 176 w 248"/>
                <a:gd name="T35" fmla="*/ 123 h 170"/>
                <a:gd name="T36" fmla="*/ 178 w 248"/>
                <a:gd name="T37" fmla="*/ 138 h 170"/>
                <a:gd name="T38" fmla="*/ 179 w 248"/>
                <a:gd name="T39" fmla="*/ 138 h 170"/>
                <a:gd name="T40" fmla="*/ 182 w 248"/>
                <a:gd name="T41" fmla="*/ 123 h 170"/>
                <a:gd name="T42" fmla="*/ 212 w 248"/>
                <a:gd name="T43" fmla="*/ 0 h 170"/>
                <a:gd name="T44" fmla="*/ 248 w 248"/>
                <a:gd name="T4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170">
                  <a:moveTo>
                    <a:pt x="248" y="0"/>
                  </a:moveTo>
                  <a:cubicBezTo>
                    <a:pt x="199" y="170"/>
                    <a:pt x="199" y="170"/>
                    <a:pt x="199" y="170"/>
                  </a:cubicBezTo>
                  <a:cubicBezTo>
                    <a:pt x="158" y="170"/>
                    <a:pt x="158" y="170"/>
                    <a:pt x="158" y="170"/>
                  </a:cubicBezTo>
                  <a:cubicBezTo>
                    <a:pt x="128" y="55"/>
                    <a:pt x="128" y="55"/>
                    <a:pt x="128" y="55"/>
                  </a:cubicBezTo>
                  <a:cubicBezTo>
                    <a:pt x="127" y="51"/>
                    <a:pt x="126" y="46"/>
                    <a:pt x="125" y="40"/>
                  </a:cubicBezTo>
                  <a:cubicBezTo>
                    <a:pt x="125" y="40"/>
                    <a:pt x="125" y="40"/>
                    <a:pt x="125" y="40"/>
                  </a:cubicBezTo>
                  <a:cubicBezTo>
                    <a:pt x="125" y="44"/>
                    <a:pt x="124" y="49"/>
                    <a:pt x="122" y="55"/>
                  </a:cubicBezTo>
                  <a:cubicBezTo>
                    <a:pt x="89" y="170"/>
                    <a:pt x="89" y="170"/>
                    <a:pt x="89" y="170"/>
                  </a:cubicBezTo>
                  <a:cubicBezTo>
                    <a:pt x="49" y="170"/>
                    <a:pt x="49" y="170"/>
                    <a:pt x="49" y="170"/>
                  </a:cubicBezTo>
                  <a:cubicBezTo>
                    <a:pt x="0" y="0"/>
                    <a:pt x="0" y="0"/>
                    <a:pt x="0" y="0"/>
                  </a:cubicBezTo>
                  <a:cubicBezTo>
                    <a:pt x="39" y="0"/>
                    <a:pt x="39" y="0"/>
                    <a:pt x="39" y="0"/>
                  </a:cubicBezTo>
                  <a:cubicBezTo>
                    <a:pt x="70" y="123"/>
                    <a:pt x="70" y="123"/>
                    <a:pt x="70" y="123"/>
                  </a:cubicBezTo>
                  <a:cubicBezTo>
                    <a:pt x="71" y="126"/>
                    <a:pt x="72" y="131"/>
                    <a:pt x="72" y="137"/>
                  </a:cubicBezTo>
                  <a:cubicBezTo>
                    <a:pt x="73" y="137"/>
                    <a:pt x="73" y="137"/>
                    <a:pt x="73" y="137"/>
                  </a:cubicBezTo>
                  <a:cubicBezTo>
                    <a:pt x="73" y="133"/>
                    <a:pt x="74" y="128"/>
                    <a:pt x="76" y="122"/>
                  </a:cubicBezTo>
                  <a:cubicBezTo>
                    <a:pt x="110" y="0"/>
                    <a:pt x="110" y="0"/>
                    <a:pt x="110" y="0"/>
                  </a:cubicBezTo>
                  <a:cubicBezTo>
                    <a:pt x="146" y="0"/>
                    <a:pt x="146" y="0"/>
                    <a:pt x="146" y="0"/>
                  </a:cubicBezTo>
                  <a:cubicBezTo>
                    <a:pt x="176" y="123"/>
                    <a:pt x="176" y="123"/>
                    <a:pt x="176" y="123"/>
                  </a:cubicBezTo>
                  <a:cubicBezTo>
                    <a:pt x="177" y="127"/>
                    <a:pt x="178" y="132"/>
                    <a:pt x="178" y="138"/>
                  </a:cubicBezTo>
                  <a:cubicBezTo>
                    <a:pt x="179" y="138"/>
                    <a:pt x="179" y="138"/>
                    <a:pt x="179" y="138"/>
                  </a:cubicBezTo>
                  <a:cubicBezTo>
                    <a:pt x="180" y="134"/>
                    <a:pt x="180" y="129"/>
                    <a:pt x="182" y="123"/>
                  </a:cubicBezTo>
                  <a:cubicBezTo>
                    <a:pt x="212" y="0"/>
                    <a:pt x="212" y="0"/>
                    <a:pt x="212" y="0"/>
                  </a:cubicBezTo>
                  <a:lnTo>
                    <a:pt x="2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1" name="Freeform 13"/>
            <p:cNvSpPr>
              <a:spLocks/>
            </p:cNvSpPr>
            <p:nvPr/>
          </p:nvSpPr>
          <p:spPr bwMode="auto">
            <a:xfrm>
              <a:off x="5412" y="2040"/>
              <a:ext cx="262" cy="420"/>
            </a:xfrm>
            <a:custGeom>
              <a:avLst/>
              <a:gdLst>
                <a:gd name="T0" fmla="*/ 0 w 111"/>
                <a:gd name="T1" fmla="*/ 169 h 178"/>
                <a:gd name="T2" fmla="*/ 0 w 111"/>
                <a:gd name="T3" fmla="*/ 133 h 178"/>
                <a:gd name="T4" fmla="*/ 44 w 111"/>
                <a:gd name="T5" fmla="*/ 150 h 178"/>
                <a:gd name="T6" fmla="*/ 76 w 111"/>
                <a:gd name="T7" fmla="*/ 129 h 178"/>
                <a:gd name="T8" fmla="*/ 73 w 111"/>
                <a:gd name="T9" fmla="*/ 119 h 178"/>
                <a:gd name="T10" fmla="*/ 65 w 111"/>
                <a:gd name="T11" fmla="*/ 112 h 178"/>
                <a:gd name="T12" fmla="*/ 54 w 111"/>
                <a:gd name="T13" fmla="*/ 106 h 178"/>
                <a:gd name="T14" fmla="*/ 40 w 111"/>
                <a:gd name="T15" fmla="*/ 101 h 178"/>
                <a:gd name="T16" fmla="*/ 23 w 111"/>
                <a:gd name="T17" fmla="*/ 92 h 178"/>
                <a:gd name="T18" fmla="*/ 10 w 111"/>
                <a:gd name="T19" fmla="*/ 81 h 178"/>
                <a:gd name="T20" fmla="*/ 2 w 111"/>
                <a:gd name="T21" fmla="*/ 68 h 178"/>
                <a:gd name="T22" fmla="*/ 0 w 111"/>
                <a:gd name="T23" fmla="*/ 50 h 178"/>
                <a:gd name="T24" fmla="*/ 5 w 111"/>
                <a:gd name="T25" fmla="*/ 29 h 178"/>
                <a:gd name="T26" fmla="*/ 20 w 111"/>
                <a:gd name="T27" fmla="*/ 13 h 178"/>
                <a:gd name="T28" fmla="*/ 40 w 111"/>
                <a:gd name="T29" fmla="*/ 3 h 178"/>
                <a:gd name="T30" fmla="*/ 64 w 111"/>
                <a:gd name="T31" fmla="*/ 0 h 178"/>
                <a:gd name="T32" fmla="*/ 103 w 111"/>
                <a:gd name="T33" fmla="*/ 7 h 178"/>
                <a:gd name="T34" fmla="*/ 103 w 111"/>
                <a:gd name="T35" fmla="*/ 41 h 178"/>
                <a:gd name="T36" fmla="*/ 65 w 111"/>
                <a:gd name="T37" fmla="*/ 29 h 178"/>
                <a:gd name="T38" fmla="*/ 52 w 111"/>
                <a:gd name="T39" fmla="*/ 30 h 178"/>
                <a:gd name="T40" fmla="*/ 43 w 111"/>
                <a:gd name="T41" fmla="*/ 34 h 178"/>
                <a:gd name="T42" fmla="*/ 37 w 111"/>
                <a:gd name="T43" fmla="*/ 41 h 178"/>
                <a:gd name="T44" fmla="*/ 35 w 111"/>
                <a:gd name="T45" fmla="*/ 49 h 178"/>
                <a:gd name="T46" fmla="*/ 37 w 111"/>
                <a:gd name="T47" fmla="*/ 58 h 178"/>
                <a:gd name="T48" fmla="*/ 44 w 111"/>
                <a:gd name="T49" fmla="*/ 65 h 178"/>
                <a:gd name="T50" fmla="*/ 54 w 111"/>
                <a:gd name="T51" fmla="*/ 70 h 178"/>
                <a:gd name="T52" fmla="*/ 67 w 111"/>
                <a:gd name="T53" fmla="*/ 76 h 178"/>
                <a:gd name="T54" fmla="*/ 85 w 111"/>
                <a:gd name="T55" fmla="*/ 85 h 178"/>
                <a:gd name="T56" fmla="*/ 99 w 111"/>
                <a:gd name="T57" fmla="*/ 95 h 178"/>
                <a:gd name="T58" fmla="*/ 108 w 111"/>
                <a:gd name="T59" fmla="*/ 109 h 178"/>
                <a:gd name="T60" fmla="*/ 111 w 111"/>
                <a:gd name="T61" fmla="*/ 127 h 178"/>
                <a:gd name="T62" fmla="*/ 105 w 111"/>
                <a:gd name="T63" fmla="*/ 150 h 178"/>
                <a:gd name="T64" fmla="*/ 91 w 111"/>
                <a:gd name="T65" fmla="*/ 166 h 178"/>
                <a:gd name="T66" fmla="*/ 69 w 111"/>
                <a:gd name="T67" fmla="*/ 175 h 178"/>
                <a:gd name="T68" fmla="*/ 44 w 111"/>
                <a:gd name="T69" fmla="*/ 178 h 178"/>
                <a:gd name="T70" fmla="*/ 0 w 111"/>
                <a:gd name="T7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78">
                  <a:moveTo>
                    <a:pt x="0" y="169"/>
                  </a:moveTo>
                  <a:cubicBezTo>
                    <a:pt x="0" y="133"/>
                    <a:pt x="0" y="133"/>
                    <a:pt x="0" y="133"/>
                  </a:cubicBezTo>
                  <a:cubicBezTo>
                    <a:pt x="13" y="144"/>
                    <a:pt x="28" y="150"/>
                    <a:pt x="44" y="150"/>
                  </a:cubicBezTo>
                  <a:cubicBezTo>
                    <a:pt x="65" y="150"/>
                    <a:pt x="76" y="143"/>
                    <a:pt x="76" y="129"/>
                  </a:cubicBezTo>
                  <a:cubicBezTo>
                    <a:pt x="76" y="125"/>
                    <a:pt x="75" y="122"/>
                    <a:pt x="73" y="119"/>
                  </a:cubicBezTo>
                  <a:cubicBezTo>
                    <a:pt x="71" y="116"/>
                    <a:pt x="69" y="114"/>
                    <a:pt x="65" y="112"/>
                  </a:cubicBezTo>
                  <a:cubicBezTo>
                    <a:pt x="62" y="110"/>
                    <a:pt x="59" y="108"/>
                    <a:pt x="54" y="106"/>
                  </a:cubicBezTo>
                  <a:cubicBezTo>
                    <a:pt x="50" y="105"/>
                    <a:pt x="46" y="103"/>
                    <a:pt x="40" y="101"/>
                  </a:cubicBezTo>
                  <a:cubicBezTo>
                    <a:pt x="34" y="98"/>
                    <a:pt x="28" y="95"/>
                    <a:pt x="23" y="92"/>
                  </a:cubicBezTo>
                  <a:cubicBezTo>
                    <a:pt x="18" y="89"/>
                    <a:pt x="14" y="85"/>
                    <a:pt x="10" y="81"/>
                  </a:cubicBezTo>
                  <a:cubicBezTo>
                    <a:pt x="7" y="77"/>
                    <a:pt x="4" y="73"/>
                    <a:pt x="2" y="68"/>
                  </a:cubicBezTo>
                  <a:cubicBezTo>
                    <a:pt x="1" y="63"/>
                    <a:pt x="0" y="57"/>
                    <a:pt x="0" y="50"/>
                  </a:cubicBezTo>
                  <a:cubicBezTo>
                    <a:pt x="0" y="42"/>
                    <a:pt x="2" y="35"/>
                    <a:pt x="5" y="29"/>
                  </a:cubicBezTo>
                  <a:cubicBezTo>
                    <a:pt x="9" y="23"/>
                    <a:pt x="13" y="17"/>
                    <a:pt x="20" y="13"/>
                  </a:cubicBezTo>
                  <a:cubicBezTo>
                    <a:pt x="26" y="9"/>
                    <a:pt x="32" y="6"/>
                    <a:pt x="40" y="3"/>
                  </a:cubicBezTo>
                  <a:cubicBezTo>
                    <a:pt x="48" y="1"/>
                    <a:pt x="56" y="0"/>
                    <a:pt x="64" y="0"/>
                  </a:cubicBezTo>
                  <a:cubicBezTo>
                    <a:pt x="78" y="0"/>
                    <a:pt x="91" y="3"/>
                    <a:pt x="103" y="7"/>
                  </a:cubicBezTo>
                  <a:cubicBezTo>
                    <a:pt x="103" y="41"/>
                    <a:pt x="103" y="41"/>
                    <a:pt x="103" y="41"/>
                  </a:cubicBezTo>
                  <a:cubicBezTo>
                    <a:pt x="92" y="33"/>
                    <a:pt x="79" y="29"/>
                    <a:pt x="65" y="29"/>
                  </a:cubicBezTo>
                  <a:cubicBezTo>
                    <a:pt x="60" y="29"/>
                    <a:pt x="56" y="29"/>
                    <a:pt x="52" y="30"/>
                  </a:cubicBezTo>
                  <a:cubicBezTo>
                    <a:pt x="49" y="31"/>
                    <a:pt x="46" y="33"/>
                    <a:pt x="43" y="34"/>
                  </a:cubicBezTo>
                  <a:cubicBezTo>
                    <a:pt x="41" y="36"/>
                    <a:pt x="39" y="38"/>
                    <a:pt x="37" y="41"/>
                  </a:cubicBezTo>
                  <a:cubicBezTo>
                    <a:pt x="36" y="43"/>
                    <a:pt x="35" y="46"/>
                    <a:pt x="35" y="49"/>
                  </a:cubicBezTo>
                  <a:cubicBezTo>
                    <a:pt x="35" y="53"/>
                    <a:pt x="36" y="56"/>
                    <a:pt x="37" y="58"/>
                  </a:cubicBezTo>
                  <a:cubicBezTo>
                    <a:pt x="39" y="61"/>
                    <a:pt x="41" y="63"/>
                    <a:pt x="44" y="65"/>
                  </a:cubicBezTo>
                  <a:cubicBezTo>
                    <a:pt x="46" y="67"/>
                    <a:pt x="50" y="69"/>
                    <a:pt x="54" y="70"/>
                  </a:cubicBezTo>
                  <a:cubicBezTo>
                    <a:pt x="58" y="72"/>
                    <a:pt x="62" y="74"/>
                    <a:pt x="67" y="76"/>
                  </a:cubicBezTo>
                  <a:cubicBezTo>
                    <a:pt x="74" y="79"/>
                    <a:pt x="80" y="82"/>
                    <a:pt x="85" y="85"/>
                  </a:cubicBezTo>
                  <a:cubicBezTo>
                    <a:pt x="91" y="88"/>
                    <a:pt x="95" y="91"/>
                    <a:pt x="99" y="95"/>
                  </a:cubicBezTo>
                  <a:cubicBezTo>
                    <a:pt x="103" y="99"/>
                    <a:pt x="106" y="104"/>
                    <a:pt x="108" y="109"/>
                  </a:cubicBezTo>
                  <a:cubicBezTo>
                    <a:pt x="110" y="114"/>
                    <a:pt x="111" y="120"/>
                    <a:pt x="111" y="127"/>
                  </a:cubicBezTo>
                  <a:cubicBezTo>
                    <a:pt x="111" y="136"/>
                    <a:pt x="109" y="143"/>
                    <a:pt x="105" y="150"/>
                  </a:cubicBezTo>
                  <a:cubicBezTo>
                    <a:pt x="102" y="156"/>
                    <a:pt x="97" y="161"/>
                    <a:pt x="91" y="166"/>
                  </a:cubicBezTo>
                  <a:cubicBezTo>
                    <a:pt x="85" y="170"/>
                    <a:pt x="77" y="173"/>
                    <a:pt x="69" y="175"/>
                  </a:cubicBezTo>
                  <a:cubicBezTo>
                    <a:pt x="61" y="177"/>
                    <a:pt x="53" y="178"/>
                    <a:pt x="44" y="178"/>
                  </a:cubicBezTo>
                  <a:cubicBezTo>
                    <a:pt x="27" y="178"/>
                    <a:pt x="12" y="175"/>
                    <a:pt x="0" y="1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2" name="Oval 14"/>
            <p:cNvSpPr>
              <a:spLocks noChangeArrowheads="1"/>
            </p:cNvSpPr>
            <p:nvPr/>
          </p:nvSpPr>
          <p:spPr bwMode="auto">
            <a:xfrm>
              <a:off x="3371" y="1867"/>
              <a:ext cx="111" cy="10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3" name="Freeform 15"/>
            <p:cNvSpPr>
              <a:spLocks noEditPoints="1"/>
            </p:cNvSpPr>
            <p:nvPr/>
          </p:nvSpPr>
          <p:spPr bwMode="auto">
            <a:xfrm>
              <a:off x="5681" y="2040"/>
              <a:ext cx="94" cy="94"/>
            </a:xfrm>
            <a:custGeom>
              <a:avLst/>
              <a:gdLst>
                <a:gd name="T0" fmla="*/ 20 w 40"/>
                <a:gd name="T1" fmla="*/ 40 h 40"/>
                <a:gd name="T2" fmla="*/ 6 w 40"/>
                <a:gd name="T3" fmla="*/ 34 h 40"/>
                <a:gd name="T4" fmla="*/ 0 w 40"/>
                <a:gd name="T5" fmla="*/ 20 h 40"/>
                <a:gd name="T6" fmla="*/ 6 w 40"/>
                <a:gd name="T7" fmla="*/ 6 h 40"/>
                <a:gd name="T8" fmla="*/ 20 w 40"/>
                <a:gd name="T9" fmla="*/ 0 h 40"/>
                <a:gd name="T10" fmla="*/ 34 w 40"/>
                <a:gd name="T11" fmla="*/ 6 h 40"/>
                <a:gd name="T12" fmla="*/ 40 w 40"/>
                <a:gd name="T13" fmla="*/ 20 h 40"/>
                <a:gd name="T14" fmla="*/ 34 w 40"/>
                <a:gd name="T15" fmla="*/ 34 h 40"/>
                <a:gd name="T16" fmla="*/ 20 w 40"/>
                <a:gd name="T17" fmla="*/ 40 h 40"/>
                <a:gd name="T18" fmla="*/ 20 w 40"/>
                <a:gd name="T19" fmla="*/ 3 h 40"/>
                <a:gd name="T20" fmla="*/ 8 w 40"/>
                <a:gd name="T21" fmla="*/ 8 h 40"/>
                <a:gd name="T22" fmla="*/ 3 w 40"/>
                <a:gd name="T23" fmla="*/ 20 h 40"/>
                <a:gd name="T24" fmla="*/ 8 w 40"/>
                <a:gd name="T25" fmla="*/ 33 h 40"/>
                <a:gd name="T26" fmla="*/ 20 w 40"/>
                <a:gd name="T27" fmla="*/ 38 h 40"/>
                <a:gd name="T28" fmla="*/ 32 w 40"/>
                <a:gd name="T29" fmla="*/ 33 h 40"/>
                <a:gd name="T30" fmla="*/ 38 w 40"/>
                <a:gd name="T31" fmla="*/ 20 h 40"/>
                <a:gd name="T32" fmla="*/ 32 w 40"/>
                <a:gd name="T33" fmla="*/ 8 h 40"/>
                <a:gd name="T34" fmla="*/ 20 w 40"/>
                <a:gd name="T35" fmla="*/ 3 h 40"/>
                <a:gd name="T36" fmla="*/ 31 w 40"/>
                <a:gd name="T37" fmla="*/ 33 h 40"/>
                <a:gd name="T38" fmla="*/ 25 w 40"/>
                <a:gd name="T39" fmla="*/ 33 h 40"/>
                <a:gd name="T40" fmla="*/ 22 w 40"/>
                <a:gd name="T41" fmla="*/ 27 h 40"/>
                <a:gd name="T42" fmla="*/ 18 w 40"/>
                <a:gd name="T43" fmla="*/ 22 h 40"/>
                <a:gd name="T44" fmla="*/ 16 w 40"/>
                <a:gd name="T45" fmla="*/ 22 h 40"/>
                <a:gd name="T46" fmla="*/ 16 w 40"/>
                <a:gd name="T47" fmla="*/ 33 h 40"/>
                <a:gd name="T48" fmla="*/ 12 w 40"/>
                <a:gd name="T49" fmla="*/ 33 h 40"/>
                <a:gd name="T50" fmla="*/ 12 w 40"/>
                <a:gd name="T51" fmla="*/ 7 h 40"/>
                <a:gd name="T52" fmla="*/ 19 w 40"/>
                <a:gd name="T53" fmla="*/ 7 h 40"/>
                <a:gd name="T54" fmla="*/ 27 w 40"/>
                <a:gd name="T55" fmla="*/ 9 h 40"/>
                <a:gd name="T56" fmla="*/ 29 w 40"/>
                <a:gd name="T57" fmla="*/ 14 h 40"/>
                <a:gd name="T58" fmla="*/ 28 w 40"/>
                <a:gd name="T59" fmla="*/ 19 h 40"/>
                <a:gd name="T60" fmla="*/ 23 w 40"/>
                <a:gd name="T61" fmla="*/ 21 h 40"/>
                <a:gd name="T62" fmla="*/ 23 w 40"/>
                <a:gd name="T63" fmla="*/ 21 h 40"/>
                <a:gd name="T64" fmla="*/ 27 w 40"/>
                <a:gd name="T65" fmla="*/ 26 h 40"/>
                <a:gd name="T66" fmla="*/ 31 w 40"/>
                <a:gd name="T67" fmla="*/ 33 h 40"/>
                <a:gd name="T68" fmla="*/ 16 w 40"/>
                <a:gd name="T69" fmla="*/ 11 h 40"/>
                <a:gd name="T70" fmla="*/ 16 w 40"/>
                <a:gd name="T71" fmla="*/ 19 h 40"/>
                <a:gd name="T72" fmla="*/ 20 w 40"/>
                <a:gd name="T73" fmla="*/ 19 h 40"/>
                <a:gd name="T74" fmla="*/ 24 w 40"/>
                <a:gd name="T75" fmla="*/ 15 h 40"/>
                <a:gd name="T76" fmla="*/ 23 w 40"/>
                <a:gd name="T77" fmla="*/ 12 h 40"/>
                <a:gd name="T78" fmla="*/ 19 w 40"/>
                <a:gd name="T79" fmla="*/ 11 h 40"/>
                <a:gd name="T80" fmla="*/ 16 w 40"/>
                <a:gd name="T8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0">
                  <a:moveTo>
                    <a:pt x="20" y="40"/>
                  </a:moveTo>
                  <a:cubicBezTo>
                    <a:pt x="14" y="40"/>
                    <a:pt x="10" y="38"/>
                    <a:pt x="6" y="34"/>
                  </a:cubicBezTo>
                  <a:cubicBezTo>
                    <a:pt x="2" y="31"/>
                    <a:pt x="0" y="26"/>
                    <a:pt x="0" y="20"/>
                  </a:cubicBezTo>
                  <a:cubicBezTo>
                    <a:pt x="0" y="15"/>
                    <a:pt x="2" y="10"/>
                    <a:pt x="6" y="6"/>
                  </a:cubicBezTo>
                  <a:cubicBezTo>
                    <a:pt x="10" y="2"/>
                    <a:pt x="14" y="0"/>
                    <a:pt x="20" y="0"/>
                  </a:cubicBezTo>
                  <a:cubicBezTo>
                    <a:pt x="26" y="0"/>
                    <a:pt x="31" y="2"/>
                    <a:pt x="34" y="6"/>
                  </a:cubicBezTo>
                  <a:cubicBezTo>
                    <a:pt x="38" y="10"/>
                    <a:pt x="40" y="15"/>
                    <a:pt x="40" y="20"/>
                  </a:cubicBezTo>
                  <a:cubicBezTo>
                    <a:pt x="40" y="26"/>
                    <a:pt x="38" y="31"/>
                    <a:pt x="34" y="34"/>
                  </a:cubicBezTo>
                  <a:cubicBezTo>
                    <a:pt x="31" y="38"/>
                    <a:pt x="26" y="40"/>
                    <a:pt x="20" y="40"/>
                  </a:cubicBezTo>
                  <a:moveTo>
                    <a:pt x="20" y="3"/>
                  </a:moveTo>
                  <a:cubicBezTo>
                    <a:pt x="15" y="3"/>
                    <a:pt x="11" y="5"/>
                    <a:pt x="8" y="8"/>
                  </a:cubicBezTo>
                  <a:cubicBezTo>
                    <a:pt x="4" y="11"/>
                    <a:pt x="3" y="15"/>
                    <a:pt x="3" y="20"/>
                  </a:cubicBezTo>
                  <a:cubicBezTo>
                    <a:pt x="3" y="25"/>
                    <a:pt x="4" y="29"/>
                    <a:pt x="8" y="33"/>
                  </a:cubicBezTo>
                  <a:cubicBezTo>
                    <a:pt x="11" y="36"/>
                    <a:pt x="15" y="38"/>
                    <a:pt x="20" y="38"/>
                  </a:cubicBezTo>
                  <a:cubicBezTo>
                    <a:pt x="25" y="38"/>
                    <a:pt x="29" y="36"/>
                    <a:pt x="32" y="33"/>
                  </a:cubicBezTo>
                  <a:cubicBezTo>
                    <a:pt x="36" y="29"/>
                    <a:pt x="38" y="25"/>
                    <a:pt x="38" y="20"/>
                  </a:cubicBezTo>
                  <a:cubicBezTo>
                    <a:pt x="38" y="15"/>
                    <a:pt x="36" y="11"/>
                    <a:pt x="32" y="8"/>
                  </a:cubicBezTo>
                  <a:cubicBezTo>
                    <a:pt x="29" y="5"/>
                    <a:pt x="25" y="3"/>
                    <a:pt x="20" y="3"/>
                  </a:cubicBezTo>
                  <a:moveTo>
                    <a:pt x="31" y="33"/>
                  </a:moveTo>
                  <a:cubicBezTo>
                    <a:pt x="25" y="33"/>
                    <a:pt x="25" y="33"/>
                    <a:pt x="25" y="33"/>
                  </a:cubicBezTo>
                  <a:cubicBezTo>
                    <a:pt x="22" y="27"/>
                    <a:pt x="22" y="27"/>
                    <a:pt x="22" y="27"/>
                  </a:cubicBezTo>
                  <a:cubicBezTo>
                    <a:pt x="21" y="24"/>
                    <a:pt x="20" y="22"/>
                    <a:pt x="18" y="22"/>
                  </a:cubicBezTo>
                  <a:cubicBezTo>
                    <a:pt x="16" y="22"/>
                    <a:pt x="16" y="22"/>
                    <a:pt x="16" y="22"/>
                  </a:cubicBezTo>
                  <a:cubicBezTo>
                    <a:pt x="16" y="33"/>
                    <a:pt x="16" y="33"/>
                    <a:pt x="16" y="33"/>
                  </a:cubicBezTo>
                  <a:cubicBezTo>
                    <a:pt x="12" y="33"/>
                    <a:pt x="12" y="33"/>
                    <a:pt x="12" y="33"/>
                  </a:cubicBezTo>
                  <a:cubicBezTo>
                    <a:pt x="12" y="7"/>
                    <a:pt x="12" y="7"/>
                    <a:pt x="12" y="7"/>
                  </a:cubicBezTo>
                  <a:cubicBezTo>
                    <a:pt x="19" y="7"/>
                    <a:pt x="19" y="7"/>
                    <a:pt x="19" y="7"/>
                  </a:cubicBezTo>
                  <a:cubicBezTo>
                    <a:pt x="22" y="7"/>
                    <a:pt x="25" y="8"/>
                    <a:pt x="27" y="9"/>
                  </a:cubicBezTo>
                  <a:cubicBezTo>
                    <a:pt x="28" y="10"/>
                    <a:pt x="29" y="12"/>
                    <a:pt x="29" y="14"/>
                  </a:cubicBezTo>
                  <a:cubicBezTo>
                    <a:pt x="29" y="16"/>
                    <a:pt x="29" y="18"/>
                    <a:pt x="28" y="19"/>
                  </a:cubicBezTo>
                  <a:cubicBezTo>
                    <a:pt x="27" y="20"/>
                    <a:pt x="25" y="21"/>
                    <a:pt x="23" y="21"/>
                  </a:cubicBezTo>
                  <a:cubicBezTo>
                    <a:pt x="23" y="21"/>
                    <a:pt x="23" y="21"/>
                    <a:pt x="23" y="21"/>
                  </a:cubicBezTo>
                  <a:cubicBezTo>
                    <a:pt x="24" y="22"/>
                    <a:pt x="26" y="23"/>
                    <a:pt x="27" y="26"/>
                  </a:cubicBezTo>
                  <a:lnTo>
                    <a:pt x="31" y="33"/>
                  </a:lnTo>
                  <a:close/>
                  <a:moveTo>
                    <a:pt x="16" y="11"/>
                  </a:moveTo>
                  <a:cubicBezTo>
                    <a:pt x="16" y="19"/>
                    <a:pt x="16" y="19"/>
                    <a:pt x="16" y="19"/>
                  </a:cubicBezTo>
                  <a:cubicBezTo>
                    <a:pt x="20" y="19"/>
                    <a:pt x="20" y="19"/>
                    <a:pt x="20" y="19"/>
                  </a:cubicBezTo>
                  <a:cubicBezTo>
                    <a:pt x="23" y="19"/>
                    <a:pt x="24" y="18"/>
                    <a:pt x="24" y="15"/>
                  </a:cubicBezTo>
                  <a:cubicBezTo>
                    <a:pt x="24" y="14"/>
                    <a:pt x="24" y="13"/>
                    <a:pt x="23" y="12"/>
                  </a:cubicBezTo>
                  <a:cubicBezTo>
                    <a:pt x="22" y="12"/>
                    <a:pt x="21" y="11"/>
                    <a:pt x="19" y="11"/>
                  </a:cubicBezTo>
                  <a:lnTo>
                    <a:pt x="1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4" name="Freeform 16"/>
            <p:cNvSpPr>
              <a:spLocks/>
            </p:cNvSpPr>
            <p:nvPr/>
          </p:nvSpPr>
          <p:spPr bwMode="auto">
            <a:xfrm>
              <a:off x="2369" y="2585"/>
              <a:ext cx="38" cy="57"/>
            </a:xfrm>
            <a:custGeom>
              <a:avLst/>
              <a:gdLst>
                <a:gd name="T0" fmla="*/ 38 w 38"/>
                <a:gd name="T1" fmla="*/ 7 h 57"/>
                <a:gd name="T2" fmla="*/ 21 w 38"/>
                <a:gd name="T3" fmla="*/ 7 h 57"/>
                <a:gd name="T4" fmla="*/ 21 w 38"/>
                <a:gd name="T5" fmla="*/ 57 h 57"/>
                <a:gd name="T6" fmla="*/ 14 w 38"/>
                <a:gd name="T7" fmla="*/ 57 h 57"/>
                <a:gd name="T8" fmla="*/ 14 w 38"/>
                <a:gd name="T9" fmla="*/ 7 h 57"/>
                <a:gd name="T10" fmla="*/ 0 w 38"/>
                <a:gd name="T11" fmla="*/ 7 h 57"/>
                <a:gd name="T12" fmla="*/ 0 w 38"/>
                <a:gd name="T13" fmla="*/ 0 h 57"/>
                <a:gd name="T14" fmla="*/ 38 w 38"/>
                <a:gd name="T15" fmla="*/ 0 h 57"/>
                <a:gd name="T16" fmla="*/ 38 w 38"/>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7">
                  <a:moveTo>
                    <a:pt x="38" y="7"/>
                  </a:moveTo>
                  <a:lnTo>
                    <a:pt x="21" y="7"/>
                  </a:lnTo>
                  <a:lnTo>
                    <a:pt x="21" y="57"/>
                  </a:lnTo>
                  <a:lnTo>
                    <a:pt x="14" y="57"/>
                  </a:lnTo>
                  <a:lnTo>
                    <a:pt x="14" y="7"/>
                  </a:lnTo>
                  <a:lnTo>
                    <a:pt x="0" y="7"/>
                  </a:lnTo>
                  <a:lnTo>
                    <a:pt x="0" y="0"/>
                  </a:lnTo>
                  <a:lnTo>
                    <a:pt x="38" y="0"/>
                  </a:lnTo>
                  <a:lnTo>
                    <a:pt x="3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5" name="Freeform 17"/>
            <p:cNvSpPr>
              <a:spLocks/>
            </p:cNvSpPr>
            <p:nvPr/>
          </p:nvSpPr>
          <p:spPr bwMode="auto">
            <a:xfrm>
              <a:off x="2412" y="2585"/>
              <a:ext cx="56" cy="57"/>
            </a:xfrm>
            <a:custGeom>
              <a:avLst/>
              <a:gdLst>
                <a:gd name="T0" fmla="*/ 24 w 24"/>
                <a:gd name="T1" fmla="*/ 24 h 24"/>
                <a:gd name="T2" fmla="*/ 21 w 24"/>
                <a:gd name="T3" fmla="*/ 24 h 24"/>
                <a:gd name="T4" fmla="*/ 21 w 24"/>
                <a:gd name="T5" fmla="*/ 8 h 24"/>
                <a:gd name="T6" fmla="*/ 21 w 24"/>
                <a:gd name="T7" fmla="*/ 3 h 24"/>
                <a:gd name="T8" fmla="*/ 21 w 24"/>
                <a:gd name="T9" fmla="*/ 3 h 24"/>
                <a:gd name="T10" fmla="*/ 20 w 24"/>
                <a:gd name="T11" fmla="*/ 6 h 24"/>
                <a:gd name="T12" fmla="*/ 12 w 24"/>
                <a:gd name="T13" fmla="*/ 24 h 24"/>
                <a:gd name="T14" fmla="*/ 11 w 24"/>
                <a:gd name="T15" fmla="*/ 24 h 24"/>
                <a:gd name="T16" fmla="*/ 3 w 24"/>
                <a:gd name="T17" fmla="*/ 6 h 24"/>
                <a:gd name="T18" fmla="*/ 2 w 24"/>
                <a:gd name="T19" fmla="*/ 3 h 24"/>
                <a:gd name="T20" fmla="*/ 2 w 24"/>
                <a:gd name="T21" fmla="*/ 3 h 24"/>
                <a:gd name="T22" fmla="*/ 2 w 24"/>
                <a:gd name="T23" fmla="*/ 8 h 24"/>
                <a:gd name="T24" fmla="*/ 2 w 24"/>
                <a:gd name="T25" fmla="*/ 24 h 24"/>
                <a:gd name="T26" fmla="*/ 0 w 24"/>
                <a:gd name="T27" fmla="*/ 24 h 24"/>
                <a:gd name="T28" fmla="*/ 0 w 24"/>
                <a:gd name="T29" fmla="*/ 0 h 24"/>
                <a:gd name="T30" fmla="*/ 3 w 24"/>
                <a:gd name="T31" fmla="*/ 0 h 24"/>
                <a:gd name="T32" fmla="*/ 10 w 24"/>
                <a:gd name="T33" fmla="*/ 17 h 24"/>
                <a:gd name="T34" fmla="*/ 12 w 24"/>
                <a:gd name="T35" fmla="*/ 19 h 24"/>
                <a:gd name="T36" fmla="*/ 12 w 24"/>
                <a:gd name="T37" fmla="*/ 19 h 24"/>
                <a:gd name="T38" fmla="*/ 13 w 24"/>
                <a:gd name="T39" fmla="*/ 16 h 24"/>
                <a:gd name="T40" fmla="*/ 20 w 24"/>
                <a:gd name="T41" fmla="*/ 0 h 24"/>
                <a:gd name="T42" fmla="*/ 24 w 24"/>
                <a:gd name="T43" fmla="*/ 0 h 24"/>
                <a:gd name="T44" fmla="*/ 24 w 24"/>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24" y="24"/>
                  </a:moveTo>
                  <a:cubicBezTo>
                    <a:pt x="21" y="24"/>
                    <a:pt x="21" y="24"/>
                    <a:pt x="21" y="24"/>
                  </a:cubicBezTo>
                  <a:cubicBezTo>
                    <a:pt x="21" y="8"/>
                    <a:pt x="21" y="8"/>
                    <a:pt x="21" y="8"/>
                  </a:cubicBezTo>
                  <a:cubicBezTo>
                    <a:pt x="21" y="7"/>
                    <a:pt x="21" y="5"/>
                    <a:pt x="21" y="3"/>
                  </a:cubicBezTo>
                  <a:cubicBezTo>
                    <a:pt x="21" y="3"/>
                    <a:pt x="21" y="3"/>
                    <a:pt x="21" y="3"/>
                  </a:cubicBezTo>
                  <a:cubicBezTo>
                    <a:pt x="21" y="4"/>
                    <a:pt x="20" y="5"/>
                    <a:pt x="20" y="6"/>
                  </a:cubicBezTo>
                  <a:cubicBezTo>
                    <a:pt x="12" y="24"/>
                    <a:pt x="12" y="24"/>
                    <a:pt x="12" y="24"/>
                  </a:cubicBezTo>
                  <a:cubicBezTo>
                    <a:pt x="11" y="24"/>
                    <a:pt x="11" y="24"/>
                    <a:pt x="11" y="24"/>
                  </a:cubicBezTo>
                  <a:cubicBezTo>
                    <a:pt x="3" y="6"/>
                    <a:pt x="3" y="6"/>
                    <a:pt x="3" y="6"/>
                  </a:cubicBezTo>
                  <a:cubicBezTo>
                    <a:pt x="3" y="5"/>
                    <a:pt x="3" y="4"/>
                    <a:pt x="2" y="3"/>
                  </a:cubicBezTo>
                  <a:cubicBezTo>
                    <a:pt x="2" y="3"/>
                    <a:pt x="2" y="3"/>
                    <a:pt x="2" y="3"/>
                  </a:cubicBezTo>
                  <a:cubicBezTo>
                    <a:pt x="2" y="4"/>
                    <a:pt x="2" y="6"/>
                    <a:pt x="2" y="8"/>
                  </a:cubicBezTo>
                  <a:cubicBezTo>
                    <a:pt x="2" y="24"/>
                    <a:pt x="2" y="24"/>
                    <a:pt x="2" y="24"/>
                  </a:cubicBezTo>
                  <a:cubicBezTo>
                    <a:pt x="0" y="24"/>
                    <a:pt x="0" y="24"/>
                    <a:pt x="0" y="24"/>
                  </a:cubicBezTo>
                  <a:cubicBezTo>
                    <a:pt x="0" y="0"/>
                    <a:pt x="0" y="0"/>
                    <a:pt x="0" y="0"/>
                  </a:cubicBezTo>
                  <a:cubicBezTo>
                    <a:pt x="3" y="0"/>
                    <a:pt x="3" y="0"/>
                    <a:pt x="3" y="0"/>
                  </a:cubicBezTo>
                  <a:cubicBezTo>
                    <a:pt x="10" y="17"/>
                    <a:pt x="10" y="17"/>
                    <a:pt x="10" y="17"/>
                  </a:cubicBezTo>
                  <a:cubicBezTo>
                    <a:pt x="11" y="18"/>
                    <a:pt x="11" y="19"/>
                    <a:pt x="12" y="19"/>
                  </a:cubicBezTo>
                  <a:cubicBezTo>
                    <a:pt x="12" y="19"/>
                    <a:pt x="12" y="19"/>
                    <a:pt x="12" y="19"/>
                  </a:cubicBezTo>
                  <a:cubicBezTo>
                    <a:pt x="12" y="18"/>
                    <a:pt x="13" y="17"/>
                    <a:pt x="13" y="16"/>
                  </a:cubicBezTo>
                  <a:cubicBezTo>
                    <a:pt x="20" y="0"/>
                    <a:pt x="20" y="0"/>
                    <a:pt x="20" y="0"/>
                  </a:cubicBezTo>
                  <a:cubicBezTo>
                    <a:pt x="24" y="0"/>
                    <a:pt x="24" y="0"/>
                    <a:pt x="24" y="0"/>
                  </a:cubicBez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6" name="Freeform 18"/>
            <p:cNvSpPr>
              <a:spLocks/>
            </p:cNvSpPr>
            <p:nvPr/>
          </p:nvSpPr>
          <p:spPr bwMode="auto">
            <a:xfrm>
              <a:off x="1814" y="1697"/>
              <a:ext cx="520" cy="454"/>
            </a:xfrm>
            <a:custGeom>
              <a:avLst/>
              <a:gdLst>
                <a:gd name="T0" fmla="*/ 520 w 520"/>
                <a:gd name="T1" fmla="*/ 454 h 454"/>
                <a:gd name="T2" fmla="*/ 520 w 520"/>
                <a:gd name="T3" fmla="*/ 0 h 454"/>
                <a:gd name="T4" fmla="*/ 0 w 520"/>
                <a:gd name="T5" fmla="*/ 76 h 454"/>
                <a:gd name="T6" fmla="*/ 0 w 520"/>
                <a:gd name="T7" fmla="*/ 454 h 454"/>
                <a:gd name="T8" fmla="*/ 520 w 520"/>
                <a:gd name="T9" fmla="*/ 454 h 454"/>
              </a:gdLst>
              <a:ahLst/>
              <a:cxnLst>
                <a:cxn ang="0">
                  <a:pos x="T0" y="T1"/>
                </a:cxn>
                <a:cxn ang="0">
                  <a:pos x="T2" y="T3"/>
                </a:cxn>
                <a:cxn ang="0">
                  <a:pos x="T4" y="T5"/>
                </a:cxn>
                <a:cxn ang="0">
                  <a:pos x="T6" y="T7"/>
                </a:cxn>
                <a:cxn ang="0">
                  <a:pos x="T8" y="T9"/>
                </a:cxn>
              </a:cxnLst>
              <a:rect l="0" t="0" r="r" b="b"/>
              <a:pathLst>
                <a:path w="520" h="454">
                  <a:moveTo>
                    <a:pt x="520" y="454"/>
                  </a:moveTo>
                  <a:lnTo>
                    <a:pt x="520" y="0"/>
                  </a:lnTo>
                  <a:lnTo>
                    <a:pt x="0" y="76"/>
                  </a:lnTo>
                  <a:lnTo>
                    <a:pt x="0" y="454"/>
                  </a:lnTo>
                  <a:lnTo>
                    <a:pt x="520" y="4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7" name="Freeform 19"/>
            <p:cNvSpPr>
              <a:spLocks/>
            </p:cNvSpPr>
            <p:nvPr/>
          </p:nvSpPr>
          <p:spPr bwMode="auto">
            <a:xfrm>
              <a:off x="1401" y="1777"/>
              <a:ext cx="375" cy="374"/>
            </a:xfrm>
            <a:custGeom>
              <a:avLst/>
              <a:gdLst>
                <a:gd name="T0" fmla="*/ 375 w 375"/>
                <a:gd name="T1" fmla="*/ 0 h 374"/>
                <a:gd name="T2" fmla="*/ 0 w 375"/>
                <a:gd name="T3" fmla="*/ 57 h 374"/>
                <a:gd name="T4" fmla="*/ 0 w 375"/>
                <a:gd name="T5" fmla="*/ 374 h 374"/>
                <a:gd name="T6" fmla="*/ 375 w 375"/>
                <a:gd name="T7" fmla="*/ 374 h 374"/>
                <a:gd name="T8" fmla="*/ 375 w 375"/>
                <a:gd name="T9" fmla="*/ 0 h 374"/>
              </a:gdLst>
              <a:ahLst/>
              <a:cxnLst>
                <a:cxn ang="0">
                  <a:pos x="T0" y="T1"/>
                </a:cxn>
                <a:cxn ang="0">
                  <a:pos x="T2" y="T3"/>
                </a:cxn>
                <a:cxn ang="0">
                  <a:pos x="T4" y="T5"/>
                </a:cxn>
                <a:cxn ang="0">
                  <a:pos x="T6" y="T7"/>
                </a:cxn>
                <a:cxn ang="0">
                  <a:pos x="T8" y="T9"/>
                </a:cxn>
              </a:cxnLst>
              <a:rect l="0" t="0" r="r" b="b"/>
              <a:pathLst>
                <a:path w="375" h="374">
                  <a:moveTo>
                    <a:pt x="375" y="0"/>
                  </a:moveTo>
                  <a:lnTo>
                    <a:pt x="0" y="57"/>
                  </a:lnTo>
                  <a:lnTo>
                    <a:pt x="0" y="374"/>
                  </a:lnTo>
                  <a:lnTo>
                    <a:pt x="375" y="374"/>
                  </a:lnTo>
                  <a:lnTo>
                    <a:pt x="3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8" name="Freeform 20"/>
            <p:cNvSpPr>
              <a:spLocks/>
            </p:cNvSpPr>
            <p:nvPr/>
          </p:nvSpPr>
          <p:spPr bwMode="auto">
            <a:xfrm>
              <a:off x="1401" y="2186"/>
              <a:ext cx="375" cy="376"/>
            </a:xfrm>
            <a:custGeom>
              <a:avLst/>
              <a:gdLst>
                <a:gd name="T0" fmla="*/ 0 w 375"/>
                <a:gd name="T1" fmla="*/ 0 h 376"/>
                <a:gd name="T2" fmla="*/ 0 w 375"/>
                <a:gd name="T3" fmla="*/ 321 h 376"/>
                <a:gd name="T4" fmla="*/ 375 w 375"/>
                <a:gd name="T5" fmla="*/ 376 h 376"/>
                <a:gd name="T6" fmla="*/ 375 w 375"/>
                <a:gd name="T7" fmla="*/ 0 h 376"/>
                <a:gd name="T8" fmla="*/ 0 w 375"/>
                <a:gd name="T9" fmla="*/ 0 h 376"/>
              </a:gdLst>
              <a:ahLst/>
              <a:cxnLst>
                <a:cxn ang="0">
                  <a:pos x="T0" y="T1"/>
                </a:cxn>
                <a:cxn ang="0">
                  <a:pos x="T2" y="T3"/>
                </a:cxn>
                <a:cxn ang="0">
                  <a:pos x="T4" y="T5"/>
                </a:cxn>
                <a:cxn ang="0">
                  <a:pos x="T6" y="T7"/>
                </a:cxn>
                <a:cxn ang="0">
                  <a:pos x="T8" y="T9"/>
                </a:cxn>
              </a:cxnLst>
              <a:rect l="0" t="0" r="r" b="b"/>
              <a:pathLst>
                <a:path w="375" h="376">
                  <a:moveTo>
                    <a:pt x="0" y="0"/>
                  </a:moveTo>
                  <a:lnTo>
                    <a:pt x="0" y="321"/>
                  </a:lnTo>
                  <a:lnTo>
                    <a:pt x="375" y="376"/>
                  </a:lnTo>
                  <a:lnTo>
                    <a:pt x="37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sp>
          <p:nvSpPr>
            <p:cNvPr id="199" name="Freeform 21"/>
            <p:cNvSpPr>
              <a:spLocks/>
            </p:cNvSpPr>
            <p:nvPr/>
          </p:nvSpPr>
          <p:spPr bwMode="auto">
            <a:xfrm>
              <a:off x="1814" y="2186"/>
              <a:ext cx="520" cy="458"/>
            </a:xfrm>
            <a:custGeom>
              <a:avLst/>
              <a:gdLst>
                <a:gd name="T0" fmla="*/ 0 w 520"/>
                <a:gd name="T1" fmla="*/ 383 h 458"/>
                <a:gd name="T2" fmla="*/ 520 w 520"/>
                <a:gd name="T3" fmla="*/ 458 h 458"/>
                <a:gd name="T4" fmla="*/ 520 w 520"/>
                <a:gd name="T5" fmla="*/ 0 h 458"/>
                <a:gd name="T6" fmla="*/ 0 w 520"/>
                <a:gd name="T7" fmla="*/ 0 h 458"/>
                <a:gd name="T8" fmla="*/ 0 w 520"/>
                <a:gd name="T9" fmla="*/ 383 h 458"/>
              </a:gdLst>
              <a:ahLst/>
              <a:cxnLst>
                <a:cxn ang="0">
                  <a:pos x="T0" y="T1"/>
                </a:cxn>
                <a:cxn ang="0">
                  <a:pos x="T2" y="T3"/>
                </a:cxn>
                <a:cxn ang="0">
                  <a:pos x="T4" y="T5"/>
                </a:cxn>
                <a:cxn ang="0">
                  <a:pos x="T6" y="T7"/>
                </a:cxn>
                <a:cxn ang="0">
                  <a:pos x="T8" y="T9"/>
                </a:cxn>
              </a:cxnLst>
              <a:rect l="0" t="0" r="r" b="b"/>
              <a:pathLst>
                <a:path w="520" h="458">
                  <a:moveTo>
                    <a:pt x="0" y="383"/>
                  </a:moveTo>
                  <a:lnTo>
                    <a:pt x="520" y="458"/>
                  </a:lnTo>
                  <a:lnTo>
                    <a:pt x="520" y="0"/>
                  </a:lnTo>
                  <a:lnTo>
                    <a:pt x="0" y="0"/>
                  </a:lnTo>
                  <a:lnTo>
                    <a:pt x="0" y="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456702">
                <a:defRPr/>
              </a:pPr>
              <a:endParaRPr lang="en-US" sz="1125" kern="0">
                <a:solidFill>
                  <a:sysClr val="windowText" lastClr="000000"/>
                </a:solidFill>
                <a:latin typeface="+mn-ea"/>
                <a:ea typeface="+mn-ea"/>
                <a:cs typeface="メイリオ"/>
              </a:endParaRPr>
            </a:p>
          </p:txBody>
        </p:sp>
      </p:grpSp>
      <p:pic>
        <p:nvPicPr>
          <p:cNvPr id="200" name="Picture 4"/>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732583" y="627295"/>
            <a:ext cx="462872" cy="4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1" name="Picture 58"/>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8298900" y="593587"/>
            <a:ext cx="202196" cy="100188"/>
          </a:xfrm>
          <a:prstGeom prst="rect">
            <a:avLst/>
          </a:prstGeom>
          <a:noFill/>
          <a:ln w="9525" algn="ctr">
            <a:noFill/>
            <a:miter lim="800000"/>
            <a:headEnd/>
            <a:tailEnd/>
          </a:ln>
        </p:spPr>
      </p:pic>
      <p:pic>
        <p:nvPicPr>
          <p:cNvPr id="202" name="Picture 114"/>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867613" y="764115"/>
            <a:ext cx="276768" cy="108010"/>
          </a:xfrm>
          <a:prstGeom prst="rect">
            <a:avLst/>
          </a:prstGeom>
          <a:noFill/>
          <a:ln w="9525" algn="ctr">
            <a:noFill/>
            <a:miter lim="800000"/>
            <a:headEnd/>
            <a:tailEnd/>
          </a:ln>
        </p:spPr>
      </p:pic>
      <p:pic>
        <p:nvPicPr>
          <p:cNvPr id="203" name="Picture 202"/>
          <p:cNvPicPr>
            <a:picLocks noChangeAspect="1"/>
          </p:cNvPicPr>
          <p:nvPr/>
        </p:nvPicPr>
        <p:blipFill>
          <a:blip r:embed="rId30" cstate="screen">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a:ext>
            </a:extLst>
          </a:blip>
          <a:stretch>
            <a:fillRect/>
          </a:stretch>
        </p:blipFill>
        <p:spPr>
          <a:xfrm>
            <a:off x="8303823" y="739016"/>
            <a:ext cx="144271" cy="158211"/>
          </a:xfrm>
          <a:prstGeom prst="rect">
            <a:avLst/>
          </a:prstGeom>
        </p:spPr>
      </p:pic>
    </p:spTree>
    <p:extLst>
      <p:ext uri="{BB962C8B-B14F-4D97-AF65-F5344CB8AC3E}">
        <p14:creationId xmlns:p14="http://schemas.microsoft.com/office/powerpoint/2010/main" val="360085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369" y="4242936"/>
            <a:ext cx="9134441" cy="90056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350" dirty="0">
              <a:latin typeface="+mj-lt"/>
            </a:endParaRPr>
          </a:p>
        </p:txBody>
      </p:sp>
      <p:sp>
        <p:nvSpPr>
          <p:cNvPr id="11" name="Rectangle 10"/>
          <p:cNvSpPr/>
          <p:nvPr/>
        </p:nvSpPr>
        <p:spPr>
          <a:xfrm>
            <a:off x="528592" y="2086559"/>
            <a:ext cx="8073780" cy="1377461"/>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sz="1350" dirty="0">
              <a:latin typeface="+mj-lt"/>
            </a:endParaRPr>
          </a:p>
        </p:txBody>
      </p:sp>
      <p:sp>
        <p:nvSpPr>
          <p:cNvPr id="13" name="Rectangle 12"/>
          <p:cNvSpPr/>
          <p:nvPr/>
        </p:nvSpPr>
        <p:spPr>
          <a:xfrm>
            <a:off x="527275" y="696711"/>
            <a:ext cx="8075096" cy="134368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sz="1350" dirty="0">
              <a:latin typeface="+mj-lt"/>
            </a:endParaRPr>
          </a:p>
        </p:txBody>
      </p:sp>
      <p:sp>
        <p:nvSpPr>
          <p:cNvPr id="14" name="TextBox 13"/>
          <p:cNvSpPr txBox="1"/>
          <p:nvPr/>
        </p:nvSpPr>
        <p:spPr>
          <a:xfrm>
            <a:off x="648773" y="706969"/>
            <a:ext cx="4051612" cy="334685"/>
          </a:xfrm>
          <a:prstGeom prst="rect">
            <a:avLst/>
          </a:prstGeom>
          <a:noFill/>
        </p:spPr>
        <p:txBody>
          <a:bodyPr wrap="square" lIns="91418" tIns="45709" rIns="91418" bIns="45709" rtlCol="0">
            <a:spAutoFit/>
          </a:bodyPr>
          <a:lstStyle/>
          <a:p>
            <a:r>
              <a:rPr lang="ja-JP" altLang="en-US" sz="1575" dirty="0">
                <a:solidFill>
                  <a:schemeClr val="tx1">
                    <a:lumMod val="75000"/>
                  </a:schemeClr>
                </a:solidFill>
                <a:latin typeface="+mj-lt"/>
              </a:rPr>
              <a:t>マネジメント</a:t>
            </a:r>
            <a:endParaRPr lang="en-US" sz="1575" dirty="0">
              <a:solidFill>
                <a:schemeClr val="tx1">
                  <a:lumMod val="75000"/>
                </a:schemeClr>
              </a:solidFill>
              <a:latin typeface="+mj-lt"/>
            </a:endParaRPr>
          </a:p>
        </p:txBody>
      </p:sp>
      <p:sp>
        <p:nvSpPr>
          <p:cNvPr id="5" name="Rounded Rectangle 4"/>
          <p:cNvSpPr/>
          <p:nvPr/>
        </p:nvSpPr>
        <p:spPr>
          <a:xfrm>
            <a:off x="636026" y="2416504"/>
            <a:ext cx="7901108" cy="976920"/>
          </a:xfrm>
          <a:prstGeom prst="roundRect">
            <a:avLst>
              <a:gd name="adj" fmla="val 0"/>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575" b="1" dirty="0">
              <a:solidFill>
                <a:schemeClr val="tx1">
                  <a:lumMod val="75000"/>
                </a:schemeClr>
              </a:solidFill>
              <a:latin typeface="+mj-lt"/>
            </a:endParaRPr>
          </a:p>
        </p:txBody>
      </p:sp>
      <p:sp>
        <p:nvSpPr>
          <p:cNvPr id="43" name="Title 2"/>
          <p:cNvSpPr>
            <a:spLocks noGrp="1"/>
          </p:cNvSpPr>
          <p:nvPr>
            <p:ph type="title"/>
          </p:nvPr>
        </p:nvSpPr>
        <p:spPr>
          <a:xfrm>
            <a:off x="440254" y="97691"/>
            <a:ext cx="8343315" cy="731837"/>
          </a:xfrm>
        </p:spPr>
        <p:txBody>
          <a:bodyPr vert="horz" wrap="square" lIns="91424" tIns="45712" rIns="91424" bIns="45712" numCol="1" anchor="ctr" anchorCtr="0" compatLnSpc="1">
            <a:prstTxWarp prst="textNoShape">
              <a:avLst/>
            </a:prstTxWarp>
          </a:bodyPr>
          <a:lstStyle/>
          <a:p>
            <a:r>
              <a:rPr lang="en-US" altLang="ja-JP" sz="2775" dirty="0" err="1">
                <a:solidFill>
                  <a:schemeClr val="tx1">
                    <a:lumMod val="75000"/>
                  </a:schemeClr>
                </a:solidFill>
              </a:rPr>
              <a:t>IWAN</a:t>
            </a:r>
            <a:r>
              <a:rPr lang="ja-JP" altLang="en-US" sz="2775" dirty="0">
                <a:solidFill>
                  <a:schemeClr val="tx1">
                    <a:lumMod val="75000"/>
                  </a:schemeClr>
                </a:solidFill>
              </a:rPr>
              <a:t>を構成する構成要素：付加サービスと集中管理</a:t>
            </a:r>
            <a:endParaRPr lang="en-US" sz="2775" dirty="0">
              <a:solidFill>
                <a:schemeClr val="tx1">
                  <a:lumMod val="75000"/>
                </a:schemeClr>
              </a:solidFill>
            </a:endParaRPr>
          </a:p>
        </p:txBody>
      </p:sp>
      <p:sp>
        <p:nvSpPr>
          <p:cNvPr id="49" name="Rectangle 48"/>
          <p:cNvSpPr>
            <a:spLocks noChangeAspect="1"/>
          </p:cNvSpPr>
          <p:nvPr/>
        </p:nvSpPr>
        <p:spPr>
          <a:xfrm>
            <a:off x="766910" y="2849763"/>
            <a:ext cx="1524728" cy="377395"/>
          </a:xfrm>
          <a:prstGeom prst="rect">
            <a:avLst/>
          </a:prstGeom>
        </p:spPr>
        <p:txBody>
          <a:bodyPr wrap="square" lIns="91424" tIns="45712" rIns="91424" bIns="45712">
            <a:spAutoFit/>
          </a:bodyPr>
          <a:lstStyle/>
          <a:p>
            <a:pPr algn="ctr" defTabSz="684602">
              <a:lnSpc>
                <a:spcPct val="95000"/>
              </a:lnSpc>
            </a:pPr>
            <a:r>
              <a:rPr lang="ja-JP" altLang="en-US" sz="975" dirty="0">
                <a:solidFill>
                  <a:schemeClr val="tx1">
                    <a:lumMod val="75000"/>
                  </a:schemeClr>
                </a:solidFill>
                <a:latin typeface="+mj-lt"/>
              </a:rPr>
              <a:t>トランスポート</a:t>
            </a:r>
            <a:br>
              <a:rPr lang="ja-JP" altLang="en-US" sz="975" dirty="0">
                <a:solidFill>
                  <a:schemeClr val="tx1">
                    <a:lumMod val="75000"/>
                  </a:schemeClr>
                </a:solidFill>
                <a:latin typeface="+mj-lt"/>
              </a:rPr>
            </a:br>
            <a:r>
              <a:rPr lang="ja-JP" altLang="en-US" sz="975" dirty="0">
                <a:solidFill>
                  <a:schemeClr val="tx1">
                    <a:lumMod val="75000"/>
                  </a:schemeClr>
                </a:solidFill>
                <a:latin typeface="+mj-lt"/>
              </a:rPr>
              <a:t>を問わない</a:t>
            </a:r>
            <a:endParaRPr lang="en-US" sz="975" dirty="0">
              <a:solidFill>
                <a:schemeClr val="tx1">
                  <a:lumMod val="75000"/>
                </a:schemeClr>
              </a:solidFill>
              <a:latin typeface="+mj-lt"/>
            </a:endParaRPr>
          </a:p>
        </p:txBody>
      </p:sp>
      <p:sp>
        <p:nvSpPr>
          <p:cNvPr id="55" name="Rectangle 54"/>
          <p:cNvSpPr>
            <a:spLocks noChangeAspect="1"/>
          </p:cNvSpPr>
          <p:nvPr/>
        </p:nvSpPr>
        <p:spPr>
          <a:xfrm>
            <a:off x="4435759" y="2849763"/>
            <a:ext cx="1008218" cy="377395"/>
          </a:xfrm>
          <a:prstGeom prst="rect">
            <a:avLst/>
          </a:prstGeom>
        </p:spPr>
        <p:txBody>
          <a:bodyPr wrap="square" lIns="91424" tIns="45712" rIns="91424" bIns="45712">
            <a:spAutoFit/>
          </a:bodyPr>
          <a:lstStyle/>
          <a:p>
            <a:pPr algn="ctr" defTabSz="684602">
              <a:lnSpc>
                <a:spcPct val="95000"/>
              </a:lnSpc>
            </a:pPr>
            <a:r>
              <a:rPr lang="ja-JP" altLang="en-US" sz="975" dirty="0">
                <a:solidFill>
                  <a:schemeClr val="tx1">
                    <a:lumMod val="75000"/>
                  </a:schemeClr>
                </a:solidFill>
                <a:latin typeface="+mj-lt"/>
              </a:rPr>
              <a:t>アプリケーションの最適化</a:t>
            </a:r>
            <a:endParaRPr lang="en-US" sz="975" dirty="0">
              <a:solidFill>
                <a:schemeClr val="tx1">
                  <a:lumMod val="75000"/>
                </a:schemeClr>
              </a:solidFill>
              <a:latin typeface="+mj-lt"/>
            </a:endParaRPr>
          </a:p>
        </p:txBody>
      </p:sp>
      <p:sp>
        <p:nvSpPr>
          <p:cNvPr id="61" name="Rectangle 60"/>
          <p:cNvSpPr>
            <a:spLocks noChangeAspect="1"/>
          </p:cNvSpPr>
          <p:nvPr/>
        </p:nvSpPr>
        <p:spPr>
          <a:xfrm>
            <a:off x="6148586" y="2849763"/>
            <a:ext cx="1004771" cy="377395"/>
          </a:xfrm>
          <a:prstGeom prst="rect">
            <a:avLst/>
          </a:prstGeom>
        </p:spPr>
        <p:txBody>
          <a:bodyPr wrap="square" lIns="91424" tIns="45712" rIns="91424" bIns="45712">
            <a:spAutoFit/>
          </a:bodyPr>
          <a:lstStyle/>
          <a:p>
            <a:pPr algn="ctr" defTabSz="684602">
              <a:lnSpc>
                <a:spcPct val="95000"/>
              </a:lnSpc>
            </a:pPr>
            <a:r>
              <a:rPr lang="ja-JP" altLang="en-US" sz="975" dirty="0">
                <a:solidFill>
                  <a:schemeClr val="tx1">
                    <a:lumMod val="75000"/>
                  </a:schemeClr>
                </a:solidFill>
                <a:latin typeface="+mj-lt"/>
              </a:rPr>
              <a:t>高度にセキュアな接続性</a:t>
            </a:r>
            <a:endParaRPr lang="en-US" sz="975" dirty="0">
              <a:solidFill>
                <a:schemeClr val="tx1">
                  <a:lumMod val="75000"/>
                </a:schemeClr>
              </a:solidFill>
              <a:latin typeface="+mj-lt"/>
            </a:endParaRPr>
          </a:p>
        </p:txBody>
      </p:sp>
      <p:sp>
        <p:nvSpPr>
          <p:cNvPr id="67" name="Rectangle 66"/>
          <p:cNvSpPr>
            <a:spLocks noChangeAspect="1"/>
          </p:cNvSpPr>
          <p:nvPr/>
        </p:nvSpPr>
        <p:spPr>
          <a:xfrm>
            <a:off x="2733562" y="2849763"/>
            <a:ext cx="1063261" cy="377395"/>
          </a:xfrm>
          <a:prstGeom prst="rect">
            <a:avLst/>
          </a:prstGeom>
        </p:spPr>
        <p:txBody>
          <a:bodyPr wrap="square" lIns="91424" tIns="45712" rIns="91424" bIns="45712">
            <a:spAutoFit/>
          </a:bodyPr>
          <a:lstStyle/>
          <a:p>
            <a:pPr algn="ctr" defTabSz="684602">
              <a:lnSpc>
                <a:spcPct val="95000"/>
              </a:lnSpc>
            </a:pPr>
            <a:r>
              <a:rPr lang="ja-JP" altLang="en-US" sz="975" dirty="0">
                <a:solidFill>
                  <a:schemeClr val="tx1">
                    <a:lumMod val="75000"/>
                  </a:schemeClr>
                </a:solidFill>
                <a:latin typeface="+mj-lt"/>
              </a:rPr>
              <a:t>インテリジェントなパス制御</a:t>
            </a:r>
            <a:endParaRPr lang="en-US" sz="975" dirty="0">
              <a:solidFill>
                <a:schemeClr val="tx1">
                  <a:lumMod val="75000"/>
                </a:schemeClr>
              </a:solidFill>
              <a:latin typeface="+mj-lt"/>
            </a:endParaRPr>
          </a:p>
        </p:txBody>
      </p:sp>
      <p:sp>
        <p:nvSpPr>
          <p:cNvPr id="12" name="Rectangle 11"/>
          <p:cNvSpPr/>
          <p:nvPr/>
        </p:nvSpPr>
        <p:spPr>
          <a:xfrm>
            <a:off x="534452" y="3505532"/>
            <a:ext cx="8067920" cy="1572790"/>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sz="1350" dirty="0">
              <a:latin typeface="+mj-lt"/>
            </a:endParaRPr>
          </a:p>
        </p:txBody>
      </p:sp>
      <p:sp>
        <p:nvSpPr>
          <p:cNvPr id="16" name="TextBox 15"/>
          <p:cNvSpPr txBox="1"/>
          <p:nvPr/>
        </p:nvSpPr>
        <p:spPr>
          <a:xfrm>
            <a:off x="645792" y="3515069"/>
            <a:ext cx="2260389" cy="334685"/>
          </a:xfrm>
          <a:prstGeom prst="rect">
            <a:avLst/>
          </a:prstGeom>
          <a:noFill/>
        </p:spPr>
        <p:txBody>
          <a:bodyPr wrap="square" lIns="91418" tIns="45709" rIns="91418" bIns="45709" rtlCol="0">
            <a:spAutoFit/>
          </a:bodyPr>
          <a:lstStyle/>
          <a:p>
            <a:r>
              <a:rPr lang="ja-JP" altLang="en-US" sz="1575" dirty="0">
                <a:solidFill>
                  <a:schemeClr val="tx1">
                    <a:lumMod val="75000"/>
                  </a:schemeClr>
                </a:solidFill>
                <a:latin typeface="+mj-lt"/>
              </a:rPr>
              <a:t>プラットフォーム</a:t>
            </a:r>
            <a:endParaRPr lang="en-US" sz="1575" dirty="0">
              <a:solidFill>
                <a:schemeClr val="tx1">
                  <a:lumMod val="75000"/>
                </a:schemeClr>
              </a:solidFill>
              <a:latin typeface="+mj-lt"/>
            </a:endParaRPr>
          </a:p>
        </p:txBody>
      </p:sp>
      <p:grpSp>
        <p:nvGrpSpPr>
          <p:cNvPr id="33" name="Group 32"/>
          <p:cNvGrpSpPr/>
          <p:nvPr/>
        </p:nvGrpSpPr>
        <p:grpSpPr>
          <a:xfrm>
            <a:off x="624728" y="3868730"/>
            <a:ext cx="2526128" cy="1146153"/>
            <a:chOff x="623699" y="3853617"/>
            <a:chExt cx="2526786" cy="1146153"/>
          </a:xfrm>
        </p:grpSpPr>
        <p:grpSp>
          <p:nvGrpSpPr>
            <p:cNvPr id="31" name="Group 30"/>
            <p:cNvGrpSpPr/>
            <p:nvPr/>
          </p:nvGrpSpPr>
          <p:grpSpPr>
            <a:xfrm>
              <a:off x="623699" y="3853617"/>
              <a:ext cx="2526786" cy="1146153"/>
              <a:chOff x="623699" y="3853617"/>
              <a:chExt cx="2526786" cy="1146153"/>
            </a:xfrm>
          </p:grpSpPr>
          <p:sp>
            <p:nvSpPr>
              <p:cNvPr id="6" name="Rounded Rectangle 5"/>
              <p:cNvSpPr/>
              <p:nvPr/>
            </p:nvSpPr>
            <p:spPr>
              <a:xfrm>
                <a:off x="639299" y="3853617"/>
                <a:ext cx="2511186" cy="1141044"/>
              </a:xfrm>
              <a:prstGeom prst="roundRect">
                <a:avLst>
                  <a:gd name="adj" fmla="val 0"/>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latin typeface="+mj-lt"/>
                </a:endParaRPr>
              </a:p>
            </p:txBody>
          </p:sp>
          <p:grpSp>
            <p:nvGrpSpPr>
              <p:cNvPr id="27" name="Group 26"/>
              <p:cNvGrpSpPr/>
              <p:nvPr/>
            </p:nvGrpSpPr>
            <p:grpSpPr>
              <a:xfrm>
                <a:off x="1916087" y="3999530"/>
                <a:ext cx="1196334" cy="578976"/>
                <a:chOff x="255318" y="5315793"/>
                <a:chExt cx="1196334" cy="578976"/>
              </a:xfrm>
            </p:grpSpPr>
            <p:pic>
              <p:nvPicPr>
                <p:cNvPr id="85" name="Picture 84"/>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4292" b="89270" l="2541" r="96442">
                              <a14:foregroundMark x1="7243" y1="57082" x2="30623" y2="59657"/>
                              <a14:foregroundMark x1="22490" y1="74249" x2="30623" y2="72103"/>
                              <a14:foregroundMark x1="38374" y1="30043" x2="60737" y2="72103"/>
                            </a14:backgroundRemoval>
                          </a14:imgEffect>
                        </a14:imgLayer>
                      </a14:imgProps>
                    </a:ext>
                    <a:ext uri="{28A0092B-C50C-407E-A947-70E740481C1C}">
                      <a14:useLocalDpi xmlns:a14="http://schemas.microsoft.com/office/drawing/2010/main"/>
                    </a:ext>
                  </a:extLst>
                </a:blip>
                <a:srcRect/>
                <a:stretch/>
              </p:blipFill>
              <p:spPr>
                <a:xfrm>
                  <a:off x="255318" y="5315793"/>
                  <a:ext cx="1196334" cy="511065"/>
                </a:xfrm>
                <a:prstGeom prst="rect">
                  <a:avLst/>
                </a:prstGeom>
              </p:spPr>
            </p:pic>
            <p:sp>
              <p:nvSpPr>
                <p:cNvPr id="88" name="Rectangle 87"/>
                <p:cNvSpPr>
                  <a:spLocks noChangeAspect="1"/>
                </p:cNvSpPr>
                <p:nvPr/>
              </p:nvSpPr>
              <p:spPr>
                <a:xfrm>
                  <a:off x="460154" y="5693949"/>
                  <a:ext cx="786663" cy="200820"/>
                </a:xfrm>
                <a:prstGeom prst="rect">
                  <a:avLst/>
                </a:prstGeom>
              </p:spPr>
              <p:txBody>
                <a:bodyPr wrap="square" lIns="68576" tIns="34288" rIns="68576" bIns="34288">
                  <a:spAutoFit/>
                </a:bodyPr>
                <a:lstStyle/>
                <a:p>
                  <a:pPr algn="ctr" defTabSz="684602">
                    <a:lnSpc>
                      <a:spcPct val="95000"/>
                    </a:lnSpc>
                  </a:pPr>
                  <a:r>
                    <a:rPr lang="en-US" sz="900" dirty="0">
                      <a:solidFill>
                        <a:schemeClr val="tx1">
                          <a:lumMod val="75000"/>
                        </a:schemeClr>
                      </a:solidFill>
                      <a:latin typeface="+mj-lt"/>
                    </a:rPr>
                    <a:t>ASR 1000</a:t>
                  </a:r>
                </a:p>
              </p:txBody>
            </p:sp>
          </p:grpSp>
          <p:grpSp>
            <p:nvGrpSpPr>
              <p:cNvPr id="26" name="Group 25"/>
              <p:cNvGrpSpPr/>
              <p:nvPr/>
            </p:nvGrpSpPr>
            <p:grpSpPr>
              <a:xfrm>
                <a:off x="1306286" y="4564309"/>
                <a:ext cx="1054039" cy="435461"/>
                <a:chOff x="-950406" y="5440958"/>
                <a:chExt cx="1054039" cy="435461"/>
              </a:xfrm>
            </p:grpSpPr>
            <p:sp>
              <p:nvSpPr>
                <p:cNvPr id="89" name="Rectangle 88"/>
                <p:cNvSpPr>
                  <a:spLocks noChangeAspect="1"/>
                </p:cNvSpPr>
                <p:nvPr/>
              </p:nvSpPr>
              <p:spPr>
                <a:xfrm>
                  <a:off x="-950406" y="5675599"/>
                  <a:ext cx="1041689" cy="200820"/>
                </a:xfrm>
                <a:prstGeom prst="rect">
                  <a:avLst/>
                </a:prstGeom>
              </p:spPr>
              <p:txBody>
                <a:bodyPr wrap="square" lIns="68576" tIns="34288" rIns="68576" bIns="34288">
                  <a:spAutoFit/>
                </a:bodyPr>
                <a:lstStyle/>
                <a:p>
                  <a:pPr algn="ctr" defTabSz="684602">
                    <a:lnSpc>
                      <a:spcPct val="95000"/>
                    </a:lnSpc>
                  </a:pPr>
                  <a:r>
                    <a:rPr lang="en-US" sz="900" dirty="0">
                      <a:solidFill>
                        <a:schemeClr val="tx1">
                          <a:lumMod val="75000"/>
                        </a:schemeClr>
                      </a:solidFill>
                      <a:latin typeface="+mj-lt"/>
                    </a:rPr>
                    <a:t>UCS</a:t>
                  </a:r>
                  <a:r>
                    <a:rPr lang="en-US" sz="900" baseline="30000" dirty="0">
                      <a:solidFill>
                        <a:schemeClr val="tx1">
                          <a:lumMod val="75000"/>
                        </a:schemeClr>
                      </a:solidFill>
                      <a:latin typeface="+mj-lt"/>
                      <a:cs typeface="Arial"/>
                    </a:rPr>
                    <a:t>®</a:t>
                  </a:r>
                  <a:r>
                    <a:rPr lang="en-US" sz="900" dirty="0">
                      <a:solidFill>
                        <a:schemeClr val="tx1">
                          <a:lumMod val="75000"/>
                        </a:schemeClr>
                      </a:solidFill>
                      <a:latin typeface="+mj-lt"/>
                    </a:rPr>
                    <a:t> E-Series</a:t>
                  </a:r>
                </a:p>
              </p:txBody>
            </p:sp>
            <p:pic>
              <p:nvPicPr>
                <p:cNvPr id="83" name="Picture 82" descr="C:\Users\vidyvenk\Documents\01.Product Management\GoToMarket\Photographs\UCSE\UCSE\high 600\KM34024.jp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6966" y="5440958"/>
                  <a:ext cx="960599" cy="267263"/>
                </a:xfrm>
                <a:prstGeom prst="rect">
                  <a:avLst/>
                </a:prstGeom>
                <a:solidFill>
                  <a:schemeClr val="accent1">
                    <a:alpha val="0"/>
                  </a:schemeClr>
                </a:solidFill>
                <a:ln w="9525">
                  <a:noFill/>
                  <a:miter lim="800000"/>
                  <a:headEnd/>
                  <a:tailEnd/>
                </a:ln>
                <a:effectLst/>
              </p:spPr>
            </p:pic>
          </p:grpSp>
          <p:grpSp>
            <p:nvGrpSpPr>
              <p:cNvPr id="25" name="Group 24"/>
              <p:cNvGrpSpPr/>
              <p:nvPr/>
            </p:nvGrpSpPr>
            <p:grpSpPr>
              <a:xfrm>
                <a:off x="623699" y="4123155"/>
                <a:ext cx="1153985" cy="612121"/>
                <a:chOff x="-2101917" y="5419879"/>
                <a:chExt cx="1153985" cy="612121"/>
              </a:xfrm>
            </p:grpSpPr>
            <p:sp>
              <p:nvSpPr>
                <p:cNvPr id="87" name="Rectangle 86"/>
                <p:cNvSpPr>
                  <a:spLocks noChangeAspect="1"/>
                </p:cNvSpPr>
                <p:nvPr/>
              </p:nvSpPr>
              <p:spPr>
                <a:xfrm>
                  <a:off x="-2082590" y="5699605"/>
                  <a:ext cx="1095793" cy="332395"/>
                </a:xfrm>
                <a:prstGeom prst="rect">
                  <a:avLst/>
                </a:prstGeom>
              </p:spPr>
              <p:txBody>
                <a:bodyPr wrap="square" lIns="68576" tIns="34288" rIns="68576" bIns="34288">
                  <a:spAutoFit/>
                </a:bodyPr>
                <a:lstStyle/>
                <a:p>
                  <a:pPr algn="ctr" defTabSz="684602">
                    <a:lnSpc>
                      <a:spcPct val="95000"/>
                    </a:lnSpc>
                  </a:pPr>
                  <a:r>
                    <a:rPr lang="en-US" sz="900" dirty="0">
                      <a:solidFill>
                        <a:schemeClr val="tx1">
                          <a:lumMod val="75000"/>
                        </a:schemeClr>
                      </a:solidFill>
                      <a:latin typeface="+mj-lt"/>
                    </a:rPr>
                    <a:t>800 and 4000 Series ISR</a:t>
                  </a:r>
                </a:p>
              </p:txBody>
            </p:sp>
            <p:pic>
              <p:nvPicPr>
                <p:cNvPr id="86" name="Picture 6" descr="http://farm3.staticflickr.com/2542/4014530431_da7107f737_z.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143" b="98810" l="2969" r="97188">
                              <a14:foregroundMark x1="5781" y1="33929" x2="9531" y2="84524"/>
                              <a14:foregroundMark x1="10313" y1="88690" x2="47188" y2="81548"/>
                              <a14:foregroundMark x1="46719" y1="81548" x2="15000" y2="91071"/>
                              <a14:foregroundMark x1="12969" y1="31548" x2="44219" y2="48214"/>
                              <a14:foregroundMark x1="57813" y1="83929" x2="64688" y2="86905"/>
                              <a14:foregroundMark x1="75781" y1="91071" x2="82656" y2="92857"/>
                            </a14:backgroundRemoval>
                          </a14:imgEffect>
                        </a14:imgLayer>
                      </a14:imgProps>
                    </a:ext>
                    <a:ext uri="{28A0092B-C50C-407E-A947-70E740481C1C}">
                      <a14:useLocalDpi xmlns:a14="http://schemas.microsoft.com/office/drawing/2010/main"/>
                    </a:ext>
                  </a:extLst>
                </a:blip>
                <a:srcRect/>
                <a:stretch/>
              </p:blipFill>
              <p:spPr bwMode="auto">
                <a:xfrm>
                  <a:off x="-2101917" y="5419879"/>
                  <a:ext cx="1153985" cy="3025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Rectangle 3"/>
            <p:cNvSpPr/>
            <p:nvPr/>
          </p:nvSpPr>
          <p:spPr>
            <a:xfrm>
              <a:off x="1110883" y="3864128"/>
              <a:ext cx="1545880" cy="311624"/>
            </a:xfrm>
            <a:prstGeom prst="rect">
              <a:avLst/>
            </a:prstGeom>
          </p:spPr>
          <p:txBody>
            <a:bodyPr wrap="square">
              <a:spAutoFit/>
            </a:bodyPr>
            <a:lstStyle/>
            <a:p>
              <a:pPr algn="ctr"/>
              <a:r>
                <a:rPr lang="ja-JP" altLang="en-US" sz="1425" b="1" dirty="0">
                  <a:latin typeface="+mj-lt"/>
                </a:rPr>
                <a:t>物理ルータ</a:t>
              </a:r>
              <a:endParaRPr lang="en-US" sz="1425" b="1" dirty="0">
                <a:latin typeface="+mj-lt"/>
              </a:endParaRPr>
            </a:p>
          </p:txBody>
        </p:sp>
      </p:grpSp>
      <p:grpSp>
        <p:nvGrpSpPr>
          <p:cNvPr id="24" name="Group 23"/>
          <p:cNvGrpSpPr/>
          <p:nvPr/>
        </p:nvGrpSpPr>
        <p:grpSpPr>
          <a:xfrm>
            <a:off x="1993606" y="2696876"/>
            <a:ext cx="661082" cy="661254"/>
            <a:chOff x="1992934" y="2749775"/>
            <a:chExt cx="661254" cy="661254"/>
          </a:xfrm>
        </p:grpSpPr>
        <p:sp>
          <p:nvSpPr>
            <p:cNvPr id="48" name="Oval 47"/>
            <p:cNvSpPr>
              <a:spLocks noChangeAspect="1"/>
            </p:cNvSpPr>
            <p:nvPr/>
          </p:nvSpPr>
          <p:spPr>
            <a:xfrm>
              <a:off x="1992934" y="2749775"/>
              <a:ext cx="661254" cy="661254"/>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latin typeface="+mj-lt"/>
              </a:endParaRPr>
            </a:p>
          </p:txBody>
        </p:sp>
        <p:sp>
          <p:nvSpPr>
            <p:cNvPr id="65" name="Freeform 6"/>
            <p:cNvSpPr>
              <a:spLocks noEditPoints="1"/>
            </p:cNvSpPr>
            <p:nvPr/>
          </p:nvSpPr>
          <p:spPr bwMode="auto">
            <a:xfrm>
              <a:off x="2160211" y="2917052"/>
              <a:ext cx="326700" cy="326700"/>
            </a:xfrm>
            <a:custGeom>
              <a:avLst/>
              <a:gdLst>
                <a:gd name="T0" fmla="*/ 291 w 654"/>
                <a:gd name="T1" fmla="*/ 2 h 653"/>
                <a:gd name="T2" fmla="*/ 192 w 654"/>
                <a:gd name="T3" fmla="*/ 86 h 653"/>
                <a:gd name="T4" fmla="*/ 249 w 654"/>
                <a:gd name="T5" fmla="*/ 107 h 653"/>
                <a:gd name="T6" fmla="*/ 438 w 654"/>
                <a:gd name="T7" fmla="*/ 108 h 653"/>
                <a:gd name="T8" fmla="*/ 327 w 654"/>
                <a:gd name="T9" fmla="*/ 0 h 653"/>
                <a:gd name="T10" fmla="*/ 608 w 654"/>
                <a:gd name="T11" fmla="*/ 188 h 653"/>
                <a:gd name="T12" fmla="*/ 593 w 654"/>
                <a:gd name="T13" fmla="*/ 136 h 653"/>
                <a:gd name="T14" fmla="*/ 578 w 654"/>
                <a:gd name="T15" fmla="*/ 218 h 653"/>
                <a:gd name="T16" fmla="*/ 331 w 654"/>
                <a:gd name="T17" fmla="*/ 472 h 653"/>
                <a:gd name="T18" fmla="*/ 503 w 654"/>
                <a:gd name="T19" fmla="*/ 490 h 653"/>
                <a:gd name="T20" fmla="*/ 641 w 654"/>
                <a:gd name="T21" fmla="*/ 235 h 653"/>
                <a:gd name="T22" fmla="*/ 578 w 654"/>
                <a:gd name="T23" fmla="*/ 218 h 653"/>
                <a:gd name="T24" fmla="*/ 562 w 654"/>
                <a:gd name="T25" fmla="*/ 214 h 653"/>
                <a:gd name="T26" fmla="*/ 467 w 654"/>
                <a:gd name="T27" fmla="*/ 152 h 653"/>
                <a:gd name="T28" fmla="*/ 325 w 654"/>
                <a:gd name="T29" fmla="*/ 459 h 653"/>
                <a:gd name="T30" fmla="*/ 302 w 654"/>
                <a:gd name="T31" fmla="*/ 450 h 653"/>
                <a:gd name="T32" fmla="*/ 429 w 654"/>
                <a:gd name="T33" fmla="*/ 165 h 653"/>
                <a:gd name="T34" fmla="*/ 249 w 654"/>
                <a:gd name="T35" fmla="*/ 121 h 653"/>
                <a:gd name="T36" fmla="*/ 192 w 654"/>
                <a:gd name="T37" fmla="*/ 146 h 653"/>
                <a:gd name="T38" fmla="*/ 87 w 654"/>
                <a:gd name="T39" fmla="*/ 353 h 653"/>
                <a:gd name="T40" fmla="*/ 132 w 654"/>
                <a:gd name="T41" fmla="*/ 411 h 653"/>
                <a:gd name="T42" fmla="*/ 555 w 654"/>
                <a:gd name="T43" fmla="*/ 169 h 653"/>
                <a:gd name="T44" fmla="*/ 579 w 654"/>
                <a:gd name="T45" fmla="*/ 117 h 653"/>
                <a:gd name="T46" fmla="*/ 451 w 654"/>
                <a:gd name="T47" fmla="*/ 109 h 653"/>
                <a:gd name="T48" fmla="*/ 518 w 654"/>
                <a:gd name="T49" fmla="*/ 522 h 653"/>
                <a:gd name="T50" fmla="*/ 609 w 654"/>
                <a:gd name="T51" fmla="*/ 493 h 653"/>
                <a:gd name="T52" fmla="*/ 508 w 654"/>
                <a:gd name="T53" fmla="*/ 512 h 653"/>
                <a:gd name="T54" fmla="*/ 329 w 654"/>
                <a:gd name="T55" fmla="*/ 493 h 653"/>
                <a:gd name="T56" fmla="*/ 217 w 654"/>
                <a:gd name="T57" fmla="*/ 589 h 653"/>
                <a:gd name="T58" fmla="*/ 474 w 654"/>
                <a:gd name="T59" fmla="*/ 546 h 653"/>
                <a:gd name="T60" fmla="*/ 556 w 654"/>
                <a:gd name="T61" fmla="*/ 477 h 653"/>
                <a:gd name="T62" fmla="*/ 654 w 654"/>
                <a:gd name="T63" fmla="*/ 327 h 653"/>
                <a:gd name="T64" fmla="*/ 272 w 654"/>
                <a:gd name="T65" fmla="*/ 480 h 653"/>
                <a:gd name="T66" fmla="*/ 75 w 654"/>
                <a:gd name="T67" fmla="*/ 409 h 653"/>
                <a:gd name="T68" fmla="*/ 83 w 654"/>
                <a:gd name="T69" fmla="*/ 545 h 653"/>
                <a:gd name="T70" fmla="*/ 43 w 654"/>
                <a:gd name="T71" fmla="*/ 379 h 653"/>
                <a:gd name="T72" fmla="*/ 0 w 654"/>
                <a:gd name="T73" fmla="*/ 327 h 653"/>
                <a:gd name="T74" fmla="*/ 43 w 654"/>
                <a:gd name="T75" fmla="*/ 379 h 653"/>
                <a:gd name="T76" fmla="*/ 107 w 654"/>
                <a:gd name="T77" fmla="*/ 252 h 653"/>
                <a:gd name="T78" fmla="*/ 55 w 654"/>
                <a:gd name="T79" fmla="*/ 147 h 653"/>
                <a:gd name="T80" fmla="*/ 73 w 654"/>
                <a:gd name="T81" fmla="*/ 350 h 653"/>
                <a:gd name="T82" fmla="*/ 271 w 654"/>
                <a:gd name="T83" fmla="*/ 502 h 653"/>
                <a:gd name="T84" fmla="*/ 207 w 654"/>
                <a:gd name="T85" fmla="*/ 57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4" h="653">
                  <a:moveTo>
                    <a:pt x="192" y="86"/>
                  </a:moveTo>
                  <a:cubicBezTo>
                    <a:pt x="197" y="86"/>
                    <a:pt x="201" y="87"/>
                    <a:pt x="204" y="89"/>
                  </a:cubicBezTo>
                  <a:cubicBezTo>
                    <a:pt x="231" y="55"/>
                    <a:pt x="260" y="26"/>
                    <a:pt x="291" y="2"/>
                  </a:cubicBezTo>
                  <a:cubicBezTo>
                    <a:pt x="200" y="13"/>
                    <a:pt x="120" y="59"/>
                    <a:pt x="67" y="129"/>
                  </a:cubicBezTo>
                  <a:cubicBezTo>
                    <a:pt x="97" y="121"/>
                    <a:pt x="130" y="116"/>
                    <a:pt x="163" y="112"/>
                  </a:cubicBezTo>
                  <a:cubicBezTo>
                    <a:pt x="164" y="97"/>
                    <a:pt x="177" y="86"/>
                    <a:pt x="192" y="86"/>
                  </a:cubicBezTo>
                  <a:close/>
                  <a:moveTo>
                    <a:pt x="215" y="97"/>
                  </a:moveTo>
                  <a:cubicBezTo>
                    <a:pt x="218" y="100"/>
                    <a:pt x="220" y="103"/>
                    <a:pt x="221" y="108"/>
                  </a:cubicBezTo>
                  <a:cubicBezTo>
                    <a:pt x="230" y="107"/>
                    <a:pt x="240" y="107"/>
                    <a:pt x="249" y="107"/>
                  </a:cubicBezTo>
                  <a:cubicBezTo>
                    <a:pt x="261" y="107"/>
                    <a:pt x="272" y="107"/>
                    <a:pt x="284" y="108"/>
                  </a:cubicBezTo>
                  <a:cubicBezTo>
                    <a:pt x="329" y="109"/>
                    <a:pt x="373" y="115"/>
                    <a:pt x="414" y="124"/>
                  </a:cubicBezTo>
                  <a:cubicBezTo>
                    <a:pt x="418" y="115"/>
                    <a:pt x="427" y="109"/>
                    <a:pt x="438" y="108"/>
                  </a:cubicBezTo>
                  <a:cubicBezTo>
                    <a:pt x="440" y="85"/>
                    <a:pt x="441" y="64"/>
                    <a:pt x="441" y="42"/>
                  </a:cubicBezTo>
                  <a:cubicBezTo>
                    <a:pt x="441" y="35"/>
                    <a:pt x="441" y="28"/>
                    <a:pt x="441" y="20"/>
                  </a:cubicBezTo>
                  <a:cubicBezTo>
                    <a:pt x="406" y="7"/>
                    <a:pt x="367" y="0"/>
                    <a:pt x="327" y="0"/>
                  </a:cubicBezTo>
                  <a:cubicBezTo>
                    <a:pt x="323" y="0"/>
                    <a:pt x="320" y="0"/>
                    <a:pt x="316" y="0"/>
                  </a:cubicBezTo>
                  <a:cubicBezTo>
                    <a:pt x="281" y="26"/>
                    <a:pt x="247" y="58"/>
                    <a:pt x="215" y="97"/>
                  </a:cubicBezTo>
                  <a:close/>
                  <a:moveTo>
                    <a:pt x="608" y="188"/>
                  </a:moveTo>
                  <a:cubicBezTo>
                    <a:pt x="608" y="191"/>
                    <a:pt x="607" y="193"/>
                    <a:pt x="607" y="195"/>
                  </a:cubicBezTo>
                  <a:cubicBezTo>
                    <a:pt x="616" y="200"/>
                    <a:pt x="624" y="205"/>
                    <a:pt x="633" y="211"/>
                  </a:cubicBezTo>
                  <a:cubicBezTo>
                    <a:pt x="623" y="184"/>
                    <a:pt x="609" y="159"/>
                    <a:pt x="593" y="136"/>
                  </a:cubicBezTo>
                  <a:cubicBezTo>
                    <a:pt x="593" y="144"/>
                    <a:pt x="592" y="153"/>
                    <a:pt x="591" y="161"/>
                  </a:cubicBezTo>
                  <a:cubicBezTo>
                    <a:pt x="601" y="166"/>
                    <a:pt x="608" y="176"/>
                    <a:pt x="608" y="188"/>
                  </a:cubicBezTo>
                  <a:close/>
                  <a:moveTo>
                    <a:pt x="578" y="218"/>
                  </a:moveTo>
                  <a:cubicBezTo>
                    <a:pt x="577" y="218"/>
                    <a:pt x="576" y="218"/>
                    <a:pt x="576" y="218"/>
                  </a:cubicBezTo>
                  <a:cubicBezTo>
                    <a:pt x="560" y="256"/>
                    <a:pt x="536" y="296"/>
                    <a:pt x="505" y="333"/>
                  </a:cubicBezTo>
                  <a:cubicBezTo>
                    <a:pt x="460" y="384"/>
                    <a:pt x="401" y="432"/>
                    <a:pt x="331" y="472"/>
                  </a:cubicBezTo>
                  <a:cubicBezTo>
                    <a:pt x="332" y="474"/>
                    <a:pt x="332" y="476"/>
                    <a:pt x="332" y="479"/>
                  </a:cubicBezTo>
                  <a:cubicBezTo>
                    <a:pt x="376" y="486"/>
                    <a:pt x="423" y="490"/>
                    <a:pt x="471" y="490"/>
                  </a:cubicBezTo>
                  <a:cubicBezTo>
                    <a:pt x="482" y="490"/>
                    <a:pt x="492" y="490"/>
                    <a:pt x="503" y="490"/>
                  </a:cubicBezTo>
                  <a:cubicBezTo>
                    <a:pt x="506" y="476"/>
                    <a:pt x="518" y="465"/>
                    <a:pt x="533" y="465"/>
                  </a:cubicBezTo>
                  <a:cubicBezTo>
                    <a:pt x="537" y="465"/>
                    <a:pt x="542" y="466"/>
                    <a:pt x="546" y="468"/>
                  </a:cubicBezTo>
                  <a:cubicBezTo>
                    <a:pt x="602" y="395"/>
                    <a:pt x="634" y="313"/>
                    <a:pt x="641" y="235"/>
                  </a:cubicBezTo>
                  <a:cubicBezTo>
                    <a:pt x="641" y="234"/>
                    <a:pt x="641" y="234"/>
                    <a:pt x="640" y="232"/>
                  </a:cubicBezTo>
                  <a:cubicBezTo>
                    <a:pt x="628" y="224"/>
                    <a:pt x="614" y="215"/>
                    <a:pt x="600" y="208"/>
                  </a:cubicBezTo>
                  <a:cubicBezTo>
                    <a:pt x="595" y="214"/>
                    <a:pt x="587" y="218"/>
                    <a:pt x="578" y="218"/>
                  </a:cubicBezTo>
                  <a:close/>
                  <a:moveTo>
                    <a:pt x="325" y="459"/>
                  </a:moveTo>
                  <a:cubicBezTo>
                    <a:pt x="393" y="420"/>
                    <a:pt x="451" y="374"/>
                    <a:pt x="494" y="324"/>
                  </a:cubicBezTo>
                  <a:cubicBezTo>
                    <a:pt x="525" y="287"/>
                    <a:pt x="548" y="250"/>
                    <a:pt x="562" y="214"/>
                  </a:cubicBezTo>
                  <a:cubicBezTo>
                    <a:pt x="553" y="208"/>
                    <a:pt x="548" y="199"/>
                    <a:pt x="548" y="188"/>
                  </a:cubicBezTo>
                  <a:cubicBezTo>
                    <a:pt x="548" y="186"/>
                    <a:pt x="548" y="184"/>
                    <a:pt x="549" y="182"/>
                  </a:cubicBezTo>
                  <a:cubicBezTo>
                    <a:pt x="523" y="170"/>
                    <a:pt x="495" y="160"/>
                    <a:pt x="467" y="152"/>
                  </a:cubicBezTo>
                  <a:cubicBezTo>
                    <a:pt x="462" y="161"/>
                    <a:pt x="453" y="167"/>
                    <a:pt x="443" y="167"/>
                  </a:cubicBezTo>
                  <a:cubicBezTo>
                    <a:pt x="433" y="221"/>
                    <a:pt x="416" y="277"/>
                    <a:pt x="391" y="334"/>
                  </a:cubicBezTo>
                  <a:cubicBezTo>
                    <a:pt x="372" y="379"/>
                    <a:pt x="350" y="421"/>
                    <a:pt x="325" y="459"/>
                  </a:cubicBezTo>
                  <a:close/>
                  <a:moveTo>
                    <a:pt x="132" y="411"/>
                  </a:moveTo>
                  <a:cubicBezTo>
                    <a:pt x="173" y="434"/>
                    <a:pt x="221" y="453"/>
                    <a:pt x="275" y="467"/>
                  </a:cubicBezTo>
                  <a:cubicBezTo>
                    <a:pt x="280" y="457"/>
                    <a:pt x="291" y="450"/>
                    <a:pt x="302" y="450"/>
                  </a:cubicBezTo>
                  <a:cubicBezTo>
                    <a:pt x="306" y="450"/>
                    <a:pt x="309" y="451"/>
                    <a:pt x="312" y="452"/>
                  </a:cubicBezTo>
                  <a:cubicBezTo>
                    <a:pt x="337" y="415"/>
                    <a:pt x="359" y="373"/>
                    <a:pt x="379" y="328"/>
                  </a:cubicBezTo>
                  <a:cubicBezTo>
                    <a:pt x="402" y="273"/>
                    <a:pt x="418" y="218"/>
                    <a:pt x="429" y="165"/>
                  </a:cubicBezTo>
                  <a:cubicBezTo>
                    <a:pt x="418" y="160"/>
                    <a:pt x="411" y="150"/>
                    <a:pt x="411" y="137"/>
                  </a:cubicBezTo>
                  <a:cubicBezTo>
                    <a:pt x="370" y="129"/>
                    <a:pt x="327" y="123"/>
                    <a:pt x="283" y="122"/>
                  </a:cubicBezTo>
                  <a:cubicBezTo>
                    <a:pt x="272" y="121"/>
                    <a:pt x="261" y="121"/>
                    <a:pt x="249" y="121"/>
                  </a:cubicBezTo>
                  <a:cubicBezTo>
                    <a:pt x="249" y="121"/>
                    <a:pt x="249" y="121"/>
                    <a:pt x="249" y="121"/>
                  </a:cubicBezTo>
                  <a:cubicBezTo>
                    <a:pt x="240" y="121"/>
                    <a:pt x="231" y="121"/>
                    <a:pt x="222" y="122"/>
                  </a:cubicBezTo>
                  <a:cubicBezTo>
                    <a:pt x="219" y="136"/>
                    <a:pt x="207" y="146"/>
                    <a:pt x="192" y="146"/>
                  </a:cubicBezTo>
                  <a:cubicBezTo>
                    <a:pt x="188" y="146"/>
                    <a:pt x="184" y="145"/>
                    <a:pt x="181" y="144"/>
                  </a:cubicBezTo>
                  <a:cubicBezTo>
                    <a:pt x="158" y="178"/>
                    <a:pt x="137" y="217"/>
                    <a:pt x="120" y="258"/>
                  </a:cubicBezTo>
                  <a:cubicBezTo>
                    <a:pt x="106" y="289"/>
                    <a:pt x="96" y="321"/>
                    <a:pt x="87" y="353"/>
                  </a:cubicBezTo>
                  <a:cubicBezTo>
                    <a:pt x="97" y="358"/>
                    <a:pt x="103" y="368"/>
                    <a:pt x="103" y="379"/>
                  </a:cubicBezTo>
                  <a:cubicBezTo>
                    <a:pt x="103" y="384"/>
                    <a:pt x="102" y="388"/>
                    <a:pt x="101" y="391"/>
                  </a:cubicBezTo>
                  <a:cubicBezTo>
                    <a:pt x="111" y="398"/>
                    <a:pt x="121" y="405"/>
                    <a:pt x="132" y="411"/>
                  </a:cubicBezTo>
                  <a:close/>
                  <a:moveTo>
                    <a:pt x="471" y="137"/>
                  </a:moveTo>
                  <a:cubicBezTo>
                    <a:pt x="471" y="138"/>
                    <a:pt x="471" y="138"/>
                    <a:pt x="471" y="139"/>
                  </a:cubicBezTo>
                  <a:cubicBezTo>
                    <a:pt x="500" y="147"/>
                    <a:pt x="528" y="157"/>
                    <a:pt x="555" y="169"/>
                  </a:cubicBezTo>
                  <a:cubicBezTo>
                    <a:pt x="560" y="163"/>
                    <a:pt x="568" y="158"/>
                    <a:pt x="577" y="158"/>
                  </a:cubicBezTo>
                  <a:cubicBezTo>
                    <a:pt x="579" y="149"/>
                    <a:pt x="579" y="139"/>
                    <a:pt x="579" y="130"/>
                  </a:cubicBezTo>
                  <a:cubicBezTo>
                    <a:pt x="579" y="126"/>
                    <a:pt x="579" y="122"/>
                    <a:pt x="579" y="117"/>
                  </a:cubicBezTo>
                  <a:cubicBezTo>
                    <a:pt x="546" y="78"/>
                    <a:pt x="503" y="47"/>
                    <a:pt x="455" y="26"/>
                  </a:cubicBezTo>
                  <a:cubicBezTo>
                    <a:pt x="455" y="31"/>
                    <a:pt x="455" y="37"/>
                    <a:pt x="455" y="42"/>
                  </a:cubicBezTo>
                  <a:cubicBezTo>
                    <a:pt x="455" y="64"/>
                    <a:pt x="454" y="86"/>
                    <a:pt x="451" y="109"/>
                  </a:cubicBezTo>
                  <a:cubicBezTo>
                    <a:pt x="463" y="114"/>
                    <a:pt x="471" y="124"/>
                    <a:pt x="471" y="137"/>
                  </a:cubicBezTo>
                  <a:close/>
                  <a:moveTo>
                    <a:pt x="533" y="525"/>
                  </a:moveTo>
                  <a:cubicBezTo>
                    <a:pt x="528" y="525"/>
                    <a:pt x="522" y="524"/>
                    <a:pt x="518" y="522"/>
                  </a:cubicBezTo>
                  <a:cubicBezTo>
                    <a:pt x="507" y="534"/>
                    <a:pt x="495" y="545"/>
                    <a:pt x="482" y="556"/>
                  </a:cubicBezTo>
                  <a:cubicBezTo>
                    <a:pt x="435" y="599"/>
                    <a:pt x="383" y="631"/>
                    <a:pt x="329" y="653"/>
                  </a:cubicBezTo>
                  <a:cubicBezTo>
                    <a:pt x="448" y="653"/>
                    <a:pt x="552" y="589"/>
                    <a:pt x="609" y="493"/>
                  </a:cubicBezTo>
                  <a:cubicBezTo>
                    <a:pt x="593" y="496"/>
                    <a:pt x="578" y="498"/>
                    <a:pt x="562" y="500"/>
                  </a:cubicBezTo>
                  <a:cubicBezTo>
                    <a:pt x="560" y="514"/>
                    <a:pt x="548" y="525"/>
                    <a:pt x="533" y="525"/>
                  </a:cubicBezTo>
                  <a:close/>
                  <a:moveTo>
                    <a:pt x="508" y="512"/>
                  </a:moveTo>
                  <a:cubicBezTo>
                    <a:pt x="506" y="510"/>
                    <a:pt x="505" y="507"/>
                    <a:pt x="504" y="504"/>
                  </a:cubicBezTo>
                  <a:cubicBezTo>
                    <a:pt x="493" y="504"/>
                    <a:pt x="482" y="504"/>
                    <a:pt x="471" y="504"/>
                  </a:cubicBezTo>
                  <a:cubicBezTo>
                    <a:pt x="421" y="504"/>
                    <a:pt x="374" y="500"/>
                    <a:pt x="329" y="493"/>
                  </a:cubicBezTo>
                  <a:cubicBezTo>
                    <a:pt x="325" y="503"/>
                    <a:pt x="314" y="510"/>
                    <a:pt x="302" y="510"/>
                  </a:cubicBezTo>
                  <a:cubicBezTo>
                    <a:pt x="298" y="510"/>
                    <a:pt x="294" y="510"/>
                    <a:pt x="291" y="508"/>
                  </a:cubicBezTo>
                  <a:cubicBezTo>
                    <a:pt x="267" y="538"/>
                    <a:pt x="242" y="566"/>
                    <a:pt x="217" y="589"/>
                  </a:cubicBezTo>
                  <a:cubicBezTo>
                    <a:pt x="205" y="600"/>
                    <a:pt x="193" y="610"/>
                    <a:pt x="181" y="619"/>
                  </a:cubicBezTo>
                  <a:cubicBezTo>
                    <a:pt x="215" y="636"/>
                    <a:pt x="254" y="647"/>
                    <a:pt x="293" y="651"/>
                  </a:cubicBezTo>
                  <a:cubicBezTo>
                    <a:pt x="356" y="630"/>
                    <a:pt x="418" y="595"/>
                    <a:pt x="474" y="546"/>
                  </a:cubicBezTo>
                  <a:cubicBezTo>
                    <a:pt x="485" y="535"/>
                    <a:pt x="497" y="524"/>
                    <a:pt x="508" y="512"/>
                  </a:cubicBezTo>
                  <a:close/>
                  <a:moveTo>
                    <a:pt x="650" y="274"/>
                  </a:moveTo>
                  <a:cubicBezTo>
                    <a:pt x="637" y="343"/>
                    <a:pt x="605" y="413"/>
                    <a:pt x="556" y="477"/>
                  </a:cubicBezTo>
                  <a:cubicBezTo>
                    <a:pt x="559" y="480"/>
                    <a:pt x="560" y="483"/>
                    <a:pt x="561" y="486"/>
                  </a:cubicBezTo>
                  <a:cubicBezTo>
                    <a:pt x="580" y="483"/>
                    <a:pt x="599" y="481"/>
                    <a:pt x="617" y="477"/>
                  </a:cubicBezTo>
                  <a:cubicBezTo>
                    <a:pt x="641" y="432"/>
                    <a:pt x="654" y="381"/>
                    <a:pt x="654" y="327"/>
                  </a:cubicBezTo>
                  <a:cubicBezTo>
                    <a:pt x="654" y="309"/>
                    <a:pt x="653" y="291"/>
                    <a:pt x="650" y="274"/>
                  </a:cubicBezTo>
                  <a:close/>
                  <a:moveTo>
                    <a:pt x="272" y="486"/>
                  </a:moveTo>
                  <a:cubicBezTo>
                    <a:pt x="272" y="484"/>
                    <a:pt x="272" y="483"/>
                    <a:pt x="272" y="480"/>
                  </a:cubicBezTo>
                  <a:cubicBezTo>
                    <a:pt x="217" y="467"/>
                    <a:pt x="167" y="447"/>
                    <a:pt x="125" y="423"/>
                  </a:cubicBezTo>
                  <a:cubicBezTo>
                    <a:pt x="114" y="417"/>
                    <a:pt x="103" y="410"/>
                    <a:pt x="92" y="403"/>
                  </a:cubicBezTo>
                  <a:cubicBezTo>
                    <a:pt x="87" y="406"/>
                    <a:pt x="81" y="409"/>
                    <a:pt x="75" y="409"/>
                  </a:cubicBezTo>
                  <a:cubicBezTo>
                    <a:pt x="69" y="444"/>
                    <a:pt x="65" y="478"/>
                    <a:pt x="65" y="511"/>
                  </a:cubicBezTo>
                  <a:cubicBezTo>
                    <a:pt x="65" y="515"/>
                    <a:pt x="65" y="518"/>
                    <a:pt x="66" y="522"/>
                  </a:cubicBezTo>
                  <a:cubicBezTo>
                    <a:pt x="71" y="530"/>
                    <a:pt x="77" y="538"/>
                    <a:pt x="83" y="545"/>
                  </a:cubicBezTo>
                  <a:cubicBezTo>
                    <a:pt x="142" y="535"/>
                    <a:pt x="204" y="517"/>
                    <a:pt x="265" y="489"/>
                  </a:cubicBezTo>
                  <a:cubicBezTo>
                    <a:pt x="268" y="488"/>
                    <a:pt x="270" y="487"/>
                    <a:pt x="272" y="486"/>
                  </a:cubicBezTo>
                  <a:close/>
                  <a:moveTo>
                    <a:pt x="43" y="379"/>
                  </a:moveTo>
                  <a:cubicBezTo>
                    <a:pt x="43" y="374"/>
                    <a:pt x="45" y="369"/>
                    <a:pt x="47" y="365"/>
                  </a:cubicBezTo>
                  <a:cubicBezTo>
                    <a:pt x="28" y="347"/>
                    <a:pt x="12" y="326"/>
                    <a:pt x="1" y="305"/>
                  </a:cubicBezTo>
                  <a:cubicBezTo>
                    <a:pt x="1" y="312"/>
                    <a:pt x="0" y="319"/>
                    <a:pt x="0" y="327"/>
                  </a:cubicBezTo>
                  <a:cubicBezTo>
                    <a:pt x="0" y="391"/>
                    <a:pt x="19" y="452"/>
                    <a:pt x="52" y="503"/>
                  </a:cubicBezTo>
                  <a:cubicBezTo>
                    <a:pt x="52" y="471"/>
                    <a:pt x="55" y="439"/>
                    <a:pt x="60" y="407"/>
                  </a:cubicBezTo>
                  <a:cubicBezTo>
                    <a:pt x="50" y="402"/>
                    <a:pt x="43" y="392"/>
                    <a:pt x="43" y="379"/>
                  </a:cubicBezTo>
                  <a:close/>
                  <a:moveTo>
                    <a:pt x="73" y="350"/>
                  </a:moveTo>
                  <a:cubicBezTo>
                    <a:pt x="73" y="350"/>
                    <a:pt x="73" y="350"/>
                    <a:pt x="73" y="350"/>
                  </a:cubicBezTo>
                  <a:cubicBezTo>
                    <a:pt x="82" y="317"/>
                    <a:pt x="93" y="285"/>
                    <a:pt x="107" y="252"/>
                  </a:cubicBezTo>
                  <a:cubicBezTo>
                    <a:pt x="125" y="210"/>
                    <a:pt x="146" y="171"/>
                    <a:pt x="170" y="136"/>
                  </a:cubicBezTo>
                  <a:cubicBezTo>
                    <a:pt x="167" y="133"/>
                    <a:pt x="165" y="130"/>
                    <a:pt x="164" y="126"/>
                  </a:cubicBezTo>
                  <a:cubicBezTo>
                    <a:pt x="126" y="130"/>
                    <a:pt x="89" y="137"/>
                    <a:pt x="55" y="147"/>
                  </a:cubicBezTo>
                  <a:cubicBezTo>
                    <a:pt x="29" y="185"/>
                    <a:pt x="11" y="229"/>
                    <a:pt x="4" y="277"/>
                  </a:cubicBezTo>
                  <a:cubicBezTo>
                    <a:pt x="14" y="304"/>
                    <a:pt x="32" y="331"/>
                    <a:pt x="56" y="355"/>
                  </a:cubicBezTo>
                  <a:cubicBezTo>
                    <a:pt x="61" y="351"/>
                    <a:pt x="67" y="350"/>
                    <a:pt x="73" y="350"/>
                  </a:cubicBezTo>
                  <a:close/>
                  <a:moveTo>
                    <a:pt x="279" y="500"/>
                  </a:moveTo>
                  <a:cubicBezTo>
                    <a:pt x="279" y="500"/>
                    <a:pt x="279" y="499"/>
                    <a:pt x="278" y="499"/>
                  </a:cubicBezTo>
                  <a:cubicBezTo>
                    <a:pt x="276" y="500"/>
                    <a:pt x="274" y="501"/>
                    <a:pt x="271" y="502"/>
                  </a:cubicBezTo>
                  <a:cubicBezTo>
                    <a:pt x="212" y="529"/>
                    <a:pt x="153" y="547"/>
                    <a:pt x="95" y="557"/>
                  </a:cubicBezTo>
                  <a:cubicBezTo>
                    <a:pt x="116" y="578"/>
                    <a:pt x="141" y="597"/>
                    <a:pt x="167" y="612"/>
                  </a:cubicBezTo>
                  <a:cubicBezTo>
                    <a:pt x="181" y="602"/>
                    <a:pt x="194" y="591"/>
                    <a:pt x="207" y="579"/>
                  </a:cubicBezTo>
                  <a:cubicBezTo>
                    <a:pt x="232" y="556"/>
                    <a:pt x="256" y="530"/>
                    <a:pt x="279" y="500"/>
                  </a:cubicBezTo>
                  <a:close/>
                </a:path>
              </a:pathLst>
            </a:custGeom>
            <a:solidFill>
              <a:schemeClr val="bg1"/>
            </a:solidFill>
            <a:ln>
              <a:noFill/>
            </a:ln>
            <a:extLst/>
          </p:spPr>
          <p:txBody>
            <a:bodyPr vert="horz" wrap="square" lIns="51435" tIns="25718" rIns="51435" bIns="25718" numCol="1" anchor="t" anchorCtr="0" compatLnSpc="1">
              <a:prstTxWarp prst="textNoShape">
                <a:avLst/>
              </a:prstTxWarp>
            </a:bodyPr>
            <a:lstStyle/>
            <a:p>
              <a:endParaRPr lang="en-US" sz="1350">
                <a:latin typeface="+mj-lt"/>
              </a:endParaRPr>
            </a:p>
          </p:txBody>
        </p:sp>
      </p:grpSp>
      <p:grpSp>
        <p:nvGrpSpPr>
          <p:cNvPr id="23" name="Group 22"/>
          <p:cNvGrpSpPr/>
          <p:nvPr/>
        </p:nvGrpSpPr>
        <p:grpSpPr>
          <a:xfrm>
            <a:off x="7048118" y="2696876"/>
            <a:ext cx="661082" cy="661254"/>
            <a:chOff x="7048763" y="2749775"/>
            <a:chExt cx="661254" cy="661254"/>
          </a:xfrm>
        </p:grpSpPr>
        <p:sp>
          <p:nvSpPr>
            <p:cNvPr id="60" name="Oval 59"/>
            <p:cNvSpPr>
              <a:spLocks noChangeAspect="1"/>
            </p:cNvSpPr>
            <p:nvPr/>
          </p:nvSpPr>
          <p:spPr>
            <a:xfrm>
              <a:off x="7048763" y="2749775"/>
              <a:ext cx="661254" cy="661254"/>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latin typeface="+mj-lt"/>
              </a:endParaRPr>
            </a:p>
          </p:txBody>
        </p:sp>
        <p:grpSp>
          <p:nvGrpSpPr>
            <p:cNvPr id="102" name="Group 101"/>
            <p:cNvGrpSpPr/>
            <p:nvPr/>
          </p:nvGrpSpPr>
          <p:grpSpPr>
            <a:xfrm>
              <a:off x="7172787" y="2871963"/>
              <a:ext cx="408957" cy="416878"/>
              <a:chOff x="4856163" y="2824163"/>
              <a:chExt cx="655638" cy="668337"/>
            </a:xfrm>
            <a:solidFill>
              <a:schemeClr val="bg1"/>
            </a:solidFill>
          </p:grpSpPr>
          <p:sp>
            <p:nvSpPr>
              <p:cNvPr id="103" name="Freeform 5"/>
              <p:cNvSpPr>
                <a:spLocks/>
              </p:cNvSpPr>
              <p:nvPr/>
            </p:nvSpPr>
            <p:spPr bwMode="auto">
              <a:xfrm>
                <a:off x="4884738" y="2900363"/>
                <a:ext cx="92075" cy="120650"/>
              </a:xfrm>
              <a:custGeom>
                <a:avLst/>
                <a:gdLst>
                  <a:gd name="T0" fmla="*/ 202 w 202"/>
                  <a:gd name="T1" fmla="*/ 264 h 264"/>
                  <a:gd name="T2" fmla="*/ 202 w 202"/>
                  <a:gd name="T3" fmla="*/ 0 h 264"/>
                  <a:gd name="T4" fmla="*/ 198 w 202"/>
                  <a:gd name="T5" fmla="*/ 0 h 264"/>
                  <a:gd name="T6" fmla="*/ 0 w 202"/>
                  <a:gd name="T7" fmla="*/ 264 h 264"/>
                  <a:gd name="T8" fmla="*/ 202 w 202"/>
                  <a:gd name="T9" fmla="*/ 264 h 264"/>
                </a:gdLst>
                <a:ahLst/>
                <a:cxnLst>
                  <a:cxn ang="0">
                    <a:pos x="T0" y="T1"/>
                  </a:cxn>
                  <a:cxn ang="0">
                    <a:pos x="T2" y="T3"/>
                  </a:cxn>
                  <a:cxn ang="0">
                    <a:pos x="T4" y="T5"/>
                  </a:cxn>
                  <a:cxn ang="0">
                    <a:pos x="T6" y="T7"/>
                  </a:cxn>
                  <a:cxn ang="0">
                    <a:pos x="T8" y="T9"/>
                  </a:cxn>
                </a:cxnLst>
                <a:rect l="0" t="0" r="r" b="b"/>
                <a:pathLst>
                  <a:path w="202" h="264">
                    <a:moveTo>
                      <a:pt x="202" y="264"/>
                    </a:moveTo>
                    <a:cubicBezTo>
                      <a:pt x="202" y="0"/>
                      <a:pt x="202" y="0"/>
                      <a:pt x="202" y="0"/>
                    </a:cubicBezTo>
                    <a:cubicBezTo>
                      <a:pt x="198" y="0"/>
                      <a:pt x="198" y="0"/>
                      <a:pt x="198" y="0"/>
                    </a:cubicBezTo>
                    <a:cubicBezTo>
                      <a:pt x="114" y="71"/>
                      <a:pt x="45" y="161"/>
                      <a:pt x="0" y="264"/>
                    </a:cubicBezTo>
                    <a:lnTo>
                      <a:pt x="20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4" name="Freeform 6"/>
              <p:cNvSpPr>
                <a:spLocks noEditPoints="1"/>
              </p:cNvSpPr>
              <p:nvPr/>
            </p:nvSpPr>
            <p:spPr bwMode="auto">
              <a:xfrm>
                <a:off x="4856163" y="2900363"/>
                <a:ext cx="655638" cy="511175"/>
              </a:xfrm>
              <a:custGeom>
                <a:avLst/>
                <a:gdLst>
                  <a:gd name="T0" fmla="*/ 1089 w 1444"/>
                  <a:gd name="T1" fmla="*/ 284 h 1116"/>
                  <a:gd name="T2" fmla="*/ 1073 w 1444"/>
                  <a:gd name="T3" fmla="*/ 504 h 1116"/>
                  <a:gd name="T4" fmla="*/ 856 w 1444"/>
                  <a:gd name="T5" fmla="*/ 284 h 1116"/>
                  <a:gd name="T6" fmla="*/ 1341 w 1444"/>
                  <a:gd name="T7" fmla="*/ 264 h 1116"/>
                  <a:gd name="T8" fmla="*/ 1183 w 1444"/>
                  <a:gd name="T9" fmla="*/ 0 h 1116"/>
                  <a:gd name="T10" fmla="*/ 821 w 1444"/>
                  <a:gd name="T11" fmla="*/ 180 h 1116"/>
                  <a:gd name="T12" fmla="*/ 805 w 1444"/>
                  <a:gd name="T13" fmla="*/ 0 h 1116"/>
                  <a:gd name="T14" fmla="*/ 285 w 1444"/>
                  <a:gd name="T15" fmla="*/ 264 h 1116"/>
                  <a:gd name="T16" fmla="*/ 594 w 1444"/>
                  <a:gd name="T17" fmla="*/ 284 h 1116"/>
                  <a:gd name="T18" fmla="*/ 553 w 1444"/>
                  <a:gd name="T19" fmla="*/ 420 h 1116"/>
                  <a:gd name="T20" fmla="*/ 537 w 1444"/>
                  <a:gd name="T21" fmla="*/ 284 h 1116"/>
                  <a:gd name="T22" fmla="*/ 0 w 1444"/>
                  <a:gd name="T23" fmla="*/ 548 h 1116"/>
                  <a:gd name="T24" fmla="*/ 248 w 1444"/>
                  <a:gd name="T25" fmla="*/ 562 h 1116"/>
                  <a:gd name="T26" fmla="*/ 0 w 1444"/>
                  <a:gd name="T27" fmla="*/ 568 h 1116"/>
                  <a:gd name="T28" fmla="*/ 265 w 1444"/>
                  <a:gd name="T29" fmla="*/ 832 h 1116"/>
                  <a:gd name="T30" fmla="*/ 285 w 1444"/>
                  <a:gd name="T31" fmla="*/ 616 h 1116"/>
                  <a:gd name="T32" fmla="*/ 618 w 1444"/>
                  <a:gd name="T33" fmla="*/ 832 h 1116"/>
                  <a:gd name="T34" fmla="*/ 595 w 1444"/>
                  <a:gd name="T35" fmla="*/ 848 h 1116"/>
                  <a:gd name="T36" fmla="*/ 553 w 1444"/>
                  <a:gd name="T37" fmla="*/ 1116 h 1116"/>
                  <a:gd name="T38" fmla="*/ 1073 w 1444"/>
                  <a:gd name="T39" fmla="*/ 848 h 1116"/>
                  <a:gd name="T40" fmla="*/ 851 w 1444"/>
                  <a:gd name="T41" fmla="*/ 844 h 1116"/>
                  <a:gd name="T42" fmla="*/ 1341 w 1444"/>
                  <a:gd name="T43" fmla="*/ 832 h 1116"/>
                  <a:gd name="T44" fmla="*/ 1195 w 1444"/>
                  <a:gd name="T45" fmla="*/ 568 h 1116"/>
                  <a:gd name="T46" fmla="*/ 1444 w 1444"/>
                  <a:gd name="T47" fmla="*/ 548 h 1116"/>
                  <a:gd name="T48" fmla="*/ 612 w 1444"/>
                  <a:gd name="T49" fmla="*/ 223 h 1116"/>
                  <a:gd name="T50" fmla="*/ 752 w 1444"/>
                  <a:gd name="T51" fmla="*/ 139 h 1116"/>
                  <a:gd name="T52" fmla="*/ 837 w 1444"/>
                  <a:gd name="T53" fmla="*/ 279 h 1116"/>
                  <a:gd name="T54" fmla="*/ 762 w 1444"/>
                  <a:gd name="T55" fmla="*/ 256 h 1116"/>
                  <a:gd name="T56" fmla="*/ 722 w 1444"/>
                  <a:gd name="T57" fmla="*/ 518 h 1116"/>
                  <a:gd name="T58" fmla="*/ 687 w 1444"/>
                  <a:gd name="T59" fmla="*/ 256 h 1116"/>
                  <a:gd name="T60" fmla="*/ 611 w 1444"/>
                  <a:gd name="T61" fmla="*/ 277 h 1116"/>
                  <a:gd name="T62" fmla="*/ 559 w 1444"/>
                  <a:gd name="T63" fmla="*/ 675 h 1116"/>
                  <a:gd name="T64" fmla="*/ 505 w 1444"/>
                  <a:gd name="T65" fmla="*/ 622 h 1116"/>
                  <a:gd name="T66" fmla="*/ 305 w 1444"/>
                  <a:gd name="T67" fmla="*/ 600 h 1116"/>
                  <a:gd name="T68" fmla="*/ 305 w 1444"/>
                  <a:gd name="T69" fmla="*/ 524 h 1116"/>
                  <a:gd name="T70" fmla="*/ 505 w 1444"/>
                  <a:gd name="T71" fmla="*/ 501 h 1116"/>
                  <a:gd name="T72" fmla="*/ 559 w 1444"/>
                  <a:gd name="T73" fmla="*/ 448 h 1116"/>
                  <a:gd name="T74" fmla="*/ 654 w 1444"/>
                  <a:gd name="T75" fmla="*/ 556 h 1116"/>
                  <a:gd name="T76" fmla="*/ 559 w 1444"/>
                  <a:gd name="T77" fmla="*/ 675 h 1116"/>
                  <a:gd name="T78" fmla="*/ 837 w 1444"/>
                  <a:gd name="T79" fmla="*/ 912 h 1116"/>
                  <a:gd name="T80" fmla="*/ 726 w 1444"/>
                  <a:gd name="T81" fmla="*/ 1009 h 1116"/>
                  <a:gd name="T82" fmla="*/ 612 w 1444"/>
                  <a:gd name="T83" fmla="*/ 914 h 1116"/>
                  <a:gd name="T84" fmla="*/ 664 w 1444"/>
                  <a:gd name="T85" fmla="*/ 859 h 1116"/>
                  <a:gd name="T86" fmla="*/ 685 w 1444"/>
                  <a:gd name="T87" fmla="*/ 657 h 1116"/>
                  <a:gd name="T88" fmla="*/ 760 w 1444"/>
                  <a:gd name="T89" fmla="*/ 656 h 1116"/>
                  <a:gd name="T90" fmla="*/ 784 w 1444"/>
                  <a:gd name="T91" fmla="*/ 858 h 1116"/>
                  <a:gd name="T92" fmla="*/ 1165 w 1444"/>
                  <a:gd name="T93" fmla="*/ 589 h 1116"/>
                  <a:gd name="T94" fmla="*/ 917 w 1444"/>
                  <a:gd name="T95" fmla="*/ 600 h 1116"/>
                  <a:gd name="T96" fmla="*/ 938 w 1444"/>
                  <a:gd name="T97" fmla="*/ 676 h 1116"/>
                  <a:gd name="T98" fmla="*/ 842 w 1444"/>
                  <a:gd name="T99" fmla="*/ 631 h 1116"/>
                  <a:gd name="T100" fmla="*/ 842 w 1444"/>
                  <a:gd name="T101" fmla="*/ 492 h 1116"/>
                  <a:gd name="T102" fmla="*/ 912 w 1444"/>
                  <a:gd name="T103" fmla="*/ 436 h 1116"/>
                  <a:gd name="T104" fmla="*/ 939 w 1444"/>
                  <a:gd name="T105" fmla="*/ 501 h 1116"/>
                  <a:gd name="T106" fmla="*/ 1139 w 1444"/>
                  <a:gd name="T107" fmla="*/ 524 h 1116"/>
                  <a:gd name="T108" fmla="*/ 1165 w 1444"/>
                  <a:gd name="T109" fmla="*/ 589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4" h="1116">
                    <a:moveTo>
                      <a:pt x="1391" y="284"/>
                    </a:moveTo>
                    <a:cubicBezTo>
                      <a:pt x="1089" y="284"/>
                      <a:pt x="1089" y="284"/>
                      <a:pt x="1089" y="284"/>
                    </a:cubicBezTo>
                    <a:cubicBezTo>
                      <a:pt x="1089" y="504"/>
                      <a:pt x="1089" y="504"/>
                      <a:pt x="1089" y="504"/>
                    </a:cubicBezTo>
                    <a:cubicBezTo>
                      <a:pt x="1073" y="504"/>
                      <a:pt x="1073" y="504"/>
                      <a:pt x="1073" y="504"/>
                    </a:cubicBezTo>
                    <a:cubicBezTo>
                      <a:pt x="1073" y="284"/>
                      <a:pt x="1073" y="284"/>
                      <a:pt x="1073" y="284"/>
                    </a:cubicBezTo>
                    <a:cubicBezTo>
                      <a:pt x="856" y="284"/>
                      <a:pt x="856" y="284"/>
                      <a:pt x="856" y="284"/>
                    </a:cubicBezTo>
                    <a:cubicBezTo>
                      <a:pt x="861" y="277"/>
                      <a:pt x="865" y="273"/>
                      <a:pt x="867" y="264"/>
                    </a:cubicBezTo>
                    <a:cubicBezTo>
                      <a:pt x="1341" y="264"/>
                      <a:pt x="1341" y="264"/>
                      <a:pt x="1341" y="264"/>
                    </a:cubicBezTo>
                    <a:cubicBezTo>
                      <a:pt x="1341" y="186"/>
                      <a:pt x="1341" y="186"/>
                      <a:pt x="1341" y="186"/>
                    </a:cubicBezTo>
                    <a:cubicBezTo>
                      <a:pt x="1299" y="115"/>
                      <a:pt x="1245" y="52"/>
                      <a:pt x="1183" y="0"/>
                    </a:cubicBezTo>
                    <a:cubicBezTo>
                      <a:pt x="821" y="0"/>
                      <a:pt x="821" y="0"/>
                      <a:pt x="821" y="0"/>
                    </a:cubicBezTo>
                    <a:cubicBezTo>
                      <a:pt x="821" y="180"/>
                      <a:pt x="821" y="180"/>
                      <a:pt x="821" y="180"/>
                    </a:cubicBezTo>
                    <a:cubicBezTo>
                      <a:pt x="805" y="164"/>
                      <a:pt x="805" y="164"/>
                      <a:pt x="805" y="164"/>
                    </a:cubicBezTo>
                    <a:cubicBezTo>
                      <a:pt x="805" y="0"/>
                      <a:pt x="805" y="0"/>
                      <a:pt x="805" y="0"/>
                    </a:cubicBezTo>
                    <a:cubicBezTo>
                      <a:pt x="285" y="0"/>
                      <a:pt x="285" y="0"/>
                      <a:pt x="285" y="0"/>
                    </a:cubicBezTo>
                    <a:cubicBezTo>
                      <a:pt x="285" y="264"/>
                      <a:pt x="285" y="264"/>
                      <a:pt x="285" y="264"/>
                    </a:cubicBezTo>
                    <a:cubicBezTo>
                      <a:pt x="582" y="264"/>
                      <a:pt x="582" y="264"/>
                      <a:pt x="582" y="264"/>
                    </a:cubicBezTo>
                    <a:cubicBezTo>
                      <a:pt x="584" y="273"/>
                      <a:pt x="588" y="277"/>
                      <a:pt x="594" y="284"/>
                    </a:cubicBezTo>
                    <a:cubicBezTo>
                      <a:pt x="553" y="284"/>
                      <a:pt x="553" y="284"/>
                      <a:pt x="553" y="284"/>
                    </a:cubicBezTo>
                    <a:cubicBezTo>
                      <a:pt x="553" y="420"/>
                      <a:pt x="553" y="420"/>
                      <a:pt x="553" y="420"/>
                    </a:cubicBezTo>
                    <a:cubicBezTo>
                      <a:pt x="548" y="418"/>
                      <a:pt x="543" y="417"/>
                      <a:pt x="537" y="416"/>
                    </a:cubicBezTo>
                    <a:cubicBezTo>
                      <a:pt x="537" y="284"/>
                      <a:pt x="537" y="284"/>
                      <a:pt x="537" y="284"/>
                    </a:cubicBezTo>
                    <a:cubicBezTo>
                      <a:pt x="53" y="284"/>
                      <a:pt x="53" y="284"/>
                      <a:pt x="53" y="284"/>
                    </a:cubicBezTo>
                    <a:cubicBezTo>
                      <a:pt x="21" y="365"/>
                      <a:pt x="2" y="456"/>
                      <a:pt x="0" y="548"/>
                    </a:cubicBezTo>
                    <a:cubicBezTo>
                      <a:pt x="249" y="548"/>
                      <a:pt x="249" y="548"/>
                      <a:pt x="249" y="548"/>
                    </a:cubicBezTo>
                    <a:cubicBezTo>
                      <a:pt x="248" y="552"/>
                      <a:pt x="248" y="557"/>
                      <a:pt x="248" y="562"/>
                    </a:cubicBezTo>
                    <a:cubicBezTo>
                      <a:pt x="248" y="564"/>
                      <a:pt x="248" y="566"/>
                      <a:pt x="248" y="568"/>
                    </a:cubicBezTo>
                    <a:cubicBezTo>
                      <a:pt x="0" y="568"/>
                      <a:pt x="0" y="568"/>
                      <a:pt x="0" y="568"/>
                    </a:cubicBezTo>
                    <a:cubicBezTo>
                      <a:pt x="1" y="661"/>
                      <a:pt x="19" y="750"/>
                      <a:pt x="52" y="832"/>
                    </a:cubicBezTo>
                    <a:cubicBezTo>
                      <a:pt x="265" y="832"/>
                      <a:pt x="265" y="832"/>
                      <a:pt x="265" y="832"/>
                    </a:cubicBezTo>
                    <a:cubicBezTo>
                      <a:pt x="265" y="603"/>
                      <a:pt x="265" y="603"/>
                      <a:pt x="265" y="603"/>
                    </a:cubicBezTo>
                    <a:cubicBezTo>
                      <a:pt x="271" y="609"/>
                      <a:pt x="277" y="613"/>
                      <a:pt x="285" y="616"/>
                    </a:cubicBezTo>
                    <a:cubicBezTo>
                      <a:pt x="285" y="832"/>
                      <a:pt x="285" y="832"/>
                      <a:pt x="285" y="832"/>
                    </a:cubicBezTo>
                    <a:cubicBezTo>
                      <a:pt x="618" y="832"/>
                      <a:pt x="618" y="832"/>
                      <a:pt x="618" y="832"/>
                    </a:cubicBezTo>
                    <a:cubicBezTo>
                      <a:pt x="610" y="835"/>
                      <a:pt x="603" y="840"/>
                      <a:pt x="596" y="846"/>
                    </a:cubicBezTo>
                    <a:cubicBezTo>
                      <a:pt x="596" y="847"/>
                      <a:pt x="595" y="847"/>
                      <a:pt x="595" y="848"/>
                    </a:cubicBezTo>
                    <a:cubicBezTo>
                      <a:pt x="553" y="848"/>
                      <a:pt x="553" y="848"/>
                      <a:pt x="553" y="848"/>
                    </a:cubicBezTo>
                    <a:cubicBezTo>
                      <a:pt x="553" y="1116"/>
                      <a:pt x="553" y="1116"/>
                      <a:pt x="553" y="1116"/>
                    </a:cubicBezTo>
                    <a:cubicBezTo>
                      <a:pt x="1073" y="1116"/>
                      <a:pt x="1073" y="1116"/>
                      <a:pt x="1073" y="1116"/>
                    </a:cubicBezTo>
                    <a:cubicBezTo>
                      <a:pt x="1073" y="848"/>
                      <a:pt x="1073" y="848"/>
                      <a:pt x="1073" y="848"/>
                    </a:cubicBezTo>
                    <a:cubicBezTo>
                      <a:pt x="855" y="848"/>
                      <a:pt x="855" y="848"/>
                      <a:pt x="855" y="848"/>
                    </a:cubicBezTo>
                    <a:cubicBezTo>
                      <a:pt x="854" y="847"/>
                      <a:pt x="853" y="845"/>
                      <a:pt x="851" y="844"/>
                    </a:cubicBezTo>
                    <a:cubicBezTo>
                      <a:pt x="846" y="839"/>
                      <a:pt x="840" y="835"/>
                      <a:pt x="834" y="832"/>
                    </a:cubicBezTo>
                    <a:cubicBezTo>
                      <a:pt x="1341" y="832"/>
                      <a:pt x="1341" y="832"/>
                      <a:pt x="1341" y="832"/>
                    </a:cubicBezTo>
                    <a:cubicBezTo>
                      <a:pt x="1341" y="568"/>
                      <a:pt x="1341" y="568"/>
                      <a:pt x="1341" y="568"/>
                    </a:cubicBezTo>
                    <a:cubicBezTo>
                      <a:pt x="1195" y="568"/>
                      <a:pt x="1195" y="568"/>
                      <a:pt x="1195" y="568"/>
                    </a:cubicBezTo>
                    <a:cubicBezTo>
                      <a:pt x="1192" y="548"/>
                      <a:pt x="1192" y="548"/>
                      <a:pt x="1192" y="548"/>
                    </a:cubicBezTo>
                    <a:cubicBezTo>
                      <a:pt x="1444" y="548"/>
                      <a:pt x="1444" y="548"/>
                      <a:pt x="1444" y="548"/>
                    </a:cubicBezTo>
                    <a:cubicBezTo>
                      <a:pt x="1442" y="456"/>
                      <a:pt x="1423" y="365"/>
                      <a:pt x="1391" y="284"/>
                    </a:cubicBezTo>
                    <a:close/>
                    <a:moveTo>
                      <a:pt x="612" y="223"/>
                    </a:moveTo>
                    <a:cubicBezTo>
                      <a:pt x="630" y="205"/>
                      <a:pt x="648" y="188"/>
                      <a:pt x="666" y="170"/>
                    </a:cubicBezTo>
                    <a:cubicBezTo>
                      <a:pt x="692" y="144"/>
                      <a:pt x="715" y="114"/>
                      <a:pt x="752" y="139"/>
                    </a:cubicBezTo>
                    <a:cubicBezTo>
                      <a:pt x="837" y="225"/>
                      <a:pt x="837" y="225"/>
                      <a:pt x="837" y="225"/>
                    </a:cubicBezTo>
                    <a:cubicBezTo>
                      <a:pt x="852" y="240"/>
                      <a:pt x="852" y="264"/>
                      <a:pt x="837" y="279"/>
                    </a:cubicBezTo>
                    <a:cubicBezTo>
                      <a:pt x="822" y="293"/>
                      <a:pt x="799" y="293"/>
                      <a:pt x="784" y="279"/>
                    </a:cubicBezTo>
                    <a:cubicBezTo>
                      <a:pt x="762" y="256"/>
                      <a:pt x="762" y="256"/>
                      <a:pt x="762" y="256"/>
                    </a:cubicBezTo>
                    <a:cubicBezTo>
                      <a:pt x="760" y="481"/>
                      <a:pt x="760" y="481"/>
                      <a:pt x="760" y="481"/>
                    </a:cubicBezTo>
                    <a:cubicBezTo>
                      <a:pt x="760" y="502"/>
                      <a:pt x="743" y="519"/>
                      <a:pt x="722" y="518"/>
                    </a:cubicBezTo>
                    <a:cubicBezTo>
                      <a:pt x="701" y="518"/>
                      <a:pt x="685" y="501"/>
                      <a:pt x="685" y="480"/>
                    </a:cubicBezTo>
                    <a:cubicBezTo>
                      <a:pt x="687" y="256"/>
                      <a:pt x="687" y="256"/>
                      <a:pt x="687" y="256"/>
                    </a:cubicBezTo>
                    <a:cubicBezTo>
                      <a:pt x="664" y="278"/>
                      <a:pt x="664" y="278"/>
                      <a:pt x="664" y="278"/>
                    </a:cubicBezTo>
                    <a:cubicBezTo>
                      <a:pt x="649" y="292"/>
                      <a:pt x="625" y="292"/>
                      <a:pt x="611" y="277"/>
                    </a:cubicBezTo>
                    <a:cubicBezTo>
                      <a:pt x="596" y="262"/>
                      <a:pt x="597" y="238"/>
                      <a:pt x="612" y="223"/>
                    </a:cubicBezTo>
                    <a:close/>
                    <a:moveTo>
                      <a:pt x="559" y="675"/>
                    </a:moveTo>
                    <a:cubicBezTo>
                      <a:pt x="544" y="690"/>
                      <a:pt x="520" y="691"/>
                      <a:pt x="506" y="676"/>
                    </a:cubicBezTo>
                    <a:cubicBezTo>
                      <a:pt x="491" y="661"/>
                      <a:pt x="491" y="637"/>
                      <a:pt x="505" y="622"/>
                    </a:cubicBezTo>
                    <a:cubicBezTo>
                      <a:pt x="527" y="600"/>
                      <a:pt x="527" y="600"/>
                      <a:pt x="527" y="600"/>
                    </a:cubicBezTo>
                    <a:cubicBezTo>
                      <a:pt x="305" y="600"/>
                      <a:pt x="305" y="600"/>
                      <a:pt x="305" y="600"/>
                    </a:cubicBezTo>
                    <a:cubicBezTo>
                      <a:pt x="284" y="600"/>
                      <a:pt x="268" y="583"/>
                      <a:pt x="268" y="562"/>
                    </a:cubicBezTo>
                    <a:cubicBezTo>
                      <a:pt x="268" y="541"/>
                      <a:pt x="284" y="524"/>
                      <a:pt x="305" y="524"/>
                    </a:cubicBezTo>
                    <a:cubicBezTo>
                      <a:pt x="527" y="524"/>
                      <a:pt x="527" y="524"/>
                      <a:pt x="527" y="524"/>
                    </a:cubicBezTo>
                    <a:cubicBezTo>
                      <a:pt x="527" y="524"/>
                      <a:pt x="505" y="501"/>
                      <a:pt x="505" y="501"/>
                    </a:cubicBezTo>
                    <a:cubicBezTo>
                      <a:pt x="484" y="479"/>
                      <a:pt x="500" y="436"/>
                      <a:pt x="532" y="436"/>
                    </a:cubicBezTo>
                    <a:cubicBezTo>
                      <a:pt x="542" y="436"/>
                      <a:pt x="552" y="440"/>
                      <a:pt x="559" y="448"/>
                    </a:cubicBezTo>
                    <a:cubicBezTo>
                      <a:pt x="572" y="462"/>
                      <a:pt x="586" y="476"/>
                      <a:pt x="600" y="490"/>
                    </a:cubicBezTo>
                    <a:cubicBezTo>
                      <a:pt x="617" y="507"/>
                      <a:pt x="650" y="531"/>
                      <a:pt x="654" y="556"/>
                    </a:cubicBezTo>
                    <a:cubicBezTo>
                      <a:pt x="658" y="585"/>
                      <a:pt x="624" y="609"/>
                      <a:pt x="606" y="627"/>
                    </a:cubicBezTo>
                    <a:cubicBezTo>
                      <a:pt x="590" y="643"/>
                      <a:pt x="575" y="659"/>
                      <a:pt x="559" y="675"/>
                    </a:cubicBezTo>
                    <a:close/>
                    <a:moveTo>
                      <a:pt x="837" y="858"/>
                    </a:moveTo>
                    <a:cubicBezTo>
                      <a:pt x="852" y="873"/>
                      <a:pt x="852" y="897"/>
                      <a:pt x="837" y="912"/>
                    </a:cubicBezTo>
                    <a:cubicBezTo>
                      <a:pt x="809" y="941"/>
                      <a:pt x="781" y="976"/>
                      <a:pt x="749" y="1000"/>
                    </a:cubicBezTo>
                    <a:cubicBezTo>
                      <a:pt x="742" y="1005"/>
                      <a:pt x="734" y="1009"/>
                      <a:pt x="726" y="1009"/>
                    </a:cubicBezTo>
                    <a:cubicBezTo>
                      <a:pt x="699" y="1010"/>
                      <a:pt x="672" y="973"/>
                      <a:pt x="654" y="955"/>
                    </a:cubicBezTo>
                    <a:cubicBezTo>
                      <a:pt x="640" y="941"/>
                      <a:pt x="626" y="928"/>
                      <a:pt x="612" y="914"/>
                    </a:cubicBezTo>
                    <a:cubicBezTo>
                      <a:pt x="597" y="899"/>
                      <a:pt x="596" y="875"/>
                      <a:pt x="611" y="860"/>
                    </a:cubicBezTo>
                    <a:cubicBezTo>
                      <a:pt x="625" y="845"/>
                      <a:pt x="649" y="845"/>
                      <a:pt x="664" y="859"/>
                    </a:cubicBezTo>
                    <a:cubicBezTo>
                      <a:pt x="687" y="881"/>
                      <a:pt x="687" y="881"/>
                      <a:pt x="687" y="881"/>
                    </a:cubicBezTo>
                    <a:cubicBezTo>
                      <a:pt x="685" y="657"/>
                      <a:pt x="685" y="657"/>
                      <a:pt x="685" y="657"/>
                    </a:cubicBezTo>
                    <a:cubicBezTo>
                      <a:pt x="685" y="636"/>
                      <a:pt x="701" y="619"/>
                      <a:pt x="722" y="618"/>
                    </a:cubicBezTo>
                    <a:cubicBezTo>
                      <a:pt x="743" y="618"/>
                      <a:pt x="760" y="635"/>
                      <a:pt x="760" y="656"/>
                    </a:cubicBezTo>
                    <a:cubicBezTo>
                      <a:pt x="762" y="881"/>
                      <a:pt x="762" y="881"/>
                      <a:pt x="762" y="881"/>
                    </a:cubicBezTo>
                    <a:cubicBezTo>
                      <a:pt x="784" y="858"/>
                      <a:pt x="784" y="858"/>
                      <a:pt x="784" y="858"/>
                    </a:cubicBezTo>
                    <a:cubicBezTo>
                      <a:pt x="799" y="843"/>
                      <a:pt x="822" y="843"/>
                      <a:pt x="837" y="858"/>
                    </a:cubicBezTo>
                    <a:close/>
                    <a:moveTo>
                      <a:pt x="1165" y="589"/>
                    </a:moveTo>
                    <a:cubicBezTo>
                      <a:pt x="1159" y="595"/>
                      <a:pt x="1149" y="600"/>
                      <a:pt x="1139" y="600"/>
                    </a:cubicBezTo>
                    <a:cubicBezTo>
                      <a:pt x="917" y="600"/>
                      <a:pt x="917" y="600"/>
                      <a:pt x="917" y="600"/>
                    </a:cubicBezTo>
                    <a:cubicBezTo>
                      <a:pt x="939" y="622"/>
                      <a:pt x="939" y="622"/>
                      <a:pt x="939" y="622"/>
                    </a:cubicBezTo>
                    <a:cubicBezTo>
                      <a:pt x="953" y="637"/>
                      <a:pt x="953" y="661"/>
                      <a:pt x="938" y="676"/>
                    </a:cubicBezTo>
                    <a:cubicBezTo>
                      <a:pt x="924" y="691"/>
                      <a:pt x="900" y="690"/>
                      <a:pt x="885" y="675"/>
                    </a:cubicBezTo>
                    <a:cubicBezTo>
                      <a:pt x="871" y="661"/>
                      <a:pt x="856" y="646"/>
                      <a:pt x="842" y="631"/>
                    </a:cubicBezTo>
                    <a:cubicBezTo>
                      <a:pt x="824" y="613"/>
                      <a:pt x="789" y="587"/>
                      <a:pt x="790" y="559"/>
                    </a:cubicBezTo>
                    <a:cubicBezTo>
                      <a:pt x="791" y="533"/>
                      <a:pt x="825" y="509"/>
                      <a:pt x="842" y="492"/>
                    </a:cubicBezTo>
                    <a:cubicBezTo>
                      <a:pt x="857" y="477"/>
                      <a:pt x="871" y="462"/>
                      <a:pt x="885" y="448"/>
                    </a:cubicBezTo>
                    <a:cubicBezTo>
                      <a:pt x="892" y="440"/>
                      <a:pt x="902" y="436"/>
                      <a:pt x="912" y="436"/>
                    </a:cubicBezTo>
                    <a:cubicBezTo>
                      <a:pt x="921" y="436"/>
                      <a:pt x="931" y="440"/>
                      <a:pt x="938" y="447"/>
                    </a:cubicBezTo>
                    <a:cubicBezTo>
                      <a:pt x="953" y="462"/>
                      <a:pt x="953" y="486"/>
                      <a:pt x="939" y="501"/>
                    </a:cubicBezTo>
                    <a:cubicBezTo>
                      <a:pt x="917" y="524"/>
                      <a:pt x="917" y="524"/>
                      <a:pt x="917" y="524"/>
                    </a:cubicBezTo>
                    <a:cubicBezTo>
                      <a:pt x="917" y="524"/>
                      <a:pt x="1138" y="524"/>
                      <a:pt x="1139" y="524"/>
                    </a:cubicBezTo>
                    <a:cubicBezTo>
                      <a:pt x="1158" y="524"/>
                      <a:pt x="1173" y="542"/>
                      <a:pt x="1175" y="560"/>
                    </a:cubicBezTo>
                    <a:cubicBezTo>
                      <a:pt x="1176" y="570"/>
                      <a:pt x="1173" y="581"/>
                      <a:pt x="1165" y="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5" name="Freeform 7"/>
              <p:cNvSpPr>
                <a:spLocks/>
              </p:cNvSpPr>
              <p:nvPr/>
            </p:nvSpPr>
            <p:spPr bwMode="auto">
              <a:xfrm>
                <a:off x="4984751" y="2835275"/>
                <a:ext cx="115888" cy="57150"/>
              </a:xfrm>
              <a:custGeom>
                <a:avLst/>
                <a:gdLst>
                  <a:gd name="T0" fmla="*/ 256 w 256"/>
                  <a:gd name="T1" fmla="*/ 0 h 128"/>
                  <a:gd name="T2" fmla="*/ 0 w 256"/>
                  <a:gd name="T3" fmla="*/ 128 h 128"/>
                  <a:gd name="T4" fmla="*/ 256 w 256"/>
                  <a:gd name="T5" fmla="*/ 128 h 128"/>
                  <a:gd name="T6" fmla="*/ 256 w 256"/>
                  <a:gd name="T7" fmla="*/ 0 h 128"/>
                </a:gdLst>
                <a:ahLst/>
                <a:cxnLst>
                  <a:cxn ang="0">
                    <a:pos x="T0" y="T1"/>
                  </a:cxn>
                  <a:cxn ang="0">
                    <a:pos x="T2" y="T3"/>
                  </a:cxn>
                  <a:cxn ang="0">
                    <a:pos x="T4" y="T5"/>
                  </a:cxn>
                  <a:cxn ang="0">
                    <a:pos x="T6" y="T7"/>
                  </a:cxn>
                </a:cxnLst>
                <a:rect l="0" t="0" r="r" b="b"/>
                <a:pathLst>
                  <a:path w="256" h="128">
                    <a:moveTo>
                      <a:pt x="256" y="0"/>
                    </a:moveTo>
                    <a:cubicBezTo>
                      <a:pt x="162" y="25"/>
                      <a:pt x="75" y="69"/>
                      <a:pt x="0" y="128"/>
                    </a:cubicBezTo>
                    <a:cubicBezTo>
                      <a:pt x="256" y="128"/>
                      <a:pt x="256" y="128"/>
                      <a:pt x="256" y="128"/>
                    </a:cubicBezTo>
                    <a:lnTo>
                      <a:pt x="2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6" name="Freeform 8"/>
              <p:cNvSpPr>
                <a:spLocks/>
              </p:cNvSpPr>
              <p:nvPr/>
            </p:nvSpPr>
            <p:spPr bwMode="auto">
              <a:xfrm>
                <a:off x="5349876" y="3289300"/>
                <a:ext cx="134938" cy="122238"/>
              </a:xfrm>
              <a:custGeom>
                <a:avLst/>
                <a:gdLst>
                  <a:gd name="T0" fmla="*/ 297 w 297"/>
                  <a:gd name="T1" fmla="*/ 0 h 268"/>
                  <a:gd name="T2" fmla="*/ 0 w 297"/>
                  <a:gd name="T3" fmla="*/ 0 h 268"/>
                  <a:gd name="T4" fmla="*/ 0 w 297"/>
                  <a:gd name="T5" fmla="*/ 268 h 268"/>
                  <a:gd name="T6" fmla="*/ 102 w 297"/>
                  <a:gd name="T7" fmla="*/ 268 h 268"/>
                  <a:gd name="T8" fmla="*/ 297 w 297"/>
                  <a:gd name="T9" fmla="*/ 0 h 268"/>
                </a:gdLst>
                <a:ahLst/>
                <a:cxnLst>
                  <a:cxn ang="0">
                    <a:pos x="T0" y="T1"/>
                  </a:cxn>
                  <a:cxn ang="0">
                    <a:pos x="T2" y="T3"/>
                  </a:cxn>
                  <a:cxn ang="0">
                    <a:pos x="T4" y="T5"/>
                  </a:cxn>
                  <a:cxn ang="0">
                    <a:pos x="T6" y="T7"/>
                  </a:cxn>
                  <a:cxn ang="0">
                    <a:pos x="T8" y="T9"/>
                  </a:cxn>
                </a:cxnLst>
                <a:rect l="0" t="0" r="r" b="b"/>
                <a:pathLst>
                  <a:path w="297" h="268">
                    <a:moveTo>
                      <a:pt x="297" y="0"/>
                    </a:moveTo>
                    <a:cubicBezTo>
                      <a:pt x="0" y="0"/>
                      <a:pt x="0" y="0"/>
                      <a:pt x="0" y="0"/>
                    </a:cubicBezTo>
                    <a:cubicBezTo>
                      <a:pt x="0" y="268"/>
                      <a:pt x="0" y="268"/>
                      <a:pt x="0" y="268"/>
                    </a:cubicBezTo>
                    <a:cubicBezTo>
                      <a:pt x="102" y="268"/>
                      <a:pt x="102" y="268"/>
                      <a:pt x="102" y="268"/>
                    </a:cubicBezTo>
                    <a:cubicBezTo>
                      <a:pt x="186" y="196"/>
                      <a:pt x="253" y="104"/>
                      <a:pt x="2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7" name="Freeform 9"/>
              <p:cNvSpPr>
                <a:spLocks/>
              </p:cNvSpPr>
              <p:nvPr/>
            </p:nvSpPr>
            <p:spPr bwMode="auto">
              <a:xfrm>
                <a:off x="4986338" y="3419475"/>
                <a:ext cx="234950" cy="73025"/>
              </a:xfrm>
              <a:custGeom>
                <a:avLst/>
                <a:gdLst>
                  <a:gd name="T0" fmla="*/ 0 w 520"/>
                  <a:gd name="T1" fmla="*/ 0 h 159"/>
                  <a:gd name="T2" fmla="*/ 0 w 520"/>
                  <a:gd name="T3" fmla="*/ 10 h 159"/>
                  <a:gd name="T4" fmla="*/ 437 w 520"/>
                  <a:gd name="T5" fmla="*/ 159 h 159"/>
                  <a:gd name="T6" fmla="*/ 520 w 520"/>
                  <a:gd name="T7" fmla="*/ 154 h 159"/>
                  <a:gd name="T8" fmla="*/ 520 w 520"/>
                  <a:gd name="T9" fmla="*/ 0 h 159"/>
                  <a:gd name="T10" fmla="*/ 0 w 520"/>
                  <a:gd name="T11" fmla="*/ 0 h 159"/>
                </a:gdLst>
                <a:ahLst/>
                <a:cxnLst>
                  <a:cxn ang="0">
                    <a:pos x="T0" y="T1"/>
                  </a:cxn>
                  <a:cxn ang="0">
                    <a:pos x="T2" y="T3"/>
                  </a:cxn>
                  <a:cxn ang="0">
                    <a:pos x="T4" y="T5"/>
                  </a:cxn>
                  <a:cxn ang="0">
                    <a:pos x="T6" y="T7"/>
                  </a:cxn>
                  <a:cxn ang="0">
                    <a:pos x="T8" y="T9"/>
                  </a:cxn>
                  <a:cxn ang="0">
                    <a:pos x="T10" y="T11"/>
                  </a:cxn>
                </a:cxnLst>
                <a:rect l="0" t="0" r="r" b="b"/>
                <a:pathLst>
                  <a:path w="520" h="159">
                    <a:moveTo>
                      <a:pt x="0" y="0"/>
                    </a:moveTo>
                    <a:cubicBezTo>
                      <a:pt x="0" y="10"/>
                      <a:pt x="0" y="10"/>
                      <a:pt x="0" y="10"/>
                    </a:cubicBezTo>
                    <a:cubicBezTo>
                      <a:pt x="121" y="104"/>
                      <a:pt x="273" y="159"/>
                      <a:pt x="437" y="159"/>
                    </a:cubicBezTo>
                    <a:cubicBezTo>
                      <a:pt x="465" y="159"/>
                      <a:pt x="493" y="157"/>
                      <a:pt x="520" y="154"/>
                    </a:cubicBezTo>
                    <a:cubicBezTo>
                      <a:pt x="520" y="0"/>
                      <a:pt x="520" y="0"/>
                      <a:pt x="52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8" name="Freeform 10"/>
              <p:cNvSpPr>
                <a:spLocks/>
              </p:cNvSpPr>
              <p:nvPr/>
            </p:nvSpPr>
            <p:spPr bwMode="auto">
              <a:xfrm>
                <a:off x="5229226" y="3419475"/>
                <a:ext cx="158750" cy="69850"/>
              </a:xfrm>
              <a:custGeom>
                <a:avLst/>
                <a:gdLst>
                  <a:gd name="T0" fmla="*/ 0 w 351"/>
                  <a:gd name="T1" fmla="*/ 0 h 152"/>
                  <a:gd name="T2" fmla="*/ 0 w 351"/>
                  <a:gd name="T3" fmla="*/ 152 h 152"/>
                  <a:gd name="T4" fmla="*/ 351 w 351"/>
                  <a:gd name="T5" fmla="*/ 0 h 152"/>
                  <a:gd name="T6" fmla="*/ 0 w 351"/>
                  <a:gd name="T7" fmla="*/ 0 h 152"/>
                </a:gdLst>
                <a:ahLst/>
                <a:cxnLst>
                  <a:cxn ang="0">
                    <a:pos x="T0" y="T1"/>
                  </a:cxn>
                  <a:cxn ang="0">
                    <a:pos x="T2" y="T3"/>
                  </a:cxn>
                  <a:cxn ang="0">
                    <a:pos x="T4" y="T5"/>
                  </a:cxn>
                  <a:cxn ang="0">
                    <a:pos x="T6" y="T7"/>
                  </a:cxn>
                </a:cxnLst>
                <a:rect l="0" t="0" r="r" b="b"/>
                <a:pathLst>
                  <a:path w="351" h="152">
                    <a:moveTo>
                      <a:pt x="0" y="0"/>
                    </a:moveTo>
                    <a:cubicBezTo>
                      <a:pt x="0" y="152"/>
                      <a:pt x="0" y="152"/>
                      <a:pt x="0" y="152"/>
                    </a:cubicBezTo>
                    <a:cubicBezTo>
                      <a:pt x="132" y="134"/>
                      <a:pt x="252" y="80"/>
                      <a:pt x="35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09" name="Freeform 11"/>
              <p:cNvSpPr>
                <a:spLocks/>
              </p:cNvSpPr>
              <p:nvPr/>
            </p:nvSpPr>
            <p:spPr bwMode="auto">
              <a:xfrm>
                <a:off x="5473701" y="3001963"/>
                <a:ext cx="9525" cy="19050"/>
              </a:xfrm>
              <a:custGeom>
                <a:avLst/>
                <a:gdLst>
                  <a:gd name="T0" fmla="*/ 0 w 20"/>
                  <a:gd name="T1" fmla="*/ 0 h 42"/>
                  <a:gd name="T2" fmla="*/ 0 w 20"/>
                  <a:gd name="T3" fmla="*/ 42 h 42"/>
                  <a:gd name="T4" fmla="*/ 20 w 20"/>
                  <a:gd name="T5" fmla="*/ 42 h 42"/>
                  <a:gd name="T6" fmla="*/ 0 w 20"/>
                  <a:gd name="T7" fmla="*/ 0 h 42"/>
                </a:gdLst>
                <a:ahLst/>
                <a:cxnLst>
                  <a:cxn ang="0">
                    <a:pos x="T0" y="T1"/>
                  </a:cxn>
                  <a:cxn ang="0">
                    <a:pos x="T2" y="T3"/>
                  </a:cxn>
                  <a:cxn ang="0">
                    <a:pos x="T4" y="T5"/>
                  </a:cxn>
                  <a:cxn ang="0">
                    <a:pos x="T6" y="T7"/>
                  </a:cxn>
                </a:cxnLst>
                <a:rect l="0" t="0" r="r" b="b"/>
                <a:pathLst>
                  <a:path w="20" h="42">
                    <a:moveTo>
                      <a:pt x="0" y="0"/>
                    </a:moveTo>
                    <a:cubicBezTo>
                      <a:pt x="0" y="42"/>
                      <a:pt x="0" y="42"/>
                      <a:pt x="0" y="42"/>
                    </a:cubicBezTo>
                    <a:cubicBezTo>
                      <a:pt x="20" y="42"/>
                      <a:pt x="20" y="42"/>
                      <a:pt x="20" y="42"/>
                    </a:cubicBezTo>
                    <a:cubicBezTo>
                      <a:pt x="14" y="28"/>
                      <a:pt x="7" y="1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10" name="Freeform 12"/>
              <p:cNvSpPr>
                <a:spLocks/>
              </p:cNvSpPr>
              <p:nvPr/>
            </p:nvSpPr>
            <p:spPr bwMode="auto">
              <a:xfrm>
                <a:off x="4883151" y="3289300"/>
                <a:ext cx="217488" cy="122238"/>
              </a:xfrm>
              <a:custGeom>
                <a:avLst/>
                <a:gdLst>
                  <a:gd name="T0" fmla="*/ 479 w 479"/>
                  <a:gd name="T1" fmla="*/ 0 h 268"/>
                  <a:gd name="T2" fmla="*/ 227 w 479"/>
                  <a:gd name="T3" fmla="*/ 0 h 268"/>
                  <a:gd name="T4" fmla="*/ 0 w 479"/>
                  <a:gd name="T5" fmla="*/ 0 h 268"/>
                  <a:gd name="T6" fmla="*/ 195 w 479"/>
                  <a:gd name="T7" fmla="*/ 268 h 268"/>
                  <a:gd name="T8" fmla="*/ 479 w 479"/>
                  <a:gd name="T9" fmla="*/ 268 h 268"/>
                  <a:gd name="T10" fmla="*/ 479 w 479"/>
                  <a:gd name="T11" fmla="*/ 0 h 268"/>
                </a:gdLst>
                <a:ahLst/>
                <a:cxnLst>
                  <a:cxn ang="0">
                    <a:pos x="T0" y="T1"/>
                  </a:cxn>
                  <a:cxn ang="0">
                    <a:pos x="T2" y="T3"/>
                  </a:cxn>
                  <a:cxn ang="0">
                    <a:pos x="T4" y="T5"/>
                  </a:cxn>
                  <a:cxn ang="0">
                    <a:pos x="T6" y="T7"/>
                  </a:cxn>
                  <a:cxn ang="0">
                    <a:pos x="T8" y="T9"/>
                  </a:cxn>
                  <a:cxn ang="0">
                    <a:pos x="T10" y="T11"/>
                  </a:cxn>
                </a:cxnLst>
                <a:rect l="0" t="0" r="r" b="b"/>
                <a:pathLst>
                  <a:path w="479" h="268">
                    <a:moveTo>
                      <a:pt x="479" y="0"/>
                    </a:moveTo>
                    <a:cubicBezTo>
                      <a:pt x="227" y="0"/>
                      <a:pt x="227" y="0"/>
                      <a:pt x="227" y="0"/>
                    </a:cubicBezTo>
                    <a:cubicBezTo>
                      <a:pt x="0" y="0"/>
                      <a:pt x="0" y="0"/>
                      <a:pt x="0" y="0"/>
                    </a:cubicBezTo>
                    <a:cubicBezTo>
                      <a:pt x="44" y="104"/>
                      <a:pt x="111" y="196"/>
                      <a:pt x="195" y="268"/>
                    </a:cubicBezTo>
                    <a:cubicBezTo>
                      <a:pt x="479" y="268"/>
                      <a:pt x="479" y="268"/>
                      <a:pt x="479" y="268"/>
                    </a:cubicBez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11" name="Freeform 13"/>
              <p:cNvSpPr>
                <a:spLocks/>
              </p:cNvSpPr>
              <p:nvPr/>
            </p:nvSpPr>
            <p:spPr bwMode="auto">
              <a:xfrm>
                <a:off x="5106988" y="2824163"/>
                <a:ext cx="236538" cy="68263"/>
              </a:xfrm>
              <a:custGeom>
                <a:avLst/>
                <a:gdLst>
                  <a:gd name="T0" fmla="*/ 0 w 520"/>
                  <a:gd name="T1" fmla="*/ 20 h 152"/>
                  <a:gd name="T2" fmla="*/ 0 w 520"/>
                  <a:gd name="T3" fmla="*/ 152 h 152"/>
                  <a:gd name="T4" fmla="*/ 520 w 520"/>
                  <a:gd name="T5" fmla="*/ 152 h 152"/>
                  <a:gd name="T6" fmla="*/ 520 w 520"/>
                  <a:gd name="T7" fmla="*/ 92 h 152"/>
                  <a:gd name="T8" fmla="*/ 169 w 520"/>
                  <a:gd name="T9" fmla="*/ 0 h 152"/>
                  <a:gd name="T10" fmla="*/ 0 w 520"/>
                  <a:gd name="T11" fmla="*/ 20 h 152"/>
                </a:gdLst>
                <a:ahLst/>
                <a:cxnLst>
                  <a:cxn ang="0">
                    <a:pos x="T0" y="T1"/>
                  </a:cxn>
                  <a:cxn ang="0">
                    <a:pos x="T2" y="T3"/>
                  </a:cxn>
                  <a:cxn ang="0">
                    <a:pos x="T4" y="T5"/>
                  </a:cxn>
                  <a:cxn ang="0">
                    <a:pos x="T6" y="T7"/>
                  </a:cxn>
                  <a:cxn ang="0">
                    <a:pos x="T8" y="T9"/>
                  </a:cxn>
                  <a:cxn ang="0">
                    <a:pos x="T10" y="T11"/>
                  </a:cxn>
                </a:cxnLst>
                <a:rect l="0" t="0" r="r" b="b"/>
                <a:pathLst>
                  <a:path w="520" h="152">
                    <a:moveTo>
                      <a:pt x="0" y="20"/>
                    </a:moveTo>
                    <a:cubicBezTo>
                      <a:pt x="0" y="152"/>
                      <a:pt x="0" y="152"/>
                      <a:pt x="0" y="152"/>
                    </a:cubicBezTo>
                    <a:cubicBezTo>
                      <a:pt x="520" y="152"/>
                      <a:pt x="520" y="152"/>
                      <a:pt x="520" y="152"/>
                    </a:cubicBezTo>
                    <a:cubicBezTo>
                      <a:pt x="520" y="92"/>
                      <a:pt x="520" y="92"/>
                      <a:pt x="520" y="92"/>
                    </a:cubicBezTo>
                    <a:cubicBezTo>
                      <a:pt x="416" y="33"/>
                      <a:pt x="296" y="0"/>
                      <a:pt x="169" y="0"/>
                    </a:cubicBezTo>
                    <a:cubicBezTo>
                      <a:pt x="111" y="0"/>
                      <a:pt x="54" y="7"/>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12" name="Freeform 14"/>
              <p:cNvSpPr>
                <a:spLocks/>
              </p:cNvSpPr>
              <p:nvPr/>
            </p:nvSpPr>
            <p:spPr bwMode="auto">
              <a:xfrm>
                <a:off x="5472113" y="3160713"/>
                <a:ext cx="39688" cy="120650"/>
              </a:xfrm>
              <a:custGeom>
                <a:avLst/>
                <a:gdLst>
                  <a:gd name="T0" fmla="*/ 87 w 87"/>
                  <a:gd name="T1" fmla="*/ 0 h 264"/>
                  <a:gd name="T2" fmla="*/ 0 w 87"/>
                  <a:gd name="T3" fmla="*/ 0 h 264"/>
                  <a:gd name="T4" fmla="*/ 0 w 87"/>
                  <a:gd name="T5" fmla="*/ 264 h 264"/>
                  <a:gd name="T6" fmla="*/ 35 w 87"/>
                  <a:gd name="T7" fmla="*/ 264 h 264"/>
                  <a:gd name="T8" fmla="*/ 87 w 87"/>
                  <a:gd name="T9" fmla="*/ 0 h 264"/>
                </a:gdLst>
                <a:ahLst/>
                <a:cxnLst>
                  <a:cxn ang="0">
                    <a:pos x="T0" y="T1"/>
                  </a:cxn>
                  <a:cxn ang="0">
                    <a:pos x="T2" y="T3"/>
                  </a:cxn>
                  <a:cxn ang="0">
                    <a:pos x="T4" y="T5"/>
                  </a:cxn>
                  <a:cxn ang="0">
                    <a:pos x="T6" y="T7"/>
                  </a:cxn>
                  <a:cxn ang="0">
                    <a:pos x="T8" y="T9"/>
                  </a:cxn>
                </a:cxnLst>
                <a:rect l="0" t="0" r="r" b="b"/>
                <a:pathLst>
                  <a:path w="87" h="264">
                    <a:moveTo>
                      <a:pt x="87" y="0"/>
                    </a:moveTo>
                    <a:cubicBezTo>
                      <a:pt x="0" y="0"/>
                      <a:pt x="0" y="0"/>
                      <a:pt x="0" y="0"/>
                    </a:cubicBezTo>
                    <a:cubicBezTo>
                      <a:pt x="0" y="264"/>
                      <a:pt x="0" y="264"/>
                      <a:pt x="0" y="264"/>
                    </a:cubicBezTo>
                    <a:cubicBezTo>
                      <a:pt x="35" y="264"/>
                      <a:pt x="35" y="264"/>
                      <a:pt x="35" y="264"/>
                    </a:cubicBezTo>
                    <a:cubicBezTo>
                      <a:pt x="68" y="182"/>
                      <a:pt x="86" y="93"/>
                      <a:pt x="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13" name="Freeform 15"/>
              <p:cNvSpPr>
                <a:spLocks/>
              </p:cNvSpPr>
              <p:nvPr/>
            </p:nvSpPr>
            <p:spPr bwMode="auto">
              <a:xfrm>
                <a:off x="5349876" y="2870200"/>
                <a:ext cx="34925" cy="22225"/>
              </a:xfrm>
              <a:custGeom>
                <a:avLst/>
                <a:gdLst>
                  <a:gd name="T0" fmla="*/ 74 w 74"/>
                  <a:gd name="T1" fmla="*/ 51 h 51"/>
                  <a:gd name="T2" fmla="*/ 0 w 74"/>
                  <a:gd name="T3" fmla="*/ 0 h 51"/>
                  <a:gd name="T4" fmla="*/ 0 w 74"/>
                  <a:gd name="T5" fmla="*/ 51 h 51"/>
                  <a:gd name="T6" fmla="*/ 74 w 74"/>
                  <a:gd name="T7" fmla="*/ 51 h 51"/>
                </a:gdLst>
                <a:ahLst/>
                <a:cxnLst>
                  <a:cxn ang="0">
                    <a:pos x="T0" y="T1"/>
                  </a:cxn>
                  <a:cxn ang="0">
                    <a:pos x="T2" y="T3"/>
                  </a:cxn>
                  <a:cxn ang="0">
                    <a:pos x="T4" y="T5"/>
                  </a:cxn>
                  <a:cxn ang="0">
                    <a:pos x="T6" y="T7"/>
                  </a:cxn>
                </a:cxnLst>
                <a:rect l="0" t="0" r="r" b="b"/>
                <a:pathLst>
                  <a:path w="74" h="51">
                    <a:moveTo>
                      <a:pt x="74" y="51"/>
                    </a:moveTo>
                    <a:cubicBezTo>
                      <a:pt x="50" y="33"/>
                      <a:pt x="26" y="16"/>
                      <a:pt x="0" y="0"/>
                    </a:cubicBezTo>
                    <a:cubicBezTo>
                      <a:pt x="0" y="51"/>
                      <a:pt x="0" y="51"/>
                      <a:pt x="0" y="51"/>
                    </a:cubicBezTo>
                    <a:lnTo>
                      <a:pt x="74"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grpSp>
      </p:grpSp>
      <p:grpSp>
        <p:nvGrpSpPr>
          <p:cNvPr id="7" name="Group 6"/>
          <p:cNvGrpSpPr/>
          <p:nvPr/>
        </p:nvGrpSpPr>
        <p:grpSpPr>
          <a:xfrm>
            <a:off x="3678443" y="2696876"/>
            <a:ext cx="661082" cy="661254"/>
            <a:chOff x="3623905" y="2749775"/>
            <a:chExt cx="661254" cy="661254"/>
          </a:xfrm>
        </p:grpSpPr>
        <p:sp>
          <p:nvSpPr>
            <p:cNvPr id="66" name="Oval 65"/>
            <p:cNvSpPr>
              <a:spLocks noChangeAspect="1"/>
            </p:cNvSpPr>
            <p:nvPr/>
          </p:nvSpPr>
          <p:spPr>
            <a:xfrm>
              <a:off x="3623905" y="2749775"/>
              <a:ext cx="661254" cy="661254"/>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latin typeface="+mj-lt"/>
              </a:endParaRPr>
            </a:p>
          </p:txBody>
        </p:sp>
        <p:grpSp>
          <p:nvGrpSpPr>
            <p:cNvPr id="128" name="Group 127"/>
            <p:cNvGrpSpPr/>
            <p:nvPr/>
          </p:nvGrpSpPr>
          <p:grpSpPr>
            <a:xfrm>
              <a:off x="3681771" y="3007041"/>
              <a:ext cx="545519" cy="146722"/>
              <a:chOff x="4192588" y="4298950"/>
              <a:chExt cx="3140075" cy="844550"/>
            </a:xfrm>
            <a:solidFill>
              <a:schemeClr val="bg1"/>
            </a:solidFill>
          </p:grpSpPr>
          <p:sp>
            <p:nvSpPr>
              <p:cNvPr id="129" name="Freeform 23"/>
              <p:cNvSpPr>
                <a:spLocks noEditPoints="1"/>
              </p:cNvSpPr>
              <p:nvPr/>
            </p:nvSpPr>
            <p:spPr bwMode="auto">
              <a:xfrm>
                <a:off x="5078413" y="4298950"/>
                <a:ext cx="1370013" cy="844550"/>
              </a:xfrm>
              <a:custGeom>
                <a:avLst/>
                <a:gdLst>
                  <a:gd name="T0" fmla="*/ 863 w 863"/>
                  <a:gd name="T1" fmla="*/ 532 h 532"/>
                  <a:gd name="T2" fmla="*/ 0 w 863"/>
                  <a:gd name="T3" fmla="*/ 532 h 532"/>
                  <a:gd name="T4" fmla="*/ 0 w 863"/>
                  <a:gd name="T5" fmla="*/ 0 h 532"/>
                  <a:gd name="T6" fmla="*/ 863 w 863"/>
                  <a:gd name="T7" fmla="*/ 0 h 532"/>
                  <a:gd name="T8" fmla="*/ 863 w 863"/>
                  <a:gd name="T9" fmla="*/ 532 h 532"/>
                  <a:gd name="T10" fmla="*/ 28 w 863"/>
                  <a:gd name="T11" fmla="*/ 503 h 532"/>
                  <a:gd name="T12" fmla="*/ 835 w 863"/>
                  <a:gd name="T13" fmla="*/ 503 h 532"/>
                  <a:gd name="T14" fmla="*/ 835 w 863"/>
                  <a:gd name="T15" fmla="*/ 28 h 532"/>
                  <a:gd name="T16" fmla="*/ 28 w 863"/>
                  <a:gd name="T17" fmla="*/ 28 h 532"/>
                  <a:gd name="T18" fmla="*/ 28 w 863"/>
                  <a:gd name="T19" fmla="*/ 50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532">
                    <a:moveTo>
                      <a:pt x="863" y="532"/>
                    </a:moveTo>
                    <a:lnTo>
                      <a:pt x="0" y="532"/>
                    </a:lnTo>
                    <a:lnTo>
                      <a:pt x="0" y="0"/>
                    </a:lnTo>
                    <a:lnTo>
                      <a:pt x="863" y="0"/>
                    </a:lnTo>
                    <a:lnTo>
                      <a:pt x="863" y="532"/>
                    </a:lnTo>
                    <a:close/>
                    <a:moveTo>
                      <a:pt x="28" y="503"/>
                    </a:moveTo>
                    <a:lnTo>
                      <a:pt x="835" y="503"/>
                    </a:lnTo>
                    <a:lnTo>
                      <a:pt x="835" y="28"/>
                    </a:lnTo>
                    <a:lnTo>
                      <a:pt x="28" y="28"/>
                    </a:lnTo>
                    <a:lnTo>
                      <a:pt x="28" y="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0" name="Rectangle 24"/>
              <p:cNvSpPr>
                <a:spLocks noChangeArrowheads="1"/>
              </p:cNvSpPr>
              <p:nvPr/>
            </p:nvSpPr>
            <p:spPr bwMode="auto">
              <a:xfrm>
                <a:off x="5275263" y="4484688"/>
                <a:ext cx="976313"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1" name="Rectangle 25"/>
              <p:cNvSpPr>
                <a:spLocks noChangeArrowheads="1"/>
              </p:cNvSpPr>
              <p:nvPr/>
            </p:nvSpPr>
            <p:spPr bwMode="auto">
              <a:xfrm>
                <a:off x="5275263" y="4624388"/>
                <a:ext cx="976313"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2" name="Rectangle 26"/>
              <p:cNvSpPr>
                <a:spLocks noChangeArrowheads="1"/>
              </p:cNvSpPr>
              <p:nvPr/>
            </p:nvSpPr>
            <p:spPr bwMode="auto">
              <a:xfrm>
                <a:off x="5275263" y="4764088"/>
                <a:ext cx="976313"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3" name="Rectangle 27"/>
              <p:cNvSpPr>
                <a:spLocks noChangeArrowheads="1"/>
              </p:cNvSpPr>
              <p:nvPr/>
            </p:nvSpPr>
            <p:spPr bwMode="auto">
              <a:xfrm>
                <a:off x="5275263" y="4902200"/>
                <a:ext cx="976313"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4" name="Freeform 28"/>
              <p:cNvSpPr>
                <a:spLocks/>
              </p:cNvSpPr>
              <p:nvPr/>
            </p:nvSpPr>
            <p:spPr bwMode="auto">
              <a:xfrm>
                <a:off x="6507163" y="4464050"/>
                <a:ext cx="825500" cy="506413"/>
              </a:xfrm>
              <a:custGeom>
                <a:avLst/>
                <a:gdLst>
                  <a:gd name="T0" fmla="*/ 1392 w 1820"/>
                  <a:gd name="T1" fmla="*/ 1037 h 1103"/>
                  <a:gd name="T2" fmla="*/ 1162 w 1820"/>
                  <a:gd name="T3" fmla="*/ 1039 h 1103"/>
                  <a:gd name="T4" fmla="*/ 1160 w 1820"/>
                  <a:gd name="T5" fmla="*/ 820 h 1103"/>
                  <a:gd name="T6" fmla="*/ 1255 w 1820"/>
                  <a:gd name="T7" fmla="*/ 736 h 1103"/>
                  <a:gd name="T8" fmla="*/ 163 w 1820"/>
                  <a:gd name="T9" fmla="*/ 736 h 1103"/>
                  <a:gd name="T10" fmla="*/ 0 w 1820"/>
                  <a:gd name="T11" fmla="*/ 560 h 1103"/>
                  <a:gd name="T12" fmla="*/ 163 w 1820"/>
                  <a:gd name="T13" fmla="*/ 384 h 1103"/>
                  <a:gd name="T14" fmla="*/ 1255 w 1820"/>
                  <a:gd name="T15" fmla="*/ 384 h 1103"/>
                  <a:gd name="T16" fmla="*/ 1160 w 1820"/>
                  <a:gd name="T17" fmla="*/ 283 h 1103"/>
                  <a:gd name="T18" fmla="*/ 1277 w 1820"/>
                  <a:gd name="T19" fmla="*/ 1 h 1103"/>
                  <a:gd name="T20" fmla="*/ 1392 w 1820"/>
                  <a:gd name="T21" fmla="*/ 50 h 1103"/>
                  <a:gd name="T22" fmla="*/ 1570 w 1820"/>
                  <a:gd name="T23" fmla="*/ 232 h 1103"/>
                  <a:gd name="T24" fmla="*/ 1803 w 1820"/>
                  <a:gd name="T25" fmla="*/ 519 h 1103"/>
                  <a:gd name="T26" fmla="*/ 1597 w 1820"/>
                  <a:gd name="T27" fmla="*/ 827 h 1103"/>
                  <a:gd name="T28" fmla="*/ 1392 w 1820"/>
                  <a:gd name="T29" fmla="*/ 1037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0" h="1103">
                    <a:moveTo>
                      <a:pt x="1392" y="1037"/>
                    </a:moveTo>
                    <a:cubicBezTo>
                      <a:pt x="1329" y="1102"/>
                      <a:pt x="1226" y="1103"/>
                      <a:pt x="1162" y="1039"/>
                    </a:cubicBezTo>
                    <a:cubicBezTo>
                      <a:pt x="1098" y="975"/>
                      <a:pt x="1097" y="885"/>
                      <a:pt x="1160" y="820"/>
                    </a:cubicBezTo>
                    <a:cubicBezTo>
                      <a:pt x="1255" y="736"/>
                      <a:pt x="1255" y="736"/>
                      <a:pt x="1255" y="736"/>
                    </a:cubicBezTo>
                    <a:cubicBezTo>
                      <a:pt x="163" y="736"/>
                      <a:pt x="163" y="736"/>
                      <a:pt x="163" y="736"/>
                    </a:cubicBezTo>
                    <a:cubicBezTo>
                      <a:pt x="73" y="736"/>
                      <a:pt x="0" y="651"/>
                      <a:pt x="0" y="560"/>
                    </a:cubicBezTo>
                    <a:cubicBezTo>
                      <a:pt x="0" y="469"/>
                      <a:pt x="73" y="384"/>
                      <a:pt x="163" y="384"/>
                    </a:cubicBezTo>
                    <a:cubicBezTo>
                      <a:pt x="1255" y="384"/>
                      <a:pt x="1255" y="384"/>
                      <a:pt x="1255" y="384"/>
                    </a:cubicBezTo>
                    <a:cubicBezTo>
                      <a:pt x="1255" y="384"/>
                      <a:pt x="1160" y="284"/>
                      <a:pt x="1160" y="283"/>
                    </a:cubicBezTo>
                    <a:cubicBezTo>
                      <a:pt x="1068" y="188"/>
                      <a:pt x="1139" y="0"/>
                      <a:pt x="1277" y="1"/>
                    </a:cubicBezTo>
                    <a:cubicBezTo>
                      <a:pt x="1319" y="2"/>
                      <a:pt x="1361" y="18"/>
                      <a:pt x="1392" y="50"/>
                    </a:cubicBezTo>
                    <a:cubicBezTo>
                      <a:pt x="1451" y="111"/>
                      <a:pt x="1510" y="171"/>
                      <a:pt x="1570" y="232"/>
                    </a:cubicBezTo>
                    <a:cubicBezTo>
                      <a:pt x="1642" y="307"/>
                      <a:pt x="1788" y="411"/>
                      <a:pt x="1803" y="519"/>
                    </a:cubicBezTo>
                    <a:cubicBezTo>
                      <a:pt x="1820" y="643"/>
                      <a:pt x="1674" y="747"/>
                      <a:pt x="1597" y="827"/>
                    </a:cubicBezTo>
                    <a:cubicBezTo>
                      <a:pt x="1529" y="897"/>
                      <a:pt x="1460" y="967"/>
                      <a:pt x="1392" y="10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5" name="Freeform 29"/>
              <p:cNvSpPr>
                <a:spLocks/>
              </p:cNvSpPr>
              <p:nvPr/>
            </p:nvSpPr>
            <p:spPr bwMode="auto">
              <a:xfrm>
                <a:off x="4192588" y="4479925"/>
                <a:ext cx="793750" cy="504825"/>
              </a:xfrm>
              <a:custGeom>
                <a:avLst/>
                <a:gdLst>
                  <a:gd name="T0" fmla="*/ 223 w 1748"/>
                  <a:gd name="T1" fmla="*/ 827 h 1103"/>
                  <a:gd name="T2" fmla="*/ 17 w 1748"/>
                  <a:gd name="T3" fmla="*/ 519 h 1103"/>
                  <a:gd name="T4" fmla="*/ 250 w 1748"/>
                  <a:gd name="T5" fmla="*/ 232 h 1103"/>
                  <a:gd name="T6" fmla="*/ 428 w 1748"/>
                  <a:gd name="T7" fmla="*/ 50 h 1103"/>
                  <a:gd name="T8" fmla="*/ 543 w 1748"/>
                  <a:gd name="T9" fmla="*/ 1 h 1103"/>
                  <a:gd name="T10" fmla="*/ 660 w 1748"/>
                  <a:gd name="T11" fmla="*/ 275 h 1103"/>
                  <a:gd name="T12" fmla="*/ 565 w 1748"/>
                  <a:gd name="T13" fmla="*/ 367 h 1103"/>
                  <a:gd name="T14" fmla="*/ 1585 w 1748"/>
                  <a:gd name="T15" fmla="*/ 367 h 1103"/>
                  <a:gd name="T16" fmla="*/ 1748 w 1748"/>
                  <a:gd name="T17" fmla="*/ 539 h 1103"/>
                  <a:gd name="T18" fmla="*/ 1585 w 1748"/>
                  <a:gd name="T19" fmla="*/ 711 h 1103"/>
                  <a:gd name="T20" fmla="*/ 565 w 1748"/>
                  <a:gd name="T21" fmla="*/ 711 h 1103"/>
                  <a:gd name="T22" fmla="*/ 660 w 1748"/>
                  <a:gd name="T23" fmla="*/ 807 h 1103"/>
                  <a:gd name="T24" fmla="*/ 658 w 1748"/>
                  <a:gd name="T25" fmla="*/ 1039 h 1103"/>
                  <a:gd name="T26" fmla="*/ 428 w 1748"/>
                  <a:gd name="T27" fmla="*/ 1037 h 1103"/>
                  <a:gd name="T28" fmla="*/ 223 w 1748"/>
                  <a:gd name="T29" fmla="*/ 827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8" h="1103">
                    <a:moveTo>
                      <a:pt x="223" y="827"/>
                    </a:moveTo>
                    <a:cubicBezTo>
                      <a:pt x="146" y="747"/>
                      <a:pt x="0" y="644"/>
                      <a:pt x="17" y="519"/>
                    </a:cubicBezTo>
                    <a:cubicBezTo>
                      <a:pt x="32" y="411"/>
                      <a:pt x="178" y="307"/>
                      <a:pt x="250" y="232"/>
                    </a:cubicBezTo>
                    <a:cubicBezTo>
                      <a:pt x="310" y="172"/>
                      <a:pt x="369" y="111"/>
                      <a:pt x="428" y="50"/>
                    </a:cubicBezTo>
                    <a:cubicBezTo>
                      <a:pt x="459" y="18"/>
                      <a:pt x="501" y="2"/>
                      <a:pt x="543" y="1"/>
                    </a:cubicBezTo>
                    <a:cubicBezTo>
                      <a:pt x="681" y="0"/>
                      <a:pt x="752" y="180"/>
                      <a:pt x="660" y="275"/>
                    </a:cubicBezTo>
                    <a:cubicBezTo>
                      <a:pt x="660" y="275"/>
                      <a:pt x="565" y="367"/>
                      <a:pt x="565" y="367"/>
                    </a:cubicBezTo>
                    <a:cubicBezTo>
                      <a:pt x="1585" y="367"/>
                      <a:pt x="1585" y="367"/>
                      <a:pt x="1585" y="367"/>
                    </a:cubicBezTo>
                    <a:cubicBezTo>
                      <a:pt x="1675" y="367"/>
                      <a:pt x="1748" y="448"/>
                      <a:pt x="1748" y="539"/>
                    </a:cubicBezTo>
                    <a:cubicBezTo>
                      <a:pt x="1748" y="630"/>
                      <a:pt x="1675" y="711"/>
                      <a:pt x="1585" y="711"/>
                    </a:cubicBezTo>
                    <a:cubicBezTo>
                      <a:pt x="565" y="711"/>
                      <a:pt x="565" y="711"/>
                      <a:pt x="565" y="711"/>
                    </a:cubicBezTo>
                    <a:cubicBezTo>
                      <a:pt x="660" y="807"/>
                      <a:pt x="660" y="807"/>
                      <a:pt x="660" y="807"/>
                    </a:cubicBezTo>
                    <a:cubicBezTo>
                      <a:pt x="723" y="872"/>
                      <a:pt x="722" y="975"/>
                      <a:pt x="658" y="1039"/>
                    </a:cubicBezTo>
                    <a:cubicBezTo>
                      <a:pt x="594" y="1103"/>
                      <a:pt x="491" y="1102"/>
                      <a:pt x="428" y="1037"/>
                    </a:cubicBezTo>
                    <a:cubicBezTo>
                      <a:pt x="360" y="967"/>
                      <a:pt x="291" y="897"/>
                      <a:pt x="223" y="8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grpSp>
      </p:grpSp>
      <p:grpSp>
        <p:nvGrpSpPr>
          <p:cNvPr id="21" name="Group 20"/>
          <p:cNvGrpSpPr/>
          <p:nvPr/>
        </p:nvGrpSpPr>
        <p:grpSpPr>
          <a:xfrm>
            <a:off x="5363281" y="2696876"/>
            <a:ext cx="661082" cy="661254"/>
            <a:chOff x="5284168" y="2749775"/>
            <a:chExt cx="661254" cy="661254"/>
          </a:xfrm>
        </p:grpSpPr>
        <p:sp>
          <p:nvSpPr>
            <p:cNvPr id="54" name="Oval 53"/>
            <p:cNvSpPr>
              <a:spLocks noChangeAspect="1"/>
            </p:cNvSpPr>
            <p:nvPr/>
          </p:nvSpPr>
          <p:spPr>
            <a:xfrm>
              <a:off x="5284168" y="2749775"/>
              <a:ext cx="661254" cy="661254"/>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latin typeface="+mj-lt"/>
              </a:endParaRPr>
            </a:p>
          </p:txBody>
        </p:sp>
        <p:grpSp>
          <p:nvGrpSpPr>
            <p:cNvPr id="136" name="Group 135"/>
            <p:cNvGrpSpPr/>
            <p:nvPr/>
          </p:nvGrpSpPr>
          <p:grpSpPr>
            <a:xfrm>
              <a:off x="5414949" y="2936089"/>
              <a:ext cx="417353" cy="288627"/>
              <a:chOff x="3979863" y="-6350"/>
              <a:chExt cx="1976438" cy="1366838"/>
            </a:xfrm>
            <a:solidFill>
              <a:schemeClr val="bg1"/>
            </a:solidFill>
          </p:grpSpPr>
          <p:sp>
            <p:nvSpPr>
              <p:cNvPr id="137" name="Freeform 18"/>
              <p:cNvSpPr>
                <a:spLocks/>
              </p:cNvSpPr>
              <p:nvPr/>
            </p:nvSpPr>
            <p:spPr bwMode="auto">
              <a:xfrm>
                <a:off x="4718051" y="328613"/>
                <a:ext cx="596900" cy="696913"/>
              </a:xfrm>
              <a:custGeom>
                <a:avLst/>
                <a:gdLst>
                  <a:gd name="T0" fmla="*/ 376 w 376"/>
                  <a:gd name="T1" fmla="*/ 219 h 439"/>
                  <a:gd name="T2" fmla="*/ 0 w 376"/>
                  <a:gd name="T3" fmla="*/ 439 h 439"/>
                  <a:gd name="T4" fmla="*/ 0 w 376"/>
                  <a:gd name="T5" fmla="*/ 0 h 439"/>
                  <a:gd name="T6" fmla="*/ 376 w 376"/>
                  <a:gd name="T7" fmla="*/ 219 h 439"/>
                </a:gdLst>
                <a:ahLst/>
                <a:cxnLst>
                  <a:cxn ang="0">
                    <a:pos x="T0" y="T1"/>
                  </a:cxn>
                  <a:cxn ang="0">
                    <a:pos x="T2" y="T3"/>
                  </a:cxn>
                  <a:cxn ang="0">
                    <a:pos x="T4" y="T5"/>
                  </a:cxn>
                  <a:cxn ang="0">
                    <a:pos x="T6" y="T7"/>
                  </a:cxn>
                </a:cxnLst>
                <a:rect l="0" t="0" r="r" b="b"/>
                <a:pathLst>
                  <a:path w="376" h="439">
                    <a:moveTo>
                      <a:pt x="376" y="219"/>
                    </a:moveTo>
                    <a:lnTo>
                      <a:pt x="0" y="439"/>
                    </a:lnTo>
                    <a:lnTo>
                      <a:pt x="0" y="0"/>
                    </a:lnTo>
                    <a:lnTo>
                      <a:pt x="37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8" name="Freeform 19"/>
              <p:cNvSpPr>
                <a:spLocks/>
              </p:cNvSpPr>
              <p:nvPr/>
            </p:nvSpPr>
            <p:spPr bwMode="auto">
              <a:xfrm>
                <a:off x="3979863" y="515938"/>
                <a:ext cx="688975" cy="327025"/>
              </a:xfrm>
              <a:custGeom>
                <a:avLst/>
                <a:gdLst>
                  <a:gd name="T0" fmla="*/ 1508 w 1519"/>
                  <a:gd name="T1" fmla="*/ 337 h 715"/>
                  <a:gd name="T2" fmla="*/ 1357 w 1519"/>
                  <a:gd name="T3" fmla="*/ 151 h 715"/>
                  <a:gd name="T4" fmla="*/ 1242 w 1519"/>
                  <a:gd name="T5" fmla="*/ 33 h 715"/>
                  <a:gd name="T6" fmla="*/ 1167 w 1519"/>
                  <a:gd name="T7" fmla="*/ 1 h 715"/>
                  <a:gd name="T8" fmla="*/ 1091 w 1519"/>
                  <a:gd name="T9" fmla="*/ 184 h 715"/>
                  <a:gd name="T10" fmla="*/ 1153 w 1519"/>
                  <a:gd name="T11" fmla="*/ 249 h 715"/>
                  <a:gd name="T12" fmla="*/ 366 w 1519"/>
                  <a:gd name="T13" fmla="*/ 249 h 715"/>
                  <a:gd name="T14" fmla="*/ 428 w 1519"/>
                  <a:gd name="T15" fmla="*/ 184 h 715"/>
                  <a:gd name="T16" fmla="*/ 352 w 1519"/>
                  <a:gd name="T17" fmla="*/ 2 h 715"/>
                  <a:gd name="T18" fmla="*/ 277 w 1519"/>
                  <a:gd name="T19" fmla="*/ 33 h 715"/>
                  <a:gd name="T20" fmla="*/ 162 w 1519"/>
                  <a:gd name="T21" fmla="*/ 151 h 715"/>
                  <a:gd name="T22" fmla="*/ 11 w 1519"/>
                  <a:gd name="T23" fmla="*/ 337 h 715"/>
                  <a:gd name="T24" fmla="*/ 145 w 1519"/>
                  <a:gd name="T25" fmla="*/ 537 h 715"/>
                  <a:gd name="T26" fmla="*/ 277 w 1519"/>
                  <a:gd name="T27" fmla="*/ 673 h 715"/>
                  <a:gd name="T28" fmla="*/ 427 w 1519"/>
                  <a:gd name="T29" fmla="*/ 674 h 715"/>
                  <a:gd name="T30" fmla="*/ 428 w 1519"/>
                  <a:gd name="T31" fmla="*/ 532 h 715"/>
                  <a:gd name="T32" fmla="*/ 366 w 1519"/>
                  <a:gd name="T33" fmla="*/ 477 h 715"/>
                  <a:gd name="T34" fmla="*/ 1153 w 1519"/>
                  <a:gd name="T35" fmla="*/ 477 h 715"/>
                  <a:gd name="T36" fmla="*/ 1091 w 1519"/>
                  <a:gd name="T37" fmla="*/ 532 h 715"/>
                  <a:gd name="T38" fmla="*/ 1092 w 1519"/>
                  <a:gd name="T39" fmla="*/ 674 h 715"/>
                  <a:gd name="T40" fmla="*/ 1242 w 1519"/>
                  <a:gd name="T41" fmla="*/ 673 h 715"/>
                  <a:gd name="T42" fmla="*/ 1374 w 1519"/>
                  <a:gd name="T43" fmla="*/ 537 h 715"/>
                  <a:gd name="T44" fmla="*/ 1508 w 1519"/>
                  <a:gd name="T45"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9" h="715">
                    <a:moveTo>
                      <a:pt x="1508" y="337"/>
                    </a:moveTo>
                    <a:cubicBezTo>
                      <a:pt x="1498" y="267"/>
                      <a:pt x="1404" y="200"/>
                      <a:pt x="1357" y="151"/>
                    </a:cubicBezTo>
                    <a:cubicBezTo>
                      <a:pt x="1318" y="112"/>
                      <a:pt x="1280" y="72"/>
                      <a:pt x="1242" y="33"/>
                    </a:cubicBezTo>
                    <a:cubicBezTo>
                      <a:pt x="1221" y="12"/>
                      <a:pt x="1194" y="1"/>
                      <a:pt x="1167" y="1"/>
                    </a:cubicBezTo>
                    <a:cubicBezTo>
                      <a:pt x="1078" y="0"/>
                      <a:pt x="1032" y="122"/>
                      <a:pt x="1091" y="184"/>
                    </a:cubicBezTo>
                    <a:cubicBezTo>
                      <a:pt x="1091" y="184"/>
                      <a:pt x="1153" y="249"/>
                      <a:pt x="1153" y="249"/>
                    </a:cubicBezTo>
                    <a:cubicBezTo>
                      <a:pt x="366" y="249"/>
                      <a:pt x="366" y="249"/>
                      <a:pt x="366" y="249"/>
                    </a:cubicBezTo>
                    <a:cubicBezTo>
                      <a:pt x="366" y="249"/>
                      <a:pt x="428" y="184"/>
                      <a:pt x="428" y="184"/>
                    </a:cubicBezTo>
                    <a:cubicBezTo>
                      <a:pt x="487" y="122"/>
                      <a:pt x="441" y="1"/>
                      <a:pt x="352" y="2"/>
                    </a:cubicBezTo>
                    <a:cubicBezTo>
                      <a:pt x="325" y="2"/>
                      <a:pt x="298" y="12"/>
                      <a:pt x="277" y="33"/>
                    </a:cubicBezTo>
                    <a:cubicBezTo>
                      <a:pt x="239" y="73"/>
                      <a:pt x="201" y="112"/>
                      <a:pt x="162" y="151"/>
                    </a:cubicBezTo>
                    <a:cubicBezTo>
                      <a:pt x="115" y="200"/>
                      <a:pt x="21" y="267"/>
                      <a:pt x="11" y="337"/>
                    </a:cubicBezTo>
                    <a:cubicBezTo>
                      <a:pt x="0" y="418"/>
                      <a:pt x="94" y="485"/>
                      <a:pt x="145" y="537"/>
                    </a:cubicBezTo>
                    <a:cubicBezTo>
                      <a:pt x="189" y="582"/>
                      <a:pt x="233" y="627"/>
                      <a:pt x="277" y="673"/>
                    </a:cubicBezTo>
                    <a:cubicBezTo>
                      <a:pt x="318" y="715"/>
                      <a:pt x="385" y="715"/>
                      <a:pt x="427" y="674"/>
                    </a:cubicBezTo>
                    <a:cubicBezTo>
                      <a:pt x="468" y="633"/>
                      <a:pt x="469" y="574"/>
                      <a:pt x="428" y="532"/>
                    </a:cubicBezTo>
                    <a:cubicBezTo>
                      <a:pt x="366" y="477"/>
                      <a:pt x="366" y="477"/>
                      <a:pt x="366" y="477"/>
                    </a:cubicBezTo>
                    <a:cubicBezTo>
                      <a:pt x="1153" y="477"/>
                      <a:pt x="1153" y="477"/>
                      <a:pt x="1153" y="477"/>
                    </a:cubicBezTo>
                    <a:cubicBezTo>
                      <a:pt x="1091" y="532"/>
                      <a:pt x="1091" y="532"/>
                      <a:pt x="1091" y="532"/>
                    </a:cubicBezTo>
                    <a:cubicBezTo>
                      <a:pt x="1050" y="574"/>
                      <a:pt x="1051" y="633"/>
                      <a:pt x="1092" y="674"/>
                    </a:cubicBezTo>
                    <a:cubicBezTo>
                      <a:pt x="1134" y="715"/>
                      <a:pt x="1201" y="715"/>
                      <a:pt x="1242" y="673"/>
                    </a:cubicBezTo>
                    <a:cubicBezTo>
                      <a:pt x="1286" y="627"/>
                      <a:pt x="1330" y="582"/>
                      <a:pt x="1374" y="537"/>
                    </a:cubicBezTo>
                    <a:cubicBezTo>
                      <a:pt x="1424" y="485"/>
                      <a:pt x="1519" y="418"/>
                      <a:pt x="1508"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39" name="Freeform 20"/>
              <p:cNvSpPr>
                <a:spLocks/>
              </p:cNvSpPr>
              <p:nvPr/>
            </p:nvSpPr>
            <p:spPr bwMode="auto">
              <a:xfrm>
                <a:off x="5375276" y="515938"/>
                <a:ext cx="581025" cy="327025"/>
              </a:xfrm>
              <a:custGeom>
                <a:avLst/>
                <a:gdLst>
                  <a:gd name="T0" fmla="*/ 1268 w 1279"/>
                  <a:gd name="T1" fmla="*/ 337 h 715"/>
                  <a:gd name="T2" fmla="*/ 1117 w 1279"/>
                  <a:gd name="T3" fmla="*/ 151 h 715"/>
                  <a:gd name="T4" fmla="*/ 1002 w 1279"/>
                  <a:gd name="T5" fmla="*/ 33 h 715"/>
                  <a:gd name="T6" fmla="*/ 927 w 1279"/>
                  <a:gd name="T7" fmla="*/ 1 h 715"/>
                  <a:gd name="T8" fmla="*/ 851 w 1279"/>
                  <a:gd name="T9" fmla="*/ 184 h 715"/>
                  <a:gd name="T10" fmla="*/ 913 w 1279"/>
                  <a:gd name="T11" fmla="*/ 249 h 715"/>
                  <a:gd name="T12" fmla="*/ 366 w 1279"/>
                  <a:gd name="T13" fmla="*/ 249 h 715"/>
                  <a:gd name="T14" fmla="*/ 428 w 1279"/>
                  <a:gd name="T15" fmla="*/ 184 h 715"/>
                  <a:gd name="T16" fmla="*/ 352 w 1279"/>
                  <a:gd name="T17" fmla="*/ 2 h 715"/>
                  <a:gd name="T18" fmla="*/ 277 w 1279"/>
                  <a:gd name="T19" fmla="*/ 33 h 715"/>
                  <a:gd name="T20" fmla="*/ 162 w 1279"/>
                  <a:gd name="T21" fmla="*/ 151 h 715"/>
                  <a:gd name="T22" fmla="*/ 11 w 1279"/>
                  <a:gd name="T23" fmla="*/ 337 h 715"/>
                  <a:gd name="T24" fmla="*/ 145 w 1279"/>
                  <a:gd name="T25" fmla="*/ 537 h 715"/>
                  <a:gd name="T26" fmla="*/ 277 w 1279"/>
                  <a:gd name="T27" fmla="*/ 673 h 715"/>
                  <a:gd name="T28" fmla="*/ 427 w 1279"/>
                  <a:gd name="T29" fmla="*/ 674 h 715"/>
                  <a:gd name="T30" fmla="*/ 428 w 1279"/>
                  <a:gd name="T31" fmla="*/ 532 h 715"/>
                  <a:gd name="T32" fmla="*/ 366 w 1279"/>
                  <a:gd name="T33" fmla="*/ 477 h 715"/>
                  <a:gd name="T34" fmla="*/ 913 w 1279"/>
                  <a:gd name="T35" fmla="*/ 477 h 715"/>
                  <a:gd name="T36" fmla="*/ 851 w 1279"/>
                  <a:gd name="T37" fmla="*/ 532 h 715"/>
                  <a:gd name="T38" fmla="*/ 852 w 1279"/>
                  <a:gd name="T39" fmla="*/ 674 h 715"/>
                  <a:gd name="T40" fmla="*/ 1002 w 1279"/>
                  <a:gd name="T41" fmla="*/ 673 h 715"/>
                  <a:gd name="T42" fmla="*/ 1134 w 1279"/>
                  <a:gd name="T43" fmla="*/ 537 h 715"/>
                  <a:gd name="T44" fmla="*/ 1268 w 1279"/>
                  <a:gd name="T45" fmla="*/ 33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9" h="715">
                    <a:moveTo>
                      <a:pt x="1268" y="337"/>
                    </a:moveTo>
                    <a:cubicBezTo>
                      <a:pt x="1258" y="267"/>
                      <a:pt x="1164" y="200"/>
                      <a:pt x="1117" y="151"/>
                    </a:cubicBezTo>
                    <a:cubicBezTo>
                      <a:pt x="1078" y="112"/>
                      <a:pt x="1040" y="72"/>
                      <a:pt x="1002" y="33"/>
                    </a:cubicBezTo>
                    <a:cubicBezTo>
                      <a:pt x="981" y="12"/>
                      <a:pt x="954" y="1"/>
                      <a:pt x="927" y="1"/>
                    </a:cubicBezTo>
                    <a:cubicBezTo>
                      <a:pt x="838" y="0"/>
                      <a:pt x="792" y="122"/>
                      <a:pt x="851" y="184"/>
                    </a:cubicBezTo>
                    <a:cubicBezTo>
                      <a:pt x="851" y="184"/>
                      <a:pt x="913" y="249"/>
                      <a:pt x="913" y="249"/>
                    </a:cubicBezTo>
                    <a:cubicBezTo>
                      <a:pt x="366" y="249"/>
                      <a:pt x="366" y="249"/>
                      <a:pt x="366" y="249"/>
                    </a:cubicBezTo>
                    <a:cubicBezTo>
                      <a:pt x="366" y="249"/>
                      <a:pt x="428" y="184"/>
                      <a:pt x="428" y="184"/>
                    </a:cubicBezTo>
                    <a:cubicBezTo>
                      <a:pt x="487" y="122"/>
                      <a:pt x="441" y="1"/>
                      <a:pt x="352" y="2"/>
                    </a:cubicBezTo>
                    <a:cubicBezTo>
                      <a:pt x="325" y="2"/>
                      <a:pt x="298" y="12"/>
                      <a:pt x="277" y="33"/>
                    </a:cubicBezTo>
                    <a:cubicBezTo>
                      <a:pt x="239" y="73"/>
                      <a:pt x="201" y="112"/>
                      <a:pt x="162" y="151"/>
                    </a:cubicBezTo>
                    <a:cubicBezTo>
                      <a:pt x="115" y="200"/>
                      <a:pt x="21" y="267"/>
                      <a:pt x="11" y="337"/>
                    </a:cubicBezTo>
                    <a:cubicBezTo>
                      <a:pt x="0" y="418"/>
                      <a:pt x="94" y="485"/>
                      <a:pt x="145" y="537"/>
                    </a:cubicBezTo>
                    <a:cubicBezTo>
                      <a:pt x="189" y="582"/>
                      <a:pt x="233" y="627"/>
                      <a:pt x="277" y="673"/>
                    </a:cubicBezTo>
                    <a:cubicBezTo>
                      <a:pt x="318" y="715"/>
                      <a:pt x="385" y="715"/>
                      <a:pt x="427" y="674"/>
                    </a:cubicBezTo>
                    <a:cubicBezTo>
                      <a:pt x="468" y="633"/>
                      <a:pt x="469" y="574"/>
                      <a:pt x="428" y="532"/>
                    </a:cubicBezTo>
                    <a:cubicBezTo>
                      <a:pt x="366" y="477"/>
                      <a:pt x="366" y="477"/>
                      <a:pt x="366" y="477"/>
                    </a:cubicBezTo>
                    <a:cubicBezTo>
                      <a:pt x="913" y="477"/>
                      <a:pt x="913" y="477"/>
                      <a:pt x="913" y="477"/>
                    </a:cubicBezTo>
                    <a:cubicBezTo>
                      <a:pt x="851" y="532"/>
                      <a:pt x="851" y="532"/>
                      <a:pt x="851" y="532"/>
                    </a:cubicBezTo>
                    <a:cubicBezTo>
                      <a:pt x="810" y="574"/>
                      <a:pt x="811" y="633"/>
                      <a:pt x="852" y="674"/>
                    </a:cubicBezTo>
                    <a:cubicBezTo>
                      <a:pt x="894" y="715"/>
                      <a:pt x="961" y="715"/>
                      <a:pt x="1002" y="673"/>
                    </a:cubicBezTo>
                    <a:cubicBezTo>
                      <a:pt x="1046" y="627"/>
                      <a:pt x="1090" y="582"/>
                      <a:pt x="1134" y="537"/>
                    </a:cubicBezTo>
                    <a:cubicBezTo>
                      <a:pt x="1184" y="485"/>
                      <a:pt x="1279" y="418"/>
                      <a:pt x="1268"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40" name="Freeform 21"/>
              <p:cNvSpPr>
                <a:spLocks/>
              </p:cNvSpPr>
              <p:nvPr/>
            </p:nvSpPr>
            <p:spPr bwMode="auto">
              <a:xfrm>
                <a:off x="4003676" y="893763"/>
                <a:ext cx="644525" cy="466725"/>
              </a:xfrm>
              <a:custGeom>
                <a:avLst/>
                <a:gdLst>
                  <a:gd name="T0" fmla="*/ 1377 w 1421"/>
                  <a:gd name="T1" fmla="*/ 173 h 1018"/>
                  <a:gd name="T2" fmla="*/ 1161 w 1421"/>
                  <a:gd name="T3" fmla="*/ 69 h 1018"/>
                  <a:gd name="T4" fmla="*/ 1007 w 1421"/>
                  <a:gd name="T5" fmla="*/ 10 h 1018"/>
                  <a:gd name="T6" fmla="*/ 926 w 1421"/>
                  <a:gd name="T7" fmla="*/ 13 h 1018"/>
                  <a:gd name="T8" fmla="*/ 935 w 1421"/>
                  <a:gd name="T9" fmla="*/ 211 h 1018"/>
                  <a:gd name="T10" fmla="*/ 1018 w 1421"/>
                  <a:gd name="T11" fmla="*/ 244 h 1018"/>
                  <a:gd name="T12" fmla="*/ 305 w 1421"/>
                  <a:gd name="T13" fmla="*/ 576 h 1018"/>
                  <a:gd name="T14" fmla="*/ 334 w 1421"/>
                  <a:gd name="T15" fmla="*/ 491 h 1018"/>
                  <a:gd name="T16" fmla="*/ 187 w 1421"/>
                  <a:gd name="T17" fmla="*/ 358 h 1018"/>
                  <a:gd name="T18" fmla="*/ 133 w 1421"/>
                  <a:gd name="T19" fmla="*/ 418 h 1018"/>
                  <a:gd name="T20" fmla="*/ 79 w 1421"/>
                  <a:gd name="T21" fmla="*/ 574 h 1018"/>
                  <a:gd name="T22" fmla="*/ 21 w 1421"/>
                  <a:gd name="T23" fmla="*/ 806 h 1018"/>
                  <a:gd name="T24" fmla="*/ 226 w 1421"/>
                  <a:gd name="T25" fmla="*/ 930 h 1018"/>
                  <a:gd name="T26" fmla="*/ 404 w 1421"/>
                  <a:gd name="T27" fmla="*/ 998 h 1018"/>
                  <a:gd name="T28" fmla="*/ 540 w 1421"/>
                  <a:gd name="T29" fmla="*/ 936 h 1018"/>
                  <a:gd name="T30" fmla="*/ 480 w 1421"/>
                  <a:gd name="T31" fmla="*/ 806 h 1018"/>
                  <a:gd name="T32" fmla="*/ 401 w 1421"/>
                  <a:gd name="T33" fmla="*/ 783 h 1018"/>
                  <a:gd name="T34" fmla="*/ 1114 w 1421"/>
                  <a:gd name="T35" fmla="*/ 450 h 1018"/>
                  <a:gd name="T36" fmla="*/ 1082 w 1421"/>
                  <a:gd name="T37" fmla="*/ 526 h 1018"/>
                  <a:gd name="T38" fmla="*/ 1143 w 1421"/>
                  <a:gd name="T39" fmla="*/ 654 h 1018"/>
                  <a:gd name="T40" fmla="*/ 1278 w 1421"/>
                  <a:gd name="T41" fmla="*/ 590 h 1018"/>
                  <a:gd name="T42" fmla="*/ 1340 w 1421"/>
                  <a:gd name="T43" fmla="*/ 411 h 1018"/>
                  <a:gd name="T44" fmla="*/ 1377 w 1421"/>
                  <a:gd name="T45" fmla="*/ 17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1" h="1018">
                    <a:moveTo>
                      <a:pt x="1377" y="173"/>
                    </a:moveTo>
                    <a:cubicBezTo>
                      <a:pt x="1339" y="114"/>
                      <a:pt x="1225" y="93"/>
                      <a:pt x="1161" y="69"/>
                    </a:cubicBezTo>
                    <a:cubicBezTo>
                      <a:pt x="1110" y="49"/>
                      <a:pt x="1059" y="30"/>
                      <a:pt x="1007" y="10"/>
                    </a:cubicBezTo>
                    <a:cubicBezTo>
                      <a:pt x="980" y="0"/>
                      <a:pt x="951" y="2"/>
                      <a:pt x="926" y="13"/>
                    </a:cubicBezTo>
                    <a:cubicBezTo>
                      <a:pt x="845" y="50"/>
                      <a:pt x="855" y="180"/>
                      <a:pt x="935" y="211"/>
                    </a:cubicBezTo>
                    <a:cubicBezTo>
                      <a:pt x="935" y="211"/>
                      <a:pt x="1018" y="244"/>
                      <a:pt x="1018" y="244"/>
                    </a:cubicBezTo>
                    <a:cubicBezTo>
                      <a:pt x="305" y="576"/>
                      <a:pt x="305" y="576"/>
                      <a:pt x="305" y="576"/>
                    </a:cubicBezTo>
                    <a:cubicBezTo>
                      <a:pt x="305" y="576"/>
                      <a:pt x="334" y="491"/>
                      <a:pt x="334" y="491"/>
                    </a:cubicBezTo>
                    <a:cubicBezTo>
                      <a:pt x="361" y="410"/>
                      <a:pt x="268" y="319"/>
                      <a:pt x="187" y="358"/>
                    </a:cubicBezTo>
                    <a:cubicBezTo>
                      <a:pt x="163" y="369"/>
                      <a:pt x="143" y="390"/>
                      <a:pt x="133" y="418"/>
                    </a:cubicBezTo>
                    <a:cubicBezTo>
                      <a:pt x="115" y="470"/>
                      <a:pt x="97" y="522"/>
                      <a:pt x="79" y="574"/>
                    </a:cubicBezTo>
                    <a:cubicBezTo>
                      <a:pt x="57" y="638"/>
                      <a:pt x="0" y="738"/>
                      <a:pt x="21" y="806"/>
                    </a:cubicBezTo>
                    <a:cubicBezTo>
                      <a:pt x="45" y="884"/>
                      <a:pt x="159" y="905"/>
                      <a:pt x="226" y="930"/>
                    </a:cubicBezTo>
                    <a:cubicBezTo>
                      <a:pt x="285" y="953"/>
                      <a:pt x="344" y="975"/>
                      <a:pt x="404" y="998"/>
                    </a:cubicBezTo>
                    <a:cubicBezTo>
                      <a:pt x="458" y="1018"/>
                      <a:pt x="519" y="991"/>
                      <a:pt x="540" y="936"/>
                    </a:cubicBezTo>
                    <a:cubicBezTo>
                      <a:pt x="560" y="881"/>
                      <a:pt x="535" y="827"/>
                      <a:pt x="480" y="806"/>
                    </a:cubicBezTo>
                    <a:cubicBezTo>
                      <a:pt x="401" y="783"/>
                      <a:pt x="401" y="783"/>
                      <a:pt x="401" y="783"/>
                    </a:cubicBezTo>
                    <a:cubicBezTo>
                      <a:pt x="1114" y="450"/>
                      <a:pt x="1114" y="450"/>
                      <a:pt x="1114" y="450"/>
                    </a:cubicBezTo>
                    <a:cubicBezTo>
                      <a:pt x="1082" y="526"/>
                      <a:pt x="1082" y="526"/>
                      <a:pt x="1082" y="526"/>
                    </a:cubicBezTo>
                    <a:cubicBezTo>
                      <a:pt x="1062" y="581"/>
                      <a:pt x="1088" y="635"/>
                      <a:pt x="1143" y="654"/>
                    </a:cubicBezTo>
                    <a:cubicBezTo>
                      <a:pt x="1198" y="674"/>
                      <a:pt x="1258" y="646"/>
                      <a:pt x="1278" y="590"/>
                    </a:cubicBezTo>
                    <a:cubicBezTo>
                      <a:pt x="1299" y="530"/>
                      <a:pt x="1319" y="470"/>
                      <a:pt x="1340" y="411"/>
                    </a:cubicBezTo>
                    <a:cubicBezTo>
                      <a:pt x="1364" y="343"/>
                      <a:pt x="1421" y="242"/>
                      <a:pt x="1377"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141" name="Freeform 22"/>
              <p:cNvSpPr>
                <a:spLocks/>
              </p:cNvSpPr>
              <p:nvPr/>
            </p:nvSpPr>
            <p:spPr bwMode="auto">
              <a:xfrm>
                <a:off x="4003676" y="-6350"/>
                <a:ext cx="644525" cy="466725"/>
              </a:xfrm>
              <a:custGeom>
                <a:avLst/>
                <a:gdLst>
                  <a:gd name="T0" fmla="*/ 1377 w 1421"/>
                  <a:gd name="T1" fmla="*/ 845 h 1018"/>
                  <a:gd name="T2" fmla="*/ 1161 w 1421"/>
                  <a:gd name="T3" fmla="*/ 949 h 1018"/>
                  <a:gd name="T4" fmla="*/ 1007 w 1421"/>
                  <a:gd name="T5" fmla="*/ 1008 h 1018"/>
                  <a:gd name="T6" fmla="*/ 926 w 1421"/>
                  <a:gd name="T7" fmla="*/ 1005 h 1018"/>
                  <a:gd name="T8" fmla="*/ 935 w 1421"/>
                  <a:gd name="T9" fmla="*/ 807 h 1018"/>
                  <a:gd name="T10" fmla="*/ 1018 w 1421"/>
                  <a:gd name="T11" fmla="*/ 774 h 1018"/>
                  <a:gd name="T12" fmla="*/ 305 w 1421"/>
                  <a:gd name="T13" fmla="*/ 442 h 1018"/>
                  <a:gd name="T14" fmla="*/ 334 w 1421"/>
                  <a:gd name="T15" fmla="*/ 527 h 1018"/>
                  <a:gd name="T16" fmla="*/ 187 w 1421"/>
                  <a:gd name="T17" fmla="*/ 660 h 1018"/>
                  <a:gd name="T18" fmla="*/ 133 w 1421"/>
                  <a:gd name="T19" fmla="*/ 600 h 1018"/>
                  <a:gd name="T20" fmla="*/ 79 w 1421"/>
                  <a:gd name="T21" fmla="*/ 444 h 1018"/>
                  <a:gd name="T22" fmla="*/ 21 w 1421"/>
                  <a:gd name="T23" fmla="*/ 212 h 1018"/>
                  <a:gd name="T24" fmla="*/ 226 w 1421"/>
                  <a:gd name="T25" fmla="*/ 88 h 1018"/>
                  <a:gd name="T26" fmla="*/ 404 w 1421"/>
                  <a:gd name="T27" fmla="*/ 20 h 1018"/>
                  <a:gd name="T28" fmla="*/ 540 w 1421"/>
                  <a:gd name="T29" fmla="*/ 82 h 1018"/>
                  <a:gd name="T30" fmla="*/ 480 w 1421"/>
                  <a:gd name="T31" fmla="*/ 212 h 1018"/>
                  <a:gd name="T32" fmla="*/ 401 w 1421"/>
                  <a:gd name="T33" fmla="*/ 235 h 1018"/>
                  <a:gd name="T34" fmla="*/ 1114 w 1421"/>
                  <a:gd name="T35" fmla="*/ 568 h 1018"/>
                  <a:gd name="T36" fmla="*/ 1082 w 1421"/>
                  <a:gd name="T37" fmla="*/ 492 h 1018"/>
                  <a:gd name="T38" fmla="*/ 1143 w 1421"/>
                  <a:gd name="T39" fmla="*/ 364 h 1018"/>
                  <a:gd name="T40" fmla="*/ 1278 w 1421"/>
                  <a:gd name="T41" fmla="*/ 428 h 1018"/>
                  <a:gd name="T42" fmla="*/ 1340 w 1421"/>
                  <a:gd name="T43" fmla="*/ 607 h 1018"/>
                  <a:gd name="T44" fmla="*/ 1377 w 1421"/>
                  <a:gd name="T45" fmla="*/ 845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1" h="1018">
                    <a:moveTo>
                      <a:pt x="1377" y="845"/>
                    </a:moveTo>
                    <a:cubicBezTo>
                      <a:pt x="1339" y="904"/>
                      <a:pt x="1225" y="925"/>
                      <a:pt x="1161" y="949"/>
                    </a:cubicBezTo>
                    <a:cubicBezTo>
                      <a:pt x="1110" y="969"/>
                      <a:pt x="1059" y="988"/>
                      <a:pt x="1007" y="1008"/>
                    </a:cubicBezTo>
                    <a:cubicBezTo>
                      <a:pt x="980" y="1018"/>
                      <a:pt x="951" y="1016"/>
                      <a:pt x="926" y="1005"/>
                    </a:cubicBezTo>
                    <a:cubicBezTo>
                      <a:pt x="845" y="968"/>
                      <a:pt x="855" y="838"/>
                      <a:pt x="935" y="807"/>
                    </a:cubicBezTo>
                    <a:cubicBezTo>
                      <a:pt x="935" y="807"/>
                      <a:pt x="1018" y="774"/>
                      <a:pt x="1018" y="774"/>
                    </a:cubicBezTo>
                    <a:cubicBezTo>
                      <a:pt x="305" y="442"/>
                      <a:pt x="305" y="442"/>
                      <a:pt x="305" y="442"/>
                    </a:cubicBezTo>
                    <a:cubicBezTo>
                      <a:pt x="305" y="442"/>
                      <a:pt x="334" y="527"/>
                      <a:pt x="334" y="527"/>
                    </a:cubicBezTo>
                    <a:cubicBezTo>
                      <a:pt x="361" y="608"/>
                      <a:pt x="268" y="699"/>
                      <a:pt x="187" y="660"/>
                    </a:cubicBezTo>
                    <a:cubicBezTo>
                      <a:pt x="163" y="649"/>
                      <a:pt x="143" y="628"/>
                      <a:pt x="133" y="600"/>
                    </a:cubicBezTo>
                    <a:cubicBezTo>
                      <a:pt x="115" y="548"/>
                      <a:pt x="97" y="496"/>
                      <a:pt x="79" y="444"/>
                    </a:cubicBezTo>
                    <a:cubicBezTo>
                      <a:pt x="57" y="380"/>
                      <a:pt x="0" y="280"/>
                      <a:pt x="21" y="212"/>
                    </a:cubicBezTo>
                    <a:cubicBezTo>
                      <a:pt x="45" y="134"/>
                      <a:pt x="159" y="113"/>
                      <a:pt x="226" y="88"/>
                    </a:cubicBezTo>
                    <a:cubicBezTo>
                      <a:pt x="285" y="65"/>
                      <a:pt x="344" y="43"/>
                      <a:pt x="404" y="20"/>
                    </a:cubicBezTo>
                    <a:cubicBezTo>
                      <a:pt x="458" y="0"/>
                      <a:pt x="519" y="27"/>
                      <a:pt x="540" y="82"/>
                    </a:cubicBezTo>
                    <a:cubicBezTo>
                      <a:pt x="560" y="137"/>
                      <a:pt x="535" y="191"/>
                      <a:pt x="480" y="212"/>
                    </a:cubicBezTo>
                    <a:cubicBezTo>
                      <a:pt x="401" y="235"/>
                      <a:pt x="401" y="235"/>
                      <a:pt x="401" y="235"/>
                    </a:cubicBezTo>
                    <a:cubicBezTo>
                      <a:pt x="1114" y="568"/>
                      <a:pt x="1114" y="568"/>
                      <a:pt x="1114" y="568"/>
                    </a:cubicBezTo>
                    <a:cubicBezTo>
                      <a:pt x="1082" y="492"/>
                      <a:pt x="1082" y="492"/>
                      <a:pt x="1082" y="492"/>
                    </a:cubicBezTo>
                    <a:cubicBezTo>
                      <a:pt x="1062" y="437"/>
                      <a:pt x="1088" y="383"/>
                      <a:pt x="1143" y="364"/>
                    </a:cubicBezTo>
                    <a:cubicBezTo>
                      <a:pt x="1198" y="344"/>
                      <a:pt x="1258" y="372"/>
                      <a:pt x="1278" y="428"/>
                    </a:cubicBezTo>
                    <a:cubicBezTo>
                      <a:pt x="1299" y="488"/>
                      <a:pt x="1319" y="548"/>
                      <a:pt x="1340" y="607"/>
                    </a:cubicBezTo>
                    <a:cubicBezTo>
                      <a:pt x="1364" y="675"/>
                      <a:pt x="1421" y="776"/>
                      <a:pt x="1377" y="8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grpSp>
      </p:grpSp>
      <p:grpSp>
        <p:nvGrpSpPr>
          <p:cNvPr id="32" name="Group 31"/>
          <p:cNvGrpSpPr/>
          <p:nvPr/>
        </p:nvGrpSpPr>
        <p:grpSpPr>
          <a:xfrm>
            <a:off x="631580" y="1013387"/>
            <a:ext cx="7905554" cy="958997"/>
            <a:chOff x="630553" y="1013386"/>
            <a:chExt cx="7907613" cy="958997"/>
          </a:xfrm>
        </p:grpSpPr>
        <p:sp>
          <p:nvSpPr>
            <p:cNvPr id="9" name="Rounded Rectangle 8"/>
            <p:cNvSpPr/>
            <p:nvPr/>
          </p:nvSpPr>
          <p:spPr>
            <a:xfrm>
              <a:off x="630553" y="1031424"/>
              <a:ext cx="7907613" cy="940959"/>
            </a:xfrm>
            <a:prstGeom prst="roundRect">
              <a:avLst>
                <a:gd name="adj" fmla="val 0"/>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b="1" dirty="0">
                <a:latin typeface="+mj-lt"/>
              </a:endParaRPr>
            </a:p>
          </p:txBody>
        </p:sp>
        <p:sp>
          <p:nvSpPr>
            <p:cNvPr id="44" name="Rectangle 43"/>
            <p:cNvSpPr/>
            <p:nvPr/>
          </p:nvSpPr>
          <p:spPr>
            <a:xfrm>
              <a:off x="1667128" y="1333657"/>
              <a:ext cx="1366533" cy="230018"/>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latin typeface="+mj-lt"/>
                </a:rPr>
                <a:t>IWAN App</a:t>
              </a:r>
            </a:p>
          </p:txBody>
        </p:sp>
        <p:sp>
          <p:nvSpPr>
            <p:cNvPr id="45" name="Rectangle 44"/>
            <p:cNvSpPr/>
            <p:nvPr/>
          </p:nvSpPr>
          <p:spPr>
            <a:xfrm>
              <a:off x="3085603" y="1333657"/>
              <a:ext cx="1366533" cy="230018"/>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latin typeface="+mj-lt"/>
                </a:rPr>
                <a:t>ESA</a:t>
              </a:r>
            </a:p>
          </p:txBody>
        </p:sp>
        <p:sp>
          <p:nvSpPr>
            <p:cNvPr id="46" name="Rectangle 45"/>
            <p:cNvSpPr/>
            <p:nvPr/>
          </p:nvSpPr>
          <p:spPr>
            <a:xfrm>
              <a:off x="4504079" y="1333657"/>
              <a:ext cx="1366533" cy="230018"/>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latin typeface="+mj-lt"/>
                </a:rPr>
                <a:t>Easy QoS</a:t>
              </a:r>
            </a:p>
          </p:txBody>
        </p:sp>
        <p:sp>
          <p:nvSpPr>
            <p:cNvPr id="8" name="Rectangle 7"/>
            <p:cNvSpPr/>
            <p:nvPr/>
          </p:nvSpPr>
          <p:spPr>
            <a:xfrm>
              <a:off x="1666384" y="1612268"/>
              <a:ext cx="5623560" cy="270737"/>
            </a:xfrm>
            <a:prstGeom prst="rect">
              <a:avLst/>
            </a:prstGeom>
            <a:solidFill>
              <a:schemeClr val="tx1"/>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r>
                <a:rPr lang="en-US" sz="1200" dirty="0">
                  <a:latin typeface="+mj-lt"/>
                </a:rPr>
                <a:t>APIC-EM</a:t>
              </a:r>
              <a:r>
                <a:rPr lang="ja-JP" altLang="en-US" sz="1200" dirty="0">
                  <a:latin typeface="+mj-lt"/>
                </a:rPr>
                <a:t> および </a:t>
              </a:r>
              <a:r>
                <a:rPr lang="en-US" sz="1200" dirty="0">
                  <a:latin typeface="+mj-lt"/>
                </a:rPr>
                <a:t>Cisco Prime™ Infrastructure</a:t>
              </a:r>
            </a:p>
          </p:txBody>
        </p:sp>
        <p:sp>
          <p:nvSpPr>
            <p:cNvPr id="22" name="Rectangle 21"/>
            <p:cNvSpPr/>
            <p:nvPr/>
          </p:nvSpPr>
          <p:spPr>
            <a:xfrm>
              <a:off x="2654189" y="1013386"/>
              <a:ext cx="3852690" cy="311624"/>
            </a:xfrm>
            <a:prstGeom prst="rect">
              <a:avLst/>
            </a:prstGeom>
          </p:spPr>
          <p:txBody>
            <a:bodyPr wrap="square">
              <a:spAutoFit/>
            </a:bodyPr>
            <a:lstStyle/>
            <a:p>
              <a:pPr algn="ctr"/>
              <a:r>
                <a:rPr lang="en-US" sz="1425" b="1" dirty="0">
                  <a:solidFill>
                    <a:schemeClr val="tx1">
                      <a:lumMod val="75000"/>
                    </a:schemeClr>
                  </a:solidFill>
                  <a:latin typeface="+mj-lt"/>
                </a:rPr>
                <a:t>Cisco</a:t>
              </a:r>
              <a:r>
                <a:rPr lang="en-US" sz="1425" b="1" baseline="30000" dirty="0">
                  <a:solidFill>
                    <a:schemeClr val="tx1">
                      <a:lumMod val="75000"/>
                    </a:schemeClr>
                  </a:solidFill>
                  <a:latin typeface="+mj-lt"/>
                  <a:cs typeface="Arial"/>
                </a:rPr>
                <a:t>®</a:t>
              </a:r>
              <a:r>
                <a:rPr lang="en-US" sz="1425" b="1" dirty="0">
                  <a:solidFill>
                    <a:schemeClr val="tx1">
                      <a:lumMod val="75000"/>
                    </a:schemeClr>
                  </a:solidFill>
                  <a:latin typeface="+mj-lt"/>
                  <a:cs typeface="Arial"/>
                </a:rPr>
                <a:t> </a:t>
              </a:r>
              <a:r>
                <a:rPr lang="en-US" sz="1425" b="1" dirty="0">
                  <a:solidFill>
                    <a:schemeClr val="tx1">
                      <a:lumMod val="75000"/>
                    </a:schemeClr>
                  </a:solidFill>
                  <a:latin typeface="+mj-lt"/>
                </a:rPr>
                <a:t>SDN </a:t>
              </a:r>
              <a:r>
                <a:rPr lang="ja-JP" altLang="en-US" sz="1425" b="1" dirty="0">
                  <a:solidFill>
                    <a:schemeClr val="tx1">
                      <a:lumMod val="75000"/>
                    </a:schemeClr>
                  </a:solidFill>
                  <a:latin typeface="+mj-lt"/>
                </a:rPr>
                <a:t>アプリケーション</a:t>
              </a:r>
              <a:endParaRPr lang="en-US" sz="1425" b="1" dirty="0">
                <a:solidFill>
                  <a:schemeClr val="tx1">
                    <a:lumMod val="75000"/>
                  </a:schemeClr>
                </a:solidFill>
                <a:latin typeface="+mj-lt"/>
              </a:endParaRPr>
            </a:p>
          </p:txBody>
        </p:sp>
        <p:sp>
          <p:nvSpPr>
            <p:cNvPr id="84" name="Rectangle 83"/>
            <p:cNvSpPr/>
            <p:nvPr/>
          </p:nvSpPr>
          <p:spPr>
            <a:xfrm>
              <a:off x="5909284" y="1335790"/>
              <a:ext cx="1366533" cy="230018"/>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latin typeface="+mj-lt"/>
                </a:rPr>
                <a:t>PnP</a:t>
              </a:r>
            </a:p>
          </p:txBody>
        </p:sp>
      </p:grpSp>
      <p:sp>
        <p:nvSpPr>
          <p:cNvPr id="15" name="TextBox 14"/>
          <p:cNvSpPr txBox="1"/>
          <p:nvPr/>
        </p:nvSpPr>
        <p:spPr>
          <a:xfrm>
            <a:off x="644966" y="2084937"/>
            <a:ext cx="2630923" cy="334685"/>
          </a:xfrm>
          <a:prstGeom prst="rect">
            <a:avLst/>
          </a:prstGeom>
          <a:noFill/>
        </p:spPr>
        <p:txBody>
          <a:bodyPr wrap="square" lIns="91418" tIns="45709" rIns="91418" bIns="45709" rtlCol="0">
            <a:spAutoFit/>
          </a:bodyPr>
          <a:lstStyle/>
          <a:p>
            <a:r>
              <a:rPr lang="en-US" sz="1575" dirty="0">
                <a:solidFill>
                  <a:schemeClr val="tx1">
                    <a:lumMod val="75000"/>
                  </a:schemeClr>
                </a:solidFill>
                <a:latin typeface="+mj-lt"/>
              </a:rPr>
              <a:t>WAN</a:t>
            </a:r>
          </a:p>
        </p:txBody>
      </p:sp>
      <p:sp>
        <p:nvSpPr>
          <p:cNvPr id="95" name="Rectangle 94"/>
          <p:cNvSpPr/>
          <p:nvPr/>
        </p:nvSpPr>
        <p:spPr>
          <a:xfrm>
            <a:off x="3237221" y="2390438"/>
            <a:ext cx="2493664" cy="311608"/>
          </a:xfrm>
          <a:prstGeom prst="rect">
            <a:avLst/>
          </a:prstGeom>
        </p:spPr>
        <p:txBody>
          <a:bodyPr wrap="none" lIns="91424" tIns="45712" rIns="91424" bIns="45712">
            <a:spAutoFit/>
          </a:bodyPr>
          <a:lstStyle/>
          <a:p>
            <a:pPr algn="ctr"/>
            <a:r>
              <a:rPr lang="ja-JP" altLang="en-US" sz="1425" b="1" dirty="0">
                <a:solidFill>
                  <a:schemeClr val="tx1">
                    <a:lumMod val="75000"/>
                  </a:schemeClr>
                </a:solidFill>
                <a:latin typeface="+mj-lt"/>
              </a:rPr>
              <a:t>インテリジェント </a:t>
            </a:r>
            <a:r>
              <a:rPr lang="en-US" sz="1425" b="1" dirty="0">
                <a:solidFill>
                  <a:schemeClr val="tx1">
                    <a:lumMod val="75000"/>
                  </a:schemeClr>
                </a:solidFill>
                <a:latin typeface="+mj-lt"/>
              </a:rPr>
              <a:t>WAN (IWAN)</a:t>
            </a:r>
          </a:p>
        </p:txBody>
      </p:sp>
      <p:grpSp>
        <p:nvGrpSpPr>
          <p:cNvPr id="29" name="Group 28"/>
          <p:cNvGrpSpPr/>
          <p:nvPr/>
        </p:nvGrpSpPr>
        <p:grpSpPr>
          <a:xfrm>
            <a:off x="3257770" y="3868311"/>
            <a:ext cx="2714747" cy="1141465"/>
            <a:chOff x="3202746" y="3853196"/>
            <a:chExt cx="2715454" cy="1141465"/>
          </a:xfrm>
        </p:grpSpPr>
        <p:sp>
          <p:nvSpPr>
            <p:cNvPr id="90" name="Rounded Rectangle 89"/>
            <p:cNvSpPr/>
            <p:nvPr/>
          </p:nvSpPr>
          <p:spPr>
            <a:xfrm>
              <a:off x="3202746" y="3853617"/>
              <a:ext cx="2715454" cy="1141044"/>
            </a:xfrm>
            <a:prstGeom prst="roundRect">
              <a:avLst>
                <a:gd name="adj" fmla="val 0"/>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latin typeface="+mj-lt"/>
              </a:endParaRPr>
            </a:p>
          </p:txBody>
        </p:sp>
        <p:sp>
          <p:nvSpPr>
            <p:cNvPr id="94" name="Rectangle 93"/>
            <p:cNvSpPr/>
            <p:nvPr/>
          </p:nvSpPr>
          <p:spPr>
            <a:xfrm>
              <a:off x="3202746" y="3853196"/>
              <a:ext cx="2706538" cy="311624"/>
            </a:xfrm>
            <a:prstGeom prst="rect">
              <a:avLst/>
            </a:prstGeom>
          </p:spPr>
          <p:txBody>
            <a:bodyPr wrap="square">
              <a:spAutoFit/>
            </a:bodyPr>
            <a:lstStyle/>
            <a:p>
              <a:pPr algn="ctr"/>
              <a:r>
                <a:rPr lang="ja-JP" altLang="en-US" sz="1425" b="1" dirty="0">
                  <a:solidFill>
                    <a:schemeClr val="tx1">
                      <a:lumMod val="75000"/>
                    </a:schemeClr>
                  </a:solidFill>
                  <a:latin typeface="+mj-lt"/>
                </a:rPr>
                <a:t>仮想アプライアンス</a:t>
              </a:r>
              <a:endParaRPr lang="en-US" sz="1425" b="1" dirty="0">
                <a:latin typeface="+mj-lt"/>
              </a:endParaRPr>
            </a:p>
          </p:txBody>
        </p:sp>
        <p:grpSp>
          <p:nvGrpSpPr>
            <p:cNvPr id="28" name="Group 27"/>
            <p:cNvGrpSpPr/>
            <p:nvPr/>
          </p:nvGrpSpPr>
          <p:grpSpPr>
            <a:xfrm>
              <a:off x="3308005" y="4220332"/>
              <a:ext cx="2497224" cy="617112"/>
              <a:chOff x="3315562" y="4220332"/>
              <a:chExt cx="2497224" cy="617112"/>
            </a:xfrm>
          </p:grpSpPr>
          <p:grpSp>
            <p:nvGrpSpPr>
              <p:cNvPr id="10" name="Group 9"/>
              <p:cNvGrpSpPr/>
              <p:nvPr/>
            </p:nvGrpSpPr>
            <p:grpSpPr>
              <a:xfrm>
                <a:off x="5195674" y="4220332"/>
                <a:ext cx="617112" cy="617112"/>
                <a:chOff x="717070" y="4117154"/>
                <a:chExt cx="617112" cy="617112"/>
              </a:xfrm>
            </p:grpSpPr>
            <p:sp>
              <p:nvSpPr>
                <p:cNvPr id="72" name="Oval 71"/>
                <p:cNvSpPr>
                  <a:spLocks noChangeAspect="1"/>
                </p:cNvSpPr>
                <p:nvPr/>
              </p:nvSpPr>
              <p:spPr>
                <a:xfrm>
                  <a:off x="717070" y="4117154"/>
                  <a:ext cx="617112" cy="617112"/>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73" name="TextBox 72"/>
                <p:cNvSpPr txBox="1"/>
                <p:nvPr/>
              </p:nvSpPr>
              <p:spPr>
                <a:xfrm>
                  <a:off x="717608" y="4302600"/>
                  <a:ext cx="616035" cy="242374"/>
                </a:xfrm>
                <a:prstGeom prst="rect">
                  <a:avLst/>
                </a:prstGeom>
                <a:noFill/>
              </p:spPr>
              <p:txBody>
                <a:bodyPr wrap="none" rtlCol="0">
                  <a:spAutoFit/>
                </a:bodyPr>
                <a:lstStyle/>
                <a:p>
                  <a:pPr algn="ctr"/>
                  <a:r>
                    <a:rPr lang="en-US" sz="975" dirty="0">
                      <a:solidFill>
                        <a:schemeClr val="bg1"/>
                      </a:solidFill>
                      <a:latin typeface="+mj-lt"/>
                    </a:rPr>
                    <a:t>vWAAS</a:t>
                  </a:r>
                </a:p>
              </p:txBody>
            </p:sp>
          </p:grpSp>
          <p:grpSp>
            <p:nvGrpSpPr>
              <p:cNvPr id="20" name="Group 19"/>
              <p:cNvGrpSpPr/>
              <p:nvPr/>
            </p:nvGrpSpPr>
            <p:grpSpPr>
              <a:xfrm>
                <a:off x="3315562" y="4224780"/>
                <a:ext cx="612648" cy="608216"/>
                <a:chOff x="3477340" y="4121602"/>
                <a:chExt cx="612648" cy="608216"/>
              </a:xfrm>
            </p:grpSpPr>
            <p:sp>
              <p:nvSpPr>
                <p:cNvPr id="78" name="Oval 77"/>
                <p:cNvSpPr>
                  <a:spLocks noChangeAspect="1"/>
                </p:cNvSpPr>
                <p:nvPr/>
              </p:nvSpPr>
              <p:spPr>
                <a:xfrm>
                  <a:off x="3477340" y="4121602"/>
                  <a:ext cx="612648" cy="608216"/>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79" name="TextBox 78"/>
                <p:cNvSpPr txBox="1"/>
                <p:nvPr/>
              </p:nvSpPr>
              <p:spPr>
                <a:xfrm>
                  <a:off x="3558049" y="4302600"/>
                  <a:ext cx="455692" cy="242374"/>
                </a:xfrm>
                <a:prstGeom prst="rect">
                  <a:avLst/>
                </a:prstGeom>
                <a:noFill/>
              </p:spPr>
              <p:txBody>
                <a:bodyPr wrap="none" rtlCol="0">
                  <a:spAutoFit/>
                </a:bodyPr>
                <a:lstStyle/>
                <a:p>
                  <a:pPr algn="ctr"/>
                  <a:r>
                    <a:rPr lang="en-US" sz="975" dirty="0">
                      <a:solidFill>
                        <a:schemeClr val="bg1"/>
                      </a:solidFill>
                      <a:latin typeface="+mj-lt"/>
                    </a:rPr>
                    <a:t>ISRv</a:t>
                  </a:r>
                </a:p>
              </p:txBody>
            </p:sp>
          </p:grpSp>
          <p:grpSp>
            <p:nvGrpSpPr>
              <p:cNvPr id="19" name="Group 18"/>
              <p:cNvGrpSpPr/>
              <p:nvPr/>
            </p:nvGrpSpPr>
            <p:grpSpPr>
              <a:xfrm>
                <a:off x="4566176" y="4224780"/>
                <a:ext cx="612648" cy="608216"/>
                <a:chOff x="2770125" y="4121602"/>
                <a:chExt cx="612648" cy="608216"/>
              </a:xfrm>
            </p:grpSpPr>
            <p:sp>
              <p:nvSpPr>
                <p:cNvPr id="81" name="Oval 80"/>
                <p:cNvSpPr>
                  <a:spLocks noChangeAspect="1"/>
                </p:cNvSpPr>
                <p:nvPr/>
              </p:nvSpPr>
              <p:spPr>
                <a:xfrm>
                  <a:off x="2770125" y="4121602"/>
                  <a:ext cx="612648" cy="608216"/>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82" name="TextBox 81"/>
                <p:cNvSpPr txBox="1"/>
                <p:nvPr/>
              </p:nvSpPr>
              <p:spPr>
                <a:xfrm>
                  <a:off x="2816360" y="4302600"/>
                  <a:ext cx="524639" cy="242374"/>
                </a:xfrm>
                <a:prstGeom prst="rect">
                  <a:avLst/>
                </a:prstGeom>
                <a:noFill/>
              </p:spPr>
              <p:txBody>
                <a:bodyPr wrap="none" rtlCol="0">
                  <a:spAutoFit/>
                </a:bodyPr>
                <a:lstStyle/>
                <a:p>
                  <a:pPr algn="ctr"/>
                  <a:r>
                    <a:rPr lang="en-US" sz="975" dirty="0">
                      <a:solidFill>
                        <a:schemeClr val="bg1"/>
                      </a:solidFill>
                      <a:latin typeface="+mj-lt"/>
                    </a:rPr>
                    <a:t>vWLC</a:t>
                  </a:r>
                </a:p>
              </p:txBody>
            </p:sp>
          </p:grpSp>
          <p:grpSp>
            <p:nvGrpSpPr>
              <p:cNvPr id="96" name="Group 95"/>
              <p:cNvGrpSpPr/>
              <p:nvPr/>
            </p:nvGrpSpPr>
            <p:grpSpPr>
              <a:xfrm>
                <a:off x="3940869" y="4224780"/>
                <a:ext cx="612648" cy="608216"/>
                <a:chOff x="2062908" y="4121602"/>
                <a:chExt cx="612648" cy="608216"/>
              </a:xfrm>
            </p:grpSpPr>
            <p:sp>
              <p:nvSpPr>
                <p:cNvPr id="97" name="Oval 96"/>
                <p:cNvSpPr>
                  <a:spLocks noChangeAspect="1"/>
                </p:cNvSpPr>
                <p:nvPr/>
              </p:nvSpPr>
              <p:spPr>
                <a:xfrm>
                  <a:off x="2062908" y="4121602"/>
                  <a:ext cx="612648" cy="608216"/>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98" name="TextBox 97"/>
                <p:cNvSpPr txBox="1"/>
                <p:nvPr/>
              </p:nvSpPr>
              <p:spPr>
                <a:xfrm>
                  <a:off x="2122773" y="4302600"/>
                  <a:ext cx="497381" cy="242374"/>
                </a:xfrm>
                <a:prstGeom prst="rect">
                  <a:avLst/>
                </a:prstGeom>
                <a:noFill/>
              </p:spPr>
              <p:txBody>
                <a:bodyPr wrap="none" rtlCol="0">
                  <a:spAutoFit/>
                </a:bodyPr>
                <a:lstStyle/>
                <a:p>
                  <a:pPr algn="ctr"/>
                  <a:r>
                    <a:rPr lang="en-US" sz="975" dirty="0">
                      <a:solidFill>
                        <a:schemeClr val="bg1"/>
                      </a:solidFill>
                      <a:latin typeface="+mj-lt"/>
                    </a:rPr>
                    <a:t>ASAv</a:t>
                  </a:r>
                </a:p>
              </p:txBody>
            </p:sp>
          </p:grpSp>
        </p:grpSp>
      </p:grpSp>
      <p:sp>
        <p:nvSpPr>
          <p:cNvPr id="91" name="Rounded Rectangle 90"/>
          <p:cNvSpPr/>
          <p:nvPr/>
        </p:nvSpPr>
        <p:spPr>
          <a:xfrm>
            <a:off x="6079431" y="3868311"/>
            <a:ext cx="2456907" cy="1141465"/>
          </a:xfrm>
          <a:prstGeom prst="roundRect">
            <a:avLst>
              <a:gd name="adj" fmla="val 0"/>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575" dirty="0">
              <a:latin typeface="+mj-lt"/>
            </a:endParaRPr>
          </a:p>
        </p:txBody>
      </p:sp>
      <p:sp>
        <p:nvSpPr>
          <p:cNvPr id="3" name="Rectangle 2"/>
          <p:cNvSpPr/>
          <p:nvPr/>
        </p:nvSpPr>
        <p:spPr>
          <a:xfrm>
            <a:off x="6211376" y="3875440"/>
            <a:ext cx="2177147" cy="311608"/>
          </a:xfrm>
          <a:prstGeom prst="rect">
            <a:avLst/>
          </a:prstGeom>
        </p:spPr>
        <p:txBody>
          <a:bodyPr wrap="square" lIns="91424" tIns="45712" rIns="91424" bIns="45712">
            <a:spAutoFit/>
          </a:bodyPr>
          <a:lstStyle/>
          <a:p>
            <a:pPr algn="ctr"/>
            <a:r>
              <a:rPr lang="ja-JP" altLang="en-US" sz="1425" b="1" dirty="0">
                <a:solidFill>
                  <a:schemeClr val="tx1">
                    <a:lumMod val="75000"/>
                  </a:schemeClr>
                </a:solidFill>
                <a:latin typeface="+mj-lt"/>
              </a:rPr>
              <a:t>クラウド対応ルータ</a:t>
            </a:r>
            <a:endParaRPr lang="en-US" sz="1425" b="1" dirty="0">
              <a:latin typeface="+mj-lt"/>
            </a:endParaRPr>
          </a:p>
        </p:txBody>
      </p:sp>
      <p:grpSp>
        <p:nvGrpSpPr>
          <p:cNvPr id="18" name="Group 17"/>
          <p:cNvGrpSpPr/>
          <p:nvPr/>
        </p:nvGrpSpPr>
        <p:grpSpPr>
          <a:xfrm>
            <a:off x="6154667" y="4239895"/>
            <a:ext cx="612488" cy="608216"/>
            <a:chOff x="2062908" y="4121602"/>
            <a:chExt cx="612648" cy="608216"/>
          </a:xfrm>
        </p:grpSpPr>
        <p:sp>
          <p:nvSpPr>
            <p:cNvPr id="75" name="Oval 74"/>
            <p:cNvSpPr>
              <a:spLocks noChangeAspect="1"/>
            </p:cNvSpPr>
            <p:nvPr/>
          </p:nvSpPr>
          <p:spPr>
            <a:xfrm>
              <a:off x="2062908" y="4121602"/>
              <a:ext cx="612648" cy="608216"/>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76" name="TextBox 75"/>
            <p:cNvSpPr txBox="1"/>
            <p:nvPr/>
          </p:nvSpPr>
          <p:spPr>
            <a:xfrm>
              <a:off x="2122773" y="4302600"/>
              <a:ext cx="497382" cy="242374"/>
            </a:xfrm>
            <a:prstGeom prst="rect">
              <a:avLst/>
            </a:prstGeom>
            <a:noFill/>
          </p:spPr>
          <p:txBody>
            <a:bodyPr wrap="none" rtlCol="0">
              <a:spAutoFit/>
            </a:bodyPr>
            <a:lstStyle/>
            <a:p>
              <a:pPr algn="ctr"/>
              <a:r>
                <a:rPr lang="en-US" sz="975" dirty="0">
                  <a:solidFill>
                    <a:schemeClr val="bg1"/>
                  </a:solidFill>
                  <a:latin typeface="+mj-lt"/>
                </a:rPr>
                <a:t>ASAv</a:t>
              </a:r>
            </a:p>
          </p:txBody>
        </p:sp>
      </p:grpSp>
      <p:grpSp>
        <p:nvGrpSpPr>
          <p:cNvPr id="17" name="Group 16"/>
          <p:cNvGrpSpPr/>
          <p:nvPr/>
        </p:nvGrpSpPr>
        <p:grpSpPr>
          <a:xfrm>
            <a:off x="6806139" y="4239895"/>
            <a:ext cx="612488" cy="608216"/>
            <a:chOff x="1355691" y="4121602"/>
            <a:chExt cx="612648" cy="608216"/>
          </a:xfrm>
        </p:grpSpPr>
        <p:sp>
          <p:nvSpPr>
            <p:cNvPr id="92" name="Oval 91"/>
            <p:cNvSpPr>
              <a:spLocks noChangeAspect="1"/>
            </p:cNvSpPr>
            <p:nvPr/>
          </p:nvSpPr>
          <p:spPr>
            <a:xfrm>
              <a:off x="1355691" y="4121602"/>
              <a:ext cx="612648" cy="608216"/>
            </a:xfrm>
            <a:prstGeom prst="ellipse">
              <a:avLst/>
            </a:prstGeom>
            <a:gradFill>
              <a:gsLst>
                <a:gs pos="0">
                  <a:srgbClr val="36A4D7"/>
                </a:gs>
                <a:gs pos="100000">
                  <a:schemeClr val="accent5">
                    <a:lumMod val="75000"/>
                  </a:schemeClr>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b="1" dirty="0">
                <a:latin typeface="+mj-lt"/>
              </a:endParaRPr>
            </a:p>
          </p:txBody>
        </p:sp>
        <p:sp>
          <p:nvSpPr>
            <p:cNvPr id="93" name="TextBox 92"/>
            <p:cNvSpPr txBox="1"/>
            <p:nvPr/>
          </p:nvSpPr>
          <p:spPr>
            <a:xfrm>
              <a:off x="1392307" y="4225656"/>
              <a:ext cx="543882" cy="392415"/>
            </a:xfrm>
            <a:prstGeom prst="rect">
              <a:avLst/>
            </a:prstGeom>
            <a:noFill/>
          </p:spPr>
          <p:txBody>
            <a:bodyPr wrap="none" rtlCol="0">
              <a:spAutoFit/>
            </a:bodyPr>
            <a:lstStyle/>
            <a:p>
              <a:pPr algn="ctr"/>
              <a:r>
                <a:rPr lang="en-US" sz="975" dirty="0">
                  <a:solidFill>
                    <a:schemeClr val="bg1"/>
                  </a:solidFill>
                  <a:latin typeface="+mj-lt"/>
                </a:rPr>
                <a:t>CSR </a:t>
              </a:r>
            </a:p>
            <a:p>
              <a:pPr algn="ctr"/>
              <a:r>
                <a:rPr lang="en-US" sz="975" dirty="0">
                  <a:solidFill>
                    <a:schemeClr val="bg1"/>
                  </a:solidFill>
                  <a:latin typeface="+mj-lt"/>
                </a:rPr>
                <a:t>1000V</a:t>
              </a:r>
            </a:p>
          </p:txBody>
        </p:sp>
      </p:grpSp>
      <p:grpSp>
        <p:nvGrpSpPr>
          <p:cNvPr id="116" name="Group 115"/>
          <p:cNvGrpSpPr/>
          <p:nvPr/>
        </p:nvGrpSpPr>
        <p:grpSpPr>
          <a:xfrm>
            <a:off x="7639839" y="4235448"/>
            <a:ext cx="849416" cy="692159"/>
            <a:chOff x="7642224" y="4135094"/>
            <a:chExt cx="849637" cy="692158"/>
          </a:xfrm>
        </p:grpSpPr>
        <p:sp>
          <p:nvSpPr>
            <p:cNvPr id="101" name="Rectangle 100"/>
            <p:cNvSpPr/>
            <p:nvPr/>
          </p:nvSpPr>
          <p:spPr>
            <a:xfrm>
              <a:off x="7642224" y="4135094"/>
              <a:ext cx="849637" cy="309315"/>
            </a:xfrm>
            <a:prstGeom prst="rect">
              <a:avLst/>
            </a:prstGeom>
            <a:solidFill>
              <a:schemeClr val="accent3"/>
            </a:solidFill>
          </p:spPr>
          <p:txBody>
            <a:bodyPr wrap="square" lIns="34290" tIns="34290" rIns="34290" bIns="34290">
              <a:spAutoFit/>
            </a:bodyPr>
            <a:lstStyle/>
            <a:p>
              <a:pPr algn="ctr">
                <a:lnSpc>
                  <a:spcPct val="80000"/>
                </a:lnSpc>
              </a:pPr>
              <a:r>
                <a:rPr lang="en-US" sz="1125" dirty="0">
                  <a:solidFill>
                    <a:schemeClr val="bg1"/>
                  </a:solidFill>
                  <a:latin typeface="+mj-lt"/>
                </a:rPr>
                <a:t>Amazon</a:t>
              </a:r>
            </a:p>
            <a:p>
              <a:pPr algn="ctr">
                <a:lnSpc>
                  <a:spcPct val="80000"/>
                </a:lnSpc>
              </a:pPr>
              <a:r>
                <a:rPr lang="en-US" sz="825" dirty="0">
                  <a:solidFill>
                    <a:schemeClr val="bg1"/>
                  </a:solidFill>
                  <a:latin typeface="+mj-lt"/>
                </a:rPr>
                <a:t>Web Services</a:t>
              </a:r>
            </a:p>
          </p:txBody>
        </p:sp>
        <p:sp>
          <p:nvSpPr>
            <p:cNvPr id="114" name="Rectangle 113"/>
            <p:cNvSpPr/>
            <p:nvPr/>
          </p:nvSpPr>
          <p:spPr>
            <a:xfrm>
              <a:off x="7642224" y="4481004"/>
              <a:ext cx="849637" cy="346248"/>
            </a:xfrm>
            <a:prstGeom prst="rect">
              <a:avLst/>
            </a:prstGeom>
            <a:solidFill>
              <a:schemeClr val="accent3"/>
            </a:solidFill>
          </p:spPr>
          <p:txBody>
            <a:bodyPr wrap="square" lIns="34290" tIns="34290" rIns="34290" bIns="34290">
              <a:spAutoFit/>
            </a:bodyPr>
            <a:lstStyle/>
            <a:p>
              <a:pPr algn="ctr">
                <a:lnSpc>
                  <a:spcPct val="80000"/>
                </a:lnSpc>
              </a:pPr>
              <a:r>
                <a:rPr lang="en-US" sz="1125" dirty="0">
                  <a:solidFill>
                    <a:schemeClr val="bg1"/>
                  </a:solidFill>
                  <a:latin typeface="+mj-lt"/>
                </a:rPr>
                <a:t>Microsoft</a:t>
              </a:r>
            </a:p>
            <a:p>
              <a:pPr algn="ctr">
                <a:lnSpc>
                  <a:spcPct val="80000"/>
                </a:lnSpc>
              </a:pPr>
              <a:r>
                <a:rPr lang="en-US" sz="1125" dirty="0">
                  <a:solidFill>
                    <a:schemeClr val="bg1"/>
                  </a:solidFill>
                  <a:latin typeface="+mj-lt"/>
                </a:rPr>
                <a:t>Azure</a:t>
              </a:r>
            </a:p>
          </p:txBody>
        </p:sp>
      </p:grpSp>
    </p:spTree>
    <p:extLst>
      <p:ext uri="{BB962C8B-B14F-4D97-AF65-F5344CB8AC3E}">
        <p14:creationId xmlns:p14="http://schemas.microsoft.com/office/powerpoint/2010/main" val="3277508643"/>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vert="horz" wrap="square" lIns="91424" tIns="45712" rIns="91424" bIns="45712" numCol="1" anchor="ctr" anchorCtr="0" compatLnSpc="1">
            <a:prstTxWarp prst="textNoShape">
              <a:avLst/>
            </a:prstTxWarp>
          </a:bodyPr>
          <a:lstStyle/>
          <a:p>
            <a:r>
              <a:rPr kumimoji="1" lang="ja-JP" altLang="en-US" dirty="0" smtClean="0"/>
              <a:t>企業のトラフィック</a:t>
            </a:r>
            <a:r>
              <a:rPr lang="ja-JP" altLang="en-US" dirty="0" smtClean="0"/>
              <a:t>は</a:t>
            </a:r>
            <a:r>
              <a:rPr kumimoji="1" lang="ja-JP" altLang="en-US" dirty="0" smtClean="0"/>
              <a:t>増えて</a:t>
            </a:r>
            <a:r>
              <a:rPr lang="ja-JP" altLang="en-US" dirty="0" smtClean="0"/>
              <a:t>続けています！</a:t>
            </a:r>
            <a:endParaRPr kumimoji="1" lang="ja-JP" altLang="en-US" dirty="0"/>
          </a:p>
        </p:txBody>
      </p:sp>
      <p:sp>
        <p:nvSpPr>
          <p:cNvPr id="10" name="Oval 9"/>
          <p:cNvSpPr/>
          <p:nvPr/>
        </p:nvSpPr>
        <p:spPr>
          <a:xfrm>
            <a:off x="2295939" y="1924051"/>
            <a:ext cx="3906108" cy="2695575"/>
          </a:xfrm>
          <a:prstGeom prst="ellipse">
            <a:avLst/>
          </a:prstGeom>
          <a:gradFill flip="none" rotWithShape="1">
            <a:gsLst>
              <a:gs pos="0">
                <a:schemeClr val="tx2">
                  <a:lumMod val="75000"/>
                </a:schemeClr>
              </a:gs>
              <a:gs pos="67000">
                <a:srgbClr val="FFFFFF"/>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ja-JP" altLang="en-US" sz="1350" dirty="0"/>
              <a:t>企業のトラフィックが</a:t>
            </a:r>
            <a:r>
              <a:rPr kumimoji="1" lang="en-US" altLang="ja-JP" sz="1350" dirty="0"/>
              <a:t>10</a:t>
            </a:r>
            <a:r>
              <a:rPr kumimoji="1" lang="ja-JP" altLang="en-US" sz="1350" dirty="0"/>
              <a:t>倍になったら</a:t>
            </a:r>
            <a:r>
              <a:rPr kumimoji="1" lang="en-US" altLang="ja-JP" sz="1350" dirty="0"/>
              <a:t>WAN</a:t>
            </a:r>
            <a:r>
              <a:rPr kumimoji="1" lang="ja-JP" altLang="en-US" sz="1350" dirty="0"/>
              <a:t>の帯域も</a:t>
            </a:r>
            <a:r>
              <a:rPr kumimoji="1" lang="en-US" altLang="ja-JP" sz="1350" dirty="0"/>
              <a:t>10</a:t>
            </a:r>
            <a:r>
              <a:rPr kumimoji="1" lang="ja-JP" altLang="en-US" sz="1350" dirty="0"/>
              <a:t>倍にしますか？</a:t>
            </a:r>
          </a:p>
        </p:txBody>
      </p:sp>
      <p:sp>
        <p:nvSpPr>
          <p:cNvPr id="3" name="Oval 2"/>
          <p:cNvSpPr/>
          <p:nvPr/>
        </p:nvSpPr>
        <p:spPr>
          <a:xfrm>
            <a:off x="2925446" y="1184246"/>
            <a:ext cx="3047971"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en-US" altLang="ja-JP" sz="1350" dirty="0"/>
              <a:t>BYOD</a:t>
            </a:r>
            <a:r>
              <a:rPr kumimoji="1" lang="ja-JP" altLang="en-US" sz="1350" dirty="0"/>
              <a:t>や会社提供のスマホによる</a:t>
            </a:r>
            <a:r>
              <a:rPr kumimoji="1" lang="en-US" altLang="ja-JP" sz="1350" dirty="0"/>
              <a:t/>
            </a:r>
            <a:br>
              <a:rPr kumimoji="1" lang="en-US" altLang="ja-JP" sz="1350" dirty="0"/>
            </a:br>
            <a:r>
              <a:rPr kumimoji="1" lang="ja-JP" altLang="en-US" sz="1350" dirty="0"/>
              <a:t>端末数の増加</a:t>
            </a:r>
          </a:p>
        </p:txBody>
      </p:sp>
      <p:sp>
        <p:nvSpPr>
          <p:cNvPr id="4" name="Oval 3"/>
          <p:cNvSpPr/>
          <p:nvPr/>
        </p:nvSpPr>
        <p:spPr>
          <a:xfrm>
            <a:off x="1029971" y="3819525"/>
            <a:ext cx="2552700"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en-US" altLang="ja-JP" sz="1350" dirty="0"/>
              <a:t>VDI </a:t>
            </a:r>
            <a:r>
              <a:rPr kumimoji="1" lang="ja-JP" altLang="en-US" sz="1350" dirty="0"/>
              <a:t>利用</a:t>
            </a:r>
          </a:p>
        </p:txBody>
      </p:sp>
      <p:sp>
        <p:nvSpPr>
          <p:cNvPr id="5" name="Oval 4"/>
          <p:cNvSpPr/>
          <p:nvPr/>
        </p:nvSpPr>
        <p:spPr>
          <a:xfrm>
            <a:off x="5554346" y="2289146"/>
            <a:ext cx="2847975"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en-US" altLang="ja-JP" sz="1350" dirty="0"/>
              <a:t>SAAS </a:t>
            </a:r>
            <a:r>
              <a:rPr kumimoji="1" lang="ja-JP" altLang="en-US" sz="1350" dirty="0"/>
              <a:t>型</a:t>
            </a:r>
            <a:endParaRPr kumimoji="1" lang="en-US" altLang="ja-JP" sz="1350" dirty="0"/>
          </a:p>
          <a:p>
            <a:pPr algn="ctr"/>
            <a:r>
              <a:rPr kumimoji="1" lang="ja-JP" altLang="en-US" sz="1350" dirty="0"/>
              <a:t>企業アプリの増加</a:t>
            </a:r>
          </a:p>
        </p:txBody>
      </p:sp>
      <p:sp>
        <p:nvSpPr>
          <p:cNvPr id="7" name="Oval 6"/>
          <p:cNvSpPr/>
          <p:nvPr/>
        </p:nvSpPr>
        <p:spPr>
          <a:xfrm>
            <a:off x="4982846" y="3819525"/>
            <a:ext cx="2933700"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ja-JP" altLang="en-US" sz="1350" dirty="0"/>
              <a:t>スマホの</a:t>
            </a:r>
            <a:r>
              <a:rPr kumimoji="1" lang="en-US" altLang="ja-JP" sz="1350" dirty="0"/>
              <a:t>OS</a:t>
            </a:r>
            <a:r>
              <a:rPr kumimoji="1" lang="ja-JP" altLang="en-US" sz="1350" dirty="0"/>
              <a:t>アップデートや同期型サービスの拡大</a:t>
            </a:r>
          </a:p>
        </p:txBody>
      </p:sp>
      <p:sp>
        <p:nvSpPr>
          <p:cNvPr id="8" name="Oval 7"/>
          <p:cNvSpPr/>
          <p:nvPr/>
        </p:nvSpPr>
        <p:spPr>
          <a:xfrm>
            <a:off x="291783" y="2152650"/>
            <a:ext cx="2747963"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ja-JP" altLang="en-US" sz="1350" dirty="0"/>
              <a:t>ビデオ利用の拡大</a:t>
            </a:r>
          </a:p>
        </p:txBody>
      </p:sp>
    </p:spTree>
    <p:extLst>
      <p:ext uri="{BB962C8B-B14F-4D97-AF65-F5344CB8AC3E}">
        <p14:creationId xmlns:p14="http://schemas.microsoft.com/office/powerpoint/2010/main" val="5013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766" y="616226"/>
            <a:ext cx="8345488" cy="456924"/>
          </a:xfrm>
        </p:spPr>
        <p:txBody>
          <a:bodyPr vert="horz" wrap="square" lIns="91424" tIns="45712" rIns="91424" bIns="45712" numCol="1" anchor="ctr" anchorCtr="0" compatLnSpc="1">
            <a:prstTxWarp prst="textNoShape">
              <a:avLst/>
            </a:prstTxWarp>
          </a:bodyPr>
          <a:lstStyle/>
          <a:p>
            <a:r>
              <a:rPr lang="ja-JP" altLang="en-US" dirty="0" smtClean="0"/>
              <a:t>企業内の</a:t>
            </a:r>
            <a:r>
              <a:rPr lang="ja-JP" altLang="en-US" dirty="0"/>
              <a:t>トラフィックが</a:t>
            </a:r>
            <a:r>
              <a:rPr lang="en-US" altLang="ja-JP" dirty="0" smtClean="0"/>
              <a:t>10 </a:t>
            </a:r>
            <a:r>
              <a:rPr lang="ja-JP" altLang="en-US" dirty="0" smtClean="0"/>
              <a:t>倍</a:t>
            </a:r>
            <a:r>
              <a:rPr lang="ja-JP" altLang="en-US" dirty="0"/>
              <a:t>に</a:t>
            </a:r>
            <a:r>
              <a:rPr lang="ja-JP" altLang="en-US" dirty="0" smtClean="0"/>
              <a:t>なったら</a:t>
            </a:r>
            <a:r>
              <a:rPr lang="en-US" altLang="ja-JP" dirty="0" smtClean="0"/>
              <a:t/>
            </a:r>
            <a:br>
              <a:rPr lang="en-US" altLang="ja-JP" dirty="0" smtClean="0"/>
            </a:br>
            <a:r>
              <a:rPr lang="en-US" altLang="ja-JP" dirty="0" smtClean="0"/>
              <a:t>WAN </a:t>
            </a:r>
            <a:r>
              <a:rPr lang="ja-JP" altLang="en-US" dirty="0" smtClean="0"/>
              <a:t>の</a:t>
            </a:r>
            <a:r>
              <a:rPr lang="ja-JP" altLang="en-US" dirty="0"/>
              <a:t>帯域も</a:t>
            </a:r>
            <a:r>
              <a:rPr lang="en-US" altLang="ja-JP" dirty="0" smtClean="0"/>
              <a:t>10 </a:t>
            </a:r>
            <a:r>
              <a:rPr lang="ja-JP" altLang="en-US" dirty="0" smtClean="0"/>
              <a:t>倍</a:t>
            </a:r>
            <a:r>
              <a:rPr lang="ja-JP" altLang="en-US" dirty="0"/>
              <a:t>にしますか？</a:t>
            </a:r>
          </a:p>
        </p:txBody>
      </p:sp>
      <p:sp>
        <p:nvSpPr>
          <p:cNvPr id="3" name="TextBox 2"/>
          <p:cNvSpPr txBox="1"/>
          <p:nvPr/>
        </p:nvSpPr>
        <p:spPr>
          <a:xfrm>
            <a:off x="735496" y="1647826"/>
            <a:ext cx="7702825" cy="2377572"/>
          </a:xfrm>
          <a:prstGeom prst="rect">
            <a:avLst/>
          </a:prstGeom>
        </p:spPr>
        <p:style>
          <a:lnRef idx="1">
            <a:schemeClr val="accent5"/>
          </a:lnRef>
          <a:fillRef idx="2">
            <a:schemeClr val="accent5"/>
          </a:fillRef>
          <a:effectRef idx="1">
            <a:schemeClr val="accent5"/>
          </a:effectRef>
          <a:fontRef idx="minor">
            <a:schemeClr val="dk1"/>
          </a:fontRef>
        </p:style>
        <p:txBody>
          <a:bodyPr wrap="square" lIns="68577" tIns="34289" rIns="68577" bIns="34289" rtlCol="0">
            <a:spAutoFit/>
          </a:bodyPr>
          <a:lstStyle/>
          <a:p>
            <a:pPr algn="ctr"/>
            <a:r>
              <a:rPr kumimoji="1" lang="en-US" altLang="ja-JP" sz="3000" i="1" dirty="0"/>
              <a:t>WAN</a:t>
            </a:r>
            <a:r>
              <a:rPr kumimoji="1" lang="ja-JP" altLang="en-US" sz="3000" i="1" dirty="0"/>
              <a:t>の利用方法を効率化することで、帯域は</a:t>
            </a:r>
            <a:r>
              <a:rPr kumimoji="1" lang="en-US" altLang="ja-JP" sz="3000" i="1" dirty="0"/>
              <a:t>10</a:t>
            </a:r>
            <a:r>
              <a:rPr kumimoji="1" lang="ja-JP" altLang="en-US" sz="3000" i="1" dirty="0"/>
              <a:t>倍では</a:t>
            </a:r>
            <a:r>
              <a:rPr kumimoji="1" lang="ja-JP" altLang="en-US" sz="3000" i="1" dirty="0" smtClean="0"/>
              <a:t>なく 数倍</a:t>
            </a:r>
            <a:r>
              <a:rPr kumimoji="1" lang="ja-JP" altLang="en-US" sz="3000" i="1" dirty="0"/>
              <a:t>の</a:t>
            </a:r>
            <a:r>
              <a:rPr kumimoji="1" lang="ja-JP" altLang="en-US" sz="3000" i="1" dirty="0" smtClean="0"/>
              <a:t>帯域 もしく</a:t>
            </a:r>
            <a:r>
              <a:rPr kumimoji="1" lang="ja-JP" altLang="en-US" sz="3000" i="1" dirty="0"/>
              <a:t>は既存の帯域で問題解決しましょう！</a:t>
            </a:r>
            <a:endParaRPr kumimoji="1" lang="en-US" altLang="ja-JP" sz="3000" i="1" dirty="0"/>
          </a:p>
          <a:p>
            <a:pPr algn="ctr"/>
            <a:r>
              <a:rPr kumimoji="1" lang="ja-JP" altLang="en-US" sz="3000" i="1" dirty="0"/>
              <a:t>＝</a:t>
            </a:r>
            <a:endParaRPr kumimoji="1" lang="en-US" altLang="ja-JP" sz="3000" i="1" dirty="0"/>
          </a:p>
          <a:p>
            <a:pPr algn="ctr"/>
            <a:r>
              <a:rPr kumimoji="1" lang="en-US" altLang="ja-JP" sz="3000" i="1" dirty="0"/>
              <a:t>Intelligent </a:t>
            </a:r>
            <a:r>
              <a:rPr kumimoji="1" lang="en-US" altLang="ja-JP" sz="3000" i="1" dirty="0" smtClean="0"/>
              <a:t>WAN (</a:t>
            </a:r>
            <a:r>
              <a:rPr kumimoji="1" lang="en-US" altLang="ja-JP" sz="3000" i="1" dirty="0"/>
              <a:t>IWAN)</a:t>
            </a:r>
            <a:r>
              <a:rPr kumimoji="1" lang="ja-JP" altLang="en-US" sz="3000" i="1" dirty="0"/>
              <a:t>ソリューション</a:t>
            </a:r>
          </a:p>
        </p:txBody>
      </p:sp>
    </p:spTree>
    <p:extLst>
      <p:ext uri="{BB962C8B-B14F-4D97-AF65-F5344CB8AC3E}">
        <p14:creationId xmlns:p14="http://schemas.microsoft.com/office/powerpoint/2010/main" val="48485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vert="horz" wrap="square" lIns="91424" tIns="45712" rIns="91424" bIns="45712" numCol="1" anchor="ctr" anchorCtr="0" compatLnSpc="1">
            <a:prstTxWarp prst="textNoShape">
              <a:avLst/>
            </a:prstTxWarp>
          </a:bodyPr>
          <a:lstStyle/>
          <a:p>
            <a:r>
              <a:rPr lang="en-US" altLang="ja-JP" dirty="0" smtClean="0"/>
              <a:t>IWAN </a:t>
            </a:r>
            <a:r>
              <a:rPr lang="ja-JP" altLang="en-US" dirty="0" smtClean="0"/>
              <a:t>を一言で説明すると・・・</a:t>
            </a:r>
            <a:endParaRPr kumimoji="1" lang="ja-JP" altLang="en-US" dirty="0"/>
          </a:p>
        </p:txBody>
      </p:sp>
      <p:sp>
        <p:nvSpPr>
          <p:cNvPr id="3" name="Rounded Rectangle 2"/>
          <p:cNvSpPr/>
          <p:nvPr/>
        </p:nvSpPr>
        <p:spPr>
          <a:xfrm>
            <a:off x="932754" y="1549201"/>
            <a:ext cx="7222233" cy="2480813"/>
          </a:xfrm>
          <a:prstGeom prst="roundRect">
            <a:avLst/>
          </a:prstGeom>
          <a:ln/>
        </p:spPr>
        <p:style>
          <a:lnRef idx="0">
            <a:schemeClr val="accent2"/>
          </a:lnRef>
          <a:fillRef idx="3">
            <a:schemeClr val="accent2"/>
          </a:fillRef>
          <a:effectRef idx="3">
            <a:schemeClr val="accent2"/>
          </a:effectRef>
          <a:fontRef idx="minor">
            <a:schemeClr val="lt1"/>
          </a:fontRef>
        </p:style>
        <p:txBody>
          <a:bodyPr lIns="68577" tIns="34289" rIns="68577" bIns="34289" rtlCol="0" anchor="ctr"/>
          <a:lstStyle/>
          <a:p>
            <a:pPr algn="ctr">
              <a:lnSpc>
                <a:spcPct val="150000"/>
              </a:lnSpc>
            </a:pPr>
            <a:r>
              <a:rPr kumimoji="1" lang="ja-JP" altLang="en-US" sz="2400" i="1" dirty="0">
                <a:solidFill>
                  <a:srgbClr val="0000FF"/>
                </a:solidFill>
              </a:rPr>
              <a:t>トラフィックが</a:t>
            </a:r>
            <a:r>
              <a:rPr kumimoji="1" lang="ja-JP" altLang="en-US" sz="2400" i="1" dirty="0" smtClean="0">
                <a:solidFill>
                  <a:srgbClr val="0000FF"/>
                </a:solidFill>
              </a:rPr>
              <a:t>増えて より</a:t>
            </a:r>
            <a:r>
              <a:rPr kumimoji="1" lang="ja-JP" altLang="en-US" sz="2400" i="1" dirty="0">
                <a:solidFill>
                  <a:srgbClr val="0000FF"/>
                </a:solidFill>
              </a:rPr>
              <a:t>高速な</a:t>
            </a:r>
            <a:r>
              <a:rPr kumimoji="1" lang="en-US" altLang="ja-JP" sz="2400" i="1" dirty="0">
                <a:solidFill>
                  <a:srgbClr val="0000FF"/>
                </a:solidFill>
              </a:rPr>
              <a:t>WAN </a:t>
            </a:r>
            <a:r>
              <a:rPr kumimoji="1" lang="ja-JP" altLang="en-US" sz="2400" i="1" dirty="0">
                <a:solidFill>
                  <a:srgbClr val="0000FF"/>
                </a:solidFill>
              </a:rPr>
              <a:t>回線が</a:t>
            </a:r>
            <a:endParaRPr kumimoji="1" lang="en-US" altLang="ja-JP" sz="2400" i="1" dirty="0">
              <a:solidFill>
                <a:srgbClr val="0000FF"/>
              </a:solidFill>
            </a:endParaRPr>
          </a:p>
          <a:p>
            <a:pPr algn="ctr">
              <a:lnSpc>
                <a:spcPct val="150000"/>
              </a:lnSpc>
            </a:pPr>
            <a:r>
              <a:rPr kumimoji="1" lang="ja-JP" altLang="en-US" sz="2400" i="1" dirty="0">
                <a:solidFill>
                  <a:srgbClr val="0000FF"/>
                </a:solidFill>
              </a:rPr>
              <a:t>必要と</a:t>
            </a:r>
            <a:r>
              <a:rPr kumimoji="1" lang="ja-JP" altLang="en-US" sz="2400" i="1" dirty="0" smtClean="0">
                <a:solidFill>
                  <a:srgbClr val="0000FF"/>
                </a:solidFill>
              </a:rPr>
              <a:t>され コスト</a:t>
            </a:r>
            <a:r>
              <a:rPr kumimoji="1" lang="ja-JP" altLang="en-US" sz="2400" i="1" dirty="0">
                <a:solidFill>
                  <a:srgbClr val="0000FF"/>
                </a:solidFill>
              </a:rPr>
              <a:t>が上がっていく環境の中で、</a:t>
            </a:r>
            <a:endParaRPr kumimoji="1" lang="en-US" altLang="ja-JP" sz="2400" i="1" dirty="0">
              <a:solidFill>
                <a:srgbClr val="0000FF"/>
              </a:solidFill>
            </a:endParaRPr>
          </a:p>
          <a:p>
            <a:pPr algn="ctr">
              <a:lnSpc>
                <a:spcPct val="150000"/>
              </a:lnSpc>
            </a:pPr>
            <a:r>
              <a:rPr kumimoji="1" lang="ja-JP" altLang="en-US" sz="2400" i="1" dirty="0">
                <a:solidFill>
                  <a:srgbClr val="0000FF"/>
                </a:solidFill>
              </a:rPr>
              <a:t>効率良く</a:t>
            </a:r>
            <a:r>
              <a:rPr kumimoji="1" lang="en-US" altLang="ja-JP" sz="2400" i="1" dirty="0">
                <a:solidFill>
                  <a:srgbClr val="0000FF"/>
                </a:solidFill>
              </a:rPr>
              <a:t>WAN </a:t>
            </a:r>
            <a:r>
              <a:rPr kumimoji="1" lang="ja-JP" altLang="en-US" sz="2400" i="1" dirty="0">
                <a:solidFill>
                  <a:srgbClr val="0000FF"/>
                </a:solidFill>
              </a:rPr>
              <a:t>回線を使用することにより</a:t>
            </a:r>
            <a:endParaRPr kumimoji="1" lang="en-US" altLang="ja-JP" sz="2400" i="1" dirty="0">
              <a:solidFill>
                <a:srgbClr val="0000FF"/>
              </a:solidFill>
            </a:endParaRPr>
          </a:p>
          <a:p>
            <a:pPr algn="ctr">
              <a:lnSpc>
                <a:spcPct val="150000"/>
              </a:lnSpc>
            </a:pPr>
            <a:r>
              <a:rPr kumimoji="1" lang="ja-JP" altLang="en-US" sz="2400" i="1" dirty="0">
                <a:solidFill>
                  <a:srgbClr val="0000FF"/>
                </a:solidFill>
              </a:rPr>
              <a:t>上昇するコストを抑えるための</a:t>
            </a:r>
            <a:r>
              <a:rPr kumimoji="1" lang="ja-JP" altLang="en-US" sz="2400" i="1" dirty="0" smtClean="0">
                <a:solidFill>
                  <a:srgbClr val="0000FF"/>
                </a:solidFill>
              </a:rPr>
              <a:t>ソリューション  </a:t>
            </a:r>
            <a:endParaRPr kumimoji="1" lang="ja-JP" altLang="en-US" sz="2400" i="1" dirty="0">
              <a:solidFill>
                <a:srgbClr val="0000FF"/>
              </a:solidFill>
            </a:endParaRPr>
          </a:p>
        </p:txBody>
      </p:sp>
    </p:spTree>
    <p:extLst>
      <p:ext uri="{BB962C8B-B14F-4D97-AF65-F5344CB8AC3E}">
        <p14:creationId xmlns:p14="http://schemas.microsoft.com/office/powerpoint/2010/main" val="135612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t="21766" b="22960"/>
          <a:stretch/>
        </p:blipFill>
        <p:spPr bwMode="auto">
          <a:xfrm>
            <a:off x="2911" y="676063"/>
            <a:ext cx="9142612" cy="245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 name="Rectangle 151"/>
          <p:cNvSpPr/>
          <p:nvPr/>
        </p:nvSpPr>
        <p:spPr>
          <a:xfrm>
            <a:off x="1192" y="666763"/>
            <a:ext cx="9141619" cy="2577127"/>
          </a:xfrm>
          <a:prstGeom prst="rect">
            <a:avLst/>
          </a:prstGeom>
          <a:gradFill>
            <a:gsLst>
              <a:gs pos="100000">
                <a:schemeClr val="bg1">
                  <a:lumMod val="65000"/>
                  <a:alpha val="30000"/>
                </a:schemeClr>
              </a:gs>
              <a:gs pos="0">
                <a:srgbClr val="08252E">
                  <a:alpha val="0"/>
                </a:srgbClr>
              </a:gs>
            </a:gsLst>
            <a:lin ang="16200000" scaled="1"/>
          </a:gradFill>
          <a:ln w="9525" cap="flat" cmpd="sng" algn="ctr">
            <a:noFill/>
            <a:prstDash val="solid"/>
            <a:headEnd/>
            <a:tailEnd/>
          </a:ln>
          <a:effectLst/>
        </p:spPr>
        <p:txBody>
          <a:bodyPr vert="horz" wrap="square" lIns="11424" tIns="114233" rIns="11424" bIns="11424" anchor="t" anchorCtr="0"/>
          <a:lstStyle/>
          <a:p>
            <a:pPr algn="ctr" defTabSz="684563">
              <a:lnSpc>
                <a:spcPct val="95000"/>
              </a:lnSpc>
              <a:spcBef>
                <a:spcPts val="150"/>
              </a:spcBef>
            </a:pPr>
            <a:endParaRPr lang="en-US" sz="1500" b="1" kern="0" dirty="0">
              <a:solidFill>
                <a:schemeClr val="accent3">
                  <a:lumMod val="50000"/>
                </a:schemeClr>
              </a:solidFill>
              <a:latin typeface="+mj-lt"/>
              <a:ea typeface="ＭＳ Ｐゴシック" pitchFamily="34" charset="-128"/>
            </a:endParaRPr>
          </a:p>
        </p:txBody>
      </p:sp>
      <p:sp>
        <p:nvSpPr>
          <p:cNvPr id="4" name="Title 3"/>
          <p:cNvSpPr>
            <a:spLocks noGrp="1"/>
          </p:cNvSpPr>
          <p:nvPr>
            <p:ph type="title"/>
          </p:nvPr>
        </p:nvSpPr>
        <p:spPr>
          <a:xfrm>
            <a:off x="261744" y="96172"/>
            <a:ext cx="8657113" cy="731520"/>
          </a:xfrm>
        </p:spPr>
        <p:txBody>
          <a:bodyPr/>
          <a:lstStyle/>
          <a:p>
            <a:r>
              <a:rPr lang="en-US" sz="2400" dirty="0"/>
              <a:t>Intelligent WAN を構成する</a:t>
            </a:r>
            <a:r>
              <a:rPr lang="ja-JP" altLang="en-US" sz="2400" dirty="0"/>
              <a:t>機能</a:t>
            </a:r>
            <a:r>
              <a:rPr lang="en-US" sz="2400" dirty="0"/>
              <a:t>群</a:t>
            </a:r>
          </a:p>
        </p:txBody>
      </p:sp>
      <p:grpSp>
        <p:nvGrpSpPr>
          <p:cNvPr id="1327" name="Group 1326"/>
          <p:cNvGrpSpPr/>
          <p:nvPr/>
        </p:nvGrpSpPr>
        <p:grpSpPr>
          <a:xfrm>
            <a:off x="4557375" y="883245"/>
            <a:ext cx="986512" cy="566272"/>
            <a:chOff x="10187585" y="4457611"/>
            <a:chExt cx="1485546" cy="974617"/>
          </a:xfrm>
        </p:grpSpPr>
        <p:pic>
          <p:nvPicPr>
            <p:cNvPr id="1330" name="Picture 2" descr="\\MV-FS\Projects\Cisco\03_Assets\Icons\Kubrick Icons\Device Icons\Device_cloud_white_3041_default_256.png"/>
            <p:cNvPicPr>
              <a:picLocks noChangeAspect="1" noChangeArrowheads="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t="17197" b="17197"/>
            <a:stretch/>
          </p:blipFill>
          <p:spPr bwMode="auto">
            <a:xfrm>
              <a:off x="10187585" y="4457611"/>
              <a:ext cx="1485546" cy="9746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29" name="Rectangle 1328"/>
            <p:cNvSpPr/>
            <p:nvPr/>
          </p:nvSpPr>
          <p:spPr>
            <a:xfrm>
              <a:off x="10239043" y="4781188"/>
              <a:ext cx="1364334" cy="546272"/>
            </a:xfrm>
            <a:prstGeom prst="rect">
              <a:avLst/>
            </a:prstGeom>
          </p:spPr>
          <p:txBody>
            <a:bodyPr wrap="none">
              <a:spAutoFit/>
            </a:bodyPr>
            <a:lstStyle/>
            <a:p>
              <a:pPr algn="ctr">
                <a:lnSpc>
                  <a:spcPct val="150000"/>
                </a:lnSpc>
                <a:defRPr/>
              </a:pPr>
              <a:r>
                <a:rPr lang="en-US" altLang="ja-JP" sz="975" dirty="0">
                  <a:solidFill>
                    <a:schemeClr val="accent3">
                      <a:lumMod val="10000"/>
                    </a:schemeClr>
                  </a:solidFill>
                  <a:latin typeface="+mj-lt"/>
                </a:rPr>
                <a:t>VPN</a:t>
              </a:r>
              <a:r>
                <a:rPr lang="ja-JP" altLang="en-US" sz="975" dirty="0">
                  <a:solidFill>
                    <a:schemeClr val="accent3">
                      <a:lumMod val="10000"/>
                    </a:schemeClr>
                  </a:solidFill>
                  <a:latin typeface="+mj-lt"/>
                </a:rPr>
                <a:t>サービス</a:t>
              </a:r>
              <a:endParaRPr lang="en-US" sz="975" dirty="0">
                <a:solidFill>
                  <a:schemeClr val="accent3">
                    <a:lumMod val="10000"/>
                  </a:schemeClr>
                </a:solidFill>
                <a:latin typeface="+mj-lt"/>
              </a:endParaRPr>
            </a:p>
          </p:txBody>
        </p:sp>
      </p:grpSp>
      <p:sp>
        <p:nvSpPr>
          <p:cNvPr id="1335" name="Rectangle 1334"/>
          <p:cNvSpPr/>
          <p:nvPr/>
        </p:nvSpPr>
        <p:spPr>
          <a:xfrm>
            <a:off x="688009" y="2021147"/>
            <a:ext cx="841461" cy="282719"/>
          </a:xfrm>
          <a:prstGeom prst="rect">
            <a:avLst/>
          </a:prstGeom>
        </p:spPr>
        <p:txBody>
          <a:bodyPr wrap="square" lIns="57091" tIns="28550" rIns="57091" bIns="28550" anchor="ctr">
            <a:spAutoFit/>
          </a:bodyPr>
          <a:lstStyle/>
          <a:p>
            <a:pPr algn="ctr">
              <a:lnSpc>
                <a:spcPct val="150000"/>
              </a:lnSpc>
              <a:defRPr/>
            </a:pPr>
            <a:r>
              <a:rPr lang="ja-JP" altLang="en-US" sz="975" dirty="0">
                <a:latin typeface="+mj-lt"/>
              </a:rPr>
              <a:t>支店・営業所</a:t>
            </a:r>
            <a:endParaRPr lang="en-US" sz="975" dirty="0">
              <a:latin typeface="+mj-lt"/>
            </a:endParaRPr>
          </a:p>
        </p:txBody>
      </p:sp>
      <p:grpSp>
        <p:nvGrpSpPr>
          <p:cNvPr id="1360" name="Group 1359"/>
          <p:cNvGrpSpPr/>
          <p:nvPr/>
        </p:nvGrpSpPr>
        <p:grpSpPr>
          <a:xfrm>
            <a:off x="5400870" y="1420275"/>
            <a:ext cx="986512" cy="566272"/>
            <a:chOff x="10187585" y="4457611"/>
            <a:chExt cx="1485546" cy="974617"/>
          </a:xfrm>
        </p:grpSpPr>
        <p:pic>
          <p:nvPicPr>
            <p:cNvPr id="1363" name="Picture 2" descr="\\MV-FS\Projects\Cisco\03_Assets\Icons\Kubrick Icons\Device Icons\Device_cloud_white_3041_default_256.png"/>
            <p:cNvPicPr>
              <a:picLocks noChangeAspect="1" noChangeArrowheads="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t="17197" b="17197"/>
            <a:stretch/>
          </p:blipFill>
          <p:spPr bwMode="auto">
            <a:xfrm>
              <a:off x="10187585" y="4457611"/>
              <a:ext cx="1485546" cy="974617"/>
            </a:xfrm>
            <a:prstGeom prst="rect">
              <a:avLst/>
            </a:prstGeom>
            <a:noFill/>
            <a:extLst>
              <a:ext uri="{909E8E84-426E-40DD-AFC4-6F175D3DCCD1}">
                <a14:hiddenFill xmlns:a14="http://schemas.microsoft.com/office/drawing/2010/main">
                  <a:solidFill>
                    <a:srgbClr val="FFFFFF"/>
                  </a:solidFill>
                </a14:hiddenFill>
              </a:ext>
            </a:extLst>
          </p:spPr>
        </p:pic>
        <p:sp>
          <p:nvSpPr>
            <p:cNvPr id="1362" name="Rectangle 1361"/>
            <p:cNvSpPr/>
            <p:nvPr/>
          </p:nvSpPr>
          <p:spPr>
            <a:xfrm>
              <a:off x="10300594" y="4834700"/>
              <a:ext cx="1241225" cy="546272"/>
            </a:xfrm>
            <a:prstGeom prst="rect">
              <a:avLst/>
            </a:prstGeom>
          </p:spPr>
          <p:txBody>
            <a:bodyPr wrap="none">
              <a:spAutoFit/>
            </a:bodyPr>
            <a:lstStyle/>
            <a:p>
              <a:pPr algn="ctr">
                <a:lnSpc>
                  <a:spcPct val="150000"/>
                </a:lnSpc>
                <a:defRPr/>
              </a:pPr>
              <a:r>
                <a:rPr lang="en-US" sz="975" dirty="0">
                  <a:solidFill>
                    <a:schemeClr val="accent3">
                      <a:lumMod val="10000"/>
                    </a:schemeClr>
                  </a:solidFill>
                  <a:latin typeface="+mj-lt"/>
                </a:rPr>
                <a:t>3G/4G-LTE</a:t>
              </a:r>
            </a:p>
          </p:txBody>
        </p:sp>
      </p:grpSp>
      <p:pic>
        <p:nvPicPr>
          <p:cNvPr id="1332" name="Picture 8" descr="\\MV-FS\Projects\Cisco\03_Assets\Icons\Kubrick Icons\Device Icons\Device_detector_3094_2.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952531" y="1103155"/>
            <a:ext cx="463190" cy="302999"/>
          </a:xfrm>
          <a:prstGeom prst="rect">
            <a:avLst/>
          </a:prstGeom>
          <a:noFill/>
          <a:extLst>
            <a:ext uri="{909E8E84-426E-40DD-AFC4-6F175D3DCCD1}">
              <a14:hiddenFill xmlns:a14="http://schemas.microsoft.com/office/drawing/2010/main">
                <a:solidFill>
                  <a:srgbClr val="FFFFFF"/>
                </a:solidFill>
              </a14:hiddenFill>
            </a:ext>
          </a:extLst>
        </p:spPr>
      </p:pic>
      <p:sp>
        <p:nvSpPr>
          <p:cNvPr id="1333" name="Rectangle 141"/>
          <p:cNvSpPr>
            <a:spLocks noChangeArrowheads="1"/>
          </p:cNvSpPr>
          <p:nvPr>
            <p:custDataLst>
              <p:tags r:id="rId1"/>
            </p:custDataLst>
          </p:nvPr>
        </p:nvSpPr>
        <p:spPr bwMode="auto">
          <a:xfrm>
            <a:off x="2909710" y="812746"/>
            <a:ext cx="540434" cy="265407"/>
          </a:xfrm>
          <a:prstGeom prst="rect">
            <a:avLst/>
          </a:prstGeom>
          <a:noFill/>
          <a:ln w="9525">
            <a:noFill/>
            <a:miter lim="800000"/>
            <a:headEnd/>
            <a:tailEnd/>
          </a:ln>
        </p:spPr>
        <p:txBody>
          <a:bodyPr wrap="square" lIns="57091" tIns="28550" rIns="57091" bIns="28550">
            <a:spAutoFit/>
          </a:bodyPr>
          <a:lstStyle/>
          <a:p>
            <a:pPr algn="ctr">
              <a:lnSpc>
                <a:spcPct val="150000"/>
              </a:lnSpc>
              <a:defRPr/>
            </a:pPr>
            <a:r>
              <a:rPr lang="en-US" sz="900" b="1" dirty="0" err="1">
                <a:latin typeface="+mj-lt"/>
              </a:rPr>
              <a:t>AVC</a:t>
            </a:r>
            <a:endParaRPr lang="en-US" sz="900" b="1" dirty="0">
              <a:latin typeface="+mj-lt"/>
            </a:endParaRPr>
          </a:p>
        </p:txBody>
      </p:sp>
      <p:grpSp>
        <p:nvGrpSpPr>
          <p:cNvPr id="2" name="Group 1"/>
          <p:cNvGrpSpPr/>
          <p:nvPr/>
        </p:nvGrpSpPr>
        <p:grpSpPr>
          <a:xfrm>
            <a:off x="4557365" y="1957315"/>
            <a:ext cx="986514" cy="558491"/>
            <a:chOff x="7720043" y="3547952"/>
            <a:chExt cx="1578832" cy="893586"/>
          </a:xfrm>
        </p:grpSpPr>
        <p:pic>
          <p:nvPicPr>
            <p:cNvPr id="1369" name="Picture 2" descr="\\MV-FS\Projects\Cisco\03_Assets\Icons\Kubrick Icons\Device Icons\Device_cloud_white_3041_default_256.png"/>
            <p:cNvPicPr>
              <a:picLocks noChangeAspect="1" noChangeArrowheads="1"/>
            </p:cNvPicPr>
            <p:nvPr/>
          </p:nvPicPr>
          <p:blipFill rotWithShape="1">
            <a:blip r:embed="rId8" cstate="screen">
              <a:duotone>
                <a:prstClr val="black"/>
                <a:schemeClr val="tx2">
                  <a:tint val="45000"/>
                  <a:satMod val="400000"/>
                </a:schemeClr>
              </a:duotone>
              <a:extLst>
                <a:ext uri="{28A0092B-C50C-407E-A947-70E740481C1C}">
                  <a14:useLocalDpi xmlns:a14="http://schemas.microsoft.com/office/drawing/2010/main"/>
                </a:ext>
              </a:extLst>
            </a:blip>
            <a:srcRect t="17647" b="17647"/>
            <a:stretch/>
          </p:blipFill>
          <p:spPr bwMode="auto">
            <a:xfrm>
              <a:off x="7720043" y="3547952"/>
              <a:ext cx="1578832" cy="893586"/>
            </a:xfrm>
            <a:prstGeom prst="rect">
              <a:avLst/>
            </a:prstGeom>
            <a:noFill/>
            <a:extLst>
              <a:ext uri="{909E8E84-426E-40DD-AFC4-6F175D3DCCD1}">
                <a14:hiddenFill xmlns:a14="http://schemas.microsoft.com/office/drawing/2010/main">
                  <a:solidFill>
                    <a:srgbClr val="FFFFFF"/>
                  </a:solidFill>
                </a14:hiddenFill>
              </a:ext>
            </a:extLst>
          </p:spPr>
        </p:pic>
        <p:sp>
          <p:nvSpPr>
            <p:cNvPr id="1368" name="Rectangle 1367"/>
            <p:cNvSpPr/>
            <p:nvPr/>
          </p:nvSpPr>
          <p:spPr>
            <a:xfrm>
              <a:off x="7848428" y="3866986"/>
              <a:ext cx="1368393" cy="470885"/>
            </a:xfrm>
            <a:prstGeom prst="rect">
              <a:avLst/>
            </a:prstGeom>
          </p:spPr>
          <p:txBody>
            <a:bodyPr wrap="none" lIns="68571" tIns="34286" rIns="68571" bIns="34286">
              <a:spAutoFit/>
            </a:bodyPr>
            <a:lstStyle/>
            <a:p>
              <a:pPr algn="ctr">
                <a:lnSpc>
                  <a:spcPct val="150000"/>
                </a:lnSpc>
                <a:defRPr/>
              </a:pPr>
              <a:r>
                <a:rPr lang="ja-JP" altLang="en-US" sz="975" dirty="0">
                  <a:solidFill>
                    <a:schemeClr val="accent3">
                      <a:lumMod val="10000"/>
                    </a:schemeClr>
                  </a:solidFill>
                  <a:latin typeface="+mj-lt"/>
                </a:rPr>
                <a:t>インターネット</a:t>
              </a:r>
              <a:endParaRPr lang="en-US" sz="975" dirty="0">
                <a:solidFill>
                  <a:schemeClr val="accent3">
                    <a:lumMod val="10000"/>
                  </a:schemeClr>
                </a:solidFill>
                <a:latin typeface="+mj-lt"/>
              </a:endParaRPr>
            </a:p>
          </p:txBody>
        </p:sp>
      </p:grpSp>
      <p:pic>
        <p:nvPicPr>
          <p:cNvPr id="78" name="Picture 5" descr="C:\Users\andrewg\Desktop\branch.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5021"/>
          <a:stretch/>
        </p:blipFill>
        <p:spPr bwMode="auto">
          <a:xfrm>
            <a:off x="872677" y="1168163"/>
            <a:ext cx="528998" cy="801491"/>
          </a:xfrm>
          <a:prstGeom prst="rect">
            <a:avLst/>
          </a:prstGeom>
          <a:noFill/>
          <a:effectLst>
            <a:reflection blurRad="6350" stA="12000" endPos="20000" dir="5400000" sy="-100000" algn="bl" rotWithShape="0"/>
          </a:effectLst>
          <a:extLst>
            <a:ext uri="{909E8E84-426E-40DD-AFC4-6F175D3DCCD1}">
              <a14:hiddenFill xmlns:a14="http://schemas.microsoft.com/office/drawing/2010/main">
                <a:solidFill>
                  <a:srgbClr val="FFFFFF"/>
                </a:solidFill>
              </a14:hiddenFill>
            </a:ext>
          </a:extLst>
        </p:spPr>
      </p:pic>
      <p:grpSp>
        <p:nvGrpSpPr>
          <p:cNvPr id="1352" name="Group 502"/>
          <p:cNvGrpSpPr/>
          <p:nvPr/>
        </p:nvGrpSpPr>
        <p:grpSpPr>
          <a:xfrm>
            <a:off x="700166" y="1751931"/>
            <a:ext cx="331434" cy="260178"/>
            <a:chOff x="-389400" y="2532185"/>
            <a:chExt cx="1722296" cy="1352019"/>
          </a:xfrm>
        </p:grpSpPr>
        <p:pic>
          <p:nvPicPr>
            <p:cNvPr id="1353" name="Picture 13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0" y="2532185"/>
              <a:ext cx="1722296" cy="1352019"/>
            </a:xfrm>
            <a:prstGeom prst="rect">
              <a:avLst/>
            </a:prstGeom>
            <a:noFill/>
            <a:ln>
              <a:noFill/>
            </a:ln>
            <a:effectLst>
              <a:outerShdw blurRad="63500" sx="102000" sy="102000" algn="ctr" rotWithShape="0">
                <a:prstClr val="black">
                  <a:alpha val="40000"/>
                </a:prstClr>
              </a:outerShdw>
            </a:effectLst>
          </p:spPr>
        </p:pic>
        <p:sp>
          <p:nvSpPr>
            <p:cNvPr id="1354" name="Freeform 1353"/>
            <p:cNvSpPr/>
            <p:nvPr/>
          </p:nvSpPr>
          <p:spPr>
            <a:xfrm>
              <a:off x="-56509" y="2583658"/>
              <a:ext cx="962026" cy="723898"/>
            </a:xfrm>
            <a:custGeom>
              <a:avLst/>
              <a:gdLst>
                <a:gd name="connsiteX0" fmla="*/ 26194 w 952500"/>
                <a:gd name="connsiteY0" fmla="*/ 0 h 719137"/>
                <a:gd name="connsiteX1" fmla="*/ 928688 w 952500"/>
                <a:gd name="connsiteY1" fmla="*/ 9525 h 719137"/>
                <a:gd name="connsiteX2" fmla="*/ 952500 w 952500"/>
                <a:gd name="connsiteY2" fmla="*/ 719137 h 719137"/>
                <a:gd name="connsiteX3" fmla="*/ 0 w 952500"/>
                <a:gd name="connsiteY3" fmla="*/ 714375 h 719137"/>
                <a:gd name="connsiteX4" fmla="*/ 26194 w 952500"/>
                <a:gd name="connsiteY4" fmla="*/ 0 h 719137"/>
                <a:gd name="connsiteX0" fmla="*/ 23813 w 950119"/>
                <a:gd name="connsiteY0" fmla="*/ 0 h 719137"/>
                <a:gd name="connsiteX1" fmla="*/ 926307 w 950119"/>
                <a:gd name="connsiteY1" fmla="*/ 9525 h 719137"/>
                <a:gd name="connsiteX2" fmla="*/ 950119 w 950119"/>
                <a:gd name="connsiteY2" fmla="*/ 719137 h 719137"/>
                <a:gd name="connsiteX3" fmla="*/ 0 w 950119"/>
                <a:gd name="connsiteY3" fmla="*/ 716757 h 719137"/>
                <a:gd name="connsiteX4" fmla="*/ 23813 w 950119"/>
                <a:gd name="connsiteY4" fmla="*/ 0 h 719137"/>
                <a:gd name="connsiteX0" fmla="*/ 21431 w 950119"/>
                <a:gd name="connsiteY0" fmla="*/ 0 h 723900"/>
                <a:gd name="connsiteX1" fmla="*/ 926307 w 950119"/>
                <a:gd name="connsiteY1" fmla="*/ 14288 h 723900"/>
                <a:gd name="connsiteX2" fmla="*/ 950119 w 950119"/>
                <a:gd name="connsiteY2" fmla="*/ 723900 h 723900"/>
                <a:gd name="connsiteX3" fmla="*/ 0 w 950119"/>
                <a:gd name="connsiteY3" fmla="*/ 721520 h 723900"/>
                <a:gd name="connsiteX4" fmla="*/ 21431 w 950119"/>
                <a:gd name="connsiteY4" fmla="*/ 0 h 723900"/>
                <a:gd name="connsiteX0" fmla="*/ 28574 w 957262"/>
                <a:gd name="connsiteY0" fmla="*/ 0 h 723900"/>
                <a:gd name="connsiteX1" fmla="*/ 933450 w 957262"/>
                <a:gd name="connsiteY1" fmla="*/ 14288 h 723900"/>
                <a:gd name="connsiteX2" fmla="*/ 957262 w 957262"/>
                <a:gd name="connsiteY2" fmla="*/ 723900 h 723900"/>
                <a:gd name="connsiteX3" fmla="*/ 0 w 957262"/>
                <a:gd name="connsiteY3" fmla="*/ 721520 h 723900"/>
                <a:gd name="connsiteX4" fmla="*/ 28574 w 957262"/>
                <a:gd name="connsiteY4" fmla="*/ 0 h 723900"/>
                <a:gd name="connsiteX0" fmla="*/ 28574 w 962024"/>
                <a:gd name="connsiteY0" fmla="*/ 0 h 723900"/>
                <a:gd name="connsiteX1" fmla="*/ 933450 w 962024"/>
                <a:gd name="connsiteY1" fmla="*/ 14288 h 723900"/>
                <a:gd name="connsiteX2" fmla="*/ 962024 w 962024"/>
                <a:gd name="connsiteY2" fmla="*/ 723900 h 723900"/>
                <a:gd name="connsiteX3" fmla="*/ 0 w 962024"/>
                <a:gd name="connsiteY3" fmla="*/ 721520 h 723900"/>
                <a:gd name="connsiteX4" fmla="*/ 28574 w 962024"/>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4" h="723900">
                  <a:moveTo>
                    <a:pt x="28574" y="0"/>
                  </a:moveTo>
                  <a:lnTo>
                    <a:pt x="933450" y="14288"/>
                  </a:lnTo>
                  <a:lnTo>
                    <a:pt x="962024" y="723900"/>
                  </a:lnTo>
                  <a:lnTo>
                    <a:pt x="0" y="721520"/>
                  </a:lnTo>
                  <a:lnTo>
                    <a:pt x="28574" y="0"/>
                  </a:lnTo>
                  <a:close/>
                </a:path>
              </a:pathLst>
            </a:custGeom>
            <a:solidFill>
              <a:srgbClr val="05346C">
                <a:lumMod val="90000"/>
                <a:lumOff val="10000"/>
              </a:srgbClr>
            </a:solidFill>
            <a:ln w="25400" cap="flat" cmpd="sng" algn="ctr">
              <a:noFill/>
              <a:prstDash val="solid"/>
            </a:ln>
            <a:effectLst>
              <a:innerShdw blurRad="63500" dir="16200000">
                <a:prstClr val="black">
                  <a:alpha val="50000"/>
                </a:prstClr>
              </a:innerShdw>
            </a:effectLst>
          </p:spPr>
          <p:txBody>
            <a:bodyPr rtlCol="0" anchor="ctr"/>
            <a:lstStyle/>
            <a:p>
              <a:pPr algn="ctr">
                <a:defRPr/>
              </a:pPr>
              <a:endParaRPr lang="en-US" sz="1350" kern="0" dirty="0">
                <a:latin typeface="+mj-lt"/>
              </a:endParaRPr>
            </a:p>
          </p:txBody>
        </p:sp>
      </p:grpSp>
      <p:pic>
        <p:nvPicPr>
          <p:cNvPr id="1350" name="Picture 134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82097" y="1735834"/>
            <a:ext cx="359535" cy="292397"/>
          </a:xfrm>
          <a:prstGeom prst="rect">
            <a:avLst/>
          </a:prstGeom>
        </p:spPr>
      </p:pic>
      <p:pic>
        <p:nvPicPr>
          <p:cNvPr id="82" name="Picture 81" descr="C:\Documents and Settings\rteligic\Desktop\Desktop_26Apr\desktop271211\cisco-prime\icons\Picture1.png"/>
          <p:cNvPicPr>
            <a:picLocks noChangeAspect="1" noChangeArrowheads="1"/>
          </p:cNvPicPr>
          <p:nvPr/>
        </p:nvPicPr>
        <p:blipFill rotWithShape="1">
          <a:blip r:embed="rId13" cstate="screen">
            <a:duotone>
              <a:prstClr val="black"/>
              <a:schemeClr val="tx2">
                <a:tint val="45000"/>
                <a:satMod val="400000"/>
              </a:schemeClr>
            </a:duotone>
            <a:extLst>
              <a:ext uri="{28A0092B-C50C-407E-A947-70E740481C1C}">
                <a14:useLocalDpi xmlns:a14="http://schemas.microsoft.com/office/drawing/2010/main"/>
              </a:ext>
            </a:extLst>
          </a:blip>
          <a:srcRect t="19463" b="18638"/>
          <a:stretch/>
        </p:blipFill>
        <p:spPr bwMode="auto">
          <a:xfrm>
            <a:off x="6496112" y="734531"/>
            <a:ext cx="1294253" cy="801341"/>
          </a:xfrm>
          <a:prstGeom prst="rect">
            <a:avLst/>
          </a:prstGeom>
          <a:noFill/>
          <a:ln>
            <a:noFill/>
          </a:ln>
        </p:spPr>
      </p:pic>
      <p:sp>
        <p:nvSpPr>
          <p:cNvPr id="83" name="TextBox 82"/>
          <p:cNvSpPr txBox="1"/>
          <p:nvPr/>
        </p:nvSpPr>
        <p:spPr>
          <a:xfrm>
            <a:off x="6751461" y="1004644"/>
            <a:ext cx="750098" cy="327738"/>
          </a:xfrm>
          <a:prstGeom prst="rect">
            <a:avLst/>
          </a:prstGeom>
          <a:noFill/>
        </p:spPr>
        <p:txBody>
          <a:bodyPr wrap="none" lIns="57097" tIns="28553" rIns="57097" bIns="28553"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63" eaLnBrk="0" hangingPunct="0">
              <a:lnSpc>
                <a:spcPct val="90000"/>
              </a:lnSpc>
            </a:pPr>
            <a:r>
              <a:rPr lang="ja-JP" altLang="en-US" sz="975" b="1" dirty="0">
                <a:latin typeface="+mj-lt"/>
              </a:rPr>
              <a:t>プライベート</a:t>
            </a:r>
            <a:endParaRPr lang="en-US" altLang="ja-JP" sz="975" b="1" dirty="0">
              <a:latin typeface="+mj-lt"/>
            </a:endParaRPr>
          </a:p>
          <a:p>
            <a:pPr algn="ctr" defTabSz="610163" eaLnBrk="0" hangingPunct="0">
              <a:lnSpc>
                <a:spcPct val="90000"/>
              </a:lnSpc>
            </a:pPr>
            <a:r>
              <a:rPr lang="ja-JP" altLang="en-US" sz="975" b="1" dirty="0">
                <a:latin typeface="+mj-lt"/>
              </a:rPr>
              <a:t>クラウド</a:t>
            </a:r>
            <a:endParaRPr lang="en-US" sz="975" b="1" dirty="0">
              <a:latin typeface="+mj-lt"/>
            </a:endParaRPr>
          </a:p>
        </p:txBody>
      </p:sp>
      <p:pic>
        <p:nvPicPr>
          <p:cNvPr id="86" name="Picture 85" descr="C:\Documents and Settings\rteligic\Desktop\Desktop_26Apr\desktop271211\cisco-prime\icons\Picture1.png"/>
          <p:cNvPicPr>
            <a:picLocks noChangeAspect="1" noChangeArrowheads="1"/>
          </p:cNvPicPr>
          <p:nvPr/>
        </p:nvPicPr>
        <p:blipFill>
          <a:blip r:embed="rId13" cstate="screen">
            <a:duotone>
              <a:prstClr val="black"/>
              <a:schemeClr val="tx2">
                <a:tint val="45000"/>
                <a:satMod val="400000"/>
              </a:schemeClr>
            </a:duotone>
          </a:blip>
          <a:srcRect/>
          <a:stretch>
            <a:fillRect/>
          </a:stretch>
        </p:blipFill>
        <p:spPr bwMode="auto">
          <a:xfrm>
            <a:off x="7049812" y="947375"/>
            <a:ext cx="1151804" cy="1147689"/>
          </a:xfrm>
          <a:prstGeom prst="rect">
            <a:avLst/>
          </a:prstGeom>
          <a:noFill/>
        </p:spPr>
      </p:pic>
      <p:sp>
        <p:nvSpPr>
          <p:cNvPr id="93" name="TextBox 92"/>
          <p:cNvSpPr txBox="1"/>
          <p:nvPr/>
        </p:nvSpPr>
        <p:spPr>
          <a:xfrm>
            <a:off x="7262700" y="1360916"/>
            <a:ext cx="750098" cy="462775"/>
          </a:xfrm>
          <a:prstGeom prst="rect">
            <a:avLst/>
          </a:prstGeom>
          <a:noFill/>
        </p:spPr>
        <p:txBody>
          <a:bodyPr wrap="none" lIns="57097" tIns="28553" rIns="57097" bIns="28553"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63" eaLnBrk="0" hangingPunct="0">
              <a:lnSpc>
                <a:spcPct val="90000"/>
              </a:lnSpc>
            </a:pPr>
            <a:r>
              <a:rPr lang="ja-JP" altLang="en-US" sz="975" b="1" dirty="0">
                <a:latin typeface="+mj-lt"/>
              </a:rPr>
              <a:t>仮想</a:t>
            </a:r>
            <a:endParaRPr lang="en-US" altLang="ja-JP" sz="975" b="1" dirty="0">
              <a:latin typeface="+mj-lt"/>
            </a:endParaRPr>
          </a:p>
          <a:p>
            <a:pPr algn="ctr" defTabSz="610163" eaLnBrk="0" hangingPunct="0">
              <a:lnSpc>
                <a:spcPct val="90000"/>
              </a:lnSpc>
            </a:pPr>
            <a:r>
              <a:rPr lang="ja-JP" altLang="en-US" sz="975" b="1" dirty="0">
                <a:latin typeface="+mj-lt"/>
              </a:rPr>
              <a:t>プライベート</a:t>
            </a:r>
            <a:endParaRPr lang="en-US" altLang="ja-JP" sz="975" b="1" dirty="0">
              <a:latin typeface="+mj-lt"/>
            </a:endParaRPr>
          </a:p>
          <a:p>
            <a:pPr algn="ctr" defTabSz="610163" eaLnBrk="0" hangingPunct="0">
              <a:lnSpc>
                <a:spcPct val="90000"/>
              </a:lnSpc>
            </a:pPr>
            <a:r>
              <a:rPr lang="ja-JP" altLang="en-US" sz="975" b="1" dirty="0">
                <a:latin typeface="+mj-lt"/>
              </a:rPr>
              <a:t>クラウド</a:t>
            </a:r>
            <a:endParaRPr lang="en-US" sz="975" b="1" dirty="0">
              <a:latin typeface="+mj-lt"/>
            </a:endParaRPr>
          </a:p>
        </p:txBody>
      </p:sp>
      <p:pic>
        <p:nvPicPr>
          <p:cNvPr id="96" name="Picture 95" descr="C:\Documents and Settings\rteligic\Desktop\Desktop_26Apr\desktop271211\cisco-prime\icons\Picture1.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rightnessContrast contrast="20000"/>
                    </a14:imgEffect>
                  </a14:imgLayer>
                </a14:imgProps>
              </a:ext>
            </a:extLst>
          </a:blip>
          <a:srcRect/>
          <a:stretch>
            <a:fillRect/>
          </a:stretch>
        </p:blipFill>
        <p:spPr bwMode="auto">
          <a:xfrm>
            <a:off x="6806786" y="1726197"/>
            <a:ext cx="1211603" cy="1207271"/>
          </a:xfrm>
          <a:prstGeom prst="rect">
            <a:avLst/>
          </a:prstGeom>
          <a:noFill/>
        </p:spPr>
      </p:pic>
      <p:sp>
        <p:nvSpPr>
          <p:cNvPr id="97" name="TextBox 96"/>
          <p:cNvSpPr txBox="1"/>
          <p:nvPr/>
        </p:nvSpPr>
        <p:spPr>
          <a:xfrm>
            <a:off x="7058376" y="2256808"/>
            <a:ext cx="636286" cy="327738"/>
          </a:xfrm>
          <a:prstGeom prst="rect">
            <a:avLst/>
          </a:prstGeom>
          <a:noFill/>
        </p:spPr>
        <p:txBody>
          <a:bodyPr wrap="none" lIns="57097" tIns="28553" rIns="57097" bIns="28553" rtlCol="0">
            <a:spAutoFit/>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ctr" defTabSz="610163" eaLnBrk="0" hangingPunct="0">
              <a:lnSpc>
                <a:spcPct val="90000"/>
              </a:lnSpc>
            </a:pPr>
            <a:r>
              <a:rPr lang="ja-JP" altLang="en-US" sz="975" b="1" dirty="0">
                <a:latin typeface="+mj-lt"/>
              </a:rPr>
              <a:t>パブリック</a:t>
            </a:r>
            <a:endParaRPr lang="en-US" altLang="ja-JP" sz="975" b="1" dirty="0">
              <a:latin typeface="+mj-lt"/>
            </a:endParaRPr>
          </a:p>
          <a:p>
            <a:pPr algn="ctr" defTabSz="610163" eaLnBrk="0" hangingPunct="0">
              <a:lnSpc>
                <a:spcPct val="90000"/>
              </a:lnSpc>
            </a:pPr>
            <a:r>
              <a:rPr lang="ja-JP" altLang="en-US" sz="975" b="1" dirty="0">
                <a:latin typeface="+mj-lt"/>
              </a:rPr>
              <a:t>クラウド</a:t>
            </a:r>
            <a:endParaRPr lang="en-US" sz="975" b="1" dirty="0">
              <a:latin typeface="+mj-lt"/>
            </a:endParaRPr>
          </a:p>
        </p:txBody>
      </p:sp>
      <p:cxnSp>
        <p:nvCxnSpPr>
          <p:cNvPr id="153" name="Straight Connector 152"/>
          <p:cNvCxnSpPr/>
          <p:nvPr/>
        </p:nvCxnSpPr>
        <p:spPr>
          <a:xfrm>
            <a:off x="1224201" y="1703406"/>
            <a:ext cx="1785759"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332" idx="2"/>
          </p:cNvCxnSpPr>
          <p:nvPr/>
        </p:nvCxnSpPr>
        <p:spPr>
          <a:xfrm flipH="1" flipV="1">
            <a:off x="3184138" y="1406146"/>
            <a:ext cx="1" cy="191378"/>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3278389" y="1831492"/>
            <a:ext cx="233957" cy="241910"/>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2843313" y="1831492"/>
            <a:ext cx="233957" cy="241910"/>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1359" name="icon firewall and VPN" descr="\\MV-FS\Projects\Cisco\03_Assets\Icons\Kubrick Icons\Device Icons\Device_router_with_firewall_3081_default_256.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18097"/>
          <a:stretch/>
        </p:blipFill>
        <p:spPr bwMode="auto">
          <a:xfrm>
            <a:off x="2877538" y="1398937"/>
            <a:ext cx="613176" cy="50220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395586" y="2064151"/>
            <a:ext cx="564716" cy="637363"/>
            <a:chOff x="4200340" y="3938810"/>
            <a:chExt cx="903781" cy="1019779"/>
          </a:xfrm>
        </p:grpSpPr>
        <p:pic>
          <p:nvPicPr>
            <p:cNvPr id="1341" name="Picture 10" descr="\\MV-FS\Projects\Cisco\03_Assets\Icons\Kubrick Icons\Device Icons\non approved icons\WAAS.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260286" y="3938810"/>
              <a:ext cx="741294" cy="479885"/>
            </a:xfrm>
            <a:prstGeom prst="rect">
              <a:avLst/>
            </a:prstGeom>
            <a:noFill/>
            <a:extLst>
              <a:ext uri="{909E8E84-426E-40DD-AFC4-6F175D3DCCD1}">
                <a14:hiddenFill xmlns:a14="http://schemas.microsoft.com/office/drawing/2010/main">
                  <a:solidFill>
                    <a:srgbClr val="FFFFFF"/>
                  </a:solidFill>
                </a14:hiddenFill>
              </a:ext>
            </a:extLst>
          </p:spPr>
        </p:pic>
        <p:sp>
          <p:nvSpPr>
            <p:cNvPr id="1337" name="Rectangle 141"/>
            <p:cNvSpPr>
              <a:spLocks noChangeArrowheads="1"/>
            </p:cNvSpPr>
            <p:nvPr>
              <p:custDataLst>
                <p:tags r:id="rId3"/>
              </p:custDataLst>
            </p:nvPr>
          </p:nvSpPr>
          <p:spPr bwMode="auto">
            <a:xfrm>
              <a:off x="4200340" y="4441539"/>
              <a:ext cx="903781" cy="517050"/>
            </a:xfrm>
            <a:prstGeom prst="rect">
              <a:avLst/>
            </a:prstGeom>
            <a:noFill/>
            <a:ln w="9525">
              <a:noFill/>
              <a:miter lim="800000"/>
              <a:headEnd/>
              <a:tailEnd/>
            </a:ln>
          </p:spPr>
          <p:txBody>
            <a:bodyPr wrap="square" lIns="68571" tIns="34286" rIns="68571" bIns="34286">
              <a:spAutoFit/>
            </a:bodyPr>
            <a:lstStyle/>
            <a:p>
              <a:pPr algn="ctr">
                <a:defRPr/>
              </a:pPr>
              <a:r>
                <a:rPr lang="en-US" sz="825" b="1" dirty="0">
                  <a:latin typeface="+mj-lt"/>
                </a:rPr>
                <a:t>WAAS</a:t>
              </a:r>
              <a:br>
                <a:rPr lang="en-US" sz="825" b="1" dirty="0">
                  <a:latin typeface="+mj-lt"/>
                </a:rPr>
              </a:br>
              <a:r>
                <a:rPr lang="en-US" sz="825" b="1" dirty="0">
                  <a:latin typeface="+mj-lt"/>
                </a:rPr>
                <a:t>Akamai</a:t>
              </a:r>
            </a:p>
          </p:txBody>
        </p:sp>
      </p:grpSp>
      <p:grpSp>
        <p:nvGrpSpPr>
          <p:cNvPr id="6" name="Group 5"/>
          <p:cNvGrpSpPr/>
          <p:nvPr/>
        </p:nvGrpSpPr>
        <p:grpSpPr>
          <a:xfrm>
            <a:off x="3311664" y="2061238"/>
            <a:ext cx="812537" cy="594098"/>
            <a:chOff x="5666446" y="3934169"/>
            <a:chExt cx="1300398" cy="950553"/>
          </a:xfrm>
        </p:grpSpPr>
        <p:pic>
          <p:nvPicPr>
            <p:cNvPr id="1342" name="Picture 11" descr="\\MV-FS\Projects\Cisco\03_Assets\Icons\Kubrick Icons\Device Icons\non approved icons\WANpathcontrol.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942407" y="3934169"/>
              <a:ext cx="748475" cy="484532"/>
            </a:xfrm>
            <a:prstGeom prst="rect">
              <a:avLst/>
            </a:prstGeom>
            <a:noFill/>
            <a:extLst>
              <a:ext uri="{909E8E84-426E-40DD-AFC4-6F175D3DCCD1}">
                <a14:hiddenFill xmlns:a14="http://schemas.microsoft.com/office/drawing/2010/main">
                  <a:solidFill>
                    <a:srgbClr val="FFFFFF"/>
                  </a:solidFill>
                </a14:hiddenFill>
              </a:ext>
            </a:extLst>
          </p:spPr>
        </p:pic>
        <p:sp>
          <p:nvSpPr>
            <p:cNvPr id="1340" name="Rectangle 141"/>
            <p:cNvSpPr>
              <a:spLocks noChangeArrowheads="1"/>
            </p:cNvSpPr>
            <p:nvPr>
              <p:custDataLst>
                <p:tags r:id="rId2"/>
              </p:custDataLst>
            </p:nvPr>
          </p:nvSpPr>
          <p:spPr bwMode="auto">
            <a:xfrm>
              <a:off x="5666446" y="4441538"/>
              <a:ext cx="1300398" cy="443184"/>
            </a:xfrm>
            <a:prstGeom prst="rect">
              <a:avLst/>
            </a:prstGeom>
            <a:noFill/>
            <a:ln w="9525">
              <a:noFill/>
              <a:miter lim="800000"/>
              <a:headEnd/>
              <a:tailEnd/>
            </a:ln>
          </p:spPr>
          <p:txBody>
            <a:bodyPr wrap="square" lIns="68571" tIns="34286" rIns="68571" bIns="34286">
              <a:spAutoFit/>
            </a:bodyPr>
            <a:lstStyle/>
            <a:p>
              <a:pPr algn="ctr">
                <a:lnSpc>
                  <a:spcPct val="150000"/>
                </a:lnSpc>
                <a:defRPr/>
              </a:pPr>
              <a:r>
                <a:rPr lang="en-US" sz="900" b="1" dirty="0">
                  <a:latin typeface="+mj-lt"/>
                </a:rPr>
                <a:t>PfRv3</a:t>
              </a:r>
            </a:p>
          </p:txBody>
        </p:sp>
      </p:grpSp>
      <p:cxnSp>
        <p:nvCxnSpPr>
          <p:cNvPr id="160" name="Straight Connector 159"/>
          <p:cNvCxnSpPr/>
          <p:nvPr/>
        </p:nvCxnSpPr>
        <p:spPr>
          <a:xfrm flipV="1">
            <a:off x="5023196" y="1409495"/>
            <a:ext cx="0" cy="612624"/>
          </a:xfrm>
          <a:prstGeom prst="line">
            <a:avLst/>
          </a:prstGeom>
          <a:ln>
            <a:gradFill flip="none" rotWithShape="1">
              <a:gsLst>
                <a:gs pos="21962">
                  <a:schemeClr val="tx1"/>
                </a:gs>
                <a:gs pos="79000">
                  <a:schemeClr val="tx1"/>
                </a:gs>
                <a:gs pos="0">
                  <a:schemeClr val="bg2">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96" idx="1"/>
          </p:cNvCxnSpPr>
          <p:nvPr/>
        </p:nvCxnSpPr>
        <p:spPr>
          <a:xfrm>
            <a:off x="5453826" y="2329829"/>
            <a:ext cx="1352965"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503024" y="1219873"/>
            <a:ext cx="993087"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3415720" y="1703406"/>
            <a:ext cx="2128154" cy="0"/>
          </a:xfrm>
          <a:prstGeom prst="line">
            <a:avLst/>
          </a:prstGeom>
          <a:ln>
            <a:gradFill>
              <a:gsLst>
                <a:gs pos="21962">
                  <a:schemeClr val="tx1"/>
                </a:gs>
                <a:gs pos="79000">
                  <a:schemeClr val="tx1"/>
                </a:gs>
                <a:gs pos="0">
                  <a:schemeClr val="bg2">
                    <a:alpha val="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26" name="Freeform 11"/>
          <p:cNvSpPr>
            <a:spLocks noChangeAspect="1" noEditPoints="1"/>
          </p:cNvSpPr>
          <p:nvPr/>
        </p:nvSpPr>
        <p:spPr bwMode="auto">
          <a:xfrm>
            <a:off x="5065104" y="968189"/>
            <a:ext cx="165886" cy="1683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2"/>
          </a:solidFill>
          <a:ln w="25400" cap="flat" cmpd="sng" algn="ctr">
            <a:noFill/>
            <a:prstDash val="solid"/>
          </a:ln>
          <a:effectLst/>
        </p:spPr>
        <p:txBody>
          <a:bodyPr lIns="82246" tIns="41121" rIns="82246" bIns="41121" anchor="ctr"/>
          <a:lstStyle/>
          <a:p>
            <a:pPr algn="ctr" defTabSz="761003">
              <a:defRPr/>
            </a:pPr>
            <a:endParaRPr lang="en-US" sz="1350" kern="0" dirty="0">
              <a:solidFill>
                <a:srgbClr val="000000"/>
              </a:solidFill>
              <a:latin typeface="+mj-lt"/>
            </a:endParaRPr>
          </a:p>
        </p:txBody>
      </p:sp>
      <p:sp>
        <p:nvSpPr>
          <p:cNvPr id="227" name="Freeform 11"/>
          <p:cNvSpPr>
            <a:spLocks noChangeAspect="1" noEditPoints="1"/>
          </p:cNvSpPr>
          <p:nvPr/>
        </p:nvSpPr>
        <p:spPr bwMode="auto">
          <a:xfrm>
            <a:off x="5894125" y="1521223"/>
            <a:ext cx="165886" cy="1683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6"/>
          </a:solidFill>
          <a:ln w="25400" cap="flat" cmpd="sng" algn="ctr">
            <a:noFill/>
            <a:prstDash val="solid"/>
          </a:ln>
          <a:effectLst/>
        </p:spPr>
        <p:txBody>
          <a:bodyPr lIns="82246" tIns="41121" rIns="82246" bIns="41121" anchor="ctr"/>
          <a:lstStyle/>
          <a:p>
            <a:pPr algn="ctr" defTabSz="761003">
              <a:defRPr/>
            </a:pPr>
            <a:endParaRPr lang="en-US" sz="1350" kern="0" dirty="0">
              <a:solidFill>
                <a:srgbClr val="000000"/>
              </a:solidFill>
              <a:latin typeface="+mj-lt"/>
            </a:endParaRPr>
          </a:p>
        </p:txBody>
      </p:sp>
      <p:sp>
        <p:nvSpPr>
          <p:cNvPr id="228" name="Freeform 11"/>
          <p:cNvSpPr>
            <a:spLocks noChangeAspect="1" noEditPoints="1"/>
          </p:cNvSpPr>
          <p:nvPr/>
        </p:nvSpPr>
        <p:spPr bwMode="auto">
          <a:xfrm>
            <a:off x="5065104" y="2034713"/>
            <a:ext cx="165886" cy="16835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1"/>
          </a:solidFill>
          <a:ln w="25400" cap="flat" cmpd="sng" algn="ctr">
            <a:noFill/>
            <a:prstDash val="solid"/>
          </a:ln>
          <a:effectLst/>
        </p:spPr>
        <p:txBody>
          <a:bodyPr lIns="82246" tIns="41121" rIns="82246" bIns="41121" anchor="ctr"/>
          <a:lstStyle/>
          <a:p>
            <a:pPr algn="ctr" defTabSz="761003">
              <a:defRPr/>
            </a:pPr>
            <a:endParaRPr lang="en-US" sz="1350" kern="0" dirty="0">
              <a:solidFill>
                <a:srgbClr val="000000"/>
              </a:solidFill>
              <a:latin typeface="+mj-lt"/>
            </a:endParaRPr>
          </a:p>
        </p:txBody>
      </p:sp>
      <p:sp>
        <p:nvSpPr>
          <p:cNvPr id="85" name="Rectangle 84"/>
          <p:cNvSpPr/>
          <p:nvPr/>
        </p:nvSpPr>
        <p:spPr>
          <a:xfrm rot="10800000">
            <a:off x="217102" y="380292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4" tIns="114233" rIns="11424" bIns="11424" anchor="t" anchorCtr="0"/>
          <a:lstStyle/>
          <a:p>
            <a:pPr algn="ctr" defTabSz="684563">
              <a:lnSpc>
                <a:spcPct val="95000"/>
              </a:lnSpc>
              <a:spcBef>
                <a:spcPts val="150"/>
              </a:spcBef>
            </a:pPr>
            <a:endParaRPr lang="en-US" sz="1500" b="1" kern="0" dirty="0">
              <a:solidFill>
                <a:schemeClr val="accent3">
                  <a:lumMod val="50000"/>
                </a:schemeClr>
              </a:solidFill>
              <a:ea typeface="ＭＳ Ｐゴシック" pitchFamily="34" charset="-128"/>
            </a:endParaRPr>
          </a:p>
        </p:txBody>
      </p:sp>
      <p:sp>
        <p:nvSpPr>
          <p:cNvPr id="89" name="Rectangle 88"/>
          <p:cNvSpPr/>
          <p:nvPr/>
        </p:nvSpPr>
        <p:spPr>
          <a:xfrm rot="10800000">
            <a:off x="2422881" y="380292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4" tIns="114233" rIns="11424" bIns="11424" anchor="t" anchorCtr="0"/>
          <a:lstStyle/>
          <a:p>
            <a:pPr algn="ctr" defTabSz="684563">
              <a:lnSpc>
                <a:spcPct val="95000"/>
              </a:lnSpc>
              <a:spcBef>
                <a:spcPts val="150"/>
              </a:spcBef>
            </a:pPr>
            <a:endParaRPr lang="en-US" sz="1500" b="1" kern="0" dirty="0">
              <a:solidFill>
                <a:schemeClr val="accent3">
                  <a:lumMod val="50000"/>
                </a:schemeClr>
              </a:solidFill>
              <a:ea typeface="ＭＳ Ｐゴシック" pitchFamily="34" charset="-128"/>
            </a:endParaRPr>
          </a:p>
        </p:txBody>
      </p:sp>
      <p:sp>
        <p:nvSpPr>
          <p:cNvPr id="92" name="Rectangle 91"/>
          <p:cNvSpPr/>
          <p:nvPr/>
        </p:nvSpPr>
        <p:spPr>
          <a:xfrm rot="10800000">
            <a:off x="4628662" y="380292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4" tIns="114233" rIns="11424" bIns="11424" anchor="t" anchorCtr="0"/>
          <a:lstStyle/>
          <a:p>
            <a:pPr algn="ctr" defTabSz="684563">
              <a:lnSpc>
                <a:spcPct val="95000"/>
              </a:lnSpc>
              <a:spcBef>
                <a:spcPts val="150"/>
              </a:spcBef>
            </a:pPr>
            <a:endParaRPr lang="en-US" sz="1500" b="1" kern="0" dirty="0">
              <a:solidFill>
                <a:schemeClr val="accent3">
                  <a:lumMod val="50000"/>
                </a:schemeClr>
              </a:solidFill>
              <a:ea typeface="ＭＳ Ｐゴシック" pitchFamily="34" charset="-128"/>
            </a:endParaRPr>
          </a:p>
        </p:txBody>
      </p:sp>
      <p:sp>
        <p:nvSpPr>
          <p:cNvPr id="98" name="Rectangle 97"/>
          <p:cNvSpPr/>
          <p:nvPr/>
        </p:nvSpPr>
        <p:spPr>
          <a:xfrm rot="10800000">
            <a:off x="6834441" y="3802920"/>
            <a:ext cx="2104610" cy="870610"/>
          </a:xfrm>
          <a:prstGeom prst="rect">
            <a:avLst/>
          </a:prstGeom>
          <a:gradFill flip="none" rotWithShape="1">
            <a:gsLst>
              <a:gs pos="100000">
                <a:schemeClr val="bg1">
                  <a:lumMod val="65000"/>
                  <a:alpha val="30000"/>
                </a:schemeClr>
              </a:gs>
              <a:gs pos="0">
                <a:srgbClr val="08252E">
                  <a:alpha val="0"/>
                </a:srgbClr>
              </a:gs>
            </a:gsLst>
            <a:lin ang="5400000" scaled="1"/>
            <a:tileRect/>
          </a:gradFill>
          <a:ln w="9525" cap="flat" cmpd="sng" algn="ctr">
            <a:noFill/>
            <a:prstDash val="solid"/>
            <a:headEnd/>
            <a:tailEnd/>
          </a:ln>
          <a:effectLst/>
        </p:spPr>
        <p:txBody>
          <a:bodyPr vert="horz" wrap="square" lIns="11424" tIns="114233" rIns="11424" bIns="11424" anchor="t" anchorCtr="0"/>
          <a:lstStyle/>
          <a:p>
            <a:pPr algn="ctr" defTabSz="684563">
              <a:lnSpc>
                <a:spcPct val="95000"/>
              </a:lnSpc>
              <a:spcBef>
                <a:spcPts val="150"/>
              </a:spcBef>
            </a:pPr>
            <a:endParaRPr lang="en-US" sz="1500" b="1" kern="0" dirty="0">
              <a:solidFill>
                <a:schemeClr val="accent3">
                  <a:lumMod val="50000"/>
                </a:schemeClr>
              </a:solidFill>
              <a:ea typeface="ＭＳ Ｐゴシック" pitchFamily="34" charset="-128"/>
            </a:endParaRPr>
          </a:p>
        </p:txBody>
      </p:sp>
      <p:sp>
        <p:nvSpPr>
          <p:cNvPr id="84" name="Rectangle 83"/>
          <p:cNvSpPr/>
          <p:nvPr/>
        </p:nvSpPr>
        <p:spPr>
          <a:xfrm>
            <a:off x="216060" y="3474047"/>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marL="605898" defTabSz="684825"/>
            <a:r>
              <a:rPr lang="ja-JP" altLang="en-US" sz="1200" b="1" dirty="0">
                <a:solidFill>
                  <a:schemeClr val="bg1"/>
                </a:solidFill>
              </a:rPr>
              <a:t>多様な回線の利用</a:t>
            </a:r>
            <a:endParaRPr lang="en-US" sz="1200" b="1" dirty="0">
              <a:solidFill>
                <a:schemeClr val="bg1"/>
              </a:solidFill>
            </a:endParaRPr>
          </a:p>
        </p:txBody>
      </p:sp>
      <p:sp>
        <p:nvSpPr>
          <p:cNvPr id="88" name="Rectangle 87"/>
          <p:cNvSpPr/>
          <p:nvPr/>
        </p:nvSpPr>
        <p:spPr>
          <a:xfrm>
            <a:off x="2421840" y="3474047"/>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marL="605898" defTabSz="684825"/>
            <a:r>
              <a:rPr lang="ja-JP" altLang="en-US" sz="1200" b="1" dirty="0">
                <a:solidFill>
                  <a:schemeClr val="bg1"/>
                </a:solidFill>
              </a:rPr>
              <a:t>高度な経路制御</a:t>
            </a:r>
            <a:endParaRPr lang="en-US" sz="1200" b="1" dirty="0">
              <a:solidFill>
                <a:schemeClr val="bg1"/>
              </a:solidFill>
            </a:endParaRPr>
          </a:p>
        </p:txBody>
      </p:sp>
      <p:sp>
        <p:nvSpPr>
          <p:cNvPr id="91" name="Rectangle 90"/>
          <p:cNvSpPr/>
          <p:nvPr/>
        </p:nvSpPr>
        <p:spPr>
          <a:xfrm>
            <a:off x="4627620" y="3474047"/>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marL="605898" defTabSz="684825"/>
            <a:r>
              <a:rPr lang="ja-JP" altLang="en-US" sz="1200" b="1" dirty="0">
                <a:solidFill>
                  <a:schemeClr val="bg1"/>
                </a:solidFill>
              </a:rPr>
              <a:t>アプリケーション</a:t>
            </a:r>
            <a:endParaRPr lang="en-US" altLang="ja-JP" sz="1200" b="1" dirty="0">
              <a:solidFill>
                <a:schemeClr val="bg1"/>
              </a:solidFill>
            </a:endParaRPr>
          </a:p>
          <a:p>
            <a:pPr marL="605898" defTabSz="684825"/>
            <a:r>
              <a:rPr lang="ja-JP" altLang="en-US" sz="1200" b="1" dirty="0">
                <a:solidFill>
                  <a:schemeClr val="bg1"/>
                </a:solidFill>
              </a:rPr>
              <a:t>最適化</a:t>
            </a:r>
            <a:endParaRPr lang="en-US" sz="1200" b="1" dirty="0">
              <a:solidFill>
                <a:schemeClr val="bg1"/>
              </a:solidFill>
            </a:endParaRPr>
          </a:p>
        </p:txBody>
      </p:sp>
      <p:sp>
        <p:nvSpPr>
          <p:cNvPr id="95" name="Rectangle 94"/>
          <p:cNvSpPr/>
          <p:nvPr/>
        </p:nvSpPr>
        <p:spPr>
          <a:xfrm>
            <a:off x="6833399" y="3474047"/>
            <a:ext cx="2106710" cy="485111"/>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marL="605898" defTabSz="684825"/>
            <a:r>
              <a:rPr lang="ja-JP" altLang="en-US" sz="1200" b="1" dirty="0">
                <a:solidFill>
                  <a:schemeClr val="bg1"/>
                </a:solidFill>
              </a:rPr>
              <a:t>暗号化された</a:t>
            </a:r>
            <a:endParaRPr lang="en-US" altLang="ja-JP" sz="1200" b="1" dirty="0">
              <a:solidFill>
                <a:schemeClr val="bg1"/>
              </a:solidFill>
            </a:endParaRPr>
          </a:p>
          <a:p>
            <a:pPr marL="605898" defTabSz="684825"/>
            <a:r>
              <a:rPr lang="ja-JP" altLang="en-US" sz="1200" b="1" dirty="0">
                <a:solidFill>
                  <a:schemeClr val="bg1"/>
                </a:solidFill>
              </a:rPr>
              <a:t>接続環境</a:t>
            </a:r>
            <a:endParaRPr lang="en-US" sz="1200" b="1" dirty="0">
              <a:solidFill>
                <a:schemeClr val="bg1"/>
              </a:solidFill>
            </a:endParaRPr>
          </a:p>
        </p:txBody>
      </p:sp>
      <p:sp>
        <p:nvSpPr>
          <p:cNvPr id="99" name="Freeform 11"/>
          <p:cNvSpPr>
            <a:spLocks noChangeAspect="1" noEditPoints="1"/>
          </p:cNvSpPr>
          <p:nvPr/>
        </p:nvSpPr>
        <p:spPr bwMode="auto">
          <a:xfrm>
            <a:off x="318485" y="3569423"/>
            <a:ext cx="290038" cy="294361"/>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bg1"/>
          </a:solidFill>
          <a:ln w="25400" cap="flat" cmpd="sng" algn="ctr">
            <a:noFill/>
            <a:prstDash val="solid"/>
          </a:ln>
          <a:effectLst/>
        </p:spPr>
        <p:txBody>
          <a:bodyPr lIns="82274" tIns="41138" rIns="82274" bIns="41138" anchor="ctr"/>
          <a:lstStyle/>
          <a:p>
            <a:pPr algn="ctr" defTabSz="761003">
              <a:defRPr/>
            </a:pPr>
            <a:endParaRPr lang="en-US" sz="1350" kern="0" dirty="0">
              <a:solidFill>
                <a:srgbClr val="000000"/>
              </a:solidFill>
            </a:endParaRPr>
          </a:p>
        </p:txBody>
      </p:sp>
      <p:pic>
        <p:nvPicPr>
          <p:cNvPr id="100" name="Picture 11" descr="\\MV-FS\Projects\Cisco\03_Assets\Icons\Kubrick Icons\Device Icons\non approved icons\WANpathcontrol.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58718" y="3590015"/>
            <a:ext cx="390989" cy="25317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MV-FS\Projects\Cisco\03_Assets\Icons\Kubrick Icons\Device Icons\non approved icons\WAAS.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769744" y="3590012"/>
            <a:ext cx="393239" cy="254634"/>
          </a:xfrm>
          <a:prstGeom prst="rect">
            <a:avLst/>
          </a:prstGeom>
          <a:noFill/>
          <a:extLst>
            <a:ext uri="{909E8E84-426E-40DD-AFC4-6F175D3DCCD1}">
              <a14:hiddenFill xmlns:a14="http://schemas.microsoft.com/office/drawing/2010/main">
                <a:solidFill>
                  <a:srgbClr val="FFFFFF"/>
                </a:solidFill>
              </a14:hiddenFill>
            </a:ext>
          </a:extLst>
        </p:spPr>
      </p:pic>
      <p:pic>
        <p:nvPicPr>
          <p:cNvPr id="102" name="icon firewall and VPN" descr="\\MV-FS\Projects\Cisco\03_Assets\Icons\Kubrick Icons\Device Icons\Device_router_with_firewall_3081_default_256.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18797" b="18097"/>
          <a:stretch/>
        </p:blipFill>
        <p:spPr bwMode="auto">
          <a:xfrm>
            <a:off x="6884393" y="3553492"/>
            <a:ext cx="520576" cy="3285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7104" y="4029571"/>
            <a:ext cx="2105665" cy="444979"/>
          </a:xfrm>
          <a:prstGeom prst="rect">
            <a:avLst/>
          </a:prstGeom>
        </p:spPr>
        <p:txBody>
          <a:bodyPr wrap="square" lIns="68565" tIns="34283" rIns="68565" bIns="34283">
            <a:spAutoFit/>
          </a:bodyPr>
          <a:lstStyle/>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en-US" sz="1125" dirty="0"/>
              <a:t>IPSec WAN </a:t>
            </a:r>
            <a:r>
              <a:rPr lang="ja-JP" altLang="en-US" sz="1125" dirty="0"/>
              <a:t>オーバレイ</a:t>
            </a:r>
            <a:endParaRPr lang="en-US" sz="1125" dirty="0"/>
          </a:p>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統一された運用モデル</a:t>
            </a:r>
            <a:endParaRPr lang="en-US" sz="1125" dirty="0"/>
          </a:p>
        </p:txBody>
      </p:sp>
      <p:sp>
        <p:nvSpPr>
          <p:cNvPr id="103" name="Rectangle 102"/>
          <p:cNvSpPr/>
          <p:nvPr/>
        </p:nvSpPr>
        <p:spPr>
          <a:xfrm>
            <a:off x="2421830" y="4029568"/>
            <a:ext cx="2105665" cy="600791"/>
          </a:xfrm>
          <a:prstGeom prst="rect">
            <a:avLst/>
          </a:prstGeom>
        </p:spPr>
        <p:txBody>
          <a:bodyPr wrap="square" lIns="68565" tIns="34283" rIns="68565" bIns="34283">
            <a:spAutoFit/>
          </a:bodyPr>
          <a:lstStyle/>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最適なアプリケーション </a:t>
            </a:r>
            <a:r>
              <a:rPr lang="en-US" altLang="ja-JP" sz="1125" smtClean="0"/>
              <a:t/>
            </a:r>
            <a:br>
              <a:rPr lang="en-US" altLang="ja-JP" sz="1125" smtClean="0"/>
            </a:br>
            <a:r>
              <a:rPr lang="ja-JP" altLang="en-US" sz="1125" dirty="0" smtClean="0"/>
              <a:t>ルーティング</a:t>
            </a:r>
            <a:endParaRPr lang="en-US" sz="1125" dirty="0"/>
          </a:p>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効率的な帯域利用</a:t>
            </a:r>
            <a:endParaRPr lang="en-US" sz="1125" dirty="0"/>
          </a:p>
        </p:txBody>
      </p:sp>
      <p:sp>
        <p:nvSpPr>
          <p:cNvPr id="104" name="Rectangle 103"/>
          <p:cNvSpPr/>
          <p:nvPr/>
        </p:nvSpPr>
        <p:spPr>
          <a:xfrm>
            <a:off x="4627610" y="4029322"/>
            <a:ext cx="2105665" cy="444979"/>
          </a:xfrm>
          <a:prstGeom prst="rect">
            <a:avLst/>
          </a:prstGeom>
        </p:spPr>
        <p:txBody>
          <a:bodyPr wrap="square" lIns="68565" tIns="34283" rIns="68565" bIns="34283">
            <a:spAutoFit/>
          </a:bodyPr>
          <a:lstStyle/>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パフォーマンス モニタリング</a:t>
            </a:r>
            <a:endParaRPr lang="en-US" sz="1125" dirty="0"/>
          </a:p>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最適化とキャッシュ</a:t>
            </a:r>
            <a:endParaRPr lang="en-US" sz="1125" dirty="0"/>
          </a:p>
        </p:txBody>
      </p:sp>
      <p:sp>
        <p:nvSpPr>
          <p:cNvPr id="105" name="Rectangle 104"/>
          <p:cNvSpPr/>
          <p:nvPr/>
        </p:nvSpPr>
        <p:spPr>
          <a:xfrm>
            <a:off x="6833390" y="4029322"/>
            <a:ext cx="2105665" cy="444979"/>
          </a:xfrm>
          <a:prstGeom prst="rect">
            <a:avLst/>
          </a:prstGeom>
        </p:spPr>
        <p:txBody>
          <a:bodyPr wrap="square" lIns="68565" tIns="34283" rIns="68565" bIns="34283">
            <a:spAutoFit/>
          </a:bodyPr>
          <a:lstStyle/>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次世代の強力な暗号化</a:t>
            </a:r>
          </a:p>
          <a:p>
            <a:pPr marL="260690" indent="-260690">
              <a:lnSpc>
                <a:spcPct val="90000"/>
              </a:lnSpc>
              <a:spcBef>
                <a:spcPts val="450"/>
              </a:spcBef>
              <a:buClr>
                <a:schemeClr val="accent1">
                  <a:lumMod val="60000"/>
                  <a:lumOff val="40000"/>
                </a:schemeClr>
              </a:buClr>
              <a:buSzPct val="100000"/>
              <a:buFont typeface="Webdings" panose="05030102010509060703" pitchFamily="18" charset="2"/>
              <a:buChar char=""/>
              <a:defRPr/>
            </a:pPr>
            <a:r>
              <a:rPr lang="ja-JP" altLang="en-US" sz="1125" dirty="0"/>
              <a:t>様々な脅威への対応</a:t>
            </a:r>
            <a:endParaRPr lang="en-US" sz="1125" dirty="0"/>
          </a:p>
        </p:txBody>
      </p:sp>
      <p:sp>
        <p:nvSpPr>
          <p:cNvPr id="106" name="TextBox 105"/>
          <p:cNvSpPr txBox="1"/>
          <p:nvPr/>
        </p:nvSpPr>
        <p:spPr bwMode="auto">
          <a:xfrm>
            <a:off x="217104" y="4587180"/>
            <a:ext cx="2104611" cy="253900"/>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spAutoFit/>
          </a:bodyPr>
          <a:lstStyle/>
          <a:p>
            <a:pPr algn="ctr">
              <a:defRPr/>
            </a:pPr>
            <a:r>
              <a:rPr lang="en-US" sz="1200" b="1" dirty="0">
                <a:solidFill>
                  <a:schemeClr val="accent1">
                    <a:lumMod val="75000"/>
                  </a:schemeClr>
                </a:solidFill>
                <a:sym typeface="Wingdings" panose="05000000000000000000" pitchFamily="2" charset="2"/>
              </a:rPr>
              <a:t>DMVPN</a:t>
            </a:r>
            <a:endParaRPr lang="en-US" sz="1200" b="1" dirty="0">
              <a:solidFill>
                <a:schemeClr val="accent1">
                  <a:lumMod val="75000"/>
                </a:schemeClr>
              </a:solidFill>
            </a:endParaRPr>
          </a:p>
        </p:txBody>
      </p:sp>
      <p:sp>
        <p:nvSpPr>
          <p:cNvPr id="107" name="TextBox 106"/>
          <p:cNvSpPr txBox="1"/>
          <p:nvPr/>
        </p:nvSpPr>
        <p:spPr bwMode="auto">
          <a:xfrm>
            <a:off x="2401667" y="4587180"/>
            <a:ext cx="2125827" cy="253900"/>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spAutoFit/>
          </a:bodyPr>
          <a:lstStyle/>
          <a:p>
            <a:pPr algn="ctr">
              <a:defRPr/>
            </a:pPr>
            <a:r>
              <a:rPr lang="en-US" sz="1200" b="1" dirty="0">
                <a:solidFill>
                  <a:schemeClr val="accent1">
                    <a:lumMod val="75000"/>
                  </a:schemeClr>
                </a:solidFill>
                <a:sym typeface="Wingdings" panose="05000000000000000000" pitchFamily="2" charset="2"/>
              </a:rPr>
              <a:t>Performance Routing</a:t>
            </a:r>
            <a:endParaRPr lang="en-US" sz="1200" b="1" dirty="0">
              <a:solidFill>
                <a:schemeClr val="accent1">
                  <a:lumMod val="75000"/>
                </a:schemeClr>
              </a:solidFill>
            </a:endParaRPr>
          </a:p>
        </p:txBody>
      </p:sp>
      <p:sp>
        <p:nvSpPr>
          <p:cNvPr id="108" name="TextBox 107"/>
          <p:cNvSpPr txBox="1"/>
          <p:nvPr/>
        </p:nvSpPr>
        <p:spPr bwMode="auto">
          <a:xfrm>
            <a:off x="4600707" y="4587180"/>
            <a:ext cx="2132567" cy="253900"/>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spAutoFit/>
          </a:bodyPr>
          <a:lstStyle/>
          <a:p>
            <a:pPr algn="ctr">
              <a:defRPr/>
            </a:pPr>
            <a:r>
              <a:rPr lang="en-US" sz="1200" b="1" dirty="0">
                <a:solidFill>
                  <a:schemeClr val="accent1">
                    <a:lumMod val="75000"/>
                  </a:schemeClr>
                </a:solidFill>
                <a:sym typeface="Wingdings" panose="05000000000000000000" pitchFamily="2" charset="2"/>
              </a:rPr>
              <a:t>WAAS, Akamai Connect</a:t>
            </a:r>
            <a:endParaRPr lang="en-US" sz="1200" b="1" dirty="0">
              <a:solidFill>
                <a:schemeClr val="accent1">
                  <a:lumMod val="75000"/>
                </a:schemeClr>
              </a:solidFill>
            </a:endParaRPr>
          </a:p>
        </p:txBody>
      </p:sp>
      <p:sp>
        <p:nvSpPr>
          <p:cNvPr id="109" name="TextBox 108"/>
          <p:cNvSpPr txBox="1"/>
          <p:nvPr/>
        </p:nvSpPr>
        <p:spPr bwMode="auto">
          <a:xfrm>
            <a:off x="6834441" y="4584897"/>
            <a:ext cx="2078707" cy="253900"/>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spAutoFit/>
          </a:bodyPr>
          <a:lstStyle/>
          <a:p>
            <a:pPr algn="ctr">
              <a:defRPr/>
            </a:pPr>
            <a:r>
              <a:rPr lang="en-US" sz="1200" b="1" dirty="0">
                <a:solidFill>
                  <a:schemeClr val="accent1">
                    <a:lumMod val="75000"/>
                  </a:schemeClr>
                </a:solidFill>
                <a:sym typeface="Wingdings" panose="05000000000000000000" pitchFamily="2" charset="2"/>
              </a:rPr>
              <a:t>Suite-B</a:t>
            </a:r>
            <a:r>
              <a:rPr lang="ja-JP" altLang="en-US" sz="1200" b="1" dirty="0">
                <a:solidFill>
                  <a:schemeClr val="accent1">
                    <a:lumMod val="75000"/>
                  </a:schemeClr>
                </a:solidFill>
                <a:sym typeface="Wingdings" panose="05000000000000000000" pitchFamily="2" charset="2"/>
              </a:rPr>
              <a:t>暗号化</a:t>
            </a:r>
            <a:endParaRPr lang="en-US" sz="1200" b="1" dirty="0">
              <a:solidFill>
                <a:schemeClr val="accent1">
                  <a:lumMod val="75000"/>
                </a:schemeClr>
              </a:solidFill>
            </a:endParaRPr>
          </a:p>
        </p:txBody>
      </p:sp>
      <p:grpSp>
        <p:nvGrpSpPr>
          <p:cNvPr id="112" name="Group 111"/>
          <p:cNvGrpSpPr/>
          <p:nvPr/>
        </p:nvGrpSpPr>
        <p:grpSpPr>
          <a:xfrm>
            <a:off x="2135451" y="3701981"/>
            <a:ext cx="187316" cy="257175"/>
            <a:chOff x="5334002" y="1074974"/>
            <a:chExt cx="538624" cy="739311"/>
          </a:xfrm>
        </p:grpSpPr>
        <p:sp>
          <p:nvSpPr>
            <p:cNvPr id="113"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4"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15" name="Group 114"/>
          <p:cNvGrpSpPr/>
          <p:nvPr/>
        </p:nvGrpSpPr>
        <p:grpSpPr>
          <a:xfrm>
            <a:off x="4340176" y="3701981"/>
            <a:ext cx="187316" cy="257175"/>
            <a:chOff x="5334002" y="1074974"/>
            <a:chExt cx="538624" cy="739311"/>
          </a:xfrm>
        </p:grpSpPr>
        <p:sp>
          <p:nvSpPr>
            <p:cNvPr id="116"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7"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18" name="Group 117"/>
          <p:cNvGrpSpPr/>
          <p:nvPr/>
        </p:nvGrpSpPr>
        <p:grpSpPr>
          <a:xfrm>
            <a:off x="6548471" y="3701981"/>
            <a:ext cx="187316" cy="257175"/>
            <a:chOff x="5334002" y="1074974"/>
            <a:chExt cx="538624" cy="739311"/>
          </a:xfrm>
        </p:grpSpPr>
        <p:sp>
          <p:nvSpPr>
            <p:cNvPr id="120"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1"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22" name="Group 121"/>
          <p:cNvGrpSpPr/>
          <p:nvPr/>
        </p:nvGrpSpPr>
        <p:grpSpPr>
          <a:xfrm>
            <a:off x="8752790" y="3701981"/>
            <a:ext cx="187316" cy="257175"/>
            <a:chOff x="5334002" y="1074974"/>
            <a:chExt cx="538624" cy="739311"/>
          </a:xfrm>
        </p:grpSpPr>
        <p:sp>
          <p:nvSpPr>
            <p:cNvPr id="123" name="Rectangle 27"/>
            <p:cNvSpPr/>
            <p:nvPr/>
          </p:nvSpPr>
          <p:spPr>
            <a:xfrm flipH="1" flipV="1">
              <a:off x="5334002" y="1074974"/>
              <a:ext cx="538624" cy="73931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5" name="Rectangle 27"/>
            <p:cNvSpPr/>
            <p:nvPr/>
          </p:nvSpPr>
          <p:spPr>
            <a:xfrm flipH="1" flipV="1">
              <a:off x="5583415" y="1411020"/>
              <a:ext cx="289211" cy="403265"/>
            </a:xfrm>
            <a:custGeom>
              <a:avLst/>
              <a:gdLst/>
              <a:ahLst/>
              <a:cxnLst/>
              <a:rect l="l" t="t" r="r" b="b"/>
              <a:pathLst>
                <a:path w="539985" h="522280">
                  <a:moveTo>
                    <a:pt x="0" y="0"/>
                  </a:moveTo>
                  <a:lnTo>
                    <a:pt x="539985" y="0"/>
                  </a:lnTo>
                  <a:lnTo>
                    <a:pt x="48775" y="477095"/>
                  </a:lnTo>
                  <a:lnTo>
                    <a:pt x="0" y="522280"/>
                  </a:lnTo>
                  <a:close/>
                </a:path>
              </a:pathLst>
            </a:cu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90" name="Rectangle 89"/>
          <p:cNvSpPr/>
          <p:nvPr/>
        </p:nvSpPr>
        <p:spPr>
          <a:xfrm>
            <a:off x="213363" y="2882433"/>
            <a:ext cx="8696046" cy="434632"/>
          </a:xfrm>
          <a:prstGeom prst="rect">
            <a:avLst/>
          </a:prstGeom>
          <a:solidFill>
            <a:srgbClr val="15A4E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rtlCol="0" anchor="ctr"/>
          <a:lstStyle/>
          <a:p>
            <a:pPr marL="605898" algn="ctr" defTabSz="684825"/>
            <a:r>
              <a:rPr lang="ja-JP" altLang="en-US" sz="1425" b="1" dirty="0">
                <a:solidFill>
                  <a:schemeClr val="bg1"/>
                </a:solidFill>
              </a:rPr>
              <a:t>管理</a:t>
            </a:r>
            <a:r>
              <a:rPr lang="en-US" sz="1425" b="1" dirty="0">
                <a:solidFill>
                  <a:schemeClr val="bg1"/>
                </a:solidFill>
              </a:rPr>
              <a:t> &amp; </a:t>
            </a:r>
            <a:r>
              <a:rPr lang="ja-JP" altLang="en-US" sz="1425" b="1" dirty="0">
                <a:solidFill>
                  <a:schemeClr val="bg1"/>
                </a:solidFill>
              </a:rPr>
              <a:t>自動化</a:t>
            </a:r>
            <a:endParaRPr lang="en-US" sz="1425" b="1" dirty="0">
              <a:solidFill>
                <a:schemeClr val="bg1"/>
              </a:solidFill>
            </a:endParaRPr>
          </a:p>
        </p:txBody>
      </p:sp>
      <p:pic>
        <p:nvPicPr>
          <p:cNvPr id="1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96151" y="2845681"/>
            <a:ext cx="528308" cy="53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Footer Placeholder 4"/>
          <p:cNvSpPr>
            <a:spLocks noGrp="1"/>
          </p:cNvSpPr>
          <p:nvPr>
            <p:ph type="ftr" sz="quarter" idx="4294967295"/>
          </p:nvPr>
        </p:nvSpPr>
        <p:spPr>
          <a:xfrm>
            <a:off x="6775131" y="4960085"/>
            <a:ext cx="1714054" cy="171450"/>
          </a:xfrm>
          <a:prstGeom prst="rect">
            <a:avLst/>
          </a:prstGeom>
        </p:spPr>
        <p:txBody>
          <a:bodyPr vert="horz" lIns="68565" tIns="34283" rIns="68565" bIns="34283" rtlCol="0" anchor="ctr"/>
          <a:lstStyle>
            <a:lvl1pPr marL="0" marR="0" indent="0" algn="r" defTabSz="685651" rtl="0" eaLnBrk="1" fontAlgn="auto" latinLnBrk="0" hangingPunct="1">
              <a:lnSpc>
                <a:spcPct val="100000"/>
              </a:lnSpc>
              <a:spcBef>
                <a:spcPts val="0"/>
              </a:spcBef>
              <a:spcAft>
                <a:spcPts val="0"/>
              </a:spcAft>
              <a:buClrTx/>
              <a:buSzTx/>
              <a:buFontTx/>
              <a:buNone/>
              <a:tabLst/>
              <a:defRPr sz="525">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pic>
        <p:nvPicPr>
          <p:cNvPr id="87" name="Picture 3" descr="C:\Documents and Settings\rteligic\Desktop\Desktop_26Apr\polygon-icon01.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396538" y="1300482"/>
            <a:ext cx="590553" cy="486304"/>
          </a:xfrm>
          <a:prstGeom prst="rect">
            <a:avLst/>
          </a:prstGeom>
          <a:noFill/>
        </p:spPr>
      </p:pic>
      <p:sp>
        <p:nvSpPr>
          <p:cNvPr id="94" name="TextBox 93"/>
          <p:cNvSpPr txBox="1"/>
          <p:nvPr/>
        </p:nvSpPr>
        <p:spPr>
          <a:xfrm>
            <a:off x="3291007" y="1399350"/>
            <a:ext cx="665502" cy="265425"/>
          </a:xfrm>
          <a:prstGeom prst="rect">
            <a:avLst/>
          </a:prstGeom>
          <a:noFill/>
        </p:spPr>
        <p:txBody>
          <a:bodyPr wrap="none" lIns="91408" tIns="45704" rIns="91408" bIns="45704" rtlCol="0">
            <a:spAutoFit/>
          </a:bodyPr>
          <a:lstStyle/>
          <a:p>
            <a:r>
              <a:rPr lang="en-US" sz="1125" dirty="0"/>
              <a:t>ISR-AX</a:t>
            </a:r>
          </a:p>
        </p:txBody>
      </p:sp>
      <p:sp>
        <p:nvSpPr>
          <p:cNvPr id="110" name="TextBox 109"/>
          <p:cNvSpPr txBox="1"/>
          <p:nvPr/>
        </p:nvSpPr>
        <p:spPr>
          <a:xfrm>
            <a:off x="6316620" y="1706005"/>
            <a:ext cx="875979" cy="438549"/>
          </a:xfrm>
          <a:prstGeom prst="rect">
            <a:avLst/>
          </a:prstGeom>
          <a:noFill/>
        </p:spPr>
        <p:txBody>
          <a:bodyPr wrap="square" lIns="91408" tIns="45704" rIns="91408" bIns="45704" rtlCol="0">
            <a:spAutoFit/>
          </a:bodyPr>
          <a:lstStyle/>
          <a:p>
            <a:r>
              <a:rPr lang="en-US" sz="1125" dirty="0"/>
              <a:t>ASR1000-AX</a:t>
            </a:r>
          </a:p>
        </p:txBody>
      </p:sp>
    </p:spTree>
    <p:extLst>
      <p:ext uri="{BB962C8B-B14F-4D97-AF65-F5344CB8AC3E}">
        <p14:creationId xmlns:p14="http://schemas.microsoft.com/office/powerpoint/2010/main" val="106870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IWAN</a:t>
            </a:r>
            <a:r>
              <a:rPr kumimoji="1" lang="ja-JP" altLang="en-US" dirty="0" smtClean="0"/>
              <a:t>を構成する機能群詳細</a:t>
            </a:r>
            <a:endParaRPr kumimoji="1" lang="ja-JP" altLang="en-US" dirty="0"/>
          </a:p>
        </p:txBody>
      </p:sp>
      <p:sp>
        <p:nvSpPr>
          <p:cNvPr id="3" name="TextBox 2"/>
          <p:cNvSpPr txBox="1"/>
          <p:nvPr/>
        </p:nvSpPr>
        <p:spPr bwMode="auto">
          <a:xfrm>
            <a:off x="230942" y="1229947"/>
            <a:ext cx="2104611" cy="3331511"/>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nchor="t" anchorCtr="0">
            <a:noAutofit/>
          </a:bodyPr>
          <a:lstStyle/>
          <a:p>
            <a:pPr algn="ctr">
              <a:defRPr/>
            </a:pPr>
            <a:r>
              <a:rPr lang="en-US" sz="1200" b="1" dirty="0">
                <a:solidFill>
                  <a:schemeClr val="accent1">
                    <a:lumMod val="75000"/>
                  </a:schemeClr>
                </a:solidFill>
                <a:sym typeface="Wingdings" panose="05000000000000000000" pitchFamily="2" charset="2"/>
              </a:rPr>
              <a:t>DMVPN</a:t>
            </a:r>
            <a:endParaRPr lang="en-US" sz="1200" b="1" dirty="0">
              <a:solidFill>
                <a:schemeClr val="accent1">
                  <a:lumMod val="75000"/>
                </a:schemeClr>
              </a:solidFill>
            </a:endParaRPr>
          </a:p>
        </p:txBody>
      </p:sp>
      <p:sp>
        <p:nvSpPr>
          <p:cNvPr id="4" name="TextBox 3"/>
          <p:cNvSpPr txBox="1"/>
          <p:nvPr/>
        </p:nvSpPr>
        <p:spPr bwMode="auto">
          <a:xfrm>
            <a:off x="2415505" y="1229947"/>
            <a:ext cx="2125827" cy="3331511"/>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nchor="t" anchorCtr="0">
            <a:noAutofit/>
          </a:bodyPr>
          <a:lstStyle/>
          <a:p>
            <a:pPr algn="ctr">
              <a:defRPr/>
            </a:pPr>
            <a:r>
              <a:rPr lang="en-US" sz="1200" b="1" dirty="0">
                <a:solidFill>
                  <a:schemeClr val="accent1">
                    <a:lumMod val="75000"/>
                  </a:schemeClr>
                </a:solidFill>
                <a:sym typeface="Wingdings" panose="05000000000000000000" pitchFamily="2" charset="2"/>
              </a:rPr>
              <a:t>Performance Routing</a:t>
            </a:r>
          </a:p>
          <a:p>
            <a:pPr algn="ctr">
              <a:defRPr/>
            </a:pPr>
            <a:r>
              <a:rPr lang="en-US" sz="1200" b="1" dirty="0">
                <a:solidFill>
                  <a:schemeClr val="accent1">
                    <a:lumMod val="75000"/>
                  </a:schemeClr>
                </a:solidFill>
              </a:rPr>
              <a:t>(</a:t>
            </a:r>
            <a:r>
              <a:rPr lang="en-US" sz="1200" b="1" dirty="0" err="1">
                <a:solidFill>
                  <a:schemeClr val="accent1">
                    <a:lumMod val="75000"/>
                  </a:schemeClr>
                </a:solidFill>
              </a:rPr>
              <a:t>PfR</a:t>
            </a:r>
            <a:r>
              <a:rPr lang="en-US" sz="1200" b="1" dirty="0">
                <a:solidFill>
                  <a:schemeClr val="accent1">
                    <a:lumMod val="75000"/>
                  </a:schemeClr>
                </a:solidFill>
              </a:rPr>
              <a:t>)</a:t>
            </a:r>
          </a:p>
        </p:txBody>
      </p:sp>
      <p:sp>
        <p:nvSpPr>
          <p:cNvPr id="5" name="TextBox 4"/>
          <p:cNvSpPr txBox="1"/>
          <p:nvPr/>
        </p:nvSpPr>
        <p:spPr bwMode="auto">
          <a:xfrm>
            <a:off x="4614544" y="1229947"/>
            <a:ext cx="2132567" cy="3331511"/>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nchor="t" anchorCtr="0">
            <a:noAutofit/>
          </a:bodyPr>
          <a:lstStyle/>
          <a:p>
            <a:pPr algn="ctr">
              <a:defRPr/>
            </a:pPr>
            <a:r>
              <a:rPr lang="en-US" sz="1200" b="1" dirty="0">
                <a:solidFill>
                  <a:schemeClr val="accent1">
                    <a:lumMod val="75000"/>
                  </a:schemeClr>
                </a:solidFill>
                <a:sym typeface="Wingdings" panose="05000000000000000000" pitchFamily="2" charset="2"/>
              </a:rPr>
              <a:t>WAAS, Akamai Connect</a:t>
            </a:r>
            <a:endParaRPr lang="en-US" sz="1200" b="1" dirty="0">
              <a:solidFill>
                <a:schemeClr val="accent1">
                  <a:lumMod val="75000"/>
                </a:schemeClr>
              </a:solidFill>
            </a:endParaRPr>
          </a:p>
        </p:txBody>
      </p:sp>
      <p:sp>
        <p:nvSpPr>
          <p:cNvPr id="6" name="TextBox 5"/>
          <p:cNvSpPr txBox="1"/>
          <p:nvPr/>
        </p:nvSpPr>
        <p:spPr bwMode="auto">
          <a:xfrm>
            <a:off x="6848279" y="1227663"/>
            <a:ext cx="2196330" cy="3331511"/>
          </a:xfrm>
          <a:prstGeom prst="rect">
            <a:avLst/>
          </a:prstGeom>
        </p:spPr>
        <p:style>
          <a:lnRef idx="1">
            <a:schemeClr val="accent6"/>
          </a:lnRef>
          <a:fillRef idx="2">
            <a:schemeClr val="accent6"/>
          </a:fillRef>
          <a:effectRef idx="1">
            <a:schemeClr val="accent6"/>
          </a:effectRef>
          <a:fontRef idx="minor">
            <a:schemeClr val="dk1"/>
          </a:fontRef>
        </p:style>
        <p:txBody>
          <a:bodyPr wrap="square" lIns="68562" tIns="34282" rIns="68562" bIns="34282" anchor="t" anchorCtr="0">
            <a:noAutofit/>
          </a:bodyPr>
          <a:lstStyle/>
          <a:p>
            <a:pPr algn="ctr">
              <a:defRPr/>
            </a:pPr>
            <a:r>
              <a:rPr lang="en-US" sz="1200" b="1" dirty="0">
                <a:solidFill>
                  <a:schemeClr val="accent1">
                    <a:lumMod val="75000"/>
                  </a:schemeClr>
                </a:solidFill>
                <a:sym typeface="Wingdings" panose="05000000000000000000" pitchFamily="2" charset="2"/>
              </a:rPr>
              <a:t>Suite-B</a:t>
            </a:r>
            <a:r>
              <a:rPr lang="ja-JP" altLang="en-US" sz="1200" b="1" dirty="0">
                <a:solidFill>
                  <a:schemeClr val="accent1">
                    <a:lumMod val="75000"/>
                  </a:schemeClr>
                </a:solidFill>
                <a:sym typeface="Wingdings" panose="05000000000000000000" pitchFamily="2" charset="2"/>
              </a:rPr>
              <a:t>暗号化</a:t>
            </a:r>
            <a:endParaRPr lang="en-US" sz="1200" b="1" dirty="0">
              <a:solidFill>
                <a:schemeClr val="accent1">
                  <a:lumMod val="75000"/>
                </a:schemeClr>
              </a:solidFill>
            </a:endParaRPr>
          </a:p>
        </p:txBody>
      </p:sp>
      <p:pic>
        <p:nvPicPr>
          <p:cNvPr id="7"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374" y="1934058"/>
            <a:ext cx="742646" cy="47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737" y="1765384"/>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39" y="1833446"/>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73" y="2508947"/>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p:cNvSpPr/>
          <p:nvPr/>
        </p:nvSpPr>
        <p:spPr>
          <a:xfrm>
            <a:off x="716322" y="1934059"/>
            <a:ext cx="1109180" cy="175901"/>
          </a:xfrm>
          <a:custGeom>
            <a:avLst/>
            <a:gdLst>
              <a:gd name="connsiteX0" fmla="*/ 0 w 1109469"/>
              <a:gd name="connsiteY0" fmla="*/ 51089 h 175901"/>
              <a:gd name="connsiteX1" fmla="*/ 518239 w 1109469"/>
              <a:gd name="connsiteY1" fmla="*/ 175160 h 175901"/>
              <a:gd name="connsiteX2" fmla="*/ 1109469 w 1109469"/>
              <a:gd name="connsiteY2" fmla="*/ 0 h 175901"/>
            </a:gdLst>
            <a:ahLst/>
            <a:cxnLst>
              <a:cxn ang="0">
                <a:pos x="connsiteX0" y="connsiteY0"/>
              </a:cxn>
              <a:cxn ang="0">
                <a:pos x="connsiteX1" y="connsiteY1"/>
              </a:cxn>
              <a:cxn ang="0">
                <a:pos x="connsiteX2" y="connsiteY2"/>
              </a:cxn>
            </a:cxnLst>
            <a:rect l="l" t="t" r="r" b="b"/>
            <a:pathLst>
              <a:path w="1109469" h="175901">
                <a:moveTo>
                  <a:pt x="0" y="51089"/>
                </a:moveTo>
                <a:cubicBezTo>
                  <a:pt x="166664" y="117382"/>
                  <a:pt x="333328" y="183675"/>
                  <a:pt x="518239" y="175160"/>
                </a:cubicBezTo>
                <a:cubicBezTo>
                  <a:pt x="703150" y="166645"/>
                  <a:pt x="1109469" y="0"/>
                  <a:pt x="1109469" y="0"/>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13" name="Freeform 12"/>
          <p:cNvSpPr/>
          <p:nvPr/>
        </p:nvSpPr>
        <p:spPr>
          <a:xfrm>
            <a:off x="774699" y="1948656"/>
            <a:ext cx="1028911" cy="576568"/>
          </a:xfrm>
          <a:custGeom>
            <a:avLst/>
            <a:gdLst>
              <a:gd name="connsiteX0" fmla="*/ 0 w 1029179"/>
              <a:gd name="connsiteY0" fmla="*/ 576568 h 576568"/>
              <a:gd name="connsiteX1" fmla="*/ 510940 w 1029179"/>
              <a:gd name="connsiteY1" fmla="*/ 226248 h 576568"/>
              <a:gd name="connsiteX2" fmla="*/ 1029179 w 1029179"/>
              <a:gd name="connsiteY2" fmla="*/ 0 h 576568"/>
            </a:gdLst>
            <a:ahLst/>
            <a:cxnLst>
              <a:cxn ang="0">
                <a:pos x="connsiteX0" y="connsiteY0"/>
              </a:cxn>
              <a:cxn ang="0">
                <a:pos x="connsiteX1" y="connsiteY1"/>
              </a:cxn>
              <a:cxn ang="0">
                <a:pos x="connsiteX2" y="connsiteY2"/>
              </a:cxn>
            </a:cxnLst>
            <a:rect l="l" t="t" r="r" b="b"/>
            <a:pathLst>
              <a:path w="1029179" h="576568">
                <a:moveTo>
                  <a:pt x="0" y="576568"/>
                </a:moveTo>
                <a:cubicBezTo>
                  <a:pt x="169705" y="449455"/>
                  <a:pt x="339410" y="322343"/>
                  <a:pt x="510940" y="226248"/>
                </a:cubicBezTo>
                <a:cubicBezTo>
                  <a:pt x="682470" y="130153"/>
                  <a:pt x="1029179" y="0"/>
                  <a:pt x="1029179" y="0"/>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14" name="TextBox 13"/>
          <p:cNvSpPr txBox="1"/>
          <p:nvPr/>
        </p:nvSpPr>
        <p:spPr>
          <a:xfrm>
            <a:off x="1751322" y="1934059"/>
            <a:ext cx="527815" cy="196191"/>
          </a:xfrm>
          <a:prstGeom prst="rect">
            <a:avLst/>
          </a:prstGeom>
          <a:noFill/>
        </p:spPr>
        <p:txBody>
          <a:bodyPr wrap="square" lIns="91424" tIns="45712" rIns="91424" bIns="45712" rtlCol="0">
            <a:spAutoFit/>
          </a:bodyPr>
          <a:lstStyle/>
          <a:p>
            <a:r>
              <a:rPr kumimoji="1" lang="ja-JP" altLang="en-US" sz="675" dirty="0"/>
              <a:t>本社</a:t>
            </a:r>
            <a:r>
              <a:rPr kumimoji="1" lang="en-US" altLang="ja-JP" sz="675" dirty="0"/>
              <a:t>/DC</a:t>
            </a:r>
            <a:endParaRPr kumimoji="1" lang="ja-JP" altLang="en-US" sz="675" dirty="0"/>
          </a:p>
        </p:txBody>
      </p:sp>
      <p:sp>
        <p:nvSpPr>
          <p:cNvPr id="15" name="TextBox 14"/>
          <p:cNvSpPr txBox="1"/>
          <p:nvPr/>
        </p:nvSpPr>
        <p:spPr>
          <a:xfrm>
            <a:off x="789293" y="2487054"/>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sp>
        <p:nvSpPr>
          <p:cNvPr id="16" name="TextBox 15"/>
          <p:cNvSpPr txBox="1"/>
          <p:nvPr/>
        </p:nvSpPr>
        <p:spPr>
          <a:xfrm>
            <a:off x="263891" y="1665356"/>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sp>
        <p:nvSpPr>
          <p:cNvPr id="17" name="TextBox 16"/>
          <p:cNvSpPr txBox="1"/>
          <p:nvPr/>
        </p:nvSpPr>
        <p:spPr>
          <a:xfrm>
            <a:off x="351459" y="2919334"/>
            <a:ext cx="1927678" cy="1015647"/>
          </a:xfrm>
          <a:prstGeom prst="rect">
            <a:avLst/>
          </a:prstGeom>
          <a:noFill/>
        </p:spPr>
        <p:txBody>
          <a:bodyPr wrap="square" lIns="91424" tIns="45712" rIns="91424" bIns="45712" rtlCol="0">
            <a:spAutoFit/>
          </a:bodyPr>
          <a:lstStyle/>
          <a:p>
            <a:r>
              <a:rPr kumimoji="1" lang="en-US" altLang="ja-JP" sz="1200" dirty="0">
                <a:solidFill>
                  <a:srgbClr val="19356F"/>
                </a:solidFill>
              </a:rPr>
              <a:t>WAN </a:t>
            </a:r>
            <a:r>
              <a:rPr kumimoji="1" lang="ja-JP" altLang="en-US" sz="1200" dirty="0">
                <a:solidFill>
                  <a:srgbClr val="19356F"/>
                </a:solidFill>
              </a:rPr>
              <a:t>回線上で</a:t>
            </a:r>
            <a:r>
              <a:rPr kumimoji="1" lang="en-US" altLang="ja-JP" sz="1200" dirty="0">
                <a:solidFill>
                  <a:srgbClr val="19356F"/>
                </a:solidFill>
              </a:rPr>
              <a:t>VPN</a:t>
            </a:r>
            <a:r>
              <a:rPr kumimoji="1" lang="ja-JP" altLang="en-US" sz="1200" dirty="0">
                <a:solidFill>
                  <a:srgbClr val="19356F"/>
                </a:solidFill>
              </a:rPr>
              <a:t>を構成する</a:t>
            </a:r>
            <a:r>
              <a:rPr kumimoji="1" lang="en-US" altLang="ja-JP" sz="1200" dirty="0">
                <a:solidFill>
                  <a:srgbClr val="19356F"/>
                </a:solidFill>
              </a:rPr>
              <a:t>Cisco </a:t>
            </a:r>
            <a:r>
              <a:rPr kumimoji="1" lang="ja-JP" altLang="en-US" sz="1200" dirty="0">
                <a:solidFill>
                  <a:srgbClr val="19356F"/>
                </a:solidFill>
              </a:rPr>
              <a:t>の独自技術</a:t>
            </a:r>
            <a:r>
              <a:rPr kumimoji="1" lang="ja-JP" altLang="en-US" sz="1200" dirty="0" smtClean="0">
                <a:solidFill>
                  <a:srgbClr val="19356F"/>
                </a:solidFill>
              </a:rPr>
              <a:t>。</a:t>
            </a:r>
            <a:r>
              <a:rPr kumimoji="1" lang="en-US" altLang="ja-JP" sz="1200" dirty="0" smtClean="0">
                <a:solidFill>
                  <a:srgbClr val="19356F"/>
                </a:solidFill>
              </a:rPr>
              <a:t/>
            </a:r>
            <a:br>
              <a:rPr kumimoji="1" lang="en-US" altLang="ja-JP" sz="1200" dirty="0" smtClean="0">
                <a:solidFill>
                  <a:srgbClr val="19356F"/>
                </a:solidFill>
              </a:rPr>
            </a:br>
            <a:r>
              <a:rPr kumimoji="1" lang="ja-JP" altLang="en-US" sz="1200" dirty="0" smtClean="0">
                <a:solidFill>
                  <a:srgbClr val="19356F"/>
                </a:solidFill>
              </a:rPr>
              <a:t>拠点側</a:t>
            </a:r>
            <a:r>
              <a:rPr kumimoji="1" lang="ja-JP" altLang="en-US" sz="1200" dirty="0">
                <a:solidFill>
                  <a:srgbClr val="19356F"/>
                </a:solidFill>
              </a:rPr>
              <a:t>の</a:t>
            </a:r>
            <a:r>
              <a:rPr kumimoji="1" lang="en-US" altLang="ja-JP" sz="1200" dirty="0">
                <a:solidFill>
                  <a:srgbClr val="19356F"/>
                </a:solidFill>
              </a:rPr>
              <a:t>IP</a:t>
            </a:r>
            <a:r>
              <a:rPr kumimoji="1" lang="ja-JP" altLang="en-US" sz="1200" dirty="0">
                <a:solidFill>
                  <a:srgbClr val="19356F"/>
                </a:solidFill>
              </a:rPr>
              <a:t>アドレス</a:t>
            </a:r>
            <a:r>
              <a:rPr kumimoji="1" lang="ja-JP" altLang="en-US" sz="1200" dirty="0" smtClean="0">
                <a:solidFill>
                  <a:srgbClr val="19356F"/>
                </a:solidFill>
              </a:rPr>
              <a:t>が</a:t>
            </a:r>
            <a:r>
              <a:rPr kumimoji="1" lang="en-US" altLang="ja-JP" sz="1200" smtClean="0">
                <a:solidFill>
                  <a:srgbClr val="19356F"/>
                </a:solidFill>
              </a:rPr>
              <a:t/>
            </a:r>
            <a:br>
              <a:rPr kumimoji="1" lang="en-US" altLang="ja-JP" sz="1200" smtClean="0">
                <a:solidFill>
                  <a:srgbClr val="19356F"/>
                </a:solidFill>
              </a:rPr>
            </a:br>
            <a:r>
              <a:rPr kumimoji="1" lang="ja-JP" altLang="en-US" sz="1200" dirty="0" smtClean="0">
                <a:solidFill>
                  <a:srgbClr val="19356F"/>
                </a:solidFill>
              </a:rPr>
              <a:t>スタティック</a:t>
            </a:r>
            <a:r>
              <a:rPr kumimoji="1" lang="ja-JP" altLang="en-US" sz="1200" dirty="0">
                <a:solidFill>
                  <a:srgbClr val="19356F"/>
                </a:solidFill>
              </a:rPr>
              <a:t>である必要がなく、回線コストを抑えられる。</a:t>
            </a:r>
          </a:p>
        </p:txBody>
      </p:sp>
      <p:pic>
        <p:nvPicPr>
          <p:cNvPr id="19"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302" y="1950213"/>
            <a:ext cx="742646" cy="2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666" y="1781539"/>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768" y="1849601"/>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768" y="2325557"/>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97251" y="1950214"/>
            <a:ext cx="527815" cy="196191"/>
          </a:xfrm>
          <a:prstGeom prst="rect">
            <a:avLst/>
          </a:prstGeom>
          <a:noFill/>
        </p:spPr>
        <p:txBody>
          <a:bodyPr wrap="square" lIns="91424" tIns="45712" rIns="91424" bIns="45712" rtlCol="0">
            <a:spAutoFit/>
          </a:bodyPr>
          <a:lstStyle/>
          <a:p>
            <a:r>
              <a:rPr kumimoji="1" lang="ja-JP" altLang="en-US" sz="675" dirty="0"/>
              <a:t>本社</a:t>
            </a:r>
            <a:r>
              <a:rPr kumimoji="1" lang="en-US" altLang="ja-JP" sz="675" dirty="0"/>
              <a:t>/DC</a:t>
            </a:r>
            <a:endParaRPr kumimoji="1" lang="ja-JP" altLang="en-US" sz="675" dirty="0"/>
          </a:p>
        </p:txBody>
      </p:sp>
      <p:sp>
        <p:nvSpPr>
          <p:cNvPr id="26" name="TextBox 25"/>
          <p:cNvSpPr txBox="1"/>
          <p:nvPr/>
        </p:nvSpPr>
        <p:spPr>
          <a:xfrm>
            <a:off x="2524413" y="2457742"/>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sp>
        <p:nvSpPr>
          <p:cNvPr id="27" name="TextBox 26"/>
          <p:cNvSpPr txBox="1"/>
          <p:nvPr/>
        </p:nvSpPr>
        <p:spPr>
          <a:xfrm>
            <a:off x="2509819" y="1681511"/>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pic>
        <p:nvPicPr>
          <p:cNvPr id="28"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977" y="2226695"/>
            <a:ext cx="742646" cy="2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8"/>
          <p:cNvSpPr/>
          <p:nvPr/>
        </p:nvSpPr>
        <p:spPr>
          <a:xfrm>
            <a:off x="2956573" y="1926755"/>
            <a:ext cx="1021614" cy="116814"/>
          </a:xfrm>
          <a:custGeom>
            <a:avLst/>
            <a:gdLst>
              <a:gd name="connsiteX0" fmla="*/ 0 w 1021880"/>
              <a:gd name="connsiteY0" fmla="*/ 0 h 116814"/>
              <a:gd name="connsiteX1" fmla="*/ 481744 w 1021880"/>
              <a:gd name="connsiteY1" fmla="*/ 116773 h 116814"/>
              <a:gd name="connsiteX2" fmla="*/ 1021880 w 1021880"/>
              <a:gd name="connsiteY2" fmla="*/ 14596 h 116814"/>
            </a:gdLst>
            <a:ahLst/>
            <a:cxnLst>
              <a:cxn ang="0">
                <a:pos x="connsiteX0" y="connsiteY0"/>
              </a:cxn>
              <a:cxn ang="0">
                <a:pos x="connsiteX1" y="connsiteY1"/>
              </a:cxn>
              <a:cxn ang="0">
                <a:pos x="connsiteX2" y="connsiteY2"/>
              </a:cxn>
            </a:cxnLst>
            <a:rect l="l" t="t" r="r" b="b"/>
            <a:pathLst>
              <a:path w="1021880" h="116814">
                <a:moveTo>
                  <a:pt x="0" y="0"/>
                </a:moveTo>
                <a:cubicBezTo>
                  <a:pt x="155715" y="57170"/>
                  <a:pt x="311431" y="114340"/>
                  <a:pt x="481744" y="116773"/>
                </a:cubicBezTo>
                <a:cubicBezTo>
                  <a:pt x="652057" y="119206"/>
                  <a:pt x="1021880" y="14596"/>
                  <a:pt x="1021880" y="14596"/>
                </a:cubicBezTo>
              </a:path>
            </a:pathLst>
          </a:cu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30" name="Freeform 29"/>
          <p:cNvSpPr/>
          <p:nvPr/>
        </p:nvSpPr>
        <p:spPr>
          <a:xfrm>
            <a:off x="2890899" y="1977844"/>
            <a:ext cx="1152965" cy="386834"/>
          </a:xfrm>
          <a:custGeom>
            <a:avLst/>
            <a:gdLst>
              <a:gd name="connsiteX0" fmla="*/ 0 w 1153265"/>
              <a:gd name="connsiteY0" fmla="*/ 14597 h 386834"/>
              <a:gd name="connsiteX1" fmla="*/ 474444 w 1153265"/>
              <a:gd name="connsiteY1" fmla="*/ 386811 h 386834"/>
              <a:gd name="connsiteX2" fmla="*/ 1153265 w 1153265"/>
              <a:gd name="connsiteY2" fmla="*/ 0 h 386834"/>
            </a:gdLst>
            <a:ahLst/>
            <a:cxnLst>
              <a:cxn ang="0">
                <a:pos x="connsiteX0" y="connsiteY0"/>
              </a:cxn>
              <a:cxn ang="0">
                <a:pos x="connsiteX1" y="connsiteY1"/>
              </a:cxn>
              <a:cxn ang="0">
                <a:pos x="connsiteX2" y="connsiteY2"/>
              </a:cxn>
            </a:cxnLst>
            <a:rect l="l" t="t" r="r" b="b"/>
            <a:pathLst>
              <a:path w="1153265" h="386834">
                <a:moveTo>
                  <a:pt x="0" y="14597"/>
                </a:moveTo>
                <a:cubicBezTo>
                  <a:pt x="141116" y="201920"/>
                  <a:pt x="282233" y="389244"/>
                  <a:pt x="474444" y="386811"/>
                </a:cubicBezTo>
                <a:cubicBezTo>
                  <a:pt x="666655" y="384378"/>
                  <a:pt x="1153265" y="0"/>
                  <a:pt x="1153265" y="0"/>
                </a:cubicBezTo>
              </a:path>
            </a:pathLst>
          </a:cu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31" name="Freeform 30"/>
          <p:cNvSpPr/>
          <p:nvPr/>
        </p:nvSpPr>
        <p:spPr>
          <a:xfrm>
            <a:off x="2854412" y="1955948"/>
            <a:ext cx="1087290" cy="386811"/>
          </a:xfrm>
          <a:custGeom>
            <a:avLst/>
            <a:gdLst>
              <a:gd name="connsiteX0" fmla="*/ 0 w 1087573"/>
              <a:gd name="connsiteY0" fmla="*/ 386811 h 386811"/>
              <a:gd name="connsiteX1" fmla="*/ 452547 w 1087573"/>
              <a:gd name="connsiteY1" fmla="*/ 167862 h 386811"/>
              <a:gd name="connsiteX2" fmla="*/ 1087573 w 1087573"/>
              <a:gd name="connsiteY2" fmla="*/ 0 h 386811"/>
            </a:gdLst>
            <a:ahLst/>
            <a:cxnLst>
              <a:cxn ang="0">
                <a:pos x="connsiteX0" y="connsiteY0"/>
              </a:cxn>
              <a:cxn ang="0">
                <a:pos x="connsiteX1" y="connsiteY1"/>
              </a:cxn>
              <a:cxn ang="0">
                <a:pos x="connsiteX2" y="connsiteY2"/>
              </a:cxn>
            </a:cxnLst>
            <a:rect l="l" t="t" r="r" b="b"/>
            <a:pathLst>
              <a:path w="1087573" h="386811">
                <a:moveTo>
                  <a:pt x="0" y="386811"/>
                </a:moveTo>
                <a:cubicBezTo>
                  <a:pt x="135642" y="309570"/>
                  <a:pt x="271285" y="232330"/>
                  <a:pt x="452547" y="167862"/>
                </a:cubicBezTo>
                <a:cubicBezTo>
                  <a:pt x="633809" y="103394"/>
                  <a:pt x="1087573" y="0"/>
                  <a:pt x="1087573" y="0"/>
                </a:cubicBezTo>
              </a:path>
            </a:pathLst>
          </a:cu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32" name="Freeform 31"/>
          <p:cNvSpPr/>
          <p:nvPr/>
        </p:nvSpPr>
        <p:spPr>
          <a:xfrm>
            <a:off x="2993060" y="2014335"/>
            <a:ext cx="1021614" cy="408030"/>
          </a:xfrm>
          <a:custGeom>
            <a:avLst/>
            <a:gdLst>
              <a:gd name="connsiteX0" fmla="*/ 0 w 1021880"/>
              <a:gd name="connsiteY0" fmla="*/ 372214 h 408030"/>
              <a:gd name="connsiteX1" fmla="*/ 379556 w 1021880"/>
              <a:gd name="connsiteY1" fmla="*/ 372214 h 408030"/>
              <a:gd name="connsiteX2" fmla="*/ 1021880 w 1021880"/>
              <a:gd name="connsiteY2" fmla="*/ 0 h 408030"/>
            </a:gdLst>
            <a:ahLst/>
            <a:cxnLst>
              <a:cxn ang="0">
                <a:pos x="connsiteX0" y="connsiteY0"/>
              </a:cxn>
              <a:cxn ang="0">
                <a:pos x="connsiteX1" y="connsiteY1"/>
              </a:cxn>
              <a:cxn ang="0">
                <a:pos x="connsiteX2" y="connsiteY2"/>
              </a:cxn>
            </a:cxnLst>
            <a:rect l="l" t="t" r="r" b="b"/>
            <a:pathLst>
              <a:path w="1021880" h="408030">
                <a:moveTo>
                  <a:pt x="0" y="372214"/>
                </a:moveTo>
                <a:cubicBezTo>
                  <a:pt x="104621" y="403232"/>
                  <a:pt x="209243" y="434250"/>
                  <a:pt x="379556" y="372214"/>
                </a:cubicBezTo>
                <a:cubicBezTo>
                  <a:pt x="549869" y="310178"/>
                  <a:pt x="1021880" y="0"/>
                  <a:pt x="1021880" y="0"/>
                </a:cubicBezTo>
              </a:path>
            </a:pathLst>
          </a:cu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33" name="TextBox 32"/>
          <p:cNvSpPr txBox="1"/>
          <p:nvPr/>
        </p:nvSpPr>
        <p:spPr>
          <a:xfrm>
            <a:off x="2408766" y="2942674"/>
            <a:ext cx="2116300" cy="1384977"/>
          </a:xfrm>
          <a:prstGeom prst="rect">
            <a:avLst/>
          </a:prstGeom>
          <a:noFill/>
        </p:spPr>
        <p:txBody>
          <a:bodyPr wrap="square" lIns="91424" tIns="45712" rIns="91424" bIns="45712" rtlCol="0">
            <a:spAutoFit/>
          </a:bodyPr>
          <a:lstStyle/>
          <a:p>
            <a:r>
              <a:rPr kumimoji="1" lang="ja-JP" altLang="en-US" sz="1200" dirty="0">
                <a:solidFill>
                  <a:srgbClr val="19356F"/>
                </a:solidFill>
              </a:rPr>
              <a:t>複数の</a:t>
            </a:r>
            <a:r>
              <a:rPr kumimoji="1" lang="en-US" altLang="ja-JP" sz="1200" dirty="0">
                <a:solidFill>
                  <a:srgbClr val="19356F"/>
                </a:solidFill>
              </a:rPr>
              <a:t>WAN </a:t>
            </a:r>
            <a:r>
              <a:rPr kumimoji="1" lang="ja-JP" altLang="en-US" sz="1200" dirty="0">
                <a:solidFill>
                  <a:srgbClr val="19356F"/>
                </a:solidFill>
              </a:rPr>
              <a:t>回線を自動</a:t>
            </a:r>
            <a:r>
              <a:rPr kumimoji="1" lang="ja-JP" altLang="en-US" sz="1200" dirty="0" smtClean="0">
                <a:solidFill>
                  <a:srgbClr val="19356F"/>
                </a:solidFill>
              </a:rPr>
              <a:t>で</a:t>
            </a:r>
            <a:r>
              <a:rPr kumimoji="1" lang="en-US" altLang="ja-JP" sz="1200" dirty="0" smtClean="0">
                <a:solidFill>
                  <a:srgbClr val="19356F"/>
                </a:solidFill>
              </a:rPr>
              <a:t/>
            </a:r>
            <a:br>
              <a:rPr kumimoji="1" lang="en-US" altLang="ja-JP" sz="1200" dirty="0" smtClean="0">
                <a:solidFill>
                  <a:srgbClr val="19356F"/>
                </a:solidFill>
              </a:rPr>
            </a:br>
            <a:r>
              <a:rPr kumimoji="1" lang="ja-JP" altLang="en-US" sz="1200" dirty="0" smtClean="0">
                <a:solidFill>
                  <a:srgbClr val="19356F"/>
                </a:solidFill>
              </a:rPr>
              <a:t>使い分ける</a:t>
            </a:r>
            <a:r>
              <a:rPr kumimoji="1" lang="en-US" altLang="ja-JP" sz="1200" dirty="0">
                <a:solidFill>
                  <a:srgbClr val="19356F"/>
                </a:solidFill>
              </a:rPr>
              <a:t>Cisco </a:t>
            </a:r>
            <a:r>
              <a:rPr kumimoji="1" lang="ja-JP" altLang="en-US" sz="1200" dirty="0">
                <a:solidFill>
                  <a:srgbClr val="19356F"/>
                </a:solidFill>
              </a:rPr>
              <a:t>の独自技術。これと同等の機能は他社製ルータにない。音声や業務上重要なアプリだけ高価な</a:t>
            </a:r>
            <a:r>
              <a:rPr kumimoji="1" lang="en-US" altLang="ja-JP" sz="1200" dirty="0">
                <a:solidFill>
                  <a:srgbClr val="19356F"/>
                </a:solidFill>
              </a:rPr>
              <a:t>WAN</a:t>
            </a:r>
            <a:r>
              <a:rPr kumimoji="1" lang="ja-JP" altLang="en-US" sz="1200" dirty="0">
                <a:solidFill>
                  <a:srgbClr val="19356F"/>
                </a:solidFill>
              </a:rPr>
              <a:t>回線を使用する</a:t>
            </a:r>
            <a:r>
              <a:rPr kumimoji="1" lang="ja-JP" altLang="en-US" sz="1200" dirty="0" smtClean="0">
                <a:solidFill>
                  <a:srgbClr val="19356F"/>
                </a:solidFill>
              </a:rPr>
              <a:t>など 細かな</a:t>
            </a:r>
            <a:r>
              <a:rPr kumimoji="1" lang="en-US" altLang="ja-JP" sz="1200" smtClean="0">
                <a:solidFill>
                  <a:srgbClr val="19356F"/>
                </a:solidFill>
              </a:rPr>
              <a:t/>
            </a:r>
            <a:br>
              <a:rPr kumimoji="1" lang="en-US" altLang="ja-JP" sz="1200" smtClean="0">
                <a:solidFill>
                  <a:srgbClr val="19356F"/>
                </a:solidFill>
              </a:rPr>
            </a:br>
            <a:r>
              <a:rPr kumimoji="1" lang="ja-JP" altLang="en-US" sz="1200" dirty="0" smtClean="0">
                <a:solidFill>
                  <a:srgbClr val="19356F"/>
                </a:solidFill>
              </a:rPr>
              <a:t>コントロール</a:t>
            </a:r>
            <a:r>
              <a:rPr kumimoji="1" lang="ja-JP" altLang="en-US" sz="1200" dirty="0">
                <a:solidFill>
                  <a:srgbClr val="19356F"/>
                </a:solidFill>
              </a:rPr>
              <a:t>が可能。</a:t>
            </a:r>
          </a:p>
        </p:txBody>
      </p:sp>
      <p:pic>
        <p:nvPicPr>
          <p:cNvPr id="34"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8107" y="1914074"/>
            <a:ext cx="742646" cy="47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118" y="2065931"/>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329" y="2074784"/>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a:stCxn id="36" idx="3"/>
            <a:endCxn id="34" idx="1"/>
          </p:cNvCxnSpPr>
          <p:nvPr/>
        </p:nvCxnSpPr>
        <p:spPr>
          <a:xfrm flipV="1">
            <a:off x="5041821" y="2150269"/>
            <a:ext cx="256286" cy="885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031832" y="2161261"/>
            <a:ext cx="256286" cy="885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165272" y="1886404"/>
            <a:ext cx="527815" cy="196191"/>
          </a:xfrm>
          <a:prstGeom prst="rect">
            <a:avLst/>
          </a:prstGeom>
          <a:noFill/>
        </p:spPr>
        <p:txBody>
          <a:bodyPr wrap="square" lIns="91424" tIns="45712" rIns="91424" bIns="45712" rtlCol="0">
            <a:spAutoFit/>
          </a:bodyPr>
          <a:lstStyle/>
          <a:p>
            <a:r>
              <a:rPr kumimoji="1" lang="ja-JP" altLang="en-US" sz="675" dirty="0"/>
              <a:t>本社</a:t>
            </a:r>
            <a:r>
              <a:rPr kumimoji="1" lang="en-US" altLang="ja-JP" sz="675" dirty="0"/>
              <a:t>/DC</a:t>
            </a:r>
            <a:endParaRPr kumimoji="1" lang="ja-JP" altLang="en-US" sz="675" dirty="0"/>
          </a:p>
        </p:txBody>
      </p:sp>
      <p:sp>
        <p:nvSpPr>
          <p:cNvPr id="41" name="TextBox 40"/>
          <p:cNvSpPr txBox="1"/>
          <p:nvPr/>
        </p:nvSpPr>
        <p:spPr>
          <a:xfrm>
            <a:off x="4621841" y="1912635"/>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sp>
        <p:nvSpPr>
          <p:cNvPr id="42" name="TextBox 41"/>
          <p:cNvSpPr txBox="1"/>
          <p:nvPr/>
        </p:nvSpPr>
        <p:spPr>
          <a:xfrm>
            <a:off x="4642501" y="2919333"/>
            <a:ext cx="2025816" cy="1569643"/>
          </a:xfrm>
          <a:prstGeom prst="rect">
            <a:avLst/>
          </a:prstGeom>
          <a:noFill/>
        </p:spPr>
        <p:txBody>
          <a:bodyPr wrap="square" lIns="91424" tIns="45712" rIns="91424" bIns="45712" rtlCol="0">
            <a:spAutoFit/>
          </a:bodyPr>
          <a:lstStyle/>
          <a:p>
            <a:r>
              <a:rPr kumimoji="1" lang="en-US" altLang="ja-JP" sz="1200" dirty="0">
                <a:solidFill>
                  <a:srgbClr val="19356F"/>
                </a:solidFill>
              </a:rPr>
              <a:t>WAAS: </a:t>
            </a:r>
            <a:r>
              <a:rPr kumimoji="1" lang="ja-JP" altLang="en-US" sz="1200" dirty="0">
                <a:solidFill>
                  <a:srgbClr val="19356F"/>
                </a:solidFill>
              </a:rPr>
              <a:t>アプリケーショントラフィックの最適化を行うことで、</a:t>
            </a:r>
            <a:r>
              <a:rPr kumimoji="1" lang="en-US" altLang="ja-JP" sz="1200" dirty="0">
                <a:solidFill>
                  <a:srgbClr val="19356F"/>
                </a:solidFill>
              </a:rPr>
              <a:t>WAN</a:t>
            </a:r>
            <a:r>
              <a:rPr kumimoji="1" lang="ja-JP" altLang="en-US" sz="1200" dirty="0">
                <a:solidFill>
                  <a:srgbClr val="19356F"/>
                </a:solidFill>
              </a:rPr>
              <a:t>回線上を流れる通信量を減らし、アプリケーション応答性能を上げるための製品と技術。</a:t>
            </a:r>
            <a:endParaRPr kumimoji="1" lang="en-US" altLang="ja-JP" sz="1200" dirty="0">
              <a:solidFill>
                <a:srgbClr val="19356F"/>
              </a:solidFill>
            </a:endParaRPr>
          </a:p>
          <a:p>
            <a:r>
              <a:rPr kumimoji="1" lang="en-US" altLang="ja-JP" sz="1200" dirty="0">
                <a:solidFill>
                  <a:srgbClr val="19356F"/>
                </a:solidFill>
              </a:rPr>
              <a:t>Akamai Connect: HTTP</a:t>
            </a:r>
            <a:r>
              <a:rPr kumimoji="1" lang="ja-JP" altLang="en-US" sz="1200" dirty="0">
                <a:solidFill>
                  <a:srgbClr val="19356F"/>
                </a:solidFill>
              </a:rPr>
              <a:t>通信をキャッシュする仕組み。</a:t>
            </a:r>
          </a:p>
        </p:txBody>
      </p:sp>
      <p:pic>
        <p:nvPicPr>
          <p:cNvPr id="43"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2006" y="1961361"/>
            <a:ext cx="742646" cy="47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017" y="2113217"/>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228" y="2122070"/>
            <a:ext cx="323492" cy="1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p:cNvCxnSpPr>
            <a:stCxn id="45" idx="3"/>
            <a:endCxn id="43" idx="1"/>
          </p:cNvCxnSpPr>
          <p:nvPr/>
        </p:nvCxnSpPr>
        <p:spPr>
          <a:xfrm flipV="1">
            <a:off x="7275720" y="2197556"/>
            <a:ext cx="256286" cy="885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8265731" y="2208548"/>
            <a:ext cx="256286" cy="885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99171" y="1933691"/>
            <a:ext cx="527815" cy="196191"/>
          </a:xfrm>
          <a:prstGeom prst="rect">
            <a:avLst/>
          </a:prstGeom>
          <a:noFill/>
        </p:spPr>
        <p:txBody>
          <a:bodyPr wrap="square" lIns="91424" tIns="45712" rIns="91424" bIns="45712" rtlCol="0">
            <a:spAutoFit/>
          </a:bodyPr>
          <a:lstStyle/>
          <a:p>
            <a:r>
              <a:rPr kumimoji="1" lang="ja-JP" altLang="en-US" sz="675" dirty="0"/>
              <a:t>本社</a:t>
            </a:r>
            <a:r>
              <a:rPr kumimoji="1" lang="en-US" altLang="ja-JP" sz="675" dirty="0"/>
              <a:t>/DC</a:t>
            </a:r>
            <a:endParaRPr kumimoji="1" lang="ja-JP" altLang="en-US" sz="675" dirty="0"/>
          </a:p>
        </p:txBody>
      </p:sp>
      <p:sp>
        <p:nvSpPr>
          <p:cNvPr id="49" name="TextBox 48"/>
          <p:cNvSpPr txBox="1"/>
          <p:nvPr/>
        </p:nvSpPr>
        <p:spPr>
          <a:xfrm>
            <a:off x="6855740" y="1959922"/>
            <a:ext cx="598374" cy="196191"/>
          </a:xfrm>
          <a:prstGeom prst="rect">
            <a:avLst/>
          </a:prstGeom>
          <a:noFill/>
        </p:spPr>
        <p:txBody>
          <a:bodyPr wrap="square" lIns="91424" tIns="45712" rIns="91424" bIns="45712" rtlCol="0">
            <a:spAutoFit/>
          </a:bodyPr>
          <a:lstStyle/>
          <a:p>
            <a:r>
              <a:rPr kumimoji="1" lang="ja-JP" altLang="en-US" sz="675" dirty="0"/>
              <a:t>支社</a:t>
            </a:r>
            <a:r>
              <a:rPr kumimoji="1" lang="en-US" altLang="ja-JP" sz="675" dirty="0"/>
              <a:t>/</a:t>
            </a:r>
            <a:r>
              <a:rPr kumimoji="1" lang="ja-JP" altLang="en-US" sz="675" dirty="0"/>
              <a:t>支店</a:t>
            </a:r>
          </a:p>
        </p:txBody>
      </p:sp>
      <p:sp>
        <p:nvSpPr>
          <p:cNvPr id="63" name="Can 19"/>
          <p:cNvSpPr/>
          <p:nvPr/>
        </p:nvSpPr>
        <p:spPr>
          <a:xfrm rot="5400000">
            <a:off x="7817614" y="1442906"/>
            <a:ext cx="172388" cy="1543431"/>
          </a:xfrm>
          <a:prstGeom prst="can">
            <a:avLst>
              <a:gd name="adj" fmla="val 56471"/>
            </a:avLst>
          </a:prstGeom>
          <a:solidFill>
            <a:srgbClr val="92D050">
              <a:alpha val="6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24" tIns="45712" rIns="91424" bIns="45712" rtlCol="0" anchor="ctr">
            <a:noAutofit/>
          </a:bodyPr>
          <a:lstStyle/>
          <a:p>
            <a:pPr algn="ctr"/>
            <a:r>
              <a:rPr lang="ja-JP" altLang="en-US" sz="1200" dirty="0">
                <a:solidFill>
                  <a:srgbClr val="000000"/>
                </a:solidFill>
                <a:latin typeface="Arial" pitchFamily="34" charset="0"/>
                <a:ea typeface="ＭＳ Ｐゴシック" pitchFamily="50" charset="-128"/>
                <a:cs typeface="Arial" pitchFamily="34" charset="0"/>
              </a:rPr>
              <a:t>強力な暗号化</a:t>
            </a:r>
            <a:endParaRPr lang="en-US" sz="1200" dirty="0">
              <a:solidFill>
                <a:srgbClr val="000000"/>
              </a:solidFill>
              <a:latin typeface="Arial" pitchFamily="34" charset="0"/>
              <a:ea typeface="ＭＳ Ｐゴシック" pitchFamily="50" charset="-128"/>
              <a:cs typeface="Arial" pitchFamily="34" charset="0"/>
            </a:endParaRPr>
          </a:p>
        </p:txBody>
      </p:sp>
      <p:sp>
        <p:nvSpPr>
          <p:cNvPr id="64" name="TextBox 63"/>
          <p:cNvSpPr txBox="1"/>
          <p:nvPr/>
        </p:nvSpPr>
        <p:spPr>
          <a:xfrm>
            <a:off x="6775068" y="2942672"/>
            <a:ext cx="2368933" cy="1384978"/>
          </a:xfrm>
          <a:prstGeom prst="rect">
            <a:avLst/>
          </a:prstGeom>
          <a:noFill/>
        </p:spPr>
        <p:txBody>
          <a:bodyPr wrap="square" lIns="91424" tIns="45712" rIns="91424" bIns="45712" rtlCol="0">
            <a:spAutoFit/>
          </a:bodyPr>
          <a:lstStyle/>
          <a:p>
            <a:r>
              <a:rPr kumimoji="1" lang="ja-JP" altLang="en-US" sz="1200" dirty="0">
                <a:solidFill>
                  <a:srgbClr val="19356F"/>
                </a:solidFill>
              </a:rPr>
              <a:t>より強力な暗号化セット。アメリカでは</a:t>
            </a:r>
            <a:r>
              <a:rPr kumimoji="1" lang="en-US" altLang="ja-JP" sz="1200" dirty="0">
                <a:solidFill>
                  <a:srgbClr val="19356F"/>
                </a:solidFill>
              </a:rPr>
              <a:t>Suite-B </a:t>
            </a:r>
            <a:r>
              <a:rPr kumimoji="1" lang="ja-JP" altLang="en-US" sz="1200" dirty="0">
                <a:solidFill>
                  <a:srgbClr val="19356F"/>
                </a:solidFill>
              </a:rPr>
              <a:t>に対応していないルータは政府調達対象とならない</a:t>
            </a:r>
            <a:r>
              <a:rPr kumimoji="1" lang="ja-JP" altLang="en-US" sz="1200" dirty="0" smtClean="0">
                <a:solidFill>
                  <a:srgbClr val="19356F"/>
                </a:solidFill>
              </a:rPr>
              <a:t>。</a:t>
            </a:r>
            <a:r>
              <a:rPr kumimoji="1" lang="en-US" altLang="ja-JP" sz="1200" smtClean="0">
                <a:solidFill>
                  <a:srgbClr val="19356F"/>
                </a:solidFill>
              </a:rPr>
              <a:t/>
            </a:r>
            <a:br>
              <a:rPr kumimoji="1" lang="en-US" altLang="ja-JP" sz="1200" smtClean="0">
                <a:solidFill>
                  <a:srgbClr val="19356F"/>
                </a:solidFill>
              </a:rPr>
            </a:br>
            <a:r>
              <a:rPr kumimoji="1" lang="ja-JP" altLang="en-US" sz="1200" dirty="0" smtClean="0">
                <a:solidFill>
                  <a:srgbClr val="19356F"/>
                </a:solidFill>
              </a:rPr>
              <a:t>日本</a:t>
            </a:r>
            <a:r>
              <a:rPr kumimoji="1" lang="ja-JP" altLang="en-US" sz="1200" dirty="0">
                <a:solidFill>
                  <a:srgbClr val="19356F"/>
                </a:solidFill>
              </a:rPr>
              <a:t>でも内閣官房情報セキュリティセンターが推奨。日本のベンダーが開発したルータでは機能の搭載を確認できていない。</a:t>
            </a:r>
          </a:p>
        </p:txBody>
      </p:sp>
    </p:spTree>
    <p:extLst>
      <p:ext uri="{BB962C8B-B14F-4D97-AF65-F5344CB8AC3E}">
        <p14:creationId xmlns:p14="http://schemas.microsoft.com/office/powerpoint/2010/main" val="717342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7017" y="341313"/>
            <a:ext cx="8160026" cy="939318"/>
          </a:xfrm>
        </p:spPr>
        <p:txBody>
          <a:bodyPr/>
          <a:lstStyle/>
          <a:p>
            <a:r>
              <a:rPr kumimoji="1" lang="ja-JP" altLang="en-US" dirty="0" smtClean="0"/>
              <a:t>いまや企業のネットワークは複数回線契約していること</a:t>
            </a:r>
            <a:r>
              <a:rPr lang="ja-JP" altLang="en-US" dirty="0" smtClean="0"/>
              <a:t>が当たり前</a:t>
            </a:r>
            <a:endParaRPr kumimoji="1" lang="ja-JP" altLang="en-US" dirty="0"/>
          </a:p>
        </p:txBody>
      </p:sp>
      <p:grpSp>
        <p:nvGrpSpPr>
          <p:cNvPr id="36" name="Group 35"/>
          <p:cNvGrpSpPr/>
          <p:nvPr/>
        </p:nvGrpSpPr>
        <p:grpSpPr>
          <a:xfrm>
            <a:off x="3433604" y="1519926"/>
            <a:ext cx="1382855" cy="1330480"/>
            <a:chOff x="4114538" y="1126065"/>
            <a:chExt cx="2590799" cy="2590799"/>
          </a:xfrm>
        </p:grpSpPr>
        <p:pic>
          <p:nvPicPr>
            <p:cNvPr id="37" name="Picture 36" descr="C:\Documents and Settings\rteligic\Desktop\Desktop_26Apr\desktop271211\cisco-prime\icons\Picture1.png"/>
            <p:cNvPicPr>
              <a:picLocks noChangeAspect="1" noChangeArrowheads="1"/>
            </p:cNvPicPr>
            <p:nvPr/>
          </p:nvPicPr>
          <p:blipFill>
            <a:blip r:embed="rId2" cstate="screen"/>
            <a:srcRect/>
            <a:stretch>
              <a:fillRect/>
            </a:stretch>
          </p:blipFill>
          <p:spPr bwMode="auto">
            <a:xfrm>
              <a:off x="4114538" y="1126065"/>
              <a:ext cx="2590799" cy="2590799"/>
            </a:xfrm>
            <a:prstGeom prst="rect">
              <a:avLst/>
            </a:prstGeom>
            <a:noFill/>
          </p:spPr>
        </p:pic>
        <p:sp>
          <p:nvSpPr>
            <p:cNvPr id="38" name="TextBox 37"/>
            <p:cNvSpPr txBox="1"/>
            <p:nvPr/>
          </p:nvSpPr>
          <p:spPr>
            <a:xfrm>
              <a:off x="4369928" y="2289730"/>
              <a:ext cx="2009777" cy="705703"/>
            </a:xfrm>
            <a:prstGeom prst="rect">
              <a:avLst/>
            </a:prstGeom>
            <a:noFill/>
          </p:spPr>
          <p:txBody>
            <a:bodyPr wrap="none"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sz="975" dirty="0"/>
                <a:t>IP-VPN</a:t>
              </a:r>
            </a:p>
            <a:p>
              <a:r>
                <a:rPr lang="ja-JP" altLang="en-US" sz="975" dirty="0"/>
                <a:t>広域イーサネット</a:t>
              </a:r>
              <a:endParaRPr lang="en-US" sz="975" dirty="0"/>
            </a:p>
          </p:txBody>
        </p:sp>
      </p:grpSp>
      <p:grpSp>
        <p:nvGrpSpPr>
          <p:cNvPr id="39" name="Group 38"/>
          <p:cNvGrpSpPr/>
          <p:nvPr/>
        </p:nvGrpSpPr>
        <p:grpSpPr>
          <a:xfrm>
            <a:off x="3436573" y="2849681"/>
            <a:ext cx="1382855" cy="1330480"/>
            <a:chOff x="4114538" y="1126065"/>
            <a:chExt cx="2590799" cy="2590799"/>
          </a:xfrm>
        </p:grpSpPr>
        <p:pic>
          <p:nvPicPr>
            <p:cNvPr id="40" name="Picture 39" descr="C:\Documents and Settings\rteligic\Desktop\Desktop_26Apr\desktop271211\cisco-prime\icons\Picture1.png"/>
            <p:cNvPicPr>
              <a:picLocks noChangeAspect="1" noChangeArrowheads="1"/>
            </p:cNvPicPr>
            <p:nvPr/>
          </p:nvPicPr>
          <p:blipFill>
            <a:blip r:embed="rId2" cstate="screen"/>
            <a:srcRect/>
            <a:stretch>
              <a:fillRect/>
            </a:stretch>
          </p:blipFill>
          <p:spPr bwMode="auto">
            <a:xfrm>
              <a:off x="4114538" y="1126065"/>
              <a:ext cx="2590799" cy="2590799"/>
            </a:xfrm>
            <a:prstGeom prst="rect">
              <a:avLst/>
            </a:prstGeom>
            <a:noFill/>
          </p:spPr>
        </p:pic>
        <p:sp>
          <p:nvSpPr>
            <p:cNvPr id="41" name="TextBox 40"/>
            <p:cNvSpPr txBox="1"/>
            <p:nvPr/>
          </p:nvSpPr>
          <p:spPr>
            <a:xfrm>
              <a:off x="4530606" y="2470697"/>
              <a:ext cx="1688428" cy="442750"/>
            </a:xfrm>
            <a:prstGeom prst="rect">
              <a:avLst/>
            </a:prstGeom>
            <a:noFill/>
          </p:spPr>
          <p:txBody>
            <a:bodyPr wrap="none"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ja-JP" altLang="en-US" sz="975" dirty="0"/>
                <a:t>インターネット</a:t>
              </a:r>
              <a:endParaRPr lang="en-US" sz="975" dirty="0"/>
            </a:p>
          </p:txBody>
        </p:sp>
      </p:grpSp>
      <p:pic>
        <p:nvPicPr>
          <p:cNvPr id="42" name="Picture 5" descr="C:\Users\andrewg\Desktop\branch.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021"/>
          <a:stretch/>
        </p:blipFill>
        <p:spPr bwMode="auto">
          <a:xfrm>
            <a:off x="1045786" y="1471864"/>
            <a:ext cx="439600" cy="666043"/>
          </a:xfrm>
          <a:prstGeom prst="rect">
            <a:avLst/>
          </a:prstGeom>
          <a:noFill/>
          <a:effectLst>
            <a:reflection blurRad="6350" stA="120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43" name="Picture 42" descr="C:\Documents and Settings\rteligic\Desktop\Desktop_26Apr\desktop271211\cisco-prime\icons\Picture2.png"/>
          <p:cNvPicPr>
            <a:picLocks noChangeAspect="1" noChangeArrowheads="1"/>
          </p:cNvPicPr>
          <p:nvPr/>
        </p:nvPicPr>
        <p:blipFill>
          <a:blip r:embed="rId4" cstate="screen"/>
          <a:srcRect/>
          <a:stretch>
            <a:fillRect/>
          </a:stretch>
        </p:blipFill>
        <p:spPr bwMode="auto">
          <a:xfrm flipH="1">
            <a:off x="1378086" y="1821039"/>
            <a:ext cx="495161" cy="495162"/>
          </a:xfrm>
          <a:prstGeom prst="rect">
            <a:avLst/>
          </a:prstGeom>
          <a:noFill/>
        </p:spPr>
      </p:pic>
      <p:pic>
        <p:nvPicPr>
          <p:cNvPr id="44" name="Picture 5" descr="C:\Users\andrewg\Desktop\branch.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021"/>
          <a:stretch/>
        </p:blipFill>
        <p:spPr bwMode="auto">
          <a:xfrm>
            <a:off x="6702474" y="1448110"/>
            <a:ext cx="392245" cy="594296"/>
          </a:xfrm>
          <a:prstGeom prst="rect">
            <a:avLst/>
          </a:prstGeom>
          <a:noFill/>
          <a:effectLst>
            <a:reflection blurRad="6350" stA="120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45" name="Picture 44" descr="KM2518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847" y="1790026"/>
            <a:ext cx="725449" cy="442639"/>
          </a:xfrm>
          <a:prstGeom prst="rect">
            <a:avLst/>
          </a:prstGeom>
        </p:spPr>
      </p:pic>
      <p:pic>
        <p:nvPicPr>
          <p:cNvPr id="46" name="Picture 3" descr="C:\Documents and Settings\rteligic\Desktop\Desktop_26Apr\polygon-icon01.png"/>
          <p:cNvPicPr>
            <a:picLocks noChangeAspect="1" noChangeArrowheads="1"/>
          </p:cNvPicPr>
          <p:nvPr/>
        </p:nvPicPr>
        <p:blipFill>
          <a:blip r:embed="rId6" cstate="screen"/>
          <a:stretch>
            <a:fillRect/>
          </a:stretch>
        </p:blipFill>
        <p:spPr bwMode="auto">
          <a:xfrm>
            <a:off x="6346549" y="2436638"/>
            <a:ext cx="373316" cy="400085"/>
          </a:xfrm>
          <a:prstGeom prst="rect">
            <a:avLst/>
          </a:prstGeom>
          <a:noFill/>
          <a:ln>
            <a:noFill/>
          </a:ln>
        </p:spPr>
      </p:pic>
      <p:pic>
        <p:nvPicPr>
          <p:cNvPr id="47" name="Picture 3" descr="C:\Documents and Settings\rteligic\Desktop\Desktop_26Apr\polygon-icon01.png"/>
          <p:cNvPicPr>
            <a:picLocks noChangeAspect="1" noChangeArrowheads="1"/>
          </p:cNvPicPr>
          <p:nvPr/>
        </p:nvPicPr>
        <p:blipFill>
          <a:blip r:embed="rId6" cstate="screen"/>
          <a:stretch>
            <a:fillRect/>
          </a:stretch>
        </p:blipFill>
        <p:spPr bwMode="auto">
          <a:xfrm>
            <a:off x="6159890" y="1907777"/>
            <a:ext cx="373316" cy="400085"/>
          </a:xfrm>
          <a:prstGeom prst="rect">
            <a:avLst/>
          </a:prstGeom>
          <a:noFill/>
          <a:ln>
            <a:noFill/>
          </a:ln>
        </p:spPr>
      </p:pic>
      <p:pic>
        <p:nvPicPr>
          <p:cNvPr id="48" name="Picture 47" descr="C:\Documents and Settings\rteligic\Desktop\Desktop_26Apr\desktop271211\cisco-prime\icons\Picture1.png"/>
          <p:cNvPicPr>
            <a:picLocks noChangeAspect="1" noChangeArrowheads="1"/>
          </p:cNvPicPr>
          <p:nvPr/>
        </p:nvPicPr>
        <p:blipFill>
          <a:blip r:embed="rId2" cstate="screen"/>
          <a:srcRect/>
          <a:stretch>
            <a:fillRect/>
          </a:stretch>
        </p:blipFill>
        <p:spPr bwMode="auto">
          <a:xfrm>
            <a:off x="6340078" y="2815554"/>
            <a:ext cx="1336468" cy="1331692"/>
          </a:xfrm>
          <a:prstGeom prst="rect">
            <a:avLst/>
          </a:prstGeom>
          <a:noFill/>
        </p:spPr>
      </p:pic>
      <p:sp>
        <p:nvSpPr>
          <p:cNvPr id="49" name="TextBox 48"/>
          <p:cNvSpPr txBox="1"/>
          <p:nvPr/>
        </p:nvSpPr>
        <p:spPr>
          <a:xfrm>
            <a:off x="6735674" y="3482948"/>
            <a:ext cx="545648" cy="204283"/>
          </a:xfrm>
          <a:prstGeom prst="rect">
            <a:avLst/>
          </a:prstGeom>
          <a:noFill/>
        </p:spPr>
        <p:txBody>
          <a:bodyPr wrap="none" lIns="68573" tIns="34288" rIns="68573" bIns="34288"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ja-JP" altLang="en-US" sz="975" dirty="0"/>
              <a:t>クラウド</a:t>
            </a:r>
            <a:endParaRPr lang="en-US" sz="975" dirty="0"/>
          </a:p>
        </p:txBody>
      </p:sp>
      <p:pic>
        <p:nvPicPr>
          <p:cNvPr id="50" name="Picture 5" descr="C:\Users\andrewg\Desktop\branch.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021"/>
          <a:stretch/>
        </p:blipFill>
        <p:spPr bwMode="auto">
          <a:xfrm>
            <a:off x="1091540" y="3466423"/>
            <a:ext cx="439600" cy="666043"/>
          </a:xfrm>
          <a:prstGeom prst="rect">
            <a:avLst/>
          </a:prstGeom>
          <a:noFill/>
          <a:effectLst>
            <a:reflection blurRad="6350" stA="12000" endPos="20000" dir="5400000" sy="-100000" algn="bl" rotWithShape="0"/>
          </a:effectLst>
          <a:extLst>
            <a:ext uri="{909E8E84-426E-40DD-AFC4-6F175D3DCCD1}">
              <a14:hiddenFill xmlns:a14="http://schemas.microsoft.com/office/drawing/2010/main">
                <a:solidFill>
                  <a:srgbClr val="FFFFFF"/>
                </a:solidFill>
              </a14:hiddenFill>
            </a:ext>
          </a:extLst>
        </p:spPr>
      </p:pic>
      <p:pic>
        <p:nvPicPr>
          <p:cNvPr id="51" name="Picture 50" descr="C:\Documents and Settings\rteligic\Desktop\Desktop_26Apr\desktop271211\cisco-prime\icons\Picture2.png"/>
          <p:cNvPicPr>
            <a:picLocks noChangeAspect="1" noChangeArrowheads="1"/>
          </p:cNvPicPr>
          <p:nvPr/>
        </p:nvPicPr>
        <p:blipFill>
          <a:blip r:embed="rId4" cstate="screen"/>
          <a:srcRect/>
          <a:stretch>
            <a:fillRect/>
          </a:stretch>
        </p:blipFill>
        <p:spPr bwMode="auto">
          <a:xfrm flipH="1">
            <a:off x="1404888" y="3569204"/>
            <a:ext cx="495161" cy="495162"/>
          </a:xfrm>
          <a:prstGeom prst="rect">
            <a:avLst/>
          </a:prstGeom>
          <a:noFill/>
        </p:spPr>
      </p:pic>
      <p:pic>
        <p:nvPicPr>
          <p:cNvPr id="52" name="Picture 51" descr="C:\Documents and Settings\rteligic\Desktop\Desktop_26Apr\desktop271211\cisco-prime\icons\Picture2.png"/>
          <p:cNvPicPr>
            <a:picLocks noChangeAspect="1" noChangeArrowheads="1"/>
          </p:cNvPicPr>
          <p:nvPr/>
        </p:nvPicPr>
        <p:blipFill>
          <a:blip r:embed="rId4" cstate="screen"/>
          <a:srcRect/>
          <a:stretch>
            <a:fillRect/>
          </a:stretch>
        </p:blipFill>
        <p:spPr bwMode="auto">
          <a:xfrm flipH="1">
            <a:off x="1401751" y="3250526"/>
            <a:ext cx="495161" cy="495162"/>
          </a:xfrm>
          <a:prstGeom prst="rect">
            <a:avLst/>
          </a:prstGeom>
          <a:noFill/>
        </p:spPr>
      </p:pic>
      <p:sp>
        <p:nvSpPr>
          <p:cNvPr id="53" name="TextBox 52"/>
          <p:cNvSpPr txBox="1"/>
          <p:nvPr/>
        </p:nvSpPr>
        <p:spPr>
          <a:xfrm>
            <a:off x="6957349" y="3223950"/>
            <a:ext cx="1796960" cy="265437"/>
          </a:xfrm>
          <a:prstGeom prst="rect">
            <a:avLst/>
          </a:prstGeom>
        </p:spPr>
        <p:style>
          <a:lnRef idx="1">
            <a:schemeClr val="accent2"/>
          </a:lnRef>
          <a:fillRef idx="2">
            <a:schemeClr val="accent2"/>
          </a:fillRef>
          <a:effectRef idx="1">
            <a:schemeClr val="accent2"/>
          </a:effectRef>
          <a:fontRef idx="minor">
            <a:schemeClr val="dk1"/>
          </a:fontRef>
        </p:style>
        <p:txBody>
          <a:bodyPr wrap="square" lIns="91420" tIns="45710" rIns="91420" bIns="45710" rtlCol="0">
            <a:spAutoFit/>
          </a:bodyPr>
          <a:lstStyle/>
          <a:p>
            <a:r>
              <a:rPr kumimoji="1" lang="ja-JP" altLang="en-US" sz="1125" dirty="0"/>
              <a:t>すでに利用もしくは検討中</a:t>
            </a:r>
          </a:p>
        </p:txBody>
      </p:sp>
      <p:sp>
        <p:nvSpPr>
          <p:cNvPr id="54" name="TextBox 53"/>
          <p:cNvSpPr txBox="1"/>
          <p:nvPr/>
        </p:nvSpPr>
        <p:spPr>
          <a:xfrm>
            <a:off x="631147" y="2616766"/>
            <a:ext cx="1492509" cy="311604"/>
          </a:xfrm>
          <a:prstGeom prst="rect">
            <a:avLst/>
          </a:prstGeom>
          <a:noFill/>
        </p:spPr>
        <p:txBody>
          <a:bodyPr wrap="square" lIns="91420" tIns="45710" rIns="91420" bIns="45710" rtlCol="0">
            <a:spAutoFit/>
          </a:bodyPr>
          <a:lstStyle/>
          <a:p>
            <a:r>
              <a:rPr kumimoji="1" lang="ja-JP" altLang="en-US" sz="1425" dirty="0"/>
              <a:t>支店や営業所</a:t>
            </a:r>
          </a:p>
        </p:txBody>
      </p:sp>
      <p:sp>
        <p:nvSpPr>
          <p:cNvPr id="55" name="TextBox 54"/>
          <p:cNvSpPr txBox="1"/>
          <p:nvPr/>
        </p:nvSpPr>
        <p:spPr>
          <a:xfrm>
            <a:off x="7431960" y="1557220"/>
            <a:ext cx="1068782" cy="311604"/>
          </a:xfrm>
          <a:prstGeom prst="rect">
            <a:avLst/>
          </a:prstGeom>
          <a:noFill/>
        </p:spPr>
        <p:txBody>
          <a:bodyPr wrap="square" lIns="91420" tIns="45710" rIns="91420" bIns="45710" rtlCol="0">
            <a:spAutoFit/>
          </a:bodyPr>
          <a:lstStyle/>
          <a:p>
            <a:r>
              <a:rPr kumimoji="1" lang="ja-JP" altLang="en-US" sz="1425" dirty="0"/>
              <a:t>本社や</a:t>
            </a:r>
            <a:r>
              <a:rPr kumimoji="1" lang="en-US" altLang="ja-JP" sz="1425" dirty="0"/>
              <a:t>DC</a:t>
            </a:r>
            <a:endParaRPr kumimoji="1" lang="ja-JP" altLang="en-US" sz="1425" dirty="0"/>
          </a:p>
        </p:txBody>
      </p:sp>
      <p:cxnSp>
        <p:nvCxnSpPr>
          <p:cNvPr id="56" name="Straight Arrow Connector 55"/>
          <p:cNvCxnSpPr>
            <a:stCxn id="43" idx="1"/>
          </p:cNvCxnSpPr>
          <p:nvPr/>
        </p:nvCxnSpPr>
        <p:spPr>
          <a:xfrm>
            <a:off x="1873246" y="2068621"/>
            <a:ext cx="1868910" cy="1304398"/>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1" idx="1"/>
            <a:endCxn id="40" idx="1"/>
          </p:cNvCxnSpPr>
          <p:nvPr/>
        </p:nvCxnSpPr>
        <p:spPr>
          <a:xfrm flipV="1">
            <a:off x="1900050" y="3514922"/>
            <a:ext cx="1536523" cy="301865"/>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3" idx="1"/>
          </p:cNvCxnSpPr>
          <p:nvPr/>
        </p:nvCxnSpPr>
        <p:spPr>
          <a:xfrm>
            <a:off x="1873247" y="2068620"/>
            <a:ext cx="1781686" cy="24582"/>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1"/>
          </p:cNvCxnSpPr>
          <p:nvPr/>
        </p:nvCxnSpPr>
        <p:spPr>
          <a:xfrm flipV="1">
            <a:off x="1896911" y="2519810"/>
            <a:ext cx="1651413" cy="978299"/>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sp>
        <p:nvSpPr>
          <p:cNvPr id="60" name="Freeform 59"/>
          <p:cNvSpPr/>
          <p:nvPr/>
        </p:nvSpPr>
        <p:spPr>
          <a:xfrm>
            <a:off x="4604711" y="2083509"/>
            <a:ext cx="2015856" cy="29087"/>
          </a:xfrm>
          <a:custGeom>
            <a:avLst/>
            <a:gdLst>
              <a:gd name="connsiteX0" fmla="*/ 0 w 2016381"/>
              <a:gd name="connsiteY0" fmla="*/ 29087 h 29087"/>
              <a:gd name="connsiteX1" fmla="*/ 2016381 w 2016381"/>
              <a:gd name="connsiteY1" fmla="*/ 0 h 29087"/>
            </a:gdLst>
            <a:ahLst/>
            <a:cxnLst>
              <a:cxn ang="0">
                <a:pos x="connsiteX0" y="connsiteY0"/>
              </a:cxn>
              <a:cxn ang="0">
                <a:pos x="connsiteX1" y="connsiteY1"/>
              </a:cxn>
            </a:cxnLst>
            <a:rect l="l" t="t" r="r" b="b"/>
            <a:pathLst>
              <a:path w="2016381" h="29087">
                <a:moveTo>
                  <a:pt x="0" y="29087"/>
                </a:moveTo>
                <a:lnTo>
                  <a:pt x="2016381" y="0"/>
                </a:lnTo>
              </a:path>
            </a:pathLst>
          </a:custGeom>
          <a:ln w="38100">
            <a:tailEnd type="triangle" w="lg" len="lg"/>
          </a:ln>
        </p:spPr>
        <p:style>
          <a:lnRef idx="2">
            <a:schemeClr val="accent1"/>
          </a:lnRef>
          <a:fillRef idx="0">
            <a:schemeClr val="accent1"/>
          </a:fillRef>
          <a:effectRef idx="1">
            <a:schemeClr val="accent1"/>
          </a:effectRef>
          <a:fontRef idx="minor">
            <a:schemeClr val="tx1"/>
          </a:fontRef>
        </p:style>
        <p:txBody>
          <a:bodyPr lIns="91420" tIns="45710" rIns="91420" bIns="45710" rtlCol="0" anchor="ctr"/>
          <a:lstStyle/>
          <a:p>
            <a:pPr algn="ctr"/>
            <a:endParaRPr kumimoji="1" lang="ja-JP" altLang="en-US" sz="1350"/>
          </a:p>
        </p:txBody>
      </p:sp>
      <p:cxnSp>
        <p:nvCxnSpPr>
          <p:cNvPr id="61" name="Straight Arrow Connector 60"/>
          <p:cNvCxnSpPr/>
          <p:nvPr/>
        </p:nvCxnSpPr>
        <p:spPr>
          <a:xfrm>
            <a:off x="4779159" y="2461636"/>
            <a:ext cx="1860791" cy="891993"/>
          </a:xfrm>
          <a:prstGeom prst="straightConnector1">
            <a:avLst/>
          </a:prstGeom>
          <a:ln w="38100">
            <a:tailEnd type="triangle" w="lg" len="lg"/>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0" idx="3"/>
            <a:endCxn id="46" idx="1"/>
          </p:cNvCxnSpPr>
          <p:nvPr/>
        </p:nvCxnSpPr>
        <p:spPr>
          <a:xfrm flipV="1">
            <a:off x="4819426" y="2636680"/>
            <a:ext cx="1527122" cy="878240"/>
          </a:xfrm>
          <a:prstGeom prst="straightConnector1">
            <a:avLst/>
          </a:prstGeom>
          <a:ln w="38100">
            <a:prstDash val="dash"/>
            <a:tailEnd type="triangle" w="lg" len="lg"/>
          </a:ln>
        </p:spPr>
        <p:style>
          <a:lnRef idx="2">
            <a:schemeClr val="accent1"/>
          </a:lnRef>
          <a:fillRef idx="0">
            <a:schemeClr val="accent1"/>
          </a:fillRef>
          <a:effectRef idx="1">
            <a:schemeClr val="accent1"/>
          </a:effectRef>
          <a:fontRef idx="minor">
            <a:schemeClr val="tx1"/>
          </a:fontRef>
        </p:style>
      </p:cxnSp>
      <p:pic>
        <p:nvPicPr>
          <p:cNvPr id="63" name="Picture 62" descr="KM2518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89" y="1826080"/>
            <a:ext cx="725449" cy="442639"/>
          </a:xfrm>
          <a:prstGeom prst="rect">
            <a:avLst/>
          </a:prstGeom>
        </p:spPr>
      </p:pic>
      <p:pic>
        <p:nvPicPr>
          <p:cNvPr id="64" name="Picture 63" descr="KM2518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48" y="3830333"/>
            <a:ext cx="725449" cy="442639"/>
          </a:xfrm>
          <a:prstGeom prst="rect">
            <a:avLst/>
          </a:prstGeom>
        </p:spPr>
      </p:pic>
      <p:sp>
        <p:nvSpPr>
          <p:cNvPr id="68" name="Oval 72"/>
          <p:cNvSpPr/>
          <p:nvPr/>
        </p:nvSpPr>
        <p:spPr bwMode="auto">
          <a:xfrm>
            <a:off x="2574581" y="1458925"/>
            <a:ext cx="3350076" cy="3007622"/>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nchor="ctr">
            <a:noAutofit/>
          </a:bodyPr>
          <a:lstStyle/>
          <a:p>
            <a:pPr algn="ctr" eaLnBrk="0" hangingPunct="0">
              <a:lnSpc>
                <a:spcPct val="90000"/>
              </a:lnSpc>
            </a:pPr>
            <a:r>
              <a:rPr lang="en-US" sz="5400" kern="0" dirty="0">
                <a:solidFill>
                  <a:schemeClr val="bg1"/>
                </a:solidFill>
              </a:rPr>
              <a:t>59%</a:t>
            </a:r>
          </a:p>
          <a:p>
            <a:pPr algn="ctr" eaLnBrk="0" hangingPunct="0">
              <a:lnSpc>
                <a:spcPct val="90000"/>
              </a:lnSpc>
            </a:pPr>
            <a:r>
              <a:rPr lang="en-US" sz="1350" kern="0" dirty="0">
                <a:solidFill>
                  <a:schemeClr val="bg1"/>
                </a:solidFill>
              </a:rPr>
              <a:t>の企業が</a:t>
            </a:r>
            <a:r>
              <a:rPr lang="ja-JP" altLang="en-US" sz="1350" kern="0" dirty="0">
                <a:solidFill>
                  <a:schemeClr val="bg1"/>
                </a:solidFill>
              </a:rPr>
              <a:t>拠点間接続に</a:t>
            </a:r>
            <a:r>
              <a:rPr lang="en-US" sz="1350" kern="0" dirty="0">
                <a:solidFill>
                  <a:schemeClr val="bg1"/>
                </a:solidFill>
              </a:rPr>
              <a:t>複数</a:t>
            </a:r>
            <a:r>
              <a:rPr lang="ja-JP" altLang="en-US" sz="1350" kern="0" dirty="0">
                <a:solidFill>
                  <a:schemeClr val="bg1"/>
                </a:solidFill>
              </a:rPr>
              <a:t>回線使用。</a:t>
            </a:r>
            <a:endParaRPr lang="en-US" altLang="ja-JP" sz="1350" kern="0" dirty="0">
              <a:solidFill>
                <a:schemeClr val="bg1"/>
              </a:solidFill>
            </a:endParaRPr>
          </a:p>
          <a:p>
            <a:pPr algn="ctr" eaLnBrk="0" hangingPunct="0">
              <a:lnSpc>
                <a:spcPct val="90000"/>
              </a:lnSpc>
            </a:pPr>
            <a:r>
              <a:rPr lang="ja-JP" altLang="en-US" sz="1350" kern="0" dirty="0">
                <a:solidFill>
                  <a:schemeClr val="bg1"/>
                </a:solidFill>
              </a:rPr>
              <a:t>中小企業でも</a:t>
            </a:r>
            <a:r>
              <a:rPr lang="en-US" altLang="ja-JP" sz="1350" kern="0" dirty="0">
                <a:solidFill>
                  <a:schemeClr val="bg1"/>
                </a:solidFill>
              </a:rPr>
              <a:t>55%</a:t>
            </a:r>
          </a:p>
        </p:txBody>
      </p:sp>
      <p:sp>
        <p:nvSpPr>
          <p:cNvPr id="69" name="TextBox 68"/>
          <p:cNvSpPr txBox="1"/>
          <p:nvPr/>
        </p:nvSpPr>
        <p:spPr>
          <a:xfrm>
            <a:off x="4162330" y="4660558"/>
            <a:ext cx="3752252" cy="369312"/>
          </a:xfrm>
          <a:prstGeom prst="rect">
            <a:avLst/>
          </a:prstGeom>
          <a:noFill/>
        </p:spPr>
        <p:txBody>
          <a:bodyPr wrap="square" lIns="91420" tIns="45710" rIns="91420" bIns="45710" rtlCol="0">
            <a:spAutoFit/>
          </a:bodyPr>
          <a:lstStyle/>
          <a:p>
            <a:r>
              <a:rPr kumimoji="1" lang="en-US" altLang="ja-JP" sz="900" dirty="0"/>
              <a:t>Source: </a:t>
            </a:r>
            <a:r>
              <a:rPr kumimoji="1" lang="ja-JP" altLang="en-US" sz="900" dirty="0"/>
              <a:t>総務省通信利用動向調査（企業編）平成</a:t>
            </a:r>
            <a:r>
              <a:rPr kumimoji="1" lang="en-US" altLang="ja-JP" sz="900" dirty="0"/>
              <a:t>24</a:t>
            </a:r>
            <a:r>
              <a:rPr kumimoji="1" lang="ja-JP" altLang="en-US" sz="900" dirty="0"/>
              <a:t>年報告書及び統計表</a:t>
            </a:r>
            <a:endParaRPr kumimoji="1" lang="en-US" altLang="ja-JP" sz="900" dirty="0"/>
          </a:p>
          <a:p>
            <a:r>
              <a:rPr kumimoji="1" lang="en-US" altLang="ja-JP" sz="900" dirty="0"/>
              <a:t>http://</a:t>
            </a:r>
            <a:r>
              <a:rPr kumimoji="1" lang="en-US" altLang="ja-JP" sz="900" dirty="0" err="1"/>
              <a:t>www.soumu.go.jp</a:t>
            </a:r>
            <a:r>
              <a:rPr kumimoji="1" lang="en-US" altLang="ja-JP" sz="900" dirty="0"/>
              <a:t>/</a:t>
            </a:r>
            <a:r>
              <a:rPr kumimoji="1" lang="en-US" altLang="ja-JP" sz="900" dirty="0" err="1"/>
              <a:t>johotsusintokei</a:t>
            </a:r>
            <a:r>
              <a:rPr kumimoji="1" lang="en-US" altLang="ja-JP" sz="900" dirty="0"/>
              <a:t>/statistics/statistics05.html</a:t>
            </a:r>
            <a:endParaRPr kumimoji="1" lang="ja-JP" altLang="en-US" sz="900" dirty="0"/>
          </a:p>
        </p:txBody>
      </p:sp>
    </p:spTree>
    <p:extLst>
      <p:ext uri="{BB962C8B-B14F-4D97-AF65-F5344CB8AC3E}">
        <p14:creationId xmlns:p14="http://schemas.microsoft.com/office/powerpoint/2010/main" val="195865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vert="horz" wrap="square" lIns="91424" tIns="45712" rIns="91424" bIns="45712" numCol="1" anchor="ctr" anchorCtr="0" compatLnSpc="1">
            <a:prstTxWarp prst="textNoShape">
              <a:avLst/>
            </a:prstTxWarp>
          </a:bodyPr>
          <a:lstStyle/>
          <a:p>
            <a:r>
              <a:rPr lang="ja-JP" altLang="en-US" dirty="0" smtClean="0"/>
              <a:t>日本企業の通信回線事情</a:t>
            </a:r>
            <a:endParaRPr lang="en-US" dirty="0"/>
          </a:p>
        </p:txBody>
      </p:sp>
      <p:sp>
        <p:nvSpPr>
          <p:cNvPr id="4" name="Rectangle 3"/>
          <p:cNvSpPr/>
          <p:nvPr/>
        </p:nvSpPr>
        <p:spPr>
          <a:xfrm>
            <a:off x="338886" y="1121238"/>
            <a:ext cx="2742148" cy="3336689"/>
          </a:xfrm>
          <a:prstGeom prst="rect">
            <a:avLst/>
          </a:prstGeom>
          <a:gradFill flip="none" rotWithShape="1">
            <a:gsLst>
              <a:gs pos="0">
                <a:schemeClr val="tx2">
                  <a:lumMod val="20000"/>
                  <a:lumOff val="80000"/>
                </a:schemeClr>
              </a:gs>
              <a:gs pos="100000">
                <a:schemeClr val="bg1"/>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kumimoji="1" lang="ja-JP" altLang="en-US" sz="1350" dirty="0"/>
          </a:p>
        </p:txBody>
      </p:sp>
      <p:sp>
        <p:nvSpPr>
          <p:cNvPr id="7" name="Rectangle 6"/>
          <p:cNvSpPr/>
          <p:nvPr/>
        </p:nvSpPr>
        <p:spPr>
          <a:xfrm>
            <a:off x="3206379" y="1125040"/>
            <a:ext cx="2742148" cy="3336689"/>
          </a:xfrm>
          <a:prstGeom prst="rect">
            <a:avLst/>
          </a:prstGeom>
          <a:gradFill flip="none" rotWithShape="1">
            <a:gsLst>
              <a:gs pos="0">
                <a:schemeClr val="tx2">
                  <a:lumMod val="20000"/>
                  <a:lumOff val="80000"/>
                </a:schemeClr>
              </a:gs>
              <a:gs pos="100000">
                <a:schemeClr val="bg1"/>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kumimoji="1" lang="ja-JP" altLang="en-US" sz="1350" dirty="0"/>
          </a:p>
        </p:txBody>
      </p:sp>
      <p:sp>
        <p:nvSpPr>
          <p:cNvPr id="8" name="Rectangle 7"/>
          <p:cNvSpPr/>
          <p:nvPr/>
        </p:nvSpPr>
        <p:spPr>
          <a:xfrm>
            <a:off x="6089967" y="1125040"/>
            <a:ext cx="2742148" cy="3336689"/>
          </a:xfrm>
          <a:prstGeom prst="rect">
            <a:avLst/>
          </a:prstGeom>
          <a:gradFill flip="none" rotWithShape="1">
            <a:gsLst>
              <a:gs pos="0">
                <a:schemeClr val="tx2">
                  <a:lumMod val="20000"/>
                  <a:lumOff val="80000"/>
                </a:schemeClr>
              </a:gs>
              <a:gs pos="100000">
                <a:schemeClr val="bg1"/>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kumimoji="1" lang="ja-JP" altLang="en-US" sz="1350" dirty="0"/>
          </a:p>
        </p:txBody>
      </p:sp>
      <p:sp>
        <p:nvSpPr>
          <p:cNvPr id="9" name="Rounded Rectangle 8"/>
          <p:cNvSpPr/>
          <p:nvPr/>
        </p:nvSpPr>
        <p:spPr>
          <a:xfrm>
            <a:off x="609057" y="1445449"/>
            <a:ext cx="2215331" cy="661934"/>
          </a:xfrm>
          <a:prstGeom prst="roundRect">
            <a:avLst/>
          </a:prstGeom>
          <a:ln/>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kumimoji="1" lang="ja-JP" altLang="en-US" sz="1350" dirty="0"/>
              <a:t>インターネット</a:t>
            </a:r>
            <a:r>
              <a:rPr kumimoji="1" lang="en-US" altLang="ja-JP" sz="1350" dirty="0"/>
              <a:t>VPN</a:t>
            </a:r>
            <a:r>
              <a:rPr kumimoji="1" lang="ja-JP" altLang="en-US" sz="1350" dirty="0"/>
              <a:t>利用率</a:t>
            </a:r>
          </a:p>
        </p:txBody>
      </p:sp>
      <p:sp>
        <p:nvSpPr>
          <p:cNvPr id="10" name="Rectangle 9"/>
          <p:cNvSpPr/>
          <p:nvPr/>
        </p:nvSpPr>
        <p:spPr>
          <a:xfrm>
            <a:off x="1018029" y="2407281"/>
            <a:ext cx="1569620" cy="923309"/>
          </a:xfrm>
          <a:prstGeom prst="rect">
            <a:avLst/>
          </a:prstGeom>
          <a:noFill/>
        </p:spPr>
        <p:txBody>
          <a:bodyPr wrap="none" lIns="91420" tIns="45710" rIns="91420" bIns="4571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ja-JP"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53%</a:t>
            </a:r>
          </a:p>
        </p:txBody>
      </p:sp>
      <p:sp>
        <p:nvSpPr>
          <p:cNvPr id="11" name="Rounded Rectangle 10"/>
          <p:cNvSpPr/>
          <p:nvPr/>
        </p:nvSpPr>
        <p:spPr>
          <a:xfrm>
            <a:off x="3422516" y="1449250"/>
            <a:ext cx="2215331" cy="661934"/>
          </a:xfrm>
          <a:prstGeom prst="roundRect">
            <a:avLst/>
          </a:prstGeom>
          <a:ln/>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kumimoji="1" lang="en-US" altLang="ja-JP" sz="1350" dirty="0"/>
              <a:t>2</a:t>
            </a:r>
            <a:r>
              <a:rPr kumimoji="1" lang="ja-JP" altLang="en-US" sz="1350" dirty="0"/>
              <a:t>つ以上の</a:t>
            </a:r>
            <a:r>
              <a:rPr kumimoji="1" lang="en-US" altLang="ja-JP" sz="1350" dirty="0"/>
              <a:t>WAN</a:t>
            </a:r>
          </a:p>
          <a:p>
            <a:pPr algn="ctr"/>
            <a:r>
              <a:rPr kumimoji="1" lang="ja-JP" altLang="en-US" sz="1350" dirty="0"/>
              <a:t>利用率</a:t>
            </a:r>
          </a:p>
        </p:txBody>
      </p:sp>
      <p:sp>
        <p:nvSpPr>
          <p:cNvPr id="12" name="Rectangle 11"/>
          <p:cNvSpPr/>
          <p:nvPr/>
        </p:nvSpPr>
        <p:spPr>
          <a:xfrm>
            <a:off x="3845007" y="2411083"/>
            <a:ext cx="1569620" cy="923309"/>
          </a:xfrm>
          <a:prstGeom prst="rect">
            <a:avLst/>
          </a:prstGeom>
          <a:noFill/>
        </p:spPr>
        <p:txBody>
          <a:bodyPr wrap="none" lIns="91420" tIns="45710" rIns="91420" bIns="4571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ja-JP"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59%</a:t>
            </a:r>
          </a:p>
        </p:txBody>
      </p:sp>
      <p:sp>
        <p:nvSpPr>
          <p:cNvPr id="13" name="Rounded Rectangle 12"/>
          <p:cNvSpPr/>
          <p:nvPr/>
        </p:nvSpPr>
        <p:spPr>
          <a:xfrm>
            <a:off x="6384565" y="1466563"/>
            <a:ext cx="2215331" cy="661934"/>
          </a:xfrm>
          <a:prstGeom prst="roundRect">
            <a:avLst/>
          </a:prstGeom>
          <a:ln/>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kumimoji="1" lang="ja-JP" altLang="en-US" sz="1350" dirty="0"/>
              <a:t>重要な</a:t>
            </a:r>
            <a:endParaRPr kumimoji="1" lang="en-US" altLang="ja-JP" sz="1350" dirty="0"/>
          </a:p>
          <a:p>
            <a:pPr algn="ctr"/>
            <a:r>
              <a:rPr kumimoji="1" lang="ja-JP" altLang="en-US" sz="1350" dirty="0"/>
              <a:t>回線選択基準</a:t>
            </a:r>
          </a:p>
        </p:txBody>
      </p:sp>
      <p:sp>
        <p:nvSpPr>
          <p:cNvPr id="14" name="Rectangle 13"/>
          <p:cNvSpPr/>
          <p:nvPr/>
        </p:nvSpPr>
        <p:spPr>
          <a:xfrm>
            <a:off x="6632794" y="2414886"/>
            <a:ext cx="1810071" cy="1754306"/>
          </a:xfrm>
          <a:prstGeom prst="rect">
            <a:avLst/>
          </a:prstGeom>
          <a:noFill/>
        </p:spPr>
        <p:txBody>
          <a:bodyPr wrap="none" lIns="91420" tIns="45710" rIns="91420" bIns="4571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ja-JP" alt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通信</a:t>
            </a:r>
            <a:endParaRPr lang="en-US" altLang="ja-JP"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r>
              <a:rPr lang="ja-JP" alt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コスト</a:t>
            </a:r>
            <a:endParaRPr lang="en-US" altLang="ja-JP"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 name="TextBox 1"/>
          <p:cNvSpPr txBox="1"/>
          <p:nvPr/>
        </p:nvSpPr>
        <p:spPr>
          <a:xfrm>
            <a:off x="411085" y="4305926"/>
            <a:ext cx="6892454" cy="311604"/>
          </a:xfrm>
          <a:prstGeom prst="rect">
            <a:avLst/>
          </a:prstGeom>
          <a:noFill/>
        </p:spPr>
        <p:txBody>
          <a:bodyPr wrap="square" lIns="91420" tIns="45710" rIns="91420" bIns="45710" rtlCol="0">
            <a:spAutoFit/>
          </a:bodyPr>
          <a:lstStyle/>
          <a:p>
            <a:r>
              <a:rPr kumimoji="1" lang="en-US" altLang="ja-JP" sz="1425" dirty="0"/>
              <a:t>※</a:t>
            </a:r>
            <a:r>
              <a:rPr kumimoji="1" lang="ja-JP" altLang="en-US" sz="1425" dirty="0"/>
              <a:t>　約</a:t>
            </a:r>
            <a:r>
              <a:rPr kumimoji="1" lang="en-US" altLang="ja-JP" sz="1425" dirty="0"/>
              <a:t>50%</a:t>
            </a:r>
            <a:r>
              <a:rPr kumimoji="1" lang="ja-JP" altLang="en-US" sz="1425" dirty="0"/>
              <a:t>（大企業は</a:t>
            </a:r>
            <a:r>
              <a:rPr kumimoji="1" lang="en-US" altLang="ja-JP" sz="1425" dirty="0"/>
              <a:t>60%</a:t>
            </a:r>
            <a:r>
              <a:rPr kumimoji="1" lang="ja-JP" altLang="en-US" sz="1425" dirty="0"/>
              <a:t>）の企業は広域イーサネット／</a:t>
            </a:r>
            <a:r>
              <a:rPr kumimoji="1" lang="en-US" altLang="ja-JP" sz="1425" dirty="0"/>
              <a:t>IP-VPN</a:t>
            </a:r>
            <a:r>
              <a:rPr kumimoji="1" lang="ja-JP" altLang="en-US" sz="1425" dirty="0"/>
              <a:t>をメイン回線として使用</a:t>
            </a:r>
          </a:p>
        </p:txBody>
      </p:sp>
      <p:sp>
        <p:nvSpPr>
          <p:cNvPr id="15" name="TextBox 14"/>
          <p:cNvSpPr txBox="1"/>
          <p:nvPr/>
        </p:nvSpPr>
        <p:spPr>
          <a:xfrm>
            <a:off x="1006107" y="4660558"/>
            <a:ext cx="3752252" cy="369312"/>
          </a:xfrm>
          <a:prstGeom prst="rect">
            <a:avLst/>
          </a:prstGeom>
          <a:noFill/>
        </p:spPr>
        <p:txBody>
          <a:bodyPr wrap="square" lIns="91420" tIns="45710" rIns="91420" bIns="45710" rtlCol="0">
            <a:spAutoFit/>
          </a:bodyPr>
          <a:lstStyle/>
          <a:p>
            <a:r>
              <a:rPr kumimoji="1" lang="en-US" altLang="ja-JP" sz="900" dirty="0"/>
              <a:t>Source: </a:t>
            </a:r>
            <a:r>
              <a:rPr kumimoji="1" lang="ja-JP" altLang="en-US" sz="900" dirty="0"/>
              <a:t>総務省通信利用動向調査（企業編）平成</a:t>
            </a:r>
            <a:r>
              <a:rPr kumimoji="1" lang="en-US" altLang="ja-JP" sz="900" dirty="0"/>
              <a:t>24</a:t>
            </a:r>
            <a:r>
              <a:rPr kumimoji="1" lang="ja-JP" altLang="en-US" sz="900" dirty="0"/>
              <a:t>年報告書及び統計表</a:t>
            </a:r>
            <a:endParaRPr kumimoji="1" lang="en-US" altLang="ja-JP" sz="900" dirty="0"/>
          </a:p>
          <a:p>
            <a:r>
              <a:rPr kumimoji="1" lang="en-US" altLang="ja-JP" sz="900" dirty="0"/>
              <a:t>http://</a:t>
            </a:r>
            <a:r>
              <a:rPr kumimoji="1" lang="en-US" altLang="ja-JP" sz="900" dirty="0" err="1"/>
              <a:t>www.soumu.go.jp</a:t>
            </a:r>
            <a:r>
              <a:rPr kumimoji="1" lang="en-US" altLang="ja-JP" sz="900" dirty="0"/>
              <a:t>/</a:t>
            </a:r>
            <a:r>
              <a:rPr kumimoji="1" lang="en-US" altLang="ja-JP" sz="900" dirty="0" err="1"/>
              <a:t>johotsusintokei</a:t>
            </a:r>
            <a:r>
              <a:rPr kumimoji="1" lang="en-US" altLang="ja-JP" sz="900" dirty="0"/>
              <a:t>/statistics/statistics05.html</a:t>
            </a:r>
            <a:endParaRPr kumimoji="1" lang="ja-JP" altLang="en-US" sz="900" dirty="0"/>
          </a:p>
        </p:txBody>
      </p:sp>
    </p:spTree>
    <p:extLst>
      <p:ext uri="{BB962C8B-B14F-4D97-AF65-F5344CB8AC3E}">
        <p14:creationId xmlns:p14="http://schemas.microsoft.com/office/powerpoint/2010/main" val="6988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37766" y="1273574"/>
            <a:ext cx="4716536" cy="3168210"/>
          </a:xfrm>
        </p:spPr>
        <p:txBody>
          <a:bodyPr/>
          <a:lstStyle/>
          <a:p>
            <a:r>
              <a:rPr lang="en-US" altLang="ja-JP" dirty="0" smtClean="0"/>
              <a:t>Cisco ISR </a:t>
            </a:r>
            <a:r>
              <a:rPr lang="ja-JP" altLang="en-US" dirty="0" smtClean="0"/>
              <a:t>ルータ シリーズは</a:t>
            </a:r>
            <a:endParaRPr lang="en-US" altLang="ja-JP" dirty="0" smtClean="0"/>
          </a:p>
          <a:p>
            <a:pPr marL="291989" lvl="1" indent="0">
              <a:buNone/>
            </a:pPr>
            <a:r>
              <a:rPr lang="ja-JP" altLang="en-US" dirty="0" smtClean="0">
                <a:solidFill>
                  <a:srgbClr val="FF0000"/>
                </a:solidFill>
              </a:rPr>
              <a:t>「企業向けのルータ製品群」</a:t>
            </a:r>
            <a:endParaRPr lang="en-US" altLang="ja-JP" dirty="0">
              <a:solidFill>
                <a:srgbClr val="FF0000"/>
              </a:solidFill>
            </a:endParaRPr>
          </a:p>
          <a:p>
            <a:endParaRPr kumimoji="1" lang="en-US" altLang="ja-JP" dirty="0" smtClean="0"/>
          </a:p>
          <a:p>
            <a:r>
              <a:rPr kumimoji="1" lang="ja-JP" altLang="en-US" dirty="0" smtClean="0"/>
              <a:t>企業向けルータの主な用途</a:t>
            </a:r>
            <a:endParaRPr kumimoji="1" lang="en-US" altLang="ja-JP" dirty="0" smtClean="0"/>
          </a:p>
          <a:p>
            <a:pPr marL="634829" lvl="1" indent="-342840">
              <a:buFont typeface="+mj-lt"/>
              <a:buAutoNum type="arabicPeriod"/>
            </a:pPr>
            <a:r>
              <a:rPr lang="en-US" altLang="ja-JP" dirty="0" smtClean="0"/>
              <a:t>WAN</a:t>
            </a:r>
            <a:r>
              <a:rPr lang="ja-JP" altLang="en-US" dirty="0" smtClean="0"/>
              <a:t>回線への接続</a:t>
            </a:r>
            <a:endParaRPr lang="en-US" altLang="ja-JP" dirty="0" smtClean="0"/>
          </a:p>
          <a:p>
            <a:pPr marL="531610" lvl="2" indent="0">
              <a:buNone/>
            </a:pPr>
            <a:r>
              <a:rPr lang="en-US" altLang="ja-JP" dirty="0"/>
              <a:t> </a:t>
            </a:r>
            <a:r>
              <a:rPr lang="en-US" altLang="ja-JP" dirty="0" smtClean="0"/>
              <a:t> NTT</a:t>
            </a:r>
            <a:r>
              <a:rPr lang="ja-JP" altLang="en-US" dirty="0" smtClean="0"/>
              <a:t>のフレッツ回線などで必要となる </a:t>
            </a:r>
            <a:r>
              <a:rPr lang="en-US" altLang="ja-JP" dirty="0" err="1" smtClean="0"/>
              <a:t>PPPoE</a:t>
            </a:r>
            <a:r>
              <a:rPr lang="ja-JP" altLang="en-US" dirty="0" smtClean="0"/>
              <a:t>機能を提供</a:t>
            </a:r>
            <a:endParaRPr lang="en-US" altLang="ja-JP" dirty="0" smtClean="0"/>
          </a:p>
          <a:p>
            <a:pPr marL="634829" lvl="1" indent="-342840">
              <a:buFont typeface="+mj-lt"/>
              <a:buAutoNum type="arabicPeriod"/>
            </a:pPr>
            <a:r>
              <a:rPr kumimoji="1" lang="en-US" altLang="ja-JP" dirty="0" smtClean="0"/>
              <a:t>VPN</a:t>
            </a:r>
            <a:r>
              <a:rPr kumimoji="1" lang="ja-JP" altLang="en-US" dirty="0" smtClean="0"/>
              <a:t>による拠点間接続</a:t>
            </a:r>
            <a:endParaRPr kumimoji="1" lang="en-US" altLang="ja-JP" dirty="0" smtClean="0"/>
          </a:p>
          <a:p>
            <a:pPr marL="531610" lvl="2" indent="0">
              <a:buNone/>
            </a:pPr>
            <a:r>
              <a:rPr lang="ja-JP" altLang="en-US" dirty="0" smtClean="0"/>
              <a:t>　暗号化とトンネリングを必要とする</a:t>
            </a:r>
            <a:r>
              <a:rPr lang="en-US" altLang="ja-JP" dirty="0" smtClean="0"/>
              <a:t>VPN</a:t>
            </a:r>
            <a:r>
              <a:rPr lang="ja-JP" altLang="en-US" dirty="0" smtClean="0"/>
              <a:t>機能を提供</a:t>
            </a:r>
            <a:endParaRPr lang="en-US" altLang="ja-JP" dirty="0" smtClean="0"/>
          </a:p>
          <a:p>
            <a:pPr marL="531610" lvl="2" indent="0">
              <a:buNone/>
            </a:pPr>
            <a:endParaRPr kumimoji="1" lang="en-US" altLang="ja-JP" dirty="0"/>
          </a:p>
        </p:txBody>
      </p:sp>
      <p:sp>
        <p:nvSpPr>
          <p:cNvPr id="3" name="タイトル 2"/>
          <p:cNvSpPr>
            <a:spLocks noGrp="1"/>
          </p:cNvSpPr>
          <p:nvPr>
            <p:ph type="title"/>
          </p:nvPr>
        </p:nvSpPr>
        <p:spPr/>
        <p:txBody>
          <a:bodyPr/>
          <a:lstStyle/>
          <a:p>
            <a:r>
              <a:rPr lang="en-US" altLang="ja-JP" dirty="0" smtClean="0"/>
              <a:t>Cisco ISR </a:t>
            </a:r>
            <a:r>
              <a:rPr lang="ja-JP" altLang="en-US" dirty="0" smtClean="0"/>
              <a:t>ルータ シリーズ</a:t>
            </a:r>
            <a:r>
              <a:rPr kumimoji="1" lang="ja-JP" altLang="en-US" dirty="0" smtClean="0"/>
              <a:t>とは</a:t>
            </a:r>
            <a:endParaRPr kumimoji="1" lang="ja-JP" altLang="en-US" dirty="0"/>
          </a:p>
        </p:txBody>
      </p:sp>
      <p:pic>
        <p:nvPicPr>
          <p:cNvPr id="4" name="Picture 3" descr="KO46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057" y="2022125"/>
            <a:ext cx="4371384" cy="3498018"/>
          </a:xfrm>
          <a:prstGeom prst="rect">
            <a:avLst/>
          </a:prstGeom>
        </p:spPr>
      </p:pic>
      <p:pic>
        <p:nvPicPr>
          <p:cNvPr id="6" name="Picture 5" descr="KM76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295" y="834710"/>
            <a:ext cx="1711863" cy="1369847"/>
          </a:xfrm>
          <a:prstGeom prst="rect">
            <a:avLst/>
          </a:prstGeom>
        </p:spPr>
      </p:pic>
      <p:pic>
        <p:nvPicPr>
          <p:cNvPr id="7" name="Picture 6" descr="HKL355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295" y="1534272"/>
            <a:ext cx="1675276" cy="1340570"/>
          </a:xfrm>
          <a:prstGeom prst="rect">
            <a:avLst/>
          </a:prstGeom>
        </p:spPr>
      </p:pic>
      <p:pic>
        <p:nvPicPr>
          <p:cNvPr id="8" name="Picture 7" descr="KL600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9012" y="2204556"/>
            <a:ext cx="1517650" cy="1214436"/>
          </a:xfrm>
          <a:prstGeom prst="rect">
            <a:avLst/>
          </a:prstGeom>
        </p:spPr>
      </p:pic>
      <p:sp>
        <p:nvSpPr>
          <p:cNvPr id="9" name="TextBox 8"/>
          <p:cNvSpPr txBox="1"/>
          <p:nvPr/>
        </p:nvSpPr>
        <p:spPr>
          <a:xfrm>
            <a:off x="5681982" y="4226341"/>
            <a:ext cx="2184919" cy="438565"/>
          </a:xfrm>
          <a:prstGeom prst="rect">
            <a:avLst/>
          </a:prstGeom>
        </p:spPr>
        <p:style>
          <a:lnRef idx="1">
            <a:schemeClr val="accent4"/>
          </a:lnRef>
          <a:fillRef idx="2">
            <a:schemeClr val="accent4"/>
          </a:fillRef>
          <a:effectRef idx="1">
            <a:schemeClr val="accent4"/>
          </a:effectRef>
          <a:fontRef idx="minor">
            <a:schemeClr val="dk1"/>
          </a:fontRef>
        </p:style>
        <p:txBody>
          <a:bodyPr wrap="square" lIns="91424" tIns="45712" rIns="91424" bIns="45712" rtlCol="0">
            <a:spAutoFit/>
          </a:bodyPr>
          <a:lstStyle/>
          <a:p>
            <a:r>
              <a:rPr kumimoji="1" lang="ja-JP" altLang="en-US" sz="1125" dirty="0"/>
              <a:t>提供するインターフェイス、機能、性能で複数のモデルが有ります</a:t>
            </a:r>
          </a:p>
        </p:txBody>
      </p:sp>
    </p:spTree>
    <p:extLst>
      <p:ext uri="{BB962C8B-B14F-4D97-AF65-F5344CB8AC3E}">
        <p14:creationId xmlns:p14="http://schemas.microsoft.com/office/powerpoint/2010/main" val="120852708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24" tIns="45712" rIns="91424" bIns="45712" numCol="1" anchor="ctr" anchorCtr="0" compatLnSpc="1">
            <a:prstTxWarp prst="textNoShape">
              <a:avLst/>
            </a:prstTxWarp>
          </a:bodyPr>
          <a:lstStyle/>
          <a:p>
            <a:r>
              <a:rPr kumimoji="1" lang="ja-JP" altLang="en-US" dirty="0" smtClean="0"/>
              <a:t>複数契約した回線をどうやって使いますか？</a:t>
            </a:r>
            <a:endParaRPr kumimoji="1" lang="ja-JP" altLang="en-US" dirty="0"/>
          </a:p>
        </p:txBody>
      </p:sp>
      <p:sp>
        <p:nvSpPr>
          <p:cNvPr id="4" name="Freeform 7"/>
          <p:cNvSpPr>
            <a:spLocks noEditPoints="1"/>
          </p:cNvSpPr>
          <p:nvPr/>
        </p:nvSpPr>
        <p:spPr bwMode="auto">
          <a:xfrm>
            <a:off x="842363" y="3327926"/>
            <a:ext cx="421803" cy="1232835"/>
          </a:xfrm>
          <a:custGeom>
            <a:avLst/>
            <a:gdLst/>
            <a:ahLst/>
            <a:cxnLst>
              <a:cxn ang="0">
                <a:pos x="102" y="205"/>
              </a:cxn>
              <a:cxn ang="0">
                <a:pos x="89" y="177"/>
              </a:cxn>
              <a:cxn ang="0">
                <a:pos x="85" y="151"/>
              </a:cxn>
              <a:cxn ang="0">
                <a:pos x="81" y="116"/>
              </a:cxn>
              <a:cxn ang="0">
                <a:pos x="74" y="60"/>
              </a:cxn>
              <a:cxn ang="0">
                <a:pos x="53" y="42"/>
              </a:cxn>
              <a:cxn ang="0">
                <a:pos x="59" y="20"/>
              </a:cxn>
              <a:cxn ang="0">
                <a:pos x="50" y="1"/>
              </a:cxn>
              <a:cxn ang="0">
                <a:pos x="32" y="5"/>
              </a:cxn>
              <a:cxn ang="0">
                <a:pos x="27" y="14"/>
              </a:cxn>
              <a:cxn ang="0">
                <a:pos x="34" y="39"/>
              </a:cxn>
              <a:cxn ang="0">
                <a:pos x="32" y="41"/>
              </a:cxn>
              <a:cxn ang="0">
                <a:pos x="6" y="55"/>
              </a:cxn>
              <a:cxn ang="0">
                <a:pos x="1" y="104"/>
              </a:cxn>
              <a:cxn ang="0">
                <a:pos x="23" y="124"/>
              </a:cxn>
              <a:cxn ang="0">
                <a:pos x="24" y="185"/>
              </a:cxn>
              <a:cxn ang="0">
                <a:pos x="27" y="214"/>
              </a:cxn>
              <a:cxn ang="0">
                <a:pos x="16" y="281"/>
              </a:cxn>
              <a:cxn ang="0">
                <a:pos x="13" y="305"/>
              </a:cxn>
              <a:cxn ang="0">
                <a:pos x="33" y="324"/>
              </a:cxn>
              <a:cxn ang="0">
                <a:pos x="28" y="304"/>
              </a:cxn>
              <a:cxn ang="0">
                <a:pos x="38" y="244"/>
              </a:cxn>
              <a:cxn ang="0">
                <a:pos x="52" y="212"/>
              </a:cxn>
              <a:cxn ang="0">
                <a:pos x="51" y="263"/>
              </a:cxn>
              <a:cxn ang="0">
                <a:pos x="48" y="294"/>
              </a:cxn>
              <a:cxn ang="0">
                <a:pos x="53" y="296"/>
              </a:cxn>
              <a:cxn ang="0">
                <a:pos x="75" y="310"/>
              </a:cxn>
              <a:cxn ang="0">
                <a:pos x="67" y="293"/>
              </a:cxn>
              <a:cxn ang="0">
                <a:pos x="70" y="224"/>
              </a:cxn>
              <a:cxn ang="0">
                <a:pos x="100" y="232"/>
              </a:cxn>
              <a:cxn ang="0">
                <a:pos x="101" y="229"/>
              </a:cxn>
              <a:cxn ang="0">
                <a:pos x="53" y="44"/>
              </a:cxn>
              <a:cxn ang="0">
                <a:pos x="53" y="45"/>
              </a:cxn>
              <a:cxn ang="0">
                <a:pos x="85" y="176"/>
              </a:cxn>
              <a:cxn ang="0">
                <a:pos x="83" y="172"/>
              </a:cxn>
              <a:cxn ang="0">
                <a:pos x="86" y="175"/>
              </a:cxn>
            </a:cxnLst>
            <a:rect l="0" t="0" r="r" b="b"/>
            <a:pathLst>
              <a:path w="103" h="326">
                <a:moveTo>
                  <a:pt x="102" y="225"/>
                </a:moveTo>
                <a:cubicBezTo>
                  <a:pt x="102" y="219"/>
                  <a:pt x="101" y="211"/>
                  <a:pt x="102" y="205"/>
                </a:cubicBezTo>
                <a:cubicBezTo>
                  <a:pt x="103" y="198"/>
                  <a:pt x="103" y="191"/>
                  <a:pt x="101" y="184"/>
                </a:cubicBezTo>
                <a:cubicBezTo>
                  <a:pt x="103" y="180"/>
                  <a:pt x="92" y="178"/>
                  <a:pt x="89" y="177"/>
                </a:cubicBezTo>
                <a:cubicBezTo>
                  <a:pt x="88" y="173"/>
                  <a:pt x="86" y="170"/>
                  <a:pt x="87" y="166"/>
                </a:cubicBezTo>
                <a:cubicBezTo>
                  <a:pt x="88" y="161"/>
                  <a:pt x="84" y="156"/>
                  <a:pt x="85" y="151"/>
                </a:cubicBezTo>
                <a:cubicBezTo>
                  <a:pt x="89" y="149"/>
                  <a:pt x="86" y="142"/>
                  <a:pt x="86" y="139"/>
                </a:cubicBezTo>
                <a:cubicBezTo>
                  <a:pt x="84" y="131"/>
                  <a:pt x="82" y="124"/>
                  <a:pt x="81" y="116"/>
                </a:cubicBezTo>
                <a:cubicBezTo>
                  <a:pt x="79" y="105"/>
                  <a:pt x="78" y="93"/>
                  <a:pt x="77" y="82"/>
                </a:cubicBezTo>
                <a:cubicBezTo>
                  <a:pt x="76" y="74"/>
                  <a:pt x="74" y="67"/>
                  <a:pt x="74" y="60"/>
                </a:cubicBezTo>
                <a:cubicBezTo>
                  <a:pt x="74" y="50"/>
                  <a:pt x="64" y="49"/>
                  <a:pt x="57" y="46"/>
                </a:cubicBezTo>
                <a:cubicBezTo>
                  <a:pt x="55" y="45"/>
                  <a:pt x="54" y="44"/>
                  <a:pt x="53" y="42"/>
                </a:cubicBezTo>
                <a:cubicBezTo>
                  <a:pt x="54" y="37"/>
                  <a:pt x="55" y="33"/>
                  <a:pt x="56" y="28"/>
                </a:cubicBezTo>
                <a:cubicBezTo>
                  <a:pt x="58" y="28"/>
                  <a:pt x="59" y="22"/>
                  <a:pt x="59" y="20"/>
                </a:cubicBezTo>
                <a:cubicBezTo>
                  <a:pt x="59" y="16"/>
                  <a:pt x="60" y="12"/>
                  <a:pt x="57" y="8"/>
                </a:cubicBezTo>
                <a:cubicBezTo>
                  <a:pt x="55" y="5"/>
                  <a:pt x="54" y="3"/>
                  <a:pt x="50" y="1"/>
                </a:cubicBezTo>
                <a:cubicBezTo>
                  <a:pt x="46" y="0"/>
                  <a:pt x="43" y="0"/>
                  <a:pt x="39" y="1"/>
                </a:cubicBezTo>
                <a:cubicBezTo>
                  <a:pt x="35" y="1"/>
                  <a:pt x="35" y="2"/>
                  <a:pt x="32" y="5"/>
                </a:cubicBezTo>
                <a:cubicBezTo>
                  <a:pt x="30" y="6"/>
                  <a:pt x="29" y="8"/>
                  <a:pt x="28" y="9"/>
                </a:cubicBezTo>
                <a:cubicBezTo>
                  <a:pt x="28" y="11"/>
                  <a:pt x="29" y="13"/>
                  <a:pt x="27" y="14"/>
                </a:cubicBezTo>
                <a:cubicBezTo>
                  <a:pt x="24" y="17"/>
                  <a:pt x="28" y="30"/>
                  <a:pt x="32" y="30"/>
                </a:cubicBezTo>
                <a:cubicBezTo>
                  <a:pt x="32" y="32"/>
                  <a:pt x="35" y="37"/>
                  <a:pt x="34" y="39"/>
                </a:cubicBezTo>
                <a:cubicBezTo>
                  <a:pt x="34" y="39"/>
                  <a:pt x="34" y="39"/>
                  <a:pt x="34" y="39"/>
                </a:cubicBezTo>
                <a:cubicBezTo>
                  <a:pt x="33" y="39"/>
                  <a:pt x="33" y="40"/>
                  <a:pt x="32" y="41"/>
                </a:cubicBezTo>
                <a:cubicBezTo>
                  <a:pt x="30" y="43"/>
                  <a:pt x="26" y="44"/>
                  <a:pt x="23" y="45"/>
                </a:cubicBezTo>
                <a:cubicBezTo>
                  <a:pt x="19" y="47"/>
                  <a:pt x="7" y="49"/>
                  <a:pt x="6" y="55"/>
                </a:cubicBezTo>
                <a:cubicBezTo>
                  <a:pt x="5" y="63"/>
                  <a:pt x="4" y="71"/>
                  <a:pt x="4" y="79"/>
                </a:cubicBezTo>
                <a:cubicBezTo>
                  <a:pt x="4" y="87"/>
                  <a:pt x="0" y="95"/>
                  <a:pt x="1" y="104"/>
                </a:cubicBezTo>
                <a:cubicBezTo>
                  <a:pt x="2" y="110"/>
                  <a:pt x="3" y="111"/>
                  <a:pt x="8" y="115"/>
                </a:cubicBezTo>
                <a:cubicBezTo>
                  <a:pt x="13" y="118"/>
                  <a:pt x="17" y="121"/>
                  <a:pt x="23" y="124"/>
                </a:cubicBezTo>
                <a:cubicBezTo>
                  <a:pt x="22" y="129"/>
                  <a:pt x="16" y="149"/>
                  <a:pt x="23" y="151"/>
                </a:cubicBezTo>
                <a:cubicBezTo>
                  <a:pt x="22" y="163"/>
                  <a:pt x="23" y="174"/>
                  <a:pt x="24" y="185"/>
                </a:cubicBezTo>
                <a:cubicBezTo>
                  <a:pt x="25" y="191"/>
                  <a:pt x="25" y="198"/>
                  <a:pt x="26" y="204"/>
                </a:cubicBezTo>
                <a:cubicBezTo>
                  <a:pt x="26" y="207"/>
                  <a:pt x="25" y="211"/>
                  <a:pt x="27" y="214"/>
                </a:cubicBezTo>
                <a:cubicBezTo>
                  <a:pt x="26" y="223"/>
                  <a:pt x="23" y="230"/>
                  <a:pt x="20" y="239"/>
                </a:cubicBezTo>
                <a:cubicBezTo>
                  <a:pt x="16" y="253"/>
                  <a:pt x="16" y="267"/>
                  <a:pt x="16" y="281"/>
                </a:cubicBezTo>
                <a:cubicBezTo>
                  <a:pt x="15" y="286"/>
                  <a:pt x="14" y="290"/>
                  <a:pt x="14" y="295"/>
                </a:cubicBezTo>
                <a:cubicBezTo>
                  <a:pt x="14" y="298"/>
                  <a:pt x="12" y="301"/>
                  <a:pt x="13" y="305"/>
                </a:cubicBezTo>
                <a:cubicBezTo>
                  <a:pt x="15" y="309"/>
                  <a:pt x="14" y="315"/>
                  <a:pt x="17" y="319"/>
                </a:cubicBezTo>
                <a:cubicBezTo>
                  <a:pt x="20" y="325"/>
                  <a:pt x="27" y="326"/>
                  <a:pt x="33" y="324"/>
                </a:cubicBezTo>
                <a:cubicBezTo>
                  <a:pt x="36" y="323"/>
                  <a:pt x="34" y="316"/>
                  <a:pt x="33" y="314"/>
                </a:cubicBezTo>
                <a:cubicBezTo>
                  <a:pt x="30" y="310"/>
                  <a:pt x="29" y="308"/>
                  <a:pt x="28" y="304"/>
                </a:cubicBezTo>
                <a:cubicBezTo>
                  <a:pt x="26" y="293"/>
                  <a:pt x="26" y="284"/>
                  <a:pt x="29" y="273"/>
                </a:cubicBezTo>
                <a:cubicBezTo>
                  <a:pt x="33" y="263"/>
                  <a:pt x="36" y="254"/>
                  <a:pt x="38" y="244"/>
                </a:cubicBezTo>
                <a:cubicBezTo>
                  <a:pt x="40" y="233"/>
                  <a:pt x="46" y="224"/>
                  <a:pt x="47" y="213"/>
                </a:cubicBezTo>
                <a:cubicBezTo>
                  <a:pt x="52" y="212"/>
                  <a:pt x="52" y="212"/>
                  <a:pt x="52" y="212"/>
                </a:cubicBezTo>
                <a:cubicBezTo>
                  <a:pt x="54" y="219"/>
                  <a:pt x="53" y="226"/>
                  <a:pt x="51" y="233"/>
                </a:cubicBezTo>
                <a:cubicBezTo>
                  <a:pt x="50" y="243"/>
                  <a:pt x="51" y="253"/>
                  <a:pt x="51" y="263"/>
                </a:cubicBezTo>
                <a:cubicBezTo>
                  <a:pt x="51" y="270"/>
                  <a:pt x="51" y="278"/>
                  <a:pt x="47" y="284"/>
                </a:cubicBezTo>
                <a:cubicBezTo>
                  <a:pt x="45" y="288"/>
                  <a:pt x="45" y="291"/>
                  <a:pt x="48" y="294"/>
                </a:cubicBezTo>
                <a:cubicBezTo>
                  <a:pt x="50" y="296"/>
                  <a:pt x="50" y="300"/>
                  <a:pt x="51" y="302"/>
                </a:cubicBezTo>
                <a:cubicBezTo>
                  <a:pt x="54" y="302"/>
                  <a:pt x="52" y="298"/>
                  <a:pt x="53" y="296"/>
                </a:cubicBezTo>
                <a:cubicBezTo>
                  <a:pt x="57" y="299"/>
                  <a:pt x="57" y="302"/>
                  <a:pt x="60" y="306"/>
                </a:cubicBezTo>
                <a:cubicBezTo>
                  <a:pt x="62" y="309"/>
                  <a:pt x="71" y="311"/>
                  <a:pt x="75" y="310"/>
                </a:cubicBezTo>
                <a:cubicBezTo>
                  <a:pt x="81" y="308"/>
                  <a:pt x="78" y="304"/>
                  <a:pt x="74" y="301"/>
                </a:cubicBezTo>
                <a:cubicBezTo>
                  <a:pt x="72" y="300"/>
                  <a:pt x="68" y="295"/>
                  <a:pt x="67" y="293"/>
                </a:cubicBezTo>
                <a:cubicBezTo>
                  <a:pt x="60" y="283"/>
                  <a:pt x="63" y="272"/>
                  <a:pt x="66" y="261"/>
                </a:cubicBezTo>
                <a:cubicBezTo>
                  <a:pt x="68" y="249"/>
                  <a:pt x="70" y="236"/>
                  <a:pt x="70" y="224"/>
                </a:cubicBezTo>
                <a:cubicBezTo>
                  <a:pt x="78" y="227"/>
                  <a:pt x="85" y="231"/>
                  <a:pt x="92" y="234"/>
                </a:cubicBezTo>
                <a:cubicBezTo>
                  <a:pt x="94" y="235"/>
                  <a:pt x="98" y="234"/>
                  <a:pt x="100" y="232"/>
                </a:cubicBezTo>
                <a:cubicBezTo>
                  <a:pt x="100" y="232"/>
                  <a:pt x="101" y="232"/>
                  <a:pt x="102" y="232"/>
                </a:cubicBezTo>
                <a:cubicBezTo>
                  <a:pt x="102" y="232"/>
                  <a:pt x="101" y="230"/>
                  <a:pt x="101" y="229"/>
                </a:cubicBezTo>
                <a:cubicBezTo>
                  <a:pt x="102" y="228"/>
                  <a:pt x="102" y="227"/>
                  <a:pt x="102" y="225"/>
                </a:cubicBezTo>
                <a:close/>
                <a:moveTo>
                  <a:pt x="53" y="44"/>
                </a:moveTo>
                <a:cubicBezTo>
                  <a:pt x="53" y="44"/>
                  <a:pt x="53" y="44"/>
                  <a:pt x="53" y="45"/>
                </a:cubicBezTo>
                <a:cubicBezTo>
                  <a:pt x="53" y="45"/>
                  <a:pt x="53" y="45"/>
                  <a:pt x="53" y="45"/>
                </a:cubicBezTo>
                <a:cubicBezTo>
                  <a:pt x="53" y="44"/>
                  <a:pt x="53" y="44"/>
                  <a:pt x="53" y="44"/>
                </a:cubicBezTo>
                <a:close/>
                <a:moveTo>
                  <a:pt x="85" y="176"/>
                </a:moveTo>
                <a:cubicBezTo>
                  <a:pt x="84" y="175"/>
                  <a:pt x="84" y="175"/>
                  <a:pt x="84" y="175"/>
                </a:cubicBezTo>
                <a:cubicBezTo>
                  <a:pt x="83" y="172"/>
                  <a:pt x="83" y="172"/>
                  <a:pt x="83" y="172"/>
                </a:cubicBezTo>
                <a:cubicBezTo>
                  <a:pt x="84" y="172"/>
                  <a:pt x="84" y="172"/>
                  <a:pt x="85" y="172"/>
                </a:cubicBezTo>
                <a:cubicBezTo>
                  <a:pt x="85" y="173"/>
                  <a:pt x="85" y="174"/>
                  <a:pt x="86" y="175"/>
                </a:cubicBezTo>
                <a:cubicBezTo>
                  <a:pt x="85" y="175"/>
                  <a:pt x="85" y="175"/>
                  <a:pt x="85" y="176"/>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lIns="91424" tIns="45712" rIns="91424" bIns="45712">
            <a:noAutofit/>
          </a:bodyPr>
          <a:lstStyle/>
          <a:p>
            <a:pPr>
              <a:defRPr/>
            </a:pPr>
            <a:endParaRPr lang="en-US" sz="1350">
              <a:solidFill>
                <a:schemeClr val="accent5">
                  <a:lumMod val="20000"/>
                  <a:lumOff val="80000"/>
                </a:schemeClr>
              </a:solidFill>
            </a:endParaRPr>
          </a:p>
        </p:txBody>
      </p:sp>
      <p:sp>
        <p:nvSpPr>
          <p:cNvPr id="5" name="Freeform 8"/>
          <p:cNvSpPr>
            <a:spLocks/>
          </p:cNvSpPr>
          <p:nvPr/>
        </p:nvSpPr>
        <p:spPr bwMode="auto">
          <a:xfrm>
            <a:off x="4451402" y="2269083"/>
            <a:ext cx="396264" cy="1276957"/>
          </a:xfrm>
          <a:custGeom>
            <a:avLst/>
            <a:gdLst/>
            <a:ahLst/>
            <a:cxnLst>
              <a:cxn ang="0">
                <a:pos x="88" y="148"/>
              </a:cxn>
              <a:cxn ang="0">
                <a:pos x="84" y="113"/>
              </a:cxn>
              <a:cxn ang="0">
                <a:pos x="82" y="55"/>
              </a:cxn>
              <a:cxn ang="0">
                <a:pos x="61" y="47"/>
              </a:cxn>
              <a:cxn ang="0">
                <a:pos x="60" y="44"/>
              </a:cxn>
              <a:cxn ang="0">
                <a:pos x="61" y="39"/>
              </a:cxn>
              <a:cxn ang="0">
                <a:pos x="64" y="33"/>
              </a:cxn>
              <a:cxn ang="0">
                <a:pos x="66" y="19"/>
              </a:cxn>
              <a:cxn ang="0">
                <a:pos x="51" y="2"/>
              </a:cxn>
              <a:cxn ang="0">
                <a:pos x="32" y="20"/>
              </a:cxn>
              <a:cxn ang="0">
                <a:pos x="36" y="33"/>
              </a:cxn>
              <a:cxn ang="0">
                <a:pos x="38" y="44"/>
              </a:cxn>
              <a:cxn ang="0">
                <a:pos x="33" y="49"/>
              </a:cxn>
              <a:cxn ang="0">
                <a:pos x="9" y="57"/>
              </a:cxn>
              <a:cxn ang="0">
                <a:pos x="5" y="74"/>
              </a:cxn>
              <a:cxn ang="0">
                <a:pos x="1" y="94"/>
              </a:cxn>
              <a:cxn ang="0">
                <a:pos x="4" y="117"/>
              </a:cxn>
              <a:cxn ang="0">
                <a:pos x="10" y="145"/>
              </a:cxn>
              <a:cxn ang="0">
                <a:pos x="13" y="182"/>
              </a:cxn>
              <a:cxn ang="0">
                <a:pos x="17" y="235"/>
              </a:cxn>
              <a:cxn ang="0">
                <a:pos x="18" y="292"/>
              </a:cxn>
              <a:cxn ang="0">
                <a:pos x="21" y="306"/>
              </a:cxn>
              <a:cxn ang="0">
                <a:pos x="15" y="323"/>
              </a:cxn>
              <a:cxn ang="0">
                <a:pos x="32" y="315"/>
              </a:cxn>
              <a:cxn ang="0">
                <a:pos x="41" y="300"/>
              </a:cxn>
              <a:cxn ang="0">
                <a:pos x="40" y="265"/>
              </a:cxn>
              <a:cxn ang="0">
                <a:pos x="43" y="236"/>
              </a:cxn>
              <a:cxn ang="0">
                <a:pos x="48" y="191"/>
              </a:cxn>
              <a:cxn ang="0">
                <a:pos x="52" y="229"/>
              </a:cxn>
              <a:cxn ang="0">
                <a:pos x="57" y="273"/>
              </a:cxn>
              <a:cxn ang="0">
                <a:pos x="55" y="302"/>
              </a:cxn>
              <a:cxn ang="0">
                <a:pos x="61" y="322"/>
              </a:cxn>
              <a:cxn ang="0">
                <a:pos x="70" y="324"/>
              </a:cxn>
              <a:cxn ang="0">
                <a:pos x="84" y="332"/>
              </a:cxn>
              <a:cxn ang="0">
                <a:pos x="78" y="307"/>
              </a:cxn>
              <a:cxn ang="0">
                <a:pos x="77" y="293"/>
              </a:cxn>
              <a:cxn ang="0">
                <a:pos x="79" y="217"/>
              </a:cxn>
              <a:cxn ang="0">
                <a:pos x="81" y="178"/>
              </a:cxn>
              <a:cxn ang="0">
                <a:pos x="90" y="167"/>
              </a:cxn>
            </a:cxnLst>
            <a:rect l="0" t="0" r="r" b="b"/>
            <a:pathLst>
              <a:path w="95" h="332">
                <a:moveTo>
                  <a:pt x="90" y="167"/>
                </a:moveTo>
                <a:cubicBezTo>
                  <a:pt x="89" y="161"/>
                  <a:pt x="89" y="154"/>
                  <a:pt x="88" y="148"/>
                </a:cubicBezTo>
                <a:cubicBezTo>
                  <a:pt x="86" y="137"/>
                  <a:pt x="83" y="127"/>
                  <a:pt x="81" y="116"/>
                </a:cubicBezTo>
                <a:cubicBezTo>
                  <a:pt x="84" y="117"/>
                  <a:pt x="84" y="115"/>
                  <a:pt x="84" y="113"/>
                </a:cubicBezTo>
                <a:cubicBezTo>
                  <a:pt x="95" y="115"/>
                  <a:pt x="89" y="78"/>
                  <a:pt x="90" y="72"/>
                </a:cubicBezTo>
                <a:cubicBezTo>
                  <a:pt x="92" y="63"/>
                  <a:pt x="91" y="57"/>
                  <a:pt x="82" y="55"/>
                </a:cubicBezTo>
                <a:cubicBezTo>
                  <a:pt x="77" y="54"/>
                  <a:pt x="72" y="53"/>
                  <a:pt x="67" y="51"/>
                </a:cubicBezTo>
                <a:cubicBezTo>
                  <a:pt x="66" y="51"/>
                  <a:pt x="63" y="49"/>
                  <a:pt x="61" y="47"/>
                </a:cubicBezTo>
                <a:cubicBezTo>
                  <a:pt x="61" y="46"/>
                  <a:pt x="61" y="45"/>
                  <a:pt x="61" y="44"/>
                </a:cubicBezTo>
                <a:cubicBezTo>
                  <a:pt x="60" y="44"/>
                  <a:pt x="60" y="44"/>
                  <a:pt x="60" y="44"/>
                </a:cubicBezTo>
                <a:cubicBezTo>
                  <a:pt x="60" y="44"/>
                  <a:pt x="60" y="44"/>
                  <a:pt x="60" y="44"/>
                </a:cubicBezTo>
                <a:cubicBezTo>
                  <a:pt x="60" y="42"/>
                  <a:pt x="60" y="40"/>
                  <a:pt x="61" y="39"/>
                </a:cubicBezTo>
                <a:cubicBezTo>
                  <a:pt x="61" y="37"/>
                  <a:pt x="61" y="36"/>
                  <a:pt x="61" y="35"/>
                </a:cubicBezTo>
                <a:cubicBezTo>
                  <a:pt x="61" y="34"/>
                  <a:pt x="63" y="34"/>
                  <a:pt x="64" y="33"/>
                </a:cubicBezTo>
                <a:cubicBezTo>
                  <a:pt x="65" y="30"/>
                  <a:pt x="66" y="27"/>
                  <a:pt x="65" y="24"/>
                </a:cubicBezTo>
                <a:cubicBezTo>
                  <a:pt x="65" y="22"/>
                  <a:pt x="66" y="21"/>
                  <a:pt x="66" y="19"/>
                </a:cubicBezTo>
                <a:cubicBezTo>
                  <a:pt x="67" y="16"/>
                  <a:pt x="63" y="0"/>
                  <a:pt x="57" y="4"/>
                </a:cubicBezTo>
                <a:cubicBezTo>
                  <a:pt x="56" y="2"/>
                  <a:pt x="53" y="2"/>
                  <a:pt x="51" y="2"/>
                </a:cubicBezTo>
                <a:cubicBezTo>
                  <a:pt x="46" y="1"/>
                  <a:pt x="41" y="3"/>
                  <a:pt x="37" y="7"/>
                </a:cubicBezTo>
                <a:cubicBezTo>
                  <a:pt x="33" y="10"/>
                  <a:pt x="33" y="15"/>
                  <a:pt x="32" y="20"/>
                </a:cubicBezTo>
                <a:cubicBezTo>
                  <a:pt x="32" y="22"/>
                  <a:pt x="33" y="27"/>
                  <a:pt x="34" y="28"/>
                </a:cubicBezTo>
                <a:cubicBezTo>
                  <a:pt x="34" y="30"/>
                  <a:pt x="36" y="32"/>
                  <a:pt x="36" y="33"/>
                </a:cubicBezTo>
                <a:cubicBezTo>
                  <a:pt x="37" y="35"/>
                  <a:pt x="36" y="37"/>
                  <a:pt x="37" y="39"/>
                </a:cubicBezTo>
                <a:cubicBezTo>
                  <a:pt x="38" y="41"/>
                  <a:pt x="39" y="42"/>
                  <a:pt x="38" y="44"/>
                </a:cubicBezTo>
                <a:cubicBezTo>
                  <a:pt x="37" y="45"/>
                  <a:pt x="37" y="46"/>
                  <a:pt x="37" y="47"/>
                </a:cubicBezTo>
                <a:cubicBezTo>
                  <a:pt x="36" y="48"/>
                  <a:pt x="35" y="49"/>
                  <a:pt x="33" y="49"/>
                </a:cubicBezTo>
                <a:cubicBezTo>
                  <a:pt x="29" y="50"/>
                  <a:pt x="25" y="52"/>
                  <a:pt x="20" y="53"/>
                </a:cubicBezTo>
                <a:cubicBezTo>
                  <a:pt x="17" y="54"/>
                  <a:pt x="11" y="54"/>
                  <a:pt x="9" y="57"/>
                </a:cubicBezTo>
                <a:cubicBezTo>
                  <a:pt x="7" y="60"/>
                  <a:pt x="6" y="66"/>
                  <a:pt x="6" y="69"/>
                </a:cubicBezTo>
                <a:cubicBezTo>
                  <a:pt x="6" y="71"/>
                  <a:pt x="5" y="73"/>
                  <a:pt x="5" y="74"/>
                </a:cubicBezTo>
                <a:cubicBezTo>
                  <a:pt x="4" y="77"/>
                  <a:pt x="7" y="79"/>
                  <a:pt x="5" y="81"/>
                </a:cubicBezTo>
                <a:cubicBezTo>
                  <a:pt x="2" y="84"/>
                  <a:pt x="2" y="90"/>
                  <a:pt x="1" y="94"/>
                </a:cubicBezTo>
                <a:cubicBezTo>
                  <a:pt x="0" y="98"/>
                  <a:pt x="1" y="101"/>
                  <a:pt x="0" y="105"/>
                </a:cubicBezTo>
                <a:cubicBezTo>
                  <a:pt x="0" y="107"/>
                  <a:pt x="2" y="116"/>
                  <a:pt x="4" y="117"/>
                </a:cubicBezTo>
                <a:cubicBezTo>
                  <a:pt x="7" y="120"/>
                  <a:pt x="12" y="120"/>
                  <a:pt x="16" y="121"/>
                </a:cubicBezTo>
                <a:cubicBezTo>
                  <a:pt x="14" y="129"/>
                  <a:pt x="12" y="137"/>
                  <a:pt x="10" y="145"/>
                </a:cubicBezTo>
                <a:cubicBezTo>
                  <a:pt x="9" y="150"/>
                  <a:pt x="3" y="172"/>
                  <a:pt x="9" y="174"/>
                </a:cubicBezTo>
                <a:cubicBezTo>
                  <a:pt x="13" y="176"/>
                  <a:pt x="12" y="177"/>
                  <a:pt x="13" y="182"/>
                </a:cubicBezTo>
                <a:cubicBezTo>
                  <a:pt x="13" y="188"/>
                  <a:pt x="14" y="194"/>
                  <a:pt x="14" y="200"/>
                </a:cubicBezTo>
                <a:cubicBezTo>
                  <a:pt x="15" y="212"/>
                  <a:pt x="16" y="223"/>
                  <a:pt x="17" y="235"/>
                </a:cubicBezTo>
                <a:cubicBezTo>
                  <a:pt x="18" y="246"/>
                  <a:pt x="18" y="257"/>
                  <a:pt x="18" y="269"/>
                </a:cubicBezTo>
                <a:cubicBezTo>
                  <a:pt x="18" y="276"/>
                  <a:pt x="17" y="284"/>
                  <a:pt x="18" y="292"/>
                </a:cubicBezTo>
                <a:cubicBezTo>
                  <a:pt x="18" y="295"/>
                  <a:pt x="19" y="298"/>
                  <a:pt x="21" y="300"/>
                </a:cubicBezTo>
                <a:cubicBezTo>
                  <a:pt x="21" y="301"/>
                  <a:pt x="21" y="306"/>
                  <a:pt x="21" y="306"/>
                </a:cubicBezTo>
                <a:cubicBezTo>
                  <a:pt x="16" y="310"/>
                  <a:pt x="11" y="313"/>
                  <a:pt x="7" y="317"/>
                </a:cubicBezTo>
                <a:cubicBezTo>
                  <a:pt x="0" y="323"/>
                  <a:pt x="12" y="323"/>
                  <a:pt x="15" y="323"/>
                </a:cubicBezTo>
                <a:cubicBezTo>
                  <a:pt x="19" y="322"/>
                  <a:pt x="22" y="322"/>
                  <a:pt x="25" y="320"/>
                </a:cubicBezTo>
                <a:cubicBezTo>
                  <a:pt x="27" y="319"/>
                  <a:pt x="30" y="315"/>
                  <a:pt x="32" y="315"/>
                </a:cubicBezTo>
                <a:cubicBezTo>
                  <a:pt x="38" y="317"/>
                  <a:pt x="38" y="311"/>
                  <a:pt x="40" y="308"/>
                </a:cubicBezTo>
                <a:cubicBezTo>
                  <a:pt x="40" y="305"/>
                  <a:pt x="40" y="302"/>
                  <a:pt x="41" y="300"/>
                </a:cubicBezTo>
                <a:cubicBezTo>
                  <a:pt x="42" y="294"/>
                  <a:pt x="41" y="289"/>
                  <a:pt x="41" y="283"/>
                </a:cubicBezTo>
                <a:cubicBezTo>
                  <a:pt x="41" y="277"/>
                  <a:pt x="40" y="271"/>
                  <a:pt x="40" y="265"/>
                </a:cubicBezTo>
                <a:cubicBezTo>
                  <a:pt x="41" y="260"/>
                  <a:pt x="41" y="254"/>
                  <a:pt x="41" y="248"/>
                </a:cubicBezTo>
                <a:cubicBezTo>
                  <a:pt x="40" y="244"/>
                  <a:pt x="42" y="240"/>
                  <a:pt x="43" y="236"/>
                </a:cubicBezTo>
                <a:cubicBezTo>
                  <a:pt x="43" y="231"/>
                  <a:pt x="43" y="226"/>
                  <a:pt x="44" y="221"/>
                </a:cubicBezTo>
                <a:cubicBezTo>
                  <a:pt x="46" y="211"/>
                  <a:pt x="45" y="201"/>
                  <a:pt x="48" y="191"/>
                </a:cubicBezTo>
                <a:cubicBezTo>
                  <a:pt x="48" y="198"/>
                  <a:pt x="50" y="204"/>
                  <a:pt x="51" y="211"/>
                </a:cubicBezTo>
                <a:cubicBezTo>
                  <a:pt x="52" y="217"/>
                  <a:pt x="52" y="223"/>
                  <a:pt x="52" y="229"/>
                </a:cubicBezTo>
                <a:cubicBezTo>
                  <a:pt x="52" y="240"/>
                  <a:pt x="53" y="250"/>
                  <a:pt x="55" y="261"/>
                </a:cubicBezTo>
                <a:cubicBezTo>
                  <a:pt x="55" y="265"/>
                  <a:pt x="56" y="269"/>
                  <a:pt x="57" y="273"/>
                </a:cubicBezTo>
                <a:cubicBezTo>
                  <a:pt x="58" y="278"/>
                  <a:pt x="57" y="282"/>
                  <a:pt x="56" y="287"/>
                </a:cubicBezTo>
                <a:cubicBezTo>
                  <a:pt x="56" y="292"/>
                  <a:pt x="56" y="297"/>
                  <a:pt x="55" y="302"/>
                </a:cubicBezTo>
                <a:cubicBezTo>
                  <a:pt x="55" y="306"/>
                  <a:pt x="57" y="309"/>
                  <a:pt x="58" y="313"/>
                </a:cubicBezTo>
                <a:cubicBezTo>
                  <a:pt x="58" y="316"/>
                  <a:pt x="58" y="320"/>
                  <a:pt x="61" y="322"/>
                </a:cubicBezTo>
                <a:cubicBezTo>
                  <a:pt x="63" y="323"/>
                  <a:pt x="64" y="323"/>
                  <a:pt x="66" y="323"/>
                </a:cubicBezTo>
                <a:cubicBezTo>
                  <a:pt x="67" y="323"/>
                  <a:pt x="68" y="323"/>
                  <a:pt x="70" y="324"/>
                </a:cubicBezTo>
                <a:cubicBezTo>
                  <a:pt x="72" y="326"/>
                  <a:pt x="73" y="329"/>
                  <a:pt x="76" y="330"/>
                </a:cubicBezTo>
                <a:cubicBezTo>
                  <a:pt x="78" y="332"/>
                  <a:pt x="81" y="332"/>
                  <a:pt x="84" y="332"/>
                </a:cubicBezTo>
                <a:cubicBezTo>
                  <a:pt x="95" y="331"/>
                  <a:pt x="86" y="321"/>
                  <a:pt x="82" y="318"/>
                </a:cubicBezTo>
                <a:cubicBezTo>
                  <a:pt x="77" y="315"/>
                  <a:pt x="78" y="312"/>
                  <a:pt x="78" y="307"/>
                </a:cubicBezTo>
                <a:cubicBezTo>
                  <a:pt x="78" y="304"/>
                  <a:pt x="76" y="303"/>
                  <a:pt x="75" y="300"/>
                </a:cubicBezTo>
                <a:cubicBezTo>
                  <a:pt x="75" y="298"/>
                  <a:pt x="76" y="295"/>
                  <a:pt x="77" y="293"/>
                </a:cubicBezTo>
                <a:cubicBezTo>
                  <a:pt x="79" y="280"/>
                  <a:pt x="79" y="267"/>
                  <a:pt x="79" y="254"/>
                </a:cubicBezTo>
                <a:cubicBezTo>
                  <a:pt x="79" y="241"/>
                  <a:pt x="78" y="229"/>
                  <a:pt x="79" y="217"/>
                </a:cubicBezTo>
                <a:cubicBezTo>
                  <a:pt x="80" y="210"/>
                  <a:pt x="79" y="203"/>
                  <a:pt x="80" y="195"/>
                </a:cubicBezTo>
                <a:cubicBezTo>
                  <a:pt x="80" y="194"/>
                  <a:pt x="80" y="178"/>
                  <a:pt x="81" y="178"/>
                </a:cubicBezTo>
                <a:cubicBezTo>
                  <a:pt x="83" y="177"/>
                  <a:pt x="90" y="176"/>
                  <a:pt x="91" y="174"/>
                </a:cubicBezTo>
                <a:cubicBezTo>
                  <a:pt x="91" y="172"/>
                  <a:pt x="90" y="168"/>
                  <a:pt x="90" y="167"/>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lIns="91424" tIns="45712" rIns="91424" bIns="45712">
            <a:noAutofit/>
          </a:bodyPr>
          <a:lstStyle/>
          <a:p>
            <a:pPr>
              <a:defRPr/>
            </a:pPr>
            <a:endParaRPr lang="en-US" sz="1350">
              <a:solidFill>
                <a:schemeClr val="accent5">
                  <a:lumMod val="20000"/>
                  <a:lumOff val="80000"/>
                </a:schemeClr>
              </a:solidFill>
            </a:endParaRPr>
          </a:p>
        </p:txBody>
      </p:sp>
      <p:sp>
        <p:nvSpPr>
          <p:cNvPr id="6" name="Freeform 10"/>
          <p:cNvSpPr>
            <a:spLocks/>
          </p:cNvSpPr>
          <p:nvPr/>
        </p:nvSpPr>
        <p:spPr bwMode="auto">
          <a:xfrm>
            <a:off x="842363" y="1525647"/>
            <a:ext cx="542319" cy="1243414"/>
          </a:xfrm>
          <a:custGeom>
            <a:avLst/>
            <a:gdLst/>
            <a:ahLst/>
            <a:cxnLst>
              <a:cxn ang="0">
                <a:pos x="113" y="312"/>
              </a:cxn>
              <a:cxn ang="0">
                <a:pos x="112" y="297"/>
              </a:cxn>
              <a:cxn ang="0">
                <a:pos x="102" y="225"/>
              </a:cxn>
              <a:cxn ang="0">
                <a:pos x="98" y="193"/>
              </a:cxn>
              <a:cxn ang="0">
                <a:pos x="104" y="165"/>
              </a:cxn>
              <a:cxn ang="0">
                <a:pos x="110" y="145"/>
              </a:cxn>
              <a:cxn ang="0">
                <a:pos x="113" y="116"/>
              </a:cxn>
              <a:cxn ang="0">
                <a:pos x="111" y="110"/>
              </a:cxn>
              <a:cxn ang="0">
                <a:pos x="108" y="82"/>
              </a:cxn>
              <a:cxn ang="0">
                <a:pos x="98" y="59"/>
              </a:cxn>
              <a:cxn ang="0">
                <a:pos x="71" y="45"/>
              </a:cxn>
              <a:cxn ang="0">
                <a:pos x="78" y="18"/>
              </a:cxn>
              <a:cxn ang="0">
                <a:pos x="60" y="1"/>
              </a:cxn>
              <a:cxn ang="0">
                <a:pos x="47" y="10"/>
              </a:cxn>
              <a:cxn ang="0">
                <a:pos x="49" y="35"/>
              </a:cxn>
              <a:cxn ang="0">
                <a:pos x="46" y="46"/>
              </a:cxn>
              <a:cxn ang="0">
                <a:pos x="17" y="59"/>
              </a:cxn>
              <a:cxn ang="0">
                <a:pos x="9" y="87"/>
              </a:cxn>
              <a:cxn ang="0">
                <a:pos x="5" y="109"/>
              </a:cxn>
              <a:cxn ang="0">
                <a:pos x="2" y="127"/>
              </a:cxn>
              <a:cxn ang="0">
                <a:pos x="10" y="151"/>
              </a:cxn>
              <a:cxn ang="0">
                <a:pos x="24" y="193"/>
              </a:cxn>
              <a:cxn ang="0">
                <a:pos x="33" y="293"/>
              </a:cxn>
              <a:cxn ang="0">
                <a:pos x="39" y="314"/>
              </a:cxn>
              <a:cxn ang="0">
                <a:pos x="47" y="338"/>
              </a:cxn>
              <a:cxn ang="0">
                <a:pos x="55" y="314"/>
              </a:cxn>
              <a:cxn ang="0">
                <a:pos x="54" y="294"/>
              </a:cxn>
              <a:cxn ang="0">
                <a:pos x="54" y="273"/>
              </a:cxn>
              <a:cxn ang="0">
                <a:pos x="56" y="242"/>
              </a:cxn>
              <a:cxn ang="0">
                <a:pos x="57" y="219"/>
              </a:cxn>
              <a:cxn ang="0">
                <a:pos x="62" y="198"/>
              </a:cxn>
              <a:cxn ang="0">
                <a:pos x="84" y="289"/>
              </a:cxn>
              <a:cxn ang="0">
                <a:pos x="87" y="303"/>
              </a:cxn>
              <a:cxn ang="0">
                <a:pos x="99" y="327"/>
              </a:cxn>
              <a:cxn ang="0">
                <a:pos x="119" y="336"/>
              </a:cxn>
            </a:cxnLst>
            <a:rect l="0" t="0" r="r" b="b"/>
            <a:pathLst>
              <a:path w="136" h="338">
                <a:moveTo>
                  <a:pt x="129" y="328"/>
                </a:moveTo>
                <a:cubicBezTo>
                  <a:pt x="123" y="323"/>
                  <a:pt x="118" y="320"/>
                  <a:pt x="113" y="312"/>
                </a:cubicBezTo>
                <a:cubicBezTo>
                  <a:pt x="114" y="311"/>
                  <a:pt x="113" y="308"/>
                  <a:pt x="112" y="306"/>
                </a:cubicBezTo>
                <a:cubicBezTo>
                  <a:pt x="111" y="304"/>
                  <a:pt x="113" y="300"/>
                  <a:pt x="112" y="297"/>
                </a:cubicBezTo>
                <a:cubicBezTo>
                  <a:pt x="111" y="288"/>
                  <a:pt x="109" y="280"/>
                  <a:pt x="107" y="271"/>
                </a:cubicBezTo>
                <a:cubicBezTo>
                  <a:pt x="104" y="256"/>
                  <a:pt x="103" y="241"/>
                  <a:pt x="102" y="225"/>
                </a:cubicBezTo>
                <a:cubicBezTo>
                  <a:pt x="101" y="218"/>
                  <a:pt x="100" y="210"/>
                  <a:pt x="99" y="202"/>
                </a:cubicBezTo>
                <a:cubicBezTo>
                  <a:pt x="99" y="199"/>
                  <a:pt x="98" y="196"/>
                  <a:pt x="98" y="193"/>
                </a:cubicBezTo>
                <a:cubicBezTo>
                  <a:pt x="98" y="190"/>
                  <a:pt x="98" y="187"/>
                  <a:pt x="98" y="184"/>
                </a:cubicBezTo>
                <a:cubicBezTo>
                  <a:pt x="98" y="179"/>
                  <a:pt x="96" y="165"/>
                  <a:pt x="104" y="165"/>
                </a:cubicBezTo>
                <a:cubicBezTo>
                  <a:pt x="106" y="164"/>
                  <a:pt x="107" y="156"/>
                  <a:pt x="108" y="154"/>
                </a:cubicBezTo>
                <a:cubicBezTo>
                  <a:pt x="110" y="150"/>
                  <a:pt x="111" y="149"/>
                  <a:pt x="110" y="145"/>
                </a:cubicBezTo>
                <a:cubicBezTo>
                  <a:pt x="115" y="141"/>
                  <a:pt x="108" y="134"/>
                  <a:pt x="112" y="130"/>
                </a:cubicBezTo>
                <a:cubicBezTo>
                  <a:pt x="114" y="127"/>
                  <a:pt x="114" y="120"/>
                  <a:pt x="113" y="116"/>
                </a:cubicBezTo>
                <a:cubicBezTo>
                  <a:pt x="113" y="115"/>
                  <a:pt x="112" y="115"/>
                  <a:pt x="111" y="114"/>
                </a:cubicBezTo>
                <a:cubicBezTo>
                  <a:pt x="110" y="113"/>
                  <a:pt x="111" y="112"/>
                  <a:pt x="111" y="110"/>
                </a:cubicBezTo>
                <a:cubicBezTo>
                  <a:pt x="111" y="108"/>
                  <a:pt x="109" y="106"/>
                  <a:pt x="110" y="104"/>
                </a:cubicBezTo>
                <a:cubicBezTo>
                  <a:pt x="110" y="96"/>
                  <a:pt x="108" y="89"/>
                  <a:pt x="108" y="82"/>
                </a:cubicBezTo>
                <a:cubicBezTo>
                  <a:pt x="108" y="78"/>
                  <a:pt x="107" y="74"/>
                  <a:pt x="107" y="70"/>
                </a:cubicBezTo>
                <a:cubicBezTo>
                  <a:pt x="106" y="63"/>
                  <a:pt x="104" y="61"/>
                  <a:pt x="98" y="59"/>
                </a:cubicBezTo>
                <a:cubicBezTo>
                  <a:pt x="93" y="57"/>
                  <a:pt x="88" y="56"/>
                  <a:pt x="83" y="54"/>
                </a:cubicBezTo>
                <a:cubicBezTo>
                  <a:pt x="78" y="52"/>
                  <a:pt x="75" y="49"/>
                  <a:pt x="71" y="45"/>
                </a:cubicBezTo>
                <a:cubicBezTo>
                  <a:pt x="72" y="41"/>
                  <a:pt x="74" y="36"/>
                  <a:pt x="76" y="33"/>
                </a:cubicBezTo>
                <a:cubicBezTo>
                  <a:pt x="78" y="29"/>
                  <a:pt x="76" y="22"/>
                  <a:pt x="78" y="18"/>
                </a:cubicBezTo>
                <a:cubicBezTo>
                  <a:pt x="80" y="13"/>
                  <a:pt x="73" y="0"/>
                  <a:pt x="67" y="1"/>
                </a:cubicBezTo>
                <a:cubicBezTo>
                  <a:pt x="65" y="2"/>
                  <a:pt x="62" y="1"/>
                  <a:pt x="60" y="1"/>
                </a:cubicBezTo>
                <a:cubicBezTo>
                  <a:pt x="57" y="1"/>
                  <a:pt x="56" y="1"/>
                  <a:pt x="53" y="3"/>
                </a:cubicBezTo>
                <a:cubicBezTo>
                  <a:pt x="51" y="4"/>
                  <a:pt x="48" y="7"/>
                  <a:pt x="47" y="10"/>
                </a:cubicBezTo>
                <a:cubicBezTo>
                  <a:pt x="46" y="14"/>
                  <a:pt x="47" y="17"/>
                  <a:pt x="46" y="21"/>
                </a:cubicBezTo>
                <a:cubicBezTo>
                  <a:pt x="45" y="26"/>
                  <a:pt x="43" y="32"/>
                  <a:pt x="49" y="35"/>
                </a:cubicBezTo>
                <a:cubicBezTo>
                  <a:pt x="49" y="36"/>
                  <a:pt x="49" y="38"/>
                  <a:pt x="49" y="40"/>
                </a:cubicBezTo>
                <a:cubicBezTo>
                  <a:pt x="49" y="43"/>
                  <a:pt x="48" y="44"/>
                  <a:pt x="46" y="46"/>
                </a:cubicBezTo>
                <a:cubicBezTo>
                  <a:pt x="44" y="51"/>
                  <a:pt x="38" y="52"/>
                  <a:pt x="33" y="54"/>
                </a:cubicBezTo>
                <a:cubicBezTo>
                  <a:pt x="28" y="55"/>
                  <a:pt x="21" y="56"/>
                  <a:pt x="17" y="59"/>
                </a:cubicBezTo>
                <a:cubicBezTo>
                  <a:pt x="12" y="61"/>
                  <a:pt x="13" y="65"/>
                  <a:pt x="12" y="70"/>
                </a:cubicBezTo>
                <a:cubicBezTo>
                  <a:pt x="10" y="75"/>
                  <a:pt x="9" y="81"/>
                  <a:pt x="9" y="87"/>
                </a:cubicBezTo>
                <a:cubicBezTo>
                  <a:pt x="8" y="93"/>
                  <a:pt x="7" y="98"/>
                  <a:pt x="6" y="104"/>
                </a:cubicBezTo>
                <a:cubicBezTo>
                  <a:pt x="6" y="106"/>
                  <a:pt x="6" y="107"/>
                  <a:pt x="5" y="109"/>
                </a:cubicBezTo>
                <a:cubicBezTo>
                  <a:pt x="4" y="112"/>
                  <a:pt x="5" y="115"/>
                  <a:pt x="4" y="117"/>
                </a:cubicBezTo>
                <a:cubicBezTo>
                  <a:pt x="3" y="120"/>
                  <a:pt x="0" y="124"/>
                  <a:pt x="2" y="127"/>
                </a:cubicBezTo>
                <a:cubicBezTo>
                  <a:pt x="3" y="130"/>
                  <a:pt x="5" y="132"/>
                  <a:pt x="6" y="135"/>
                </a:cubicBezTo>
                <a:cubicBezTo>
                  <a:pt x="9" y="140"/>
                  <a:pt x="6" y="145"/>
                  <a:pt x="10" y="151"/>
                </a:cubicBezTo>
                <a:cubicBezTo>
                  <a:pt x="12" y="156"/>
                  <a:pt x="16" y="159"/>
                  <a:pt x="19" y="163"/>
                </a:cubicBezTo>
                <a:cubicBezTo>
                  <a:pt x="26" y="171"/>
                  <a:pt x="23" y="184"/>
                  <a:pt x="24" y="193"/>
                </a:cubicBezTo>
                <a:cubicBezTo>
                  <a:pt x="24" y="215"/>
                  <a:pt x="27" y="236"/>
                  <a:pt x="29" y="258"/>
                </a:cubicBezTo>
                <a:cubicBezTo>
                  <a:pt x="30" y="269"/>
                  <a:pt x="30" y="282"/>
                  <a:pt x="33" y="293"/>
                </a:cubicBezTo>
                <a:cubicBezTo>
                  <a:pt x="33" y="294"/>
                  <a:pt x="36" y="298"/>
                  <a:pt x="36" y="299"/>
                </a:cubicBezTo>
                <a:cubicBezTo>
                  <a:pt x="36" y="302"/>
                  <a:pt x="36" y="313"/>
                  <a:pt x="39" y="314"/>
                </a:cubicBezTo>
                <a:cubicBezTo>
                  <a:pt x="39" y="318"/>
                  <a:pt x="37" y="322"/>
                  <a:pt x="37" y="326"/>
                </a:cubicBezTo>
                <a:cubicBezTo>
                  <a:pt x="36" y="332"/>
                  <a:pt x="41" y="338"/>
                  <a:pt x="47" y="338"/>
                </a:cubicBezTo>
                <a:cubicBezTo>
                  <a:pt x="53" y="338"/>
                  <a:pt x="56" y="338"/>
                  <a:pt x="57" y="331"/>
                </a:cubicBezTo>
                <a:cubicBezTo>
                  <a:pt x="57" y="325"/>
                  <a:pt x="54" y="320"/>
                  <a:pt x="55" y="314"/>
                </a:cubicBezTo>
                <a:cubicBezTo>
                  <a:pt x="57" y="312"/>
                  <a:pt x="59" y="305"/>
                  <a:pt x="59" y="302"/>
                </a:cubicBezTo>
                <a:cubicBezTo>
                  <a:pt x="58" y="299"/>
                  <a:pt x="56" y="297"/>
                  <a:pt x="54" y="294"/>
                </a:cubicBezTo>
                <a:cubicBezTo>
                  <a:pt x="51" y="292"/>
                  <a:pt x="53" y="290"/>
                  <a:pt x="54" y="287"/>
                </a:cubicBezTo>
                <a:cubicBezTo>
                  <a:pt x="55" y="284"/>
                  <a:pt x="53" y="277"/>
                  <a:pt x="54" y="273"/>
                </a:cubicBezTo>
                <a:cubicBezTo>
                  <a:pt x="54" y="268"/>
                  <a:pt x="55" y="263"/>
                  <a:pt x="54" y="259"/>
                </a:cubicBezTo>
                <a:cubicBezTo>
                  <a:pt x="54" y="253"/>
                  <a:pt x="57" y="248"/>
                  <a:pt x="56" y="242"/>
                </a:cubicBezTo>
                <a:cubicBezTo>
                  <a:pt x="55" y="237"/>
                  <a:pt x="56" y="232"/>
                  <a:pt x="57" y="227"/>
                </a:cubicBezTo>
                <a:cubicBezTo>
                  <a:pt x="57" y="224"/>
                  <a:pt x="57" y="222"/>
                  <a:pt x="57" y="219"/>
                </a:cubicBezTo>
                <a:cubicBezTo>
                  <a:pt x="58" y="216"/>
                  <a:pt x="61" y="214"/>
                  <a:pt x="61" y="210"/>
                </a:cubicBezTo>
                <a:cubicBezTo>
                  <a:pt x="62" y="206"/>
                  <a:pt x="61" y="202"/>
                  <a:pt x="62" y="198"/>
                </a:cubicBezTo>
                <a:cubicBezTo>
                  <a:pt x="66" y="218"/>
                  <a:pt x="70" y="239"/>
                  <a:pt x="75" y="259"/>
                </a:cubicBezTo>
                <a:cubicBezTo>
                  <a:pt x="77" y="269"/>
                  <a:pt x="80" y="279"/>
                  <a:pt x="84" y="289"/>
                </a:cubicBezTo>
                <a:cubicBezTo>
                  <a:pt x="85" y="292"/>
                  <a:pt x="86" y="294"/>
                  <a:pt x="87" y="297"/>
                </a:cubicBezTo>
                <a:cubicBezTo>
                  <a:pt x="88" y="299"/>
                  <a:pt x="87" y="301"/>
                  <a:pt x="87" y="303"/>
                </a:cubicBezTo>
                <a:cubicBezTo>
                  <a:pt x="86" y="308"/>
                  <a:pt x="90" y="313"/>
                  <a:pt x="90" y="318"/>
                </a:cubicBezTo>
                <a:cubicBezTo>
                  <a:pt x="91" y="324"/>
                  <a:pt x="93" y="325"/>
                  <a:pt x="99" y="327"/>
                </a:cubicBezTo>
                <a:cubicBezTo>
                  <a:pt x="102" y="326"/>
                  <a:pt x="102" y="326"/>
                  <a:pt x="102" y="326"/>
                </a:cubicBezTo>
                <a:cubicBezTo>
                  <a:pt x="107" y="331"/>
                  <a:pt x="112" y="335"/>
                  <a:pt x="119" y="336"/>
                </a:cubicBezTo>
                <a:cubicBezTo>
                  <a:pt x="123" y="337"/>
                  <a:pt x="136" y="335"/>
                  <a:pt x="129" y="328"/>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lIns="91424" tIns="45712" rIns="91424" bIns="45712">
            <a:noAutofit/>
          </a:bodyPr>
          <a:lstStyle/>
          <a:p>
            <a:pPr>
              <a:defRPr/>
            </a:pPr>
            <a:endParaRPr lang="en-US" sz="1350">
              <a:solidFill>
                <a:schemeClr val="accent5">
                  <a:lumMod val="20000"/>
                  <a:lumOff val="80000"/>
                </a:schemeClr>
              </a:solidFill>
            </a:endParaRPr>
          </a:p>
        </p:txBody>
      </p:sp>
      <p:sp>
        <p:nvSpPr>
          <p:cNvPr id="7" name="Freeform 17"/>
          <p:cNvSpPr>
            <a:spLocks noEditPoints="1"/>
          </p:cNvSpPr>
          <p:nvPr/>
        </p:nvSpPr>
        <p:spPr bwMode="auto">
          <a:xfrm>
            <a:off x="7896521" y="1630605"/>
            <a:ext cx="366608" cy="1276957"/>
          </a:xfrm>
          <a:custGeom>
            <a:avLst/>
            <a:gdLst/>
            <a:ahLst/>
            <a:cxnLst>
              <a:cxn ang="0">
                <a:pos x="86" y="85"/>
              </a:cxn>
              <a:cxn ang="0">
                <a:pos x="77" y="52"/>
              </a:cxn>
              <a:cxn ang="0">
                <a:pos x="64" y="48"/>
              </a:cxn>
              <a:cxn ang="0">
                <a:pos x="56" y="42"/>
              </a:cxn>
              <a:cxn ang="0">
                <a:pos x="57" y="39"/>
              </a:cxn>
              <a:cxn ang="0">
                <a:pos x="59" y="34"/>
              </a:cxn>
              <a:cxn ang="0">
                <a:pos x="64" y="24"/>
              </a:cxn>
              <a:cxn ang="0">
                <a:pos x="61" y="15"/>
              </a:cxn>
              <a:cxn ang="0">
                <a:pos x="55" y="4"/>
              </a:cxn>
              <a:cxn ang="0">
                <a:pos x="33" y="6"/>
              </a:cxn>
              <a:cxn ang="0">
                <a:pos x="27" y="30"/>
              </a:cxn>
              <a:cxn ang="0">
                <a:pos x="27" y="46"/>
              </a:cxn>
              <a:cxn ang="0">
                <a:pos x="33" y="51"/>
              </a:cxn>
              <a:cxn ang="0">
                <a:pos x="31" y="52"/>
              </a:cxn>
              <a:cxn ang="0">
                <a:pos x="11" y="82"/>
              </a:cxn>
              <a:cxn ang="0">
                <a:pos x="5" y="99"/>
              </a:cxn>
              <a:cxn ang="0">
                <a:pos x="14" y="120"/>
              </a:cxn>
              <a:cxn ang="0">
                <a:pos x="9" y="140"/>
              </a:cxn>
              <a:cxn ang="0">
                <a:pos x="8" y="154"/>
              </a:cxn>
              <a:cxn ang="0">
                <a:pos x="6" y="210"/>
              </a:cxn>
              <a:cxn ang="0">
                <a:pos x="20" y="221"/>
              </a:cxn>
              <a:cxn ang="0">
                <a:pos x="24" y="255"/>
              </a:cxn>
              <a:cxn ang="0">
                <a:pos x="28" y="294"/>
              </a:cxn>
              <a:cxn ang="0">
                <a:pos x="15" y="315"/>
              </a:cxn>
              <a:cxn ang="0">
                <a:pos x="35" y="308"/>
              </a:cxn>
              <a:cxn ang="0">
                <a:pos x="41" y="306"/>
              </a:cxn>
              <a:cxn ang="0">
                <a:pos x="42" y="285"/>
              </a:cxn>
              <a:cxn ang="0">
                <a:pos x="52" y="276"/>
              </a:cxn>
              <a:cxn ang="0">
                <a:pos x="54" y="322"/>
              </a:cxn>
              <a:cxn ang="0">
                <a:pos x="66" y="330"/>
              </a:cxn>
              <a:cxn ang="0">
                <a:pos x="74" y="320"/>
              </a:cxn>
              <a:cxn ang="0">
                <a:pos x="69" y="302"/>
              </a:cxn>
              <a:cxn ang="0">
                <a:pos x="63" y="247"/>
              </a:cxn>
              <a:cxn ang="0">
                <a:pos x="58" y="222"/>
              </a:cxn>
              <a:cxn ang="0">
                <a:pos x="66" y="158"/>
              </a:cxn>
              <a:cxn ang="0">
                <a:pos x="86" y="116"/>
              </a:cxn>
              <a:cxn ang="0">
                <a:pos x="62" y="24"/>
              </a:cxn>
              <a:cxn ang="0">
                <a:pos x="62" y="29"/>
              </a:cxn>
              <a:cxn ang="0">
                <a:pos x="61" y="32"/>
              </a:cxn>
              <a:cxn ang="0">
                <a:pos x="61" y="29"/>
              </a:cxn>
              <a:cxn ang="0">
                <a:pos x="61" y="32"/>
              </a:cxn>
              <a:cxn ang="0">
                <a:pos x="29" y="41"/>
              </a:cxn>
              <a:cxn ang="0">
                <a:pos x="30" y="37"/>
              </a:cxn>
              <a:cxn ang="0">
                <a:pos x="30" y="48"/>
              </a:cxn>
              <a:cxn ang="0">
                <a:pos x="34" y="46"/>
              </a:cxn>
            </a:cxnLst>
            <a:rect l="0" t="0" r="r" b="b"/>
            <a:pathLst>
              <a:path w="89" h="336">
                <a:moveTo>
                  <a:pt x="87" y="98"/>
                </a:moveTo>
                <a:cubicBezTo>
                  <a:pt x="87" y="94"/>
                  <a:pt x="87" y="90"/>
                  <a:pt x="86" y="85"/>
                </a:cubicBezTo>
                <a:cubicBezTo>
                  <a:pt x="86" y="83"/>
                  <a:pt x="84" y="79"/>
                  <a:pt x="84" y="77"/>
                </a:cubicBezTo>
                <a:cubicBezTo>
                  <a:pt x="86" y="69"/>
                  <a:pt x="86" y="56"/>
                  <a:pt x="77" y="52"/>
                </a:cubicBezTo>
                <a:cubicBezTo>
                  <a:pt x="74" y="51"/>
                  <a:pt x="69" y="50"/>
                  <a:pt x="65" y="49"/>
                </a:cubicBezTo>
                <a:cubicBezTo>
                  <a:pt x="65" y="48"/>
                  <a:pt x="65" y="48"/>
                  <a:pt x="64" y="48"/>
                </a:cubicBezTo>
                <a:cubicBezTo>
                  <a:pt x="61" y="46"/>
                  <a:pt x="60" y="41"/>
                  <a:pt x="56" y="42"/>
                </a:cubicBezTo>
                <a:cubicBezTo>
                  <a:pt x="56" y="42"/>
                  <a:pt x="56" y="42"/>
                  <a:pt x="56" y="42"/>
                </a:cubicBezTo>
                <a:cubicBezTo>
                  <a:pt x="56" y="42"/>
                  <a:pt x="55" y="41"/>
                  <a:pt x="55" y="41"/>
                </a:cubicBezTo>
                <a:cubicBezTo>
                  <a:pt x="56" y="40"/>
                  <a:pt x="56" y="39"/>
                  <a:pt x="57" y="39"/>
                </a:cubicBezTo>
                <a:cubicBezTo>
                  <a:pt x="57" y="37"/>
                  <a:pt x="58" y="36"/>
                  <a:pt x="58" y="35"/>
                </a:cubicBezTo>
                <a:cubicBezTo>
                  <a:pt x="59" y="34"/>
                  <a:pt x="59" y="34"/>
                  <a:pt x="59" y="34"/>
                </a:cubicBezTo>
                <a:cubicBezTo>
                  <a:pt x="61" y="33"/>
                  <a:pt x="64" y="31"/>
                  <a:pt x="63" y="29"/>
                </a:cubicBezTo>
                <a:cubicBezTo>
                  <a:pt x="65" y="28"/>
                  <a:pt x="65" y="26"/>
                  <a:pt x="64" y="24"/>
                </a:cubicBezTo>
                <a:cubicBezTo>
                  <a:pt x="62" y="22"/>
                  <a:pt x="64" y="22"/>
                  <a:pt x="64" y="20"/>
                </a:cubicBezTo>
                <a:cubicBezTo>
                  <a:pt x="64" y="18"/>
                  <a:pt x="62" y="16"/>
                  <a:pt x="61" y="15"/>
                </a:cubicBezTo>
                <a:cubicBezTo>
                  <a:pt x="61" y="13"/>
                  <a:pt x="61" y="12"/>
                  <a:pt x="60" y="10"/>
                </a:cubicBezTo>
                <a:cubicBezTo>
                  <a:pt x="59" y="8"/>
                  <a:pt x="57" y="6"/>
                  <a:pt x="55" y="4"/>
                </a:cubicBezTo>
                <a:cubicBezTo>
                  <a:pt x="52" y="0"/>
                  <a:pt x="48" y="1"/>
                  <a:pt x="44" y="1"/>
                </a:cubicBezTo>
                <a:cubicBezTo>
                  <a:pt x="39" y="1"/>
                  <a:pt x="36" y="2"/>
                  <a:pt x="33" y="6"/>
                </a:cubicBezTo>
                <a:cubicBezTo>
                  <a:pt x="29" y="10"/>
                  <a:pt x="24" y="18"/>
                  <a:pt x="26" y="25"/>
                </a:cubicBezTo>
                <a:cubicBezTo>
                  <a:pt x="27" y="27"/>
                  <a:pt x="27" y="27"/>
                  <a:pt x="27" y="30"/>
                </a:cubicBezTo>
                <a:cubicBezTo>
                  <a:pt x="27" y="32"/>
                  <a:pt x="27" y="35"/>
                  <a:pt x="28" y="36"/>
                </a:cubicBezTo>
                <a:cubicBezTo>
                  <a:pt x="30" y="41"/>
                  <a:pt x="28" y="42"/>
                  <a:pt x="27" y="46"/>
                </a:cubicBezTo>
                <a:cubicBezTo>
                  <a:pt x="25" y="50"/>
                  <a:pt x="29" y="52"/>
                  <a:pt x="33" y="51"/>
                </a:cubicBezTo>
                <a:cubicBezTo>
                  <a:pt x="33" y="51"/>
                  <a:pt x="33" y="51"/>
                  <a:pt x="33" y="51"/>
                </a:cubicBezTo>
                <a:cubicBezTo>
                  <a:pt x="33" y="51"/>
                  <a:pt x="33" y="51"/>
                  <a:pt x="33" y="51"/>
                </a:cubicBezTo>
                <a:cubicBezTo>
                  <a:pt x="32" y="52"/>
                  <a:pt x="32" y="52"/>
                  <a:pt x="31" y="52"/>
                </a:cubicBezTo>
                <a:cubicBezTo>
                  <a:pt x="24" y="54"/>
                  <a:pt x="18" y="55"/>
                  <a:pt x="16" y="63"/>
                </a:cubicBezTo>
                <a:cubicBezTo>
                  <a:pt x="15" y="69"/>
                  <a:pt x="13" y="76"/>
                  <a:pt x="11" y="82"/>
                </a:cubicBezTo>
                <a:cubicBezTo>
                  <a:pt x="9" y="86"/>
                  <a:pt x="8" y="89"/>
                  <a:pt x="8" y="94"/>
                </a:cubicBezTo>
                <a:cubicBezTo>
                  <a:pt x="8" y="95"/>
                  <a:pt x="7" y="98"/>
                  <a:pt x="5" y="99"/>
                </a:cubicBezTo>
                <a:cubicBezTo>
                  <a:pt x="0" y="101"/>
                  <a:pt x="1" y="117"/>
                  <a:pt x="7" y="118"/>
                </a:cubicBezTo>
                <a:cubicBezTo>
                  <a:pt x="10" y="118"/>
                  <a:pt x="15" y="115"/>
                  <a:pt x="14" y="120"/>
                </a:cubicBezTo>
                <a:cubicBezTo>
                  <a:pt x="14" y="122"/>
                  <a:pt x="12" y="126"/>
                  <a:pt x="11" y="129"/>
                </a:cubicBezTo>
                <a:cubicBezTo>
                  <a:pt x="11" y="132"/>
                  <a:pt x="10" y="136"/>
                  <a:pt x="9" y="140"/>
                </a:cubicBezTo>
                <a:cubicBezTo>
                  <a:pt x="9" y="143"/>
                  <a:pt x="8" y="146"/>
                  <a:pt x="7" y="149"/>
                </a:cubicBezTo>
                <a:cubicBezTo>
                  <a:pt x="7" y="151"/>
                  <a:pt x="8" y="152"/>
                  <a:pt x="8" y="154"/>
                </a:cubicBezTo>
                <a:cubicBezTo>
                  <a:pt x="8" y="166"/>
                  <a:pt x="7" y="178"/>
                  <a:pt x="6" y="190"/>
                </a:cubicBezTo>
                <a:cubicBezTo>
                  <a:pt x="6" y="196"/>
                  <a:pt x="6" y="203"/>
                  <a:pt x="6" y="210"/>
                </a:cubicBezTo>
                <a:cubicBezTo>
                  <a:pt x="6" y="216"/>
                  <a:pt x="6" y="217"/>
                  <a:pt x="13" y="218"/>
                </a:cubicBezTo>
                <a:cubicBezTo>
                  <a:pt x="16" y="218"/>
                  <a:pt x="20" y="217"/>
                  <a:pt x="20" y="221"/>
                </a:cubicBezTo>
                <a:cubicBezTo>
                  <a:pt x="20" y="224"/>
                  <a:pt x="21" y="227"/>
                  <a:pt x="21" y="230"/>
                </a:cubicBezTo>
                <a:cubicBezTo>
                  <a:pt x="21" y="239"/>
                  <a:pt x="22" y="247"/>
                  <a:pt x="24" y="255"/>
                </a:cubicBezTo>
                <a:cubicBezTo>
                  <a:pt x="25" y="262"/>
                  <a:pt x="27" y="270"/>
                  <a:pt x="28" y="277"/>
                </a:cubicBezTo>
                <a:cubicBezTo>
                  <a:pt x="29" y="282"/>
                  <a:pt x="31" y="289"/>
                  <a:pt x="28" y="294"/>
                </a:cubicBezTo>
                <a:cubicBezTo>
                  <a:pt x="26" y="298"/>
                  <a:pt x="25" y="303"/>
                  <a:pt x="22" y="304"/>
                </a:cubicBezTo>
                <a:cubicBezTo>
                  <a:pt x="20" y="306"/>
                  <a:pt x="15" y="313"/>
                  <a:pt x="15" y="315"/>
                </a:cubicBezTo>
                <a:cubicBezTo>
                  <a:pt x="14" y="322"/>
                  <a:pt x="28" y="318"/>
                  <a:pt x="31" y="316"/>
                </a:cubicBezTo>
                <a:cubicBezTo>
                  <a:pt x="33" y="314"/>
                  <a:pt x="34" y="311"/>
                  <a:pt x="35" y="308"/>
                </a:cubicBezTo>
                <a:cubicBezTo>
                  <a:pt x="35" y="308"/>
                  <a:pt x="39" y="303"/>
                  <a:pt x="39" y="303"/>
                </a:cubicBezTo>
                <a:cubicBezTo>
                  <a:pt x="39" y="303"/>
                  <a:pt x="39" y="310"/>
                  <a:pt x="41" y="306"/>
                </a:cubicBezTo>
                <a:cubicBezTo>
                  <a:pt x="43" y="304"/>
                  <a:pt x="42" y="301"/>
                  <a:pt x="45" y="299"/>
                </a:cubicBezTo>
                <a:cubicBezTo>
                  <a:pt x="50" y="295"/>
                  <a:pt x="43" y="289"/>
                  <a:pt x="42" y="285"/>
                </a:cubicBezTo>
                <a:cubicBezTo>
                  <a:pt x="39" y="271"/>
                  <a:pt x="44" y="257"/>
                  <a:pt x="42" y="243"/>
                </a:cubicBezTo>
                <a:cubicBezTo>
                  <a:pt x="46" y="253"/>
                  <a:pt x="48" y="265"/>
                  <a:pt x="52" y="276"/>
                </a:cubicBezTo>
                <a:cubicBezTo>
                  <a:pt x="56" y="289"/>
                  <a:pt x="57" y="301"/>
                  <a:pt x="56" y="314"/>
                </a:cubicBezTo>
                <a:cubicBezTo>
                  <a:pt x="56" y="317"/>
                  <a:pt x="56" y="320"/>
                  <a:pt x="54" y="322"/>
                </a:cubicBezTo>
                <a:cubicBezTo>
                  <a:pt x="53" y="324"/>
                  <a:pt x="51" y="333"/>
                  <a:pt x="52" y="334"/>
                </a:cubicBezTo>
                <a:cubicBezTo>
                  <a:pt x="56" y="336"/>
                  <a:pt x="63" y="332"/>
                  <a:pt x="66" y="330"/>
                </a:cubicBezTo>
                <a:cubicBezTo>
                  <a:pt x="71" y="327"/>
                  <a:pt x="71" y="324"/>
                  <a:pt x="72" y="319"/>
                </a:cubicBezTo>
                <a:cubicBezTo>
                  <a:pt x="71" y="322"/>
                  <a:pt x="75" y="322"/>
                  <a:pt x="74" y="320"/>
                </a:cubicBezTo>
                <a:cubicBezTo>
                  <a:pt x="72" y="317"/>
                  <a:pt x="74" y="312"/>
                  <a:pt x="74" y="309"/>
                </a:cubicBezTo>
                <a:cubicBezTo>
                  <a:pt x="74" y="305"/>
                  <a:pt x="69" y="304"/>
                  <a:pt x="69" y="302"/>
                </a:cubicBezTo>
                <a:cubicBezTo>
                  <a:pt x="69" y="299"/>
                  <a:pt x="68" y="296"/>
                  <a:pt x="67" y="294"/>
                </a:cubicBezTo>
                <a:cubicBezTo>
                  <a:pt x="67" y="278"/>
                  <a:pt x="69" y="262"/>
                  <a:pt x="63" y="247"/>
                </a:cubicBezTo>
                <a:cubicBezTo>
                  <a:pt x="61" y="240"/>
                  <a:pt x="56" y="234"/>
                  <a:pt x="56" y="226"/>
                </a:cubicBezTo>
                <a:cubicBezTo>
                  <a:pt x="56" y="224"/>
                  <a:pt x="58" y="224"/>
                  <a:pt x="58" y="222"/>
                </a:cubicBezTo>
                <a:cubicBezTo>
                  <a:pt x="59" y="218"/>
                  <a:pt x="59" y="215"/>
                  <a:pt x="59" y="211"/>
                </a:cubicBezTo>
                <a:cubicBezTo>
                  <a:pt x="60" y="194"/>
                  <a:pt x="67" y="176"/>
                  <a:pt x="66" y="158"/>
                </a:cubicBezTo>
                <a:cubicBezTo>
                  <a:pt x="77" y="159"/>
                  <a:pt x="62" y="128"/>
                  <a:pt x="69" y="126"/>
                </a:cubicBezTo>
                <a:cubicBezTo>
                  <a:pt x="74" y="124"/>
                  <a:pt x="84" y="122"/>
                  <a:pt x="86" y="116"/>
                </a:cubicBezTo>
                <a:cubicBezTo>
                  <a:pt x="89" y="110"/>
                  <a:pt x="86" y="104"/>
                  <a:pt x="87" y="98"/>
                </a:cubicBezTo>
                <a:close/>
                <a:moveTo>
                  <a:pt x="62" y="24"/>
                </a:moveTo>
                <a:cubicBezTo>
                  <a:pt x="62" y="24"/>
                  <a:pt x="64" y="25"/>
                  <a:pt x="64" y="27"/>
                </a:cubicBezTo>
                <a:cubicBezTo>
                  <a:pt x="63" y="29"/>
                  <a:pt x="62" y="29"/>
                  <a:pt x="62" y="29"/>
                </a:cubicBezTo>
                <a:cubicBezTo>
                  <a:pt x="62" y="27"/>
                  <a:pt x="62" y="26"/>
                  <a:pt x="62" y="24"/>
                </a:cubicBezTo>
                <a:close/>
                <a:moveTo>
                  <a:pt x="61" y="32"/>
                </a:moveTo>
                <a:cubicBezTo>
                  <a:pt x="59" y="34"/>
                  <a:pt x="59" y="34"/>
                  <a:pt x="59" y="34"/>
                </a:cubicBezTo>
                <a:cubicBezTo>
                  <a:pt x="60" y="32"/>
                  <a:pt x="62" y="31"/>
                  <a:pt x="61" y="29"/>
                </a:cubicBezTo>
                <a:cubicBezTo>
                  <a:pt x="62" y="29"/>
                  <a:pt x="62" y="29"/>
                  <a:pt x="62" y="29"/>
                </a:cubicBezTo>
                <a:cubicBezTo>
                  <a:pt x="62" y="29"/>
                  <a:pt x="63" y="31"/>
                  <a:pt x="61" y="32"/>
                </a:cubicBezTo>
                <a:close/>
                <a:moveTo>
                  <a:pt x="30" y="40"/>
                </a:moveTo>
                <a:cubicBezTo>
                  <a:pt x="30" y="40"/>
                  <a:pt x="30" y="41"/>
                  <a:pt x="29" y="41"/>
                </a:cubicBezTo>
                <a:cubicBezTo>
                  <a:pt x="29" y="39"/>
                  <a:pt x="29" y="38"/>
                  <a:pt x="29" y="36"/>
                </a:cubicBezTo>
                <a:cubicBezTo>
                  <a:pt x="29" y="36"/>
                  <a:pt x="30" y="37"/>
                  <a:pt x="30" y="37"/>
                </a:cubicBezTo>
                <a:cubicBezTo>
                  <a:pt x="30" y="37"/>
                  <a:pt x="30" y="38"/>
                  <a:pt x="30" y="40"/>
                </a:cubicBezTo>
                <a:close/>
                <a:moveTo>
                  <a:pt x="30" y="48"/>
                </a:moveTo>
                <a:cubicBezTo>
                  <a:pt x="30" y="48"/>
                  <a:pt x="30" y="47"/>
                  <a:pt x="31" y="47"/>
                </a:cubicBezTo>
                <a:cubicBezTo>
                  <a:pt x="32" y="46"/>
                  <a:pt x="34" y="46"/>
                  <a:pt x="34" y="46"/>
                </a:cubicBezTo>
                <a:cubicBezTo>
                  <a:pt x="32" y="46"/>
                  <a:pt x="31" y="47"/>
                  <a:pt x="30" y="48"/>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lIns="91424" tIns="45712" rIns="91424" bIns="45712">
            <a:noAutofit/>
          </a:bodyPr>
          <a:lstStyle/>
          <a:p>
            <a:pPr>
              <a:defRPr/>
            </a:pPr>
            <a:endParaRPr lang="en-US" sz="1350">
              <a:solidFill>
                <a:schemeClr val="accent5">
                  <a:lumMod val="20000"/>
                  <a:lumOff val="80000"/>
                </a:schemeClr>
              </a:solidFill>
            </a:endParaRPr>
          </a:p>
        </p:txBody>
      </p:sp>
      <p:sp>
        <p:nvSpPr>
          <p:cNvPr id="8" name="Cloud Callout 7"/>
          <p:cNvSpPr/>
          <p:nvPr/>
        </p:nvSpPr>
        <p:spPr>
          <a:xfrm>
            <a:off x="1535325" y="934701"/>
            <a:ext cx="2408312" cy="802816"/>
          </a:xfrm>
          <a:prstGeom prst="cloudCallout">
            <a:avLst>
              <a:gd name="adj1" fmla="val -63541"/>
              <a:gd name="adj2" fmla="val 17046"/>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en-US" altLang="ja-JP" sz="1200" dirty="0"/>
              <a:t>1</a:t>
            </a:r>
            <a:r>
              <a:rPr kumimoji="1" lang="ja-JP" altLang="en-US" sz="1200" dirty="0"/>
              <a:t>本はアクティブで</a:t>
            </a:r>
            <a:endParaRPr kumimoji="1" lang="en-US" altLang="ja-JP" sz="1200" dirty="0"/>
          </a:p>
          <a:p>
            <a:pPr algn="ctr"/>
            <a:r>
              <a:rPr kumimoji="1" lang="en-US" altLang="ja-JP" sz="1200" dirty="0"/>
              <a:t>1</a:t>
            </a:r>
            <a:r>
              <a:rPr kumimoji="1" lang="ja-JP" altLang="en-US" sz="1200" dirty="0"/>
              <a:t>本はスタンバイで</a:t>
            </a:r>
          </a:p>
        </p:txBody>
      </p:sp>
      <p:sp>
        <p:nvSpPr>
          <p:cNvPr id="10" name="Cloud Callout 9"/>
          <p:cNvSpPr/>
          <p:nvPr/>
        </p:nvSpPr>
        <p:spPr>
          <a:xfrm>
            <a:off x="1535326" y="1753285"/>
            <a:ext cx="2916076" cy="1031595"/>
          </a:xfrm>
          <a:prstGeom prst="cloudCallout">
            <a:avLst>
              <a:gd name="adj1" fmla="val 50235"/>
              <a:gd name="adj2" fmla="val 32665"/>
            </a:avLst>
          </a:prstGeom>
          <a:ln/>
        </p:spPr>
        <p:style>
          <a:lnRef idx="1">
            <a:schemeClr val="accent4"/>
          </a:lnRef>
          <a:fillRef idx="2">
            <a:schemeClr val="accent4"/>
          </a:fillRef>
          <a:effectRef idx="1">
            <a:schemeClr val="accent4"/>
          </a:effectRef>
          <a:fontRef idx="minor">
            <a:schemeClr val="dk1"/>
          </a:fontRef>
        </p:style>
        <p:txBody>
          <a:bodyPr lIns="91424" tIns="45712" rIns="91424" bIns="45712" rtlCol="0" anchor="ctr"/>
          <a:lstStyle/>
          <a:p>
            <a:pPr algn="ctr"/>
            <a:r>
              <a:rPr kumimoji="1" lang="ja-JP" altLang="en-US" sz="1200" dirty="0"/>
              <a:t>この使い方だと毎月</a:t>
            </a:r>
            <a:r>
              <a:rPr kumimoji="1" lang="en-US" altLang="ja-JP" sz="1200" dirty="0"/>
              <a:t>2</a:t>
            </a:r>
            <a:r>
              <a:rPr kumimoji="1" lang="ja-JP" altLang="en-US" sz="1200" dirty="0"/>
              <a:t>回線分のコストが発生しているのに</a:t>
            </a:r>
            <a:r>
              <a:rPr kumimoji="1" lang="en-US" altLang="ja-JP" sz="1200" dirty="0"/>
              <a:t>1</a:t>
            </a:r>
            <a:r>
              <a:rPr kumimoji="1" lang="ja-JP" altLang="en-US" sz="1200" dirty="0"/>
              <a:t>本は使用していないのでもったいないですね。</a:t>
            </a:r>
          </a:p>
        </p:txBody>
      </p:sp>
      <p:sp>
        <p:nvSpPr>
          <p:cNvPr id="11" name="Cloud Callout 10"/>
          <p:cNvSpPr/>
          <p:nvPr/>
        </p:nvSpPr>
        <p:spPr>
          <a:xfrm>
            <a:off x="1687738" y="3203855"/>
            <a:ext cx="2408312" cy="802816"/>
          </a:xfrm>
          <a:prstGeom prst="cloudCallout">
            <a:avLst>
              <a:gd name="adj1" fmla="val -74449"/>
              <a:gd name="adj2" fmla="val -21136"/>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ja-JP" altLang="en-US" sz="1200" dirty="0"/>
              <a:t>サブネットごとに回線を振り分けます</a:t>
            </a:r>
          </a:p>
        </p:txBody>
      </p:sp>
      <p:sp>
        <p:nvSpPr>
          <p:cNvPr id="12" name="Cloud Callout 11"/>
          <p:cNvSpPr/>
          <p:nvPr/>
        </p:nvSpPr>
        <p:spPr>
          <a:xfrm>
            <a:off x="1607191" y="3918635"/>
            <a:ext cx="4594826" cy="1031595"/>
          </a:xfrm>
          <a:prstGeom prst="cloudCallout">
            <a:avLst>
              <a:gd name="adj1" fmla="val 16725"/>
              <a:gd name="adj2" fmla="val -96804"/>
            </a:avLst>
          </a:prstGeom>
          <a:ln/>
        </p:spPr>
        <p:style>
          <a:lnRef idx="1">
            <a:schemeClr val="accent4"/>
          </a:lnRef>
          <a:fillRef idx="2">
            <a:schemeClr val="accent4"/>
          </a:fillRef>
          <a:effectRef idx="1">
            <a:schemeClr val="accent4"/>
          </a:effectRef>
          <a:fontRef idx="minor">
            <a:schemeClr val="dk1"/>
          </a:fontRef>
        </p:style>
        <p:txBody>
          <a:bodyPr lIns="91424" tIns="45712" rIns="91424" bIns="45712" rtlCol="0" anchor="ctr"/>
          <a:lstStyle/>
          <a:p>
            <a:pPr algn="ctr"/>
            <a:r>
              <a:rPr kumimoji="1" lang="ja-JP" altLang="en-US" sz="1200" dirty="0"/>
              <a:t>各サブネットのトラフィック量は常に同じですか？これだと</a:t>
            </a:r>
            <a:r>
              <a:rPr kumimoji="1" lang="en-US" altLang="ja-JP" sz="1200" dirty="0"/>
              <a:t>1</a:t>
            </a:r>
            <a:r>
              <a:rPr kumimoji="1" lang="ja-JP" altLang="en-US" sz="1200" dirty="0"/>
              <a:t>つの回線が混んでいて遅いのに対し、もう</a:t>
            </a:r>
            <a:r>
              <a:rPr kumimoji="1" lang="en-US" altLang="ja-JP" sz="1200" dirty="0"/>
              <a:t>1</a:t>
            </a:r>
            <a:r>
              <a:rPr kumimoji="1" lang="ja-JP" altLang="en-US" sz="1200" dirty="0"/>
              <a:t>本の回線はガラガラに空いているということになりませんか。</a:t>
            </a:r>
          </a:p>
        </p:txBody>
      </p:sp>
      <p:sp>
        <p:nvSpPr>
          <p:cNvPr id="13" name="Cloud Callout 12"/>
          <p:cNvSpPr/>
          <p:nvPr/>
        </p:nvSpPr>
        <p:spPr>
          <a:xfrm>
            <a:off x="5262504" y="1436094"/>
            <a:ext cx="2408312" cy="802816"/>
          </a:xfrm>
          <a:prstGeom prst="cloudCallout">
            <a:avLst>
              <a:gd name="adj1" fmla="val 62205"/>
              <a:gd name="adj2" fmla="val -5681"/>
            </a:avLst>
          </a:prstGeom>
          <a:ln/>
        </p:spPr>
        <p:style>
          <a:lnRef idx="1">
            <a:schemeClr val="accent1"/>
          </a:lnRef>
          <a:fillRef idx="2">
            <a:schemeClr val="accent1"/>
          </a:fillRef>
          <a:effectRef idx="1">
            <a:schemeClr val="accent1"/>
          </a:effectRef>
          <a:fontRef idx="minor">
            <a:schemeClr val="dk1"/>
          </a:fontRef>
        </p:style>
        <p:txBody>
          <a:bodyPr lIns="91424" tIns="45712" rIns="91424" bIns="45712" rtlCol="0" anchor="ctr"/>
          <a:lstStyle/>
          <a:p>
            <a:pPr algn="ctr"/>
            <a:r>
              <a:rPr kumimoji="1" lang="ja-JP" altLang="en-US" sz="1200" dirty="0"/>
              <a:t>通信の宛先で使い分けます。（情報系と基幹系）</a:t>
            </a:r>
          </a:p>
        </p:txBody>
      </p:sp>
      <p:sp>
        <p:nvSpPr>
          <p:cNvPr id="15" name="Cloud Callout 14"/>
          <p:cNvSpPr/>
          <p:nvPr/>
        </p:nvSpPr>
        <p:spPr>
          <a:xfrm>
            <a:off x="4847665" y="2218814"/>
            <a:ext cx="3048856" cy="1031595"/>
          </a:xfrm>
          <a:prstGeom prst="cloudCallout">
            <a:avLst>
              <a:gd name="adj1" fmla="val -49825"/>
              <a:gd name="adj2" fmla="val -26056"/>
            </a:avLst>
          </a:prstGeom>
          <a:ln/>
        </p:spPr>
        <p:style>
          <a:lnRef idx="1">
            <a:schemeClr val="accent4"/>
          </a:lnRef>
          <a:fillRef idx="2">
            <a:schemeClr val="accent4"/>
          </a:fillRef>
          <a:effectRef idx="1">
            <a:schemeClr val="accent4"/>
          </a:effectRef>
          <a:fontRef idx="minor">
            <a:schemeClr val="dk1"/>
          </a:fontRef>
        </p:style>
        <p:txBody>
          <a:bodyPr lIns="91424" tIns="45712" rIns="91424" bIns="45712" rtlCol="0" anchor="ctr"/>
          <a:lstStyle/>
          <a:p>
            <a:pPr algn="ctr"/>
            <a:r>
              <a:rPr kumimoji="1" lang="ja-JP" altLang="en-US" sz="1200" dirty="0"/>
              <a:t>基幹系は重要なので回線が混んできたらもう</a:t>
            </a:r>
            <a:r>
              <a:rPr kumimoji="1" lang="en-US" altLang="ja-JP" sz="1200" dirty="0"/>
              <a:t>1</a:t>
            </a:r>
            <a:r>
              <a:rPr kumimoji="1" lang="ja-JP" altLang="en-US" sz="1200" dirty="0"/>
              <a:t>本の回線も同時に使いたいなあ。</a:t>
            </a:r>
          </a:p>
        </p:txBody>
      </p:sp>
      <p:sp>
        <p:nvSpPr>
          <p:cNvPr id="16" name="Cloud Callout 15"/>
          <p:cNvSpPr/>
          <p:nvPr/>
        </p:nvSpPr>
        <p:spPr>
          <a:xfrm>
            <a:off x="5926552" y="3385476"/>
            <a:ext cx="3217448" cy="1404190"/>
          </a:xfrm>
          <a:prstGeom prst="cloudCallout">
            <a:avLst>
              <a:gd name="adj1" fmla="val -71121"/>
              <a:gd name="adj2" fmla="val -56895"/>
            </a:avLst>
          </a:prstGeom>
          <a:ln/>
        </p:spPr>
        <p:style>
          <a:lnRef idx="0">
            <a:schemeClr val="accent1"/>
          </a:lnRef>
          <a:fillRef idx="3">
            <a:schemeClr val="accent1"/>
          </a:fillRef>
          <a:effectRef idx="3">
            <a:schemeClr val="accent1"/>
          </a:effectRef>
          <a:fontRef idx="minor">
            <a:schemeClr val="lt1"/>
          </a:fontRef>
        </p:style>
        <p:txBody>
          <a:bodyPr lIns="91424" tIns="45712" rIns="91424" bIns="45712" rtlCol="0" anchor="ctr"/>
          <a:lstStyle/>
          <a:p>
            <a:pPr algn="ctr"/>
            <a:r>
              <a:rPr kumimoji="1" lang="ja-JP" altLang="en-US" sz="1200" dirty="0"/>
              <a:t>自動で複数回線を振り分けてくれて、障害時には自動</a:t>
            </a:r>
            <a:r>
              <a:rPr kumimoji="1" lang="ja-JP" altLang="en-US" sz="1200" dirty="0" smtClean="0"/>
              <a:t>で</a:t>
            </a:r>
            <a:r>
              <a:rPr kumimoji="1" lang="en-US" altLang="ja-JP" sz="1200" smtClean="0"/>
              <a:t/>
            </a:r>
            <a:br>
              <a:rPr kumimoji="1" lang="en-US" altLang="ja-JP" sz="1200" smtClean="0"/>
            </a:br>
            <a:r>
              <a:rPr kumimoji="1" lang="ja-JP" altLang="en-US" sz="1200" dirty="0" smtClean="0"/>
              <a:t>切り替わって</a:t>
            </a:r>
            <a:r>
              <a:rPr kumimoji="1" lang="ja-JP" altLang="en-US" sz="1200" dirty="0"/>
              <a:t>くれて、それでいて管理が楽な良い方法</a:t>
            </a:r>
            <a:r>
              <a:rPr kumimoji="1" lang="ja-JP" altLang="en-US" sz="1200" dirty="0" smtClean="0"/>
              <a:t>は</a:t>
            </a:r>
            <a:r>
              <a:rPr kumimoji="1" lang="en-US" altLang="ja-JP" sz="1200" dirty="0" smtClean="0"/>
              <a:t/>
            </a:r>
            <a:br>
              <a:rPr kumimoji="1" lang="en-US" altLang="ja-JP" sz="1200" dirty="0" smtClean="0"/>
            </a:br>
            <a:r>
              <a:rPr kumimoji="1" lang="ja-JP" altLang="en-US" sz="1200" dirty="0" smtClean="0"/>
              <a:t>ない</a:t>
            </a:r>
            <a:r>
              <a:rPr kumimoji="1" lang="ja-JP" altLang="en-US" sz="1200" dirty="0"/>
              <a:t>ものだろうか？</a:t>
            </a:r>
          </a:p>
        </p:txBody>
      </p:sp>
      <p:sp>
        <p:nvSpPr>
          <p:cNvPr id="17" name="TextBox 16"/>
          <p:cNvSpPr txBox="1"/>
          <p:nvPr/>
        </p:nvSpPr>
        <p:spPr>
          <a:xfrm>
            <a:off x="6128572" y="4560761"/>
            <a:ext cx="2842883" cy="311608"/>
          </a:xfrm>
          <a:prstGeom prst="rect">
            <a:avLst/>
          </a:prstGeom>
        </p:spPr>
        <p:style>
          <a:lnRef idx="0">
            <a:schemeClr val="accent4"/>
          </a:lnRef>
          <a:fillRef idx="3">
            <a:schemeClr val="accent4"/>
          </a:fillRef>
          <a:effectRef idx="3">
            <a:schemeClr val="accent4"/>
          </a:effectRef>
          <a:fontRef idx="minor">
            <a:schemeClr val="lt1"/>
          </a:fontRef>
        </p:style>
        <p:txBody>
          <a:bodyPr wrap="square" lIns="91424" tIns="45712" rIns="91424" bIns="45712" rtlCol="0">
            <a:spAutoFit/>
          </a:bodyPr>
          <a:lstStyle/>
          <a:p>
            <a:pPr algn="ctr"/>
            <a:r>
              <a:rPr kumimoji="1" lang="en-US" altLang="ja-JP" sz="1425" dirty="0"/>
              <a:t>Performance Routing(</a:t>
            </a:r>
            <a:r>
              <a:rPr kumimoji="1" lang="en-US" altLang="ja-JP" sz="1425" dirty="0" err="1"/>
              <a:t>PfR</a:t>
            </a:r>
            <a:r>
              <a:rPr kumimoji="1" lang="en-US" altLang="ja-JP" sz="1425" dirty="0"/>
              <a:t>)</a:t>
            </a:r>
            <a:r>
              <a:rPr kumimoji="1" lang="ja-JP" altLang="en-US" sz="1425" dirty="0"/>
              <a:t>です！</a:t>
            </a:r>
          </a:p>
        </p:txBody>
      </p:sp>
    </p:spTree>
    <p:extLst>
      <p:ext uri="{BB962C8B-B14F-4D97-AF65-F5344CB8AC3E}">
        <p14:creationId xmlns:p14="http://schemas.microsoft.com/office/powerpoint/2010/main" val="3693549665"/>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vert="horz" wrap="square" lIns="91424" tIns="45712" rIns="91424" bIns="45712" numCol="1" anchor="ctr" anchorCtr="0" compatLnSpc="1">
            <a:prstTxWarp prst="textNoShape">
              <a:avLst/>
            </a:prstTxWarp>
          </a:bodyPr>
          <a:lstStyle/>
          <a:p>
            <a:r>
              <a:rPr kumimoji="1" lang="ja-JP" altLang="en-US" dirty="0" smtClean="0"/>
              <a:t>企業のトラフィックが増えているのはなぜ？</a:t>
            </a:r>
            <a:endParaRPr kumimoji="1" lang="ja-JP" altLang="en-US" dirty="0"/>
          </a:p>
        </p:txBody>
      </p:sp>
      <p:sp>
        <p:nvSpPr>
          <p:cNvPr id="10" name="Oval 9"/>
          <p:cNvSpPr/>
          <p:nvPr/>
        </p:nvSpPr>
        <p:spPr>
          <a:xfrm>
            <a:off x="2415863" y="1933576"/>
            <a:ext cx="3767138" cy="2695575"/>
          </a:xfrm>
          <a:prstGeom prst="ellipse">
            <a:avLst/>
          </a:prstGeom>
          <a:gradFill flip="none" rotWithShape="1">
            <a:gsLst>
              <a:gs pos="0">
                <a:schemeClr val="tx2">
                  <a:lumMod val="75000"/>
                </a:schemeClr>
              </a:gs>
              <a:gs pos="67000">
                <a:srgbClr val="FFFFFF"/>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ja-JP" altLang="en-US" sz="1350" dirty="0"/>
              <a:t>企業のトラフィックが</a:t>
            </a:r>
            <a:r>
              <a:rPr kumimoji="1" lang="en-US" altLang="ja-JP" sz="1350" dirty="0"/>
              <a:t>10</a:t>
            </a:r>
            <a:r>
              <a:rPr kumimoji="1" lang="ja-JP" altLang="en-US" sz="1350" dirty="0"/>
              <a:t>倍になったら</a:t>
            </a:r>
            <a:r>
              <a:rPr kumimoji="1" lang="en-US" altLang="ja-JP" sz="1350" dirty="0"/>
              <a:t>WAN</a:t>
            </a:r>
            <a:r>
              <a:rPr kumimoji="1" lang="ja-JP" altLang="en-US" sz="1350" dirty="0"/>
              <a:t>の帯域も</a:t>
            </a:r>
            <a:r>
              <a:rPr kumimoji="1" lang="en-US" altLang="ja-JP" sz="1350" dirty="0"/>
              <a:t>10</a:t>
            </a:r>
            <a:r>
              <a:rPr kumimoji="1" lang="ja-JP" altLang="en-US" sz="1350" dirty="0"/>
              <a:t>倍にしますか？</a:t>
            </a:r>
          </a:p>
        </p:txBody>
      </p:sp>
      <p:sp>
        <p:nvSpPr>
          <p:cNvPr id="3" name="Oval 2"/>
          <p:cNvSpPr/>
          <p:nvPr/>
        </p:nvSpPr>
        <p:spPr>
          <a:xfrm>
            <a:off x="2906401" y="1193771"/>
            <a:ext cx="2943225" cy="1104900"/>
          </a:xfrm>
          <a:prstGeom prst="ellipse">
            <a:avLst/>
          </a:prstGeom>
          <a:ln/>
        </p:spPr>
        <p:style>
          <a:lnRef idx="1">
            <a:schemeClr val="dk1"/>
          </a:lnRef>
          <a:fillRef idx="3">
            <a:schemeClr val="dk1"/>
          </a:fillRef>
          <a:effectRef idx="2">
            <a:schemeClr val="dk1"/>
          </a:effectRef>
          <a:fontRef idx="minor">
            <a:schemeClr val="lt1"/>
          </a:fontRef>
        </p:style>
        <p:txBody>
          <a:bodyPr lIns="68577" tIns="34289" rIns="68577" bIns="34289" rtlCol="0" anchor="ctr"/>
          <a:lstStyle/>
          <a:p>
            <a:pPr algn="ctr"/>
            <a:r>
              <a:rPr kumimoji="1" lang="en-US" altLang="ja-JP" sz="1350" dirty="0"/>
              <a:t>BYOD</a:t>
            </a:r>
            <a:r>
              <a:rPr kumimoji="1" lang="ja-JP" altLang="en-US" sz="1350" dirty="0"/>
              <a:t>や会社提供</a:t>
            </a:r>
            <a:r>
              <a:rPr kumimoji="1" lang="ja-JP" altLang="en-US" sz="1350" dirty="0" smtClean="0"/>
              <a:t>の</a:t>
            </a:r>
            <a:r>
              <a:rPr kumimoji="1" lang="en-US" altLang="ja-JP" sz="1350" smtClean="0"/>
              <a:t/>
            </a:r>
            <a:br>
              <a:rPr kumimoji="1" lang="en-US" altLang="ja-JP" sz="1350" smtClean="0"/>
            </a:br>
            <a:r>
              <a:rPr kumimoji="1" lang="ja-JP" altLang="en-US" sz="1350" dirty="0" smtClean="0"/>
              <a:t>スマホ</a:t>
            </a:r>
            <a:r>
              <a:rPr kumimoji="1" lang="ja-JP" altLang="en-US" sz="1350" dirty="0"/>
              <a:t>による</a:t>
            </a:r>
            <a:r>
              <a:rPr kumimoji="1" lang="en-US" altLang="ja-JP" sz="1350" dirty="0"/>
              <a:t/>
            </a:r>
            <a:br>
              <a:rPr kumimoji="1" lang="en-US" altLang="ja-JP" sz="1350" dirty="0"/>
            </a:br>
            <a:r>
              <a:rPr kumimoji="1" lang="ja-JP" altLang="en-US" sz="1350" dirty="0"/>
              <a:t>端末数の増加</a:t>
            </a:r>
          </a:p>
        </p:txBody>
      </p:sp>
      <p:sp>
        <p:nvSpPr>
          <p:cNvPr id="4" name="Oval 3"/>
          <p:cNvSpPr/>
          <p:nvPr/>
        </p:nvSpPr>
        <p:spPr>
          <a:xfrm>
            <a:off x="1010926" y="3829050"/>
            <a:ext cx="2552700" cy="1104900"/>
          </a:xfrm>
          <a:prstGeom prst="ellipse">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r>
              <a:rPr kumimoji="1" lang="en-US" altLang="ja-JP" sz="1350" dirty="0"/>
              <a:t>VDI</a:t>
            </a:r>
            <a:r>
              <a:rPr kumimoji="1" lang="ja-JP" altLang="en-US" sz="1350" dirty="0"/>
              <a:t>利用</a:t>
            </a:r>
          </a:p>
        </p:txBody>
      </p:sp>
      <p:sp>
        <p:nvSpPr>
          <p:cNvPr id="5" name="Oval 4"/>
          <p:cNvSpPr/>
          <p:nvPr/>
        </p:nvSpPr>
        <p:spPr>
          <a:xfrm>
            <a:off x="5535301" y="2298671"/>
            <a:ext cx="2847975" cy="1104900"/>
          </a:xfrm>
          <a:prstGeom prst="ellipse">
            <a:avLst/>
          </a:prstGeom>
          <a:ln/>
        </p:spPr>
        <p:style>
          <a:lnRef idx="1">
            <a:schemeClr val="dk1"/>
          </a:lnRef>
          <a:fillRef idx="3">
            <a:schemeClr val="dk1"/>
          </a:fillRef>
          <a:effectRef idx="2">
            <a:schemeClr val="dk1"/>
          </a:effectRef>
          <a:fontRef idx="minor">
            <a:schemeClr val="lt1"/>
          </a:fontRef>
        </p:style>
        <p:txBody>
          <a:bodyPr lIns="68577" tIns="34289" rIns="68577" bIns="34289" rtlCol="0" anchor="ctr"/>
          <a:lstStyle/>
          <a:p>
            <a:pPr algn="ctr"/>
            <a:r>
              <a:rPr kumimoji="1" lang="en-US" altLang="ja-JP" sz="1350" dirty="0"/>
              <a:t>SAAS</a:t>
            </a:r>
            <a:r>
              <a:rPr kumimoji="1" lang="ja-JP" altLang="en-US" sz="1350" dirty="0"/>
              <a:t>型</a:t>
            </a:r>
            <a:endParaRPr kumimoji="1" lang="en-US" altLang="ja-JP" sz="1350" dirty="0"/>
          </a:p>
          <a:p>
            <a:pPr algn="ctr"/>
            <a:r>
              <a:rPr kumimoji="1" lang="ja-JP" altLang="en-US" sz="1350" dirty="0"/>
              <a:t>企業アプリの増加</a:t>
            </a:r>
          </a:p>
        </p:txBody>
      </p:sp>
      <p:sp>
        <p:nvSpPr>
          <p:cNvPr id="7" name="Oval 6"/>
          <p:cNvSpPr/>
          <p:nvPr/>
        </p:nvSpPr>
        <p:spPr>
          <a:xfrm>
            <a:off x="4963800" y="3829050"/>
            <a:ext cx="2933700" cy="1104900"/>
          </a:xfrm>
          <a:prstGeom prst="ellipse">
            <a:avLst/>
          </a:prstGeom>
          <a:ln/>
        </p:spPr>
        <p:style>
          <a:lnRef idx="1">
            <a:schemeClr val="dk1"/>
          </a:lnRef>
          <a:fillRef idx="3">
            <a:schemeClr val="dk1"/>
          </a:fillRef>
          <a:effectRef idx="2">
            <a:schemeClr val="dk1"/>
          </a:effectRef>
          <a:fontRef idx="minor">
            <a:schemeClr val="lt1"/>
          </a:fontRef>
        </p:style>
        <p:txBody>
          <a:bodyPr lIns="68577" tIns="34289" rIns="68577" bIns="34289" rtlCol="0" anchor="ctr"/>
          <a:lstStyle/>
          <a:p>
            <a:pPr algn="ctr"/>
            <a:r>
              <a:rPr kumimoji="1" lang="ja-JP" altLang="en-US" sz="1350" dirty="0"/>
              <a:t>スマホの</a:t>
            </a:r>
            <a:r>
              <a:rPr kumimoji="1" lang="en-US" altLang="ja-JP" sz="1350" dirty="0"/>
              <a:t>OS</a:t>
            </a:r>
            <a:r>
              <a:rPr kumimoji="1" lang="ja-JP" altLang="en-US" sz="1350" dirty="0"/>
              <a:t>アップデートや同期型サービスの拡大</a:t>
            </a:r>
          </a:p>
        </p:txBody>
      </p:sp>
      <p:sp>
        <p:nvSpPr>
          <p:cNvPr id="8" name="Oval 7"/>
          <p:cNvSpPr/>
          <p:nvPr/>
        </p:nvSpPr>
        <p:spPr>
          <a:xfrm>
            <a:off x="272738" y="2162175"/>
            <a:ext cx="2747963" cy="1104900"/>
          </a:xfrm>
          <a:prstGeom prst="ellipse">
            <a:avLst/>
          </a:prstGeom>
          <a:ln/>
        </p:spPr>
        <p:style>
          <a:lnRef idx="1">
            <a:schemeClr val="dk1"/>
          </a:lnRef>
          <a:fillRef idx="3">
            <a:schemeClr val="dk1"/>
          </a:fillRef>
          <a:effectRef idx="2">
            <a:schemeClr val="dk1"/>
          </a:effectRef>
          <a:fontRef idx="minor">
            <a:schemeClr val="lt1"/>
          </a:fontRef>
        </p:style>
        <p:txBody>
          <a:bodyPr lIns="68577" tIns="34289" rIns="68577" bIns="34289" rtlCol="0" anchor="ctr"/>
          <a:lstStyle/>
          <a:p>
            <a:pPr algn="ctr"/>
            <a:r>
              <a:rPr kumimoji="1" lang="ja-JP" altLang="en-US" sz="1350" dirty="0"/>
              <a:t>ビデオ利用の拡大</a:t>
            </a:r>
          </a:p>
        </p:txBody>
      </p:sp>
    </p:spTree>
    <p:extLst>
      <p:ext uri="{BB962C8B-B14F-4D97-AF65-F5344CB8AC3E}">
        <p14:creationId xmlns:p14="http://schemas.microsoft.com/office/powerpoint/2010/main" val="39533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IWAN</a:t>
            </a:r>
            <a:r>
              <a:rPr kumimoji="1" lang="ja-JP" altLang="en-US" dirty="0" smtClean="0"/>
              <a:t>で何が嬉しいのか？サマリ</a:t>
            </a:r>
            <a:endParaRPr kumimoji="1" lang="ja-JP" altLang="en-US" dirty="0"/>
          </a:p>
        </p:txBody>
      </p:sp>
      <p:graphicFrame>
        <p:nvGraphicFramePr>
          <p:cNvPr id="4" name="Table 3"/>
          <p:cNvGraphicFramePr>
            <a:graphicFrameLocks noGrp="1"/>
          </p:cNvGraphicFramePr>
          <p:nvPr>
            <p:extLst>
              <p:ext uri="{D42A27DB-BD31-4B8C-83A1-F6EECF244321}">
                <p14:modId xmlns:p14="http://schemas.microsoft.com/office/powerpoint/2010/main" val="865148342"/>
              </p:ext>
            </p:extLst>
          </p:nvPr>
        </p:nvGraphicFramePr>
        <p:xfrm>
          <a:off x="106953" y="1073151"/>
          <a:ext cx="8919762" cy="3250235"/>
        </p:xfrm>
        <a:graphic>
          <a:graphicData uri="http://schemas.openxmlformats.org/drawingml/2006/table">
            <a:tbl>
              <a:tblPr firstRow="1" bandRow="1">
                <a:tableStyleId>{08FB837D-C827-4EFA-A057-4D05807E0F7C}</a:tableStyleId>
              </a:tblPr>
              <a:tblGrid>
                <a:gridCol w="2973254">
                  <a:extLst>
                    <a:ext uri="{9D8B030D-6E8A-4147-A177-3AD203B41FA5}">
                      <a16:colId xmlns:a16="http://schemas.microsoft.com/office/drawing/2014/main" val="20000"/>
                    </a:ext>
                  </a:extLst>
                </a:gridCol>
                <a:gridCol w="2694428">
                  <a:extLst>
                    <a:ext uri="{9D8B030D-6E8A-4147-A177-3AD203B41FA5}">
                      <a16:colId xmlns:a16="http://schemas.microsoft.com/office/drawing/2014/main" val="20001"/>
                    </a:ext>
                  </a:extLst>
                </a:gridCol>
                <a:gridCol w="3252080">
                  <a:extLst>
                    <a:ext uri="{9D8B030D-6E8A-4147-A177-3AD203B41FA5}">
                      <a16:colId xmlns:a16="http://schemas.microsoft.com/office/drawing/2014/main" val="20002"/>
                    </a:ext>
                  </a:extLst>
                </a:gridCol>
              </a:tblGrid>
              <a:tr h="375253">
                <a:tc>
                  <a:txBody>
                    <a:bodyPr/>
                    <a:lstStyle/>
                    <a:p>
                      <a:pPr algn="ctr"/>
                      <a:r>
                        <a:rPr kumimoji="1" lang="ja-JP" altLang="en-US" sz="1100" dirty="0" smtClean="0"/>
                        <a:t>どのようなお客様</a:t>
                      </a:r>
                      <a:endParaRPr kumimoji="1" lang="ja-JP" altLang="en-US" sz="1100" dirty="0"/>
                    </a:p>
                  </a:txBody>
                  <a:tcPr marL="68580" marR="68580" marT="34290" marB="34290"/>
                </a:tc>
                <a:tc>
                  <a:txBody>
                    <a:bodyPr/>
                    <a:lstStyle/>
                    <a:p>
                      <a:pPr algn="ctr"/>
                      <a:r>
                        <a:rPr kumimoji="1" lang="ja-JP" altLang="en-US" sz="1100" dirty="0" smtClean="0"/>
                        <a:t>他社構成の場合</a:t>
                      </a:r>
                      <a:endParaRPr kumimoji="1" lang="ja-JP" altLang="en-US" sz="1100" dirty="0"/>
                    </a:p>
                  </a:txBody>
                  <a:tcPr marL="68580" marR="68580" marT="34290" marB="34290"/>
                </a:tc>
                <a:tc>
                  <a:txBody>
                    <a:bodyPr/>
                    <a:lstStyle/>
                    <a:p>
                      <a:pPr algn="ctr"/>
                      <a:r>
                        <a:rPr kumimoji="1" lang="en-US" altLang="ja-JP" sz="1100" dirty="0" smtClean="0"/>
                        <a:t>Cisco IWAN2.0</a:t>
                      </a:r>
                      <a:r>
                        <a:rPr kumimoji="1" lang="ja-JP" altLang="en-US" sz="1100" dirty="0" smtClean="0"/>
                        <a:t>の場合</a:t>
                      </a:r>
                      <a:endParaRPr kumimoji="1" lang="ja-JP" altLang="en-US" sz="1100" dirty="0"/>
                    </a:p>
                  </a:txBody>
                  <a:tcPr marL="68580" marR="68580" marT="34290" marB="34290"/>
                </a:tc>
                <a:extLst>
                  <a:ext uri="{0D108BD9-81ED-4DB2-BD59-A6C34878D82A}">
                    <a16:rowId xmlns:a16="http://schemas.microsoft.com/office/drawing/2014/main" val="10000"/>
                  </a:ext>
                </a:extLst>
              </a:tr>
              <a:tr h="1106438">
                <a:tc>
                  <a:txBody>
                    <a:bodyPr/>
                    <a:lstStyle/>
                    <a:p>
                      <a:r>
                        <a:rPr kumimoji="1" lang="en-US" altLang="ja-JP" sz="1100" dirty="0" smtClean="0"/>
                        <a:t>Cisco WebEx</a:t>
                      </a:r>
                      <a:r>
                        <a:rPr kumimoji="1" lang="ja-JP" altLang="en-US" sz="1100" dirty="0" smtClean="0"/>
                        <a:t>や</a:t>
                      </a:r>
                      <a:r>
                        <a:rPr kumimoji="1" lang="en-US" altLang="ja-JP" sz="1100" dirty="0" smtClean="0"/>
                        <a:t>Cisco Telepresence</a:t>
                      </a:r>
                      <a:r>
                        <a:rPr kumimoji="1" lang="ja-JP" altLang="en-US" sz="1100" dirty="0" smtClean="0"/>
                        <a:t>を使用されるお客様</a:t>
                      </a:r>
                      <a:endParaRPr kumimoji="1" lang="ja-JP" altLang="en-US" sz="1100" dirty="0"/>
                    </a:p>
                  </a:txBody>
                  <a:tcPr marL="68580" marR="68580" marT="34290" marB="34290"/>
                </a:tc>
                <a:tc>
                  <a:txBody>
                    <a:bodyPr/>
                    <a:lstStyle/>
                    <a:p>
                      <a:r>
                        <a:rPr kumimoji="1" lang="ja-JP" altLang="en-US" sz="1100" dirty="0" smtClean="0"/>
                        <a:t>音声、ビデオ通信の優先制御をしましょう！</a:t>
                      </a:r>
                      <a:endParaRPr kumimoji="1" lang="ja-JP" altLang="en-US" sz="1100" dirty="0"/>
                    </a:p>
                  </a:txBody>
                  <a:tcPr marL="68580" marR="68580" marT="34290" marB="34290"/>
                </a:tc>
                <a:tc>
                  <a:txBody>
                    <a:bodyPr/>
                    <a:lstStyle/>
                    <a:p>
                      <a:r>
                        <a:rPr kumimoji="1" lang="ja-JP" altLang="en-US" sz="1100" dirty="0" smtClean="0"/>
                        <a:t>インターネット回線の帯域は動的に変化します。利用可能な帯域に応じて、追加の</a:t>
                      </a:r>
                      <a:r>
                        <a:rPr kumimoji="1" lang="en-US" altLang="ja-JP" sz="1100" dirty="0" smtClean="0"/>
                        <a:t>Cisco WebEx / Telepresence</a:t>
                      </a:r>
                      <a:r>
                        <a:rPr kumimoji="1" lang="ja-JP" altLang="en-US" sz="1100" dirty="0" smtClean="0"/>
                        <a:t>のセッションを張っても問題ないかどうかを判断してセッションを許可します。</a:t>
                      </a:r>
                      <a:endParaRPr kumimoji="1" lang="ja-JP" altLang="en-US" sz="1100" dirty="0"/>
                    </a:p>
                  </a:txBody>
                  <a:tcPr marL="68580" marR="68580" marT="34290" marB="34290"/>
                </a:tc>
                <a:extLst>
                  <a:ext uri="{0D108BD9-81ED-4DB2-BD59-A6C34878D82A}">
                    <a16:rowId xmlns:a16="http://schemas.microsoft.com/office/drawing/2014/main" val="10001"/>
                  </a:ext>
                </a:extLst>
              </a:tr>
              <a:tr h="491750">
                <a:tc>
                  <a:txBody>
                    <a:bodyPr/>
                    <a:lstStyle/>
                    <a:p>
                      <a:r>
                        <a:rPr kumimoji="1" lang="ja-JP" altLang="en-US" sz="1100" dirty="0" smtClean="0"/>
                        <a:t>インターネット通信が遅い</a:t>
                      </a:r>
                      <a:endParaRPr kumimoji="1" lang="ja-JP" altLang="en-US" sz="1100" dirty="0"/>
                    </a:p>
                  </a:txBody>
                  <a:tcPr marL="68580" marR="68580" marT="34290" marB="34290"/>
                </a:tc>
                <a:tc>
                  <a:txBody>
                    <a:bodyPr/>
                    <a:lstStyle/>
                    <a:p>
                      <a:r>
                        <a:rPr kumimoji="1" lang="ja-JP" altLang="en-US" sz="1100" dirty="0" smtClean="0"/>
                        <a:t>回線、帯域を増やしましょう</a:t>
                      </a:r>
                      <a:endParaRPr kumimoji="1" lang="ja-JP" altLang="en-US" sz="1100" dirty="0"/>
                    </a:p>
                  </a:txBody>
                  <a:tcPr marL="68580" marR="68580" marT="34290" marB="34290"/>
                </a:tc>
                <a:tc>
                  <a:txBody>
                    <a:bodyPr/>
                    <a:lstStyle/>
                    <a:p>
                      <a:r>
                        <a:rPr kumimoji="1" lang="en-US" altLang="ja-JP" sz="1100" dirty="0" smtClean="0"/>
                        <a:t>Akamai Connect </a:t>
                      </a:r>
                      <a:r>
                        <a:rPr kumimoji="1" lang="ja-JP" altLang="en-US" sz="1100" dirty="0" smtClean="0"/>
                        <a:t>で</a:t>
                      </a:r>
                      <a:r>
                        <a:rPr kumimoji="1" lang="en-US" altLang="ja-JP" sz="1100" dirty="0" smtClean="0"/>
                        <a:t>HTTP</a:t>
                      </a:r>
                      <a:r>
                        <a:rPr kumimoji="1" lang="ja-JP" altLang="en-US" sz="1100" dirty="0" smtClean="0"/>
                        <a:t>通信をキャッシュしましょう。（</a:t>
                      </a:r>
                      <a:r>
                        <a:rPr kumimoji="1" lang="en-US" altLang="ja-JP" sz="1100" dirty="0" smtClean="0"/>
                        <a:t>DC</a:t>
                      </a:r>
                      <a:r>
                        <a:rPr kumimoji="1" lang="ja-JP" altLang="en-US" sz="1100" dirty="0" smtClean="0"/>
                        <a:t>側に</a:t>
                      </a:r>
                      <a:r>
                        <a:rPr kumimoji="1" lang="en-US" altLang="ja-JP" sz="1100" dirty="0" smtClean="0"/>
                        <a:t>WAAS</a:t>
                      </a:r>
                      <a:r>
                        <a:rPr kumimoji="1" lang="ja-JP" altLang="en-US" sz="1100" dirty="0" smtClean="0"/>
                        <a:t>が無くても動きます）</a:t>
                      </a:r>
                      <a:endParaRPr kumimoji="1" lang="ja-JP" altLang="en-US" sz="1100" dirty="0"/>
                    </a:p>
                  </a:txBody>
                  <a:tcPr marL="68580" marR="68580" marT="34290" marB="34290"/>
                </a:tc>
                <a:extLst>
                  <a:ext uri="{0D108BD9-81ED-4DB2-BD59-A6C34878D82A}">
                    <a16:rowId xmlns:a16="http://schemas.microsoft.com/office/drawing/2014/main" val="10002"/>
                  </a:ext>
                </a:extLst>
              </a:tr>
              <a:tr h="901541">
                <a:tc>
                  <a:txBody>
                    <a:bodyPr/>
                    <a:lstStyle/>
                    <a:p>
                      <a:r>
                        <a:rPr lang="ja-JP" altLang="en-US" sz="1100" dirty="0" smtClean="0"/>
                        <a:t>多拠点をつないでいて、クラウド／</a:t>
                      </a:r>
                      <a:r>
                        <a:rPr lang="en-US" altLang="ja-JP" sz="1100" dirty="0" smtClean="0"/>
                        <a:t>DC</a:t>
                      </a:r>
                      <a:r>
                        <a:rPr lang="ja-JP" altLang="en-US" sz="1100" dirty="0" smtClean="0"/>
                        <a:t>アクセスの回線切替を楽に効果的に行いたい</a:t>
                      </a:r>
                      <a:endParaRPr lang="ja-JP" altLang="en-US" sz="1100" dirty="0"/>
                    </a:p>
                  </a:txBody>
                  <a:tcPr marL="68580" marR="68580" marT="34290" marB="34290"/>
                </a:tc>
                <a:tc>
                  <a:txBody>
                    <a:bodyPr/>
                    <a:lstStyle/>
                    <a:p>
                      <a:r>
                        <a:rPr lang="ja-JP" altLang="en-US" sz="1100" dirty="0" smtClean="0"/>
                        <a:t>メイン回線に何かあればバックアップに</a:t>
                      </a:r>
                      <a:r>
                        <a:rPr lang="en-US" altLang="ja-JP" sz="1100" smtClean="0"/>
                        <a:t/>
                      </a:r>
                      <a:br>
                        <a:rPr lang="en-US" altLang="ja-JP" sz="1100" smtClean="0"/>
                      </a:br>
                      <a:r>
                        <a:rPr lang="ja-JP" altLang="en-US" sz="1100" dirty="0" smtClean="0"/>
                        <a:t>切り替えましょう（</a:t>
                      </a:r>
                      <a:r>
                        <a:rPr lang="en-US" altLang="ja-JP" sz="1100" dirty="0" smtClean="0"/>
                        <a:t>Active / Standby)</a:t>
                      </a:r>
                      <a:endParaRPr lang="ja-JP" altLang="en-US" sz="1100" dirty="0"/>
                    </a:p>
                  </a:txBody>
                  <a:tcPr marL="68580" marR="68580" marT="34290" marB="34290"/>
                </a:tc>
                <a:tc>
                  <a:txBody>
                    <a:bodyPr/>
                    <a:lstStyle/>
                    <a:p>
                      <a:r>
                        <a:rPr kumimoji="1" lang="ja-JP" altLang="en-US" sz="1100" dirty="0" smtClean="0"/>
                        <a:t>せっかく複数回線契約しているのだから両方を使い</a:t>
                      </a:r>
                      <a:r>
                        <a:rPr kumimoji="1" lang="en-US" altLang="ja-JP" sz="1100" dirty="0" err="1" smtClean="0"/>
                        <a:t>PfR</a:t>
                      </a:r>
                      <a:r>
                        <a:rPr kumimoji="1" lang="ja-JP" altLang="en-US" sz="1100" dirty="0" smtClean="0"/>
                        <a:t>でコントローラから簡単に管理しましょう。重要なアプリは</a:t>
                      </a:r>
                      <a:r>
                        <a:rPr kumimoji="1" lang="en-US" altLang="ja-JP" sz="1100" dirty="0" smtClean="0"/>
                        <a:t>SLA</a:t>
                      </a:r>
                      <a:r>
                        <a:rPr kumimoji="1" lang="ja-JP" altLang="en-US" sz="1100" dirty="0" smtClean="0"/>
                        <a:t>のある回線を主に使用し、溢れたらインターネット回線も使いましょう。</a:t>
                      </a:r>
                      <a:endParaRPr kumimoji="1" lang="ja-JP" altLang="en-US" sz="1100" dirty="0"/>
                    </a:p>
                  </a:txBody>
                  <a:tcPr marL="68580" marR="68580" marT="34290" marB="34290"/>
                </a:tc>
                <a:extLst>
                  <a:ext uri="{0D108BD9-81ED-4DB2-BD59-A6C34878D82A}">
                    <a16:rowId xmlns:a16="http://schemas.microsoft.com/office/drawing/2014/main" val="10003"/>
                  </a:ext>
                </a:extLst>
              </a:tr>
              <a:tr h="375253">
                <a:tc>
                  <a:txBody>
                    <a:bodyPr/>
                    <a:lstStyle/>
                    <a:p>
                      <a:r>
                        <a:rPr kumimoji="1" lang="en-US" altLang="ja-JP" sz="1100" dirty="0" smtClean="0"/>
                        <a:t>WAN</a:t>
                      </a:r>
                      <a:r>
                        <a:rPr kumimoji="1" lang="ja-JP" altLang="en-US" sz="1100" dirty="0" smtClean="0"/>
                        <a:t>回線ではセキュリティを確保したい</a:t>
                      </a:r>
                      <a:endParaRPr kumimoji="1" lang="ja-JP" altLang="en-US" sz="1100" dirty="0"/>
                    </a:p>
                  </a:txBody>
                  <a:tcPr marL="68580" marR="68580" marT="34290" marB="34290"/>
                </a:tc>
                <a:tc>
                  <a:txBody>
                    <a:bodyPr/>
                    <a:lstStyle/>
                    <a:p>
                      <a:r>
                        <a:rPr kumimoji="1" lang="ja-JP" altLang="en-US" sz="1100" dirty="0" smtClean="0"/>
                        <a:t>暗号化しましょう！</a:t>
                      </a:r>
                      <a:endParaRPr kumimoji="1" lang="ja-JP" altLang="en-US" sz="1100" dirty="0"/>
                    </a:p>
                  </a:txBody>
                  <a:tcPr marL="68580" marR="68580" marT="34290" marB="34290"/>
                </a:tc>
                <a:tc>
                  <a:txBody>
                    <a:bodyPr/>
                    <a:lstStyle/>
                    <a:p>
                      <a:r>
                        <a:rPr kumimoji="1" lang="en-US" altLang="ja-JP" sz="1100" dirty="0" smtClean="0"/>
                        <a:t>Cisco </a:t>
                      </a:r>
                      <a:r>
                        <a:rPr kumimoji="1" lang="ja-JP" altLang="en-US" sz="1100" dirty="0" smtClean="0"/>
                        <a:t>の暗号化は他社より強力です。</a:t>
                      </a:r>
                      <a:endParaRPr kumimoji="1" lang="ja-JP" altLang="en-US" sz="1100" dirty="0"/>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93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526773" y="915409"/>
            <a:ext cx="7487693" cy="1937121"/>
          </a:xfrm>
        </p:spPr>
        <p:txBody>
          <a:bodyPr/>
          <a:lstStyle/>
          <a:p>
            <a:r>
              <a:rPr lang="en-US" altLang="ja-JP" dirty="0" smtClean="0"/>
              <a:t>Cisco ISR</a:t>
            </a:r>
            <a:r>
              <a:rPr lang="ja-JP" altLang="en-US" dirty="0" smtClean="0"/>
              <a:t>ルータの強み</a:t>
            </a:r>
            <a:endParaRPr kumimoji="1" lang="ja-JP" altLang="en-US" dirty="0"/>
          </a:p>
        </p:txBody>
      </p:sp>
    </p:spTree>
    <p:extLst>
      <p:ext uri="{BB962C8B-B14F-4D97-AF65-F5344CB8AC3E}">
        <p14:creationId xmlns:p14="http://schemas.microsoft.com/office/powerpoint/2010/main" val="332844192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AutoShape 55"/>
          <p:cNvSpPr>
            <a:spLocks noChangeArrowheads="1"/>
          </p:cNvSpPr>
          <p:nvPr/>
        </p:nvSpPr>
        <p:spPr bwMode="auto">
          <a:xfrm>
            <a:off x="53665" y="1599643"/>
            <a:ext cx="2214246" cy="540059"/>
          </a:xfrm>
          <a:prstGeom prst="roundRect">
            <a:avLst>
              <a:gd name="adj" fmla="val 0"/>
            </a:avLst>
          </a:prstGeom>
          <a:solidFill>
            <a:srgbClr val="0096D6">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algn="ctr"/>
            <a:r>
              <a:rPr kumimoji="1" lang="en-US" altLang="ja-JP" sz="1100" b="1" u="sng" dirty="0">
                <a:solidFill>
                  <a:srgbClr val="FFFF00"/>
                </a:solidFill>
              </a:rPr>
              <a:t>1. </a:t>
            </a:r>
            <a:r>
              <a:rPr kumimoji="1" lang="ja-JP" altLang="en-US" sz="1100" b="1" u="sng" dirty="0">
                <a:solidFill>
                  <a:srgbClr val="FFFF00"/>
                </a:solidFill>
              </a:rPr>
              <a:t>安定したネットワークの提供</a:t>
            </a:r>
          </a:p>
        </p:txBody>
      </p:sp>
      <p:sp>
        <p:nvSpPr>
          <p:cNvPr id="98" name="AutoShape 55"/>
          <p:cNvSpPr>
            <a:spLocks noChangeArrowheads="1"/>
          </p:cNvSpPr>
          <p:nvPr/>
        </p:nvSpPr>
        <p:spPr bwMode="auto">
          <a:xfrm>
            <a:off x="53664" y="2246107"/>
            <a:ext cx="2214246" cy="540059"/>
          </a:xfrm>
          <a:prstGeom prst="roundRect">
            <a:avLst>
              <a:gd name="adj" fmla="val 0"/>
            </a:avLst>
          </a:prstGeom>
          <a:solidFill>
            <a:srgbClr val="0096D6">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algn="ctr"/>
            <a:r>
              <a:rPr kumimoji="1" lang="en-US" altLang="ja-JP" sz="1100" b="1" u="sng" dirty="0">
                <a:solidFill>
                  <a:srgbClr val="FFFF00"/>
                </a:solidFill>
              </a:rPr>
              <a:t>2. </a:t>
            </a:r>
            <a:r>
              <a:rPr kumimoji="1" lang="ja-JP" altLang="en-US" sz="1100" b="1" u="sng" dirty="0">
                <a:solidFill>
                  <a:srgbClr val="FFFF00"/>
                </a:solidFill>
              </a:rPr>
              <a:t>投資の保護と最適化</a:t>
            </a:r>
          </a:p>
        </p:txBody>
      </p:sp>
      <p:sp>
        <p:nvSpPr>
          <p:cNvPr id="99" name="AutoShape 55"/>
          <p:cNvSpPr>
            <a:spLocks noChangeArrowheads="1"/>
          </p:cNvSpPr>
          <p:nvPr/>
        </p:nvSpPr>
        <p:spPr bwMode="auto">
          <a:xfrm>
            <a:off x="53663" y="2895787"/>
            <a:ext cx="2214246" cy="540059"/>
          </a:xfrm>
          <a:prstGeom prst="roundRect">
            <a:avLst>
              <a:gd name="adj" fmla="val 0"/>
            </a:avLst>
          </a:prstGeom>
          <a:solidFill>
            <a:srgbClr val="0096D6">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algn="ctr"/>
            <a:r>
              <a:rPr kumimoji="1" lang="en-US" altLang="ja-JP" sz="1100" b="1" u="sng" dirty="0">
                <a:solidFill>
                  <a:srgbClr val="FFFF00"/>
                </a:solidFill>
              </a:rPr>
              <a:t>3. </a:t>
            </a:r>
            <a:r>
              <a:rPr kumimoji="1" lang="ja-JP" altLang="en-US" sz="1100" b="1" u="sng" dirty="0">
                <a:solidFill>
                  <a:srgbClr val="FFFF00"/>
                </a:solidFill>
              </a:rPr>
              <a:t>セキュリティ強化</a:t>
            </a:r>
          </a:p>
        </p:txBody>
      </p:sp>
      <p:sp>
        <p:nvSpPr>
          <p:cNvPr id="100" name="AutoShape 55"/>
          <p:cNvSpPr>
            <a:spLocks noChangeArrowheads="1"/>
          </p:cNvSpPr>
          <p:nvPr/>
        </p:nvSpPr>
        <p:spPr bwMode="auto">
          <a:xfrm>
            <a:off x="53663" y="3543859"/>
            <a:ext cx="2214246" cy="540059"/>
          </a:xfrm>
          <a:prstGeom prst="roundRect">
            <a:avLst>
              <a:gd name="adj" fmla="val 0"/>
            </a:avLst>
          </a:prstGeom>
          <a:solidFill>
            <a:srgbClr val="0096D6">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algn="ctr"/>
            <a:r>
              <a:rPr kumimoji="1" lang="en-US" altLang="ja-JP" sz="1100" b="1" u="sng" dirty="0">
                <a:solidFill>
                  <a:srgbClr val="FFFF00"/>
                </a:solidFill>
              </a:rPr>
              <a:t>4. </a:t>
            </a:r>
            <a:r>
              <a:rPr kumimoji="1" lang="ja-JP" altLang="en-US" sz="1100" b="1" u="sng" dirty="0">
                <a:solidFill>
                  <a:srgbClr val="FFFF00"/>
                </a:solidFill>
              </a:rPr>
              <a:t>将来性</a:t>
            </a:r>
          </a:p>
        </p:txBody>
      </p:sp>
      <p:sp>
        <p:nvSpPr>
          <p:cNvPr id="2" name="タイトル 1"/>
          <p:cNvSpPr>
            <a:spLocks noGrp="1"/>
          </p:cNvSpPr>
          <p:nvPr>
            <p:ph type="title"/>
          </p:nvPr>
        </p:nvSpPr>
        <p:spPr>
          <a:xfrm>
            <a:off x="437766" y="32203"/>
            <a:ext cx="8345488" cy="731837"/>
          </a:xfrm>
        </p:spPr>
        <p:txBody>
          <a:bodyPr/>
          <a:lstStyle/>
          <a:p>
            <a:r>
              <a:rPr kumimoji="1" lang="en-US" altLang="ja-JP" sz="2800" dirty="0" smtClean="0"/>
              <a:t>Cisco</a:t>
            </a:r>
            <a:r>
              <a:rPr kumimoji="1" lang="ja-JP" altLang="en-US" sz="2800" dirty="0" smtClean="0"/>
              <a:t>機器全般の選定理由</a:t>
            </a:r>
            <a:endParaRPr kumimoji="1" lang="ja-JP" altLang="en-US" sz="2800" dirty="0"/>
          </a:p>
        </p:txBody>
      </p:sp>
      <p:sp>
        <p:nvSpPr>
          <p:cNvPr id="47" name="角丸四角形 46"/>
          <p:cNvSpPr/>
          <p:nvPr/>
        </p:nvSpPr>
        <p:spPr>
          <a:xfrm>
            <a:off x="5951749" y="847770"/>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長期的に安定して機器の供給が可能</a:t>
            </a:r>
            <a:endParaRPr kumimoji="1" lang="en-US" altLang="ja-JP" sz="1100" dirty="0">
              <a:solidFill>
                <a:srgbClr val="080808"/>
              </a:solidFill>
            </a:endParaRPr>
          </a:p>
        </p:txBody>
      </p:sp>
      <p:sp>
        <p:nvSpPr>
          <p:cNvPr id="69" name="角丸四角形 68"/>
          <p:cNvSpPr/>
          <p:nvPr/>
        </p:nvSpPr>
        <p:spPr>
          <a:xfrm>
            <a:off x="5949366" y="1269184"/>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ネットワークの安定供給</a:t>
            </a:r>
            <a:endParaRPr kumimoji="1" lang="en-US" altLang="ja-JP" sz="1100" dirty="0">
              <a:solidFill>
                <a:srgbClr val="080808"/>
              </a:solidFill>
            </a:endParaRPr>
          </a:p>
          <a:p>
            <a:pPr indent="-108000">
              <a:buFont typeface="Arial" panose="020B0604020202020204" pitchFamily="34" charset="0"/>
              <a:buChar char="•"/>
            </a:pPr>
            <a:r>
              <a:rPr kumimoji="1" lang="ja-JP" altLang="en-US" sz="1100" dirty="0">
                <a:solidFill>
                  <a:srgbClr val="080808"/>
                </a:solidFill>
              </a:rPr>
              <a:t>トラブルの極小化</a:t>
            </a:r>
          </a:p>
        </p:txBody>
      </p:sp>
      <p:sp>
        <p:nvSpPr>
          <p:cNvPr id="72" name="角丸四角形 71"/>
          <p:cNvSpPr/>
          <p:nvPr/>
        </p:nvSpPr>
        <p:spPr>
          <a:xfrm>
            <a:off x="5948174" y="1686948"/>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グローバルレベルでの運用の平準化</a:t>
            </a:r>
            <a:endParaRPr kumimoji="1" lang="en-US" altLang="ja-JP" sz="1100" dirty="0">
              <a:solidFill>
                <a:srgbClr val="080808"/>
              </a:solidFill>
            </a:endParaRPr>
          </a:p>
          <a:p>
            <a:pPr indent="-108000">
              <a:buFont typeface="Arial" panose="020B0604020202020204" pitchFamily="34" charset="0"/>
              <a:buChar char="•"/>
            </a:pPr>
            <a:r>
              <a:rPr kumimoji="1" lang="ja-JP" altLang="en-US" sz="1100" dirty="0">
                <a:solidFill>
                  <a:srgbClr val="080808"/>
                </a:solidFill>
              </a:rPr>
              <a:t>世界最大の販売チャネルとエンジニアを保有</a:t>
            </a:r>
            <a:endParaRPr kumimoji="1" lang="en-US" altLang="ja-JP" sz="1100" dirty="0">
              <a:solidFill>
                <a:srgbClr val="080808"/>
              </a:solidFill>
            </a:endParaRPr>
          </a:p>
        </p:txBody>
      </p:sp>
      <p:sp>
        <p:nvSpPr>
          <p:cNvPr id="75" name="角丸四角形 74"/>
          <p:cNvSpPr/>
          <p:nvPr/>
        </p:nvSpPr>
        <p:spPr>
          <a:xfrm>
            <a:off x="5946982" y="2110961"/>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運用の平準化と既存ナレッジの活用</a:t>
            </a:r>
            <a:endParaRPr kumimoji="1" lang="en-US" altLang="ja-JP" sz="1100" dirty="0">
              <a:solidFill>
                <a:srgbClr val="080808"/>
              </a:solidFill>
            </a:endParaRPr>
          </a:p>
          <a:p>
            <a:pPr indent="-108000">
              <a:buFont typeface="Arial" panose="020B0604020202020204" pitchFamily="34" charset="0"/>
              <a:buChar char="•"/>
            </a:pPr>
            <a:r>
              <a:rPr kumimoji="1" lang="ja-JP" altLang="en-US" sz="1100" dirty="0">
                <a:solidFill>
                  <a:srgbClr val="080808"/>
                </a:solidFill>
              </a:rPr>
              <a:t>運用コストと体制構築コストの削減</a:t>
            </a:r>
          </a:p>
        </p:txBody>
      </p:sp>
      <p:sp>
        <p:nvSpPr>
          <p:cNvPr id="78" name="角丸四角形 77"/>
          <p:cNvSpPr/>
          <p:nvPr/>
        </p:nvSpPr>
        <p:spPr>
          <a:xfrm>
            <a:off x="5945790" y="2533495"/>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同一メーカーによるトラブルの極小化</a:t>
            </a:r>
          </a:p>
          <a:p>
            <a:pPr indent="-108000">
              <a:buFont typeface="Arial" panose="020B0604020202020204" pitchFamily="34" charset="0"/>
              <a:buChar char="•"/>
            </a:pPr>
            <a:r>
              <a:rPr kumimoji="1" lang="ja-JP" altLang="en-US" sz="1100" dirty="0">
                <a:solidFill>
                  <a:srgbClr val="080808"/>
                </a:solidFill>
              </a:rPr>
              <a:t>運用管理における自動化機能</a:t>
            </a:r>
          </a:p>
        </p:txBody>
      </p:sp>
      <p:sp>
        <p:nvSpPr>
          <p:cNvPr id="81" name="角丸四角形 80"/>
          <p:cNvSpPr/>
          <p:nvPr/>
        </p:nvSpPr>
        <p:spPr>
          <a:xfrm>
            <a:off x="5945790" y="2962504"/>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長期利用による投資保護</a:t>
            </a:r>
          </a:p>
        </p:txBody>
      </p:sp>
      <p:sp>
        <p:nvSpPr>
          <p:cNvPr id="84" name="角丸四角形 83"/>
          <p:cNvSpPr/>
          <p:nvPr/>
        </p:nvSpPr>
        <p:spPr>
          <a:xfrm>
            <a:off x="5944599" y="3383494"/>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既存資産の有効活用</a:t>
            </a:r>
            <a:endParaRPr kumimoji="1" lang="en-US" altLang="ja-JP" sz="1100" dirty="0">
              <a:solidFill>
                <a:srgbClr val="080808"/>
              </a:solidFill>
            </a:endParaRPr>
          </a:p>
          <a:p>
            <a:pPr indent="-108000">
              <a:buFont typeface="Arial" panose="020B0604020202020204" pitchFamily="34" charset="0"/>
              <a:buChar char="•"/>
            </a:pPr>
            <a:r>
              <a:rPr kumimoji="1" lang="ja-JP" altLang="en-US" sz="1100" dirty="0">
                <a:solidFill>
                  <a:srgbClr val="080808"/>
                </a:solidFill>
              </a:rPr>
              <a:t>運用効率化とトラブルの極小化</a:t>
            </a:r>
          </a:p>
        </p:txBody>
      </p:sp>
      <p:sp>
        <p:nvSpPr>
          <p:cNvPr id="87" name="角丸四角形 86"/>
          <p:cNvSpPr/>
          <p:nvPr/>
        </p:nvSpPr>
        <p:spPr>
          <a:xfrm>
            <a:off x="5943407" y="3793438"/>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en-US" altLang="ja-JP" sz="1100" dirty="0">
                <a:solidFill>
                  <a:srgbClr val="080808"/>
                </a:solidFill>
              </a:rPr>
              <a:t>Firewall / IPS</a:t>
            </a:r>
            <a:r>
              <a:rPr kumimoji="1" lang="ja-JP" altLang="en-US" sz="1100" dirty="0">
                <a:solidFill>
                  <a:srgbClr val="080808"/>
                </a:solidFill>
              </a:rPr>
              <a:t>等の高価な機器を導入する事なく、ネットワーク機器で可視化が可能</a:t>
            </a:r>
          </a:p>
        </p:txBody>
      </p:sp>
      <p:sp>
        <p:nvSpPr>
          <p:cNvPr id="90" name="角丸四角形 89"/>
          <p:cNvSpPr/>
          <p:nvPr/>
        </p:nvSpPr>
        <p:spPr>
          <a:xfrm>
            <a:off x="5946982" y="4214403"/>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ネットワークで豊富なセキュリティ機能を提供</a:t>
            </a:r>
          </a:p>
        </p:txBody>
      </p:sp>
      <p:sp>
        <p:nvSpPr>
          <p:cNvPr id="93" name="角丸四角形 92"/>
          <p:cNvSpPr/>
          <p:nvPr/>
        </p:nvSpPr>
        <p:spPr>
          <a:xfrm>
            <a:off x="5946982" y="4647196"/>
            <a:ext cx="3132343" cy="359744"/>
          </a:xfrm>
          <a:prstGeom prst="roundRect">
            <a:avLst>
              <a:gd name="adj" fmla="val 0"/>
            </a:avLst>
          </a:prstGeom>
          <a:solidFill>
            <a:srgbClr val="FFFF00"/>
          </a:solidFill>
          <a:ln w="25400">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
              <a:buFont typeface="Arial" panose="020B0604020202020204" pitchFamily="34" charset="0"/>
              <a:buChar char="•"/>
            </a:pPr>
            <a:r>
              <a:rPr kumimoji="1" lang="ja-JP" altLang="en-US" sz="1100" dirty="0">
                <a:solidFill>
                  <a:srgbClr val="080808"/>
                </a:solidFill>
              </a:rPr>
              <a:t>今回導入または導入済機器を買い替える事なく</a:t>
            </a:r>
            <a:r>
              <a:rPr kumimoji="1" lang="en-US" altLang="ja-JP" sz="1100" dirty="0">
                <a:solidFill>
                  <a:srgbClr val="080808"/>
                </a:solidFill>
              </a:rPr>
              <a:t>SDN</a:t>
            </a:r>
            <a:r>
              <a:rPr kumimoji="1" lang="ja-JP" altLang="en-US" sz="1100" dirty="0">
                <a:solidFill>
                  <a:srgbClr val="080808"/>
                </a:solidFill>
              </a:rPr>
              <a:t>等の新たな技術に対応可能</a:t>
            </a:r>
          </a:p>
        </p:txBody>
      </p:sp>
      <p:cxnSp>
        <p:nvCxnSpPr>
          <p:cNvPr id="101" name="直線矢印コネクタ 100"/>
          <p:cNvCxnSpPr>
            <a:stCxn id="97" idx="3"/>
            <a:endCxn id="59" idx="1"/>
          </p:cNvCxnSpPr>
          <p:nvPr/>
        </p:nvCxnSpPr>
        <p:spPr>
          <a:xfrm flipV="1">
            <a:off x="2267911" y="1026373"/>
            <a:ext cx="420793" cy="843299"/>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a:stCxn id="97" idx="3"/>
            <a:endCxn id="70" idx="1"/>
          </p:cNvCxnSpPr>
          <p:nvPr/>
        </p:nvCxnSpPr>
        <p:spPr>
          <a:xfrm flipV="1">
            <a:off x="2267911" y="1447788"/>
            <a:ext cx="418409" cy="421885"/>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sp>
        <p:nvSpPr>
          <p:cNvPr id="107" name="Text Placeholder 1"/>
          <p:cNvSpPr txBox="1">
            <a:spLocks/>
          </p:cNvSpPr>
          <p:nvPr/>
        </p:nvSpPr>
        <p:spPr>
          <a:xfrm>
            <a:off x="2685129" y="572950"/>
            <a:ext cx="3135668" cy="267766"/>
          </a:xfrm>
          <a:prstGeom prst="rect">
            <a:avLst/>
          </a:prstGeom>
        </p:spPr>
        <p:txBody>
          <a:bodyPr wrap="square" anchor="ctr" anchorCtr="0">
            <a:spAutoFit/>
          </a:bodyPr>
          <a:lstStyle>
            <a:lvl1pPr marL="226444" indent="-226444" algn="l" defTabSz="912124" rtl="0" eaLnBrk="1" fontAlgn="base" hangingPunct="1">
              <a:lnSpc>
                <a:spcPct val="95000"/>
              </a:lnSpc>
              <a:spcBef>
                <a:spcPts val="1433"/>
              </a:spcBef>
              <a:spcAft>
                <a:spcPct val="0"/>
              </a:spcAft>
              <a:buClr>
                <a:schemeClr val="tx2"/>
              </a:buClr>
              <a:buSzPct val="90000"/>
              <a:buFont typeface="Arial" charset="0"/>
              <a:buChar char="•"/>
              <a:defRPr kumimoji="1" lang="en-US" sz="2000" kern="1200" dirty="0">
                <a:solidFill>
                  <a:schemeClr val="tx1"/>
                </a:solidFill>
                <a:latin typeface="+mn-lt"/>
                <a:ea typeface="ＭＳ Ｐゴシック" charset="0"/>
                <a:cs typeface="CiscoSans"/>
              </a:defRPr>
            </a:lvl1pPr>
            <a:lvl2pPr marL="478283" indent="-287816" algn="l" defTabSz="912124" rtl="0" eaLnBrk="1" fontAlgn="base" hangingPunct="1">
              <a:lnSpc>
                <a:spcPct val="95000"/>
              </a:lnSpc>
              <a:spcBef>
                <a:spcPts val="800"/>
              </a:spcBef>
              <a:spcAft>
                <a:spcPct val="0"/>
              </a:spcAft>
              <a:buClr>
                <a:schemeClr val="tx2"/>
              </a:buClr>
              <a:buFont typeface="Arial" charset="0"/>
              <a:buChar char="•"/>
              <a:defRPr kumimoji="1" lang="en-US" sz="1900" kern="1200" dirty="0">
                <a:solidFill>
                  <a:schemeClr val="tx1"/>
                </a:solidFill>
                <a:latin typeface="+mn-lt"/>
                <a:ea typeface="ＭＳ Ｐゴシック" charset="0"/>
                <a:cs typeface="CiscoSans"/>
              </a:defRPr>
            </a:lvl2pPr>
            <a:lvl3pPr marL="575633" indent="-226444" algn="l" defTabSz="912124" rtl="0" eaLnBrk="1" fontAlgn="base" hangingPunct="1">
              <a:lnSpc>
                <a:spcPct val="95000"/>
              </a:lnSpc>
              <a:spcBef>
                <a:spcPts val="833"/>
              </a:spcBef>
              <a:spcAft>
                <a:spcPct val="0"/>
              </a:spcAft>
              <a:buFont typeface="Arial" charset="0"/>
              <a:buChar char="•"/>
              <a:defRPr kumimoji="1" lang="en-US" sz="1600" kern="1200" dirty="0">
                <a:solidFill>
                  <a:schemeClr val="tx1"/>
                </a:solidFill>
                <a:latin typeface="+mn-lt"/>
                <a:ea typeface="ＭＳ Ｐゴシック" charset="0"/>
                <a:cs typeface="CiscoSans"/>
              </a:defRPr>
            </a:lvl3pPr>
            <a:lvl4pPr marL="670867"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4pPr>
            <a:lvl5pPr marL="766099"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5pPr>
            <a:lvl6pPr marL="1151606" indent="-228553" algn="l" defTabSz="914209" rtl="0" eaLnBrk="1" latinLnBrk="0" hangingPunct="1">
              <a:spcBef>
                <a:spcPts val="800"/>
              </a:spcBef>
              <a:buFont typeface="Arial" pitchFamily="34" charset="0"/>
              <a:buChar char="•"/>
              <a:defRPr kumimoji="1"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kumimoji="1"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kumimoji="1"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1200" i="1" u="sng" dirty="0">
                <a:solidFill>
                  <a:srgbClr val="000000"/>
                </a:solidFill>
              </a:rPr>
              <a:t>選定理由</a:t>
            </a:r>
            <a:endParaRPr lang="en-US" altLang="ja-JP" sz="1200" i="1" u="sng" dirty="0">
              <a:solidFill>
                <a:srgbClr val="000000"/>
              </a:solidFill>
            </a:endParaRPr>
          </a:p>
        </p:txBody>
      </p:sp>
      <p:sp>
        <p:nvSpPr>
          <p:cNvPr id="108" name="Text Placeholder 1"/>
          <p:cNvSpPr txBox="1">
            <a:spLocks/>
          </p:cNvSpPr>
          <p:nvPr/>
        </p:nvSpPr>
        <p:spPr>
          <a:xfrm>
            <a:off x="53664" y="572950"/>
            <a:ext cx="2214246" cy="267766"/>
          </a:xfrm>
          <a:prstGeom prst="rect">
            <a:avLst/>
          </a:prstGeom>
        </p:spPr>
        <p:txBody>
          <a:bodyPr wrap="square" anchor="ctr" anchorCtr="0">
            <a:spAutoFit/>
          </a:bodyPr>
          <a:lstStyle>
            <a:lvl1pPr marL="226444" indent="-226444" algn="l" defTabSz="912124" rtl="0" eaLnBrk="1" fontAlgn="base" hangingPunct="1">
              <a:lnSpc>
                <a:spcPct val="95000"/>
              </a:lnSpc>
              <a:spcBef>
                <a:spcPts val="1433"/>
              </a:spcBef>
              <a:spcAft>
                <a:spcPct val="0"/>
              </a:spcAft>
              <a:buClr>
                <a:schemeClr val="tx2"/>
              </a:buClr>
              <a:buSzPct val="90000"/>
              <a:buFont typeface="Arial" charset="0"/>
              <a:buChar char="•"/>
              <a:defRPr kumimoji="1" lang="en-US" sz="2000" kern="1200" dirty="0">
                <a:solidFill>
                  <a:schemeClr val="tx1"/>
                </a:solidFill>
                <a:latin typeface="+mn-lt"/>
                <a:ea typeface="ＭＳ Ｐゴシック" charset="0"/>
                <a:cs typeface="CiscoSans"/>
              </a:defRPr>
            </a:lvl1pPr>
            <a:lvl2pPr marL="478283" indent="-287816" algn="l" defTabSz="912124" rtl="0" eaLnBrk="1" fontAlgn="base" hangingPunct="1">
              <a:lnSpc>
                <a:spcPct val="95000"/>
              </a:lnSpc>
              <a:spcBef>
                <a:spcPts val="800"/>
              </a:spcBef>
              <a:spcAft>
                <a:spcPct val="0"/>
              </a:spcAft>
              <a:buClr>
                <a:schemeClr val="tx2"/>
              </a:buClr>
              <a:buFont typeface="Arial" charset="0"/>
              <a:buChar char="•"/>
              <a:defRPr kumimoji="1" lang="en-US" sz="1900" kern="1200" dirty="0">
                <a:solidFill>
                  <a:schemeClr val="tx1"/>
                </a:solidFill>
                <a:latin typeface="+mn-lt"/>
                <a:ea typeface="ＭＳ Ｐゴシック" charset="0"/>
                <a:cs typeface="CiscoSans"/>
              </a:defRPr>
            </a:lvl2pPr>
            <a:lvl3pPr marL="575633" indent="-226444" algn="l" defTabSz="912124" rtl="0" eaLnBrk="1" fontAlgn="base" hangingPunct="1">
              <a:lnSpc>
                <a:spcPct val="95000"/>
              </a:lnSpc>
              <a:spcBef>
                <a:spcPts val="833"/>
              </a:spcBef>
              <a:spcAft>
                <a:spcPct val="0"/>
              </a:spcAft>
              <a:buFont typeface="Arial" charset="0"/>
              <a:buChar char="•"/>
              <a:defRPr kumimoji="1" lang="en-US" sz="1600" kern="1200" dirty="0">
                <a:solidFill>
                  <a:schemeClr val="tx1"/>
                </a:solidFill>
                <a:latin typeface="+mn-lt"/>
                <a:ea typeface="ＭＳ Ｐゴシック" charset="0"/>
                <a:cs typeface="CiscoSans"/>
              </a:defRPr>
            </a:lvl3pPr>
            <a:lvl4pPr marL="670867"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4pPr>
            <a:lvl5pPr marL="766099"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5pPr>
            <a:lvl6pPr marL="1151606" indent="-228553" algn="l" defTabSz="914209" rtl="0" eaLnBrk="1" latinLnBrk="0" hangingPunct="1">
              <a:spcBef>
                <a:spcPts val="800"/>
              </a:spcBef>
              <a:buFont typeface="Arial" pitchFamily="34" charset="0"/>
              <a:buChar char="•"/>
              <a:defRPr kumimoji="1"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kumimoji="1"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kumimoji="1"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1200" i="1" u="sng" dirty="0">
                <a:solidFill>
                  <a:srgbClr val="000000"/>
                </a:solidFill>
              </a:rPr>
              <a:t>目的</a:t>
            </a:r>
            <a:endParaRPr lang="en-US" altLang="ja-JP" sz="1200" i="1" u="sng" dirty="0">
              <a:solidFill>
                <a:srgbClr val="000000"/>
              </a:solidFill>
            </a:endParaRPr>
          </a:p>
        </p:txBody>
      </p:sp>
      <p:sp>
        <p:nvSpPr>
          <p:cNvPr id="109" name="Text Placeholder 1"/>
          <p:cNvSpPr txBox="1">
            <a:spLocks/>
          </p:cNvSpPr>
          <p:nvPr/>
        </p:nvSpPr>
        <p:spPr>
          <a:xfrm>
            <a:off x="5943406" y="572950"/>
            <a:ext cx="3132343" cy="267766"/>
          </a:xfrm>
          <a:prstGeom prst="rect">
            <a:avLst/>
          </a:prstGeom>
        </p:spPr>
        <p:txBody>
          <a:bodyPr wrap="square" anchor="ctr" anchorCtr="0">
            <a:spAutoFit/>
          </a:bodyPr>
          <a:lstStyle>
            <a:lvl1pPr marL="226444" indent="-226444" algn="l" defTabSz="912124" rtl="0" eaLnBrk="1" fontAlgn="base" hangingPunct="1">
              <a:lnSpc>
                <a:spcPct val="95000"/>
              </a:lnSpc>
              <a:spcBef>
                <a:spcPts val="1433"/>
              </a:spcBef>
              <a:spcAft>
                <a:spcPct val="0"/>
              </a:spcAft>
              <a:buClr>
                <a:schemeClr val="tx2"/>
              </a:buClr>
              <a:buSzPct val="90000"/>
              <a:buFont typeface="Arial" charset="0"/>
              <a:buChar char="•"/>
              <a:defRPr kumimoji="1" lang="en-US" sz="2000" kern="1200" dirty="0">
                <a:solidFill>
                  <a:schemeClr val="tx1"/>
                </a:solidFill>
                <a:latin typeface="+mn-lt"/>
                <a:ea typeface="ＭＳ Ｐゴシック" charset="0"/>
                <a:cs typeface="CiscoSans"/>
              </a:defRPr>
            </a:lvl1pPr>
            <a:lvl2pPr marL="478283" indent="-287816" algn="l" defTabSz="912124" rtl="0" eaLnBrk="1" fontAlgn="base" hangingPunct="1">
              <a:lnSpc>
                <a:spcPct val="95000"/>
              </a:lnSpc>
              <a:spcBef>
                <a:spcPts val="800"/>
              </a:spcBef>
              <a:spcAft>
                <a:spcPct val="0"/>
              </a:spcAft>
              <a:buClr>
                <a:schemeClr val="tx2"/>
              </a:buClr>
              <a:buFont typeface="Arial" charset="0"/>
              <a:buChar char="•"/>
              <a:defRPr kumimoji="1" lang="en-US" sz="1900" kern="1200" dirty="0">
                <a:solidFill>
                  <a:schemeClr val="tx1"/>
                </a:solidFill>
                <a:latin typeface="+mn-lt"/>
                <a:ea typeface="ＭＳ Ｐゴシック" charset="0"/>
                <a:cs typeface="CiscoSans"/>
              </a:defRPr>
            </a:lvl2pPr>
            <a:lvl3pPr marL="575633" indent="-226444" algn="l" defTabSz="912124" rtl="0" eaLnBrk="1" fontAlgn="base" hangingPunct="1">
              <a:lnSpc>
                <a:spcPct val="95000"/>
              </a:lnSpc>
              <a:spcBef>
                <a:spcPts val="833"/>
              </a:spcBef>
              <a:spcAft>
                <a:spcPct val="0"/>
              </a:spcAft>
              <a:buFont typeface="Arial" charset="0"/>
              <a:buChar char="•"/>
              <a:defRPr kumimoji="1" lang="en-US" sz="1600" kern="1200" dirty="0">
                <a:solidFill>
                  <a:schemeClr val="tx1"/>
                </a:solidFill>
                <a:latin typeface="+mn-lt"/>
                <a:ea typeface="ＭＳ Ｐゴシック" charset="0"/>
                <a:cs typeface="CiscoSans"/>
              </a:defRPr>
            </a:lvl3pPr>
            <a:lvl4pPr marL="670867"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4pPr>
            <a:lvl5pPr marL="766099" indent="-226444" algn="l" defTabSz="912124" rtl="0" eaLnBrk="1" fontAlgn="base" hangingPunct="1">
              <a:lnSpc>
                <a:spcPct val="95000"/>
              </a:lnSpc>
              <a:spcBef>
                <a:spcPts val="833"/>
              </a:spcBef>
              <a:spcAft>
                <a:spcPct val="0"/>
              </a:spcAft>
              <a:buFont typeface="Arial" charset="0"/>
              <a:buChar char="•"/>
              <a:defRPr kumimoji="1" lang="en-US" sz="1500" kern="1200" dirty="0">
                <a:solidFill>
                  <a:schemeClr val="tx1"/>
                </a:solidFill>
                <a:latin typeface="+mn-lt"/>
                <a:ea typeface="ＭＳ Ｐゴシック" charset="0"/>
                <a:cs typeface="CiscoSans"/>
              </a:defRPr>
            </a:lvl5pPr>
            <a:lvl6pPr marL="1151606" indent="-228553" algn="l" defTabSz="914209" rtl="0" eaLnBrk="1" latinLnBrk="0" hangingPunct="1">
              <a:spcBef>
                <a:spcPts val="800"/>
              </a:spcBef>
              <a:buFont typeface="Arial" pitchFamily="34" charset="0"/>
              <a:buChar char="•"/>
              <a:defRPr kumimoji="1"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kumimoji="1"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kumimoji="1"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1200" i="1" u="sng" dirty="0">
                <a:solidFill>
                  <a:srgbClr val="000000"/>
                </a:solidFill>
              </a:rPr>
              <a:t>優位性</a:t>
            </a:r>
            <a:endParaRPr lang="en-US" altLang="ja-JP" sz="1200" i="1" u="sng" dirty="0">
              <a:solidFill>
                <a:srgbClr val="000000"/>
              </a:solidFill>
            </a:endParaRPr>
          </a:p>
        </p:txBody>
      </p:sp>
      <p:cxnSp>
        <p:nvCxnSpPr>
          <p:cNvPr id="110" name="直線矢印コネクタ 109"/>
          <p:cNvCxnSpPr>
            <a:stCxn id="97" idx="3"/>
            <a:endCxn id="73" idx="1"/>
          </p:cNvCxnSpPr>
          <p:nvPr/>
        </p:nvCxnSpPr>
        <p:spPr>
          <a:xfrm flipV="1">
            <a:off x="2267911" y="1865551"/>
            <a:ext cx="417218" cy="4121"/>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97" idx="3"/>
            <a:endCxn id="76" idx="1"/>
          </p:cNvCxnSpPr>
          <p:nvPr/>
        </p:nvCxnSpPr>
        <p:spPr>
          <a:xfrm>
            <a:off x="2267911" y="1869672"/>
            <a:ext cx="416026" cy="419892"/>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stCxn id="97" idx="3"/>
            <a:endCxn id="79" idx="1"/>
          </p:cNvCxnSpPr>
          <p:nvPr/>
        </p:nvCxnSpPr>
        <p:spPr>
          <a:xfrm>
            <a:off x="2267911" y="1869672"/>
            <a:ext cx="414834" cy="842426"/>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98" idx="3"/>
            <a:endCxn id="70" idx="1"/>
          </p:cNvCxnSpPr>
          <p:nvPr/>
        </p:nvCxnSpPr>
        <p:spPr>
          <a:xfrm flipV="1">
            <a:off x="2267910" y="1447787"/>
            <a:ext cx="418410" cy="1068350"/>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a:stCxn id="98" idx="3"/>
            <a:endCxn id="76" idx="1"/>
          </p:cNvCxnSpPr>
          <p:nvPr/>
        </p:nvCxnSpPr>
        <p:spPr>
          <a:xfrm flipV="1">
            <a:off x="2267910" y="2289564"/>
            <a:ext cx="416027" cy="226573"/>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a:stCxn id="98" idx="3"/>
            <a:endCxn id="79" idx="1"/>
          </p:cNvCxnSpPr>
          <p:nvPr/>
        </p:nvCxnSpPr>
        <p:spPr>
          <a:xfrm>
            <a:off x="2267910" y="2516137"/>
            <a:ext cx="414835" cy="195961"/>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a:stCxn id="98" idx="3"/>
            <a:endCxn id="82" idx="1"/>
          </p:cNvCxnSpPr>
          <p:nvPr/>
        </p:nvCxnSpPr>
        <p:spPr>
          <a:xfrm>
            <a:off x="2267910" y="2516137"/>
            <a:ext cx="414835" cy="624970"/>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a:stCxn id="98" idx="3"/>
            <a:endCxn id="85" idx="1"/>
          </p:cNvCxnSpPr>
          <p:nvPr/>
        </p:nvCxnSpPr>
        <p:spPr>
          <a:xfrm>
            <a:off x="2267910" y="2516137"/>
            <a:ext cx="413643" cy="1045960"/>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a:stCxn id="99" idx="3"/>
            <a:endCxn id="88" idx="1"/>
          </p:cNvCxnSpPr>
          <p:nvPr/>
        </p:nvCxnSpPr>
        <p:spPr>
          <a:xfrm>
            <a:off x="2267909" y="3165816"/>
            <a:ext cx="412452" cy="806225"/>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a:stCxn id="99" idx="3"/>
            <a:endCxn id="91" idx="1"/>
          </p:cNvCxnSpPr>
          <p:nvPr/>
        </p:nvCxnSpPr>
        <p:spPr>
          <a:xfrm>
            <a:off x="2267910" y="3165816"/>
            <a:ext cx="416027" cy="1227190"/>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44" name="直線矢印コネクタ 143"/>
          <p:cNvCxnSpPr>
            <a:stCxn id="99" idx="3"/>
            <a:endCxn id="94" idx="1"/>
          </p:cNvCxnSpPr>
          <p:nvPr/>
        </p:nvCxnSpPr>
        <p:spPr>
          <a:xfrm>
            <a:off x="2267910" y="3165816"/>
            <a:ext cx="416027" cy="1659983"/>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47" name="直線矢印コネクタ 146"/>
          <p:cNvCxnSpPr>
            <a:stCxn id="100" idx="3"/>
            <a:endCxn id="94" idx="1"/>
          </p:cNvCxnSpPr>
          <p:nvPr/>
        </p:nvCxnSpPr>
        <p:spPr>
          <a:xfrm>
            <a:off x="2267910" y="3813889"/>
            <a:ext cx="416027" cy="1011910"/>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50" name="直線矢印コネクタ 149"/>
          <p:cNvCxnSpPr>
            <a:stCxn id="100" idx="3"/>
            <a:endCxn id="91" idx="1"/>
          </p:cNvCxnSpPr>
          <p:nvPr/>
        </p:nvCxnSpPr>
        <p:spPr>
          <a:xfrm>
            <a:off x="2267910" y="3813889"/>
            <a:ext cx="416027" cy="579117"/>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53" name="直線矢印コネクタ 152"/>
          <p:cNvCxnSpPr>
            <a:stCxn id="100" idx="3"/>
            <a:endCxn id="88" idx="1"/>
          </p:cNvCxnSpPr>
          <p:nvPr/>
        </p:nvCxnSpPr>
        <p:spPr>
          <a:xfrm>
            <a:off x="2267909" y="3813889"/>
            <a:ext cx="412452" cy="158152"/>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a:stCxn id="100" idx="3"/>
            <a:endCxn id="85" idx="1"/>
          </p:cNvCxnSpPr>
          <p:nvPr/>
        </p:nvCxnSpPr>
        <p:spPr>
          <a:xfrm flipV="1">
            <a:off x="2267910" y="3562097"/>
            <a:ext cx="413644" cy="251792"/>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cxnSp>
        <p:nvCxnSpPr>
          <p:cNvPr id="159" name="直線矢印コネクタ 158"/>
          <p:cNvCxnSpPr>
            <a:stCxn id="100" idx="3"/>
            <a:endCxn id="82" idx="1"/>
          </p:cNvCxnSpPr>
          <p:nvPr/>
        </p:nvCxnSpPr>
        <p:spPr>
          <a:xfrm flipV="1">
            <a:off x="2267909" y="3141107"/>
            <a:ext cx="414836" cy="672782"/>
          </a:xfrm>
          <a:prstGeom prst="straightConnector1">
            <a:avLst/>
          </a:prstGeom>
          <a:ln w="38100" cap="rnd">
            <a:tailEnd type="none" w="lg" len="lg"/>
          </a:ln>
        </p:spPr>
        <p:style>
          <a:lnRef idx="1">
            <a:schemeClr val="accent1"/>
          </a:lnRef>
          <a:fillRef idx="0">
            <a:schemeClr val="accent1"/>
          </a:fillRef>
          <a:effectRef idx="0">
            <a:schemeClr val="accent1"/>
          </a:effectRef>
          <a:fontRef idx="minor">
            <a:schemeClr val="tx1"/>
          </a:fontRef>
        </p:style>
      </p:cxnSp>
      <p:sp>
        <p:nvSpPr>
          <p:cNvPr id="59" name="AutoShape 55"/>
          <p:cNvSpPr>
            <a:spLocks noChangeArrowheads="1"/>
          </p:cNvSpPr>
          <p:nvPr/>
        </p:nvSpPr>
        <p:spPr bwMode="auto">
          <a:xfrm>
            <a:off x="2688704" y="843558"/>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マーケットシェア</a:t>
            </a:r>
            <a:r>
              <a:rPr lang="en-US" altLang="ja-JP" sz="1100" kern="0" dirty="0">
                <a:solidFill>
                  <a:srgbClr val="FFFFFF"/>
                </a:solidFill>
              </a:rPr>
              <a:t>1</a:t>
            </a:r>
            <a:r>
              <a:rPr lang="ja-JP" altLang="en-US" sz="1100" kern="0" dirty="0">
                <a:solidFill>
                  <a:srgbClr val="FFFFFF"/>
                </a:solidFill>
              </a:rPr>
              <a:t>位のメーカーの採用</a:t>
            </a:r>
          </a:p>
        </p:txBody>
      </p:sp>
      <p:sp>
        <p:nvSpPr>
          <p:cNvPr id="70" name="AutoShape 55"/>
          <p:cNvSpPr>
            <a:spLocks noChangeArrowheads="1"/>
          </p:cNvSpPr>
          <p:nvPr/>
        </p:nvSpPr>
        <p:spPr bwMode="auto">
          <a:xfrm>
            <a:off x="2686320" y="1264973"/>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ワールドワイドで広く使われている業界標準技術の採用</a:t>
            </a:r>
          </a:p>
        </p:txBody>
      </p:sp>
      <p:sp>
        <p:nvSpPr>
          <p:cNvPr id="73" name="AutoShape 55"/>
          <p:cNvSpPr>
            <a:spLocks noChangeArrowheads="1"/>
          </p:cNvSpPr>
          <p:nvPr/>
        </p:nvSpPr>
        <p:spPr bwMode="auto">
          <a:xfrm>
            <a:off x="2685128" y="1682736"/>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グローバル同一で供給可能な機器・技術・サポートの採用</a:t>
            </a:r>
          </a:p>
        </p:txBody>
      </p:sp>
      <p:sp>
        <p:nvSpPr>
          <p:cNvPr id="76" name="AutoShape 55"/>
          <p:cNvSpPr>
            <a:spLocks noChangeArrowheads="1"/>
          </p:cNvSpPr>
          <p:nvPr/>
        </p:nvSpPr>
        <p:spPr bwMode="auto">
          <a:xfrm>
            <a:off x="2683937" y="2106750"/>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社内広く普及している製品の採用</a:t>
            </a:r>
          </a:p>
        </p:txBody>
      </p:sp>
      <p:sp>
        <p:nvSpPr>
          <p:cNvPr id="79" name="AutoShape 55"/>
          <p:cNvSpPr>
            <a:spLocks noChangeArrowheads="1"/>
          </p:cNvSpPr>
          <p:nvPr/>
        </p:nvSpPr>
        <p:spPr bwMode="auto">
          <a:xfrm>
            <a:off x="2682745" y="2529283"/>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pPr>
            <a:r>
              <a:rPr lang="ja-JP" altLang="en-US" sz="1100" kern="0" dirty="0">
                <a:solidFill>
                  <a:srgbClr val="FFFFFF"/>
                </a:solidFill>
              </a:rPr>
              <a:t>社内で標準的に利用している</a:t>
            </a:r>
            <a:r>
              <a:rPr lang="en-US" altLang="ja-JP" sz="1100" kern="0" dirty="0">
                <a:solidFill>
                  <a:srgbClr val="FFFFFF"/>
                </a:solidFill>
              </a:rPr>
              <a:t>IP-Phone</a:t>
            </a:r>
            <a:r>
              <a:rPr lang="ja-JP" altLang="en-US" sz="1100" kern="0" dirty="0">
                <a:solidFill>
                  <a:srgbClr val="FFFFFF"/>
                </a:solidFill>
              </a:rPr>
              <a:t>とビデオ会議の親和性</a:t>
            </a:r>
          </a:p>
        </p:txBody>
      </p:sp>
      <p:sp>
        <p:nvSpPr>
          <p:cNvPr id="82" name="AutoShape 55"/>
          <p:cNvSpPr>
            <a:spLocks noChangeArrowheads="1"/>
          </p:cNvSpPr>
          <p:nvPr/>
        </p:nvSpPr>
        <p:spPr bwMode="auto">
          <a:xfrm>
            <a:off x="2682745" y="2958292"/>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業界最長のライフサイクル</a:t>
            </a:r>
          </a:p>
        </p:txBody>
      </p:sp>
      <p:sp>
        <p:nvSpPr>
          <p:cNvPr id="85" name="AutoShape 55"/>
          <p:cNvSpPr>
            <a:spLocks noChangeArrowheads="1"/>
          </p:cNvSpPr>
          <p:nvPr/>
        </p:nvSpPr>
        <p:spPr bwMode="auto">
          <a:xfrm>
            <a:off x="2681553" y="3379282"/>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有線</a:t>
            </a:r>
            <a:r>
              <a:rPr lang="en-US" altLang="ja-JP" sz="1100" kern="0" dirty="0">
                <a:solidFill>
                  <a:srgbClr val="FFFFFF"/>
                </a:solidFill>
              </a:rPr>
              <a:t>LAN</a:t>
            </a:r>
            <a:r>
              <a:rPr lang="ja-JP" altLang="en-US" sz="1100" kern="0" dirty="0">
                <a:solidFill>
                  <a:srgbClr val="FFFFFF"/>
                </a:solidFill>
              </a:rPr>
              <a:t>・無線</a:t>
            </a:r>
            <a:r>
              <a:rPr lang="en-US" altLang="ja-JP" sz="1100" kern="0" dirty="0">
                <a:solidFill>
                  <a:srgbClr val="FFFFFF"/>
                </a:solidFill>
              </a:rPr>
              <a:t>LAN</a:t>
            </a:r>
            <a:r>
              <a:rPr lang="ja-JP" altLang="en-US" sz="1100" kern="0" dirty="0">
                <a:solidFill>
                  <a:srgbClr val="FFFFFF"/>
                </a:solidFill>
              </a:rPr>
              <a:t>との統合管理</a:t>
            </a:r>
          </a:p>
        </p:txBody>
      </p:sp>
      <p:sp>
        <p:nvSpPr>
          <p:cNvPr id="88" name="AutoShape 55"/>
          <p:cNvSpPr>
            <a:spLocks noChangeArrowheads="1"/>
          </p:cNvSpPr>
          <p:nvPr/>
        </p:nvSpPr>
        <p:spPr bwMode="auto">
          <a:xfrm>
            <a:off x="2680361" y="3789226"/>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ネットワークレベルでトラフィックの可視化</a:t>
            </a:r>
          </a:p>
        </p:txBody>
      </p:sp>
      <p:sp>
        <p:nvSpPr>
          <p:cNvPr id="91" name="AutoShape 55"/>
          <p:cNvSpPr>
            <a:spLocks noChangeArrowheads="1"/>
          </p:cNvSpPr>
          <p:nvPr/>
        </p:nvSpPr>
        <p:spPr bwMode="auto">
          <a:xfrm>
            <a:off x="2683937" y="4210191"/>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ja-JP" altLang="en-US" sz="1100" kern="0" dirty="0">
                <a:solidFill>
                  <a:srgbClr val="FFFFFF"/>
                </a:solidFill>
              </a:rPr>
              <a:t>セキュリティとネットワークの融合</a:t>
            </a:r>
          </a:p>
        </p:txBody>
      </p:sp>
      <p:sp>
        <p:nvSpPr>
          <p:cNvPr id="94" name="AutoShape 55"/>
          <p:cNvSpPr>
            <a:spLocks noChangeArrowheads="1"/>
          </p:cNvSpPr>
          <p:nvPr/>
        </p:nvSpPr>
        <p:spPr bwMode="auto">
          <a:xfrm>
            <a:off x="2683937" y="4642984"/>
            <a:ext cx="3141627" cy="365629"/>
          </a:xfrm>
          <a:prstGeom prst="roundRect">
            <a:avLst>
              <a:gd name="adj" fmla="val 0"/>
            </a:avLst>
          </a:prstGeom>
          <a:solidFill>
            <a:srgbClr val="0066FF">
              <a:alpha val="80000"/>
            </a:srgbClr>
          </a:solidFill>
          <a:ln w="9525" algn="ctr">
            <a:noFill/>
            <a:round/>
            <a:headEnd/>
            <a:tailEnd/>
          </a:ln>
          <a:effectLst>
            <a:outerShdw dist="107763" dir="2700000" algn="ctr" rotWithShape="0">
              <a:srgbClr val="FFFFFF">
                <a:alpha val="50000"/>
              </a:srgbClr>
            </a:outerShdw>
          </a:effectLst>
        </p:spPr>
        <p:txBody>
          <a:bodyPr wrap="square" anchor="ctr"/>
          <a:lstStyle/>
          <a:p>
            <a:pPr defTabSz="914171" fontAlgn="base">
              <a:spcBef>
                <a:spcPct val="0"/>
              </a:spcBef>
              <a:spcAft>
                <a:spcPct val="0"/>
              </a:spcAft>
              <a:defRPr/>
            </a:pPr>
            <a:r>
              <a:rPr lang="en-US" altLang="ja-JP" sz="1100" kern="0" dirty="0">
                <a:solidFill>
                  <a:srgbClr val="FFFFFF"/>
                </a:solidFill>
              </a:rPr>
              <a:t>SDN</a:t>
            </a:r>
            <a:r>
              <a:rPr lang="ja-JP" altLang="en-US" sz="1100" kern="0" dirty="0">
                <a:solidFill>
                  <a:srgbClr val="FFFFFF"/>
                </a:solidFill>
              </a:rPr>
              <a:t>等の新たな技術が容易に適応可能</a:t>
            </a:r>
          </a:p>
        </p:txBody>
      </p:sp>
      <p:sp>
        <p:nvSpPr>
          <p:cNvPr id="58" name="右矢印 57"/>
          <p:cNvSpPr/>
          <p:nvPr/>
        </p:nvSpPr>
        <p:spPr>
          <a:xfrm>
            <a:off x="5829139" y="847771"/>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71" name="右矢印 70"/>
          <p:cNvSpPr/>
          <p:nvPr/>
        </p:nvSpPr>
        <p:spPr>
          <a:xfrm>
            <a:off x="5826755" y="1269185"/>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74" name="右矢印 73"/>
          <p:cNvSpPr/>
          <p:nvPr/>
        </p:nvSpPr>
        <p:spPr>
          <a:xfrm>
            <a:off x="5825563" y="1686949"/>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77" name="右矢印 76"/>
          <p:cNvSpPr/>
          <p:nvPr/>
        </p:nvSpPr>
        <p:spPr>
          <a:xfrm>
            <a:off x="5824372" y="2110962"/>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80" name="右矢印 79"/>
          <p:cNvSpPr/>
          <p:nvPr/>
        </p:nvSpPr>
        <p:spPr>
          <a:xfrm>
            <a:off x="5823180" y="2533495"/>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83" name="右矢印 82"/>
          <p:cNvSpPr/>
          <p:nvPr/>
        </p:nvSpPr>
        <p:spPr>
          <a:xfrm>
            <a:off x="5823180" y="2962504"/>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86" name="右矢印 85"/>
          <p:cNvSpPr/>
          <p:nvPr/>
        </p:nvSpPr>
        <p:spPr>
          <a:xfrm>
            <a:off x="5821988" y="3383494"/>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89" name="右矢印 88"/>
          <p:cNvSpPr/>
          <p:nvPr/>
        </p:nvSpPr>
        <p:spPr>
          <a:xfrm>
            <a:off x="5820796" y="3793438"/>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92" name="右矢印 91"/>
          <p:cNvSpPr/>
          <p:nvPr/>
        </p:nvSpPr>
        <p:spPr>
          <a:xfrm>
            <a:off x="5824372" y="4214404"/>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
        <p:nvSpPr>
          <p:cNvPr id="95" name="右矢印 94"/>
          <p:cNvSpPr/>
          <p:nvPr/>
        </p:nvSpPr>
        <p:spPr>
          <a:xfrm>
            <a:off x="5824372" y="4647196"/>
            <a:ext cx="164408" cy="355883"/>
          </a:xfrm>
          <a:prstGeom prst="rightArrow">
            <a:avLst/>
          </a:prstGeom>
          <a:solidFill>
            <a:srgbClr val="0048AF"/>
          </a:solidFill>
          <a:ln w="25400" cap="flat" cmpd="sng" algn="ctr">
            <a:noFill/>
            <a:prstDash val="solid"/>
          </a:ln>
          <a:effectLst/>
        </p:spPr>
        <p:txBody>
          <a:bodyPr rtlCol="0" anchor="ctr"/>
          <a:lstStyle/>
          <a:p>
            <a:pPr algn="ctr" defTabSz="457086" fontAlgn="base">
              <a:spcBef>
                <a:spcPct val="0"/>
              </a:spcBef>
              <a:spcAft>
                <a:spcPct val="0"/>
              </a:spcAft>
              <a:defRPr/>
            </a:pPr>
            <a:endParaRPr kumimoji="1" lang="ja-JP" altLang="en-US" sz="1000" kern="0" dirty="0">
              <a:solidFill>
                <a:srgbClr val="FFFFFF"/>
              </a:solidFill>
              <a:latin typeface="Arial"/>
              <a:ea typeface="ＭＳ Ｐゴシック" panose="020B0600070205080204" pitchFamily="50" charset="-128"/>
            </a:endParaRPr>
          </a:p>
        </p:txBody>
      </p:sp>
    </p:spTree>
    <p:extLst>
      <p:ext uri="{BB962C8B-B14F-4D97-AF65-F5344CB8AC3E}">
        <p14:creationId xmlns:p14="http://schemas.microsoft.com/office/powerpoint/2010/main" val="1201908861"/>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270184"/>
            <a:ext cx="8345488" cy="731837"/>
          </a:xfrm>
        </p:spPr>
        <p:txBody>
          <a:bodyPr/>
          <a:lstStyle/>
          <a:p>
            <a:r>
              <a:rPr kumimoji="1" lang="ja-JP" altLang="en-US" sz="2400" dirty="0" smtClean="0"/>
              <a:t>技術サポート：グローバルの販売チャネルとサポート体制</a:t>
            </a:r>
            <a:endParaRPr kumimoji="1" lang="ja-JP" altLang="en-US" sz="2400" dirty="0"/>
          </a:p>
        </p:txBody>
      </p:sp>
      <p:pic>
        <p:nvPicPr>
          <p:cNvPr id="74" name="図 66" descr="world.png"/>
          <p:cNvPicPr>
            <a:picLocks noChangeAspect="1"/>
          </p:cNvPicPr>
          <p:nvPr/>
        </p:nvPicPr>
        <p:blipFill>
          <a:blip r:embed="rId2" cstate="print">
            <a:duotone>
              <a:srgbClr val="0D868E">
                <a:shade val="45000"/>
                <a:satMod val="135000"/>
              </a:srgb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43508" y="688876"/>
            <a:ext cx="8043250" cy="3395042"/>
          </a:xfrm>
          <a:prstGeom prst="rect">
            <a:avLst/>
          </a:prstGeom>
          <a:noFill/>
          <a:ln w="9525">
            <a:noFill/>
            <a:miter lim="800000"/>
            <a:headEnd/>
            <a:tailEnd/>
          </a:ln>
        </p:spPr>
      </p:pic>
      <p:grpSp>
        <p:nvGrpSpPr>
          <p:cNvPr id="87" name="Group 61"/>
          <p:cNvGrpSpPr/>
          <p:nvPr/>
        </p:nvGrpSpPr>
        <p:grpSpPr>
          <a:xfrm>
            <a:off x="2593957" y="897564"/>
            <a:ext cx="6823895" cy="478950"/>
            <a:chOff x="1771737" y="1883412"/>
            <a:chExt cx="7156077" cy="296606"/>
          </a:xfrm>
        </p:grpSpPr>
        <p:sp>
          <p:nvSpPr>
            <p:cNvPr id="88"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89" name="Rectangle 91"/>
            <p:cNvSpPr>
              <a:spLocks noChangeArrowheads="1"/>
            </p:cNvSpPr>
            <p:nvPr/>
          </p:nvSpPr>
          <p:spPr bwMode="auto">
            <a:xfrm>
              <a:off x="2637581" y="1906247"/>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ja-JP" altLang="en-US" sz="1799" dirty="0">
                  <a:solidFill>
                    <a:srgbClr val="000000"/>
                  </a:solidFill>
                  <a:cs typeface="Arial" panose="020B0604020202020204" pitchFamily="34" charset="0"/>
                </a:rPr>
                <a:t>世界各国で同一の</a:t>
              </a:r>
              <a:r>
                <a:rPr lang="ja-JP" altLang="en-US" sz="1799" dirty="0" smtClean="0">
                  <a:solidFill>
                    <a:srgbClr val="000000"/>
                  </a:solidFill>
                  <a:cs typeface="Arial" panose="020B0604020202020204" pitchFamily="34" charset="0"/>
                </a:rPr>
                <a:t>製品、サポート</a:t>
              </a:r>
              <a:r>
                <a:rPr lang="ja-JP" altLang="en-US" sz="1799" dirty="0">
                  <a:solidFill>
                    <a:srgbClr val="000000"/>
                  </a:solidFill>
                  <a:cs typeface="Arial" panose="020B0604020202020204" pitchFamily="34" charset="0"/>
                </a:rPr>
                <a:t>を提供</a:t>
              </a:r>
            </a:p>
          </p:txBody>
        </p:sp>
      </p:grpSp>
      <p:grpSp>
        <p:nvGrpSpPr>
          <p:cNvPr id="93" name="Group 61"/>
          <p:cNvGrpSpPr/>
          <p:nvPr/>
        </p:nvGrpSpPr>
        <p:grpSpPr>
          <a:xfrm>
            <a:off x="2593956" y="2019105"/>
            <a:ext cx="6823895" cy="478950"/>
            <a:chOff x="1771737" y="1883412"/>
            <a:chExt cx="7156077" cy="296606"/>
          </a:xfrm>
        </p:grpSpPr>
        <p:sp>
          <p:nvSpPr>
            <p:cNvPr id="94"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95" name="Rectangle 91"/>
            <p:cNvSpPr>
              <a:spLocks noChangeArrowheads="1"/>
            </p:cNvSpPr>
            <p:nvPr/>
          </p:nvSpPr>
          <p:spPr bwMode="auto">
            <a:xfrm>
              <a:off x="2637581" y="1906247"/>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ja-JP" altLang="en-US" sz="1799" dirty="0">
                  <a:solidFill>
                    <a:srgbClr val="000000"/>
                  </a:solidFill>
                  <a:cs typeface="Arial" panose="020B0604020202020204" pitchFamily="34" charset="0"/>
                </a:rPr>
                <a:t>約 </a:t>
              </a:r>
              <a:r>
                <a:rPr lang="en-US" altLang="ja-JP" sz="1799" dirty="0">
                  <a:solidFill>
                    <a:srgbClr val="000000"/>
                  </a:solidFill>
                  <a:cs typeface="Arial" panose="020B0604020202020204" pitchFamily="34" charset="0"/>
                </a:rPr>
                <a:t>70,000 </a:t>
              </a:r>
              <a:r>
                <a:rPr lang="ja-JP" altLang="en-US" sz="1799" dirty="0">
                  <a:solidFill>
                    <a:srgbClr val="000000"/>
                  </a:solidFill>
                  <a:cs typeface="Arial" panose="020B0604020202020204" pitchFamily="34" charset="0"/>
                </a:rPr>
                <a:t>社の</a:t>
              </a:r>
              <a:r>
                <a:rPr lang="ja-JP" altLang="en-US" sz="1799" dirty="0" smtClean="0">
                  <a:solidFill>
                    <a:srgbClr val="000000"/>
                  </a:solidFill>
                  <a:cs typeface="Arial" panose="020B0604020202020204" pitchFamily="34" charset="0"/>
                </a:rPr>
                <a:t>チャネル パートナー</a:t>
              </a:r>
              <a:endParaRPr lang="ja-JP" altLang="en-US" sz="1799" dirty="0">
                <a:solidFill>
                  <a:srgbClr val="000000"/>
                </a:solidFill>
                <a:cs typeface="Arial" panose="020B0604020202020204" pitchFamily="34" charset="0"/>
              </a:endParaRPr>
            </a:p>
          </p:txBody>
        </p:sp>
      </p:grpSp>
      <p:grpSp>
        <p:nvGrpSpPr>
          <p:cNvPr id="96" name="Group 61"/>
          <p:cNvGrpSpPr/>
          <p:nvPr/>
        </p:nvGrpSpPr>
        <p:grpSpPr>
          <a:xfrm>
            <a:off x="2593956" y="2572197"/>
            <a:ext cx="6823895" cy="478950"/>
            <a:chOff x="1771737" y="1883412"/>
            <a:chExt cx="7156077" cy="296606"/>
          </a:xfrm>
        </p:grpSpPr>
        <p:sp>
          <p:nvSpPr>
            <p:cNvPr id="97"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98" name="Rectangle 91"/>
            <p:cNvSpPr>
              <a:spLocks noChangeArrowheads="1"/>
            </p:cNvSpPr>
            <p:nvPr/>
          </p:nvSpPr>
          <p:spPr bwMode="auto">
            <a:xfrm>
              <a:off x="2637581" y="1906248"/>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en-US" altLang="ja-JP" sz="1799" dirty="0">
                  <a:solidFill>
                    <a:srgbClr val="000000"/>
                  </a:solidFill>
                  <a:cs typeface="Arial" panose="020B0604020202020204" pitchFamily="34" charset="0"/>
                </a:rPr>
                <a:t>26,000</a:t>
              </a:r>
              <a:r>
                <a:rPr lang="ja-JP" altLang="en-US" sz="1799" dirty="0">
                  <a:solidFill>
                    <a:srgbClr val="000000"/>
                  </a:solidFill>
                  <a:cs typeface="Arial" panose="020B0604020202020204" pitchFamily="34" charset="0"/>
                </a:rPr>
                <a:t>人を超える</a:t>
              </a:r>
              <a:r>
                <a:rPr lang="en-US" altLang="ja-JP" sz="1799" dirty="0">
                  <a:solidFill>
                    <a:srgbClr val="000000"/>
                  </a:solidFill>
                  <a:cs typeface="Arial" panose="020B0604020202020204" pitchFamily="34" charset="0"/>
                </a:rPr>
                <a:t>CCIE </a:t>
              </a:r>
              <a:r>
                <a:rPr lang="ja-JP" altLang="en-US" sz="1799" dirty="0">
                  <a:solidFill>
                    <a:srgbClr val="000000"/>
                  </a:solidFill>
                  <a:cs typeface="Arial" panose="020B0604020202020204" pitchFamily="34" charset="0"/>
                </a:rPr>
                <a:t>プロフェッショナル</a:t>
              </a:r>
            </a:p>
          </p:txBody>
        </p:sp>
      </p:grpSp>
      <p:grpSp>
        <p:nvGrpSpPr>
          <p:cNvPr id="99" name="Group 61"/>
          <p:cNvGrpSpPr/>
          <p:nvPr/>
        </p:nvGrpSpPr>
        <p:grpSpPr>
          <a:xfrm>
            <a:off x="2593956" y="3125436"/>
            <a:ext cx="6823895" cy="478950"/>
            <a:chOff x="1771737" y="1883412"/>
            <a:chExt cx="7156077" cy="296606"/>
          </a:xfrm>
        </p:grpSpPr>
        <p:sp>
          <p:nvSpPr>
            <p:cNvPr id="100"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101" name="Rectangle 91"/>
            <p:cNvSpPr>
              <a:spLocks noChangeArrowheads="1"/>
            </p:cNvSpPr>
            <p:nvPr/>
          </p:nvSpPr>
          <p:spPr bwMode="auto">
            <a:xfrm>
              <a:off x="2637581" y="1906248"/>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ja-JP" altLang="en-US" sz="1799" dirty="0">
                  <a:solidFill>
                    <a:srgbClr val="000000"/>
                  </a:solidFill>
                  <a:cs typeface="Arial" panose="020B0604020202020204" pitchFamily="34" charset="0"/>
                </a:rPr>
                <a:t>業界トップクラスのパートナー企業との強固な協力関係</a:t>
              </a:r>
            </a:p>
          </p:txBody>
        </p:sp>
      </p:grpSp>
      <p:grpSp>
        <p:nvGrpSpPr>
          <p:cNvPr id="102" name="Group 61"/>
          <p:cNvGrpSpPr/>
          <p:nvPr/>
        </p:nvGrpSpPr>
        <p:grpSpPr>
          <a:xfrm>
            <a:off x="2593957" y="1458335"/>
            <a:ext cx="6823895" cy="478950"/>
            <a:chOff x="1771737" y="1883412"/>
            <a:chExt cx="7156077" cy="296606"/>
          </a:xfrm>
        </p:grpSpPr>
        <p:sp>
          <p:nvSpPr>
            <p:cNvPr id="103"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104" name="Rectangle 91"/>
            <p:cNvSpPr>
              <a:spLocks noChangeArrowheads="1"/>
            </p:cNvSpPr>
            <p:nvPr/>
          </p:nvSpPr>
          <p:spPr bwMode="auto">
            <a:xfrm>
              <a:off x="2637581" y="1906247"/>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ja-JP" altLang="en-US" sz="1799" dirty="0">
                  <a:solidFill>
                    <a:srgbClr val="000000"/>
                  </a:solidFill>
                  <a:cs typeface="Arial" panose="020B0604020202020204" pitchFamily="34" charset="0"/>
                </a:rPr>
                <a:t>世界 </a:t>
              </a:r>
              <a:r>
                <a:rPr lang="en-US" altLang="ja-JP" sz="1799" dirty="0">
                  <a:solidFill>
                    <a:srgbClr val="000000"/>
                  </a:solidFill>
                  <a:cs typeface="Arial" panose="020B0604020202020204" pitchFamily="34" charset="0"/>
                </a:rPr>
                <a:t>165 </a:t>
              </a:r>
              <a:r>
                <a:rPr lang="ja-JP" altLang="en-US" sz="1799" dirty="0">
                  <a:solidFill>
                    <a:srgbClr val="000000"/>
                  </a:solidFill>
                  <a:cs typeface="Arial" panose="020B0604020202020204" pitchFamily="34" charset="0"/>
                </a:rPr>
                <a:t>ヵ国以上、</a:t>
              </a:r>
              <a:r>
                <a:rPr lang="en-US" altLang="ja-JP" sz="1799" dirty="0">
                  <a:solidFill>
                    <a:srgbClr val="000000"/>
                  </a:solidFill>
                  <a:cs typeface="Arial" panose="020B0604020202020204" pitchFamily="34" charset="0"/>
                </a:rPr>
                <a:t>380 </a:t>
              </a:r>
              <a:r>
                <a:rPr lang="ja-JP" altLang="en-US" sz="1799" dirty="0">
                  <a:solidFill>
                    <a:srgbClr val="000000"/>
                  </a:solidFill>
                  <a:cs typeface="Arial" panose="020B0604020202020204" pitchFamily="34" charset="0"/>
                </a:rPr>
                <a:t>ヵ所以上のビジネス拠点</a:t>
              </a:r>
            </a:p>
          </p:txBody>
        </p:sp>
      </p:grpSp>
      <p:grpSp>
        <p:nvGrpSpPr>
          <p:cNvPr id="105" name="Group 61"/>
          <p:cNvGrpSpPr/>
          <p:nvPr/>
        </p:nvGrpSpPr>
        <p:grpSpPr>
          <a:xfrm>
            <a:off x="2593956" y="3677507"/>
            <a:ext cx="6823895" cy="478950"/>
            <a:chOff x="1771737" y="1883412"/>
            <a:chExt cx="7156077" cy="296606"/>
          </a:xfrm>
        </p:grpSpPr>
        <p:sp>
          <p:nvSpPr>
            <p:cNvPr id="106"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107" name="Rectangle 91"/>
            <p:cNvSpPr>
              <a:spLocks noChangeArrowheads="1"/>
            </p:cNvSpPr>
            <p:nvPr/>
          </p:nvSpPr>
          <p:spPr bwMode="auto">
            <a:xfrm>
              <a:off x="2637581" y="1906248"/>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ja-JP" altLang="en-US" sz="1799" dirty="0">
                  <a:solidFill>
                    <a:srgbClr val="000000"/>
                  </a:solidFill>
                  <a:cs typeface="Arial" panose="020B0604020202020204" pitchFamily="34" charset="0"/>
                </a:rPr>
                <a:t>グローバルで</a:t>
              </a:r>
              <a:r>
                <a:rPr lang="en-US" altLang="ja-JP" sz="1799" dirty="0">
                  <a:solidFill>
                    <a:srgbClr val="000000"/>
                  </a:solidFill>
                  <a:cs typeface="Arial" panose="020B0604020202020204" pitchFamily="34" charset="0"/>
                </a:rPr>
                <a:t>365</a:t>
              </a:r>
              <a:r>
                <a:rPr lang="ja-JP" altLang="en-US" sz="1799" dirty="0">
                  <a:solidFill>
                    <a:srgbClr val="000000"/>
                  </a:solidFill>
                  <a:cs typeface="Arial" panose="020B0604020202020204" pitchFamily="34" charset="0"/>
                </a:rPr>
                <a:t>日</a:t>
              </a:r>
              <a:r>
                <a:rPr lang="en-US" altLang="ja-JP" sz="1799" dirty="0">
                  <a:solidFill>
                    <a:srgbClr val="000000"/>
                  </a:solidFill>
                  <a:cs typeface="Arial" panose="020B0604020202020204" pitchFamily="34" charset="0"/>
                </a:rPr>
                <a:t>24</a:t>
              </a:r>
              <a:r>
                <a:rPr lang="ja-JP" altLang="en-US" sz="1799" dirty="0">
                  <a:solidFill>
                    <a:srgbClr val="000000"/>
                  </a:solidFill>
                  <a:cs typeface="Arial" panose="020B0604020202020204" pitchFamily="34" charset="0"/>
                </a:rPr>
                <a:t>時間のサポート体制</a:t>
              </a:r>
            </a:p>
          </p:txBody>
        </p:sp>
      </p:grpSp>
      <p:grpSp>
        <p:nvGrpSpPr>
          <p:cNvPr id="108" name="Group 61"/>
          <p:cNvGrpSpPr/>
          <p:nvPr/>
        </p:nvGrpSpPr>
        <p:grpSpPr>
          <a:xfrm>
            <a:off x="2593955" y="4233735"/>
            <a:ext cx="6823895" cy="478950"/>
            <a:chOff x="1771737" y="1883412"/>
            <a:chExt cx="7156077" cy="296606"/>
          </a:xfrm>
        </p:grpSpPr>
        <p:sp>
          <p:nvSpPr>
            <p:cNvPr id="109" name="Rounded Rectangle 43"/>
            <p:cNvSpPr/>
            <p:nvPr/>
          </p:nvSpPr>
          <p:spPr>
            <a:xfrm>
              <a:off x="1771737" y="1883412"/>
              <a:ext cx="7156077" cy="296606"/>
            </a:xfrm>
            <a:prstGeom prst="roundRect">
              <a:avLst>
                <a:gd name="adj" fmla="val 0"/>
              </a:avLst>
            </a:prstGeom>
            <a:gradFill flip="none" rotWithShape="1">
              <a:gsLst>
                <a:gs pos="0">
                  <a:schemeClr val="bg1">
                    <a:lumMod val="95000"/>
                  </a:schemeClr>
                </a:gs>
                <a:gs pos="50000">
                  <a:schemeClr val="bg1">
                    <a:lumMod val="95000"/>
                  </a:schemeClr>
                </a:gs>
                <a:gs pos="100000">
                  <a:schemeClr val="accent1">
                    <a:alpha val="0"/>
                  </a:schemeClr>
                </a:gs>
              </a:gsLst>
              <a:lin ang="0" scaled="1"/>
              <a:tileRect/>
            </a:gra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086" fontAlgn="base">
                <a:spcBef>
                  <a:spcPct val="0"/>
                </a:spcBef>
                <a:spcAft>
                  <a:spcPct val="0"/>
                </a:spcAft>
              </a:pPr>
              <a:endParaRPr lang="en-US" sz="1799" dirty="0">
                <a:solidFill>
                  <a:srgbClr val="000000"/>
                </a:solidFill>
                <a:cs typeface="Arial" panose="020B0604020202020204" pitchFamily="34" charset="0"/>
              </a:endParaRPr>
            </a:p>
          </p:txBody>
        </p:sp>
        <p:sp>
          <p:nvSpPr>
            <p:cNvPr id="110" name="Rectangle 91"/>
            <p:cNvSpPr>
              <a:spLocks noChangeArrowheads="1"/>
            </p:cNvSpPr>
            <p:nvPr/>
          </p:nvSpPr>
          <p:spPr bwMode="auto">
            <a:xfrm>
              <a:off x="2637581" y="1906248"/>
              <a:ext cx="6001803" cy="222802"/>
            </a:xfrm>
            <a:prstGeom prst="rect">
              <a:avLst/>
            </a:prstGeom>
            <a:noFill/>
            <a:ln w="9525" algn="ctr">
              <a:noFill/>
              <a:miter lim="800000"/>
              <a:headEnd/>
              <a:tailEnd/>
            </a:ln>
          </p:spPr>
          <p:txBody>
            <a:bodyPr wrap="square" lIns="82103" tIns="41051" rIns="82103" bIns="41051" anchor="ctr">
              <a:spAutoFit/>
            </a:bodyPr>
            <a:lstStyle/>
            <a:p>
              <a:pPr defTabSz="814162" fontAlgn="base">
                <a:spcBef>
                  <a:spcPct val="0"/>
                </a:spcBef>
                <a:spcAft>
                  <a:spcPct val="0"/>
                </a:spcAft>
              </a:pPr>
              <a:r>
                <a:rPr lang="en-US" altLang="ja-JP" sz="1799" dirty="0">
                  <a:solidFill>
                    <a:srgbClr val="000000"/>
                  </a:solidFill>
                  <a:cs typeface="Arial" panose="020B0604020202020204" pitchFamily="34" charset="0"/>
                </a:rPr>
                <a:t>165</a:t>
              </a:r>
              <a:r>
                <a:rPr lang="ja-JP" altLang="en-US" sz="1799" dirty="0">
                  <a:solidFill>
                    <a:srgbClr val="000000"/>
                  </a:solidFill>
                  <a:cs typeface="Arial" panose="020B0604020202020204" pitchFamily="34" charset="0"/>
                </a:rPr>
                <a:t>ヵ国以上の</a:t>
              </a:r>
              <a:r>
                <a:rPr lang="ja-JP" altLang="en-US" sz="1799" dirty="0" smtClean="0">
                  <a:solidFill>
                    <a:srgbClr val="000000"/>
                  </a:solidFill>
                  <a:cs typeface="Arial" panose="020B0604020202020204" pitchFamily="34" charset="0"/>
                </a:rPr>
                <a:t>フィールド エンジニア</a:t>
              </a:r>
              <a:r>
                <a:rPr lang="ja-JP" altLang="en-US" sz="1799" dirty="0">
                  <a:solidFill>
                    <a:srgbClr val="000000"/>
                  </a:solidFill>
                  <a:cs typeface="Arial" panose="020B0604020202020204" pitchFamily="34" charset="0"/>
                </a:rPr>
                <a:t>にアクセス可能</a:t>
              </a:r>
            </a:p>
          </p:txBody>
        </p:sp>
      </p:grpSp>
    </p:spTree>
    <p:extLst>
      <p:ext uri="{BB962C8B-B14F-4D97-AF65-F5344CB8AC3E}">
        <p14:creationId xmlns:p14="http://schemas.microsoft.com/office/powerpoint/2010/main" val="42927055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p:tgtEl>
                                          <p:spTgt spid="87"/>
                                        </p:tgtEl>
                                        <p:attrNameLst>
                                          <p:attrName>ppt_x</p:attrName>
                                        </p:attrNameLst>
                                      </p:cBhvr>
                                      <p:tavLst>
                                        <p:tav tm="0">
                                          <p:val>
                                            <p:strVal val="#ppt_x-#ppt_w*1.125000"/>
                                          </p:val>
                                        </p:tav>
                                        <p:tav tm="100000">
                                          <p:val>
                                            <p:strVal val="#ppt_x"/>
                                          </p:val>
                                        </p:tav>
                                      </p:tavLst>
                                    </p:anim>
                                    <p:animEffect transition="in" filter="wipe(right)">
                                      <p:cBhvr>
                                        <p:cTn id="8" dur="500"/>
                                        <p:tgtEl>
                                          <p:spTgt spid="87"/>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p:tgtEl>
                                          <p:spTgt spid="93"/>
                                        </p:tgtEl>
                                        <p:attrNameLst>
                                          <p:attrName>ppt_x</p:attrName>
                                        </p:attrNameLst>
                                      </p:cBhvr>
                                      <p:tavLst>
                                        <p:tav tm="0">
                                          <p:val>
                                            <p:strVal val="#ppt_x-#ppt_w*1.125000"/>
                                          </p:val>
                                        </p:tav>
                                        <p:tav tm="100000">
                                          <p:val>
                                            <p:strVal val="#ppt_x"/>
                                          </p:val>
                                        </p:tav>
                                      </p:tavLst>
                                    </p:anim>
                                    <p:animEffect transition="in" filter="wipe(right)">
                                      <p:cBhvr>
                                        <p:cTn id="13" dur="500"/>
                                        <p:tgtEl>
                                          <p:spTgt spid="93"/>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additive="base">
                                        <p:cTn id="17" dur="500"/>
                                        <p:tgtEl>
                                          <p:spTgt spid="96"/>
                                        </p:tgtEl>
                                        <p:attrNameLst>
                                          <p:attrName>ppt_x</p:attrName>
                                        </p:attrNameLst>
                                      </p:cBhvr>
                                      <p:tavLst>
                                        <p:tav tm="0">
                                          <p:val>
                                            <p:strVal val="#ppt_x-#ppt_w*1.125000"/>
                                          </p:val>
                                        </p:tav>
                                        <p:tav tm="100000">
                                          <p:val>
                                            <p:strVal val="#ppt_x"/>
                                          </p:val>
                                        </p:tav>
                                      </p:tavLst>
                                    </p:anim>
                                    <p:animEffect transition="in" filter="wipe(right)">
                                      <p:cBhvr>
                                        <p:cTn id="18" dur="500"/>
                                        <p:tgtEl>
                                          <p:spTgt spid="9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99"/>
                                        </p:tgtEl>
                                        <p:attrNameLst>
                                          <p:attrName>style.visibility</p:attrName>
                                        </p:attrNameLst>
                                      </p:cBhvr>
                                      <p:to>
                                        <p:strVal val="visible"/>
                                      </p:to>
                                    </p:set>
                                    <p:anim calcmode="lin" valueType="num">
                                      <p:cBhvr additive="base">
                                        <p:cTn id="22" dur="500"/>
                                        <p:tgtEl>
                                          <p:spTgt spid="99"/>
                                        </p:tgtEl>
                                        <p:attrNameLst>
                                          <p:attrName>ppt_x</p:attrName>
                                        </p:attrNameLst>
                                      </p:cBhvr>
                                      <p:tavLst>
                                        <p:tav tm="0">
                                          <p:val>
                                            <p:strVal val="#ppt_x-#ppt_w*1.125000"/>
                                          </p:val>
                                        </p:tav>
                                        <p:tav tm="100000">
                                          <p:val>
                                            <p:strVal val="#ppt_x"/>
                                          </p:val>
                                        </p:tav>
                                      </p:tavLst>
                                    </p:anim>
                                    <p:animEffect transition="in" filter="wipe(right)">
                                      <p:cBhvr>
                                        <p:cTn id="23" dur="500"/>
                                        <p:tgtEl>
                                          <p:spTgt spid="99"/>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02"/>
                                        </p:tgtEl>
                                        <p:attrNameLst>
                                          <p:attrName>style.visibility</p:attrName>
                                        </p:attrNameLst>
                                      </p:cBhvr>
                                      <p:to>
                                        <p:strVal val="visible"/>
                                      </p:to>
                                    </p:set>
                                    <p:anim calcmode="lin" valueType="num">
                                      <p:cBhvr additive="base">
                                        <p:cTn id="27" dur="500"/>
                                        <p:tgtEl>
                                          <p:spTgt spid="102"/>
                                        </p:tgtEl>
                                        <p:attrNameLst>
                                          <p:attrName>ppt_x</p:attrName>
                                        </p:attrNameLst>
                                      </p:cBhvr>
                                      <p:tavLst>
                                        <p:tav tm="0">
                                          <p:val>
                                            <p:strVal val="#ppt_x-#ppt_w*1.125000"/>
                                          </p:val>
                                        </p:tav>
                                        <p:tav tm="100000">
                                          <p:val>
                                            <p:strVal val="#ppt_x"/>
                                          </p:val>
                                        </p:tav>
                                      </p:tavLst>
                                    </p:anim>
                                    <p:animEffect transition="in" filter="wipe(right)">
                                      <p:cBhvr>
                                        <p:cTn id="28" dur="500"/>
                                        <p:tgtEl>
                                          <p:spTgt spid="102"/>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105"/>
                                        </p:tgtEl>
                                        <p:attrNameLst>
                                          <p:attrName>style.visibility</p:attrName>
                                        </p:attrNameLst>
                                      </p:cBhvr>
                                      <p:to>
                                        <p:strVal val="visible"/>
                                      </p:to>
                                    </p:set>
                                    <p:anim calcmode="lin" valueType="num">
                                      <p:cBhvr additive="base">
                                        <p:cTn id="32" dur="500"/>
                                        <p:tgtEl>
                                          <p:spTgt spid="105"/>
                                        </p:tgtEl>
                                        <p:attrNameLst>
                                          <p:attrName>ppt_x</p:attrName>
                                        </p:attrNameLst>
                                      </p:cBhvr>
                                      <p:tavLst>
                                        <p:tav tm="0">
                                          <p:val>
                                            <p:strVal val="#ppt_x-#ppt_w*1.125000"/>
                                          </p:val>
                                        </p:tav>
                                        <p:tav tm="100000">
                                          <p:val>
                                            <p:strVal val="#ppt_x"/>
                                          </p:val>
                                        </p:tav>
                                      </p:tavLst>
                                    </p:anim>
                                    <p:animEffect transition="in" filter="wipe(right)">
                                      <p:cBhvr>
                                        <p:cTn id="33" dur="500"/>
                                        <p:tgtEl>
                                          <p:spTgt spid="105"/>
                                        </p:tgtEl>
                                      </p:cBhvr>
                                    </p:animEffect>
                                  </p:childTnLst>
                                </p:cTn>
                              </p:par>
                            </p:childTnLst>
                          </p:cTn>
                        </p:par>
                        <p:par>
                          <p:cTn id="34" fill="hold">
                            <p:stCondLst>
                              <p:cond delay="3000"/>
                            </p:stCondLst>
                            <p:childTnLst>
                              <p:par>
                                <p:cTn id="35" presetID="12" presetClass="entr" presetSubtype="8" fill="hold" nodeType="afterEffect">
                                  <p:stCondLst>
                                    <p:cond delay="0"/>
                                  </p:stCondLst>
                                  <p:childTnLst>
                                    <p:set>
                                      <p:cBhvr>
                                        <p:cTn id="36" dur="1" fill="hold">
                                          <p:stCondLst>
                                            <p:cond delay="0"/>
                                          </p:stCondLst>
                                        </p:cTn>
                                        <p:tgtEl>
                                          <p:spTgt spid="108"/>
                                        </p:tgtEl>
                                        <p:attrNameLst>
                                          <p:attrName>style.visibility</p:attrName>
                                        </p:attrNameLst>
                                      </p:cBhvr>
                                      <p:to>
                                        <p:strVal val="visible"/>
                                      </p:to>
                                    </p:set>
                                    <p:anim calcmode="lin" valueType="num">
                                      <p:cBhvr additive="base">
                                        <p:cTn id="37" dur="500"/>
                                        <p:tgtEl>
                                          <p:spTgt spid="108"/>
                                        </p:tgtEl>
                                        <p:attrNameLst>
                                          <p:attrName>ppt_x</p:attrName>
                                        </p:attrNameLst>
                                      </p:cBhvr>
                                      <p:tavLst>
                                        <p:tav tm="0">
                                          <p:val>
                                            <p:strVal val="#ppt_x-#ppt_w*1.125000"/>
                                          </p:val>
                                        </p:tav>
                                        <p:tav tm="100000">
                                          <p:val>
                                            <p:strVal val="#ppt_x"/>
                                          </p:val>
                                        </p:tav>
                                      </p:tavLst>
                                    </p:anim>
                                    <p:animEffect transition="in" filter="wipe(right)">
                                      <p:cBhvr>
                                        <p:cTn id="3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32904"/>
            <a:ext cx="8345488" cy="731837"/>
          </a:xfrm>
        </p:spPr>
        <p:txBody>
          <a:bodyPr/>
          <a:lstStyle/>
          <a:p>
            <a:r>
              <a:rPr kumimoji="1" lang="ja-JP" altLang="en-US" dirty="0" smtClean="0"/>
              <a:t>技術サポート：保守サポート体制の比較</a:t>
            </a:r>
            <a:endParaRPr kumimoji="1" lang="ja-JP" altLang="en-US" dirty="0"/>
          </a:p>
        </p:txBody>
      </p:sp>
      <p:sp>
        <p:nvSpPr>
          <p:cNvPr id="3"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トラブル時にも各メーカー</a:t>
            </a:r>
            <a:r>
              <a:rPr lang="ja-JP" altLang="en-US" sz="1500" b="1" u="sng" kern="0" dirty="0" smtClean="0">
                <a:solidFill>
                  <a:srgbClr val="004BAF"/>
                </a:solidFill>
                <a:cs typeface="Arial" panose="020B0604020202020204" pitchFamily="34" charset="0"/>
              </a:rPr>
              <a:t>に たらい</a:t>
            </a:r>
            <a:r>
              <a:rPr lang="ja-JP" altLang="en-US" sz="1500" b="1" u="sng" kern="0" dirty="0">
                <a:solidFill>
                  <a:srgbClr val="004BAF"/>
                </a:solidFill>
                <a:cs typeface="Arial" panose="020B0604020202020204" pitchFamily="34" charset="0"/>
              </a:rPr>
              <a:t>まわしにあう事なく、ワンストップでのサポートを提供致します。</a:t>
            </a:r>
          </a:p>
        </p:txBody>
      </p:sp>
      <p:sp>
        <p:nvSpPr>
          <p:cNvPr id="4" name="Rectangle 190"/>
          <p:cNvSpPr/>
          <p:nvPr/>
        </p:nvSpPr>
        <p:spPr>
          <a:xfrm>
            <a:off x="4652239" y="1027297"/>
            <a:ext cx="4360307" cy="4028729"/>
          </a:xfrm>
          <a:prstGeom prst="rect">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grpSp>
        <p:nvGrpSpPr>
          <p:cNvPr id="5" name="グループ化 4"/>
          <p:cNvGrpSpPr/>
          <p:nvPr/>
        </p:nvGrpSpPr>
        <p:grpSpPr>
          <a:xfrm>
            <a:off x="4806408" y="2234833"/>
            <a:ext cx="3689071" cy="2703361"/>
            <a:chOff x="4860032" y="2515213"/>
            <a:chExt cx="4068452" cy="3974127"/>
          </a:xfrm>
        </p:grpSpPr>
        <p:sp>
          <p:nvSpPr>
            <p:cNvPr id="6" name="Rounded Rectangle 230"/>
            <p:cNvSpPr/>
            <p:nvPr/>
          </p:nvSpPr>
          <p:spPr>
            <a:xfrm rot="266317">
              <a:off x="4952524" y="2603093"/>
              <a:ext cx="1247435"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7" name="TextBox 231"/>
            <p:cNvSpPr txBox="1"/>
            <p:nvPr/>
          </p:nvSpPr>
          <p:spPr>
            <a:xfrm rot="266317">
              <a:off x="4981654" y="2671552"/>
              <a:ext cx="1196744"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電話機</a:t>
              </a:r>
            </a:p>
          </p:txBody>
        </p:sp>
        <p:sp>
          <p:nvSpPr>
            <p:cNvPr id="8" name="Rounded Rectangle 232"/>
            <p:cNvSpPr/>
            <p:nvPr/>
          </p:nvSpPr>
          <p:spPr>
            <a:xfrm>
              <a:off x="6235026" y="2515213"/>
              <a:ext cx="1247435"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9" name="TextBox 233"/>
            <p:cNvSpPr txBox="1"/>
            <p:nvPr/>
          </p:nvSpPr>
          <p:spPr>
            <a:xfrm>
              <a:off x="6258790" y="2583673"/>
              <a:ext cx="1196744"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ビデオ</a:t>
              </a:r>
            </a:p>
          </p:txBody>
        </p:sp>
        <p:sp>
          <p:nvSpPr>
            <p:cNvPr id="10" name="Rounded Rectangle 234"/>
            <p:cNvSpPr/>
            <p:nvPr/>
          </p:nvSpPr>
          <p:spPr>
            <a:xfrm rot="21319325">
              <a:off x="4860032" y="3935241"/>
              <a:ext cx="1247435"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11" name="TextBox 235"/>
            <p:cNvSpPr txBox="1"/>
            <p:nvPr/>
          </p:nvSpPr>
          <p:spPr>
            <a:xfrm>
              <a:off x="4889162" y="3992707"/>
              <a:ext cx="1196744"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サーバ</a:t>
              </a:r>
            </a:p>
          </p:txBody>
        </p:sp>
        <p:sp>
          <p:nvSpPr>
            <p:cNvPr id="12" name="Rounded Rectangle 236"/>
            <p:cNvSpPr/>
            <p:nvPr/>
          </p:nvSpPr>
          <p:spPr>
            <a:xfrm>
              <a:off x="6235025" y="3863233"/>
              <a:ext cx="1247436"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13" name="TextBox 237"/>
            <p:cNvSpPr txBox="1"/>
            <p:nvPr/>
          </p:nvSpPr>
          <p:spPr>
            <a:xfrm>
              <a:off x="6141356" y="3920700"/>
              <a:ext cx="1431611"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ネットワーク</a:t>
              </a:r>
              <a:endParaRPr lang="en-US" sz="825" dirty="0">
                <a:solidFill>
                  <a:srgbClr val="000000"/>
                </a:solidFill>
              </a:endParaRPr>
            </a:p>
          </p:txBody>
        </p:sp>
        <p:sp>
          <p:nvSpPr>
            <p:cNvPr id="14" name="Rounded Rectangle 238"/>
            <p:cNvSpPr/>
            <p:nvPr/>
          </p:nvSpPr>
          <p:spPr>
            <a:xfrm>
              <a:off x="7524328" y="2515213"/>
              <a:ext cx="1247435" cy="1257955"/>
            </a:xfrm>
            <a:prstGeom prst="roundRect">
              <a:avLst>
                <a:gd name="adj" fmla="val 5001"/>
              </a:avLst>
            </a:prstGeom>
            <a:pattFill prst="wdUpDiag">
              <a:fgClr>
                <a:schemeClr val="bg1">
                  <a:lumMod val="95000"/>
                </a:schemeClr>
              </a:fgClr>
              <a:bgClr>
                <a:schemeClr val="bg1"/>
              </a:bgClr>
            </a:pattFill>
            <a:ln w="57150">
              <a:solidFill>
                <a:srgbClr val="43AAAD"/>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15" name="TextBox 239"/>
            <p:cNvSpPr txBox="1"/>
            <p:nvPr/>
          </p:nvSpPr>
          <p:spPr>
            <a:xfrm>
              <a:off x="7553458" y="2614516"/>
              <a:ext cx="1196744" cy="260684"/>
            </a:xfrm>
            <a:prstGeom prst="rect">
              <a:avLst/>
            </a:prstGeom>
            <a:noFill/>
          </p:spPr>
          <p:txBody>
            <a:bodyPr wrap="square" rtlCol="0" anchor="ctr">
              <a:noAutofit/>
            </a:bodyPr>
            <a:lstStyle>
              <a:defPPr>
                <a:defRPr lang="en-US"/>
              </a:defPPr>
              <a:lvl1pPr algn="ctr">
                <a:defRPr sz="1100" b="1"/>
              </a:lvl1pPr>
            </a:lstStyle>
            <a:p>
              <a:r>
                <a:rPr lang="ja-JP" altLang="en-US" sz="825" dirty="0">
                  <a:solidFill>
                    <a:srgbClr val="000000"/>
                  </a:solidFill>
                </a:rPr>
                <a:t>ソフトウェア</a:t>
              </a:r>
            </a:p>
          </p:txBody>
        </p:sp>
        <p:sp>
          <p:nvSpPr>
            <p:cNvPr id="16" name="Rounded Rectangle 240"/>
            <p:cNvSpPr/>
            <p:nvPr/>
          </p:nvSpPr>
          <p:spPr>
            <a:xfrm rot="20993245">
              <a:off x="7711149" y="3896485"/>
              <a:ext cx="1059262" cy="1175581"/>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17" name="TextBox 241"/>
            <p:cNvSpPr txBox="1"/>
            <p:nvPr/>
          </p:nvSpPr>
          <p:spPr>
            <a:xfrm rot="20798921">
              <a:off x="7496873" y="3953950"/>
              <a:ext cx="1431611"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ゲートウェイ</a:t>
              </a:r>
              <a:endParaRPr lang="en-US" sz="825" dirty="0">
                <a:solidFill>
                  <a:srgbClr val="000000"/>
                </a:solidFill>
              </a:endParaRPr>
            </a:p>
          </p:txBody>
        </p:sp>
        <p:sp>
          <p:nvSpPr>
            <p:cNvPr id="18" name="Rounded Rectangle 242"/>
            <p:cNvSpPr/>
            <p:nvPr/>
          </p:nvSpPr>
          <p:spPr>
            <a:xfrm>
              <a:off x="4946018" y="5231385"/>
              <a:ext cx="1902176"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19" name="TextBox 243"/>
            <p:cNvSpPr txBox="1"/>
            <p:nvPr/>
          </p:nvSpPr>
          <p:spPr>
            <a:xfrm>
              <a:off x="4989919" y="5299843"/>
              <a:ext cx="1803626" cy="322373"/>
            </a:xfrm>
            <a:prstGeom prst="rect">
              <a:avLst/>
            </a:prstGeom>
            <a:noFill/>
          </p:spPr>
          <p:txBody>
            <a:bodyPr wrap="square" rtlCol="0" anchor="ctr">
              <a:spAutoFit/>
            </a:bodyPr>
            <a:lstStyle>
              <a:defPPr>
                <a:defRPr lang="en-US"/>
              </a:defPPr>
              <a:lvl1pPr algn="ctr">
                <a:defRPr sz="1100" b="1"/>
              </a:lvl1pPr>
            </a:lstStyle>
            <a:p>
              <a:r>
                <a:rPr lang="en-US" altLang="ja-JP" sz="825" dirty="0">
                  <a:solidFill>
                    <a:srgbClr val="000000"/>
                  </a:solidFill>
                </a:rPr>
                <a:t>Wi-Fi</a:t>
              </a:r>
              <a:endParaRPr lang="ja-JP" altLang="en-US" sz="825" dirty="0">
                <a:solidFill>
                  <a:srgbClr val="000000"/>
                </a:solidFill>
              </a:endParaRPr>
            </a:p>
          </p:txBody>
        </p:sp>
        <p:sp>
          <p:nvSpPr>
            <p:cNvPr id="20" name="Rounded Rectangle 244"/>
            <p:cNvSpPr/>
            <p:nvPr/>
          </p:nvSpPr>
          <p:spPr>
            <a:xfrm rot="236258">
              <a:off x="6940449" y="5193196"/>
              <a:ext cx="1880023" cy="1257955"/>
            </a:xfrm>
            <a:prstGeom prst="roundRect">
              <a:avLst>
                <a:gd name="adj" fmla="val 5001"/>
              </a:avLst>
            </a:prstGeom>
            <a:pattFill prst="wdUpDiag">
              <a:fgClr>
                <a:schemeClr val="bg1">
                  <a:lumMod val="95000"/>
                </a:schemeClr>
              </a:fgClr>
              <a:bgClr>
                <a:schemeClr val="bg1"/>
              </a:bgClr>
            </a:pattFill>
            <a:ln w="19050">
              <a:solidFill>
                <a:schemeClr val="bg1">
                  <a:lumMod val="50000"/>
                </a:schemeClr>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rgbClr val="4D4D4D"/>
                </a:solidFill>
              </a:endParaRPr>
            </a:p>
          </p:txBody>
        </p:sp>
        <p:sp>
          <p:nvSpPr>
            <p:cNvPr id="21" name="TextBox 245"/>
            <p:cNvSpPr txBox="1"/>
            <p:nvPr/>
          </p:nvSpPr>
          <p:spPr>
            <a:xfrm>
              <a:off x="6966785" y="5261655"/>
              <a:ext cx="1803626" cy="322373"/>
            </a:xfrm>
            <a:prstGeom prst="rect">
              <a:avLst/>
            </a:prstGeom>
            <a:noFill/>
          </p:spPr>
          <p:txBody>
            <a:bodyPr wrap="square" rtlCol="0" anchor="ctr">
              <a:spAutoFit/>
            </a:bodyPr>
            <a:lstStyle>
              <a:defPPr>
                <a:defRPr lang="en-US"/>
              </a:defPPr>
              <a:lvl1pPr algn="ctr">
                <a:defRPr sz="1100" b="1"/>
              </a:lvl1pPr>
            </a:lstStyle>
            <a:p>
              <a:r>
                <a:rPr lang="ja-JP" altLang="en-US" sz="825" dirty="0">
                  <a:solidFill>
                    <a:srgbClr val="000000"/>
                  </a:solidFill>
                </a:rPr>
                <a:t>セキュリティ</a:t>
              </a:r>
            </a:p>
          </p:txBody>
        </p:sp>
        <p:pic>
          <p:nvPicPr>
            <p:cNvPr id="22" name="Picture 4" descr="\\tyo-filer02d\users-i\iiwata\private\4 MarketingAssets\Icon\Device\Device_voice_gateway_3109_unknown_64.pn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rot="20798921">
              <a:off x="7920704" y="4361412"/>
              <a:ext cx="583948" cy="5888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tyo-filer02d\users-i\iiwata\private\4 MarketingAssets\Icon\Device\Device_MGX_8000_multiservice_switch_3138_unknown_64.png"/>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561404" y="4328161"/>
              <a:ext cx="583948" cy="5888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51" descr="\\tyo-filer02d\users-i\iiwata\private\4 MarketingAssets\Icon\Device\Device_server_farms_3113_unknown_64.png"/>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209589" y="4400169"/>
              <a:ext cx="583948" cy="5888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tyo-filer02d\users-i\iiwata\private\4 MarketingAssets\Icon\Kubrick\Icon\wireless_1183_128.pn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601308" y="5696167"/>
              <a:ext cx="614632" cy="6198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yo-filer02d\users-i\iiwata\private\4 MarketingAssets\Icon\Kubrick\Icon\secure_0036_128.png"/>
            <p:cNvPicPr>
              <a:picLocks noChangeAspect="1" noChangeArrowheads="1"/>
            </p:cNvPicPr>
            <p:nvPr/>
          </p:nvPicPr>
          <p:blipFill>
            <a:blip r:embed="rId10">
              <a:duotone>
                <a:schemeClr val="bg2">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561281" y="5665561"/>
              <a:ext cx="614632" cy="6198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www.cisco.com/cisco/web/support/JP/docs/VAUC/UCApps/UCIntegration_TM_4MSLync/UG/001/281464.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711149" y="2852936"/>
              <a:ext cx="877851" cy="8868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X600 IP 電話機"/>
            <p:cNvPicPr>
              <a:picLocks noChangeAspect="1" noChangeArrowheads="1"/>
            </p:cNvPicPr>
            <p:nvPr/>
          </p:nvPicPr>
          <p:blipFill rotWithShape="1">
            <a:blip r:embed="rId13" cstate="screen">
              <a:duotone>
                <a:schemeClr val="bg2">
                  <a:shade val="45000"/>
                  <a:satMod val="135000"/>
                </a:schemeClr>
                <a:prstClr val="white"/>
              </a:duotone>
              <a:extLst>
                <a:ext uri="{BEBA8EAE-BF5A-486C-A8C5-ECC9F3942E4B}">
                  <a14:imgProps xmlns:a14="http://schemas.microsoft.com/office/drawing/2010/main">
                    <a14:imgLayer r:embed="rId14">
                      <a14:imgEffect>
                        <a14:backgroundRemoval t="9220" b="99291" l="0" r="100000"/>
                      </a14:imgEffect>
                    </a14:imgLayer>
                  </a14:imgProps>
                </a:ext>
                <a:ext uri="{28A0092B-C50C-407E-A947-70E740481C1C}">
                  <a14:useLocalDpi xmlns:a14="http://schemas.microsoft.com/office/drawing/2010/main"/>
                </a:ext>
              </a:extLst>
            </a:blip>
            <a:srcRect/>
            <a:stretch/>
          </p:blipFill>
          <p:spPr bwMode="auto">
            <a:xfrm rot="266317">
              <a:off x="4981258" y="2888589"/>
              <a:ext cx="1149461" cy="8101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otsuka-shokai.co.jp/products/tvm/img/tsp_img_s_hdx6000.jpg"/>
            <p:cNvPicPr>
              <a:picLocks noChangeAspect="1" noChangeArrowheads="1"/>
            </p:cNvPicPr>
            <p:nvPr/>
          </p:nvPicPr>
          <p:blipFill rotWithShape="1">
            <a:blip r:embed="rId15" cstate="print">
              <a:clrChange>
                <a:clrFrom>
                  <a:srgbClr val="FCFCFC"/>
                </a:clrFrom>
                <a:clrTo>
                  <a:srgbClr val="FCFCFC">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6318701" y="2848992"/>
              <a:ext cx="1080084" cy="86804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grpSp>
      <p:grpSp>
        <p:nvGrpSpPr>
          <p:cNvPr id="30" name="Group 13"/>
          <p:cNvGrpSpPr/>
          <p:nvPr/>
        </p:nvGrpSpPr>
        <p:grpSpPr>
          <a:xfrm>
            <a:off x="3136235" y="1562859"/>
            <a:ext cx="1053884" cy="750753"/>
            <a:chOff x="2587567" y="5198015"/>
            <a:chExt cx="1772767" cy="1683379"/>
          </a:xfrm>
        </p:grpSpPr>
        <p:sp>
          <p:nvSpPr>
            <p:cNvPr id="31" name="Freeform 33"/>
            <p:cNvSpPr>
              <a:spLocks noEditPoints="1"/>
            </p:cNvSpPr>
            <p:nvPr/>
          </p:nvSpPr>
          <p:spPr bwMode="auto">
            <a:xfrm flipH="1">
              <a:off x="2587567" y="5198015"/>
              <a:ext cx="1772767" cy="1683379"/>
            </a:xfrm>
            <a:custGeom>
              <a:avLst/>
              <a:gdLst/>
              <a:ahLst/>
              <a:cxnLst>
                <a:cxn ang="0">
                  <a:pos x="634" y="84"/>
                </a:cxn>
                <a:cxn ang="0">
                  <a:pos x="1840" y="1158"/>
                </a:cxn>
                <a:cxn ang="0">
                  <a:pos x="1554" y="1618"/>
                </a:cxn>
                <a:cxn ang="0">
                  <a:pos x="1512" y="1574"/>
                </a:cxn>
                <a:cxn ang="0">
                  <a:pos x="1508" y="1548"/>
                </a:cxn>
                <a:cxn ang="0">
                  <a:pos x="1436" y="1492"/>
                </a:cxn>
                <a:cxn ang="0">
                  <a:pos x="1332" y="1456"/>
                </a:cxn>
                <a:cxn ang="0">
                  <a:pos x="1190" y="1398"/>
                </a:cxn>
                <a:cxn ang="0">
                  <a:pos x="1144" y="1358"/>
                </a:cxn>
                <a:cxn ang="0">
                  <a:pos x="1164" y="1284"/>
                </a:cxn>
                <a:cxn ang="0">
                  <a:pos x="1138" y="1090"/>
                </a:cxn>
                <a:cxn ang="0">
                  <a:pos x="1144" y="988"/>
                </a:cxn>
                <a:cxn ang="0">
                  <a:pos x="1150" y="890"/>
                </a:cxn>
                <a:cxn ang="0">
                  <a:pos x="1020" y="726"/>
                </a:cxn>
                <a:cxn ang="0">
                  <a:pos x="886" y="642"/>
                </a:cxn>
                <a:cxn ang="0">
                  <a:pos x="914" y="602"/>
                </a:cxn>
                <a:cxn ang="0">
                  <a:pos x="945" y="545"/>
                </a:cxn>
                <a:cxn ang="0">
                  <a:pos x="982" y="516"/>
                </a:cxn>
                <a:cxn ang="0">
                  <a:pos x="1015" y="406"/>
                </a:cxn>
                <a:cxn ang="0">
                  <a:pos x="1038" y="374"/>
                </a:cxn>
                <a:cxn ang="0">
                  <a:pos x="1062" y="262"/>
                </a:cxn>
                <a:cxn ang="0">
                  <a:pos x="1042" y="104"/>
                </a:cxn>
                <a:cxn ang="0">
                  <a:pos x="932" y="28"/>
                </a:cxn>
                <a:cxn ang="0">
                  <a:pos x="786" y="14"/>
                </a:cxn>
                <a:cxn ang="0">
                  <a:pos x="644" y="76"/>
                </a:cxn>
                <a:cxn ang="0">
                  <a:pos x="648" y="102"/>
                </a:cxn>
                <a:cxn ang="0">
                  <a:pos x="608" y="170"/>
                </a:cxn>
                <a:cxn ang="0">
                  <a:pos x="608" y="206"/>
                </a:cxn>
                <a:cxn ang="0">
                  <a:pos x="608" y="312"/>
                </a:cxn>
                <a:cxn ang="0">
                  <a:pos x="598" y="364"/>
                </a:cxn>
                <a:cxn ang="0">
                  <a:pos x="560" y="450"/>
                </a:cxn>
                <a:cxn ang="0">
                  <a:pos x="488" y="472"/>
                </a:cxn>
                <a:cxn ang="0">
                  <a:pos x="396" y="510"/>
                </a:cxn>
                <a:cxn ang="0">
                  <a:pos x="304" y="530"/>
                </a:cxn>
                <a:cxn ang="0">
                  <a:pos x="140" y="568"/>
                </a:cxn>
                <a:cxn ang="0">
                  <a:pos x="54" y="842"/>
                </a:cxn>
                <a:cxn ang="0">
                  <a:pos x="50" y="1036"/>
                </a:cxn>
                <a:cxn ang="0">
                  <a:pos x="116" y="1148"/>
                </a:cxn>
                <a:cxn ang="0">
                  <a:pos x="162" y="1474"/>
                </a:cxn>
                <a:cxn ang="0">
                  <a:pos x="0" y="1944"/>
                </a:cxn>
                <a:cxn ang="0">
                  <a:pos x="1108" y="1928"/>
                </a:cxn>
                <a:cxn ang="0">
                  <a:pos x="1098" y="1806"/>
                </a:cxn>
                <a:cxn ang="0">
                  <a:pos x="1100" y="1736"/>
                </a:cxn>
                <a:cxn ang="0">
                  <a:pos x="1794" y="1652"/>
                </a:cxn>
                <a:cxn ang="0">
                  <a:pos x="1840" y="1158"/>
                </a:cxn>
                <a:cxn ang="0">
                  <a:pos x="647" y="386"/>
                </a:cxn>
                <a:cxn ang="0">
                  <a:pos x="634" y="388"/>
                </a:cxn>
                <a:cxn ang="0">
                  <a:pos x="642" y="371"/>
                </a:cxn>
                <a:cxn ang="0">
                  <a:pos x="613" y="330"/>
                </a:cxn>
                <a:cxn ang="0">
                  <a:pos x="603" y="359"/>
                </a:cxn>
                <a:cxn ang="0">
                  <a:pos x="667" y="287"/>
                </a:cxn>
                <a:cxn ang="0">
                  <a:pos x="703" y="378"/>
                </a:cxn>
                <a:cxn ang="0">
                  <a:pos x="718" y="471"/>
                </a:cxn>
                <a:cxn ang="0">
                  <a:pos x="690" y="507"/>
                </a:cxn>
                <a:cxn ang="0">
                  <a:pos x="686" y="503"/>
                </a:cxn>
                <a:cxn ang="0">
                  <a:pos x="708" y="466"/>
                </a:cxn>
              </a:cxnLst>
              <a:rect l="0" t="0" r="r" b="b"/>
              <a:pathLst>
                <a:path w="2048" h="1944">
                  <a:moveTo>
                    <a:pt x="635" y="85"/>
                  </a:moveTo>
                  <a:cubicBezTo>
                    <a:pt x="634" y="84"/>
                    <a:pt x="634" y="84"/>
                    <a:pt x="634" y="84"/>
                  </a:cubicBezTo>
                  <a:cubicBezTo>
                    <a:pt x="634" y="84"/>
                    <a:pt x="628" y="91"/>
                    <a:pt x="635" y="85"/>
                  </a:cubicBezTo>
                  <a:close/>
                  <a:moveTo>
                    <a:pt x="1840" y="1158"/>
                  </a:moveTo>
                  <a:cubicBezTo>
                    <a:pt x="1604" y="1618"/>
                    <a:pt x="1604" y="1618"/>
                    <a:pt x="1604" y="1618"/>
                  </a:cubicBezTo>
                  <a:cubicBezTo>
                    <a:pt x="1554" y="1618"/>
                    <a:pt x="1554" y="1618"/>
                    <a:pt x="1554" y="1618"/>
                  </a:cubicBezTo>
                  <a:cubicBezTo>
                    <a:pt x="1554" y="1618"/>
                    <a:pt x="1546" y="1620"/>
                    <a:pt x="1542" y="1606"/>
                  </a:cubicBezTo>
                  <a:cubicBezTo>
                    <a:pt x="1538" y="1592"/>
                    <a:pt x="1512" y="1574"/>
                    <a:pt x="1512" y="1574"/>
                  </a:cubicBezTo>
                  <a:cubicBezTo>
                    <a:pt x="1500" y="1562"/>
                    <a:pt x="1500" y="1562"/>
                    <a:pt x="1500" y="1562"/>
                  </a:cubicBezTo>
                  <a:cubicBezTo>
                    <a:pt x="1508" y="1548"/>
                    <a:pt x="1508" y="1548"/>
                    <a:pt x="1508" y="1548"/>
                  </a:cubicBezTo>
                  <a:cubicBezTo>
                    <a:pt x="1508" y="1548"/>
                    <a:pt x="1480" y="1526"/>
                    <a:pt x="1472" y="1518"/>
                  </a:cubicBezTo>
                  <a:cubicBezTo>
                    <a:pt x="1464" y="1510"/>
                    <a:pt x="1444" y="1504"/>
                    <a:pt x="1436" y="1492"/>
                  </a:cubicBezTo>
                  <a:cubicBezTo>
                    <a:pt x="1428" y="1480"/>
                    <a:pt x="1418" y="1468"/>
                    <a:pt x="1396" y="1466"/>
                  </a:cubicBezTo>
                  <a:cubicBezTo>
                    <a:pt x="1374" y="1464"/>
                    <a:pt x="1348" y="1462"/>
                    <a:pt x="1332" y="1456"/>
                  </a:cubicBezTo>
                  <a:cubicBezTo>
                    <a:pt x="1316" y="1450"/>
                    <a:pt x="1266" y="1448"/>
                    <a:pt x="1228" y="1434"/>
                  </a:cubicBezTo>
                  <a:cubicBezTo>
                    <a:pt x="1190" y="1420"/>
                    <a:pt x="1198" y="1418"/>
                    <a:pt x="1190" y="1398"/>
                  </a:cubicBezTo>
                  <a:cubicBezTo>
                    <a:pt x="1182" y="1378"/>
                    <a:pt x="1184" y="1372"/>
                    <a:pt x="1170" y="1368"/>
                  </a:cubicBezTo>
                  <a:cubicBezTo>
                    <a:pt x="1156" y="1364"/>
                    <a:pt x="1144" y="1358"/>
                    <a:pt x="1144" y="1358"/>
                  </a:cubicBezTo>
                  <a:cubicBezTo>
                    <a:pt x="1144" y="1358"/>
                    <a:pt x="1154" y="1342"/>
                    <a:pt x="1166" y="1330"/>
                  </a:cubicBezTo>
                  <a:cubicBezTo>
                    <a:pt x="1178" y="1318"/>
                    <a:pt x="1158" y="1306"/>
                    <a:pt x="1164" y="1284"/>
                  </a:cubicBezTo>
                  <a:cubicBezTo>
                    <a:pt x="1170" y="1262"/>
                    <a:pt x="1150" y="1160"/>
                    <a:pt x="1148" y="1154"/>
                  </a:cubicBezTo>
                  <a:cubicBezTo>
                    <a:pt x="1146" y="1148"/>
                    <a:pt x="1138" y="1106"/>
                    <a:pt x="1138" y="1090"/>
                  </a:cubicBezTo>
                  <a:cubicBezTo>
                    <a:pt x="1138" y="1074"/>
                    <a:pt x="1146" y="1076"/>
                    <a:pt x="1150" y="1056"/>
                  </a:cubicBezTo>
                  <a:cubicBezTo>
                    <a:pt x="1154" y="1036"/>
                    <a:pt x="1142" y="1010"/>
                    <a:pt x="1144" y="988"/>
                  </a:cubicBezTo>
                  <a:cubicBezTo>
                    <a:pt x="1146" y="966"/>
                    <a:pt x="1156" y="946"/>
                    <a:pt x="1156" y="946"/>
                  </a:cubicBezTo>
                  <a:cubicBezTo>
                    <a:pt x="1156" y="946"/>
                    <a:pt x="1154" y="908"/>
                    <a:pt x="1150" y="890"/>
                  </a:cubicBezTo>
                  <a:cubicBezTo>
                    <a:pt x="1146" y="872"/>
                    <a:pt x="1138" y="822"/>
                    <a:pt x="1134" y="808"/>
                  </a:cubicBezTo>
                  <a:cubicBezTo>
                    <a:pt x="1130" y="794"/>
                    <a:pt x="1042" y="742"/>
                    <a:pt x="1020" y="726"/>
                  </a:cubicBezTo>
                  <a:cubicBezTo>
                    <a:pt x="998" y="710"/>
                    <a:pt x="906" y="656"/>
                    <a:pt x="906" y="656"/>
                  </a:cubicBezTo>
                  <a:cubicBezTo>
                    <a:pt x="886" y="642"/>
                    <a:pt x="886" y="642"/>
                    <a:pt x="886" y="642"/>
                  </a:cubicBezTo>
                  <a:cubicBezTo>
                    <a:pt x="886" y="642"/>
                    <a:pt x="886" y="642"/>
                    <a:pt x="898" y="640"/>
                  </a:cubicBezTo>
                  <a:cubicBezTo>
                    <a:pt x="910" y="638"/>
                    <a:pt x="912" y="610"/>
                    <a:pt x="914" y="602"/>
                  </a:cubicBezTo>
                  <a:cubicBezTo>
                    <a:pt x="916" y="594"/>
                    <a:pt x="932" y="568"/>
                    <a:pt x="932" y="562"/>
                  </a:cubicBezTo>
                  <a:cubicBezTo>
                    <a:pt x="932" y="556"/>
                    <a:pt x="945" y="545"/>
                    <a:pt x="945" y="545"/>
                  </a:cubicBezTo>
                  <a:cubicBezTo>
                    <a:pt x="945" y="545"/>
                    <a:pt x="958" y="546"/>
                    <a:pt x="964" y="548"/>
                  </a:cubicBezTo>
                  <a:cubicBezTo>
                    <a:pt x="970" y="550"/>
                    <a:pt x="974" y="534"/>
                    <a:pt x="982" y="516"/>
                  </a:cubicBezTo>
                  <a:cubicBezTo>
                    <a:pt x="990" y="498"/>
                    <a:pt x="1006" y="448"/>
                    <a:pt x="1008" y="438"/>
                  </a:cubicBezTo>
                  <a:cubicBezTo>
                    <a:pt x="1010" y="428"/>
                    <a:pt x="1015" y="406"/>
                    <a:pt x="1015" y="406"/>
                  </a:cubicBezTo>
                  <a:cubicBezTo>
                    <a:pt x="1031" y="393"/>
                    <a:pt x="1031" y="393"/>
                    <a:pt x="1031" y="393"/>
                  </a:cubicBezTo>
                  <a:cubicBezTo>
                    <a:pt x="1038" y="374"/>
                    <a:pt x="1038" y="374"/>
                    <a:pt x="1038" y="374"/>
                  </a:cubicBezTo>
                  <a:cubicBezTo>
                    <a:pt x="1038" y="374"/>
                    <a:pt x="1046" y="314"/>
                    <a:pt x="1046" y="304"/>
                  </a:cubicBezTo>
                  <a:cubicBezTo>
                    <a:pt x="1046" y="294"/>
                    <a:pt x="1062" y="262"/>
                    <a:pt x="1062" y="262"/>
                  </a:cubicBezTo>
                  <a:cubicBezTo>
                    <a:pt x="1072" y="270"/>
                    <a:pt x="1068" y="282"/>
                    <a:pt x="1068" y="282"/>
                  </a:cubicBezTo>
                  <a:cubicBezTo>
                    <a:pt x="1100" y="214"/>
                    <a:pt x="1052" y="116"/>
                    <a:pt x="1042" y="104"/>
                  </a:cubicBezTo>
                  <a:cubicBezTo>
                    <a:pt x="1032" y="92"/>
                    <a:pt x="1008" y="94"/>
                    <a:pt x="994" y="82"/>
                  </a:cubicBezTo>
                  <a:cubicBezTo>
                    <a:pt x="980" y="70"/>
                    <a:pt x="952" y="46"/>
                    <a:pt x="932" y="28"/>
                  </a:cubicBezTo>
                  <a:cubicBezTo>
                    <a:pt x="912" y="10"/>
                    <a:pt x="826" y="0"/>
                    <a:pt x="814" y="2"/>
                  </a:cubicBezTo>
                  <a:cubicBezTo>
                    <a:pt x="802" y="4"/>
                    <a:pt x="786" y="14"/>
                    <a:pt x="786" y="14"/>
                  </a:cubicBezTo>
                  <a:cubicBezTo>
                    <a:pt x="786" y="14"/>
                    <a:pt x="706" y="18"/>
                    <a:pt x="690" y="22"/>
                  </a:cubicBezTo>
                  <a:cubicBezTo>
                    <a:pt x="674" y="26"/>
                    <a:pt x="664" y="56"/>
                    <a:pt x="644" y="76"/>
                  </a:cubicBezTo>
                  <a:cubicBezTo>
                    <a:pt x="640" y="80"/>
                    <a:pt x="637" y="83"/>
                    <a:pt x="635" y="85"/>
                  </a:cubicBezTo>
                  <a:cubicBezTo>
                    <a:pt x="640" y="87"/>
                    <a:pt x="657" y="99"/>
                    <a:pt x="648" y="102"/>
                  </a:cubicBezTo>
                  <a:cubicBezTo>
                    <a:pt x="638" y="106"/>
                    <a:pt x="626" y="136"/>
                    <a:pt x="618" y="152"/>
                  </a:cubicBezTo>
                  <a:cubicBezTo>
                    <a:pt x="610" y="168"/>
                    <a:pt x="608" y="170"/>
                    <a:pt x="608" y="170"/>
                  </a:cubicBezTo>
                  <a:cubicBezTo>
                    <a:pt x="608" y="170"/>
                    <a:pt x="620" y="172"/>
                    <a:pt x="620" y="178"/>
                  </a:cubicBezTo>
                  <a:cubicBezTo>
                    <a:pt x="620" y="184"/>
                    <a:pt x="610" y="190"/>
                    <a:pt x="608" y="206"/>
                  </a:cubicBezTo>
                  <a:cubicBezTo>
                    <a:pt x="606" y="222"/>
                    <a:pt x="614" y="224"/>
                    <a:pt x="614" y="250"/>
                  </a:cubicBezTo>
                  <a:cubicBezTo>
                    <a:pt x="614" y="276"/>
                    <a:pt x="608" y="312"/>
                    <a:pt x="608" y="312"/>
                  </a:cubicBezTo>
                  <a:cubicBezTo>
                    <a:pt x="586" y="324"/>
                    <a:pt x="586" y="324"/>
                    <a:pt x="586" y="324"/>
                  </a:cubicBezTo>
                  <a:cubicBezTo>
                    <a:pt x="598" y="364"/>
                    <a:pt x="598" y="364"/>
                    <a:pt x="598" y="364"/>
                  </a:cubicBezTo>
                  <a:cubicBezTo>
                    <a:pt x="598" y="364"/>
                    <a:pt x="584" y="400"/>
                    <a:pt x="574" y="412"/>
                  </a:cubicBezTo>
                  <a:cubicBezTo>
                    <a:pt x="564" y="424"/>
                    <a:pt x="560" y="450"/>
                    <a:pt x="560" y="450"/>
                  </a:cubicBezTo>
                  <a:cubicBezTo>
                    <a:pt x="560" y="450"/>
                    <a:pt x="544" y="444"/>
                    <a:pt x="526" y="444"/>
                  </a:cubicBezTo>
                  <a:cubicBezTo>
                    <a:pt x="508" y="444"/>
                    <a:pt x="502" y="462"/>
                    <a:pt x="488" y="472"/>
                  </a:cubicBezTo>
                  <a:cubicBezTo>
                    <a:pt x="474" y="482"/>
                    <a:pt x="446" y="502"/>
                    <a:pt x="436" y="504"/>
                  </a:cubicBezTo>
                  <a:cubicBezTo>
                    <a:pt x="426" y="506"/>
                    <a:pt x="406" y="502"/>
                    <a:pt x="396" y="510"/>
                  </a:cubicBezTo>
                  <a:cubicBezTo>
                    <a:pt x="386" y="518"/>
                    <a:pt x="352" y="530"/>
                    <a:pt x="336" y="530"/>
                  </a:cubicBezTo>
                  <a:cubicBezTo>
                    <a:pt x="320" y="530"/>
                    <a:pt x="304" y="530"/>
                    <a:pt x="304" y="530"/>
                  </a:cubicBezTo>
                  <a:cubicBezTo>
                    <a:pt x="276" y="542"/>
                    <a:pt x="276" y="542"/>
                    <a:pt x="276" y="542"/>
                  </a:cubicBezTo>
                  <a:cubicBezTo>
                    <a:pt x="276" y="542"/>
                    <a:pt x="158" y="562"/>
                    <a:pt x="140" y="568"/>
                  </a:cubicBezTo>
                  <a:cubicBezTo>
                    <a:pt x="122" y="574"/>
                    <a:pt x="88" y="620"/>
                    <a:pt x="86" y="642"/>
                  </a:cubicBezTo>
                  <a:cubicBezTo>
                    <a:pt x="84" y="664"/>
                    <a:pt x="52" y="812"/>
                    <a:pt x="54" y="842"/>
                  </a:cubicBezTo>
                  <a:cubicBezTo>
                    <a:pt x="56" y="872"/>
                    <a:pt x="48" y="924"/>
                    <a:pt x="42" y="952"/>
                  </a:cubicBezTo>
                  <a:cubicBezTo>
                    <a:pt x="36" y="980"/>
                    <a:pt x="40" y="1012"/>
                    <a:pt x="50" y="1036"/>
                  </a:cubicBezTo>
                  <a:cubicBezTo>
                    <a:pt x="60" y="1060"/>
                    <a:pt x="102" y="1104"/>
                    <a:pt x="108" y="1108"/>
                  </a:cubicBezTo>
                  <a:cubicBezTo>
                    <a:pt x="114" y="1112"/>
                    <a:pt x="114" y="1128"/>
                    <a:pt x="116" y="1148"/>
                  </a:cubicBezTo>
                  <a:cubicBezTo>
                    <a:pt x="118" y="1168"/>
                    <a:pt x="142" y="1266"/>
                    <a:pt x="148" y="1294"/>
                  </a:cubicBezTo>
                  <a:cubicBezTo>
                    <a:pt x="154" y="1322"/>
                    <a:pt x="172" y="1448"/>
                    <a:pt x="162" y="1474"/>
                  </a:cubicBezTo>
                  <a:cubicBezTo>
                    <a:pt x="152" y="1500"/>
                    <a:pt x="30" y="1840"/>
                    <a:pt x="30" y="1840"/>
                  </a:cubicBezTo>
                  <a:cubicBezTo>
                    <a:pt x="4" y="1894"/>
                    <a:pt x="0" y="1944"/>
                    <a:pt x="0" y="1944"/>
                  </a:cubicBezTo>
                  <a:cubicBezTo>
                    <a:pt x="1102" y="1944"/>
                    <a:pt x="1102" y="1944"/>
                    <a:pt x="1102" y="1944"/>
                  </a:cubicBezTo>
                  <a:cubicBezTo>
                    <a:pt x="1102" y="1944"/>
                    <a:pt x="1102" y="1944"/>
                    <a:pt x="1108" y="1928"/>
                  </a:cubicBezTo>
                  <a:cubicBezTo>
                    <a:pt x="1114" y="1912"/>
                    <a:pt x="1108" y="1848"/>
                    <a:pt x="1108" y="1836"/>
                  </a:cubicBezTo>
                  <a:cubicBezTo>
                    <a:pt x="1108" y="1824"/>
                    <a:pt x="1098" y="1806"/>
                    <a:pt x="1098" y="1806"/>
                  </a:cubicBezTo>
                  <a:cubicBezTo>
                    <a:pt x="1098" y="1806"/>
                    <a:pt x="1098" y="1780"/>
                    <a:pt x="1104" y="1770"/>
                  </a:cubicBezTo>
                  <a:cubicBezTo>
                    <a:pt x="1110" y="1760"/>
                    <a:pt x="1100" y="1736"/>
                    <a:pt x="1100" y="1736"/>
                  </a:cubicBezTo>
                  <a:cubicBezTo>
                    <a:pt x="1552" y="1736"/>
                    <a:pt x="1552" y="1736"/>
                    <a:pt x="1552" y="1736"/>
                  </a:cubicBezTo>
                  <a:cubicBezTo>
                    <a:pt x="1794" y="1652"/>
                    <a:pt x="1794" y="1652"/>
                    <a:pt x="1794" y="1652"/>
                  </a:cubicBezTo>
                  <a:cubicBezTo>
                    <a:pt x="2048" y="1138"/>
                    <a:pt x="2048" y="1138"/>
                    <a:pt x="2048" y="1138"/>
                  </a:cubicBezTo>
                  <a:lnTo>
                    <a:pt x="1840" y="1158"/>
                  </a:lnTo>
                  <a:close/>
                  <a:moveTo>
                    <a:pt x="666" y="381"/>
                  </a:moveTo>
                  <a:cubicBezTo>
                    <a:pt x="657" y="380"/>
                    <a:pt x="651" y="384"/>
                    <a:pt x="647" y="386"/>
                  </a:cubicBezTo>
                  <a:cubicBezTo>
                    <a:pt x="644" y="388"/>
                    <a:pt x="637" y="388"/>
                    <a:pt x="635" y="388"/>
                  </a:cubicBezTo>
                  <a:cubicBezTo>
                    <a:pt x="633" y="392"/>
                    <a:pt x="634" y="388"/>
                    <a:pt x="634" y="388"/>
                  </a:cubicBezTo>
                  <a:cubicBezTo>
                    <a:pt x="634" y="388"/>
                    <a:pt x="634" y="388"/>
                    <a:pt x="635" y="388"/>
                  </a:cubicBezTo>
                  <a:cubicBezTo>
                    <a:pt x="636" y="386"/>
                    <a:pt x="638" y="381"/>
                    <a:pt x="642" y="371"/>
                  </a:cubicBezTo>
                  <a:cubicBezTo>
                    <a:pt x="653" y="344"/>
                    <a:pt x="639" y="323"/>
                    <a:pt x="635" y="318"/>
                  </a:cubicBezTo>
                  <a:cubicBezTo>
                    <a:pt x="630" y="312"/>
                    <a:pt x="614" y="325"/>
                    <a:pt x="613" y="330"/>
                  </a:cubicBezTo>
                  <a:cubicBezTo>
                    <a:pt x="612" y="336"/>
                    <a:pt x="608" y="345"/>
                    <a:pt x="607" y="348"/>
                  </a:cubicBezTo>
                  <a:cubicBezTo>
                    <a:pt x="605" y="351"/>
                    <a:pt x="603" y="359"/>
                    <a:pt x="603" y="359"/>
                  </a:cubicBezTo>
                  <a:cubicBezTo>
                    <a:pt x="594" y="324"/>
                    <a:pt x="594" y="324"/>
                    <a:pt x="594" y="324"/>
                  </a:cubicBezTo>
                  <a:cubicBezTo>
                    <a:pt x="667" y="287"/>
                    <a:pt x="667" y="287"/>
                    <a:pt x="667" y="287"/>
                  </a:cubicBezTo>
                  <a:cubicBezTo>
                    <a:pt x="667" y="287"/>
                    <a:pt x="693" y="353"/>
                    <a:pt x="698" y="359"/>
                  </a:cubicBezTo>
                  <a:cubicBezTo>
                    <a:pt x="703" y="364"/>
                    <a:pt x="703" y="378"/>
                    <a:pt x="703" y="378"/>
                  </a:cubicBezTo>
                  <a:cubicBezTo>
                    <a:pt x="703" y="378"/>
                    <a:pt x="674" y="381"/>
                    <a:pt x="666" y="381"/>
                  </a:cubicBezTo>
                  <a:close/>
                  <a:moveTo>
                    <a:pt x="718" y="471"/>
                  </a:moveTo>
                  <a:cubicBezTo>
                    <a:pt x="714" y="476"/>
                    <a:pt x="695" y="504"/>
                    <a:pt x="695" y="506"/>
                  </a:cubicBezTo>
                  <a:cubicBezTo>
                    <a:pt x="695" y="508"/>
                    <a:pt x="690" y="507"/>
                    <a:pt x="690" y="507"/>
                  </a:cubicBezTo>
                  <a:cubicBezTo>
                    <a:pt x="689" y="510"/>
                    <a:pt x="689" y="510"/>
                    <a:pt x="689" y="510"/>
                  </a:cubicBezTo>
                  <a:cubicBezTo>
                    <a:pt x="689" y="510"/>
                    <a:pt x="685" y="509"/>
                    <a:pt x="686" y="503"/>
                  </a:cubicBezTo>
                  <a:cubicBezTo>
                    <a:pt x="687" y="497"/>
                    <a:pt x="691" y="489"/>
                    <a:pt x="693" y="486"/>
                  </a:cubicBezTo>
                  <a:cubicBezTo>
                    <a:pt x="694" y="482"/>
                    <a:pt x="698" y="468"/>
                    <a:pt x="708" y="466"/>
                  </a:cubicBezTo>
                  <a:cubicBezTo>
                    <a:pt x="718" y="464"/>
                    <a:pt x="722" y="465"/>
                    <a:pt x="718" y="471"/>
                  </a:cubicBezTo>
                  <a:close/>
                </a:path>
              </a:pathLst>
            </a:custGeom>
            <a:gradFill flip="none" rotWithShape="1">
              <a:gsLst>
                <a:gs pos="0">
                  <a:schemeClr val="accent5"/>
                </a:gs>
                <a:gs pos="100000">
                  <a:schemeClr val="accent3">
                    <a:lumMod val="50000"/>
                  </a:schemeClr>
                </a:gs>
              </a:gsLst>
              <a:lin ang="18900000" scaled="1"/>
              <a:tileRect/>
            </a:gradFill>
            <a:ln w="9525">
              <a:noFill/>
              <a:round/>
              <a:headEnd/>
              <a:tailEnd/>
            </a:ln>
            <a:effectLst>
              <a:outerShdw blurRad="63500" sx="102000" sy="102000" algn="ctr" rotWithShape="0">
                <a:prstClr val="black">
                  <a:alpha val="40000"/>
                </a:prstClr>
              </a:outerShdw>
            </a:effectLst>
          </p:spPr>
          <p:txBody>
            <a:bodyPr vert="horz" wrap="square" lIns="97541" tIns="48771" rIns="97541" bIns="48771" numCol="1" anchor="t" anchorCtr="0" compatLnSpc="1">
              <a:prstTxWarp prst="textNoShape">
                <a:avLst/>
              </a:prstTxWarp>
            </a:bodyPr>
            <a:lstStyle/>
            <a:p>
              <a:pPr defTabSz="975173">
                <a:defRPr/>
              </a:pPr>
              <a:endParaRPr lang="en-US" sz="1500" kern="0" dirty="0">
                <a:solidFill>
                  <a:sysClr val="windowText" lastClr="000000"/>
                </a:solidFill>
                <a:latin typeface="メイリオ" pitchFamily="50" charset="-128"/>
                <a:ea typeface="メイリオ" pitchFamily="50" charset="-128"/>
                <a:cs typeface="メイリオ" pitchFamily="50" charset="-128"/>
              </a:endParaRPr>
            </a:p>
          </p:txBody>
        </p:sp>
        <p:sp>
          <p:nvSpPr>
            <p:cNvPr id="32" name="テキスト ボックス 12"/>
            <p:cNvSpPr txBox="1"/>
            <p:nvPr/>
          </p:nvSpPr>
          <p:spPr>
            <a:xfrm>
              <a:off x="3346105" y="6027631"/>
              <a:ext cx="882281" cy="517584"/>
            </a:xfrm>
            <a:prstGeom prst="rect">
              <a:avLst/>
            </a:prstGeom>
            <a:noFill/>
          </p:spPr>
          <p:txBody>
            <a:bodyPr wrap="none" rtlCol="0">
              <a:spAutoFit/>
            </a:bodyPr>
            <a:lstStyle/>
            <a:p>
              <a:pPr algn="ctr"/>
              <a:r>
                <a:rPr lang="ja-JP" altLang="en-US" sz="900" dirty="0">
                  <a:solidFill>
                    <a:schemeClr val="bg1"/>
                  </a:solidFill>
                  <a:latin typeface="Arial" pitchFamily="34" charset="0"/>
                  <a:ea typeface="ＭＳ Ｐゴシック" pitchFamily="50" charset="-128"/>
                  <a:cs typeface="Arial" pitchFamily="34" charset="0"/>
                </a:rPr>
                <a:t>お客様</a:t>
              </a:r>
              <a:endParaRPr lang="en-US" altLang="ja-JP" sz="900" dirty="0">
                <a:solidFill>
                  <a:schemeClr val="bg1"/>
                </a:solidFill>
                <a:latin typeface="Arial" pitchFamily="34" charset="0"/>
                <a:ea typeface="ＭＳ Ｐゴシック" pitchFamily="50" charset="-128"/>
                <a:cs typeface="Arial" pitchFamily="34" charset="0"/>
              </a:endParaRPr>
            </a:p>
          </p:txBody>
        </p:sp>
      </p:grpSp>
      <p:sp>
        <p:nvSpPr>
          <p:cNvPr id="33" name="Rounded Rectangle 170"/>
          <p:cNvSpPr/>
          <p:nvPr/>
        </p:nvSpPr>
        <p:spPr>
          <a:xfrm>
            <a:off x="793601" y="2319415"/>
            <a:ext cx="3553530" cy="2671705"/>
          </a:xfrm>
          <a:prstGeom prst="roundRect">
            <a:avLst>
              <a:gd name="adj" fmla="val 3092"/>
            </a:avLst>
          </a:prstGeom>
          <a:solidFill>
            <a:schemeClr val="bg1"/>
          </a:solidFill>
          <a:ln>
            <a:solidFill>
              <a:schemeClr val="tx2"/>
            </a:solid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grpSp>
        <p:nvGrpSpPr>
          <p:cNvPr id="34" name="Group 171"/>
          <p:cNvGrpSpPr/>
          <p:nvPr/>
        </p:nvGrpSpPr>
        <p:grpSpPr>
          <a:xfrm>
            <a:off x="905067" y="2390630"/>
            <a:ext cx="3414463" cy="2522867"/>
            <a:chOff x="359532" y="1921809"/>
            <a:chExt cx="4086787" cy="3991467"/>
          </a:xfrm>
        </p:grpSpPr>
        <p:sp>
          <p:nvSpPr>
            <p:cNvPr id="35" name="Rounded Rectangle 172"/>
            <p:cNvSpPr/>
            <p:nvPr/>
          </p:nvSpPr>
          <p:spPr>
            <a:xfrm>
              <a:off x="366324" y="1921809"/>
              <a:ext cx="1302233"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36" name="TextBox 173"/>
            <p:cNvSpPr txBox="1"/>
            <p:nvPr/>
          </p:nvSpPr>
          <p:spPr>
            <a:xfrm>
              <a:off x="396733" y="1976935"/>
              <a:ext cx="1249315" cy="365203"/>
            </a:xfrm>
            <a:prstGeom prst="rect">
              <a:avLst/>
            </a:prstGeom>
            <a:noFill/>
          </p:spPr>
          <p:txBody>
            <a:bodyPr wrap="square" rtlCol="0" anchor="ctr">
              <a:spAutoFit/>
            </a:bodyPr>
            <a:lstStyle>
              <a:defPPr>
                <a:defRPr lang="en-US"/>
              </a:defPPr>
              <a:lvl1pPr algn="ctr">
                <a:defRPr sz="1100" b="1"/>
              </a:lvl1pPr>
            </a:lstStyle>
            <a:p>
              <a:r>
                <a:rPr lang="ja-JP" altLang="en-US" sz="900" dirty="0">
                  <a:solidFill>
                    <a:srgbClr val="000000"/>
                  </a:solidFill>
                </a:rPr>
                <a:t>電話機</a:t>
              </a:r>
            </a:p>
          </p:txBody>
        </p:sp>
        <p:sp>
          <p:nvSpPr>
            <p:cNvPr id="37" name="Rounded Rectangle 174"/>
            <p:cNvSpPr/>
            <p:nvPr/>
          </p:nvSpPr>
          <p:spPr>
            <a:xfrm>
              <a:off x="1705164" y="1921809"/>
              <a:ext cx="1302233"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38" name="TextBox 175"/>
            <p:cNvSpPr txBox="1"/>
            <p:nvPr/>
          </p:nvSpPr>
          <p:spPr>
            <a:xfrm>
              <a:off x="1729972" y="1976935"/>
              <a:ext cx="1249315" cy="365203"/>
            </a:xfrm>
            <a:prstGeom prst="rect">
              <a:avLst/>
            </a:prstGeom>
            <a:noFill/>
          </p:spPr>
          <p:txBody>
            <a:bodyPr wrap="square" rtlCol="0" anchor="ctr">
              <a:spAutoFit/>
            </a:bodyPr>
            <a:lstStyle>
              <a:defPPr>
                <a:defRPr lang="en-US"/>
              </a:defPPr>
              <a:lvl1pPr algn="ctr">
                <a:defRPr sz="1100" b="1"/>
              </a:lvl1pPr>
            </a:lstStyle>
            <a:p>
              <a:r>
                <a:rPr lang="ja-JP" altLang="en-US" sz="900" dirty="0">
                  <a:gradFill flip="none" rotWithShape="1">
                    <a:gsLst>
                      <a:gs pos="0">
                        <a:srgbClr val="6DB344"/>
                      </a:gs>
                      <a:gs pos="100000">
                        <a:srgbClr val="0096D6"/>
                      </a:gs>
                    </a:gsLst>
                    <a:lin ang="2700000" scaled="1"/>
                    <a:tileRect/>
                  </a:gradFill>
                </a:rPr>
                <a:t>ビデオ</a:t>
              </a:r>
            </a:p>
          </p:txBody>
        </p:sp>
        <p:sp>
          <p:nvSpPr>
            <p:cNvPr id="39" name="Rounded Rectangle 176"/>
            <p:cNvSpPr/>
            <p:nvPr/>
          </p:nvSpPr>
          <p:spPr>
            <a:xfrm>
              <a:off x="366324" y="3266426"/>
              <a:ext cx="1302233"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40" name="TextBox 177"/>
            <p:cNvSpPr txBox="1"/>
            <p:nvPr/>
          </p:nvSpPr>
          <p:spPr>
            <a:xfrm>
              <a:off x="396733" y="3310172"/>
              <a:ext cx="1249315" cy="365203"/>
            </a:xfrm>
            <a:prstGeom prst="rect">
              <a:avLst/>
            </a:prstGeom>
            <a:noFill/>
          </p:spPr>
          <p:txBody>
            <a:bodyPr wrap="square" rtlCol="0" anchor="ctr">
              <a:spAutoFit/>
            </a:bodyPr>
            <a:lstStyle>
              <a:defPPr>
                <a:defRPr lang="en-US"/>
              </a:defPPr>
              <a:lvl1pPr algn="ctr">
                <a:defRPr sz="1100" b="1"/>
              </a:lvl1pPr>
            </a:lstStyle>
            <a:p>
              <a:r>
                <a:rPr lang="ja-JP" altLang="en-US" sz="900" dirty="0">
                  <a:solidFill>
                    <a:srgbClr val="000000"/>
                  </a:solidFill>
                </a:rPr>
                <a:t>サーバ</a:t>
              </a:r>
            </a:p>
          </p:txBody>
        </p:sp>
        <p:sp>
          <p:nvSpPr>
            <p:cNvPr id="41" name="Rounded Rectangle 178"/>
            <p:cNvSpPr/>
            <p:nvPr/>
          </p:nvSpPr>
          <p:spPr>
            <a:xfrm>
              <a:off x="1705163" y="3266426"/>
              <a:ext cx="1302234"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42" name="TextBox 179"/>
            <p:cNvSpPr txBox="1"/>
            <p:nvPr/>
          </p:nvSpPr>
          <p:spPr>
            <a:xfrm>
              <a:off x="1607379" y="3310172"/>
              <a:ext cx="1494500" cy="365203"/>
            </a:xfrm>
            <a:prstGeom prst="rect">
              <a:avLst/>
            </a:prstGeom>
            <a:noFill/>
          </p:spPr>
          <p:txBody>
            <a:bodyPr wrap="square" rtlCol="0" anchor="ctr">
              <a:spAutoFit/>
            </a:bodyPr>
            <a:lstStyle>
              <a:defPPr>
                <a:defRPr lang="en-US"/>
              </a:defPPr>
              <a:lvl1pPr algn="ctr">
                <a:defRPr sz="1100" b="1"/>
              </a:lvl1pPr>
            </a:lstStyle>
            <a:p>
              <a:r>
                <a:rPr lang="ja-JP" altLang="en-US" sz="900" dirty="0">
                  <a:solidFill>
                    <a:srgbClr val="000000"/>
                  </a:solidFill>
                </a:rPr>
                <a:t>ネットワーク</a:t>
              </a:r>
              <a:endParaRPr lang="en-US" sz="900" dirty="0">
                <a:solidFill>
                  <a:srgbClr val="000000"/>
                </a:solidFill>
              </a:endParaRPr>
            </a:p>
          </p:txBody>
        </p:sp>
        <p:sp>
          <p:nvSpPr>
            <p:cNvPr id="43" name="Rounded Rectangle 180"/>
            <p:cNvSpPr/>
            <p:nvPr/>
          </p:nvSpPr>
          <p:spPr>
            <a:xfrm>
              <a:off x="3044003" y="1921809"/>
              <a:ext cx="1302233"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44" name="TextBox 181"/>
            <p:cNvSpPr txBox="1"/>
            <p:nvPr/>
          </p:nvSpPr>
          <p:spPr>
            <a:xfrm>
              <a:off x="3074412" y="2024607"/>
              <a:ext cx="1249315" cy="269860"/>
            </a:xfrm>
            <a:prstGeom prst="rect">
              <a:avLst/>
            </a:prstGeom>
            <a:noFill/>
          </p:spPr>
          <p:txBody>
            <a:bodyPr wrap="square" rtlCol="0" anchor="ctr">
              <a:noAutofit/>
            </a:bodyPr>
            <a:lstStyle>
              <a:defPPr>
                <a:defRPr lang="en-US"/>
              </a:defPPr>
              <a:lvl1pPr algn="ctr">
                <a:defRPr sz="1100" b="1"/>
              </a:lvl1pPr>
            </a:lstStyle>
            <a:p>
              <a:r>
                <a:rPr lang="ja-JP" altLang="en-US" sz="900" dirty="0">
                  <a:solidFill>
                    <a:srgbClr val="000000"/>
                  </a:solidFill>
                </a:rPr>
                <a:t>ソフトウェア</a:t>
              </a:r>
            </a:p>
          </p:txBody>
        </p:sp>
        <p:sp>
          <p:nvSpPr>
            <p:cNvPr id="45" name="Rounded Rectangle 182"/>
            <p:cNvSpPr/>
            <p:nvPr/>
          </p:nvSpPr>
          <p:spPr>
            <a:xfrm>
              <a:off x="3044003" y="3266426"/>
              <a:ext cx="1302234"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46" name="TextBox 183"/>
            <p:cNvSpPr txBox="1"/>
            <p:nvPr/>
          </p:nvSpPr>
          <p:spPr>
            <a:xfrm>
              <a:off x="2951819" y="3310172"/>
              <a:ext cx="1494500" cy="365203"/>
            </a:xfrm>
            <a:prstGeom prst="rect">
              <a:avLst/>
            </a:prstGeom>
            <a:noFill/>
          </p:spPr>
          <p:txBody>
            <a:bodyPr wrap="square" rtlCol="0" anchor="ctr">
              <a:spAutoFit/>
            </a:bodyPr>
            <a:lstStyle>
              <a:defPPr>
                <a:defRPr lang="en-US"/>
              </a:defPPr>
              <a:lvl1pPr algn="ctr">
                <a:defRPr sz="1100" b="1"/>
              </a:lvl1pPr>
            </a:lstStyle>
            <a:p>
              <a:r>
                <a:rPr lang="ja-JP" altLang="en-US" sz="900" dirty="0">
                  <a:solidFill>
                    <a:srgbClr val="000000"/>
                  </a:solidFill>
                </a:rPr>
                <a:t>ゲートウェイ</a:t>
              </a:r>
              <a:endParaRPr lang="en-US" sz="900" dirty="0">
                <a:solidFill>
                  <a:srgbClr val="000000"/>
                </a:solidFill>
              </a:endParaRPr>
            </a:p>
          </p:txBody>
        </p:sp>
        <p:sp>
          <p:nvSpPr>
            <p:cNvPr id="47" name="Rounded Rectangle 184"/>
            <p:cNvSpPr/>
            <p:nvPr/>
          </p:nvSpPr>
          <p:spPr>
            <a:xfrm>
              <a:off x="359532" y="4611043"/>
              <a:ext cx="1985735"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48" name="TextBox 185"/>
            <p:cNvSpPr txBox="1"/>
            <p:nvPr/>
          </p:nvSpPr>
          <p:spPr>
            <a:xfrm>
              <a:off x="405361" y="4666169"/>
              <a:ext cx="1882856" cy="365203"/>
            </a:xfrm>
            <a:prstGeom prst="rect">
              <a:avLst/>
            </a:prstGeom>
            <a:noFill/>
          </p:spPr>
          <p:txBody>
            <a:bodyPr wrap="square" rtlCol="0" anchor="ctr">
              <a:spAutoFit/>
            </a:bodyPr>
            <a:lstStyle>
              <a:defPPr>
                <a:defRPr lang="en-US"/>
              </a:defPPr>
              <a:lvl1pPr algn="ctr">
                <a:defRPr sz="1100" b="1"/>
              </a:lvl1pPr>
            </a:lstStyle>
            <a:p>
              <a:r>
                <a:rPr lang="en-US" altLang="ja-JP" sz="900" dirty="0">
                  <a:solidFill>
                    <a:srgbClr val="000000"/>
                  </a:solidFill>
                </a:rPr>
                <a:t>Wi-Fi</a:t>
              </a:r>
              <a:endParaRPr lang="ja-JP" altLang="en-US" sz="900" dirty="0">
                <a:solidFill>
                  <a:srgbClr val="000000"/>
                </a:solidFill>
              </a:endParaRPr>
            </a:p>
          </p:txBody>
        </p:sp>
        <p:sp>
          <p:nvSpPr>
            <p:cNvPr id="49" name="Rounded Rectangle 186"/>
            <p:cNvSpPr/>
            <p:nvPr/>
          </p:nvSpPr>
          <p:spPr>
            <a:xfrm>
              <a:off x="2383628" y="4611043"/>
              <a:ext cx="1962609" cy="1302233"/>
            </a:xfrm>
            <a:prstGeom prst="roundRect">
              <a:avLst>
                <a:gd name="adj" fmla="val 5001"/>
              </a:avLst>
            </a:prstGeom>
            <a:pattFill prst="wdUpDiag">
              <a:fgClr>
                <a:schemeClr val="bg1">
                  <a:lumMod val="95000"/>
                </a:schemeClr>
              </a:fgClr>
              <a:bgClr>
                <a:schemeClr val="bg1"/>
              </a:bgClr>
            </a:pattFill>
            <a:ln>
              <a:noFill/>
            </a:ln>
            <a:effectLst>
              <a:outerShdw blurRad="127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FFFFFF"/>
                </a:solidFill>
              </a:endParaRPr>
            </a:p>
          </p:txBody>
        </p:sp>
        <p:sp>
          <p:nvSpPr>
            <p:cNvPr id="50" name="TextBox 187"/>
            <p:cNvSpPr txBox="1"/>
            <p:nvPr/>
          </p:nvSpPr>
          <p:spPr>
            <a:xfrm>
              <a:off x="2411121" y="4666169"/>
              <a:ext cx="1882856" cy="365203"/>
            </a:xfrm>
            <a:prstGeom prst="rect">
              <a:avLst/>
            </a:prstGeom>
            <a:noFill/>
          </p:spPr>
          <p:txBody>
            <a:bodyPr wrap="square" rtlCol="0" anchor="ctr">
              <a:spAutoFit/>
            </a:bodyPr>
            <a:lstStyle>
              <a:defPPr>
                <a:defRPr lang="en-US"/>
              </a:defPPr>
              <a:lvl1pPr algn="ctr">
                <a:defRPr sz="1100" b="1"/>
              </a:lvl1pPr>
            </a:lstStyle>
            <a:p>
              <a:r>
                <a:rPr lang="ja-JP" altLang="en-US" sz="900" dirty="0">
                  <a:solidFill>
                    <a:srgbClr val="000000"/>
                  </a:solidFill>
                </a:rPr>
                <a:t>セキュリティ</a:t>
              </a:r>
            </a:p>
          </p:txBody>
        </p:sp>
        <p:pic>
          <p:nvPicPr>
            <p:cNvPr id="51" name="Picture 4" descr="\\tyo-filer02d\users-i\iiwata\private\4 MarketingAssets\Icon\Device\Device_voice_gateway_3109_unknown_64.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394269" y="374771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tyo-filer02d\users-i\iiwata\private\4 MarketingAssets\Icon\Device\Device_MGX_8000_multiservice_switch_3138_unknown_64.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045879" y="374771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95" descr="\\tyo-filer02d\users-i\iiwata\private\4 MarketingAssets\Icon\Device\Device_server_farms_3113_unknown_64.pn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31236" y="374771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tyo-filer02d\users-i\iiwata\private\4 MarketingAssets\Icon\Kubrick\Icon\wireless_1183_128.pn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043608" y="5092184"/>
              <a:ext cx="641632" cy="6416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tyo-filer02d\users-i\iiwata\private\4 MarketingAssets\Icon\Kubrick\Icon\secure_0036_128.pn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031733" y="5100034"/>
              <a:ext cx="641632" cy="641632"/>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Freeform 43"/>
          <p:cNvSpPr>
            <a:spLocks noChangeAspect="1" noEditPoints="1"/>
          </p:cNvSpPr>
          <p:nvPr/>
        </p:nvSpPr>
        <p:spPr bwMode="auto">
          <a:xfrm>
            <a:off x="1192" y="2152142"/>
            <a:ext cx="1062729" cy="2687290"/>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accent5"/>
              </a:gs>
              <a:gs pos="100000">
                <a:schemeClr val="accent3">
                  <a:lumMod val="50000"/>
                </a:schemeClr>
              </a:gs>
            </a:gsLst>
            <a:lin ang="189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r>
              <a:rPr lang="en-US" altLang="ja-JP" sz="1600" dirty="0" smtClean="0">
                <a:solidFill>
                  <a:srgbClr val="FFFFFF"/>
                </a:solidFill>
                <a:latin typeface="+mn-lt"/>
                <a:ea typeface="メイリオ" pitchFamily="50" charset="-128"/>
                <a:cs typeface="メイリオ" pitchFamily="50" charset="-128"/>
              </a:rPr>
              <a:t>Cisco</a:t>
            </a:r>
          </a:p>
          <a:p>
            <a:pPr algn="ctr"/>
            <a:endParaRPr lang="en-US" altLang="ja-JP" sz="1200" dirty="0">
              <a:solidFill>
                <a:srgbClr val="FFFFFF"/>
              </a:solidFill>
              <a:latin typeface="+mn-lt"/>
              <a:ea typeface="メイリオ" pitchFamily="50" charset="-128"/>
              <a:cs typeface="メイリオ" pitchFamily="50" charset="-128"/>
            </a:endParaRPr>
          </a:p>
          <a:p>
            <a:pPr algn="ctr"/>
            <a:endParaRPr lang="en-US" altLang="ja-JP" sz="1200" dirty="0" smtClean="0">
              <a:solidFill>
                <a:srgbClr val="FFFFFF"/>
              </a:solidFill>
              <a:latin typeface="+mn-lt"/>
              <a:ea typeface="メイリオ" pitchFamily="50" charset="-128"/>
              <a:cs typeface="メイリオ" pitchFamily="50" charset="-128"/>
            </a:endParaRPr>
          </a:p>
          <a:p>
            <a:pPr algn="ctr"/>
            <a:endParaRPr lang="en-US" altLang="ja-JP" sz="1200" dirty="0">
              <a:solidFill>
                <a:srgbClr val="FFFFFF"/>
              </a:solidFill>
              <a:latin typeface="+mn-lt"/>
              <a:ea typeface="メイリオ" pitchFamily="50" charset="-128"/>
              <a:cs typeface="メイリオ" pitchFamily="50" charset="-128"/>
            </a:endParaRPr>
          </a:p>
          <a:p>
            <a:pPr algn="ctr"/>
            <a:endParaRPr lang="en-US" altLang="ja-JP" sz="1200" dirty="0" smtClean="0">
              <a:solidFill>
                <a:srgbClr val="FFFFFF"/>
              </a:solidFill>
              <a:latin typeface="+mn-lt"/>
              <a:ea typeface="メイリオ" pitchFamily="50" charset="-128"/>
              <a:cs typeface="メイリオ" pitchFamily="50" charset="-128"/>
            </a:endParaRPr>
          </a:p>
          <a:p>
            <a:pPr algn="ctr"/>
            <a:endParaRPr lang="en-US" altLang="ja-JP" sz="1200" dirty="0">
              <a:solidFill>
                <a:srgbClr val="FFFFFF"/>
              </a:solidFill>
              <a:latin typeface="+mn-lt"/>
              <a:ea typeface="メイリオ" pitchFamily="50" charset="-128"/>
              <a:cs typeface="メイリオ" pitchFamily="50" charset="-128"/>
            </a:endParaRPr>
          </a:p>
          <a:p>
            <a:pPr algn="ctr"/>
            <a:endParaRPr lang="en-US" altLang="ja-JP" sz="1200" dirty="0" smtClean="0">
              <a:solidFill>
                <a:srgbClr val="FFFFFF"/>
              </a:solidFill>
              <a:latin typeface="+mn-lt"/>
              <a:ea typeface="メイリオ" pitchFamily="50" charset="-128"/>
              <a:cs typeface="メイリオ" pitchFamily="50" charset="-128"/>
            </a:endParaRPr>
          </a:p>
        </p:txBody>
      </p:sp>
      <p:sp>
        <p:nvSpPr>
          <p:cNvPr id="57" name="Freeform 51"/>
          <p:cNvSpPr>
            <a:spLocks noChangeAspect="1"/>
          </p:cNvSpPr>
          <p:nvPr/>
        </p:nvSpPr>
        <p:spPr bwMode="auto">
          <a:xfrm>
            <a:off x="1841263" y="1535816"/>
            <a:ext cx="1369766" cy="375122"/>
          </a:xfrm>
          <a:prstGeom prst="wedgeRoundRectCallout">
            <a:avLst>
              <a:gd name="adj1" fmla="val 73994"/>
              <a:gd name="adj2" fmla="val 18205"/>
              <a:gd name="adj3" fmla="val 16667"/>
            </a:avLst>
          </a:prstGeom>
          <a:gradFill flip="none" rotWithShape="1">
            <a:gsLst>
              <a:gs pos="0">
                <a:schemeClr val="accent5"/>
              </a:gs>
              <a:gs pos="100000">
                <a:schemeClr val="accent3">
                  <a:lumMod val="50000"/>
                </a:schemeClr>
              </a:gs>
            </a:gsLst>
            <a:lin ang="2700000" scaled="1"/>
            <a:tileRect/>
          </a:gradFill>
          <a:ln w="9525">
            <a:solidFill>
              <a:schemeClr val="bg1"/>
            </a:solidFill>
            <a:round/>
            <a:headEnd/>
            <a:tailEnd/>
          </a:ln>
          <a:effectLst>
            <a:outerShdw blurRad="63500" sx="102000" sy="102000" algn="ctr" rotWithShape="0">
              <a:prstClr val="black">
                <a:alpha val="40000"/>
              </a:prstClr>
            </a:outerShdw>
          </a:effectLst>
        </p:spPr>
        <p:txBody>
          <a:bodyPr/>
          <a:lstStyle/>
          <a:p>
            <a:pPr algn="l" rtl="0">
              <a:defRPr/>
            </a:pPr>
            <a:r>
              <a:rPr lang="ja-JP" altLang="en-US" sz="900" dirty="0">
                <a:solidFill>
                  <a:schemeClr val="bg1"/>
                </a:solidFill>
                <a:latin typeface="Arial"/>
              </a:rPr>
              <a:t>つながらないのですが</a:t>
            </a:r>
            <a:r>
              <a:rPr lang="en-US" altLang="ja-JP" sz="900" dirty="0">
                <a:solidFill>
                  <a:schemeClr val="bg1"/>
                </a:solidFill>
                <a:latin typeface="Arial"/>
              </a:rPr>
              <a:t>…</a:t>
            </a:r>
            <a:endParaRPr lang="en-US" sz="900" dirty="0">
              <a:solidFill>
                <a:schemeClr val="bg1"/>
              </a:solidFill>
              <a:latin typeface="Arial"/>
            </a:endParaRPr>
          </a:p>
        </p:txBody>
      </p:sp>
      <p:sp>
        <p:nvSpPr>
          <p:cNvPr id="58" name="Freeform 51"/>
          <p:cNvSpPr>
            <a:spLocks noChangeAspect="1"/>
          </p:cNvSpPr>
          <p:nvPr/>
        </p:nvSpPr>
        <p:spPr bwMode="auto">
          <a:xfrm>
            <a:off x="705404" y="1860734"/>
            <a:ext cx="1526778" cy="391307"/>
          </a:xfrm>
          <a:prstGeom prst="wedgeRoundRectCallout">
            <a:avLst>
              <a:gd name="adj1" fmla="val -48097"/>
              <a:gd name="adj2" fmla="val 94364"/>
              <a:gd name="adj3" fmla="val 16667"/>
            </a:avLst>
          </a:prstGeom>
          <a:gradFill flip="none" rotWithShape="1">
            <a:gsLst>
              <a:gs pos="0">
                <a:schemeClr val="accent5"/>
              </a:gs>
              <a:gs pos="100000">
                <a:schemeClr val="accent3">
                  <a:lumMod val="50000"/>
                </a:schemeClr>
              </a:gs>
            </a:gsLst>
            <a:lin ang="2700000" scaled="1"/>
            <a:tileRect/>
          </a:gradFill>
          <a:ln w="9525">
            <a:solidFill>
              <a:schemeClr val="bg1"/>
            </a:solidFill>
            <a:round/>
            <a:headEnd/>
            <a:tailEnd/>
          </a:ln>
          <a:effectLst>
            <a:outerShdw blurRad="63500" sx="102000" sy="102000" algn="ctr" rotWithShape="0">
              <a:prstClr val="black">
                <a:alpha val="40000"/>
              </a:prstClr>
            </a:outerShdw>
          </a:effectLst>
        </p:spPr>
        <p:txBody>
          <a:bodyPr/>
          <a:lstStyle/>
          <a:p>
            <a:pPr algn="l" rtl="0">
              <a:defRPr/>
            </a:pPr>
            <a:r>
              <a:rPr lang="ja-JP" altLang="en-US" sz="900" dirty="0">
                <a:solidFill>
                  <a:schemeClr val="bg1"/>
                </a:solidFill>
                <a:latin typeface="Arial"/>
              </a:rPr>
              <a:t>すぐにお調べいたします。</a:t>
            </a:r>
            <a:endParaRPr lang="en-US" sz="900" dirty="0">
              <a:solidFill>
                <a:schemeClr val="bg1"/>
              </a:solidFill>
              <a:latin typeface="Arial"/>
            </a:endParaRPr>
          </a:p>
        </p:txBody>
      </p:sp>
      <p:grpSp>
        <p:nvGrpSpPr>
          <p:cNvPr id="59" name="Group 221"/>
          <p:cNvGrpSpPr/>
          <p:nvPr/>
        </p:nvGrpSpPr>
        <p:grpSpPr>
          <a:xfrm>
            <a:off x="5058896" y="1562859"/>
            <a:ext cx="1053884" cy="750753"/>
            <a:chOff x="-1012298" y="5198015"/>
            <a:chExt cx="1772767" cy="1683379"/>
          </a:xfrm>
        </p:grpSpPr>
        <p:sp>
          <p:nvSpPr>
            <p:cNvPr id="60" name="Freeform 33"/>
            <p:cNvSpPr>
              <a:spLocks noEditPoints="1"/>
            </p:cNvSpPr>
            <p:nvPr/>
          </p:nvSpPr>
          <p:spPr bwMode="auto">
            <a:xfrm>
              <a:off x="-1012298" y="5198015"/>
              <a:ext cx="1772767" cy="1683379"/>
            </a:xfrm>
            <a:custGeom>
              <a:avLst/>
              <a:gdLst/>
              <a:ahLst/>
              <a:cxnLst>
                <a:cxn ang="0">
                  <a:pos x="634" y="84"/>
                </a:cxn>
                <a:cxn ang="0">
                  <a:pos x="1840" y="1158"/>
                </a:cxn>
                <a:cxn ang="0">
                  <a:pos x="1554" y="1618"/>
                </a:cxn>
                <a:cxn ang="0">
                  <a:pos x="1512" y="1574"/>
                </a:cxn>
                <a:cxn ang="0">
                  <a:pos x="1508" y="1548"/>
                </a:cxn>
                <a:cxn ang="0">
                  <a:pos x="1436" y="1492"/>
                </a:cxn>
                <a:cxn ang="0">
                  <a:pos x="1332" y="1456"/>
                </a:cxn>
                <a:cxn ang="0">
                  <a:pos x="1190" y="1398"/>
                </a:cxn>
                <a:cxn ang="0">
                  <a:pos x="1144" y="1358"/>
                </a:cxn>
                <a:cxn ang="0">
                  <a:pos x="1164" y="1284"/>
                </a:cxn>
                <a:cxn ang="0">
                  <a:pos x="1138" y="1090"/>
                </a:cxn>
                <a:cxn ang="0">
                  <a:pos x="1144" y="988"/>
                </a:cxn>
                <a:cxn ang="0">
                  <a:pos x="1150" y="890"/>
                </a:cxn>
                <a:cxn ang="0">
                  <a:pos x="1020" y="726"/>
                </a:cxn>
                <a:cxn ang="0">
                  <a:pos x="886" y="642"/>
                </a:cxn>
                <a:cxn ang="0">
                  <a:pos x="914" y="602"/>
                </a:cxn>
                <a:cxn ang="0">
                  <a:pos x="945" y="545"/>
                </a:cxn>
                <a:cxn ang="0">
                  <a:pos x="982" y="516"/>
                </a:cxn>
                <a:cxn ang="0">
                  <a:pos x="1015" y="406"/>
                </a:cxn>
                <a:cxn ang="0">
                  <a:pos x="1038" y="374"/>
                </a:cxn>
                <a:cxn ang="0">
                  <a:pos x="1062" y="262"/>
                </a:cxn>
                <a:cxn ang="0">
                  <a:pos x="1042" y="104"/>
                </a:cxn>
                <a:cxn ang="0">
                  <a:pos x="932" y="28"/>
                </a:cxn>
                <a:cxn ang="0">
                  <a:pos x="786" y="14"/>
                </a:cxn>
                <a:cxn ang="0">
                  <a:pos x="644" y="76"/>
                </a:cxn>
                <a:cxn ang="0">
                  <a:pos x="648" y="102"/>
                </a:cxn>
                <a:cxn ang="0">
                  <a:pos x="608" y="170"/>
                </a:cxn>
                <a:cxn ang="0">
                  <a:pos x="608" y="206"/>
                </a:cxn>
                <a:cxn ang="0">
                  <a:pos x="608" y="312"/>
                </a:cxn>
                <a:cxn ang="0">
                  <a:pos x="598" y="364"/>
                </a:cxn>
                <a:cxn ang="0">
                  <a:pos x="560" y="450"/>
                </a:cxn>
                <a:cxn ang="0">
                  <a:pos x="488" y="472"/>
                </a:cxn>
                <a:cxn ang="0">
                  <a:pos x="396" y="510"/>
                </a:cxn>
                <a:cxn ang="0">
                  <a:pos x="304" y="530"/>
                </a:cxn>
                <a:cxn ang="0">
                  <a:pos x="140" y="568"/>
                </a:cxn>
                <a:cxn ang="0">
                  <a:pos x="54" y="842"/>
                </a:cxn>
                <a:cxn ang="0">
                  <a:pos x="50" y="1036"/>
                </a:cxn>
                <a:cxn ang="0">
                  <a:pos x="116" y="1148"/>
                </a:cxn>
                <a:cxn ang="0">
                  <a:pos x="162" y="1474"/>
                </a:cxn>
                <a:cxn ang="0">
                  <a:pos x="0" y="1944"/>
                </a:cxn>
                <a:cxn ang="0">
                  <a:pos x="1108" y="1928"/>
                </a:cxn>
                <a:cxn ang="0">
                  <a:pos x="1098" y="1806"/>
                </a:cxn>
                <a:cxn ang="0">
                  <a:pos x="1100" y="1736"/>
                </a:cxn>
                <a:cxn ang="0">
                  <a:pos x="1794" y="1652"/>
                </a:cxn>
                <a:cxn ang="0">
                  <a:pos x="1840" y="1158"/>
                </a:cxn>
                <a:cxn ang="0">
                  <a:pos x="647" y="386"/>
                </a:cxn>
                <a:cxn ang="0">
                  <a:pos x="634" y="388"/>
                </a:cxn>
                <a:cxn ang="0">
                  <a:pos x="642" y="371"/>
                </a:cxn>
                <a:cxn ang="0">
                  <a:pos x="613" y="330"/>
                </a:cxn>
                <a:cxn ang="0">
                  <a:pos x="603" y="359"/>
                </a:cxn>
                <a:cxn ang="0">
                  <a:pos x="667" y="287"/>
                </a:cxn>
                <a:cxn ang="0">
                  <a:pos x="703" y="378"/>
                </a:cxn>
                <a:cxn ang="0">
                  <a:pos x="718" y="471"/>
                </a:cxn>
                <a:cxn ang="0">
                  <a:pos x="690" y="507"/>
                </a:cxn>
                <a:cxn ang="0">
                  <a:pos x="686" y="503"/>
                </a:cxn>
                <a:cxn ang="0">
                  <a:pos x="708" y="466"/>
                </a:cxn>
              </a:cxnLst>
              <a:rect l="0" t="0" r="r" b="b"/>
              <a:pathLst>
                <a:path w="2048" h="1944">
                  <a:moveTo>
                    <a:pt x="635" y="85"/>
                  </a:moveTo>
                  <a:cubicBezTo>
                    <a:pt x="634" y="84"/>
                    <a:pt x="634" y="84"/>
                    <a:pt x="634" y="84"/>
                  </a:cubicBezTo>
                  <a:cubicBezTo>
                    <a:pt x="634" y="84"/>
                    <a:pt x="628" y="91"/>
                    <a:pt x="635" y="85"/>
                  </a:cubicBezTo>
                  <a:close/>
                  <a:moveTo>
                    <a:pt x="1840" y="1158"/>
                  </a:moveTo>
                  <a:cubicBezTo>
                    <a:pt x="1604" y="1618"/>
                    <a:pt x="1604" y="1618"/>
                    <a:pt x="1604" y="1618"/>
                  </a:cubicBezTo>
                  <a:cubicBezTo>
                    <a:pt x="1554" y="1618"/>
                    <a:pt x="1554" y="1618"/>
                    <a:pt x="1554" y="1618"/>
                  </a:cubicBezTo>
                  <a:cubicBezTo>
                    <a:pt x="1554" y="1618"/>
                    <a:pt x="1546" y="1620"/>
                    <a:pt x="1542" y="1606"/>
                  </a:cubicBezTo>
                  <a:cubicBezTo>
                    <a:pt x="1538" y="1592"/>
                    <a:pt x="1512" y="1574"/>
                    <a:pt x="1512" y="1574"/>
                  </a:cubicBezTo>
                  <a:cubicBezTo>
                    <a:pt x="1500" y="1562"/>
                    <a:pt x="1500" y="1562"/>
                    <a:pt x="1500" y="1562"/>
                  </a:cubicBezTo>
                  <a:cubicBezTo>
                    <a:pt x="1508" y="1548"/>
                    <a:pt x="1508" y="1548"/>
                    <a:pt x="1508" y="1548"/>
                  </a:cubicBezTo>
                  <a:cubicBezTo>
                    <a:pt x="1508" y="1548"/>
                    <a:pt x="1480" y="1526"/>
                    <a:pt x="1472" y="1518"/>
                  </a:cubicBezTo>
                  <a:cubicBezTo>
                    <a:pt x="1464" y="1510"/>
                    <a:pt x="1444" y="1504"/>
                    <a:pt x="1436" y="1492"/>
                  </a:cubicBezTo>
                  <a:cubicBezTo>
                    <a:pt x="1428" y="1480"/>
                    <a:pt x="1418" y="1468"/>
                    <a:pt x="1396" y="1466"/>
                  </a:cubicBezTo>
                  <a:cubicBezTo>
                    <a:pt x="1374" y="1464"/>
                    <a:pt x="1348" y="1462"/>
                    <a:pt x="1332" y="1456"/>
                  </a:cubicBezTo>
                  <a:cubicBezTo>
                    <a:pt x="1316" y="1450"/>
                    <a:pt x="1266" y="1448"/>
                    <a:pt x="1228" y="1434"/>
                  </a:cubicBezTo>
                  <a:cubicBezTo>
                    <a:pt x="1190" y="1420"/>
                    <a:pt x="1198" y="1418"/>
                    <a:pt x="1190" y="1398"/>
                  </a:cubicBezTo>
                  <a:cubicBezTo>
                    <a:pt x="1182" y="1378"/>
                    <a:pt x="1184" y="1372"/>
                    <a:pt x="1170" y="1368"/>
                  </a:cubicBezTo>
                  <a:cubicBezTo>
                    <a:pt x="1156" y="1364"/>
                    <a:pt x="1144" y="1358"/>
                    <a:pt x="1144" y="1358"/>
                  </a:cubicBezTo>
                  <a:cubicBezTo>
                    <a:pt x="1144" y="1358"/>
                    <a:pt x="1154" y="1342"/>
                    <a:pt x="1166" y="1330"/>
                  </a:cubicBezTo>
                  <a:cubicBezTo>
                    <a:pt x="1178" y="1318"/>
                    <a:pt x="1158" y="1306"/>
                    <a:pt x="1164" y="1284"/>
                  </a:cubicBezTo>
                  <a:cubicBezTo>
                    <a:pt x="1170" y="1262"/>
                    <a:pt x="1150" y="1160"/>
                    <a:pt x="1148" y="1154"/>
                  </a:cubicBezTo>
                  <a:cubicBezTo>
                    <a:pt x="1146" y="1148"/>
                    <a:pt x="1138" y="1106"/>
                    <a:pt x="1138" y="1090"/>
                  </a:cubicBezTo>
                  <a:cubicBezTo>
                    <a:pt x="1138" y="1074"/>
                    <a:pt x="1146" y="1076"/>
                    <a:pt x="1150" y="1056"/>
                  </a:cubicBezTo>
                  <a:cubicBezTo>
                    <a:pt x="1154" y="1036"/>
                    <a:pt x="1142" y="1010"/>
                    <a:pt x="1144" y="988"/>
                  </a:cubicBezTo>
                  <a:cubicBezTo>
                    <a:pt x="1146" y="966"/>
                    <a:pt x="1156" y="946"/>
                    <a:pt x="1156" y="946"/>
                  </a:cubicBezTo>
                  <a:cubicBezTo>
                    <a:pt x="1156" y="946"/>
                    <a:pt x="1154" y="908"/>
                    <a:pt x="1150" y="890"/>
                  </a:cubicBezTo>
                  <a:cubicBezTo>
                    <a:pt x="1146" y="872"/>
                    <a:pt x="1138" y="822"/>
                    <a:pt x="1134" y="808"/>
                  </a:cubicBezTo>
                  <a:cubicBezTo>
                    <a:pt x="1130" y="794"/>
                    <a:pt x="1042" y="742"/>
                    <a:pt x="1020" y="726"/>
                  </a:cubicBezTo>
                  <a:cubicBezTo>
                    <a:pt x="998" y="710"/>
                    <a:pt x="906" y="656"/>
                    <a:pt x="906" y="656"/>
                  </a:cubicBezTo>
                  <a:cubicBezTo>
                    <a:pt x="886" y="642"/>
                    <a:pt x="886" y="642"/>
                    <a:pt x="886" y="642"/>
                  </a:cubicBezTo>
                  <a:cubicBezTo>
                    <a:pt x="886" y="642"/>
                    <a:pt x="886" y="642"/>
                    <a:pt x="898" y="640"/>
                  </a:cubicBezTo>
                  <a:cubicBezTo>
                    <a:pt x="910" y="638"/>
                    <a:pt x="912" y="610"/>
                    <a:pt x="914" y="602"/>
                  </a:cubicBezTo>
                  <a:cubicBezTo>
                    <a:pt x="916" y="594"/>
                    <a:pt x="932" y="568"/>
                    <a:pt x="932" y="562"/>
                  </a:cubicBezTo>
                  <a:cubicBezTo>
                    <a:pt x="932" y="556"/>
                    <a:pt x="945" y="545"/>
                    <a:pt x="945" y="545"/>
                  </a:cubicBezTo>
                  <a:cubicBezTo>
                    <a:pt x="945" y="545"/>
                    <a:pt x="958" y="546"/>
                    <a:pt x="964" y="548"/>
                  </a:cubicBezTo>
                  <a:cubicBezTo>
                    <a:pt x="970" y="550"/>
                    <a:pt x="974" y="534"/>
                    <a:pt x="982" y="516"/>
                  </a:cubicBezTo>
                  <a:cubicBezTo>
                    <a:pt x="990" y="498"/>
                    <a:pt x="1006" y="448"/>
                    <a:pt x="1008" y="438"/>
                  </a:cubicBezTo>
                  <a:cubicBezTo>
                    <a:pt x="1010" y="428"/>
                    <a:pt x="1015" y="406"/>
                    <a:pt x="1015" y="406"/>
                  </a:cubicBezTo>
                  <a:cubicBezTo>
                    <a:pt x="1031" y="393"/>
                    <a:pt x="1031" y="393"/>
                    <a:pt x="1031" y="393"/>
                  </a:cubicBezTo>
                  <a:cubicBezTo>
                    <a:pt x="1038" y="374"/>
                    <a:pt x="1038" y="374"/>
                    <a:pt x="1038" y="374"/>
                  </a:cubicBezTo>
                  <a:cubicBezTo>
                    <a:pt x="1038" y="374"/>
                    <a:pt x="1046" y="314"/>
                    <a:pt x="1046" y="304"/>
                  </a:cubicBezTo>
                  <a:cubicBezTo>
                    <a:pt x="1046" y="294"/>
                    <a:pt x="1062" y="262"/>
                    <a:pt x="1062" y="262"/>
                  </a:cubicBezTo>
                  <a:cubicBezTo>
                    <a:pt x="1072" y="270"/>
                    <a:pt x="1068" y="282"/>
                    <a:pt x="1068" y="282"/>
                  </a:cubicBezTo>
                  <a:cubicBezTo>
                    <a:pt x="1100" y="214"/>
                    <a:pt x="1052" y="116"/>
                    <a:pt x="1042" y="104"/>
                  </a:cubicBezTo>
                  <a:cubicBezTo>
                    <a:pt x="1032" y="92"/>
                    <a:pt x="1008" y="94"/>
                    <a:pt x="994" y="82"/>
                  </a:cubicBezTo>
                  <a:cubicBezTo>
                    <a:pt x="980" y="70"/>
                    <a:pt x="952" y="46"/>
                    <a:pt x="932" y="28"/>
                  </a:cubicBezTo>
                  <a:cubicBezTo>
                    <a:pt x="912" y="10"/>
                    <a:pt x="826" y="0"/>
                    <a:pt x="814" y="2"/>
                  </a:cubicBezTo>
                  <a:cubicBezTo>
                    <a:pt x="802" y="4"/>
                    <a:pt x="786" y="14"/>
                    <a:pt x="786" y="14"/>
                  </a:cubicBezTo>
                  <a:cubicBezTo>
                    <a:pt x="786" y="14"/>
                    <a:pt x="706" y="18"/>
                    <a:pt x="690" y="22"/>
                  </a:cubicBezTo>
                  <a:cubicBezTo>
                    <a:pt x="674" y="26"/>
                    <a:pt x="664" y="56"/>
                    <a:pt x="644" y="76"/>
                  </a:cubicBezTo>
                  <a:cubicBezTo>
                    <a:pt x="640" y="80"/>
                    <a:pt x="637" y="83"/>
                    <a:pt x="635" y="85"/>
                  </a:cubicBezTo>
                  <a:cubicBezTo>
                    <a:pt x="640" y="87"/>
                    <a:pt x="657" y="99"/>
                    <a:pt x="648" y="102"/>
                  </a:cubicBezTo>
                  <a:cubicBezTo>
                    <a:pt x="638" y="106"/>
                    <a:pt x="626" y="136"/>
                    <a:pt x="618" y="152"/>
                  </a:cubicBezTo>
                  <a:cubicBezTo>
                    <a:pt x="610" y="168"/>
                    <a:pt x="608" y="170"/>
                    <a:pt x="608" y="170"/>
                  </a:cubicBezTo>
                  <a:cubicBezTo>
                    <a:pt x="608" y="170"/>
                    <a:pt x="620" y="172"/>
                    <a:pt x="620" y="178"/>
                  </a:cubicBezTo>
                  <a:cubicBezTo>
                    <a:pt x="620" y="184"/>
                    <a:pt x="610" y="190"/>
                    <a:pt x="608" y="206"/>
                  </a:cubicBezTo>
                  <a:cubicBezTo>
                    <a:pt x="606" y="222"/>
                    <a:pt x="614" y="224"/>
                    <a:pt x="614" y="250"/>
                  </a:cubicBezTo>
                  <a:cubicBezTo>
                    <a:pt x="614" y="276"/>
                    <a:pt x="608" y="312"/>
                    <a:pt x="608" y="312"/>
                  </a:cubicBezTo>
                  <a:cubicBezTo>
                    <a:pt x="586" y="324"/>
                    <a:pt x="586" y="324"/>
                    <a:pt x="586" y="324"/>
                  </a:cubicBezTo>
                  <a:cubicBezTo>
                    <a:pt x="598" y="364"/>
                    <a:pt x="598" y="364"/>
                    <a:pt x="598" y="364"/>
                  </a:cubicBezTo>
                  <a:cubicBezTo>
                    <a:pt x="598" y="364"/>
                    <a:pt x="584" y="400"/>
                    <a:pt x="574" y="412"/>
                  </a:cubicBezTo>
                  <a:cubicBezTo>
                    <a:pt x="564" y="424"/>
                    <a:pt x="560" y="450"/>
                    <a:pt x="560" y="450"/>
                  </a:cubicBezTo>
                  <a:cubicBezTo>
                    <a:pt x="560" y="450"/>
                    <a:pt x="544" y="444"/>
                    <a:pt x="526" y="444"/>
                  </a:cubicBezTo>
                  <a:cubicBezTo>
                    <a:pt x="508" y="444"/>
                    <a:pt x="502" y="462"/>
                    <a:pt x="488" y="472"/>
                  </a:cubicBezTo>
                  <a:cubicBezTo>
                    <a:pt x="474" y="482"/>
                    <a:pt x="446" y="502"/>
                    <a:pt x="436" y="504"/>
                  </a:cubicBezTo>
                  <a:cubicBezTo>
                    <a:pt x="426" y="506"/>
                    <a:pt x="406" y="502"/>
                    <a:pt x="396" y="510"/>
                  </a:cubicBezTo>
                  <a:cubicBezTo>
                    <a:pt x="386" y="518"/>
                    <a:pt x="352" y="530"/>
                    <a:pt x="336" y="530"/>
                  </a:cubicBezTo>
                  <a:cubicBezTo>
                    <a:pt x="320" y="530"/>
                    <a:pt x="304" y="530"/>
                    <a:pt x="304" y="530"/>
                  </a:cubicBezTo>
                  <a:cubicBezTo>
                    <a:pt x="276" y="542"/>
                    <a:pt x="276" y="542"/>
                    <a:pt x="276" y="542"/>
                  </a:cubicBezTo>
                  <a:cubicBezTo>
                    <a:pt x="276" y="542"/>
                    <a:pt x="158" y="562"/>
                    <a:pt x="140" y="568"/>
                  </a:cubicBezTo>
                  <a:cubicBezTo>
                    <a:pt x="122" y="574"/>
                    <a:pt x="88" y="620"/>
                    <a:pt x="86" y="642"/>
                  </a:cubicBezTo>
                  <a:cubicBezTo>
                    <a:pt x="84" y="664"/>
                    <a:pt x="52" y="812"/>
                    <a:pt x="54" y="842"/>
                  </a:cubicBezTo>
                  <a:cubicBezTo>
                    <a:pt x="56" y="872"/>
                    <a:pt x="48" y="924"/>
                    <a:pt x="42" y="952"/>
                  </a:cubicBezTo>
                  <a:cubicBezTo>
                    <a:pt x="36" y="980"/>
                    <a:pt x="40" y="1012"/>
                    <a:pt x="50" y="1036"/>
                  </a:cubicBezTo>
                  <a:cubicBezTo>
                    <a:pt x="60" y="1060"/>
                    <a:pt x="102" y="1104"/>
                    <a:pt x="108" y="1108"/>
                  </a:cubicBezTo>
                  <a:cubicBezTo>
                    <a:pt x="114" y="1112"/>
                    <a:pt x="114" y="1128"/>
                    <a:pt x="116" y="1148"/>
                  </a:cubicBezTo>
                  <a:cubicBezTo>
                    <a:pt x="118" y="1168"/>
                    <a:pt x="142" y="1266"/>
                    <a:pt x="148" y="1294"/>
                  </a:cubicBezTo>
                  <a:cubicBezTo>
                    <a:pt x="154" y="1322"/>
                    <a:pt x="172" y="1448"/>
                    <a:pt x="162" y="1474"/>
                  </a:cubicBezTo>
                  <a:cubicBezTo>
                    <a:pt x="152" y="1500"/>
                    <a:pt x="30" y="1840"/>
                    <a:pt x="30" y="1840"/>
                  </a:cubicBezTo>
                  <a:cubicBezTo>
                    <a:pt x="4" y="1894"/>
                    <a:pt x="0" y="1944"/>
                    <a:pt x="0" y="1944"/>
                  </a:cubicBezTo>
                  <a:cubicBezTo>
                    <a:pt x="1102" y="1944"/>
                    <a:pt x="1102" y="1944"/>
                    <a:pt x="1102" y="1944"/>
                  </a:cubicBezTo>
                  <a:cubicBezTo>
                    <a:pt x="1102" y="1944"/>
                    <a:pt x="1102" y="1944"/>
                    <a:pt x="1108" y="1928"/>
                  </a:cubicBezTo>
                  <a:cubicBezTo>
                    <a:pt x="1114" y="1912"/>
                    <a:pt x="1108" y="1848"/>
                    <a:pt x="1108" y="1836"/>
                  </a:cubicBezTo>
                  <a:cubicBezTo>
                    <a:pt x="1108" y="1824"/>
                    <a:pt x="1098" y="1806"/>
                    <a:pt x="1098" y="1806"/>
                  </a:cubicBezTo>
                  <a:cubicBezTo>
                    <a:pt x="1098" y="1806"/>
                    <a:pt x="1098" y="1780"/>
                    <a:pt x="1104" y="1770"/>
                  </a:cubicBezTo>
                  <a:cubicBezTo>
                    <a:pt x="1110" y="1760"/>
                    <a:pt x="1100" y="1736"/>
                    <a:pt x="1100" y="1736"/>
                  </a:cubicBezTo>
                  <a:cubicBezTo>
                    <a:pt x="1552" y="1736"/>
                    <a:pt x="1552" y="1736"/>
                    <a:pt x="1552" y="1736"/>
                  </a:cubicBezTo>
                  <a:cubicBezTo>
                    <a:pt x="1794" y="1652"/>
                    <a:pt x="1794" y="1652"/>
                    <a:pt x="1794" y="1652"/>
                  </a:cubicBezTo>
                  <a:cubicBezTo>
                    <a:pt x="2048" y="1138"/>
                    <a:pt x="2048" y="1138"/>
                    <a:pt x="2048" y="1138"/>
                  </a:cubicBezTo>
                  <a:lnTo>
                    <a:pt x="1840" y="1158"/>
                  </a:lnTo>
                  <a:close/>
                  <a:moveTo>
                    <a:pt x="666" y="381"/>
                  </a:moveTo>
                  <a:cubicBezTo>
                    <a:pt x="657" y="380"/>
                    <a:pt x="651" y="384"/>
                    <a:pt x="647" y="386"/>
                  </a:cubicBezTo>
                  <a:cubicBezTo>
                    <a:pt x="644" y="388"/>
                    <a:pt x="637" y="388"/>
                    <a:pt x="635" y="388"/>
                  </a:cubicBezTo>
                  <a:cubicBezTo>
                    <a:pt x="633" y="392"/>
                    <a:pt x="634" y="388"/>
                    <a:pt x="634" y="388"/>
                  </a:cubicBezTo>
                  <a:cubicBezTo>
                    <a:pt x="634" y="388"/>
                    <a:pt x="634" y="388"/>
                    <a:pt x="635" y="388"/>
                  </a:cubicBezTo>
                  <a:cubicBezTo>
                    <a:pt x="636" y="386"/>
                    <a:pt x="638" y="381"/>
                    <a:pt x="642" y="371"/>
                  </a:cubicBezTo>
                  <a:cubicBezTo>
                    <a:pt x="653" y="344"/>
                    <a:pt x="639" y="323"/>
                    <a:pt x="635" y="318"/>
                  </a:cubicBezTo>
                  <a:cubicBezTo>
                    <a:pt x="630" y="312"/>
                    <a:pt x="614" y="325"/>
                    <a:pt x="613" y="330"/>
                  </a:cubicBezTo>
                  <a:cubicBezTo>
                    <a:pt x="612" y="336"/>
                    <a:pt x="608" y="345"/>
                    <a:pt x="607" y="348"/>
                  </a:cubicBezTo>
                  <a:cubicBezTo>
                    <a:pt x="605" y="351"/>
                    <a:pt x="603" y="359"/>
                    <a:pt x="603" y="359"/>
                  </a:cubicBezTo>
                  <a:cubicBezTo>
                    <a:pt x="594" y="324"/>
                    <a:pt x="594" y="324"/>
                    <a:pt x="594" y="324"/>
                  </a:cubicBezTo>
                  <a:cubicBezTo>
                    <a:pt x="667" y="287"/>
                    <a:pt x="667" y="287"/>
                    <a:pt x="667" y="287"/>
                  </a:cubicBezTo>
                  <a:cubicBezTo>
                    <a:pt x="667" y="287"/>
                    <a:pt x="693" y="353"/>
                    <a:pt x="698" y="359"/>
                  </a:cubicBezTo>
                  <a:cubicBezTo>
                    <a:pt x="703" y="364"/>
                    <a:pt x="703" y="378"/>
                    <a:pt x="703" y="378"/>
                  </a:cubicBezTo>
                  <a:cubicBezTo>
                    <a:pt x="703" y="378"/>
                    <a:pt x="674" y="381"/>
                    <a:pt x="666" y="381"/>
                  </a:cubicBezTo>
                  <a:close/>
                  <a:moveTo>
                    <a:pt x="718" y="471"/>
                  </a:moveTo>
                  <a:cubicBezTo>
                    <a:pt x="714" y="476"/>
                    <a:pt x="695" y="504"/>
                    <a:pt x="695" y="506"/>
                  </a:cubicBezTo>
                  <a:cubicBezTo>
                    <a:pt x="695" y="508"/>
                    <a:pt x="690" y="507"/>
                    <a:pt x="690" y="507"/>
                  </a:cubicBezTo>
                  <a:cubicBezTo>
                    <a:pt x="689" y="510"/>
                    <a:pt x="689" y="510"/>
                    <a:pt x="689" y="510"/>
                  </a:cubicBezTo>
                  <a:cubicBezTo>
                    <a:pt x="689" y="510"/>
                    <a:pt x="685" y="509"/>
                    <a:pt x="686" y="503"/>
                  </a:cubicBezTo>
                  <a:cubicBezTo>
                    <a:pt x="687" y="497"/>
                    <a:pt x="691" y="489"/>
                    <a:pt x="693" y="486"/>
                  </a:cubicBezTo>
                  <a:cubicBezTo>
                    <a:pt x="694" y="482"/>
                    <a:pt x="698" y="468"/>
                    <a:pt x="708" y="466"/>
                  </a:cubicBezTo>
                  <a:cubicBezTo>
                    <a:pt x="718" y="464"/>
                    <a:pt x="722" y="465"/>
                    <a:pt x="718" y="471"/>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round/>
              <a:headEnd/>
              <a:tailEnd/>
            </a:ln>
            <a:effectLst>
              <a:outerShdw blurRad="63500" sx="102000" sy="102000" algn="ctr" rotWithShape="0">
                <a:prstClr val="black">
                  <a:alpha val="40000"/>
                </a:prstClr>
              </a:outerShdw>
            </a:effectLst>
          </p:spPr>
          <p:txBody>
            <a:bodyPr vert="horz" wrap="square" lIns="97541" tIns="48771" rIns="97541" bIns="48771" numCol="1" anchor="t" anchorCtr="0" compatLnSpc="1">
              <a:prstTxWarp prst="textNoShape">
                <a:avLst/>
              </a:prstTxWarp>
            </a:bodyPr>
            <a:lstStyle/>
            <a:p>
              <a:pPr defTabSz="975173">
                <a:defRPr/>
              </a:pPr>
              <a:endParaRPr lang="en-US" sz="1350" kern="0" dirty="0">
                <a:solidFill>
                  <a:sysClr val="windowText" lastClr="000000"/>
                </a:solidFill>
                <a:latin typeface="メイリオ" pitchFamily="50" charset="-128"/>
                <a:ea typeface="メイリオ" pitchFamily="50" charset="-128"/>
                <a:cs typeface="メイリオ" pitchFamily="50" charset="-128"/>
              </a:endParaRPr>
            </a:p>
          </p:txBody>
        </p:sp>
        <p:sp>
          <p:nvSpPr>
            <p:cNvPr id="61" name="テキスト ボックス 12"/>
            <p:cNvSpPr txBox="1"/>
            <p:nvPr/>
          </p:nvSpPr>
          <p:spPr>
            <a:xfrm>
              <a:off x="-874752" y="6027631"/>
              <a:ext cx="833745" cy="491706"/>
            </a:xfrm>
            <a:prstGeom prst="rect">
              <a:avLst/>
            </a:prstGeom>
            <a:noFill/>
          </p:spPr>
          <p:txBody>
            <a:bodyPr wrap="none" rtlCol="0">
              <a:spAutoFit/>
            </a:bodyPr>
            <a:lstStyle/>
            <a:p>
              <a:pPr algn="ctr"/>
              <a:r>
                <a:rPr lang="ja-JP" altLang="en-US" sz="825" dirty="0">
                  <a:solidFill>
                    <a:schemeClr val="bg1"/>
                  </a:solidFill>
                  <a:latin typeface="Arial" pitchFamily="34" charset="0"/>
                  <a:ea typeface="ＭＳ Ｐゴシック" pitchFamily="50" charset="-128"/>
                  <a:cs typeface="Arial" pitchFamily="34" charset="0"/>
                </a:rPr>
                <a:t>お客様</a:t>
              </a:r>
              <a:endParaRPr lang="en-US" altLang="ja-JP" sz="825" dirty="0">
                <a:solidFill>
                  <a:schemeClr val="bg1"/>
                </a:solidFill>
                <a:latin typeface="Arial" pitchFamily="34" charset="0"/>
                <a:ea typeface="ＭＳ Ｐゴシック" pitchFamily="50" charset="-128"/>
                <a:cs typeface="Arial" pitchFamily="34" charset="0"/>
              </a:endParaRPr>
            </a:p>
          </p:txBody>
        </p:sp>
      </p:grpSp>
      <p:sp>
        <p:nvSpPr>
          <p:cNvPr id="62" name="Freeform 51"/>
          <p:cNvSpPr>
            <a:spLocks noChangeAspect="1"/>
          </p:cNvSpPr>
          <p:nvPr/>
        </p:nvSpPr>
        <p:spPr bwMode="auto">
          <a:xfrm>
            <a:off x="5903990" y="1535817"/>
            <a:ext cx="1369767" cy="375122"/>
          </a:xfrm>
          <a:prstGeom prst="wedgeRoundRectCallout">
            <a:avLst>
              <a:gd name="adj1" fmla="val -69449"/>
              <a:gd name="adj2" fmla="val 35604"/>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a:lstStyle/>
          <a:p>
            <a:pPr algn="l" rtl="0">
              <a:defRPr/>
            </a:pPr>
            <a:r>
              <a:rPr lang="ja-JP" altLang="en-US" sz="900" dirty="0">
                <a:solidFill>
                  <a:schemeClr val="bg1"/>
                </a:solidFill>
                <a:latin typeface="Arial"/>
              </a:rPr>
              <a:t>つながらないのですが</a:t>
            </a:r>
            <a:r>
              <a:rPr lang="en-US" altLang="ja-JP" sz="900" dirty="0">
                <a:solidFill>
                  <a:schemeClr val="bg1"/>
                </a:solidFill>
                <a:latin typeface="Arial"/>
              </a:rPr>
              <a:t>…</a:t>
            </a:r>
            <a:endParaRPr lang="en-US" sz="900" dirty="0">
              <a:solidFill>
                <a:schemeClr val="bg1"/>
              </a:solidFill>
              <a:latin typeface="Arial"/>
            </a:endParaRPr>
          </a:p>
        </p:txBody>
      </p:sp>
      <p:grpSp>
        <p:nvGrpSpPr>
          <p:cNvPr id="63" name="Group 263"/>
          <p:cNvGrpSpPr/>
          <p:nvPr/>
        </p:nvGrpSpPr>
        <p:grpSpPr>
          <a:xfrm>
            <a:off x="4678011" y="2423145"/>
            <a:ext cx="360997" cy="801505"/>
            <a:chOff x="1625017" y="2063408"/>
            <a:chExt cx="1300821" cy="3849868"/>
          </a:xfrm>
        </p:grpSpPr>
        <p:sp>
          <p:nvSpPr>
            <p:cNvPr id="64" name="Freeform 43"/>
            <p:cNvSpPr>
              <a:spLocks noChangeAspect="1" noEditPoints="1"/>
            </p:cNvSpPr>
            <p:nvPr/>
          </p:nvSpPr>
          <p:spPr bwMode="auto">
            <a:xfrm>
              <a:off x="1691680" y="2063408"/>
              <a:ext cx="1218461" cy="3849868"/>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endParaRPr lang="en-US" altLang="ja-JP" sz="675" dirty="0">
                <a:solidFill>
                  <a:srgbClr val="FFFFFF"/>
                </a:solidFill>
                <a:latin typeface="メイリオ" pitchFamily="50" charset="-128"/>
                <a:ea typeface="メイリオ" pitchFamily="50" charset="-128"/>
                <a:cs typeface="メイリオ" pitchFamily="50" charset="-128"/>
              </a:endParaRPr>
            </a:p>
          </p:txBody>
        </p:sp>
        <p:sp>
          <p:nvSpPr>
            <p:cNvPr id="65" name="テキスト ボックス 12"/>
            <p:cNvSpPr txBox="1"/>
            <p:nvPr/>
          </p:nvSpPr>
          <p:spPr>
            <a:xfrm>
              <a:off x="1625017" y="2949208"/>
              <a:ext cx="1300821" cy="1053320"/>
            </a:xfrm>
            <a:prstGeom prst="rect">
              <a:avLst/>
            </a:prstGeom>
            <a:noFill/>
          </p:spPr>
          <p:txBody>
            <a:bodyPr wrap="none" rtlCol="0">
              <a:spAutoFit/>
            </a:bodyPr>
            <a:lstStyle/>
            <a:p>
              <a:pPr algn="ctr"/>
              <a:r>
                <a:rPr lang="en-US" altLang="ja-JP" sz="825" dirty="0">
                  <a:solidFill>
                    <a:schemeClr val="bg1"/>
                  </a:solidFill>
                  <a:latin typeface="Arial" pitchFamily="34" charset="0"/>
                  <a:ea typeface="ＭＳ Ｐゴシック" pitchFamily="50" charset="-128"/>
                  <a:cs typeface="Arial" pitchFamily="34" charset="0"/>
                </a:rPr>
                <a:t>A</a:t>
              </a:r>
              <a:r>
                <a:rPr lang="ja-JP" altLang="en-US" sz="825" dirty="0">
                  <a:solidFill>
                    <a:schemeClr val="bg1"/>
                  </a:solidFill>
                  <a:latin typeface="Arial" pitchFamily="34" charset="0"/>
                  <a:ea typeface="ＭＳ Ｐゴシック" pitchFamily="50" charset="-128"/>
                  <a:cs typeface="Arial" pitchFamily="34" charset="0"/>
                </a:rPr>
                <a:t>社</a:t>
              </a:r>
              <a:endParaRPr lang="en-US" altLang="ja-JP" sz="825" dirty="0">
                <a:solidFill>
                  <a:schemeClr val="bg1"/>
                </a:solidFill>
                <a:latin typeface="Arial" pitchFamily="34" charset="0"/>
                <a:ea typeface="ＭＳ Ｐゴシック" pitchFamily="50" charset="-128"/>
                <a:cs typeface="Arial" pitchFamily="34" charset="0"/>
              </a:endParaRPr>
            </a:p>
          </p:txBody>
        </p:sp>
      </p:grpSp>
      <p:grpSp>
        <p:nvGrpSpPr>
          <p:cNvPr id="66" name="Group 272"/>
          <p:cNvGrpSpPr/>
          <p:nvPr/>
        </p:nvGrpSpPr>
        <p:grpSpPr>
          <a:xfrm>
            <a:off x="5952643" y="3288897"/>
            <a:ext cx="367408" cy="801505"/>
            <a:chOff x="1613468" y="2063408"/>
            <a:chExt cx="1323922" cy="3849868"/>
          </a:xfrm>
        </p:grpSpPr>
        <p:sp>
          <p:nvSpPr>
            <p:cNvPr id="67" name="Freeform 43"/>
            <p:cNvSpPr>
              <a:spLocks noChangeAspect="1" noEditPoints="1"/>
            </p:cNvSpPr>
            <p:nvPr/>
          </p:nvSpPr>
          <p:spPr bwMode="auto">
            <a:xfrm>
              <a:off x="1691680" y="2063408"/>
              <a:ext cx="1218461" cy="3849868"/>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endParaRPr lang="en-US" altLang="ja-JP" sz="675" dirty="0">
                <a:solidFill>
                  <a:srgbClr val="FFFFFF"/>
                </a:solidFill>
                <a:latin typeface="メイリオ" pitchFamily="50" charset="-128"/>
                <a:ea typeface="メイリオ" pitchFamily="50" charset="-128"/>
                <a:cs typeface="メイリオ" pitchFamily="50" charset="-128"/>
              </a:endParaRPr>
            </a:p>
          </p:txBody>
        </p:sp>
        <p:sp>
          <p:nvSpPr>
            <p:cNvPr id="68" name="テキスト ボックス 12"/>
            <p:cNvSpPr txBox="1"/>
            <p:nvPr/>
          </p:nvSpPr>
          <p:spPr>
            <a:xfrm>
              <a:off x="1613468" y="2949208"/>
              <a:ext cx="1323922" cy="1053320"/>
            </a:xfrm>
            <a:prstGeom prst="rect">
              <a:avLst/>
            </a:prstGeom>
            <a:noFill/>
          </p:spPr>
          <p:txBody>
            <a:bodyPr wrap="none" rtlCol="0">
              <a:spAutoFit/>
            </a:bodyPr>
            <a:lstStyle/>
            <a:p>
              <a:pPr algn="ctr"/>
              <a:r>
                <a:rPr lang="en-US" altLang="ja-JP" sz="825" dirty="0">
                  <a:solidFill>
                    <a:schemeClr val="bg1"/>
                  </a:solidFill>
                  <a:latin typeface="Arial" pitchFamily="34" charset="0"/>
                  <a:ea typeface="ＭＳ Ｐゴシック" pitchFamily="50" charset="-128"/>
                  <a:cs typeface="Arial" pitchFamily="34" charset="0"/>
                </a:rPr>
                <a:t>D</a:t>
              </a:r>
              <a:r>
                <a:rPr lang="ja-JP" altLang="en-US" sz="825" dirty="0">
                  <a:solidFill>
                    <a:schemeClr val="bg1"/>
                  </a:solidFill>
                  <a:latin typeface="Arial" pitchFamily="34" charset="0"/>
                  <a:ea typeface="ＭＳ Ｐゴシック" pitchFamily="50" charset="-128"/>
                  <a:cs typeface="Arial" pitchFamily="34" charset="0"/>
                </a:rPr>
                <a:t>社</a:t>
              </a:r>
              <a:endParaRPr lang="en-US" altLang="ja-JP" sz="825" dirty="0">
                <a:solidFill>
                  <a:schemeClr val="bg1"/>
                </a:solidFill>
                <a:latin typeface="Arial" pitchFamily="34" charset="0"/>
                <a:ea typeface="ＭＳ Ｐゴシック" pitchFamily="50" charset="-128"/>
                <a:cs typeface="Arial" pitchFamily="34" charset="0"/>
              </a:endParaRPr>
            </a:p>
          </p:txBody>
        </p:sp>
      </p:grpSp>
      <p:grpSp>
        <p:nvGrpSpPr>
          <p:cNvPr id="69" name="Group 275"/>
          <p:cNvGrpSpPr/>
          <p:nvPr/>
        </p:nvGrpSpPr>
        <p:grpSpPr>
          <a:xfrm>
            <a:off x="7997596" y="3511014"/>
            <a:ext cx="360997" cy="617090"/>
            <a:chOff x="1606098" y="2063408"/>
            <a:chExt cx="1338660" cy="3849868"/>
          </a:xfrm>
        </p:grpSpPr>
        <p:sp>
          <p:nvSpPr>
            <p:cNvPr id="70" name="Freeform 43"/>
            <p:cNvSpPr>
              <a:spLocks noChangeAspect="1" noEditPoints="1"/>
            </p:cNvSpPr>
            <p:nvPr/>
          </p:nvSpPr>
          <p:spPr bwMode="auto">
            <a:xfrm>
              <a:off x="1691680" y="2063408"/>
              <a:ext cx="1218461" cy="3849868"/>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endParaRPr lang="en-US" altLang="ja-JP" sz="675" dirty="0">
                <a:solidFill>
                  <a:srgbClr val="FFFFFF"/>
                </a:solidFill>
                <a:latin typeface="メイリオ" pitchFamily="50" charset="-128"/>
                <a:ea typeface="メイリオ" pitchFamily="50" charset="-128"/>
                <a:cs typeface="メイリオ" pitchFamily="50" charset="-128"/>
              </a:endParaRPr>
            </a:p>
          </p:txBody>
        </p:sp>
        <p:sp>
          <p:nvSpPr>
            <p:cNvPr id="71" name="テキスト ボックス 12"/>
            <p:cNvSpPr txBox="1"/>
            <p:nvPr/>
          </p:nvSpPr>
          <p:spPr>
            <a:xfrm>
              <a:off x="1606098" y="2949210"/>
              <a:ext cx="1338660" cy="1368101"/>
            </a:xfrm>
            <a:prstGeom prst="rect">
              <a:avLst/>
            </a:prstGeom>
            <a:noFill/>
          </p:spPr>
          <p:txBody>
            <a:bodyPr wrap="none" rtlCol="0">
              <a:spAutoFit/>
            </a:bodyPr>
            <a:lstStyle/>
            <a:p>
              <a:pPr algn="ctr"/>
              <a:r>
                <a:rPr lang="en-US" altLang="ja-JP" sz="825" dirty="0">
                  <a:solidFill>
                    <a:schemeClr val="bg1"/>
                  </a:solidFill>
                  <a:latin typeface="Arial" pitchFamily="34" charset="0"/>
                  <a:ea typeface="ＭＳ Ｐゴシック" pitchFamily="50" charset="-128"/>
                  <a:cs typeface="Arial" pitchFamily="34" charset="0"/>
                </a:rPr>
                <a:t>E</a:t>
              </a:r>
              <a:r>
                <a:rPr lang="ja-JP" altLang="en-US" sz="825" dirty="0">
                  <a:solidFill>
                    <a:schemeClr val="bg1"/>
                  </a:solidFill>
                  <a:latin typeface="Arial" pitchFamily="34" charset="0"/>
                  <a:ea typeface="ＭＳ Ｐゴシック" pitchFamily="50" charset="-128"/>
                  <a:cs typeface="Arial" pitchFamily="34" charset="0"/>
                </a:rPr>
                <a:t>社</a:t>
              </a:r>
              <a:endParaRPr lang="en-US" altLang="ja-JP" sz="825" dirty="0">
                <a:solidFill>
                  <a:schemeClr val="bg1"/>
                </a:solidFill>
                <a:latin typeface="Arial" pitchFamily="34" charset="0"/>
                <a:ea typeface="ＭＳ Ｐゴシック" pitchFamily="50" charset="-128"/>
                <a:cs typeface="Arial" pitchFamily="34" charset="0"/>
              </a:endParaRPr>
            </a:p>
          </p:txBody>
        </p:sp>
      </p:grpSp>
      <p:grpSp>
        <p:nvGrpSpPr>
          <p:cNvPr id="72" name="Group 278"/>
          <p:cNvGrpSpPr/>
          <p:nvPr/>
        </p:nvGrpSpPr>
        <p:grpSpPr>
          <a:xfrm>
            <a:off x="4774160" y="4123179"/>
            <a:ext cx="354585" cy="801505"/>
            <a:chOff x="1636573" y="2063408"/>
            <a:chExt cx="1277712" cy="3849868"/>
          </a:xfrm>
        </p:grpSpPr>
        <p:sp>
          <p:nvSpPr>
            <p:cNvPr id="73" name="Freeform 43"/>
            <p:cNvSpPr>
              <a:spLocks noChangeAspect="1" noEditPoints="1"/>
            </p:cNvSpPr>
            <p:nvPr/>
          </p:nvSpPr>
          <p:spPr bwMode="auto">
            <a:xfrm>
              <a:off x="1691680" y="2063408"/>
              <a:ext cx="1218461" cy="3849868"/>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endParaRPr lang="en-US" altLang="ja-JP" sz="675" dirty="0">
                <a:solidFill>
                  <a:srgbClr val="FFFFFF"/>
                </a:solidFill>
                <a:latin typeface="メイリオ" pitchFamily="50" charset="-128"/>
                <a:ea typeface="メイリオ" pitchFamily="50" charset="-128"/>
                <a:cs typeface="メイリオ" pitchFamily="50" charset="-128"/>
              </a:endParaRPr>
            </a:p>
          </p:txBody>
        </p:sp>
        <p:sp>
          <p:nvSpPr>
            <p:cNvPr id="74" name="テキスト ボックス 12"/>
            <p:cNvSpPr txBox="1"/>
            <p:nvPr/>
          </p:nvSpPr>
          <p:spPr>
            <a:xfrm>
              <a:off x="1636573" y="2949208"/>
              <a:ext cx="1277712" cy="1053320"/>
            </a:xfrm>
            <a:prstGeom prst="rect">
              <a:avLst/>
            </a:prstGeom>
            <a:noFill/>
          </p:spPr>
          <p:txBody>
            <a:bodyPr wrap="none" rtlCol="0">
              <a:spAutoFit/>
            </a:bodyPr>
            <a:lstStyle/>
            <a:p>
              <a:pPr algn="ctr"/>
              <a:r>
                <a:rPr lang="en-US" altLang="ja-JP" sz="825" dirty="0">
                  <a:solidFill>
                    <a:schemeClr val="bg1"/>
                  </a:solidFill>
                  <a:latin typeface="Arial" pitchFamily="34" charset="0"/>
                  <a:ea typeface="ＭＳ Ｐゴシック" pitchFamily="50" charset="-128"/>
                  <a:cs typeface="Arial" pitchFamily="34" charset="0"/>
                </a:rPr>
                <a:t>F</a:t>
              </a:r>
              <a:r>
                <a:rPr lang="ja-JP" altLang="en-US" sz="825" dirty="0">
                  <a:solidFill>
                    <a:schemeClr val="bg1"/>
                  </a:solidFill>
                  <a:latin typeface="Arial" pitchFamily="34" charset="0"/>
                  <a:ea typeface="ＭＳ Ｐゴシック" pitchFamily="50" charset="-128"/>
                  <a:cs typeface="Arial" pitchFamily="34" charset="0"/>
                </a:rPr>
                <a:t>社</a:t>
              </a:r>
              <a:endParaRPr lang="en-US" altLang="ja-JP" sz="825" dirty="0">
                <a:solidFill>
                  <a:schemeClr val="bg1"/>
                </a:solidFill>
                <a:latin typeface="Arial" pitchFamily="34" charset="0"/>
                <a:ea typeface="ＭＳ Ｐゴシック" pitchFamily="50" charset="-128"/>
                <a:cs typeface="Arial" pitchFamily="34" charset="0"/>
              </a:endParaRPr>
            </a:p>
          </p:txBody>
        </p:sp>
      </p:grpSp>
      <p:grpSp>
        <p:nvGrpSpPr>
          <p:cNvPr id="75" name="Group 281"/>
          <p:cNvGrpSpPr/>
          <p:nvPr/>
        </p:nvGrpSpPr>
        <p:grpSpPr>
          <a:xfrm>
            <a:off x="7863169" y="4101197"/>
            <a:ext cx="372218" cy="801505"/>
            <a:chOff x="1604802" y="2063408"/>
            <a:chExt cx="1341254" cy="3849868"/>
          </a:xfrm>
        </p:grpSpPr>
        <p:sp>
          <p:nvSpPr>
            <p:cNvPr id="76" name="Freeform 43"/>
            <p:cNvSpPr>
              <a:spLocks noChangeAspect="1" noEditPoints="1"/>
            </p:cNvSpPr>
            <p:nvPr/>
          </p:nvSpPr>
          <p:spPr bwMode="auto">
            <a:xfrm>
              <a:off x="1691680" y="2063408"/>
              <a:ext cx="1218461" cy="3849868"/>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miter lim="800000"/>
              <a:headEnd/>
              <a:tailEnd/>
            </a:ln>
            <a:effectLst>
              <a:outerShdw blurRad="63500" sx="102000" sy="102000" algn="ctr" rotWithShape="0">
                <a:prstClr val="black">
                  <a:alpha val="40000"/>
                </a:prstClr>
              </a:outerShdw>
            </a:effectLst>
          </p:spPr>
          <p:txBody>
            <a:bodyPr wrap="none" lIns="54769" tIns="27383" rIns="54769" bIns="27383" anchor="ctr"/>
            <a:lstStyle/>
            <a:p>
              <a:pPr algn="ctr"/>
              <a:endParaRPr lang="en-US" altLang="ja-JP" sz="675" dirty="0">
                <a:solidFill>
                  <a:srgbClr val="FFFFFF"/>
                </a:solidFill>
                <a:latin typeface="メイリオ" pitchFamily="50" charset="-128"/>
                <a:ea typeface="メイリオ" pitchFamily="50" charset="-128"/>
                <a:cs typeface="メイリオ" pitchFamily="50" charset="-128"/>
              </a:endParaRPr>
            </a:p>
          </p:txBody>
        </p:sp>
        <p:sp>
          <p:nvSpPr>
            <p:cNvPr id="77" name="テキスト ボックス 12"/>
            <p:cNvSpPr txBox="1"/>
            <p:nvPr/>
          </p:nvSpPr>
          <p:spPr>
            <a:xfrm>
              <a:off x="1604802" y="2949208"/>
              <a:ext cx="1341254" cy="1053320"/>
            </a:xfrm>
            <a:prstGeom prst="rect">
              <a:avLst/>
            </a:prstGeom>
            <a:noFill/>
          </p:spPr>
          <p:txBody>
            <a:bodyPr wrap="none" rtlCol="0">
              <a:spAutoFit/>
            </a:bodyPr>
            <a:lstStyle/>
            <a:p>
              <a:pPr algn="ctr"/>
              <a:r>
                <a:rPr lang="en-US" altLang="ja-JP" sz="825" dirty="0">
                  <a:solidFill>
                    <a:schemeClr val="bg1"/>
                  </a:solidFill>
                  <a:latin typeface="Arial" pitchFamily="34" charset="0"/>
                  <a:ea typeface="ＭＳ Ｐゴシック" pitchFamily="50" charset="-128"/>
                  <a:cs typeface="Arial" pitchFamily="34" charset="0"/>
                </a:rPr>
                <a:t>G</a:t>
              </a:r>
              <a:r>
                <a:rPr lang="ja-JP" altLang="en-US" sz="825" dirty="0">
                  <a:solidFill>
                    <a:schemeClr val="bg1"/>
                  </a:solidFill>
                  <a:latin typeface="Arial" pitchFamily="34" charset="0"/>
                  <a:ea typeface="ＭＳ Ｐゴシック" pitchFamily="50" charset="-128"/>
                  <a:cs typeface="Arial" pitchFamily="34" charset="0"/>
                </a:rPr>
                <a:t>社</a:t>
              </a:r>
              <a:endParaRPr lang="en-US" altLang="ja-JP" sz="825" dirty="0">
                <a:solidFill>
                  <a:schemeClr val="bg1"/>
                </a:solidFill>
                <a:latin typeface="Arial" pitchFamily="34" charset="0"/>
                <a:ea typeface="ＭＳ Ｐゴシック" pitchFamily="50" charset="-128"/>
                <a:cs typeface="Arial" pitchFamily="34" charset="0"/>
              </a:endParaRPr>
            </a:p>
          </p:txBody>
        </p:sp>
      </p:grpSp>
      <p:sp>
        <p:nvSpPr>
          <p:cNvPr id="78" name="Freeform 51"/>
          <p:cNvSpPr>
            <a:spLocks noChangeAspect="1"/>
          </p:cNvSpPr>
          <p:nvPr/>
        </p:nvSpPr>
        <p:spPr bwMode="auto">
          <a:xfrm>
            <a:off x="5058896" y="2717998"/>
            <a:ext cx="815644" cy="413000"/>
          </a:xfrm>
          <a:prstGeom prst="wedgeRoundRectCallout">
            <a:avLst>
              <a:gd name="adj1" fmla="val -78510"/>
              <a:gd name="adj2" fmla="val -36385"/>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lIns="27000" tIns="27000" rIns="27000" bIns="27000" anchor="ctr"/>
          <a:lstStyle/>
          <a:p>
            <a:pPr algn="l" rtl="0">
              <a:defRPr/>
            </a:pPr>
            <a:r>
              <a:rPr lang="ja-JP" altLang="en-US" sz="675" b="1" dirty="0">
                <a:solidFill>
                  <a:schemeClr val="bg1"/>
                </a:solidFill>
                <a:latin typeface="Arial"/>
              </a:rPr>
              <a:t>その機能でしたら、</a:t>
            </a:r>
            <a:r>
              <a:rPr lang="en-US" altLang="ja-JP" sz="675" b="1" dirty="0">
                <a:solidFill>
                  <a:schemeClr val="bg1"/>
                </a:solidFill>
                <a:latin typeface="Arial"/>
              </a:rPr>
              <a:t>NW</a:t>
            </a:r>
            <a:r>
              <a:rPr lang="ja-JP" altLang="en-US" sz="675" b="1" dirty="0">
                <a:solidFill>
                  <a:schemeClr val="bg1"/>
                </a:solidFill>
                <a:latin typeface="Arial"/>
              </a:rPr>
              <a:t>の問題かと</a:t>
            </a:r>
            <a:r>
              <a:rPr lang="en-US" altLang="ja-JP" sz="675" b="1" dirty="0">
                <a:solidFill>
                  <a:schemeClr val="bg1"/>
                </a:solidFill>
                <a:latin typeface="Arial"/>
              </a:rPr>
              <a:t>…</a:t>
            </a:r>
            <a:endParaRPr lang="en-US" sz="675" b="1" dirty="0">
              <a:solidFill>
                <a:schemeClr val="bg1"/>
              </a:solidFill>
              <a:latin typeface="Arial"/>
            </a:endParaRPr>
          </a:p>
        </p:txBody>
      </p:sp>
      <p:sp>
        <p:nvSpPr>
          <p:cNvPr id="79" name="Freeform 51"/>
          <p:cNvSpPr>
            <a:spLocks noChangeAspect="1"/>
          </p:cNvSpPr>
          <p:nvPr/>
        </p:nvSpPr>
        <p:spPr bwMode="auto">
          <a:xfrm>
            <a:off x="6204888" y="3993089"/>
            <a:ext cx="815644" cy="326409"/>
          </a:xfrm>
          <a:prstGeom prst="wedgeRoundRectCallout">
            <a:avLst>
              <a:gd name="adj1" fmla="val -39983"/>
              <a:gd name="adj2" fmla="val -115174"/>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lIns="27000" tIns="27000" rIns="27000" bIns="27000" anchor="ctr"/>
          <a:lstStyle/>
          <a:p>
            <a:pPr algn="l" rtl="0">
              <a:defRPr/>
            </a:pPr>
            <a:r>
              <a:rPr lang="en-US" altLang="ja-JP" sz="675" b="1" dirty="0">
                <a:solidFill>
                  <a:schemeClr val="bg1"/>
                </a:solidFill>
                <a:latin typeface="Arial"/>
              </a:rPr>
              <a:t>G</a:t>
            </a:r>
            <a:r>
              <a:rPr lang="ja-JP" altLang="en-US" sz="675" b="1" dirty="0">
                <a:solidFill>
                  <a:schemeClr val="bg1"/>
                </a:solidFill>
                <a:latin typeface="Arial"/>
              </a:rPr>
              <a:t>社に聞いてみてください</a:t>
            </a:r>
            <a:endParaRPr lang="en-US" sz="675" b="1" dirty="0">
              <a:solidFill>
                <a:schemeClr val="bg1"/>
              </a:solidFill>
              <a:latin typeface="Arial"/>
            </a:endParaRPr>
          </a:p>
        </p:txBody>
      </p:sp>
      <p:sp>
        <p:nvSpPr>
          <p:cNvPr id="80" name="Freeform 51"/>
          <p:cNvSpPr>
            <a:spLocks noChangeAspect="1"/>
          </p:cNvSpPr>
          <p:nvPr/>
        </p:nvSpPr>
        <p:spPr bwMode="auto">
          <a:xfrm>
            <a:off x="8298640" y="4240660"/>
            <a:ext cx="647846" cy="519834"/>
          </a:xfrm>
          <a:prstGeom prst="wedgeRoundRectCallout">
            <a:avLst>
              <a:gd name="adj1" fmla="val -78510"/>
              <a:gd name="adj2" fmla="val -36385"/>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lIns="27000" tIns="27000" rIns="27000" bIns="27000" anchor="ctr"/>
          <a:lstStyle/>
          <a:p>
            <a:pPr algn="l" rtl="0">
              <a:defRPr/>
            </a:pPr>
            <a:r>
              <a:rPr lang="ja-JP" altLang="en-US" sz="675" b="1" dirty="0">
                <a:solidFill>
                  <a:schemeClr val="bg1"/>
                </a:solidFill>
                <a:latin typeface="Arial"/>
              </a:rPr>
              <a:t>いや、うちではないのです</a:t>
            </a:r>
            <a:r>
              <a:rPr lang="en-US" altLang="ja-JP" sz="675" b="1" dirty="0">
                <a:solidFill>
                  <a:schemeClr val="bg1"/>
                </a:solidFill>
                <a:latin typeface="Arial"/>
              </a:rPr>
              <a:t>…</a:t>
            </a:r>
            <a:endParaRPr lang="en-US" sz="675" b="1" dirty="0">
              <a:solidFill>
                <a:schemeClr val="bg1"/>
              </a:solidFill>
              <a:latin typeface="Arial"/>
            </a:endParaRPr>
          </a:p>
        </p:txBody>
      </p:sp>
      <p:sp>
        <p:nvSpPr>
          <p:cNvPr id="81" name="Freeform 51"/>
          <p:cNvSpPr>
            <a:spLocks noChangeAspect="1"/>
          </p:cNvSpPr>
          <p:nvPr/>
        </p:nvSpPr>
        <p:spPr bwMode="auto">
          <a:xfrm>
            <a:off x="8409859" y="3175589"/>
            <a:ext cx="536627" cy="561790"/>
          </a:xfrm>
          <a:prstGeom prst="wedgeRoundRectCallout">
            <a:avLst>
              <a:gd name="adj1" fmla="val -86966"/>
              <a:gd name="adj2" fmla="val -137"/>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lIns="27000" tIns="27000" rIns="27000" bIns="27000" anchor="ctr"/>
          <a:lstStyle/>
          <a:p>
            <a:pPr algn="l" rtl="0">
              <a:defRPr/>
            </a:pPr>
            <a:r>
              <a:rPr lang="ja-JP" altLang="en-US" sz="675" b="1" dirty="0">
                <a:solidFill>
                  <a:schemeClr val="bg1"/>
                </a:solidFill>
                <a:latin typeface="Arial"/>
              </a:rPr>
              <a:t>うちではない気がします</a:t>
            </a:r>
            <a:endParaRPr lang="en-US" sz="675" b="1" dirty="0">
              <a:solidFill>
                <a:schemeClr val="bg1"/>
              </a:solidFill>
              <a:latin typeface="Arial"/>
            </a:endParaRPr>
          </a:p>
        </p:txBody>
      </p:sp>
      <p:sp>
        <p:nvSpPr>
          <p:cNvPr id="82" name="Freeform 51"/>
          <p:cNvSpPr>
            <a:spLocks noChangeAspect="1"/>
          </p:cNvSpPr>
          <p:nvPr/>
        </p:nvSpPr>
        <p:spPr bwMode="auto">
          <a:xfrm>
            <a:off x="5304782" y="4376233"/>
            <a:ext cx="917664" cy="378533"/>
          </a:xfrm>
          <a:prstGeom prst="wedgeRoundRectCallout">
            <a:avLst>
              <a:gd name="adj1" fmla="val -78510"/>
              <a:gd name="adj2" fmla="val -36385"/>
              <a:gd name="adj3" fmla="val 16667"/>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lIns="27000" tIns="27000" rIns="27000" bIns="27000" anchor="ctr"/>
          <a:lstStyle/>
          <a:p>
            <a:pPr algn="l" rtl="0">
              <a:defRPr/>
            </a:pPr>
            <a:r>
              <a:rPr lang="ja-JP" altLang="en-US" sz="675" b="1" dirty="0">
                <a:solidFill>
                  <a:schemeClr val="bg1"/>
                </a:solidFill>
                <a:latin typeface="Arial"/>
              </a:rPr>
              <a:t>おかしいですね</a:t>
            </a:r>
            <a:r>
              <a:rPr lang="en-US" altLang="ja-JP" sz="675" b="1" dirty="0">
                <a:solidFill>
                  <a:schemeClr val="bg1"/>
                </a:solidFill>
                <a:latin typeface="Arial"/>
              </a:rPr>
              <a:t>…</a:t>
            </a:r>
            <a:r>
              <a:rPr lang="ja-JP" altLang="en-US" sz="675" b="1" dirty="0">
                <a:solidFill>
                  <a:schemeClr val="bg1"/>
                </a:solidFill>
                <a:latin typeface="Arial"/>
              </a:rPr>
              <a:t>お時間いただけますか</a:t>
            </a:r>
            <a:r>
              <a:rPr lang="en-US" altLang="ja-JP" sz="675" b="1" dirty="0">
                <a:solidFill>
                  <a:schemeClr val="bg1"/>
                </a:solidFill>
                <a:latin typeface="Arial"/>
              </a:rPr>
              <a:t>?</a:t>
            </a:r>
            <a:endParaRPr lang="en-US" sz="675" b="1" dirty="0">
              <a:solidFill>
                <a:schemeClr val="bg1"/>
              </a:solidFill>
              <a:latin typeface="Arial"/>
            </a:endParaRPr>
          </a:p>
        </p:txBody>
      </p:sp>
      <p:sp>
        <p:nvSpPr>
          <p:cNvPr id="83" name="TextBox 135"/>
          <p:cNvSpPr txBox="1"/>
          <p:nvPr/>
        </p:nvSpPr>
        <p:spPr>
          <a:xfrm>
            <a:off x="134424" y="1221361"/>
            <a:ext cx="4369391" cy="373003"/>
          </a:xfrm>
          <a:prstGeom prst="rect">
            <a:avLst/>
          </a:prstGeom>
          <a:noFill/>
        </p:spPr>
        <p:txBody>
          <a:bodyPr wrap="square" rtlCol="0" anchor="ctr">
            <a:noAutofit/>
          </a:bodyPr>
          <a:lstStyle>
            <a:defPPr>
              <a:defRPr lang="en-US"/>
            </a:defPPr>
            <a:lvl1pPr algn="ctr">
              <a:defRPr sz="1100" b="1"/>
            </a:lvl1pPr>
          </a:lstStyle>
          <a:p>
            <a:pPr algn="l"/>
            <a:r>
              <a:rPr lang="ja-JP" altLang="en-US" sz="1200" dirty="0">
                <a:solidFill>
                  <a:srgbClr val="000000"/>
                </a:solidFill>
              </a:rPr>
              <a:t>ワンストップでのサポートを提供</a:t>
            </a:r>
          </a:p>
        </p:txBody>
      </p:sp>
      <p:pic>
        <p:nvPicPr>
          <p:cNvPr id="84" name="Picture 2"/>
          <p:cNvPicPr>
            <a:picLocks noChangeAspect="1"/>
          </p:cNvPicPr>
          <p:nvPr/>
        </p:nvPicPr>
        <p:blipFill>
          <a:blip r:embed="rId21"/>
          <a:stretch>
            <a:fillRect/>
          </a:stretch>
        </p:blipFill>
        <p:spPr>
          <a:xfrm>
            <a:off x="1118360" y="2763408"/>
            <a:ext cx="708498" cy="358043"/>
          </a:xfrm>
          <a:prstGeom prst="rect">
            <a:avLst/>
          </a:prstGeom>
        </p:spPr>
      </p:pic>
      <p:pic>
        <p:nvPicPr>
          <p:cNvPr id="85" name="_0002_host-3.png"/>
          <p:cNvPicPr/>
          <p:nvPr/>
        </p:nvPicPr>
        <p:blipFill rotWithShape="1">
          <a:blip r:embed="rId22" cstate="screen">
            <a:extLst>
              <a:ext uri="{28A0092B-C50C-407E-A947-70E740481C1C}">
                <a14:useLocalDpi xmlns:a14="http://schemas.microsoft.com/office/drawing/2010/main"/>
              </a:ext>
            </a:extLst>
          </a:blip>
          <a:srcRect r="13369"/>
          <a:stretch/>
        </p:blipFill>
        <p:spPr>
          <a:xfrm>
            <a:off x="3246454" y="2657205"/>
            <a:ext cx="890913" cy="468574"/>
          </a:xfrm>
          <a:prstGeom prst="rect">
            <a:avLst/>
          </a:prstGeom>
          <a:ln w="12700">
            <a:miter lim="400000"/>
          </a:ln>
        </p:spPr>
      </p:pic>
      <p:pic>
        <p:nvPicPr>
          <p:cNvPr id="86" name="Picture 148" descr="C:\Users\rteligic\Desktop\wqewqe.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300775" y="2508127"/>
            <a:ext cx="576125" cy="720158"/>
          </a:xfrm>
          <a:prstGeom prst="rect">
            <a:avLst/>
          </a:prstGeom>
          <a:noFill/>
          <a:extLst>
            <a:ext uri="{909E8E84-426E-40DD-AFC4-6F175D3DCCD1}">
              <a14:hiddenFill xmlns:a14="http://schemas.microsoft.com/office/drawing/2010/main">
                <a:solidFill>
                  <a:srgbClr val="FFFFFF"/>
                </a:solidFill>
              </a14:hiddenFill>
            </a:ext>
          </a:extLst>
        </p:spPr>
      </p:pic>
      <p:sp>
        <p:nvSpPr>
          <p:cNvPr id="88" name="正方形/長方形 87"/>
          <p:cNvSpPr/>
          <p:nvPr/>
        </p:nvSpPr>
        <p:spPr>
          <a:xfrm>
            <a:off x="143508" y="1020705"/>
            <a:ext cx="4360307" cy="273695"/>
          </a:xfrm>
          <a:prstGeom prst="rect">
            <a:avLst/>
          </a:prstGeom>
          <a:solidFill>
            <a:srgbClr val="0048AF"/>
          </a:solidFill>
          <a:ln>
            <a:solidFill>
              <a:srgbClr val="0048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50" dirty="0">
                <a:ea typeface="+mj-ea"/>
              </a:rPr>
              <a:t>Cisco</a:t>
            </a:r>
            <a:r>
              <a:rPr kumimoji="1" lang="ja-JP" altLang="en-US" sz="1350" dirty="0">
                <a:ea typeface="+mj-ea"/>
              </a:rPr>
              <a:t>製品</a:t>
            </a:r>
          </a:p>
        </p:txBody>
      </p:sp>
      <p:sp>
        <p:nvSpPr>
          <p:cNvPr id="89" name="正方形/長方形 88"/>
          <p:cNvSpPr/>
          <p:nvPr/>
        </p:nvSpPr>
        <p:spPr>
          <a:xfrm>
            <a:off x="4652239" y="1016429"/>
            <a:ext cx="4360307" cy="273695"/>
          </a:xfrm>
          <a:prstGeom prst="rect">
            <a:avLst/>
          </a:prstGeom>
          <a:solidFill>
            <a:srgbClr val="92D050"/>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50" dirty="0">
                <a:ea typeface="+mj-ea"/>
              </a:rPr>
              <a:t>他社製品</a:t>
            </a:r>
          </a:p>
        </p:txBody>
      </p:sp>
      <p:sp>
        <p:nvSpPr>
          <p:cNvPr id="90" name="TextBox 135"/>
          <p:cNvSpPr txBox="1"/>
          <p:nvPr/>
        </p:nvSpPr>
        <p:spPr>
          <a:xfrm>
            <a:off x="4652239" y="1219926"/>
            <a:ext cx="4360306" cy="373003"/>
          </a:xfrm>
          <a:prstGeom prst="rect">
            <a:avLst/>
          </a:prstGeom>
          <a:noFill/>
        </p:spPr>
        <p:txBody>
          <a:bodyPr wrap="square" rtlCol="0" anchor="ctr">
            <a:noAutofit/>
          </a:bodyPr>
          <a:lstStyle>
            <a:defPPr>
              <a:defRPr lang="en-US"/>
            </a:defPPr>
            <a:lvl1pPr algn="ctr">
              <a:defRPr sz="1100" b="1"/>
            </a:lvl1pPr>
          </a:lstStyle>
          <a:p>
            <a:pPr algn="l"/>
            <a:r>
              <a:rPr lang="ja-JP" altLang="en-US" sz="1200" dirty="0">
                <a:solidFill>
                  <a:srgbClr val="000000"/>
                </a:solidFill>
              </a:rPr>
              <a:t>各メーカー</a:t>
            </a:r>
            <a:r>
              <a:rPr lang="ja-JP" altLang="en-US" sz="1200" dirty="0" smtClean="0">
                <a:solidFill>
                  <a:srgbClr val="000000"/>
                </a:solidFill>
              </a:rPr>
              <a:t>に たらいまわし</a:t>
            </a:r>
            <a:endParaRPr lang="ja-JP" altLang="en-US" sz="1200" dirty="0">
              <a:solidFill>
                <a:srgbClr val="000000"/>
              </a:solidFill>
            </a:endParaRPr>
          </a:p>
        </p:txBody>
      </p:sp>
    </p:spTree>
    <p:extLst>
      <p:ext uri="{BB962C8B-B14F-4D97-AF65-F5344CB8AC3E}">
        <p14:creationId xmlns:p14="http://schemas.microsoft.com/office/powerpoint/2010/main" val="714834563"/>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82428"/>
            <a:ext cx="8345488" cy="731837"/>
          </a:xfrm>
        </p:spPr>
        <p:txBody>
          <a:bodyPr/>
          <a:lstStyle/>
          <a:p>
            <a:r>
              <a:rPr kumimoji="1" lang="ja-JP" altLang="en-US" sz="2400" dirty="0"/>
              <a:t>コス</a:t>
            </a:r>
            <a:r>
              <a:rPr kumimoji="1" lang="ja-JP" altLang="en-US" sz="2400" dirty="0" smtClean="0"/>
              <a:t>ト</a:t>
            </a:r>
            <a:r>
              <a:rPr kumimoji="1" lang="ja-JP" altLang="en-US" sz="2400" dirty="0"/>
              <a:t>最適化</a:t>
            </a:r>
            <a:r>
              <a:rPr kumimoji="1" lang="ja-JP" altLang="en-US" sz="2400" dirty="0" smtClean="0"/>
              <a:t>：</a:t>
            </a:r>
            <a:r>
              <a:rPr kumimoji="1" lang="en-US" altLang="ja-JP" sz="2400" dirty="0"/>
              <a:t>Cisco</a:t>
            </a:r>
            <a:r>
              <a:rPr kumimoji="1" lang="ja-JP" altLang="en-US" sz="2400" dirty="0"/>
              <a:t>機器採用による期待できるコスト効果</a:t>
            </a:r>
          </a:p>
        </p:txBody>
      </p:sp>
      <p:grpSp>
        <p:nvGrpSpPr>
          <p:cNvPr id="3" name="グループ化 2"/>
          <p:cNvGrpSpPr/>
          <p:nvPr/>
        </p:nvGrpSpPr>
        <p:grpSpPr>
          <a:xfrm>
            <a:off x="49588" y="951570"/>
            <a:ext cx="9094412" cy="4158462"/>
            <a:chOff x="64529" y="1340768"/>
            <a:chExt cx="12125882" cy="6063324"/>
          </a:xfrm>
        </p:grpSpPr>
        <p:grpSp>
          <p:nvGrpSpPr>
            <p:cNvPr id="492" name="グループ化 491"/>
            <p:cNvGrpSpPr/>
            <p:nvPr/>
          </p:nvGrpSpPr>
          <p:grpSpPr>
            <a:xfrm>
              <a:off x="1903206" y="1703925"/>
              <a:ext cx="4151450" cy="5700167"/>
              <a:chOff x="4097418" y="1092862"/>
              <a:chExt cx="4151450" cy="5858790"/>
            </a:xfrm>
          </p:grpSpPr>
          <p:grpSp>
            <p:nvGrpSpPr>
              <p:cNvPr id="493" name="グループ化 492"/>
              <p:cNvGrpSpPr/>
              <p:nvPr/>
            </p:nvGrpSpPr>
            <p:grpSpPr>
              <a:xfrm>
                <a:off x="4171378" y="1092862"/>
                <a:ext cx="3885040" cy="344954"/>
                <a:chOff x="4254505" y="2426815"/>
                <a:chExt cx="3885040" cy="344954"/>
              </a:xfrm>
            </p:grpSpPr>
            <p:sp>
              <p:nvSpPr>
                <p:cNvPr id="542" name="正方形/長方形 541"/>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a:t>
                  </a:r>
                  <a:endParaRPr kumimoji="1" lang="ja-JP" altLang="en-US" sz="1050" kern="0" dirty="0">
                    <a:solidFill>
                      <a:srgbClr val="FFFFFF"/>
                    </a:solidFill>
                    <a:latin typeface="Arial"/>
                    <a:ea typeface="ＭＳ Ｐゴシック" panose="020B0600070205080204" pitchFamily="50" charset="-128"/>
                  </a:endParaRPr>
                </a:p>
              </p:txBody>
            </p:sp>
            <p:sp>
              <p:nvSpPr>
                <p:cNvPr id="543" name="正方形/長方形 542"/>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最新トレンド情報収集</a:t>
                  </a:r>
                </a:p>
              </p:txBody>
            </p:sp>
          </p:grpSp>
          <p:grpSp>
            <p:nvGrpSpPr>
              <p:cNvPr id="494" name="グループ化 493"/>
              <p:cNvGrpSpPr/>
              <p:nvPr/>
            </p:nvGrpSpPr>
            <p:grpSpPr>
              <a:xfrm>
                <a:off x="4171378" y="1437815"/>
                <a:ext cx="3885040" cy="344954"/>
                <a:chOff x="4254505" y="2426815"/>
                <a:chExt cx="3885040" cy="344954"/>
              </a:xfrm>
            </p:grpSpPr>
            <p:sp>
              <p:nvSpPr>
                <p:cNvPr id="540" name="正方形/長方形 539"/>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2</a:t>
                  </a:r>
                  <a:endParaRPr kumimoji="1" lang="ja-JP" altLang="en-US" sz="1050" kern="0" dirty="0">
                    <a:solidFill>
                      <a:srgbClr val="FFFFFF"/>
                    </a:solidFill>
                    <a:latin typeface="Arial"/>
                    <a:ea typeface="ＭＳ Ｐゴシック" panose="020B0600070205080204" pitchFamily="50" charset="-128"/>
                  </a:endParaRPr>
                </a:p>
              </p:txBody>
            </p:sp>
            <p:sp>
              <p:nvSpPr>
                <p:cNvPr id="541" name="正方形/長方形 540"/>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現状調査・把握</a:t>
                  </a:r>
                </a:p>
              </p:txBody>
            </p:sp>
          </p:grpSp>
          <p:grpSp>
            <p:nvGrpSpPr>
              <p:cNvPr id="495" name="グループ化 494"/>
              <p:cNvGrpSpPr/>
              <p:nvPr/>
            </p:nvGrpSpPr>
            <p:grpSpPr>
              <a:xfrm>
                <a:off x="4171378" y="1782767"/>
                <a:ext cx="3885040" cy="344954"/>
                <a:chOff x="4254505" y="2426815"/>
                <a:chExt cx="3885040" cy="344954"/>
              </a:xfrm>
            </p:grpSpPr>
            <p:sp>
              <p:nvSpPr>
                <p:cNvPr id="538" name="正方形/長方形 537"/>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3</a:t>
                  </a:r>
                  <a:endParaRPr kumimoji="1" lang="ja-JP" altLang="en-US" sz="1050" kern="0" dirty="0">
                    <a:solidFill>
                      <a:srgbClr val="FFFFFF"/>
                    </a:solidFill>
                    <a:latin typeface="Arial"/>
                    <a:ea typeface="ＭＳ Ｐゴシック" panose="020B0600070205080204" pitchFamily="50" charset="-128"/>
                  </a:endParaRPr>
                </a:p>
              </p:txBody>
            </p:sp>
            <p:sp>
              <p:nvSpPr>
                <p:cNvPr id="539" name="正方形/長方形 538"/>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他拠点へのヒアリング</a:t>
                  </a:r>
                </a:p>
              </p:txBody>
            </p:sp>
          </p:grpSp>
          <p:grpSp>
            <p:nvGrpSpPr>
              <p:cNvPr id="496" name="グループ化 495"/>
              <p:cNvGrpSpPr/>
              <p:nvPr/>
            </p:nvGrpSpPr>
            <p:grpSpPr>
              <a:xfrm>
                <a:off x="4171378" y="2127720"/>
                <a:ext cx="3885040" cy="344954"/>
                <a:chOff x="4254505" y="2426815"/>
                <a:chExt cx="3885040" cy="344954"/>
              </a:xfrm>
            </p:grpSpPr>
            <p:sp>
              <p:nvSpPr>
                <p:cNvPr id="536" name="正方形/長方形 535"/>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4</a:t>
                  </a:r>
                  <a:endParaRPr kumimoji="1" lang="ja-JP" altLang="en-US" sz="1050" kern="0" dirty="0">
                    <a:solidFill>
                      <a:srgbClr val="FFFFFF"/>
                    </a:solidFill>
                    <a:latin typeface="Arial"/>
                    <a:ea typeface="ＭＳ Ｐゴシック" panose="020B0600070205080204" pitchFamily="50" charset="-128"/>
                  </a:endParaRPr>
                </a:p>
              </p:txBody>
            </p:sp>
            <p:sp>
              <p:nvSpPr>
                <p:cNvPr id="537" name="正方形/長方形 536"/>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複数メーカーからの情報収集やミーティング</a:t>
                  </a:r>
                </a:p>
              </p:txBody>
            </p:sp>
          </p:grpSp>
          <p:grpSp>
            <p:nvGrpSpPr>
              <p:cNvPr id="497" name="グループ化 496"/>
              <p:cNvGrpSpPr/>
              <p:nvPr/>
            </p:nvGrpSpPr>
            <p:grpSpPr>
              <a:xfrm>
                <a:off x="4171378" y="2472671"/>
                <a:ext cx="4077490" cy="449153"/>
                <a:chOff x="4254505" y="2426815"/>
                <a:chExt cx="4077490" cy="449153"/>
              </a:xfrm>
            </p:grpSpPr>
            <p:sp>
              <p:nvSpPr>
                <p:cNvPr id="534" name="正方形/長方形 533"/>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5</a:t>
                  </a:r>
                  <a:endParaRPr kumimoji="1" lang="ja-JP" altLang="en-US" sz="1050" kern="0" dirty="0">
                    <a:solidFill>
                      <a:srgbClr val="FFFFFF"/>
                    </a:solidFill>
                    <a:latin typeface="Arial"/>
                    <a:ea typeface="ＭＳ Ｐゴシック" panose="020B0600070205080204" pitchFamily="50" charset="-128"/>
                  </a:endParaRPr>
                </a:p>
              </p:txBody>
            </p:sp>
            <p:sp>
              <p:nvSpPr>
                <p:cNvPr id="535" name="正方形/長方形 534"/>
                <p:cNvSpPr/>
                <p:nvPr/>
              </p:nvSpPr>
              <p:spPr>
                <a:xfrm>
                  <a:off x="4639184" y="2426815"/>
                  <a:ext cx="3692811" cy="4491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複数ベンダーからの情報収集やミーティング</a:t>
                  </a:r>
                </a:p>
              </p:txBody>
            </p:sp>
          </p:grpSp>
          <p:grpSp>
            <p:nvGrpSpPr>
              <p:cNvPr id="498" name="グループ化 497"/>
              <p:cNvGrpSpPr/>
              <p:nvPr/>
            </p:nvGrpSpPr>
            <p:grpSpPr>
              <a:xfrm>
                <a:off x="4171378" y="2817624"/>
                <a:ext cx="3885040" cy="344954"/>
                <a:chOff x="4254505" y="2426815"/>
                <a:chExt cx="3885040" cy="344954"/>
              </a:xfrm>
            </p:grpSpPr>
            <p:sp>
              <p:nvSpPr>
                <p:cNvPr id="532" name="正方形/長方形 531"/>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6</a:t>
                  </a:r>
                  <a:endParaRPr kumimoji="1" lang="ja-JP" altLang="en-US" sz="1050" kern="0" dirty="0">
                    <a:solidFill>
                      <a:srgbClr val="FFFFFF"/>
                    </a:solidFill>
                    <a:latin typeface="Arial"/>
                    <a:ea typeface="ＭＳ Ｐゴシック" panose="020B0600070205080204" pitchFamily="50" charset="-128"/>
                  </a:endParaRPr>
                </a:p>
              </p:txBody>
            </p:sp>
            <p:sp>
              <p:nvSpPr>
                <p:cNvPr id="533" name="正方形/長方形 532"/>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要件検討</a:t>
                  </a:r>
                </a:p>
              </p:txBody>
            </p:sp>
          </p:grpSp>
          <p:grpSp>
            <p:nvGrpSpPr>
              <p:cNvPr id="499" name="グループ化 498"/>
              <p:cNvGrpSpPr/>
              <p:nvPr/>
            </p:nvGrpSpPr>
            <p:grpSpPr>
              <a:xfrm>
                <a:off x="4171378" y="3162576"/>
                <a:ext cx="3885040" cy="344954"/>
                <a:chOff x="4254505" y="2426815"/>
                <a:chExt cx="3885040" cy="344954"/>
              </a:xfrm>
            </p:grpSpPr>
            <p:sp>
              <p:nvSpPr>
                <p:cNvPr id="530" name="正方形/長方形 529"/>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7</a:t>
                  </a:r>
                  <a:endParaRPr kumimoji="1" lang="ja-JP" altLang="en-US" sz="1050" kern="0" dirty="0">
                    <a:solidFill>
                      <a:srgbClr val="FFFFFF"/>
                    </a:solidFill>
                    <a:latin typeface="Arial"/>
                    <a:ea typeface="ＭＳ Ｐゴシック" panose="020B0600070205080204" pitchFamily="50" charset="-128"/>
                  </a:endParaRPr>
                </a:p>
              </p:txBody>
            </p:sp>
            <p:sp>
              <p:nvSpPr>
                <p:cNvPr id="531" name="正方形/長方形 530"/>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RFI</a:t>
                  </a:r>
                  <a:r>
                    <a:rPr kumimoji="1" lang="ja-JP" altLang="en-US" sz="1050" kern="0" dirty="0">
                      <a:solidFill>
                        <a:srgbClr val="000000"/>
                      </a:solidFill>
                      <a:latin typeface="Arial"/>
                      <a:ea typeface="ＭＳ Ｐゴシック" panose="020B0600070205080204" pitchFamily="50" charset="-128"/>
                    </a:rPr>
                    <a:t>発行</a:t>
                  </a:r>
                </a:p>
              </p:txBody>
            </p:sp>
          </p:grpSp>
          <p:grpSp>
            <p:nvGrpSpPr>
              <p:cNvPr id="500" name="グループ化 499"/>
              <p:cNvGrpSpPr/>
              <p:nvPr/>
            </p:nvGrpSpPr>
            <p:grpSpPr>
              <a:xfrm>
                <a:off x="4171378" y="3507529"/>
                <a:ext cx="3885040" cy="344954"/>
                <a:chOff x="4254505" y="2426815"/>
                <a:chExt cx="3885040" cy="344954"/>
              </a:xfrm>
            </p:grpSpPr>
            <p:sp>
              <p:nvSpPr>
                <p:cNvPr id="528" name="正方形/長方形 527"/>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8</a:t>
                  </a:r>
                  <a:endParaRPr kumimoji="1" lang="ja-JP" altLang="en-US" sz="1050" kern="0" dirty="0">
                    <a:solidFill>
                      <a:srgbClr val="FFFFFF"/>
                    </a:solidFill>
                    <a:latin typeface="Arial"/>
                    <a:ea typeface="ＭＳ Ｐゴシック" panose="020B0600070205080204" pitchFamily="50" charset="-128"/>
                  </a:endParaRPr>
                </a:p>
              </p:txBody>
            </p:sp>
            <p:sp>
              <p:nvSpPr>
                <p:cNvPr id="529" name="正方形/長方形 528"/>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複数社の</a:t>
                  </a:r>
                  <a:r>
                    <a:rPr kumimoji="1" lang="en-US" altLang="ja-JP" sz="1050" kern="0" dirty="0">
                      <a:solidFill>
                        <a:srgbClr val="000000"/>
                      </a:solidFill>
                      <a:latin typeface="Arial"/>
                      <a:ea typeface="ＭＳ Ｐゴシック" panose="020B0600070205080204" pitchFamily="50" charset="-128"/>
                    </a:rPr>
                    <a:t>RFI</a:t>
                  </a:r>
                  <a:r>
                    <a:rPr kumimoji="1" lang="ja-JP" altLang="en-US" sz="1050" kern="0" dirty="0">
                      <a:solidFill>
                        <a:srgbClr val="000000"/>
                      </a:solidFill>
                      <a:latin typeface="Arial"/>
                      <a:ea typeface="ＭＳ Ｐゴシック" panose="020B0600070205080204" pitchFamily="50" charset="-128"/>
                    </a:rPr>
                    <a:t>回答の評価</a:t>
                  </a:r>
                </a:p>
              </p:txBody>
            </p:sp>
          </p:grpSp>
          <p:grpSp>
            <p:nvGrpSpPr>
              <p:cNvPr id="501" name="グループ化 500"/>
              <p:cNvGrpSpPr/>
              <p:nvPr/>
            </p:nvGrpSpPr>
            <p:grpSpPr>
              <a:xfrm>
                <a:off x="4171378" y="3852479"/>
                <a:ext cx="3885040" cy="344954"/>
                <a:chOff x="4254505" y="2426815"/>
                <a:chExt cx="3885040" cy="344954"/>
              </a:xfrm>
            </p:grpSpPr>
            <p:sp>
              <p:nvSpPr>
                <p:cNvPr id="526" name="正方形/長方形 525"/>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9</a:t>
                  </a:r>
                  <a:endParaRPr kumimoji="1" lang="ja-JP" altLang="en-US" sz="1050" kern="0" dirty="0">
                    <a:solidFill>
                      <a:srgbClr val="FFFFFF"/>
                    </a:solidFill>
                    <a:latin typeface="Arial"/>
                    <a:ea typeface="ＭＳ Ｐゴシック" panose="020B0600070205080204" pitchFamily="50" charset="-128"/>
                  </a:endParaRPr>
                </a:p>
              </p:txBody>
            </p:sp>
            <p:sp>
              <p:nvSpPr>
                <p:cNvPr id="527" name="正方形/長方形 526"/>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要件確定</a:t>
                  </a:r>
                </a:p>
              </p:txBody>
            </p:sp>
          </p:grpSp>
          <p:grpSp>
            <p:nvGrpSpPr>
              <p:cNvPr id="502" name="グループ化 501"/>
              <p:cNvGrpSpPr/>
              <p:nvPr/>
            </p:nvGrpSpPr>
            <p:grpSpPr>
              <a:xfrm>
                <a:off x="4124055" y="4197432"/>
                <a:ext cx="3932363" cy="404931"/>
                <a:chOff x="4207182" y="2426815"/>
                <a:chExt cx="3932363" cy="404931"/>
              </a:xfrm>
            </p:grpSpPr>
            <p:sp>
              <p:nvSpPr>
                <p:cNvPr id="524" name="正方形/長方形 523"/>
                <p:cNvSpPr/>
                <p:nvPr/>
              </p:nvSpPr>
              <p:spPr>
                <a:xfrm>
                  <a:off x="4207182" y="2426815"/>
                  <a:ext cx="432003" cy="404931"/>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10</a:t>
                  </a:r>
                  <a:endParaRPr kumimoji="1" lang="ja-JP" altLang="en-US" sz="1000" kern="0" dirty="0">
                    <a:solidFill>
                      <a:srgbClr val="FFFFFF"/>
                    </a:solidFill>
                    <a:latin typeface="Arial"/>
                    <a:ea typeface="ＭＳ Ｐゴシック" panose="020B0600070205080204" pitchFamily="50" charset="-128"/>
                  </a:endParaRPr>
                </a:p>
              </p:txBody>
            </p:sp>
            <p:sp>
              <p:nvSpPr>
                <p:cNvPr id="525" name="正方形/長方形 524"/>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RFP</a:t>
                  </a:r>
                  <a:r>
                    <a:rPr kumimoji="1" lang="ja-JP" altLang="en-US" sz="1050" kern="0" dirty="0">
                      <a:solidFill>
                        <a:srgbClr val="000000"/>
                      </a:solidFill>
                      <a:latin typeface="Arial"/>
                      <a:ea typeface="ＭＳ Ｐゴシック" panose="020B0600070205080204" pitchFamily="50" charset="-128"/>
                    </a:rPr>
                    <a:t>発行</a:t>
                  </a:r>
                </a:p>
              </p:txBody>
            </p:sp>
          </p:grpSp>
          <p:grpSp>
            <p:nvGrpSpPr>
              <p:cNvPr id="503" name="グループ化 502"/>
              <p:cNvGrpSpPr/>
              <p:nvPr/>
            </p:nvGrpSpPr>
            <p:grpSpPr>
              <a:xfrm>
                <a:off x="4117487" y="4542384"/>
                <a:ext cx="3938931" cy="374744"/>
                <a:chOff x="4200614" y="2426815"/>
                <a:chExt cx="3938931" cy="374744"/>
              </a:xfrm>
            </p:grpSpPr>
            <p:sp>
              <p:nvSpPr>
                <p:cNvPr id="522" name="正方形/長方形 521"/>
                <p:cNvSpPr/>
                <p:nvPr/>
              </p:nvSpPr>
              <p:spPr>
                <a:xfrm>
                  <a:off x="4200614" y="2446408"/>
                  <a:ext cx="438571" cy="355151"/>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11</a:t>
                  </a:r>
                  <a:endParaRPr kumimoji="1" lang="ja-JP" altLang="en-US" sz="1000" kern="0" dirty="0">
                    <a:solidFill>
                      <a:srgbClr val="FFFFFF"/>
                    </a:solidFill>
                    <a:latin typeface="Arial"/>
                    <a:ea typeface="ＭＳ Ｐゴシック" panose="020B0600070205080204" pitchFamily="50" charset="-128"/>
                  </a:endParaRPr>
                </a:p>
              </p:txBody>
            </p:sp>
            <p:sp>
              <p:nvSpPr>
                <p:cNvPr id="523" name="正方形/長方形 522"/>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複数社の</a:t>
                  </a:r>
                  <a:r>
                    <a:rPr kumimoji="1" lang="en-US" altLang="ja-JP" sz="1050" kern="0" dirty="0">
                      <a:solidFill>
                        <a:srgbClr val="000000"/>
                      </a:solidFill>
                      <a:latin typeface="Arial"/>
                      <a:ea typeface="ＭＳ Ｐゴシック" panose="020B0600070205080204" pitchFamily="50" charset="-128"/>
                    </a:rPr>
                    <a:t>RFP</a:t>
                  </a:r>
                  <a:r>
                    <a:rPr kumimoji="1" lang="ja-JP" altLang="en-US" sz="1050" kern="0" dirty="0">
                      <a:solidFill>
                        <a:srgbClr val="000000"/>
                      </a:solidFill>
                      <a:latin typeface="Arial"/>
                      <a:ea typeface="ＭＳ Ｐゴシック" panose="020B0600070205080204" pitchFamily="50" charset="-128"/>
                    </a:rPr>
                    <a:t>回答の評価</a:t>
                  </a:r>
                </a:p>
              </p:txBody>
            </p:sp>
          </p:grpSp>
          <p:grpSp>
            <p:nvGrpSpPr>
              <p:cNvPr id="504" name="グループ化 503"/>
              <p:cNvGrpSpPr/>
              <p:nvPr/>
            </p:nvGrpSpPr>
            <p:grpSpPr>
              <a:xfrm>
                <a:off x="4115108" y="4887337"/>
                <a:ext cx="3941310" cy="395531"/>
                <a:chOff x="4198235" y="2426815"/>
                <a:chExt cx="3941310" cy="395531"/>
              </a:xfrm>
            </p:grpSpPr>
            <p:sp>
              <p:nvSpPr>
                <p:cNvPr id="520" name="正方形/長方形 519"/>
                <p:cNvSpPr/>
                <p:nvPr/>
              </p:nvSpPr>
              <p:spPr>
                <a:xfrm>
                  <a:off x="4198235" y="2476597"/>
                  <a:ext cx="434379" cy="345749"/>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12</a:t>
                  </a:r>
                  <a:endParaRPr kumimoji="1" lang="ja-JP" altLang="en-US" sz="1000" kern="0" dirty="0">
                    <a:solidFill>
                      <a:srgbClr val="FFFFFF"/>
                    </a:solidFill>
                    <a:latin typeface="Arial"/>
                    <a:ea typeface="ＭＳ Ｐゴシック" panose="020B0600070205080204" pitchFamily="50" charset="-128"/>
                  </a:endParaRPr>
                </a:p>
              </p:txBody>
            </p:sp>
            <p:sp>
              <p:nvSpPr>
                <p:cNvPr id="521" name="正方形/長方形 520"/>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要件定義</a:t>
                  </a:r>
                </a:p>
              </p:txBody>
            </p:sp>
          </p:grpSp>
          <p:grpSp>
            <p:nvGrpSpPr>
              <p:cNvPr id="505" name="グループ化 504"/>
              <p:cNvGrpSpPr/>
              <p:nvPr/>
            </p:nvGrpSpPr>
            <p:grpSpPr>
              <a:xfrm>
                <a:off x="4130619" y="5232288"/>
                <a:ext cx="3925799" cy="442619"/>
                <a:chOff x="4213746" y="2426815"/>
                <a:chExt cx="3925799" cy="442619"/>
              </a:xfrm>
            </p:grpSpPr>
            <p:sp>
              <p:nvSpPr>
                <p:cNvPr id="518" name="正方形/長方形 517"/>
                <p:cNvSpPr/>
                <p:nvPr/>
              </p:nvSpPr>
              <p:spPr>
                <a:xfrm>
                  <a:off x="4213746" y="2476200"/>
                  <a:ext cx="432004" cy="393234"/>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13</a:t>
                  </a:r>
                  <a:endParaRPr kumimoji="1" lang="ja-JP" altLang="en-US" sz="1000" kern="0" dirty="0">
                    <a:solidFill>
                      <a:srgbClr val="FFFFFF"/>
                    </a:solidFill>
                    <a:latin typeface="Arial"/>
                    <a:ea typeface="ＭＳ Ｐゴシック" panose="020B0600070205080204" pitchFamily="50" charset="-128"/>
                  </a:endParaRPr>
                </a:p>
              </p:txBody>
            </p:sp>
            <p:sp>
              <p:nvSpPr>
                <p:cNvPr id="519" name="正方形/長方形 518"/>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基本設計</a:t>
                  </a:r>
                </a:p>
              </p:txBody>
            </p:sp>
          </p:grpSp>
          <p:grpSp>
            <p:nvGrpSpPr>
              <p:cNvPr id="506" name="グループ化 505"/>
              <p:cNvGrpSpPr/>
              <p:nvPr/>
            </p:nvGrpSpPr>
            <p:grpSpPr>
              <a:xfrm>
                <a:off x="4115107" y="5577241"/>
                <a:ext cx="3941311" cy="374740"/>
                <a:chOff x="4198234" y="2426815"/>
                <a:chExt cx="3941311" cy="374740"/>
              </a:xfrm>
            </p:grpSpPr>
            <p:sp>
              <p:nvSpPr>
                <p:cNvPr id="516" name="正方形/長方形 515"/>
                <p:cNvSpPr/>
                <p:nvPr/>
              </p:nvSpPr>
              <p:spPr>
                <a:xfrm>
                  <a:off x="4198234" y="2501686"/>
                  <a:ext cx="447516" cy="299869"/>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14</a:t>
                  </a:r>
                  <a:endParaRPr kumimoji="1" lang="ja-JP" altLang="en-US" sz="1000" kern="0" dirty="0">
                    <a:solidFill>
                      <a:srgbClr val="FFFFFF"/>
                    </a:solidFill>
                    <a:latin typeface="Arial"/>
                    <a:ea typeface="ＭＳ Ｐゴシック" panose="020B0600070205080204" pitchFamily="50" charset="-128"/>
                  </a:endParaRPr>
                </a:p>
              </p:txBody>
            </p:sp>
            <p:sp>
              <p:nvSpPr>
                <p:cNvPr id="517" name="正方形/長方形 516"/>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詳細設計</a:t>
                  </a:r>
                </a:p>
              </p:txBody>
            </p:sp>
          </p:grpSp>
          <p:grpSp>
            <p:nvGrpSpPr>
              <p:cNvPr id="507" name="グループ化 506"/>
              <p:cNvGrpSpPr/>
              <p:nvPr/>
            </p:nvGrpSpPr>
            <p:grpSpPr>
              <a:xfrm>
                <a:off x="4097418" y="5922193"/>
                <a:ext cx="3959000" cy="344953"/>
                <a:chOff x="4180545" y="2426815"/>
                <a:chExt cx="3959000" cy="344953"/>
              </a:xfrm>
            </p:grpSpPr>
            <p:sp>
              <p:nvSpPr>
                <p:cNvPr id="514" name="正方形/長方形 513"/>
                <p:cNvSpPr/>
                <p:nvPr/>
              </p:nvSpPr>
              <p:spPr>
                <a:xfrm>
                  <a:off x="4180545" y="2504322"/>
                  <a:ext cx="458177" cy="264429"/>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15</a:t>
                  </a:r>
                  <a:endParaRPr kumimoji="1" lang="ja-JP" altLang="en-US" sz="1050" kern="0" dirty="0">
                    <a:solidFill>
                      <a:srgbClr val="FFFFFF"/>
                    </a:solidFill>
                    <a:latin typeface="Arial"/>
                    <a:ea typeface="ＭＳ Ｐゴシック" panose="020B0600070205080204" pitchFamily="50" charset="-128"/>
                  </a:endParaRPr>
                </a:p>
              </p:txBody>
            </p:sp>
            <p:sp>
              <p:nvSpPr>
                <p:cNvPr id="515" name="正方形/長方形 514"/>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疑似環境での検証</a:t>
                  </a:r>
                </a:p>
              </p:txBody>
            </p:sp>
          </p:grpSp>
          <p:grpSp>
            <p:nvGrpSpPr>
              <p:cNvPr id="508" name="グループ化 507"/>
              <p:cNvGrpSpPr/>
              <p:nvPr/>
            </p:nvGrpSpPr>
            <p:grpSpPr>
              <a:xfrm>
                <a:off x="4115108" y="6267146"/>
                <a:ext cx="3941310" cy="344953"/>
                <a:chOff x="4198235" y="2426815"/>
                <a:chExt cx="3941310" cy="344953"/>
              </a:xfrm>
            </p:grpSpPr>
            <p:sp>
              <p:nvSpPr>
                <p:cNvPr id="512" name="正方形/長方形 511"/>
                <p:cNvSpPr/>
                <p:nvPr/>
              </p:nvSpPr>
              <p:spPr>
                <a:xfrm>
                  <a:off x="4198235" y="2463476"/>
                  <a:ext cx="440951" cy="308291"/>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16</a:t>
                  </a:r>
                  <a:endParaRPr kumimoji="1" lang="ja-JP" altLang="en-US" sz="1000" kern="0" dirty="0">
                    <a:solidFill>
                      <a:srgbClr val="FFFFFF"/>
                    </a:solidFill>
                    <a:latin typeface="Arial"/>
                    <a:ea typeface="ＭＳ Ｐゴシック" panose="020B0600070205080204" pitchFamily="50" charset="-128"/>
                  </a:endParaRPr>
                </a:p>
              </p:txBody>
            </p:sp>
            <p:sp>
              <p:nvSpPr>
                <p:cNvPr id="513" name="正方形/長方形 512"/>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構築</a:t>
                  </a:r>
                </a:p>
              </p:txBody>
            </p:sp>
          </p:grpSp>
          <p:grpSp>
            <p:nvGrpSpPr>
              <p:cNvPr id="509" name="グループ化 508"/>
              <p:cNvGrpSpPr/>
              <p:nvPr/>
            </p:nvGrpSpPr>
            <p:grpSpPr>
              <a:xfrm>
                <a:off x="4115109" y="6606698"/>
                <a:ext cx="3941309" cy="344954"/>
                <a:chOff x="4198236" y="2426815"/>
                <a:chExt cx="3941309" cy="344954"/>
              </a:xfrm>
            </p:grpSpPr>
            <p:sp>
              <p:nvSpPr>
                <p:cNvPr id="510" name="正方形/長方形 509"/>
                <p:cNvSpPr/>
                <p:nvPr/>
              </p:nvSpPr>
              <p:spPr>
                <a:xfrm>
                  <a:off x="4198236" y="2468878"/>
                  <a:ext cx="440949" cy="302891"/>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17</a:t>
                  </a:r>
                  <a:endParaRPr kumimoji="1" lang="ja-JP" altLang="en-US" sz="1000" kern="0" dirty="0">
                    <a:solidFill>
                      <a:srgbClr val="FFFFFF"/>
                    </a:solidFill>
                    <a:latin typeface="Arial"/>
                    <a:ea typeface="ＭＳ Ｐゴシック" panose="020B0600070205080204" pitchFamily="50" charset="-128"/>
                  </a:endParaRPr>
                </a:p>
              </p:txBody>
            </p:sp>
            <p:sp>
              <p:nvSpPr>
                <p:cNvPr id="511" name="正方形/長方形 510"/>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本番化前テスト</a:t>
                  </a:r>
                </a:p>
              </p:txBody>
            </p:sp>
          </p:grpSp>
        </p:grpSp>
        <p:sp>
          <p:nvSpPr>
            <p:cNvPr id="544" name="テキスト ボックス 543"/>
            <p:cNvSpPr txBox="1"/>
            <p:nvPr/>
          </p:nvSpPr>
          <p:spPr>
            <a:xfrm>
              <a:off x="1977166" y="1340768"/>
              <a:ext cx="3885040" cy="403884"/>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現在の貴社作業項目</a:t>
              </a:r>
            </a:p>
          </p:txBody>
        </p:sp>
        <p:grpSp>
          <p:nvGrpSpPr>
            <p:cNvPr id="545" name="グループ化 544"/>
            <p:cNvGrpSpPr/>
            <p:nvPr/>
          </p:nvGrpSpPr>
          <p:grpSpPr>
            <a:xfrm>
              <a:off x="8237790" y="1709430"/>
              <a:ext cx="3885040" cy="212688"/>
              <a:chOff x="4254505" y="2426813"/>
              <a:chExt cx="3885040" cy="344954"/>
            </a:xfrm>
          </p:grpSpPr>
          <p:sp>
            <p:nvSpPr>
              <p:cNvPr id="546" name="正方形/長方形 545"/>
              <p:cNvSpPr/>
              <p:nvPr/>
            </p:nvSpPr>
            <p:spPr>
              <a:xfrm>
                <a:off x="4254505" y="2426813"/>
                <a:ext cx="384679" cy="344952"/>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a:t>
                </a:r>
                <a:endParaRPr kumimoji="1" lang="ja-JP" altLang="en-US" sz="1050" kern="0" dirty="0">
                  <a:solidFill>
                    <a:srgbClr val="FFFFFF"/>
                  </a:solidFill>
                  <a:latin typeface="Arial"/>
                  <a:ea typeface="ＭＳ Ｐゴシック" panose="020B0600070205080204" pitchFamily="50" charset="-128"/>
                </a:endParaRPr>
              </a:p>
            </p:txBody>
          </p:sp>
          <p:sp>
            <p:nvSpPr>
              <p:cNvPr id="547" name="正方形/長方形 546"/>
              <p:cNvSpPr/>
              <p:nvPr/>
            </p:nvSpPr>
            <p:spPr>
              <a:xfrm>
                <a:off x="4639184" y="2426815"/>
                <a:ext cx="3500361" cy="344952"/>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要件検討</a:t>
                </a:r>
              </a:p>
            </p:txBody>
          </p:sp>
        </p:grpSp>
        <p:grpSp>
          <p:nvGrpSpPr>
            <p:cNvPr id="548" name="グループ化 547"/>
            <p:cNvGrpSpPr/>
            <p:nvPr/>
          </p:nvGrpSpPr>
          <p:grpSpPr>
            <a:xfrm>
              <a:off x="8237790" y="1922118"/>
              <a:ext cx="3885040" cy="212688"/>
              <a:chOff x="4254505" y="2426815"/>
              <a:chExt cx="3885040" cy="344954"/>
            </a:xfrm>
          </p:grpSpPr>
          <p:sp>
            <p:nvSpPr>
              <p:cNvPr id="549" name="正方形/長方形 548"/>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2</a:t>
                </a:r>
                <a:endParaRPr kumimoji="1" lang="ja-JP" altLang="en-US" sz="1050" kern="0" dirty="0">
                  <a:solidFill>
                    <a:srgbClr val="FFFFFF"/>
                  </a:solidFill>
                  <a:latin typeface="Arial"/>
                  <a:ea typeface="ＭＳ Ｐゴシック" panose="020B0600070205080204" pitchFamily="50" charset="-128"/>
                </a:endParaRPr>
              </a:p>
            </p:txBody>
          </p:sp>
          <p:sp>
            <p:nvSpPr>
              <p:cNvPr id="550" name="正方形/長方形 549"/>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要件確定</a:t>
                </a:r>
              </a:p>
            </p:txBody>
          </p:sp>
        </p:grpSp>
        <p:grpSp>
          <p:nvGrpSpPr>
            <p:cNvPr id="551" name="グループ化 550"/>
            <p:cNvGrpSpPr/>
            <p:nvPr/>
          </p:nvGrpSpPr>
          <p:grpSpPr>
            <a:xfrm>
              <a:off x="8237790" y="2134804"/>
              <a:ext cx="3885040" cy="212688"/>
              <a:chOff x="4254505" y="2426815"/>
              <a:chExt cx="3885040" cy="344954"/>
            </a:xfrm>
          </p:grpSpPr>
          <p:sp>
            <p:nvSpPr>
              <p:cNvPr id="552" name="正方形/長方形 551"/>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3</a:t>
                </a:r>
                <a:endParaRPr kumimoji="1" lang="ja-JP" altLang="en-US" sz="1050" kern="0" dirty="0">
                  <a:solidFill>
                    <a:srgbClr val="FFFFFF"/>
                  </a:solidFill>
                  <a:latin typeface="Arial"/>
                  <a:ea typeface="ＭＳ Ｐゴシック" panose="020B0600070205080204" pitchFamily="50" charset="-128"/>
                </a:endParaRPr>
              </a:p>
            </p:txBody>
          </p:sp>
          <p:sp>
            <p:nvSpPr>
              <p:cNvPr id="553" name="正方形/長方形 552"/>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RFQ</a:t>
                </a:r>
                <a:r>
                  <a:rPr kumimoji="1" lang="ja-JP" altLang="en-US" sz="1050" kern="0" dirty="0">
                    <a:solidFill>
                      <a:srgbClr val="000000"/>
                    </a:solidFill>
                    <a:latin typeface="Arial"/>
                    <a:ea typeface="ＭＳ Ｐゴシック" panose="020B0600070205080204" pitchFamily="50" charset="-128"/>
                  </a:rPr>
                  <a:t>発行</a:t>
                </a:r>
              </a:p>
            </p:txBody>
          </p:sp>
        </p:grpSp>
        <p:grpSp>
          <p:nvGrpSpPr>
            <p:cNvPr id="554" name="グループ化 553"/>
            <p:cNvGrpSpPr/>
            <p:nvPr/>
          </p:nvGrpSpPr>
          <p:grpSpPr>
            <a:xfrm>
              <a:off x="8237790" y="2347491"/>
              <a:ext cx="3885040" cy="212688"/>
              <a:chOff x="4254505" y="2426815"/>
              <a:chExt cx="3885040" cy="344954"/>
            </a:xfrm>
          </p:grpSpPr>
          <p:sp>
            <p:nvSpPr>
              <p:cNvPr id="555" name="正方形/長方形 554"/>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4</a:t>
                </a:r>
                <a:endParaRPr kumimoji="1" lang="ja-JP" altLang="en-US" sz="1050" kern="0" dirty="0">
                  <a:solidFill>
                    <a:srgbClr val="FFFFFF"/>
                  </a:solidFill>
                  <a:latin typeface="Arial"/>
                  <a:ea typeface="ＭＳ Ｐゴシック" panose="020B0600070205080204" pitchFamily="50" charset="-128"/>
                </a:endParaRPr>
              </a:p>
            </p:txBody>
          </p:sp>
          <p:sp>
            <p:nvSpPr>
              <p:cNvPr id="556" name="正方形/長方形 555"/>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複数社の</a:t>
                </a:r>
                <a:r>
                  <a:rPr kumimoji="1" lang="en-US" altLang="ja-JP" sz="1050" kern="0" dirty="0">
                    <a:solidFill>
                      <a:srgbClr val="000000"/>
                    </a:solidFill>
                    <a:latin typeface="Arial"/>
                    <a:ea typeface="ＭＳ Ｐゴシック" panose="020B0600070205080204" pitchFamily="50" charset="-128"/>
                  </a:rPr>
                  <a:t>RFP</a:t>
                </a:r>
                <a:r>
                  <a:rPr kumimoji="1" lang="ja-JP" altLang="en-US" sz="1050" kern="0" dirty="0">
                    <a:solidFill>
                      <a:srgbClr val="000000"/>
                    </a:solidFill>
                    <a:latin typeface="Arial"/>
                    <a:ea typeface="ＭＳ Ｐゴシック" panose="020B0600070205080204" pitchFamily="50" charset="-128"/>
                  </a:rPr>
                  <a:t>回答の評価</a:t>
                </a:r>
              </a:p>
            </p:txBody>
          </p:sp>
        </p:grpSp>
        <p:grpSp>
          <p:nvGrpSpPr>
            <p:cNvPr id="557" name="グループ化 556"/>
            <p:cNvGrpSpPr/>
            <p:nvPr/>
          </p:nvGrpSpPr>
          <p:grpSpPr>
            <a:xfrm>
              <a:off x="8237790" y="2548463"/>
              <a:ext cx="3885040" cy="212688"/>
              <a:chOff x="4254505" y="2426815"/>
              <a:chExt cx="3885040" cy="344954"/>
            </a:xfrm>
          </p:grpSpPr>
          <p:sp>
            <p:nvSpPr>
              <p:cNvPr id="558" name="正方形/長方形 557"/>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5</a:t>
                </a:r>
                <a:endParaRPr kumimoji="1" lang="ja-JP" altLang="en-US" sz="1050" kern="0" dirty="0">
                  <a:solidFill>
                    <a:srgbClr val="FFFFFF"/>
                  </a:solidFill>
                  <a:latin typeface="Arial"/>
                  <a:ea typeface="ＭＳ Ｐゴシック" panose="020B0600070205080204" pitchFamily="50" charset="-128"/>
                </a:endParaRPr>
              </a:p>
            </p:txBody>
          </p:sp>
          <p:sp>
            <p:nvSpPr>
              <p:cNvPr id="559" name="正方形/長方形 558"/>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要件定義</a:t>
                </a:r>
              </a:p>
            </p:txBody>
          </p:sp>
        </p:grpSp>
        <p:grpSp>
          <p:nvGrpSpPr>
            <p:cNvPr id="560" name="グループ化 559"/>
            <p:cNvGrpSpPr/>
            <p:nvPr/>
          </p:nvGrpSpPr>
          <p:grpSpPr>
            <a:xfrm>
              <a:off x="8237790" y="2761149"/>
              <a:ext cx="3885040" cy="212688"/>
              <a:chOff x="4254505" y="2426815"/>
              <a:chExt cx="3885040" cy="344954"/>
            </a:xfrm>
          </p:grpSpPr>
          <p:sp>
            <p:nvSpPr>
              <p:cNvPr id="561" name="正方形/長方形 560"/>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6</a:t>
                </a:r>
                <a:endParaRPr kumimoji="1" lang="ja-JP" altLang="en-US" sz="1050" kern="0" dirty="0">
                  <a:solidFill>
                    <a:srgbClr val="FFFFFF"/>
                  </a:solidFill>
                  <a:latin typeface="Arial"/>
                  <a:ea typeface="ＭＳ Ｐゴシック" panose="020B0600070205080204" pitchFamily="50" charset="-128"/>
                </a:endParaRPr>
              </a:p>
            </p:txBody>
          </p:sp>
          <p:sp>
            <p:nvSpPr>
              <p:cNvPr id="562" name="正方形/長方形 561"/>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基本設計</a:t>
                </a:r>
              </a:p>
            </p:txBody>
          </p:sp>
        </p:grpSp>
        <p:grpSp>
          <p:nvGrpSpPr>
            <p:cNvPr id="563" name="グループ化 562"/>
            <p:cNvGrpSpPr/>
            <p:nvPr/>
          </p:nvGrpSpPr>
          <p:grpSpPr>
            <a:xfrm>
              <a:off x="8237790" y="2973836"/>
              <a:ext cx="3885040" cy="212688"/>
              <a:chOff x="4254505" y="2426815"/>
              <a:chExt cx="3885040" cy="344954"/>
            </a:xfrm>
          </p:grpSpPr>
          <p:sp>
            <p:nvSpPr>
              <p:cNvPr id="564" name="正方形/長方形 563"/>
              <p:cNvSpPr/>
              <p:nvPr/>
            </p:nvSpPr>
            <p:spPr>
              <a:xfrm>
                <a:off x="4254505" y="2426816"/>
                <a:ext cx="384679" cy="344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7</a:t>
                </a:r>
                <a:endParaRPr kumimoji="1" lang="ja-JP" altLang="en-US" sz="1050" kern="0" dirty="0">
                  <a:solidFill>
                    <a:srgbClr val="FFFFFF"/>
                  </a:solidFill>
                  <a:latin typeface="Arial"/>
                  <a:ea typeface="ＭＳ Ｐゴシック" panose="020B0600070205080204" pitchFamily="50" charset="-128"/>
                </a:endParaRPr>
              </a:p>
            </p:txBody>
          </p:sp>
          <p:sp>
            <p:nvSpPr>
              <p:cNvPr id="565" name="正方形/長方形 564"/>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詳細設計</a:t>
                </a:r>
              </a:p>
            </p:txBody>
          </p:sp>
        </p:grpSp>
        <p:grpSp>
          <p:nvGrpSpPr>
            <p:cNvPr id="566" name="グループ化 565"/>
            <p:cNvGrpSpPr/>
            <p:nvPr/>
          </p:nvGrpSpPr>
          <p:grpSpPr>
            <a:xfrm>
              <a:off x="8244357" y="3180663"/>
              <a:ext cx="3878473" cy="224790"/>
              <a:chOff x="4261072" y="2426815"/>
              <a:chExt cx="3878473" cy="364582"/>
            </a:xfrm>
          </p:grpSpPr>
          <p:sp>
            <p:nvSpPr>
              <p:cNvPr id="567" name="正方形/長方形 566"/>
              <p:cNvSpPr/>
              <p:nvPr/>
            </p:nvSpPr>
            <p:spPr>
              <a:xfrm>
                <a:off x="4261072" y="2426815"/>
                <a:ext cx="378112" cy="364582"/>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8</a:t>
                </a:r>
                <a:endParaRPr kumimoji="1" lang="ja-JP" altLang="en-US" sz="1050" kern="0" dirty="0">
                  <a:solidFill>
                    <a:srgbClr val="FFFFFF"/>
                  </a:solidFill>
                  <a:latin typeface="Arial"/>
                  <a:ea typeface="ＭＳ Ｐゴシック" panose="020B0600070205080204" pitchFamily="50" charset="-128"/>
                </a:endParaRPr>
              </a:p>
            </p:txBody>
          </p:sp>
          <p:sp>
            <p:nvSpPr>
              <p:cNvPr id="568" name="正方形/長方形 567"/>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疑似環境での検証</a:t>
                </a:r>
              </a:p>
            </p:txBody>
          </p:sp>
        </p:grpSp>
        <p:grpSp>
          <p:nvGrpSpPr>
            <p:cNvPr id="569" name="グループ化 568"/>
            <p:cNvGrpSpPr/>
            <p:nvPr/>
          </p:nvGrpSpPr>
          <p:grpSpPr>
            <a:xfrm>
              <a:off x="8237788" y="3393349"/>
              <a:ext cx="3952623" cy="335614"/>
              <a:chOff x="4254503" y="2426815"/>
              <a:chExt cx="3952623" cy="344953"/>
            </a:xfrm>
          </p:grpSpPr>
          <p:sp>
            <p:nvSpPr>
              <p:cNvPr id="570" name="正方形/長方形 569"/>
              <p:cNvSpPr/>
              <p:nvPr/>
            </p:nvSpPr>
            <p:spPr>
              <a:xfrm>
                <a:off x="4254503" y="2466659"/>
                <a:ext cx="384681" cy="218605"/>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9</a:t>
                </a:r>
                <a:endParaRPr kumimoji="1" lang="ja-JP" altLang="en-US" sz="1050" kern="0" dirty="0">
                  <a:solidFill>
                    <a:srgbClr val="FFFFFF"/>
                  </a:solidFill>
                  <a:latin typeface="Arial"/>
                  <a:ea typeface="ＭＳ Ｐゴシック" panose="020B0600070205080204" pitchFamily="50" charset="-128"/>
                </a:endParaRPr>
              </a:p>
            </p:txBody>
          </p:sp>
          <p:sp>
            <p:nvSpPr>
              <p:cNvPr id="571" name="正方形/長方形 570"/>
              <p:cNvSpPr/>
              <p:nvPr/>
            </p:nvSpPr>
            <p:spPr>
              <a:xfrm>
                <a:off x="4706765"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構築</a:t>
                </a:r>
              </a:p>
            </p:txBody>
          </p:sp>
        </p:grpSp>
        <p:grpSp>
          <p:nvGrpSpPr>
            <p:cNvPr id="572" name="グループ化 571"/>
            <p:cNvGrpSpPr/>
            <p:nvPr/>
          </p:nvGrpSpPr>
          <p:grpSpPr>
            <a:xfrm>
              <a:off x="8199011" y="3663274"/>
              <a:ext cx="3923819" cy="278377"/>
              <a:chOff x="4215726" y="2315298"/>
              <a:chExt cx="3923819" cy="456477"/>
            </a:xfrm>
          </p:grpSpPr>
          <p:sp>
            <p:nvSpPr>
              <p:cNvPr id="573" name="正方形/長方形 572"/>
              <p:cNvSpPr/>
              <p:nvPr/>
            </p:nvSpPr>
            <p:spPr>
              <a:xfrm>
                <a:off x="4215726" y="2315298"/>
                <a:ext cx="436711" cy="456477"/>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10</a:t>
                </a:r>
                <a:endParaRPr kumimoji="1" lang="ja-JP" altLang="en-US" sz="1000" kern="0" dirty="0">
                  <a:solidFill>
                    <a:srgbClr val="FFFFFF"/>
                  </a:solidFill>
                  <a:latin typeface="Arial"/>
                  <a:ea typeface="ＭＳ Ｐゴシック" panose="020B0600070205080204" pitchFamily="50" charset="-128"/>
                </a:endParaRPr>
              </a:p>
            </p:txBody>
          </p:sp>
          <p:sp>
            <p:nvSpPr>
              <p:cNvPr id="574" name="正方形/長方形 573"/>
              <p:cNvSpPr/>
              <p:nvPr/>
            </p:nvSpPr>
            <p:spPr>
              <a:xfrm>
                <a:off x="4639184" y="2426815"/>
                <a:ext cx="3500361" cy="344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本番化前テスト</a:t>
                </a:r>
              </a:p>
            </p:txBody>
          </p:sp>
        </p:grpSp>
        <p:sp>
          <p:nvSpPr>
            <p:cNvPr id="575" name="テキスト ボックス 574"/>
            <p:cNvSpPr txBox="1"/>
            <p:nvPr/>
          </p:nvSpPr>
          <p:spPr>
            <a:xfrm>
              <a:off x="8237789" y="1340768"/>
              <a:ext cx="3847846" cy="403884"/>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標準化後の項目</a:t>
              </a:r>
            </a:p>
          </p:txBody>
        </p:sp>
        <p:sp>
          <p:nvSpPr>
            <p:cNvPr id="576" name="正方形/長方形 575"/>
            <p:cNvSpPr/>
            <p:nvPr/>
          </p:nvSpPr>
          <p:spPr>
            <a:xfrm>
              <a:off x="8244357" y="3941645"/>
              <a:ext cx="3878473" cy="3445721"/>
            </a:xfrm>
            <a:prstGeom prst="rect">
              <a:avLst/>
            </a:prstGeom>
            <a:solidFill>
              <a:srgbClr val="FFFFFF"/>
            </a:solidFill>
            <a:ln w="25400" cap="flat" cmpd="sng" algn="ctr">
              <a:solidFill>
                <a:srgbClr val="FFFFFF">
                  <a:lumMod val="50000"/>
                </a:srgbClr>
              </a:solidFill>
              <a:prstDash val="sysDot"/>
            </a:ln>
            <a:effectLst/>
          </p:spPr>
          <p:txBody>
            <a:bodyPr rtlCol="0" anchor="ctr"/>
            <a:lstStyle/>
            <a:p>
              <a:pPr algn="ctr" defTabSz="685800">
                <a:defRPr/>
              </a:pPr>
              <a:endParaRPr kumimoji="1" lang="ja-JP" altLang="en-US" sz="1350" kern="0" dirty="0">
                <a:solidFill>
                  <a:srgbClr val="000000"/>
                </a:solidFill>
                <a:latin typeface="Arial"/>
                <a:ea typeface="ＭＳ Ｐゴシック" panose="020B0600070205080204" pitchFamily="50" charset="-128"/>
              </a:endParaRPr>
            </a:p>
          </p:txBody>
        </p:sp>
        <p:cxnSp>
          <p:nvCxnSpPr>
            <p:cNvPr id="577" name="直線コネクタ 576"/>
            <p:cNvCxnSpPr/>
            <p:nvPr/>
          </p:nvCxnSpPr>
          <p:spPr>
            <a:xfrm flipH="1">
              <a:off x="5862206" y="7392535"/>
              <a:ext cx="2375582" cy="7802"/>
            </a:xfrm>
            <a:prstGeom prst="line">
              <a:avLst/>
            </a:prstGeom>
            <a:noFill/>
            <a:ln w="15875" cap="flat" cmpd="sng" algn="ctr">
              <a:solidFill>
                <a:srgbClr val="FFFFFF">
                  <a:lumMod val="50000"/>
                </a:srgbClr>
              </a:solidFill>
              <a:prstDash val="sysDot"/>
            </a:ln>
            <a:effectLst/>
          </p:spPr>
        </p:cxnSp>
        <p:cxnSp>
          <p:nvCxnSpPr>
            <p:cNvPr id="578" name="直線コネクタ 577"/>
            <p:cNvCxnSpPr>
              <a:stCxn id="589" idx="5"/>
            </p:cNvCxnSpPr>
            <p:nvPr/>
          </p:nvCxnSpPr>
          <p:spPr>
            <a:xfrm flipH="1">
              <a:off x="5855637" y="3941645"/>
              <a:ext cx="2382151" cy="3445721"/>
            </a:xfrm>
            <a:prstGeom prst="line">
              <a:avLst/>
            </a:prstGeom>
            <a:noFill/>
            <a:ln w="15875" cap="flat" cmpd="sng" algn="ctr">
              <a:solidFill>
                <a:srgbClr val="214794"/>
              </a:solidFill>
              <a:prstDash val="sysDot"/>
            </a:ln>
            <a:effectLst/>
          </p:spPr>
        </p:cxnSp>
        <p:sp>
          <p:nvSpPr>
            <p:cNvPr id="579" name="ホームベース 578"/>
            <p:cNvSpPr/>
            <p:nvPr/>
          </p:nvSpPr>
          <p:spPr bwMode="auto">
            <a:xfrm rot="5400000">
              <a:off x="-1011530" y="2789906"/>
              <a:ext cx="4017433" cy="1865313"/>
            </a:xfrm>
            <a:prstGeom prst="homePlate">
              <a:avLst>
                <a:gd name="adj" fmla="val 9859"/>
              </a:avLst>
            </a:prstGeom>
            <a:solidFill>
              <a:srgbClr val="32B2DF">
                <a:lumMod val="75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580" name="ホームベース 579"/>
            <p:cNvSpPr/>
            <p:nvPr/>
          </p:nvSpPr>
          <p:spPr bwMode="auto">
            <a:xfrm rot="5400000">
              <a:off x="815763" y="4980046"/>
              <a:ext cx="362847" cy="1865313"/>
            </a:xfrm>
            <a:prstGeom prst="homePlate">
              <a:avLst>
                <a:gd name="adj" fmla="val 48930"/>
              </a:avLst>
            </a:prstGeom>
            <a:solidFill>
              <a:srgbClr val="1A964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581" name="正方形/長方形 580"/>
            <p:cNvSpPr/>
            <p:nvPr/>
          </p:nvSpPr>
          <p:spPr>
            <a:xfrm>
              <a:off x="204644" y="3554310"/>
              <a:ext cx="1614119" cy="403884"/>
            </a:xfrm>
            <a:prstGeom prst="rect">
              <a:avLst/>
            </a:prstGeom>
          </p:spPr>
          <p:txBody>
            <a:bodyPr wrap="none">
              <a:spAutoFit/>
            </a:bodyPr>
            <a:lstStyle/>
            <a:p>
              <a:pPr algn="ctr" defTabSz="685800">
                <a:defRPr/>
              </a:pPr>
              <a:r>
                <a:rPr lang="ja-JP" altLang="en-US" sz="1200" kern="0" dirty="0" smtClean="0">
                  <a:solidFill>
                    <a:srgbClr val="FFFFFF"/>
                  </a:solidFill>
                </a:rPr>
                <a:t>企画、提案</a:t>
              </a:r>
              <a:r>
                <a:rPr lang="ja-JP" altLang="en-US" sz="1200" kern="0" dirty="0">
                  <a:solidFill>
                    <a:srgbClr val="FFFFFF"/>
                  </a:solidFill>
                </a:rPr>
                <a:t>段階</a:t>
              </a:r>
            </a:p>
          </p:txBody>
        </p:sp>
        <p:sp>
          <p:nvSpPr>
            <p:cNvPr id="582" name="正方形/長方形 581"/>
            <p:cNvSpPr/>
            <p:nvPr/>
          </p:nvSpPr>
          <p:spPr>
            <a:xfrm>
              <a:off x="469257" y="5729983"/>
              <a:ext cx="1066960" cy="403884"/>
            </a:xfrm>
            <a:prstGeom prst="rect">
              <a:avLst/>
            </a:prstGeom>
          </p:spPr>
          <p:txBody>
            <a:bodyPr wrap="none">
              <a:spAutoFit/>
            </a:bodyPr>
            <a:lstStyle/>
            <a:p>
              <a:pPr algn="ctr" defTabSz="685800">
                <a:defRPr/>
              </a:pPr>
              <a:r>
                <a:rPr lang="ja-JP" altLang="en-US" sz="1200" kern="0" dirty="0">
                  <a:solidFill>
                    <a:srgbClr val="FFFFFF"/>
                  </a:solidFill>
                </a:rPr>
                <a:t>基本設計</a:t>
              </a:r>
            </a:p>
          </p:txBody>
        </p:sp>
        <p:sp>
          <p:nvSpPr>
            <p:cNvPr id="583" name="ホームベース 582"/>
            <p:cNvSpPr/>
            <p:nvPr/>
          </p:nvSpPr>
          <p:spPr bwMode="auto">
            <a:xfrm rot="5400000">
              <a:off x="815762" y="5338585"/>
              <a:ext cx="362847" cy="1865313"/>
            </a:xfrm>
            <a:prstGeom prst="homePlate">
              <a:avLst>
                <a:gd name="adj" fmla="val 46830"/>
              </a:avLst>
            </a:prstGeom>
            <a:solidFill>
              <a:srgbClr val="37753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584" name="正方形/長方形 583"/>
            <p:cNvSpPr/>
            <p:nvPr/>
          </p:nvSpPr>
          <p:spPr>
            <a:xfrm>
              <a:off x="469257" y="6088522"/>
              <a:ext cx="1066960" cy="403884"/>
            </a:xfrm>
            <a:prstGeom prst="rect">
              <a:avLst/>
            </a:prstGeom>
          </p:spPr>
          <p:txBody>
            <a:bodyPr wrap="none">
              <a:spAutoFit/>
            </a:bodyPr>
            <a:lstStyle/>
            <a:p>
              <a:pPr algn="ctr" defTabSz="685800">
                <a:defRPr/>
              </a:pPr>
              <a:r>
                <a:rPr lang="ja-JP" altLang="en-US" sz="1200" kern="0" dirty="0">
                  <a:solidFill>
                    <a:srgbClr val="FFFFFF"/>
                  </a:solidFill>
                </a:rPr>
                <a:t>詳細設計</a:t>
              </a:r>
            </a:p>
          </p:txBody>
        </p:sp>
        <p:sp>
          <p:nvSpPr>
            <p:cNvPr id="585" name="ホームベース 584"/>
            <p:cNvSpPr/>
            <p:nvPr/>
          </p:nvSpPr>
          <p:spPr bwMode="auto">
            <a:xfrm rot="5400000">
              <a:off x="531989" y="5989513"/>
              <a:ext cx="930393" cy="1865313"/>
            </a:xfrm>
            <a:prstGeom prst="homePlate">
              <a:avLst>
                <a:gd name="adj" fmla="val 19376"/>
              </a:avLst>
            </a:prstGeom>
            <a:solidFill>
              <a:srgbClr val="FFFFFF">
                <a:lumMod val="5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586" name="正方形/長方形 585"/>
            <p:cNvSpPr/>
            <p:nvPr/>
          </p:nvSpPr>
          <p:spPr>
            <a:xfrm>
              <a:off x="146312" y="6731622"/>
              <a:ext cx="1703885" cy="403884"/>
            </a:xfrm>
            <a:prstGeom prst="rect">
              <a:avLst/>
            </a:prstGeom>
          </p:spPr>
          <p:txBody>
            <a:bodyPr wrap="none">
              <a:spAutoFit/>
            </a:bodyPr>
            <a:lstStyle/>
            <a:p>
              <a:pPr algn="ctr" defTabSz="685800">
                <a:defRPr/>
              </a:pPr>
              <a:r>
                <a:rPr lang="ja-JP" altLang="en-US" sz="1200" kern="0" dirty="0">
                  <a:solidFill>
                    <a:srgbClr val="FFFFFF"/>
                  </a:solidFill>
                </a:rPr>
                <a:t>機器</a:t>
              </a:r>
              <a:r>
                <a:rPr lang="ja-JP" altLang="en-US" sz="1200" kern="0" dirty="0" smtClean="0">
                  <a:solidFill>
                    <a:srgbClr val="FFFFFF"/>
                  </a:solidFill>
                </a:rPr>
                <a:t>導入、テスト</a:t>
              </a:r>
              <a:endParaRPr lang="ja-JP" altLang="en-US" sz="1200" kern="0" dirty="0">
                <a:solidFill>
                  <a:srgbClr val="FFFFFF"/>
                </a:solidFill>
              </a:endParaRPr>
            </a:p>
          </p:txBody>
        </p:sp>
        <p:sp>
          <p:nvSpPr>
            <p:cNvPr id="587" name="テキスト ボックス 586"/>
            <p:cNvSpPr txBox="1"/>
            <p:nvPr/>
          </p:nvSpPr>
          <p:spPr>
            <a:xfrm>
              <a:off x="64529" y="1341897"/>
              <a:ext cx="1865313" cy="403884"/>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フェーズ</a:t>
              </a:r>
            </a:p>
          </p:txBody>
        </p:sp>
        <p:sp>
          <p:nvSpPr>
            <p:cNvPr id="588" name="テキスト ボックス 587"/>
            <p:cNvSpPr txBox="1"/>
            <p:nvPr/>
          </p:nvSpPr>
          <p:spPr>
            <a:xfrm>
              <a:off x="8185759" y="4983587"/>
              <a:ext cx="3990540" cy="1474964"/>
            </a:xfrm>
            <a:prstGeom prst="ellipse">
              <a:avLst/>
            </a:prstGeom>
            <a:solidFill>
              <a:srgbClr val="0D868E">
                <a:lumMod val="75000"/>
              </a:srgbClr>
            </a:solidFill>
            <a:ln w="9525" cap="flat" cmpd="sng" algn="ctr">
              <a:noFill/>
              <a:prstDash val="solid"/>
              <a:round/>
              <a:headEnd type="none" w="med" len="med"/>
              <a:tailEnd type="none" w="med" len="med"/>
            </a:ln>
            <a:effectLst/>
          </p:spPr>
          <p:txBody>
            <a:bodyPr wrap="none" anchor="ctr"/>
            <a:lstStyle/>
            <a:p>
              <a:pPr algn="ctr" defTabSz="685800">
                <a:defRPr/>
              </a:pPr>
              <a:r>
                <a:rPr kumimoji="1" lang="ja-JP" altLang="en-US" sz="1350" kern="0" dirty="0">
                  <a:solidFill>
                    <a:srgbClr val="FFFFFF"/>
                  </a:solidFill>
                </a:rPr>
                <a:t>作業項目が削減だけではなく、</a:t>
              </a:r>
              <a:endParaRPr kumimoji="1" lang="en-US" altLang="ja-JP" sz="1350" kern="0" dirty="0">
                <a:solidFill>
                  <a:srgbClr val="FFFFFF"/>
                </a:solidFill>
              </a:endParaRPr>
            </a:p>
            <a:p>
              <a:pPr algn="ctr" defTabSz="685800">
                <a:defRPr/>
              </a:pPr>
              <a:r>
                <a:rPr kumimoji="1" lang="ja-JP" altLang="en-US" sz="1350" kern="0" dirty="0">
                  <a:solidFill>
                    <a:srgbClr val="FFFFFF"/>
                  </a:solidFill>
                </a:rPr>
                <a:t>必要作業に関わる工数も削減でき、</a:t>
              </a:r>
              <a:endParaRPr kumimoji="1" lang="en-US" altLang="ja-JP" sz="1350" kern="0" dirty="0">
                <a:solidFill>
                  <a:srgbClr val="FFFFFF"/>
                </a:solidFill>
              </a:endParaRPr>
            </a:p>
            <a:p>
              <a:pPr algn="ctr" defTabSz="685800">
                <a:defRPr/>
              </a:pPr>
              <a:r>
                <a:rPr kumimoji="1" lang="ja-JP" altLang="en-US" sz="1350" kern="0" dirty="0">
                  <a:solidFill>
                    <a:srgbClr val="FFFFFF"/>
                  </a:solidFill>
                </a:rPr>
                <a:t>大幅なコストと時間の削減。</a:t>
              </a:r>
            </a:p>
          </p:txBody>
        </p:sp>
        <p:sp>
          <p:nvSpPr>
            <p:cNvPr id="589" name="フリーフォーム 588"/>
            <p:cNvSpPr/>
            <p:nvPr/>
          </p:nvSpPr>
          <p:spPr>
            <a:xfrm rot="5400000">
              <a:off x="4214227" y="3363808"/>
              <a:ext cx="5664971" cy="2382151"/>
            </a:xfrm>
            <a:custGeom>
              <a:avLst/>
              <a:gdLst>
                <a:gd name="connsiteX0" fmla="*/ 2219249 w 5664971"/>
                <a:gd name="connsiteY0" fmla="*/ 2382150 h 2382151"/>
                <a:gd name="connsiteX1" fmla="*/ 2219249 w 5664971"/>
                <a:gd name="connsiteY1" fmla="*/ 0 h 2382151"/>
                <a:gd name="connsiteX2" fmla="*/ 5664971 w 5664971"/>
                <a:gd name="connsiteY2" fmla="*/ 2382150 h 2382151"/>
                <a:gd name="connsiteX3" fmla="*/ 0 w 5664971"/>
                <a:gd name="connsiteY3" fmla="*/ 2382151 h 2382151"/>
                <a:gd name="connsiteX4" fmla="*/ 0 w 5664971"/>
                <a:gd name="connsiteY4" fmla="*/ 0 h 2382151"/>
                <a:gd name="connsiteX5" fmla="*/ 2219247 w 5664971"/>
                <a:gd name="connsiteY5" fmla="*/ 0 h 2382151"/>
                <a:gd name="connsiteX6" fmla="*/ 2219247 w 5664971"/>
                <a:gd name="connsiteY6" fmla="*/ 2382151 h 238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971" h="2382151">
                  <a:moveTo>
                    <a:pt x="2219249" y="2382150"/>
                  </a:moveTo>
                  <a:lnTo>
                    <a:pt x="2219249" y="0"/>
                  </a:lnTo>
                  <a:lnTo>
                    <a:pt x="5664971" y="2382150"/>
                  </a:lnTo>
                  <a:close/>
                  <a:moveTo>
                    <a:pt x="0" y="2382151"/>
                  </a:moveTo>
                  <a:lnTo>
                    <a:pt x="0" y="0"/>
                  </a:lnTo>
                  <a:lnTo>
                    <a:pt x="2219247" y="0"/>
                  </a:lnTo>
                  <a:lnTo>
                    <a:pt x="2219247" y="2382151"/>
                  </a:lnTo>
                  <a:close/>
                </a:path>
              </a:pathLst>
            </a:custGeom>
            <a:solidFill>
              <a:srgbClr val="D3DAEA"/>
            </a:solidFill>
            <a:ln w="25400" cap="flat" cmpd="sng" algn="ctr">
              <a:noFill/>
              <a:prstDash val="solid"/>
            </a:ln>
            <a:effectLst/>
          </p:spPr>
          <p:txBody>
            <a:bodyPr rtlCol="0" anchor="ctr"/>
            <a:lstStyle/>
            <a:p>
              <a:pPr algn="ctr" defTabSz="685800">
                <a:defRPr/>
              </a:pPr>
              <a:endParaRPr kumimoji="1" lang="ja-JP" altLang="en-US" sz="1350" kern="0" dirty="0">
                <a:solidFill>
                  <a:srgbClr val="FFFFFF"/>
                </a:solidFill>
                <a:latin typeface="Arial"/>
                <a:ea typeface="ＭＳ Ｐゴシック" panose="020B0600070205080204" pitchFamily="50" charset="-128"/>
              </a:endParaRPr>
            </a:p>
          </p:txBody>
        </p:sp>
        <p:cxnSp>
          <p:nvCxnSpPr>
            <p:cNvPr id="590" name="直線コネクタ 589"/>
            <p:cNvCxnSpPr/>
            <p:nvPr/>
          </p:nvCxnSpPr>
          <p:spPr>
            <a:xfrm flipH="1">
              <a:off x="5862206" y="1722398"/>
              <a:ext cx="2375581" cy="0"/>
            </a:xfrm>
            <a:prstGeom prst="line">
              <a:avLst/>
            </a:prstGeom>
            <a:noFill/>
            <a:ln w="15875" cap="flat" cmpd="sng" algn="ctr">
              <a:solidFill>
                <a:srgbClr val="214794"/>
              </a:solidFill>
              <a:prstDash val="sysDot"/>
            </a:ln>
            <a:effectLst/>
          </p:spPr>
        </p:cxnSp>
      </p:grpSp>
      <p:sp>
        <p:nvSpPr>
          <p:cNvPr id="591"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ネットワーク構築に関わる効果</a:t>
            </a:r>
          </a:p>
        </p:txBody>
      </p:sp>
    </p:spTree>
    <p:extLst>
      <p:ext uri="{BB962C8B-B14F-4D97-AF65-F5344CB8AC3E}">
        <p14:creationId xmlns:p14="http://schemas.microsoft.com/office/powerpoint/2010/main" val="302777673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91185"/>
            <a:ext cx="8345488" cy="731837"/>
          </a:xfrm>
        </p:spPr>
        <p:txBody>
          <a:bodyPr/>
          <a:lstStyle/>
          <a:p>
            <a:r>
              <a:rPr kumimoji="1" lang="ja-JP" altLang="en-US" sz="2400" dirty="0" smtClean="0"/>
              <a:t>コスト最適化：</a:t>
            </a:r>
            <a:r>
              <a:rPr kumimoji="1" lang="en-US" altLang="ja-JP" sz="2400" dirty="0"/>
              <a:t>Cisco</a:t>
            </a:r>
            <a:r>
              <a:rPr kumimoji="1" lang="ja-JP" altLang="en-US" sz="2400" dirty="0"/>
              <a:t>機器採用による期待できるコスト効果</a:t>
            </a:r>
          </a:p>
        </p:txBody>
      </p:sp>
      <p:sp>
        <p:nvSpPr>
          <p:cNvPr id="95"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運用に関わる効果</a:t>
            </a:r>
          </a:p>
        </p:txBody>
      </p:sp>
      <p:grpSp>
        <p:nvGrpSpPr>
          <p:cNvPr id="268" name="グループ化 267"/>
          <p:cNvGrpSpPr/>
          <p:nvPr/>
        </p:nvGrpSpPr>
        <p:grpSpPr>
          <a:xfrm>
            <a:off x="44678" y="951569"/>
            <a:ext cx="9083829" cy="4183344"/>
            <a:chOff x="64527" y="716472"/>
            <a:chExt cx="12111772" cy="6112687"/>
          </a:xfrm>
        </p:grpSpPr>
        <p:sp>
          <p:nvSpPr>
            <p:cNvPr id="269" name="テキスト ボックス 268"/>
            <p:cNvSpPr txBox="1"/>
            <p:nvPr/>
          </p:nvSpPr>
          <p:spPr>
            <a:xfrm>
              <a:off x="1977166" y="716472"/>
              <a:ext cx="3885040" cy="404750"/>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現在の拠点別で実施している運用</a:t>
              </a:r>
            </a:p>
          </p:txBody>
        </p:sp>
        <p:sp>
          <p:nvSpPr>
            <p:cNvPr id="270" name="テキスト ボックス 269"/>
            <p:cNvSpPr txBox="1"/>
            <p:nvPr/>
          </p:nvSpPr>
          <p:spPr>
            <a:xfrm>
              <a:off x="8237790" y="716472"/>
              <a:ext cx="3847847" cy="404750"/>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標準化後の運用</a:t>
              </a:r>
            </a:p>
          </p:txBody>
        </p:sp>
        <p:sp>
          <p:nvSpPr>
            <p:cNvPr id="271" name="テキスト ボックス 270"/>
            <p:cNvSpPr txBox="1"/>
            <p:nvPr/>
          </p:nvSpPr>
          <p:spPr>
            <a:xfrm>
              <a:off x="64530" y="717602"/>
              <a:ext cx="1865313" cy="404750"/>
            </a:xfrm>
            <a:prstGeom prst="rect">
              <a:avLst/>
            </a:prstGeom>
            <a:noFill/>
          </p:spPr>
          <p:txBody>
            <a:bodyPr wrap="square" rtlCol="0">
              <a:spAutoFit/>
            </a:bodyPr>
            <a:lstStyle/>
            <a:p>
              <a:pPr algn="ctr" defTabSz="685800">
                <a:defRPr/>
              </a:pPr>
              <a:r>
                <a:rPr kumimoji="1" lang="ja-JP" altLang="en-US" sz="1200" i="1" u="sng" kern="0" dirty="0">
                  <a:solidFill>
                    <a:srgbClr val="000000"/>
                  </a:solidFill>
                </a:rPr>
                <a:t>フェーズ</a:t>
              </a:r>
            </a:p>
          </p:txBody>
        </p:sp>
        <p:sp>
          <p:nvSpPr>
            <p:cNvPr id="272" name="正方形/長方形 271"/>
            <p:cNvSpPr/>
            <p:nvPr/>
          </p:nvSpPr>
          <p:spPr>
            <a:xfrm>
              <a:off x="1977166" y="1079630"/>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a:t>
              </a:r>
              <a:endParaRPr kumimoji="1" lang="ja-JP" altLang="en-US" sz="1050" kern="0" dirty="0">
                <a:solidFill>
                  <a:srgbClr val="FFFFFF"/>
                </a:solidFill>
                <a:latin typeface="Arial"/>
                <a:ea typeface="ＭＳ Ｐゴシック" panose="020B0600070205080204" pitchFamily="50" charset="-128"/>
              </a:endParaRPr>
            </a:p>
          </p:txBody>
        </p:sp>
        <p:sp>
          <p:nvSpPr>
            <p:cNvPr id="273" name="正方形/長方形 272"/>
            <p:cNvSpPr/>
            <p:nvPr/>
          </p:nvSpPr>
          <p:spPr>
            <a:xfrm>
              <a:off x="2361845" y="1079629"/>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smtClean="0">
                  <a:solidFill>
                    <a:srgbClr val="000000"/>
                  </a:solidFill>
                  <a:latin typeface="Arial"/>
                  <a:ea typeface="ＭＳ Ｐゴシック" panose="020B0600070205080204" pitchFamily="50" charset="-128"/>
                </a:rPr>
                <a:t>サービス　ポートフォリオ</a:t>
              </a:r>
              <a:r>
                <a:rPr kumimoji="1" lang="ja-JP" altLang="en-US" sz="1050" kern="0" dirty="0">
                  <a:solidFill>
                    <a:srgbClr val="000000"/>
                  </a:solidFill>
                  <a:latin typeface="Arial"/>
                  <a:ea typeface="ＭＳ Ｐゴシック" panose="020B0600070205080204" pitchFamily="50" charset="-128"/>
                </a:rPr>
                <a:t>管理</a:t>
              </a:r>
            </a:p>
          </p:txBody>
        </p:sp>
        <p:sp>
          <p:nvSpPr>
            <p:cNvPr id="274" name="正方形/長方形 273"/>
            <p:cNvSpPr/>
            <p:nvPr/>
          </p:nvSpPr>
          <p:spPr>
            <a:xfrm>
              <a:off x="1977166" y="1316584"/>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2</a:t>
              </a:r>
              <a:endParaRPr kumimoji="1" lang="ja-JP" altLang="en-US" sz="1050" kern="0" dirty="0">
                <a:solidFill>
                  <a:srgbClr val="FFFFFF"/>
                </a:solidFill>
                <a:latin typeface="Arial"/>
                <a:ea typeface="ＭＳ Ｐゴシック" panose="020B0600070205080204" pitchFamily="50" charset="-128"/>
              </a:endParaRPr>
            </a:p>
          </p:txBody>
        </p:sp>
        <p:sp>
          <p:nvSpPr>
            <p:cNvPr id="275" name="正方形/長方形 274"/>
            <p:cNvSpPr/>
            <p:nvPr/>
          </p:nvSpPr>
          <p:spPr>
            <a:xfrm>
              <a:off x="2361845" y="1316583"/>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IT</a:t>
              </a:r>
              <a:r>
                <a:rPr kumimoji="1" lang="ja-JP" altLang="en-US" sz="1050" kern="0" dirty="0">
                  <a:solidFill>
                    <a:srgbClr val="000000"/>
                  </a:solidFill>
                  <a:latin typeface="Arial"/>
                  <a:ea typeface="ＭＳ Ｐゴシック" panose="020B0600070205080204" pitchFamily="50" charset="-128"/>
                </a:rPr>
                <a:t>サービス財務管理、需要管理等</a:t>
              </a:r>
            </a:p>
          </p:txBody>
        </p:sp>
        <p:sp>
          <p:nvSpPr>
            <p:cNvPr id="276" name="正方形/長方形 275"/>
            <p:cNvSpPr/>
            <p:nvPr/>
          </p:nvSpPr>
          <p:spPr>
            <a:xfrm>
              <a:off x="1977166" y="1553536"/>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3</a:t>
              </a:r>
              <a:endParaRPr kumimoji="1" lang="ja-JP" altLang="en-US" sz="1050" kern="0" dirty="0">
                <a:solidFill>
                  <a:srgbClr val="FFFFFF"/>
                </a:solidFill>
                <a:latin typeface="Arial"/>
                <a:ea typeface="ＭＳ Ｐゴシック" panose="020B0600070205080204" pitchFamily="50" charset="-128"/>
              </a:endParaRPr>
            </a:p>
          </p:txBody>
        </p:sp>
        <p:sp>
          <p:nvSpPr>
            <p:cNvPr id="277" name="正方形/長方形 276"/>
            <p:cNvSpPr/>
            <p:nvPr/>
          </p:nvSpPr>
          <p:spPr>
            <a:xfrm>
              <a:off x="2361845" y="1553535"/>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smtClean="0">
                  <a:solidFill>
                    <a:srgbClr val="000000"/>
                  </a:solidFill>
                  <a:latin typeface="Arial"/>
                  <a:ea typeface="ＭＳ Ｐゴシック" panose="020B0600070205080204" pitchFamily="50" charset="-128"/>
                </a:rPr>
                <a:t>サービス　カタログ</a:t>
              </a:r>
              <a:r>
                <a:rPr kumimoji="1" lang="ja-JP" altLang="en-US" sz="1050" kern="0" dirty="0">
                  <a:solidFill>
                    <a:srgbClr val="000000"/>
                  </a:solidFill>
                  <a:latin typeface="Arial"/>
                  <a:ea typeface="ＭＳ Ｐゴシック" panose="020B0600070205080204" pitchFamily="50" charset="-128"/>
                </a:rPr>
                <a:t>管理</a:t>
              </a:r>
            </a:p>
          </p:txBody>
        </p:sp>
        <p:sp>
          <p:nvSpPr>
            <p:cNvPr id="278" name="正方形/長方形 277"/>
            <p:cNvSpPr/>
            <p:nvPr/>
          </p:nvSpPr>
          <p:spPr>
            <a:xfrm>
              <a:off x="1977166" y="1790489"/>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4</a:t>
              </a:r>
              <a:endParaRPr kumimoji="1" lang="ja-JP" altLang="en-US" sz="1050" kern="0" dirty="0">
                <a:solidFill>
                  <a:srgbClr val="FFFFFF"/>
                </a:solidFill>
                <a:latin typeface="Arial"/>
                <a:ea typeface="ＭＳ Ｐゴシック" panose="020B0600070205080204" pitchFamily="50" charset="-128"/>
              </a:endParaRPr>
            </a:p>
          </p:txBody>
        </p:sp>
        <p:sp>
          <p:nvSpPr>
            <p:cNvPr id="279" name="正方形/長方形 278"/>
            <p:cNvSpPr/>
            <p:nvPr/>
          </p:nvSpPr>
          <p:spPr>
            <a:xfrm>
              <a:off x="2361845" y="1790488"/>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smtClean="0">
                  <a:solidFill>
                    <a:srgbClr val="000000"/>
                  </a:solidFill>
                  <a:latin typeface="Arial"/>
                  <a:ea typeface="ＭＳ Ｐゴシック" panose="020B0600070205080204" pitchFamily="50" charset="-128"/>
                </a:rPr>
                <a:t>サービス　レベル</a:t>
              </a:r>
              <a:r>
                <a:rPr kumimoji="1" lang="ja-JP" altLang="en-US" sz="1050" kern="0" dirty="0">
                  <a:solidFill>
                    <a:srgbClr val="000000"/>
                  </a:solidFill>
                  <a:latin typeface="Arial"/>
                  <a:ea typeface="ＭＳ Ｐゴシック" panose="020B0600070205080204" pitchFamily="50" charset="-128"/>
                </a:rPr>
                <a:t>管理</a:t>
              </a:r>
            </a:p>
          </p:txBody>
        </p:sp>
        <p:sp>
          <p:nvSpPr>
            <p:cNvPr id="280" name="正方形/長方形 279"/>
            <p:cNvSpPr/>
            <p:nvPr/>
          </p:nvSpPr>
          <p:spPr>
            <a:xfrm>
              <a:off x="1977166" y="2027442"/>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5</a:t>
              </a:r>
              <a:endParaRPr kumimoji="1" lang="ja-JP" altLang="en-US" sz="1050" kern="0" dirty="0">
                <a:solidFill>
                  <a:srgbClr val="FFFFFF"/>
                </a:solidFill>
                <a:latin typeface="Arial"/>
                <a:ea typeface="ＭＳ Ｐゴシック" panose="020B0600070205080204" pitchFamily="50" charset="-128"/>
              </a:endParaRPr>
            </a:p>
          </p:txBody>
        </p:sp>
        <p:sp>
          <p:nvSpPr>
            <p:cNvPr id="281" name="正方形/長方形 280"/>
            <p:cNvSpPr/>
            <p:nvPr/>
          </p:nvSpPr>
          <p:spPr>
            <a:xfrm>
              <a:off x="2361845" y="2027441"/>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smtClean="0">
                  <a:solidFill>
                    <a:srgbClr val="000000"/>
                  </a:solidFill>
                  <a:latin typeface="Arial"/>
                  <a:ea typeface="ＭＳ Ｐゴシック" panose="020B0600070205080204" pitchFamily="50" charset="-128"/>
                </a:rPr>
                <a:t>キャパシティ、パフォーマンス</a:t>
              </a:r>
              <a:r>
                <a:rPr kumimoji="1" lang="ja-JP" altLang="en-US" sz="1050" kern="0" dirty="0">
                  <a:solidFill>
                    <a:srgbClr val="000000"/>
                  </a:solidFill>
                  <a:latin typeface="Arial"/>
                  <a:ea typeface="ＭＳ Ｐゴシック" panose="020B0600070205080204" pitchFamily="50" charset="-128"/>
                </a:rPr>
                <a:t>管理</a:t>
              </a:r>
            </a:p>
          </p:txBody>
        </p:sp>
        <p:sp>
          <p:nvSpPr>
            <p:cNvPr id="282" name="正方形/長方形 281"/>
            <p:cNvSpPr/>
            <p:nvPr/>
          </p:nvSpPr>
          <p:spPr>
            <a:xfrm>
              <a:off x="1977166" y="2264395"/>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6</a:t>
              </a:r>
              <a:endParaRPr kumimoji="1" lang="ja-JP" altLang="en-US" sz="1050" kern="0" dirty="0">
                <a:solidFill>
                  <a:srgbClr val="FFFFFF"/>
                </a:solidFill>
                <a:latin typeface="Arial"/>
                <a:ea typeface="ＭＳ Ｐゴシック" panose="020B0600070205080204" pitchFamily="50" charset="-128"/>
              </a:endParaRPr>
            </a:p>
          </p:txBody>
        </p:sp>
        <p:sp>
          <p:nvSpPr>
            <p:cNvPr id="283" name="正方形/長方形 282"/>
            <p:cNvSpPr/>
            <p:nvPr/>
          </p:nvSpPr>
          <p:spPr>
            <a:xfrm>
              <a:off x="2361845" y="2264394"/>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IT</a:t>
              </a:r>
              <a:r>
                <a:rPr kumimoji="1" lang="ja-JP" altLang="en-US" sz="1050" kern="0" dirty="0">
                  <a:solidFill>
                    <a:srgbClr val="000000"/>
                  </a:solidFill>
                  <a:latin typeface="Arial"/>
                  <a:ea typeface="ＭＳ Ｐゴシック" panose="020B0600070205080204" pitchFamily="50" charset="-128"/>
                </a:rPr>
                <a:t>サービス継続性管理</a:t>
              </a:r>
            </a:p>
          </p:txBody>
        </p:sp>
        <p:sp>
          <p:nvSpPr>
            <p:cNvPr id="284" name="正方形/長方形 283"/>
            <p:cNvSpPr/>
            <p:nvPr/>
          </p:nvSpPr>
          <p:spPr>
            <a:xfrm>
              <a:off x="1977166" y="2501348"/>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7</a:t>
              </a:r>
              <a:endParaRPr kumimoji="1" lang="ja-JP" altLang="en-US" sz="1050" kern="0" dirty="0">
                <a:solidFill>
                  <a:srgbClr val="FFFFFF"/>
                </a:solidFill>
                <a:latin typeface="Arial"/>
                <a:ea typeface="ＭＳ Ｐゴシック" panose="020B0600070205080204" pitchFamily="50" charset="-128"/>
              </a:endParaRPr>
            </a:p>
          </p:txBody>
        </p:sp>
        <p:sp>
          <p:nvSpPr>
            <p:cNvPr id="285" name="正方形/長方形 284"/>
            <p:cNvSpPr/>
            <p:nvPr/>
          </p:nvSpPr>
          <p:spPr>
            <a:xfrm>
              <a:off x="2361845" y="2501347"/>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可用性管理</a:t>
              </a:r>
            </a:p>
          </p:txBody>
        </p:sp>
        <p:sp>
          <p:nvSpPr>
            <p:cNvPr id="286" name="正方形/長方形 285"/>
            <p:cNvSpPr/>
            <p:nvPr/>
          </p:nvSpPr>
          <p:spPr>
            <a:xfrm>
              <a:off x="1977166" y="2738301"/>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8</a:t>
              </a:r>
              <a:endParaRPr kumimoji="1" lang="ja-JP" altLang="en-US" sz="1050" kern="0" dirty="0">
                <a:solidFill>
                  <a:srgbClr val="FFFFFF"/>
                </a:solidFill>
                <a:latin typeface="Arial"/>
                <a:ea typeface="ＭＳ Ｐゴシック" panose="020B0600070205080204" pitchFamily="50" charset="-128"/>
              </a:endParaRPr>
            </a:p>
          </p:txBody>
        </p:sp>
        <p:sp>
          <p:nvSpPr>
            <p:cNvPr id="287" name="正方形/長方形 286"/>
            <p:cNvSpPr/>
            <p:nvPr/>
          </p:nvSpPr>
          <p:spPr>
            <a:xfrm>
              <a:off x="2361845" y="2738300"/>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情報セキュリティ管理</a:t>
              </a:r>
            </a:p>
          </p:txBody>
        </p:sp>
        <p:sp>
          <p:nvSpPr>
            <p:cNvPr id="288" name="正方形/長方形 287"/>
            <p:cNvSpPr/>
            <p:nvPr/>
          </p:nvSpPr>
          <p:spPr>
            <a:xfrm>
              <a:off x="1977166" y="2975252"/>
              <a:ext cx="384679" cy="23695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9</a:t>
              </a:r>
              <a:endParaRPr kumimoji="1" lang="ja-JP" altLang="en-US" sz="1050" kern="0" dirty="0">
                <a:solidFill>
                  <a:srgbClr val="FFFFFF"/>
                </a:solidFill>
                <a:latin typeface="Arial"/>
                <a:ea typeface="ＭＳ Ｐゴシック" panose="020B0600070205080204" pitchFamily="50" charset="-128"/>
              </a:endParaRPr>
            </a:p>
          </p:txBody>
        </p:sp>
        <p:sp>
          <p:nvSpPr>
            <p:cNvPr id="289" name="正方形/長方形 288"/>
            <p:cNvSpPr/>
            <p:nvPr/>
          </p:nvSpPr>
          <p:spPr>
            <a:xfrm>
              <a:off x="2361847" y="2975251"/>
              <a:ext cx="3487221" cy="201737"/>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サプライヤ管理</a:t>
              </a:r>
            </a:p>
          </p:txBody>
        </p:sp>
        <p:sp>
          <p:nvSpPr>
            <p:cNvPr id="290" name="正方形/長方形 289"/>
            <p:cNvSpPr/>
            <p:nvPr/>
          </p:nvSpPr>
          <p:spPr>
            <a:xfrm>
              <a:off x="1954200" y="3203855"/>
              <a:ext cx="475904" cy="304820"/>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10</a:t>
              </a:r>
              <a:endParaRPr kumimoji="1" lang="ja-JP" altLang="en-US" sz="1000" kern="0" dirty="0">
                <a:solidFill>
                  <a:srgbClr val="FFFFFF"/>
                </a:solidFill>
                <a:latin typeface="Arial"/>
                <a:ea typeface="ＭＳ Ｐゴシック" panose="020B0600070205080204" pitchFamily="50" charset="-128"/>
              </a:endParaRPr>
            </a:p>
          </p:txBody>
        </p:sp>
        <p:sp>
          <p:nvSpPr>
            <p:cNvPr id="291" name="正方形/長方形 290"/>
            <p:cNvSpPr/>
            <p:nvPr/>
          </p:nvSpPr>
          <p:spPr>
            <a:xfrm>
              <a:off x="2369559" y="3192497"/>
              <a:ext cx="3492648" cy="327694"/>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移行の計画立案とサポート</a:t>
              </a:r>
            </a:p>
          </p:txBody>
        </p:sp>
        <p:sp>
          <p:nvSpPr>
            <p:cNvPr id="292" name="正方形/長方形 291"/>
            <p:cNvSpPr/>
            <p:nvPr/>
          </p:nvSpPr>
          <p:spPr>
            <a:xfrm>
              <a:off x="1954200" y="3451786"/>
              <a:ext cx="452227" cy="276957"/>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11</a:t>
              </a:r>
              <a:endParaRPr kumimoji="1" lang="ja-JP" altLang="en-US" sz="1000" kern="0" dirty="0">
                <a:solidFill>
                  <a:srgbClr val="FFFFFF"/>
                </a:solidFill>
                <a:latin typeface="Arial"/>
                <a:ea typeface="ＭＳ Ｐゴシック" panose="020B0600070205080204" pitchFamily="50" charset="-128"/>
              </a:endParaRPr>
            </a:p>
          </p:txBody>
        </p:sp>
        <p:sp>
          <p:nvSpPr>
            <p:cNvPr id="293" name="正方形/長方形 292"/>
            <p:cNvSpPr/>
            <p:nvPr/>
          </p:nvSpPr>
          <p:spPr>
            <a:xfrm>
              <a:off x="2361846" y="3463680"/>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変更管理</a:t>
              </a:r>
            </a:p>
          </p:txBody>
        </p:sp>
        <p:sp>
          <p:nvSpPr>
            <p:cNvPr id="294" name="正方形/長方形 293"/>
            <p:cNvSpPr/>
            <p:nvPr/>
          </p:nvSpPr>
          <p:spPr>
            <a:xfrm>
              <a:off x="1929842" y="3669223"/>
              <a:ext cx="509513" cy="340508"/>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12</a:t>
              </a:r>
              <a:endParaRPr kumimoji="1" lang="ja-JP" altLang="en-US" sz="1000" kern="0" dirty="0">
                <a:solidFill>
                  <a:srgbClr val="FFFFFF"/>
                </a:solidFill>
                <a:latin typeface="Arial"/>
                <a:ea typeface="ＭＳ Ｐゴシック" panose="020B0600070205080204" pitchFamily="50" charset="-128"/>
              </a:endParaRPr>
            </a:p>
          </p:txBody>
        </p:sp>
        <p:sp>
          <p:nvSpPr>
            <p:cNvPr id="295" name="正方形/長方形 294"/>
            <p:cNvSpPr/>
            <p:nvPr/>
          </p:nvSpPr>
          <p:spPr>
            <a:xfrm>
              <a:off x="2361845" y="3686111"/>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リリース管理と展開管理</a:t>
              </a:r>
            </a:p>
          </p:txBody>
        </p:sp>
        <p:sp>
          <p:nvSpPr>
            <p:cNvPr id="296" name="正方形/長方形 295"/>
            <p:cNvSpPr/>
            <p:nvPr/>
          </p:nvSpPr>
          <p:spPr>
            <a:xfrm>
              <a:off x="1929844" y="3929840"/>
              <a:ext cx="487092" cy="27698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13</a:t>
              </a:r>
              <a:endParaRPr kumimoji="1" lang="ja-JP" altLang="en-US" sz="1050" kern="0" dirty="0">
                <a:solidFill>
                  <a:srgbClr val="FFFFFF"/>
                </a:solidFill>
                <a:latin typeface="Arial"/>
                <a:ea typeface="ＭＳ Ｐゴシック" panose="020B0600070205080204" pitchFamily="50" charset="-128"/>
              </a:endParaRPr>
            </a:p>
          </p:txBody>
        </p:sp>
        <p:sp>
          <p:nvSpPr>
            <p:cNvPr id="297" name="正方形/長方形 296"/>
            <p:cNvSpPr/>
            <p:nvPr/>
          </p:nvSpPr>
          <p:spPr>
            <a:xfrm>
              <a:off x="2361845" y="3923063"/>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サービス資産管理と構成管理</a:t>
              </a:r>
            </a:p>
          </p:txBody>
        </p:sp>
        <p:sp>
          <p:nvSpPr>
            <p:cNvPr id="298" name="正方形/長方形 297"/>
            <p:cNvSpPr/>
            <p:nvPr/>
          </p:nvSpPr>
          <p:spPr>
            <a:xfrm>
              <a:off x="1929843" y="4196009"/>
              <a:ext cx="439717" cy="260248"/>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14</a:t>
              </a:r>
              <a:endParaRPr kumimoji="1" lang="ja-JP" altLang="en-US" sz="1000" kern="0" dirty="0">
                <a:solidFill>
                  <a:srgbClr val="FFFFFF"/>
                </a:solidFill>
                <a:latin typeface="Arial"/>
                <a:ea typeface="ＭＳ Ｐゴシック" panose="020B0600070205080204" pitchFamily="50" charset="-128"/>
              </a:endParaRPr>
            </a:p>
          </p:txBody>
        </p:sp>
        <p:sp>
          <p:nvSpPr>
            <p:cNvPr id="299" name="正方形/長方形 298"/>
            <p:cNvSpPr/>
            <p:nvPr/>
          </p:nvSpPr>
          <p:spPr>
            <a:xfrm>
              <a:off x="2361845" y="4160016"/>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ナレッジ管理</a:t>
              </a:r>
            </a:p>
          </p:txBody>
        </p:sp>
        <p:sp>
          <p:nvSpPr>
            <p:cNvPr id="300" name="正方形/長方形 299"/>
            <p:cNvSpPr/>
            <p:nvPr/>
          </p:nvSpPr>
          <p:spPr>
            <a:xfrm>
              <a:off x="1929844" y="4450795"/>
              <a:ext cx="446284" cy="245567"/>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15</a:t>
              </a:r>
              <a:endParaRPr kumimoji="1" lang="ja-JP" altLang="en-US" sz="1050" kern="0" dirty="0">
                <a:solidFill>
                  <a:srgbClr val="FFFFFF"/>
                </a:solidFill>
                <a:latin typeface="Arial"/>
                <a:ea typeface="ＭＳ Ｐゴシック" panose="020B0600070205080204" pitchFamily="50" charset="-128"/>
              </a:endParaRPr>
            </a:p>
          </p:txBody>
        </p:sp>
        <p:sp>
          <p:nvSpPr>
            <p:cNvPr id="301" name="正方形/長方形 300"/>
            <p:cNvSpPr/>
            <p:nvPr/>
          </p:nvSpPr>
          <p:spPr>
            <a:xfrm>
              <a:off x="2361845" y="4396969"/>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イベント管理</a:t>
              </a:r>
              <a:r>
                <a:rPr kumimoji="1" lang="ja-JP" altLang="en-US" sz="788" kern="0" dirty="0">
                  <a:solidFill>
                    <a:srgbClr val="000000"/>
                  </a:solidFill>
                  <a:latin typeface="Arial"/>
                  <a:ea typeface="ＭＳ Ｐゴシック" panose="020B0600070205080204" pitchFamily="50" charset="-128"/>
                </a:rPr>
                <a:t>（監視）</a:t>
              </a:r>
            </a:p>
          </p:txBody>
        </p:sp>
        <p:sp>
          <p:nvSpPr>
            <p:cNvPr id="302" name="正方形/長方形 301"/>
            <p:cNvSpPr/>
            <p:nvPr/>
          </p:nvSpPr>
          <p:spPr>
            <a:xfrm>
              <a:off x="1916590" y="4646225"/>
              <a:ext cx="476585" cy="31149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16</a:t>
              </a:r>
              <a:endParaRPr kumimoji="1" lang="ja-JP" altLang="en-US" sz="1000" kern="0" dirty="0">
                <a:solidFill>
                  <a:srgbClr val="FFFFFF"/>
                </a:solidFill>
                <a:latin typeface="Arial"/>
                <a:ea typeface="ＭＳ Ｐゴシック" panose="020B0600070205080204" pitchFamily="50" charset="-128"/>
              </a:endParaRPr>
            </a:p>
          </p:txBody>
        </p:sp>
        <p:sp>
          <p:nvSpPr>
            <p:cNvPr id="303" name="正方形/長方形 302"/>
            <p:cNvSpPr/>
            <p:nvPr/>
          </p:nvSpPr>
          <p:spPr>
            <a:xfrm>
              <a:off x="2361845" y="4633922"/>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インシデント管理</a:t>
              </a:r>
              <a:r>
                <a:rPr kumimoji="1" lang="ja-JP" altLang="en-US" sz="750" kern="0" dirty="0">
                  <a:solidFill>
                    <a:srgbClr val="000000"/>
                  </a:solidFill>
                  <a:latin typeface="Arial"/>
                  <a:ea typeface="ＭＳ Ｐゴシック" panose="020B0600070205080204" pitchFamily="50" charset="-128"/>
                </a:rPr>
                <a:t>（サービス品質低下事象の記録）</a:t>
              </a:r>
            </a:p>
          </p:txBody>
        </p:sp>
        <p:sp>
          <p:nvSpPr>
            <p:cNvPr id="304" name="正方形/長方形 303"/>
            <p:cNvSpPr/>
            <p:nvPr/>
          </p:nvSpPr>
          <p:spPr>
            <a:xfrm>
              <a:off x="1929844" y="4885397"/>
              <a:ext cx="435539" cy="237275"/>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17</a:t>
              </a:r>
              <a:endParaRPr kumimoji="1" lang="ja-JP" altLang="en-US" sz="1000" kern="0" dirty="0">
                <a:solidFill>
                  <a:srgbClr val="FFFFFF"/>
                </a:solidFill>
                <a:latin typeface="Arial"/>
                <a:ea typeface="ＭＳ Ｐゴシック" panose="020B0600070205080204" pitchFamily="50" charset="-128"/>
              </a:endParaRPr>
            </a:p>
          </p:txBody>
        </p:sp>
        <p:sp>
          <p:nvSpPr>
            <p:cNvPr id="305" name="正方形/長方形 304"/>
            <p:cNvSpPr/>
            <p:nvPr/>
          </p:nvSpPr>
          <p:spPr>
            <a:xfrm>
              <a:off x="2361845" y="4867165"/>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要求実現</a:t>
              </a:r>
              <a:r>
                <a:rPr kumimoji="1" lang="ja-JP" altLang="en-US" sz="750" kern="0" dirty="0">
                  <a:solidFill>
                    <a:srgbClr val="000000"/>
                  </a:solidFill>
                  <a:latin typeface="Arial"/>
                  <a:ea typeface="ＭＳ Ｐゴシック" panose="020B0600070205080204" pitchFamily="50" charset="-128"/>
                </a:rPr>
                <a:t>（軽微な要求への標準手順による対応）</a:t>
              </a:r>
              <a:endParaRPr kumimoji="1" lang="ja-JP" altLang="en-US" sz="1050" kern="0" dirty="0">
                <a:solidFill>
                  <a:srgbClr val="000000"/>
                </a:solidFill>
                <a:latin typeface="Arial"/>
                <a:ea typeface="ＭＳ Ｐゴシック" panose="020B0600070205080204" pitchFamily="50" charset="-128"/>
              </a:endParaRPr>
            </a:p>
          </p:txBody>
        </p:sp>
        <p:sp>
          <p:nvSpPr>
            <p:cNvPr id="306" name="正方形/長方形 305"/>
            <p:cNvSpPr/>
            <p:nvPr/>
          </p:nvSpPr>
          <p:spPr>
            <a:xfrm>
              <a:off x="1929843" y="5090622"/>
              <a:ext cx="435541" cy="288006"/>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18</a:t>
              </a:r>
              <a:endParaRPr kumimoji="1" lang="ja-JP" altLang="en-US" sz="1000" kern="0" dirty="0">
                <a:solidFill>
                  <a:srgbClr val="FFFFFF"/>
                </a:solidFill>
                <a:latin typeface="Arial"/>
                <a:ea typeface="ＭＳ Ｐゴシック" panose="020B0600070205080204" pitchFamily="50" charset="-128"/>
              </a:endParaRPr>
            </a:p>
          </p:txBody>
        </p:sp>
        <p:sp>
          <p:nvSpPr>
            <p:cNvPr id="307" name="正方形/長方形 306"/>
            <p:cNvSpPr/>
            <p:nvPr/>
          </p:nvSpPr>
          <p:spPr>
            <a:xfrm>
              <a:off x="2365383" y="5105145"/>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問題管理</a:t>
              </a:r>
              <a:r>
                <a:rPr kumimoji="1" lang="ja-JP" altLang="en-US" sz="750" kern="0" dirty="0">
                  <a:solidFill>
                    <a:srgbClr val="000000"/>
                  </a:solidFill>
                  <a:latin typeface="Arial"/>
                  <a:ea typeface="ＭＳ Ｐゴシック" panose="020B0600070205080204" pitchFamily="50" charset="-128"/>
                </a:rPr>
                <a:t>（インシデントの原因調査、</a:t>
              </a:r>
              <a:r>
                <a:rPr kumimoji="1" lang="ja-JP" altLang="en-US" sz="750" kern="0" dirty="0" smtClean="0">
                  <a:solidFill>
                    <a:srgbClr val="000000"/>
                  </a:solidFill>
                  <a:latin typeface="Arial"/>
                  <a:ea typeface="ＭＳ Ｐゴシック" panose="020B0600070205080204" pitchFamily="50" charset="-128"/>
                </a:rPr>
                <a:t>ワーク アラウンド</a:t>
              </a:r>
              <a:r>
                <a:rPr kumimoji="1" lang="ja-JP" altLang="en-US" sz="750" kern="0" dirty="0">
                  <a:solidFill>
                    <a:srgbClr val="000000"/>
                  </a:solidFill>
                  <a:latin typeface="Arial"/>
                  <a:ea typeface="ＭＳ Ｐゴシック" panose="020B0600070205080204" pitchFamily="50" charset="-128"/>
                </a:rPr>
                <a:t>）</a:t>
              </a:r>
            </a:p>
          </p:txBody>
        </p:sp>
        <p:sp>
          <p:nvSpPr>
            <p:cNvPr id="308" name="正方形/長方形 307"/>
            <p:cNvSpPr/>
            <p:nvPr/>
          </p:nvSpPr>
          <p:spPr>
            <a:xfrm>
              <a:off x="1913986" y="5310602"/>
              <a:ext cx="444829" cy="357800"/>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19</a:t>
              </a:r>
              <a:endParaRPr kumimoji="1" lang="ja-JP" altLang="en-US" sz="1050" kern="0" dirty="0">
                <a:solidFill>
                  <a:srgbClr val="FFFFFF"/>
                </a:solidFill>
                <a:latin typeface="Arial"/>
                <a:ea typeface="ＭＳ Ｐゴシック" panose="020B0600070205080204" pitchFamily="50" charset="-128"/>
              </a:endParaRPr>
            </a:p>
          </p:txBody>
        </p:sp>
        <p:sp>
          <p:nvSpPr>
            <p:cNvPr id="309" name="正方形/長方形 308"/>
            <p:cNvSpPr/>
            <p:nvPr/>
          </p:nvSpPr>
          <p:spPr>
            <a:xfrm>
              <a:off x="2365383" y="5342099"/>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アクセス管理</a:t>
              </a:r>
            </a:p>
          </p:txBody>
        </p:sp>
        <p:sp>
          <p:nvSpPr>
            <p:cNvPr id="310" name="正方形/長方形 309"/>
            <p:cNvSpPr/>
            <p:nvPr/>
          </p:nvSpPr>
          <p:spPr>
            <a:xfrm>
              <a:off x="1913984" y="5575342"/>
              <a:ext cx="451399" cy="282096"/>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20</a:t>
              </a:r>
              <a:endParaRPr kumimoji="1" lang="ja-JP" altLang="en-US" sz="1000" kern="0" dirty="0">
                <a:solidFill>
                  <a:srgbClr val="FFFFFF"/>
                </a:solidFill>
                <a:latin typeface="Arial"/>
                <a:ea typeface="ＭＳ Ｐゴシック" panose="020B0600070205080204" pitchFamily="50" charset="-128"/>
              </a:endParaRPr>
            </a:p>
          </p:txBody>
        </p:sp>
        <p:sp>
          <p:nvSpPr>
            <p:cNvPr id="311" name="正方形/長方形 310"/>
            <p:cNvSpPr/>
            <p:nvPr/>
          </p:nvSpPr>
          <p:spPr>
            <a:xfrm>
              <a:off x="2365383" y="5575342"/>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サービスデスク</a:t>
              </a:r>
            </a:p>
          </p:txBody>
        </p:sp>
        <p:sp>
          <p:nvSpPr>
            <p:cNvPr id="312" name="正方形/長方形 311"/>
            <p:cNvSpPr/>
            <p:nvPr/>
          </p:nvSpPr>
          <p:spPr>
            <a:xfrm>
              <a:off x="1913984" y="5834254"/>
              <a:ext cx="451399" cy="281222"/>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21</a:t>
              </a:r>
              <a:endParaRPr kumimoji="1" lang="ja-JP" altLang="en-US" sz="1000" kern="0" dirty="0">
                <a:solidFill>
                  <a:srgbClr val="FFFFFF"/>
                </a:solidFill>
                <a:latin typeface="Arial"/>
                <a:ea typeface="ＭＳ Ｐゴシック" panose="020B0600070205080204" pitchFamily="50" charset="-128"/>
              </a:endParaRPr>
            </a:p>
          </p:txBody>
        </p:sp>
        <p:sp>
          <p:nvSpPr>
            <p:cNvPr id="313" name="正方形/長方形 312"/>
            <p:cNvSpPr/>
            <p:nvPr/>
          </p:nvSpPr>
          <p:spPr>
            <a:xfrm>
              <a:off x="2367471" y="5805274"/>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技術管理</a:t>
              </a:r>
            </a:p>
          </p:txBody>
        </p:sp>
        <p:sp>
          <p:nvSpPr>
            <p:cNvPr id="314" name="正方形/長方形 313"/>
            <p:cNvSpPr/>
            <p:nvPr/>
          </p:nvSpPr>
          <p:spPr>
            <a:xfrm>
              <a:off x="1929843" y="6032664"/>
              <a:ext cx="435540" cy="276195"/>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22</a:t>
              </a:r>
              <a:endParaRPr kumimoji="1" lang="ja-JP" altLang="en-US" sz="1000" kern="0" dirty="0">
                <a:solidFill>
                  <a:srgbClr val="FFFFFF"/>
                </a:solidFill>
                <a:latin typeface="Arial"/>
                <a:ea typeface="ＭＳ Ｐゴシック" panose="020B0600070205080204" pitchFamily="50" charset="-128"/>
              </a:endParaRPr>
            </a:p>
          </p:txBody>
        </p:sp>
        <p:sp>
          <p:nvSpPr>
            <p:cNvPr id="315" name="正方形/長方形 314"/>
            <p:cNvSpPr/>
            <p:nvPr/>
          </p:nvSpPr>
          <p:spPr>
            <a:xfrm>
              <a:off x="2367471" y="6042228"/>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アプリケーション管理</a:t>
              </a:r>
            </a:p>
          </p:txBody>
        </p:sp>
        <p:sp>
          <p:nvSpPr>
            <p:cNvPr id="316" name="正方形/長方形 315"/>
            <p:cNvSpPr/>
            <p:nvPr/>
          </p:nvSpPr>
          <p:spPr>
            <a:xfrm>
              <a:off x="1929843" y="6281328"/>
              <a:ext cx="476583" cy="245073"/>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50" kern="0" dirty="0">
                  <a:solidFill>
                    <a:srgbClr val="FFFFFF"/>
                  </a:solidFill>
                  <a:latin typeface="Arial"/>
                  <a:ea typeface="ＭＳ Ｐゴシック" panose="020B0600070205080204" pitchFamily="50" charset="-128"/>
                </a:rPr>
                <a:t>23</a:t>
              </a:r>
              <a:endParaRPr kumimoji="1" lang="ja-JP" altLang="en-US" sz="1050" kern="0" dirty="0">
                <a:solidFill>
                  <a:srgbClr val="FFFFFF"/>
                </a:solidFill>
                <a:latin typeface="Arial"/>
                <a:ea typeface="ＭＳ Ｐゴシック" panose="020B0600070205080204" pitchFamily="50" charset="-128"/>
              </a:endParaRPr>
            </a:p>
          </p:txBody>
        </p:sp>
        <p:sp>
          <p:nvSpPr>
            <p:cNvPr id="317" name="正方形/長方形 316"/>
            <p:cNvSpPr/>
            <p:nvPr/>
          </p:nvSpPr>
          <p:spPr>
            <a:xfrm>
              <a:off x="2367471" y="6275471"/>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en-US" altLang="ja-JP" sz="1050" kern="0" dirty="0">
                  <a:solidFill>
                    <a:srgbClr val="000000"/>
                  </a:solidFill>
                  <a:latin typeface="Arial"/>
                  <a:ea typeface="ＭＳ Ｐゴシック" panose="020B0600070205080204" pitchFamily="50" charset="-128"/>
                </a:rPr>
                <a:t>IT</a:t>
              </a:r>
              <a:r>
                <a:rPr kumimoji="1" lang="ja-JP" altLang="en-US" sz="1050" kern="0" dirty="0">
                  <a:solidFill>
                    <a:srgbClr val="000000"/>
                  </a:solidFill>
                  <a:latin typeface="Arial"/>
                  <a:ea typeface="ＭＳ Ｐゴシック" panose="020B0600070205080204" pitchFamily="50" charset="-128"/>
                </a:rPr>
                <a:t>運用管理</a:t>
              </a:r>
            </a:p>
          </p:txBody>
        </p:sp>
        <p:sp>
          <p:nvSpPr>
            <p:cNvPr id="318" name="正方形/長方形 317"/>
            <p:cNvSpPr/>
            <p:nvPr/>
          </p:nvSpPr>
          <p:spPr>
            <a:xfrm>
              <a:off x="1929843" y="6526401"/>
              <a:ext cx="476583" cy="302758"/>
            </a:xfrm>
            <a:prstGeom prst="rect">
              <a:avLst/>
            </a:prstGeom>
            <a:solidFill>
              <a:srgbClr val="214794"/>
            </a:solidFill>
            <a:ln w="15875" cap="flat" cmpd="sng" algn="ctr">
              <a:solidFill>
                <a:srgbClr val="FFFFFF"/>
              </a:solidFill>
              <a:prstDash val="solid"/>
            </a:ln>
            <a:effectLst/>
          </p:spPr>
          <p:txBody>
            <a:bodyPr rtlCol="0" anchor="ctr"/>
            <a:lstStyle/>
            <a:p>
              <a:pPr algn="ctr" defTabSz="685800">
                <a:defRPr/>
              </a:pPr>
              <a:r>
                <a:rPr kumimoji="1" lang="en-US" altLang="ja-JP" sz="1000" kern="0" dirty="0">
                  <a:solidFill>
                    <a:srgbClr val="FFFFFF"/>
                  </a:solidFill>
                  <a:latin typeface="Arial"/>
                  <a:ea typeface="ＭＳ Ｐゴシック" panose="020B0600070205080204" pitchFamily="50" charset="-128"/>
                </a:rPr>
                <a:t>24</a:t>
              </a:r>
              <a:endParaRPr kumimoji="1" lang="ja-JP" altLang="en-US" sz="1000" kern="0" dirty="0">
                <a:solidFill>
                  <a:srgbClr val="FFFFFF"/>
                </a:solidFill>
                <a:latin typeface="Arial"/>
                <a:ea typeface="ＭＳ Ｐゴシック" panose="020B0600070205080204" pitchFamily="50" charset="-128"/>
              </a:endParaRPr>
            </a:p>
          </p:txBody>
        </p:sp>
        <p:sp>
          <p:nvSpPr>
            <p:cNvPr id="319" name="正方形/長方形 318"/>
            <p:cNvSpPr/>
            <p:nvPr/>
          </p:nvSpPr>
          <p:spPr>
            <a:xfrm>
              <a:off x="2369559" y="6506882"/>
              <a:ext cx="3500361" cy="236953"/>
            </a:xfrm>
            <a:prstGeom prst="rect">
              <a:avLst/>
            </a:prstGeom>
            <a:solidFill>
              <a:srgbClr val="E8E9EF"/>
            </a:solidFill>
            <a:ln w="15875" cap="flat" cmpd="sng" algn="ctr">
              <a:solidFill>
                <a:srgbClr val="FFFFFF"/>
              </a:solidFill>
              <a:prstDash val="solid"/>
            </a:ln>
            <a:effectLst/>
          </p:spPr>
          <p:txBody>
            <a:bodyPr rtlCol="0" anchor="ctr"/>
            <a:lstStyle/>
            <a:p>
              <a:pPr defTabSz="685800">
                <a:defRPr/>
              </a:pPr>
              <a:r>
                <a:rPr kumimoji="1" lang="ja-JP" altLang="en-US" sz="1050" kern="0" dirty="0">
                  <a:solidFill>
                    <a:srgbClr val="000000"/>
                  </a:solidFill>
                  <a:latin typeface="Arial"/>
                  <a:ea typeface="ＭＳ Ｐゴシック" panose="020B0600070205080204" pitchFamily="50" charset="-128"/>
                </a:rPr>
                <a:t>改善プロセス</a:t>
              </a:r>
            </a:p>
          </p:txBody>
        </p:sp>
        <p:sp>
          <p:nvSpPr>
            <p:cNvPr id="320" name="正方形/長方形 319"/>
            <p:cNvSpPr/>
            <p:nvPr/>
          </p:nvSpPr>
          <p:spPr>
            <a:xfrm>
              <a:off x="8244357" y="3317349"/>
              <a:ext cx="3878473" cy="3445721"/>
            </a:xfrm>
            <a:prstGeom prst="rect">
              <a:avLst/>
            </a:prstGeom>
            <a:solidFill>
              <a:srgbClr val="FFFFFF"/>
            </a:solidFill>
            <a:ln w="25400" cap="flat" cmpd="sng" algn="ctr">
              <a:solidFill>
                <a:srgbClr val="FFFFFF">
                  <a:lumMod val="50000"/>
                </a:srgbClr>
              </a:solidFill>
              <a:prstDash val="sysDot"/>
            </a:ln>
            <a:effectLst/>
          </p:spPr>
          <p:txBody>
            <a:bodyPr rtlCol="0" anchor="ctr"/>
            <a:lstStyle/>
            <a:p>
              <a:pPr algn="ctr" defTabSz="685800">
                <a:defRPr/>
              </a:pPr>
              <a:endParaRPr kumimoji="1" lang="ja-JP" altLang="en-US" sz="1350" kern="0" dirty="0">
                <a:solidFill>
                  <a:srgbClr val="000000"/>
                </a:solidFill>
                <a:latin typeface="Arial"/>
                <a:ea typeface="ＭＳ Ｐゴシック" panose="020B0600070205080204" pitchFamily="50" charset="-128"/>
              </a:endParaRPr>
            </a:p>
          </p:txBody>
        </p:sp>
        <p:cxnSp>
          <p:nvCxnSpPr>
            <p:cNvPr id="321" name="直線コネクタ 320"/>
            <p:cNvCxnSpPr/>
            <p:nvPr/>
          </p:nvCxnSpPr>
          <p:spPr>
            <a:xfrm flipH="1">
              <a:off x="5862206" y="6768239"/>
              <a:ext cx="2375582" cy="7802"/>
            </a:xfrm>
            <a:prstGeom prst="line">
              <a:avLst/>
            </a:prstGeom>
            <a:noFill/>
            <a:ln w="15875" cap="flat" cmpd="sng" algn="ctr">
              <a:solidFill>
                <a:srgbClr val="FFFFFF">
                  <a:lumMod val="50000"/>
                </a:srgbClr>
              </a:solidFill>
              <a:prstDash val="sysDot"/>
            </a:ln>
            <a:effectLst/>
          </p:spPr>
        </p:cxnSp>
        <p:cxnSp>
          <p:nvCxnSpPr>
            <p:cNvPr id="322" name="直線コネクタ 321"/>
            <p:cNvCxnSpPr>
              <a:stCxn id="323" idx="5"/>
            </p:cNvCxnSpPr>
            <p:nvPr/>
          </p:nvCxnSpPr>
          <p:spPr>
            <a:xfrm flipH="1">
              <a:off x="5855637" y="3317349"/>
              <a:ext cx="2382151" cy="3445721"/>
            </a:xfrm>
            <a:prstGeom prst="line">
              <a:avLst/>
            </a:prstGeom>
            <a:noFill/>
            <a:ln w="15875" cap="flat" cmpd="sng" algn="ctr">
              <a:solidFill>
                <a:srgbClr val="214794"/>
              </a:solidFill>
              <a:prstDash val="sysDot"/>
            </a:ln>
            <a:effectLst/>
          </p:spPr>
        </p:cxnSp>
        <p:sp>
          <p:nvSpPr>
            <p:cNvPr id="323" name="フリーフォーム 322"/>
            <p:cNvSpPr/>
            <p:nvPr/>
          </p:nvSpPr>
          <p:spPr>
            <a:xfrm rot="5400000">
              <a:off x="4214227" y="2739512"/>
              <a:ext cx="5664971" cy="2382151"/>
            </a:xfrm>
            <a:custGeom>
              <a:avLst/>
              <a:gdLst>
                <a:gd name="connsiteX0" fmla="*/ 2219249 w 5664971"/>
                <a:gd name="connsiteY0" fmla="*/ 2382150 h 2382151"/>
                <a:gd name="connsiteX1" fmla="*/ 2219249 w 5664971"/>
                <a:gd name="connsiteY1" fmla="*/ 0 h 2382151"/>
                <a:gd name="connsiteX2" fmla="*/ 5664971 w 5664971"/>
                <a:gd name="connsiteY2" fmla="*/ 2382150 h 2382151"/>
                <a:gd name="connsiteX3" fmla="*/ 0 w 5664971"/>
                <a:gd name="connsiteY3" fmla="*/ 2382151 h 2382151"/>
                <a:gd name="connsiteX4" fmla="*/ 0 w 5664971"/>
                <a:gd name="connsiteY4" fmla="*/ 0 h 2382151"/>
                <a:gd name="connsiteX5" fmla="*/ 2219247 w 5664971"/>
                <a:gd name="connsiteY5" fmla="*/ 0 h 2382151"/>
                <a:gd name="connsiteX6" fmla="*/ 2219247 w 5664971"/>
                <a:gd name="connsiteY6" fmla="*/ 2382151 h 238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971" h="2382151">
                  <a:moveTo>
                    <a:pt x="2219249" y="2382150"/>
                  </a:moveTo>
                  <a:lnTo>
                    <a:pt x="2219249" y="0"/>
                  </a:lnTo>
                  <a:lnTo>
                    <a:pt x="5664971" y="2382150"/>
                  </a:lnTo>
                  <a:close/>
                  <a:moveTo>
                    <a:pt x="0" y="2382151"/>
                  </a:moveTo>
                  <a:lnTo>
                    <a:pt x="0" y="0"/>
                  </a:lnTo>
                  <a:lnTo>
                    <a:pt x="2219247" y="0"/>
                  </a:lnTo>
                  <a:lnTo>
                    <a:pt x="2219247" y="2382151"/>
                  </a:lnTo>
                  <a:close/>
                </a:path>
              </a:pathLst>
            </a:custGeom>
            <a:solidFill>
              <a:srgbClr val="D3DAEA"/>
            </a:solidFill>
            <a:ln w="25400" cap="flat" cmpd="sng" algn="ctr">
              <a:noFill/>
              <a:prstDash val="solid"/>
            </a:ln>
            <a:effectLst/>
          </p:spPr>
          <p:txBody>
            <a:bodyPr rtlCol="0" anchor="ctr"/>
            <a:lstStyle/>
            <a:p>
              <a:pPr algn="ctr" defTabSz="685800">
                <a:defRPr/>
              </a:pPr>
              <a:endParaRPr kumimoji="1" lang="ja-JP" altLang="en-US" sz="1350" kern="0" dirty="0">
                <a:solidFill>
                  <a:srgbClr val="FFFFFF"/>
                </a:solidFill>
                <a:latin typeface="Arial"/>
                <a:ea typeface="ＭＳ Ｐゴシック" panose="020B0600070205080204" pitchFamily="50" charset="-128"/>
              </a:endParaRPr>
            </a:p>
          </p:txBody>
        </p:sp>
        <p:cxnSp>
          <p:nvCxnSpPr>
            <p:cNvPr id="324" name="直線コネクタ 323"/>
            <p:cNvCxnSpPr/>
            <p:nvPr/>
          </p:nvCxnSpPr>
          <p:spPr>
            <a:xfrm flipH="1">
              <a:off x="5862206" y="1098102"/>
              <a:ext cx="2375581" cy="0"/>
            </a:xfrm>
            <a:prstGeom prst="line">
              <a:avLst/>
            </a:prstGeom>
            <a:noFill/>
            <a:ln w="15875" cap="flat" cmpd="sng" algn="ctr">
              <a:solidFill>
                <a:srgbClr val="214794"/>
              </a:solidFill>
              <a:prstDash val="sysDot"/>
            </a:ln>
            <a:effectLst/>
          </p:spPr>
        </p:cxnSp>
        <p:sp>
          <p:nvSpPr>
            <p:cNvPr id="325" name="正方形/長方形 324"/>
            <p:cNvSpPr/>
            <p:nvPr/>
          </p:nvSpPr>
          <p:spPr>
            <a:xfrm>
              <a:off x="8244093" y="1092936"/>
              <a:ext cx="3885043" cy="1645363"/>
            </a:xfrm>
            <a:prstGeom prst="rect">
              <a:avLst/>
            </a:prstGeom>
            <a:solidFill>
              <a:srgbClr val="E8E9EF"/>
            </a:solidFill>
            <a:ln w="25400" cap="flat" cmpd="sng" algn="ctr">
              <a:solidFill>
                <a:srgbClr val="214794"/>
              </a:solidFill>
              <a:prstDash val="solid"/>
            </a:ln>
            <a:effectLst/>
          </p:spPr>
          <p:txBody>
            <a:bodyPr rtlCol="0" anchor="ctr"/>
            <a:lstStyle/>
            <a:p>
              <a:pPr algn="ctr" defTabSz="685800">
                <a:defRPr/>
              </a:pPr>
              <a:r>
                <a:rPr kumimoji="1" lang="en-US" altLang="ja-JP" sz="1350" kern="0" dirty="0">
                  <a:solidFill>
                    <a:srgbClr val="000000"/>
                  </a:solidFill>
                  <a:latin typeface="Arial"/>
                  <a:ea typeface="ＭＳ Ｐゴシック" panose="020B0600070205080204" pitchFamily="50" charset="-128"/>
                </a:rPr>
                <a:t>&lt;</a:t>
              </a:r>
              <a:r>
                <a:rPr kumimoji="1" lang="ja-JP" altLang="en-US" sz="1350" kern="0" dirty="0">
                  <a:solidFill>
                    <a:srgbClr val="000000"/>
                  </a:solidFill>
                  <a:latin typeface="Arial"/>
                  <a:ea typeface="ＭＳ Ｐゴシック" panose="020B0600070205080204" pitchFamily="50" charset="-128"/>
                </a:rPr>
                <a:t>センター統合（集約）</a:t>
              </a:r>
              <a:r>
                <a:rPr kumimoji="1" lang="en-US" altLang="ja-JP" sz="1350" kern="0" dirty="0">
                  <a:solidFill>
                    <a:srgbClr val="000000"/>
                  </a:solidFill>
                  <a:latin typeface="Arial"/>
                  <a:ea typeface="ＭＳ Ｐゴシック" panose="020B0600070205080204" pitchFamily="50" charset="-128"/>
                </a:rPr>
                <a:t>&gt;</a:t>
              </a:r>
            </a:p>
            <a:p>
              <a:pPr algn="ctr" defTabSz="685800">
                <a:defRPr/>
              </a:pPr>
              <a:r>
                <a:rPr kumimoji="1" lang="ja-JP" altLang="en-US" sz="1350" kern="0" dirty="0">
                  <a:solidFill>
                    <a:srgbClr val="000000"/>
                  </a:solidFill>
                  <a:latin typeface="Arial"/>
                  <a:ea typeface="ＭＳ Ｐゴシック" panose="020B0600070205080204" pitchFamily="50" charset="-128"/>
                </a:rPr>
                <a:t>リモートで実施できる業務（全業務）をセンター統合（集約）</a:t>
              </a:r>
            </a:p>
          </p:txBody>
        </p:sp>
        <p:sp>
          <p:nvSpPr>
            <p:cNvPr id="326" name="正方形/長方形 325"/>
            <p:cNvSpPr/>
            <p:nvPr/>
          </p:nvSpPr>
          <p:spPr>
            <a:xfrm>
              <a:off x="8244093" y="2738300"/>
              <a:ext cx="3885043" cy="579050"/>
            </a:xfrm>
            <a:prstGeom prst="rect">
              <a:avLst/>
            </a:prstGeom>
            <a:solidFill>
              <a:srgbClr val="E8E9EF"/>
            </a:solidFill>
            <a:ln w="25400" cap="flat" cmpd="sng" algn="ctr">
              <a:solidFill>
                <a:srgbClr val="214794"/>
              </a:solidFill>
              <a:prstDash val="solid"/>
            </a:ln>
            <a:effectLst/>
          </p:spPr>
          <p:txBody>
            <a:bodyPr rtlCol="0" anchor="ctr"/>
            <a:lstStyle/>
            <a:p>
              <a:pPr algn="ctr" defTabSz="685800">
                <a:defRPr/>
              </a:pPr>
              <a:r>
                <a:rPr kumimoji="1" lang="ja-JP" altLang="en-US" sz="1350" kern="0" dirty="0">
                  <a:solidFill>
                    <a:srgbClr val="000000"/>
                  </a:solidFill>
                  <a:latin typeface="Arial"/>
                  <a:ea typeface="ＭＳ Ｐゴシック" panose="020B0600070205080204" pitchFamily="50" charset="-128"/>
                </a:rPr>
                <a:t>＜各拠点業務＞</a:t>
              </a:r>
              <a:endParaRPr kumimoji="1" lang="en-US" altLang="ja-JP" sz="1350" kern="0" dirty="0">
                <a:solidFill>
                  <a:srgbClr val="000000"/>
                </a:solidFill>
                <a:latin typeface="Arial"/>
                <a:ea typeface="ＭＳ Ｐゴシック" panose="020B0600070205080204" pitchFamily="50" charset="-128"/>
              </a:endParaRPr>
            </a:p>
            <a:p>
              <a:pPr algn="ctr" defTabSz="685800">
                <a:defRPr/>
              </a:pPr>
              <a:r>
                <a:rPr kumimoji="1" lang="ja-JP" altLang="en-US" sz="1350" kern="0" dirty="0">
                  <a:solidFill>
                    <a:srgbClr val="000000"/>
                  </a:solidFill>
                  <a:latin typeface="Arial"/>
                  <a:ea typeface="ＭＳ Ｐゴシック" panose="020B0600070205080204" pitchFamily="50" charset="-128"/>
                </a:rPr>
                <a:t>物理作業が必要になる業務のみ</a:t>
              </a:r>
            </a:p>
          </p:txBody>
        </p:sp>
        <p:sp>
          <p:nvSpPr>
            <p:cNvPr id="327" name="テキスト ボックス 326"/>
            <p:cNvSpPr txBox="1"/>
            <p:nvPr/>
          </p:nvSpPr>
          <p:spPr>
            <a:xfrm>
              <a:off x="8185759" y="4265159"/>
              <a:ext cx="3990540" cy="1569095"/>
            </a:xfrm>
            <a:prstGeom prst="ellipse">
              <a:avLst/>
            </a:prstGeom>
            <a:solidFill>
              <a:srgbClr val="0D868E">
                <a:lumMod val="75000"/>
              </a:srgbClr>
            </a:solidFill>
            <a:ln w="9525" cap="flat" cmpd="sng" algn="ctr">
              <a:noFill/>
              <a:prstDash val="solid"/>
              <a:round/>
              <a:headEnd type="none" w="med" len="med"/>
              <a:tailEnd type="none" w="med" len="med"/>
            </a:ln>
            <a:effectLst/>
          </p:spPr>
          <p:txBody>
            <a:bodyPr wrap="none" anchor="ctr"/>
            <a:lstStyle/>
            <a:p>
              <a:pPr algn="ctr" defTabSz="685800">
                <a:defRPr/>
              </a:pPr>
              <a:r>
                <a:rPr kumimoji="1" lang="ja-JP" altLang="en-US" sz="1350" kern="0" dirty="0">
                  <a:solidFill>
                    <a:srgbClr val="FFFFFF"/>
                  </a:solidFill>
                </a:rPr>
                <a:t>ほぼ全ての運用をセンターに集約化</a:t>
              </a:r>
              <a:endParaRPr kumimoji="1" lang="en-US" altLang="ja-JP" sz="1350" kern="0" dirty="0">
                <a:solidFill>
                  <a:srgbClr val="FFFFFF"/>
                </a:solidFill>
              </a:endParaRPr>
            </a:p>
            <a:p>
              <a:pPr algn="ctr" defTabSz="685800">
                <a:defRPr/>
              </a:pPr>
              <a:r>
                <a:rPr kumimoji="1" lang="ja-JP" altLang="en-US" sz="1350" kern="0" dirty="0">
                  <a:solidFill>
                    <a:srgbClr val="FFFFFF"/>
                  </a:solidFill>
                </a:rPr>
                <a:t>する事</a:t>
              </a:r>
              <a:r>
                <a:rPr kumimoji="1" lang="ja-JP" altLang="en-US" sz="1350" kern="0" dirty="0" smtClean="0">
                  <a:solidFill>
                    <a:srgbClr val="FFFFFF"/>
                  </a:solidFill>
                </a:rPr>
                <a:t>で 拠点</a:t>
              </a:r>
              <a:r>
                <a:rPr kumimoji="1" lang="ja-JP" altLang="en-US" sz="1350" kern="0" dirty="0">
                  <a:solidFill>
                    <a:srgbClr val="FFFFFF"/>
                  </a:solidFill>
                </a:rPr>
                <a:t>別に重複して</a:t>
              </a:r>
              <a:r>
                <a:rPr kumimoji="1" lang="ja-JP" altLang="en-US" sz="1350" kern="0" dirty="0" smtClean="0">
                  <a:solidFill>
                    <a:srgbClr val="FFFFFF"/>
                  </a:solidFill>
                </a:rPr>
                <a:t>いる</a:t>
              </a:r>
              <a:r>
                <a:rPr kumimoji="1" lang="en-US" altLang="ja-JP" sz="1350" kern="0" dirty="0" smtClean="0">
                  <a:solidFill>
                    <a:srgbClr val="FFFFFF"/>
                  </a:solidFill>
                </a:rPr>
                <a:t/>
              </a:r>
              <a:br>
                <a:rPr kumimoji="1" lang="en-US" altLang="ja-JP" sz="1350" kern="0" dirty="0" smtClean="0">
                  <a:solidFill>
                    <a:srgbClr val="FFFFFF"/>
                  </a:solidFill>
                </a:rPr>
              </a:br>
              <a:r>
                <a:rPr kumimoji="1" lang="ja-JP" altLang="en-US" sz="1350" kern="0" dirty="0" smtClean="0">
                  <a:solidFill>
                    <a:srgbClr val="FFFFFF"/>
                  </a:solidFill>
                </a:rPr>
                <a:t>運用業務</a:t>
              </a:r>
              <a:r>
                <a:rPr kumimoji="1" lang="ja-JP" altLang="en-US" sz="1350" kern="0" dirty="0">
                  <a:solidFill>
                    <a:srgbClr val="FFFFFF"/>
                  </a:solidFill>
                </a:rPr>
                <a:t>を削減。</a:t>
              </a:r>
              <a:endParaRPr kumimoji="1" lang="en-US" altLang="ja-JP" sz="1350" kern="0" dirty="0">
                <a:solidFill>
                  <a:srgbClr val="FFFFFF"/>
                </a:solidFill>
              </a:endParaRPr>
            </a:p>
          </p:txBody>
        </p:sp>
        <p:sp>
          <p:nvSpPr>
            <p:cNvPr id="328" name="ホームベース 327"/>
            <p:cNvSpPr/>
            <p:nvPr/>
          </p:nvSpPr>
          <p:spPr bwMode="auto">
            <a:xfrm rot="5400000">
              <a:off x="-2295213" y="3458550"/>
              <a:ext cx="5645028" cy="925546"/>
            </a:xfrm>
            <a:prstGeom prst="homePlate">
              <a:avLst>
                <a:gd name="adj" fmla="val 25655"/>
              </a:avLst>
            </a:prstGeom>
            <a:solidFill>
              <a:srgbClr val="676767">
                <a:lumMod val="75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329" name="ホームベース 328"/>
            <p:cNvSpPr/>
            <p:nvPr/>
          </p:nvSpPr>
          <p:spPr bwMode="auto">
            <a:xfrm rot="5400000">
              <a:off x="-1449214" y="3477782"/>
              <a:ext cx="5645029" cy="925547"/>
            </a:xfrm>
            <a:prstGeom prst="homePlate">
              <a:avLst>
                <a:gd name="adj" fmla="val 25655"/>
              </a:avLst>
            </a:prstGeom>
            <a:solidFill>
              <a:srgbClr val="57B74E"/>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203597" algn="ctr" defTabSz="685800">
                <a:buClr>
                  <a:srgbClr val="676767"/>
                </a:buClr>
                <a:defRPr/>
              </a:pPr>
              <a:endParaRPr lang="ja-JP" altLang="en-US" sz="1200" kern="0" dirty="0">
                <a:solidFill>
                  <a:srgbClr val="FFFFFF"/>
                </a:solidFill>
                <a:effectLst>
                  <a:glow rad="139700">
                    <a:srgbClr val="676767">
                      <a:alpha val="40000"/>
                    </a:srgbClr>
                  </a:glow>
                </a:effectLst>
              </a:endParaRPr>
            </a:p>
          </p:txBody>
        </p:sp>
        <p:sp>
          <p:nvSpPr>
            <p:cNvPr id="330" name="正方形/長方形 329"/>
            <p:cNvSpPr/>
            <p:nvPr/>
          </p:nvSpPr>
          <p:spPr>
            <a:xfrm>
              <a:off x="64527" y="3776126"/>
              <a:ext cx="922689" cy="371021"/>
            </a:xfrm>
            <a:prstGeom prst="rect">
              <a:avLst/>
            </a:prstGeom>
          </p:spPr>
          <p:txBody>
            <a:bodyPr wrap="square">
              <a:spAutoFit/>
            </a:bodyPr>
            <a:lstStyle/>
            <a:p>
              <a:pPr algn="ctr" defTabSz="685800">
                <a:defRPr/>
              </a:pPr>
              <a:r>
                <a:rPr lang="ja-JP" altLang="en-US" sz="1050" kern="0" dirty="0">
                  <a:solidFill>
                    <a:srgbClr val="FFFFFF"/>
                  </a:solidFill>
                </a:rPr>
                <a:t>運用</a:t>
              </a:r>
            </a:p>
          </p:txBody>
        </p:sp>
        <p:sp>
          <p:nvSpPr>
            <p:cNvPr id="331" name="正方形/長方形 330"/>
            <p:cNvSpPr/>
            <p:nvPr/>
          </p:nvSpPr>
          <p:spPr>
            <a:xfrm>
              <a:off x="954027" y="3790245"/>
              <a:ext cx="1118268" cy="371021"/>
            </a:xfrm>
            <a:prstGeom prst="rect">
              <a:avLst/>
            </a:prstGeom>
          </p:spPr>
          <p:txBody>
            <a:bodyPr wrap="square">
              <a:spAutoFit/>
            </a:bodyPr>
            <a:lstStyle/>
            <a:p>
              <a:pPr algn="ctr" defTabSz="685800">
                <a:defRPr/>
              </a:pPr>
              <a:r>
                <a:rPr lang="ja-JP" altLang="en-US" sz="1050" kern="0" dirty="0">
                  <a:solidFill>
                    <a:srgbClr val="FFFFFF"/>
                  </a:solidFill>
                </a:rPr>
                <a:t>構成変更</a:t>
              </a:r>
            </a:p>
          </p:txBody>
        </p:sp>
      </p:grpSp>
    </p:spTree>
    <p:extLst>
      <p:ext uri="{BB962C8B-B14F-4D97-AF65-F5344CB8AC3E}">
        <p14:creationId xmlns:p14="http://schemas.microsoft.com/office/powerpoint/2010/main" val="2317475889"/>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17624"/>
            <a:ext cx="8345488" cy="731837"/>
          </a:xfrm>
        </p:spPr>
        <p:txBody>
          <a:bodyPr/>
          <a:lstStyle/>
          <a:p>
            <a:r>
              <a:rPr kumimoji="1" lang="ja-JP" altLang="en-US" sz="2800" dirty="0" smtClean="0"/>
              <a:t>将来性：</a:t>
            </a:r>
            <a:r>
              <a:rPr kumimoji="1" lang="en-US" altLang="ja-JP" sz="2800" dirty="0" smtClean="0"/>
              <a:t>SDN</a:t>
            </a:r>
            <a:r>
              <a:rPr kumimoji="1" lang="ja-JP" altLang="en-US" sz="2800" dirty="0" err="1" smtClean="0"/>
              <a:t>への</a:t>
            </a:r>
            <a:r>
              <a:rPr kumimoji="1" lang="ja-JP" altLang="en-US" sz="2800" dirty="0" smtClean="0"/>
              <a:t>対応と高度なセキュリティの提供</a:t>
            </a:r>
            <a:endParaRPr kumimoji="1" lang="ja-JP" altLang="en-US" sz="2800" dirty="0"/>
          </a:p>
        </p:txBody>
      </p:sp>
      <p:pic>
        <p:nvPicPr>
          <p:cNvPr id="62" name="Picture 2" descr="C:\Users\Brent.DUARTE\Documents\Current jobs\Cisco\12-2007\Art\2007_fabric_network.png"/>
          <p:cNvPicPr>
            <a:picLocks noChangeAspect="1" noChangeArrowheads="1"/>
          </p:cNvPicPr>
          <p:nvPr/>
        </p:nvPicPr>
        <p:blipFill>
          <a:blip r:embed="rId2" cstate="email">
            <a:alphaModFix amt="60000"/>
            <a:extLst>
              <a:ext uri="{28A0092B-C50C-407E-A947-70E740481C1C}">
                <a14:useLocalDpi xmlns:a14="http://schemas.microsoft.com/office/drawing/2010/main"/>
              </a:ext>
            </a:extLst>
          </a:blip>
          <a:srcRect/>
          <a:stretch>
            <a:fillRect/>
          </a:stretch>
        </p:blipFill>
        <p:spPr bwMode="auto">
          <a:xfrm>
            <a:off x="3308211" y="3409636"/>
            <a:ext cx="2849915" cy="213551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128"/>
          <p:cNvSpPr/>
          <p:nvPr/>
        </p:nvSpPr>
        <p:spPr>
          <a:xfrm>
            <a:off x="304798" y="1196817"/>
            <a:ext cx="2694614" cy="1029613"/>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54"/>
            <a:endParaRPr lang="en-US" sz="1425" dirty="0">
              <a:solidFill>
                <a:srgbClr val="000000"/>
              </a:solidFill>
            </a:endParaRPr>
          </a:p>
        </p:txBody>
      </p:sp>
      <p:sp>
        <p:nvSpPr>
          <p:cNvPr id="64" name="テキスト ボックス 63"/>
          <p:cNvSpPr txBox="1"/>
          <p:nvPr/>
        </p:nvSpPr>
        <p:spPr>
          <a:xfrm>
            <a:off x="1643822" y="4540355"/>
            <a:ext cx="5573351" cy="461641"/>
          </a:xfrm>
          <a:prstGeom prst="rect">
            <a:avLst/>
          </a:prstGeom>
          <a:noFill/>
        </p:spPr>
        <p:txBody>
          <a:bodyPr wrap="square" lIns="91416" tIns="45708" rIns="91416" bIns="45708" rtlCol="0">
            <a:spAutoFit/>
          </a:bodyPr>
          <a:lstStyle/>
          <a:p>
            <a:pPr algn="ctr" defTabSz="457025"/>
            <a:r>
              <a:rPr kumimoji="1" lang="ja-JP" altLang="en-US" sz="2400" dirty="0">
                <a:solidFill>
                  <a:srgbClr val="004BAF"/>
                </a:solidFill>
              </a:rPr>
              <a:t>ネットワークの時代  「</a:t>
            </a:r>
            <a:r>
              <a:rPr kumimoji="1" lang="en-US" altLang="ja-JP" sz="2400" b="1" dirty="0">
                <a:solidFill>
                  <a:srgbClr val="004BAF"/>
                </a:solidFill>
                <a:cs typeface="メイリオ" panose="020B0604030504040204" pitchFamily="50" charset="-128"/>
              </a:rPr>
              <a:t>Network First</a:t>
            </a:r>
            <a:r>
              <a:rPr kumimoji="1" lang="ja-JP" altLang="en-US" sz="2400" dirty="0">
                <a:solidFill>
                  <a:srgbClr val="004BAF"/>
                </a:solidFill>
              </a:rPr>
              <a:t>」</a:t>
            </a:r>
          </a:p>
        </p:txBody>
      </p:sp>
      <p:sp>
        <p:nvSpPr>
          <p:cNvPr id="65" name="Rectangle 52"/>
          <p:cNvSpPr/>
          <p:nvPr/>
        </p:nvSpPr>
        <p:spPr>
          <a:xfrm>
            <a:off x="304621" y="1324579"/>
            <a:ext cx="2706164" cy="3161834"/>
          </a:xfrm>
          <a:prstGeom prst="rect">
            <a:avLst/>
          </a:prstGeom>
          <a:gradFill flip="none" rotWithShape="1">
            <a:gsLst>
              <a:gs pos="0">
                <a:schemeClr val="bg2">
                  <a:lumMod val="20000"/>
                  <a:lumOff val="80000"/>
                  <a:alpha val="54000"/>
                </a:schemeClr>
              </a:gs>
              <a:gs pos="100000">
                <a:schemeClr val="bg1">
                  <a:alpha val="46000"/>
                </a:schemeClr>
              </a:gs>
            </a:gsLst>
            <a:lin ang="5400000" scaled="1"/>
            <a:tileRect/>
          </a:gradFill>
          <a:ln w="9525">
            <a:noFill/>
            <a:miter lim="800000"/>
            <a:headEnd/>
            <a:tailEnd/>
          </a:ln>
          <a:effectLst>
            <a:glow rad="101600">
              <a:schemeClr val="accent2">
                <a:lumMod val="60000"/>
                <a:lumOff val="40000"/>
                <a:alpha val="75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66" name="Rectangle 58"/>
          <p:cNvSpPr/>
          <p:nvPr/>
        </p:nvSpPr>
        <p:spPr>
          <a:xfrm>
            <a:off x="3197972" y="1339714"/>
            <a:ext cx="2694614" cy="3161045"/>
          </a:xfrm>
          <a:prstGeom prst="rect">
            <a:avLst/>
          </a:prstGeom>
          <a:gradFill flip="none" rotWithShape="1">
            <a:gsLst>
              <a:gs pos="0">
                <a:schemeClr val="tx2">
                  <a:lumMod val="40000"/>
                  <a:lumOff val="60000"/>
                  <a:alpha val="51000"/>
                </a:schemeClr>
              </a:gs>
              <a:gs pos="100000">
                <a:schemeClr val="bg1">
                  <a:alpha val="0"/>
                </a:schemeClr>
              </a:gs>
            </a:gsLst>
            <a:lin ang="5400000" scaled="1"/>
            <a:tileRect/>
          </a:gradFill>
          <a:ln w="9525">
            <a:noFill/>
            <a:miter lim="800000"/>
            <a:headEnd/>
            <a:tailEnd/>
          </a:ln>
          <a:effectLst>
            <a:glow rad="101600">
              <a:schemeClr val="accent2">
                <a:lumMod val="60000"/>
                <a:lumOff val="40000"/>
                <a:alpha val="75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67" name="TextBox 66"/>
          <p:cNvSpPr txBox="1"/>
          <p:nvPr/>
        </p:nvSpPr>
        <p:spPr>
          <a:xfrm>
            <a:off x="1616501" y="4282988"/>
            <a:ext cx="1370879" cy="207438"/>
          </a:xfrm>
          <a:prstGeom prst="rect">
            <a:avLst/>
          </a:prstGeom>
          <a:noFill/>
        </p:spPr>
        <p:txBody>
          <a:bodyPr wrap="square" lIns="68267" tIns="34136" rIns="68267" bIns="34136" rtlCol="0" anchor="b">
            <a:spAutoFit/>
          </a:bodyPr>
          <a:lstStyle/>
          <a:p>
            <a:pPr algn="r" defTabSz="682694"/>
            <a:r>
              <a:rPr lang="en-US" sz="900" dirty="0">
                <a:solidFill>
                  <a:srgbClr val="8E909E">
                    <a:lumMod val="75000"/>
                  </a:srgbClr>
                </a:solidFill>
                <a:cs typeface="ＭＳ Ｐゴシック" charset="0"/>
              </a:rPr>
              <a:t>*Cisco VNI Study 201</a:t>
            </a:r>
            <a:r>
              <a:rPr lang="en-US" altLang="ja-JP" sz="900" dirty="0">
                <a:solidFill>
                  <a:srgbClr val="8E909E">
                    <a:lumMod val="75000"/>
                  </a:srgbClr>
                </a:solidFill>
                <a:cs typeface="ＭＳ Ｐゴシック" charset="0"/>
              </a:rPr>
              <a:t>6</a:t>
            </a:r>
            <a:endParaRPr lang="en-US" sz="900" dirty="0">
              <a:solidFill>
                <a:srgbClr val="8E909E">
                  <a:lumMod val="75000"/>
                </a:srgbClr>
              </a:solidFill>
              <a:cs typeface="ＭＳ Ｐゴシック" charset="0"/>
            </a:endParaRPr>
          </a:p>
        </p:txBody>
      </p:sp>
      <p:grpSp>
        <p:nvGrpSpPr>
          <p:cNvPr id="68" name="Group 90"/>
          <p:cNvGrpSpPr/>
          <p:nvPr/>
        </p:nvGrpSpPr>
        <p:grpSpPr>
          <a:xfrm>
            <a:off x="407511" y="2269903"/>
            <a:ext cx="2693558" cy="577449"/>
            <a:chOff x="670722" y="3517115"/>
            <a:chExt cx="3591409" cy="1139088"/>
          </a:xfrm>
        </p:grpSpPr>
        <p:sp>
          <p:nvSpPr>
            <p:cNvPr id="69" name="Oval 91"/>
            <p:cNvSpPr/>
            <p:nvPr/>
          </p:nvSpPr>
          <p:spPr>
            <a:xfrm>
              <a:off x="1429160" y="3517115"/>
              <a:ext cx="2832971" cy="957872"/>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70" name="Text Placeholder 41"/>
            <p:cNvSpPr txBox="1">
              <a:spLocks/>
            </p:cNvSpPr>
            <p:nvPr/>
          </p:nvSpPr>
          <p:spPr>
            <a:xfrm>
              <a:off x="670722" y="3669932"/>
              <a:ext cx="3279497" cy="986271"/>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algn="ctr" defTabSz="683060"/>
              <a:endParaRPr lang="pt-BR" sz="2799" spc="0" dirty="0">
                <a:ln w="9525">
                  <a:noFill/>
                </a:ln>
                <a:solidFill>
                  <a:srgbClr val="000000"/>
                </a:solidFill>
                <a:effectLst>
                  <a:outerShdw blurRad="63500" algn="ctr" rotWithShape="0">
                    <a:prstClr val="black">
                      <a:alpha val="40000"/>
                    </a:prstClr>
                  </a:outerShdw>
                </a:effectLst>
                <a:cs typeface="ＭＳ Ｐゴシック" charset="0"/>
              </a:endParaRPr>
            </a:p>
          </p:txBody>
        </p:sp>
      </p:grpSp>
      <p:grpSp>
        <p:nvGrpSpPr>
          <p:cNvPr id="71" name="Group 133"/>
          <p:cNvGrpSpPr/>
          <p:nvPr/>
        </p:nvGrpSpPr>
        <p:grpSpPr>
          <a:xfrm>
            <a:off x="3721870" y="2661883"/>
            <a:ext cx="1666754" cy="1550021"/>
            <a:chOff x="338284" y="3186314"/>
            <a:chExt cx="3114237" cy="2896879"/>
          </a:xfrm>
        </p:grpSpPr>
        <p:sp>
          <p:nvSpPr>
            <p:cNvPr id="72" name="Oval 134"/>
            <p:cNvSpPr/>
            <p:nvPr/>
          </p:nvSpPr>
          <p:spPr bwMode="auto">
            <a:xfrm>
              <a:off x="1466108" y="5224292"/>
              <a:ext cx="858590" cy="858901"/>
            </a:xfrm>
            <a:prstGeom prst="ellipse">
              <a:avLst/>
            </a:prstGeom>
            <a:blipFill>
              <a:blip r:embed="rId3" cstate="email">
                <a:extLst>
                  <a:ext uri="{28A0092B-C50C-407E-A947-70E740481C1C}">
                    <a14:useLocalDpi xmlns:a14="http://schemas.microsoft.com/office/drawing/2010/main"/>
                  </a:ext>
                </a:extLst>
              </a:blip>
              <a:stretch>
                <a:fillRect/>
              </a:stretch>
            </a:blipFill>
            <a:ln>
              <a:solidFill>
                <a:schemeClr val="bg1"/>
              </a:solidFill>
            </a:ln>
            <a:effectLst>
              <a:outerShdw blurRad="254000" algn="ctr" rotWithShape="0">
                <a:prstClr val="black"/>
              </a:outerShdw>
            </a:effectLst>
          </p:spPr>
          <p:txBody>
            <a:bodyPr vert="horz" wrap="square" lIns="68558" tIns="34280" rIns="68558" bIns="34280" numCol="1" rtlCol="0" anchor="ctr" anchorCtr="0" compatLnSpc="1">
              <a:prstTxWarp prst="textNoShape">
                <a:avLst/>
              </a:prstTxWarp>
              <a:noAutofit/>
            </a:bodyPr>
            <a:lstStyle/>
            <a:p>
              <a:pPr algn="ctr" defTabSz="683060"/>
              <a:endParaRPr lang="en-US" sz="825" b="1" dirty="0">
                <a:solidFill>
                  <a:srgbClr val="FF0000"/>
                </a:solidFill>
                <a:cs typeface="Arial" pitchFamily="34" charset="0"/>
              </a:endParaRPr>
            </a:p>
          </p:txBody>
        </p:sp>
        <p:pic>
          <p:nvPicPr>
            <p:cNvPr id="73" name="Picture 1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8284" y="3186314"/>
              <a:ext cx="858590" cy="882875"/>
            </a:xfrm>
            <a:prstGeom prst="ellipse">
              <a:avLst/>
            </a:prstGeom>
            <a:ln>
              <a:solidFill>
                <a:schemeClr val="bg1"/>
              </a:solidFill>
            </a:ln>
            <a:effectLst>
              <a:outerShdw blurRad="254000" algn="ctr" rotWithShape="0">
                <a:prstClr val="black"/>
              </a:outerShdw>
            </a:effectLst>
          </p:spPr>
        </p:pic>
        <p:pic>
          <p:nvPicPr>
            <p:cNvPr id="74" name="Picture 14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6108" y="3186314"/>
              <a:ext cx="858590" cy="882875"/>
            </a:xfrm>
            <a:prstGeom prst="ellipse">
              <a:avLst/>
            </a:prstGeom>
            <a:ln>
              <a:solidFill>
                <a:schemeClr val="bg1"/>
              </a:solidFill>
            </a:ln>
            <a:effectLst>
              <a:outerShdw blurRad="254000" algn="ctr" rotWithShape="0">
                <a:prstClr val="black"/>
              </a:outerShdw>
            </a:effectLst>
          </p:spPr>
        </p:pic>
        <p:pic>
          <p:nvPicPr>
            <p:cNvPr id="75" name="Picture 14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93931" y="3186314"/>
              <a:ext cx="858590" cy="882875"/>
            </a:xfrm>
            <a:prstGeom prst="ellipse">
              <a:avLst/>
            </a:prstGeom>
            <a:ln>
              <a:solidFill>
                <a:schemeClr val="bg1"/>
              </a:solidFill>
            </a:ln>
            <a:effectLst>
              <a:outerShdw blurRad="254000" algn="ctr" rotWithShape="0">
                <a:prstClr val="black"/>
              </a:outerShdw>
            </a:effectLst>
          </p:spPr>
        </p:pic>
        <p:pic>
          <p:nvPicPr>
            <p:cNvPr id="76" name="Picture 14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8284" y="4218577"/>
              <a:ext cx="858590" cy="858901"/>
            </a:xfrm>
            <a:prstGeom prst="ellipse">
              <a:avLst/>
            </a:prstGeom>
            <a:ln>
              <a:solidFill>
                <a:schemeClr val="bg1"/>
              </a:solidFill>
            </a:ln>
            <a:effectLst>
              <a:outerShdw blurRad="254000" algn="ctr" rotWithShape="0">
                <a:prstClr val="black"/>
              </a:outerShdw>
            </a:effectLst>
          </p:spPr>
        </p:pic>
        <p:pic>
          <p:nvPicPr>
            <p:cNvPr id="77" name="Picture 15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93930" y="4218577"/>
              <a:ext cx="858590" cy="858901"/>
            </a:xfrm>
            <a:prstGeom prst="ellipse">
              <a:avLst/>
            </a:prstGeom>
            <a:ln>
              <a:solidFill>
                <a:schemeClr val="bg1"/>
              </a:solidFill>
            </a:ln>
            <a:effectLst>
              <a:outerShdw blurRad="254000" algn="ctr" rotWithShape="0">
                <a:prstClr val="black"/>
              </a:outerShdw>
            </a:effectLst>
          </p:spPr>
        </p:pic>
        <p:pic>
          <p:nvPicPr>
            <p:cNvPr id="78"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466108" y="4218577"/>
              <a:ext cx="858591" cy="856208"/>
            </a:xfrm>
            <a:prstGeom prst="ellipse">
              <a:avLst/>
            </a:prstGeom>
            <a:noFill/>
            <a:ln w="9525">
              <a:solidFill>
                <a:schemeClr val="bg1"/>
              </a:solidFill>
              <a:miter lim="800000"/>
              <a:headEnd/>
              <a:tailEnd/>
            </a:ln>
            <a:effectLst>
              <a:outerShdw blurRad="254000" algn="ctr" rotWithShape="0">
                <a:prstClr val="black"/>
              </a:outerShdw>
            </a:effectLst>
            <a:extLst>
              <a:ext uri="{909E8E84-426E-40DD-AFC4-6F175D3DCCD1}">
                <a14:hiddenFill xmlns:a14="http://schemas.microsoft.com/office/drawing/2010/main">
                  <a:solidFill>
                    <a:schemeClr val="accent1"/>
                  </a:solidFill>
                </a14:hiddenFill>
              </a:ext>
            </a:extLst>
          </p:spPr>
        </p:pic>
        <p:pic>
          <p:nvPicPr>
            <p:cNvPr id="79"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38284" y="5224292"/>
              <a:ext cx="858590" cy="858901"/>
            </a:xfrm>
            <a:prstGeom prst="ellipse">
              <a:avLst/>
            </a:prstGeom>
            <a:noFill/>
            <a:ln w="9525">
              <a:solidFill>
                <a:schemeClr val="bg1"/>
              </a:solidFill>
              <a:miter lim="800000"/>
              <a:headEnd/>
              <a:tailEnd/>
            </a:ln>
            <a:effectLst>
              <a:outerShdw blurRad="254000" algn="ctr" rotWithShape="0">
                <a:prstClr val="black"/>
              </a:outerShdw>
            </a:effectLst>
            <a:extLst>
              <a:ext uri="{909E8E84-426E-40DD-AFC4-6F175D3DCCD1}">
                <a14:hiddenFill xmlns:a14="http://schemas.microsoft.com/office/drawing/2010/main">
                  <a:solidFill>
                    <a:schemeClr val="accent1"/>
                  </a:solidFill>
                </a14:hiddenFill>
              </a:ext>
            </a:extLst>
          </p:spPr>
        </p:pic>
        <p:pic>
          <p:nvPicPr>
            <p:cNvPr id="80"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593930" y="5224292"/>
              <a:ext cx="858591" cy="858901"/>
            </a:xfrm>
            <a:prstGeom prst="ellipse">
              <a:avLst/>
            </a:prstGeom>
            <a:noFill/>
            <a:ln w="9525">
              <a:solidFill>
                <a:schemeClr val="bg1"/>
              </a:solidFill>
              <a:miter lim="800000"/>
              <a:headEnd/>
              <a:tailEnd/>
            </a:ln>
            <a:effectLst>
              <a:outerShdw blurRad="254000" algn="ctr" rotWithShape="0">
                <a:prstClr val="black"/>
              </a:outerShdw>
            </a:effectLst>
            <a:extLst>
              <a:ext uri="{909E8E84-426E-40DD-AFC4-6F175D3DCCD1}">
                <a14:hiddenFill xmlns:a14="http://schemas.microsoft.com/office/drawing/2010/main">
                  <a:solidFill>
                    <a:schemeClr val="accent1"/>
                  </a:solidFill>
                </a14:hiddenFill>
              </a:ext>
            </a:extLst>
          </p:spPr>
        </p:pic>
      </p:grpSp>
      <p:sp>
        <p:nvSpPr>
          <p:cNvPr id="81" name="Rectangle 58"/>
          <p:cNvSpPr/>
          <p:nvPr/>
        </p:nvSpPr>
        <p:spPr>
          <a:xfrm>
            <a:off x="6070628" y="1339714"/>
            <a:ext cx="2694614" cy="3161045"/>
          </a:xfrm>
          <a:prstGeom prst="rect">
            <a:avLst/>
          </a:prstGeom>
          <a:gradFill flip="none" rotWithShape="1">
            <a:gsLst>
              <a:gs pos="0">
                <a:schemeClr val="tx2">
                  <a:lumMod val="40000"/>
                  <a:lumOff val="60000"/>
                  <a:alpha val="51000"/>
                </a:schemeClr>
              </a:gs>
              <a:gs pos="100000">
                <a:schemeClr val="bg1">
                  <a:alpha val="0"/>
                </a:schemeClr>
              </a:gs>
            </a:gsLst>
            <a:lin ang="5400000" scaled="1"/>
            <a:tileRect/>
          </a:gradFill>
          <a:ln w="9525">
            <a:noFill/>
            <a:miter lim="800000"/>
            <a:headEnd/>
            <a:tailEnd/>
          </a:ln>
          <a:effectLst>
            <a:glow rad="101600">
              <a:schemeClr val="accent2">
                <a:lumMod val="60000"/>
                <a:lumOff val="40000"/>
                <a:alpha val="75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82" name="Text Placeholder 41"/>
          <p:cNvSpPr txBox="1">
            <a:spLocks/>
          </p:cNvSpPr>
          <p:nvPr/>
        </p:nvSpPr>
        <p:spPr>
          <a:xfrm>
            <a:off x="237931" y="3740639"/>
            <a:ext cx="2847905" cy="590803"/>
          </a:xfrm>
          <a:prstGeom prst="rect">
            <a:avLst/>
          </a:prstGeom>
        </p:spPr>
        <p:txBody>
          <a:bodyPr wrap="square" anchor="ctr">
            <a:spAutoFit/>
          </a:bodyPr>
          <a:lstStyle>
            <a:lvl1pPr marL="114300" indent="-118872" algn="l" defTabSz="814388" eaLnBrk="1" hangingPunct="1">
              <a:lnSpc>
                <a:spcPct val="95000"/>
              </a:lnSpc>
              <a:buNone/>
              <a:defRPr sz="2200">
                <a:solidFill>
                  <a:srgbClr val="FFFFFF"/>
                </a:solidFill>
              </a:defRPr>
            </a:lvl1pPr>
          </a:lstStyle>
          <a:p>
            <a:pPr marL="0" indent="0" algn="ctr" defTabSz="682694">
              <a:lnSpc>
                <a:spcPct val="90000"/>
              </a:lnSpc>
              <a:spcBef>
                <a:spcPts val="1125"/>
              </a:spcBef>
              <a:buClr>
                <a:srgbClr val="FFFFFF"/>
              </a:buClr>
              <a:defRPr/>
            </a:pPr>
            <a:r>
              <a:rPr lang="ja-JP" altLang="en-US" sz="1200" dirty="0">
                <a:solidFill>
                  <a:srgbClr val="000000"/>
                </a:solidFill>
                <a:cs typeface="ＭＳ Ｐゴシック" charset="0"/>
              </a:rPr>
              <a:t>企業</a:t>
            </a:r>
            <a:r>
              <a:rPr lang="ja-JP" altLang="en-US" sz="1200" dirty="0" smtClean="0">
                <a:solidFill>
                  <a:srgbClr val="000000"/>
                </a:solidFill>
                <a:cs typeface="ＭＳ Ｐゴシック" charset="0"/>
              </a:rPr>
              <a:t>データ トラフィック</a:t>
            </a:r>
            <a:r>
              <a:rPr lang="ja-JP" altLang="en-US" sz="1200" dirty="0">
                <a:solidFill>
                  <a:srgbClr val="000000"/>
                </a:solidFill>
                <a:cs typeface="ＭＳ Ｐゴシック" charset="0"/>
              </a:rPr>
              <a:t>の</a:t>
            </a:r>
            <a:r>
              <a:rPr lang="en-US" altLang="ja-JP" sz="2399" b="1" dirty="0">
                <a:ln w="9525">
                  <a:noFill/>
                </a:ln>
                <a:solidFill>
                  <a:srgbClr val="000000"/>
                </a:solidFill>
                <a:effectLst>
                  <a:outerShdw blurRad="63500" algn="ctr" rotWithShape="0">
                    <a:prstClr val="black">
                      <a:alpha val="40000"/>
                    </a:prstClr>
                  </a:outerShdw>
                </a:effectLst>
                <a:cs typeface="ＭＳ Ｐゴシック" charset="0"/>
              </a:rPr>
              <a:t>25</a:t>
            </a:r>
            <a:r>
              <a:rPr lang="ja-JP" altLang="en-US" sz="2399" b="1" dirty="0">
                <a:ln w="9525">
                  <a:noFill/>
                </a:ln>
                <a:solidFill>
                  <a:srgbClr val="000000"/>
                </a:solidFill>
                <a:effectLst>
                  <a:outerShdw blurRad="63500" algn="ctr" rotWithShape="0">
                    <a:prstClr val="black">
                      <a:alpha val="40000"/>
                    </a:prstClr>
                  </a:outerShdw>
                </a:effectLst>
                <a:cs typeface="ＭＳ Ｐゴシック" charset="0"/>
              </a:rPr>
              <a:t>％</a:t>
            </a:r>
            <a:r>
              <a:rPr lang="ja-JP" altLang="en-US" sz="1200" dirty="0">
                <a:solidFill>
                  <a:srgbClr val="000000"/>
                </a:solidFill>
                <a:cs typeface="ＭＳ Ｐゴシック" charset="0"/>
              </a:rPr>
              <a:t>が</a:t>
            </a:r>
            <a:r>
              <a:rPr lang="en-US" altLang="ja-JP" sz="1200">
                <a:solidFill>
                  <a:srgbClr val="000000"/>
                </a:solidFill>
                <a:cs typeface="ＭＳ Ｐゴシック" charset="0"/>
              </a:rPr>
              <a:t/>
            </a:r>
            <a:br>
              <a:rPr lang="en-US" altLang="ja-JP" sz="1200">
                <a:solidFill>
                  <a:srgbClr val="000000"/>
                </a:solidFill>
                <a:cs typeface="ＭＳ Ｐゴシック" charset="0"/>
              </a:rPr>
            </a:br>
            <a:r>
              <a:rPr lang="ja-JP" altLang="en-US" sz="1200" dirty="0" smtClean="0">
                <a:solidFill>
                  <a:srgbClr val="000000"/>
                </a:solidFill>
                <a:cs typeface="ＭＳ Ｐゴシック" charset="0"/>
              </a:rPr>
              <a:t>セキュリティ ゲートウェイ</a:t>
            </a:r>
            <a:r>
              <a:rPr lang="ja-JP" altLang="en-US" sz="1200" dirty="0">
                <a:solidFill>
                  <a:srgbClr val="000000"/>
                </a:solidFill>
                <a:cs typeface="ＭＳ Ｐゴシック" charset="0"/>
              </a:rPr>
              <a:t>を迂回する</a:t>
            </a:r>
            <a:endParaRPr lang="en-US" sz="1050" dirty="0">
              <a:solidFill>
                <a:srgbClr val="000000"/>
              </a:solidFill>
              <a:cs typeface="ＭＳ Ｐゴシック" charset="0"/>
            </a:endParaRPr>
          </a:p>
        </p:txBody>
      </p:sp>
      <p:sp>
        <p:nvSpPr>
          <p:cNvPr id="83" name="Rectangle 52"/>
          <p:cNvSpPr/>
          <p:nvPr/>
        </p:nvSpPr>
        <p:spPr>
          <a:xfrm>
            <a:off x="272707" y="1346684"/>
            <a:ext cx="2714673" cy="934778"/>
          </a:xfrm>
          <a:prstGeom prst="rect">
            <a:avLst/>
          </a:prstGeom>
          <a:gradFill flip="none" rotWithShape="1">
            <a:gsLst>
              <a:gs pos="34000">
                <a:srgbClr val="497FC6"/>
              </a:gs>
              <a:gs pos="0">
                <a:schemeClr val="accent1"/>
              </a:gs>
              <a:gs pos="100000">
                <a:schemeClr val="bg1">
                  <a:alpha val="0"/>
                </a:schemeClr>
              </a:gs>
            </a:gsLst>
            <a:lin ang="5400000" scaled="1"/>
            <a:tileRect/>
          </a:gradFill>
          <a:ln w="9525">
            <a:noFill/>
            <a:miter lim="800000"/>
            <a:headEnd/>
            <a:tailEnd/>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84" name="Oval 128"/>
          <p:cNvSpPr/>
          <p:nvPr/>
        </p:nvSpPr>
        <p:spPr>
          <a:xfrm>
            <a:off x="489477" y="2895440"/>
            <a:ext cx="2530455" cy="720814"/>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85" name="Text Placeholder 41"/>
          <p:cNvSpPr txBox="1">
            <a:spLocks/>
          </p:cNvSpPr>
          <p:nvPr/>
        </p:nvSpPr>
        <p:spPr>
          <a:xfrm>
            <a:off x="443218" y="1740999"/>
            <a:ext cx="2284041" cy="424732"/>
          </a:xfrm>
          <a:prstGeom prst="rect">
            <a:avLst/>
          </a:prstGeom>
        </p:spPr>
        <p:txBody>
          <a:bodyPr wrap="square" anchor="ctr">
            <a:spAutoFit/>
          </a:bodyPr>
          <a:lstStyle>
            <a:lvl1pPr marL="114300" indent="-118872" algn="l" defTabSz="814388" eaLnBrk="1" hangingPunct="1">
              <a:lnSpc>
                <a:spcPct val="95000"/>
              </a:lnSpc>
              <a:buNone/>
              <a:defRPr sz="2200">
                <a:solidFill>
                  <a:srgbClr val="FFFFFF"/>
                </a:solidFill>
              </a:defRPr>
            </a:lvl1pPr>
          </a:lstStyle>
          <a:p>
            <a:pPr marL="0" indent="0" defTabSz="682694">
              <a:lnSpc>
                <a:spcPct val="90000"/>
              </a:lnSpc>
              <a:spcBef>
                <a:spcPts val="1125"/>
              </a:spcBef>
              <a:buClr>
                <a:srgbClr val="FFFFFF"/>
              </a:buClr>
              <a:defRPr/>
            </a:pPr>
            <a:r>
              <a:rPr lang="ja-JP" altLang="en-US" sz="1200" dirty="0" smtClean="0">
                <a:solidFill>
                  <a:srgbClr val="58585B">
                    <a:lumMod val="50000"/>
                  </a:srgbClr>
                </a:solidFill>
                <a:cs typeface="ＭＳ Ｐゴシック" charset="0"/>
              </a:rPr>
              <a:t>ネットワーク デバイス</a:t>
            </a:r>
            <a:r>
              <a:rPr lang="ja-JP" altLang="en-US" sz="1200" dirty="0">
                <a:solidFill>
                  <a:srgbClr val="58585B">
                    <a:lumMod val="50000"/>
                  </a:srgbClr>
                </a:solidFill>
                <a:cs typeface="ＭＳ Ｐゴシック" charset="0"/>
              </a:rPr>
              <a:t>の数（</a:t>
            </a:r>
            <a:r>
              <a:rPr lang="en-US" altLang="ja-JP" sz="1200" dirty="0">
                <a:solidFill>
                  <a:srgbClr val="58585B">
                    <a:lumMod val="50000"/>
                  </a:srgbClr>
                </a:solidFill>
                <a:cs typeface="ＭＳ Ｐゴシック" charset="0"/>
              </a:rPr>
              <a:t>BYOD)</a:t>
            </a:r>
            <a:endParaRPr lang="en-US" sz="1200" dirty="0">
              <a:solidFill>
                <a:srgbClr val="58585B">
                  <a:lumMod val="50000"/>
                </a:srgbClr>
              </a:solidFill>
              <a:cs typeface="ＭＳ Ｐゴシック" charset="0"/>
            </a:endParaRPr>
          </a:p>
        </p:txBody>
      </p:sp>
      <p:sp>
        <p:nvSpPr>
          <p:cNvPr id="86" name="Text Placeholder 41"/>
          <p:cNvSpPr txBox="1">
            <a:spLocks/>
          </p:cNvSpPr>
          <p:nvPr/>
        </p:nvSpPr>
        <p:spPr>
          <a:xfrm>
            <a:off x="609154" y="1921585"/>
            <a:ext cx="2584119" cy="438425"/>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algn="ctr" defTabSz="683060"/>
            <a:r>
              <a:rPr lang="en-US" altLang="ja-JP" sz="1400" spc="0" dirty="0">
                <a:ln w="9525">
                  <a:noFill/>
                </a:ln>
                <a:solidFill>
                  <a:srgbClr val="000000"/>
                </a:solidFill>
                <a:effectLst>
                  <a:outerShdw blurRad="63500" algn="ctr" rotWithShape="0">
                    <a:prstClr val="black">
                      <a:alpha val="40000"/>
                    </a:prstClr>
                  </a:outerShdw>
                </a:effectLst>
                <a:cs typeface="ＭＳ Ｐゴシック" charset="0"/>
              </a:rPr>
              <a:t>1</a:t>
            </a:r>
            <a:r>
              <a:rPr lang="ja-JP" altLang="en-US" sz="1400" spc="0" dirty="0">
                <a:ln w="9525">
                  <a:noFill/>
                </a:ln>
                <a:solidFill>
                  <a:srgbClr val="000000"/>
                </a:solidFill>
                <a:effectLst>
                  <a:outerShdw blurRad="63500" algn="ctr" rotWithShape="0">
                    <a:prstClr val="black">
                      <a:alpha val="40000"/>
                    </a:prstClr>
                  </a:outerShdw>
                </a:effectLst>
                <a:cs typeface="ＭＳ Ｐゴシック" charset="0"/>
              </a:rPr>
              <a:t>人あたり</a:t>
            </a:r>
            <a:r>
              <a:rPr lang="en-US" altLang="ja-JP" sz="2399" spc="0" dirty="0">
                <a:ln w="9525">
                  <a:noFill/>
                </a:ln>
                <a:solidFill>
                  <a:srgbClr val="000000"/>
                </a:solidFill>
                <a:effectLst>
                  <a:outerShdw blurRad="63500" algn="ctr" rotWithShape="0">
                    <a:prstClr val="black">
                      <a:alpha val="40000"/>
                    </a:prstClr>
                  </a:outerShdw>
                </a:effectLst>
                <a:cs typeface="ＭＳ Ｐゴシック" charset="0"/>
              </a:rPr>
              <a:t>3.4</a:t>
            </a:r>
            <a:r>
              <a:rPr lang="ja-JP" altLang="en-US" sz="2399" spc="0" dirty="0">
                <a:ln w="9525">
                  <a:noFill/>
                </a:ln>
                <a:solidFill>
                  <a:srgbClr val="000000"/>
                </a:solidFill>
                <a:effectLst>
                  <a:outerShdw blurRad="63500" algn="ctr" rotWithShape="0">
                    <a:prstClr val="black">
                      <a:alpha val="40000"/>
                    </a:prstClr>
                  </a:outerShdw>
                </a:effectLst>
                <a:cs typeface="ＭＳ Ｐゴシック" charset="0"/>
              </a:rPr>
              <a:t>台</a:t>
            </a:r>
            <a:endParaRPr lang="pt-BR" sz="2399" spc="0" dirty="0">
              <a:ln w="9525">
                <a:noFill/>
              </a:ln>
              <a:solidFill>
                <a:srgbClr val="000000"/>
              </a:solidFill>
              <a:effectLst>
                <a:outerShdw blurRad="63500" algn="ctr" rotWithShape="0">
                  <a:prstClr val="black">
                    <a:alpha val="40000"/>
                  </a:prstClr>
                </a:outerShdw>
              </a:effectLst>
              <a:cs typeface="ＭＳ Ｐゴシック" charset="0"/>
            </a:endParaRPr>
          </a:p>
        </p:txBody>
      </p:sp>
      <p:sp>
        <p:nvSpPr>
          <p:cNvPr id="87" name="Text Placeholder 41"/>
          <p:cNvSpPr txBox="1">
            <a:spLocks/>
          </p:cNvSpPr>
          <p:nvPr/>
        </p:nvSpPr>
        <p:spPr>
          <a:xfrm>
            <a:off x="609154" y="2321709"/>
            <a:ext cx="2584119" cy="438425"/>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algn="ctr" defTabSz="683060"/>
            <a:r>
              <a:rPr lang="en-US" altLang="ja-JP" sz="1400" spc="0" dirty="0">
                <a:ln w="9525">
                  <a:noFill/>
                </a:ln>
                <a:solidFill>
                  <a:srgbClr val="000000"/>
                </a:solidFill>
                <a:effectLst>
                  <a:outerShdw blurRad="63500" algn="ctr" rotWithShape="0">
                    <a:prstClr val="black">
                      <a:alpha val="40000"/>
                    </a:prstClr>
                  </a:outerShdw>
                </a:effectLst>
                <a:cs typeface="ＭＳ Ｐゴシック" charset="0"/>
              </a:rPr>
              <a:t>1</a:t>
            </a:r>
            <a:r>
              <a:rPr lang="ja-JP" altLang="en-US" sz="1400" spc="0" dirty="0">
                <a:ln w="9525">
                  <a:noFill/>
                </a:ln>
                <a:solidFill>
                  <a:srgbClr val="000000"/>
                </a:solidFill>
                <a:effectLst>
                  <a:outerShdw blurRad="63500" algn="ctr" rotWithShape="0">
                    <a:prstClr val="black">
                      <a:alpha val="40000"/>
                    </a:prstClr>
                  </a:outerShdw>
                </a:effectLst>
                <a:cs typeface="ＭＳ Ｐゴシック" charset="0"/>
              </a:rPr>
              <a:t>人あたり年</a:t>
            </a:r>
            <a:r>
              <a:rPr lang="en-US" altLang="ja-JP" sz="2399" spc="0" dirty="0">
                <a:ln w="9525">
                  <a:noFill/>
                </a:ln>
                <a:solidFill>
                  <a:srgbClr val="000000"/>
                </a:solidFill>
                <a:effectLst>
                  <a:outerShdw blurRad="63500" algn="ctr" rotWithShape="0">
                    <a:prstClr val="black">
                      <a:alpha val="40000"/>
                    </a:prstClr>
                  </a:outerShdw>
                </a:effectLst>
                <a:cs typeface="ＭＳ Ｐゴシック" charset="0"/>
              </a:rPr>
              <a:t>25GB</a:t>
            </a:r>
            <a:endParaRPr lang="pt-BR" sz="2399" spc="0" dirty="0">
              <a:ln w="9525">
                <a:noFill/>
              </a:ln>
              <a:solidFill>
                <a:srgbClr val="000000"/>
              </a:solidFill>
              <a:effectLst>
                <a:outerShdw blurRad="63500" algn="ctr" rotWithShape="0">
                  <a:prstClr val="black">
                    <a:alpha val="40000"/>
                  </a:prstClr>
                </a:outerShdw>
              </a:effectLst>
              <a:cs typeface="ＭＳ Ｐゴシック" charset="0"/>
            </a:endParaRPr>
          </a:p>
        </p:txBody>
      </p:sp>
      <p:sp>
        <p:nvSpPr>
          <p:cNvPr id="88" name="Text Placeholder 41"/>
          <p:cNvSpPr txBox="1">
            <a:spLocks/>
          </p:cNvSpPr>
          <p:nvPr/>
        </p:nvSpPr>
        <p:spPr>
          <a:xfrm>
            <a:off x="443218" y="2318627"/>
            <a:ext cx="2284041" cy="258532"/>
          </a:xfrm>
          <a:prstGeom prst="rect">
            <a:avLst/>
          </a:prstGeom>
        </p:spPr>
        <p:txBody>
          <a:bodyPr wrap="square" anchor="ctr">
            <a:spAutoFit/>
          </a:bodyPr>
          <a:lstStyle>
            <a:lvl1pPr marL="114300" indent="-118872" algn="l" defTabSz="814388" eaLnBrk="1" hangingPunct="1">
              <a:lnSpc>
                <a:spcPct val="95000"/>
              </a:lnSpc>
              <a:buNone/>
              <a:defRPr sz="2200">
                <a:solidFill>
                  <a:srgbClr val="FFFFFF"/>
                </a:solidFill>
              </a:defRPr>
            </a:lvl1pPr>
          </a:lstStyle>
          <a:p>
            <a:pPr marL="0" indent="0" defTabSz="682694">
              <a:lnSpc>
                <a:spcPct val="90000"/>
              </a:lnSpc>
              <a:spcBef>
                <a:spcPts val="1125"/>
              </a:spcBef>
              <a:buClr>
                <a:srgbClr val="FFFFFF"/>
              </a:buClr>
              <a:defRPr/>
            </a:pPr>
            <a:r>
              <a:rPr lang="en-US" altLang="ja-JP" sz="1200" dirty="0">
                <a:solidFill>
                  <a:srgbClr val="58585B">
                    <a:lumMod val="50000"/>
                  </a:srgbClr>
                </a:solidFill>
                <a:cs typeface="ＭＳ Ｐゴシック" charset="0"/>
              </a:rPr>
              <a:t>IP</a:t>
            </a:r>
            <a:r>
              <a:rPr lang="ja-JP" altLang="en-US" sz="1200" dirty="0">
                <a:solidFill>
                  <a:srgbClr val="58585B">
                    <a:lumMod val="50000"/>
                  </a:srgbClr>
                </a:solidFill>
                <a:cs typeface="ＭＳ Ｐゴシック" charset="0"/>
              </a:rPr>
              <a:t>トラフィック</a:t>
            </a:r>
            <a:endParaRPr lang="en-US" sz="1200" dirty="0">
              <a:solidFill>
                <a:srgbClr val="58585B">
                  <a:lumMod val="50000"/>
                </a:srgbClr>
              </a:solidFill>
              <a:cs typeface="ＭＳ Ｐゴシック" charset="0"/>
            </a:endParaRPr>
          </a:p>
        </p:txBody>
      </p:sp>
      <p:sp>
        <p:nvSpPr>
          <p:cNvPr id="89" name="Rectangle 52"/>
          <p:cNvSpPr/>
          <p:nvPr/>
        </p:nvSpPr>
        <p:spPr>
          <a:xfrm>
            <a:off x="3187943" y="1336231"/>
            <a:ext cx="2714673" cy="934778"/>
          </a:xfrm>
          <a:prstGeom prst="rect">
            <a:avLst/>
          </a:prstGeom>
          <a:gradFill flip="none" rotWithShape="1">
            <a:gsLst>
              <a:gs pos="34000">
                <a:srgbClr val="497FC6"/>
              </a:gs>
              <a:gs pos="0">
                <a:schemeClr val="accent1"/>
              </a:gs>
              <a:gs pos="100000">
                <a:schemeClr val="bg1">
                  <a:alpha val="0"/>
                </a:schemeClr>
              </a:gs>
            </a:gsLst>
            <a:lin ang="5400000" scaled="1"/>
            <a:tileRect/>
          </a:gradFill>
          <a:ln w="9525">
            <a:noFill/>
            <a:miter lim="800000"/>
            <a:headEnd/>
            <a:tailEnd/>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90" name="Rectangle 52"/>
          <p:cNvSpPr/>
          <p:nvPr/>
        </p:nvSpPr>
        <p:spPr>
          <a:xfrm>
            <a:off x="6060599" y="1336231"/>
            <a:ext cx="2714673" cy="934778"/>
          </a:xfrm>
          <a:prstGeom prst="rect">
            <a:avLst/>
          </a:prstGeom>
          <a:gradFill flip="none" rotWithShape="1">
            <a:gsLst>
              <a:gs pos="34000">
                <a:srgbClr val="497FC6"/>
              </a:gs>
              <a:gs pos="0">
                <a:schemeClr val="accent1"/>
              </a:gs>
              <a:gs pos="100000">
                <a:schemeClr val="bg1">
                  <a:alpha val="0"/>
                </a:schemeClr>
              </a:gs>
            </a:gsLst>
            <a:lin ang="5400000" scaled="1"/>
            <a:tileRect/>
          </a:gradFill>
          <a:ln w="9525">
            <a:noFill/>
            <a:miter lim="800000"/>
            <a:headEnd/>
            <a:tailEnd/>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68267" tIns="34136" rIns="68267" bIns="34136" rtlCol="0" anchor="ctr"/>
          <a:lstStyle/>
          <a:p>
            <a:pPr algn="ctr" defTabSz="683060"/>
            <a:endParaRPr lang="en-US" sz="1425" dirty="0">
              <a:solidFill>
                <a:srgbClr val="FFFFFF"/>
              </a:solidFill>
            </a:endParaRPr>
          </a:p>
        </p:txBody>
      </p:sp>
      <p:sp>
        <p:nvSpPr>
          <p:cNvPr id="91" name="Oval 128"/>
          <p:cNvSpPr/>
          <p:nvPr/>
        </p:nvSpPr>
        <p:spPr>
          <a:xfrm>
            <a:off x="6773451" y="1466266"/>
            <a:ext cx="2143216" cy="57393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92" name="Oval 128"/>
          <p:cNvSpPr/>
          <p:nvPr/>
        </p:nvSpPr>
        <p:spPr>
          <a:xfrm>
            <a:off x="6542013" y="1822513"/>
            <a:ext cx="2143216" cy="57393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93" name="Oval 128"/>
          <p:cNvSpPr/>
          <p:nvPr/>
        </p:nvSpPr>
        <p:spPr>
          <a:xfrm>
            <a:off x="7337768" y="2211669"/>
            <a:ext cx="1689833" cy="57393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94" name="Oval 128"/>
          <p:cNvSpPr/>
          <p:nvPr/>
        </p:nvSpPr>
        <p:spPr>
          <a:xfrm>
            <a:off x="5806784" y="2512800"/>
            <a:ext cx="1689833" cy="57393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95" name="Oval 128"/>
          <p:cNvSpPr/>
          <p:nvPr/>
        </p:nvSpPr>
        <p:spPr>
          <a:xfrm>
            <a:off x="5730898" y="3397285"/>
            <a:ext cx="2836412" cy="54426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96" name="正方形/長方形 95"/>
          <p:cNvSpPr/>
          <p:nvPr/>
        </p:nvSpPr>
        <p:spPr>
          <a:xfrm>
            <a:off x="6048213" y="2290996"/>
            <a:ext cx="2869216" cy="615553"/>
          </a:xfrm>
          <a:prstGeom prst="rect">
            <a:avLst/>
          </a:prstGeom>
        </p:spPr>
        <p:txBody>
          <a:bodyPr wrap="square">
            <a:spAutoFit/>
          </a:bodyPr>
          <a:lstStyle/>
          <a:p>
            <a:r>
              <a:rPr lang="ja-JP" altLang="en-US" sz="1400" dirty="0">
                <a:solidFill>
                  <a:srgbClr val="58585B">
                    <a:lumMod val="50000"/>
                  </a:srgbClr>
                </a:solidFill>
              </a:rPr>
              <a:t>データの盗難のうち</a:t>
            </a:r>
            <a:r>
              <a:rPr lang="en-US" altLang="ja-JP" sz="2000" b="1" dirty="0">
                <a:ln w="9525">
                  <a:noFill/>
                </a:ln>
                <a:solidFill>
                  <a:srgbClr val="000000"/>
                </a:solidFill>
                <a:effectLst>
                  <a:outerShdw blurRad="63500" algn="ctr" rotWithShape="0">
                    <a:prstClr val="black">
                      <a:alpha val="40000"/>
                    </a:prstClr>
                  </a:outerShdw>
                </a:effectLst>
                <a:cs typeface="ＭＳ Ｐゴシック" charset="0"/>
              </a:rPr>
              <a:t>22</a:t>
            </a:r>
            <a:r>
              <a:rPr lang="ja-JP" altLang="en-US" sz="2000" b="1" dirty="0">
                <a:ln w="9525">
                  <a:noFill/>
                </a:ln>
                <a:solidFill>
                  <a:srgbClr val="000000"/>
                </a:solidFill>
                <a:effectLst>
                  <a:outerShdw blurRad="63500" algn="ctr" rotWithShape="0">
                    <a:prstClr val="black">
                      <a:alpha val="40000"/>
                    </a:prstClr>
                  </a:outerShdw>
                </a:effectLst>
                <a:cs typeface="ＭＳ Ｐゴシック" charset="0"/>
              </a:rPr>
              <a:t>万</a:t>
            </a:r>
            <a:r>
              <a:rPr lang="en-US" altLang="ja-JP" sz="2000" b="1" dirty="0">
                <a:ln w="9525">
                  <a:noFill/>
                </a:ln>
                <a:solidFill>
                  <a:srgbClr val="000000"/>
                </a:solidFill>
                <a:effectLst>
                  <a:outerShdw blurRad="63500" algn="ctr" rotWithShape="0">
                    <a:prstClr val="black">
                      <a:alpha val="40000"/>
                    </a:prstClr>
                  </a:outerShdw>
                </a:effectLst>
                <a:cs typeface="ＭＳ Ｐゴシック" charset="0"/>
              </a:rPr>
              <a:t>8</a:t>
            </a:r>
            <a:r>
              <a:rPr lang="ja-JP" altLang="en-US" sz="2000" b="1" dirty="0">
                <a:ln w="9525">
                  <a:noFill/>
                </a:ln>
                <a:solidFill>
                  <a:srgbClr val="000000"/>
                </a:solidFill>
                <a:effectLst>
                  <a:outerShdw blurRad="63500" algn="ctr" rotWithShape="0">
                    <a:prstClr val="black">
                      <a:alpha val="40000"/>
                    </a:prstClr>
                  </a:outerShdw>
                </a:effectLst>
                <a:cs typeface="ＭＳ Ｐゴシック" charset="0"/>
              </a:rPr>
              <a:t>千</a:t>
            </a:r>
            <a:r>
              <a:rPr lang="ja-JP" altLang="en-US" sz="1400" dirty="0">
                <a:solidFill>
                  <a:srgbClr val="58585B">
                    <a:lumMod val="50000"/>
                  </a:srgbClr>
                </a:solidFill>
              </a:rPr>
              <a:t>件が漏えい</a:t>
            </a:r>
            <a:r>
              <a:rPr lang="en-US" altLang="ja-JP" sz="1400" dirty="0">
                <a:solidFill>
                  <a:srgbClr val="58585B">
                    <a:lumMod val="50000"/>
                  </a:srgbClr>
                </a:solidFill>
              </a:rPr>
              <a:t>***</a:t>
            </a:r>
            <a:endParaRPr lang="ja-JP" altLang="en-US" sz="1400" dirty="0">
              <a:solidFill>
                <a:srgbClr val="58585B">
                  <a:lumMod val="50000"/>
                </a:srgbClr>
              </a:solidFill>
            </a:endParaRPr>
          </a:p>
        </p:txBody>
      </p:sp>
      <p:sp>
        <p:nvSpPr>
          <p:cNvPr id="97" name="正方形/長方形 96"/>
          <p:cNvSpPr/>
          <p:nvPr/>
        </p:nvSpPr>
        <p:spPr>
          <a:xfrm>
            <a:off x="6124024" y="1544548"/>
            <a:ext cx="2724366" cy="769313"/>
          </a:xfrm>
          <a:prstGeom prst="rect">
            <a:avLst/>
          </a:prstGeom>
        </p:spPr>
        <p:txBody>
          <a:bodyPr wrap="square">
            <a:spAutoFit/>
          </a:bodyPr>
          <a:lstStyle/>
          <a:p>
            <a:r>
              <a:rPr lang="en-US" altLang="ja-JP" sz="1400" dirty="0">
                <a:solidFill>
                  <a:srgbClr val="58585B">
                    <a:lumMod val="50000"/>
                  </a:srgbClr>
                </a:solidFill>
              </a:rPr>
              <a:t>2015</a:t>
            </a:r>
            <a:r>
              <a:rPr lang="ja-JP" altLang="en-US" sz="1400" dirty="0">
                <a:solidFill>
                  <a:srgbClr val="58585B">
                    <a:lumMod val="50000"/>
                  </a:srgbClr>
                </a:solidFill>
              </a:rPr>
              <a:t>年 </a:t>
            </a:r>
            <a:r>
              <a:rPr lang="en-US" altLang="ja-JP" sz="1400" dirty="0">
                <a:solidFill>
                  <a:srgbClr val="58585B">
                    <a:lumMod val="50000"/>
                  </a:srgbClr>
                </a:solidFill>
              </a:rPr>
              <a:t>DDoS </a:t>
            </a:r>
            <a:r>
              <a:rPr lang="ja-JP" altLang="en-US" sz="1400" dirty="0">
                <a:solidFill>
                  <a:srgbClr val="58585B">
                    <a:lumMod val="50000"/>
                  </a:srgbClr>
                </a:solidFill>
              </a:rPr>
              <a:t>攻撃が</a:t>
            </a:r>
            <a:r>
              <a:rPr lang="en-US" altLang="ja-JP" sz="2399" b="1" dirty="0">
                <a:ln w="9525">
                  <a:noFill/>
                </a:ln>
                <a:solidFill>
                  <a:srgbClr val="000000"/>
                </a:solidFill>
                <a:effectLst>
                  <a:outerShdw blurRad="63500" algn="ctr" rotWithShape="0">
                    <a:prstClr val="black">
                      <a:alpha val="40000"/>
                    </a:prstClr>
                  </a:outerShdw>
                </a:effectLst>
                <a:cs typeface="ＭＳ Ｐゴシック" charset="0"/>
              </a:rPr>
              <a:t>35%</a:t>
            </a:r>
            <a:r>
              <a:rPr lang="ja-JP" altLang="en-US" sz="1400" dirty="0">
                <a:solidFill>
                  <a:srgbClr val="58585B">
                    <a:lumMod val="50000"/>
                  </a:srgbClr>
                </a:solidFill>
              </a:rPr>
              <a:t>増</a:t>
            </a:r>
            <a:r>
              <a:rPr lang="en-US" altLang="ja-JP" sz="1400" dirty="0">
                <a:solidFill>
                  <a:srgbClr val="58585B">
                    <a:lumMod val="50000"/>
                  </a:srgbClr>
                </a:solidFill>
              </a:rPr>
              <a:t> </a:t>
            </a:r>
          </a:p>
          <a:p>
            <a:r>
              <a:rPr lang="en-US" altLang="ja-JP" sz="1400" dirty="0">
                <a:solidFill>
                  <a:srgbClr val="58585B">
                    <a:lumMod val="50000"/>
                  </a:srgbClr>
                </a:solidFill>
              </a:rPr>
              <a:t>2020</a:t>
            </a:r>
            <a:r>
              <a:rPr lang="ja-JP" altLang="en-US" sz="1400" dirty="0">
                <a:solidFill>
                  <a:srgbClr val="58585B">
                    <a:lumMod val="50000"/>
                  </a:srgbClr>
                </a:solidFill>
              </a:rPr>
              <a:t>年までに</a:t>
            </a:r>
            <a:r>
              <a:rPr lang="en-US" altLang="ja-JP" sz="1200" dirty="0">
                <a:solidFill>
                  <a:srgbClr val="58585B">
                    <a:lumMod val="50000"/>
                  </a:srgbClr>
                </a:solidFill>
              </a:rPr>
              <a:t> </a:t>
            </a:r>
            <a:r>
              <a:rPr lang="en-US" altLang="ja-JP" sz="2000" b="1" dirty="0">
                <a:ln w="9525">
                  <a:noFill/>
                </a:ln>
                <a:solidFill>
                  <a:srgbClr val="000000"/>
                </a:solidFill>
                <a:effectLst>
                  <a:outerShdw blurRad="63500" algn="ctr" rotWithShape="0">
                    <a:prstClr val="black">
                      <a:alpha val="40000"/>
                    </a:prstClr>
                  </a:outerShdw>
                </a:effectLst>
                <a:cs typeface="ＭＳ Ｐゴシック" charset="0"/>
              </a:rPr>
              <a:t>1700</a:t>
            </a:r>
            <a:r>
              <a:rPr lang="ja-JP" altLang="en-US" sz="2000" b="1" dirty="0">
                <a:ln w="9525">
                  <a:noFill/>
                </a:ln>
                <a:solidFill>
                  <a:srgbClr val="000000"/>
                </a:solidFill>
                <a:effectLst>
                  <a:outerShdw blurRad="63500" algn="ctr" rotWithShape="0">
                    <a:prstClr val="black">
                      <a:alpha val="40000"/>
                    </a:prstClr>
                  </a:outerShdw>
                </a:effectLst>
                <a:cs typeface="ＭＳ Ｐゴシック" charset="0"/>
              </a:rPr>
              <a:t>万</a:t>
            </a:r>
            <a:r>
              <a:rPr lang="ja-JP" altLang="en-US" sz="1400" dirty="0">
                <a:solidFill>
                  <a:srgbClr val="58585B">
                    <a:lumMod val="50000"/>
                  </a:srgbClr>
                </a:solidFill>
              </a:rPr>
              <a:t>件に</a:t>
            </a:r>
            <a:r>
              <a:rPr lang="en-US" altLang="ja-JP" sz="1400" dirty="0">
                <a:solidFill>
                  <a:srgbClr val="58585B">
                    <a:lumMod val="50000"/>
                  </a:srgbClr>
                </a:solidFill>
              </a:rPr>
              <a:t>**</a:t>
            </a:r>
            <a:endParaRPr lang="ja-JP" altLang="en-US" sz="1400" dirty="0">
              <a:solidFill>
                <a:srgbClr val="58585B">
                  <a:lumMod val="50000"/>
                </a:srgbClr>
              </a:solidFill>
            </a:endParaRPr>
          </a:p>
        </p:txBody>
      </p:sp>
      <p:sp>
        <p:nvSpPr>
          <p:cNvPr id="99" name="正方形/長方形 98"/>
          <p:cNvSpPr/>
          <p:nvPr/>
        </p:nvSpPr>
        <p:spPr>
          <a:xfrm>
            <a:off x="308187" y="1437220"/>
            <a:ext cx="1407758" cy="338554"/>
          </a:xfrm>
          <a:prstGeom prst="rect">
            <a:avLst/>
          </a:prstGeom>
        </p:spPr>
        <p:txBody>
          <a:bodyPr wrap="none">
            <a:spAutoFit/>
          </a:bodyPr>
          <a:lstStyle/>
          <a:p>
            <a:r>
              <a:rPr lang="en-US" altLang="ja-JP" sz="1600" dirty="0">
                <a:ln w="19050">
                  <a:noFill/>
                </a:ln>
                <a:solidFill>
                  <a:srgbClr val="58585B">
                    <a:lumMod val="50000"/>
                  </a:srgbClr>
                </a:solidFill>
                <a:cs typeface="ＭＳ Ｐゴシック" charset="0"/>
              </a:rPr>
              <a:t>2020</a:t>
            </a:r>
            <a:r>
              <a:rPr lang="ja-JP" altLang="en-US" sz="1600" dirty="0">
                <a:ln w="19050">
                  <a:noFill/>
                </a:ln>
                <a:solidFill>
                  <a:srgbClr val="58585B">
                    <a:lumMod val="50000"/>
                  </a:srgbClr>
                </a:solidFill>
                <a:cs typeface="ＭＳ Ｐゴシック" charset="0"/>
              </a:rPr>
              <a:t>年までに</a:t>
            </a:r>
            <a:endParaRPr lang="ja-JP" altLang="en-US" sz="1600" dirty="0">
              <a:solidFill>
                <a:srgbClr val="58585B"/>
              </a:solidFill>
            </a:endParaRPr>
          </a:p>
        </p:txBody>
      </p:sp>
      <p:sp>
        <p:nvSpPr>
          <p:cNvPr id="100" name="正方形/長方形 99"/>
          <p:cNvSpPr/>
          <p:nvPr/>
        </p:nvSpPr>
        <p:spPr>
          <a:xfrm>
            <a:off x="2683422" y="2415578"/>
            <a:ext cx="378630" cy="338554"/>
          </a:xfrm>
          <a:prstGeom prst="rect">
            <a:avLst/>
          </a:prstGeom>
        </p:spPr>
        <p:txBody>
          <a:bodyPr wrap="none">
            <a:spAutoFit/>
          </a:bodyPr>
          <a:lstStyle/>
          <a:p>
            <a:r>
              <a:rPr lang="ja-JP" altLang="en-US" sz="1600" dirty="0">
                <a:ln w="19050">
                  <a:noFill/>
                </a:ln>
                <a:solidFill>
                  <a:srgbClr val="58585B">
                    <a:lumMod val="50000"/>
                  </a:srgbClr>
                </a:solidFill>
                <a:cs typeface="ＭＳ Ｐゴシック" charset="0"/>
              </a:rPr>
              <a:t>に</a:t>
            </a:r>
            <a:endParaRPr lang="ja-JP" altLang="en-US" sz="1600" dirty="0">
              <a:solidFill>
                <a:srgbClr val="58585B"/>
              </a:solidFill>
            </a:endParaRPr>
          </a:p>
        </p:txBody>
      </p:sp>
      <p:sp>
        <p:nvSpPr>
          <p:cNvPr id="101" name="Oval 68"/>
          <p:cNvSpPr/>
          <p:nvPr/>
        </p:nvSpPr>
        <p:spPr>
          <a:xfrm>
            <a:off x="6329038" y="3070534"/>
            <a:ext cx="1923578" cy="901052"/>
          </a:xfrm>
          <a:prstGeom prst="ellipse">
            <a:avLst/>
          </a:prstGeom>
          <a:gradFill flip="none" rotWithShape="1">
            <a:gsLst>
              <a:gs pos="0">
                <a:srgbClr val="FFF36C">
                  <a:alpha val="80000"/>
                </a:srgbClr>
              </a:gs>
              <a:gs pos="100000">
                <a:schemeClr val="tx1">
                  <a:lumMod val="60000"/>
                  <a:lumOff val="4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noFill/>
            </a:endParaRPr>
          </a:p>
        </p:txBody>
      </p:sp>
      <p:sp>
        <p:nvSpPr>
          <p:cNvPr id="102" name="正方形/長方形 101"/>
          <p:cNvSpPr/>
          <p:nvPr/>
        </p:nvSpPr>
        <p:spPr>
          <a:xfrm>
            <a:off x="6060599" y="2911352"/>
            <a:ext cx="2567871" cy="1107867"/>
          </a:xfrm>
          <a:prstGeom prst="rect">
            <a:avLst/>
          </a:prstGeom>
        </p:spPr>
        <p:txBody>
          <a:bodyPr wrap="square">
            <a:spAutoFit/>
          </a:bodyPr>
          <a:lstStyle/>
          <a:p>
            <a:r>
              <a:rPr lang="ja-JP" altLang="en-US" sz="1400" dirty="0">
                <a:solidFill>
                  <a:srgbClr val="58585B">
                    <a:lumMod val="50000"/>
                  </a:srgbClr>
                </a:solidFill>
              </a:rPr>
              <a:t>データ漏えいの </a:t>
            </a:r>
            <a:r>
              <a:rPr lang="en-US" altLang="ja-JP" sz="1400" dirty="0">
                <a:solidFill>
                  <a:srgbClr val="58585B">
                    <a:lumMod val="50000"/>
                  </a:srgbClr>
                </a:solidFill>
              </a:rPr>
              <a:t>2/3 </a:t>
            </a:r>
            <a:r>
              <a:rPr lang="ja-JP" altLang="en-US" sz="1400" dirty="0">
                <a:solidFill>
                  <a:srgbClr val="58585B">
                    <a:lumMod val="50000"/>
                  </a:srgbClr>
                </a:solidFill>
              </a:rPr>
              <a:t>は</a:t>
            </a:r>
            <a:r>
              <a:rPr lang="en-US" altLang="ja-JP" sz="1400" dirty="0">
                <a:solidFill>
                  <a:srgbClr val="58585B">
                    <a:lumMod val="50000"/>
                  </a:srgbClr>
                </a:solidFill>
              </a:rPr>
              <a:t/>
            </a:r>
            <a:br>
              <a:rPr lang="en-US" altLang="ja-JP" sz="1400" dirty="0">
                <a:solidFill>
                  <a:srgbClr val="58585B">
                    <a:lumMod val="50000"/>
                  </a:srgbClr>
                </a:solidFill>
              </a:rPr>
            </a:br>
            <a:r>
              <a:rPr lang="ja-JP" altLang="en-US" sz="1400" dirty="0">
                <a:solidFill>
                  <a:srgbClr val="58585B">
                    <a:lumMod val="50000"/>
                  </a:srgbClr>
                </a:solidFill>
              </a:rPr>
              <a:t>従来の企業ネットワークから、</a:t>
            </a:r>
            <a:r>
              <a:rPr lang="en-US" altLang="ja-JP" sz="1400" dirty="0">
                <a:solidFill>
                  <a:srgbClr val="58585B">
                    <a:lumMod val="50000"/>
                  </a:srgbClr>
                </a:solidFill>
              </a:rPr>
              <a:t/>
            </a:r>
            <a:br>
              <a:rPr lang="en-US" altLang="ja-JP" sz="1400" dirty="0">
                <a:solidFill>
                  <a:srgbClr val="58585B">
                    <a:lumMod val="50000"/>
                  </a:srgbClr>
                </a:solidFill>
              </a:rPr>
            </a:br>
            <a:r>
              <a:rPr lang="ja-JP" altLang="en-US" sz="1400" dirty="0">
                <a:solidFill>
                  <a:srgbClr val="58585B">
                    <a:lumMod val="50000"/>
                  </a:srgbClr>
                </a:solidFill>
              </a:rPr>
              <a:t>残る</a:t>
            </a:r>
            <a:r>
              <a:rPr lang="ja-JP" altLang="en-US" sz="1100" dirty="0">
                <a:solidFill>
                  <a:srgbClr val="58585B">
                    <a:lumMod val="50000"/>
                  </a:srgbClr>
                </a:solidFill>
              </a:rPr>
              <a:t> </a:t>
            </a:r>
            <a:r>
              <a:rPr lang="en-US" altLang="ja-JP" sz="2399" b="1" dirty="0">
                <a:ln w="9525">
                  <a:noFill/>
                </a:ln>
                <a:solidFill>
                  <a:srgbClr val="000000"/>
                </a:solidFill>
                <a:effectLst>
                  <a:outerShdw blurRad="63500" algn="ctr" rotWithShape="0">
                    <a:prstClr val="black">
                      <a:alpha val="40000"/>
                    </a:prstClr>
                  </a:outerShdw>
                </a:effectLst>
                <a:cs typeface="ＭＳ Ｐゴシック" charset="0"/>
              </a:rPr>
              <a:t>1/3 </a:t>
            </a:r>
            <a:r>
              <a:rPr lang="ja-JP" altLang="en-US" sz="1400" dirty="0">
                <a:solidFill>
                  <a:srgbClr val="58585B">
                    <a:lumMod val="50000"/>
                  </a:srgbClr>
                </a:solidFill>
              </a:rPr>
              <a:t>は</a:t>
            </a:r>
            <a:r>
              <a:rPr lang="ja-JP" altLang="en-US" sz="2000" b="1" dirty="0">
                <a:ln w="9525">
                  <a:noFill/>
                </a:ln>
                <a:solidFill>
                  <a:srgbClr val="000000"/>
                </a:solidFill>
                <a:effectLst>
                  <a:outerShdw blurRad="63500" algn="ctr" rotWithShape="0">
                    <a:prstClr val="black">
                      <a:alpha val="40000"/>
                    </a:prstClr>
                  </a:outerShdw>
                </a:effectLst>
                <a:cs typeface="ＭＳ Ｐゴシック" charset="0"/>
              </a:rPr>
              <a:t>クラウド</a:t>
            </a:r>
            <a:r>
              <a:rPr lang="ja-JP" altLang="en-US" sz="1400" dirty="0">
                <a:solidFill>
                  <a:srgbClr val="58585B">
                    <a:lumMod val="50000"/>
                  </a:srgbClr>
                </a:solidFill>
              </a:rPr>
              <a:t>への侵入から</a:t>
            </a:r>
            <a:r>
              <a:rPr lang="en-US" altLang="ja-JP" sz="1400" dirty="0">
                <a:solidFill>
                  <a:srgbClr val="58585B">
                    <a:lumMod val="50000"/>
                  </a:srgbClr>
                </a:solidFill>
              </a:rPr>
              <a:t>***</a:t>
            </a:r>
          </a:p>
        </p:txBody>
      </p:sp>
      <p:sp>
        <p:nvSpPr>
          <p:cNvPr id="103" name="Oval 128"/>
          <p:cNvSpPr/>
          <p:nvPr/>
        </p:nvSpPr>
        <p:spPr>
          <a:xfrm>
            <a:off x="3806898" y="1969016"/>
            <a:ext cx="1689833" cy="573935"/>
          </a:xfrm>
          <a:prstGeom prst="ellipse">
            <a:avLst/>
          </a:prstGeom>
          <a:gradFill flip="none" rotWithShape="1">
            <a:gsLst>
              <a:gs pos="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grpSp>
        <p:nvGrpSpPr>
          <p:cNvPr id="104" name="Group 67"/>
          <p:cNvGrpSpPr/>
          <p:nvPr/>
        </p:nvGrpSpPr>
        <p:grpSpPr>
          <a:xfrm>
            <a:off x="3272066" y="1211178"/>
            <a:ext cx="2620520" cy="1312554"/>
            <a:chOff x="-290475" y="2527870"/>
            <a:chExt cx="3913583" cy="1750526"/>
          </a:xfrm>
        </p:grpSpPr>
        <p:sp>
          <p:nvSpPr>
            <p:cNvPr id="105" name="Oval 68"/>
            <p:cNvSpPr/>
            <p:nvPr/>
          </p:nvSpPr>
          <p:spPr>
            <a:xfrm>
              <a:off x="152159" y="2527870"/>
              <a:ext cx="2872743" cy="1514218"/>
            </a:xfrm>
            <a:prstGeom prst="ellipse">
              <a:avLst/>
            </a:prstGeom>
            <a:gradFill flip="none" rotWithShape="1">
              <a:gsLst>
                <a:gs pos="0">
                  <a:srgbClr val="FFF36C">
                    <a:alpha val="80000"/>
                  </a:srgbClr>
                </a:gs>
                <a:gs pos="100000">
                  <a:schemeClr val="tx1">
                    <a:lumMod val="60000"/>
                    <a:lumOff val="4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noFill/>
              </a:endParaRPr>
            </a:p>
          </p:txBody>
        </p:sp>
        <p:grpSp>
          <p:nvGrpSpPr>
            <p:cNvPr id="106" name="Group 8"/>
            <p:cNvGrpSpPr/>
            <p:nvPr/>
          </p:nvGrpSpPr>
          <p:grpSpPr>
            <a:xfrm>
              <a:off x="-290475" y="2885710"/>
              <a:ext cx="3913583" cy="1392686"/>
              <a:chOff x="-290475" y="2972120"/>
              <a:chExt cx="3913583" cy="1392686"/>
            </a:xfrm>
          </p:grpSpPr>
          <p:sp>
            <p:nvSpPr>
              <p:cNvPr id="107" name="Text Placeholder 41"/>
              <p:cNvSpPr txBox="1">
                <a:spLocks/>
              </p:cNvSpPr>
              <p:nvPr/>
            </p:nvSpPr>
            <p:spPr>
              <a:xfrm>
                <a:off x="-13872" y="2972120"/>
                <a:ext cx="3279496" cy="769433"/>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algn="ctr" defTabSz="683060"/>
                <a:r>
                  <a:rPr lang="en-US" sz="3299" spc="0" dirty="0">
                    <a:ln w="9525">
                      <a:noFill/>
                    </a:ln>
                    <a:solidFill>
                      <a:srgbClr val="000000"/>
                    </a:solidFill>
                    <a:effectLst>
                      <a:outerShdw blurRad="63500" algn="ctr" rotWithShape="0">
                        <a:prstClr val="black">
                          <a:alpha val="40000"/>
                        </a:prstClr>
                      </a:outerShdw>
                    </a:effectLst>
                    <a:cs typeface="ＭＳ Ｐゴシック" charset="0"/>
                  </a:rPr>
                  <a:t>99%</a:t>
                </a:r>
              </a:p>
            </p:txBody>
          </p:sp>
          <p:sp>
            <p:nvSpPr>
              <p:cNvPr id="108" name="Text Placeholder 41"/>
              <p:cNvSpPr txBox="1">
                <a:spLocks/>
              </p:cNvSpPr>
              <p:nvPr/>
            </p:nvSpPr>
            <p:spPr>
              <a:xfrm>
                <a:off x="-290475" y="3669051"/>
                <a:ext cx="3913583" cy="695755"/>
              </a:xfrm>
              <a:prstGeom prst="rect">
                <a:avLst/>
              </a:prstGeom>
            </p:spPr>
            <p:txBody>
              <a:bodyPr wrap="square" anchor="ctr">
                <a:spAutoFit/>
              </a:bodyPr>
              <a:lstStyle>
                <a:defPPr>
                  <a:defRPr lang="en-US"/>
                </a:defPPr>
                <a:lvl1pPr indent="0" algn="ctr" defTabSz="914400">
                  <a:lnSpc>
                    <a:spcPct val="90000"/>
                  </a:lnSpc>
                  <a:spcBef>
                    <a:spcPts val="1500"/>
                  </a:spcBef>
                  <a:buClr>
                    <a:srgbClr val="FFFFFF"/>
                  </a:buClr>
                  <a:buNone/>
                  <a:defRPr sz="1400">
                    <a:solidFill>
                      <a:srgbClr val="FFFFFF"/>
                    </a:solidFill>
                  </a:defRPr>
                </a:lvl1pPr>
              </a:lstStyle>
              <a:p>
                <a:r>
                  <a:rPr lang="ja-JP" altLang="en-US" sz="1500" dirty="0">
                    <a:solidFill>
                      <a:srgbClr val="000000"/>
                    </a:solidFill>
                    <a:cs typeface="ＭＳ Ｐゴシック" charset="0"/>
                  </a:rPr>
                  <a:t>の「</a:t>
                </a:r>
                <a:r>
                  <a:rPr lang="ja-JP" altLang="en-US" sz="1600" b="1" dirty="0">
                    <a:solidFill>
                      <a:srgbClr val="000000"/>
                    </a:solidFill>
                    <a:cs typeface="ＭＳ Ｐゴシック" charset="0"/>
                  </a:rPr>
                  <a:t>モノ</a:t>
                </a:r>
                <a:r>
                  <a:rPr lang="ja-JP" altLang="en-US" sz="1500" dirty="0">
                    <a:solidFill>
                      <a:srgbClr val="000000"/>
                    </a:solidFill>
                    <a:cs typeface="ＭＳ Ｐゴシック" charset="0"/>
                  </a:rPr>
                  <a:t>」は、</a:t>
                </a:r>
                <a:r>
                  <a:rPr lang="en-US" altLang="ja-JP" sz="1500" dirty="0">
                    <a:solidFill>
                      <a:srgbClr val="000000"/>
                    </a:solidFill>
                    <a:cs typeface="ＭＳ Ｐゴシック" charset="0"/>
                  </a:rPr>
                  <a:t/>
                </a:r>
                <a:br>
                  <a:rPr lang="en-US" altLang="ja-JP" sz="1500" dirty="0">
                    <a:solidFill>
                      <a:srgbClr val="000000"/>
                    </a:solidFill>
                    <a:cs typeface="ＭＳ Ｐゴシック" charset="0"/>
                  </a:rPr>
                </a:br>
                <a:r>
                  <a:rPr lang="ja-JP" altLang="en-US" sz="1500" dirty="0">
                    <a:solidFill>
                      <a:srgbClr val="000000"/>
                    </a:solidFill>
                    <a:cs typeface="ＭＳ Ｐゴシック" charset="0"/>
                  </a:rPr>
                  <a:t>まだこれからネットにつながる</a:t>
                </a:r>
                <a:endParaRPr lang="en-US" sz="1500" dirty="0">
                  <a:solidFill>
                    <a:srgbClr val="000000"/>
                  </a:solidFill>
                  <a:cs typeface="ＭＳ Ｐゴシック" charset="0"/>
                </a:endParaRPr>
              </a:p>
            </p:txBody>
          </p:sp>
        </p:grpSp>
      </p:grpSp>
      <p:grpSp>
        <p:nvGrpSpPr>
          <p:cNvPr id="109" name="Group 96"/>
          <p:cNvGrpSpPr/>
          <p:nvPr/>
        </p:nvGrpSpPr>
        <p:grpSpPr>
          <a:xfrm>
            <a:off x="267666" y="2801593"/>
            <a:ext cx="2694614" cy="655628"/>
            <a:chOff x="484452" y="2922110"/>
            <a:chExt cx="3592819" cy="1195607"/>
          </a:xfrm>
        </p:grpSpPr>
        <p:sp>
          <p:nvSpPr>
            <p:cNvPr id="110" name="Oval 97"/>
            <p:cNvSpPr/>
            <p:nvPr/>
          </p:nvSpPr>
          <p:spPr>
            <a:xfrm>
              <a:off x="484452" y="3005369"/>
              <a:ext cx="3592819" cy="1112348"/>
            </a:xfrm>
            <a:prstGeom prst="ellipse">
              <a:avLst/>
            </a:prstGeom>
            <a:gradFill flip="none" rotWithShape="1">
              <a:gsLst>
                <a:gs pos="3000">
                  <a:schemeClr val="accent2">
                    <a:lumMod val="20000"/>
                    <a:lumOff val="80000"/>
                  </a:schemeClr>
                </a:gs>
                <a:gs pos="100000">
                  <a:schemeClr val="accent2">
                    <a:lumMod val="40000"/>
                    <a:lumOff val="60000"/>
                    <a:alpha val="0"/>
                  </a:schemeClr>
                </a:gs>
              </a:gsLst>
              <a:path path="shape">
                <a:fillToRect l="50000" t="50000" r="50000" b="50000"/>
              </a:path>
              <a:tileRect/>
            </a:gradFill>
            <a:ln w="9525">
              <a:noFill/>
              <a:miter lim="800000"/>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060"/>
              <a:endParaRPr lang="en-US" sz="1425" dirty="0">
                <a:solidFill>
                  <a:srgbClr val="000000"/>
                </a:solidFill>
              </a:endParaRPr>
            </a:p>
          </p:txBody>
        </p:sp>
        <p:sp>
          <p:nvSpPr>
            <p:cNvPr id="111" name="Text Placeholder 41"/>
            <p:cNvSpPr txBox="1">
              <a:spLocks/>
            </p:cNvSpPr>
            <p:nvPr/>
          </p:nvSpPr>
          <p:spPr>
            <a:xfrm>
              <a:off x="661379" y="3194661"/>
              <a:ext cx="3279498" cy="519117"/>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algn="ctr" defTabSz="683060">
                <a:lnSpc>
                  <a:spcPct val="70000"/>
                </a:lnSpc>
              </a:pPr>
              <a:r>
                <a:rPr lang="ja-JP" altLang="en-US" sz="1200" b="0" spc="0" dirty="0">
                  <a:ln w="19050">
                    <a:noFill/>
                  </a:ln>
                  <a:solidFill>
                    <a:srgbClr val="58585B">
                      <a:lumMod val="50000"/>
                    </a:srgbClr>
                  </a:solidFill>
                  <a:effectLst/>
                  <a:cs typeface="ＭＳ Ｐゴシック" charset="0"/>
                </a:rPr>
                <a:t>全 </a:t>
              </a:r>
              <a:r>
                <a:rPr lang="en-US" altLang="ja-JP" sz="1600" spc="0" dirty="0">
                  <a:ln w="9525">
                    <a:noFill/>
                  </a:ln>
                  <a:solidFill>
                    <a:srgbClr val="000000"/>
                  </a:solidFill>
                  <a:effectLst>
                    <a:outerShdw blurRad="63500" algn="ctr" rotWithShape="0">
                      <a:prstClr val="black">
                        <a:alpha val="40000"/>
                      </a:prstClr>
                    </a:outerShdw>
                  </a:effectLst>
                  <a:cs typeface="ＭＳ Ｐゴシック" charset="0"/>
                </a:rPr>
                <a:t>IP</a:t>
              </a:r>
              <a:r>
                <a:rPr lang="pt-BR" altLang="ja-JP" sz="1400" spc="0" dirty="0">
                  <a:ln w="9525">
                    <a:noFill/>
                  </a:ln>
                  <a:solidFill>
                    <a:srgbClr val="000000"/>
                  </a:solidFill>
                  <a:effectLst>
                    <a:outerShdw blurRad="63500" algn="ctr" rotWithShape="0">
                      <a:prstClr val="black">
                        <a:alpha val="40000"/>
                      </a:prstClr>
                    </a:outerShdw>
                  </a:effectLst>
                  <a:cs typeface="ＭＳ Ｐゴシック" charset="0"/>
                </a:rPr>
                <a:t> </a:t>
              </a:r>
              <a:r>
                <a:rPr lang="ja-JP" altLang="en-US" sz="1400" b="0" spc="0" dirty="0">
                  <a:ln w="19050">
                    <a:noFill/>
                  </a:ln>
                  <a:solidFill>
                    <a:srgbClr val="58585B">
                      <a:lumMod val="50000"/>
                    </a:srgbClr>
                  </a:solidFill>
                  <a:effectLst/>
                  <a:cs typeface="ＭＳ Ｐゴシック" charset="0"/>
                </a:rPr>
                <a:t>トラフィックの</a:t>
              </a:r>
              <a:r>
                <a:rPr lang="en-US" altLang="ja-JP" sz="2000" spc="0" dirty="0">
                  <a:ln w="9525">
                    <a:noFill/>
                  </a:ln>
                  <a:solidFill>
                    <a:srgbClr val="000000"/>
                  </a:solidFill>
                  <a:effectLst>
                    <a:outerShdw blurRad="63500" algn="ctr" rotWithShape="0">
                      <a:prstClr val="black">
                        <a:alpha val="40000"/>
                      </a:prstClr>
                    </a:outerShdw>
                  </a:effectLst>
                  <a:cs typeface="ＭＳ Ｐゴシック" charset="0"/>
                </a:rPr>
                <a:t>66</a:t>
              </a:r>
              <a:r>
                <a:rPr lang="pt-BR" sz="2000" spc="0" dirty="0">
                  <a:ln w="9525">
                    <a:noFill/>
                  </a:ln>
                  <a:solidFill>
                    <a:srgbClr val="000000"/>
                  </a:solidFill>
                  <a:effectLst>
                    <a:outerShdw blurRad="63500" algn="ctr" rotWithShape="0">
                      <a:prstClr val="black">
                        <a:alpha val="40000"/>
                      </a:prstClr>
                    </a:outerShdw>
                  </a:effectLst>
                  <a:cs typeface="ＭＳ Ｐゴシック" charset="0"/>
                </a:rPr>
                <a:t>% </a:t>
              </a:r>
              <a:endParaRPr lang="pt-BR" sz="2799" spc="0" dirty="0">
                <a:ln w="9525">
                  <a:noFill/>
                </a:ln>
                <a:solidFill>
                  <a:srgbClr val="000000"/>
                </a:solidFill>
                <a:effectLst>
                  <a:outerShdw blurRad="63500" algn="ctr" rotWithShape="0">
                    <a:prstClr val="black">
                      <a:alpha val="40000"/>
                    </a:prstClr>
                  </a:outerShdw>
                </a:effectLst>
                <a:cs typeface="ＭＳ Ｐゴシック" charset="0"/>
              </a:endParaRPr>
            </a:p>
          </p:txBody>
        </p:sp>
        <p:sp>
          <p:nvSpPr>
            <p:cNvPr id="112" name="Text Placeholder 41"/>
            <p:cNvSpPr txBox="1">
              <a:spLocks/>
            </p:cNvSpPr>
            <p:nvPr/>
          </p:nvSpPr>
          <p:spPr>
            <a:xfrm>
              <a:off x="776976" y="2922110"/>
              <a:ext cx="3279498" cy="361964"/>
            </a:xfrm>
            <a:prstGeom prst="rect">
              <a:avLst/>
            </a:prstGeom>
            <a:ln>
              <a:noFill/>
            </a:ln>
          </p:spPr>
          <p:txBody>
            <a:bodyPr wrap="square" lIns="68550" tIns="34276" rIns="68550" bIns="34276" anchor="ctr">
              <a:spAutoFit/>
            </a:bodyPr>
            <a:lstStyle>
              <a:defPPr>
                <a:defRPr lang="en-US"/>
              </a:defPPr>
              <a:lvl1pPr>
                <a:defRPr sz="7200" b="1" spc="-300">
                  <a:ln w="19050">
                    <a:solidFill>
                      <a:schemeClr val="bg1">
                        <a:alpha val="74000"/>
                      </a:schemeClr>
                    </a:solidFill>
                  </a:ln>
                  <a:gradFill>
                    <a:gsLst>
                      <a:gs pos="0">
                        <a:schemeClr val="accent1">
                          <a:lumMod val="60000"/>
                          <a:lumOff val="40000"/>
                        </a:schemeClr>
                      </a:gs>
                      <a:gs pos="100000">
                        <a:schemeClr val="accent2"/>
                      </a:gs>
                    </a:gsLst>
                    <a:lin ang="5400000" scaled="0"/>
                  </a:gradFill>
                  <a:effectLst>
                    <a:outerShdw blurRad="63500" sx="102000" sy="102000" algn="ctr" rotWithShape="0">
                      <a:prstClr val="black">
                        <a:alpha val="40000"/>
                      </a:prstClr>
                    </a:outerShdw>
                  </a:effectLst>
                </a:defRPr>
              </a:lvl1pPr>
            </a:lstStyle>
            <a:p>
              <a:pPr defTabSz="683060">
                <a:lnSpc>
                  <a:spcPct val="70000"/>
                </a:lnSpc>
              </a:pPr>
              <a:r>
                <a:rPr lang="ja-JP" altLang="en-US" sz="1200" b="0" spc="0" dirty="0" smtClean="0">
                  <a:ln w="19050">
                    <a:noFill/>
                  </a:ln>
                  <a:solidFill>
                    <a:srgbClr val="58585B">
                      <a:lumMod val="50000"/>
                    </a:srgbClr>
                  </a:solidFill>
                  <a:effectLst/>
                  <a:cs typeface="ＭＳ Ｐゴシック" charset="0"/>
                </a:rPr>
                <a:t>ワイヤレス、モバイル デバイス</a:t>
              </a:r>
              <a:r>
                <a:rPr lang="ja-JP" altLang="en-US" sz="1200" b="0" spc="0" dirty="0">
                  <a:ln w="19050">
                    <a:noFill/>
                  </a:ln>
                  <a:solidFill>
                    <a:srgbClr val="58585B">
                      <a:lumMod val="50000"/>
                    </a:srgbClr>
                  </a:solidFill>
                  <a:effectLst/>
                  <a:cs typeface="ＭＳ Ｐゴシック" charset="0"/>
                </a:rPr>
                <a:t>が</a:t>
              </a:r>
              <a:endParaRPr lang="pt-BR" sz="3299" spc="0" dirty="0">
                <a:ln w="9525">
                  <a:noFill/>
                </a:ln>
                <a:solidFill>
                  <a:srgbClr val="000000"/>
                </a:solidFill>
                <a:effectLst>
                  <a:outerShdw blurRad="63500" algn="ctr" rotWithShape="0">
                    <a:prstClr val="black">
                      <a:alpha val="40000"/>
                    </a:prstClr>
                  </a:outerShdw>
                </a:effectLst>
                <a:cs typeface="ＭＳ Ｐゴシック" charset="0"/>
              </a:endParaRPr>
            </a:p>
          </p:txBody>
        </p:sp>
      </p:grpSp>
      <p:sp>
        <p:nvSpPr>
          <p:cNvPr id="113" name="TextBox 66"/>
          <p:cNvSpPr txBox="1"/>
          <p:nvPr/>
        </p:nvSpPr>
        <p:spPr>
          <a:xfrm>
            <a:off x="798299" y="3150192"/>
            <a:ext cx="1900902" cy="207438"/>
          </a:xfrm>
          <a:prstGeom prst="rect">
            <a:avLst/>
          </a:prstGeom>
          <a:noFill/>
        </p:spPr>
        <p:txBody>
          <a:bodyPr wrap="square" lIns="68267" tIns="34136" rIns="68267" bIns="34136" rtlCol="0" anchor="b">
            <a:spAutoFit/>
          </a:bodyPr>
          <a:lstStyle/>
          <a:p>
            <a:pPr algn="r" defTabSz="682694"/>
            <a:r>
              <a:rPr lang="ja-JP" altLang="en-US" sz="900" dirty="0">
                <a:solidFill>
                  <a:srgbClr val="8E909E">
                    <a:lumMod val="75000"/>
                  </a:srgbClr>
                </a:solidFill>
                <a:cs typeface="ＭＳ Ｐゴシック" charset="0"/>
              </a:rPr>
              <a:t>（</a:t>
            </a:r>
            <a:r>
              <a:rPr lang="en-US" altLang="ja-JP" sz="900" dirty="0">
                <a:solidFill>
                  <a:srgbClr val="8E909E">
                    <a:lumMod val="75000"/>
                  </a:srgbClr>
                </a:solidFill>
                <a:cs typeface="ＭＳ Ｐゴシック" charset="0"/>
              </a:rPr>
              <a:t>2015</a:t>
            </a:r>
            <a:r>
              <a:rPr lang="ja-JP" altLang="en-US" sz="900" dirty="0">
                <a:solidFill>
                  <a:srgbClr val="8E909E">
                    <a:lumMod val="75000"/>
                  </a:srgbClr>
                </a:solidFill>
                <a:cs typeface="ＭＳ Ｐゴシック" charset="0"/>
              </a:rPr>
              <a:t>年に有線が</a:t>
            </a:r>
            <a:r>
              <a:rPr lang="en-US" altLang="ja-JP" sz="900" dirty="0">
                <a:solidFill>
                  <a:srgbClr val="8E909E">
                    <a:lumMod val="75000"/>
                  </a:srgbClr>
                </a:solidFill>
                <a:cs typeface="ＭＳ Ｐゴシック" charset="0"/>
              </a:rPr>
              <a:t>52</a:t>
            </a:r>
            <a:r>
              <a:rPr lang="ja-JP" altLang="en-US" sz="900" dirty="0">
                <a:solidFill>
                  <a:srgbClr val="8E909E">
                    <a:lumMod val="75000"/>
                  </a:srgbClr>
                </a:solidFill>
                <a:cs typeface="ＭＳ Ｐゴシック" charset="0"/>
              </a:rPr>
              <a:t>％のところ）</a:t>
            </a:r>
            <a:endParaRPr lang="en-US" sz="900" dirty="0">
              <a:solidFill>
                <a:srgbClr val="8E909E">
                  <a:lumMod val="75000"/>
                </a:srgbClr>
              </a:solidFill>
              <a:cs typeface="ＭＳ Ｐゴシック" charset="0"/>
            </a:endParaRPr>
          </a:p>
        </p:txBody>
      </p:sp>
      <p:sp>
        <p:nvSpPr>
          <p:cNvPr id="114" name="Text Placeholder 41"/>
          <p:cNvSpPr txBox="1">
            <a:spLocks/>
          </p:cNvSpPr>
          <p:nvPr/>
        </p:nvSpPr>
        <p:spPr>
          <a:xfrm>
            <a:off x="231520" y="3366779"/>
            <a:ext cx="2847905" cy="424603"/>
          </a:xfrm>
          <a:prstGeom prst="rect">
            <a:avLst/>
          </a:prstGeom>
        </p:spPr>
        <p:txBody>
          <a:bodyPr wrap="square" anchor="ctr">
            <a:spAutoFit/>
          </a:bodyPr>
          <a:lstStyle>
            <a:lvl1pPr marL="114300" indent="-118872" algn="l" defTabSz="814388" eaLnBrk="1" hangingPunct="1">
              <a:lnSpc>
                <a:spcPct val="95000"/>
              </a:lnSpc>
              <a:buNone/>
              <a:defRPr sz="2200">
                <a:solidFill>
                  <a:srgbClr val="FFFFFF"/>
                </a:solidFill>
              </a:defRPr>
            </a:lvl1pPr>
          </a:lstStyle>
          <a:p>
            <a:pPr marL="0" indent="0" algn="ctr" defTabSz="682694">
              <a:lnSpc>
                <a:spcPct val="90000"/>
              </a:lnSpc>
              <a:spcBef>
                <a:spcPts val="1125"/>
              </a:spcBef>
              <a:buClr>
                <a:srgbClr val="FFFFFF"/>
              </a:buClr>
              <a:defRPr/>
            </a:pPr>
            <a:r>
              <a:rPr lang="ja-JP" altLang="en-US" sz="1200" dirty="0">
                <a:solidFill>
                  <a:srgbClr val="000000"/>
                </a:solidFill>
                <a:cs typeface="ＭＳ Ｐゴシック" charset="0"/>
              </a:rPr>
              <a:t>クラウドへのトラフィックが</a:t>
            </a:r>
            <a:r>
              <a:rPr lang="en-US" altLang="ja-JP" sz="2399" b="1" dirty="0">
                <a:ln w="9525">
                  <a:noFill/>
                </a:ln>
                <a:solidFill>
                  <a:srgbClr val="000000"/>
                </a:solidFill>
                <a:effectLst>
                  <a:outerShdw blurRad="63500" algn="ctr" rotWithShape="0">
                    <a:prstClr val="black">
                      <a:alpha val="40000"/>
                    </a:prstClr>
                  </a:outerShdw>
                </a:effectLst>
                <a:cs typeface="ＭＳ Ｐゴシック" charset="0"/>
              </a:rPr>
              <a:t>4</a:t>
            </a:r>
            <a:r>
              <a:rPr lang="ja-JP" altLang="en-US" sz="2399" b="1" dirty="0">
                <a:ln w="9525">
                  <a:noFill/>
                </a:ln>
                <a:solidFill>
                  <a:srgbClr val="000000"/>
                </a:solidFill>
                <a:effectLst>
                  <a:outerShdw blurRad="63500" algn="ctr" rotWithShape="0">
                    <a:prstClr val="black">
                      <a:alpha val="40000"/>
                    </a:prstClr>
                  </a:outerShdw>
                </a:effectLst>
                <a:cs typeface="ＭＳ Ｐゴシック" charset="0"/>
              </a:rPr>
              <a:t>倍</a:t>
            </a:r>
            <a:endParaRPr lang="en-US" sz="1050" dirty="0">
              <a:solidFill>
                <a:srgbClr val="000000"/>
              </a:solidFill>
              <a:cs typeface="ＭＳ Ｐゴシック" charset="0"/>
            </a:endParaRPr>
          </a:p>
        </p:txBody>
      </p:sp>
      <p:sp>
        <p:nvSpPr>
          <p:cNvPr id="115" name="正方形/長方形 114"/>
          <p:cNvSpPr/>
          <p:nvPr/>
        </p:nvSpPr>
        <p:spPr>
          <a:xfrm>
            <a:off x="293425" y="1018821"/>
            <a:ext cx="2693954" cy="276995"/>
          </a:xfrm>
          <a:prstGeom prst="rect">
            <a:avLst/>
          </a:prstGeom>
        </p:spPr>
        <p:txBody>
          <a:bodyPr wrap="square" lIns="68574" tIns="34288" rIns="68574" bIns="34288">
            <a:spAutoFit/>
          </a:bodyPr>
          <a:lstStyle/>
          <a:p>
            <a:pPr algn="ctr" defTabSz="683849">
              <a:defRPr/>
            </a:pPr>
            <a:r>
              <a:rPr lang="ja-JP" altLang="en-US" sz="1350" i="1" u="sng" dirty="0">
                <a:solidFill>
                  <a:srgbClr val="000000"/>
                </a:solidFill>
              </a:rPr>
              <a:t>増加し続ける</a:t>
            </a:r>
            <a:r>
              <a:rPr lang="ja-JP" altLang="en-US" sz="1350" i="1" u="sng" dirty="0" smtClean="0">
                <a:solidFill>
                  <a:srgbClr val="000000"/>
                </a:solidFill>
              </a:rPr>
              <a:t>データ  トラフィック</a:t>
            </a:r>
            <a:endParaRPr lang="ja-JP" altLang="en-US" sz="1350" i="1" u="sng" dirty="0">
              <a:solidFill>
                <a:srgbClr val="000000"/>
              </a:solidFill>
            </a:endParaRPr>
          </a:p>
        </p:txBody>
      </p:sp>
      <p:sp>
        <p:nvSpPr>
          <p:cNvPr id="116" name="正方形/長方形 115"/>
          <p:cNvSpPr/>
          <p:nvPr/>
        </p:nvSpPr>
        <p:spPr>
          <a:xfrm>
            <a:off x="3193272" y="1021695"/>
            <a:ext cx="2699314" cy="276995"/>
          </a:xfrm>
          <a:prstGeom prst="rect">
            <a:avLst/>
          </a:prstGeom>
        </p:spPr>
        <p:txBody>
          <a:bodyPr wrap="square" lIns="68574" tIns="34288" rIns="68574" bIns="34288">
            <a:spAutoFit/>
          </a:bodyPr>
          <a:lstStyle/>
          <a:p>
            <a:pPr algn="ctr" defTabSz="683849">
              <a:defRPr/>
            </a:pPr>
            <a:r>
              <a:rPr lang="en-US" altLang="ja-JP" sz="1350" i="1" u="sng" dirty="0" err="1">
                <a:solidFill>
                  <a:srgbClr val="000000"/>
                </a:solidFill>
              </a:rPr>
              <a:t>IoT</a:t>
            </a:r>
            <a:r>
              <a:rPr lang="ja-JP" altLang="en-US" sz="1350" i="1" u="sng" dirty="0">
                <a:solidFill>
                  <a:srgbClr val="000000"/>
                </a:solidFill>
              </a:rPr>
              <a:t>によるデジタル化</a:t>
            </a:r>
          </a:p>
        </p:txBody>
      </p:sp>
      <p:sp>
        <p:nvSpPr>
          <p:cNvPr id="117" name="正方形/長方形 116"/>
          <p:cNvSpPr/>
          <p:nvPr/>
        </p:nvSpPr>
        <p:spPr>
          <a:xfrm>
            <a:off x="6086446" y="1021695"/>
            <a:ext cx="2678796" cy="276995"/>
          </a:xfrm>
          <a:prstGeom prst="rect">
            <a:avLst/>
          </a:prstGeom>
        </p:spPr>
        <p:txBody>
          <a:bodyPr wrap="square" lIns="68574" tIns="34288" rIns="68574" bIns="34288">
            <a:spAutoFit/>
          </a:bodyPr>
          <a:lstStyle/>
          <a:p>
            <a:pPr algn="ctr" defTabSz="683849">
              <a:defRPr/>
            </a:pPr>
            <a:r>
              <a:rPr lang="ja-JP" altLang="en-US" sz="1350" i="1" u="sng" dirty="0">
                <a:solidFill>
                  <a:srgbClr val="000000"/>
                </a:solidFill>
              </a:rPr>
              <a:t>増加するセキュリティの脅威</a:t>
            </a:r>
          </a:p>
        </p:txBody>
      </p:sp>
      <p:sp>
        <p:nvSpPr>
          <p:cNvPr id="118" name="Text Box 20"/>
          <p:cNvSpPr txBox="1">
            <a:spLocks noChangeArrowheads="1"/>
          </p:cNvSpPr>
          <p:nvPr/>
        </p:nvSpPr>
        <p:spPr bwMode="auto">
          <a:xfrm>
            <a:off x="5909593" y="4161872"/>
            <a:ext cx="2855650" cy="221403"/>
          </a:xfrm>
          <a:prstGeom prst="rect">
            <a:avLst/>
          </a:prstGeom>
          <a:noFill/>
          <a:ln w="9525" algn="ctr">
            <a:noFill/>
            <a:miter lim="800000"/>
            <a:headEnd/>
            <a:tailEnd/>
          </a:ln>
        </p:spPr>
        <p:txBody>
          <a:bodyPr wrap="none" lIns="82103" tIns="41051" rIns="82103" bIns="41051">
            <a:spAutoFit/>
          </a:bodyPr>
          <a:lstStyle>
            <a:defPPr>
              <a:defRPr lang="en-US"/>
            </a:defPPr>
            <a:lvl1pPr defTabSz="814388">
              <a:defRPr sz="1100">
                <a:solidFill>
                  <a:schemeClr val="bg1">
                    <a:lumMod val="50000"/>
                  </a:schemeClr>
                </a:solidFill>
                <a:latin typeface="+mn-lt"/>
              </a:defRPr>
            </a:lvl1pPr>
          </a:lstStyle>
          <a:p>
            <a:pPr algn="r"/>
            <a:r>
              <a:rPr lang="it-IT" sz="900" dirty="0">
                <a:solidFill>
                  <a:srgbClr val="8E909E">
                    <a:lumMod val="75000"/>
                  </a:srgbClr>
                </a:solidFill>
                <a:latin typeface="Calibri"/>
                <a:ea typeface="ＭＳ Ｐゴシック" charset="0"/>
                <a:cs typeface="ＭＳ Ｐゴシック" charset="0"/>
              </a:rPr>
              <a:t>**Source: Cisco VNI Global IP Traffic Forecast, 2015–2020</a:t>
            </a:r>
            <a:endParaRPr lang="en-US" sz="900" dirty="0">
              <a:solidFill>
                <a:srgbClr val="8E909E">
                  <a:lumMod val="75000"/>
                </a:srgbClr>
              </a:solidFill>
              <a:latin typeface="Calibri"/>
              <a:ea typeface="ＭＳ Ｐゴシック" charset="0"/>
              <a:cs typeface="ＭＳ Ｐゴシック" charset="0"/>
            </a:endParaRPr>
          </a:p>
        </p:txBody>
      </p:sp>
      <p:sp>
        <p:nvSpPr>
          <p:cNvPr id="119" name="Text Box 20"/>
          <p:cNvSpPr txBox="1">
            <a:spLocks noChangeArrowheads="1"/>
          </p:cNvSpPr>
          <p:nvPr/>
        </p:nvSpPr>
        <p:spPr bwMode="auto">
          <a:xfrm>
            <a:off x="6175693" y="4279814"/>
            <a:ext cx="2589550" cy="221403"/>
          </a:xfrm>
          <a:prstGeom prst="rect">
            <a:avLst/>
          </a:prstGeom>
          <a:noFill/>
          <a:ln w="9525" algn="ctr">
            <a:noFill/>
            <a:miter lim="800000"/>
            <a:headEnd/>
            <a:tailEnd/>
          </a:ln>
        </p:spPr>
        <p:txBody>
          <a:bodyPr wrap="none" lIns="82103" tIns="41051" rIns="82103" bIns="41051">
            <a:spAutoFit/>
          </a:bodyPr>
          <a:lstStyle>
            <a:defPPr>
              <a:defRPr lang="en-US"/>
            </a:defPPr>
            <a:lvl1pPr defTabSz="814388">
              <a:defRPr sz="1100">
                <a:solidFill>
                  <a:schemeClr val="bg1">
                    <a:lumMod val="50000"/>
                  </a:schemeClr>
                </a:solidFill>
                <a:latin typeface="+mn-lt"/>
              </a:defRPr>
            </a:lvl1pPr>
          </a:lstStyle>
          <a:p>
            <a:pPr algn="r"/>
            <a:r>
              <a:rPr lang="ja-JP" altLang="en-US" sz="900" dirty="0">
                <a:solidFill>
                  <a:srgbClr val="8E909E">
                    <a:lumMod val="75000"/>
                  </a:srgbClr>
                </a:solidFill>
                <a:latin typeface="Calibri"/>
                <a:ea typeface="ＭＳ Ｐゴシック" charset="0"/>
                <a:cs typeface="ＭＳ Ｐゴシック" charset="0"/>
              </a:rPr>
              <a:t>**</a:t>
            </a:r>
            <a:r>
              <a:rPr lang="en-US" altLang="ja-JP" sz="900" dirty="0">
                <a:solidFill>
                  <a:srgbClr val="8E909E">
                    <a:lumMod val="75000"/>
                  </a:srgbClr>
                </a:solidFill>
                <a:latin typeface="Calibri"/>
                <a:ea typeface="ＭＳ Ｐゴシック" charset="0"/>
                <a:cs typeface="ＭＳ Ｐゴシック" charset="0"/>
              </a:rPr>
              <a:t>*</a:t>
            </a:r>
            <a:r>
              <a:rPr lang="it-IT" sz="900" dirty="0">
                <a:solidFill>
                  <a:srgbClr val="8E909E">
                    <a:lumMod val="75000"/>
                  </a:srgbClr>
                </a:solidFill>
                <a:latin typeface="Calibri"/>
                <a:ea typeface="ＭＳ Ｐゴシック" charset="0"/>
                <a:cs typeface="ＭＳ Ｐゴシック" charset="0"/>
              </a:rPr>
              <a:t>Source: 2015 Data Breach Statistics from IDT911</a:t>
            </a:r>
            <a:endParaRPr lang="en-US" sz="900" dirty="0">
              <a:solidFill>
                <a:srgbClr val="8E909E">
                  <a:lumMod val="75000"/>
                </a:srgbClr>
              </a:solidFill>
              <a:latin typeface="Calibri"/>
              <a:ea typeface="ＭＳ Ｐゴシック" charset="0"/>
              <a:cs typeface="ＭＳ Ｐゴシック" charset="0"/>
            </a:endParaRPr>
          </a:p>
        </p:txBody>
      </p:sp>
      <p:sp>
        <p:nvSpPr>
          <p:cNvPr id="120"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ネットワークが今後の企業成長を支える最重要インフラに</a:t>
            </a:r>
          </a:p>
        </p:txBody>
      </p:sp>
    </p:spTree>
    <p:extLst>
      <p:ext uri="{BB962C8B-B14F-4D97-AF65-F5344CB8AC3E}">
        <p14:creationId xmlns:p14="http://schemas.microsoft.com/office/powerpoint/2010/main" val="193165409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なぜ企業向けルータが必要なの？</a:t>
            </a:r>
            <a:endParaRPr kumimoji="1" lang="ja-JP" altLang="en-US" dirty="0"/>
          </a:p>
        </p:txBody>
      </p:sp>
      <p:cxnSp>
        <p:nvCxnSpPr>
          <p:cNvPr id="4" name="Straight Connector 3"/>
          <p:cNvCxnSpPr/>
          <p:nvPr/>
        </p:nvCxnSpPr>
        <p:spPr>
          <a:xfrm>
            <a:off x="4568909" y="1162700"/>
            <a:ext cx="8245" cy="3521081"/>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044019" y="1114380"/>
            <a:ext cx="2242634" cy="300066"/>
          </a:xfrm>
          <a:prstGeom prst="rect">
            <a:avLst/>
          </a:prstGeom>
          <a:noFill/>
        </p:spPr>
        <p:txBody>
          <a:bodyPr wrap="square" lIns="91424" tIns="45712" rIns="91424" bIns="45712" rtlCol="0">
            <a:spAutoFit/>
          </a:bodyPr>
          <a:lstStyle/>
          <a:p>
            <a:pPr algn="ctr"/>
            <a:r>
              <a:rPr kumimoji="1" lang="en-US" altLang="ja-JP" sz="1350" u="sng" dirty="0"/>
              <a:t>WAN</a:t>
            </a:r>
            <a:r>
              <a:rPr kumimoji="1" lang="ja-JP" altLang="en-US" sz="1350" u="sng" dirty="0"/>
              <a:t>回線への接続</a:t>
            </a:r>
          </a:p>
        </p:txBody>
      </p:sp>
      <p:sp>
        <p:nvSpPr>
          <p:cNvPr id="8" name="TextBox 7"/>
          <p:cNvSpPr txBox="1"/>
          <p:nvPr/>
        </p:nvSpPr>
        <p:spPr>
          <a:xfrm>
            <a:off x="5710667" y="1115538"/>
            <a:ext cx="2428318" cy="300066"/>
          </a:xfrm>
          <a:prstGeom prst="rect">
            <a:avLst/>
          </a:prstGeom>
          <a:noFill/>
        </p:spPr>
        <p:txBody>
          <a:bodyPr wrap="square" lIns="91424" tIns="45712" rIns="91424" bIns="45712" rtlCol="0">
            <a:spAutoFit/>
          </a:bodyPr>
          <a:lstStyle/>
          <a:p>
            <a:pPr algn="ctr"/>
            <a:r>
              <a:rPr kumimoji="1" lang="en-US" altLang="ja-JP" sz="1350" u="sng" dirty="0"/>
              <a:t>VPN</a:t>
            </a:r>
            <a:r>
              <a:rPr kumimoji="1" lang="ja-JP" altLang="en-US" sz="1350" u="sng" dirty="0"/>
              <a:t>による拠点間接続</a:t>
            </a:r>
          </a:p>
        </p:txBody>
      </p:sp>
      <p:pic>
        <p:nvPicPr>
          <p:cNvPr id="9"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70" y="2191502"/>
            <a:ext cx="1804554" cy="10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415045" y="2539798"/>
            <a:ext cx="1591280" cy="311608"/>
          </a:xfrm>
          <a:prstGeom prst="rect">
            <a:avLst/>
          </a:prstGeom>
          <a:noFill/>
        </p:spPr>
        <p:txBody>
          <a:bodyPr wrap="square" lIns="91424" tIns="45712" rIns="91424" bIns="45712" rtlCol="0">
            <a:spAutoFit/>
          </a:bodyPr>
          <a:lstStyle/>
          <a:p>
            <a:r>
              <a:rPr kumimoji="1" lang="en-US" altLang="ja-JP" sz="1425" dirty="0"/>
              <a:t>NTT </a:t>
            </a:r>
            <a:r>
              <a:rPr kumimoji="1" lang="en-US" altLang="ja-JP" sz="1425" dirty="0" err="1"/>
              <a:t>Flet's</a:t>
            </a:r>
            <a:r>
              <a:rPr kumimoji="1" lang="en-US" altLang="ja-JP" sz="1425" dirty="0"/>
              <a:t> </a:t>
            </a:r>
            <a:r>
              <a:rPr kumimoji="1" lang="ja-JP" altLang="en-US" sz="1425" dirty="0"/>
              <a:t>回線</a:t>
            </a:r>
          </a:p>
        </p:txBody>
      </p:sp>
      <p:pic>
        <p:nvPicPr>
          <p:cNvPr id="11"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139" y="3905356"/>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a:stCxn id="9" idx="2"/>
            <a:endCxn id="11" idx="0"/>
          </p:cNvCxnSpPr>
          <p:nvPr/>
        </p:nvCxnSpPr>
        <p:spPr>
          <a:xfrm>
            <a:off x="2104047" y="3215976"/>
            <a:ext cx="0" cy="689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016926" y="3215976"/>
            <a:ext cx="0" cy="689380"/>
          </a:xfrm>
          <a:prstGeom prst="straightConnector1">
            <a:avLst/>
          </a:prstGeom>
          <a:ln w="19050" cmpd="sng">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02626" y="3372653"/>
            <a:ext cx="1398289" cy="461649"/>
          </a:xfrm>
          <a:prstGeom prst="rect">
            <a:avLst/>
          </a:prstGeom>
          <a:noFill/>
        </p:spPr>
        <p:txBody>
          <a:bodyPr wrap="square" lIns="91424" tIns="45712" rIns="91424" bIns="45712" rtlCol="0">
            <a:spAutoFit/>
          </a:bodyPr>
          <a:lstStyle/>
          <a:p>
            <a:pPr algn="ctr"/>
            <a:r>
              <a:rPr kumimoji="1" lang="en-US" altLang="ja-JP" sz="1200" dirty="0" err="1"/>
              <a:t>PPPoE</a:t>
            </a:r>
            <a:r>
              <a:rPr kumimoji="1" lang="en-US" altLang="ja-JP" sz="1200" dirty="0"/>
              <a:t> </a:t>
            </a:r>
            <a:r>
              <a:rPr kumimoji="1" lang="ja-JP" altLang="en-US" sz="1200" dirty="0"/>
              <a:t>プロトコルでユーザ認証</a:t>
            </a:r>
          </a:p>
        </p:txBody>
      </p:sp>
      <p:pic>
        <p:nvPicPr>
          <p:cNvPr id="19" name="Picture 1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591" y="1822387"/>
            <a:ext cx="709067" cy="60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659" y="1673739"/>
            <a:ext cx="709067" cy="60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6726" y="1756200"/>
            <a:ext cx="709067" cy="60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013484" y="1998835"/>
            <a:ext cx="624175" cy="276983"/>
          </a:xfrm>
          <a:prstGeom prst="rect">
            <a:avLst/>
          </a:prstGeom>
          <a:noFill/>
        </p:spPr>
        <p:txBody>
          <a:bodyPr wrap="square" lIns="91424" tIns="45712" rIns="91424" bIns="45712" rtlCol="0">
            <a:spAutoFit/>
          </a:bodyPr>
          <a:lstStyle/>
          <a:p>
            <a:r>
              <a:rPr kumimoji="1" lang="en-US" altLang="ja-JP" sz="1200" dirty="0"/>
              <a:t>ISP-A</a:t>
            </a:r>
            <a:endParaRPr kumimoji="1" lang="ja-JP" altLang="en-US" sz="1200" dirty="0"/>
          </a:p>
        </p:txBody>
      </p:sp>
      <p:sp>
        <p:nvSpPr>
          <p:cNvPr id="25" name="TextBox 24"/>
          <p:cNvSpPr txBox="1"/>
          <p:nvPr/>
        </p:nvSpPr>
        <p:spPr>
          <a:xfrm>
            <a:off x="1704839" y="1837883"/>
            <a:ext cx="624175" cy="276983"/>
          </a:xfrm>
          <a:prstGeom prst="rect">
            <a:avLst/>
          </a:prstGeom>
          <a:noFill/>
        </p:spPr>
        <p:txBody>
          <a:bodyPr wrap="square" lIns="91424" tIns="45712" rIns="91424" bIns="45712" rtlCol="0">
            <a:spAutoFit/>
          </a:bodyPr>
          <a:lstStyle/>
          <a:p>
            <a:r>
              <a:rPr kumimoji="1" lang="en-US" altLang="ja-JP" sz="1200" dirty="0"/>
              <a:t>ISP-B</a:t>
            </a:r>
            <a:endParaRPr kumimoji="1" lang="ja-JP" altLang="en-US" sz="1200" dirty="0"/>
          </a:p>
        </p:txBody>
      </p:sp>
      <p:sp>
        <p:nvSpPr>
          <p:cNvPr id="26" name="TextBox 25"/>
          <p:cNvSpPr txBox="1"/>
          <p:nvPr/>
        </p:nvSpPr>
        <p:spPr>
          <a:xfrm>
            <a:off x="2431619" y="1914502"/>
            <a:ext cx="624175" cy="276983"/>
          </a:xfrm>
          <a:prstGeom prst="rect">
            <a:avLst/>
          </a:prstGeom>
          <a:noFill/>
        </p:spPr>
        <p:txBody>
          <a:bodyPr wrap="square" lIns="91424" tIns="45712" rIns="91424" bIns="45712" rtlCol="0">
            <a:spAutoFit/>
          </a:bodyPr>
          <a:lstStyle/>
          <a:p>
            <a:r>
              <a:rPr kumimoji="1" lang="en-US" altLang="ja-JP" sz="1200" dirty="0"/>
              <a:t>ISP-C</a:t>
            </a:r>
            <a:endParaRPr kumimoji="1" lang="ja-JP" altLang="en-US" sz="1200" dirty="0"/>
          </a:p>
        </p:txBody>
      </p:sp>
      <p:sp>
        <p:nvSpPr>
          <p:cNvPr id="27" name="TextBox 26"/>
          <p:cNvSpPr txBox="1"/>
          <p:nvPr/>
        </p:nvSpPr>
        <p:spPr>
          <a:xfrm>
            <a:off x="441097" y="4329199"/>
            <a:ext cx="3890873" cy="646315"/>
          </a:xfrm>
          <a:prstGeom prst="rect">
            <a:avLst/>
          </a:prstGeom>
        </p:spPr>
        <p:style>
          <a:lnRef idx="1">
            <a:schemeClr val="accent4"/>
          </a:lnRef>
          <a:fillRef idx="2">
            <a:schemeClr val="accent4"/>
          </a:fillRef>
          <a:effectRef idx="1">
            <a:schemeClr val="accent4"/>
          </a:effectRef>
          <a:fontRef idx="minor">
            <a:schemeClr val="dk1"/>
          </a:fontRef>
        </p:style>
        <p:txBody>
          <a:bodyPr wrap="square" lIns="91424" tIns="45712" rIns="91424" bIns="45712" rtlCol="0">
            <a:spAutoFit/>
          </a:bodyPr>
          <a:lstStyle/>
          <a:p>
            <a:r>
              <a:rPr kumimoji="1" lang="en-US" altLang="ja-JP" sz="1200" dirty="0"/>
              <a:t>NTT</a:t>
            </a:r>
            <a:r>
              <a:rPr kumimoji="1" lang="ja-JP" altLang="en-US" sz="1200" dirty="0"/>
              <a:t>の</a:t>
            </a:r>
            <a:r>
              <a:rPr kumimoji="1" lang="en-US" altLang="ja-JP" sz="1200" dirty="0" err="1"/>
              <a:t>Flet‘s</a:t>
            </a:r>
            <a:r>
              <a:rPr kumimoji="1" lang="en-US" altLang="ja-JP" sz="1200" dirty="0"/>
              <a:t> </a:t>
            </a:r>
            <a:r>
              <a:rPr kumimoji="1" lang="ja-JP" altLang="en-US" sz="1200" dirty="0"/>
              <a:t>網では </a:t>
            </a:r>
            <a:r>
              <a:rPr kumimoji="1" lang="en-US" altLang="ja-JP" sz="1200" dirty="0" err="1"/>
              <a:t>PPPoE</a:t>
            </a:r>
            <a:r>
              <a:rPr kumimoji="1" lang="en-US" altLang="ja-JP" sz="1200" dirty="0"/>
              <a:t> </a:t>
            </a:r>
            <a:r>
              <a:rPr kumimoji="1" lang="ja-JP" altLang="en-US" sz="1200" dirty="0"/>
              <a:t>を使用してユーザを認証し、契約している</a:t>
            </a:r>
            <a:r>
              <a:rPr kumimoji="1" lang="en-US" altLang="ja-JP" sz="1200" dirty="0"/>
              <a:t>ISP</a:t>
            </a:r>
            <a:r>
              <a:rPr kumimoji="1" lang="ja-JP" altLang="en-US" sz="1200" dirty="0"/>
              <a:t>へとつなぎます。</a:t>
            </a:r>
            <a:r>
              <a:rPr kumimoji="1" lang="en-US" altLang="ja-JP" sz="1200" dirty="0"/>
              <a:t>Cisco Catalyst</a:t>
            </a:r>
            <a:r>
              <a:rPr kumimoji="1" lang="ja-JP" altLang="en-US" sz="1200" dirty="0"/>
              <a:t>スイッチでは </a:t>
            </a:r>
            <a:r>
              <a:rPr kumimoji="1" lang="en-US" altLang="ja-JP" sz="1200" dirty="0" err="1"/>
              <a:t>PPPoE</a:t>
            </a:r>
            <a:r>
              <a:rPr kumimoji="1" lang="en-US" altLang="ja-JP" sz="1200" dirty="0"/>
              <a:t> </a:t>
            </a:r>
            <a:r>
              <a:rPr kumimoji="1" lang="ja-JP" altLang="en-US" sz="1200" dirty="0"/>
              <a:t>をサポートしていません。</a:t>
            </a:r>
          </a:p>
        </p:txBody>
      </p:sp>
      <p:pic>
        <p:nvPicPr>
          <p:cNvPr id="28" name="Pictur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397" y="2275835"/>
            <a:ext cx="1804554" cy="10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4"/>
          <p:cNvPicPr>
            <a:picLocks noChangeArrowheads="1"/>
          </p:cNvPicPr>
          <p:nvPr/>
        </p:nvPicPr>
        <p:blipFill>
          <a:blip r:embed="rId4" cstate="print">
            <a:alphaModFix amt="65000"/>
            <a:extLst>
              <a:ext uri="{28A0092B-C50C-407E-A947-70E740481C1C}">
                <a14:useLocalDpi xmlns:a14="http://schemas.microsoft.com/office/drawing/2010/main" val="0"/>
              </a:ext>
            </a:extLst>
          </a:blip>
          <a:srcRect/>
          <a:stretch>
            <a:fillRect/>
          </a:stretch>
        </p:blipFill>
        <p:spPr bwMode="auto">
          <a:xfrm>
            <a:off x="4678993" y="1547896"/>
            <a:ext cx="1930992" cy="237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6334425" y="2607931"/>
            <a:ext cx="1120226" cy="392399"/>
          </a:xfrm>
          <a:prstGeom prst="rect">
            <a:avLst/>
          </a:prstGeom>
          <a:noFill/>
        </p:spPr>
        <p:txBody>
          <a:bodyPr wrap="square" lIns="91424" tIns="45712" rIns="91424" bIns="45712" rtlCol="0">
            <a:spAutoFit/>
          </a:bodyPr>
          <a:lstStyle/>
          <a:p>
            <a:pPr algn="ctr"/>
            <a:r>
              <a:rPr kumimoji="1" lang="ja-JP" altLang="en-US" sz="975" dirty="0"/>
              <a:t>インターネット／回線サービス</a:t>
            </a:r>
          </a:p>
        </p:txBody>
      </p:sp>
      <p:sp>
        <p:nvSpPr>
          <p:cNvPr id="40" name="Freeform 39"/>
          <p:cNvSpPr/>
          <p:nvPr/>
        </p:nvSpPr>
        <p:spPr>
          <a:xfrm>
            <a:off x="5550061" y="2796235"/>
            <a:ext cx="666083" cy="683617"/>
          </a:xfrm>
          <a:custGeom>
            <a:avLst/>
            <a:gdLst>
              <a:gd name="connsiteX0" fmla="*/ 0 w 666256"/>
              <a:gd name="connsiteY0" fmla="*/ 48668 h 683617"/>
              <a:gd name="connsiteX1" fmla="*/ 659770 w 666256"/>
              <a:gd name="connsiteY1" fmla="*/ 65160 h 683617"/>
              <a:gd name="connsiteX2" fmla="*/ 354627 w 666256"/>
              <a:gd name="connsiteY2" fmla="*/ 683617 h 683617"/>
            </a:gdLst>
            <a:ahLst/>
            <a:cxnLst>
              <a:cxn ang="0">
                <a:pos x="connsiteX0" y="connsiteY0"/>
              </a:cxn>
              <a:cxn ang="0">
                <a:pos x="connsiteX1" y="connsiteY1"/>
              </a:cxn>
              <a:cxn ang="0">
                <a:pos x="connsiteX2" y="connsiteY2"/>
              </a:cxn>
            </a:cxnLst>
            <a:rect l="l" t="t" r="r" b="b"/>
            <a:pathLst>
              <a:path w="666256" h="683617">
                <a:moveTo>
                  <a:pt x="0" y="48668"/>
                </a:moveTo>
                <a:cubicBezTo>
                  <a:pt x="300332" y="4001"/>
                  <a:pt x="600665" y="-40665"/>
                  <a:pt x="659770" y="65160"/>
                </a:cubicBezTo>
                <a:cubicBezTo>
                  <a:pt x="718875" y="170985"/>
                  <a:pt x="354627" y="683617"/>
                  <a:pt x="354627" y="683617"/>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41" name="Freeform 40"/>
          <p:cNvSpPr/>
          <p:nvPr/>
        </p:nvSpPr>
        <p:spPr>
          <a:xfrm>
            <a:off x="5558306" y="2168722"/>
            <a:ext cx="719714" cy="667934"/>
          </a:xfrm>
          <a:custGeom>
            <a:avLst/>
            <a:gdLst>
              <a:gd name="connsiteX0" fmla="*/ 0 w 719901"/>
              <a:gd name="connsiteY0" fmla="*/ 667934 h 667934"/>
              <a:gd name="connsiteX1" fmla="*/ 709253 w 719901"/>
              <a:gd name="connsiteY1" fmla="*/ 437043 h 667934"/>
              <a:gd name="connsiteX2" fmla="*/ 445345 w 719901"/>
              <a:gd name="connsiteY2" fmla="*/ 0 h 667934"/>
            </a:gdLst>
            <a:ahLst/>
            <a:cxnLst>
              <a:cxn ang="0">
                <a:pos x="connsiteX0" y="connsiteY0"/>
              </a:cxn>
              <a:cxn ang="0">
                <a:pos x="connsiteX1" y="connsiteY1"/>
              </a:cxn>
              <a:cxn ang="0">
                <a:pos x="connsiteX2" y="connsiteY2"/>
              </a:cxn>
            </a:cxnLst>
            <a:rect l="l" t="t" r="r" b="b"/>
            <a:pathLst>
              <a:path w="719901" h="667934">
                <a:moveTo>
                  <a:pt x="0" y="667934"/>
                </a:moveTo>
                <a:cubicBezTo>
                  <a:pt x="317514" y="608149"/>
                  <a:pt x="635029" y="548365"/>
                  <a:pt x="709253" y="437043"/>
                </a:cubicBezTo>
                <a:cubicBezTo>
                  <a:pt x="783477" y="325721"/>
                  <a:pt x="445345" y="0"/>
                  <a:pt x="445345" y="0"/>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42" name="Freeform 41"/>
          <p:cNvSpPr/>
          <p:nvPr/>
        </p:nvSpPr>
        <p:spPr>
          <a:xfrm>
            <a:off x="5904597" y="2168723"/>
            <a:ext cx="429829" cy="1302883"/>
          </a:xfrm>
          <a:custGeom>
            <a:avLst/>
            <a:gdLst>
              <a:gd name="connsiteX0" fmla="*/ 98965 w 429941"/>
              <a:gd name="connsiteY0" fmla="*/ 0 h 1302883"/>
              <a:gd name="connsiteX1" fmla="*/ 428850 w 429941"/>
              <a:gd name="connsiteY1" fmla="*/ 503012 h 1302883"/>
              <a:gd name="connsiteX2" fmla="*/ 0 w 429941"/>
              <a:gd name="connsiteY2" fmla="*/ 1302883 h 1302883"/>
            </a:gdLst>
            <a:ahLst/>
            <a:cxnLst>
              <a:cxn ang="0">
                <a:pos x="connsiteX0" y="connsiteY0"/>
              </a:cxn>
              <a:cxn ang="0">
                <a:pos x="connsiteX1" y="connsiteY1"/>
              </a:cxn>
              <a:cxn ang="0">
                <a:pos x="connsiteX2" y="connsiteY2"/>
              </a:cxn>
            </a:cxnLst>
            <a:rect l="l" t="t" r="r" b="b"/>
            <a:pathLst>
              <a:path w="429941" h="1302883">
                <a:moveTo>
                  <a:pt x="98965" y="0"/>
                </a:moveTo>
                <a:cubicBezTo>
                  <a:pt x="272154" y="142932"/>
                  <a:pt x="445344" y="285865"/>
                  <a:pt x="428850" y="503012"/>
                </a:cubicBezTo>
                <a:cubicBezTo>
                  <a:pt x="412356" y="720159"/>
                  <a:pt x="0" y="1302883"/>
                  <a:pt x="0" y="1302883"/>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pic>
        <p:nvPicPr>
          <p:cNvPr id="29"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814" y="2689252"/>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630" y="3458631"/>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489" y="1868306"/>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4924013" y="3781823"/>
            <a:ext cx="1616382" cy="438565"/>
          </a:xfrm>
          <a:prstGeom prst="rect">
            <a:avLst/>
          </a:prstGeom>
          <a:noFill/>
        </p:spPr>
        <p:txBody>
          <a:bodyPr wrap="square" lIns="91424" tIns="45712" rIns="91424" bIns="45712" rtlCol="0">
            <a:spAutoFit/>
          </a:bodyPr>
          <a:lstStyle/>
          <a:p>
            <a:pPr algn="ctr"/>
            <a:r>
              <a:rPr kumimoji="1" lang="en-US" altLang="ja-JP" sz="1125" dirty="0"/>
              <a:t>A</a:t>
            </a:r>
            <a:r>
              <a:rPr kumimoji="1" lang="ja-JP" altLang="en-US" sz="1125" dirty="0"/>
              <a:t>社だけの</a:t>
            </a:r>
            <a:endParaRPr kumimoji="1" lang="en-US" altLang="ja-JP" sz="1125" dirty="0"/>
          </a:p>
          <a:p>
            <a:pPr algn="ctr"/>
            <a:r>
              <a:rPr kumimoji="1" lang="ja-JP" altLang="en-US" sz="1125" dirty="0"/>
              <a:t>仮想閉域ネットワーク</a:t>
            </a:r>
          </a:p>
        </p:txBody>
      </p:sp>
      <p:pic>
        <p:nvPicPr>
          <p:cNvPr id="44" name="Picture 14"/>
          <p:cNvPicPr>
            <a:picLocks noChangeArrowheads="1"/>
          </p:cNvPicPr>
          <p:nvPr/>
        </p:nvPicPr>
        <p:blipFill>
          <a:blip r:embed="rId4" cstate="print">
            <a:alphaModFix amt="65000"/>
            <a:extLst>
              <a:ext uri="{28A0092B-C50C-407E-A947-70E740481C1C}">
                <a14:useLocalDpi xmlns:a14="http://schemas.microsoft.com/office/drawing/2010/main" val="0"/>
              </a:ext>
            </a:extLst>
          </a:blip>
          <a:srcRect/>
          <a:stretch>
            <a:fillRect/>
          </a:stretch>
        </p:blipFill>
        <p:spPr bwMode="auto">
          <a:xfrm>
            <a:off x="7187727" y="1726384"/>
            <a:ext cx="1404730" cy="186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121" y="2899332"/>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200" y="2184950"/>
            <a:ext cx="513816" cy="3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44"/>
          <p:cNvSpPr/>
          <p:nvPr/>
        </p:nvSpPr>
        <p:spPr>
          <a:xfrm>
            <a:off x="7363931" y="2374876"/>
            <a:ext cx="445254" cy="700917"/>
          </a:xfrm>
          <a:custGeom>
            <a:avLst/>
            <a:gdLst>
              <a:gd name="connsiteX0" fmla="*/ 428875 w 445370"/>
              <a:gd name="connsiteY0" fmla="*/ 0 h 700917"/>
              <a:gd name="connsiteX1" fmla="*/ 25 w 445370"/>
              <a:gd name="connsiteY1" fmla="*/ 395812 h 700917"/>
              <a:gd name="connsiteX2" fmla="*/ 445370 w 445370"/>
              <a:gd name="connsiteY2" fmla="*/ 700917 h 700917"/>
            </a:gdLst>
            <a:ahLst/>
            <a:cxnLst>
              <a:cxn ang="0">
                <a:pos x="connsiteX0" y="connsiteY0"/>
              </a:cxn>
              <a:cxn ang="0">
                <a:pos x="connsiteX1" y="connsiteY1"/>
              </a:cxn>
              <a:cxn ang="0">
                <a:pos x="connsiteX2" y="connsiteY2"/>
              </a:cxn>
            </a:cxnLst>
            <a:rect l="l" t="t" r="r" b="b"/>
            <a:pathLst>
              <a:path w="445370" h="700917">
                <a:moveTo>
                  <a:pt x="428875" y="0"/>
                </a:moveTo>
                <a:cubicBezTo>
                  <a:pt x="213075" y="139496"/>
                  <a:pt x="-2724" y="278993"/>
                  <a:pt x="25" y="395812"/>
                </a:cubicBezTo>
                <a:cubicBezTo>
                  <a:pt x="2774" y="512631"/>
                  <a:pt x="445370" y="700917"/>
                  <a:pt x="445370" y="700917"/>
                </a:cubicBezTo>
              </a:path>
            </a:pathLst>
          </a:custGeom>
        </p:spPr>
        <p:style>
          <a:lnRef idx="2">
            <a:schemeClr val="accent1"/>
          </a:lnRef>
          <a:fillRef idx="0">
            <a:schemeClr val="accent1"/>
          </a:fillRef>
          <a:effectRef idx="1">
            <a:schemeClr val="accent1"/>
          </a:effectRef>
          <a:fontRef idx="minor">
            <a:schemeClr val="tx1"/>
          </a:fontRef>
        </p:style>
        <p:txBody>
          <a:bodyPr lIns="91424" tIns="45712" rIns="91424" bIns="45712" rtlCol="0" anchor="ctr"/>
          <a:lstStyle/>
          <a:p>
            <a:pPr algn="ctr"/>
            <a:endParaRPr kumimoji="1" lang="ja-JP" altLang="en-US" sz="1350"/>
          </a:p>
        </p:txBody>
      </p:sp>
      <p:sp>
        <p:nvSpPr>
          <p:cNvPr id="46" name="TextBox 45"/>
          <p:cNvSpPr txBox="1"/>
          <p:nvPr/>
        </p:nvSpPr>
        <p:spPr>
          <a:xfrm>
            <a:off x="7218824" y="3494542"/>
            <a:ext cx="1616382" cy="438565"/>
          </a:xfrm>
          <a:prstGeom prst="rect">
            <a:avLst/>
          </a:prstGeom>
          <a:noFill/>
        </p:spPr>
        <p:txBody>
          <a:bodyPr wrap="square" lIns="91424" tIns="45712" rIns="91424" bIns="45712" rtlCol="0">
            <a:spAutoFit/>
          </a:bodyPr>
          <a:lstStyle/>
          <a:p>
            <a:pPr algn="ctr"/>
            <a:r>
              <a:rPr kumimoji="1" lang="en-US" altLang="ja-JP" sz="1125" dirty="0"/>
              <a:t>B</a:t>
            </a:r>
            <a:r>
              <a:rPr kumimoji="1" lang="ja-JP" altLang="en-US" sz="1125" dirty="0"/>
              <a:t>社だけの</a:t>
            </a:r>
            <a:endParaRPr kumimoji="1" lang="en-US" altLang="ja-JP" sz="1125" dirty="0"/>
          </a:p>
          <a:p>
            <a:pPr algn="ctr"/>
            <a:r>
              <a:rPr kumimoji="1" lang="ja-JP" altLang="en-US" sz="1125" dirty="0"/>
              <a:t>仮想閉域ネットワーク</a:t>
            </a:r>
          </a:p>
        </p:txBody>
      </p:sp>
      <p:sp>
        <p:nvSpPr>
          <p:cNvPr id="47" name="TextBox 46"/>
          <p:cNvSpPr txBox="1"/>
          <p:nvPr/>
        </p:nvSpPr>
        <p:spPr>
          <a:xfrm>
            <a:off x="4678992" y="4299942"/>
            <a:ext cx="4465008" cy="646315"/>
          </a:xfrm>
          <a:prstGeom prst="rect">
            <a:avLst/>
          </a:prstGeom>
        </p:spPr>
        <p:style>
          <a:lnRef idx="1">
            <a:schemeClr val="accent4"/>
          </a:lnRef>
          <a:fillRef idx="2">
            <a:schemeClr val="accent4"/>
          </a:fillRef>
          <a:effectRef idx="1">
            <a:schemeClr val="accent4"/>
          </a:effectRef>
          <a:fontRef idx="minor">
            <a:schemeClr val="dk1"/>
          </a:fontRef>
        </p:style>
        <p:txBody>
          <a:bodyPr wrap="square" lIns="91424" tIns="45712" rIns="91424" bIns="45712" rtlCol="0">
            <a:spAutoFit/>
          </a:bodyPr>
          <a:lstStyle/>
          <a:p>
            <a:r>
              <a:rPr kumimoji="1" lang="ja-JP" altLang="en-US" sz="1200" dirty="0"/>
              <a:t>オープンなインターネット回線上で、トラフィックを暗号化しトンネルすること</a:t>
            </a:r>
            <a:r>
              <a:rPr kumimoji="1" lang="ja-JP" altLang="en-US" sz="1200" dirty="0" smtClean="0"/>
              <a:t>で 仮想閉域</a:t>
            </a:r>
            <a:r>
              <a:rPr kumimoji="1" lang="ja-JP" altLang="en-US" sz="1200" dirty="0"/>
              <a:t>ネットワーク（</a:t>
            </a:r>
            <a:r>
              <a:rPr kumimoji="1" lang="en-US" altLang="ja-JP" sz="1200" dirty="0"/>
              <a:t>VPN</a:t>
            </a:r>
            <a:r>
              <a:rPr kumimoji="1" lang="ja-JP" altLang="en-US" sz="1200" dirty="0"/>
              <a:t>）を実現します。</a:t>
            </a:r>
            <a:r>
              <a:rPr kumimoji="1" lang="en-US" altLang="ja-JP" sz="1200" dirty="0"/>
              <a:t>Cisco Catalyst </a:t>
            </a:r>
            <a:r>
              <a:rPr kumimoji="1" lang="ja-JP" altLang="en-US" sz="1200" dirty="0"/>
              <a:t>スイッチにはこの機能はありません。</a:t>
            </a:r>
          </a:p>
        </p:txBody>
      </p:sp>
      <p:sp>
        <p:nvSpPr>
          <p:cNvPr id="48" name="TextBox 47"/>
          <p:cNvSpPr txBox="1"/>
          <p:nvPr/>
        </p:nvSpPr>
        <p:spPr>
          <a:xfrm>
            <a:off x="2329013" y="3215977"/>
            <a:ext cx="1914058" cy="854064"/>
          </a:xfrm>
          <a:prstGeom prst="rect">
            <a:avLst/>
          </a:prstGeom>
          <a:noFill/>
        </p:spPr>
        <p:txBody>
          <a:bodyPr wrap="square" lIns="91424" tIns="45712" rIns="91424" bIns="45712" rtlCol="0">
            <a:spAutoFit/>
          </a:bodyPr>
          <a:lstStyle/>
          <a:p>
            <a:r>
              <a:rPr kumimoji="1" lang="en-US" altLang="ja-JP" sz="825" dirty="0"/>
              <a:t>※KDDI</a:t>
            </a:r>
            <a:r>
              <a:rPr kumimoji="1" lang="ja-JP" altLang="en-US" sz="825" dirty="0"/>
              <a:t>やソフトバンクなど他社キャリアが</a:t>
            </a:r>
            <a:r>
              <a:rPr kumimoji="1" lang="en-US" altLang="ja-JP" sz="825" dirty="0"/>
              <a:t>NTT</a:t>
            </a:r>
            <a:r>
              <a:rPr kumimoji="1" lang="ja-JP" altLang="en-US" sz="825" dirty="0"/>
              <a:t>の </a:t>
            </a:r>
            <a:r>
              <a:rPr kumimoji="1" lang="en-US" altLang="ja-JP" sz="825" dirty="0" err="1"/>
              <a:t>Flet‘s</a:t>
            </a:r>
            <a:r>
              <a:rPr kumimoji="1" lang="en-US" altLang="ja-JP" sz="825" dirty="0"/>
              <a:t> </a:t>
            </a:r>
            <a:r>
              <a:rPr kumimoji="1" lang="ja-JP" altLang="en-US" sz="825" dirty="0"/>
              <a:t>網を使用してサービス提供していることがあります。そのため、</a:t>
            </a:r>
            <a:r>
              <a:rPr kumimoji="1" lang="en-US" altLang="ja-JP" sz="825" dirty="0"/>
              <a:t>NTT</a:t>
            </a:r>
            <a:r>
              <a:rPr kumimoji="1" lang="ja-JP" altLang="en-US" sz="825" dirty="0"/>
              <a:t>提供のサービスだけが </a:t>
            </a:r>
            <a:r>
              <a:rPr kumimoji="1" lang="en-US" altLang="ja-JP" sz="825" dirty="0" err="1"/>
              <a:t>PPPoE</a:t>
            </a:r>
            <a:r>
              <a:rPr kumimoji="1" lang="en-US" altLang="ja-JP" sz="825" dirty="0"/>
              <a:t> </a:t>
            </a:r>
            <a:r>
              <a:rPr kumimoji="1" lang="ja-JP" altLang="en-US" sz="825" dirty="0"/>
              <a:t>を必要とするわけではなく、他社のサービスでも必要となることがあります。</a:t>
            </a:r>
          </a:p>
        </p:txBody>
      </p:sp>
    </p:spTree>
    <p:extLst>
      <p:ext uri="{BB962C8B-B14F-4D97-AF65-F5344CB8AC3E}">
        <p14:creationId xmlns:p14="http://schemas.microsoft.com/office/powerpoint/2010/main" val="246600017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65589"/>
            <a:ext cx="8345488" cy="731837"/>
          </a:xfrm>
        </p:spPr>
        <p:txBody>
          <a:bodyPr/>
          <a:lstStyle/>
          <a:p>
            <a:r>
              <a:rPr kumimoji="1" lang="ja-JP" altLang="en-US" sz="2800" dirty="0" smtClean="0"/>
              <a:t>将来性：</a:t>
            </a:r>
            <a:r>
              <a:rPr kumimoji="1" lang="en-US" altLang="ja-JP" sz="2800" dirty="0" smtClean="0"/>
              <a:t>SDN</a:t>
            </a:r>
            <a:r>
              <a:rPr kumimoji="1" lang="ja-JP" altLang="en-US" sz="2800" dirty="0" err="1" smtClean="0"/>
              <a:t>への</a:t>
            </a:r>
            <a:r>
              <a:rPr kumimoji="1" lang="ja-JP" altLang="en-US" sz="2800" dirty="0" smtClean="0"/>
              <a:t>対応と高度なセキュリティの提供</a:t>
            </a:r>
            <a:endParaRPr kumimoji="1" lang="ja-JP" altLang="en-US" sz="2800" dirty="0"/>
          </a:p>
        </p:txBody>
      </p:sp>
      <p:sp>
        <p:nvSpPr>
          <p:cNvPr id="3"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これからの企業ネットワークに求められる要件</a:t>
            </a:r>
          </a:p>
        </p:txBody>
      </p:sp>
      <p:pic>
        <p:nvPicPr>
          <p:cNvPr id="4" name="図 3"/>
          <p:cNvPicPr>
            <a:picLocks noChangeAspect="1"/>
          </p:cNvPicPr>
          <p:nvPr/>
        </p:nvPicPr>
        <p:blipFill>
          <a:blip r:embed="rId2">
            <a:duotone>
              <a:srgbClr val="FFFFFF">
                <a:shade val="45000"/>
                <a:satMod val="135000"/>
              </a:srgbClr>
              <a:prstClr val="white"/>
            </a:duotone>
            <a:extLst>
              <a:ext uri="{28A0092B-C50C-407E-A947-70E740481C1C}">
                <a14:useLocalDpi xmlns:a14="http://schemas.microsoft.com/office/drawing/2010/main" val="0"/>
              </a:ext>
            </a:extLst>
          </a:blip>
          <a:stretch>
            <a:fillRect/>
          </a:stretch>
        </p:blipFill>
        <p:spPr>
          <a:xfrm>
            <a:off x="1191" y="1005576"/>
            <a:ext cx="9141619" cy="3726414"/>
          </a:xfrm>
          <a:prstGeom prst="rect">
            <a:avLst/>
          </a:prstGeom>
        </p:spPr>
      </p:pic>
      <p:sp>
        <p:nvSpPr>
          <p:cNvPr id="5" name="角丸四角形 4"/>
          <p:cNvSpPr/>
          <p:nvPr/>
        </p:nvSpPr>
        <p:spPr>
          <a:xfrm>
            <a:off x="6064096" y="3206731"/>
            <a:ext cx="2791451" cy="799642"/>
          </a:xfrm>
          <a:prstGeom prst="roundRect">
            <a:avLst/>
          </a:prstGeom>
          <a:solidFill>
            <a:srgbClr val="00B0F0"/>
          </a:solidFill>
          <a:ln>
            <a:no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新しい</a:t>
            </a:r>
            <a:endParaRPr kumimoji="1" lang="en-US" altLang="ja-JP" sz="1799"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a:t>
            </a:r>
            <a:r>
              <a:rPr kumimoji="1" lang="ja-JP" altLang="en-US" sz="2000" b="1" kern="0" dirty="0">
                <a:solidFill>
                  <a:srgbClr val="FFFFFF"/>
                </a:solidFill>
                <a:cs typeface="メイリオ" panose="020B0604030504040204" pitchFamily="50" charset="-128"/>
              </a:rPr>
              <a:t>セキュリティ</a:t>
            </a:r>
            <a:r>
              <a:rPr kumimoji="1" lang="ja-JP" altLang="en-US" sz="1799" kern="0" dirty="0">
                <a:solidFill>
                  <a:srgbClr val="FFFFFF"/>
                </a:solidFill>
                <a:cs typeface="メイリオ" panose="020B0604030504040204" pitchFamily="50" charset="-128"/>
              </a:rPr>
              <a:t>実装」</a:t>
            </a:r>
            <a:endParaRPr kumimoji="1" lang="en-US" altLang="ja-JP" sz="1799" kern="0" dirty="0">
              <a:solidFill>
                <a:srgbClr val="FFFFFF"/>
              </a:solidFill>
              <a:cs typeface="メイリオ" panose="020B0604030504040204" pitchFamily="50" charset="-128"/>
            </a:endParaRPr>
          </a:p>
        </p:txBody>
      </p:sp>
      <p:sp>
        <p:nvSpPr>
          <p:cNvPr id="6" name="角丸四角形 5"/>
          <p:cNvSpPr/>
          <p:nvPr/>
        </p:nvSpPr>
        <p:spPr>
          <a:xfrm>
            <a:off x="3155958" y="3206731"/>
            <a:ext cx="2824781" cy="799642"/>
          </a:xfrm>
          <a:prstGeom prst="roundRect">
            <a:avLst/>
          </a:prstGeom>
          <a:solidFill>
            <a:srgbClr val="00B0F0"/>
          </a:solidFill>
          <a:ln>
            <a:no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新しい</a:t>
            </a:r>
            <a:endParaRPr kumimoji="1" lang="en-US" altLang="ja-JP" sz="1799"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a:t>
            </a:r>
            <a:r>
              <a:rPr kumimoji="1" lang="en-US" altLang="ja-JP" sz="2000" b="1" kern="0" dirty="0">
                <a:solidFill>
                  <a:srgbClr val="FFFFFF"/>
                </a:solidFill>
                <a:cs typeface="メイリオ" panose="020B0604030504040204" pitchFamily="50" charset="-128"/>
              </a:rPr>
              <a:t>LAN</a:t>
            </a:r>
            <a:r>
              <a:rPr kumimoji="1" lang="ja-JP" altLang="en-US" sz="1799" kern="0" dirty="0">
                <a:solidFill>
                  <a:srgbClr val="FFFFFF"/>
                </a:solidFill>
                <a:cs typeface="メイリオ" panose="020B0604030504040204" pitchFamily="50" charset="-128"/>
              </a:rPr>
              <a:t>セグメント実装」</a:t>
            </a:r>
            <a:endParaRPr kumimoji="1" lang="en-US" altLang="ja-JP" sz="1799" kern="0" dirty="0">
              <a:solidFill>
                <a:srgbClr val="FFFFFF"/>
              </a:solidFill>
              <a:cs typeface="メイリオ" panose="020B0604030504040204" pitchFamily="50" charset="-128"/>
            </a:endParaRPr>
          </a:p>
        </p:txBody>
      </p:sp>
      <p:sp>
        <p:nvSpPr>
          <p:cNvPr id="7" name="角丸四角形 6"/>
          <p:cNvSpPr/>
          <p:nvPr/>
        </p:nvSpPr>
        <p:spPr>
          <a:xfrm>
            <a:off x="288454" y="3206731"/>
            <a:ext cx="2784145" cy="799642"/>
          </a:xfrm>
          <a:prstGeom prst="roundRect">
            <a:avLst/>
          </a:prstGeom>
          <a:solidFill>
            <a:srgbClr val="00B0F0"/>
          </a:solidFill>
          <a:ln>
            <a:no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新しい</a:t>
            </a:r>
            <a:endParaRPr kumimoji="1" lang="en-US" altLang="ja-JP" sz="1799"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a:t>
            </a:r>
            <a:r>
              <a:rPr kumimoji="1" lang="en-US" altLang="ja-JP" sz="2000" b="1" kern="0" dirty="0">
                <a:solidFill>
                  <a:srgbClr val="FFFFFF"/>
                </a:solidFill>
                <a:cs typeface="メイリオ" panose="020B0604030504040204" pitchFamily="50" charset="-128"/>
              </a:rPr>
              <a:t>WAN</a:t>
            </a:r>
            <a:r>
              <a:rPr kumimoji="1" lang="ja-JP" altLang="en-US" sz="1799" kern="0" dirty="0">
                <a:solidFill>
                  <a:srgbClr val="FFFFFF"/>
                </a:solidFill>
                <a:cs typeface="メイリオ" panose="020B0604030504040204" pitchFamily="50" charset="-128"/>
              </a:rPr>
              <a:t>実装」</a:t>
            </a:r>
            <a:endParaRPr kumimoji="1" lang="en-US" altLang="ja-JP" sz="1799" kern="0" dirty="0">
              <a:solidFill>
                <a:srgbClr val="FFFFFF"/>
              </a:solidFill>
              <a:cs typeface="メイリオ" panose="020B0604030504040204" pitchFamily="50" charset="-128"/>
            </a:endParaRPr>
          </a:p>
        </p:txBody>
      </p:sp>
      <p:sp>
        <p:nvSpPr>
          <p:cNvPr id="8" name="ホームベース 7"/>
          <p:cNvSpPr/>
          <p:nvPr/>
        </p:nvSpPr>
        <p:spPr>
          <a:xfrm rot="5400000">
            <a:off x="987849" y="1207156"/>
            <a:ext cx="1371247" cy="2770037"/>
          </a:xfrm>
          <a:prstGeom prst="homePlate">
            <a:avLst>
              <a:gd name="adj" fmla="val 15187"/>
            </a:avLst>
          </a:prstGeom>
          <a:solidFill>
            <a:srgbClr val="676767"/>
          </a:solidFill>
          <a:ln>
            <a:noFill/>
          </a:ln>
          <a:effectLst/>
          <a:scene3d>
            <a:camera prst="orthographicFront">
              <a:rot lat="0" lon="0" rev="0"/>
            </a:camera>
            <a:lightRig rig="threePt" dir="t">
              <a:rot lat="0" lon="0" rev="1200000"/>
            </a:lightRig>
          </a:scene3d>
          <a:sp3d/>
        </p:spPr>
        <p:txBody>
          <a:bodyPr vert="eaVert" rtlCol="0" anchor="ctr"/>
          <a:lstStyle/>
          <a:p>
            <a:pPr algn="ctr" defTabSz="457086" fontAlgn="base">
              <a:spcBef>
                <a:spcPct val="0"/>
              </a:spcBef>
              <a:spcAft>
                <a:spcPct val="0"/>
              </a:spcAft>
              <a:defRPr/>
            </a:pPr>
            <a:endParaRPr kumimoji="1" lang="ja-JP" altLang="en-US" sz="1799" kern="0" dirty="0">
              <a:solidFill>
                <a:srgbClr val="FFFFFF"/>
              </a:solidFill>
              <a:cs typeface="メイリオ" panose="020B0604030504040204" pitchFamily="50" charset="-128"/>
            </a:endParaRPr>
          </a:p>
        </p:txBody>
      </p:sp>
      <p:sp>
        <p:nvSpPr>
          <p:cNvPr id="9" name="正方形/長方形 8"/>
          <p:cNvSpPr/>
          <p:nvPr/>
        </p:nvSpPr>
        <p:spPr>
          <a:xfrm>
            <a:off x="288454" y="1131154"/>
            <a:ext cx="2770037" cy="741222"/>
          </a:xfrm>
          <a:prstGeom prst="rect">
            <a:avLst/>
          </a:prstGeom>
          <a:solidFill>
            <a:srgbClr val="676767">
              <a:lumMod val="50000"/>
            </a:srgbClr>
          </a:solidFill>
          <a:ln>
            <a:noFill/>
          </a:ln>
          <a:effectLst/>
          <a:scene3d>
            <a:camera prst="orthographicFront">
              <a:rot lat="0" lon="0" rev="0"/>
            </a:camera>
            <a:lightRig rig="threePt" dir="t">
              <a:rot lat="0" lon="0" rev="1200000"/>
            </a:lightRig>
          </a:scene3d>
          <a:sp3d/>
        </p:spPr>
        <p:txBody>
          <a:bodyPr rtlCol="0" anchor="ctr"/>
          <a:lstStyle/>
          <a:p>
            <a:pPr algn="ctr" defTabSz="457086" fontAlgn="base">
              <a:spcBef>
                <a:spcPct val="0"/>
              </a:spcBef>
              <a:spcAft>
                <a:spcPct val="0"/>
              </a:spcAft>
              <a:defRPr/>
            </a:pPr>
            <a:r>
              <a:rPr kumimoji="1" lang="ja-JP" altLang="en-US" sz="1799" kern="0" dirty="0" smtClean="0">
                <a:solidFill>
                  <a:srgbClr val="FFFFFF"/>
                </a:solidFill>
                <a:cs typeface="メイリオ" panose="020B0604030504040204" pitchFamily="50" charset="-128"/>
              </a:rPr>
              <a:t>データ トラフィック</a:t>
            </a:r>
            <a:r>
              <a:rPr kumimoji="1" lang="ja-JP" altLang="en-US" sz="1799" kern="0" dirty="0">
                <a:solidFill>
                  <a:srgbClr val="FFFFFF"/>
                </a:solidFill>
                <a:cs typeface="メイリオ" panose="020B0604030504040204" pitchFamily="50" charset="-128"/>
              </a:rPr>
              <a:t>の流れ</a:t>
            </a:r>
            <a:endParaRPr kumimoji="1" lang="en-US" altLang="ja-JP" sz="1799"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の変化と増加への対応</a:t>
            </a:r>
          </a:p>
        </p:txBody>
      </p:sp>
      <p:sp>
        <p:nvSpPr>
          <p:cNvPr id="10" name="ホームベース 9"/>
          <p:cNvSpPr/>
          <p:nvPr/>
        </p:nvSpPr>
        <p:spPr>
          <a:xfrm rot="5400000">
            <a:off x="3875671" y="1186836"/>
            <a:ext cx="1371247" cy="2810672"/>
          </a:xfrm>
          <a:prstGeom prst="homePlate">
            <a:avLst>
              <a:gd name="adj" fmla="val 15187"/>
            </a:avLst>
          </a:prstGeom>
          <a:solidFill>
            <a:srgbClr val="676767"/>
          </a:solidFill>
          <a:ln>
            <a:noFill/>
          </a:ln>
          <a:effectLst/>
          <a:scene3d>
            <a:camera prst="orthographicFront">
              <a:rot lat="0" lon="0" rev="0"/>
            </a:camera>
            <a:lightRig rig="threePt" dir="t">
              <a:rot lat="0" lon="0" rev="1200000"/>
            </a:lightRig>
          </a:scene3d>
          <a:sp3d/>
        </p:spPr>
        <p:txBody>
          <a:bodyPr rtlCol="0" anchor="ctr"/>
          <a:lstStyle/>
          <a:p>
            <a:pPr algn="ctr" defTabSz="457086" fontAlgn="base">
              <a:spcBef>
                <a:spcPct val="0"/>
              </a:spcBef>
              <a:spcAft>
                <a:spcPct val="0"/>
              </a:spcAft>
              <a:defRPr/>
            </a:pPr>
            <a:endParaRPr kumimoji="1" lang="ja-JP" altLang="en-US" sz="1799" kern="0" dirty="0">
              <a:solidFill>
                <a:srgbClr val="FFFFFF"/>
              </a:solidFill>
              <a:cs typeface="メイリオ" panose="020B0604030504040204" pitchFamily="50" charset="-128"/>
            </a:endParaRPr>
          </a:p>
        </p:txBody>
      </p:sp>
      <p:sp>
        <p:nvSpPr>
          <p:cNvPr id="11" name="正方形/長方形 10"/>
          <p:cNvSpPr/>
          <p:nvPr/>
        </p:nvSpPr>
        <p:spPr>
          <a:xfrm>
            <a:off x="3155959" y="1131153"/>
            <a:ext cx="2810672" cy="741222"/>
          </a:xfrm>
          <a:prstGeom prst="rect">
            <a:avLst/>
          </a:prstGeom>
          <a:solidFill>
            <a:srgbClr val="676767">
              <a:lumMod val="50000"/>
            </a:srgbClr>
          </a:solidFill>
          <a:ln>
            <a:noFill/>
          </a:ln>
          <a:effectLst/>
          <a:scene3d>
            <a:camera prst="orthographicFront">
              <a:rot lat="0" lon="0" rev="0"/>
            </a:camera>
            <a:lightRig rig="threePt" dir="t">
              <a:rot lat="0" lon="0" rev="1200000"/>
            </a:lightRig>
          </a:scene3d>
          <a:sp3d/>
        </p:spPr>
        <p:txBody>
          <a:bodyPr rtlCol="0" anchor="ctr"/>
          <a:lstStyle/>
          <a:p>
            <a:pPr algn="ctr" defTabSz="457086" fontAlgn="base">
              <a:spcBef>
                <a:spcPct val="0"/>
              </a:spcBef>
              <a:spcAft>
                <a:spcPct val="0"/>
              </a:spcAft>
              <a:defRPr/>
            </a:pPr>
            <a:r>
              <a:rPr kumimoji="1" lang="ja-JP" altLang="en-US" sz="1799" kern="0" dirty="0">
                <a:solidFill>
                  <a:srgbClr val="FFFFFF"/>
                </a:solidFill>
                <a:cs typeface="メイリオ" panose="020B0604030504040204" pitchFamily="50" charset="-128"/>
              </a:rPr>
              <a:t>大量デバイス接続による</a:t>
            </a:r>
            <a:r>
              <a:rPr kumimoji="1" lang="en-US" altLang="ja-JP" sz="1799" kern="0" dirty="0">
                <a:solidFill>
                  <a:srgbClr val="FFFFFF"/>
                </a:solidFill>
                <a:cs typeface="メイリオ" panose="020B0604030504040204" pitchFamily="50" charset="-128"/>
              </a:rPr>
              <a:t>LAN</a:t>
            </a:r>
            <a:r>
              <a:rPr kumimoji="1" lang="ja-JP" altLang="en-US" sz="1799" kern="0" dirty="0">
                <a:solidFill>
                  <a:srgbClr val="FFFFFF"/>
                </a:solidFill>
                <a:cs typeface="メイリオ" panose="020B0604030504040204" pitchFamily="50" charset="-128"/>
              </a:rPr>
              <a:t>設計の見直し</a:t>
            </a:r>
          </a:p>
        </p:txBody>
      </p:sp>
      <p:sp>
        <p:nvSpPr>
          <p:cNvPr id="12" name="ホームベース 11"/>
          <p:cNvSpPr/>
          <p:nvPr/>
        </p:nvSpPr>
        <p:spPr>
          <a:xfrm rot="5400000">
            <a:off x="6774200" y="1196449"/>
            <a:ext cx="1371245" cy="2791448"/>
          </a:xfrm>
          <a:prstGeom prst="homePlate">
            <a:avLst>
              <a:gd name="adj" fmla="val 15187"/>
            </a:avLst>
          </a:prstGeom>
          <a:solidFill>
            <a:srgbClr val="676767"/>
          </a:solidFill>
          <a:ln>
            <a:noFill/>
          </a:ln>
          <a:effectLst/>
          <a:scene3d>
            <a:camera prst="orthographicFront">
              <a:rot lat="0" lon="0" rev="0"/>
            </a:camera>
            <a:lightRig rig="threePt" dir="t">
              <a:rot lat="0" lon="0" rev="1200000"/>
            </a:lightRig>
          </a:scene3d>
          <a:sp3d/>
        </p:spPr>
        <p:txBody>
          <a:bodyPr rtlCol="0" anchor="ctr"/>
          <a:lstStyle/>
          <a:p>
            <a:pPr algn="ctr" defTabSz="457086" fontAlgn="base">
              <a:spcBef>
                <a:spcPct val="0"/>
              </a:spcBef>
              <a:spcAft>
                <a:spcPct val="0"/>
              </a:spcAft>
              <a:defRPr/>
            </a:pPr>
            <a:endParaRPr kumimoji="1" lang="ja-JP" altLang="en-US" sz="1799" kern="0" dirty="0">
              <a:solidFill>
                <a:srgbClr val="FFFFFF"/>
              </a:solidFill>
              <a:cs typeface="メイリオ" panose="020B0604030504040204" pitchFamily="50" charset="-128"/>
            </a:endParaRPr>
          </a:p>
        </p:txBody>
      </p:sp>
      <p:sp>
        <p:nvSpPr>
          <p:cNvPr id="13" name="正方形/長方形 12"/>
          <p:cNvSpPr/>
          <p:nvPr/>
        </p:nvSpPr>
        <p:spPr>
          <a:xfrm>
            <a:off x="6064098" y="1131153"/>
            <a:ext cx="2791450" cy="741222"/>
          </a:xfrm>
          <a:prstGeom prst="rect">
            <a:avLst/>
          </a:prstGeom>
          <a:solidFill>
            <a:srgbClr val="676767">
              <a:lumMod val="50000"/>
            </a:srgbClr>
          </a:solidFill>
          <a:ln>
            <a:noFill/>
          </a:ln>
          <a:effectLst/>
          <a:scene3d>
            <a:camera prst="orthographicFront">
              <a:rot lat="0" lon="0" rev="0"/>
            </a:camera>
            <a:lightRig rig="threePt" dir="t">
              <a:rot lat="0" lon="0" rev="1200000"/>
            </a:lightRig>
          </a:scene3d>
          <a:sp3d/>
        </p:spPr>
        <p:txBody>
          <a:bodyPr rtlCol="0" anchor="ctr"/>
          <a:lstStyle/>
          <a:p>
            <a:pPr algn="ctr" defTabSz="457086" fontAlgn="base">
              <a:spcBef>
                <a:spcPct val="0"/>
              </a:spcBef>
              <a:spcAft>
                <a:spcPct val="0"/>
              </a:spcAft>
            </a:pPr>
            <a:r>
              <a:rPr kumimoji="1" lang="ja-JP" altLang="en-US" sz="1799" kern="0" dirty="0">
                <a:solidFill>
                  <a:srgbClr val="FFFFFF"/>
                </a:solidFill>
                <a:cs typeface="メイリオ" panose="020B0604030504040204" pitchFamily="50" charset="-128"/>
              </a:rPr>
              <a:t>増加するセキュリティ</a:t>
            </a:r>
            <a:endParaRPr kumimoji="1" lang="en-US" altLang="ja-JP" sz="1799" kern="0" dirty="0">
              <a:solidFill>
                <a:srgbClr val="FFFFFF"/>
              </a:solidFill>
              <a:cs typeface="メイリオ" panose="020B0604030504040204" pitchFamily="50" charset="-128"/>
            </a:endParaRPr>
          </a:p>
          <a:p>
            <a:pPr algn="ctr" defTabSz="457086" fontAlgn="base">
              <a:spcBef>
                <a:spcPct val="0"/>
              </a:spcBef>
              <a:spcAft>
                <a:spcPct val="0"/>
              </a:spcAft>
            </a:pPr>
            <a:r>
              <a:rPr kumimoji="1" lang="ja-JP" altLang="en-US" sz="1799" kern="0" dirty="0">
                <a:solidFill>
                  <a:srgbClr val="FFFFFF"/>
                </a:solidFill>
                <a:cs typeface="メイリオ" panose="020B0604030504040204" pitchFamily="50" charset="-128"/>
              </a:rPr>
              <a:t>の脅威への検討</a:t>
            </a:r>
          </a:p>
        </p:txBody>
      </p:sp>
      <p:sp>
        <p:nvSpPr>
          <p:cNvPr id="14" name="角丸四角形 13"/>
          <p:cNvSpPr/>
          <p:nvPr/>
        </p:nvSpPr>
        <p:spPr>
          <a:xfrm>
            <a:off x="288454" y="4055514"/>
            <a:ext cx="8567095" cy="557236"/>
          </a:xfrm>
          <a:prstGeom prst="roundRect">
            <a:avLst/>
          </a:prstGeom>
          <a:solidFill>
            <a:srgbClr val="0070C0"/>
          </a:solidFill>
          <a:ln>
            <a:no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2000" kern="0" dirty="0">
                <a:solidFill>
                  <a:srgbClr val="FFFFFF"/>
                </a:solidFill>
                <a:cs typeface="メイリオ" panose="020B0604030504040204" pitchFamily="50" charset="-128"/>
              </a:rPr>
              <a:t>自動化による運用負荷軽減</a:t>
            </a:r>
            <a:endParaRPr kumimoji="1" lang="en-US" altLang="ja-JP" sz="2000" kern="0" dirty="0">
              <a:solidFill>
                <a:srgbClr val="FFFFFF"/>
              </a:solidFill>
              <a:cs typeface="メイリオ" panose="020B0604030504040204" pitchFamily="50" charset="-128"/>
            </a:endParaRPr>
          </a:p>
        </p:txBody>
      </p:sp>
      <p:sp>
        <p:nvSpPr>
          <p:cNvPr id="15" name="テキスト ボックス 14"/>
          <p:cNvSpPr txBox="1"/>
          <p:nvPr/>
        </p:nvSpPr>
        <p:spPr>
          <a:xfrm>
            <a:off x="393201" y="2005762"/>
            <a:ext cx="2478243" cy="1077218"/>
          </a:xfrm>
          <a:prstGeom prst="rect">
            <a:avLst/>
          </a:prstGeom>
          <a:noFill/>
        </p:spPr>
        <p:txBody>
          <a:bodyPr wrap="none" rtlCol="0">
            <a:spAutoFit/>
          </a:bodyPr>
          <a:lstStyle/>
          <a:p>
            <a:pPr marL="180930" indent="-180930" defTabSz="457086" fontAlgn="base">
              <a:spcBef>
                <a:spcPct val="0"/>
              </a:spcBef>
              <a:spcAft>
                <a:spcPct val="0"/>
              </a:spcAft>
              <a:buFont typeface="Wingdings" charset="2"/>
              <a:buChar char="ü"/>
            </a:pPr>
            <a:r>
              <a:rPr kumimoji="1" lang="ja-JP" altLang="en-US" sz="1600" dirty="0">
                <a:solidFill>
                  <a:srgbClr val="FFFFFF"/>
                </a:solidFill>
                <a:cs typeface="メイリオ" panose="020B0604030504040204" pitchFamily="50" charset="-128"/>
              </a:rPr>
              <a:t>クラウド利用の増加</a:t>
            </a:r>
            <a:endParaRPr kumimoji="1" lang="en-US" altLang="ja-JP" sz="1600" dirty="0">
              <a:solidFill>
                <a:srgbClr val="FFFFFF"/>
              </a:solidFill>
              <a:cs typeface="メイリオ" panose="020B0604030504040204" pitchFamily="50" charset="-128"/>
            </a:endParaRPr>
          </a:p>
          <a:p>
            <a:pPr marL="180930" indent="-180930" defTabSz="457086" fontAlgn="base">
              <a:spcBef>
                <a:spcPct val="0"/>
              </a:spcBef>
              <a:spcAft>
                <a:spcPct val="0"/>
              </a:spcAft>
              <a:buFont typeface="Wingdings" charset="2"/>
              <a:buChar char="ü"/>
            </a:pPr>
            <a:r>
              <a:rPr kumimoji="1" lang="ja-JP" altLang="en-US" sz="1600" dirty="0">
                <a:solidFill>
                  <a:srgbClr val="FFFFFF"/>
                </a:solidFill>
                <a:cs typeface="メイリオ" panose="020B0604030504040204" pitchFamily="50" charset="-128"/>
              </a:rPr>
              <a:t>インターネット通信増加</a:t>
            </a:r>
            <a:endParaRPr kumimoji="1" lang="en-US" altLang="ja-JP" sz="1600" dirty="0">
              <a:solidFill>
                <a:srgbClr val="FFFFFF"/>
              </a:solidFill>
              <a:cs typeface="メイリオ" panose="020B0604030504040204" pitchFamily="50" charset="-128"/>
            </a:endParaRPr>
          </a:p>
          <a:p>
            <a:pPr marL="363447" lvl="1" indent="-96814" defTabSz="457086" fontAlgn="base">
              <a:spcBef>
                <a:spcPct val="0"/>
              </a:spcBef>
              <a:spcAft>
                <a:spcPct val="0"/>
              </a:spcAft>
              <a:buFont typeface="Arial"/>
              <a:buChar char="•"/>
              <a:tabLst>
                <a:tab pos="628493" algn="l"/>
              </a:tabLst>
            </a:pPr>
            <a:r>
              <a:rPr kumimoji="1" lang="en-US" altLang="ja-JP" sz="1600" dirty="0" err="1">
                <a:solidFill>
                  <a:srgbClr val="FFFFFF"/>
                </a:solidFill>
                <a:cs typeface="メイリオ" panose="020B0604030504040204" pitchFamily="50" charset="-128"/>
              </a:rPr>
              <a:t>IoT</a:t>
            </a:r>
            <a:r>
              <a:rPr kumimoji="1" lang="ja-JP" altLang="en-US" sz="1600" dirty="0">
                <a:solidFill>
                  <a:srgbClr val="FFFFFF"/>
                </a:solidFill>
                <a:cs typeface="メイリオ" panose="020B0604030504040204" pitchFamily="50" charset="-128"/>
              </a:rPr>
              <a:t>デバイス</a:t>
            </a:r>
            <a:r>
              <a:rPr kumimoji="1" lang="ja-JP" altLang="en-US" sz="1600" dirty="0">
                <a:solidFill>
                  <a:srgbClr val="FFFFFF"/>
                </a:solidFill>
                <a:cs typeface="メイリオ" panose="020B0604030504040204" pitchFamily="50" charset="-128"/>
                <a:sym typeface="Wingdings"/>
              </a:rPr>
              <a:t>クラウド</a:t>
            </a:r>
            <a:endParaRPr kumimoji="1" lang="en-US" altLang="ja-JP" sz="1600" dirty="0">
              <a:solidFill>
                <a:srgbClr val="FFFFFF"/>
              </a:solidFill>
              <a:cs typeface="メイリオ" panose="020B0604030504040204" pitchFamily="50" charset="-128"/>
              <a:sym typeface="Wingdings"/>
            </a:endParaRPr>
          </a:p>
          <a:p>
            <a:pPr marL="363447" lvl="1" indent="-96814" defTabSz="457086" fontAlgn="base">
              <a:spcBef>
                <a:spcPct val="0"/>
              </a:spcBef>
              <a:spcAft>
                <a:spcPct val="0"/>
              </a:spcAft>
              <a:buFont typeface="Arial"/>
              <a:buChar char="•"/>
              <a:tabLst>
                <a:tab pos="628493" algn="l"/>
              </a:tabLst>
            </a:pPr>
            <a:r>
              <a:rPr kumimoji="1" lang="ja-JP" altLang="en-US" sz="1600" dirty="0">
                <a:solidFill>
                  <a:srgbClr val="FFFFFF"/>
                </a:solidFill>
                <a:cs typeface="メイリオ" panose="020B0604030504040204" pitchFamily="50" charset="-128"/>
                <a:sym typeface="Wingdings"/>
              </a:rPr>
              <a:t>オフィスクラウド</a:t>
            </a:r>
            <a:endParaRPr kumimoji="1" lang="en-US" altLang="ja-JP" sz="1600" dirty="0">
              <a:solidFill>
                <a:srgbClr val="FFFFFF"/>
              </a:solidFill>
              <a:cs typeface="メイリオ" panose="020B0604030504040204" pitchFamily="50" charset="-128"/>
            </a:endParaRPr>
          </a:p>
        </p:txBody>
      </p:sp>
      <p:sp>
        <p:nvSpPr>
          <p:cNvPr id="16" name="テキスト ボックス 15"/>
          <p:cNvSpPr txBox="1"/>
          <p:nvPr/>
        </p:nvSpPr>
        <p:spPr>
          <a:xfrm>
            <a:off x="3386977" y="2005762"/>
            <a:ext cx="2356735" cy="1077218"/>
          </a:xfrm>
          <a:prstGeom prst="rect">
            <a:avLst/>
          </a:prstGeom>
          <a:noFill/>
        </p:spPr>
        <p:txBody>
          <a:bodyPr wrap="none" rtlCol="0">
            <a:spAutoFit/>
          </a:bodyPr>
          <a:lstStyle/>
          <a:p>
            <a:pPr marL="180930" indent="-180930" defTabSz="457086" fontAlgn="base">
              <a:spcBef>
                <a:spcPct val="0"/>
              </a:spcBef>
              <a:spcAft>
                <a:spcPct val="0"/>
              </a:spcAft>
              <a:buFont typeface="Wingdings" charset="2"/>
              <a:buChar char="ü"/>
            </a:pPr>
            <a:r>
              <a:rPr kumimoji="1" lang="en-US" altLang="ja-JP" sz="1600" dirty="0" err="1">
                <a:solidFill>
                  <a:srgbClr val="FFFFFF"/>
                </a:solidFill>
                <a:cs typeface="メイリオ" panose="020B0604030504040204" pitchFamily="50" charset="-128"/>
              </a:rPr>
              <a:t>IoT</a:t>
            </a:r>
            <a:r>
              <a:rPr kumimoji="1" lang="ja-JP" altLang="en-US" sz="1600" dirty="0">
                <a:solidFill>
                  <a:srgbClr val="FFFFFF"/>
                </a:solidFill>
                <a:cs typeface="メイリオ" panose="020B0604030504040204" pitchFamily="50" charset="-128"/>
              </a:rPr>
              <a:t>デバイス数の増加</a:t>
            </a:r>
            <a:endParaRPr kumimoji="1" lang="en-US" altLang="ja-JP" sz="1600" dirty="0">
              <a:solidFill>
                <a:srgbClr val="FFFFFF"/>
              </a:solidFill>
              <a:cs typeface="メイリオ" panose="020B0604030504040204" pitchFamily="50" charset="-128"/>
            </a:endParaRPr>
          </a:p>
          <a:p>
            <a:pPr marL="180930" indent="-180930" defTabSz="457086" fontAlgn="base">
              <a:spcBef>
                <a:spcPct val="0"/>
              </a:spcBef>
              <a:spcAft>
                <a:spcPct val="0"/>
              </a:spcAft>
              <a:buFont typeface="Wingdings" charset="2"/>
              <a:buChar char="ü"/>
            </a:pPr>
            <a:r>
              <a:rPr kumimoji="1" lang="en-US" altLang="ja-JP" sz="1600" dirty="0">
                <a:solidFill>
                  <a:srgbClr val="FFFFFF"/>
                </a:solidFill>
                <a:cs typeface="メイリオ" panose="020B0604030504040204" pitchFamily="50" charset="-128"/>
              </a:rPr>
              <a:t>VLAN</a:t>
            </a:r>
            <a:r>
              <a:rPr kumimoji="1" lang="ja-JP" altLang="en-US" sz="1600" dirty="0">
                <a:solidFill>
                  <a:srgbClr val="FFFFFF"/>
                </a:solidFill>
                <a:cs typeface="メイリオ" panose="020B0604030504040204" pitchFamily="50" charset="-128"/>
              </a:rPr>
              <a:t>セグメントの増加</a:t>
            </a:r>
            <a:endParaRPr kumimoji="1" lang="en-US" altLang="ja-JP" sz="1600" dirty="0">
              <a:solidFill>
                <a:srgbClr val="FFFFFF"/>
              </a:solidFill>
              <a:cs typeface="メイリオ" panose="020B0604030504040204" pitchFamily="50" charset="-128"/>
            </a:endParaRPr>
          </a:p>
          <a:p>
            <a:pPr marL="363447" lvl="1" indent="-96814" defTabSz="457086" fontAlgn="base">
              <a:spcBef>
                <a:spcPct val="0"/>
              </a:spcBef>
              <a:spcAft>
                <a:spcPct val="0"/>
              </a:spcAft>
              <a:buFont typeface="Arial"/>
              <a:buChar char="•"/>
            </a:pPr>
            <a:r>
              <a:rPr kumimoji="1" lang="en-US" altLang="ja-JP" sz="1600" dirty="0">
                <a:solidFill>
                  <a:srgbClr val="FFFFFF"/>
                </a:solidFill>
                <a:cs typeface="メイリオ" panose="020B0604030504040204" pitchFamily="50" charset="-128"/>
              </a:rPr>
              <a:t>VLAN</a:t>
            </a:r>
            <a:r>
              <a:rPr kumimoji="1" lang="ja-JP" altLang="en-US" sz="1600" dirty="0">
                <a:solidFill>
                  <a:srgbClr val="FFFFFF"/>
                </a:solidFill>
                <a:cs typeface="メイリオ" panose="020B0604030504040204" pitchFamily="50" charset="-128"/>
              </a:rPr>
              <a:t>の複雑性増加</a:t>
            </a:r>
            <a:endParaRPr kumimoji="1" lang="en-US" altLang="ja-JP" sz="1600" dirty="0">
              <a:solidFill>
                <a:srgbClr val="FFFFFF"/>
              </a:solidFill>
              <a:cs typeface="メイリオ" panose="020B0604030504040204" pitchFamily="50" charset="-128"/>
            </a:endParaRPr>
          </a:p>
          <a:p>
            <a:pPr marL="363447" lvl="1" indent="-96814" defTabSz="457086" fontAlgn="base">
              <a:spcBef>
                <a:spcPct val="0"/>
              </a:spcBef>
              <a:spcAft>
                <a:spcPct val="0"/>
              </a:spcAft>
              <a:buFont typeface="Arial"/>
              <a:buChar char="•"/>
            </a:pPr>
            <a:r>
              <a:rPr kumimoji="1" lang="ja-JP" altLang="en-US" sz="1600" dirty="0">
                <a:solidFill>
                  <a:srgbClr val="FFFFFF"/>
                </a:solidFill>
                <a:cs typeface="メイリオ" panose="020B0604030504040204" pitchFamily="50" charset="-128"/>
              </a:rPr>
              <a:t>運用負荷増加</a:t>
            </a:r>
            <a:endParaRPr kumimoji="1" lang="en-US" altLang="ja-JP" sz="1600" dirty="0">
              <a:solidFill>
                <a:srgbClr val="FFFFFF"/>
              </a:solidFill>
              <a:cs typeface="メイリオ" panose="020B0604030504040204" pitchFamily="50" charset="-128"/>
            </a:endParaRPr>
          </a:p>
        </p:txBody>
      </p:sp>
      <p:sp>
        <p:nvSpPr>
          <p:cNvPr id="17" name="テキスト ボックス 16"/>
          <p:cNvSpPr txBox="1"/>
          <p:nvPr/>
        </p:nvSpPr>
        <p:spPr>
          <a:xfrm>
            <a:off x="6208464" y="2005762"/>
            <a:ext cx="2500685" cy="1077218"/>
          </a:xfrm>
          <a:prstGeom prst="rect">
            <a:avLst/>
          </a:prstGeom>
          <a:noFill/>
        </p:spPr>
        <p:txBody>
          <a:bodyPr wrap="none" rtlCol="0">
            <a:spAutoFit/>
          </a:bodyPr>
          <a:lstStyle/>
          <a:p>
            <a:pPr marL="180930" indent="-180930" defTabSz="457086" fontAlgn="base">
              <a:spcBef>
                <a:spcPct val="0"/>
              </a:spcBef>
              <a:spcAft>
                <a:spcPct val="0"/>
              </a:spcAft>
              <a:buFont typeface="Wingdings" charset="2"/>
              <a:buChar char="ü"/>
            </a:pPr>
            <a:r>
              <a:rPr kumimoji="1" lang="ja-JP" altLang="en-US" sz="1600" dirty="0">
                <a:solidFill>
                  <a:srgbClr val="FFFFFF"/>
                </a:solidFill>
                <a:cs typeface="メイリオ" panose="020B0604030504040204" pitchFamily="50" charset="-128"/>
              </a:rPr>
              <a:t>新しい攻撃への対応</a:t>
            </a:r>
            <a:endParaRPr kumimoji="1" lang="en-US" altLang="ja-JP" sz="1600" dirty="0">
              <a:solidFill>
                <a:srgbClr val="FFFFFF"/>
              </a:solidFill>
              <a:cs typeface="メイリオ" panose="020B0604030504040204" pitchFamily="50" charset="-128"/>
            </a:endParaRPr>
          </a:p>
          <a:p>
            <a:pPr marL="363447" lvl="1" indent="-96814" defTabSz="457086" fontAlgn="base">
              <a:spcBef>
                <a:spcPct val="0"/>
              </a:spcBef>
              <a:spcAft>
                <a:spcPct val="0"/>
              </a:spcAft>
              <a:buFont typeface="Arial"/>
              <a:buChar char="•"/>
            </a:pPr>
            <a:r>
              <a:rPr kumimoji="1" lang="ja-JP" altLang="en-US" sz="1600" dirty="0">
                <a:solidFill>
                  <a:srgbClr val="FFFFFF"/>
                </a:solidFill>
                <a:cs typeface="メイリオ" panose="020B0604030504040204" pitchFamily="50" charset="-128"/>
              </a:rPr>
              <a:t>標的型攻撃</a:t>
            </a:r>
            <a:endParaRPr kumimoji="1" lang="en-US" altLang="ja-JP" sz="1600" dirty="0">
              <a:solidFill>
                <a:srgbClr val="FFFFFF"/>
              </a:solidFill>
              <a:cs typeface="メイリオ" panose="020B0604030504040204" pitchFamily="50" charset="-128"/>
            </a:endParaRPr>
          </a:p>
          <a:p>
            <a:pPr marL="363447" lvl="1" indent="-96814" defTabSz="457086" fontAlgn="base">
              <a:spcBef>
                <a:spcPct val="0"/>
              </a:spcBef>
              <a:spcAft>
                <a:spcPct val="0"/>
              </a:spcAft>
              <a:buFont typeface="Arial"/>
              <a:buChar char="•"/>
            </a:pPr>
            <a:r>
              <a:rPr kumimoji="1" lang="ja-JP" altLang="en-US" sz="1600" dirty="0">
                <a:solidFill>
                  <a:srgbClr val="FFFFFF"/>
                </a:solidFill>
                <a:cs typeface="メイリオ" panose="020B0604030504040204" pitchFamily="50" charset="-128"/>
              </a:rPr>
              <a:t>新種攻撃の検知・防御</a:t>
            </a:r>
            <a:endParaRPr kumimoji="1" lang="en-US" altLang="ja-JP" sz="1600" dirty="0">
              <a:solidFill>
                <a:srgbClr val="FFFFFF"/>
              </a:solidFill>
              <a:cs typeface="メイリオ" panose="020B0604030504040204" pitchFamily="50" charset="-128"/>
            </a:endParaRPr>
          </a:p>
          <a:p>
            <a:pPr marL="180930" indent="-180930" defTabSz="457086" fontAlgn="base">
              <a:spcBef>
                <a:spcPct val="0"/>
              </a:spcBef>
              <a:spcAft>
                <a:spcPct val="0"/>
              </a:spcAft>
              <a:buFont typeface="Wingdings" charset="2"/>
              <a:buChar char="ü"/>
            </a:pPr>
            <a:r>
              <a:rPr kumimoji="1" lang="en-US" altLang="ja-JP" sz="1600" dirty="0" err="1">
                <a:solidFill>
                  <a:srgbClr val="FFFFFF"/>
                </a:solidFill>
                <a:cs typeface="メイリオ" panose="020B0604030504040204" pitchFamily="50" charset="-128"/>
              </a:rPr>
              <a:t>IoT</a:t>
            </a:r>
            <a:r>
              <a:rPr kumimoji="1" lang="ja-JP" altLang="en-US" sz="1600" dirty="0">
                <a:solidFill>
                  <a:srgbClr val="FFFFFF"/>
                </a:solidFill>
                <a:cs typeface="メイリオ" panose="020B0604030504040204" pitchFamily="50" charset="-128"/>
              </a:rPr>
              <a:t>デバイスへの攻撃</a:t>
            </a:r>
            <a:endParaRPr kumimoji="1" lang="en-US" altLang="ja-JP" sz="1600" dirty="0">
              <a:solidFill>
                <a:srgbClr val="FFFFFF"/>
              </a:solidFill>
              <a:cs typeface="メイリオ" panose="020B0604030504040204" pitchFamily="50" charset="-128"/>
            </a:endParaRPr>
          </a:p>
        </p:txBody>
      </p:sp>
      <p:pic>
        <p:nvPicPr>
          <p:cNvPr id="18" name="図 17"/>
          <p:cNvPicPr>
            <a:picLocks/>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49620" y="3303475"/>
            <a:ext cx="333299" cy="283304"/>
          </a:xfrm>
          <a:prstGeom prst="rect">
            <a:avLst/>
          </a:prstGeom>
        </p:spPr>
      </p:pic>
      <p:pic>
        <p:nvPicPr>
          <p:cNvPr id="19" name="図 18"/>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83008" y="3303475"/>
            <a:ext cx="283304" cy="283304"/>
          </a:xfrm>
          <a:prstGeom prst="rect">
            <a:avLst/>
          </a:prstGeom>
        </p:spPr>
      </p:pic>
      <p:pic>
        <p:nvPicPr>
          <p:cNvPr id="20" name="図 19"/>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262578" y="3303475"/>
            <a:ext cx="283304" cy="283304"/>
          </a:xfrm>
          <a:prstGeom prst="rect">
            <a:avLst/>
          </a:prstGeom>
        </p:spPr>
      </p:pic>
      <p:grpSp>
        <p:nvGrpSpPr>
          <p:cNvPr id="21" name="Group 357"/>
          <p:cNvGrpSpPr/>
          <p:nvPr/>
        </p:nvGrpSpPr>
        <p:grpSpPr>
          <a:xfrm>
            <a:off x="454074" y="4133538"/>
            <a:ext cx="283500" cy="283500"/>
            <a:chOff x="6526937" y="1579506"/>
            <a:chExt cx="350116" cy="365760"/>
          </a:xfrm>
          <a:solidFill>
            <a:schemeClr val="bg1"/>
          </a:solidFill>
        </p:grpSpPr>
        <p:sp>
          <p:nvSpPr>
            <p:cNvPr id="22" name="Freeform 17"/>
            <p:cNvSpPr>
              <a:spLocks/>
            </p:cNvSpPr>
            <p:nvPr/>
          </p:nvSpPr>
          <p:spPr bwMode="auto">
            <a:xfrm>
              <a:off x="6569535" y="1726625"/>
              <a:ext cx="100315" cy="128581"/>
            </a:xfrm>
            <a:custGeom>
              <a:avLst/>
              <a:gdLst>
                <a:gd name="T0" fmla="*/ 37 w 323"/>
                <a:gd name="T1" fmla="*/ 321 h 414"/>
                <a:gd name="T2" fmla="*/ 162 w 323"/>
                <a:gd name="T3" fmla="*/ 414 h 414"/>
                <a:gd name="T4" fmla="*/ 286 w 323"/>
                <a:gd name="T5" fmla="*/ 321 h 414"/>
                <a:gd name="T6" fmla="*/ 310 w 323"/>
                <a:gd name="T7" fmla="*/ 229 h 414"/>
                <a:gd name="T8" fmla="*/ 293 w 323"/>
                <a:gd name="T9" fmla="*/ 84 h 414"/>
                <a:gd name="T10" fmla="*/ 162 w 323"/>
                <a:gd name="T11" fmla="*/ 0 h 414"/>
                <a:gd name="T12" fmla="*/ 30 w 323"/>
                <a:gd name="T13" fmla="*/ 84 h 414"/>
                <a:gd name="T14" fmla="*/ 13 w 323"/>
                <a:gd name="T15" fmla="*/ 229 h 414"/>
                <a:gd name="T16" fmla="*/ 37 w 323"/>
                <a:gd name="T17" fmla="*/ 32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4">
                  <a:moveTo>
                    <a:pt x="37" y="321"/>
                  </a:moveTo>
                  <a:cubicBezTo>
                    <a:pt x="51" y="377"/>
                    <a:pt x="106" y="414"/>
                    <a:pt x="162" y="414"/>
                  </a:cubicBezTo>
                  <a:cubicBezTo>
                    <a:pt x="217" y="414"/>
                    <a:pt x="272" y="377"/>
                    <a:pt x="286" y="321"/>
                  </a:cubicBezTo>
                  <a:cubicBezTo>
                    <a:pt x="310" y="229"/>
                    <a:pt x="310" y="229"/>
                    <a:pt x="310" y="229"/>
                  </a:cubicBezTo>
                  <a:cubicBezTo>
                    <a:pt x="323" y="180"/>
                    <a:pt x="317" y="128"/>
                    <a:pt x="293" y="84"/>
                  </a:cubicBezTo>
                  <a:cubicBezTo>
                    <a:pt x="266" y="34"/>
                    <a:pt x="219" y="0"/>
                    <a:pt x="162" y="0"/>
                  </a:cubicBezTo>
                  <a:cubicBezTo>
                    <a:pt x="104" y="0"/>
                    <a:pt x="57" y="34"/>
                    <a:pt x="30" y="84"/>
                  </a:cubicBezTo>
                  <a:cubicBezTo>
                    <a:pt x="6" y="128"/>
                    <a:pt x="0" y="180"/>
                    <a:pt x="13" y="229"/>
                  </a:cubicBezTo>
                  <a:lnTo>
                    <a:pt x="37"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sp>
          <p:nvSpPr>
            <p:cNvPr id="23" name="Freeform 18"/>
            <p:cNvSpPr>
              <a:spLocks noEditPoints="1"/>
            </p:cNvSpPr>
            <p:nvPr/>
          </p:nvSpPr>
          <p:spPr bwMode="auto">
            <a:xfrm>
              <a:off x="6652758" y="1579506"/>
              <a:ext cx="224295" cy="218246"/>
            </a:xfrm>
            <a:custGeom>
              <a:avLst/>
              <a:gdLst>
                <a:gd name="T0" fmla="*/ 608 w 722"/>
                <a:gd name="T1" fmla="*/ 325 h 703"/>
                <a:gd name="T2" fmla="*/ 599 w 722"/>
                <a:gd name="T3" fmla="*/ 284 h 703"/>
                <a:gd name="T4" fmla="*/ 672 w 722"/>
                <a:gd name="T5" fmla="*/ 173 h 703"/>
                <a:gd name="T6" fmla="*/ 612 w 722"/>
                <a:gd name="T7" fmla="*/ 98 h 703"/>
                <a:gd name="T8" fmla="*/ 488 w 722"/>
                <a:gd name="T9" fmla="*/ 145 h 703"/>
                <a:gd name="T10" fmla="*/ 451 w 722"/>
                <a:gd name="T11" fmla="*/ 127 h 703"/>
                <a:gd name="T12" fmla="*/ 410 w 722"/>
                <a:gd name="T13" fmla="*/ 0 h 703"/>
                <a:gd name="T14" fmla="*/ 313 w 722"/>
                <a:gd name="T15" fmla="*/ 0 h 703"/>
                <a:gd name="T16" fmla="*/ 273 w 722"/>
                <a:gd name="T17" fmla="*/ 127 h 703"/>
                <a:gd name="T18" fmla="*/ 236 w 722"/>
                <a:gd name="T19" fmla="*/ 145 h 703"/>
                <a:gd name="T20" fmla="*/ 111 w 722"/>
                <a:gd name="T21" fmla="*/ 97 h 703"/>
                <a:gd name="T22" fmla="*/ 51 w 722"/>
                <a:gd name="T23" fmla="*/ 173 h 703"/>
                <a:gd name="T24" fmla="*/ 125 w 722"/>
                <a:gd name="T25" fmla="*/ 283 h 703"/>
                <a:gd name="T26" fmla="*/ 116 w 722"/>
                <a:gd name="T27" fmla="*/ 323 h 703"/>
                <a:gd name="T28" fmla="*/ 0 w 722"/>
                <a:gd name="T29" fmla="*/ 391 h 703"/>
                <a:gd name="T30" fmla="*/ 22 w 722"/>
                <a:gd name="T31" fmla="*/ 485 h 703"/>
                <a:gd name="T32" fmla="*/ 155 w 722"/>
                <a:gd name="T33" fmla="*/ 497 h 703"/>
                <a:gd name="T34" fmla="*/ 180 w 722"/>
                <a:gd name="T35" fmla="*/ 528 h 703"/>
                <a:gd name="T36" fmla="*/ 162 w 722"/>
                <a:gd name="T37" fmla="*/ 661 h 703"/>
                <a:gd name="T38" fmla="*/ 249 w 722"/>
                <a:gd name="T39" fmla="*/ 703 h 703"/>
                <a:gd name="T40" fmla="*/ 340 w 722"/>
                <a:gd name="T41" fmla="*/ 606 h 703"/>
                <a:gd name="T42" fmla="*/ 362 w 722"/>
                <a:gd name="T43" fmla="*/ 607 h 703"/>
                <a:gd name="T44" fmla="*/ 381 w 722"/>
                <a:gd name="T45" fmla="*/ 606 h 703"/>
                <a:gd name="T46" fmla="*/ 473 w 722"/>
                <a:gd name="T47" fmla="*/ 703 h 703"/>
                <a:gd name="T48" fmla="*/ 560 w 722"/>
                <a:gd name="T49" fmla="*/ 662 h 703"/>
                <a:gd name="T50" fmla="*/ 541 w 722"/>
                <a:gd name="T51" fmla="*/ 530 h 703"/>
                <a:gd name="T52" fmla="*/ 568 w 722"/>
                <a:gd name="T53" fmla="*/ 498 h 703"/>
                <a:gd name="T54" fmla="*/ 700 w 722"/>
                <a:gd name="T55" fmla="*/ 486 h 703"/>
                <a:gd name="T56" fmla="*/ 722 w 722"/>
                <a:gd name="T57" fmla="*/ 392 h 703"/>
                <a:gd name="T58" fmla="*/ 608 w 722"/>
                <a:gd name="T59" fmla="*/ 325 h 703"/>
                <a:gd name="T60" fmla="*/ 362 w 722"/>
                <a:gd name="T61" fmla="*/ 525 h 703"/>
                <a:gd name="T62" fmla="*/ 196 w 722"/>
                <a:gd name="T63" fmla="*/ 359 h 703"/>
                <a:gd name="T64" fmla="*/ 362 w 722"/>
                <a:gd name="T65" fmla="*/ 193 h 703"/>
                <a:gd name="T66" fmla="*/ 527 w 722"/>
                <a:gd name="T67" fmla="*/ 359 h 703"/>
                <a:gd name="T68" fmla="*/ 362 w 722"/>
                <a:gd name="T69" fmla="*/ 525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2" h="703">
                  <a:moveTo>
                    <a:pt x="608" y="325"/>
                  </a:moveTo>
                  <a:cubicBezTo>
                    <a:pt x="606" y="311"/>
                    <a:pt x="603" y="297"/>
                    <a:pt x="599" y="284"/>
                  </a:cubicBezTo>
                  <a:cubicBezTo>
                    <a:pt x="672" y="173"/>
                    <a:pt x="672" y="173"/>
                    <a:pt x="672" y="173"/>
                  </a:cubicBezTo>
                  <a:cubicBezTo>
                    <a:pt x="612" y="98"/>
                    <a:pt x="612" y="98"/>
                    <a:pt x="612" y="98"/>
                  </a:cubicBezTo>
                  <a:cubicBezTo>
                    <a:pt x="488" y="145"/>
                    <a:pt x="488" y="145"/>
                    <a:pt x="488" y="145"/>
                  </a:cubicBezTo>
                  <a:cubicBezTo>
                    <a:pt x="476" y="138"/>
                    <a:pt x="464" y="132"/>
                    <a:pt x="451" y="127"/>
                  </a:cubicBezTo>
                  <a:cubicBezTo>
                    <a:pt x="410" y="0"/>
                    <a:pt x="410" y="0"/>
                    <a:pt x="410" y="0"/>
                  </a:cubicBezTo>
                  <a:cubicBezTo>
                    <a:pt x="313" y="0"/>
                    <a:pt x="313" y="0"/>
                    <a:pt x="313" y="0"/>
                  </a:cubicBezTo>
                  <a:cubicBezTo>
                    <a:pt x="273" y="127"/>
                    <a:pt x="273" y="127"/>
                    <a:pt x="273" y="127"/>
                  </a:cubicBezTo>
                  <a:cubicBezTo>
                    <a:pt x="260" y="132"/>
                    <a:pt x="248" y="138"/>
                    <a:pt x="236" y="145"/>
                  </a:cubicBezTo>
                  <a:cubicBezTo>
                    <a:pt x="111" y="97"/>
                    <a:pt x="111" y="97"/>
                    <a:pt x="111" y="97"/>
                  </a:cubicBezTo>
                  <a:cubicBezTo>
                    <a:pt x="51" y="173"/>
                    <a:pt x="51" y="173"/>
                    <a:pt x="51" y="173"/>
                  </a:cubicBezTo>
                  <a:cubicBezTo>
                    <a:pt x="125" y="283"/>
                    <a:pt x="125" y="283"/>
                    <a:pt x="125" y="283"/>
                  </a:cubicBezTo>
                  <a:cubicBezTo>
                    <a:pt x="121" y="296"/>
                    <a:pt x="118" y="309"/>
                    <a:pt x="116" y="323"/>
                  </a:cubicBezTo>
                  <a:cubicBezTo>
                    <a:pt x="0" y="391"/>
                    <a:pt x="0" y="391"/>
                    <a:pt x="0" y="391"/>
                  </a:cubicBezTo>
                  <a:cubicBezTo>
                    <a:pt x="22" y="485"/>
                    <a:pt x="22" y="485"/>
                    <a:pt x="22" y="485"/>
                  </a:cubicBezTo>
                  <a:cubicBezTo>
                    <a:pt x="155" y="497"/>
                    <a:pt x="155" y="497"/>
                    <a:pt x="155" y="497"/>
                  </a:cubicBezTo>
                  <a:cubicBezTo>
                    <a:pt x="162" y="508"/>
                    <a:pt x="171" y="518"/>
                    <a:pt x="180" y="528"/>
                  </a:cubicBezTo>
                  <a:cubicBezTo>
                    <a:pt x="162" y="661"/>
                    <a:pt x="162" y="661"/>
                    <a:pt x="162" y="661"/>
                  </a:cubicBezTo>
                  <a:cubicBezTo>
                    <a:pt x="249" y="703"/>
                    <a:pt x="249" y="703"/>
                    <a:pt x="249" y="703"/>
                  </a:cubicBezTo>
                  <a:cubicBezTo>
                    <a:pt x="340" y="606"/>
                    <a:pt x="340" y="606"/>
                    <a:pt x="340" y="606"/>
                  </a:cubicBezTo>
                  <a:cubicBezTo>
                    <a:pt x="347" y="607"/>
                    <a:pt x="354" y="607"/>
                    <a:pt x="362" y="607"/>
                  </a:cubicBezTo>
                  <a:cubicBezTo>
                    <a:pt x="368" y="607"/>
                    <a:pt x="375" y="607"/>
                    <a:pt x="381" y="606"/>
                  </a:cubicBezTo>
                  <a:cubicBezTo>
                    <a:pt x="473" y="703"/>
                    <a:pt x="473" y="703"/>
                    <a:pt x="473" y="703"/>
                  </a:cubicBezTo>
                  <a:cubicBezTo>
                    <a:pt x="560" y="662"/>
                    <a:pt x="560" y="662"/>
                    <a:pt x="560" y="662"/>
                  </a:cubicBezTo>
                  <a:cubicBezTo>
                    <a:pt x="541" y="530"/>
                    <a:pt x="541" y="530"/>
                    <a:pt x="541" y="530"/>
                  </a:cubicBezTo>
                  <a:cubicBezTo>
                    <a:pt x="551" y="520"/>
                    <a:pt x="560" y="509"/>
                    <a:pt x="568" y="498"/>
                  </a:cubicBezTo>
                  <a:cubicBezTo>
                    <a:pt x="700" y="486"/>
                    <a:pt x="700" y="486"/>
                    <a:pt x="700" y="486"/>
                  </a:cubicBezTo>
                  <a:cubicBezTo>
                    <a:pt x="722" y="392"/>
                    <a:pt x="722" y="392"/>
                    <a:pt x="722" y="392"/>
                  </a:cubicBezTo>
                  <a:lnTo>
                    <a:pt x="608" y="325"/>
                  </a:lnTo>
                  <a:close/>
                  <a:moveTo>
                    <a:pt x="362" y="525"/>
                  </a:moveTo>
                  <a:cubicBezTo>
                    <a:pt x="270" y="525"/>
                    <a:pt x="196" y="450"/>
                    <a:pt x="196" y="359"/>
                  </a:cubicBezTo>
                  <a:cubicBezTo>
                    <a:pt x="196" y="267"/>
                    <a:pt x="270" y="193"/>
                    <a:pt x="362" y="193"/>
                  </a:cubicBezTo>
                  <a:cubicBezTo>
                    <a:pt x="453" y="193"/>
                    <a:pt x="527" y="267"/>
                    <a:pt x="527" y="359"/>
                  </a:cubicBezTo>
                  <a:cubicBezTo>
                    <a:pt x="527" y="450"/>
                    <a:pt x="453" y="525"/>
                    <a:pt x="362" y="5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sp>
          <p:nvSpPr>
            <p:cNvPr id="24" name="Freeform 19"/>
            <p:cNvSpPr>
              <a:spLocks/>
            </p:cNvSpPr>
            <p:nvPr/>
          </p:nvSpPr>
          <p:spPr bwMode="auto">
            <a:xfrm>
              <a:off x="6526937" y="1887549"/>
              <a:ext cx="185116" cy="57717"/>
            </a:xfrm>
            <a:custGeom>
              <a:avLst/>
              <a:gdLst>
                <a:gd name="T0" fmla="*/ 294 w 596"/>
                <a:gd name="T1" fmla="*/ 0 h 186"/>
                <a:gd name="T2" fmla="*/ 13 w 596"/>
                <a:gd name="T3" fmla="*/ 63 h 186"/>
                <a:gd name="T4" fmla="*/ 0 w 596"/>
                <a:gd name="T5" fmla="*/ 186 h 186"/>
                <a:gd name="T6" fmla="*/ 596 w 596"/>
                <a:gd name="T7" fmla="*/ 186 h 186"/>
                <a:gd name="T8" fmla="*/ 584 w 596"/>
                <a:gd name="T9" fmla="*/ 67 h 186"/>
                <a:gd name="T10" fmla="*/ 294 w 596"/>
                <a:gd name="T11" fmla="*/ 0 h 186"/>
              </a:gdLst>
              <a:ahLst/>
              <a:cxnLst>
                <a:cxn ang="0">
                  <a:pos x="T0" y="T1"/>
                </a:cxn>
                <a:cxn ang="0">
                  <a:pos x="T2" y="T3"/>
                </a:cxn>
                <a:cxn ang="0">
                  <a:pos x="T4" y="T5"/>
                </a:cxn>
                <a:cxn ang="0">
                  <a:pos x="T6" y="T7"/>
                </a:cxn>
                <a:cxn ang="0">
                  <a:pos x="T8" y="T9"/>
                </a:cxn>
                <a:cxn ang="0">
                  <a:pos x="T10" y="T11"/>
                </a:cxn>
              </a:cxnLst>
              <a:rect l="0" t="0" r="r" b="b"/>
              <a:pathLst>
                <a:path w="596" h="186">
                  <a:moveTo>
                    <a:pt x="294" y="0"/>
                  </a:moveTo>
                  <a:cubicBezTo>
                    <a:pt x="171" y="0"/>
                    <a:pt x="105" y="23"/>
                    <a:pt x="13" y="63"/>
                  </a:cubicBezTo>
                  <a:cubicBezTo>
                    <a:pt x="13" y="63"/>
                    <a:pt x="7" y="113"/>
                    <a:pt x="0" y="186"/>
                  </a:cubicBezTo>
                  <a:cubicBezTo>
                    <a:pt x="596" y="186"/>
                    <a:pt x="596" y="186"/>
                    <a:pt x="596" y="186"/>
                  </a:cubicBezTo>
                  <a:cubicBezTo>
                    <a:pt x="584" y="67"/>
                    <a:pt x="584" y="67"/>
                    <a:pt x="584" y="67"/>
                  </a:cubicBezTo>
                  <a:cubicBezTo>
                    <a:pt x="490" y="25"/>
                    <a:pt x="421" y="0"/>
                    <a:pt x="2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grpSp>
    </p:spTree>
    <p:extLst>
      <p:ext uri="{BB962C8B-B14F-4D97-AF65-F5344CB8AC3E}">
        <p14:creationId xmlns:p14="http://schemas.microsoft.com/office/powerpoint/2010/main" val="3604490000"/>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18906"/>
            <a:ext cx="8345488" cy="731837"/>
          </a:xfrm>
        </p:spPr>
        <p:txBody>
          <a:bodyPr/>
          <a:lstStyle/>
          <a:p>
            <a:r>
              <a:rPr kumimoji="1" lang="ja-JP" altLang="en-US" sz="2800" dirty="0" smtClean="0"/>
              <a:t>将来性：</a:t>
            </a:r>
            <a:r>
              <a:rPr kumimoji="1" lang="en-US" altLang="ja-JP" sz="2800" dirty="0" smtClean="0"/>
              <a:t>SDN</a:t>
            </a:r>
            <a:r>
              <a:rPr kumimoji="1" lang="ja-JP" altLang="en-US" sz="2800" dirty="0" err="1" smtClean="0"/>
              <a:t>への</a:t>
            </a:r>
            <a:r>
              <a:rPr kumimoji="1" lang="ja-JP" altLang="en-US" sz="2800" dirty="0" smtClean="0"/>
              <a:t>対応と高度なセキュリティの提供</a:t>
            </a:r>
            <a:endParaRPr kumimoji="1" lang="ja-JP" altLang="en-US" sz="2800" dirty="0"/>
          </a:p>
        </p:txBody>
      </p:sp>
      <p:sp>
        <p:nvSpPr>
          <p:cNvPr id="3"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次世代企業ネットワークと実現に向けた施策</a:t>
            </a:r>
          </a:p>
        </p:txBody>
      </p:sp>
      <p:sp>
        <p:nvSpPr>
          <p:cNvPr id="4" name="角丸四角形 3"/>
          <p:cNvSpPr/>
          <p:nvPr/>
        </p:nvSpPr>
        <p:spPr>
          <a:xfrm>
            <a:off x="5260452" y="1320528"/>
            <a:ext cx="3794046" cy="799642"/>
          </a:xfrm>
          <a:prstGeom prst="roundRect">
            <a:avLst/>
          </a:prstGeom>
          <a:solidFill>
            <a:schemeClr val="bg1"/>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marL="270000" defTabSz="457086" fontAlgn="base">
              <a:spcBef>
                <a:spcPct val="0"/>
              </a:spcBef>
              <a:spcAft>
                <a:spcPct val="0"/>
              </a:spcAft>
              <a:defRPr/>
            </a:pPr>
            <a:r>
              <a:rPr kumimoji="1" lang="ja-JP" altLang="en-US" sz="1500" b="1" kern="0" dirty="0">
                <a:solidFill>
                  <a:schemeClr val="tx1">
                    <a:lumMod val="50000"/>
                  </a:schemeClr>
                </a:solidFill>
                <a:cs typeface="メイリオ" panose="020B0604030504040204" pitchFamily="50" charset="-128"/>
              </a:rPr>
              <a:t>インターネット回線の活用と接続先の属性やアプリケーション（</a:t>
            </a:r>
            <a:r>
              <a:rPr kumimoji="1" lang="en-US" altLang="ja-JP" sz="1500" b="1" kern="0" dirty="0">
                <a:solidFill>
                  <a:schemeClr val="tx1">
                    <a:lumMod val="50000"/>
                  </a:schemeClr>
                </a:solidFill>
                <a:cs typeface="メイリオ" panose="020B0604030504040204" pitchFamily="50" charset="-128"/>
              </a:rPr>
              <a:t>Cloud</a:t>
            </a:r>
            <a:r>
              <a:rPr kumimoji="1" lang="ja-JP" altLang="en-US" sz="1500" b="1" kern="0" dirty="0">
                <a:solidFill>
                  <a:schemeClr val="tx1">
                    <a:lumMod val="50000"/>
                  </a:schemeClr>
                </a:solidFill>
                <a:cs typeface="メイリオ" panose="020B0604030504040204" pitchFamily="50" charset="-128"/>
              </a:rPr>
              <a:t>や</a:t>
            </a:r>
            <a:r>
              <a:rPr kumimoji="1" lang="en-US" altLang="ja-JP" sz="1500" b="1" kern="0" dirty="0" err="1">
                <a:solidFill>
                  <a:schemeClr val="tx1">
                    <a:lumMod val="50000"/>
                  </a:schemeClr>
                </a:solidFill>
                <a:cs typeface="メイリオ" panose="020B0604030504040204" pitchFamily="50" charset="-128"/>
              </a:rPr>
              <a:t>IoT</a:t>
            </a:r>
            <a:r>
              <a:rPr kumimoji="1" lang="ja-JP" altLang="en-US" sz="1500" b="1" kern="0" dirty="0">
                <a:solidFill>
                  <a:schemeClr val="tx1">
                    <a:lumMod val="50000"/>
                  </a:schemeClr>
                </a:solidFill>
                <a:cs typeface="メイリオ" panose="020B0604030504040204" pitchFamily="50" charset="-128"/>
              </a:rPr>
              <a:t>等）に応じて、ダイナミックに経路制御。</a:t>
            </a:r>
          </a:p>
        </p:txBody>
      </p:sp>
      <p:sp>
        <p:nvSpPr>
          <p:cNvPr id="5" name="角丸四角形 4"/>
          <p:cNvSpPr/>
          <p:nvPr/>
        </p:nvSpPr>
        <p:spPr>
          <a:xfrm>
            <a:off x="5260452" y="2267778"/>
            <a:ext cx="3794046" cy="799642"/>
          </a:xfrm>
          <a:prstGeom prst="roundRect">
            <a:avLst/>
          </a:prstGeom>
          <a:solidFill>
            <a:schemeClr val="bg1"/>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marL="270000" defTabSz="457086" fontAlgn="base">
              <a:spcBef>
                <a:spcPct val="0"/>
              </a:spcBef>
              <a:spcAft>
                <a:spcPct val="0"/>
              </a:spcAft>
              <a:defRPr/>
            </a:pPr>
            <a:r>
              <a:rPr kumimoji="1" lang="ja-JP" altLang="en-US" sz="1500" b="1" kern="0" dirty="0">
                <a:solidFill>
                  <a:schemeClr val="tx1">
                    <a:lumMod val="50000"/>
                  </a:schemeClr>
                </a:solidFill>
                <a:cs typeface="メイリオ" panose="020B0604030504040204" pitchFamily="50" charset="-128"/>
              </a:rPr>
              <a:t>物理ネットワークはシンプルに仮想化によるセグメンテーションと属性（</a:t>
            </a:r>
            <a:r>
              <a:rPr kumimoji="1" lang="ja-JP" altLang="en-US" sz="1500" b="1" kern="0" dirty="0" smtClean="0">
                <a:solidFill>
                  <a:schemeClr val="tx1">
                    <a:lumMod val="50000"/>
                  </a:schemeClr>
                </a:solidFill>
                <a:cs typeface="メイリオ" panose="020B0604030504040204" pitchFamily="50" charset="-128"/>
              </a:rPr>
              <a:t>人、デバイス</a:t>
            </a:r>
            <a:r>
              <a:rPr kumimoji="1" lang="ja-JP" altLang="en-US" sz="1500" b="1" kern="0" dirty="0">
                <a:solidFill>
                  <a:schemeClr val="tx1">
                    <a:lumMod val="50000"/>
                  </a:schemeClr>
                </a:solidFill>
                <a:cs typeface="メイリオ" panose="020B0604030504040204" pitchFamily="50" charset="-128"/>
              </a:rPr>
              <a:t>）に応じたアクセス制御。</a:t>
            </a:r>
          </a:p>
        </p:txBody>
      </p:sp>
      <p:sp>
        <p:nvSpPr>
          <p:cNvPr id="6" name="角丸四角形 5"/>
          <p:cNvSpPr/>
          <p:nvPr/>
        </p:nvSpPr>
        <p:spPr>
          <a:xfrm>
            <a:off x="5260452" y="3210875"/>
            <a:ext cx="3794046" cy="799642"/>
          </a:xfrm>
          <a:prstGeom prst="roundRect">
            <a:avLst/>
          </a:prstGeom>
          <a:solidFill>
            <a:schemeClr val="bg1"/>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marL="270000" defTabSz="457086" fontAlgn="base">
              <a:spcBef>
                <a:spcPct val="0"/>
              </a:spcBef>
              <a:spcAft>
                <a:spcPct val="0"/>
              </a:spcAft>
              <a:defRPr/>
            </a:pPr>
            <a:r>
              <a:rPr kumimoji="1" lang="ja-JP" altLang="en-US" sz="1500" b="1" kern="0" dirty="0" smtClean="0">
                <a:solidFill>
                  <a:schemeClr val="tx1">
                    <a:lumMod val="50000"/>
                  </a:schemeClr>
                </a:solidFill>
                <a:cs typeface="メイリオ" panose="020B0604030504040204" pitchFamily="50" charset="-128"/>
              </a:rPr>
              <a:t>トラフィック フロー</a:t>
            </a:r>
            <a:r>
              <a:rPr kumimoji="1" lang="ja-JP" altLang="en-US" sz="1500" b="1" kern="0" dirty="0">
                <a:solidFill>
                  <a:schemeClr val="tx1">
                    <a:lumMod val="50000"/>
                  </a:schemeClr>
                </a:solidFill>
                <a:cs typeface="メイリオ" panose="020B0604030504040204" pitchFamily="50" charset="-128"/>
              </a:rPr>
              <a:t>の可視化・分析によるネットワークでのふるまい検知と状態に応じてダイナミックに権限変更。</a:t>
            </a:r>
          </a:p>
        </p:txBody>
      </p:sp>
      <p:sp>
        <p:nvSpPr>
          <p:cNvPr id="7" name="角丸四角形 6"/>
          <p:cNvSpPr/>
          <p:nvPr/>
        </p:nvSpPr>
        <p:spPr>
          <a:xfrm>
            <a:off x="5260452" y="4148372"/>
            <a:ext cx="3794046" cy="799642"/>
          </a:xfrm>
          <a:prstGeom prst="roundRect">
            <a:avLst/>
          </a:prstGeom>
          <a:solidFill>
            <a:schemeClr val="bg1"/>
          </a:solidFill>
          <a:ln w="28575">
            <a:solidFill>
              <a:srgbClr val="0579CD"/>
            </a:solidFill>
          </a:ln>
          <a:effectLst/>
          <a:scene3d>
            <a:camera prst="orthographicFront">
              <a:rot lat="0" lon="0" rev="0"/>
            </a:camera>
            <a:lightRig rig="threePt" dir="t">
              <a:rot lat="0" lon="0" rev="1200000"/>
            </a:lightRig>
          </a:scene3d>
          <a:sp3d/>
        </p:spPr>
        <p:txBody>
          <a:bodyPr lIns="35991" tIns="0" rIns="35991" bIns="0" rtlCol="0" anchor="ctr"/>
          <a:lstStyle/>
          <a:p>
            <a:pPr marL="270000" defTabSz="457086" fontAlgn="base">
              <a:spcBef>
                <a:spcPct val="0"/>
              </a:spcBef>
              <a:spcAft>
                <a:spcPct val="0"/>
              </a:spcAft>
              <a:defRPr/>
            </a:pPr>
            <a:r>
              <a:rPr kumimoji="1" lang="en-US" altLang="ja-JP" sz="1500" b="1" kern="0" dirty="0">
                <a:solidFill>
                  <a:schemeClr val="tx1">
                    <a:lumMod val="50000"/>
                  </a:schemeClr>
                </a:solidFill>
                <a:cs typeface="メイリオ" panose="020B0604030504040204" pitchFamily="50" charset="-128"/>
              </a:rPr>
              <a:t>WAN</a:t>
            </a:r>
            <a:r>
              <a:rPr kumimoji="1" lang="ja-JP" altLang="en-US" sz="1500" b="1" kern="0" dirty="0">
                <a:solidFill>
                  <a:schemeClr val="tx1">
                    <a:lumMod val="50000"/>
                  </a:schemeClr>
                </a:solidFill>
                <a:cs typeface="メイリオ" panose="020B0604030504040204" pitchFamily="50" charset="-128"/>
              </a:rPr>
              <a:t>・</a:t>
            </a:r>
            <a:r>
              <a:rPr kumimoji="1" lang="en-US" altLang="ja-JP" sz="1500" b="1" kern="0" dirty="0">
                <a:solidFill>
                  <a:schemeClr val="tx1">
                    <a:lumMod val="50000"/>
                  </a:schemeClr>
                </a:solidFill>
                <a:cs typeface="メイリオ" panose="020B0604030504040204" pitchFamily="50" charset="-128"/>
              </a:rPr>
              <a:t>LAN</a:t>
            </a:r>
            <a:r>
              <a:rPr kumimoji="1" lang="ja-JP" altLang="en-US" sz="1500" b="1" kern="0" dirty="0">
                <a:solidFill>
                  <a:schemeClr val="tx1">
                    <a:lumMod val="50000"/>
                  </a:schemeClr>
                </a:solidFill>
                <a:cs typeface="メイリオ" panose="020B0604030504040204" pitchFamily="50" charset="-128"/>
              </a:rPr>
              <a:t>の両方に</a:t>
            </a:r>
            <a:r>
              <a:rPr kumimoji="1" lang="en-US" altLang="ja-JP" sz="1500" b="1" kern="0" dirty="0">
                <a:solidFill>
                  <a:schemeClr val="tx1">
                    <a:lumMod val="50000"/>
                  </a:schemeClr>
                </a:solidFill>
                <a:cs typeface="メイリオ" panose="020B0604030504040204" pitchFamily="50" charset="-128"/>
              </a:rPr>
              <a:t>Software Defined Network</a:t>
            </a:r>
            <a:r>
              <a:rPr kumimoji="1" lang="ja-JP" altLang="en-US" sz="1500" b="1" kern="0" dirty="0">
                <a:solidFill>
                  <a:schemeClr val="tx1">
                    <a:lumMod val="50000"/>
                  </a:schemeClr>
                </a:solidFill>
                <a:cs typeface="メイリオ" panose="020B0604030504040204" pitchFamily="50" charset="-128"/>
              </a:rPr>
              <a:t>（</a:t>
            </a:r>
            <a:r>
              <a:rPr kumimoji="1" lang="en-US" altLang="ja-JP" sz="1500" b="1" kern="0" dirty="0">
                <a:solidFill>
                  <a:schemeClr val="tx1">
                    <a:lumMod val="50000"/>
                  </a:schemeClr>
                </a:solidFill>
                <a:cs typeface="メイリオ" panose="020B0604030504040204" pitchFamily="50" charset="-128"/>
              </a:rPr>
              <a:t>SDN</a:t>
            </a:r>
            <a:r>
              <a:rPr kumimoji="1" lang="ja-JP" altLang="en-US" sz="1500" b="1" kern="0" dirty="0">
                <a:solidFill>
                  <a:schemeClr val="tx1">
                    <a:lumMod val="50000"/>
                  </a:schemeClr>
                </a:solidFill>
                <a:cs typeface="メイリオ" panose="020B0604030504040204" pitchFamily="50" charset="-128"/>
              </a:rPr>
              <a:t>）の技術を活用し、自動化による運用効率化。</a:t>
            </a:r>
          </a:p>
        </p:txBody>
      </p:sp>
      <p:sp>
        <p:nvSpPr>
          <p:cNvPr id="8" name="正方形/長方形 7"/>
          <p:cNvSpPr/>
          <p:nvPr/>
        </p:nvSpPr>
        <p:spPr>
          <a:xfrm>
            <a:off x="3262230" y="998607"/>
            <a:ext cx="5792268" cy="300082"/>
          </a:xfrm>
          <a:prstGeom prst="rect">
            <a:avLst/>
          </a:prstGeom>
        </p:spPr>
        <p:txBody>
          <a:bodyPr wrap="square">
            <a:spAutoFit/>
          </a:bodyPr>
          <a:lstStyle/>
          <a:p>
            <a:pPr algn="ctr" defTabSz="685800">
              <a:defRPr/>
            </a:pPr>
            <a:r>
              <a:rPr kumimoji="1" lang="ja-JP" altLang="en-US" sz="1350" b="1" i="1" u="sng" kern="0" dirty="0">
                <a:solidFill>
                  <a:srgbClr val="080808"/>
                </a:solidFill>
              </a:rPr>
              <a:t>次世代企業ネットワークの実現に向けた施策</a:t>
            </a:r>
            <a:endParaRPr kumimoji="1" lang="en-US" altLang="ja-JP" sz="1350" b="1" i="1" u="sng" kern="0" dirty="0">
              <a:solidFill>
                <a:srgbClr val="080808"/>
              </a:solidFill>
            </a:endParaRPr>
          </a:p>
        </p:txBody>
      </p:sp>
      <p:sp>
        <p:nvSpPr>
          <p:cNvPr id="9" name="角丸四角形 8"/>
          <p:cNvSpPr/>
          <p:nvPr/>
        </p:nvSpPr>
        <p:spPr>
          <a:xfrm>
            <a:off x="3262231" y="3210875"/>
            <a:ext cx="2268252" cy="799642"/>
          </a:xfrm>
          <a:prstGeom prst="roundRect">
            <a:avLst/>
          </a:prstGeom>
          <a:solidFill>
            <a:srgbClr val="00B0F0"/>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新しい</a:t>
            </a:r>
            <a:endParaRPr kumimoji="1" lang="en-US" altLang="ja-JP" sz="1350"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「セキュリティ実装」</a:t>
            </a:r>
            <a:endParaRPr kumimoji="1" lang="en-US" altLang="ja-JP" sz="1350" kern="0" dirty="0">
              <a:solidFill>
                <a:srgbClr val="FFFFFF"/>
              </a:solidFill>
              <a:cs typeface="メイリオ" panose="020B0604030504040204" pitchFamily="50" charset="-128"/>
            </a:endParaRPr>
          </a:p>
        </p:txBody>
      </p:sp>
      <p:sp>
        <p:nvSpPr>
          <p:cNvPr id="10" name="角丸四角形 9"/>
          <p:cNvSpPr/>
          <p:nvPr/>
        </p:nvSpPr>
        <p:spPr>
          <a:xfrm>
            <a:off x="3262231" y="2267778"/>
            <a:ext cx="2268252" cy="799642"/>
          </a:xfrm>
          <a:prstGeom prst="roundRect">
            <a:avLst/>
          </a:prstGeom>
          <a:solidFill>
            <a:srgbClr val="00B0F0"/>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新しい</a:t>
            </a:r>
            <a:endParaRPr kumimoji="1" lang="en-US" altLang="ja-JP" sz="1350"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a:t>
            </a:r>
            <a:r>
              <a:rPr kumimoji="1" lang="en-US" altLang="ja-JP" sz="1350" kern="0" dirty="0">
                <a:solidFill>
                  <a:srgbClr val="FFFFFF"/>
                </a:solidFill>
                <a:cs typeface="メイリオ" panose="020B0604030504040204" pitchFamily="50" charset="-128"/>
              </a:rPr>
              <a:t>LAN</a:t>
            </a:r>
            <a:r>
              <a:rPr kumimoji="1" lang="ja-JP" altLang="en-US" sz="1350" kern="0" dirty="0">
                <a:solidFill>
                  <a:srgbClr val="FFFFFF"/>
                </a:solidFill>
                <a:cs typeface="メイリオ" panose="020B0604030504040204" pitchFamily="50" charset="-128"/>
              </a:rPr>
              <a:t>セグメント実装」</a:t>
            </a:r>
            <a:endParaRPr kumimoji="1" lang="en-US" altLang="ja-JP" sz="1350" kern="0" dirty="0">
              <a:solidFill>
                <a:srgbClr val="FFFFFF"/>
              </a:solidFill>
              <a:cs typeface="メイリオ" panose="020B0604030504040204" pitchFamily="50" charset="-128"/>
            </a:endParaRPr>
          </a:p>
        </p:txBody>
      </p:sp>
      <p:sp>
        <p:nvSpPr>
          <p:cNvPr id="11" name="角丸四角形 10"/>
          <p:cNvSpPr/>
          <p:nvPr/>
        </p:nvSpPr>
        <p:spPr>
          <a:xfrm>
            <a:off x="3262231" y="1320529"/>
            <a:ext cx="2268252" cy="799642"/>
          </a:xfrm>
          <a:prstGeom prst="roundRect">
            <a:avLst/>
          </a:prstGeom>
          <a:solidFill>
            <a:srgbClr val="00B0F0"/>
          </a:solidFill>
          <a:ln w="28575">
            <a:solidFill>
              <a:srgbClr val="00B0F0"/>
            </a:solid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新しい</a:t>
            </a:r>
            <a:endParaRPr kumimoji="1" lang="en-US" altLang="ja-JP" sz="1350"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a:t>
            </a:r>
            <a:r>
              <a:rPr kumimoji="1" lang="en-US" altLang="ja-JP" sz="1350" kern="0" dirty="0">
                <a:solidFill>
                  <a:srgbClr val="FFFFFF"/>
                </a:solidFill>
                <a:cs typeface="メイリオ" panose="020B0604030504040204" pitchFamily="50" charset="-128"/>
              </a:rPr>
              <a:t>WAN</a:t>
            </a:r>
            <a:r>
              <a:rPr kumimoji="1" lang="ja-JP" altLang="en-US" sz="1350" kern="0" dirty="0">
                <a:solidFill>
                  <a:srgbClr val="FFFFFF"/>
                </a:solidFill>
                <a:cs typeface="メイリオ" panose="020B0604030504040204" pitchFamily="50" charset="-128"/>
              </a:rPr>
              <a:t>実装」</a:t>
            </a:r>
            <a:endParaRPr kumimoji="1" lang="en-US" altLang="ja-JP" sz="1350" kern="0" dirty="0">
              <a:solidFill>
                <a:srgbClr val="FFFFFF"/>
              </a:solidFill>
              <a:cs typeface="メイリオ" panose="020B0604030504040204" pitchFamily="50" charset="-128"/>
            </a:endParaRPr>
          </a:p>
        </p:txBody>
      </p:sp>
      <p:pic>
        <p:nvPicPr>
          <p:cNvPr id="12" name="図 11"/>
          <p:cNvPicPr>
            <a:picLocks/>
          </p:cNvPicPr>
          <p:nvPr/>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33309" y="1405744"/>
            <a:ext cx="333299" cy="283304"/>
          </a:xfrm>
          <a:prstGeom prst="rect">
            <a:avLst/>
          </a:prstGeom>
        </p:spPr>
      </p:pic>
      <p:pic>
        <p:nvPicPr>
          <p:cNvPr id="13" name="図 12"/>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99194" y="2352993"/>
            <a:ext cx="283304" cy="283304"/>
          </a:xfrm>
          <a:prstGeom prst="rect">
            <a:avLst/>
          </a:prstGeom>
        </p:spPr>
      </p:pic>
      <p:pic>
        <p:nvPicPr>
          <p:cNvPr id="14" name="図 13"/>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70624" y="3296089"/>
            <a:ext cx="283304" cy="283304"/>
          </a:xfrm>
          <a:prstGeom prst="rect">
            <a:avLst/>
          </a:prstGeom>
        </p:spPr>
      </p:pic>
      <p:sp>
        <p:nvSpPr>
          <p:cNvPr id="15" name="角丸四角形 14"/>
          <p:cNvSpPr/>
          <p:nvPr/>
        </p:nvSpPr>
        <p:spPr>
          <a:xfrm>
            <a:off x="3262231" y="4148373"/>
            <a:ext cx="2268252" cy="799642"/>
          </a:xfrm>
          <a:prstGeom prst="roundRect">
            <a:avLst/>
          </a:prstGeom>
          <a:solidFill>
            <a:srgbClr val="0579CD"/>
          </a:solidFill>
          <a:ln w="28575">
            <a:solidFill>
              <a:srgbClr val="0579CD"/>
            </a:solidFill>
          </a:ln>
          <a:effectLst/>
          <a:scene3d>
            <a:camera prst="orthographicFront">
              <a:rot lat="0" lon="0" rev="0"/>
            </a:camera>
            <a:lightRig rig="threePt" dir="t">
              <a:rot lat="0" lon="0" rev="1200000"/>
            </a:lightRig>
          </a:scene3d>
          <a:sp3d/>
        </p:spPr>
        <p:txBody>
          <a:bodyPr lIns="35991" tIns="0" rIns="35991" bIns="0" rtlCol="0" anchor="ctr"/>
          <a:lstStyle/>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自動化による</a:t>
            </a:r>
            <a:endParaRPr kumimoji="1" lang="en-US" altLang="ja-JP" sz="1350" kern="0" dirty="0">
              <a:solidFill>
                <a:srgbClr val="FFFFFF"/>
              </a:solidFill>
              <a:cs typeface="メイリオ" panose="020B0604030504040204" pitchFamily="50" charset="-128"/>
            </a:endParaRPr>
          </a:p>
          <a:p>
            <a:pPr algn="ctr" defTabSz="457086" fontAlgn="base">
              <a:spcBef>
                <a:spcPct val="0"/>
              </a:spcBef>
              <a:spcAft>
                <a:spcPct val="0"/>
              </a:spcAft>
              <a:defRPr/>
            </a:pPr>
            <a:r>
              <a:rPr kumimoji="1" lang="ja-JP" altLang="en-US" sz="1350" kern="0" dirty="0">
                <a:solidFill>
                  <a:srgbClr val="FFFFFF"/>
                </a:solidFill>
                <a:cs typeface="メイリオ" panose="020B0604030504040204" pitchFamily="50" charset="-128"/>
              </a:rPr>
              <a:t>運用負荷軽減</a:t>
            </a:r>
          </a:p>
        </p:txBody>
      </p:sp>
      <p:grpSp>
        <p:nvGrpSpPr>
          <p:cNvPr id="16" name="Group 357"/>
          <p:cNvGrpSpPr/>
          <p:nvPr/>
        </p:nvGrpSpPr>
        <p:grpSpPr>
          <a:xfrm>
            <a:off x="3399194" y="4211777"/>
            <a:ext cx="283500" cy="283500"/>
            <a:chOff x="6526937" y="1579506"/>
            <a:chExt cx="350116" cy="365760"/>
          </a:xfrm>
          <a:solidFill>
            <a:schemeClr val="bg1"/>
          </a:solidFill>
        </p:grpSpPr>
        <p:sp>
          <p:nvSpPr>
            <p:cNvPr id="17" name="Freeform 17"/>
            <p:cNvSpPr>
              <a:spLocks/>
            </p:cNvSpPr>
            <p:nvPr/>
          </p:nvSpPr>
          <p:spPr bwMode="auto">
            <a:xfrm>
              <a:off x="6569535" y="1726625"/>
              <a:ext cx="100315" cy="128581"/>
            </a:xfrm>
            <a:custGeom>
              <a:avLst/>
              <a:gdLst>
                <a:gd name="T0" fmla="*/ 37 w 323"/>
                <a:gd name="T1" fmla="*/ 321 h 414"/>
                <a:gd name="T2" fmla="*/ 162 w 323"/>
                <a:gd name="T3" fmla="*/ 414 h 414"/>
                <a:gd name="T4" fmla="*/ 286 w 323"/>
                <a:gd name="T5" fmla="*/ 321 h 414"/>
                <a:gd name="T6" fmla="*/ 310 w 323"/>
                <a:gd name="T7" fmla="*/ 229 h 414"/>
                <a:gd name="T8" fmla="*/ 293 w 323"/>
                <a:gd name="T9" fmla="*/ 84 h 414"/>
                <a:gd name="T10" fmla="*/ 162 w 323"/>
                <a:gd name="T11" fmla="*/ 0 h 414"/>
                <a:gd name="T12" fmla="*/ 30 w 323"/>
                <a:gd name="T13" fmla="*/ 84 h 414"/>
                <a:gd name="T14" fmla="*/ 13 w 323"/>
                <a:gd name="T15" fmla="*/ 229 h 414"/>
                <a:gd name="T16" fmla="*/ 37 w 323"/>
                <a:gd name="T17" fmla="*/ 32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4">
                  <a:moveTo>
                    <a:pt x="37" y="321"/>
                  </a:moveTo>
                  <a:cubicBezTo>
                    <a:pt x="51" y="377"/>
                    <a:pt x="106" y="414"/>
                    <a:pt x="162" y="414"/>
                  </a:cubicBezTo>
                  <a:cubicBezTo>
                    <a:pt x="217" y="414"/>
                    <a:pt x="272" y="377"/>
                    <a:pt x="286" y="321"/>
                  </a:cubicBezTo>
                  <a:cubicBezTo>
                    <a:pt x="310" y="229"/>
                    <a:pt x="310" y="229"/>
                    <a:pt x="310" y="229"/>
                  </a:cubicBezTo>
                  <a:cubicBezTo>
                    <a:pt x="323" y="180"/>
                    <a:pt x="317" y="128"/>
                    <a:pt x="293" y="84"/>
                  </a:cubicBezTo>
                  <a:cubicBezTo>
                    <a:pt x="266" y="34"/>
                    <a:pt x="219" y="0"/>
                    <a:pt x="162" y="0"/>
                  </a:cubicBezTo>
                  <a:cubicBezTo>
                    <a:pt x="104" y="0"/>
                    <a:pt x="57" y="34"/>
                    <a:pt x="30" y="84"/>
                  </a:cubicBezTo>
                  <a:cubicBezTo>
                    <a:pt x="6" y="128"/>
                    <a:pt x="0" y="180"/>
                    <a:pt x="13" y="229"/>
                  </a:cubicBezTo>
                  <a:lnTo>
                    <a:pt x="37"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sp>
          <p:nvSpPr>
            <p:cNvPr id="18" name="Freeform 18"/>
            <p:cNvSpPr>
              <a:spLocks noEditPoints="1"/>
            </p:cNvSpPr>
            <p:nvPr/>
          </p:nvSpPr>
          <p:spPr bwMode="auto">
            <a:xfrm>
              <a:off x="6652758" y="1579506"/>
              <a:ext cx="224295" cy="218246"/>
            </a:xfrm>
            <a:custGeom>
              <a:avLst/>
              <a:gdLst>
                <a:gd name="T0" fmla="*/ 608 w 722"/>
                <a:gd name="T1" fmla="*/ 325 h 703"/>
                <a:gd name="T2" fmla="*/ 599 w 722"/>
                <a:gd name="T3" fmla="*/ 284 h 703"/>
                <a:gd name="T4" fmla="*/ 672 w 722"/>
                <a:gd name="T5" fmla="*/ 173 h 703"/>
                <a:gd name="T6" fmla="*/ 612 w 722"/>
                <a:gd name="T7" fmla="*/ 98 h 703"/>
                <a:gd name="T8" fmla="*/ 488 w 722"/>
                <a:gd name="T9" fmla="*/ 145 h 703"/>
                <a:gd name="T10" fmla="*/ 451 w 722"/>
                <a:gd name="T11" fmla="*/ 127 h 703"/>
                <a:gd name="T12" fmla="*/ 410 w 722"/>
                <a:gd name="T13" fmla="*/ 0 h 703"/>
                <a:gd name="T14" fmla="*/ 313 w 722"/>
                <a:gd name="T15" fmla="*/ 0 h 703"/>
                <a:gd name="T16" fmla="*/ 273 w 722"/>
                <a:gd name="T17" fmla="*/ 127 h 703"/>
                <a:gd name="T18" fmla="*/ 236 w 722"/>
                <a:gd name="T19" fmla="*/ 145 h 703"/>
                <a:gd name="T20" fmla="*/ 111 w 722"/>
                <a:gd name="T21" fmla="*/ 97 h 703"/>
                <a:gd name="T22" fmla="*/ 51 w 722"/>
                <a:gd name="T23" fmla="*/ 173 h 703"/>
                <a:gd name="T24" fmla="*/ 125 w 722"/>
                <a:gd name="T25" fmla="*/ 283 h 703"/>
                <a:gd name="T26" fmla="*/ 116 w 722"/>
                <a:gd name="T27" fmla="*/ 323 h 703"/>
                <a:gd name="T28" fmla="*/ 0 w 722"/>
                <a:gd name="T29" fmla="*/ 391 h 703"/>
                <a:gd name="T30" fmla="*/ 22 w 722"/>
                <a:gd name="T31" fmla="*/ 485 h 703"/>
                <a:gd name="T32" fmla="*/ 155 w 722"/>
                <a:gd name="T33" fmla="*/ 497 h 703"/>
                <a:gd name="T34" fmla="*/ 180 w 722"/>
                <a:gd name="T35" fmla="*/ 528 h 703"/>
                <a:gd name="T36" fmla="*/ 162 w 722"/>
                <a:gd name="T37" fmla="*/ 661 h 703"/>
                <a:gd name="T38" fmla="*/ 249 w 722"/>
                <a:gd name="T39" fmla="*/ 703 h 703"/>
                <a:gd name="T40" fmla="*/ 340 w 722"/>
                <a:gd name="T41" fmla="*/ 606 h 703"/>
                <a:gd name="T42" fmla="*/ 362 w 722"/>
                <a:gd name="T43" fmla="*/ 607 h 703"/>
                <a:gd name="T44" fmla="*/ 381 w 722"/>
                <a:gd name="T45" fmla="*/ 606 h 703"/>
                <a:gd name="T46" fmla="*/ 473 w 722"/>
                <a:gd name="T47" fmla="*/ 703 h 703"/>
                <a:gd name="T48" fmla="*/ 560 w 722"/>
                <a:gd name="T49" fmla="*/ 662 h 703"/>
                <a:gd name="T50" fmla="*/ 541 w 722"/>
                <a:gd name="T51" fmla="*/ 530 h 703"/>
                <a:gd name="T52" fmla="*/ 568 w 722"/>
                <a:gd name="T53" fmla="*/ 498 h 703"/>
                <a:gd name="T54" fmla="*/ 700 w 722"/>
                <a:gd name="T55" fmla="*/ 486 h 703"/>
                <a:gd name="T56" fmla="*/ 722 w 722"/>
                <a:gd name="T57" fmla="*/ 392 h 703"/>
                <a:gd name="T58" fmla="*/ 608 w 722"/>
                <a:gd name="T59" fmla="*/ 325 h 703"/>
                <a:gd name="T60" fmla="*/ 362 w 722"/>
                <a:gd name="T61" fmla="*/ 525 h 703"/>
                <a:gd name="T62" fmla="*/ 196 w 722"/>
                <a:gd name="T63" fmla="*/ 359 h 703"/>
                <a:gd name="T64" fmla="*/ 362 w 722"/>
                <a:gd name="T65" fmla="*/ 193 h 703"/>
                <a:gd name="T66" fmla="*/ 527 w 722"/>
                <a:gd name="T67" fmla="*/ 359 h 703"/>
                <a:gd name="T68" fmla="*/ 362 w 722"/>
                <a:gd name="T69" fmla="*/ 525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2" h="703">
                  <a:moveTo>
                    <a:pt x="608" y="325"/>
                  </a:moveTo>
                  <a:cubicBezTo>
                    <a:pt x="606" y="311"/>
                    <a:pt x="603" y="297"/>
                    <a:pt x="599" y="284"/>
                  </a:cubicBezTo>
                  <a:cubicBezTo>
                    <a:pt x="672" y="173"/>
                    <a:pt x="672" y="173"/>
                    <a:pt x="672" y="173"/>
                  </a:cubicBezTo>
                  <a:cubicBezTo>
                    <a:pt x="612" y="98"/>
                    <a:pt x="612" y="98"/>
                    <a:pt x="612" y="98"/>
                  </a:cubicBezTo>
                  <a:cubicBezTo>
                    <a:pt x="488" y="145"/>
                    <a:pt x="488" y="145"/>
                    <a:pt x="488" y="145"/>
                  </a:cubicBezTo>
                  <a:cubicBezTo>
                    <a:pt x="476" y="138"/>
                    <a:pt x="464" y="132"/>
                    <a:pt x="451" y="127"/>
                  </a:cubicBezTo>
                  <a:cubicBezTo>
                    <a:pt x="410" y="0"/>
                    <a:pt x="410" y="0"/>
                    <a:pt x="410" y="0"/>
                  </a:cubicBezTo>
                  <a:cubicBezTo>
                    <a:pt x="313" y="0"/>
                    <a:pt x="313" y="0"/>
                    <a:pt x="313" y="0"/>
                  </a:cubicBezTo>
                  <a:cubicBezTo>
                    <a:pt x="273" y="127"/>
                    <a:pt x="273" y="127"/>
                    <a:pt x="273" y="127"/>
                  </a:cubicBezTo>
                  <a:cubicBezTo>
                    <a:pt x="260" y="132"/>
                    <a:pt x="248" y="138"/>
                    <a:pt x="236" y="145"/>
                  </a:cubicBezTo>
                  <a:cubicBezTo>
                    <a:pt x="111" y="97"/>
                    <a:pt x="111" y="97"/>
                    <a:pt x="111" y="97"/>
                  </a:cubicBezTo>
                  <a:cubicBezTo>
                    <a:pt x="51" y="173"/>
                    <a:pt x="51" y="173"/>
                    <a:pt x="51" y="173"/>
                  </a:cubicBezTo>
                  <a:cubicBezTo>
                    <a:pt x="125" y="283"/>
                    <a:pt x="125" y="283"/>
                    <a:pt x="125" y="283"/>
                  </a:cubicBezTo>
                  <a:cubicBezTo>
                    <a:pt x="121" y="296"/>
                    <a:pt x="118" y="309"/>
                    <a:pt x="116" y="323"/>
                  </a:cubicBezTo>
                  <a:cubicBezTo>
                    <a:pt x="0" y="391"/>
                    <a:pt x="0" y="391"/>
                    <a:pt x="0" y="391"/>
                  </a:cubicBezTo>
                  <a:cubicBezTo>
                    <a:pt x="22" y="485"/>
                    <a:pt x="22" y="485"/>
                    <a:pt x="22" y="485"/>
                  </a:cubicBezTo>
                  <a:cubicBezTo>
                    <a:pt x="155" y="497"/>
                    <a:pt x="155" y="497"/>
                    <a:pt x="155" y="497"/>
                  </a:cubicBezTo>
                  <a:cubicBezTo>
                    <a:pt x="162" y="508"/>
                    <a:pt x="171" y="518"/>
                    <a:pt x="180" y="528"/>
                  </a:cubicBezTo>
                  <a:cubicBezTo>
                    <a:pt x="162" y="661"/>
                    <a:pt x="162" y="661"/>
                    <a:pt x="162" y="661"/>
                  </a:cubicBezTo>
                  <a:cubicBezTo>
                    <a:pt x="249" y="703"/>
                    <a:pt x="249" y="703"/>
                    <a:pt x="249" y="703"/>
                  </a:cubicBezTo>
                  <a:cubicBezTo>
                    <a:pt x="340" y="606"/>
                    <a:pt x="340" y="606"/>
                    <a:pt x="340" y="606"/>
                  </a:cubicBezTo>
                  <a:cubicBezTo>
                    <a:pt x="347" y="607"/>
                    <a:pt x="354" y="607"/>
                    <a:pt x="362" y="607"/>
                  </a:cubicBezTo>
                  <a:cubicBezTo>
                    <a:pt x="368" y="607"/>
                    <a:pt x="375" y="607"/>
                    <a:pt x="381" y="606"/>
                  </a:cubicBezTo>
                  <a:cubicBezTo>
                    <a:pt x="473" y="703"/>
                    <a:pt x="473" y="703"/>
                    <a:pt x="473" y="703"/>
                  </a:cubicBezTo>
                  <a:cubicBezTo>
                    <a:pt x="560" y="662"/>
                    <a:pt x="560" y="662"/>
                    <a:pt x="560" y="662"/>
                  </a:cubicBezTo>
                  <a:cubicBezTo>
                    <a:pt x="541" y="530"/>
                    <a:pt x="541" y="530"/>
                    <a:pt x="541" y="530"/>
                  </a:cubicBezTo>
                  <a:cubicBezTo>
                    <a:pt x="551" y="520"/>
                    <a:pt x="560" y="509"/>
                    <a:pt x="568" y="498"/>
                  </a:cubicBezTo>
                  <a:cubicBezTo>
                    <a:pt x="700" y="486"/>
                    <a:pt x="700" y="486"/>
                    <a:pt x="700" y="486"/>
                  </a:cubicBezTo>
                  <a:cubicBezTo>
                    <a:pt x="722" y="392"/>
                    <a:pt x="722" y="392"/>
                    <a:pt x="722" y="392"/>
                  </a:cubicBezTo>
                  <a:lnTo>
                    <a:pt x="608" y="325"/>
                  </a:lnTo>
                  <a:close/>
                  <a:moveTo>
                    <a:pt x="362" y="525"/>
                  </a:moveTo>
                  <a:cubicBezTo>
                    <a:pt x="270" y="525"/>
                    <a:pt x="196" y="450"/>
                    <a:pt x="196" y="359"/>
                  </a:cubicBezTo>
                  <a:cubicBezTo>
                    <a:pt x="196" y="267"/>
                    <a:pt x="270" y="193"/>
                    <a:pt x="362" y="193"/>
                  </a:cubicBezTo>
                  <a:cubicBezTo>
                    <a:pt x="453" y="193"/>
                    <a:pt x="527" y="267"/>
                    <a:pt x="527" y="359"/>
                  </a:cubicBezTo>
                  <a:cubicBezTo>
                    <a:pt x="527" y="450"/>
                    <a:pt x="453" y="525"/>
                    <a:pt x="362" y="5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sp>
          <p:nvSpPr>
            <p:cNvPr id="19" name="Freeform 19"/>
            <p:cNvSpPr>
              <a:spLocks/>
            </p:cNvSpPr>
            <p:nvPr/>
          </p:nvSpPr>
          <p:spPr bwMode="auto">
            <a:xfrm>
              <a:off x="6526937" y="1887549"/>
              <a:ext cx="185116" cy="57717"/>
            </a:xfrm>
            <a:custGeom>
              <a:avLst/>
              <a:gdLst>
                <a:gd name="T0" fmla="*/ 294 w 596"/>
                <a:gd name="T1" fmla="*/ 0 h 186"/>
                <a:gd name="T2" fmla="*/ 13 w 596"/>
                <a:gd name="T3" fmla="*/ 63 h 186"/>
                <a:gd name="T4" fmla="*/ 0 w 596"/>
                <a:gd name="T5" fmla="*/ 186 h 186"/>
                <a:gd name="T6" fmla="*/ 596 w 596"/>
                <a:gd name="T7" fmla="*/ 186 h 186"/>
                <a:gd name="T8" fmla="*/ 584 w 596"/>
                <a:gd name="T9" fmla="*/ 67 h 186"/>
                <a:gd name="T10" fmla="*/ 294 w 596"/>
                <a:gd name="T11" fmla="*/ 0 h 186"/>
              </a:gdLst>
              <a:ahLst/>
              <a:cxnLst>
                <a:cxn ang="0">
                  <a:pos x="T0" y="T1"/>
                </a:cxn>
                <a:cxn ang="0">
                  <a:pos x="T2" y="T3"/>
                </a:cxn>
                <a:cxn ang="0">
                  <a:pos x="T4" y="T5"/>
                </a:cxn>
                <a:cxn ang="0">
                  <a:pos x="T6" y="T7"/>
                </a:cxn>
                <a:cxn ang="0">
                  <a:pos x="T8" y="T9"/>
                </a:cxn>
                <a:cxn ang="0">
                  <a:pos x="T10" y="T11"/>
                </a:cxn>
              </a:cxnLst>
              <a:rect l="0" t="0" r="r" b="b"/>
              <a:pathLst>
                <a:path w="596" h="186">
                  <a:moveTo>
                    <a:pt x="294" y="0"/>
                  </a:moveTo>
                  <a:cubicBezTo>
                    <a:pt x="171" y="0"/>
                    <a:pt x="105" y="23"/>
                    <a:pt x="13" y="63"/>
                  </a:cubicBezTo>
                  <a:cubicBezTo>
                    <a:pt x="13" y="63"/>
                    <a:pt x="7" y="113"/>
                    <a:pt x="0" y="186"/>
                  </a:cubicBezTo>
                  <a:cubicBezTo>
                    <a:pt x="596" y="186"/>
                    <a:pt x="596" y="186"/>
                    <a:pt x="596" y="186"/>
                  </a:cubicBezTo>
                  <a:cubicBezTo>
                    <a:pt x="584" y="67"/>
                    <a:pt x="584" y="67"/>
                    <a:pt x="584" y="67"/>
                  </a:cubicBezTo>
                  <a:cubicBezTo>
                    <a:pt x="490" y="25"/>
                    <a:pt x="421" y="0"/>
                    <a:pt x="2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solidFill>
                  <a:srgbClr val="676767"/>
                </a:solidFill>
                <a:ea typeface="ＭＳ Ｐゴシック" charset="0"/>
                <a:cs typeface="ＭＳ Ｐゴシック" charset="0"/>
              </a:endParaRPr>
            </a:p>
          </p:txBody>
        </p:sp>
      </p:grpSp>
      <p:sp>
        <p:nvSpPr>
          <p:cNvPr id="20" name="TextBox 59"/>
          <p:cNvSpPr txBox="1"/>
          <p:nvPr/>
        </p:nvSpPr>
        <p:spPr>
          <a:xfrm>
            <a:off x="97713" y="4457419"/>
            <a:ext cx="3092747" cy="507575"/>
          </a:xfrm>
          <a:prstGeom prst="rect">
            <a:avLst/>
          </a:prstGeom>
          <a:solidFill>
            <a:schemeClr val="bg1"/>
          </a:solidFill>
        </p:spPr>
        <p:txBody>
          <a:bodyPr wrap="square" rtlCol="0">
            <a:spAutoFit/>
          </a:bodyPr>
          <a:lstStyle/>
          <a:p>
            <a:pPr algn="ctr" defTabSz="685595"/>
            <a:r>
              <a:rPr kumimoji="1" lang="ja-JP" altLang="en-US" sz="1349" dirty="0">
                <a:solidFill>
                  <a:srgbClr val="000000"/>
                </a:solidFill>
              </a:rPr>
              <a:t>複雑さを解消してよりシンプルに</a:t>
            </a:r>
            <a:endParaRPr kumimoji="1" lang="en-US" altLang="ja-JP" sz="1349" dirty="0">
              <a:solidFill>
                <a:srgbClr val="000000"/>
              </a:solidFill>
            </a:endParaRPr>
          </a:p>
          <a:p>
            <a:pPr algn="ctr" defTabSz="685595"/>
            <a:r>
              <a:rPr kumimoji="1" lang="ja-JP" altLang="en-US" sz="1349" dirty="0">
                <a:solidFill>
                  <a:srgbClr val="FF0000"/>
                </a:solidFill>
              </a:rPr>
              <a:t>セキュリティ</a:t>
            </a:r>
            <a:r>
              <a:rPr kumimoji="1" lang="ja-JP" altLang="en-US" sz="1349" dirty="0">
                <a:solidFill>
                  <a:srgbClr val="000000"/>
                </a:solidFill>
              </a:rPr>
              <a:t>の高い</a:t>
            </a:r>
            <a:r>
              <a:rPr kumimoji="1" lang="ja-JP" altLang="en-US" sz="1349" dirty="0" smtClean="0">
                <a:solidFill>
                  <a:srgbClr val="000000"/>
                </a:solidFill>
              </a:rPr>
              <a:t>グローバル インフラ</a:t>
            </a:r>
            <a:endParaRPr kumimoji="1" lang="en-GB" sz="1349" dirty="0">
              <a:solidFill>
                <a:srgbClr val="000000"/>
              </a:solidFill>
            </a:endParaRPr>
          </a:p>
        </p:txBody>
      </p:sp>
      <p:sp>
        <p:nvSpPr>
          <p:cNvPr id="21" name="正方形/長方形 20"/>
          <p:cNvSpPr/>
          <p:nvPr/>
        </p:nvSpPr>
        <p:spPr>
          <a:xfrm>
            <a:off x="97714" y="996990"/>
            <a:ext cx="2948492" cy="300082"/>
          </a:xfrm>
          <a:prstGeom prst="rect">
            <a:avLst/>
          </a:prstGeom>
        </p:spPr>
        <p:txBody>
          <a:bodyPr wrap="square">
            <a:spAutoFit/>
          </a:bodyPr>
          <a:lstStyle/>
          <a:p>
            <a:pPr algn="ctr" defTabSz="685800">
              <a:defRPr/>
            </a:pPr>
            <a:r>
              <a:rPr kumimoji="1" lang="ja-JP" altLang="en-US" sz="1350" b="1" i="1" u="sng" kern="0" dirty="0">
                <a:solidFill>
                  <a:srgbClr val="080808"/>
                </a:solidFill>
              </a:rPr>
              <a:t>次世代企業ネットワークのあるべき姿</a:t>
            </a:r>
            <a:endParaRPr kumimoji="1" lang="en-US" altLang="ja-JP" sz="1350" b="1" i="1" u="sng" kern="0" dirty="0">
              <a:solidFill>
                <a:srgbClr val="080808"/>
              </a:solidFill>
            </a:endParaRPr>
          </a:p>
        </p:txBody>
      </p:sp>
      <p:grpSp>
        <p:nvGrpSpPr>
          <p:cNvPr id="22" name="グループ化 21"/>
          <p:cNvGrpSpPr>
            <a:grpSpLocks noChangeAspect="1"/>
          </p:cNvGrpSpPr>
          <p:nvPr/>
        </p:nvGrpSpPr>
        <p:grpSpPr>
          <a:xfrm>
            <a:off x="39389" y="1396399"/>
            <a:ext cx="3006817" cy="3002556"/>
            <a:chOff x="215051" y="985237"/>
            <a:chExt cx="4907825" cy="4900870"/>
          </a:xfrm>
        </p:grpSpPr>
        <p:sp>
          <p:nvSpPr>
            <p:cNvPr id="23" name="正方形/長方形 123"/>
            <p:cNvSpPr/>
            <p:nvPr/>
          </p:nvSpPr>
          <p:spPr>
            <a:xfrm>
              <a:off x="310251" y="4909190"/>
              <a:ext cx="4794024" cy="9769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032" fontAlgn="base">
                <a:spcBef>
                  <a:spcPct val="0"/>
                </a:spcBef>
                <a:spcAft>
                  <a:spcPct val="0"/>
                </a:spcAft>
              </a:pPr>
              <a:endParaRPr lang="ja-JP" altLang="en-US" sz="1200" dirty="0">
                <a:solidFill>
                  <a:srgbClr val="676767"/>
                </a:solidFill>
                <a:cs typeface="メイリオ" panose="020B0604030504040204" pitchFamily="50" charset="-128"/>
              </a:endParaRPr>
            </a:p>
          </p:txBody>
        </p:sp>
        <p:cxnSp>
          <p:nvCxnSpPr>
            <p:cNvPr id="24" name="直線矢印コネクタ 119"/>
            <p:cNvCxnSpPr>
              <a:stCxn id="144" idx="2"/>
              <a:endCxn id="28" idx="0"/>
            </p:cNvCxnSpPr>
            <p:nvPr/>
          </p:nvCxnSpPr>
          <p:spPr>
            <a:xfrm>
              <a:off x="2716325" y="2834808"/>
              <a:ext cx="3975" cy="323075"/>
            </a:xfrm>
            <a:prstGeom prst="straightConnector1">
              <a:avLst/>
            </a:prstGeom>
            <a:ln w="44450">
              <a:tailEnd type="none"/>
            </a:ln>
          </p:spPr>
          <p:style>
            <a:lnRef idx="2">
              <a:schemeClr val="accent1"/>
            </a:lnRef>
            <a:fillRef idx="0">
              <a:schemeClr val="accent1"/>
            </a:fillRef>
            <a:effectRef idx="1">
              <a:schemeClr val="accent1"/>
            </a:effectRef>
            <a:fontRef idx="minor">
              <a:schemeClr val="tx1"/>
            </a:fontRef>
          </p:style>
        </p:cxnSp>
        <p:cxnSp>
          <p:nvCxnSpPr>
            <p:cNvPr id="25" name="直線矢印コネクタ 137"/>
            <p:cNvCxnSpPr>
              <a:stCxn id="146" idx="2"/>
            </p:cNvCxnSpPr>
            <p:nvPr/>
          </p:nvCxnSpPr>
          <p:spPr>
            <a:xfrm flipH="1">
              <a:off x="4320372" y="2833731"/>
              <a:ext cx="481" cy="481460"/>
            </a:xfrm>
            <a:prstGeom prst="straightConnector1">
              <a:avLst/>
            </a:prstGeom>
            <a:ln w="44450">
              <a:tailEnd type="none"/>
            </a:ln>
          </p:spPr>
          <p:style>
            <a:lnRef idx="2">
              <a:schemeClr val="accent1"/>
            </a:lnRef>
            <a:fillRef idx="0">
              <a:schemeClr val="accent1"/>
            </a:fillRef>
            <a:effectRef idx="1">
              <a:schemeClr val="accent1"/>
            </a:effectRef>
            <a:fontRef idx="minor">
              <a:schemeClr val="tx1"/>
            </a:fontRef>
          </p:style>
        </p:cxnSp>
        <p:cxnSp>
          <p:nvCxnSpPr>
            <p:cNvPr id="26" name="直線矢印コネクタ 142"/>
            <p:cNvCxnSpPr>
              <a:stCxn id="142" idx="2"/>
            </p:cNvCxnSpPr>
            <p:nvPr/>
          </p:nvCxnSpPr>
          <p:spPr>
            <a:xfrm flipH="1">
              <a:off x="1112275" y="2833731"/>
              <a:ext cx="2" cy="497424"/>
            </a:xfrm>
            <a:prstGeom prst="straightConnector1">
              <a:avLst/>
            </a:prstGeom>
            <a:ln w="44450">
              <a:tailEnd type="none"/>
            </a:ln>
          </p:spPr>
          <p:style>
            <a:lnRef idx="2">
              <a:schemeClr val="accent1"/>
            </a:lnRef>
            <a:fillRef idx="0">
              <a:schemeClr val="accent1"/>
            </a:fillRef>
            <a:effectRef idx="1">
              <a:schemeClr val="accent1"/>
            </a:effectRef>
            <a:fontRef idx="minor">
              <a:schemeClr val="tx1"/>
            </a:fontRef>
          </p:style>
        </p:cxnSp>
        <p:sp>
          <p:nvSpPr>
            <p:cNvPr id="27" name="角丸四角形 120"/>
            <p:cNvSpPr/>
            <p:nvPr/>
          </p:nvSpPr>
          <p:spPr>
            <a:xfrm>
              <a:off x="310251" y="3238664"/>
              <a:ext cx="4794024" cy="1314746"/>
            </a:xfrm>
            <a:prstGeom prst="roundRect">
              <a:avLst>
                <a:gd name="adj" fmla="val 7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032" fontAlgn="base">
                <a:spcBef>
                  <a:spcPct val="0"/>
                </a:spcBef>
                <a:spcAft>
                  <a:spcPct val="0"/>
                </a:spcAft>
              </a:pPr>
              <a:endParaRPr lang="en-US" altLang="ja-JP" sz="1200" dirty="0">
                <a:solidFill>
                  <a:srgbClr val="FFFFFF"/>
                </a:solidFill>
                <a:cs typeface="メイリオ" panose="020B0604030504040204" pitchFamily="50" charset="-128"/>
              </a:endParaRPr>
            </a:p>
            <a:p>
              <a:pPr algn="ctr" defTabSz="457032" fontAlgn="base">
                <a:spcBef>
                  <a:spcPct val="0"/>
                </a:spcBef>
                <a:spcAft>
                  <a:spcPct val="0"/>
                </a:spcAft>
              </a:pPr>
              <a:r>
                <a:rPr lang="ja-JP" altLang="en-US" sz="1200" dirty="0">
                  <a:solidFill>
                    <a:srgbClr val="FFFFFF"/>
                  </a:solidFill>
                  <a:cs typeface="メイリオ" panose="020B0604030504040204" pitchFamily="50" charset="-128"/>
                </a:rPr>
                <a:t>企業ネットワーク</a:t>
              </a:r>
              <a:endParaRPr lang="en-US" altLang="ja-JP" sz="1200" dirty="0">
                <a:solidFill>
                  <a:srgbClr val="FFFFFF"/>
                </a:solidFill>
                <a:cs typeface="メイリオ" panose="020B0604030504040204" pitchFamily="50" charset="-128"/>
              </a:endParaRPr>
            </a:p>
          </p:txBody>
        </p:sp>
        <p:sp>
          <p:nvSpPr>
            <p:cNvPr id="28" name="角丸四角形 146"/>
            <p:cNvSpPr/>
            <p:nvPr/>
          </p:nvSpPr>
          <p:spPr>
            <a:xfrm>
              <a:off x="488052" y="3157883"/>
              <a:ext cx="4464495" cy="47479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2" fontAlgn="base">
                <a:spcBef>
                  <a:spcPct val="0"/>
                </a:spcBef>
                <a:spcAft>
                  <a:spcPct val="0"/>
                </a:spcAft>
              </a:pPr>
              <a:r>
                <a:rPr lang="en-US" altLang="ja-JP" sz="1200" dirty="0">
                  <a:solidFill>
                    <a:srgbClr val="FFFFFF"/>
                  </a:solidFill>
                </a:rPr>
                <a:t>DMZ</a:t>
              </a:r>
              <a:r>
                <a:rPr lang="ja-JP" altLang="en-US" sz="1200" dirty="0">
                  <a:solidFill>
                    <a:srgbClr val="FFFFFF"/>
                  </a:solidFill>
                </a:rPr>
                <a:t> </a:t>
              </a:r>
              <a:r>
                <a:rPr lang="en-US" altLang="ja-JP" sz="1200" dirty="0">
                  <a:solidFill>
                    <a:srgbClr val="FFFFFF"/>
                  </a:solidFill>
                </a:rPr>
                <a:t>/</a:t>
              </a:r>
              <a:r>
                <a:rPr lang="ja-JP" altLang="en-US" sz="1200" dirty="0">
                  <a:solidFill>
                    <a:srgbClr val="FFFFFF"/>
                  </a:solidFill>
                </a:rPr>
                <a:t> </a:t>
              </a:r>
              <a:r>
                <a:rPr lang="en-US" altLang="ja-JP" sz="1200" dirty="0">
                  <a:solidFill>
                    <a:srgbClr val="FFFFFF"/>
                  </a:solidFill>
                </a:rPr>
                <a:t>Gateway</a:t>
              </a:r>
              <a:endParaRPr lang="ja-JP" altLang="en-US" sz="1200" dirty="0">
                <a:solidFill>
                  <a:srgbClr val="FFFFFF"/>
                </a:solidFill>
              </a:endParaRPr>
            </a:p>
          </p:txBody>
        </p:sp>
        <p:pic>
          <p:nvPicPr>
            <p:cNvPr id="29" name="図 124"/>
            <p:cNvPicPr>
              <a:picLocks noChangeAspect="1"/>
            </p:cNvPicPr>
            <p:nvPr/>
          </p:nvPicPr>
          <p:blipFill rotWithShape="1">
            <a:blip r:embed="rId8" cstate="email">
              <a:extLst>
                <a:ext uri="{28A0092B-C50C-407E-A947-70E740481C1C}">
                  <a14:useLocalDpi xmlns:a14="http://schemas.microsoft.com/office/drawing/2010/main"/>
                </a:ext>
              </a:extLst>
            </a:blip>
            <a:srcRect t="8056" b="8783"/>
            <a:stretch/>
          </p:blipFill>
          <p:spPr>
            <a:xfrm>
              <a:off x="470831" y="5089614"/>
              <a:ext cx="467449" cy="388737"/>
            </a:xfrm>
            <a:prstGeom prst="rect">
              <a:avLst/>
            </a:prstGeom>
          </p:spPr>
        </p:pic>
        <p:pic>
          <p:nvPicPr>
            <p:cNvPr id="30" name="図 1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0443" y="5124864"/>
              <a:ext cx="183238" cy="324188"/>
            </a:xfrm>
            <a:prstGeom prst="rect">
              <a:avLst/>
            </a:prstGeom>
          </p:spPr>
        </p:pic>
        <p:pic>
          <p:nvPicPr>
            <p:cNvPr id="31" name="図 126"/>
            <p:cNvPicPr>
              <a:picLocks noChangeAspect="1"/>
            </p:cNvPicPr>
            <p:nvPr/>
          </p:nvPicPr>
          <p:blipFill rotWithShape="1">
            <a:blip r:embed="rId10" cstate="email">
              <a:extLst>
                <a:ext uri="{28A0092B-C50C-407E-A947-70E740481C1C}">
                  <a14:useLocalDpi xmlns:a14="http://schemas.microsoft.com/office/drawing/2010/main"/>
                </a:ext>
              </a:extLst>
            </a:blip>
            <a:srcRect l="9961" r="9458"/>
            <a:stretch/>
          </p:blipFill>
          <p:spPr>
            <a:xfrm>
              <a:off x="1669704" y="5086911"/>
              <a:ext cx="315425" cy="391440"/>
            </a:xfrm>
            <a:prstGeom prst="rect">
              <a:avLst/>
            </a:prstGeom>
          </p:spPr>
        </p:pic>
        <p:pic>
          <p:nvPicPr>
            <p:cNvPr id="32" name="図 13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92412" y="5120410"/>
              <a:ext cx="420472" cy="420472"/>
            </a:xfrm>
            <a:prstGeom prst="rect">
              <a:avLst/>
            </a:prstGeom>
          </p:spPr>
        </p:pic>
        <p:sp>
          <p:nvSpPr>
            <p:cNvPr id="33" name="上下矢印 134"/>
            <p:cNvSpPr/>
            <p:nvPr/>
          </p:nvSpPr>
          <p:spPr>
            <a:xfrm>
              <a:off x="1118183" y="4497921"/>
              <a:ext cx="857916" cy="501489"/>
            </a:xfrm>
            <a:prstGeom prst="upDownArrow">
              <a:avLst>
                <a:gd name="adj1" fmla="val 63438"/>
                <a:gd name="adj2" fmla="val 29844"/>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032" fontAlgn="base">
                <a:spcBef>
                  <a:spcPct val="0"/>
                </a:spcBef>
                <a:spcAft>
                  <a:spcPct val="0"/>
                </a:spcAft>
              </a:pPr>
              <a:endParaRPr lang="ja-JP" altLang="en-US" sz="1200" dirty="0">
                <a:solidFill>
                  <a:srgbClr val="FFFFFF"/>
                </a:solidFill>
                <a:cs typeface="メイリオ" panose="020B0604030504040204" pitchFamily="50" charset="-128"/>
              </a:endParaRPr>
            </a:p>
          </p:txBody>
        </p:sp>
        <p:pic>
          <p:nvPicPr>
            <p:cNvPr id="34"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93213" y="5049840"/>
              <a:ext cx="535639" cy="42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88" descr="j0434888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44604" y="5119367"/>
              <a:ext cx="483384" cy="452849"/>
            </a:xfrm>
            <a:prstGeom prst="rect">
              <a:avLst/>
            </a:prstGeom>
            <a:noFill/>
          </p:spPr>
        </p:pic>
        <p:pic>
          <p:nvPicPr>
            <p:cNvPr id="36" name="Picture 18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926289" y="5090049"/>
              <a:ext cx="459187" cy="449790"/>
            </a:xfrm>
            <a:prstGeom prst="rect">
              <a:avLst/>
            </a:prstGeom>
            <a:noFill/>
          </p:spPr>
        </p:pic>
        <p:sp>
          <p:nvSpPr>
            <p:cNvPr id="37" name="禁止 153"/>
            <p:cNvSpPr>
              <a:spLocks noChangeAspect="1"/>
            </p:cNvSpPr>
            <p:nvPr/>
          </p:nvSpPr>
          <p:spPr>
            <a:xfrm>
              <a:off x="4336926" y="4497920"/>
              <a:ext cx="524229" cy="524229"/>
            </a:xfrm>
            <a:prstGeom prst="noSmoking">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38" name="正方形/長方形 37"/>
            <p:cNvSpPr/>
            <p:nvPr/>
          </p:nvSpPr>
          <p:spPr>
            <a:xfrm>
              <a:off x="215051" y="5485254"/>
              <a:ext cx="891991" cy="351655"/>
            </a:xfrm>
            <a:prstGeom prst="rect">
              <a:avLst/>
            </a:prstGeom>
          </p:spPr>
          <p:txBody>
            <a:bodyPr wrap="square">
              <a:spAutoFit/>
            </a:bodyPr>
            <a:lstStyle/>
            <a:p>
              <a:pPr algn="ctr" defTabSz="457032" fontAlgn="base">
                <a:spcBef>
                  <a:spcPct val="0"/>
                </a:spcBef>
                <a:spcAft>
                  <a:spcPct val="0"/>
                </a:spcAft>
              </a:pPr>
              <a:r>
                <a:rPr lang="ja-JP" altLang="en-US" sz="800" dirty="0">
                  <a:solidFill>
                    <a:srgbClr val="000000"/>
                  </a:solidFill>
                  <a:cs typeface="メイリオ" panose="020B0604030504040204" pitchFamily="50" charset="-128"/>
                </a:rPr>
                <a:t>パソコン</a:t>
              </a:r>
            </a:p>
          </p:txBody>
        </p:sp>
        <p:sp>
          <p:nvSpPr>
            <p:cNvPr id="39" name="正方形/長方形 38"/>
            <p:cNvSpPr/>
            <p:nvPr/>
          </p:nvSpPr>
          <p:spPr>
            <a:xfrm>
              <a:off x="871992" y="5483551"/>
              <a:ext cx="787500" cy="351655"/>
            </a:xfrm>
            <a:prstGeom prst="rect">
              <a:avLst/>
            </a:prstGeom>
          </p:spPr>
          <p:txBody>
            <a:bodyPr wrap="square">
              <a:spAutoFit/>
            </a:bodyPr>
            <a:lstStyle/>
            <a:p>
              <a:pPr algn="ctr" defTabSz="457032" fontAlgn="base">
                <a:spcBef>
                  <a:spcPct val="0"/>
                </a:spcBef>
                <a:spcAft>
                  <a:spcPct val="0"/>
                </a:spcAft>
              </a:pPr>
              <a:r>
                <a:rPr lang="ja-JP" altLang="en-US" sz="800" dirty="0">
                  <a:solidFill>
                    <a:srgbClr val="000000"/>
                  </a:solidFill>
                  <a:cs typeface="メイリオ" panose="020B0604030504040204" pitchFamily="50" charset="-128"/>
                </a:rPr>
                <a:t>スマホ</a:t>
              </a:r>
            </a:p>
          </p:txBody>
        </p:sp>
        <p:sp>
          <p:nvSpPr>
            <p:cNvPr id="40" name="正方形/長方形 39"/>
            <p:cNvSpPr/>
            <p:nvPr/>
          </p:nvSpPr>
          <p:spPr>
            <a:xfrm>
              <a:off x="1445789" y="5485254"/>
              <a:ext cx="948631" cy="351655"/>
            </a:xfrm>
            <a:prstGeom prst="rect">
              <a:avLst/>
            </a:prstGeom>
          </p:spPr>
          <p:txBody>
            <a:bodyPr wrap="square">
              <a:spAutoFit/>
            </a:bodyPr>
            <a:lstStyle/>
            <a:p>
              <a:pPr algn="ctr" defTabSz="457032" fontAlgn="base">
                <a:spcBef>
                  <a:spcPct val="0"/>
                </a:spcBef>
                <a:spcAft>
                  <a:spcPct val="0"/>
                </a:spcAft>
              </a:pPr>
              <a:r>
                <a:rPr lang="ja-JP" altLang="en-US" sz="800" dirty="0">
                  <a:solidFill>
                    <a:srgbClr val="000000"/>
                  </a:solidFill>
                  <a:cs typeface="メイリオ" panose="020B0604030504040204" pitchFamily="50" charset="-128"/>
                </a:rPr>
                <a:t>タブレット</a:t>
              </a:r>
            </a:p>
          </p:txBody>
        </p:sp>
        <p:sp>
          <p:nvSpPr>
            <p:cNvPr id="41" name="正方形/長方形 40"/>
            <p:cNvSpPr/>
            <p:nvPr/>
          </p:nvSpPr>
          <p:spPr>
            <a:xfrm>
              <a:off x="2214291" y="5491546"/>
              <a:ext cx="698503" cy="357934"/>
            </a:xfrm>
            <a:prstGeom prst="rect">
              <a:avLst/>
            </a:prstGeom>
          </p:spPr>
          <p:txBody>
            <a:bodyPr wrap="square">
              <a:spAutoFit/>
            </a:bodyPr>
            <a:lstStyle/>
            <a:p>
              <a:pPr algn="ctr" defTabSz="457032" fontAlgn="base">
                <a:spcBef>
                  <a:spcPct val="0"/>
                </a:spcBef>
                <a:spcAft>
                  <a:spcPct val="0"/>
                </a:spcAft>
              </a:pPr>
              <a:r>
                <a:rPr lang="ja-JP" altLang="en-US" sz="825" dirty="0">
                  <a:solidFill>
                    <a:srgbClr val="000000"/>
                  </a:solidFill>
                  <a:cs typeface="メイリオ" panose="020B0604030504040204" pitchFamily="50" charset="-128"/>
                </a:rPr>
                <a:t>電話</a:t>
              </a:r>
            </a:p>
          </p:txBody>
        </p:sp>
        <p:sp>
          <p:nvSpPr>
            <p:cNvPr id="42" name="正方形/長方形 41"/>
            <p:cNvSpPr/>
            <p:nvPr/>
          </p:nvSpPr>
          <p:spPr>
            <a:xfrm>
              <a:off x="2816936" y="5489710"/>
              <a:ext cx="646792" cy="357934"/>
            </a:xfrm>
            <a:prstGeom prst="rect">
              <a:avLst/>
            </a:prstGeom>
          </p:spPr>
          <p:txBody>
            <a:bodyPr wrap="none">
              <a:spAutoFit/>
            </a:bodyPr>
            <a:lstStyle/>
            <a:p>
              <a:pPr algn="ctr" defTabSz="457032" fontAlgn="base">
                <a:spcBef>
                  <a:spcPct val="0"/>
                </a:spcBef>
                <a:spcAft>
                  <a:spcPct val="0"/>
                </a:spcAft>
              </a:pPr>
              <a:r>
                <a:rPr lang="ja-JP" altLang="en-US" sz="825" dirty="0">
                  <a:solidFill>
                    <a:srgbClr val="000000"/>
                  </a:solidFill>
                  <a:cs typeface="メイリオ" panose="020B0604030504040204" pitchFamily="50" charset="-128"/>
                </a:rPr>
                <a:t>社員</a:t>
              </a:r>
            </a:p>
          </p:txBody>
        </p:sp>
        <p:sp>
          <p:nvSpPr>
            <p:cNvPr id="43" name="正方形/長方形 42"/>
            <p:cNvSpPr/>
            <p:nvPr/>
          </p:nvSpPr>
          <p:spPr>
            <a:xfrm>
              <a:off x="3290581" y="5478676"/>
              <a:ext cx="992167" cy="357934"/>
            </a:xfrm>
            <a:prstGeom prst="rect">
              <a:avLst/>
            </a:prstGeom>
          </p:spPr>
          <p:txBody>
            <a:bodyPr wrap="none">
              <a:spAutoFit/>
            </a:bodyPr>
            <a:lstStyle/>
            <a:p>
              <a:pPr algn="ctr" defTabSz="457032" fontAlgn="base">
                <a:spcBef>
                  <a:spcPct val="0"/>
                </a:spcBef>
                <a:spcAft>
                  <a:spcPct val="0"/>
                </a:spcAft>
              </a:pPr>
              <a:r>
                <a:rPr lang="ja-JP" altLang="en-US" sz="825" dirty="0">
                  <a:solidFill>
                    <a:srgbClr val="000000"/>
                  </a:solidFill>
                  <a:cs typeface="メイリオ" panose="020B0604030504040204" pitchFamily="50" charset="-128"/>
                </a:rPr>
                <a:t>協力会社</a:t>
              </a:r>
            </a:p>
          </p:txBody>
        </p:sp>
        <p:sp>
          <p:nvSpPr>
            <p:cNvPr id="44" name="正方形/長方形 43"/>
            <p:cNvSpPr/>
            <p:nvPr/>
          </p:nvSpPr>
          <p:spPr>
            <a:xfrm>
              <a:off x="4014549" y="5482781"/>
              <a:ext cx="1096828" cy="357934"/>
            </a:xfrm>
            <a:prstGeom prst="rect">
              <a:avLst/>
            </a:prstGeom>
          </p:spPr>
          <p:txBody>
            <a:bodyPr wrap="none">
              <a:spAutoFit/>
            </a:bodyPr>
            <a:lstStyle/>
            <a:p>
              <a:pPr algn="ctr" defTabSz="457032" fontAlgn="base">
                <a:spcBef>
                  <a:spcPct val="0"/>
                </a:spcBef>
                <a:spcAft>
                  <a:spcPct val="0"/>
                </a:spcAft>
              </a:pPr>
              <a:r>
                <a:rPr lang="ja-JP" altLang="en-US" sz="825" dirty="0">
                  <a:solidFill>
                    <a:srgbClr val="000000"/>
                  </a:solidFill>
                  <a:cs typeface="メイリオ" panose="020B0604030504040204" pitchFamily="50" charset="-128"/>
                </a:rPr>
                <a:t>ボット</a:t>
              </a:r>
              <a:r>
                <a:rPr lang="en-US" altLang="ja-JP" sz="825" dirty="0">
                  <a:solidFill>
                    <a:srgbClr val="000000"/>
                  </a:solidFill>
                  <a:cs typeface="メイリオ" panose="020B0604030504040204" pitchFamily="50" charset="-128"/>
                </a:rPr>
                <a:t>/</a:t>
              </a:r>
              <a:r>
                <a:rPr lang="ja-JP" altLang="en-US" sz="825" dirty="0">
                  <a:solidFill>
                    <a:srgbClr val="000000"/>
                  </a:solidFill>
                  <a:cs typeface="メイリオ" panose="020B0604030504040204" pitchFamily="50" charset="-128"/>
                </a:rPr>
                <a:t>脅威</a:t>
              </a:r>
            </a:p>
          </p:txBody>
        </p:sp>
        <p:pic>
          <p:nvPicPr>
            <p:cNvPr id="45" name="Mesh Main"/>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0251" y="3220546"/>
              <a:ext cx="4812624" cy="1344784"/>
            </a:xfrm>
            <a:prstGeom prst="rect">
              <a:avLst/>
            </a:prstGeom>
            <a:effectLst/>
          </p:spPr>
        </p:pic>
        <p:sp>
          <p:nvSpPr>
            <p:cNvPr id="46" name="上下矢印 134"/>
            <p:cNvSpPr/>
            <p:nvPr/>
          </p:nvSpPr>
          <p:spPr>
            <a:xfrm>
              <a:off x="3040824" y="4497921"/>
              <a:ext cx="857916" cy="501489"/>
            </a:xfrm>
            <a:prstGeom prst="upDownArrow">
              <a:avLst>
                <a:gd name="adj1" fmla="val 63438"/>
                <a:gd name="adj2" fmla="val 29844"/>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032" fontAlgn="base">
                <a:spcBef>
                  <a:spcPct val="0"/>
                </a:spcBef>
                <a:spcAft>
                  <a:spcPct val="0"/>
                </a:spcAft>
              </a:pPr>
              <a:endParaRPr lang="ja-JP" altLang="en-US" sz="1200" dirty="0">
                <a:solidFill>
                  <a:srgbClr val="FFFFFF"/>
                </a:solidFill>
                <a:cs typeface="メイリオ" panose="020B0604030504040204" pitchFamily="50" charset="-128"/>
              </a:endParaRPr>
            </a:p>
          </p:txBody>
        </p:sp>
        <p:grpSp>
          <p:nvGrpSpPr>
            <p:cNvPr id="47" name="グループ化 46"/>
            <p:cNvGrpSpPr/>
            <p:nvPr/>
          </p:nvGrpSpPr>
          <p:grpSpPr>
            <a:xfrm>
              <a:off x="310251" y="985237"/>
              <a:ext cx="4812625" cy="1849571"/>
              <a:chOff x="310251" y="985237"/>
              <a:chExt cx="4812625" cy="1849571"/>
            </a:xfrm>
          </p:grpSpPr>
          <p:grpSp>
            <p:nvGrpSpPr>
              <p:cNvPr id="48" name="グループ化 58"/>
              <p:cNvGrpSpPr/>
              <p:nvPr/>
            </p:nvGrpSpPr>
            <p:grpSpPr>
              <a:xfrm>
                <a:off x="310251" y="985237"/>
                <a:ext cx="4812625" cy="1849571"/>
                <a:chOff x="165295" y="1577856"/>
                <a:chExt cx="6216720" cy="1593383"/>
              </a:xfrm>
            </p:grpSpPr>
            <p:sp>
              <p:nvSpPr>
                <p:cNvPr id="142" name="正方形/長方形 59"/>
                <p:cNvSpPr/>
                <p:nvPr/>
              </p:nvSpPr>
              <p:spPr>
                <a:xfrm>
                  <a:off x="165297" y="1804199"/>
                  <a:ext cx="2072032" cy="136611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032" fontAlgn="base">
                    <a:spcBef>
                      <a:spcPct val="0"/>
                    </a:spcBef>
                    <a:spcAft>
                      <a:spcPct val="0"/>
                    </a:spcAft>
                  </a:pPr>
                  <a:endParaRPr lang="ja-JP" altLang="en-US" sz="1200" dirty="0">
                    <a:solidFill>
                      <a:srgbClr val="676767"/>
                    </a:solidFill>
                    <a:cs typeface="メイリオ" panose="020B0604030504040204" pitchFamily="50" charset="-128"/>
                  </a:endParaRPr>
                </a:p>
              </p:txBody>
            </p:sp>
            <p:sp>
              <p:nvSpPr>
                <p:cNvPr id="143" name="テキスト ボックス 60"/>
                <p:cNvSpPr txBox="1"/>
                <p:nvPr/>
              </p:nvSpPr>
              <p:spPr>
                <a:xfrm>
                  <a:off x="165295" y="1577856"/>
                  <a:ext cx="2072032" cy="227210"/>
                </a:xfrm>
                <a:prstGeom prst="rect">
                  <a:avLst/>
                </a:prstGeom>
              </p:spPr>
              <p:style>
                <a:lnRef idx="1">
                  <a:schemeClr val="accent3"/>
                </a:lnRef>
                <a:fillRef idx="2">
                  <a:schemeClr val="accent3"/>
                </a:fillRef>
                <a:effectRef idx="1">
                  <a:schemeClr val="accent3"/>
                </a:effectRef>
                <a:fontRef idx="minor">
                  <a:schemeClr val="dk1"/>
                </a:fontRef>
              </p:style>
              <p:txBody>
                <a:bodyPr wrap="square" tIns="0" bIns="0" rtlCol="0">
                  <a:spAutoFit/>
                </a:bodyPr>
                <a:lstStyle/>
                <a:p>
                  <a:pPr algn="ctr" defTabSz="457032" fontAlgn="base">
                    <a:spcBef>
                      <a:spcPct val="0"/>
                    </a:spcBef>
                    <a:spcAft>
                      <a:spcPct val="0"/>
                    </a:spcAft>
                  </a:pPr>
                  <a:r>
                    <a:rPr lang="ja-JP" altLang="en-US" sz="1050" dirty="0">
                      <a:solidFill>
                        <a:srgbClr val="000000"/>
                      </a:solidFill>
                      <a:cs typeface="メイリオ" panose="020B0604030504040204" pitchFamily="50" charset="-128"/>
                    </a:rPr>
                    <a:t>各事業会社</a:t>
                  </a:r>
                </a:p>
              </p:txBody>
            </p:sp>
            <p:sp>
              <p:nvSpPr>
                <p:cNvPr id="144" name="正方形/長方形 61"/>
                <p:cNvSpPr/>
                <p:nvPr/>
              </p:nvSpPr>
              <p:spPr>
                <a:xfrm>
                  <a:off x="2237330" y="1805127"/>
                  <a:ext cx="2072032" cy="136611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032" fontAlgn="base">
                    <a:spcBef>
                      <a:spcPct val="0"/>
                    </a:spcBef>
                    <a:spcAft>
                      <a:spcPct val="0"/>
                    </a:spcAft>
                  </a:pPr>
                  <a:endParaRPr lang="ja-JP" altLang="en-US" sz="1200" dirty="0">
                    <a:solidFill>
                      <a:srgbClr val="676767"/>
                    </a:solidFill>
                    <a:cs typeface="メイリオ" panose="020B0604030504040204" pitchFamily="50" charset="-128"/>
                  </a:endParaRPr>
                </a:p>
              </p:txBody>
            </p:sp>
            <p:sp>
              <p:nvSpPr>
                <p:cNvPr id="145" name="テキスト ボックス 62"/>
                <p:cNvSpPr txBox="1"/>
                <p:nvPr/>
              </p:nvSpPr>
              <p:spPr>
                <a:xfrm>
                  <a:off x="2237327" y="1578784"/>
                  <a:ext cx="2072032" cy="227210"/>
                </a:xfrm>
                <a:prstGeom prst="rect">
                  <a:avLst/>
                </a:prstGeom>
              </p:spPr>
              <p:style>
                <a:lnRef idx="1">
                  <a:schemeClr val="accent3"/>
                </a:lnRef>
                <a:fillRef idx="2">
                  <a:schemeClr val="accent3"/>
                </a:fillRef>
                <a:effectRef idx="1">
                  <a:schemeClr val="accent3"/>
                </a:effectRef>
                <a:fontRef idx="minor">
                  <a:schemeClr val="dk1"/>
                </a:fontRef>
              </p:style>
              <p:txBody>
                <a:bodyPr wrap="square" tIns="0" bIns="0" rtlCol="0">
                  <a:spAutoFit/>
                </a:bodyPr>
                <a:lstStyle/>
                <a:p>
                  <a:pPr algn="ctr" defTabSz="457032" fontAlgn="base">
                    <a:spcBef>
                      <a:spcPct val="0"/>
                    </a:spcBef>
                    <a:spcAft>
                      <a:spcPct val="0"/>
                    </a:spcAft>
                  </a:pPr>
                  <a:r>
                    <a:rPr lang="en-US" altLang="ja-JP" sz="1050" dirty="0" err="1">
                      <a:solidFill>
                        <a:srgbClr val="000000"/>
                      </a:solidFill>
                      <a:cs typeface="メイリオ" panose="020B0604030504040204" pitchFamily="50" charset="-128"/>
                    </a:rPr>
                    <a:t>IoT</a:t>
                  </a:r>
                  <a:endParaRPr lang="ja-JP" altLang="en-US" sz="1050" dirty="0">
                    <a:solidFill>
                      <a:srgbClr val="000000"/>
                    </a:solidFill>
                    <a:cs typeface="メイリオ" panose="020B0604030504040204" pitchFamily="50" charset="-128"/>
                  </a:endParaRPr>
                </a:p>
              </p:txBody>
            </p:sp>
            <p:sp>
              <p:nvSpPr>
                <p:cNvPr id="146" name="正方形/長方形 63"/>
                <p:cNvSpPr/>
                <p:nvPr/>
              </p:nvSpPr>
              <p:spPr>
                <a:xfrm>
                  <a:off x="4309983" y="1804199"/>
                  <a:ext cx="2072032" cy="136611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defTabSz="457032" fontAlgn="base">
                    <a:spcBef>
                      <a:spcPct val="0"/>
                    </a:spcBef>
                    <a:spcAft>
                      <a:spcPct val="0"/>
                    </a:spcAft>
                  </a:pPr>
                  <a:endParaRPr lang="ja-JP" altLang="en-US" sz="1200" dirty="0">
                    <a:solidFill>
                      <a:srgbClr val="676767"/>
                    </a:solidFill>
                    <a:cs typeface="メイリオ" panose="020B0604030504040204" pitchFamily="50" charset="-128"/>
                  </a:endParaRPr>
                </a:p>
              </p:txBody>
            </p:sp>
            <p:sp>
              <p:nvSpPr>
                <p:cNvPr id="147" name="テキスト ボックス 64"/>
                <p:cNvSpPr txBox="1"/>
                <p:nvPr/>
              </p:nvSpPr>
              <p:spPr>
                <a:xfrm>
                  <a:off x="4309981" y="1577856"/>
                  <a:ext cx="2072032" cy="227210"/>
                </a:xfrm>
                <a:prstGeom prst="rect">
                  <a:avLst/>
                </a:prstGeom>
              </p:spPr>
              <p:style>
                <a:lnRef idx="1">
                  <a:schemeClr val="accent3"/>
                </a:lnRef>
                <a:fillRef idx="2">
                  <a:schemeClr val="accent3"/>
                </a:fillRef>
                <a:effectRef idx="1">
                  <a:schemeClr val="accent3"/>
                </a:effectRef>
                <a:fontRef idx="minor">
                  <a:schemeClr val="dk1"/>
                </a:fontRef>
              </p:style>
              <p:txBody>
                <a:bodyPr wrap="square" tIns="0" bIns="0" rtlCol="0">
                  <a:spAutoFit/>
                </a:bodyPr>
                <a:lstStyle/>
                <a:p>
                  <a:pPr algn="ctr" defTabSz="457032" fontAlgn="base">
                    <a:spcBef>
                      <a:spcPct val="0"/>
                    </a:spcBef>
                    <a:spcAft>
                      <a:spcPct val="0"/>
                    </a:spcAft>
                  </a:pPr>
                  <a:r>
                    <a:rPr lang="ja-JP" altLang="en-US" sz="1050" dirty="0">
                      <a:solidFill>
                        <a:srgbClr val="000000"/>
                      </a:solidFill>
                      <a:cs typeface="メイリオ" panose="020B0604030504040204" pitchFamily="50" charset="-128"/>
                    </a:rPr>
                    <a:t>クラウド</a:t>
                  </a:r>
                </a:p>
              </p:txBody>
            </p:sp>
          </p:grpSp>
          <p:pic>
            <p:nvPicPr>
              <p:cNvPr id="49" name="図 6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177905" y="2333141"/>
                <a:ext cx="462096" cy="462095"/>
              </a:xfrm>
              <a:prstGeom prst="rect">
                <a:avLst/>
              </a:prstGeom>
            </p:spPr>
          </p:pic>
          <p:pic>
            <p:nvPicPr>
              <p:cNvPr id="50" name="図 6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278923" y="1538359"/>
                <a:ext cx="788523" cy="313322"/>
              </a:xfrm>
              <a:prstGeom prst="rect">
                <a:avLst/>
              </a:prstGeom>
            </p:spPr>
          </p:pic>
          <p:pic>
            <p:nvPicPr>
              <p:cNvPr id="51" name="図 6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21894" y="1367816"/>
                <a:ext cx="555856" cy="555856"/>
              </a:xfrm>
              <a:prstGeom prst="rect">
                <a:avLst/>
              </a:prstGeom>
            </p:spPr>
          </p:pic>
          <p:pic>
            <p:nvPicPr>
              <p:cNvPr id="52" name="図 6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377193" y="1929272"/>
                <a:ext cx="727082" cy="457316"/>
              </a:xfrm>
              <a:prstGeom prst="rect">
                <a:avLst/>
              </a:prstGeom>
            </p:spPr>
          </p:pic>
          <p:pic>
            <p:nvPicPr>
              <p:cNvPr id="53" name="図 70"/>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563816" y="1982852"/>
                <a:ext cx="758006" cy="433875"/>
              </a:xfrm>
              <a:prstGeom prst="rect">
                <a:avLst/>
              </a:prstGeom>
            </p:spPr>
          </p:pic>
          <p:pic>
            <p:nvPicPr>
              <p:cNvPr id="54" name="図 71"/>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976099" y="1322671"/>
                <a:ext cx="560499" cy="521878"/>
              </a:xfrm>
              <a:prstGeom prst="rect">
                <a:avLst/>
              </a:prstGeom>
            </p:spPr>
          </p:pic>
          <p:pic>
            <p:nvPicPr>
              <p:cNvPr id="55" name="図 72"/>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2434861" y="1517167"/>
                <a:ext cx="616240" cy="599123"/>
              </a:xfrm>
              <a:prstGeom prst="rect">
                <a:avLst/>
              </a:prstGeom>
            </p:spPr>
          </p:pic>
          <p:pic>
            <p:nvPicPr>
              <p:cNvPr id="56" name="図 73"/>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005068" y="1939690"/>
                <a:ext cx="527379" cy="569976"/>
              </a:xfrm>
              <a:prstGeom prst="rect">
                <a:avLst/>
              </a:prstGeom>
            </p:spPr>
          </p:pic>
          <p:pic>
            <p:nvPicPr>
              <p:cNvPr id="57" name="図 74"/>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042468" y="1413496"/>
                <a:ext cx="431497" cy="431496"/>
              </a:xfrm>
              <a:prstGeom prst="rect">
                <a:avLst/>
              </a:prstGeom>
            </p:spPr>
          </p:pic>
          <p:pic>
            <p:nvPicPr>
              <p:cNvPr id="58" name="図 75"/>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2531704" y="2266198"/>
                <a:ext cx="416781" cy="407969"/>
              </a:xfrm>
              <a:prstGeom prst="rect">
                <a:avLst/>
              </a:prstGeom>
            </p:spPr>
          </p:pic>
          <p:pic>
            <p:nvPicPr>
              <p:cNvPr id="59" name="図 76"/>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022569" y="2037236"/>
                <a:ext cx="420489" cy="420489"/>
              </a:xfrm>
              <a:prstGeom prst="rect">
                <a:avLst/>
              </a:prstGeom>
            </p:spPr>
          </p:pic>
          <p:pic>
            <p:nvPicPr>
              <p:cNvPr id="60" name="Picture 77" descr="corp"/>
              <p:cNvPicPr>
                <a:picLocks noChangeAspect="1" noChangeArrowheads="1"/>
              </p:cNvPicPr>
              <p:nvPr/>
            </p:nvPicPr>
            <p:blipFill>
              <a:blip r:embed="rId27" cstate="print"/>
              <a:srcRect/>
              <a:stretch>
                <a:fillRect/>
              </a:stretch>
            </p:blipFill>
            <p:spPr bwMode="auto">
              <a:xfrm>
                <a:off x="384580" y="1774836"/>
                <a:ext cx="500829" cy="498981"/>
              </a:xfrm>
              <a:prstGeom prst="rect">
                <a:avLst/>
              </a:prstGeom>
              <a:noFill/>
              <a:ln w="9525">
                <a:noFill/>
                <a:miter lim="800000"/>
                <a:headEnd/>
                <a:tailEnd/>
              </a:ln>
              <a:effectLst>
                <a:outerShdw blurRad="63500" dist="38100" dir="2700000" algn="tl" rotWithShape="0">
                  <a:srgbClr val="000000">
                    <a:alpha val="39998"/>
                  </a:srgbClr>
                </a:outerShdw>
              </a:effectLst>
            </p:spPr>
          </p:pic>
          <p:grpSp>
            <p:nvGrpSpPr>
              <p:cNvPr id="61" name="グループ化 60"/>
              <p:cNvGrpSpPr/>
              <p:nvPr/>
            </p:nvGrpSpPr>
            <p:grpSpPr>
              <a:xfrm flipH="1">
                <a:off x="958023" y="2065928"/>
                <a:ext cx="728866" cy="625433"/>
                <a:chOff x="3557588" y="3004440"/>
                <a:chExt cx="1979612" cy="1951735"/>
              </a:xfrm>
            </p:grpSpPr>
            <p:pic>
              <p:nvPicPr>
                <p:cNvPr id="138" name="図 137" descr="01.png"/>
                <p:cNvPicPr>
                  <a:picLocks noChangeAspect="1"/>
                </p:cNvPicPr>
                <p:nvPr/>
              </p:nvPicPr>
              <p:blipFill>
                <a:blip r:embed="rId28" cstate="print">
                  <a:biLevel thresh="75000"/>
                </a:blip>
                <a:srcRect/>
                <a:stretch>
                  <a:fillRect/>
                </a:stretch>
              </p:blipFill>
              <p:spPr bwMode="auto">
                <a:xfrm>
                  <a:off x="3557588" y="3004440"/>
                  <a:ext cx="1979612" cy="1951735"/>
                </a:xfrm>
                <a:prstGeom prst="ellipse">
                  <a:avLst/>
                </a:prstGeom>
                <a:ln w="28575"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9" name="図 138" descr="bild.png"/>
                <p:cNvPicPr>
                  <a:picLocks noChangeAspect="1"/>
                </p:cNvPicPr>
                <p:nvPr/>
              </p:nvPicPr>
              <p:blipFill>
                <a:blip r:embed="rId29" cstate="print">
                  <a:grayscl/>
                </a:blip>
                <a:srcRect/>
                <a:stretch>
                  <a:fillRect/>
                </a:stretch>
              </p:blipFill>
              <p:spPr bwMode="auto">
                <a:xfrm>
                  <a:off x="3703638" y="3295650"/>
                  <a:ext cx="596900" cy="900113"/>
                </a:xfrm>
                <a:prstGeom prst="rect">
                  <a:avLst/>
                </a:prstGeom>
                <a:noFill/>
                <a:ln w="9525">
                  <a:noFill/>
                  <a:miter lim="800000"/>
                  <a:headEnd/>
                  <a:tailEnd/>
                </a:ln>
              </p:spPr>
            </p:pic>
            <p:pic>
              <p:nvPicPr>
                <p:cNvPr id="140" name="図 139" descr="build13.png"/>
                <p:cNvPicPr>
                  <a:picLocks noChangeAspect="1"/>
                </p:cNvPicPr>
                <p:nvPr/>
              </p:nvPicPr>
              <p:blipFill>
                <a:blip r:embed="rId30" cstate="print">
                  <a:grayscl/>
                </a:blip>
                <a:srcRect/>
                <a:stretch>
                  <a:fillRect/>
                </a:stretch>
              </p:blipFill>
              <p:spPr bwMode="auto">
                <a:xfrm>
                  <a:off x="4370388" y="3398838"/>
                  <a:ext cx="457200" cy="431800"/>
                </a:xfrm>
                <a:prstGeom prst="rect">
                  <a:avLst/>
                </a:prstGeom>
                <a:noFill/>
                <a:ln w="9525">
                  <a:noFill/>
                  <a:miter lim="800000"/>
                  <a:headEnd/>
                  <a:tailEnd/>
                </a:ln>
              </p:spPr>
            </p:pic>
            <p:pic>
              <p:nvPicPr>
                <p:cNvPr id="141" name="図 140" descr="build04.png"/>
                <p:cNvPicPr>
                  <a:picLocks noChangeAspect="1"/>
                </p:cNvPicPr>
                <p:nvPr/>
              </p:nvPicPr>
              <p:blipFill>
                <a:blip r:embed="rId31" cstate="print">
                  <a:grayscl/>
                </a:blip>
                <a:srcRect/>
                <a:stretch>
                  <a:fillRect/>
                </a:stretch>
              </p:blipFill>
              <p:spPr bwMode="auto">
                <a:xfrm>
                  <a:off x="4673600" y="3611563"/>
                  <a:ext cx="547688" cy="971550"/>
                </a:xfrm>
                <a:prstGeom prst="rect">
                  <a:avLst/>
                </a:prstGeom>
                <a:noFill/>
                <a:ln w="9525">
                  <a:noFill/>
                  <a:miter lim="800000"/>
                  <a:headEnd/>
                  <a:tailEnd/>
                </a:ln>
              </p:spPr>
            </p:pic>
          </p:grpSp>
          <p:grpSp>
            <p:nvGrpSpPr>
              <p:cNvPr id="62" name="Group 3"/>
              <p:cNvGrpSpPr>
                <a:grpSpLocks/>
              </p:cNvGrpSpPr>
              <p:nvPr/>
            </p:nvGrpSpPr>
            <p:grpSpPr bwMode="auto">
              <a:xfrm>
                <a:off x="940452" y="1367816"/>
                <a:ext cx="886471" cy="550111"/>
                <a:chOff x="800" y="3021"/>
                <a:chExt cx="601" cy="374"/>
              </a:xfrm>
            </p:grpSpPr>
            <p:grpSp>
              <p:nvGrpSpPr>
                <p:cNvPr id="63" name="Group 4"/>
                <p:cNvGrpSpPr>
                  <a:grpSpLocks/>
                </p:cNvGrpSpPr>
                <p:nvPr/>
              </p:nvGrpSpPr>
              <p:grpSpPr bwMode="auto">
                <a:xfrm rot="-153540">
                  <a:off x="800" y="3021"/>
                  <a:ext cx="601" cy="374"/>
                  <a:chOff x="2550" y="2432"/>
                  <a:chExt cx="948" cy="592"/>
                </a:xfrm>
              </p:grpSpPr>
              <p:sp>
                <p:nvSpPr>
                  <p:cNvPr id="99" name="Freeform 5"/>
                  <p:cNvSpPr>
                    <a:spLocks/>
                  </p:cNvSpPr>
                  <p:nvPr/>
                </p:nvSpPr>
                <p:spPr bwMode="auto">
                  <a:xfrm>
                    <a:off x="2580" y="2748"/>
                    <a:ext cx="918" cy="276"/>
                  </a:xfrm>
                  <a:custGeom>
                    <a:avLst/>
                    <a:gdLst>
                      <a:gd name="T0" fmla="*/ 174 w 918"/>
                      <a:gd name="T1" fmla="*/ 276 h 276"/>
                      <a:gd name="T2" fmla="*/ 0 w 918"/>
                      <a:gd name="T3" fmla="*/ 102 h 276"/>
                      <a:gd name="T4" fmla="*/ 768 w 918"/>
                      <a:gd name="T5" fmla="*/ 0 h 276"/>
                      <a:gd name="T6" fmla="*/ 918 w 918"/>
                      <a:gd name="T7" fmla="*/ 126 h 276"/>
                      <a:gd name="T8" fmla="*/ 174 w 918"/>
                      <a:gd name="T9" fmla="*/ 276 h 276"/>
                      <a:gd name="T10" fmla="*/ 0 60000 65536"/>
                      <a:gd name="T11" fmla="*/ 0 60000 65536"/>
                      <a:gd name="T12" fmla="*/ 0 60000 65536"/>
                      <a:gd name="T13" fmla="*/ 0 60000 65536"/>
                      <a:gd name="T14" fmla="*/ 0 60000 65536"/>
                      <a:gd name="T15" fmla="*/ 0 w 918"/>
                      <a:gd name="T16" fmla="*/ 0 h 276"/>
                      <a:gd name="T17" fmla="*/ 918 w 918"/>
                      <a:gd name="T18" fmla="*/ 276 h 276"/>
                    </a:gdLst>
                    <a:ahLst/>
                    <a:cxnLst>
                      <a:cxn ang="T10">
                        <a:pos x="T0" y="T1"/>
                      </a:cxn>
                      <a:cxn ang="T11">
                        <a:pos x="T2" y="T3"/>
                      </a:cxn>
                      <a:cxn ang="T12">
                        <a:pos x="T4" y="T5"/>
                      </a:cxn>
                      <a:cxn ang="T13">
                        <a:pos x="T6" y="T7"/>
                      </a:cxn>
                      <a:cxn ang="T14">
                        <a:pos x="T8" y="T9"/>
                      </a:cxn>
                    </a:cxnLst>
                    <a:rect l="T15" t="T16" r="T17" b="T18"/>
                    <a:pathLst>
                      <a:path w="918" h="276">
                        <a:moveTo>
                          <a:pt x="174" y="276"/>
                        </a:moveTo>
                        <a:lnTo>
                          <a:pt x="0" y="102"/>
                        </a:lnTo>
                        <a:lnTo>
                          <a:pt x="768" y="0"/>
                        </a:lnTo>
                        <a:lnTo>
                          <a:pt x="918" y="126"/>
                        </a:lnTo>
                        <a:lnTo>
                          <a:pt x="174" y="276"/>
                        </a:lnTo>
                        <a:close/>
                      </a:path>
                    </a:pathLst>
                  </a:custGeom>
                  <a:gradFill rotWithShape="1">
                    <a:gsLst>
                      <a:gs pos="0">
                        <a:srgbClr val="3ED080">
                          <a:alpha val="56000"/>
                        </a:srgbClr>
                      </a:gs>
                      <a:gs pos="100000">
                        <a:srgbClr val="2EBE6F">
                          <a:alpha val="10001"/>
                        </a:srgbClr>
                      </a:gs>
                    </a:gsLst>
                    <a:lin ang="270000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grpSp>
                <p:nvGrpSpPr>
                  <p:cNvPr id="100" name="Group 6"/>
                  <p:cNvGrpSpPr>
                    <a:grpSpLocks/>
                  </p:cNvGrpSpPr>
                  <p:nvPr/>
                </p:nvGrpSpPr>
                <p:grpSpPr bwMode="auto">
                  <a:xfrm>
                    <a:off x="2550" y="2432"/>
                    <a:ext cx="815" cy="571"/>
                    <a:chOff x="3165" y="1121"/>
                    <a:chExt cx="1625" cy="1115"/>
                  </a:xfrm>
                </p:grpSpPr>
                <p:sp>
                  <p:nvSpPr>
                    <p:cNvPr id="101" name="Freeform 7"/>
                    <p:cNvSpPr>
                      <a:spLocks/>
                    </p:cNvSpPr>
                    <p:nvPr/>
                  </p:nvSpPr>
                  <p:spPr bwMode="auto">
                    <a:xfrm>
                      <a:off x="3165" y="1277"/>
                      <a:ext cx="315" cy="892"/>
                    </a:xfrm>
                    <a:custGeom>
                      <a:avLst/>
                      <a:gdLst/>
                      <a:ahLst/>
                      <a:cxnLst>
                        <a:cxn ang="0">
                          <a:pos x="62" y="616"/>
                        </a:cxn>
                        <a:cxn ang="0">
                          <a:pos x="0" y="0"/>
                        </a:cxn>
                        <a:cxn ang="0">
                          <a:pos x="270" y="188"/>
                        </a:cxn>
                        <a:cxn ang="0">
                          <a:pos x="316" y="882"/>
                        </a:cxn>
                        <a:cxn ang="0">
                          <a:pos x="64" y="616"/>
                        </a:cxn>
                      </a:cxnLst>
                      <a:rect l="0" t="0" r="r" b="b"/>
                      <a:pathLst>
                        <a:path w="316" h="882">
                          <a:moveTo>
                            <a:pt x="62" y="616"/>
                          </a:moveTo>
                          <a:lnTo>
                            <a:pt x="0" y="0"/>
                          </a:lnTo>
                          <a:lnTo>
                            <a:pt x="270" y="188"/>
                          </a:lnTo>
                          <a:lnTo>
                            <a:pt x="316" y="882"/>
                          </a:lnTo>
                          <a:lnTo>
                            <a:pt x="64" y="616"/>
                          </a:lnTo>
                        </a:path>
                      </a:pathLst>
                    </a:custGeom>
                    <a:gradFill rotWithShape="1">
                      <a:gsLst>
                        <a:gs pos="0">
                          <a:schemeClr val="folHlink"/>
                        </a:gs>
                        <a:gs pos="100000">
                          <a:schemeClr val="folHlink">
                            <a:gamma/>
                            <a:shade val="66275"/>
                            <a:invGamma/>
                          </a:schemeClr>
                        </a:gs>
                      </a:gsLst>
                      <a:path path="rect">
                        <a:fillToRect l="100000" b="100000"/>
                      </a:path>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02" name="Freeform 8"/>
                    <p:cNvSpPr>
                      <a:spLocks/>
                    </p:cNvSpPr>
                    <p:nvPr/>
                  </p:nvSpPr>
                  <p:spPr bwMode="auto">
                    <a:xfrm>
                      <a:off x="3820" y="1404"/>
                      <a:ext cx="898" cy="254"/>
                    </a:xfrm>
                    <a:custGeom>
                      <a:avLst/>
                      <a:gdLst/>
                      <a:ahLst/>
                      <a:cxnLst>
                        <a:cxn ang="0">
                          <a:pos x="272" y="254"/>
                        </a:cxn>
                        <a:cxn ang="0">
                          <a:pos x="902" y="152"/>
                        </a:cxn>
                        <a:cxn ang="0">
                          <a:pos x="574" y="0"/>
                        </a:cxn>
                        <a:cxn ang="0">
                          <a:pos x="0" y="86"/>
                        </a:cxn>
                        <a:cxn ang="0">
                          <a:pos x="272" y="254"/>
                        </a:cxn>
                      </a:cxnLst>
                      <a:rect l="0" t="0" r="r" b="b"/>
                      <a:pathLst>
                        <a:path w="902" h="254">
                          <a:moveTo>
                            <a:pt x="272" y="254"/>
                          </a:moveTo>
                          <a:lnTo>
                            <a:pt x="902" y="152"/>
                          </a:lnTo>
                          <a:lnTo>
                            <a:pt x="574" y="0"/>
                          </a:lnTo>
                          <a:lnTo>
                            <a:pt x="0" y="86"/>
                          </a:lnTo>
                          <a:lnTo>
                            <a:pt x="272" y="254"/>
                          </a:lnTo>
                          <a:close/>
                        </a:path>
                      </a:pathLst>
                    </a:custGeom>
                    <a:gradFill rotWithShape="1">
                      <a:gsLst>
                        <a:gs pos="0">
                          <a:schemeClr val="bg2"/>
                        </a:gs>
                        <a:gs pos="100000">
                          <a:schemeClr val="bg2">
                            <a:gamma/>
                            <a:tint val="63922"/>
                            <a:invGamma/>
                          </a:schemeClr>
                        </a:gs>
                      </a:gsLst>
                      <a:path path="rect">
                        <a:fillToRect r="100000" b="100000"/>
                      </a:path>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03" name="Freeform 9"/>
                    <p:cNvSpPr>
                      <a:spLocks/>
                    </p:cNvSpPr>
                    <p:nvPr/>
                  </p:nvSpPr>
                  <p:spPr bwMode="auto">
                    <a:xfrm>
                      <a:off x="3892" y="1421"/>
                      <a:ext cx="772" cy="231"/>
                    </a:xfrm>
                    <a:custGeom>
                      <a:avLst/>
                      <a:gdLst/>
                      <a:ahLst/>
                      <a:cxnLst>
                        <a:cxn ang="0">
                          <a:pos x="158" y="228"/>
                        </a:cxn>
                        <a:cxn ang="0">
                          <a:pos x="778" y="132"/>
                        </a:cxn>
                        <a:cxn ang="0">
                          <a:pos x="496" y="0"/>
                        </a:cxn>
                        <a:cxn ang="0">
                          <a:pos x="0" y="76"/>
                        </a:cxn>
                        <a:cxn ang="0">
                          <a:pos x="158" y="228"/>
                        </a:cxn>
                      </a:cxnLst>
                      <a:rect l="0" t="0" r="r" b="b"/>
                      <a:pathLst>
                        <a:path w="778" h="228">
                          <a:moveTo>
                            <a:pt x="158" y="228"/>
                          </a:moveTo>
                          <a:lnTo>
                            <a:pt x="778" y="132"/>
                          </a:lnTo>
                          <a:lnTo>
                            <a:pt x="496" y="0"/>
                          </a:lnTo>
                          <a:lnTo>
                            <a:pt x="0" y="76"/>
                          </a:lnTo>
                          <a:lnTo>
                            <a:pt x="158" y="228"/>
                          </a:lnTo>
                          <a:close/>
                        </a:path>
                      </a:pathLst>
                    </a:custGeom>
                    <a:gradFill rotWithShape="1">
                      <a:gsLst>
                        <a:gs pos="0">
                          <a:schemeClr val="bg2"/>
                        </a:gs>
                        <a:gs pos="100000">
                          <a:schemeClr val="bg2">
                            <a:gamma/>
                            <a:shade val="89020"/>
                            <a:invGamma/>
                          </a:schemeClr>
                        </a:gs>
                      </a:gsLst>
                      <a:path path="rect">
                        <a:fillToRect l="100000" t="100000"/>
                      </a:path>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04" name="Freeform 10"/>
                    <p:cNvSpPr>
                      <a:spLocks/>
                    </p:cNvSpPr>
                    <p:nvPr/>
                  </p:nvSpPr>
                  <p:spPr bwMode="auto">
                    <a:xfrm>
                      <a:off x="3502" y="1440"/>
                      <a:ext cx="1288" cy="796"/>
                    </a:xfrm>
                    <a:custGeom>
                      <a:avLst/>
                      <a:gdLst>
                        <a:gd name="T0" fmla="*/ 670 w 1288"/>
                        <a:gd name="T1" fmla="*/ 0 h 796"/>
                        <a:gd name="T2" fmla="*/ 658 w 1288"/>
                        <a:gd name="T3" fmla="*/ 300 h 796"/>
                        <a:gd name="T4" fmla="*/ 1288 w 1288"/>
                        <a:gd name="T5" fmla="*/ 198 h 796"/>
                        <a:gd name="T6" fmla="*/ 1244 w 1288"/>
                        <a:gd name="T7" fmla="*/ 518 h 796"/>
                        <a:gd name="T8" fmla="*/ 58 w 1288"/>
                        <a:gd name="T9" fmla="*/ 792 h 796"/>
                        <a:gd name="T10" fmla="*/ 44 w 1288"/>
                        <a:gd name="T11" fmla="*/ 796 h 796"/>
                        <a:gd name="T12" fmla="*/ 0 w 1288"/>
                        <a:gd name="T13" fmla="*/ 96 h 796"/>
                        <a:gd name="T14" fmla="*/ 670 w 1288"/>
                        <a:gd name="T15" fmla="*/ 0 h 796"/>
                        <a:gd name="T16" fmla="*/ 0 60000 65536"/>
                        <a:gd name="T17" fmla="*/ 0 60000 65536"/>
                        <a:gd name="T18" fmla="*/ 0 60000 65536"/>
                        <a:gd name="T19" fmla="*/ 0 60000 65536"/>
                        <a:gd name="T20" fmla="*/ 0 60000 65536"/>
                        <a:gd name="T21" fmla="*/ 0 60000 65536"/>
                        <a:gd name="T22" fmla="*/ 0 60000 65536"/>
                        <a:gd name="T23" fmla="*/ 0 60000 65536"/>
                        <a:gd name="T24" fmla="*/ 0 w 1288"/>
                        <a:gd name="T25" fmla="*/ 0 h 796"/>
                        <a:gd name="T26" fmla="*/ 1288 w 1288"/>
                        <a:gd name="T27" fmla="*/ 796 h 7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8" h="796">
                          <a:moveTo>
                            <a:pt x="670" y="0"/>
                          </a:moveTo>
                          <a:lnTo>
                            <a:pt x="658" y="300"/>
                          </a:lnTo>
                          <a:lnTo>
                            <a:pt x="1288" y="198"/>
                          </a:lnTo>
                          <a:lnTo>
                            <a:pt x="1244" y="518"/>
                          </a:lnTo>
                          <a:cubicBezTo>
                            <a:pt x="1080" y="562"/>
                            <a:pt x="258" y="748"/>
                            <a:pt x="58" y="792"/>
                          </a:cubicBezTo>
                          <a:lnTo>
                            <a:pt x="44" y="796"/>
                          </a:lnTo>
                          <a:lnTo>
                            <a:pt x="0" y="96"/>
                          </a:lnTo>
                          <a:lnTo>
                            <a:pt x="670" y="0"/>
                          </a:lnTo>
                          <a:close/>
                        </a:path>
                      </a:pathLst>
                    </a:custGeom>
                    <a:gradFill rotWithShape="1">
                      <a:gsLst>
                        <a:gs pos="0">
                          <a:srgbClr val="999999"/>
                        </a:gs>
                        <a:gs pos="100000">
                          <a:srgbClr val="939393"/>
                        </a:gs>
                      </a:gsLst>
                      <a:path path="rect">
                        <a:fillToRect r="100000" b="100000"/>
                      </a:path>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05" name="Freeform 11"/>
                    <p:cNvSpPr>
                      <a:spLocks/>
                    </p:cNvSpPr>
                    <p:nvPr/>
                  </p:nvSpPr>
                  <p:spPr bwMode="auto">
                    <a:xfrm>
                      <a:off x="3167" y="1189"/>
                      <a:ext cx="942" cy="264"/>
                    </a:xfrm>
                    <a:custGeom>
                      <a:avLst/>
                      <a:gdLst/>
                      <a:ahLst/>
                      <a:cxnLst>
                        <a:cxn ang="0">
                          <a:pos x="0" y="78"/>
                        </a:cxn>
                        <a:cxn ang="0">
                          <a:pos x="270" y="264"/>
                        </a:cxn>
                        <a:cxn ang="0">
                          <a:pos x="946" y="166"/>
                        </a:cxn>
                        <a:cxn ang="0">
                          <a:pos x="620" y="0"/>
                        </a:cxn>
                        <a:cxn ang="0">
                          <a:pos x="0" y="78"/>
                        </a:cxn>
                        <a:cxn ang="0">
                          <a:pos x="0" y="78"/>
                        </a:cxn>
                      </a:cxnLst>
                      <a:rect l="0" t="0" r="r" b="b"/>
                      <a:pathLst>
                        <a:path w="946" h="264">
                          <a:moveTo>
                            <a:pt x="0" y="78"/>
                          </a:moveTo>
                          <a:lnTo>
                            <a:pt x="270" y="264"/>
                          </a:lnTo>
                          <a:lnTo>
                            <a:pt x="946" y="166"/>
                          </a:lnTo>
                          <a:lnTo>
                            <a:pt x="620" y="0"/>
                          </a:lnTo>
                          <a:lnTo>
                            <a:pt x="0" y="78"/>
                          </a:lnTo>
                          <a:lnTo>
                            <a:pt x="0" y="78"/>
                          </a:lnTo>
                          <a:close/>
                        </a:path>
                      </a:pathLst>
                    </a:custGeom>
                    <a:gradFill rotWithShape="1">
                      <a:gsLst>
                        <a:gs pos="0">
                          <a:schemeClr val="bg2"/>
                        </a:gs>
                        <a:gs pos="100000">
                          <a:schemeClr val="bg2">
                            <a:gamma/>
                            <a:tint val="63922"/>
                            <a:invGamma/>
                          </a:schemeClr>
                        </a:gs>
                      </a:gsLst>
                      <a:path path="rect">
                        <a:fillToRect r="100000" b="100000"/>
                      </a:path>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06" name="Freeform 12"/>
                    <p:cNvSpPr>
                      <a:spLocks/>
                    </p:cNvSpPr>
                    <p:nvPr/>
                  </p:nvSpPr>
                  <p:spPr bwMode="auto">
                    <a:xfrm>
                      <a:off x="3195" y="1199"/>
                      <a:ext cx="857" cy="244"/>
                    </a:xfrm>
                    <a:custGeom>
                      <a:avLst/>
                      <a:gdLst/>
                      <a:ahLst/>
                      <a:cxnLst>
                        <a:cxn ang="0">
                          <a:pos x="240" y="232"/>
                        </a:cxn>
                        <a:cxn ang="0">
                          <a:pos x="860" y="142"/>
                        </a:cxn>
                        <a:cxn ang="0">
                          <a:pos x="578" y="0"/>
                        </a:cxn>
                        <a:cxn ang="0">
                          <a:pos x="0" y="72"/>
                        </a:cxn>
                        <a:cxn ang="0">
                          <a:pos x="240" y="232"/>
                        </a:cxn>
                      </a:cxnLst>
                      <a:rect l="0" t="0" r="r" b="b"/>
                      <a:pathLst>
                        <a:path w="860" h="232">
                          <a:moveTo>
                            <a:pt x="240" y="232"/>
                          </a:moveTo>
                          <a:lnTo>
                            <a:pt x="860" y="142"/>
                          </a:lnTo>
                          <a:lnTo>
                            <a:pt x="578" y="0"/>
                          </a:lnTo>
                          <a:lnTo>
                            <a:pt x="0" y="72"/>
                          </a:lnTo>
                          <a:lnTo>
                            <a:pt x="240" y="232"/>
                          </a:lnTo>
                          <a:close/>
                        </a:path>
                      </a:pathLst>
                    </a:custGeom>
                    <a:gradFill rotWithShape="1">
                      <a:gsLst>
                        <a:gs pos="0">
                          <a:schemeClr val="bg2"/>
                        </a:gs>
                        <a:gs pos="100000">
                          <a:schemeClr val="bg2">
                            <a:gamma/>
                            <a:shade val="89020"/>
                            <a:invGamma/>
                          </a:schemeClr>
                        </a:gs>
                      </a:gsLst>
                      <a:path path="rect">
                        <a:fillToRect l="100000" t="100000"/>
                      </a:path>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07" name="Freeform 13"/>
                    <p:cNvSpPr>
                      <a:spLocks/>
                    </p:cNvSpPr>
                    <p:nvPr/>
                  </p:nvSpPr>
                  <p:spPr bwMode="auto">
                    <a:xfrm>
                      <a:off x="3844" y="1290"/>
                      <a:ext cx="282" cy="148"/>
                    </a:xfrm>
                    <a:custGeom>
                      <a:avLst/>
                      <a:gdLst>
                        <a:gd name="T0" fmla="*/ 250 w 282"/>
                        <a:gd name="T1" fmla="*/ 148 h 148"/>
                        <a:gd name="T2" fmla="*/ 282 w 282"/>
                        <a:gd name="T3" fmla="*/ 142 h 148"/>
                        <a:gd name="T4" fmla="*/ 0 w 282"/>
                        <a:gd name="T5" fmla="*/ 0 h 148"/>
                        <a:gd name="T6" fmla="*/ 0 w 282"/>
                        <a:gd name="T7" fmla="*/ 16 h 148"/>
                        <a:gd name="T8" fmla="*/ 250 w 282"/>
                        <a:gd name="T9" fmla="*/ 148 h 148"/>
                        <a:gd name="T10" fmla="*/ 0 60000 65536"/>
                        <a:gd name="T11" fmla="*/ 0 60000 65536"/>
                        <a:gd name="T12" fmla="*/ 0 60000 65536"/>
                        <a:gd name="T13" fmla="*/ 0 60000 65536"/>
                        <a:gd name="T14" fmla="*/ 0 60000 65536"/>
                        <a:gd name="T15" fmla="*/ 0 w 282"/>
                        <a:gd name="T16" fmla="*/ 0 h 148"/>
                        <a:gd name="T17" fmla="*/ 282 w 282"/>
                        <a:gd name="T18" fmla="*/ 148 h 148"/>
                      </a:gdLst>
                      <a:ahLst/>
                      <a:cxnLst>
                        <a:cxn ang="T10">
                          <a:pos x="T0" y="T1"/>
                        </a:cxn>
                        <a:cxn ang="T11">
                          <a:pos x="T2" y="T3"/>
                        </a:cxn>
                        <a:cxn ang="T12">
                          <a:pos x="T4" y="T5"/>
                        </a:cxn>
                        <a:cxn ang="T13">
                          <a:pos x="T6" y="T7"/>
                        </a:cxn>
                        <a:cxn ang="T14">
                          <a:pos x="T8" y="T9"/>
                        </a:cxn>
                      </a:cxnLst>
                      <a:rect l="T15" t="T16" r="T17" b="T18"/>
                      <a:pathLst>
                        <a:path w="282" h="148">
                          <a:moveTo>
                            <a:pt x="250" y="148"/>
                          </a:moveTo>
                          <a:lnTo>
                            <a:pt x="282" y="142"/>
                          </a:lnTo>
                          <a:lnTo>
                            <a:pt x="0" y="0"/>
                          </a:lnTo>
                          <a:lnTo>
                            <a:pt x="0" y="16"/>
                          </a:lnTo>
                          <a:lnTo>
                            <a:pt x="250" y="148"/>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08" name="Freeform 14"/>
                    <p:cNvSpPr>
                      <a:spLocks/>
                    </p:cNvSpPr>
                    <p:nvPr/>
                  </p:nvSpPr>
                  <p:spPr bwMode="auto">
                    <a:xfrm>
                      <a:off x="3266" y="1290"/>
                      <a:ext cx="578" cy="86"/>
                    </a:xfrm>
                    <a:custGeom>
                      <a:avLst/>
                      <a:gdLst>
                        <a:gd name="T0" fmla="*/ 20 w 578"/>
                        <a:gd name="T1" fmla="*/ 86 h 86"/>
                        <a:gd name="T2" fmla="*/ 578 w 578"/>
                        <a:gd name="T3" fmla="*/ 14 h 86"/>
                        <a:gd name="T4" fmla="*/ 578 w 578"/>
                        <a:gd name="T5" fmla="*/ 0 h 86"/>
                        <a:gd name="T6" fmla="*/ 0 w 578"/>
                        <a:gd name="T7" fmla="*/ 72 h 86"/>
                        <a:gd name="T8" fmla="*/ 20 w 578"/>
                        <a:gd name="T9" fmla="*/ 86 h 86"/>
                        <a:gd name="T10" fmla="*/ 0 60000 65536"/>
                        <a:gd name="T11" fmla="*/ 0 60000 65536"/>
                        <a:gd name="T12" fmla="*/ 0 60000 65536"/>
                        <a:gd name="T13" fmla="*/ 0 60000 65536"/>
                        <a:gd name="T14" fmla="*/ 0 60000 65536"/>
                        <a:gd name="T15" fmla="*/ 0 w 578"/>
                        <a:gd name="T16" fmla="*/ 0 h 86"/>
                        <a:gd name="T17" fmla="*/ 578 w 578"/>
                        <a:gd name="T18" fmla="*/ 86 h 86"/>
                      </a:gdLst>
                      <a:ahLst/>
                      <a:cxnLst>
                        <a:cxn ang="T10">
                          <a:pos x="T0" y="T1"/>
                        </a:cxn>
                        <a:cxn ang="T11">
                          <a:pos x="T2" y="T3"/>
                        </a:cxn>
                        <a:cxn ang="T12">
                          <a:pos x="T4" y="T5"/>
                        </a:cxn>
                        <a:cxn ang="T13">
                          <a:pos x="T6" y="T7"/>
                        </a:cxn>
                        <a:cxn ang="T14">
                          <a:pos x="T8" y="T9"/>
                        </a:cxn>
                      </a:cxnLst>
                      <a:rect l="T15" t="T16" r="T17" b="T18"/>
                      <a:pathLst>
                        <a:path w="578" h="86">
                          <a:moveTo>
                            <a:pt x="20" y="86"/>
                          </a:moveTo>
                          <a:lnTo>
                            <a:pt x="578" y="14"/>
                          </a:lnTo>
                          <a:lnTo>
                            <a:pt x="578" y="0"/>
                          </a:lnTo>
                          <a:lnTo>
                            <a:pt x="0" y="72"/>
                          </a:lnTo>
                          <a:lnTo>
                            <a:pt x="20" y="86"/>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09" name="Freeform 15"/>
                    <p:cNvSpPr>
                      <a:spLocks/>
                    </p:cNvSpPr>
                    <p:nvPr/>
                  </p:nvSpPr>
                  <p:spPr bwMode="auto">
                    <a:xfrm>
                      <a:off x="4454" y="1498"/>
                      <a:ext cx="282" cy="138"/>
                    </a:xfrm>
                    <a:custGeom>
                      <a:avLst/>
                      <a:gdLst>
                        <a:gd name="T0" fmla="*/ 250 w 282"/>
                        <a:gd name="T1" fmla="*/ 138 h 138"/>
                        <a:gd name="T2" fmla="*/ 282 w 282"/>
                        <a:gd name="T3" fmla="*/ 132 h 138"/>
                        <a:gd name="T4" fmla="*/ 0 w 282"/>
                        <a:gd name="T5" fmla="*/ 0 h 138"/>
                        <a:gd name="T6" fmla="*/ 0 w 282"/>
                        <a:gd name="T7" fmla="*/ 18 h 138"/>
                        <a:gd name="T8" fmla="*/ 250 w 282"/>
                        <a:gd name="T9" fmla="*/ 138 h 138"/>
                        <a:gd name="T10" fmla="*/ 0 60000 65536"/>
                        <a:gd name="T11" fmla="*/ 0 60000 65536"/>
                        <a:gd name="T12" fmla="*/ 0 60000 65536"/>
                        <a:gd name="T13" fmla="*/ 0 60000 65536"/>
                        <a:gd name="T14" fmla="*/ 0 60000 65536"/>
                        <a:gd name="T15" fmla="*/ 0 w 282"/>
                        <a:gd name="T16" fmla="*/ 0 h 138"/>
                        <a:gd name="T17" fmla="*/ 282 w 282"/>
                        <a:gd name="T18" fmla="*/ 138 h 138"/>
                      </a:gdLst>
                      <a:ahLst/>
                      <a:cxnLst>
                        <a:cxn ang="T10">
                          <a:pos x="T0" y="T1"/>
                        </a:cxn>
                        <a:cxn ang="T11">
                          <a:pos x="T2" y="T3"/>
                        </a:cxn>
                        <a:cxn ang="T12">
                          <a:pos x="T4" y="T5"/>
                        </a:cxn>
                        <a:cxn ang="T13">
                          <a:pos x="T6" y="T7"/>
                        </a:cxn>
                        <a:cxn ang="T14">
                          <a:pos x="T8" y="T9"/>
                        </a:cxn>
                      </a:cxnLst>
                      <a:rect l="T15" t="T16" r="T17" b="T18"/>
                      <a:pathLst>
                        <a:path w="282" h="138">
                          <a:moveTo>
                            <a:pt x="250" y="138"/>
                          </a:moveTo>
                          <a:lnTo>
                            <a:pt x="282" y="132"/>
                          </a:lnTo>
                          <a:lnTo>
                            <a:pt x="0" y="0"/>
                          </a:lnTo>
                          <a:lnTo>
                            <a:pt x="0" y="18"/>
                          </a:lnTo>
                          <a:lnTo>
                            <a:pt x="250" y="138"/>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0" name="Freeform 16"/>
                    <p:cNvSpPr>
                      <a:spLocks/>
                    </p:cNvSpPr>
                    <p:nvPr/>
                  </p:nvSpPr>
                  <p:spPr bwMode="auto">
                    <a:xfrm>
                      <a:off x="4164" y="1500"/>
                      <a:ext cx="292" cy="60"/>
                    </a:xfrm>
                    <a:custGeom>
                      <a:avLst/>
                      <a:gdLst>
                        <a:gd name="T0" fmla="*/ 0 w 292"/>
                        <a:gd name="T1" fmla="*/ 60 h 60"/>
                        <a:gd name="T2" fmla="*/ 292 w 292"/>
                        <a:gd name="T3" fmla="*/ 14 h 60"/>
                        <a:gd name="T4" fmla="*/ 292 w 292"/>
                        <a:gd name="T5" fmla="*/ 0 h 60"/>
                        <a:gd name="T6" fmla="*/ 0 w 292"/>
                        <a:gd name="T7" fmla="*/ 44 h 60"/>
                        <a:gd name="T8" fmla="*/ 0 w 292"/>
                        <a:gd name="T9" fmla="*/ 60 h 60"/>
                        <a:gd name="T10" fmla="*/ 0 60000 65536"/>
                        <a:gd name="T11" fmla="*/ 0 60000 65536"/>
                        <a:gd name="T12" fmla="*/ 0 60000 65536"/>
                        <a:gd name="T13" fmla="*/ 0 60000 65536"/>
                        <a:gd name="T14" fmla="*/ 0 60000 65536"/>
                        <a:gd name="T15" fmla="*/ 0 w 292"/>
                        <a:gd name="T16" fmla="*/ 0 h 60"/>
                        <a:gd name="T17" fmla="*/ 292 w 292"/>
                        <a:gd name="T18" fmla="*/ 60 h 60"/>
                      </a:gdLst>
                      <a:ahLst/>
                      <a:cxnLst>
                        <a:cxn ang="T10">
                          <a:pos x="T0" y="T1"/>
                        </a:cxn>
                        <a:cxn ang="T11">
                          <a:pos x="T2" y="T3"/>
                        </a:cxn>
                        <a:cxn ang="T12">
                          <a:pos x="T4" y="T5"/>
                        </a:cxn>
                        <a:cxn ang="T13">
                          <a:pos x="T6" y="T7"/>
                        </a:cxn>
                        <a:cxn ang="T14">
                          <a:pos x="T8" y="T9"/>
                        </a:cxn>
                      </a:cxnLst>
                      <a:rect l="T15" t="T16" r="T17" b="T18"/>
                      <a:pathLst>
                        <a:path w="292" h="60">
                          <a:moveTo>
                            <a:pt x="0" y="60"/>
                          </a:moveTo>
                          <a:lnTo>
                            <a:pt x="292" y="14"/>
                          </a:lnTo>
                          <a:lnTo>
                            <a:pt x="292" y="0"/>
                          </a:lnTo>
                          <a:lnTo>
                            <a:pt x="0" y="44"/>
                          </a:lnTo>
                          <a:lnTo>
                            <a:pt x="0" y="60"/>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1" name="Freeform 17"/>
                    <p:cNvSpPr>
                      <a:spLocks/>
                    </p:cNvSpPr>
                    <p:nvPr/>
                  </p:nvSpPr>
                  <p:spPr bwMode="auto">
                    <a:xfrm>
                      <a:off x="3504" y="1486"/>
                      <a:ext cx="666" cy="184"/>
                    </a:xfrm>
                    <a:custGeom>
                      <a:avLst/>
                      <a:gdLst>
                        <a:gd name="T0" fmla="*/ 666 w 666"/>
                        <a:gd name="T1" fmla="*/ 0 h 184"/>
                        <a:gd name="T2" fmla="*/ 662 w 666"/>
                        <a:gd name="T3" fmla="*/ 80 h 184"/>
                        <a:gd name="T4" fmla="*/ 6 w 666"/>
                        <a:gd name="T5" fmla="*/ 184 h 184"/>
                        <a:gd name="T6" fmla="*/ 0 w 666"/>
                        <a:gd name="T7" fmla="*/ 100 h 184"/>
                        <a:gd name="T8" fmla="*/ 666 w 666"/>
                        <a:gd name="T9" fmla="*/ 0 h 184"/>
                        <a:gd name="T10" fmla="*/ 0 60000 65536"/>
                        <a:gd name="T11" fmla="*/ 0 60000 65536"/>
                        <a:gd name="T12" fmla="*/ 0 60000 65536"/>
                        <a:gd name="T13" fmla="*/ 0 60000 65536"/>
                        <a:gd name="T14" fmla="*/ 0 60000 65536"/>
                        <a:gd name="T15" fmla="*/ 0 w 666"/>
                        <a:gd name="T16" fmla="*/ 0 h 184"/>
                        <a:gd name="T17" fmla="*/ 666 w 666"/>
                        <a:gd name="T18" fmla="*/ 184 h 184"/>
                      </a:gdLst>
                      <a:ahLst/>
                      <a:cxnLst>
                        <a:cxn ang="T10">
                          <a:pos x="T0" y="T1"/>
                        </a:cxn>
                        <a:cxn ang="T11">
                          <a:pos x="T2" y="T3"/>
                        </a:cxn>
                        <a:cxn ang="T12">
                          <a:pos x="T4" y="T5"/>
                        </a:cxn>
                        <a:cxn ang="T13">
                          <a:pos x="T6" y="T7"/>
                        </a:cxn>
                        <a:cxn ang="T14">
                          <a:pos x="T8" y="T9"/>
                        </a:cxn>
                      </a:cxnLst>
                      <a:rect l="T15" t="T16" r="T17" b="T18"/>
                      <a:pathLst>
                        <a:path w="666" h="184">
                          <a:moveTo>
                            <a:pt x="666" y="0"/>
                          </a:moveTo>
                          <a:lnTo>
                            <a:pt x="662" y="80"/>
                          </a:lnTo>
                          <a:lnTo>
                            <a:pt x="6" y="184"/>
                          </a:lnTo>
                          <a:lnTo>
                            <a:pt x="0" y="100"/>
                          </a:lnTo>
                          <a:lnTo>
                            <a:pt x="666" y="0"/>
                          </a:lnTo>
                          <a:close/>
                        </a:path>
                      </a:pathLst>
                    </a:custGeom>
                    <a:gradFill rotWithShape="1">
                      <a:gsLst>
                        <a:gs pos="0">
                          <a:srgbClr val="5E7C92"/>
                        </a:gs>
                        <a:gs pos="100000">
                          <a:srgbClr val="455A6A"/>
                        </a:gs>
                      </a:gsLst>
                      <a:lin ang="540000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2" name="Freeform 18"/>
                    <p:cNvSpPr>
                      <a:spLocks/>
                    </p:cNvSpPr>
                    <p:nvPr/>
                  </p:nvSpPr>
                  <p:spPr bwMode="auto">
                    <a:xfrm>
                      <a:off x="3514" y="1632"/>
                      <a:ext cx="652" cy="186"/>
                    </a:xfrm>
                    <a:custGeom>
                      <a:avLst/>
                      <a:gdLst>
                        <a:gd name="T0" fmla="*/ 652 w 652"/>
                        <a:gd name="T1" fmla="*/ 0 h 186"/>
                        <a:gd name="T2" fmla="*/ 648 w 652"/>
                        <a:gd name="T3" fmla="*/ 80 h 186"/>
                        <a:gd name="T4" fmla="*/ 4 w 652"/>
                        <a:gd name="T5" fmla="*/ 186 h 186"/>
                        <a:gd name="T6" fmla="*/ 0 w 652"/>
                        <a:gd name="T7" fmla="*/ 100 h 186"/>
                        <a:gd name="T8" fmla="*/ 652 w 652"/>
                        <a:gd name="T9" fmla="*/ 0 h 186"/>
                        <a:gd name="T10" fmla="*/ 0 60000 65536"/>
                        <a:gd name="T11" fmla="*/ 0 60000 65536"/>
                        <a:gd name="T12" fmla="*/ 0 60000 65536"/>
                        <a:gd name="T13" fmla="*/ 0 60000 65536"/>
                        <a:gd name="T14" fmla="*/ 0 60000 65536"/>
                        <a:gd name="T15" fmla="*/ 0 w 652"/>
                        <a:gd name="T16" fmla="*/ 0 h 186"/>
                        <a:gd name="T17" fmla="*/ 652 w 652"/>
                        <a:gd name="T18" fmla="*/ 186 h 186"/>
                      </a:gdLst>
                      <a:ahLst/>
                      <a:cxnLst>
                        <a:cxn ang="T10">
                          <a:pos x="T0" y="T1"/>
                        </a:cxn>
                        <a:cxn ang="T11">
                          <a:pos x="T2" y="T3"/>
                        </a:cxn>
                        <a:cxn ang="T12">
                          <a:pos x="T4" y="T5"/>
                        </a:cxn>
                        <a:cxn ang="T13">
                          <a:pos x="T6" y="T7"/>
                        </a:cxn>
                        <a:cxn ang="T14">
                          <a:pos x="T8" y="T9"/>
                        </a:cxn>
                      </a:cxnLst>
                      <a:rect l="T15" t="T16" r="T17" b="T18"/>
                      <a:pathLst>
                        <a:path w="652" h="186">
                          <a:moveTo>
                            <a:pt x="652" y="0"/>
                          </a:moveTo>
                          <a:lnTo>
                            <a:pt x="648" y="80"/>
                          </a:lnTo>
                          <a:lnTo>
                            <a:pt x="4" y="186"/>
                          </a:lnTo>
                          <a:lnTo>
                            <a:pt x="0" y="100"/>
                          </a:lnTo>
                          <a:lnTo>
                            <a:pt x="652" y="0"/>
                          </a:lnTo>
                          <a:close/>
                        </a:path>
                      </a:pathLst>
                    </a:custGeom>
                    <a:gradFill rotWithShape="1">
                      <a:gsLst>
                        <a:gs pos="0">
                          <a:srgbClr val="5E7C92"/>
                        </a:gs>
                        <a:gs pos="100000">
                          <a:srgbClr val="455A6A"/>
                        </a:gs>
                      </a:gsLst>
                      <a:lin ang="540000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3" name="Freeform 19"/>
                    <p:cNvSpPr>
                      <a:spLocks/>
                    </p:cNvSpPr>
                    <p:nvPr/>
                  </p:nvSpPr>
                  <p:spPr bwMode="auto">
                    <a:xfrm>
                      <a:off x="3586" y="1484"/>
                      <a:ext cx="509" cy="180"/>
                    </a:xfrm>
                    <a:custGeom>
                      <a:avLst/>
                      <a:gdLst>
                        <a:gd name="T0" fmla="*/ 12 w 509"/>
                        <a:gd name="T1" fmla="*/ 175 h 180"/>
                        <a:gd name="T2" fmla="*/ 90 w 509"/>
                        <a:gd name="T3" fmla="*/ 163 h 180"/>
                        <a:gd name="T4" fmla="*/ 87 w 509"/>
                        <a:gd name="T5" fmla="*/ 69 h 180"/>
                        <a:gd name="T6" fmla="*/ 95 w 509"/>
                        <a:gd name="T7" fmla="*/ 63 h 180"/>
                        <a:gd name="T8" fmla="*/ 98 w 509"/>
                        <a:gd name="T9" fmla="*/ 163 h 180"/>
                        <a:gd name="T10" fmla="*/ 168 w 509"/>
                        <a:gd name="T11" fmla="*/ 151 h 180"/>
                        <a:gd name="T12" fmla="*/ 167 w 509"/>
                        <a:gd name="T13" fmla="*/ 54 h 180"/>
                        <a:gd name="T14" fmla="*/ 173 w 509"/>
                        <a:gd name="T15" fmla="*/ 55 h 180"/>
                        <a:gd name="T16" fmla="*/ 176 w 509"/>
                        <a:gd name="T17" fmla="*/ 151 h 180"/>
                        <a:gd name="T18" fmla="*/ 251 w 509"/>
                        <a:gd name="T19" fmla="*/ 139 h 180"/>
                        <a:gd name="T20" fmla="*/ 249 w 509"/>
                        <a:gd name="T21" fmla="*/ 43 h 180"/>
                        <a:gd name="T22" fmla="*/ 257 w 509"/>
                        <a:gd name="T23" fmla="*/ 40 h 180"/>
                        <a:gd name="T24" fmla="*/ 258 w 509"/>
                        <a:gd name="T25" fmla="*/ 139 h 180"/>
                        <a:gd name="T26" fmla="*/ 336 w 509"/>
                        <a:gd name="T27" fmla="*/ 126 h 180"/>
                        <a:gd name="T28" fmla="*/ 335 w 509"/>
                        <a:gd name="T29" fmla="*/ 30 h 180"/>
                        <a:gd name="T30" fmla="*/ 342 w 509"/>
                        <a:gd name="T31" fmla="*/ 27 h 180"/>
                        <a:gd name="T32" fmla="*/ 345 w 509"/>
                        <a:gd name="T33" fmla="*/ 126 h 180"/>
                        <a:gd name="T34" fmla="*/ 419 w 509"/>
                        <a:gd name="T35" fmla="*/ 115 h 180"/>
                        <a:gd name="T36" fmla="*/ 420 w 509"/>
                        <a:gd name="T37" fmla="*/ 16 h 180"/>
                        <a:gd name="T38" fmla="*/ 425 w 509"/>
                        <a:gd name="T39" fmla="*/ 12 h 180"/>
                        <a:gd name="T40" fmla="*/ 428 w 509"/>
                        <a:gd name="T41" fmla="*/ 115 h 180"/>
                        <a:gd name="T42" fmla="*/ 501 w 509"/>
                        <a:gd name="T43" fmla="*/ 99 h 180"/>
                        <a:gd name="T44" fmla="*/ 501 w 509"/>
                        <a:gd name="T45" fmla="*/ 7 h 180"/>
                        <a:gd name="T46" fmla="*/ 509 w 509"/>
                        <a:gd name="T47" fmla="*/ 0 h 180"/>
                        <a:gd name="T48" fmla="*/ 509 w 509"/>
                        <a:gd name="T49" fmla="*/ 100 h 180"/>
                        <a:gd name="T50" fmla="*/ 5 w 509"/>
                        <a:gd name="T51" fmla="*/ 180 h 180"/>
                        <a:gd name="T52" fmla="*/ 0 w 509"/>
                        <a:gd name="T53" fmla="*/ 87 h 180"/>
                        <a:gd name="T54" fmla="*/ 8 w 509"/>
                        <a:gd name="T55" fmla="*/ 82 h 180"/>
                        <a:gd name="T56" fmla="*/ 12 w 509"/>
                        <a:gd name="T57" fmla="*/ 175 h 1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9"/>
                        <a:gd name="T88" fmla="*/ 0 h 180"/>
                        <a:gd name="T89" fmla="*/ 509 w 509"/>
                        <a:gd name="T90" fmla="*/ 180 h 1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9" h="180">
                          <a:moveTo>
                            <a:pt x="12" y="175"/>
                          </a:moveTo>
                          <a:lnTo>
                            <a:pt x="90" y="163"/>
                          </a:lnTo>
                          <a:lnTo>
                            <a:pt x="87" y="69"/>
                          </a:lnTo>
                          <a:lnTo>
                            <a:pt x="95" y="63"/>
                          </a:lnTo>
                          <a:lnTo>
                            <a:pt x="98" y="163"/>
                          </a:lnTo>
                          <a:lnTo>
                            <a:pt x="168" y="151"/>
                          </a:lnTo>
                          <a:lnTo>
                            <a:pt x="167" y="54"/>
                          </a:lnTo>
                          <a:lnTo>
                            <a:pt x="173" y="55"/>
                          </a:lnTo>
                          <a:lnTo>
                            <a:pt x="176" y="151"/>
                          </a:lnTo>
                          <a:lnTo>
                            <a:pt x="251" y="139"/>
                          </a:lnTo>
                          <a:lnTo>
                            <a:pt x="249" y="43"/>
                          </a:lnTo>
                          <a:lnTo>
                            <a:pt x="257" y="40"/>
                          </a:lnTo>
                          <a:lnTo>
                            <a:pt x="258" y="139"/>
                          </a:lnTo>
                          <a:lnTo>
                            <a:pt x="336" y="126"/>
                          </a:lnTo>
                          <a:lnTo>
                            <a:pt x="335" y="30"/>
                          </a:lnTo>
                          <a:lnTo>
                            <a:pt x="342" y="27"/>
                          </a:lnTo>
                          <a:lnTo>
                            <a:pt x="345" y="126"/>
                          </a:lnTo>
                          <a:lnTo>
                            <a:pt x="419" y="115"/>
                          </a:lnTo>
                          <a:lnTo>
                            <a:pt x="420" y="16"/>
                          </a:lnTo>
                          <a:lnTo>
                            <a:pt x="425" y="12"/>
                          </a:lnTo>
                          <a:lnTo>
                            <a:pt x="428" y="115"/>
                          </a:lnTo>
                          <a:lnTo>
                            <a:pt x="501" y="99"/>
                          </a:lnTo>
                          <a:lnTo>
                            <a:pt x="501" y="7"/>
                          </a:lnTo>
                          <a:lnTo>
                            <a:pt x="509" y="0"/>
                          </a:lnTo>
                          <a:lnTo>
                            <a:pt x="509" y="100"/>
                          </a:lnTo>
                          <a:lnTo>
                            <a:pt x="5" y="180"/>
                          </a:lnTo>
                          <a:lnTo>
                            <a:pt x="0" y="87"/>
                          </a:lnTo>
                          <a:lnTo>
                            <a:pt x="8" y="82"/>
                          </a:lnTo>
                          <a:lnTo>
                            <a:pt x="12" y="175"/>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4" name="Freeform 20"/>
                    <p:cNvSpPr>
                      <a:spLocks/>
                    </p:cNvSpPr>
                    <p:nvPr/>
                  </p:nvSpPr>
                  <p:spPr bwMode="auto">
                    <a:xfrm>
                      <a:off x="3552" y="1676"/>
                      <a:ext cx="1214" cy="334"/>
                    </a:xfrm>
                    <a:custGeom>
                      <a:avLst/>
                      <a:gdLst>
                        <a:gd name="T0" fmla="*/ 1200 w 1214"/>
                        <a:gd name="T1" fmla="*/ 108 h 334"/>
                        <a:gd name="T2" fmla="*/ 1214 w 1214"/>
                        <a:gd name="T3" fmla="*/ 0 h 334"/>
                        <a:gd name="T4" fmla="*/ 0 w 1214"/>
                        <a:gd name="T5" fmla="*/ 214 h 334"/>
                        <a:gd name="T6" fmla="*/ 6 w 1214"/>
                        <a:gd name="T7" fmla="*/ 334 h 334"/>
                        <a:gd name="T8" fmla="*/ 1200 w 1214"/>
                        <a:gd name="T9" fmla="*/ 108 h 334"/>
                        <a:gd name="T10" fmla="*/ 0 60000 65536"/>
                        <a:gd name="T11" fmla="*/ 0 60000 65536"/>
                        <a:gd name="T12" fmla="*/ 0 60000 65536"/>
                        <a:gd name="T13" fmla="*/ 0 60000 65536"/>
                        <a:gd name="T14" fmla="*/ 0 60000 65536"/>
                        <a:gd name="T15" fmla="*/ 0 w 1214"/>
                        <a:gd name="T16" fmla="*/ 0 h 334"/>
                        <a:gd name="T17" fmla="*/ 1214 w 1214"/>
                        <a:gd name="T18" fmla="*/ 334 h 334"/>
                      </a:gdLst>
                      <a:ahLst/>
                      <a:cxnLst>
                        <a:cxn ang="T10">
                          <a:pos x="T0" y="T1"/>
                        </a:cxn>
                        <a:cxn ang="T11">
                          <a:pos x="T2" y="T3"/>
                        </a:cxn>
                        <a:cxn ang="T12">
                          <a:pos x="T4" y="T5"/>
                        </a:cxn>
                        <a:cxn ang="T13">
                          <a:pos x="T6" y="T7"/>
                        </a:cxn>
                        <a:cxn ang="T14">
                          <a:pos x="T8" y="T9"/>
                        </a:cxn>
                      </a:cxnLst>
                      <a:rect l="T15" t="T16" r="T17" b="T18"/>
                      <a:pathLst>
                        <a:path w="1214" h="334">
                          <a:moveTo>
                            <a:pt x="1200" y="108"/>
                          </a:moveTo>
                          <a:lnTo>
                            <a:pt x="1214" y="0"/>
                          </a:lnTo>
                          <a:lnTo>
                            <a:pt x="0" y="214"/>
                          </a:lnTo>
                          <a:lnTo>
                            <a:pt x="6" y="334"/>
                          </a:lnTo>
                          <a:lnTo>
                            <a:pt x="1200" y="108"/>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5" name="Freeform 21"/>
                    <p:cNvSpPr>
                      <a:spLocks/>
                    </p:cNvSpPr>
                    <p:nvPr/>
                  </p:nvSpPr>
                  <p:spPr bwMode="auto">
                    <a:xfrm>
                      <a:off x="3558" y="1676"/>
                      <a:ext cx="1196" cy="324"/>
                    </a:xfrm>
                    <a:custGeom>
                      <a:avLst/>
                      <a:gdLst>
                        <a:gd name="T0" fmla="*/ 1184 w 1196"/>
                        <a:gd name="T1" fmla="*/ 98 h 324"/>
                        <a:gd name="T2" fmla="*/ 1196 w 1196"/>
                        <a:gd name="T3" fmla="*/ 0 h 324"/>
                        <a:gd name="T4" fmla="*/ 6 w 1196"/>
                        <a:gd name="T5" fmla="*/ 218 h 324"/>
                        <a:gd name="T6" fmla="*/ 0 w 1196"/>
                        <a:gd name="T7" fmla="*/ 324 h 324"/>
                        <a:gd name="T8" fmla="*/ 1184 w 1196"/>
                        <a:gd name="T9" fmla="*/ 98 h 324"/>
                        <a:gd name="T10" fmla="*/ 0 60000 65536"/>
                        <a:gd name="T11" fmla="*/ 0 60000 65536"/>
                        <a:gd name="T12" fmla="*/ 0 60000 65536"/>
                        <a:gd name="T13" fmla="*/ 0 60000 65536"/>
                        <a:gd name="T14" fmla="*/ 0 60000 65536"/>
                        <a:gd name="T15" fmla="*/ 0 w 1196"/>
                        <a:gd name="T16" fmla="*/ 0 h 324"/>
                        <a:gd name="T17" fmla="*/ 1196 w 1196"/>
                        <a:gd name="T18" fmla="*/ 324 h 324"/>
                      </a:gdLst>
                      <a:ahLst/>
                      <a:cxnLst>
                        <a:cxn ang="T10">
                          <a:pos x="T0" y="T1"/>
                        </a:cxn>
                        <a:cxn ang="T11">
                          <a:pos x="T2" y="T3"/>
                        </a:cxn>
                        <a:cxn ang="T12">
                          <a:pos x="T4" y="T5"/>
                        </a:cxn>
                        <a:cxn ang="T13">
                          <a:pos x="T6" y="T7"/>
                        </a:cxn>
                        <a:cxn ang="T14">
                          <a:pos x="T8" y="T9"/>
                        </a:cxn>
                      </a:cxnLst>
                      <a:rect l="T15" t="T16" r="T17" b="T18"/>
                      <a:pathLst>
                        <a:path w="1196" h="324">
                          <a:moveTo>
                            <a:pt x="1184" y="98"/>
                          </a:moveTo>
                          <a:lnTo>
                            <a:pt x="1196" y="0"/>
                          </a:lnTo>
                          <a:lnTo>
                            <a:pt x="6" y="218"/>
                          </a:lnTo>
                          <a:lnTo>
                            <a:pt x="0" y="324"/>
                          </a:lnTo>
                          <a:lnTo>
                            <a:pt x="1184" y="98"/>
                          </a:lnTo>
                          <a:close/>
                        </a:path>
                      </a:pathLst>
                    </a:custGeom>
                    <a:solidFill>
                      <a:srgbClr val="F1B86D"/>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6" name="Freeform 22"/>
                    <p:cNvSpPr>
                      <a:spLocks/>
                    </p:cNvSpPr>
                    <p:nvPr/>
                  </p:nvSpPr>
                  <p:spPr bwMode="auto">
                    <a:xfrm>
                      <a:off x="3552" y="1678"/>
                      <a:ext cx="1194" cy="314"/>
                    </a:xfrm>
                    <a:custGeom>
                      <a:avLst/>
                      <a:gdLst>
                        <a:gd name="T0" fmla="*/ 1184 w 1194"/>
                        <a:gd name="T1" fmla="*/ 90 h 314"/>
                        <a:gd name="T2" fmla="*/ 1194 w 1194"/>
                        <a:gd name="T3" fmla="*/ 0 h 314"/>
                        <a:gd name="T4" fmla="*/ 0 w 1194"/>
                        <a:gd name="T5" fmla="*/ 210 h 314"/>
                        <a:gd name="T6" fmla="*/ 4 w 1194"/>
                        <a:gd name="T7" fmla="*/ 314 h 314"/>
                        <a:gd name="T8" fmla="*/ 1184 w 1194"/>
                        <a:gd name="T9" fmla="*/ 90 h 314"/>
                        <a:gd name="T10" fmla="*/ 0 60000 65536"/>
                        <a:gd name="T11" fmla="*/ 0 60000 65536"/>
                        <a:gd name="T12" fmla="*/ 0 60000 65536"/>
                        <a:gd name="T13" fmla="*/ 0 60000 65536"/>
                        <a:gd name="T14" fmla="*/ 0 60000 65536"/>
                        <a:gd name="T15" fmla="*/ 0 w 1194"/>
                        <a:gd name="T16" fmla="*/ 0 h 314"/>
                        <a:gd name="T17" fmla="*/ 1194 w 1194"/>
                        <a:gd name="T18" fmla="*/ 314 h 314"/>
                      </a:gdLst>
                      <a:ahLst/>
                      <a:cxnLst>
                        <a:cxn ang="T10">
                          <a:pos x="T0" y="T1"/>
                        </a:cxn>
                        <a:cxn ang="T11">
                          <a:pos x="T2" y="T3"/>
                        </a:cxn>
                        <a:cxn ang="T12">
                          <a:pos x="T4" y="T5"/>
                        </a:cxn>
                        <a:cxn ang="T13">
                          <a:pos x="T6" y="T7"/>
                        </a:cxn>
                        <a:cxn ang="T14">
                          <a:pos x="T8" y="T9"/>
                        </a:cxn>
                      </a:cxnLst>
                      <a:rect l="T15" t="T16" r="T17" b="T18"/>
                      <a:pathLst>
                        <a:path w="1194" h="314">
                          <a:moveTo>
                            <a:pt x="1184" y="90"/>
                          </a:moveTo>
                          <a:lnTo>
                            <a:pt x="1194" y="0"/>
                          </a:lnTo>
                          <a:lnTo>
                            <a:pt x="0" y="210"/>
                          </a:lnTo>
                          <a:lnTo>
                            <a:pt x="4" y="314"/>
                          </a:lnTo>
                          <a:lnTo>
                            <a:pt x="1184" y="90"/>
                          </a:lnTo>
                          <a:close/>
                        </a:path>
                      </a:pathLst>
                    </a:custGeom>
                    <a:gradFill rotWithShape="1">
                      <a:gsLst>
                        <a:gs pos="0">
                          <a:srgbClr val="5E7C92"/>
                        </a:gs>
                        <a:gs pos="100000">
                          <a:srgbClr val="5B788D"/>
                        </a:gs>
                      </a:gsLst>
                      <a:path path="rect">
                        <a:fillToRect r="100000" b="100000"/>
                      </a:path>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7" name="Freeform 23"/>
                    <p:cNvSpPr>
                      <a:spLocks/>
                    </p:cNvSpPr>
                    <p:nvPr/>
                  </p:nvSpPr>
                  <p:spPr bwMode="auto">
                    <a:xfrm>
                      <a:off x="3671" y="1698"/>
                      <a:ext cx="1010" cy="278"/>
                    </a:xfrm>
                    <a:custGeom>
                      <a:avLst/>
                      <a:gdLst>
                        <a:gd name="T0" fmla="*/ 4 w 1010"/>
                        <a:gd name="T1" fmla="*/ 275 h 278"/>
                        <a:gd name="T2" fmla="*/ 0 w 1010"/>
                        <a:gd name="T3" fmla="*/ 168 h 278"/>
                        <a:gd name="T4" fmla="*/ 10 w 1010"/>
                        <a:gd name="T5" fmla="*/ 167 h 278"/>
                        <a:gd name="T6" fmla="*/ 15 w 1010"/>
                        <a:gd name="T7" fmla="*/ 273 h 278"/>
                        <a:gd name="T8" fmla="*/ 133 w 1010"/>
                        <a:gd name="T9" fmla="*/ 251 h 278"/>
                        <a:gd name="T10" fmla="*/ 132 w 1010"/>
                        <a:gd name="T11" fmla="*/ 146 h 278"/>
                        <a:gd name="T12" fmla="*/ 139 w 1010"/>
                        <a:gd name="T13" fmla="*/ 141 h 278"/>
                        <a:gd name="T14" fmla="*/ 144 w 1010"/>
                        <a:gd name="T15" fmla="*/ 249 h 278"/>
                        <a:gd name="T16" fmla="*/ 262 w 1010"/>
                        <a:gd name="T17" fmla="*/ 225 h 278"/>
                        <a:gd name="T18" fmla="*/ 261 w 1010"/>
                        <a:gd name="T19" fmla="*/ 123 h 278"/>
                        <a:gd name="T20" fmla="*/ 271 w 1010"/>
                        <a:gd name="T21" fmla="*/ 122 h 278"/>
                        <a:gd name="T22" fmla="*/ 274 w 1010"/>
                        <a:gd name="T23" fmla="*/ 224 h 278"/>
                        <a:gd name="T24" fmla="*/ 397 w 1010"/>
                        <a:gd name="T25" fmla="*/ 198 h 278"/>
                        <a:gd name="T26" fmla="*/ 397 w 1010"/>
                        <a:gd name="T27" fmla="*/ 101 h 278"/>
                        <a:gd name="T28" fmla="*/ 406 w 1010"/>
                        <a:gd name="T29" fmla="*/ 98 h 278"/>
                        <a:gd name="T30" fmla="*/ 406 w 1010"/>
                        <a:gd name="T31" fmla="*/ 198 h 278"/>
                        <a:gd name="T32" fmla="*/ 523 w 1010"/>
                        <a:gd name="T33" fmla="*/ 176 h 278"/>
                        <a:gd name="T34" fmla="*/ 523 w 1010"/>
                        <a:gd name="T35" fmla="*/ 77 h 278"/>
                        <a:gd name="T36" fmla="*/ 531 w 1010"/>
                        <a:gd name="T37" fmla="*/ 74 h 278"/>
                        <a:gd name="T38" fmla="*/ 531 w 1010"/>
                        <a:gd name="T39" fmla="*/ 174 h 278"/>
                        <a:gd name="T40" fmla="*/ 643 w 1010"/>
                        <a:gd name="T41" fmla="*/ 152 h 278"/>
                        <a:gd name="T42" fmla="*/ 646 w 1010"/>
                        <a:gd name="T43" fmla="*/ 56 h 278"/>
                        <a:gd name="T44" fmla="*/ 654 w 1010"/>
                        <a:gd name="T45" fmla="*/ 54 h 278"/>
                        <a:gd name="T46" fmla="*/ 652 w 1010"/>
                        <a:gd name="T47" fmla="*/ 152 h 278"/>
                        <a:gd name="T48" fmla="*/ 760 w 1010"/>
                        <a:gd name="T49" fmla="*/ 131 h 278"/>
                        <a:gd name="T50" fmla="*/ 766 w 1010"/>
                        <a:gd name="T51" fmla="*/ 35 h 278"/>
                        <a:gd name="T52" fmla="*/ 774 w 1010"/>
                        <a:gd name="T53" fmla="*/ 35 h 278"/>
                        <a:gd name="T54" fmla="*/ 769 w 1010"/>
                        <a:gd name="T55" fmla="*/ 129 h 278"/>
                        <a:gd name="T56" fmla="*/ 868 w 1010"/>
                        <a:gd name="T57" fmla="*/ 111 h 278"/>
                        <a:gd name="T58" fmla="*/ 874 w 1010"/>
                        <a:gd name="T59" fmla="*/ 17 h 278"/>
                        <a:gd name="T60" fmla="*/ 882 w 1010"/>
                        <a:gd name="T61" fmla="*/ 15 h 278"/>
                        <a:gd name="T62" fmla="*/ 876 w 1010"/>
                        <a:gd name="T63" fmla="*/ 110 h 278"/>
                        <a:gd name="T64" fmla="*/ 970 w 1010"/>
                        <a:gd name="T65" fmla="*/ 92 h 278"/>
                        <a:gd name="T66" fmla="*/ 976 w 1010"/>
                        <a:gd name="T67" fmla="*/ 0 h 278"/>
                        <a:gd name="T68" fmla="*/ 984 w 1010"/>
                        <a:gd name="T69" fmla="*/ 0 h 278"/>
                        <a:gd name="T70" fmla="*/ 978 w 1010"/>
                        <a:gd name="T71" fmla="*/ 89 h 278"/>
                        <a:gd name="T72" fmla="*/ 973 w 1010"/>
                        <a:gd name="T73" fmla="*/ 92 h 278"/>
                        <a:gd name="T74" fmla="*/ 754 w 1010"/>
                        <a:gd name="T75" fmla="*/ 132 h 278"/>
                        <a:gd name="T76" fmla="*/ 3 w 1010"/>
                        <a:gd name="T77" fmla="*/ 278 h 278"/>
                        <a:gd name="T78" fmla="*/ 4 w 1010"/>
                        <a:gd name="T79" fmla="*/ 275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0"/>
                        <a:gd name="T121" fmla="*/ 0 h 278"/>
                        <a:gd name="T122" fmla="*/ 1010 w 1010"/>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0" h="278">
                          <a:moveTo>
                            <a:pt x="4" y="275"/>
                          </a:moveTo>
                          <a:lnTo>
                            <a:pt x="0" y="168"/>
                          </a:lnTo>
                          <a:lnTo>
                            <a:pt x="10" y="167"/>
                          </a:lnTo>
                          <a:lnTo>
                            <a:pt x="15" y="273"/>
                          </a:lnTo>
                          <a:lnTo>
                            <a:pt x="133" y="251"/>
                          </a:lnTo>
                          <a:lnTo>
                            <a:pt x="132" y="146"/>
                          </a:lnTo>
                          <a:lnTo>
                            <a:pt x="139" y="141"/>
                          </a:lnTo>
                          <a:lnTo>
                            <a:pt x="144" y="249"/>
                          </a:lnTo>
                          <a:lnTo>
                            <a:pt x="262" y="225"/>
                          </a:lnTo>
                          <a:lnTo>
                            <a:pt x="261" y="123"/>
                          </a:lnTo>
                          <a:lnTo>
                            <a:pt x="271" y="122"/>
                          </a:lnTo>
                          <a:lnTo>
                            <a:pt x="274" y="224"/>
                          </a:lnTo>
                          <a:lnTo>
                            <a:pt x="397" y="198"/>
                          </a:lnTo>
                          <a:lnTo>
                            <a:pt x="397" y="101"/>
                          </a:lnTo>
                          <a:lnTo>
                            <a:pt x="406" y="98"/>
                          </a:lnTo>
                          <a:lnTo>
                            <a:pt x="406" y="198"/>
                          </a:lnTo>
                          <a:lnTo>
                            <a:pt x="523" y="176"/>
                          </a:lnTo>
                          <a:lnTo>
                            <a:pt x="523" y="77"/>
                          </a:lnTo>
                          <a:lnTo>
                            <a:pt x="531" y="74"/>
                          </a:lnTo>
                          <a:lnTo>
                            <a:pt x="531" y="174"/>
                          </a:lnTo>
                          <a:lnTo>
                            <a:pt x="643" y="152"/>
                          </a:lnTo>
                          <a:lnTo>
                            <a:pt x="646" y="56"/>
                          </a:lnTo>
                          <a:lnTo>
                            <a:pt x="654" y="54"/>
                          </a:lnTo>
                          <a:lnTo>
                            <a:pt x="652" y="152"/>
                          </a:lnTo>
                          <a:lnTo>
                            <a:pt x="760" y="131"/>
                          </a:lnTo>
                          <a:lnTo>
                            <a:pt x="766" y="35"/>
                          </a:lnTo>
                          <a:lnTo>
                            <a:pt x="774" y="35"/>
                          </a:lnTo>
                          <a:lnTo>
                            <a:pt x="769" y="129"/>
                          </a:lnTo>
                          <a:lnTo>
                            <a:pt x="868" y="111"/>
                          </a:lnTo>
                          <a:lnTo>
                            <a:pt x="874" y="17"/>
                          </a:lnTo>
                          <a:lnTo>
                            <a:pt x="882" y="15"/>
                          </a:lnTo>
                          <a:lnTo>
                            <a:pt x="876" y="110"/>
                          </a:lnTo>
                          <a:lnTo>
                            <a:pt x="970" y="92"/>
                          </a:lnTo>
                          <a:lnTo>
                            <a:pt x="976" y="0"/>
                          </a:lnTo>
                          <a:lnTo>
                            <a:pt x="984" y="0"/>
                          </a:lnTo>
                          <a:cubicBezTo>
                            <a:pt x="985" y="12"/>
                            <a:pt x="980" y="74"/>
                            <a:pt x="978" y="89"/>
                          </a:cubicBezTo>
                          <a:cubicBezTo>
                            <a:pt x="976" y="104"/>
                            <a:pt x="1010" y="85"/>
                            <a:pt x="973" y="92"/>
                          </a:cubicBezTo>
                          <a:cubicBezTo>
                            <a:pt x="936" y="99"/>
                            <a:pt x="916" y="101"/>
                            <a:pt x="754" y="132"/>
                          </a:cubicBezTo>
                          <a:lnTo>
                            <a:pt x="3" y="278"/>
                          </a:lnTo>
                          <a:lnTo>
                            <a:pt x="4" y="275"/>
                          </a:lnTo>
                          <a:close/>
                        </a:path>
                      </a:pathLst>
                    </a:custGeom>
                    <a:solidFill>
                      <a:srgbClr val="F1B86D"/>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8" name="Freeform 24"/>
                    <p:cNvSpPr>
                      <a:spLocks/>
                    </p:cNvSpPr>
                    <p:nvPr/>
                  </p:nvSpPr>
                  <p:spPr bwMode="auto">
                    <a:xfrm>
                      <a:off x="3593" y="1635"/>
                      <a:ext cx="502" cy="173"/>
                    </a:xfrm>
                    <a:custGeom>
                      <a:avLst/>
                      <a:gdLst>
                        <a:gd name="T0" fmla="*/ 12 w 502"/>
                        <a:gd name="T1" fmla="*/ 173 h 173"/>
                        <a:gd name="T2" fmla="*/ 87 w 502"/>
                        <a:gd name="T3" fmla="*/ 161 h 173"/>
                        <a:gd name="T4" fmla="*/ 82 w 502"/>
                        <a:gd name="T5" fmla="*/ 66 h 173"/>
                        <a:gd name="T6" fmla="*/ 90 w 502"/>
                        <a:gd name="T7" fmla="*/ 60 h 173"/>
                        <a:gd name="T8" fmla="*/ 94 w 502"/>
                        <a:gd name="T9" fmla="*/ 158 h 173"/>
                        <a:gd name="T10" fmla="*/ 168 w 502"/>
                        <a:gd name="T11" fmla="*/ 149 h 173"/>
                        <a:gd name="T12" fmla="*/ 168 w 502"/>
                        <a:gd name="T13" fmla="*/ 53 h 173"/>
                        <a:gd name="T14" fmla="*/ 175 w 502"/>
                        <a:gd name="T15" fmla="*/ 54 h 173"/>
                        <a:gd name="T16" fmla="*/ 177 w 502"/>
                        <a:gd name="T17" fmla="*/ 147 h 173"/>
                        <a:gd name="T18" fmla="*/ 247 w 502"/>
                        <a:gd name="T19" fmla="*/ 134 h 173"/>
                        <a:gd name="T20" fmla="*/ 247 w 502"/>
                        <a:gd name="T21" fmla="*/ 35 h 173"/>
                        <a:gd name="T22" fmla="*/ 255 w 502"/>
                        <a:gd name="T23" fmla="*/ 36 h 173"/>
                        <a:gd name="T24" fmla="*/ 256 w 502"/>
                        <a:gd name="T25" fmla="*/ 129 h 173"/>
                        <a:gd name="T26" fmla="*/ 328 w 502"/>
                        <a:gd name="T27" fmla="*/ 122 h 173"/>
                        <a:gd name="T28" fmla="*/ 330 w 502"/>
                        <a:gd name="T29" fmla="*/ 27 h 173"/>
                        <a:gd name="T30" fmla="*/ 337 w 502"/>
                        <a:gd name="T31" fmla="*/ 24 h 173"/>
                        <a:gd name="T32" fmla="*/ 337 w 502"/>
                        <a:gd name="T33" fmla="*/ 122 h 173"/>
                        <a:gd name="T34" fmla="*/ 415 w 502"/>
                        <a:gd name="T35" fmla="*/ 111 h 173"/>
                        <a:gd name="T36" fmla="*/ 415 w 502"/>
                        <a:gd name="T37" fmla="*/ 13 h 173"/>
                        <a:gd name="T38" fmla="*/ 423 w 502"/>
                        <a:gd name="T39" fmla="*/ 11 h 173"/>
                        <a:gd name="T40" fmla="*/ 423 w 502"/>
                        <a:gd name="T41" fmla="*/ 108 h 173"/>
                        <a:gd name="T42" fmla="*/ 493 w 502"/>
                        <a:gd name="T43" fmla="*/ 99 h 173"/>
                        <a:gd name="T44" fmla="*/ 495 w 502"/>
                        <a:gd name="T45" fmla="*/ 2 h 173"/>
                        <a:gd name="T46" fmla="*/ 502 w 502"/>
                        <a:gd name="T47" fmla="*/ 0 h 173"/>
                        <a:gd name="T48" fmla="*/ 501 w 502"/>
                        <a:gd name="T49" fmla="*/ 96 h 173"/>
                        <a:gd name="T50" fmla="*/ 4 w 502"/>
                        <a:gd name="T51" fmla="*/ 173 h 173"/>
                        <a:gd name="T52" fmla="*/ 0 w 502"/>
                        <a:gd name="T53" fmla="*/ 80 h 173"/>
                        <a:gd name="T54" fmla="*/ 7 w 502"/>
                        <a:gd name="T55" fmla="*/ 80 h 173"/>
                        <a:gd name="T56" fmla="*/ 12 w 502"/>
                        <a:gd name="T57" fmla="*/ 173 h 1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2"/>
                        <a:gd name="T88" fmla="*/ 0 h 173"/>
                        <a:gd name="T89" fmla="*/ 502 w 502"/>
                        <a:gd name="T90" fmla="*/ 173 h 1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2" h="173">
                          <a:moveTo>
                            <a:pt x="12" y="173"/>
                          </a:moveTo>
                          <a:lnTo>
                            <a:pt x="87" y="161"/>
                          </a:lnTo>
                          <a:lnTo>
                            <a:pt x="82" y="66"/>
                          </a:lnTo>
                          <a:lnTo>
                            <a:pt x="90" y="60"/>
                          </a:lnTo>
                          <a:lnTo>
                            <a:pt x="94" y="158"/>
                          </a:lnTo>
                          <a:lnTo>
                            <a:pt x="168" y="149"/>
                          </a:lnTo>
                          <a:lnTo>
                            <a:pt x="168" y="53"/>
                          </a:lnTo>
                          <a:lnTo>
                            <a:pt x="175" y="54"/>
                          </a:lnTo>
                          <a:lnTo>
                            <a:pt x="177" y="147"/>
                          </a:lnTo>
                          <a:lnTo>
                            <a:pt x="247" y="134"/>
                          </a:lnTo>
                          <a:lnTo>
                            <a:pt x="247" y="35"/>
                          </a:lnTo>
                          <a:lnTo>
                            <a:pt x="255" y="36"/>
                          </a:lnTo>
                          <a:lnTo>
                            <a:pt x="256" y="129"/>
                          </a:lnTo>
                          <a:lnTo>
                            <a:pt x="328" y="122"/>
                          </a:lnTo>
                          <a:lnTo>
                            <a:pt x="330" y="27"/>
                          </a:lnTo>
                          <a:lnTo>
                            <a:pt x="337" y="24"/>
                          </a:lnTo>
                          <a:lnTo>
                            <a:pt x="337" y="122"/>
                          </a:lnTo>
                          <a:lnTo>
                            <a:pt x="415" y="111"/>
                          </a:lnTo>
                          <a:lnTo>
                            <a:pt x="415" y="13"/>
                          </a:lnTo>
                          <a:lnTo>
                            <a:pt x="423" y="11"/>
                          </a:lnTo>
                          <a:lnTo>
                            <a:pt x="423" y="108"/>
                          </a:lnTo>
                          <a:lnTo>
                            <a:pt x="493" y="99"/>
                          </a:lnTo>
                          <a:lnTo>
                            <a:pt x="495" y="2"/>
                          </a:lnTo>
                          <a:lnTo>
                            <a:pt x="502" y="0"/>
                          </a:lnTo>
                          <a:lnTo>
                            <a:pt x="501" y="96"/>
                          </a:lnTo>
                          <a:lnTo>
                            <a:pt x="4" y="173"/>
                          </a:lnTo>
                          <a:lnTo>
                            <a:pt x="0" y="80"/>
                          </a:lnTo>
                          <a:lnTo>
                            <a:pt x="7" y="80"/>
                          </a:lnTo>
                          <a:lnTo>
                            <a:pt x="12" y="173"/>
                          </a:lnTo>
                          <a:close/>
                        </a:path>
                      </a:pathLst>
                    </a:custGeom>
                    <a:solidFill>
                      <a:srgbClr val="999999"/>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19" name="Freeform 25"/>
                    <p:cNvSpPr>
                      <a:spLocks/>
                    </p:cNvSpPr>
                    <p:nvPr/>
                  </p:nvSpPr>
                  <p:spPr bwMode="auto">
                    <a:xfrm>
                      <a:off x="3552" y="1677"/>
                      <a:ext cx="1199" cy="270"/>
                    </a:xfrm>
                    <a:custGeom>
                      <a:avLst/>
                      <a:gdLst>
                        <a:gd name="T0" fmla="*/ 0 w 1199"/>
                        <a:gd name="T1" fmla="*/ 210 h 270"/>
                        <a:gd name="T2" fmla="*/ 0 w 1199"/>
                        <a:gd name="T3" fmla="*/ 216 h 270"/>
                        <a:gd name="T4" fmla="*/ 1199 w 1199"/>
                        <a:gd name="T5" fmla="*/ 6 h 270"/>
                        <a:gd name="T6" fmla="*/ 1194 w 1199"/>
                        <a:gd name="T7" fmla="*/ 45 h 270"/>
                        <a:gd name="T8" fmla="*/ 2 w 1199"/>
                        <a:gd name="T9" fmla="*/ 263 h 270"/>
                        <a:gd name="T10" fmla="*/ 3 w 1199"/>
                        <a:gd name="T11" fmla="*/ 270 h 270"/>
                        <a:gd name="T12" fmla="*/ 1193 w 1199"/>
                        <a:gd name="T13" fmla="*/ 53 h 270"/>
                        <a:gd name="T14" fmla="*/ 1199 w 1199"/>
                        <a:gd name="T15" fmla="*/ 0 h 270"/>
                        <a:gd name="T16" fmla="*/ 0 w 1199"/>
                        <a:gd name="T17" fmla="*/ 21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9"/>
                        <a:gd name="T28" fmla="*/ 0 h 270"/>
                        <a:gd name="T29" fmla="*/ 1199 w 1199"/>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9" h="270">
                          <a:moveTo>
                            <a:pt x="0" y="210"/>
                          </a:moveTo>
                          <a:lnTo>
                            <a:pt x="0" y="216"/>
                          </a:lnTo>
                          <a:lnTo>
                            <a:pt x="1199" y="6"/>
                          </a:lnTo>
                          <a:lnTo>
                            <a:pt x="1194" y="45"/>
                          </a:lnTo>
                          <a:lnTo>
                            <a:pt x="2" y="263"/>
                          </a:lnTo>
                          <a:lnTo>
                            <a:pt x="3" y="270"/>
                          </a:lnTo>
                          <a:lnTo>
                            <a:pt x="1193" y="53"/>
                          </a:lnTo>
                          <a:lnTo>
                            <a:pt x="1199" y="0"/>
                          </a:lnTo>
                          <a:cubicBezTo>
                            <a:pt x="938" y="45"/>
                            <a:pt x="207" y="172"/>
                            <a:pt x="0" y="210"/>
                          </a:cubicBezTo>
                          <a:close/>
                        </a:path>
                      </a:pathLst>
                    </a:custGeom>
                    <a:solidFill>
                      <a:srgbClr val="F1B86D"/>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0" name="Freeform 26"/>
                    <p:cNvSpPr>
                      <a:spLocks/>
                    </p:cNvSpPr>
                    <p:nvPr/>
                  </p:nvSpPr>
                  <p:spPr bwMode="auto">
                    <a:xfrm>
                      <a:off x="4629" y="1892"/>
                      <a:ext cx="57" cy="81"/>
                    </a:xfrm>
                    <a:custGeom>
                      <a:avLst/>
                      <a:gdLst>
                        <a:gd name="T0" fmla="*/ 0 w 57"/>
                        <a:gd name="T1" fmla="*/ 81 h 81"/>
                        <a:gd name="T2" fmla="*/ 3 w 57"/>
                        <a:gd name="T3" fmla="*/ 24 h 81"/>
                        <a:gd name="T4" fmla="*/ 57 w 57"/>
                        <a:gd name="T5" fmla="*/ 0 h 81"/>
                        <a:gd name="T6" fmla="*/ 54 w 57"/>
                        <a:gd name="T7" fmla="*/ 67 h 81"/>
                        <a:gd name="T8" fmla="*/ 0 w 57"/>
                        <a:gd name="T9" fmla="*/ 81 h 81"/>
                        <a:gd name="T10" fmla="*/ 0 60000 65536"/>
                        <a:gd name="T11" fmla="*/ 0 60000 65536"/>
                        <a:gd name="T12" fmla="*/ 0 60000 65536"/>
                        <a:gd name="T13" fmla="*/ 0 60000 65536"/>
                        <a:gd name="T14" fmla="*/ 0 60000 65536"/>
                        <a:gd name="T15" fmla="*/ 0 w 57"/>
                        <a:gd name="T16" fmla="*/ 0 h 81"/>
                        <a:gd name="T17" fmla="*/ 57 w 57"/>
                        <a:gd name="T18" fmla="*/ 81 h 81"/>
                      </a:gdLst>
                      <a:ahLst/>
                      <a:cxnLst>
                        <a:cxn ang="T10">
                          <a:pos x="T0" y="T1"/>
                        </a:cxn>
                        <a:cxn ang="T11">
                          <a:pos x="T2" y="T3"/>
                        </a:cxn>
                        <a:cxn ang="T12">
                          <a:pos x="T4" y="T5"/>
                        </a:cxn>
                        <a:cxn ang="T13">
                          <a:pos x="T6" y="T7"/>
                        </a:cxn>
                        <a:cxn ang="T14">
                          <a:pos x="T8" y="T9"/>
                        </a:cxn>
                      </a:cxnLst>
                      <a:rect l="T15" t="T16" r="T17" b="T18"/>
                      <a:pathLst>
                        <a:path w="57" h="81">
                          <a:moveTo>
                            <a:pt x="0" y="81"/>
                          </a:moveTo>
                          <a:lnTo>
                            <a:pt x="3" y="24"/>
                          </a:lnTo>
                          <a:lnTo>
                            <a:pt x="57" y="0"/>
                          </a:lnTo>
                          <a:lnTo>
                            <a:pt x="54" y="67"/>
                          </a:lnTo>
                          <a:lnTo>
                            <a:pt x="0" y="81"/>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1" name="Freeform 27"/>
                    <p:cNvSpPr>
                      <a:spLocks/>
                    </p:cNvSpPr>
                    <p:nvPr/>
                  </p:nvSpPr>
                  <p:spPr bwMode="auto">
                    <a:xfrm>
                      <a:off x="4628" y="1895"/>
                      <a:ext cx="52" cy="72"/>
                    </a:xfrm>
                    <a:custGeom>
                      <a:avLst/>
                      <a:gdLst>
                        <a:gd name="T0" fmla="*/ 0 w 52"/>
                        <a:gd name="T1" fmla="*/ 72 h 72"/>
                        <a:gd name="T2" fmla="*/ 4 w 52"/>
                        <a:gd name="T3" fmla="*/ 10 h 72"/>
                        <a:gd name="T4" fmla="*/ 52 w 52"/>
                        <a:gd name="T5" fmla="*/ 0 h 72"/>
                        <a:gd name="T6" fmla="*/ 48 w 52"/>
                        <a:gd name="T7" fmla="*/ 60 h 72"/>
                        <a:gd name="T8" fmla="*/ 0 w 52"/>
                        <a:gd name="T9" fmla="*/ 72 h 72"/>
                        <a:gd name="T10" fmla="*/ 0 60000 65536"/>
                        <a:gd name="T11" fmla="*/ 0 60000 65536"/>
                        <a:gd name="T12" fmla="*/ 0 60000 65536"/>
                        <a:gd name="T13" fmla="*/ 0 60000 65536"/>
                        <a:gd name="T14" fmla="*/ 0 60000 65536"/>
                        <a:gd name="T15" fmla="*/ 0 w 52"/>
                        <a:gd name="T16" fmla="*/ 0 h 72"/>
                        <a:gd name="T17" fmla="*/ 52 w 52"/>
                        <a:gd name="T18" fmla="*/ 72 h 72"/>
                      </a:gdLst>
                      <a:ahLst/>
                      <a:cxnLst>
                        <a:cxn ang="T10">
                          <a:pos x="T0" y="T1"/>
                        </a:cxn>
                        <a:cxn ang="T11">
                          <a:pos x="T2" y="T3"/>
                        </a:cxn>
                        <a:cxn ang="T12">
                          <a:pos x="T4" y="T5"/>
                        </a:cxn>
                        <a:cxn ang="T13">
                          <a:pos x="T6" y="T7"/>
                        </a:cxn>
                        <a:cxn ang="T14">
                          <a:pos x="T8" y="T9"/>
                        </a:cxn>
                      </a:cxnLst>
                      <a:rect l="T15" t="T16" r="T17" b="T18"/>
                      <a:pathLst>
                        <a:path w="52" h="72">
                          <a:moveTo>
                            <a:pt x="0" y="72"/>
                          </a:moveTo>
                          <a:lnTo>
                            <a:pt x="4" y="10"/>
                          </a:lnTo>
                          <a:lnTo>
                            <a:pt x="52" y="0"/>
                          </a:lnTo>
                          <a:lnTo>
                            <a:pt x="48" y="60"/>
                          </a:lnTo>
                          <a:lnTo>
                            <a:pt x="0" y="72"/>
                          </a:ln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2" name="Freeform 28"/>
                    <p:cNvSpPr>
                      <a:spLocks/>
                    </p:cNvSpPr>
                    <p:nvPr/>
                  </p:nvSpPr>
                  <p:spPr bwMode="auto">
                    <a:xfrm>
                      <a:off x="4497" y="1922"/>
                      <a:ext cx="62" cy="82"/>
                    </a:xfrm>
                    <a:custGeom>
                      <a:avLst/>
                      <a:gdLst>
                        <a:gd name="T0" fmla="*/ 0 w 62"/>
                        <a:gd name="T1" fmla="*/ 82 h 82"/>
                        <a:gd name="T2" fmla="*/ 7 w 62"/>
                        <a:gd name="T3" fmla="*/ 25 h 82"/>
                        <a:gd name="T4" fmla="*/ 62 w 62"/>
                        <a:gd name="T5" fmla="*/ 0 h 82"/>
                        <a:gd name="T6" fmla="*/ 58 w 62"/>
                        <a:gd name="T7" fmla="*/ 68 h 82"/>
                        <a:gd name="T8" fmla="*/ 0 w 62"/>
                        <a:gd name="T9" fmla="*/ 82 h 82"/>
                        <a:gd name="T10" fmla="*/ 0 60000 65536"/>
                        <a:gd name="T11" fmla="*/ 0 60000 65536"/>
                        <a:gd name="T12" fmla="*/ 0 60000 65536"/>
                        <a:gd name="T13" fmla="*/ 0 60000 65536"/>
                        <a:gd name="T14" fmla="*/ 0 60000 65536"/>
                        <a:gd name="T15" fmla="*/ 0 w 62"/>
                        <a:gd name="T16" fmla="*/ 0 h 82"/>
                        <a:gd name="T17" fmla="*/ 62 w 62"/>
                        <a:gd name="T18" fmla="*/ 82 h 82"/>
                      </a:gdLst>
                      <a:ahLst/>
                      <a:cxnLst>
                        <a:cxn ang="T10">
                          <a:pos x="T0" y="T1"/>
                        </a:cxn>
                        <a:cxn ang="T11">
                          <a:pos x="T2" y="T3"/>
                        </a:cxn>
                        <a:cxn ang="T12">
                          <a:pos x="T4" y="T5"/>
                        </a:cxn>
                        <a:cxn ang="T13">
                          <a:pos x="T6" y="T7"/>
                        </a:cxn>
                        <a:cxn ang="T14">
                          <a:pos x="T8" y="T9"/>
                        </a:cxn>
                      </a:cxnLst>
                      <a:rect l="T15" t="T16" r="T17" b="T18"/>
                      <a:pathLst>
                        <a:path w="62" h="82">
                          <a:moveTo>
                            <a:pt x="0" y="82"/>
                          </a:moveTo>
                          <a:lnTo>
                            <a:pt x="7" y="25"/>
                          </a:lnTo>
                          <a:lnTo>
                            <a:pt x="62" y="0"/>
                          </a:lnTo>
                          <a:lnTo>
                            <a:pt x="58" y="68"/>
                          </a:lnTo>
                          <a:lnTo>
                            <a:pt x="0" y="82"/>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3" name="Freeform 29"/>
                    <p:cNvSpPr>
                      <a:spLocks/>
                    </p:cNvSpPr>
                    <p:nvPr/>
                  </p:nvSpPr>
                  <p:spPr bwMode="auto">
                    <a:xfrm>
                      <a:off x="4497" y="1926"/>
                      <a:ext cx="56" cy="72"/>
                    </a:xfrm>
                    <a:custGeom>
                      <a:avLst/>
                      <a:gdLst>
                        <a:gd name="T0" fmla="*/ 0 w 56"/>
                        <a:gd name="T1" fmla="*/ 72 h 72"/>
                        <a:gd name="T2" fmla="*/ 3 w 56"/>
                        <a:gd name="T3" fmla="*/ 11 h 72"/>
                        <a:gd name="T4" fmla="*/ 56 w 56"/>
                        <a:gd name="T5" fmla="*/ 0 h 72"/>
                        <a:gd name="T6" fmla="*/ 51 w 56"/>
                        <a:gd name="T7" fmla="*/ 60 h 72"/>
                        <a:gd name="T8" fmla="*/ 0 w 56"/>
                        <a:gd name="T9" fmla="*/ 72 h 72"/>
                        <a:gd name="T10" fmla="*/ 0 60000 65536"/>
                        <a:gd name="T11" fmla="*/ 0 60000 65536"/>
                        <a:gd name="T12" fmla="*/ 0 60000 65536"/>
                        <a:gd name="T13" fmla="*/ 0 60000 65536"/>
                        <a:gd name="T14" fmla="*/ 0 60000 65536"/>
                        <a:gd name="T15" fmla="*/ 0 w 56"/>
                        <a:gd name="T16" fmla="*/ 0 h 72"/>
                        <a:gd name="T17" fmla="*/ 56 w 56"/>
                        <a:gd name="T18" fmla="*/ 72 h 72"/>
                      </a:gdLst>
                      <a:ahLst/>
                      <a:cxnLst>
                        <a:cxn ang="T10">
                          <a:pos x="T0" y="T1"/>
                        </a:cxn>
                        <a:cxn ang="T11">
                          <a:pos x="T2" y="T3"/>
                        </a:cxn>
                        <a:cxn ang="T12">
                          <a:pos x="T4" y="T5"/>
                        </a:cxn>
                        <a:cxn ang="T13">
                          <a:pos x="T6" y="T7"/>
                        </a:cxn>
                        <a:cxn ang="T14">
                          <a:pos x="T8" y="T9"/>
                        </a:cxn>
                      </a:cxnLst>
                      <a:rect l="T15" t="T16" r="T17" b="T18"/>
                      <a:pathLst>
                        <a:path w="56" h="72">
                          <a:moveTo>
                            <a:pt x="0" y="72"/>
                          </a:moveTo>
                          <a:lnTo>
                            <a:pt x="3" y="11"/>
                          </a:lnTo>
                          <a:lnTo>
                            <a:pt x="56" y="0"/>
                          </a:lnTo>
                          <a:lnTo>
                            <a:pt x="51" y="60"/>
                          </a:lnTo>
                          <a:lnTo>
                            <a:pt x="0" y="72"/>
                          </a:ln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4" name="Freeform 30"/>
                    <p:cNvSpPr>
                      <a:spLocks/>
                    </p:cNvSpPr>
                    <p:nvPr/>
                  </p:nvSpPr>
                  <p:spPr bwMode="auto">
                    <a:xfrm>
                      <a:off x="4362" y="1953"/>
                      <a:ext cx="63" cy="84"/>
                    </a:xfrm>
                    <a:custGeom>
                      <a:avLst/>
                      <a:gdLst>
                        <a:gd name="T0" fmla="*/ 0 w 63"/>
                        <a:gd name="T1" fmla="*/ 84 h 84"/>
                        <a:gd name="T2" fmla="*/ 11 w 63"/>
                        <a:gd name="T3" fmla="*/ 17 h 84"/>
                        <a:gd name="T4" fmla="*/ 63 w 63"/>
                        <a:gd name="T5" fmla="*/ 0 h 84"/>
                        <a:gd name="T6" fmla="*/ 59 w 63"/>
                        <a:gd name="T7" fmla="*/ 68 h 84"/>
                        <a:gd name="T8" fmla="*/ 0 w 63"/>
                        <a:gd name="T9" fmla="*/ 84 h 84"/>
                        <a:gd name="T10" fmla="*/ 0 60000 65536"/>
                        <a:gd name="T11" fmla="*/ 0 60000 65536"/>
                        <a:gd name="T12" fmla="*/ 0 60000 65536"/>
                        <a:gd name="T13" fmla="*/ 0 60000 65536"/>
                        <a:gd name="T14" fmla="*/ 0 60000 65536"/>
                        <a:gd name="T15" fmla="*/ 0 w 63"/>
                        <a:gd name="T16" fmla="*/ 0 h 84"/>
                        <a:gd name="T17" fmla="*/ 63 w 63"/>
                        <a:gd name="T18" fmla="*/ 84 h 84"/>
                      </a:gdLst>
                      <a:ahLst/>
                      <a:cxnLst>
                        <a:cxn ang="T10">
                          <a:pos x="T0" y="T1"/>
                        </a:cxn>
                        <a:cxn ang="T11">
                          <a:pos x="T2" y="T3"/>
                        </a:cxn>
                        <a:cxn ang="T12">
                          <a:pos x="T4" y="T5"/>
                        </a:cxn>
                        <a:cxn ang="T13">
                          <a:pos x="T6" y="T7"/>
                        </a:cxn>
                        <a:cxn ang="T14">
                          <a:pos x="T8" y="T9"/>
                        </a:cxn>
                      </a:cxnLst>
                      <a:rect l="T15" t="T16" r="T17" b="T18"/>
                      <a:pathLst>
                        <a:path w="63" h="84">
                          <a:moveTo>
                            <a:pt x="0" y="84"/>
                          </a:moveTo>
                          <a:lnTo>
                            <a:pt x="11" y="17"/>
                          </a:lnTo>
                          <a:lnTo>
                            <a:pt x="63" y="0"/>
                          </a:lnTo>
                          <a:lnTo>
                            <a:pt x="59" y="68"/>
                          </a:lnTo>
                          <a:lnTo>
                            <a:pt x="0" y="84"/>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5" name="Freeform 31"/>
                    <p:cNvSpPr>
                      <a:spLocks/>
                    </p:cNvSpPr>
                    <p:nvPr/>
                  </p:nvSpPr>
                  <p:spPr bwMode="auto">
                    <a:xfrm>
                      <a:off x="4364" y="1956"/>
                      <a:ext cx="54" cy="74"/>
                    </a:xfrm>
                    <a:custGeom>
                      <a:avLst/>
                      <a:gdLst>
                        <a:gd name="T0" fmla="*/ 0 w 54"/>
                        <a:gd name="T1" fmla="*/ 74 h 74"/>
                        <a:gd name="T2" fmla="*/ 3 w 54"/>
                        <a:gd name="T3" fmla="*/ 12 h 74"/>
                        <a:gd name="T4" fmla="*/ 54 w 54"/>
                        <a:gd name="T5" fmla="*/ 0 h 74"/>
                        <a:gd name="T6" fmla="*/ 50 w 54"/>
                        <a:gd name="T7" fmla="*/ 61 h 74"/>
                        <a:gd name="T8" fmla="*/ 0 w 54"/>
                        <a:gd name="T9" fmla="*/ 74 h 74"/>
                        <a:gd name="T10" fmla="*/ 0 60000 65536"/>
                        <a:gd name="T11" fmla="*/ 0 60000 65536"/>
                        <a:gd name="T12" fmla="*/ 0 60000 65536"/>
                        <a:gd name="T13" fmla="*/ 0 60000 65536"/>
                        <a:gd name="T14" fmla="*/ 0 60000 65536"/>
                        <a:gd name="T15" fmla="*/ 0 w 54"/>
                        <a:gd name="T16" fmla="*/ 0 h 74"/>
                        <a:gd name="T17" fmla="*/ 54 w 54"/>
                        <a:gd name="T18" fmla="*/ 74 h 74"/>
                      </a:gdLst>
                      <a:ahLst/>
                      <a:cxnLst>
                        <a:cxn ang="T10">
                          <a:pos x="T0" y="T1"/>
                        </a:cxn>
                        <a:cxn ang="T11">
                          <a:pos x="T2" y="T3"/>
                        </a:cxn>
                        <a:cxn ang="T12">
                          <a:pos x="T4" y="T5"/>
                        </a:cxn>
                        <a:cxn ang="T13">
                          <a:pos x="T6" y="T7"/>
                        </a:cxn>
                        <a:cxn ang="T14">
                          <a:pos x="T8" y="T9"/>
                        </a:cxn>
                      </a:cxnLst>
                      <a:rect l="T15" t="T16" r="T17" b="T18"/>
                      <a:pathLst>
                        <a:path w="54" h="74">
                          <a:moveTo>
                            <a:pt x="0" y="74"/>
                          </a:moveTo>
                          <a:lnTo>
                            <a:pt x="3" y="12"/>
                          </a:lnTo>
                          <a:lnTo>
                            <a:pt x="54" y="0"/>
                          </a:lnTo>
                          <a:lnTo>
                            <a:pt x="50" y="61"/>
                          </a:lnTo>
                          <a:lnTo>
                            <a:pt x="0" y="74"/>
                          </a:ln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6" name="Freeform 32"/>
                    <p:cNvSpPr>
                      <a:spLocks/>
                    </p:cNvSpPr>
                    <p:nvPr/>
                  </p:nvSpPr>
                  <p:spPr bwMode="auto">
                    <a:xfrm>
                      <a:off x="4236" y="1985"/>
                      <a:ext cx="65" cy="79"/>
                    </a:xfrm>
                    <a:custGeom>
                      <a:avLst/>
                      <a:gdLst>
                        <a:gd name="T0" fmla="*/ 0 w 65"/>
                        <a:gd name="T1" fmla="*/ 79 h 79"/>
                        <a:gd name="T2" fmla="*/ 3 w 65"/>
                        <a:gd name="T3" fmla="*/ 13 h 79"/>
                        <a:gd name="T4" fmla="*/ 65 w 65"/>
                        <a:gd name="T5" fmla="*/ 0 h 79"/>
                        <a:gd name="T6" fmla="*/ 62 w 65"/>
                        <a:gd name="T7" fmla="*/ 63 h 79"/>
                        <a:gd name="T8" fmla="*/ 0 w 65"/>
                        <a:gd name="T9" fmla="*/ 79 h 79"/>
                        <a:gd name="T10" fmla="*/ 0 60000 65536"/>
                        <a:gd name="T11" fmla="*/ 0 60000 65536"/>
                        <a:gd name="T12" fmla="*/ 0 60000 65536"/>
                        <a:gd name="T13" fmla="*/ 0 60000 65536"/>
                        <a:gd name="T14" fmla="*/ 0 60000 65536"/>
                        <a:gd name="T15" fmla="*/ 0 w 65"/>
                        <a:gd name="T16" fmla="*/ 0 h 79"/>
                        <a:gd name="T17" fmla="*/ 65 w 65"/>
                        <a:gd name="T18" fmla="*/ 79 h 79"/>
                      </a:gdLst>
                      <a:ahLst/>
                      <a:cxnLst>
                        <a:cxn ang="T10">
                          <a:pos x="T0" y="T1"/>
                        </a:cxn>
                        <a:cxn ang="T11">
                          <a:pos x="T2" y="T3"/>
                        </a:cxn>
                        <a:cxn ang="T12">
                          <a:pos x="T4" y="T5"/>
                        </a:cxn>
                        <a:cxn ang="T13">
                          <a:pos x="T6" y="T7"/>
                        </a:cxn>
                        <a:cxn ang="T14">
                          <a:pos x="T8" y="T9"/>
                        </a:cxn>
                      </a:cxnLst>
                      <a:rect l="T15" t="T16" r="T17" b="T18"/>
                      <a:pathLst>
                        <a:path w="65" h="79">
                          <a:moveTo>
                            <a:pt x="0" y="79"/>
                          </a:moveTo>
                          <a:lnTo>
                            <a:pt x="3" y="13"/>
                          </a:lnTo>
                          <a:lnTo>
                            <a:pt x="65" y="0"/>
                          </a:lnTo>
                          <a:lnTo>
                            <a:pt x="62" y="63"/>
                          </a:lnTo>
                          <a:lnTo>
                            <a:pt x="0" y="79"/>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7" name="Freeform 33"/>
                    <p:cNvSpPr>
                      <a:spLocks/>
                    </p:cNvSpPr>
                    <p:nvPr/>
                  </p:nvSpPr>
                  <p:spPr bwMode="auto">
                    <a:xfrm>
                      <a:off x="4236" y="1984"/>
                      <a:ext cx="58" cy="73"/>
                    </a:xfrm>
                    <a:custGeom>
                      <a:avLst/>
                      <a:gdLst>
                        <a:gd name="T0" fmla="*/ 0 w 58"/>
                        <a:gd name="T1" fmla="*/ 73 h 73"/>
                        <a:gd name="T2" fmla="*/ 2 w 58"/>
                        <a:gd name="T3" fmla="*/ 13 h 73"/>
                        <a:gd name="T4" fmla="*/ 58 w 58"/>
                        <a:gd name="T5" fmla="*/ 0 h 73"/>
                        <a:gd name="T6" fmla="*/ 56 w 58"/>
                        <a:gd name="T7" fmla="*/ 60 h 73"/>
                        <a:gd name="T8" fmla="*/ 0 w 58"/>
                        <a:gd name="T9" fmla="*/ 73 h 73"/>
                        <a:gd name="T10" fmla="*/ 0 60000 65536"/>
                        <a:gd name="T11" fmla="*/ 0 60000 65536"/>
                        <a:gd name="T12" fmla="*/ 0 60000 65536"/>
                        <a:gd name="T13" fmla="*/ 0 60000 65536"/>
                        <a:gd name="T14" fmla="*/ 0 60000 65536"/>
                        <a:gd name="T15" fmla="*/ 0 w 58"/>
                        <a:gd name="T16" fmla="*/ 0 h 73"/>
                        <a:gd name="T17" fmla="*/ 58 w 58"/>
                        <a:gd name="T18" fmla="*/ 73 h 73"/>
                      </a:gdLst>
                      <a:ahLst/>
                      <a:cxnLst>
                        <a:cxn ang="T10">
                          <a:pos x="T0" y="T1"/>
                        </a:cxn>
                        <a:cxn ang="T11">
                          <a:pos x="T2" y="T3"/>
                        </a:cxn>
                        <a:cxn ang="T12">
                          <a:pos x="T4" y="T5"/>
                        </a:cxn>
                        <a:cxn ang="T13">
                          <a:pos x="T6" y="T7"/>
                        </a:cxn>
                        <a:cxn ang="T14">
                          <a:pos x="T8" y="T9"/>
                        </a:cxn>
                      </a:cxnLst>
                      <a:rect l="T15" t="T16" r="T17" b="T18"/>
                      <a:pathLst>
                        <a:path w="58" h="73">
                          <a:moveTo>
                            <a:pt x="0" y="73"/>
                          </a:moveTo>
                          <a:lnTo>
                            <a:pt x="2" y="13"/>
                          </a:lnTo>
                          <a:lnTo>
                            <a:pt x="58" y="0"/>
                          </a:lnTo>
                          <a:lnTo>
                            <a:pt x="56" y="60"/>
                          </a:lnTo>
                          <a:lnTo>
                            <a:pt x="0" y="73"/>
                          </a:ln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8" name="Freeform 34"/>
                    <p:cNvSpPr>
                      <a:spLocks/>
                    </p:cNvSpPr>
                    <p:nvPr/>
                  </p:nvSpPr>
                  <p:spPr bwMode="auto">
                    <a:xfrm>
                      <a:off x="3525" y="1364"/>
                      <a:ext cx="311" cy="77"/>
                    </a:xfrm>
                    <a:custGeom>
                      <a:avLst/>
                      <a:gdLst>
                        <a:gd name="T0" fmla="*/ 10 w 311"/>
                        <a:gd name="T1" fmla="*/ 33 h 77"/>
                        <a:gd name="T2" fmla="*/ 10 w 311"/>
                        <a:gd name="T3" fmla="*/ 44 h 77"/>
                        <a:gd name="T4" fmla="*/ 68 w 311"/>
                        <a:gd name="T5" fmla="*/ 77 h 77"/>
                        <a:gd name="T6" fmla="*/ 310 w 311"/>
                        <a:gd name="T7" fmla="*/ 42 h 77"/>
                        <a:gd name="T8" fmla="*/ 311 w 311"/>
                        <a:gd name="T9" fmla="*/ 30 h 77"/>
                        <a:gd name="T10" fmla="*/ 248 w 311"/>
                        <a:gd name="T11" fmla="*/ 0 h 77"/>
                        <a:gd name="T12" fmla="*/ 10 w 311"/>
                        <a:gd name="T13" fmla="*/ 33 h 77"/>
                        <a:gd name="T14" fmla="*/ 0 60000 65536"/>
                        <a:gd name="T15" fmla="*/ 0 60000 65536"/>
                        <a:gd name="T16" fmla="*/ 0 60000 65536"/>
                        <a:gd name="T17" fmla="*/ 0 60000 65536"/>
                        <a:gd name="T18" fmla="*/ 0 60000 65536"/>
                        <a:gd name="T19" fmla="*/ 0 60000 65536"/>
                        <a:gd name="T20" fmla="*/ 0 60000 65536"/>
                        <a:gd name="T21" fmla="*/ 0 w 311"/>
                        <a:gd name="T22" fmla="*/ 0 h 77"/>
                        <a:gd name="T23" fmla="*/ 311 w 31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1" h="77">
                          <a:moveTo>
                            <a:pt x="10" y="33"/>
                          </a:moveTo>
                          <a:cubicBezTo>
                            <a:pt x="12" y="36"/>
                            <a:pt x="0" y="37"/>
                            <a:pt x="10" y="44"/>
                          </a:cubicBezTo>
                          <a:lnTo>
                            <a:pt x="68" y="77"/>
                          </a:lnTo>
                          <a:lnTo>
                            <a:pt x="310" y="42"/>
                          </a:lnTo>
                          <a:lnTo>
                            <a:pt x="311" y="30"/>
                          </a:lnTo>
                          <a:lnTo>
                            <a:pt x="248" y="0"/>
                          </a:lnTo>
                          <a:lnTo>
                            <a:pt x="10" y="33"/>
                          </a:lnTo>
                          <a:close/>
                        </a:path>
                      </a:pathLst>
                    </a:custGeom>
                    <a:solidFill>
                      <a:srgbClr val="969696"/>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29" name="Freeform 35"/>
                    <p:cNvSpPr>
                      <a:spLocks/>
                    </p:cNvSpPr>
                    <p:nvPr/>
                  </p:nvSpPr>
                  <p:spPr bwMode="auto">
                    <a:xfrm>
                      <a:off x="3535" y="1360"/>
                      <a:ext cx="300" cy="69"/>
                    </a:xfrm>
                    <a:custGeom>
                      <a:avLst/>
                      <a:gdLst>
                        <a:gd name="T0" fmla="*/ 0 w 300"/>
                        <a:gd name="T1" fmla="*/ 36 h 69"/>
                        <a:gd name="T2" fmla="*/ 58 w 300"/>
                        <a:gd name="T3" fmla="*/ 69 h 69"/>
                        <a:gd name="T4" fmla="*/ 300 w 300"/>
                        <a:gd name="T5" fmla="*/ 34 h 69"/>
                        <a:gd name="T6" fmla="*/ 234 w 300"/>
                        <a:gd name="T7" fmla="*/ 0 h 69"/>
                        <a:gd name="T8" fmla="*/ 0 w 300"/>
                        <a:gd name="T9" fmla="*/ 36 h 69"/>
                        <a:gd name="T10" fmla="*/ 0 60000 65536"/>
                        <a:gd name="T11" fmla="*/ 0 60000 65536"/>
                        <a:gd name="T12" fmla="*/ 0 60000 65536"/>
                        <a:gd name="T13" fmla="*/ 0 60000 65536"/>
                        <a:gd name="T14" fmla="*/ 0 60000 65536"/>
                        <a:gd name="T15" fmla="*/ 0 w 300"/>
                        <a:gd name="T16" fmla="*/ 0 h 69"/>
                        <a:gd name="T17" fmla="*/ 300 w 300"/>
                        <a:gd name="T18" fmla="*/ 69 h 69"/>
                      </a:gdLst>
                      <a:ahLst/>
                      <a:cxnLst>
                        <a:cxn ang="T10">
                          <a:pos x="T0" y="T1"/>
                        </a:cxn>
                        <a:cxn ang="T11">
                          <a:pos x="T2" y="T3"/>
                        </a:cxn>
                        <a:cxn ang="T12">
                          <a:pos x="T4" y="T5"/>
                        </a:cxn>
                        <a:cxn ang="T13">
                          <a:pos x="T6" y="T7"/>
                        </a:cxn>
                        <a:cxn ang="T14">
                          <a:pos x="T8" y="T9"/>
                        </a:cxn>
                      </a:cxnLst>
                      <a:rect l="T15" t="T16" r="T17" b="T18"/>
                      <a:pathLst>
                        <a:path w="300" h="69">
                          <a:moveTo>
                            <a:pt x="0" y="36"/>
                          </a:moveTo>
                          <a:lnTo>
                            <a:pt x="58" y="69"/>
                          </a:lnTo>
                          <a:lnTo>
                            <a:pt x="300" y="34"/>
                          </a:lnTo>
                          <a:lnTo>
                            <a:pt x="234" y="0"/>
                          </a:lnTo>
                          <a:lnTo>
                            <a:pt x="0" y="36"/>
                          </a:lnTo>
                          <a:close/>
                        </a:path>
                      </a:pathLst>
                    </a:custGeom>
                    <a:solidFill>
                      <a:schemeClr val="bg2"/>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0" name="Freeform 36"/>
                    <p:cNvSpPr>
                      <a:spLocks/>
                    </p:cNvSpPr>
                    <p:nvPr/>
                  </p:nvSpPr>
                  <p:spPr bwMode="auto">
                    <a:xfrm>
                      <a:off x="3236" y="1395"/>
                      <a:ext cx="273" cy="275"/>
                    </a:xfrm>
                    <a:custGeom>
                      <a:avLst/>
                      <a:gdLst>
                        <a:gd name="T0" fmla="*/ 0 w 273"/>
                        <a:gd name="T1" fmla="*/ 0 h 275"/>
                        <a:gd name="T2" fmla="*/ 9 w 273"/>
                        <a:gd name="T3" fmla="*/ 77 h 275"/>
                        <a:gd name="T4" fmla="*/ 273 w 273"/>
                        <a:gd name="T5" fmla="*/ 275 h 275"/>
                        <a:gd name="T6" fmla="*/ 270 w 273"/>
                        <a:gd name="T7" fmla="*/ 192 h 275"/>
                        <a:gd name="T8" fmla="*/ 0 w 273"/>
                        <a:gd name="T9" fmla="*/ 0 h 275"/>
                        <a:gd name="T10" fmla="*/ 0 60000 65536"/>
                        <a:gd name="T11" fmla="*/ 0 60000 65536"/>
                        <a:gd name="T12" fmla="*/ 0 60000 65536"/>
                        <a:gd name="T13" fmla="*/ 0 60000 65536"/>
                        <a:gd name="T14" fmla="*/ 0 60000 65536"/>
                        <a:gd name="T15" fmla="*/ 0 w 273"/>
                        <a:gd name="T16" fmla="*/ 0 h 275"/>
                        <a:gd name="T17" fmla="*/ 273 w 273"/>
                        <a:gd name="T18" fmla="*/ 275 h 275"/>
                      </a:gdLst>
                      <a:ahLst/>
                      <a:cxnLst>
                        <a:cxn ang="T10">
                          <a:pos x="T0" y="T1"/>
                        </a:cxn>
                        <a:cxn ang="T11">
                          <a:pos x="T2" y="T3"/>
                        </a:cxn>
                        <a:cxn ang="T12">
                          <a:pos x="T4" y="T5"/>
                        </a:cxn>
                        <a:cxn ang="T13">
                          <a:pos x="T6" y="T7"/>
                        </a:cxn>
                        <a:cxn ang="T14">
                          <a:pos x="T8" y="T9"/>
                        </a:cxn>
                      </a:cxnLst>
                      <a:rect l="T15" t="T16" r="T17" b="T18"/>
                      <a:pathLst>
                        <a:path w="273" h="275">
                          <a:moveTo>
                            <a:pt x="0" y="0"/>
                          </a:moveTo>
                          <a:lnTo>
                            <a:pt x="9" y="77"/>
                          </a:lnTo>
                          <a:lnTo>
                            <a:pt x="273" y="275"/>
                          </a:lnTo>
                          <a:lnTo>
                            <a:pt x="270" y="192"/>
                          </a:lnTo>
                          <a:lnTo>
                            <a:pt x="0" y="0"/>
                          </a:lnTo>
                          <a:close/>
                        </a:path>
                      </a:pathLst>
                    </a:custGeom>
                    <a:gradFill rotWithShape="1">
                      <a:gsLst>
                        <a:gs pos="0">
                          <a:srgbClr val="232E36"/>
                        </a:gs>
                        <a:gs pos="100000">
                          <a:srgbClr val="4B6375"/>
                        </a:gs>
                      </a:gsLst>
                      <a:lin ang="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1" name="Freeform 37"/>
                    <p:cNvSpPr>
                      <a:spLocks/>
                    </p:cNvSpPr>
                    <p:nvPr/>
                  </p:nvSpPr>
                  <p:spPr bwMode="auto">
                    <a:xfrm>
                      <a:off x="3249" y="1523"/>
                      <a:ext cx="269" cy="295"/>
                    </a:xfrm>
                    <a:custGeom>
                      <a:avLst/>
                      <a:gdLst>
                        <a:gd name="T0" fmla="*/ 0 w 269"/>
                        <a:gd name="T1" fmla="*/ 0 h 295"/>
                        <a:gd name="T2" fmla="*/ 9 w 269"/>
                        <a:gd name="T3" fmla="*/ 76 h 295"/>
                        <a:gd name="T4" fmla="*/ 269 w 269"/>
                        <a:gd name="T5" fmla="*/ 295 h 295"/>
                        <a:gd name="T6" fmla="*/ 266 w 269"/>
                        <a:gd name="T7" fmla="*/ 210 h 295"/>
                        <a:gd name="T8" fmla="*/ 0 w 269"/>
                        <a:gd name="T9" fmla="*/ 0 h 295"/>
                        <a:gd name="T10" fmla="*/ 0 60000 65536"/>
                        <a:gd name="T11" fmla="*/ 0 60000 65536"/>
                        <a:gd name="T12" fmla="*/ 0 60000 65536"/>
                        <a:gd name="T13" fmla="*/ 0 60000 65536"/>
                        <a:gd name="T14" fmla="*/ 0 60000 65536"/>
                        <a:gd name="T15" fmla="*/ 0 w 269"/>
                        <a:gd name="T16" fmla="*/ 0 h 295"/>
                        <a:gd name="T17" fmla="*/ 269 w 269"/>
                        <a:gd name="T18" fmla="*/ 295 h 295"/>
                      </a:gdLst>
                      <a:ahLst/>
                      <a:cxnLst>
                        <a:cxn ang="T10">
                          <a:pos x="T0" y="T1"/>
                        </a:cxn>
                        <a:cxn ang="T11">
                          <a:pos x="T2" y="T3"/>
                        </a:cxn>
                        <a:cxn ang="T12">
                          <a:pos x="T4" y="T5"/>
                        </a:cxn>
                        <a:cxn ang="T13">
                          <a:pos x="T6" y="T7"/>
                        </a:cxn>
                        <a:cxn ang="T14">
                          <a:pos x="T8" y="T9"/>
                        </a:cxn>
                      </a:cxnLst>
                      <a:rect l="T15" t="T16" r="T17" b="T18"/>
                      <a:pathLst>
                        <a:path w="269" h="295">
                          <a:moveTo>
                            <a:pt x="0" y="0"/>
                          </a:moveTo>
                          <a:lnTo>
                            <a:pt x="9" y="76"/>
                          </a:lnTo>
                          <a:lnTo>
                            <a:pt x="269" y="295"/>
                          </a:lnTo>
                          <a:lnTo>
                            <a:pt x="266" y="210"/>
                          </a:lnTo>
                          <a:lnTo>
                            <a:pt x="0" y="0"/>
                          </a:lnTo>
                          <a:close/>
                        </a:path>
                      </a:pathLst>
                    </a:custGeom>
                    <a:gradFill rotWithShape="1">
                      <a:gsLst>
                        <a:gs pos="0">
                          <a:srgbClr val="232E36"/>
                        </a:gs>
                        <a:gs pos="100000">
                          <a:srgbClr val="4B6375"/>
                        </a:gs>
                      </a:gsLst>
                      <a:lin ang="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2" name="Freeform 38"/>
                    <p:cNvSpPr>
                      <a:spLocks/>
                    </p:cNvSpPr>
                    <p:nvPr/>
                  </p:nvSpPr>
                  <p:spPr bwMode="auto">
                    <a:xfrm>
                      <a:off x="3281" y="1689"/>
                      <a:ext cx="231" cy="300"/>
                    </a:xfrm>
                    <a:custGeom>
                      <a:avLst/>
                      <a:gdLst>
                        <a:gd name="T0" fmla="*/ 0 w 231"/>
                        <a:gd name="T1" fmla="*/ 0 h 300"/>
                        <a:gd name="T2" fmla="*/ 15 w 231"/>
                        <a:gd name="T3" fmla="*/ 111 h 300"/>
                        <a:gd name="T4" fmla="*/ 231 w 231"/>
                        <a:gd name="T5" fmla="*/ 300 h 300"/>
                        <a:gd name="T6" fmla="*/ 223 w 231"/>
                        <a:gd name="T7" fmla="*/ 180 h 300"/>
                        <a:gd name="T8" fmla="*/ 0 w 231"/>
                        <a:gd name="T9" fmla="*/ 0 h 300"/>
                        <a:gd name="T10" fmla="*/ 0 60000 65536"/>
                        <a:gd name="T11" fmla="*/ 0 60000 65536"/>
                        <a:gd name="T12" fmla="*/ 0 60000 65536"/>
                        <a:gd name="T13" fmla="*/ 0 60000 65536"/>
                        <a:gd name="T14" fmla="*/ 0 60000 65536"/>
                        <a:gd name="T15" fmla="*/ 0 w 231"/>
                        <a:gd name="T16" fmla="*/ 0 h 300"/>
                        <a:gd name="T17" fmla="*/ 231 w 231"/>
                        <a:gd name="T18" fmla="*/ 300 h 300"/>
                      </a:gdLst>
                      <a:ahLst/>
                      <a:cxnLst>
                        <a:cxn ang="T10">
                          <a:pos x="T0" y="T1"/>
                        </a:cxn>
                        <a:cxn ang="T11">
                          <a:pos x="T2" y="T3"/>
                        </a:cxn>
                        <a:cxn ang="T12">
                          <a:pos x="T4" y="T5"/>
                        </a:cxn>
                        <a:cxn ang="T13">
                          <a:pos x="T6" y="T7"/>
                        </a:cxn>
                        <a:cxn ang="T14">
                          <a:pos x="T8" y="T9"/>
                        </a:cxn>
                      </a:cxnLst>
                      <a:rect l="T15" t="T16" r="T17" b="T18"/>
                      <a:pathLst>
                        <a:path w="231" h="300">
                          <a:moveTo>
                            <a:pt x="0" y="0"/>
                          </a:moveTo>
                          <a:lnTo>
                            <a:pt x="15" y="111"/>
                          </a:lnTo>
                          <a:lnTo>
                            <a:pt x="231" y="300"/>
                          </a:lnTo>
                          <a:lnTo>
                            <a:pt x="223" y="180"/>
                          </a:lnTo>
                          <a:lnTo>
                            <a:pt x="0" y="0"/>
                          </a:lnTo>
                          <a:close/>
                        </a:path>
                      </a:pathLst>
                    </a:custGeom>
                    <a:gradFill rotWithShape="1">
                      <a:gsLst>
                        <a:gs pos="0">
                          <a:srgbClr val="32424E"/>
                        </a:gs>
                        <a:gs pos="100000">
                          <a:srgbClr val="4B6375"/>
                        </a:gs>
                      </a:gsLst>
                      <a:lin ang="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3" name="Freeform 39"/>
                    <p:cNvSpPr>
                      <a:spLocks/>
                    </p:cNvSpPr>
                    <p:nvPr/>
                  </p:nvSpPr>
                  <p:spPr bwMode="auto">
                    <a:xfrm>
                      <a:off x="3665" y="2145"/>
                      <a:ext cx="60" cy="63"/>
                    </a:xfrm>
                    <a:custGeom>
                      <a:avLst/>
                      <a:gdLst>
                        <a:gd name="T0" fmla="*/ 0 w 60"/>
                        <a:gd name="T1" fmla="*/ 12 h 63"/>
                        <a:gd name="T2" fmla="*/ 58 w 60"/>
                        <a:gd name="T3" fmla="*/ 0 h 63"/>
                        <a:gd name="T4" fmla="*/ 60 w 60"/>
                        <a:gd name="T5" fmla="*/ 50 h 63"/>
                        <a:gd name="T6" fmla="*/ 1 w 60"/>
                        <a:gd name="T7" fmla="*/ 63 h 63"/>
                        <a:gd name="T8" fmla="*/ 0 w 60"/>
                        <a:gd name="T9" fmla="*/ 12 h 63"/>
                        <a:gd name="T10" fmla="*/ 0 60000 65536"/>
                        <a:gd name="T11" fmla="*/ 0 60000 65536"/>
                        <a:gd name="T12" fmla="*/ 0 60000 65536"/>
                        <a:gd name="T13" fmla="*/ 0 60000 65536"/>
                        <a:gd name="T14" fmla="*/ 0 60000 65536"/>
                        <a:gd name="T15" fmla="*/ 0 w 60"/>
                        <a:gd name="T16" fmla="*/ 0 h 63"/>
                        <a:gd name="T17" fmla="*/ 60 w 60"/>
                        <a:gd name="T18" fmla="*/ 63 h 63"/>
                      </a:gdLst>
                      <a:ahLst/>
                      <a:cxnLst>
                        <a:cxn ang="T10">
                          <a:pos x="T0" y="T1"/>
                        </a:cxn>
                        <a:cxn ang="T11">
                          <a:pos x="T2" y="T3"/>
                        </a:cxn>
                        <a:cxn ang="T12">
                          <a:pos x="T4" y="T5"/>
                        </a:cxn>
                        <a:cxn ang="T13">
                          <a:pos x="T6" y="T7"/>
                        </a:cxn>
                        <a:cxn ang="T14">
                          <a:pos x="T8" y="T9"/>
                        </a:cxn>
                      </a:cxnLst>
                      <a:rect l="T15" t="T16" r="T17" b="T18"/>
                      <a:pathLst>
                        <a:path w="60" h="63">
                          <a:moveTo>
                            <a:pt x="0" y="12"/>
                          </a:moveTo>
                          <a:lnTo>
                            <a:pt x="58" y="0"/>
                          </a:lnTo>
                          <a:lnTo>
                            <a:pt x="60" y="50"/>
                          </a:lnTo>
                          <a:lnTo>
                            <a:pt x="1" y="63"/>
                          </a:lnTo>
                          <a:lnTo>
                            <a:pt x="0" y="12"/>
                          </a:ln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4" name="Freeform 40"/>
                    <p:cNvSpPr>
                      <a:spLocks/>
                    </p:cNvSpPr>
                    <p:nvPr/>
                  </p:nvSpPr>
                  <p:spPr bwMode="auto">
                    <a:xfrm>
                      <a:off x="4122" y="1421"/>
                      <a:ext cx="192" cy="76"/>
                    </a:xfrm>
                    <a:custGeom>
                      <a:avLst/>
                      <a:gdLst/>
                      <a:ahLst/>
                      <a:cxnLst>
                        <a:cxn ang="0">
                          <a:pos x="61" y="40"/>
                        </a:cxn>
                        <a:cxn ang="0">
                          <a:pos x="109" y="67"/>
                        </a:cxn>
                        <a:cxn ang="0">
                          <a:pos x="159" y="66"/>
                        </a:cxn>
                        <a:cxn ang="0">
                          <a:pos x="183" y="60"/>
                        </a:cxn>
                        <a:cxn ang="0">
                          <a:pos x="198" y="46"/>
                        </a:cxn>
                        <a:cxn ang="0">
                          <a:pos x="94" y="6"/>
                        </a:cxn>
                        <a:cxn ang="0">
                          <a:pos x="78" y="7"/>
                        </a:cxn>
                        <a:cxn ang="0">
                          <a:pos x="6" y="18"/>
                        </a:cxn>
                        <a:cxn ang="0">
                          <a:pos x="42" y="25"/>
                        </a:cxn>
                        <a:cxn ang="0">
                          <a:pos x="61" y="40"/>
                        </a:cxn>
                      </a:cxnLst>
                      <a:rect l="0" t="0" r="r" b="b"/>
                      <a:pathLst>
                        <a:path w="198" h="70">
                          <a:moveTo>
                            <a:pt x="61" y="40"/>
                          </a:moveTo>
                          <a:cubicBezTo>
                            <a:pt x="58" y="55"/>
                            <a:pt x="79" y="64"/>
                            <a:pt x="109" y="67"/>
                          </a:cubicBezTo>
                          <a:cubicBezTo>
                            <a:pt x="129" y="70"/>
                            <a:pt x="139" y="68"/>
                            <a:pt x="159" y="66"/>
                          </a:cubicBezTo>
                          <a:cubicBezTo>
                            <a:pt x="167" y="64"/>
                            <a:pt x="175" y="62"/>
                            <a:pt x="183" y="60"/>
                          </a:cubicBezTo>
                          <a:cubicBezTo>
                            <a:pt x="190" y="56"/>
                            <a:pt x="194" y="53"/>
                            <a:pt x="198" y="46"/>
                          </a:cubicBezTo>
                          <a:cubicBezTo>
                            <a:pt x="183" y="40"/>
                            <a:pt x="122" y="11"/>
                            <a:pt x="94" y="6"/>
                          </a:cubicBezTo>
                          <a:cubicBezTo>
                            <a:pt x="74" y="0"/>
                            <a:pt x="93" y="5"/>
                            <a:pt x="78" y="7"/>
                          </a:cubicBezTo>
                          <a:cubicBezTo>
                            <a:pt x="63" y="9"/>
                            <a:pt x="12" y="15"/>
                            <a:pt x="6" y="18"/>
                          </a:cubicBezTo>
                          <a:cubicBezTo>
                            <a:pt x="0" y="21"/>
                            <a:pt x="33" y="21"/>
                            <a:pt x="42" y="25"/>
                          </a:cubicBezTo>
                          <a:lnTo>
                            <a:pt x="61" y="40"/>
                          </a:lnTo>
                          <a:close/>
                        </a:path>
                      </a:pathLst>
                    </a:custGeom>
                    <a:gradFill rotWithShape="1">
                      <a:gsLst>
                        <a:gs pos="0">
                          <a:schemeClr val="bg2">
                            <a:alpha val="39999"/>
                          </a:schemeClr>
                        </a:gs>
                        <a:gs pos="100000">
                          <a:schemeClr val="bg2">
                            <a:gamma/>
                            <a:shade val="71765"/>
                            <a:invGamma/>
                            <a:alpha val="60001"/>
                          </a:schemeClr>
                        </a:gs>
                      </a:gsLst>
                      <a:lin ang="5400000" scaled="1"/>
                    </a:gradFill>
                    <a:ln w="9525" cap="flat" cmpd="sng">
                      <a:noFill/>
                      <a:prstDash val="solid"/>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ja-JP" altLang="en-US" sz="1200">
                        <a:latin typeface="Arial" charset="0"/>
                        <a:ea typeface="ＭＳ Ｐゴシック" charset="-128"/>
                      </a:endParaRPr>
                    </a:p>
                  </p:txBody>
                </p:sp>
                <p:sp>
                  <p:nvSpPr>
                    <p:cNvPr id="135" name="Freeform 41"/>
                    <p:cNvSpPr>
                      <a:spLocks/>
                    </p:cNvSpPr>
                    <p:nvPr/>
                  </p:nvSpPr>
                  <p:spPr bwMode="auto">
                    <a:xfrm>
                      <a:off x="4306" y="1121"/>
                      <a:ext cx="88" cy="451"/>
                    </a:xfrm>
                    <a:custGeom>
                      <a:avLst/>
                      <a:gdLst>
                        <a:gd name="T0" fmla="*/ 0 w 88"/>
                        <a:gd name="T1" fmla="*/ 429 h 451"/>
                        <a:gd name="T2" fmla="*/ 44 w 88"/>
                        <a:gd name="T3" fmla="*/ 451 h 451"/>
                        <a:gd name="T4" fmla="*/ 88 w 88"/>
                        <a:gd name="T5" fmla="*/ 431 h 451"/>
                        <a:gd name="T6" fmla="*/ 84 w 88"/>
                        <a:gd name="T7" fmla="*/ 11 h 451"/>
                        <a:gd name="T8" fmla="*/ 48 w 88"/>
                        <a:gd name="T9" fmla="*/ 1 h 451"/>
                        <a:gd name="T10" fmla="*/ 24 w 88"/>
                        <a:gd name="T11" fmla="*/ 5 h 451"/>
                        <a:gd name="T12" fmla="*/ 20 w 88"/>
                        <a:gd name="T13" fmla="*/ 21 h 451"/>
                        <a:gd name="T14" fmla="*/ 0 w 88"/>
                        <a:gd name="T15" fmla="*/ 429 h 451"/>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451"/>
                        <a:gd name="T26" fmla="*/ 88 w 88"/>
                        <a:gd name="T27" fmla="*/ 451 h 4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451">
                          <a:moveTo>
                            <a:pt x="0" y="429"/>
                          </a:moveTo>
                          <a:cubicBezTo>
                            <a:pt x="2" y="445"/>
                            <a:pt x="20" y="451"/>
                            <a:pt x="44" y="451"/>
                          </a:cubicBezTo>
                          <a:cubicBezTo>
                            <a:pt x="72" y="451"/>
                            <a:pt x="85" y="437"/>
                            <a:pt x="88" y="431"/>
                          </a:cubicBezTo>
                          <a:lnTo>
                            <a:pt x="84" y="11"/>
                          </a:lnTo>
                          <a:cubicBezTo>
                            <a:pt x="78" y="5"/>
                            <a:pt x="64" y="1"/>
                            <a:pt x="48" y="1"/>
                          </a:cubicBezTo>
                          <a:cubicBezTo>
                            <a:pt x="32" y="2"/>
                            <a:pt x="36" y="0"/>
                            <a:pt x="24" y="5"/>
                          </a:cubicBezTo>
                          <a:lnTo>
                            <a:pt x="20" y="21"/>
                          </a:lnTo>
                          <a:lnTo>
                            <a:pt x="0" y="429"/>
                          </a:lnTo>
                          <a:close/>
                        </a:path>
                      </a:pathLst>
                    </a:custGeom>
                    <a:gradFill rotWithShape="1">
                      <a:gsLst>
                        <a:gs pos="0">
                          <a:srgbClr val="757575"/>
                        </a:gs>
                        <a:gs pos="50000">
                          <a:srgbClr val="999999"/>
                        </a:gs>
                        <a:gs pos="100000">
                          <a:srgbClr val="757575"/>
                        </a:gs>
                      </a:gsLst>
                      <a:lin ang="0" scaled="1"/>
                    </a:gra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6" name="Oval 42"/>
                    <p:cNvSpPr>
                      <a:spLocks noChangeArrowheads="1"/>
                    </p:cNvSpPr>
                    <p:nvPr/>
                  </p:nvSpPr>
                  <p:spPr bwMode="auto">
                    <a:xfrm>
                      <a:off x="4328" y="1121"/>
                      <a:ext cx="62" cy="27"/>
                    </a:xfrm>
                    <a:prstGeom prst="ellipse">
                      <a:avLst/>
                    </a:prstGeom>
                    <a:solidFill>
                      <a:srgbClr val="969696"/>
                    </a:solidFill>
                    <a:ln w="9525" algn="ctr">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137" name="Freeform 43"/>
                    <p:cNvSpPr>
                      <a:spLocks/>
                    </p:cNvSpPr>
                    <p:nvPr/>
                  </p:nvSpPr>
                  <p:spPr bwMode="auto">
                    <a:xfrm>
                      <a:off x="4334" y="1121"/>
                      <a:ext cx="46" cy="26"/>
                    </a:xfrm>
                    <a:custGeom>
                      <a:avLst/>
                      <a:gdLst>
                        <a:gd name="T0" fmla="*/ 46 w 46"/>
                        <a:gd name="T1" fmla="*/ 14 h 26"/>
                        <a:gd name="T2" fmla="*/ 1 w 46"/>
                        <a:gd name="T3" fmla="*/ 12 h 26"/>
                        <a:gd name="T4" fmla="*/ 46 w 46"/>
                        <a:gd name="T5" fmla="*/ 14 h 26"/>
                        <a:gd name="T6" fmla="*/ 0 60000 65536"/>
                        <a:gd name="T7" fmla="*/ 0 60000 65536"/>
                        <a:gd name="T8" fmla="*/ 0 60000 65536"/>
                        <a:gd name="T9" fmla="*/ 0 w 46"/>
                        <a:gd name="T10" fmla="*/ 0 h 26"/>
                        <a:gd name="T11" fmla="*/ 46 w 46"/>
                        <a:gd name="T12" fmla="*/ 26 h 26"/>
                      </a:gdLst>
                      <a:ahLst/>
                      <a:cxnLst>
                        <a:cxn ang="T6">
                          <a:pos x="T0" y="T1"/>
                        </a:cxn>
                        <a:cxn ang="T7">
                          <a:pos x="T2" y="T3"/>
                        </a:cxn>
                        <a:cxn ang="T8">
                          <a:pos x="T4" y="T5"/>
                        </a:cxn>
                      </a:cxnLst>
                      <a:rect l="T9" t="T10" r="T11" b="T12"/>
                      <a:pathLst>
                        <a:path w="46" h="26">
                          <a:moveTo>
                            <a:pt x="46" y="14"/>
                          </a:moveTo>
                          <a:cubicBezTo>
                            <a:pt x="46" y="0"/>
                            <a:pt x="0" y="3"/>
                            <a:pt x="1" y="12"/>
                          </a:cubicBezTo>
                          <a:cubicBezTo>
                            <a:pt x="0" y="23"/>
                            <a:pt x="46" y="26"/>
                            <a:pt x="46" y="14"/>
                          </a:cubicBezTo>
                          <a:close/>
                        </a:path>
                      </a:pathLst>
                    </a:custGeom>
                    <a:solidFill>
                      <a:srgbClr val="5F5F5F"/>
                    </a:solidFill>
                    <a:ln w="9525">
                      <a:no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grpSp>
            </p:grpSp>
            <p:grpSp>
              <p:nvGrpSpPr>
                <p:cNvPr id="64" name="Group 44"/>
                <p:cNvGrpSpPr>
                  <a:grpSpLocks/>
                </p:cNvGrpSpPr>
                <p:nvPr/>
              </p:nvGrpSpPr>
              <p:grpSpPr bwMode="auto">
                <a:xfrm rot="385350" flipH="1">
                  <a:off x="1297" y="3258"/>
                  <a:ext cx="83" cy="38"/>
                  <a:chOff x="1878" y="3183"/>
                  <a:chExt cx="322" cy="137"/>
                </a:xfrm>
              </p:grpSpPr>
              <p:sp>
                <p:nvSpPr>
                  <p:cNvPr id="86" name="Freeform 45"/>
                  <p:cNvSpPr>
                    <a:spLocks/>
                  </p:cNvSpPr>
                  <p:nvPr/>
                </p:nvSpPr>
                <p:spPr bwMode="auto">
                  <a:xfrm>
                    <a:off x="1880" y="3189"/>
                    <a:ext cx="320" cy="131"/>
                  </a:xfrm>
                  <a:custGeom>
                    <a:avLst/>
                    <a:gdLst>
                      <a:gd name="T0" fmla="*/ 320 w 320"/>
                      <a:gd name="T1" fmla="*/ 21 h 131"/>
                      <a:gd name="T2" fmla="*/ 313 w 320"/>
                      <a:gd name="T3" fmla="*/ 78 h 131"/>
                      <a:gd name="T4" fmla="*/ 297 w 320"/>
                      <a:gd name="T5" fmla="*/ 80 h 131"/>
                      <a:gd name="T6" fmla="*/ 282 w 320"/>
                      <a:gd name="T7" fmla="*/ 102 h 131"/>
                      <a:gd name="T8" fmla="*/ 266 w 320"/>
                      <a:gd name="T9" fmla="*/ 93 h 131"/>
                      <a:gd name="T10" fmla="*/ 250 w 320"/>
                      <a:gd name="T11" fmla="*/ 104 h 131"/>
                      <a:gd name="T12" fmla="*/ 225 w 320"/>
                      <a:gd name="T13" fmla="*/ 84 h 131"/>
                      <a:gd name="T14" fmla="*/ 160 w 320"/>
                      <a:gd name="T15" fmla="*/ 92 h 131"/>
                      <a:gd name="T16" fmla="*/ 142 w 320"/>
                      <a:gd name="T17" fmla="*/ 113 h 131"/>
                      <a:gd name="T18" fmla="*/ 129 w 320"/>
                      <a:gd name="T19" fmla="*/ 112 h 131"/>
                      <a:gd name="T20" fmla="*/ 124 w 320"/>
                      <a:gd name="T21" fmla="*/ 115 h 131"/>
                      <a:gd name="T22" fmla="*/ 100 w 320"/>
                      <a:gd name="T23" fmla="*/ 103 h 131"/>
                      <a:gd name="T24" fmla="*/ 60 w 320"/>
                      <a:gd name="T25" fmla="*/ 111 h 131"/>
                      <a:gd name="T26" fmla="*/ 19 w 320"/>
                      <a:gd name="T27" fmla="*/ 111 h 131"/>
                      <a:gd name="T28" fmla="*/ 5 w 320"/>
                      <a:gd name="T29" fmla="*/ 73 h 131"/>
                      <a:gd name="T30" fmla="*/ 22 w 320"/>
                      <a:gd name="T31" fmla="*/ 64 h 131"/>
                      <a:gd name="T32" fmla="*/ 41 w 320"/>
                      <a:gd name="T33" fmla="*/ 56 h 131"/>
                      <a:gd name="T34" fmla="*/ 76 w 320"/>
                      <a:gd name="T35" fmla="*/ 34 h 131"/>
                      <a:gd name="T36" fmla="*/ 84 w 320"/>
                      <a:gd name="T37" fmla="*/ 35 h 131"/>
                      <a:gd name="T38" fmla="*/ 85 w 320"/>
                      <a:gd name="T39" fmla="*/ 39 h 131"/>
                      <a:gd name="T40" fmla="*/ 93 w 320"/>
                      <a:gd name="T41" fmla="*/ 42 h 131"/>
                      <a:gd name="T42" fmla="*/ 99 w 320"/>
                      <a:gd name="T43" fmla="*/ 11 h 131"/>
                      <a:gd name="T44" fmla="*/ 291 w 320"/>
                      <a:gd name="T45" fmla="*/ 0 h 131"/>
                      <a:gd name="T46" fmla="*/ 320 w 320"/>
                      <a:gd name="T47" fmla="*/ 21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0"/>
                      <a:gd name="T73" fmla="*/ 0 h 131"/>
                      <a:gd name="T74" fmla="*/ 320 w 320"/>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0" h="131">
                        <a:moveTo>
                          <a:pt x="320" y="21"/>
                        </a:moveTo>
                        <a:lnTo>
                          <a:pt x="313" y="78"/>
                        </a:lnTo>
                        <a:cubicBezTo>
                          <a:pt x="306" y="78"/>
                          <a:pt x="304" y="79"/>
                          <a:pt x="297" y="80"/>
                        </a:cubicBezTo>
                        <a:cubicBezTo>
                          <a:pt x="295" y="93"/>
                          <a:pt x="292" y="99"/>
                          <a:pt x="282" y="102"/>
                        </a:cubicBezTo>
                        <a:cubicBezTo>
                          <a:pt x="273" y="100"/>
                          <a:pt x="269" y="100"/>
                          <a:pt x="266" y="93"/>
                        </a:cubicBezTo>
                        <a:cubicBezTo>
                          <a:pt x="263" y="99"/>
                          <a:pt x="257" y="101"/>
                          <a:pt x="250" y="104"/>
                        </a:cubicBezTo>
                        <a:cubicBezTo>
                          <a:pt x="232" y="101"/>
                          <a:pt x="235" y="98"/>
                          <a:pt x="225" y="84"/>
                        </a:cubicBezTo>
                        <a:cubicBezTo>
                          <a:pt x="195" y="85"/>
                          <a:pt x="189" y="89"/>
                          <a:pt x="160" y="92"/>
                        </a:cubicBezTo>
                        <a:cubicBezTo>
                          <a:pt x="156" y="108"/>
                          <a:pt x="156" y="108"/>
                          <a:pt x="142" y="113"/>
                        </a:cubicBezTo>
                        <a:cubicBezTo>
                          <a:pt x="138" y="114"/>
                          <a:pt x="131" y="112"/>
                          <a:pt x="129" y="112"/>
                        </a:cubicBezTo>
                        <a:cubicBezTo>
                          <a:pt x="128" y="114"/>
                          <a:pt x="126" y="114"/>
                          <a:pt x="124" y="115"/>
                        </a:cubicBezTo>
                        <a:cubicBezTo>
                          <a:pt x="111" y="113"/>
                          <a:pt x="112" y="117"/>
                          <a:pt x="100" y="103"/>
                        </a:cubicBezTo>
                        <a:cubicBezTo>
                          <a:pt x="83" y="106"/>
                          <a:pt x="77" y="105"/>
                          <a:pt x="60" y="111"/>
                        </a:cubicBezTo>
                        <a:cubicBezTo>
                          <a:pt x="46" y="131"/>
                          <a:pt x="31" y="119"/>
                          <a:pt x="19" y="111"/>
                        </a:cubicBezTo>
                        <a:cubicBezTo>
                          <a:pt x="6" y="96"/>
                          <a:pt x="5" y="82"/>
                          <a:pt x="5" y="73"/>
                        </a:cubicBezTo>
                        <a:cubicBezTo>
                          <a:pt x="0" y="78"/>
                          <a:pt x="14" y="65"/>
                          <a:pt x="22" y="64"/>
                        </a:cubicBezTo>
                        <a:cubicBezTo>
                          <a:pt x="39" y="59"/>
                          <a:pt x="31" y="56"/>
                          <a:pt x="41" y="56"/>
                        </a:cubicBezTo>
                        <a:cubicBezTo>
                          <a:pt x="51" y="33"/>
                          <a:pt x="51" y="40"/>
                          <a:pt x="76" y="34"/>
                        </a:cubicBezTo>
                        <a:cubicBezTo>
                          <a:pt x="75" y="21"/>
                          <a:pt x="87" y="15"/>
                          <a:pt x="84" y="35"/>
                        </a:cubicBezTo>
                        <a:cubicBezTo>
                          <a:pt x="84" y="36"/>
                          <a:pt x="84" y="38"/>
                          <a:pt x="85" y="39"/>
                        </a:cubicBezTo>
                        <a:cubicBezTo>
                          <a:pt x="87" y="41"/>
                          <a:pt x="93" y="42"/>
                          <a:pt x="93" y="42"/>
                        </a:cubicBezTo>
                        <a:lnTo>
                          <a:pt x="99" y="11"/>
                        </a:lnTo>
                        <a:lnTo>
                          <a:pt x="291" y="0"/>
                        </a:lnTo>
                        <a:lnTo>
                          <a:pt x="320" y="21"/>
                        </a:lnTo>
                        <a:close/>
                      </a:path>
                    </a:pathLst>
                  </a:custGeom>
                  <a:solidFill>
                    <a:srgbClr val="4D4D4D"/>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7" name="Freeform 46"/>
                  <p:cNvSpPr>
                    <a:spLocks/>
                  </p:cNvSpPr>
                  <p:nvPr/>
                </p:nvSpPr>
                <p:spPr bwMode="auto">
                  <a:xfrm>
                    <a:off x="1977" y="3188"/>
                    <a:ext cx="221" cy="31"/>
                  </a:xfrm>
                  <a:custGeom>
                    <a:avLst/>
                    <a:gdLst>
                      <a:gd name="T0" fmla="*/ 0 w 221"/>
                      <a:gd name="T1" fmla="*/ 12 h 31"/>
                      <a:gd name="T2" fmla="*/ 29 w 221"/>
                      <a:gd name="T3" fmla="*/ 31 h 31"/>
                      <a:gd name="T4" fmla="*/ 221 w 221"/>
                      <a:gd name="T5" fmla="*/ 19 h 31"/>
                      <a:gd name="T6" fmla="*/ 195 w 221"/>
                      <a:gd name="T7" fmla="*/ 0 h 31"/>
                      <a:gd name="T8" fmla="*/ 0 w 221"/>
                      <a:gd name="T9" fmla="*/ 12 h 31"/>
                      <a:gd name="T10" fmla="*/ 0 60000 65536"/>
                      <a:gd name="T11" fmla="*/ 0 60000 65536"/>
                      <a:gd name="T12" fmla="*/ 0 60000 65536"/>
                      <a:gd name="T13" fmla="*/ 0 60000 65536"/>
                      <a:gd name="T14" fmla="*/ 0 60000 65536"/>
                      <a:gd name="T15" fmla="*/ 0 w 221"/>
                      <a:gd name="T16" fmla="*/ 0 h 31"/>
                      <a:gd name="T17" fmla="*/ 221 w 221"/>
                      <a:gd name="T18" fmla="*/ 31 h 31"/>
                    </a:gdLst>
                    <a:ahLst/>
                    <a:cxnLst>
                      <a:cxn ang="T10">
                        <a:pos x="T0" y="T1"/>
                      </a:cxn>
                      <a:cxn ang="T11">
                        <a:pos x="T2" y="T3"/>
                      </a:cxn>
                      <a:cxn ang="T12">
                        <a:pos x="T4" y="T5"/>
                      </a:cxn>
                      <a:cxn ang="T13">
                        <a:pos x="T6" y="T7"/>
                      </a:cxn>
                      <a:cxn ang="T14">
                        <a:pos x="T8" y="T9"/>
                      </a:cxn>
                    </a:cxnLst>
                    <a:rect l="T15" t="T16" r="T17" b="T18"/>
                    <a:pathLst>
                      <a:path w="221" h="31">
                        <a:moveTo>
                          <a:pt x="0" y="12"/>
                        </a:moveTo>
                        <a:lnTo>
                          <a:pt x="29" y="31"/>
                        </a:lnTo>
                        <a:lnTo>
                          <a:pt x="221" y="19"/>
                        </a:lnTo>
                        <a:lnTo>
                          <a:pt x="195" y="0"/>
                        </a:lnTo>
                        <a:lnTo>
                          <a:pt x="0" y="12"/>
                        </a:lnTo>
                        <a:close/>
                      </a:path>
                    </a:pathLst>
                  </a:custGeom>
                  <a:solidFill>
                    <a:srgbClr val="FDFDFD"/>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8" name="Freeform 47"/>
                  <p:cNvSpPr>
                    <a:spLocks/>
                  </p:cNvSpPr>
                  <p:nvPr/>
                </p:nvSpPr>
                <p:spPr bwMode="auto">
                  <a:xfrm>
                    <a:off x="1998" y="3206"/>
                    <a:ext cx="201" cy="72"/>
                  </a:xfrm>
                  <a:custGeom>
                    <a:avLst/>
                    <a:gdLst>
                      <a:gd name="T0" fmla="*/ 0 w 201"/>
                      <a:gd name="T1" fmla="*/ 72 h 72"/>
                      <a:gd name="T2" fmla="*/ 197 w 201"/>
                      <a:gd name="T3" fmla="*/ 55 h 72"/>
                      <a:gd name="T4" fmla="*/ 201 w 201"/>
                      <a:gd name="T5" fmla="*/ 0 h 72"/>
                      <a:gd name="T6" fmla="*/ 9 w 201"/>
                      <a:gd name="T7" fmla="*/ 13 h 72"/>
                      <a:gd name="T8" fmla="*/ 0 w 201"/>
                      <a:gd name="T9" fmla="*/ 72 h 72"/>
                      <a:gd name="T10" fmla="*/ 0 60000 65536"/>
                      <a:gd name="T11" fmla="*/ 0 60000 65536"/>
                      <a:gd name="T12" fmla="*/ 0 60000 65536"/>
                      <a:gd name="T13" fmla="*/ 0 60000 65536"/>
                      <a:gd name="T14" fmla="*/ 0 60000 65536"/>
                      <a:gd name="T15" fmla="*/ 0 w 201"/>
                      <a:gd name="T16" fmla="*/ 0 h 72"/>
                      <a:gd name="T17" fmla="*/ 201 w 201"/>
                      <a:gd name="T18" fmla="*/ 72 h 72"/>
                    </a:gdLst>
                    <a:ahLst/>
                    <a:cxnLst>
                      <a:cxn ang="T10">
                        <a:pos x="T0" y="T1"/>
                      </a:cxn>
                      <a:cxn ang="T11">
                        <a:pos x="T2" y="T3"/>
                      </a:cxn>
                      <a:cxn ang="T12">
                        <a:pos x="T4" y="T5"/>
                      </a:cxn>
                      <a:cxn ang="T13">
                        <a:pos x="T6" y="T7"/>
                      </a:cxn>
                      <a:cxn ang="T14">
                        <a:pos x="T8" y="T9"/>
                      </a:cxn>
                    </a:cxnLst>
                    <a:rect l="T15" t="T16" r="T17" b="T18"/>
                    <a:pathLst>
                      <a:path w="201" h="72">
                        <a:moveTo>
                          <a:pt x="0" y="72"/>
                        </a:moveTo>
                        <a:lnTo>
                          <a:pt x="197" y="55"/>
                        </a:lnTo>
                        <a:lnTo>
                          <a:pt x="201" y="0"/>
                        </a:lnTo>
                        <a:lnTo>
                          <a:pt x="9" y="13"/>
                        </a:lnTo>
                        <a:lnTo>
                          <a:pt x="0" y="72"/>
                        </a:lnTo>
                        <a:close/>
                      </a:path>
                    </a:pathLst>
                  </a:custGeom>
                  <a:solidFill>
                    <a:srgbClr val="CECECE"/>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9" name="Freeform 48"/>
                  <p:cNvSpPr>
                    <a:spLocks/>
                  </p:cNvSpPr>
                  <p:nvPr/>
                </p:nvSpPr>
                <p:spPr bwMode="auto">
                  <a:xfrm>
                    <a:off x="1878" y="3231"/>
                    <a:ext cx="100" cy="68"/>
                  </a:xfrm>
                  <a:custGeom>
                    <a:avLst/>
                    <a:gdLst>
                      <a:gd name="T0" fmla="*/ 92 w 100"/>
                      <a:gd name="T1" fmla="*/ 23 h 68"/>
                      <a:gd name="T2" fmla="*/ 66 w 100"/>
                      <a:gd name="T3" fmla="*/ 27 h 68"/>
                      <a:gd name="T4" fmla="*/ 48 w 100"/>
                      <a:gd name="T5" fmla="*/ 33 h 68"/>
                      <a:gd name="T6" fmla="*/ 30 w 100"/>
                      <a:gd name="T7" fmla="*/ 39 h 68"/>
                      <a:gd name="T8" fmla="*/ 17 w 100"/>
                      <a:gd name="T9" fmla="*/ 42 h 68"/>
                      <a:gd name="T10" fmla="*/ 8 w 100"/>
                      <a:gd name="T11" fmla="*/ 35 h 68"/>
                      <a:gd name="T12" fmla="*/ 24 w 100"/>
                      <a:gd name="T13" fmla="*/ 68 h 68"/>
                      <a:gd name="T14" fmla="*/ 33 w 100"/>
                      <a:gd name="T15" fmla="*/ 57 h 68"/>
                      <a:gd name="T16" fmla="*/ 50 w 100"/>
                      <a:gd name="T17" fmla="*/ 53 h 68"/>
                      <a:gd name="T18" fmla="*/ 59 w 100"/>
                      <a:gd name="T19" fmla="*/ 63 h 68"/>
                      <a:gd name="T20" fmla="*/ 92 w 100"/>
                      <a:gd name="T21" fmla="*/ 56 h 68"/>
                      <a:gd name="T22" fmla="*/ 99 w 100"/>
                      <a:gd name="T23" fmla="*/ 23 h 68"/>
                      <a:gd name="T24" fmla="*/ 92 w 100"/>
                      <a:gd name="T25" fmla="*/ 0 h 68"/>
                      <a:gd name="T26" fmla="*/ 92 w 100"/>
                      <a:gd name="T27" fmla="*/ 23 h 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68"/>
                      <a:gd name="T44" fmla="*/ 100 w 100"/>
                      <a:gd name="T45" fmla="*/ 68 h 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68">
                        <a:moveTo>
                          <a:pt x="92" y="23"/>
                        </a:moveTo>
                        <a:cubicBezTo>
                          <a:pt x="78" y="27"/>
                          <a:pt x="82" y="26"/>
                          <a:pt x="66" y="27"/>
                        </a:cubicBezTo>
                        <a:cubicBezTo>
                          <a:pt x="60" y="30"/>
                          <a:pt x="54" y="32"/>
                          <a:pt x="48" y="33"/>
                        </a:cubicBezTo>
                        <a:cubicBezTo>
                          <a:pt x="42" y="36"/>
                          <a:pt x="36" y="38"/>
                          <a:pt x="30" y="39"/>
                        </a:cubicBezTo>
                        <a:cubicBezTo>
                          <a:pt x="25" y="43"/>
                          <a:pt x="23" y="45"/>
                          <a:pt x="17" y="42"/>
                        </a:cubicBezTo>
                        <a:cubicBezTo>
                          <a:pt x="14" y="37"/>
                          <a:pt x="15" y="32"/>
                          <a:pt x="8" y="35"/>
                        </a:cubicBezTo>
                        <a:cubicBezTo>
                          <a:pt x="0" y="52"/>
                          <a:pt x="10" y="61"/>
                          <a:pt x="24" y="68"/>
                        </a:cubicBezTo>
                        <a:cubicBezTo>
                          <a:pt x="35" y="64"/>
                          <a:pt x="27" y="63"/>
                          <a:pt x="33" y="57"/>
                        </a:cubicBezTo>
                        <a:cubicBezTo>
                          <a:pt x="35" y="55"/>
                          <a:pt x="47" y="54"/>
                          <a:pt x="50" y="53"/>
                        </a:cubicBezTo>
                        <a:cubicBezTo>
                          <a:pt x="59" y="54"/>
                          <a:pt x="56" y="56"/>
                          <a:pt x="59" y="63"/>
                        </a:cubicBezTo>
                        <a:cubicBezTo>
                          <a:pt x="68" y="57"/>
                          <a:pt x="81" y="58"/>
                          <a:pt x="92" y="56"/>
                        </a:cubicBezTo>
                        <a:cubicBezTo>
                          <a:pt x="95" y="51"/>
                          <a:pt x="99" y="57"/>
                          <a:pt x="99" y="23"/>
                        </a:cubicBezTo>
                        <a:cubicBezTo>
                          <a:pt x="100" y="2"/>
                          <a:pt x="94" y="4"/>
                          <a:pt x="92" y="0"/>
                        </a:cubicBezTo>
                        <a:lnTo>
                          <a:pt x="92" y="23"/>
                        </a:lnTo>
                        <a:close/>
                      </a:path>
                    </a:pathLst>
                  </a:custGeom>
                  <a:solidFill>
                    <a:schemeClr val="accent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0" name="Freeform 49"/>
                  <p:cNvSpPr>
                    <a:spLocks/>
                  </p:cNvSpPr>
                  <p:nvPr/>
                </p:nvSpPr>
                <p:spPr bwMode="auto">
                  <a:xfrm>
                    <a:off x="1883" y="3224"/>
                    <a:ext cx="93" cy="51"/>
                  </a:xfrm>
                  <a:custGeom>
                    <a:avLst/>
                    <a:gdLst>
                      <a:gd name="T0" fmla="*/ 51 w 93"/>
                      <a:gd name="T1" fmla="*/ 3 h 51"/>
                      <a:gd name="T2" fmla="*/ 63 w 93"/>
                      <a:gd name="T3" fmla="*/ 16 h 51"/>
                      <a:gd name="T4" fmla="*/ 57 w 93"/>
                      <a:gd name="T5" fmla="*/ 34 h 51"/>
                      <a:gd name="T6" fmla="*/ 33 w 93"/>
                      <a:gd name="T7" fmla="*/ 21 h 51"/>
                      <a:gd name="T8" fmla="*/ 3 w 93"/>
                      <a:gd name="T9" fmla="*/ 36 h 51"/>
                      <a:gd name="T10" fmla="*/ 18 w 93"/>
                      <a:gd name="T11" fmla="*/ 51 h 51"/>
                      <a:gd name="T12" fmla="*/ 45 w 93"/>
                      <a:gd name="T13" fmla="*/ 42 h 51"/>
                      <a:gd name="T14" fmla="*/ 63 w 93"/>
                      <a:gd name="T15" fmla="*/ 34 h 51"/>
                      <a:gd name="T16" fmla="*/ 93 w 93"/>
                      <a:gd name="T17" fmla="*/ 10 h 51"/>
                      <a:gd name="T18" fmla="*/ 70 w 93"/>
                      <a:gd name="T19" fmla="*/ 0 h 51"/>
                      <a:gd name="T20" fmla="*/ 51 w 93"/>
                      <a:gd name="T21" fmla="*/ 3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51"/>
                      <a:gd name="T35" fmla="*/ 93 w 93"/>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51">
                        <a:moveTo>
                          <a:pt x="51" y="3"/>
                        </a:moveTo>
                        <a:cubicBezTo>
                          <a:pt x="45" y="8"/>
                          <a:pt x="56" y="12"/>
                          <a:pt x="63" y="16"/>
                        </a:cubicBezTo>
                        <a:cubicBezTo>
                          <a:pt x="61" y="23"/>
                          <a:pt x="61" y="28"/>
                          <a:pt x="57" y="34"/>
                        </a:cubicBezTo>
                        <a:cubicBezTo>
                          <a:pt x="45" y="33"/>
                          <a:pt x="42" y="26"/>
                          <a:pt x="33" y="21"/>
                        </a:cubicBezTo>
                        <a:cubicBezTo>
                          <a:pt x="22" y="26"/>
                          <a:pt x="13" y="29"/>
                          <a:pt x="3" y="36"/>
                        </a:cubicBezTo>
                        <a:cubicBezTo>
                          <a:pt x="0" y="43"/>
                          <a:pt x="12" y="49"/>
                          <a:pt x="18" y="51"/>
                        </a:cubicBezTo>
                        <a:cubicBezTo>
                          <a:pt x="27" y="47"/>
                          <a:pt x="35" y="44"/>
                          <a:pt x="45" y="42"/>
                        </a:cubicBezTo>
                        <a:cubicBezTo>
                          <a:pt x="51" y="39"/>
                          <a:pt x="57" y="38"/>
                          <a:pt x="63" y="34"/>
                        </a:cubicBezTo>
                        <a:cubicBezTo>
                          <a:pt x="73" y="21"/>
                          <a:pt x="71" y="12"/>
                          <a:pt x="93" y="10"/>
                        </a:cubicBezTo>
                        <a:cubicBezTo>
                          <a:pt x="93" y="15"/>
                          <a:pt x="77" y="1"/>
                          <a:pt x="70" y="0"/>
                        </a:cubicBezTo>
                        <a:lnTo>
                          <a:pt x="51" y="3"/>
                        </a:lnTo>
                        <a:close/>
                      </a:path>
                    </a:pathLst>
                  </a:custGeom>
                  <a:solidFill>
                    <a:srgbClr val="FFC34B"/>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1" name="Freeform 50"/>
                  <p:cNvSpPr>
                    <a:spLocks/>
                  </p:cNvSpPr>
                  <p:nvPr/>
                </p:nvSpPr>
                <p:spPr bwMode="auto">
                  <a:xfrm>
                    <a:off x="1883" y="3266"/>
                    <a:ext cx="20" cy="28"/>
                  </a:xfrm>
                  <a:custGeom>
                    <a:avLst/>
                    <a:gdLst>
                      <a:gd name="T0" fmla="*/ 19 w 20"/>
                      <a:gd name="T1" fmla="*/ 9 h 28"/>
                      <a:gd name="T2" fmla="*/ 6 w 20"/>
                      <a:gd name="T3" fmla="*/ 0 h 28"/>
                      <a:gd name="T4" fmla="*/ 12 w 20"/>
                      <a:gd name="T5" fmla="*/ 18 h 28"/>
                      <a:gd name="T6" fmla="*/ 19 w 20"/>
                      <a:gd name="T7" fmla="*/ 9 h 28"/>
                      <a:gd name="T8" fmla="*/ 0 60000 65536"/>
                      <a:gd name="T9" fmla="*/ 0 60000 65536"/>
                      <a:gd name="T10" fmla="*/ 0 60000 65536"/>
                      <a:gd name="T11" fmla="*/ 0 60000 65536"/>
                      <a:gd name="T12" fmla="*/ 0 w 20"/>
                      <a:gd name="T13" fmla="*/ 0 h 28"/>
                      <a:gd name="T14" fmla="*/ 20 w 20"/>
                      <a:gd name="T15" fmla="*/ 28 h 28"/>
                    </a:gdLst>
                    <a:ahLst/>
                    <a:cxnLst>
                      <a:cxn ang="T8">
                        <a:pos x="T0" y="T1"/>
                      </a:cxn>
                      <a:cxn ang="T9">
                        <a:pos x="T2" y="T3"/>
                      </a:cxn>
                      <a:cxn ang="T10">
                        <a:pos x="T4" y="T5"/>
                      </a:cxn>
                      <a:cxn ang="T11">
                        <a:pos x="T6" y="T7"/>
                      </a:cxn>
                    </a:cxnLst>
                    <a:rect l="T12" t="T13" r="T14" b="T15"/>
                    <a:pathLst>
                      <a:path w="20" h="28">
                        <a:moveTo>
                          <a:pt x="19" y="9"/>
                        </a:moveTo>
                        <a:cubicBezTo>
                          <a:pt x="15" y="6"/>
                          <a:pt x="10" y="3"/>
                          <a:pt x="6" y="0"/>
                        </a:cubicBezTo>
                        <a:cubicBezTo>
                          <a:pt x="0" y="8"/>
                          <a:pt x="4" y="15"/>
                          <a:pt x="12" y="18"/>
                        </a:cubicBezTo>
                        <a:cubicBezTo>
                          <a:pt x="19" y="28"/>
                          <a:pt x="20" y="9"/>
                          <a:pt x="19" y="9"/>
                        </a:cubicBezTo>
                        <a:close/>
                      </a:path>
                    </a:pathLst>
                  </a:custGeom>
                  <a:solidFill>
                    <a:schemeClr val="accent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2" name="Freeform 51"/>
                  <p:cNvSpPr>
                    <a:spLocks/>
                  </p:cNvSpPr>
                  <p:nvPr/>
                </p:nvSpPr>
                <p:spPr bwMode="auto">
                  <a:xfrm>
                    <a:off x="1974" y="3183"/>
                    <a:ext cx="35" cy="102"/>
                  </a:xfrm>
                  <a:custGeom>
                    <a:avLst/>
                    <a:gdLst>
                      <a:gd name="T0" fmla="*/ 0 w 35"/>
                      <a:gd name="T1" fmla="*/ 47 h 102"/>
                      <a:gd name="T2" fmla="*/ 9 w 35"/>
                      <a:gd name="T3" fmla="*/ 83 h 102"/>
                      <a:gd name="T4" fmla="*/ 26 w 35"/>
                      <a:gd name="T5" fmla="*/ 92 h 102"/>
                      <a:gd name="T6" fmla="*/ 35 w 35"/>
                      <a:gd name="T7" fmla="*/ 36 h 102"/>
                      <a:gd name="T8" fmla="*/ 5 w 35"/>
                      <a:gd name="T9" fmla="*/ 20 h 102"/>
                      <a:gd name="T10" fmla="*/ 0 w 35"/>
                      <a:gd name="T11" fmla="*/ 47 h 102"/>
                      <a:gd name="T12" fmla="*/ 0 60000 65536"/>
                      <a:gd name="T13" fmla="*/ 0 60000 65536"/>
                      <a:gd name="T14" fmla="*/ 0 60000 65536"/>
                      <a:gd name="T15" fmla="*/ 0 60000 65536"/>
                      <a:gd name="T16" fmla="*/ 0 60000 65536"/>
                      <a:gd name="T17" fmla="*/ 0 60000 65536"/>
                      <a:gd name="T18" fmla="*/ 0 w 35"/>
                      <a:gd name="T19" fmla="*/ 0 h 102"/>
                      <a:gd name="T20" fmla="*/ 35 w 35"/>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35" h="102">
                        <a:moveTo>
                          <a:pt x="0" y="47"/>
                        </a:moveTo>
                        <a:cubicBezTo>
                          <a:pt x="1" y="57"/>
                          <a:pt x="18" y="0"/>
                          <a:pt x="9" y="83"/>
                        </a:cubicBezTo>
                        <a:cubicBezTo>
                          <a:pt x="27" y="102"/>
                          <a:pt x="22" y="99"/>
                          <a:pt x="26" y="92"/>
                        </a:cubicBezTo>
                        <a:lnTo>
                          <a:pt x="35" y="36"/>
                        </a:lnTo>
                        <a:lnTo>
                          <a:pt x="5" y="20"/>
                        </a:lnTo>
                        <a:lnTo>
                          <a:pt x="0" y="47"/>
                        </a:lnTo>
                        <a:close/>
                      </a:path>
                    </a:pathLst>
                  </a:custGeom>
                  <a:gradFill rotWithShape="1">
                    <a:gsLst>
                      <a:gs pos="0">
                        <a:srgbClr val="BEBEBE"/>
                      </a:gs>
                      <a:gs pos="100000">
                        <a:srgbClr val="6C6C6C"/>
                      </a:gs>
                    </a:gsLst>
                    <a:lin ang="5400000" scaled="1"/>
                  </a:gra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3" name="Freeform 52"/>
                  <p:cNvSpPr>
                    <a:spLocks/>
                  </p:cNvSpPr>
                  <p:nvPr/>
                </p:nvSpPr>
                <p:spPr bwMode="auto">
                  <a:xfrm>
                    <a:off x="1913" y="3287"/>
                    <a:ext cx="18" cy="19"/>
                  </a:xfrm>
                  <a:custGeom>
                    <a:avLst/>
                    <a:gdLst>
                      <a:gd name="T0" fmla="*/ 13 w 18"/>
                      <a:gd name="T1" fmla="*/ 4 h 19"/>
                      <a:gd name="T2" fmla="*/ 0 w 18"/>
                      <a:gd name="T3" fmla="*/ 6 h 19"/>
                      <a:gd name="T4" fmla="*/ 12 w 18"/>
                      <a:gd name="T5" fmla="*/ 16 h 19"/>
                      <a:gd name="T6" fmla="*/ 13 w 18"/>
                      <a:gd name="T7" fmla="*/ 4 h 19"/>
                      <a:gd name="T8" fmla="*/ 0 60000 65536"/>
                      <a:gd name="T9" fmla="*/ 0 60000 65536"/>
                      <a:gd name="T10" fmla="*/ 0 60000 65536"/>
                      <a:gd name="T11" fmla="*/ 0 60000 65536"/>
                      <a:gd name="T12" fmla="*/ 0 w 18"/>
                      <a:gd name="T13" fmla="*/ 0 h 19"/>
                      <a:gd name="T14" fmla="*/ 18 w 18"/>
                      <a:gd name="T15" fmla="*/ 19 h 19"/>
                    </a:gdLst>
                    <a:ahLst/>
                    <a:cxnLst>
                      <a:cxn ang="T8">
                        <a:pos x="T0" y="T1"/>
                      </a:cxn>
                      <a:cxn ang="T9">
                        <a:pos x="T2" y="T3"/>
                      </a:cxn>
                      <a:cxn ang="T10">
                        <a:pos x="T4" y="T5"/>
                      </a:cxn>
                      <a:cxn ang="T11">
                        <a:pos x="T6" y="T7"/>
                      </a:cxn>
                    </a:cxnLst>
                    <a:rect l="T12" t="T13" r="T14" b="T15"/>
                    <a:pathLst>
                      <a:path w="18" h="19">
                        <a:moveTo>
                          <a:pt x="13" y="4"/>
                        </a:moveTo>
                        <a:cubicBezTo>
                          <a:pt x="7" y="0"/>
                          <a:pt x="5" y="2"/>
                          <a:pt x="0" y="6"/>
                        </a:cubicBezTo>
                        <a:cubicBezTo>
                          <a:pt x="1" y="16"/>
                          <a:pt x="1" y="19"/>
                          <a:pt x="12" y="16"/>
                        </a:cubicBezTo>
                        <a:cubicBezTo>
                          <a:pt x="16" y="11"/>
                          <a:pt x="18" y="9"/>
                          <a:pt x="13" y="4"/>
                        </a:cubicBezTo>
                        <a:close/>
                      </a:path>
                    </a:pathLst>
                  </a:custGeom>
                  <a:solidFill>
                    <a:srgbClr val="969696"/>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4" name="Freeform 53"/>
                  <p:cNvSpPr>
                    <a:spLocks/>
                  </p:cNvSpPr>
                  <p:nvPr/>
                </p:nvSpPr>
                <p:spPr bwMode="auto">
                  <a:xfrm>
                    <a:off x="1994" y="3281"/>
                    <a:ext cx="19" cy="18"/>
                  </a:xfrm>
                  <a:custGeom>
                    <a:avLst/>
                    <a:gdLst>
                      <a:gd name="T0" fmla="*/ 16 w 19"/>
                      <a:gd name="T1" fmla="*/ 1 h 18"/>
                      <a:gd name="T2" fmla="*/ 1 w 19"/>
                      <a:gd name="T3" fmla="*/ 7 h 18"/>
                      <a:gd name="T4" fmla="*/ 10 w 19"/>
                      <a:gd name="T5" fmla="*/ 18 h 18"/>
                      <a:gd name="T6" fmla="*/ 16 w 19"/>
                      <a:gd name="T7" fmla="*/ 1 h 18"/>
                      <a:gd name="T8" fmla="*/ 0 60000 65536"/>
                      <a:gd name="T9" fmla="*/ 0 60000 65536"/>
                      <a:gd name="T10" fmla="*/ 0 60000 65536"/>
                      <a:gd name="T11" fmla="*/ 0 60000 65536"/>
                      <a:gd name="T12" fmla="*/ 0 w 19"/>
                      <a:gd name="T13" fmla="*/ 0 h 18"/>
                      <a:gd name="T14" fmla="*/ 19 w 19"/>
                      <a:gd name="T15" fmla="*/ 18 h 18"/>
                    </a:gdLst>
                    <a:ahLst/>
                    <a:cxnLst>
                      <a:cxn ang="T8">
                        <a:pos x="T0" y="T1"/>
                      </a:cxn>
                      <a:cxn ang="T9">
                        <a:pos x="T2" y="T3"/>
                      </a:cxn>
                      <a:cxn ang="T10">
                        <a:pos x="T4" y="T5"/>
                      </a:cxn>
                      <a:cxn ang="T11">
                        <a:pos x="T6" y="T7"/>
                      </a:cxn>
                    </a:cxnLst>
                    <a:rect l="T12" t="T13" r="T14" b="T15"/>
                    <a:pathLst>
                      <a:path w="19" h="18">
                        <a:moveTo>
                          <a:pt x="16" y="1"/>
                        </a:moveTo>
                        <a:cubicBezTo>
                          <a:pt x="9" y="0"/>
                          <a:pt x="4" y="0"/>
                          <a:pt x="1" y="7"/>
                        </a:cubicBezTo>
                        <a:cubicBezTo>
                          <a:pt x="0" y="14"/>
                          <a:pt x="4" y="15"/>
                          <a:pt x="10" y="18"/>
                        </a:cubicBezTo>
                        <a:cubicBezTo>
                          <a:pt x="17" y="15"/>
                          <a:pt x="19" y="8"/>
                          <a:pt x="16" y="1"/>
                        </a:cubicBezTo>
                        <a:close/>
                      </a:path>
                    </a:pathLst>
                  </a:custGeom>
                  <a:solidFill>
                    <a:srgbClr val="969696"/>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5" name="Freeform 54"/>
                  <p:cNvSpPr>
                    <a:spLocks/>
                  </p:cNvSpPr>
                  <p:nvPr/>
                </p:nvSpPr>
                <p:spPr bwMode="auto">
                  <a:xfrm>
                    <a:off x="2016" y="3279"/>
                    <a:ext cx="17" cy="18"/>
                  </a:xfrm>
                  <a:custGeom>
                    <a:avLst/>
                    <a:gdLst>
                      <a:gd name="T0" fmla="*/ 12 w 17"/>
                      <a:gd name="T1" fmla="*/ 5 h 18"/>
                      <a:gd name="T2" fmla="*/ 0 w 17"/>
                      <a:gd name="T3" fmla="*/ 8 h 18"/>
                      <a:gd name="T4" fmla="*/ 11 w 17"/>
                      <a:gd name="T5" fmla="*/ 14 h 18"/>
                      <a:gd name="T6" fmla="*/ 12 w 17"/>
                      <a:gd name="T7" fmla="*/ 5 h 18"/>
                      <a:gd name="T8" fmla="*/ 0 60000 65536"/>
                      <a:gd name="T9" fmla="*/ 0 60000 65536"/>
                      <a:gd name="T10" fmla="*/ 0 60000 65536"/>
                      <a:gd name="T11" fmla="*/ 0 60000 65536"/>
                      <a:gd name="T12" fmla="*/ 0 w 17"/>
                      <a:gd name="T13" fmla="*/ 0 h 18"/>
                      <a:gd name="T14" fmla="*/ 17 w 17"/>
                      <a:gd name="T15" fmla="*/ 18 h 18"/>
                    </a:gdLst>
                    <a:ahLst/>
                    <a:cxnLst>
                      <a:cxn ang="T8">
                        <a:pos x="T0" y="T1"/>
                      </a:cxn>
                      <a:cxn ang="T9">
                        <a:pos x="T2" y="T3"/>
                      </a:cxn>
                      <a:cxn ang="T10">
                        <a:pos x="T4" y="T5"/>
                      </a:cxn>
                      <a:cxn ang="T11">
                        <a:pos x="T6" y="T7"/>
                      </a:cxn>
                    </a:cxnLst>
                    <a:rect l="T12" t="T13" r="T14" b="T15"/>
                    <a:pathLst>
                      <a:path w="17" h="18">
                        <a:moveTo>
                          <a:pt x="12" y="5"/>
                        </a:moveTo>
                        <a:cubicBezTo>
                          <a:pt x="6" y="0"/>
                          <a:pt x="4" y="2"/>
                          <a:pt x="0" y="8"/>
                        </a:cubicBezTo>
                        <a:cubicBezTo>
                          <a:pt x="2" y="18"/>
                          <a:pt x="1" y="18"/>
                          <a:pt x="11" y="14"/>
                        </a:cubicBezTo>
                        <a:cubicBezTo>
                          <a:pt x="15" y="9"/>
                          <a:pt x="17" y="10"/>
                          <a:pt x="12" y="5"/>
                        </a:cubicBezTo>
                        <a:close/>
                      </a:path>
                    </a:pathLst>
                  </a:custGeom>
                  <a:solidFill>
                    <a:srgbClr val="969696"/>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6" name="Freeform 55"/>
                  <p:cNvSpPr>
                    <a:spLocks/>
                  </p:cNvSpPr>
                  <p:nvPr/>
                </p:nvSpPr>
                <p:spPr bwMode="auto">
                  <a:xfrm>
                    <a:off x="2121" y="3269"/>
                    <a:ext cx="17" cy="17"/>
                  </a:xfrm>
                  <a:custGeom>
                    <a:avLst/>
                    <a:gdLst>
                      <a:gd name="T0" fmla="*/ 17 w 17"/>
                      <a:gd name="T1" fmla="*/ 9 h 17"/>
                      <a:gd name="T2" fmla="*/ 6 w 17"/>
                      <a:gd name="T3" fmla="*/ 3 h 17"/>
                      <a:gd name="T4" fmla="*/ 8 w 17"/>
                      <a:gd name="T5" fmla="*/ 16 h 17"/>
                      <a:gd name="T6" fmla="*/ 17 w 17"/>
                      <a:gd name="T7" fmla="*/ 9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7" y="9"/>
                        </a:moveTo>
                        <a:cubicBezTo>
                          <a:pt x="14" y="1"/>
                          <a:pt x="14" y="0"/>
                          <a:pt x="6" y="3"/>
                        </a:cubicBezTo>
                        <a:cubicBezTo>
                          <a:pt x="5" y="12"/>
                          <a:pt x="0" y="10"/>
                          <a:pt x="8" y="16"/>
                        </a:cubicBezTo>
                        <a:cubicBezTo>
                          <a:pt x="15" y="13"/>
                          <a:pt x="17" y="17"/>
                          <a:pt x="17" y="9"/>
                        </a:cubicBezTo>
                        <a:close/>
                      </a:path>
                    </a:pathLst>
                  </a:custGeom>
                  <a:solidFill>
                    <a:srgbClr val="969696"/>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7" name="Freeform 56"/>
                  <p:cNvSpPr>
                    <a:spLocks/>
                  </p:cNvSpPr>
                  <p:nvPr/>
                </p:nvSpPr>
                <p:spPr bwMode="auto">
                  <a:xfrm>
                    <a:off x="2150" y="3267"/>
                    <a:ext cx="19" cy="17"/>
                  </a:xfrm>
                  <a:custGeom>
                    <a:avLst/>
                    <a:gdLst>
                      <a:gd name="T0" fmla="*/ 18 w 19"/>
                      <a:gd name="T1" fmla="*/ 9 h 17"/>
                      <a:gd name="T2" fmla="*/ 3 w 19"/>
                      <a:gd name="T3" fmla="*/ 5 h 17"/>
                      <a:gd name="T4" fmla="*/ 10 w 19"/>
                      <a:gd name="T5" fmla="*/ 17 h 17"/>
                      <a:gd name="T6" fmla="*/ 18 w 19"/>
                      <a:gd name="T7" fmla="*/ 9 h 17"/>
                      <a:gd name="T8" fmla="*/ 0 60000 65536"/>
                      <a:gd name="T9" fmla="*/ 0 60000 65536"/>
                      <a:gd name="T10" fmla="*/ 0 60000 65536"/>
                      <a:gd name="T11" fmla="*/ 0 60000 65536"/>
                      <a:gd name="T12" fmla="*/ 0 w 19"/>
                      <a:gd name="T13" fmla="*/ 0 h 17"/>
                      <a:gd name="T14" fmla="*/ 19 w 19"/>
                      <a:gd name="T15" fmla="*/ 17 h 17"/>
                    </a:gdLst>
                    <a:ahLst/>
                    <a:cxnLst>
                      <a:cxn ang="T8">
                        <a:pos x="T0" y="T1"/>
                      </a:cxn>
                      <a:cxn ang="T9">
                        <a:pos x="T2" y="T3"/>
                      </a:cxn>
                      <a:cxn ang="T10">
                        <a:pos x="T4" y="T5"/>
                      </a:cxn>
                      <a:cxn ang="T11">
                        <a:pos x="T6" y="T7"/>
                      </a:cxn>
                    </a:cxnLst>
                    <a:rect l="T12" t="T13" r="T14" b="T15"/>
                    <a:pathLst>
                      <a:path w="19" h="17">
                        <a:moveTo>
                          <a:pt x="18" y="9"/>
                        </a:moveTo>
                        <a:cubicBezTo>
                          <a:pt x="19" y="0"/>
                          <a:pt x="11" y="2"/>
                          <a:pt x="3" y="5"/>
                        </a:cubicBezTo>
                        <a:cubicBezTo>
                          <a:pt x="0" y="12"/>
                          <a:pt x="4" y="13"/>
                          <a:pt x="10" y="17"/>
                        </a:cubicBezTo>
                        <a:cubicBezTo>
                          <a:pt x="12" y="14"/>
                          <a:pt x="18" y="14"/>
                          <a:pt x="18" y="9"/>
                        </a:cubicBezTo>
                        <a:close/>
                      </a:path>
                    </a:pathLst>
                  </a:custGeom>
                  <a:solidFill>
                    <a:srgbClr val="969696"/>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98" name="Freeform 57"/>
                  <p:cNvSpPr>
                    <a:spLocks/>
                  </p:cNvSpPr>
                  <p:nvPr/>
                </p:nvSpPr>
                <p:spPr bwMode="auto">
                  <a:xfrm>
                    <a:off x="1952" y="3258"/>
                    <a:ext cx="16" cy="22"/>
                  </a:xfrm>
                  <a:custGeom>
                    <a:avLst/>
                    <a:gdLst>
                      <a:gd name="T0" fmla="*/ 12 w 16"/>
                      <a:gd name="T1" fmla="*/ 10 h 22"/>
                      <a:gd name="T2" fmla="*/ 0 w 16"/>
                      <a:gd name="T3" fmla="*/ 16 h 22"/>
                      <a:gd name="T4" fmla="*/ 14 w 16"/>
                      <a:gd name="T5" fmla="*/ 19 h 22"/>
                      <a:gd name="T6" fmla="*/ 12 w 16"/>
                      <a:gd name="T7" fmla="*/ 10 h 22"/>
                      <a:gd name="T8" fmla="*/ 0 60000 65536"/>
                      <a:gd name="T9" fmla="*/ 0 60000 65536"/>
                      <a:gd name="T10" fmla="*/ 0 60000 65536"/>
                      <a:gd name="T11" fmla="*/ 0 60000 65536"/>
                      <a:gd name="T12" fmla="*/ 0 w 16"/>
                      <a:gd name="T13" fmla="*/ 0 h 22"/>
                      <a:gd name="T14" fmla="*/ 16 w 16"/>
                      <a:gd name="T15" fmla="*/ 22 h 22"/>
                    </a:gdLst>
                    <a:ahLst/>
                    <a:cxnLst>
                      <a:cxn ang="T8">
                        <a:pos x="T0" y="T1"/>
                      </a:cxn>
                      <a:cxn ang="T9">
                        <a:pos x="T2" y="T3"/>
                      </a:cxn>
                      <a:cxn ang="T10">
                        <a:pos x="T4" y="T5"/>
                      </a:cxn>
                      <a:cxn ang="T11">
                        <a:pos x="T6" y="T7"/>
                      </a:cxn>
                    </a:cxnLst>
                    <a:rect l="T12" t="T13" r="T14" b="T15"/>
                    <a:pathLst>
                      <a:path w="16" h="22">
                        <a:moveTo>
                          <a:pt x="12" y="10"/>
                        </a:moveTo>
                        <a:cubicBezTo>
                          <a:pt x="5" y="0"/>
                          <a:pt x="3" y="10"/>
                          <a:pt x="0" y="16"/>
                        </a:cubicBezTo>
                        <a:cubicBezTo>
                          <a:pt x="6" y="20"/>
                          <a:pt x="7" y="22"/>
                          <a:pt x="14" y="19"/>
                        </a:cubicBezTo>
                        <a:cubicBezTo>
                          <a:pt x="15" y="12"/>
                          <a:pt x="16" y="14"/>
                          <a:pt x="12" y="10"/>
                        </a:cubicBezTo>
                        <a:close/>
                      </a:path>
                    </a:pathLst>
                  </a:custGeom>
                  <a:solidFill>
                    <a:srgbClr val="91919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grpSp>
            <p:grpSp>
              <p:nvGrpSpPr>
                <p:cNvPr id="65" name="Group 58"/>
                <p:cNvGrpSpPr>
                  <a:grpSpLocks/>
                </p:cNvGrpSpPr>
                <p:nvPr/>
              </p:nvGrpSpPr>
              <p:grpSpPr bwMode="auto">
                <a:xfrm rot="-451309">
                  <a:off x="1150" y="3314"/>
                  <a:ext cx="44" cy="53"/>
                  <a:chOff x="872" y="1486"/>
                  <a:chExt cx="335" cy="413"/>
                </a:xfrm>
              </p:grpSpPr>
              <p:sp>
                <p:nvSpPr>
                  <p:cNvPr id="66" name="Freeform 59"/>
                  <p:cNvSpPr>
                    <a:spLocks/>
                  </p:cNvSpPr>
                  <p:nvPr/>
                </p:nvSpPr>
                <p:spPr bwMode="auto">
                  <a:xfrm>
                    <a:off x="872" y="1609"/>
                    <a:ext cx="314" cy="290"/>
                  </a:xfrm>
                  <a:custGeom>
                    <a:avLst/>
                    <a:gdLst>
                      <a:gd name="T0" fmla="*/ 12 w 314"/>
                      <a:gd name="T1" fmla="*/ 0 h 290"/>
                      <a:gd name="T2" fmla="*/ 8 w 314"/>
                      <a:gd name="T3" fmla="*/ 11 h 290"/>
                      <a:gd name="T4" fmla="*/ 17 w 314"/>
                      <a:gd name="T5" fmla="*/ 47 h 290"/>
                      <a:gd name="T6" fmla="*/ 32 w 314"/>
                      <a:gd name="T7" fmla="*/ 78 h 290"/>
                      <a:gd name="T8" fmla="*/ 47 w 314"/>
                      <a:gd name="T9" fmla="*/ 99 h 290"/>
                      <a:gd name="T10" fmla="*/ 80 w 314"/>
                      <a:gd name="T11" fmla="*/ 147 h 290"/>
                      <a:gd name="T12" fmla="*/ 89 w 314"/>
                      <a:gd name="T13" fmla="*/ 186 h 290"/>
                      <a:gd name="T14" fmla="*/ 110 w 314"/>
                      <a:gd name="T15" fmla="*/ 206 h 290"/>
                      <a:gd name="T16" fmla="*/ 129 w 314"/>
                      <a:gd name="T17" fmla="*/ 209 h 290"/>
                      <a:gd name="T18" fmla="*/ 155 w 314"/>
                      <a:gd name="T19" fmla="*/ 237 h 290"/>
                      <a:gd name="T20" fmla="*/ 165 w 314"/>
                      <a:gd name="T21" fmla="*/ 246 h 290"/>
                      <a:gd name="T22" fmla="*/ 167 w 314"/>
                      <a:gd name="T23" fmla="*/ 267 h 290"/>
                      <a:gd name="T24" fmla="*/ 195 w 314"/>
                      <a:gd name="T25" fmla="*/ 288 h 290"/>
                      <a:gd name="T26" fmla="*/ 219 w 314"/>
                      <a:gd name="T27" fmla="*/ 272 h 290"/>
                      <a:gd name="T28" fmla="*/ 248 w 314"/>
                      <a:gd name="T29" fmla="*/ 264 h 290"/>
                      <a:gd name="T30" fmla="*/ 258 w 314"/>
                      <a:gd name="T31" fmla="*/ 264 h 290"/>
                      <a:gd name="T32" fmla="*/ 270 w 314"/>
                      <a:gd name="T33" fmla="*/ 275 h 290"/>
                      <a:gd name="T34" fmla="*/ 311 w 314"/>
                      <a:gd name="T35" fmla="*/ 281 h 290"/>
                      <a:gd name="T36" fmla="*/ 314 w 314"/>
                      <a:gd name="T37" fmla="*/ 269 h 290"/>
                      <a:gd name="T38" fmla="*/ 309 w 314"/>
                      <a:gd name="T39" fmla="*/ 257 h 290"/>
                      <a:gd name="T40" fmla="*/ 294 w 314"/>
                      <a:gd name="T41" fmla="*/ 254 h 290"/>
                      <a:gd name="T42" fmla="*/ 273 w 314"/>
                      <a:gd name="T43" fmla="*/ 242 h 290"/>
                      <a:gd name="T44" fmla="*/ 231 w 314"/>
                      <a:gd name="T45" fmla="*/ 201 h 290"/>
                      <a:gd name="T46" fmla="*/ 213 w 314"/>
                      <a:gd name="T47" fmla="*/ 183 h 290"/>
                      <a:gd name="T48" fmla="*/ 179 w 314"/>
                      <a:gd name="T49" fmla="*/ 149 h 290"/>
                      <a:gd name="T50" fmla="*/ 153 w 314"/>
                      <a:gd name="T51" fmla="*/ 123 h 290"/>
                      <a:gd name="T52" fmla="*/ 123 w 314"/>
                      <a:gd name="T53" fmla="*/ 89 h 290"/>
                      <a:gd name="T54" fmla="*/ 81 w 314"/>
                      <a:gd name="T55" fmla="*/ 56 h 290"/>
                      <a:gd name="T56" fmla="*/ 35 w 314"/>
                      <a:gd name="T57" fmla="*/ 20 h 290"/>
                      <a:gd name="T58" fmla="*/ 12 w 314"/>
                      <a:gd name="T59" fmla="*/ 0 h 2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4"/>
                      <a:gd name="T91" fmla="*/ 0 h 290"/>
                      <a:gd name="T92" fmla="*/ 314 w 314"/>
                      <a:gd name="T93" fmla="*/ 290 h 29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4" h="290">
                        <a:moveTo>
                          <a:pt x="12" y="0"/>
                        </a:moveTo>
                        <a:cubicBezTo>
                          <a:pt x="15" y="6"/>
                          <a:pt x="14" y="8"/>
                          <a:pt x="8" y="11"/>
                        </a:cubicBezTo>
                        <a:cubicBezTo>
                          <a:pt x="0" y="26"/>
                          <a:pt x="10" y="36"/>
                          <a:pt x="17" y="47"/>
                        </a:cubicBezTo>
                        <a:cubicBezTo>
                          <a:pt x="18" y="56"/>
                          <a:pt x="15" y="78"/>
                          <a:pt x="32" y="78"/>
                        </a:cubicBezTo>
                        <a:cubicBezTo>
                          <a:pt x="32" y="98"/>
                          <a:pt x="38" y="102"/>
                          <a:pt x="47" y="99"/>
                        </a:cubicBezTo>
                        <a:cubicBezTo>
                          <a:pt x="55" y="111"/>
                          <a:pt x="73" y="133"/>
                          <a:pt x="80" y="147"/>
                        </a:cubicBezTo>
                        <a:cubicBezTo>
                          <a:pt x="82" y="158"/>
                          <a:pt x="75" y="170"/>
                          <a:pt x="89" y="186"/>
                        </a:cubicBezTo>
                        <a:cubicBezTo>
                          <a:pt x="96" y="188"/>
                          <a:pt x="93" y="203"/>
                          <a:pt x="110" y="206"/>
                        </a:cubicBezTo>
                        <a:cubicBezTo>
                          <a:pt x="116" y="201"/>
                          <a:pt x="123" y="204"/>
                          <a:pt x="129" y="209"/>
                        </a:cubicBezTo>
                        <a:cubicBezTo>
                          <a:pt x="130" y="216"/>
                          <a:pt x="150" y="231"/>
                          <a:pt x="155" y="237"/>
                        </a:cubicBezTo>
                        <a:cubicBezTo>
                          <a:pt x="157" y="246"/>
                          <a:pt x="157" y="245"/>
                          <a:pt x="165" y="246"/>
                        </a:cubicBezTo>
                        <a:cubicBezTo>
                          <a:pt x="167" y="254"/>
                          <a:pt x="165" y="259"/>
                          <a:pt x="167" y="267"/>
                        </a:cubicBezTo>
                        <a:cubicBezTo>
                          <a:pt x="169" y="283"/>
                          <a:pt x="178" y="285"/>
                          <a:pt x="195" y="288"/>
                        </a:cubicBezTo>
                        <a:cubicBezTo>
                          <a:pt x="210" y="286"/>
                          <a:pt x="204" y="275"/>
                          <a:pt x="219" y="272"/>
                        </a:cubicBezTo>
                        <a:cubicBezTo>
                          <a:pt x="228" y="268"/>
                          <a:pt x="238" y="267"/>
                          <a:pt x="248" y="264"/>
                        </a:cubicBezTo>
                        <a:cubicBezTo>
                          <a:pt x="256" y="266"/>
                          <a:pt x="251" y="260"/>
                          <a:pt x="258" y="264"/>
                        </a:cubicBezTo>
                        <a:cubicBezTo>
                          <a:pt x="264" y="272"/>
                          <a:pt x="259" y="273"/>
                          <a:pt x="270" y="275"/>
                        </a:cubicBezTo>
                        <a:cubicBezTo>
                          <a:pt x="279" y="290"/>
                          <a:pt x="304" y="286"/>
                          <a:pt x="311" y="281"/>
                        </a:cubicBezTo>
                        <a:cubicBezTo>
                          <a:pt x="314" y="276"/>
                          <a:pt x="312" y="275"/>
                          <a:pt x="314" y="269"/>
                        </a:cubicBezTo>
                        <a:cubicBezTo>
                          <a:pt x="314" y="267"/>
                          <a:pt x="312" y="258"/>
                          <a:pt x="309" y="257"/>
                        </a:cubicBezTo>
                        <a:cubicBezTo>
                          <a:pt x="304" y="255"/>
                          <a:pt x="294" y="254"/>
                          <a:pt x="294" y="254"/>
                        </a:cubicBezTo>
                        <a:cubicBezTo>
                          <a:pt x="286" y="250"/>
                          <a:pt x="280" y="247"/>
                          <a:pt x="273" y="242"/>
                        </a:cubicBezTo>
                        <a:cubicBezTo>
                          <a:pt x="261" y="223"/>
                          <a:pt x="247" y="215"/>
                          <a:pt x="231" y="201"/>
                        </a:cubicBezTo>
                        <a:cubicBezTo>
                          <a:pt x="224" y="195"/>
                          <a:pt x="221" y="188"/>
                          <a:pt x="213" y="183"/>
                        </a:cubicBezTo>
                        <a:cubicBezTo>
                          <a:pt x="203" y="170"/>
                          <a:pt x="191" y="161"/>
                          <a:pt x="179" y="149"/>
                        </a:cubicBezTo>
                        <a:cubicBezTo>
                          <a:pt x="171" y="141"/>
                          <a:pt x="163" y="129"/>
                          <a:pt x="153" y="123"/>
                        </a:cubicBezTo>
                        <a:cubicBezTo>
                          <a:pt x="144" y="112"/>
                          <a:pt x="134" y="98"/>
                          <a:pt x="123" y="89"/>
                        </a:cubicBezTo>
                        <a:cubicBezTo>
                          <a:pt x="114" y="75"/>
                          <a:pt x="94" y="66"/>
                          <a:pt x="81" y="56"/>
                        </a:cubicBezTo>
                        <a:cubicBezTo>
                          <a:pt x="66" y="45"/>
                          <a:pt x="49" y="33"/>
                          <a:pt x="35" y="20"/>
                        </a:cubicBezTo>
                        <a:cubicBezTo>
                          <a:pt x="26" y="12"/>
                          <a:pt x="24" y="5"/>
                          <a:pt x="12" y="0"/>
                        </a:cubicBezTo>
                        <a:close/>
                      </a:path>
                    </a:pathLst>
                  </a:custGeom>
                  <a:solidFill>
                    <a:schemeClr val="tx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67" name="Freeform 60"/>
                  <p:cNvSpPr>
                    <a:spLocks/>
                  </p:cNvSpPr>
                  <p:nvPr/>
                </p:nvSpPr>
                <p:spPr bwMode="auto">
                  <a:xfrm>
                    <a:off x="875" y="1486"/>
                    <a:ext cx="103" cy="299"/>
                  </a:xfrm>
                  <a:custGeom>
                    <a:avLst/>
                    <a:gdLst>
                      <a:gd name="T0" fmla="*/ 98 w 103"/>
                      <a:gd name="T1" fmla="*/ 147 h 299"/>
                      <a:gd name="T2" fmla="*/ 101 w 103"/>
                      <a:gd name="T3" fmla="*/ 299 h 299"/>
                      <a:gd name="T4" fmla="*/ 6 w 103"/>
                      <a:gd name="T5" fmla="*/ 140 h 299"/>
                      <a:gd name="T6" fmla="*/ 0 w 103"/>
                      <a:gd name="T7" fmla="*/ 0 h 299"/>
                      <a:gd name="T8" fmla="*/ 98 w 103"/>
                      <a:gd name="T9" fmla="*/ 147 h 299"/>
                      <a:gd name="T10" fmla="*/ 0 60000 65536"/>
                      <a:gd name="T11" fmla="*/ 0 60000 65536"/>
                      <a:gd name="T12" fmla="*/ 0 60000 65536"/>
                      <a:gd name="T13" fmla="*/ 0 60000 65536"/>
                      <a:gd name="T14" fmla="*/ 0 60000 65536"/>
                      <a:gd name="T15" fmla="*/ 0 w 103"/>
                      <a:gd name="T16" fmla="*/ 0 h 299"/>
                      <a:gd name="T17" fmla="*/ 103 w 103"/>
                      <a:gd name="T18" fmla="*/ 299 h 299"/>
                    </a:gdLst>
                    <a:ahLst/>
                    <a:cxnLst>
                      <a:cxn ang="T10">
                        <a:pos x="T0" y="T1"/>
                      </a:cxn>
                      <a:cxn ang="T11">
                        <a:pos x="T2" y="T3"/>
                      </a:cxn>
                      <a:cxn ang="T12">
                        <a:pos x="T4" y="T5"/>
                      </a:cxn>
                      <a:cxn ang="T13">
                        <a:pos x="T6" y="T7"/>
                      </a:cxn>
                      <a:cxn ang="T14">
                        <a:pos x="T8" y="T9"/>
                      </a:cxn>
                    </a:cxnLst>
                    <a:rect l="T15" t="T16" r="T17" b="T18"/>
                    <a:pathLst>
                      <a:path w="103" h="299">
                        <a:moveTo>
                          <a:pt x="98" y="147"/>
                        </a:moveTo>
                        <a:cubicBezTo>
                          <a:pt x="98" y="179"/>
                          <a:pt x="103" y="237"/>
                          <a:pt x="101" y="299"/>
                        </a:cubicBezTo>
                        <a:cubicBezTo>
                          <a:pt x="77" y="249"/>
                          <a:pt x="23" y="193"/>
                          <a:pt x="6" y="140"/>
                        </a:cubicBezTo>
                        <a:lnTo>
                          <a:pt x="0" y="0"/>
                        </a:lnTo>
                        <a:lnTo>
                          <a:pt x="98" y="147"/>
                        </a:lnTo>
                        <a:close/>
                      </a:path>
                    </a:pathLst>
                  </a:custGeom>
                  <a:gradFill rotWithShape="1">
                    <a:gsLst>
                      <a:gs pos="0">
                        <a:srgbClr val="C5C5C5"/>
                      </a:gs>
                      <a:gs pos="100000">
                        <a:srgbClr val="BABABA"/>
                      </a:gs>
                    </a:gsLst>
                    <a:lin ang="5400000" scaled="1"/>
                  </a:gra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68" name="Freeform 61"/>
                  <p:cNvSpPr>
                    <a:spLocks/>
                  </p:cNvSpPr>
                  <p:nvPr/>
                </p:nvSpPr>
                <p:spPr bwMode="auto">
                  <a:xfrm>
                    <a:off x="877" y="1486"/>
                    <a:ext cx="262" cy="148"/>
                  </a:xfrm>
                  <a:custGeom>
                    <a:avLst/>
                    <a:gdLst>
                      <a:gd name="T0" fmla="*/ 116 w 262"/>
                      <a:gd name="T1" fmla="*/ 2 h 148"/>
                      <a:gd name="T2" fmla="*/ 262 w 262"/>
                      <a:gd name="T3" fmla="*/ 144 h 148"/>
                      <a:gd name="T4" fmla="*/ 98 w 262"/>
                      <a:gd name="T5" fmla="*/ 148 h 148"/>
                      <a:gd name="T6" fmla="*/ 0 w 262"/>
                      <a:gd name="T7" fmla="*/ 0 h 148"/>
                      <a:gd name="T8" fmla="*/ 0 60000 65536"/>
                      <a:gd name="T9" fmla="*/ 0 60000 65536"/>
                      <a:gd name="T10" fmla="*/ 0 60000 65536"/>
                      <a:gd name="T11" fmla="*/ 0 60000 65536"/>
                      <a:gd name="T12" fmla="*/ 0 w 262"/>
                      <a:gd name="T13" fmla="*/ 0 h 148"/>
                      <a:gd name="T14" fmla="*/ 262 w 262"/>
                      <a:gd name="T15" fmla="*/ 148 h 148"/>
                    </a:gdLst>
                    <a:ahLst/>
                    <a:cxnLst>
                      <a:cxn ang="T8">
                        <a:pos x="T0" y="T1"/>
                      </a:cxn>
                      <a:cxn ang="T9">
                        <a:pos x="T2" y="T3"/>
                      </a:cxn>
                      <a:cxn ang="T10">
                        <a:pos x="T4" y="T5"/>
                      </a:cxn>
                      <a:cxn ang="T11">
                        <a:pos x="T6" y="T7"/>
                      </a:cxn>
                    </a:cxnLst>
                    <a:rect l="T12" t="T13" r="T14" b="T15"/>
                    <a:pathLst>
                      <a:path w="262" h="148">
                        <a:moveTo>
                          <a:pt x="116" y="2"/>
                        </a:moveTo>
                        <a:lnTo>
                          <a:pt x="262" y="144"/>
                        </a:lnTo>
                        <a:lnTo>
                          <a:pt x="98" y="148"/>
                        </a:lnTo>
                        <a:lnTo>
                          <a:pt x="0" y="0"/>
                        </a:lnTo>
                      </a:path>
                    </a:pathLst>
                  </a:custGeom>
                  <a:solidFill>
                    <a:srgbClr val="EAEAEA"/>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69" name="Freeform 62"/>
                  <p:cNvSpPr>
                    <a:spLocks/>
                  </p:cNvSpPr>
                  <p:nvPr/>
                </p:nvSpPr>
                <p:spPr bwMode="auto">
                  <a:xfrm>
                    <a:off x="974" y="1630"/>
                    <a:ext cx="162" cy="152"/>
                  </a:xfrm>
                  <a:custGeom>
                    <a:avLst/>
                    <a:gdLst>
                      <a:gd name="T0" fmla="*/ 162 w 162"/>
                      <a:gd name="T1" fmla="*/ 0 h 152"/>
                      <a:gd name="T2" fmla="*/ 160 w 162"/>
                      <a:gd name="T3" fmla="*/ 144 h 152"/>
                      <a:gd name="T4" fmla="*/ 3 w 162"/>
                      <a:gd name="T5" fmla="*/ 152 h 152"/>
                      <a:gd name="T6" fmla="*/ 0 w 162"/>
                      <a:gd name="T7" fmla="*/ 3 h 152"/>
                      <a:gd name="T8" fmla="*/ 0 60000 65536"/>
                      <a:gd name="T9" fmla="*/ 0 60000 65536"/>
                      <a:gd name="T10" fmla="*/ 0 60000 65536"/>
                      <a:gd name="T11" fmla="*/ 0 60000 65536"/>
                      <a:gd name="T12" fmla="*/ 0 w 162"/>
                      <a:gd name="T13" fmla="*/ 0 h 152"/>
                      <a:gd name="T14" fmla="*/ 162 w 162"/>
                      <a:gd name="T15" fmla="*/ 152 h 152"/>
                    </a:gdLst>
                    <a:ahLst/>
                    <a:cxnLst>
                      <a:cxn ang="T8">
                        <a:pos x="T0" y="T1"/>
                      </a:cxn>
                      <a:cxn ang="T9">
                        <a:pos x="T2" y="T3"/>
                      </a:cxn>
                      <a:cxn ang="T10">
                        <a:pos x="T4" y="T5"/>
                      </a:cxn>
                      <a:cxn ang="T11">
                        <a:pos x="T6" y="T7"/>
                      </a:cxn>
                    </a:cxnLst>
                    <a:rect l="T12" t="T13" r="T14" b="T15"/>
                    <a:pathLst>
                      <a:path w="162" h="152">
                        <a:moveTo>
                          <a:pt x="162" y="0"/>
                        </a:moveTo>
                        <a:lnTo>
                          <a:pt x="160" y="144"/>
                        </a:lnTo>
                        <a:lnTo>
                          <a:pt x="3" y="152"/>
                        </a:lnTo>
                        <a:lnTo>
                          <a:pt x="0" y="3"/>
                        </a:lnTo>
                      </a:path>
                    </a:pathLst>
                  </a:custGeom>
                  <a:solidFill>
                    <a:srgbClr val="D2D2D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0" name="Freeform 63"/>
                  <p:cNvSpPr>
                    <a:spLocks/>
                  </p:cNvSpPr>
                  <p:nvPr/>
                </p:nvSpPr>
                <p:spPr bwMode="auto">
                  <a:xfrm>
                    <a:off x="972" y="1637"/>
                    <a:ext cx="162" cy="152"/>
                  </a:xfrm>
                  <a:custGeom>
                    <a:avLst/>
                    <a:gdLst>
                      <a:gd name="T0" fmla="*/ 34 w 162"/>
                      <a:gd name="T1" fmla="*/ 8 h 152"/>
                      <a:gd name="T2" fmla="*/ 25 w 162"/>
                      <a:gd name="T3" fmla="*/ 14 h 152"/>
                      <a:gd name="T4" fmla="*/ 17 w 162"/>
                      <a:gd name="T5" fmla="*/ 41 h 152"/>
                      <a:gd name="T6" fmla="*/ 37 w 162"/>
                      <a:gd name="T7" fmla="*/ 152 h 152"/>
                      <a:gd name="T8" fmla="*/ 55 w 162"/>
                      <a:gd name="T9" fmla="*/ 142 h 152"/>
                      <a:gd name="T10" fmla="*/ 82 w 162"/>
                      <a:gd name="T11" fmla="*/ 133 h 152"/>
                      <a:gd name="T12" fmla="*/ 106 w 162"/>
                      <a:gd name="T13" fmla="*/ 121 h 152"/>
                      <a:gd name="T14" fmla="*/ 136 w 162"/>
                      <a:gd name="T15" fmla="*/ 106 h 152"/>
                      <a:gd name="T16" fmla="*/ 160 w 162"/>
                      <a:gd name="T17" fmla="*/ 91 h 152"/>
                      <a:gd name="T18" fmla="*/ 158 w 162"/>
                      <a:gd name="T19" fmla="*/ 76 h 152"/>
                      <a:gd name="T20" fmla="*/ 154 w 162"/>
                      <a:gd name="T21" fmla="*/ 26 h 152"/>
                      <a:gd name="T22" fmla="*/ 145 w 162"/>
                      <a:gd name="T23" fmla="*/ 13 h 152"/>
                      <a:gd name="T24" fmla="*/ 143 w 162"/>
                      <a:gd name="T25" fmla="*/ 34 h 152"/>
                      <a:gd name="T26" fmla="*/ 139 w 162"/>
                      <a:gd name="T27" fmla="*/ 37 h 152"/>
                      <a:gd name="T28" fmla="*/ 131 w 162"/>
                      <a:gd name="T29" fmla="*/ 74 h 152"/>
                      <a:gd name="T30" fmla="*/ 73 w 162"/>
                      <a:gd name="T31" fmla="*/ 83 h 152"/>
                      <a:gd name="T32" fmla="*/ 43 w 162"/>
                      <a:gd name="T33" fmla="*/ 80 h 152"/>
                      <a:gd name="T34" fmla="*/ 41 w 162"/>
                      <a:gd name="T35" fmla="*/ 35 h 152"/>
                      <a:gd name="T36" fmla="*/ 35 w 162"/>
                      <a:gd name="T37" fmla="*/ 34 h 152"/>
                      <a:gd name="T38" fmla="*/ 34 w 162"/>
                      <a:gd name="T39" fmla="*/ 8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2"/>
                      <a:gd name="T61" fmla="*/ 0 h 152"/>
                      <a:gd name="T62" fmla="*/ 162 w 162"/>
                      <a:gd name="T63" fmla="*/ 152 h 1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2" h="152">
                        <a:moveTo>
                          <a:pt x="34" y="8"/>
                        </a:moveTo>
                        <a:cubicBezTo>
                          <a:pt x="26" y="6"/>
                          <a:pt x="22" y="5"/>
                          <a:pt x="25" y="14"/>
                        </a:cubicBezTo>
                        <a:cubicBezTo>
                          <a:pt x="22" y="43"/>
                          <a:pt x="24" y="26"/>
                          <a:pt x="17" y="41"/>
                        </a:cubicBezTo>
                        <a:cubicBezTo>
                          <a:pt x="22" y="67"/>
                          <a:pt x="0" y="146"/>
                          <a:pt x="37" y="152"/>
                        </a:cubicBezTo>
                        <a:cubicBezTo>
                          <a:pt x="46" y="151"/>
                          <a:pt x="46" y="144"/>
                          <a:pt x="55" y="142"/>
                        </a:cubicBezTo>
                        <a:cubicBezTo>
                          <a:pt x="63" y="138"/>
                          <a:pt x="73" y="134"/>
                          <a:pt x="82" y="133"/>
                        </a:cubicBezTo>
                        <a:cubicBezTo>
                          <a:pt x="89" y="128"/>
                          <a:pt x="97" y="122"/>
                          <a:pt x="106" y="121"/>
                        </a:cubicBezTo>
                        <a:cubicBezTo>
                          <a:pt x="116" y="116"/>
                          <a:pt x="125" y="108"/>
                          <a:pt x="136" y="106"/>
                        </a:cubicBezTo>
                        <a:cubicBezTo>
                          <a:pt x="143" y="101"/>
                          <a:pt x="152" y="96"/>
                          <a:pt x="160" y="91"/>
                        </a:cubicBezTo>
                        <a:cubicBezTo>
                          <a:pt x="161" y="85"/>
                          <a:pt x="161" y="81"/>
                          <a:pt x="158" y="76"/>
                        </a:cubicBezTo>
                        <a:cubicBezTo>
                          <a:pt x="161" y="61"/>
                          <a:pt x="162" y="40"/>
                          <a:pt x="154" y="26"/>
                        </a:cubicBezTo>
                        <a:cubicBezTo>
                          <a:pt x="153" y="20"/>
                          <a:pt x="153" y="0"/>
                          <a:pt x="145" y="13"/>
                        </a:cubicBezTo>
                        <a:cubicBezTo>
                          <a:pt x="144" y="20"/>
                          <a:pt x="145" y="27"/>
                          <a:pt x="143" y="34"/>
                        </a:cubicBezTo>
                        <a:cubicBezTo>
                          <a:pt x="143" y="36"/>
                          <a:pt x="139" y="35"/>
                          <a:pt x="139" y="37"/>
                        </a:cubicBezTo>
                        <a:cubicBezTo>
                          <a:pt x="138" y="45"/>
                          <a:pt x="144" y="71"/>
                          <a:pt x="131" y="74"/>
                        </a:cubicBezTo>
                        <a:cubicBezTo>
                          <a:pt x="115" y="82"/>
                          <a:pt x="90" y="81"/>
                          <a:pt x="73" y="83"/>
                        </a:cubicBezTo>
                        <a:cubicBezTo>
                          <a:pt x="64" y="87"/>
                          <a:pt x="52" y="82"/>
                          <a:pt x="43" y="80"/>
                        </a:cubicBezTo>
                        <a:cubicBezTo>
                          <a:pt x="42" y="65"/>
                          <a:pt x="44" y="50"/>
                          <a:pt x="41" y="35"/>
                        </a:cubicBezTo>
                        <a:cubicBezTo>
                          <a:pt x="41" y="33"/>
                          <a:pt x="36" y="36"/>
                          <a:pt x="35" y="34"/>
                        </a:cubicBezTo>
                        <a:cubicBezTo>
                          <a:pt x="34" y="30"/>
                          <a:pt x="34" y="16"/>
                          <a:pt x="34" y="8"/>
                        </a:cubicBezTo>
                        <a:close/>
                      </a:path>
                    </a:pathLst>
                  </a:custGeom>
                  <a:solidFill>
                    <a:srgbClr val="A3A3A3"/>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1" name="Freeform 64"/>
                  <p:cNvSpPr>
                    <a:spLocks/>
                  </p:cNvSpPr>
                  <p:nvPr/>
                </p:nvSpPr>
                <p:spPr bwMode="auto">
                  <a:xfrm>
                    <a:off x="997" y="1694"/>
                    <a:ext cx="209" cy="181"/>
                  </a:xfrm>
                  <a:custGeom>
                    <a:avLst/>
                    <a:gdLst>
                      <a:gd name="T0" fmla="*/ 8 w 209"/>
                      <a:gd name="T1" fmla="*/ 14 h 181"/>
                      <a:gd name="T2" fmla="*/ 4 w 209"/>
                      <a:gd name="T3" fmla="*/ 116 h 181"/>
                      <a:gd name="T4" fmla="*/ 36 w 209"/>
                      <a:gd name="T5" fmla="*/ 154 h 181"/>
                      <a:gd name="T6" fmla="*/ 44 w 209"/>
                      <a:gd name="T7" fmla="*/ 136 h 181"/>
                      <a:gd name="T8" fmla="*/ 66 w 209"/>
                      <a:gd name="T9" fmla="*/ 176 h 181"/>
                      <a:gd name="T10" fmla="*/ 80 w 209"/>
                      <a:gd name="T11" fmla="*/ 180 h 181"/>
                      <a:gd name="T12" fmla="*/ 190 w 209"/>
                      <a:gd name="T13" fmla="*/ 174 h 181"/>
                      <a:gd name="T14" fmla="*/ 204 w 209"/>
                      <a:gd name="T15" fmla="*/ 140 h 181"/>
                      <a:gd name="T16" fmla="*/ 170 w 209"/>
                      <a:gd name="T17" fmla="*/ 88 h 181"/>
                      <a:gd name="T18" fmla="*/ 154 w 209"/>
                      <a:gd name="T19" fmla="*/ 72 h 181"/>
                      <a:gd name="T20" fmla="*/ 134 w 209"/>
                      <a:gd name="T21" fmla="*/ 6 h 181"/>
                      <a:gd name="T22" fmla="*/ 8 w 209"/>
                      <a:gd name="T23" fmla="*/ 14 h 1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
                      <a:gd name="T37" fmla="*/ 0 h 181"/>
                      <a:gd name="T38" fmla="*/ 209 w 209"/>
                      <a:gd name="T39" fmla="*/ 181 h 1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 h="181">
                        <a:moveTo>
                          <a:pt x="8" y="14"/>
                        </a:moveTo>
                        <a:cubicBezTo>
                          <a:pt x="5" y="30"/>
                          <a:pt x="0" y="94"/>
                          <a:pt x="4" y="116"/>
                        </a:cubicBezTo>
                        <a:cubicBezTo>
                          <a:pt x="9" y="135"/>
                          <a:pt x="29" y="151"/>
                          <a:pt x="36" y="154"/>
                        </a:cubicBezTo>
                        <a:cubicBezTo>
                          <a:pt x="41" y="150"/>
                          <a:pt x="40" y="141"/>
                          <a:pt x="44" y="136"/>
                        </a:cubicBezTo>
                        <a:cubicBezTo>
                          <a:pt x="67" y="141"/>
                          <a:pt x="55" y="163"/>
                          <a:pt x="66" y="176"/>
                        </a:cubicBezTo>
                        <a:cubicBezTo>
                          <a:pt x="69" y="180"/>
                          <a:pt x="75" y="179"/>
                          <a:pt x="80" y="180"/>
                        </a:cubicBezTo>
                        <a:cubicBezTo>
                          <a:pt x="102" y="180"/>
                          <a:pt x="169" y="181"/>
                          <a:pt x="190" y="174"/>
                        </a:cubicBezTo>
                        <a:cubicBezTo>
                          <a:pt x="209" y="170"/>
                          <a:pt x="204" y="164"/>
                          <a:pt x="204" y="140"/>
                        </a:cubicBezTo>
                        <a:cubicBezTo>
                          <a:pt x="202" y="127"/>
                          <a:pt x="202" y="114"/>
                          <a:pt x="170" y="88"/>
                        </a:cubicBezTo>
                        <a:cubicBezTo>
                          <a:pt x="166" y="75"/>
                          <a:pt x="159" y="86"/>
                          <a:pt x="154" y="72"/>
                        </a:cubicBezTo>
                        <a:cubicBezTo>
                          <a:pt x="152" y="45"/>
                          <a:pt x="152" y="22"/>
                          <a:pt x="134" y="6"/>
                        </a:cubicBezTo>
                        <a:cubicBezTo>
                          <a:pt x="108" y="0"/>
                          <a:pt x="14" y="4"/>
                          <a:pt x="8" y="14"/>
                        </a:cubicBezTo>
                        <a:close/>
                      </a:path>
                    </a:pathLst>
                  </a:custGeom>
                  <a:solidFill>
                    <a:srgbClr val="C5362B"/>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2" name="Freeform 65"/>
                  <p:cNvSpPr>
                    <a:spLocks/>
                  </p:cNvSpPr>
                  <p:nvPr/>
                </p:nvSpPr>
                <p:spPr bwMode="auto">
                  <a:xfrm>
                    <a:off x="1043" y="1729"/>
                    <a:ext cx="108" cy="43"/>
                  </a:xfrm>
                  <a:custGeom>
                    <a:avLst/>
                    <a:gdLst>
                      <a:gd name="T0" fmla="*/ 4 w 108"/>
                      <a:gd name="T1" fmla="*/ 43 h 43"/>
                      <a:gd name="T2" fmla="*/ 2 w 108"/>
                      <a:gd name="T3" fmla="*/ 5 h 43"/>
                      <a:gd name="T4" fmla="*/ 104 w 108"/>
                      <a:gd name="T5" fmla="*/ 5 h 43"/>
                      <a:gd name="T6" fmla="*/ 108 w 108"/>
                      <a:gd name="T7" fmla="*/ 39 h 43"/>
                      <a:gd name="T8" fmla="*/ 4 w 108"/>
                      <a:gd name="T9" fmla="*/ 43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 y="43"/>
                        </a:moveTo>
                        <a:cubicBezTo>
                          <a:pt x="4" y="25"/>
                          <a:pt x="0" y="15"/>
                          <a:pt x="2" y="5"/>
                        </a:cubicBezTo>
                        <a:cubicBezTo>
                          <a:pt x="20" y="3"/>
                          <a:pt x="86" y="0"/>
                          <a:pt x="104" y="5"/>
                        </a:cubicBezTo>
                        <a:lnTo>
                          <a:pt x="108" y="39"/>
                        </a:lnTo>
                        <a:lnTo>
                          <a:pt x="4" y="43"/>
                        </a:lnTo>
                        <a:close/>
                      </a:path>
                    </a:pathLst>
                  </a:custGeom>
                  <a:solidFill>
                    <a:srgbClr val="5A7F8A"/>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3" name="Freeform 66"/>
                  <p:cNvSpPr>
                    <a:spLocks/>
                  </p:cNvSpPr>
                  <p:nvPr/>
                </p:nvSpPr>
                <p:spPr bwMode="auto">
                  <a:xfrm>
                    <a:off x="1009" y="1712"/>
                    <a:ext cx="28" cy="56"/>
                  </a:xfrm>
                  <a:custGeom>
                    <a:avLst/>
                    <a:gdLst>
                      <a:gd name="T0" fmla="*/ 4 w 28"/>
                      <a:gd name="T1" fmla="*/ 0 h 56"/>
                      <a:gd name="T2" fmla="*/ 28 w 28"/>
                      <a:gd name="T3" fmla="*/ 14 h 56"/>
                      <a:gd name="T4" fmla="*/ 28 w 28"/>
                      <a:gd name="T5" fmla="*/ 56 h 56"/>
                      <a:gd name="T6" fmla="*/ 0 w 28"/>
                      <a:gd name="T7" fmla="*/ 32 h 56"/>
                      <a:gd name="T8" fmla="*/ 4 w 28"/>
                      <a:gd name="T9" fmla="*/ 0 h 56"/>
                      <a:gd name="T10" fmla="*/ 0 60000 65536"/>
                      <a:gd name="T11" fmla="*/ 0 60000 65536"/>
                      <a:gd name="T12" fmla="*/ 0 60000 65536"/>
                      <a:gd name="T13" fmla="*/ 0 60000 65536"/>
                      <a:gd name="T14" fmla="*/ 0 60000 65536"/>
                      <a:gd name="T15" fmla="*/ 0 w 28"/>
                      <a:gd name="T16" fmla="*/ 0 h 56"/>
                      <a:gd name="T17" fmla="*/ 28 w 28"/>
                      <a:gd name="T18" fmla="*/ 56 h 56"/>
                    </a:gdLst>
                    <a:ahLst/>
                    <a:cxnLst>
                      <a:cxn ang="T10">
                        <a:pos x="T0" y="T1"/>
                      </a:cxn>
                      <a:cxn ang="T11">
                        <a:pos x="T2" y="T3"/>
                      </a:cxn>
                      <a:cxn ang="T12">
                        <a:pos x="T4" y="T5"/>
                      </a:cxn>
                      <a:cxn ang="T13">
                        <a:pos x="T6" y="T7"/>
                      </a:cxn>
                      <a:cxn ang="T14">
                        <a:pos x="T8" y="T9"/>
                      </a:cxn>
                    </a:cxnLst>
                    <a:rect l="T15" t="T16" r="T17" b="T18"/>
                    <a:pathLst>
                      <a:path w="28" h="56">
                        <a:moveTo>
                          <a:pt x="4" y="0"/>
                        </a:moveTo>
                        <a:lnTo>
                          <a:pt x="28" y="14"/>
                        </a:lnTo>
                        <a:lnTo>
                          <a:pt x="28" y="56"/>
                        </a:lnTo>
                        <a:lnTo>
                          <a:pt x="0" y="32"/>
                        </a:lnTo>
                        <a:lnTo>
                          <a:pt x="4" y="0"/>
                        </a:lnTo>
                        <a:close/>
                      </a:path>
                    </a:pathLst>
                  </a:custGeom>
                  <a:solidFill>
                    <a:srgbClr val="5A7F8A"/>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4" name="Freeform 67"/>
                  <p:cNvSpPr>
                    <a:spLocks/>
                  </p:cNvSpPr>
                  <p:nvPr/>
                </p:nvSpPr>
                <p:spPr bwMode="auto">
                  <a:xfrm>
                    <a:off x="1005" y="1730"/>
                    <a:ext cx="16" cy="48"/>
                  </a:xfrm>
                  <a:custGeom>
                    <a:avLst/>
                    <a:gdLst>
                      <a:gd name="T0" fmla="*/ 16 w 16"/>
                      <a:gd name="T1" fmla="*/ 2 h 48"/>
                      <a:gd name="T2" fmla="*/ 0 w 16"/>
                      <a:gd name="T3" fmla="*/ 0 h 48"/>
                      <a:gd name="T4" fmla="*/ 0 w 16"/>
                      <a:gd name="T5" fmla="*/ 48 h 48"/>
                      <a:gd name="T6" fmla="*/ 14 w 16"/>
                      <a:gd name="T7" fmla="*/ 48 h 48"/>
                      <a:gd name="T8" fmla="*/ 14 w 16"/>
                      <a:gd name="T9" fmla="*/ 2 h 48"/>
                      <a:gd name="T10" fmla="*/ 16 w 16"/>
                      <a:gd name="T11" fmla="*/ 2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16" y="2"/>
                        </a:moveTo>
                        <a:lnTo>
                          <a:pt x="0" y="0"/>
                        </a:lnTo>
                        <a:lnTo>
                          <a:pt x="0" y="48"/>
                        </a:lnTo>
                        <a:lnTo>
                          <a:pt x="14" y="48"/>
                        </a:lnTo>
                        <a:lnTo>
                          <a:pt x="14" y="2"/>
                        </a:lnTo>
                        <a:lnTo>
                          <a:pt x="16" y="2"/>
                        </a:lnTo>
                        <a:close/>
                      </a:path>
                    </a:pathLst>
                  </a:custGeom>
                  <a:solidFill>
                    <a:srgbClr val="A3A3A3"/>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5" name="Freeform 68"/>
                  <p:cNvSpPr>
                    <a:spLocks/>
                  </p:cNvSpPr>
                  <p:nvPr/>
                </p:nvSpPr>
                <p:spPr bwMode="auto">
                  <a:xfrm>
                    <a:off x="1163" y="1725"/>
                    <a:ext cx="16" cy="46"/>
                  </a:xfrm>
                  <a:custGeom>
                    <a:avLst/>
                    <a:gdLst>
                      <a:gd name="T0" fmla="*/ 16 w 16"/>
                      <a:gd name="T1" fmla="*/ 0 h 46"/>
                      <a:gd name="T2" fmla="*/ 2 w 16"/>
                      <a:gd name="T3" fmla="*/ 1 h 46"/>
                      <a:gd name="T4" fmla="*/ 0 w 16"/>
                      <a:gd name="T5" fmla="*/ 46 h 46"/>
                      <a:gd name="T6" fmla="*/ 14 w 16"/>
                      <a:gd name="T7" fmla="*/ 46 h 46"/>
                      <a:gd name="T8" fmla="*/ 14 w 16"/>
                      <a:gd name="T9" fmla="*/ 0 h 46"/>
                      <a:gd name="T10" fmla="*/ 16 w 16"/>
                      <a:gd name="T11" fmla="*/ 0 h 46"/>
                      <a:gd name="T12" fmla="*/ 0 60000 65536"/>
                      <a:gd name="T13" fmla="*/ 0 60000 65536"/>
                      <a:gd name="T14" fmla="*/ 0 60000 65536"/>
                      <a:gd name="T15" fmla="*/ 0 60000 65536"/>
                      <a:gd name="T16" fmla="*/ 0 60000 65536"/>
                      <a:gd name="T17" fmla="*/ 0 60000 65536"/>
                      <a:gd name="T18" fmla="*/ 0 w 16"/>
                      <a:gd name="T19" fmla="*/ 0 h 46"/>
                      <a:gd name="T20" fmla="*/ 16 w 1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6" h="46">
                        <a:moveTo>
                          <a:pt x="16" y="0"/>
                        </a:moveTo>
                        <a:lnTo>
                          <a:pt x="2" y="1"/>
                        </a:lnTo>
                        <a:lnTo>
                          <a:pt x="0" y="46"/>
                        </a:lnTo>
                        <a:lnTo>
                          <a:pt x="14" y="46"/>
                        </a:lnTo>
                        <a:lnTo>
                          <a:pt x="14" y="0"/>
                        </a:lnTo>
                        <a:lnTo>
                          <a:pt x="16" y="0"/>
                        </a:lnTo>
                        <a:close/>
                      </a:path>
                    </a:pathLst>
                  </a:custGeom>
                  <a:solidFill>
                    <a:srgbClr val="A3A3A3"/>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6" name="Freeform 69"/>
                  <p:cNvSpPr>
                    <a:spLocks/>
                  </p:cNvSpPr>
                  <p:nvPr/>
                </p:nvSpPr>
                <p:spPr bwMode="auto">
                  <a:xfrm>
                    <a:off x="1111" y="1707"/>
                    <a:ext cx="21" cy="20"/>
                  </a:xfrm>
                  <a:custGeom>
                    <a:avLst/>
                    <a:gdLst>
                      <a:gd name="T0" fmla="*/ 5 w 21"/>
                      <a:gd name="T1" fmla="*/ 13 h 20"/>
                      <a:gd name="T2" fmla="*/ 19 w 21"/>
                      <a:gd name="T3" fmla="*/ 11 h 20"/>
                      <a:gd name="T4" fmla="*/ 5 w 21"/>
                      <a:gd name="T5" fmla="*/ 13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5" y="13"/>
                        </a:moveTo>
                        <a:cubicBezTo>
                          <a:pt x="0" y="5"/>
                          <a:pt x="1" y="0"/>
                          <a:pt x="19" y="11"/>
                        </a:cubicBezTo>
                        <a:cubicBezTo>
                          <a:pt x="21" y="20"/>
                          <a:pt x="10" y="15"/>
                          <a:pt x="5" y="13"/>
                        </a:cubicBezTo>
                        <a:close/>
                      </a:path>
                    </a:pathLst>
                  </a:custGeom>
                  <a:solidFill>
                    <a:schemeClr val="accent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7" name="Freeform 70"/>
                  <p:cNvSpPr>
                    <a:spLocks/>
                  </p:cNvSpPr>
                  <p:nvPr/>
                </p:nvSpPr>
                <p:spPr bwMode="auto">
                  <a:xfrm>
                    <a:off x="1081" y="1707"/>
                    <a:ext cx="21" cy="20"/>
                  </a:xfrm>
                  <a:custGeom>
                    <a:avLst/>
                    <a:gdLst>
                      <a:gd name="T0" fmla="*/ 5 w 21"/>
                      <a:gd name="T1" fmla="*/ 13 h 20"/>
                      <a:gd name="T2" fmla="*/ 19 w 21"/>
                      <a:gd name="T3" fmla="*/ 11 h 20"/>
                      <a:gd name="T4" fmla="*/ 5 w 21"/>
                      <a:gd name="T5" fmla="*/ 13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5" y="13"/>
                        </a:moveTo>
                        <a:cubicBezTo>
                          <a:pt x="0" y="5"/>
                          <a:pt x="1" y="0"/>
                          <a:pt x="19" y="11"/>
                        </a:cubicBezTo>
                        <a:cubicBezTo>
                          <a:pt x="21" y="20"/>
                          <a:pt x="10" y="15"/>
                          <a:pt x="5" y="13"/>
                        </a:cubicBezTo>
                        <a:close/>
                      </a:path>
                    </a:pathLst>
                  </a:custGeom>
                  <a:solidFill>
                    <a:schemeClr val="accent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8" name="Freeform 71"/>
                  <p:cNvSpPr>
                    <a:spLocks/>
                  </p:cNvSpPr>
                  <p:nvPr/>
                </p:nvSpPr>
                <p:spPr bwMode="auto">
                  <a:xfrm>
                    <a:off x="1051" y="1707"/>
                    <a:ext cx="21" cy="20"/>
                  </a:xfrm>
                  <a:custGeom>
                    <a:avLst/>
                    <a:gdLst>
                      <a:gd name="T0" fmla="*/ 5 w 21"/>
                      <a:gd name="T1" fmla="*/ 13 h 20"/>
                      <a:gd name="T2" fmla="*/ 19 w 21"/>
                      <a:gd name="T3" fmla="*/ 11 h 20"/>
                      <a:gd name="T4" fmla="*/ 5 w 21"/>
                      <a:gd name="T5" fmla="*/ 13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5" y="13"/>
                        </a:moveTo>
                        <a:cubicBezTo>
                          <a:pt x="0" y="5"/>
                          <a:pt x="1" y="0"/>
                          <a:pt x="19" y="11"/>
                        </a:cubicBezTo>
                        <a:cubicBezTo>
                          <a:pt x="21" y="20"/>
                          <a:pt x="10" y="15"/>
                          <a:pt x="5" y="13"/>
                        </a:cubicBezTo>
                        <a:close/>
                      </a:path>
                    </a:pathLst>
                  </a:custGeom>
                  <a:solidFill>
                    <a:schemeClr val="accent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79" name="Freeform 72"/>
                  <p:cNvSpPr>
                    <a:spLocks/>
                  </p:cNvSpPr>
                  <p:nvPr/>
                </p:nvSpPr>
                <p:spPr bwMode="auto">
                  <a:xfrm>
                    <a:off x="1046" y="1770"/>
                    <a:ext cx="120" cy="42"/>
                  </a:xfrm>
                  <a:custGeom>
                    <a:avLst/>
                    <a:gdLst>
                      <a:gd name="T0" fmla="*/ 1 w 120"/>
                      <a:gd name="T1" fmla="*/ 2 h 42"/>
                      <a:gd name="T2" fmla="*/ 53 w 120"/>
                      <a:gd name="T3" fmla="*/ 42 h 42"/>
                      <a:gd name="T4" fmla="*/ 120 w 120"/>
                      <a:gd name="T5" fmla="*/ 39 h 42"/>
                      <a:gd name="T6" fmla="*/ 114 w 120"/>
                      <a:gd name="T7" fmla="*/ 3 h 42"/>
                      <a:gd name="T8" fmla="*/ 105 w 120"/>
                      <a:gd name="T9" fmla="*/ 0 h 42"/>
                      <a:gd name="T10" fmla="*/ 1 w 120"/>
                      <a:gd name="T11" fmla="*/ 2 h 42"/>
                      <a:gd name="T12" fmla="*/ 0 60000 65536"/>
                      <a:gd name="T13" fmla="*/ 0 60000 65536"/>
                      <a:gd name="T14" fmla="*/ 0 60000 65536"/>
                      <a:gd name="T15" fmla="*/ 0 60000 65536"/>
                      <a:gd name="T16" fmla="*/ 0 60000 65536"/>
                      <a:gd name="T17" fmla="*/ 0 60000 65536"/>
                      <a:gd name="T18" fmla="*/ 0 w 120"/>
                      <a:gd name="T19" fmla="*/ 0 h 42"/>
                      <a:gd name="T20" fmla="*/ 120 w 120"/>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20" h="42">
                        <a:moveTo>
                          <a:pt x="1" y="2"/>
                        </a:moveTo>
                        <a:cubicBezTo>
                          <a:pt x="0" y="7"/>
                          <a:pt x="33" y="36"/>
                          <a:pt x="53" y="42"/>
                        </a:cubicBezTo>
                        <a:lnTo>
                          <a:pt x="120" y="39"/>
                        </a:lnTo>
                        <a:lnTo>
                          <a:pt x="114" y="3"/>
                        </a:lnTo>
                        <a:lnTo>
                          <a:pt x="105" y="0"/>
                        </a:lnTo>
                        <a:lnTo>
                          <a:pt x="1" y="2"/>
                        </a:lnTo>
                        <a:close/>
                      </a:path>
                    </a:pathLst>
                  </a:custGeom>
                  <a:solidFill>
                    <a:srgbClr val="D95B5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0" name="Freeform 73"/>
                  <p:cNvSpPr>
                    <a:spLocks/>
                  </p:cNvSpPr>
                  <p:nvPr/>
                </p:nvSpPr>
                <p:spPr bwMode="auto">
                  <a:xfrm>
                    <a:off x="1171" y="1790"/>
                    <a:ext cx="23" cy="36"/>
                  </a:xfrm>
                  <a:custGeom>
                    <a:avLst/>
                    <a:gdLst>
                      <a:gd name="T0" fmla="*/ 1 w 23"/>
                      <a:gd name="T1" fmla="*/ 36 h 36"/>
                      <a:gd name="T2" fmla="*/ 1 w 23"/>
                      <a:gd name="T3" fmla="*/ 6 h 36"/>
                      <a:gd name="T4" fmla="*/ 8 w 23"/>
                      <a:gd name="T5" fmla="*/ 5 h 36"/>
                      <a:gd name="T6" fmla="*/ 23 w 23"/>
                      <a:gd name="T7" fmla="*/ 35 h 36"/>
                      <a:gd name="T8" fmla="*/ 13 w 23"/>
                      <a:gd name="T9" fmla="*/ 35 h 36"/>
                      <a:gd name="T10" fmla="*/ 1 w 23"/>
                      <a:gd name="T11" fmla="*/ 36 h 36"/>
                      <a:gd name="T12" fmla="*/ 0 60000 65536"/>
                      <a:gd name="T13" fmla="*/ 0 60000 65536"/>
                      <a:gd name="T14" fmla="*/ 0 60000 65536"/>
                      <a:gd name="T15" fmla="*/ 0 60000 65536"/>
                      <a:gd name="T16" fmla="*/ 0 60000 65536"/>
                      <a:gd name="T17" fmla="*/ 0 60000 65536"/>
                      <a:gd name="T18" fmla="*/ 0 w 23"/>
                      <a:gd name="T19" fmla="*/ 0 h 36"/>
                      <a:gd name="T20" fmla="*/ 23 w 2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3" h="36">
                        <a:moveTo>
                          <a:pt x="1" y="36"/>
                        </a:moveTo>
                        <a:lnTo>
                          <a:pt x="1" y="6"/>
                        </a:lnTo>
                        <a:cubicBezTo>
                          <a:pt x="0" y="9"/>
                          <a:pt x="4" y="0"/>
                          <a:pt x="8" y="5"/>
                        </a:cubicBezTo>
                        <a:cubicBezTo>
                          <a:pt x="12" y="10"/>
                          <a:pt x="22" y="30"/>
                          <a:pt x="23" y="35"/>
                        </a:cubicBezTo>
                        <a:cubicBezTo>
                          <a:pt x="9" y="35"/>
                          <a:pt x="17" y="35"/>
                          <a:pt x="13" y="35"/>
                        </a:cubicBezTo>
                        <a:lnTo>
                          <a:pt x="1" y="36"/>
                        </a:lnTo>
                        <a:close/>
                      </a:path>
                    </a:pathLst>
                  </a:custGeom>
                  <a:solidFill>
                    <a:srgbClr val="D95B5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1" name="Freeform 74"/>
                  <p:cNvSpPr>
                    <a:spLocks/>
                  </p:cNvSpPr>
                  <p:nvPr/>
                </p:nvSpPr>
                <p:spPr bwMode="auto">
                  <a:xfrm>
                    <a:off x="1033" y="1804"/>
                    <a:ext cx="54" cy="29"/>
                  </a:xfrm>
                  <a:custGeom>
                    <a:avLst/>
                    <a:gdLst>
                      <a:gd name="T0" fmla="*/ 6 w 54"/>
                      <a:gd name="T1" fmla="*/ 12 h 29"/>
                      <a:gd name="T2" fmla="*/ 1 w 54"/>
                      <a:gd name="T3" fmla="*/ 6 h 29"/>
                      <a:gd name="T4" fmla="*/ 15 w 54"/>
                      <a:gd name="T5" fmla="*/ 3 h 29"/>
                      <a:gd name="T6" fmla="*/ 54 w 54"/>
                      <a:gd name="T7" fmla="*/ 26 h 29"/>
                      <a:gd name="T8" fmla="*/ 25 w 54"/>
                      <a:gd name="T9" fmla="*/ 26 h 29"/>
                      <a:gd name="T10" fmla="*/ 6 w 54"/>
                      <a:gd name="T11" fmla="*/ 12 h 29"/>
                      <a:gd name="T12" fmla="*/ 0 60000 65536"/>
                      <a:gd name="T13" fmla="*/ 0 60000 65536"/>
                      <a:gd name="T14" fmla="*/ 0 60000 65536"/>
                      <a:gd name="T15" fmla="*/ 0 60000 65536"/>
                      <a:gd name="T16" fmla="*/ 0 60000 65536"/>
                      <a:gd name="T17" fmla="*/ 0 60000 65536"/>
                      <a:gd name="T18" fmla="*/ 0 w 54"/>
                      <a:gd name="T19" fmla="*/ 0 h 29"/>
                      <a:gd name="T20" fmla="*/ 54 w 5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4" h="29">
                        <a:moveTo>
                          <a:pt x="6" y="12"/>
                        </a:moveTo>
                        <a:lnTo>
                          <a:pt x="1" y="6"/>
                        </a:lnTo>
                        <a:cubicBezTo>
                          <a:pt x="0" y="9"/>
                          <a:pt x="6" y="0"/>
                          <a:pt x="15" y="3"/>
                        </a:cubicBezTo>
                        <a:cubicBezTo>
                          <a:pt x="24" y="6"/>
                          <a:pt x="52" y="22"/>
                          <a:pt x="54" y="26"/>
                        </a:cubicBezTo>
                        <a:cubicBezTo>
                          <a:pt x="40" y="26"/>
                          <a:pt x="33" y="29"/>
                          <a:pt x="25" y="26"/>
                        </a:cubicBezTo>
                        <a:lnTo>
                          <a:pt x="6" y="12"/>
                        </a:lnTo>
                        <a:close/>
                      </a:path>
                    </a:pathLst>
                  </a:custGeom>
                  <a:solidFill>
                    <a:srgbClr val="D95B5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2" name="Freeform 75"/>
                  <p:cNvSpPr>
                    <a:spLocks/>
                  </p:cNvSpPr>
                  <p:nvPr/>
                </p:nvSpPr>
                <p:spPr bwMode="auto">
                  <a:xfrm>
                    <a:off x="1052" y="1848"/>
                    <a:ext cx="155" cy="39"/>
                  </a:xfrm>
                  <a:custGeom>
                    <a:avLst/>
                    <a:gdLst>
                      <a:gd name="T0" fmla="*/ 2 w 155"/>
                      <a:gd name="T1" fmla="*/ 4 h 39"/>
                      <a:gd name="T2" fmla="*/ 15 w 155"/>
                      <a:gd name="T3" fmla="*/ 15 h 39"/>
                      <a:gd name="T4" fmla="*/ 146 w 155"/>
                      <a:gd name="T5" fmla="*/ 12 h 39"/>
                      <a:gd name="T6" fmla="*/ 153 w 155"/>
                      <a:gd name="T7" fmla="*/ 0 h 39"/>
                      <a:gd name="T8" fmla="*/ 153 w 155"/>
                      <a:gd name="T9" fmla="*/ 24 h 39"/>
                      <a:gd name="T10" fmla="*/ 140 w 155"/>
                      <a:gd name="T11" fmla="*/ 36 h 39"/>
                      <a:gd name="T12" fmla="*/ 14 w 155"/>
                      <a:gd name="T13" fmla="*/ 37 h 39"/>
                      <a:gd name="T14" fmla="*/ 0 w 155"/>
                      <a:gd name="T15" fmla="*/ 25 h 39"/>
                      <a:gd name="T16" fmla="*/ 2 w 155"/>
                      <a:gd name="T17" fmla="*/ 4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39"/>
                      <a:gd name="T29" fmla="*/ 155 w 155"/>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39">
                        <a:moveTo>
                          <a:pt x="2" y="4"/>
                        </a:moveTo>
                        <a:cubicBezTo>
                          <a:pt x="5" y="10"/>
                          <a:pt x="6" y="15"/>
                          <a:pt x="15" y="15"/>
                        </a:cubicBezTo>
                        <a:cubicBezTo>
                          <a:pt x="40" y="17"/>
                          <a:pt x="122" y="14"/>
                          <a:pt x="146" y="12"/>
                        </a:cubicBezTo>
                        <a:cubicBezTo>
                          <a:pt x="150" y="6"/>
                          <a:pt x="152" y="6"/>
                          <a:pt x="153" y="0"/>
                        </a:cubicBezTo>
                        <a:cubicBezTo>
                          <a:pt x="153" y="13"/>
                          <a:pt x="155" y="11"/>
                          <a:pt x="153" y="24"/>
                        </a:cubicBezTo>
                        <a:cubicBezTo>
                          <a:pt x="152" y="28"/>
                          <a:pt x="140" y="36"/>
                          <a:pt x="140" y="36"/>
                        </a:cubicBezTo>
                        <a:cubicBezTo>
                          <a:pt x="98" y="39"/>
                          <a:pt x="63" y="37"/>
                          <a:pt x="14" y="37"/>
                        </a:cubicBezTo>
                        <a:cubicBezTo>
                          <a:pt x="6" y="37"/>
                          <a:pt x="2" y="30"/>
                          <a:pt x="0" y="25"/>
                        </a:cubicBezTo>
                        <a:lnTo>
                          <a:pt x="2" y="4"/>
                        </a:lnTo>
                        <a:close/>
                      </a:path>
                    </a:pathLst>
                  </a:custGeom>
                  <a:solidFill>
                    <a:schemeClr val="bg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3" name="Freeform 76"/>
                  <p:cNvSpPr>
                    <a:spLocks/>
                  </p:cNvSpPr>
                  <p:nvPr/>
                </p:nvSpPr>
                <p:spPr bwMode="auto">
                  <a:xfrm>
                    <a:off x="1105" y="1815"/>
                    <a:ext cx="58" cy="41"/>
                  </a:xfrm>
                  <a:custGeom>
                    <a:avLst/>
                    <a:gdLst>
                      <a:gd name="T0" fmla="*/ 57 w 58"/>
                      <a:gd name="T1" fmla="*/ 0 h 41"/>
                      <a:gd name="T2" fmla="*/ 58 w 58"/>
                      <a:gd name="T3" fmla="*/ 39 h 41"/>
                      <a:gd name="T4" fmla="*/ 3 w 58"/>
                      <a:gd name="T5" fmla="*/ 41 h 41"/>
                      <a:gd name="T6" fmla="*/ 0 w 58"/>
                      <a:gd name="T7" fmla="*/ 3 h 41"/>
                      <a:gd name="T8" fmla="*/ 57 w 58"/>
                      <a:gd name="T9" fmla="*/ 0 h 41"/>
                      <a:gd name="T10" fmla="*/ 0 60000 65536"/>
                      <a:gd name="T11" fmla="*/ 0 60000 65536"/>
                      <a:gd name="T12" fmla="*/ 0 60000 65536"/>
                      <a:gd name="T13" fmla="*/ 0 60000 65536"/>
                      <a:gd name="T14" fmla="*/ 0 60000 65536"/>
                      <a:gd name="T15" fmla="*/ 0 w 58"/>
                      <a:gd name="T16" fmla="*/ 0 h 41"/>
                      <a:gd name="T17" fmla="*/ 58 w 58"/>
                      <a:gd name="T18" fmla="*/ 41 h 41"/>
                    </a:gdLst>
                    <a:ahLst/>
                    <a:cxnLst>
                      <a:cxn ang="T10">
                        <a:pos x="T0" y="T1"/>
                      </a:cxn>
                      <a:cxn ang="T11">
                        <a:pos x="T2" y="T3"/>
                      </a:cxn>
                      <a:cxn ang="T12">
                        <a:pos x="T4" y="T5"/>
                      </a:cxn>
                      <a:cxn ang="T13">
                        <a:pos x="T6" y="T7"/>
                      </a:cxn>
                      <a:cxn ang="T14">
                        <a:pos x="T8" y="T9"/>
                      </a:cxn>
                    </a:cxnLst>
                    <a:rect l="T15" t="T16" r="T17" b="T18"/>
                    <a:pathLst>
                      <a:path w="58" h="41">
                        <a:moveTo>
                          <a:pt x="57" y="0"/>
                        </a:moveTo>
                        <a:lnTo>
                          <a:pt x="58" y="39"/>
                        </a:lnTo>
                        <a:lnTo>
                          <a:pt x="3" y="41"/>
                        </a:lnTo>
                        <a:lnTo>
                          <a:pt x="0" y="3"/>
                        </a:lnTo>
                        <a:lnTo>
                          <a:pt x="57" y="0"/>
                        </a:lnTo>
                        <a:close/>
                      </a:path>
                    </a:pathLst>
                  </a:custGeom>
                  <a:solidFill>
                    <a:srgbClr val="972921"/>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4" name="Freeform 77"/>
                  <p:cNvSpPr>
                    <a:spLocks/>
                  </p:cNvSpPr>
                  <p:nvPr/>
                </p:nvSpPr>
                <p:spPr bwMode="auto">
                  <a:xfrm>
                    <a:off x="1068" y="1841"/>
                    <a:ext cx="24" cy="13"/>
                  </a:xfrm>
                  <a:custGeom>
                    <a:avLst/>
                    <a:gdLst>
                      <a:gd name="T0" fmla="*/ 0 w 24"/>
                      <a:gd name="T1" fmla="*/ 0 h 13"/>
                      <a:gd name="T2" fmla="*/ 0 w 24"/>
                      <a:gd name="T3" fmla="*/ 13 h 13"/>
                      <a:gd name="T4" fmla="*/ 24 w 24"/>
                      <a:gd name="T5" fmla="*/ 13 h 13"/>
                      <a:gd name="T6" fmla="*/ 23 w 24"/>
                      <a:gd name="T7" fmla="*/ 1 h 13"/>
                      <a:gd name="T8" fmla="*/ 0 w 24"/>
                      <a:gd name="T9" fmla="*/ 0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0"/>
                        </a:moveTo>
                        <a:lnTo>
                          <a:pt x="0" y="13"/>
                        </a:lnTo>
                        <a:lnTo>
                          <a:pt x="24" y="13"/>
                        </a:lnTo>
                        <a:lnTo>
                          <a:pt x="23" y="1"/>
                        </a:lnTo>
                        <a:lnTo>
                          <a:pt x="0" y="0"/>
                        </a:lnTo>
                        <a:close/>
                      </a:path>
                    </a:pathLst>
                  </a:custGeom>
                  <a:solidFill>
                    <a:srgbClr val="D2D2D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sp>
                <p:nvSpPr>
                  <p:cNvPr id="85" name="Freeform 78"/>
                  <p:cNvSpPr>
                    <a:spLocks/>
                  </p:cNvSpPr>
                  <p:nvPr/>
                </p:nvSpPr>
                <p:spPr bwMode="auto">
                  <a:xfrm>
                    <a:off x="1175" y="1838"/>
                    <a:ext cx="24" cy="13"/>
                  </a:xfrm>
                  <a:custGeom>
                    <a:avLst/>
                    <a:gdLst>
                      <a:gd name="T0" fmla="*/ 0 w 24"/>
                      <a:gd name="T1" fmla="*/ 0 h 13"/>
                      <a:gd name="T2" fmla="*/ 0 w 24"/>
                      <a:gd name="T3" fmla="*/ 13 h 13"/>
                      <a:gd name="T4" fmla="*/ 24 w 24"/>
                      <a:gd name="T5" fmla="*/ 13 h 13"/>
                      <a:gd name="T6" fmla="*/ 23 w 24"/>
                      <a:gd name="T7" fmla="*/ 1 h 13"/>
                      <a:gd name="T8" fmla="*/ 0 w 24"/>
                      <a:gd name="T9" fmla="*/ 0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0"/>
                        </a:moveTo>
                        <a:lnTo>
                          <a:pt x="0" y="13"/>
                        </a:lnTo>
                        <a:lnTo>
                          <a:pt x="24" y="13"/>
                        </a:lnTo>
                        <a:lnTo>
                          <a:pt x="23" y="1"/>
                        </a:lnTo>
                        <a:lnTo>
                          <a:pt x="0" y="0"/>
                        </a:lnTo>
                        <a:close/>
                      </a:path>
                    </a:pathLst>
                  </a:custGeom>
                  <a:solidFill>
                    <a:srgbClr val="D2D2D2"/>
                  </a:solidFill>
                  <a:ln w="12700">
                    <a:noFill/>
                    <a:round/>
                    <a:headEnd/>
                    <a:tailEnd/>
                  </a:ln>
                </p:spPr>
                <p:txBody>
                  <a:bodyPr lIns="34290" tIns="35100" rIns="34290" bIns="35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200"/>
                  </a:p>
                </p:txBody>
              </p:sp>
            </p:grpSp>
          </p:grpSp>
        </p:grpSp>
      </p:grpSp>
    </p:spTree>
    <p:extLst>
      <p:ext uri="{BB962C8B-B14F-4D97-AF65-F5344CB8AC3E}">
        <p14:creationId xmlns:p14="http://schemas.microsoft.com/office/powerpoint/2010/main" val="3578522990"/>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136395"/>
            <a:ext cx="8345488" cy="731837"/>
          </a:xfrm>
        </p:spPr>
        <p:txBody>
          <a:bodyPr/>
          <a:lstStyle/>
          <a:p>
            <a:r>
              <a:rPr kumimoji="1" lang="ja-JP" altLang="en-US" sz="2800" dirty="0" smtClean="0"/>
              <a:t>将来性：</a:t>
            </a:r>
            <a:r>
              <a:rPr kumimoji="1" lang="en-US" altLang="ja-JP" sz="2800" dirty="0" smtClean="0"/>
              <a:t>SDN</a:t>
            </a:r>
            <a:r>
              <a:rPr kumimoji="1" lang="ja-JP" altLang="en-US" sz="2800" dirty="0" err="1" smtClean="0"/>
              <a:t>への</a:t>
            </a:r>
            <a:r>
              <a:rPr kumimoji="1" lang="ja-JP" altLang="en-US" sz="2800" dirty="0" smtClean="0"/>
              <a:t>対応と高度なセキュリティの提供</a:t>
            </a:r>
            <a:endParaRPr kumimoji="1" lang="ja-JP" altLang="en-US" sz="2800" dirty="0"/>
          </a:p>
        </p:txBody>
      </p:sp>
      <p:sp>
        <p:nvSpPr>
          <p:cNvPr id="3" name="Rectangle 91"/>
          <p:cNvSpPr>
            <a:spLocks noChangeArrowheads="1"/>
          </p:cNvSpPr>
          <p:nvPr/>
        </p:nvSpPr>
        <p:spPr bwMode="auto">
          <a:xfrm>
            <a:off x="225079" y="627535"/>
            <a:ext cx="8855437" cy="309707"/>
          </a:xfrm>
          <a:prstGeom prst="rect">
            <a:avLst/>
          </a:prstGeom>
          <a:noFill/>
          <a:ln w="9525" algn="ctr">
            <a:noFill/>
            <a:miter lim="800000"/>
            <a:headEnd/>
            <a:tailEnd/>
          </a:ln>
        </p:spPr>
        <p:txBody>
          <a:bodyPr wrap="square" lIns="82103" tIns="41051" rIns="82103" bIns="41051" anchor="ctr">
            <a:noAutofit/>
          </a:bodyPr>
          <a:lstStyle/>
          <a:p>
            <a:pPr defTabSz="814162" fontAlgn="base"/>
            <a:r>
              <a:rPr lang="ja-JP" altLang="en-US" sz="1500" b="1" u="sng" kern="0" dirty="0">
                <a:solidFill>
                  <a:srgbClr val="004BAF"/>
                </a:solidFill>
                <a:cs typeface="Arial" panose="020B0604020202020204" pitchFamily="34" charset="0"/>
              </a:rPr>
              <a:t>機器を買い替える事なく、</a:t>
            </a:r>
            <a:r>
              <a:rPr lang="en-US" altLang="ja-JP" sz="1500" b="1" u="sng" kern="0" dirty="0">
                <a:solidFill>
                  <a:srgbClr val="004BAF"/>
                </a:solidFill>
                <a:cs typeface="Arial" panose="020B0604020202020204" pitchFamily="34" charset="0"/>
              </a:rPr>
              <a:t>SDN</a:t>
            </a:r>
            <a:r>
              <a:rPr lang="ja-JP" altLang="en-US" sz="1500" b="1" u="sng" kern="0" dirty="0">
                <a:solidFill>
                  <a:srgbClr val="004BAF"/>
                </a:solidFill>
                <a:cs typeface="Arial" panose="020B0604020202020204" pitchFamily="34" charset="0"/>
              </a:rPr>
              <a:t>等の新しい技術へ対応可能</a:t>
            </a:r>
          </a:p>
        </p:txBody>
      </p:sp>
      <p:sp>
        <p:nvSpPr>
          <p:cNvPr id="4" name="角丸四角形 3"/>
          <p:cNvSpPr/>
          <p:nvPr/>
        </p:nvSpPr>
        <p:spPr>
          <a:xfrm>
            <a:off x="4639730" y="1074929"/>
            <a:ext cx="4206378" cy="828680"/>
          </a:xfrm>
          <a:prstGeom prst="roundRect">
            <a:avLst>
              <a:gd name="adj" fmla="val 7895"/>
            </a:avLst>
          </a:prstGeom>
          <a:noFill/>
          <a:ln/>
        </p:spPr>
        <p:style>
          <a:lnRef idx="2">
            <a:schemeClr val="dk1"/>
          </a:lnRef>
          <a:fillRef idx="1">
            <a:schemeClr val="lt1"/>
          </a:fillRef>
          <a:effectRef idx="0">
            <a:schemeClr val="dk1"/>
          </a:effectRef>
          <a:fontRef idx="minor">
            <a:schemeClr val="dk1"/>
          </a:fontRef>
        </p:style>
        <p:txBody>
          <a:bodyPr rtlCol="0" anchor="ctr"/>
          <a:lstStyle/>
          <a:p>
            <a:pPr marL="945000"/>
            <a:r>
              <a:rPr kumimoji="1" lang="ja-JP" altLang="en-US" sz="1200" smtClean="0">
                <a:solidFill>
                  <a:srgbClr val="000000"/>
                </a:solidFill>
              </a:rPr>
              <a:t>ファブリック ネットワーク</a:t>
            </a:r>
            <a:r>
              <a:rPr kumimoji="1" lang="ja-JP" altLang="en-US" sz="1200" dirty="0">
                <a:solidFill>
                  <a:srgbClr val="000000"/>
                </a:solidFill>
              </a:rPr>
              <a:t>、統合認証基盤と連携するコントローラにより自動化を実現</a:t>
            </a:r>
            <a:endParaRPr kumimoji="1" lang="en-US" altLang="ja-JP" sz="1200" dirty="0">
              <a:solidFill>
                <a:srgbClr val="000000"/>
              </a:solidFill>
            </a:endParaRPr>
          </a:p>
          <a:p>
            <a:pPr marL="945000"/>
            <a:r>
              <a:rPr kumimoji="1" lang="ja-JP" altLang="en-US" sz="1200" dirty="0">
                <a:solidFill>
                  <a:srgbClr val="000000"/>
                </a:solidFill>
              </a:rPr>
              <a:t>運用管理を内製化し、コストを適正化</a:t>
            </a:r>
          </a:p>
        </p:txBody>
      </p:sp>
      <p:sp>
        <p:nvSpPr>
          <p:cNvPr id="5" name="角丸四角形 4"/>
          <p:cNvSpPr/>
          <p:nvPr/>
        </p:nvSpPr>
        <p:spPr>
          <a:xfrm>
            <a:off x="4639730" y="3013262"/>
            <a:ext cx="4206378" cy="828680"/>
          </a:xfrm>
          <a:prstGeom prst="roundRect">
            <a:avLst>
              <a:gd name="adj" fmla="val 7895"/>
            </a:avLst>
          </a:prstGeom>
          <a:noFill/>
          <a:ln/>
        </p:spPr>
        <p:style>
          <a:lnRef idx="2">
            <a:schemeClr val="dk1"/>
          </a:lnRef>
          <a:fillRef idx="1">
            <a:schemeClr val="lt1"/>
          </a:fillRef>
          <a:effectRef idx="0">
            <a:schemeClr val="dk1"/>
          </a:effectRef>
          <a:fontRef idx="minor">
            <a:schemeClr val="dk1"/>
          </a:fontRef>
        </p:style>
        <p:txBody>
          <a:bodyPr rtlCol="0" anchor="ctr"/>
          <a:lstStyle/>
          <a:p>
            <a:pPr marL="945000"/>
            <a:r>
              <a:rPr kumimoji="1" lang="ja-JP" altLang="en-US" sz="1200" dirty="0">
                <a:solidFill>
                  <a:srgbClr val="000000"/>
                </a:solidFill>
              </a:rPr>
              <a:t>ネットワーク接続時より適切なポリシーを統合認証基盤から自動適用</a:t>
            </a:r>
            <a:r>
              <a:rPr kumimoji="1" lang="en-US" altLang="ja-JP" sz="1200" dirty="0">
                <a:solidFill>
                  <a:srgbClr val="000000"/>
                </a:solidFill>
              </a:rPr>
              <a:t/>
            </a:r>
            <a:br>
              <a:rPr kumimoji="1" lang="en-US" altLang="ja-JP" sz="1200" dirty="0">
                <a:solidFill>
                  <a:srgbClr val="000000"/>
                </a:solidFill>
              </a:rPr>
            </a:br>
            <a:r>
              <a:rPr kumimoji="1" lang="en-US" altLang="ja-JP" sz="1200" dirty="0">
                <a:solidFill>
                  <a:srgbClr val="000000"/>
                </a:solidFill>
              </a:rPr>
              <a:t>End to Cloud</a:t>
            </a:r>
            <a:r>
              <a:rPr kumimoji="1" lang="ja-JP" altLang="en-US" sz="1200" dirty="0">
                <a:solidFill>
                  <a:srgbClr val="000000"/>
                </a:solidFill>
              </a:rPr>
              <a:t>における全ポイントをセキュアに</a:t>
            </a:r>
            <a:endParaRPr kumimoji="1" lang="en-US" altLang="ja-JP" sz="1200" dirty="0">
              <a:solidFill>
                <a:srgbClr val="000000"/>
              </a:solidFill>
            </a:endParaRPr>
          </a:p>
          <a:p>
            <a:pPr marL="945000"/>
            <a:r>
              <a:rPr kumimoji="1" lang="ja-JP" altLang="en-US" sz="1200" dirty="0">
                <a:solidFill>
                  <a:srgbClr val="000000"/>
                </a:solidFill>
              </a:rPr>
              <a:t>ポリシー変更も統合認証基盤のみで可能</a:t>
            </a:r>
          </a:p>
        </p:txBody>
      </p:sp>
      <p:sp>
        <p:nvSpPr>
          <p:cNvPr id="6" name="角丸四角形 5"/>
          <p:cNvSpPr/>
          <p:nvPr/>
        </p:nvSpPr>
        <p:spPr>
          <a:xfrm>
            <a:off x="4639730" y="3963580"/>
            <a:ext cx="4206378" cy="828680"/>
          </a:xfrm>
          <a:prstGeom prst="roundRect">
            <a:avLst>
              <a:gd name="adj" fmla="val 7895"/>
            </a:avLst>
          </a:prstGeom>
          <a:noFill/>
          <a:ln/>
        </p:spPr>
        <p:style>
          <a:lnRef idx="2">
            <a:schemeClr val="dk1"/>
          </a:lnRef>
          <a:fillRef idx="1">
            <a:schemeClr val="lt1"/>
          </a:fillRef>
          <a:effectRef idx="0">
            <a:schemeClr val="dk1"/>
          </a:effectRef>
          <a:fontRef idx="minor">
            <a:schemeClr val="dk1"/>
          </a:fontRef>
        </p:style>
        <p:txBody>
          <a:bodyPr rtlCol="0" anchor="ctr"/>
          <a:lstStyle/>
          <a:p>
            <a:pPr marL="945000"/>
            <a:r>
              <a:rPr kumimoji="1" lang="ja-JP" altLang="en-US" sz="1200" dirty="0">
                <a:solidFill>
                  <a:srgbClr val="000000"/>
                </a:solidFill>
              </a:rPr>
              <a:t>統合認証基盤により全てのユーザ</a:t>
            </a:r>
            <a:r>
              <a:rPr kumimoji="1" lang="en-US" altLang="ja-JP" sz="1200" dirty="0">
                <a:solidFill>
                  <a:srgbClr val="000000"/>
                </a:solidFill>
              </a:rPr>
              <a:t>/</a:t>
            </a:r>
            <a:r>
              <a:rPr kumimoji="1" lang="ja-JP" altLang="en-US" sz="1200" dirty="0">
                <a:solidFill>
                  <a:srgbClr val="000000"/>
                </a:solidFill>
              </a:rPr>
              <a:t>端末を識別</a:t>
            </a:r>
          </a:p>
          <a:p>
            <a:pPr marL="945000"/>
            <a:r>
              <a:rPr kumimoji="1" lang="ja-JP" altLang="en-US" sz="1200" dirty="0">
                <a:solidFill>
                  <a:srgbClr val="000000"/>
                </a:solidFill>
              </a:rPr>
              <a:t>振る舞い検知により異常値を検出、自動で隔離</a:t>
            </a:r>
          </a:p>
          <a:p>
            <a:pPr marL="945000"/>
            <a:r>
              <a:rPr kumimoji="1" lang="ja-JP" altLang="en-US" sz="1200" dirty="0">
                <a:solidFill>
                  <a:srgbClr val="000000"/>
                </a:solidFill>
              </a:rPr>
              <a:t>「何」が「どこ」へ「どれだけ」を完全に把握</a:t>
            </a:r>
          </a:p>
          <a:p>
            <a:pPr marL="945000"/>
            <a:r>
              <a:rPr kumimoji="1" lang="ja-JP" altLang="en-US" sz="1200" dirty="0">
                <a:solidFill>
                  <a:srgbClr val="000000"/>
                </a:solidFill>
              </a:rPr>
              <a:t>全てが有線</a:t>
            </a:r>
            <a:r>
              <a:rPr kumimoji="1" lang="en-US" altLang="ja-JP" sz="1200" dirty="0">
                <a:solidFill>
                  <a:srgbClr val="000000"/>
                </a:solidFill>
              </a:rPr>
              <a:t>/</a:t>
            </a:r>
            <a:r>
              <a:rPr kumimoji="1" lang="ja-JP" altLang="en-US" sz="1200" dirty="0">
                <a:solidFill>
                  <a:srgbClr val="000000"/>
                </a:solidFill>
              </a:rPr>
              <a:t>無線を統合して実現</a:t>
            </a:r>
          </a:p>
        </p:txBody>
      </p:sp>
      <p:sp>
        <p:nvSpPr>
          <p:cNvPr id="7" name="角丸四角形 6"/>
          <p:cNvSpPr/>
          <p:nvPr/>
        </p:nvSpPr>
        <p:spPr>
          <a:xfrm>
            <a:off x="4648210" y="2046860"/>
            <a:ext cx="961804" cy="828680"/>
          </a:xfrm>
          <a:prstGeom prst="roundRect">
            <a:avLst>
              <a:gd name="adj" fmla="val 7895"/>
            </a:avLst>
          </a:prstGeom>
          <a:solidFill>
            <a:schemeClr val="dk1"/>
          </a:solidFill>
          <a:ln/>
        </p:spPr>
        <p:style>
          <a:lnRef idx="1">
            <a:schemeClr val="dk1"/>
          </a:lnRef>
          <a:fillRef idx="3">
            <a:schemeClr val="dk1"/>
          </a:fillRef>
          <a:effectRef idx="2">
            <a:schemeClr val="dk1"/>
          </a:effectRef>
          <a:fontRef idx="minor">
            <a:schemeClr val="lt1"/>
          </a:fontRef>
        </p:style>
        <p:txBody>
          <a:bodyPr lIns="0" tIns="0" rIns="0" bIns="0" rtlCol="0" anchor="b"/>
          <a:lstStyle/>
          <a:p>
            <a:pPr algn="r"/>
            <a:r>
              <a:rPr kumimoji="1" lang="ja-JP" altLang="en-US" sz="1350" dirty="0"/>
              <a:t>迅速</a:t>
            </a:r>
          </a:p>
        </p:txBody>
      </p:sp>
      <p:grpSp>
        <p:nvGrpSpPr>
          <p:cNvPr id="8" name="Group 194"/>
          <p:cNvGrpSpPr/>
          <p:nvPr/>
        </p:nvGrpSpPr>
        <p:grpSpPr>
          <a:xfrm>
            <a:off x="1289168" y="2625560"/>
            <a:ext cx="2164794" cy="660619"/>
            <a:chOff x="3145369" y="2072085"/>
            <a:chExt cx="1537203" cy="313948"/>
          </a:xfrm>
          <a:solidFill>
            <a:schemeClr val="accent2">
              <a:lumMod val="60000"/>
              <a:lumOff val="40000"/>
              <a:alpha val="70000"/>
            </a:schemeClr>
          </a:solidFill>
        </p:grpSpPr>
        <p:sp>
          <p:nvSpPr>
            <p:cNvPr id="9" name="Rounded Rectangle 195"/>
            <p:cNvSpPr/>
            <p:nvPr/>
          </p:nvSpPr>
          <p:spPr>
            <a:xfrm>
              <a:off x="3670914" y="2072085"/>
              <a:ext cx="77698" cy="7769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0" name="Rounded Rectangle 196"/>
            <p:cNvSpPr/>
            <p:nvPr/>
          </p:nvSpPr>
          <p:spPr>
            <a:xfrm>
              <a:off x="4355238" y="2253520"/>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1" name="Rounded Rectangle 197"/>
            <p:cNvSpPr/>
            <p:nvPr/>
          </p:nvSpPr>
          <p:spPr>
            <a:xfrm>
              <a:off x="3327122" y="2322783"/>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2" name="Rounded Rectangle 198"/>
            <p:cNvSpPr/>
            <p:nvPr/>
          </p:nvSpPr>
          <p:spPr>
            <a:xfrm>
              <a:off x="4595415" y="2186911"/>
              <a:ext cx="62101" cy="6209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3" name="Rounded Rectangle 199"/>
            <p:cNvSpPr/>
            <p:nvPr/>
          </p:nvSpPr>
          <p:spPr>
            <a:xfrm>
              <a:off x="4259352" y="2201512"/>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4" name="Rounded Rectangle 200"/>
            <p:cNvSpPr/>
            <p:nvPr/>
          </p:nvSpPr>
          <p:spPr>
            <a:xfrm>
              <a:off x="4138679" y="2094155"/>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5" name="Rounded Rectangle 201"/>
            <p:cNvSpPr/>
            <p:nvPr/>
          </p:nvSpPr>
          <p:spPr>
            <a:xfrm>
              <a:off x="3445986" y="2186911"/>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6" name="Rounded Rectangle 202"/>
            <p:cNvSpPr/>
            <p:nvPr/>
          </p:nvSpPr>
          <p:spPr>
            <a:xfrm>
              <a:off x="3730548" y="2120940"/>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7" name="Rounded Rectangle 203"/>
            <p:cNvSpPr/>
            <p:nvPr/>
          </p:nvSpPr>
          <p:spPr>
            <a:xfrm>
              <a:off x="3474829" y="2228395"/>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8" name="Rounded Rectangle 204"/>
            <p:cNvSpPr/>
            <p:nvPr/>
          </p:nvSpPr>
          <p:spPr>
            <a:xfrm>
              <a:off x="4459936" y="2099622"/>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19" name="Rounded Rectangle 205"/>
            <p:cNvSpPr/>
            <p:nvPr/>
          </p:nvSpPr>
          <p:spPr>
            <a:xfrm>
              <a:off x="4440378" y="2328348"/>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0" name="Rounded Rectangle 206"/>
            <p:cNvSpPr/>
            <p:nvPr/>
          </p:nvSpPr>
          <p:spPr>
            <a:xfrm>
              <a:off x="4463737" y="2309801"/>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1" name="Rounded Rectangle 207"/>
            <p:cNvSpPr/>
            <p:nvPr/>
          </p:nvSpPr>
          <p:spPr>
            <a:xfrm>
              <a:off x="3249294" y="2166670"/>
              <a:ext cx="74601" cy="746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2" name="Rounded Rectangle 208"/>
            <p:cNvSpPr/>
            <p:nvPr/>
          </p:nvSpPr>
          <p:spPr>
            <a:xfrm>
              <a:off x="4559737" y="2217084"/>
              <a:ext cx="77698" cy="7769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3" name="Rounded Rectangle 209"/>
            <p:cNvSpPr/>
            <p:nvPr/>
          </p:nvSpPr>
          <p:spPr>
            <a:xfrm>
              <a:off x="4283915" y="2138480"/>
              <a:ext cx="77697" cy="7769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4" name="Rounded Rectangle 210"/>
            <p:cNvSpPr/>
            <p:nvPr/>
          </p:nvSpPr>
          <p:spPr>
            <a:xfrm>
              <a:off x="3286269" y="2122998"/>
              <a:ext cx="77697" cy="7769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5" name="Rounded Rectangle 269"/>
            <p:cNvSpPr/>
            <p:nvPr/>
          </p:nvSpPr>
          <p:spPr>
            <a:xfrm>
              <a:off x="4438762" y="2081782"/>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6" name="Rounded Rectangle 270"/>
            <p:cNvSpPr/>
            <p:nvPr/>
          </p:nvSpPr>
          <p:spPr>
            <a:xfrm>
              <a:off x="3554570" y="2113829"/>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7" name="Rounded Rectangle 271"/>
            <p:cNvSpPr/>
            <p:nvPr/>
          </p:nvSpPr>
          <p:spPr>
            <a:xfrm flipH="1" flipV="1">
              <a:off x="4468366" y="2198980"/>
              <a:ext cx="55810" cy="5580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8" name="Rounded Rectangle 272"/>
            <p:cNvSpPr/>
            <p:nvPr/>
          </p:nvSpPr>
          <p:spPr>
            <a:xfrm flipH="1" flipV="1">
              <a:off x="3411937" y="2082671"/>
              <a:ext cx="55810" cy="5580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29" name="Rounded Rectangle 273"/>
            <p:cNvSpPr/>
            <p:nvPr/>
          </p:nvSpPr>
          <p:spPr>
            <a:xfrm flipH="1" flipV="1">
              <a:off x="3933133" y="2103783"/>
              <a:ext cx="55809" cy="5580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30" name="Rounded Rectangle 274"/>
            <p:cNvSpPr/>
            <p:nvPr/>
          </p:nvSpPr>
          <p:spPr>
            <a:xfrm flipH="1" flipV="1">
              <a:off x="3961037" y="2079540"/>
              <a:ext cx="55810" cy="5580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31" name="Rounded Rectangle 275"/>
            <p:cNvSpPr/>
            <p:nvPr/>
          </p:nvSpPr>
          <p:spPr>
            <a:xfrm flipH="1" flipV="1">
              <a:off x="3165465" y="2290103"/>
              <a:ext cx="55810" cy="55809"/>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32" name="Rounded Rectangle 277"/>
            <p:cNvSpPr/>
            <p:nvPr/>
          </p:nvSpPr>
          <p:spPr>
            <a:xfrm>
              <a:off x="3145369" y="2077665"/>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sp>
          <p:nvSpPr>
            <p:cNvPr id="33" name="Rounded Rectangle 278"/>
            <p:cNvSpPr/>
            <p:nvPr/>
          </p:nvSpPr>
          <p:spPr>
            <a:xfrm>
              <a:off x="4624887" y="2093701"/>
              <a:ext cx="57685" cy="5768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31"/>
              <a:endParaRPr lang="en-US" sz="2399" dirty="0">
                <a:solidFill>
                  <a:srgbClr val="FFFFFF"/>
                </a:solidFill>
                <a:latin typeface="Calibri"/>
              </a:endParaRPr>
            </a:p>
          </p:txBody>
        </p:sp>
      </p:grpSp>
      <p:sp>
        <p:nvSpPr>
          <p:cNvPr id="34" name="アーチ 33"/>
          <p:cNvSpPr/>
          <p:nvPr/>
        </p:nvSpPr>
        <p:spPr>
          <a:xfrm rot="10800000">
            <a:off x="879842" y="2437965"/>
            <a:ext cx="3025887" cy="1155794"/>
          </a:xfrm>
          <a:prstGeom prst="blockArc">
            <a:avLst>
              <a:gd name="adj1" fmla="val 21476616"/>
              <a:gd name="adj2" fmla="val 10377702"/>
              <a:gd name="adj3" fmla="val 8011"/>
            </a:avLst>
          </a:prstGeom>
          <a:solidFill>
            <a:srgbClr val="002060"/>
          </a:solidFill>
          <a:ln>
            <a:noFill/>
          </a:ln>
          <a:effectLst/>
          <a:scene3d>
            <a:camera prst="perspectiveRelaxedModerately">
              <a:rot lat="18290631"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solidFill>
                <a:schemeClr val="tx1"/>
              </a:solidFill>
            </a:endParaRPr>
          </a:p>
        </p:txBody>
      </p:sp>
      <p:sp>
        <p:nvSpPr>
          <p:cNvPr id="35" name="Freeform 148"/>
          <p:cNvSpPr/>
          <p:nvPr/>
        </p:nvSpPr>
        <p:spPr>
          <a:xfrm rot="10800000">
            <a:off x="752522" y="1835733"/>
            <a:ext cx="3294141" cy="2088032"/>
          </a:xfrm>
          <a:custGeom>
            <a:avLst/>
            <a:gdLst>
              <a:gd name="connsiteX0" fmla="*/ 516613 w 2423361"/>
              <a:gd name="connsiteY0" fmla="*/ 0 h 2987392"/>
              <a:gd name="connsiteX1" fmla="*/ 1906748 w 2423361"/>
              <a:gd name="connsiteY1" fmla="*/ 0 h 2987392"/>
              <a:gd name="connsiteX2" fmla="*/ 1853135 w 2423361"/>
              <a:gd name="connsiteY2" fmla="*/ 104722 h 2987392"/>
              <a:gd name="connsiteX3" fmla="*/ 1626466 w 2423361"/>
              <a:gd name="connsiteY3" fmla="*/ 1167008 h 2987392"/>
              <a:gd name="connsiteX4" fmla="*/ 2309898 w 2423361"/>
              <a:gd name="connsiteY4" fmla="*/ 2886709 h 2987392"/>
              <a:gd name="connsiteX5" fmla="*/ 2423361 w 2423361"/>
              <a:gd name="connsiteY5" fmla="*/ 2987392 h 2987392"/>
              <a:gd name="connsiteX6" fmla="*/ 0 w 2423361"/>
              <a:gd name="connsiteY6" fmla="*/ 2987392 h 2987392"/>
              <a:gd name="connsiteX7" fmla="*/ 113463 w 2423361"/>
              <a:gd name="connsiteY7" fmla="*/ 2886709 h 2987392"/>
              <a:gd name="connsiteX8" fmla="*/ 796895 w 2423361"/>
              <a:gd name="connsiteY8" fmla="*/ 1167008 h 2987392"/>
              <a:gd name="connsiteX9" fmla="*/ 570226 w 2423361"/>
              <a:gd name="connsiteY9" fmla="*/ 104722 h 2987392"/>
              <a:gd name="connsiteX10" fmla="*/ 516613 w 2423361"/>
              <a:gd name="connsiteY10" fmla="*/ 0 h 2987392"/>
              <a:gd name="connsiteX0" fmla="*/ 516613 w 2423361"/>
              <a:gd name="connsiteY0" fmla="*/ 0 h 2987392"/>
              <a:gd name="connsiteX1" fmla="*/ 1906748 w 2423361"/>
              <a:gd name="connsiteY1" fmla="*/ 0 h 2987392"/>
              <a:gd name="connsiteX2" fmla="*/ 1853135 w 2423361"/>
              <a:gd name="connsiteY2" fmla="*/ 104722 h 2987392"/>
              <a:gd name="connsiteX3" fmla="*/ 1626466 w 2423361"/>
              <a:gd name="connsiteY3" fmla="*/ 1167008 h 2987392"/>
              <a:gd name="connsiteX4" fmla="*/ 2309898 w 2423361"/>
              <a:gd name="connsiteY4" fmla="*/ 2886709 h 2987392"/>
              <a:gd name="connsiteX5" fmla="*/ 2423361 w 2423361"/>
              <a:gd name="connsiteY5" fmla="*/ 2987392 h 2987392"/>
              <a:gd name="connsiteX6" fmla="*/ 0 w 2423361"/>
              <a:gd name="connsiteY6" fmla="*/ 2987392 h 2987392"/>
              <a:gd name="connsiteX7" fmla="*/ 113463 w 2423361"/>
              <a:gd name="connsiteY7" fmla="*/ 2886709 h 2987392"/>
              <a:gd name="connsiteX8" fmla="*/ 935580 w 2423361"/>
              <a:gd name="connsiteY8" fmla="*/ 1150436 h 2987392"/>
              <a:gd name="connsiteX9" fmla="*/ 570226 w 2423361"/>
              <a:gd name="connsiteY9" fmla="*/ 104722 h 2987392"/>
              <a:gd name="connsiteX10" fmla="*/ 516613 w 2423361"/>
              <a:gd name="connsiteY10" fmla="*/ 0 h 2987392"/>
              <a:gd name="connsiteX0" fmla="*/ 516613 w 2423361"/>
              <a:gd name="connsiteY0" fmla="*/ 0 h 2987392"/>
              <a:gd name="connsiteX1" fmla="*/ 1906748 w 2423361"/>
              <a:gd name="connsiteY1" fmla="*/ 0 h 2987392"/>
              <a:gd name="connsiteX2" fmla="*/ 1853135 w 2423361"/>
              <a:gd name="connsiteY2" fmla="*/ 104722 h 2987392"/>
              <a:gd name="connsiteX3" fmla="*/ 1500389 w 2423361"/>
              <a:gd name="connsiteY3" fmla="*/ 1200154 h 2987392"/>
              <a:gd name="connsiteX4" fmla="*/ 2309898 w 2423361"/>
              <a:gd name="connsiteY4" fmla="*/ 2886709 h 2987392"/>
              <a:gd name="connsiteX5" fmla="*/ 2423361 w 2423361"/>
              <a:gd name="connsiteY5" fmla="*/ 2987392 h 2987392"/>
              <a:gd name="connsiteX6" fmla="*/ 0 w 2423361"/>
              <a:gd name="connsiteY6" fmla="*/ 2987392 h 2987392"/>
              <a:gd name="connsiteX7" fmla="*/ 113463 w 2423361"/>
              <a:gd name="connsiteY7" fmla="*/ 2886709 h 2987392"/>
              <a:gd name="connsiteX8" fmla="*/ 935580 w 2423361"/>
              <a:gd name="connsiteY8" fmla="*/ 1150436 h 2987392"/>
              <a:gd name="connsiteX9" fmla="*/ 570226 w 2423361"/>
              <a:gd name="connsiteY9" fmla="*/ 104722 h 2987392"/>
              <a:gd name="connsiteX10" fmla="*/ 516613 w 2423361"/>
              <a:gd name="connsiteY10" fmla="*/ 0 h 29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3361" h="2987392">
                <a:moveTo>
                  <a:pt x="516613" y="0"/>
                </a:moveTo>
                <a:lnTo>
                  <a:pt x="1906748" y="0"/>
                </a:lnTo>
                <a:lnTo>
                  <a:pt x="1853135" y="104722"/>
                </a:lnTo>
                <a:cubicBezTo>
                  <a:pt x="1708578" y="420501"/>
                  <a:pt x="1500389" y="815521"/>
                  <a:pt x="1500389" y="1200154"/>
                </a:cubicBezTo>
                <a:cubicBezTo>
                  <a:pt x="1500389" y="1892493"/>
                  <a:pt x="1892509" y="2477950"/>
                  <a:pt x="2309898" y="2886709"/>
                </a:cubicBezTo>
                <a:lnTo>
                  <a:pt x="2423361" y="2987392"/>
                </a:lnTo>
                <a:lnTo>
                  <a:pt x="0" y="2987392"/>
                </a:lnTo>
                <a:lnTo>
                  <a:pt x="113463" y="2886709"/>
                </a:lnTo>
                <a:cubicBezTo>
                  <a:pt x="530852" y="2477950"/>
                  <a:pt x="935580" y="1842775"/>
                  <a:pt x="935580" y="1150436"/>
                </a:cubicBezTo>
                <a:cubicBezTo>
                  <a:pt x="935580" y="765803"/>
                  <a:pt x="714783" y="420501"/>
                  <a:pt x="570226" y="104722"/>
                </a:cubicBezTo>
                <a:lnTo>
                  <a:pt x="516613" y="0"/>
                </a:lnTo>
                <a:close/>
              </a:path>
            </a:pathLst>
          </a:custGeom>
          <a:gradFill flip="none" rotWithShape="0">
            <a:gsLst>
              <a:gs pos="11484">
                <a:srgbClr val="C0C0C0">
                  <a:alpha val="63000"/>
                </a:srgbClr>
              </a:gs>
              <a:gs pos="77000">
                <a:schemeClr val="tx1">
                  <a:lumMod val="40000"/>
                  <a:lumOff val="60000"/>
                </a:schemeClr>
              </a:gs>
              <a:gs pos="0">
                <a:schemeClr val="bg1">
                  <a:lumMod val="75000"/>
                  <a:alpha val="25000"/>
                </a:schemeClr>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457052" fontAlgn="base">
              <a:spcBef>
                <a:spcPct val="0"/>
              </a:spcBef>
              <a:spcAft>
                <a:spcPct val="0"/>
              </a:spcAft>
            </a:pPr>
            <a:endParaRPr lang="en-US" sz="1799" dirty="0">
              <a:solidFill>
                <a:srgbClr val="FFFFFF"/>
              </a:solidFill>
            </a:endParaRPr>
          </a:p>
        </p:txBody>
      </p:sp>
      <p:grpSp>
        <p:nvGrpSpPr>
          <p:cNvPr id="36" name="図形グループ 4"/>
          <p:cNvGrpSpPr/>
          <p:nvPr/>
        </p:nvGrpSpPr>
        <p:grpSpPr>
          <a:xfrm>
            <a:off x="1697766" y="1339558"/>
            <a:ext cx="696860" cy="468419"/>
            <a:chOff x="2182516" y="1135670"/>
            <a:chExt cx="697041" cy="468541"/>
          </a:xfrm>
        </p:grpSpPr>
        <p:sp>
          <p:nvSpPr>
            <p:cNvPr id="37" name="Freeform 27"/>
            <p:cNvSpPr>
              <a:spLocks/>
            </p:cNvSpPr>
            <p:nvPr/>
          </p:nvSpPr>
          <p:spPr bwMode="auto">
            <a:xfrm flipH="1">
              <a:off x="2182516" y="1135670"/>
              <a:ext cx="697041" cy="468541"/>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tx2"/>
            </a:solidFill>
            <a:ln w="38100">
              <a:solidFill>
                <a:schemeClr val="bg1"/>
              </a:solidFill>
            </a:ln>
            <a:effectLst/>
          </p:spPr>
          <p:txBody>
            <a:bodyPr vert="horz" wrap="square" lIns="21233" tIns="10629" rIns="21233" bIns="10629" numCol="1" anchor="t" anchorCtr="0" compatLnSpc="1">
              <a:prstTxWarp prst="textNoShape">
                <a:avLst/>
              </a:prstTxWarp>
            </a:bodyPr>
            <a:lstStyle/>
            <a:p>
              <a:pPr defTabSz="212358"/>
              <a:endParaRPr lang="en-US" sz="2399"/>
            </a:p>
          </p:txBody>
        </p:sp>
        <p:sp>
          <p:nvSpPr>
            <p:cNvPr id="38" name="Freeform 19"/>
            <p:cNvSpPr>
              <a:spLocks noChangeAspect="1" noEditPoints="1"/>
            </p:cNvSpPr>
            <p:nvPr/>
          </p:nvSpPr>
          <p:spPr bwMode="auto">
            <a:xfrm>
              <a:off x="2436325" y="1286432"/>
              <a:ext cx="189561" cy="245589"/>
            </a:xfrm>
            <a:custGeom>
              <a:avLst/>
              <a:gdLst>
                <a:gd name="T0" fmla="*/ 918 w 1712"/>
                <a:gd name="T1" fmla="*/ 2 h 2218"/>
                <a:gd name="T2" fmla="*/ 1077 w 1712"/>
                <a:gd name="T3" fmla="*/ 30 h 2218"/>
                <a:gd name="T4" fmla="*/ 1219 w 1712"/>
                <a:gd name="T5" fmla="*/ 92 h 2218"/>
                <a:gd name="T6" fmla="*/ 1344 w 1712"/>
                <a:gd name="T7" fmla="*/ 180 h 2218"/>
                <a:gd name="T8" fmla="*/ 1449 w 1712"/>
                <a:gd name="T9" fmla="*/ 293 h 2218"/>
                <a:gd name="T10" fmla="*/ 1527 w 1712"/>
                <a:gd name="T11" fmla="*/ 426 h 2218"/>
                <a:gd name="T12" fmla="*/ 1579 w 1712"/>
                <a:gd name="T13" fmla="*/ 575 h 2218"/>
                <a:gd name="T14" fmla="*/ 1596 w 1712"/>
                <a:gd name="T15" fmla="*/ 737 h 2218"/>
                <a:gd name="T16" fmla="*/ 1325 w 1712"/>
                <a:gd name="T17" fmla="*/ 737 h 2218"/>
                <a:gd name="T18" fmla="*/ 1307 w 1712"/>
                <a:gd name="T19" fmla="*/ 606 h 2218"/>
                <a:gd name="T20" fmla="*/ 1254 w 1712"/>
                <a:gd name="T21" fmla="*/ 488 h 2218"/>
                <a:gd name="T22" fmla="*/ 1174 w 1712"/>
                <a:gd name="T23" fmla="*/ 391 h 2218"/>
                <a:gd name="T24" fmla="*/ 1072 w 1712"/>
                <a:gd name="T25" fmla="*/ 320 h 2218"/>
                <a:gd name="T26" fmla="*/ 951 w 1712"/>
                <a:gd name="T27" fmla="*/ 277 h 2218"/>
                <a:gd name="T28" fmla="*/ 849 w 1712"/>
                <a:gd name="T29" fmla="*/ 270 h 2218"/>
                <a:gd name="T30" fmla="*/ 719 w 1712"/>
                <a:gd name="T31" fmla="*/ 286 h 2218"/>
                <a:gd name="T32" fmla="*/ 605 w 1712"/>
                <a:gd name="T33" fmla="*/ 341 h 2218"/>
                <a:gd name="T34" fmla="*/ 510 w 1712"/>
                <a:gd name="T35" fmla="*/ 421 h 2218"/>
                <a:gd name="T36" fmla="*/ 437 w 1712"/>
                <a:gd name="T37" fmla="*/ 526 h 2218"/>
                <a:gd name="T38" fmla="*/ 396 w 1712"/>
                <a:gd name="T39" fmla="*/ 647 h 2218"/>
                <a:gd name="T40" fmla="*/ 387 w 1712"/>
                <a:gd name="T41" fmla="*/ 893 h 2218"/>
                <a:gd name="T42" fmla="*/ 119 w 1712"/>
                <a:gd name="T43" fmla="*/ 682 h 2218"/>
                <a:gd name="T44" fmla="*/ 147 w 1712"/>
                <a:gd name="T45" fmla="*/ 523 h 2218"/>
                <a:gd name="T46" fmla="*/ 209 w 1712"/>
                <a:gd name="T47" fmla="*/ 379 h 2218"/>
                <a:gd name="T48" fmla="*/ 297 w 1712"/>
                <a:gd name="T49" fmla="*/ 253 h 2218"/>
                <a:gd name="T50" fmla="*/ 408 w 1712"/>
                <a:gd name="T51" fmla="*/ 147 h 2218"/>
                <a:gd name="T52" fmla="*/ 541 w 1712"/>
                <a:gd name="T53" fmla="*/ 68 h 2218"/>
                <a:gd name="T54" fmla="*/ 688 w 1712"/>
                <a:gd name="T55" fmla="*/ 16 h 2218"/>
                <a:gd name="T56" fmla="*/ 849 w 1712"/>
                <a:gd name="T57" fmla="*/ 0 h 2218"/>
                <a:gd name="T58" fmla="*/ 1408 w 1712"/>
                <a:gd name="T59" fmla="*/ 1289 h 2218"/>
                <a:gd name="T60" fmla="*/ 1463 w 1712"/>
                <a:gd name="T61" fmla="*/ 1545 h 2218"/>
                <a:gd name="T62" fmla="*/ 1408 w 1712"/>
                <a:gd name="T63" fmla="*/ 1289 h 2218"/>
                <a:gd name="T64" fmla="*/ 1283 w 1712"/>
                <a:gd name="T65" fmla="*/ 1289 h 2218"/>
                <a:gd name="T66" fmla="*/ 1027 w 1712"/>
                <a:gd name="T67" fmla="*/ 1289 h 2218"/>
                <a:gd name="T68" fmla="*/ 645 w 1712"/>
                <a:gd name="T69" fmla="*/ 1289 h 2218"/>
                <a:gd name="T70" fmla="*/ 444 w 1712"/>
                <a:gd name="T71" fmla="*/ 1545 h 2218"/>
                <a:gd name="T72" fmla="*/ 264 w 1712"/>
                <a:gd name="T73" fmla="*/ 1289 h 2218"/>
                <a:gd name="T74" fmla="*/ 318 w 1712"/>
                <a:gd name="T75" fmla="*/ 1545 h 2218"/>
                <a:gd name="T76" fmla="*/ 264 w 1712"/>
                <a:gd name="T77" fmla="*/ 1289 h 2218"/>
                <a:gd name="T78" fmla="*/ 10 w 1712"/>
                <a:gd name="T79" fmla="*/ 1033 h 2218"/>
                <a:gd name="T80" fmla="*/ 0 w 1712"/>
                <a:gd name="T81" fmla="*/ 1049 h 2218"/>
                <a:gd name="T82" fmla="*/ 0 w 1712"/>
                <a:gd name="T83" fmla="*/ 1464 h 2218"/>
                <a:gd name="T84" fmla="*/ 5 w 1712"/>
                <a:gd name="T85" fmla="*/ 2213 h 2218"/>
                <a:gd name="T86" fmla="*/ 1695 w 1712"/>
                <a:gd name="T87" fmla="*/ 2218 h 2218"/>
                <a:gd name="T88" fmla="*/ 1712 w 1712"/>
                <a:gd name="T89" fmla="*/ 2206 h 2218"/>
                <a:gd name="T90" fmla="*/ 1591 w 1712"/>
                <a:gd name="T91" fmla="*/ 1545 h 2218"/>
                <a:gd name="T92" fmla="*/ 1712 w 1712"/>
                <a:gd name="T93" fmla="*/ 1042 h 2218"/>
                <a:gd name="T94" fmla="*/ 1695 w 1712"/>
                <a:gd name="T95" fmla="*/ 1030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2" h="2218">
                  <a:moveTo>
                    <a:pt x="849" y="0"/>
                  </a:moveTo>
                  <a:lnTo>
                    <a:pt x="863" y="0"/>
                  </a:lnTo>
                  <a:lnTo>
                    <a:pt x="918" y="2"/>
                  </a:lnTo>
                  <a:lnTo>
                    <a:pt x="972" y="7"/>
                  </a:lnTo>
                  <a:lnTo>
                    <a:pt x="1024" y="16"/>
                  </a:lnTo>
                  <a:lnTo>
                    <a:pt x="1077" y="30"/>
                  </a:lnTo>
                  <a:lnTo>
                    <a:pt x="1124" y="47"/>
                  </a:lnTo>
                  <a:lnTo>
                    <a:pt x="1171" y="68"/>
                  </a:lnTo>
                  <a:lnTo>
                    <a:pt x="1219" y="92"/>
                  </a:lnTo>
                  <a:lnTo>
                    <a:pt x="1264" y="118"/>
                  </a:lnTo>
                  <a:lnTo>
                    <a:pt x="1304" y="147"/>
                  </a:lnTo>
                  <a:lnTo>
                    <a:pt x="1344" y="180"/>
                  </a:lnTo>
                  <a:lnTo>
                    <a:pt x="1382" y="215"/>
                  </a:lnTo>
                  <a:lnTo>
                    <a:pt x="1416" y="253"/>
                  </a:lnTo>
                  <a:lnTo>
                    <a:pt x="1449" y="293"/>
                  </a:lnTo>
                  <a:lnTo>
                    <a:pt x="1477" y="334"/>
                  </a:lnTo>
                  <a:lnTo>
                    <a:pt x="1503" y="379"/>
                  </a:lnTo>
                  <a:lnTo>
                    <a:pt x="1527" y="426"/>
                  </a:lnTo>
                  <a:lnTo>
                    <a:pt x="1548" y="474"/>
                  </a:lnTo>
                  <a:lnTo>
                    <a:pt x="1565" y="523"/>
                  </a:lnTo>
                  <a:lnTo>
                    <a:pt x="1579" y="575"/>
                  </a:lnTo>
                  <a:lnTo>
                    <a:pt x="1589" y="628"/>
                  </a:lnTo>
                  <a:lnTo>
                    <a:pt x="1593" y="682"/>
                  </a:lnTo>
                  <a:lnTo>
                    <a:pt x="1596" y="737"/>
                  </a:lnTo>
                  <a:lnTo>
                    <a:pt x="1596" y="893"/>
                  </a:lnTo>
                  <a:lnTo>
                    <a:pt x="1325" y="893"/>
                  </a:lnTo>
                  <a:lnTo>
                    <a:pt x="1325" y="737"/>
                  </a:lnTo>
                  <a:lnTo>
                    <a:pt x="1323" y="692"/>
                  </a:lnTo>
                  <a:lnTo>
                    <a:pt x="1316" y="647"/>
                  </a:lnTo>
                  <a:lnTo>
                    <a:pt x="1307" y="606"/>
                  </a:lnTo>
                  <a:lnTo>
                    <a:pt x="1292" y="564"/>
                  </a:lnTo>
                  <a:lnTo>
                    <a:pt x="1276" y="526"/>
                  </a:lnTo>
                  <a:lnTo>
                    <a:pt x="1254" y="488"/>
                  </a:lnTo>
                  <a:lnTo>
                    <a:pt x="1231" y="455"/>
                  </a:lnTo>
                  <a:lnTo>
                    <a:pt x="1205" y="421"/>
                  </a:lnTo>
                  <a:lnTo>
                    <a:pt x="1174" y="391"/>
                  </a:lnTo>
                  <a:lnTo>
                    <a:pt x="1143" y="365"/>
                  </a:lnTo>
                  <a:lnTo>
                    <a:pt x="1107" y="341"/>
                  </a:lnTo>
                  <a:lnTo>
                    <a:pt x="1072" y="320"/>
                  </a:lnTo>
                  <a:lnTo>
                    <a:pt x="1034" y="301"/>
                  </a:lnTo>
                  <a:lnTo>
                    <a:pt x="994" y="286"/>
                  </a:lnTo>
                  <a:lnTo>
                    <a:pt x="951" y="277"/>
                  </a:lnTo>
                  <a:lnTo>
                    <a:pt x="908" y="270"/>
                  </a:lnTo>
                  <a:lnTo>
                    <a:pt x="863" y="270"/>
                  </a:lnTo>
                  <a:lnTo>
                    <a:pt x="849" y="270"/>
                  </a:lnTo>
                  <a:lnTo>
                    <a:pt x="804" y="270"/>
                  </a:lnTo>
                  <a:lnTo>
                    <a:pt x="761" y="277"/>
                  </a:lnTo>
                  <a:lnTo>
                    <a:pt x="719" y="286"/>
                  </a:lnTo>
                  <a:lnTo>
                    <a:pt x="681" y="301"/>
                  </a:lnTo>
                  <a:lnTo>
                    <a:pt x="640" y="320"/>
                  </a:lnTo>
                  <a:lnTo>
                    <a:pt x="605" y="341"/>
                  </a:lnTo>
                  <a:lnTo>
                    <a:pt x="569" y="365"/>
                  </a:lnTo>
                  <a:lnTo>
                    <a:pt x="539" y="391"/>
                  </a:lnTo>
                  <a:lnTo>
                    <a:pt x="510" y="421"/>
                  </a:lnTo>
                  <a:lnTo>
                    <a:pt x="482" y="455"/>
                  </a:lnTo>
                  <a:lnTo>
                    <a:pt x="458" y="488"/>
                  </a:lnTo>
                  <a:lnTo>
                    <a:pt x="437" y="526"/>
                  </a:lnTo>
                  <a:lnTo>
                    <a:pt x="420" y="564"/>
                  </a:lnTo>
                  <a:lnTo>
                    <a:pt x="406" y="606"/>
                  </a:lnTo>
                  <a:lnTo>
                    <a:pt x="396" y="647"/>
                  </a:lnTo>
                  <a:lnTo>
                    <a:pt x="389" y="692"/>
                  </a:lnTo>
                  <a:lnTo>
                    <a:pt x="387" y="737"/>
                  </a:lnTo>
                  <a:lnTo>
                    <a:pt x="387" y="893"/>
                  </a:lnTo>
                  <a:lnTo>
                    <a:pt x="117" y="893"/>
                  </a:lnTo>
                  <a:lnTo>
                    <a:pt x="117" y="737"/>
                  </a:lnTo>
                  <a:lnTo>
                    <a:pt x="119" y="682"/>
                  </a:lnTo>
                  <a:lnTo>
                    <a:pt x="124" y="628"/>
                  </a:lnTo>
                  <a:lnTo>
                    <a:pt x="133" y="575"/>
                  </a:lnTo>
                  <a:lnTo>
                    <a:pt x="147" y="523"/>
                  </a:lnTo>
                  <a:lnTo>
                    <a:pt x="164" y="474"/>
                  </a:lnTo>
                  <a:lnTo>
                    <a:pt x="185" y="426"/>
                  </a:lnTo>
                  <a:lnTo>
                    <a:pt x="209" y="379"/>
                  </a:lnTo>
                  <a:lnTo>
                    <a:pt x="235" y="334"/>
                  </a:lnTo>
                  <a:lnTo>
                    <a:pt x="264" y="293"/>
                  </a:lnTo>
                  <a:lnTo>
                    <a:pt x="297" y="253"/>
                  </a:lnTo>
                  <a:lnTo>
                    <a:pt x="330" y="215"/>
                  </a:lnTo>
                  <a:lnTo>
                    <a:pt x="368" y="180"/>
                  </a:lnTo>
                  <a:lnTo>
                    <a:pt x="408" y="147"/>
                  </a:lnTo>
                  <a:lnTo>
                    <a:pt x="451" y="118"/>
                  </a:lnTo>
                  <a:lnTo>
                    <a:pt x="493" y="92"/>
                  </a:lnTo>
                  <a:lnTo>
                    <a:pt x="541" y="68"/>
                  </a:lnTo>
                  <a:lnTo>
                    <a:pt x="588" y="47"/>
                  </a:lnTo>
                  <a:lnTo>
                    <a:pt x="638" y="30"/>
                  </a:lnTo>
                  <a:lnTo>
                    <a:pt x="688" y="16"/>
                  </a:lnTo>
                  <a:lnTo>
                    <a:pt x="740" y="7"/>
                  </a:lnTo>
                  <a:lnTo>
                    <a:pt x="795" y="2"/>
                  </a:lnTo>
                  <a:lnTo>
                    <a:pt x="849" y="0"/>
                  </a:lnTo>
                  <a:lnTo>
                    <a:pt x="849" y="0"/>
                  </a:lnTo>
                  <a:lnTo>
                    <a:pt x="849" y="0"/>
                  </a:lnTo>
                  <a:close/>
                  <a:moveTo>
                    <a:pt x="1408" y="1289"/>
                  </a:moveTo>
                  <a:lnTo>
                    <a:pt x="1408" y="1289"/>
                  </a:lnTo>
                  <a:lnTo>
                    <a:pt x="1664" y="1289"/>
                  </a:lnTo>
                  <a:lnTo>
                    <a:pt x="1463" y="1545"/>
                  </a:lnTo>
                  <a:lnTo>
                    <a:pt x="1209" y="1545"/>
                  </a:lnTo>
                  <a:lnTo>
                    <a:pt x="1408" y="1289"/>
                  </a:lnTo>
                  <a:lnTo>
                    <a:pt x="1408" y="1289"/>
                  </a:lnTo>
                  <a:close/>
                  <a:moveTo>
                    <a:pt x="1027" y="1289"/>
                  </a:moveTo>
                  <a:lnTo>
                    <a:pt x="1027" y="1289"/>
                  </a:lnTo>
                  <a:lnTo>
                    <a:pt x="1283" y="1289"/>
                  </a:lnTo>
                  <a:lnTo>
                    <a:pt x="1081" y="1545"/>
                  </a:lnTo>
                  <a:lnTo>
                    <a:pt x="825" y="1545"/>
                  </a:lnTo>
                  <a:lnTo>
                    <a:pt x="1027" y="1289"/>
                  </a:lnTo>
                  <a:lnTo>
                    <a:pt x="1027" y="1289"/>
                  </a:lnTo>
                  <a:close/>
                  <a:moveTo>
                    <a:pt x="645" y="1289"/>
                  </a:moveTo>
                  <a:lnTo>
                    <a:pt x="645" y="1289"/>
                  </a:lnTo>
                  <a:lnTo>
                    <a:pt x="901" y="1289"/>
                  </a:lnTo>
                  <a:lnTo>
                    <a:pt x="700" y="1545"/>
                  </a:lnTo>
                  <a:lnTo>
                    <a:pt x="444" y="1545"/>
                  </a:lnTo>
                  <a:lnTo>
                    <a:pt x="645" y="1289"/>
                  </a:lnTo>
                  <a:lnTo>
                    <a:pt x="645" y="1289"/>
                  </a:lnTo>
                  <a:close/>
                  <a:moveTo>
                    <a:pt x="264" y="1289"/>
                  </a:moveTo>
                  <a:lnTo>
                    <a:pt x="264" y="1289"/>
                  </a:lnTo>
                  <a:lnTo>
                    <a:pt x="517" y="1289"/>
                  </a:lnTo>
                  <a:lnTo>
                    <a:pt x="318" y="1545"/>
                  </a:lnTo>
                  <a:lnTo>
                    <a:pt x="62" y="1545"/>
                  </a:lnTo>
                  <a:lnTo>
                    <a:pt x="264" y="1289"/>
                  </a:lnTo>
                  <a:lnTo>
                    <a:pt x="264" y="1289"/>
                  </a:lnTo>
                  <a:close/>
                  <a:moveTo>
                    <a:pt x="17" y="1030"/>
                  </a:moveTo>
                  <a:lnTo>
                    <a:pt x="17" y="1030"/>
                  </a:lnTo>
                  <a:lnTo>
                    <a:pt x="10" y="1033"/>
                  </a:lnTo>
                  <a:lnTo>
                    <a:pt x="5" y="1035"/>
                  </a:lnTo>
                  <a:lnTo>
                    <a:pt x="0" y="1042"/>
                  </a:lnTo>
                  <a:lnTo>
                    <a:pt x="0" y="1049"/>
                  </a:lnTo>
                  <a:lnTo>
                    <a:pt x="0" y="1289"/>
                  </a:lnTo>
                  <a:lnTo>
                    <a:pt x="136" y="1289"/>
                  </a:lnTo>
                  <a:lnTo>
                    <a:pt x="0" y="1464"/>
                  </a:lnTo>
                  <a:lnTo>
                    <a:pt x="0" y="2199"/>
                  </a:lnTo>
                  <a:lnTo>
                    <a:pt x="0" y="2206"/>
                  </a:lnTo>
                  <a:lnTo>
                    <a:pt x="5" y="2213"/>
                  </a:lnTo>
                  <a:lnTo>
                    <a:pt x="10" y="2215"/>
                  </a:lnTo>
                  <a:lnTo>
                    <a:pt x="17" y="2218"/>
                  </a:lnTo>
                  <a:lnTo>
                    <a:pt x="1695" y="2218"/>
                  </a:lnTo>
                  <a:lnTo>
                    <a:pt x="1702" y="2215"/>
                  </a:lnTo>
                  <a:lnTo>
                    <a:pt x="1707" y="2213"/>
                  </a:lnTo>
                  <a:lnTo>
                    <a:pt x="1712" y="2206"/>
                  </a:lnTo>
                  <a:lnTo>
                    <a:pt x="1712" y="2199"/>
                  </a:lnTo>
                  <a:lnTo>
                    <a:pt x="1712" y="1545"/>
                  </a:lnTo>
                  <a:lnTo>
                    <a:pt x="1591" y="1545"/>
                  </a:lnTo>
                  <a:lnTo>
                    <a:pt x="1712" y="1388"/>
                  </a:lnTo>
                  <a:lnTo>
                    <a:pt x="1712" y="1049"/>
                  </a:lnTo>
                  <a:lnTo>
                    <a:pt x="1712" y="1042"/>
                  </a:lnTo>
                  <a:lnTo>
                    <a:pt x="1707" y="1035"/>
                  </a:lnTo>
                  <a:lnTo>
                    <a:pt x="1702" y="1033"/>
                  </a:lnTo>
                  <a:lnTo>
                    <a:pt x="1695" y="1030"/>
                  </a:lnTo>
                  <a:lnTo>
                    <a:pt x="17" y="1030"/>
                  </a:lnTo>
                  <a:lnTo>
                    <a:pt x="17" y="103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2399"/>
            </a:p>
          </p:txBody>
        </p:sp>
      </p:grpSp>
      <p:grpSp>
        <p:nvGrpSpPr>
          <p:cNvPr id="39" name="図形グループ 5"/>
          <p:cNvGrpSpPr/>
          <p:nvPr/>
        </p:nvGrpSpPr>
        <p:grpSpPr>
          <a:xfrm>
            <a:off x="727482" y="1339560"/>
            <a:ext cx="696860" cy="468419"/>
            <a:chOff x="1247845" y="1135669"/>
            <a:chExt cx="697041" cy="468541"/>
          </a:xfrm>
        </p:grpSpPr>
        <p:sp>
          <p:nvSpPr>
            <p:cNvPr id="40" name="Freeform 27"/>
            <p:cNvSpPr>
              <a:spLocks/>
            </p:cNvSpPr>
            <p:nvPr/>
          </p:nvSpPr>
          <p:spPr bwMode="auto">
            <a:xfrm flipH="1">
              <a:off x="1247845" y="1135669"/>
              <a:ext cx="697041" cy="468541"/>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tx2"/>
            </a:solidFill>
            <a:ln w="38100">
              <a:solidFill>
                <a:schemeClr val="bg1"/>
              </a:solidFill>
            </a:ln>
            <a:effectLst/>
          </p:spPr>
          <p:txBody>
            <a:bodyPr vert="horz" wrap="square" lIns="21233" tIns="10629" rIns="21233" bIns="10629" numCol="1" anchor="t" anchorCtr="0" compatLnSpc="1">
              <a:prstTxWarp prst="textNoShape">
                <a:avLst/>
              </a:prstTxWarp>
            </a:bodyPr>
            <a:lstStyle/>
            <a:p>
              <a:pPr defTabSz="212358"/>
              <a:endParaRPr lang="en-US" sz="2399"/>
            </a:p>
          </p:txBody>
        </p:sp>
        <p:sp>
          <p:nvSpPr>
            <p:cNvPr id="41" name="Freeform 286"/>
            <p:cNvSpPr>
              <a:spLocks noChangeAspect="1" noEditPoints="1"/>
            </p:cNvSpPr>
            <p:nvPr/>
          </p:nvSpPr>
          <p:spPr bwMode="auto">
            <a:xfrm>
              <a:off x="1435308" y="1285479"/>
              <a:ext cx="322114" cy="246542"/>
            </a:xfrm>
            <a:custGeom>
              <a:avLst/>
              <a:gdLst>
                <a:gd name="T0" fmla="*/ 2517 w 3282"/>
                <a:gd name="T1" fmla="*/ 2 h 2512"/>
                <a:gd name="T2" fmla="*/ 2695 w 3282"/>
                <a:gd name="T3" fmla="*/ 35 h 2512"/>
                <a:gd name="T4" fmla="*/ 2856 w 3282"/>
                <a:gd name="T5" fmla="*/ 104 h 2512"/>
                <a:gd name="T6" fmla="*/ 2998 w 3282"/>
                <a:gd name="T7" fmla="*/ 203 h 2512"/>
                <a:gd name="T8" fmla="*/ 3116 w 3282"/>
                <a:gd name="T9" fmla="*/ 331 h 2512"/>
                <a:gd name="T10" fmla="*/ 3204 w 3282"/>
                <a:gd name="T11" fmla="*/ 483 h 2512"/>
                <a:gd name="T12" fmla="*/ 3263 w 3282"/>
                <a:gd name="T13" fmla="*/ 651 h 2512"/>
                <a:gd name="T14" fmla="*/ 3282 w 3282"/>
                <a:gd name="T15" fmla="*/ 836 h 2512"/>
                <a:gd name="T16" fmla="*/ 2977 w 3282"/>
                <a:gd name="T17" fmla="*/ 836 h 2512"/>
                <a:gd name="T18" fmla="*/ 2955 w 3282"/>
                <a:gd name="T19" fmla="*/ 686 h 2512"/>
                <a:gd name="T20" fmla="*/ 2896 w 3282"/>
                <a:gd name="T21" fmla="*/ 554 h 2512"/>
                <a:gd name="T22" fmla="*/ 2806 w 3282"/>
                <a:gd name="T23" fmla="*/ 443 h 2512"/>
                <a:gd name="T24" fmla="*/ 2690 w 3282"/>
                <a:gd name="T25" fmla="*/ 362 h 2512"/>
                <a:gd name="T26" fmla="*/ 2553 w 3282"/>
                <a:gd name="T27" fmla="*/ 315 h 2512"/>
                <a:gd name="T28" fmla="*/ 2437 w 3282"/>
                <a:gd name="T29" fmla="*/ 305 h 2512"/>
                <a:gd name="T30" fmla="*/ 2292 w 3282"/>
                <a:gd name="T31" fmla="*/ 326 h 2512"/>
                <a:gd name="T32" fmla="*/ 2162 w 3282"/>
                <a:gd name="T33" fmla="*/ 386 h 2512"/>
                <a:gd name="T34" fmla="*/ 2053 w 3282"/>
                <a:gd name="T35" fmla="*/ 478 h 2512"/>
                <a:gd name="T36" fmla="*/ 1973 w 3282"/>
                <a:gd name="T37" fmla="*/ 596 h 2512"/>
                <a:gd name="T38" fmla="*/ 1925 w 3282"/>
                <a:gd name="T39" fmla="*/ 734 h 2512"/>
                <a:gd name="T40" fmla="*/ 1918 w 3282"/>
                <a:gd name="T41" fmla="*/ 1013 h 2512"/>
                <a:gd name="T42" fmla="*/ 1613 w 3282"/>
                <a:gd name="T43" fmla="*/ 772 h 2512"/>
                <a:gd name="T44" fmla="*/ 1646 w 3282"/>
                <a:gd name="T45" fmla="*/ 594 h 2512"/>
                <a:gd name="T46" fmla="*/ 1714 w 3282"/>
                <a:gd name="T47" fmla="*/ 431 h 2512"/>
                <a:gd name="T48" fmla="*/ 1814 w 3282"/>
                <a:gd name="T49" fmla="*/ 286 h 2512"/>
                <a:gd name="T50" fmla="*/ 1939 w 3282"/>
                <a:gd name="T51" fmla="*/ 168 h 2512"/>
                <a:gd name="T52" fmla="*/ 2089 w 3282"/>
                <a:gd name="T53" fmla="*/ 75 h 2512"/>
                <a:gd name="T54" fmla="*/ 2257 w 3282"/>
                <a:gd name="T55" fmla="*/ 19 h 2512"/>
                <a:gd name="T56" fmla="*/ 2437 w 3282"/>
                <a:gd name="T57" fmla="*/ 0 h 2512"/>
                <a:gd name="T58" fmla="*/ 1601 w 3282"/>
                <a:gd name="T59" fmla="*/ 1456 h 2512"/>
                <a:gd name="T60" fmla="*/ 1662 w 3282"/>
                <a:gd name="T61" fmla="*/ 1747 h 2512"/>
                <a:gd name="T62" fmla="*/ 1601 w 3282"/>
                <a:gd name="T63" fmla="*/ 1456 h 2512"/>
                <a:gd name="T64" fmla="*/ 1456 w 3282"/>
                <a:gd name="T65" fmla="*/ 1456 h 2512"/>
                <a:gd name="T66" fmla="*/ 1165 w 3282"/>
                <a:gd name="T67" fmla="*/ 1456 h 2512"/>
                <a:gd name="T68" fmla="*/ 734 w 3282"/>
                <a:gd name="T69" fmla="*/ 1456 h 2512"/>
                <a:gd name="T70" fmla="*/ 504 w 3282"/>
                <a:gd name="T71" fmla="*/ 1747 h 2512"/>
                <a:gd name="T72" fmla="*/ 301 w 3282"/>
                <a:gd name="T73" fmla="*/ 1456 h 2512"/>
                <a:gd name="T74" fmla="*/ 362 w 3282"/>
                <a:gd name="T75" fmla="*/ 1747 h 2512"/>
                <a:gd name="T76" fmla="*/ 301 w 3282"/>
                <a:gd name="T77" fmla="*/ 1456 h 2512"/>
                <a:gd name="T78" fmla="*/ 14 w 3282"/>
                <a:gd name="T79" fmla="*/ 1165 h 2512"/>
                <a:gd name="T80" fmla="*/ 0 w 3282"/>
                <a:gd name="T81" fmla="*/ 1184 h 2512"/>
                <a:gd name="T82" fmla="*/ 0 w 3282"/>
                <a:gd name="T83" fmla="*/ 1655 h 2512"/>
                <a:gd name="T84" fmla="*/ 7 w 3282"/>
                <a:gd name="T85" fmla="*/ 2505 h 2512"/>
                <a:gd name="T86" fmla="*/ 1925 w 3282"/>
                <a:gd name="T87" fmla="*/ 2512 h 2512"/>
                <a:gd name="T88" fmla="*/ 1944 w 3282"/>
                <a:gd name="T89" fmla="*/ 2500 h 2512"/>
                <a:gd name="T90" fmla="*/ 1807 w 3282"/>
                <a:gd name="T91" fmla="*/ 1747 h 2512"/>
                <a:gd name="T92" fmla="*/ 1944 w 3282"/>
                <a:gd name="T93" fmla="*/ 1174 h 2512"/>
                <a:gd name="T94" fmla="*/ 1925 w 3282"/>
                <a:gd name="T95" fmla="*/ 1162 h 2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2" h="2512">
                  <a:moveTo>
                    <a:pt x="2437" y="0"/>
                  </a:moveTo>
                  <a:lnTo>
                    <a:pt x="2453" y="0"/>
                  </a:lnTo>
                  <a:lnTo>
                    <a:pt x="2517" y="2"/>
                  </a:lnTo>
                  <a:lnTo>
                    <a:pt x="2576" y="7"/>
                  </a:lnTo>
                  <a:lnTo>
                    <a:pt x="2636" y="19"/>
                  </a:lnTo>
                  <a:lnTo>
                    <a:pt x="2695" y="35"/>
                  </a:lnTo>
                  <a:lnTo>
                    <a:pt x="2749" y="54"/>
                  </a:lnTo>
                  <a:lnTo>
                    <a:pt x="2804" y="75"/>
                  </a:lnTo>
                  <a:lnTo>
                    <a:pt x="2856" y="104"/>
                  </a:lnTo>
                  <a:lnTo>
                    <a:pt x="2905" y="135"/>
                  </a:lnTo>
                  <a:lnTo>
                    <a:pt x="2953" y="168"/>
                  </a:lnTo>
                  <a:lnTo>
                    <a:pt x="2998" y="203"/>
                  </a:lnTo>
                  <a:lnTo>
                    <a:pt x="3040" y="244"/>
                  </a:lnTo>
                  <a:lnTo>
                    <a:pt x="3078" y="286"/>
                  </a:lnTo>
                  <a:lnTo>
                    <a:pt x="3116" y="331"/>
                  </a:lnTo>
                  <a:lnTo>
                    <a:pt x="3149" y="379"/>
                  </a:lnTo>
                  <a:lnTo>
                    <a:pt x="3178" y="431"/>
                  </a:lnTo>
                  <a:lnTo>
                    <a:pt x="3204" y="483"/>
                  </a:lnTo>
                  <a:lnTo>
                    <a:pt x="3228" y="537"/>
                  </a:lnTo>
                  <a:lnTo>
                    <a:pt x="3246" y="594"/>
                  </a:lnTo>
                  <a:lnTo>
                    <a:pt x="3263" y="651"/>
                  </a:lnTo>
                  <a:lnTo>
                    <a:pt x="3272" y="712"/>
                  </a:lnTo>
                  <a:lnTo>
                    <a:pt x="3280" y="772"/>
                  </a:lnTo>
                  <a:lnTo>
                    <a:pt x="3282" y="836"/>
                  </a:lnTo>
                  <a:lnTo>
                    <a:pt x="3282" y="1013"/>
                  </a:lnTo>
                  <a:lnTo>
                    <a:pt x="2977" y="1013"/>
                  </a:lnTo>
                  <a:lnTo>
                    <a:pt x="2977" y="836"/>
                  </a:lnTo>
                  <a:lnTo>
                    <a:pt x="2974" y="784"/>
                  </a:lnTo>
                  <a:lnTo>
                    <a:pt x="2967" y="734"/>
                  </a:lnTo>
                  <a:lnTo>
                    <a:pt x="2955" y="686"/>
                  </a:lnTo>
                  <a:lnTo>
                    <a:pt x="2939" y="639"/>
                  </a:lnTo>
                  <a:lnTo>
                    <a:pt x="2920" y="596"/>
                  </a:lnTo>
                  <a:lnTo>
                    <a:pt x="2896" y="554"/>
                  </a:lnTo>
                  <a:lnTo>
                    <a:pt x="2870" y="516"/>
                  </a:lnTo>
                  <a:lnTo>
                    <a:pt x="2839" y="478"/>
                  </a:lnTo>
                  <a:lnTo>
                    <a:pt x="2806" y="443"/>
                  </a:lnTo>
                  <a:lnTo>
                    <a:pt x="2768" y="414"/>
                  </a:lnTo>
                  <a:lnTo>
                    <a:pt x="2730" y="386"/>
                  </a:lnTo>
                  <a:lnTo>
                    <a:pt x="2690" y="362"/>
                  </a:lnTo>
                  <a:lnTo>
                    <a:pt x="2645" y="343"/>
                  </a:lnTo>
                  <a:lnTo>
                    <a:pt x="2600" y="326"/>
                  </a:lnTo>
                  <a:lnTo>
                    <a:pt x="2553" y="315"/>
                  </a:lnTo>
                  <a:lnTo>
                    <a:pt x="2505" y="308"/>
                  </a:lnTo>
                  <a:lnTo>
                    <a:pt x="2453" y="305"/>
                  </a:lnTo>
                  <a:lnTo>
                    <a:pt x="2437" y="305"/>
                  </a:lnTo>
                  <a:lnTo>
                    <a:pt x="2387" y="308"/>
                  </a:lnTo>
                  <a:lnTo>
                    <a:pt x="2340" y="315"/>
                  </a:lnTo>
                  <a:lnTo>
                    <a:pt x="2292" y="326"/>
                  </a:lnTo>
                  <a:lnTo>
                    <a:pt x="2247" y="343"/>
                  </a:lnTo>
                  <a:lnTo>
                    <a:pt x="2202" y="362"/>
                  </a:lnTo>
                  <a:lnTo>
                    <a:pt x="2162" y="386"/>
                  </a:lnTo>
                  <a:lnTo>
                    <a:pt x="2124" y="414"/>
                  </a:lnTo>
                  <a:lnTo>
                    <a:pt x="2086" y="443"/>
                  </a:lnTo>
                  <a:lnTo>
                    <a:pt x="2053" y="478"/>
                  </a:lnTo>
                  <a:lnTo>
                    <a:pt x="2025" y="516"/>
                  </a:lnTo>
                  <a:lnTo>
                    <a:pt x="1996" y="554"/>
                  </a:lnTo>
                  <a:lnTo>
                    <a:pt x="1973" y="596"/>
                  </a:lnTo>
                  <a:lnTo>
                    <a:pt x="1954" y="639"/>
                  </a:lnTo>
                  <a:lnTo>
                    <a:pt x="1937" y="686"/>
                  </a:lnTo>
                  <a:lnTo>
                    <a:pt x="1925" y="734"/>
                  </a:lnTo>
                  <a:lnTo>
                    <a:pt x="1920" y="784"/>
                  </a:lnTo>
                  <a:lnTo>
                    <a:pt x="1918" y="836"/>
                  </a:lnTo>
                  <a:lnTo>
                    <a:pt x="1918" y="1013"/>
                  </a:lnTo>
                  <a:lnTo>
                    <a:pt x="1610" y="1013"/>
                  </a:lnTo>
                  <a:lnTo>
                    <a:pt x="1610" y="836"/>
                  </a:lnTo>
                  <a:lnTo>
                    <a:pt x="1613" y="772"/>
                  </a:lnTo>
                  <a:lnTo>
                    <a:pt x="1620" y="712"/>
                  </a:lnTo>
                  <a:lnTo>
                    <a:pt x="1632" y="651"/>
                  </a:lnTo>
                  <a:lnTo>
                    <a:pt x="1646" y="594"/>
                  </a:lnTo>
                  <a:lnTo>
                    <a:pt x="1665" y="537"/>
                  </a:lnTo>
                  <a:lnTo>
                    <a:pt x="1688" y="483"/>
                  </a:lnTo>
                  <a:lnTo>
                    <a:pt x="1714" y="431"/>
                  </a:lnTo>
                  <a:lnTo>
                    <a:pt x="1745" y="379"/>
                  </a:lnTo>
                  <a:lnTo>
                    <a:pt x="1776" y="331"/>
                  </a:lnTo>
                  <a:lnTo>
                    <a:pt x="1814" y="286"/>
                  </a:lnTo>
                  <a:lnTo>
                    <a:pt x="1852" y="244"/>
                  </a:lnTo>
                  <a:lnTo>
                    <a:pt x="1894" y="203"/>
                  </a:lnTo>
                  <a:lnTo>
                    <a:pt x="1939" y="168"/>
                  </a:lnTo>
                  <a:lnTo>
                    <a:pt x="1987" y="135"/>
                  </a:lnTo>
                  <a:lnTo>
                    <a:pt x="2036" y="104"/>
                  </a:lnTo>
                  <a:lnTo>
                    <a:pt x="2089" y="75"/>
                  </a:lnTo>
                  <a:lnTo>
                    <a:pt x="2143" y="54"/>
                  </a:lnTo>
                  <a:lnTo>
                    <a:pt x="2200" y="35"/>
                  </a:lnTo>
                  <a:lnTo>
                    <a:pt x="2257" y="19"/>
                  </a:lnTo>
                  <a:lnTo>
                    <a:pt x="2316" y="7"/>
                  </a:lnTo>
                  <a:lnTo>
                    <a:pt x="2377" y="2"/>
                  </a:lnTo>
                  <a:lnTo>
                    <a:pt x="2437" y="0"/>
                  </a:lnTo>
                  <a:lnTo>
                    <a:pt x="2437" y="0"/>
                  </a:lnTo>
                  <a:lnTo>
                    <a:pt x="2437" y="0"/>
                  </a:lnTo>
                  <a:close/>
                  <a:moveTo>
                    <a:pt x="1601" y="1456"/>
                  </a:moveTo>
                  <a:lnTo>
                    <a:pt x="1601" y="1456"/>
                  </a:lnTo>
                  <a:lnTo>
                    <a:pt x="1890" y="1456"/>
                  </a:lnTo>
                  <a:lnTo>
                    <a:pt x="1662" y="1747"/>
                  </a:lnTo>
                  <a:lnTo>
                    <a:pt x="1373" y="1747"/>
                  </a:lnTo>
                  <a:lnTo>
                    <a:pt x="1601" y="1456"/>
                  </a:lnTo>
                  <a:lnTo>
                    <a:pt x="1601" y="1456"/>
                  </a:lnTo>
                  <a:close/>
                  <a:moveTo>
                    <a:pt x="1165" y="1456"/>
                  </a:moveTo>
                  <a:lnTo>
                    <a:pt x="1165" y="1456"/>
                  </a:lnTo>
                  <a:lnTo>
                    <a:pt x="1456" y="1456"/>
                  </a:lnTo>
                  <a:lnTo>
                    <a:pt x="1229" y="1747"/>
                  </a:lnTo>
                  <a:lnTo>
                    <a:pt x="938" y="1747"/>
                  </a:lnTo>
                  <a:lnTo>
                    <a:pt x="1165" y="1456"/>
                  </a:lnTo>
                  <a:lnTo>
                    <a:pt x="1165" y="1456"/>
                  </a:lnTo>
                  <a:close/>
                  <a:moveTo>
                    <a:pt x="734" y="1456"/>
                  </a:moveTo>
                  <a:lnTo>
                    <a:pt x="734" y="1456"/>
                  </a:lnTo>
                  <a:lnTo>
                    <a:pt x="1023" y="1456"/>
                  </a:lnTo>
                  <a:lnTo>
                    <a:pt x="796" y="1747"/>
                  </a:lnTo>
                  <a:lnTo>
                    <a:pt x="504" y="1747"/>
                  </a:lnTo>
                  <a:lnTo>
                    <a:pt x="734" y="1456"/>
                  </a:lnTo>
                  <a:lnTo>
                    <a:pt x="734" y="1456"/>
                  </a:lnTo>
                  <a:close/>
                  <a:moveTo>
                    <a:pt x="301" y="1456"/>
                  </a:moveTo>
                  <a:lnTo>
                    <a:pt x="301" y="1456"/>
                  </a:lnTo>
                  <a:lnTo>
                    <a:pt x="590" y="1456"/>
                  </a:lnTo>
                  <a:lnTo>
                    <a:pt x="362" y="1747"/>
                  </a:lnTo>
                  <a:lnTo>
                    <a:pt x="71" y="1747"/>
                  </a:lnTo>
                  <a:lnTo>
                    <a:pt x="301" y="1456"/>
                  </a:lnTo>
                  <a:lnTo>
                    <a:pt x="301" y="1456"/>
                  </a:lnTo>
                  <a:close/>
                  <a:moveTo>
                    <a:pt x="21" y="1162"/>
                  </a:moveTo>
                  <a:lnTo>
                    <a:pt x="21" y="1162"/>
                  </a:lnTo>
                  <a:lnTo>
                    <a:pt x="14" y="1165"/>
                  </a:lnTo>
                  <a:lnTo>
                    <a:pt x="7" y="1167"/>
                  </a:lnTo>
                  <a:lnTo>
                    <a:pt x="2" y="1174"/>
                  </a:lnTo>
                  <a:lnTo>
                    <a:pt x="0" y="1184"/>
                  </a:lnTo>
                  <a:lnTo>
                    <a:pt x="0" y="1456"/>
                  </a:lnTo>
                  <a:lnTo>
                    <a:pt x="156" y="1456"/>
                  </a:lnTo>
                  <a:lnTo>
                    <a:pt x="0" y="1655"/>
                  </a:lnTo>
                  <a:lnTo>
                    <a:pt x="0" y="2491"/>
                  </a:lnTo>
                  <a:lnTo>
                    <a:pt x="2" y="2500"/>
                  </a:lnTo>
                  <a:lnTo>
                    <a:pt x="7" y="2505"/>
                  </a:lnTo>
                  <a:lnTo>
                    <a:pt x="14" y="2510"/>
                  </a:lnTo>
                  <a:lnTo>
                    <a:pt x="21" y="2512"/>
                  </a:lnTo>
                  <a:lnTo>
                    <a:pt x="1925" y="2512"/>
                  </a:lnTo>
                  <a:lnTo>
                    <a:pt x="1932" y="2510"/>
                  </a:lnTo>
                  <a:lnTo>
                    <a:pt x="1939" y="2505"/>
                  </a:lnTo>
                  <a:lnTo>
                    <a:pt x="1944" y="2500"/>
                  </a:lnTo>
                  <a:lnTo>
                    <a:pt x="1944" y="2491"/>
                  </a:lnTo>
                  <a:lnTo>
                    <a:pt x="1944" y="1747"/>
                  </a:lnTo>
                  <a:lnTo>
                    <a:pt x="1807" y="1747"/>
                  </a:lnTo>
                  <a:lnTo>
                    <a:pt x="1944" y="1570"/>
                  </a:lnTo>
                  <a:lnTo>
                    <a:pt x="1944" y="1184"/>
                  </a:lnTo>
                  <a:lnTo>
                    <a:pt x="1944" y="1174"/>
                  </a:lnTo>
                  <a:lnTo>
                    <a:pt x="1939" y="1167"/>
                  </a:lnTo>
                  <a:lnTo>
                    <a:pt x="1932" y="1165"/>
                  </a:lnTo>
                  <a:lnTo>
                    <a:pt x="1925" y="1162"/>
                  </a:lnTo>
                  <a:lnTo>
                    <a:pt x="21" y="1162"/>
                  </a:lnTo>
                  <a:lnTo>
                    <a:pt x="21" y="1162"/>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2399"/>
            </a:p>
          </p:txBody>
        </p:sp>
      </p:grpSp>
      <p:sp>
        <p:nvSpPr>
          <p:cNvPr id="42" name="Freeform 27"/>
          <p:cNvSpPr>
            <a:spLocks noEditPoints="1"/>
          </p:cNvSpPr>
          <p:nvPr/>
        </p:nvSpPr>
        <p:spPr bwMode="auto">
          <a:xfrm>
            <a:off x="1561585" y="4414271"/>
            <a:ext cx="278198" cy="282307"/>
          </a:xfrm>
          <a:custGeom>
            <a:avLst/>
            <a:gdLst/>
            <a:ahLst/>
            <a:cxnLst>
              <a:cxn ang="0">
                <a:pos x="122" y="38"/>
              </a:cxn>
              <a:cxn ang="0">
                <a:pos x="106" y="38"/>
              </a:cxn>
              <a:cxn ang="0">
                <a:pos x="106" y="3"/>
              </a:cxn>
              <a:cxn ang="0">
                <a:pos x="103" y="0"/>
              </a:cxn>
              <a:cxn ang="0">
                <a:pos x="46" y="0"/>
              </a:cxn>
              <a:cxn ang="0">
                <a:pos x="44" y="1"/>
              </a:cxn>
              <a:cxn ang="0">
                <a:pos x="24" y="21"/>
              </a:cxn>
              <a:cxn ang="0">
                <a:pos x="23" y="23"/>
              </a:cxn>
              <a:cxn ang="0">
                <a:pos x="23" y="38"/>
              </a:cxn>
              <a:cxn ang="0">
                <a:pos x="7" y="38"/>
              </a:cxn>
              <a:cxn ang="0">
                <a:pos x="0" y="45"/>
              </a:cxn>
              <a:cxn ang="0">
                <a:pos x="0" y="98"/>
              </a:cxn>
              <a:cxn ang="0">
                <a:pos x="7" y="105"/>
              </a:cxn>
              <a:cxn ang="0">
                <a:pos x="23" y="105"/>
              </a:cxn>
              <a:cxn ang="0">
                <a:pos x="23" y="122"/>
              </a:cxn>
              <a:cxn ang="0">
                <a:pos x="26" y="125"/>
              </a:cxn>
              <a:cxn ang="0">
                <a:pos x="103" y="125"/>
              </a:cxn>
              <a:cxn ang="0">
                <a:pos x="106" y="122"/>
              </a:cxn>
              <a:cxn ang="0">
                <a:pos x="106" y="105"/>
              </a:cxn>
              <a:cxn ang="0">
                <a:pos x="122" y="105"/>
              </a:cxn>
              <a:cxn ang="0">
                <a:pos x="129" y="98"/>
              </a:cxn>
              <a:cxn ang="0">
                <a:pos x="129" y="45"/>
              </a:cxn>
              <a:cxn ang="0">
                <a:pos x="122" y="38"/>
              </a:cxn>
              <a:cxn ang="0">
                <a:pos x="43" y="11"/>
              </a:cxn>
              <a:cxn ang="0">
                <a:pos x="43" y="20"/>
              </a:cxn>
              <a:cxn ang="0">
                <a:pos x="34" y="20"/>
              </a:cxn>
              <a:cxn ang="0">
                <a:pos x="43" y="11"/>
              </a:cxn>
              <a:cxn ang="0">
                <a:pos x="100" y="119"/>
              </a:cxn>
              <a:cxn ang="0">
                <a:pos x="29" y="119"/>
              </a:cxn>
              <a:cxn ang="0">
                <a:pos x="29" y="81"/>
              </a:cxn>
              <a:cxn ang="0">
                <a:pos x="100" y="81"/>
              </a:cxn>
              <a:cxn ang="0">
                <a:pos x="100" y="119"/>
              </a:cxn>
              <a:cxn ang="0">
                <a:pos x="100" y="38"/>
              </a:cxn>
              <a:cxn ang="0">
                <a:pos x="29" y="38"/>
              </a:cxn>
              <a:cxn ang="0">
                <a:pos x="29" y="26"/>
              </a:cxn>
              <a:cxn ang="0">
                <a:pos x="46" y="26"/>
              </a:cxn>
              <a:cxn ang="0">
                <a:pos x="49" y="23"/>
              </a:cxn>
              <a:cxn ang="0">
                <a:pos x="49" y="6"/>
              </a:cxn>
              <a:cxn ang="0">
                <a:pos x="100" y="6"/>
              </a:cxn>
              <a:cxn ang="0">
                <a:pos x="100" y="38"/>
              </a:cxn>
              <a:cxn ang="0">
                <a:pos x="116" y="100"/>
              </a:cxn>
              <a:cxn ang="0">
                <a:pos x="110" y="93"/>
              </a:cxn>
              <a:cxn ang="0">
                <a:pos x="116" y="87"/>
              </a:cxn>
              <a:cxn ang="0">
                <a:pos x="122" y="93"/>
              </a:cxn>
              <a:cxn ang="0">
                <a:pos x="116" y="100"/>
              </a:cxn>
              <a:cxn ang="0">
                <a:pos x="116" y="83"/>
              </a:cxn>
              <a:cxn ang="0">
                <a:pos x="110" y="77"/>
              </a:cxn>
              <a:cxn ang="0">
                <a:pos x="116" y="70"/>
              </a:cxn>
              <a:cxn ang="0">
                <a:pos x="122" y="77"/>
              </a:cxn>
              <a:cxn ang="0">
                <a:pos x="116" y="83"/>
              </a:cxn>
              <a:cxn ang="0">
                <a:pos x="116" y="56"/>
              </a:cxn>
              <a:cxn ang="0">
                <a:pos x="110" y="50"/>
              </a:cxn>
              <a:cxn ang="0">
                <a:pos x="116" y="44"/>
              </a:cxn>
              <a:cxn ang="0">
                <a:pos x="122" y="50"/>
              </a:cxn>
              <a:cxn ang="0">
                <a:pos x="116" y="56"/>
              </a:cxn>
            </a:cxnLst>
            <a:rect l="0" t="0" r="r" b="b"/>
            <a:pathLst>
              <a:path w="129" h="125">
                <a:moveTo>
                  <a:pt x="122" y="38"/>
                </a:moveTo>
                <a:cubicBezTo>
                  <a:pt x="106" y="38"/>
                  <a:pt x="106" y="38"/>
                  <a:pt x="106" y="38"/>
                </a:cubicBezTo>
                <a:cubicBezTo>
                  <a:pt x="106" y="3"/>
                  <a:pt x="106" y="3"/>
                  <a:pt x="106" y="3"/>
                </a:cubicBezTo>
                <a:cubicBezTo>
                  <a:pt x="106" y="2"/>
                  <a:pt x="104" y="0"/>
                  <a:pt x="103" y="0"/>
                </a:cubicBezTo>
                <a:cubicBezTo>
                  <a:pt x="46" y="0"/>
                  <a:pt x="46" y="0"/>
                  <a:pt x="46" y="0"/>
                </a:cubicBezTo>
                <a:cubicBezTo>
                  <a:pt x="45" y="0"/>
                  <a:pt x="44" y="1"/>
                  <a:pt x="44" y="1"/>
                </a:cubicBezTo>
                <a:cubicBezTo>
                  <a:pt x="24" y="21"/>
                  <a:pt x="24" y="21"/>
                  <a:pt x="24" y="21"/>
                </a:cubicBezTo>
                <a:cubicBezTo>
                  <a:pt x="23" y="22"/>
                  <a:pt x="23" y="22"/>
                  <a:pt x="23" y="23"/>
                </a:cubicBezTo>
                <a:cubicBezTo>
                  <a:pt x="23" y="38"/>
                  <a:pt x="23" y="38"/>
                  <a:pt x="23" y="38"/>
                </a:cubicBezTo>
                <a:cubicBezTo>
                  <a:pt x="7" y="38"/>
                  <a:pt x="7" y="38"/>
                  <a:pt x="7" y="38"/>
                </a:cubicBezTo>
                <a:cubicBezTo>
                  <a:pt x="3" y="38"/>
                  <a:pt x="0" y="41"/>
                  <a:pt x="0" y="45"/>
                </a:cubicBezTo>
                <a:cubicBezTo>
                  <a:pt x="0" y="98"/>
                  <a:pt x="0" y="98"/>
                  <a:pt x="0" y="98"/>
                </a:cubicBezTo>
                <a:cubicBezTo>
                  <a:pt x="0" y="102"/>
                  <a:pt x="3" y="105"/>
                  <a:pt x="7" y="105"/>
                </a:cubicBezTo>
                <a:cubicBezTo>
                  <a:pt x="23" y="105"/>
                  <a:pt x="23" y="105"/>
                  <a:pt x="23" y="105"/>
                </a:cubicBezTo>
                <a:cubicBezTo>
                  <a:pt x="23" y="122"/>
                  <a:pt x="23" y="122"/>
                  <a:pt x="23" y="122"/>
                </a:cubicBezTo>
                <a:cubicBezTo>
                  <a:pt x="23" y="124"/>
                  <a:pt x="25" y="125"/>
                  <a:pt x="26" y="125"/>
                </a:cubicBezTo>
                <a:cubicBezTo>
                  <a:pt x="103" y="125"/>
                  <a:pt x="103" y="125"/>
                  <a:pt x="103" y="125"/>
                </a:cubicBezTo>
                <a:cubicBezTo>
                  <a:pt x="104" y="125"/>
                  <a:pt x="106" y="124"/>
                  <a:pt x="106" y="122"/>
                </a:cubicBezTo>
                <a:cubicBezTo>
                  <a:pt x="106" y="105"/>
                  <a:pt x="106" y="105"/>
                  <a:pt x="106" y="105"/>
                </a:cubicBezTo>
                <a:cubicBezTo>
                  <a:pt x="122" y="105"/>
                  <a:pt x="122" y="105"/>
                  <a:pt x="122" y="105"/>
                </a:cubicBezTo>
                <a:cubicBezTo>
                  <a:pt x="126" y="105"/>
                  <a:pt x="129" y="102"/>
                  <a:pt x="129" y="98"/>
                </a:cubicBezTo>
                <a:cubicBezTo>
                  <a:pt x="129" y="45"/>
                  <a:pt x="129" y="45"/>
                  <a:pt x="129" y="45"/>
                </a:cubicBezTo>
                <a:cubicBezTo>
                  <a:pt x="129" y="41"/>
                  <a:pt x="126" y="38"/>
                  <a:pt x="122" y="38"/>
                </a:cubicBezTo>
                <a:close/>
                <a:moveTo>
                  <a:pt x="43" y="11"/>
                </a:moveTo>
                <a:cubicBezTo>
                  <a:pt x="43" y="20"/>
                  <a:pt x="43" y="20"/>
                  <a:pt x="43" y="20"/>
                </a:cubicBezTo>
                <a:cubicBezTo>
                  <a:pt x="34" y="20"/>
                  <a:pt x="34" y="20"/>
                  <a:pt x="34" y="20"/>
                </a:cubicBezTo>
                <a:lnTo>
                  <a:pt x="43" y="11"/>
                </a:lnTo>
                <a:close/>
                <a:moveTo>
                  <a:pt x="100" y="119"/>
                </a:moveTo>
                <a:cubicBezTo>
                  <a:pt x="29" y="119"/>
                  <a:pt x="29" y="119"/>
                  <a:pt x="29" y="119"/>
                </a:cubicBezTo>
                <a:cubicBezTo>
                  <a:pt x="29" y="81"/>
                  <a:pt x="29" y="81"/>
                  <a:pt x="29" y="81"/>
                </a:cubicBezTo>
                <a:cubicBezTo>
                  <a:pt x="100" y="81"/>
                  <a:pt x="100" y="81"/>
                  <a:pt x="100" y="81"/>
                </a:cubicBezTo>
                <a:lnTo>
                  <a:pt x="100" y="119"/>
                </a:lnTo>
                <a:close/>
                <a:moveTo>
                  <a:pt x="100" y="38"/>
                </a:moveTo>
                <a:cubicBezTo>
                  <a:pt x="29" y="38"/>
                  <a:pt x="29" y="38"/>
                  <a:pt x="29" y="38"/>
                </a:cubicBezTo>
                <a:cubicBezTo>
                  <a:pt x="29" y="26"/>
                  <a:pt x="29" y="26"/>
                  <a:pt x="29" y="26"/>
                </a:cubicBezTo>
                <a:cubicBezTo>
                  <a:pt x="46" y="26"/>
                  <a:pt x="46" y="26"/>
                  <a:pt x="46" y="26"/>
                </a:cubicBezTo>
                <a:cubicBezTo>
                  <a:pt x="48" y="26"/>
                  <a:pt x="49" y="25"/>
                  <a:pt x="49" y="23"/>
                </a:cubicBezTo>
                <a:cubicBezTo>
                  <a:pt x="49" y="6"/>
                  <a:pt x="49" y="6"/>
                  <a:pt x="49" y="6"/>
                </a:cubicBezTo>
                <a:cubicBezTo>
                  <a:pt x="100" y="6"/>
                  <a:pt x="100" y="6"/>
                  <a:pt x="100" y="6"/>
                </a:cubicBezTo>
                <a:lnTo>
                  <a:pt x="100" y="38"/>
                </a:lnTo>
                <a:close/>
                <a:moveTo>
                  <a:pt x="116" y="100"/>
                </a:moveTo>
                <a:cubicBezTo>
                  <a:pt x="113" y="100"/>
                  <a:pt x="110" y="97"/>
                  <a:pt x="110" y="93"/>
                </a:cubicBezTo>
                <a:cubicBezTo>
                  <a:pt x="110" y="90"/>
                  <a:pt x="113" y="87"/>
                  <a:pt x="116" y="87"/>
                </a:cubicBezTo>
                <a:cubicBezTo>
                  <a:pt x="120" y="87"/>
                  <a:pt x="122" y="90"/>
                  <a:pt x="122" y="93"/>
                </a:cubicBezTo>
                <a:cubicBezTo>
                  <a:pt x="122" y="97"/>
                  <a:pt x="120" y="100"/>
                  <a:pt x="116" y="100"/>
                </a:cubicBezTo>
                <a:close/>
                <a:moveTo>
                  <a:pt x="116" y="83"/>
                </a:moveTo>
                <a:cubicBezTo>
                  <a:pt x="113" y="83"/>
                  <a:pt x="110" y="80"/>
                  <a:pt x="110" y="77"/>
                </a:cubicBezTo>
                <a:cubicBezTo>
                  <a:pt x="110" y="73"/>
                  <a:pt x="113" y="70"/>
                  <a:pt x="116" y="70"/>
                </a:cubicBezTo>
                <a:cubicBezTo>
                  <a:pt x="120" y="70"/>
                  <a:pt x="122" y="73"/>
                  <a:pt x="122" y="77"/>
                </a:cubicBezTo>
                <a:cubicBezTo>
                  <a:pt x="122" y="80"/>
                  <a:pt x="120" y="83"/>
                  <a:pt x="116" y="83"/>
                </a:cubicBezTo>
                <a:close/>
                <a:moveTo>
                  <a:pt x="116" y="56"/>
                </a:moveTo>
                <a:cubicBezTo>
                  <a:pt x="113" y="56"/>
                  <a:pt x="110" y="54"/>
                  <a:pt x="110" y="50"/>
                </a:cubicBezTo>
                <a:cubicBezTo>
                  <a:pt x="110" y="47"/>
                  <a:pt x="113" y="44"/>
                  <a:pt x="116" y="44"/>
                </a:cubicBezTo>
                <a:cubicBezTo>
                  <a:pt x="120" y="44"/>
                  <a:pt x="122" y="47"/>
                  <a:pt x="122" y="50"/>
                </a:cubicBezTo>
                <a:cubicBezTo>
                  <a:pt x="122" y="54"/>
                  <a:pt x="120" y="56"/>
                  <a:pt x="116" y="56"/>
                </a:cubicBezTo>
                <a:close/>
              </a:path>
            </a:pathLst>
          </a:custGeom>
          <a:solidFill>
            <a:schemeClr val="tx2"/>
          </a:solidFill>
          <a:ln w="9525">
            <a:noFill/>
            <a:round/>
            <a:headEnd/>
            <a:tailEnd/>
          </a:ln>
          <a:effectLst/>
        </p:spPr>
        <p:txBody>
          <a:bodyPr vert="horz" wrap="square" lIns="121889" tIns="60944" rIns="121889" bIns="60944" numCol="1" anchor="t" anchorCtr="0" compatLnSpc="1">
            <a:prstTxWarp prst="textNoShape">
              <a:avLst/>
            </a:prstTxWarp>
          </a:bodyPr>
          <a:lstStyle/>
          <a:p>
            <a:pPr defTabSz="914231"/>
            <a:endParaRPr lang="en-US" sz="1867">
              <a:solidFill>
                <a:srgbClr val="676767"/>
              </a:solidFill>
            </a:endParaRPr>
          </a:p>
        </p:txBody>
      </p:sp>
      <p:sp>
        <p:nvSpPr>
          <p:cNvPr id="43" name="Freeform 9"/>
          <p:cNvSpPr>
            <a:spLocks noEditPoints="1"/>
          </p:cNvSpPr>
          <p:nvPr/>
        </p:nvSpPr>
        <p:spPr bwMode="auto">
          <a:xfrm>
            <a:off x="676150" y="4447880"/>
            <a:ext cx="328205" cy="248697"/>
          </a:xfrm>
          <a:custGeom>
            <a:avLst/>
            <a:gdLst/>
            <a:ahLst/>
            <a:cxnLst>
              <a:cxn ang="0">
                <a:pos x="52" y="172"/>
              </a:cxn>
              <a:cxn ang="0">
                <a:pos x="0" y="201"/>
              </a:cxn>
              <a:cxn ang="0">
                <a:pos x="72" y="326"/>
              </a:cxn>
              <a:cxn ang="0">
                <a:pos x="123" y="297"/>
              </a:cxn>
              <a:cxn ang="0">
                <a:pos x="52" y="172"/>
              </a:cxn>
              <a:cxn ang="0">
                <a:pos x="327" y="203"/>
              </a:cxn>
              <a:cxn ang="0">
                <a:pos x="423" y="152"/>
              </a:cxn>
              <a:cxn ang="0">
                <a:pos x="428" y="134"/>
              </a:cxn>
              <a:cxn ang="0">
                <a:pos x="362" y="9"/>
              </a:cxn>
              <a:cxn ang="0">
                <a:pos x="345" y="3"/>
              </a:cxn>
              <a:cxn ang="0">
                <a:pos x="109" y="128"/>
              </a:cxn>
              <a:cxn ang="0">
                <a:pos x="104" y="146"/>
              </a:cxn>
              <a:cxn ang="0">
                <a:pos x="113" y="163"/>
              </a:cxn>
              <a:cxn ang="0">
                <a:pos x="89" y="175"/>
              </a:cxn>
              <a:cxn ang="0">
                <a:pos x="90" y="184"/>
              </a:cxn>
              <a:cxn ang="0">
                <a:pos x="130" y="259"/>
              </a:cxn>
              <a:cxn ang="0">
                <a:pos x="137" y="265"/>
              </a:cxn>
              <a:cxn ang="0">
                <a:pos x="161" y="252"/>
              </a:cxn>
              <a:cxn ang="0">
                <a:pos x="170" y="270"/>
              </a:cxn>
              <a:cxn ang="0">
                <a:pos x="188" y="277"/>
              </a:cxn>
              <a:cxn ang="0">
                <a:pos x="281" y="227"/>
              </a:cxn>
              <a:cxn ang="0">
                <a:pos x="499" y="378"/>
              </a:cxn>
              <a:cxn ang="0">
                <a:pos x="499" y="274"/>
              </a:cxn>
              <a:cxn ang="0">
                <a:pos x="327" y="203"/>
              </a:cxn>
            </a:cxnLst>
            <a:rect l="0" t="0" r="r" b="b"/>
            <a:pathLst>
              <a:path w="499" h="378">
                <a:moveTo>
                  <a:pt x="52" y="172"/>
                </a:moveTo>
                <a:cubicBezTo>
                  <a:pt x="0" y="201"/>
                  <a:pt x="0" y="201"/>
                  <a:pt x="0" y="201"/>
                </a:cubicBezTo>
                <a:cubicBezTo>
                  <a:pt x="72" y="326"/>
                  <a:pt x="72" y="326"/>
                  <a:pt x="72" y="326"/>
                </a:cubicBezTo>
                <a:cubicBezTo>
                  <a:pt x="123" y="297"/>
                  <a:pt x="123" y="297"/>
                  <a:pt x="123" y="297"/>
                </a:cubicBezTo>
                <a:cubicBezTo>
                  <a:pt x="123" y="297"/>
                  <a:pt x="106" y="220"/>
                  <a:pt x="52" y="172"/>
                </a:cubicBezTo>
                <a:close/>
                <a:moveTo>
                  <a:pt x="327" y="203"/>
                </a:moveTo>
                <a:cubicBezTo>
                  <a:pt x="423" y="152"/>
                  <a:pt x="423" y="152"/>
                  <a:pt x="423" y="152"/>
                </a:cubicBezTo>
                <a:cubicBezTo>
                  <a:pt x="429" y="148"/>
                  <a:pt x="432" y="140"/>
                  <a:pt x="428" y="134"/>
                </a:cubicBezTo>
                <a:cubicBezTo>
                  <a:pt x="362" y="9"/>
                  <a:pt x="362" y="9"/>
                  <a:pt x="362" y="9"/>
                </a:cubicBezTo>
                <a:cubicBezTo>
                  <a:pt x="359" y="3"/>
                  <a:pt x="351" y="0"/>
                  <a:pt x="345" y="3"/>
                </a:cubicBezTo>
                <a:cubicBezTo>
                  <a:pt x="109" y="128"/>
                  <a:pt x="109" y="128"/>
                  <a:pt x="109" y="128"/>
                </a:cubicBezTo>
                <a:cubicBezTo>
                  <a:pt x="103" y="131"/>
                  <a:pt x="101" y="139"/>
                  <a:pt x="104" y="146"/>
                </a:cubicBezTo>
                <a:cubicBezTo>
                  <a:pt x="113" y="163"/>
                  <a:pt x="113" y="163"/>
                  <a:pt x="113" y="163"/>
                </a:cubicBezTo>
                <a:cubicBezTo>
                  <a:pt x="89" y="175"/>
                  <a:pt x="89" y="175"/>
                  <a:pt x="89" y="175"/>
                </a:cubicBezTo>
                <a:cubicBezTo>
                  <a:pt x="88" y="176"/>
                  <a:pt x="88" y="180"/>
                  <a:pt x="90" y="184"/>
                </a:cubicBezTo>
                <a:cubicBezTo>
                  <a:pt x="130" y="259"/>
                  <a:pt x="130" y="259"/>
                  <a:pt x="130" y="259"/>
                </a:cubicBezTo>
                <a:cubicBezTo>
                  <a:pt x="132" y="263"/>
                  <a:pt x="135" y="266"/>
                  <a:pt x="137" y="265"/>
                </a:cubicBezTo>
                <a:cubicBezTo>
                  <a:pt x="161" y="252"/>
                  <a:pt x="161" y="252"/>
                  <a:pt x="161" y="252"/>
                </a:cubicBezTo>
                <a:cubicBezTo>
                  <a:pt x="170" y="270"/>
                  <a:pt x="170" y="270"/>
                  <a:pt x="170" y="270"/>
                </a:cubicBezTo>
                <a:cubicBezTo>
                  <a:pt x="174" y="277"/>
                  <a:pt x="182" y="280"/>
                  <a:pt x="188" y="277"/>
                </a:cubicBezTo>
                <a:cubicBezTo>
                  <a:pt x="281" y="227"/>
                  <a:pt x="281" y="227"/>
                  <a:pt x="281" y="227"/>
                </a:cubicBezTo>
                <a:cubicBezTo>
                  <a:pt x="499" y="378"/>
                  <a:pt x="499" y="378"/>
                  <a:pt x="499" y="378"/>
                </a:cubicBezTo>
                <a:cubicBezTo>
                  <a:pt x="499" y="274"/>
                  <a:pt x="499" y="274"/>
                  <a:pt x="499" y="274"/>
                </a:cubicBezTo>
                <a:lnTo>
                  <a:pt x="327" y="203"/>
                </a:lnTo>
                <a:close/>
              </a:path>
            </a:pathLst>
          </a:custGeom>
          <a:solidFill>
            <a:schemeClr val="tx2"/>
          </a:solidFill>
          <a:ln w="9525">
            <a:noFill/>
            <a:round/>
            <a:headEnd/>
            <a:tailEnd/>
          </a:ln>
          <a:effectLst/>
        </p:spPr>
        <p:txBody>
          <a:bodyPr vert="horz" wrap="square" lIns="121889" tIns="60944" rIns="121889" bIns="60944" numCol="1" anchor="t" anchorCtr="0" compatLnSpc="1">
            <a:prstTxWarp prst="textNoShape">
              <a:avLst/>
            </a:prstTxWarp>
          </a:bodyPr>
          <a:lstStyle/>
          <a:p>
            <a:pPr defTabSz="914231"/>
            <a:endParaRPr lang="en-US" sz="1867" dirty="0">
              <a:solidFill>
                <a:srgbClr val="676767"/>
              </a:solidFill>
            </a:endParaRPr>
          </a:p>
        </p:txBody>
      </p:sp>
      <p:sp>
        <p:nvSpPr>
          <p:cNvPr id="44" name="Freeform 12"/>
          <p:cNvSpPr>
            <a:spLocks noEditPoints="1"/>
          </p:cNvSpPr>
          <p:nvPr/>
        </p:nvSpPr>
        <p:spPr bwMode="auto">
          <a:xfrm>
            <a:off x="1131146" y="4469239"/>
            <a:ext cx="303645" cy="227339"/>
          </a:xfrm>
          <a:custGeom>
            <a:avLst/>
            <a:gdLst>
              <a:gd name="T0" fmla="*/ 1504 w 1544"/>
              <a:gd name="T1" fmla="*/ 0 h 1156"/>
              <a:gd name="T2" fmla="*/ 40 w 1544"/>
              <a:gd name="T3" fmla="*/ 0 h 1156"/>
              <a:gd name="T4" fmla="*/ 0 w 1544"/>
              <a:gd name="T5" fmla="*/ 40 h 1156"/>
              <a:gd name="T6" fmla="*/ 0 w 1544"/>
              <a:gd name="T7" fmla="*/ 1116 h 1156"/>
              <a:gd name="T8" fmla="*/ 40 w 1544"/>
              <a:gd name="T9" fmla="*/ 1156 h 1156"/>
              <a:gd name="T10" fmla="*/ 1504 w 1544"/>
              <a:gd name="T11" fmla="*/ 1156 h 1156"/>
              <a:gd name="T12" fmla="*/ 1544 w 1544"/>
              <a:gd name="T13" fmla="*/ 1116 h 1156"/>
              <a:gd name="T14" fmla="*/ 1544 w 1544"/>
              <a:gd name="T15" fmla="*/ 40 h 1156"/>
              <a:gd name="T16" fmla="*/ 1504 w 1544"/>
              <a:gd name="T17" fmla="*/ 0 h 1156"/>
              <a:gd name="T18" fmla="*/ 1330 w 1544"/>
              <a:gd name="T19" fmla="*/ 318 h 1156"/>
              <a:gd name="T20" fmla="*/ 1455 w 1544"/>
              <a:gd name="T21" fmla="*/ 536 h 1156"/>
              <a:gd name="T22" fmla="*/ 1204 w 1544"/>
              <a:gd name="T23" fmla="*/ 536 h 1156"/>
              <a:gd name="T24" fmla="*/ 1330 w 1544"/>
              <a:gd name="T25" fmla="*/ 318 h 1156"/>
              <a:gd name="T26" fmla="*/ 1092 w 1544"/>
              <a:gd name="T27" fmla="*/ 770 h 1156"/>
              <a:gd name="T28" fmla="*/ 1066 w 1544"/>
              <a:gd name="T29" fmla="*/ 796 h 1156"/>
              <a:gd name="T30" fmla="*/ 198 w 1544"/>
              <a:gd name="T31" fmla="*/ 796 h 1156"/>
              <a:gd name="T32" fmla="*/ 172 w 1544"/>
              <a:gd name="T33" fmla="*/ 770 h 1156"/>
              <a:gd name="T34" fmla="*/ 172 w 1544"/>
              <a:gd name="T35" fmla="*/ 214 h 1156"/>
              <a:gd name="T36" fmla="*/ 198 w 1544"/>
              <a:gd name="T37" fmla="*/ 188 h 1156"/>
              <a:gd name="T38" fmla="*/ 1066 w 1544"/>
              <a:gd name="T39" fmla="*/ 188 h 1156"/>
              <a:gd name="T40" fmla="*/ 1092 w 1544"/>
              <a:gd name="T41" fmla="*/ 214 h 1156"/>
              <a:gd name="T42" fmla="*/ 1092 w 1544"/>
              <a:gd name="T43" fmla="*/ 770 h 1156"/>
              <a:gd name="T44" fmla="*/ 280 w 1544"/>
              <a:gd name="T45" fmla="*/ 1059 h 1156"/>
              <a:gd name="T46" fmla="*/ 202 w 1544"/>
              <a:gd name="T47" fmla="*/ 981 h 1156"/>
              <a:gd name="T48" fmla="*/ 280 w 1544"/>
              <a:gd name="T49" fmla="*/ 902 h 1156"/>
              <a:gd name="T50" fmla="*/ 359 w 1544"/>
              <a:gd name="T51" fmla="*/ 981 h 1156"/>
              <a:gd name="T52" fmla="*/ 280 w 1544"/>
              <a:gd name="T53" fmla="*/ 1059 h 1156"/>
              <a:gd name="T54" fmla="*/ 620 w 1544"/>
              <a:gd name="T55" fmla="*/ 1059 h 1156"/>
              <a:gd name="T56" fmla="*/ 542 w 1544"/>
              <a:gd name="T57" fmla="*/ 981 h 1156"/>
              <a:gd name="T58" fmla="*/ 620 w 1544"/>
              <a:gd name="T59" fmla="*/ 902 h 1156"/>
              <a:gd name="T60" fmla="*/ 699 w 1544"/>
              <a:gd name="T61" fmla="*/ 981 h 1156"/>
              <a:gd name="T62" fmla="*/ 620 w 1544"/>
              <a:gd name="T63" fmla="*/ 1059 h 1156"/>
              <a:gd name="T64" fmla="*/ 960 w 1544"/>
              <a:gd name="T65" fmla="*/ 1059 h 1156"/>
              <a:gd name="T66" fmla="*/ 882 w 1544"/>
              <a:gd name="T67" fmla="*/ 981 h 1156"/>
              <a:gd name="T68" fmla="*/ 960 w 1544"/>
              <a:gd name="T69" fmla="*/ 902 h 1156"/>
              <a:gd name="T70" fmla="*/ 1039 w 1544"/>
              <a:gd name="T71" fmla="*/ 981 h 1156"/>
              <a:gd name="T72" fmla="*/ 960 w 1544"/>
              <a:gd name="T73" fmla="*/ 1059 h 1156"/>
              <a:gd name="T74" fmla="*/ 1330 w 1544"/>
              <a:gd name="T75" fmla="*/ 840 h 1156"/>
              <a:gd name="T76" fmla="*/ 1204 w 1544"/>
              <a:gd name="T77" fmla="*/ 624 h 1156"/>
              <a:gd name="T78" fmla="*/ 1455 w 1544"/>
              <a:gd name="T79" fmla="*/ 624 h 1156"/>
              <a:gd name="T80" fmla="*/ 1330 w 1544"/>
              <a:gd name="T81" fmla="*/ 84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4" h="1156">
                <a:moveTo>
                  <a:pt x="1504" y="0"/>
                </a:moveTo>
                <a:cubicBezTo>
                  <a:pt x="40" y="0"/>
                  <a:pt x="40" y="0"/>
                  <a:pt x="40" y="0"/>
                </a:cubicBezTo>
                <a:cubicBezTo>
                  <a:pt x="18" y="0"/>
                  <a:pt x="0" y="18"/>
                  <a:pt x="0" y="40"/>
                </a:cubicBezTo>
                <a:cubicBezTo>
                  <a:pt x="0" y="1116"/>
                  <a:pt x="0" y="1116"/>
                  <a:pt x="0" y="1116"/>
                </a:cubicBezTo>
                <a:cubicBezTo>
                  <a:pt x="0" y="1138"/>
                  <a:pt x="18" y="1156"/>
                  <a:pt x="40" y="1156"/>
                </a:cubicBezTo>
                <a:cubicBezTo>
                  <a:pt x="1504" y="1156"/>
                  <a:pt x="1504" y="1156"/>
                  <a:pt x="1504" y="1156"/>
                </a:cubicBezTo>
                <a:cubicBezTo>
                  <a:pt x="1526" y="1156"/>
                  <a:pt x="1544" y="1138"/>
                  <a:pt x="1544" y="1116"/>
                </a:cubicBezTo>
                <a:cubicBezTo>
                  <a:pt x="1544" y="40"/>
                  <a:pt x="1544" y="40"/>
                  <a:pt x="1544" y="40"/>
                </a:cubicBezTo>
                <a:cubicBezTo>
                  <a:pt x="1544" y="18"/>
                  <a:pt x="1526" y="0"/>
                  <a:pt x="1504" y="0"/>
                </a:cubicBezTo>
                <a:close/>
                <a:moveTo>
                  <a:pt x="1330" y="318"/>
                </a:moveTo>
                <a:cubicBezTo>
                  <a:pt x="1455" y="536"/>
                  <a:pt x="1455" y="536"/>
                  <a:pt x="1455" y="536"/>
                </a:cubicBezTo>
                <a:cubicBezTo>
                  <a:pt x="1204" y="536"/>
                  <a:pt x="1204" y="536"/>
                  <a:pt x="1204" y="536"/>
                </a:cubicBezTo>
                <a:lnTo>
                  <a:pt x="1330" y="318"/>
                </a:lnTo>
                <a:close/>
                <a:moveTo>
                  <a:pt x="1092" y="770"/>
                </a:moveTo>
                <a:cubicBezTo>
                  <a:pt x="1092" y="784"/>
                  <a:pt x="1080" y="796"/>
                  <a:pt x="1066" y="796"/>
                </a:cubicBezTo>
                <a:cubicBezTo>
                  <a:pt x="198" y="796"/>
                  <a:pt x="198" y="796"/>
                  <a:pt x="198" y="796"/>
                </a:cubicBezTo>
                <a:cubicBezTo>
                  <a:pt x="184" y="796"/>
                  <a:pt x="172" y="784"/>
                  <a:pt x="172" y="770"/>
                </a:cubicBezTo>
                <a:cubicBezTo>
                  <a:pt x="172" y="214"/>
                  <a:pt x="172" y="214"/>
                  <a:pt x="172" y="214"/>
                </a:cubicBezTo>
                <a:cubicBezTo>
                  <a:pt x="172" y="200"/>
                  <a:pt x="184" y="188"/>
                  <a:pt x="198" y="188"/>
                </a:cubicBezTo>
                <a:cubicBezTo>
                  <a:pt x="1066" y="188"/>
                  <a:pt x="1066" y="188"/>
                  <a:pt x="1066" y="188"/>
                </a:cubicBezTo>
                <a:cubicBezTo>
                  <a:pt x="1080" y="188"/>
                  <a:pt x="1092" y="200"/>
                  <a:pt x="1092" y="214"/>
                </a:cubicBezTo>
                <a:lnTo>
                  <a:pt x="1092" y="770"/>
                </a:lnTo>
                <a:close/>
                <a:moveTo>
                  <a:pt x="280" y="1059"/>
                </a:moveTo>
                <a:cubicBezTo>
                  <a:pt x="237" y="1059"/>
                  <a:pt x="202" y="1024"/>
                  <a:pt x="202" y="981"/>
                </a:cubicBezTo>
                <a:cubicBezTo>
                  <a:pt x="202" y="937"/>
                  <a:pt x="237" y="902"/>
                  <a:pt x="280" y="902"/>
                </a:cubicBezTo>
                <a:cubicBezTo>
                  <a:pt x="324" y="902"/>
                  <a:pt x="359" y="937"/>
                  <a:pt x="359" y="981"/>
                </a:cubicBezTo>
                <a:cubicBezTo>
                  <a:pt x="359" y="1024"/>
                  <a:pt x="324" y="1059"/>
                  <a:pt x="280" y="1059"/>
                </a:cubicBezTo>
                <a:close/>
                <a:moveTo>
                  <a:pt x="620" y="1059"/>
                </a:moveTo>
                <a:cubicBezTo>
                  <a:pt x="577" y="1059"/>
                  <a:pt x="542" y="1024"/>
                  <a:pt x="542" y="981"/>
                </a:cubicBezTo>
                <a:cubicBezTo>
                  <a:pt x="542" y="937"/>
                  <a:pt x="577" y="902"/>
                  <a:pt x="620" y="902"/>
                </a:cubicBezTo>
                <a:cubicBezTo>
                  <a:pt x="664" y="902"/>
                  <a:pt x="699" y="937"/>
                  <a:pt x="699" y="981"/>
                </a:cubicBezTo>
                <a:cubicBezTo>
                  <a:pt x="699" y="1024"/>
                  <a:pt x="664" y="1059"/>
                  <a:pt x="620" y="1059"/>
                </a:cubicBezTo>
                <a:close/>
                <a:moveTo>
                  <a:pt x="960" y="1059"/>
                </a:moveTo>
                <a:cubicBezTo>
                  <a:pt x="917" y="1059"/>
                  <a:pt x="882" y="1024"/>
                  <a:pt x="882" y="981"/>
                </a:cubicBezTo>
                <a:cubicBezTo>
                  <a:pt x="882" y="937"/>
                  <a:pt x="917" y="902"/>
                  <a:pt x="960" y="902"/>
                </a:cubicBezTo>
                <a:cubicBezTo>
                  <a:pt x="1004" y="902"/>
                  <a:pt x="1039" y="937"/>
                  <a:pt x="1039" y="981"/>
                </a:cubicBezTo>
                <a:cubicBezTo>
                  <a:pt x="1039" y="1024"/>
                  <a:pt x="1004" y="1059"/>
                  <a:pt x="960" y="1059"/>
                </a:cubicBezTo>
                <a:close/>
                <a:moveTo>
                  <a:pt x="1330" y="840"/>
                </a:moveTo>
                <a:cubicBezTo>
                  <a:pt x="1204" y="624"/>
                  <a:pt x="1204" y="624"/>
                  <a:pt x="1204" y="624"/>
                </a:cubicBezTo>
                <a:cubicBezTo>
                  <a:pt x="1455" y="624"/>
                  <a:pt x="1455" y="624"/>
                  <a:pt x="1455" y="624"/>
                </a:cubicBezTo>
                <a:lnTo>
                  <a:pt x="1330" y="840"/>
                </a:lnTo>
                <a:close/>
              </a:path>
            </a:pathLst>
          </a:custGeom>
          <a:solidFill>
            <a:schemeClr val="tx2"/>
          </a:solidFill>
          <a:ln w="9525">
            <a:noFill/>
            <a:round/>
            <a:headEnd/>
            <a:tailEnd/>
          </a:ln>
          <a:effectLst/>
        </p:spPr>
        <p:txBody>
          <a:bodyPr vert="horz" wrap="square" lIns="121889" tIns="60944" rIns="121889" bIns="60944" numCol="1" anchor="t" anchorCtr="0" compatLnSpc="1">
            <a:prstTxWarp prst="textNoShape">
              <a:avLst/>
            </a:prstTxWarp>
          </a:bodyPr>
          <a:lstStyle/>
          <a:p>
            <a:pPr defTabSz="914231"/>
            <a:endParaRPr lang="en-US" sz="1867">
              <a:solidFill>
                <a:srgbClr val="676767"/>
              </a:solidFill>
            </a:endParaRPr>
          </a:p>
        </p:txBody>
      </p:sp>
      <p:sp>
        <p:nvSpPr>
          <p:cNvPr id="45" name="Freeform 93"/>
          <p:cNvSpPr>
            <a:spLocks noEditPoints="1"/>
          </p:cNvSpPr>
          <p:nvPr/>
        </p:nvSpPr>
        <p:spPr bwMode="auto">
          <a:xfrm>
            <a:off x="2371565" y="4455930"/>
            <a:ext cx="270692" cy="248697"/>
          </a:xfrm>
          <a:custGeom>
            <a:avLst/>
            <a:gdLst>
              <a:gd name="T0" fmla="*/ 157 w 352"/>
              <a:gd name="T1" fmla="*/ 303 h 348"/>
              <a:gd name="T2" fmla="*/ 22 w 352"/>
              <a:gd name="T3" fmla="*/ 303 h 348"/>
              <a:gd name="T4" fmla="*/ 0 w 352"/>
              <a:gd name="T5" fmla="*/ 325 h 348"/>
              <a:gd name="T6" fmla="*/ 352 w 352"/>
              <a:gd name="T7" fmla="*/ 325 h 348"/>
              <a:gd name="T8" fmla="*/ 220 w 352"/>
              <a:gd name="T9" fmla="*/ 318 h 348"/>
              <a:gd name="T10" fmla="*/ 191 w 352"/>
              <a:gd name="T11" fmla="*/ 318 h 348"/>
              <a:gd name="T12" fmla="*/ 216 w 352"/>
              <a:gd name="T13" fmla="*/ 293 h 348"/>
              <a:gd name="T14" fmla="*/ 220 w 352"/>
              <a:gd name="T15" fmla="*/ 279 h 348"/>
              <a:gd name="T16" fmla="*/ 191 w 352"/>
              <a:gd name="T17" fmla="*/ 279 h 348"/>
              <a:gd name="T18" fmla="*/ 216 w 352"/>
              <a:gd name="T19" fmla="*/ 255 h 348"/>
              <a:gd name="T20" fmla="*/ 220 w 352"/>
              <a:gd name="T21" fmla="*/ 241 h 348"/>
              <a:gd name="T22" fmla="*/ 191 w 352"/>
              <a:gd name="T23" fmla="*/ 241 h 348"/>
              <a:gd name="T24" fmla="*/ 216 w 352"/>
              <a:gd name="T25" fmla="*/ 217 h 348"/>
              <a:gd name="T26" fmla="*/ 220 w 352"/>
              <a:gd name="T27" fmla="*/ 203 h 348"/>
              <a:gd name="T28" fmla="*/ 191 w 352"/>
              <a:gd name="T29" fmla="*/ 203 h 348"/>
              <a:gd name="T30" fmla="*/ 216 w 352"/>
              <a:gd name="T31" fmla="*/ 178 h 348"/>
              <a:gd name="T32" fmla="*/ 274 w 352"/>
              <a:gd name="T33" fmla="*/ 318 h 348"/>
              <a:gd name="T34" fmla="*/ 246 w 352"/>
              <a:gd name="T35" fmla="*/ 318 h 348"/>
              <a:gd name="T36" fmla="*/ 270 w 352"/>
              <a:gd name="T37" fmla="*/ 293 h 348"/>
              <a:gd name="T38" fmla="*/ 274 w 352"/>
              <a:gd name="T39" fmla="*/ 279 h 348"/>
              <a:gd name="T40" fmla="*/ 246 w 352"/>
              <a:gd name="T41" fmla="*/ 279 h 348"/>
              <a:gd name="T42" fmla="*/ 270 w 352"/>
              <a:gd name="T43" fmla="*/ 255 h 348"/>
              <a:gd name="T44" fmla="*/ 274 w 352"/>
              <a:gd name="T45" fmla="*/ 241 h 348"/>
              <a:gd name="T46" fmla="*/ 246 w 352"/>
              <a:gd name="T47" fmla="*/ 241 h 348"/>
              <a:gd name="T48" fmla="*/ 270 w 352"/>
              <a:gd name="T49" fmla="*/ 217 h 348"/>
              <a:gd name="T50" fmla="*/ 274 w 352"/>
              <a:gd name="T51" fmla="*/ 203 h 348"/>
              <a:gd name="T52" fmla="*/ 246 w 352"/>
              <a:gd name="T53" fmla="*/ 203 h 348"/>
              <a:gd name="T54" fmla="*/ 270 w 352"/>
              <a:gd name="T55" fmla="*/ 178 h 348"/>
              <a:gd name="T56" fmla="*/ 329 w 352"/>
              <a:gd name="T57" fmla="*/ 318 h 348"/>
              <a:gd name="T58" fmla="*/ 301 w 352"/>
              <a:gd name="T59" fmla="*/ 318 h 348"/>
              <a:gd name="T60" fmla="*/ 325 w 352"/>
              <a:gd name="T61" fmla="*/ 293 h 348"/>
              <a:gd name="T62" fmla="*/ 329 w 352"/>
              <a:gd name="T63" fmla="*/ 279 h 348"/>
              <a:gd name="T64" fmla="*/ 301 w 352"/>
              <a:gd name="T65" fmla="*/ 279 h 348"/>
              <a:gd name="T66" fmla="*/ 325 w 352"/>
              <a:gd name="T67" fmla="*/ 255 h 348"/>
              <a:gd name="T68" fmla="*/ 329 w 352"/>
              <a:gd name="T69" fmla="*/ 241 h 348"/>
              <a:gd name="T70" fmla="*/ 301 w 352"/>
              <a:gd name="T71" fmla="*/ 241 h 348"/>
              <a:gd name="T72" fmla="*/ 325 w 352"/>
              <a:gd name="T73" fmla="*/ 217 h 348"/>
              <a:gd name="T74" fmla="*/ 329 w 352"/>
              <a:gd name="T75" fmla="*/ 203 h 348"/>
              <a:gd name="T76" fmla="*/ 301 w 352"/>
              <a:gd name="T77" fmla="*/ 203 h 348"/>
              <a:gd name="T78" fmla="*/ 325 w 352"/>
              <a:gd name="T79" fmla="*/ 178 h 348"/>
              <a:gd name="T80" fmla="*/ 332 w 352"/>
              <a:gd name="T81" fmla="*/ 154 h 348"/>
              <a:gd name="T82" fmla="*/ 188 w 352"/>
              <a:gd name="T83" fmla="*/ 154 h 348"/>
              <a:gd name="T84" fmla="*/ 322 w 352"/>
              <a:gd name="T85" fmla="*/ 50 h 348"/>
              <a:gd name="T86" fmla="*/ 141 w 352"/>
              <a:gd name="T87" fmla="*/ 12 h 348"/>
              <a:gd name="T88" fmla="*/ 50 w 352"/>
              <a:gd name="T89" fmla="*/ 296 h 348"/>
              <a:gd name="T90" fmla="*/ 50 w 352"/>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2" h="348">
                <a:moveTo>
                  <a:pt x="330" y="29"/>
                </a:moveTo>
                <a:cubicBezTo>
                  <a:pt x="157" y="29"/>
                  <a:pt x="157" y="29"/>
                  <a:pt x="157" y="29"/>
                </a:cubicBezTo>
                <a:cubicBezTo>
                  <a:pt x="157" y="303"/>
                  <a:pt x="157" y="303"/>
                  <a:pt x="157" y="303"/>
                </a:cubicBezTo>
                <a:cubicBezTo>
                  <a:pt x="157" y="308"/>
                  <a:pt x="153" y="312"/>
                  <a:pt x="148" y="312"/>
                </a:cubicBezTo>
                <a:cubicBezTo>
                  <a:pt x="31" y="312"/>
                  <a:pt x="31" y="312"/>
                  <a:pt x="31" y="312"/>
                </a:cubicBezTo>
                <a:cubicBezTo>
                  <a:pt x="26" y="312"/>
                  <a:pt x="22" y="308"/>
                  <a:pt x="22" y="303"/>
                </a:cubicBezTo>
                <a:cubicBezTo>
                  <a:pt x="22" y="29"/>
                  <a:pt x="22" y="29"/>
                  <a:pt x="22" y="29"/>
                </a:cubicBezTo>
                <a:cubicBezTo>
                  <a:pt x="10" y="29"/>
                  <a:pt x="0" y="39"/>
                  <a:pt x="0" y="52"/>
                </a:cubicBezTo>
                <a:cubicBezTo>
                  <a:pt x="0" y="325"/>
                  <a:pt x="0" y="325"/>
                  <a:pt x="0" y="325"/>
                </a:cubicBezTo>
                <a:cubicBezTo>
                  <a:pt x="0" y="338"/>
                  <a:pt x="10" y="348"/>
                  <a:pt x="23" y="348"/>
                </a:cubicBezTo>
                <a:cubicBezTo>
                  <a:pt x="330" y="348"/>
                  <a:pt x="330" y="348"/>
                  <a:pt x="330" y="348"/>
                </a:cubicBezTo>
                <a:cubicBezTo>
                  <a:pt x="342" y="348"/>
                  <a:pt x="352" y="338"/>
                  <a:pt x="352" y="325"/>
                </a:cubicBezTo>
                <a:cubicBezTo>
                  <a:pt x="352" y="52"/>
                  <a:pt x="352" y="52"/>
                  <a:pt x="352" y="52"/>
                </a:cubicBezTo>
                <a:cubicBezTo>
                  <a:pt x="352" y="39"/>
                  <a:pt x="342" y="29"/>
                  <a:pt x="330" y="29"/>
                </a:cubicBezTo>
                <a:close/>
                <a:moveTo>
                  <a:pt x="220" y="318"/>
                </a:moveTo>
                <a:cubicBezTo>
                  <a:pt x="220" y="320"/>
                  <a:pt x="218" y="322"/>
                  <a:pt x="216" y="322"/>
                </a:cubicBezTo>
                <a:cubicBezTo>
                  <a:pt x="195" y="322"/>
                  <a:pt x="195" y="322"/>
                  <a:pt x="195" y="322"/>
                </a:cubicBezTo>
                <a:cubicBezTo>
                  <a:pt x="193" y="322"/>
                  <a:pt x="191" y="320"/>
                  <a:pt x="191" y="318"/>
                </a:cubicBezTo>
                <a:cubicBezTo>
                  <a:pt x="191" y="297"/>
                  <a:pt x="191" y="297"/>
                  <a:pt x="191" y="297"/>
                </a:cubicBezTo>
                <a:cubicBezTo>
                  <a:pt x="191" y="295"/>
                  <a:pt x="193" y="293"/>
                  <a:pt x="195" y="293"/>
                </a:cubicBezTo>
                <a:cubicBezTo>
                  <a:pt x="216" y="293"/>
                  <a:pt x="216" y="293"/>
                  <a:pt x="216" y="293"/>
                </a:cubicBezTo>
                <a:cubicBezTo>
                  <a:pt x="218" y="293"/>
                  <a:pt x="220" y="295"/>
                  <a:pt x="220" y="297"/>
                </a:cubicBezTo>
                <a:lnTo>
                  <a:pt x="220" y="318"/>
                </a:lnTo>
                <a:close/>
                <a:moveTo>
                  <a:pt x="220" y="279"/>
                </a:moveTo>
                <a:cubicBezTo>
                  <a:pt x="220" y="282"/>
                  <a:pt x="218" y="283"/>
                  <a:pt x="216" y="283"/>
                </a:cubicBezTo>
                <a:cubicBezTo>
                  <a:pt x="195" y="283"/>
                  <a:pt x="195" y="283"/>
                  <a:pt x="195" y="283"/>
                </a:cubicBezTo>
                <a:cubicBezTo>
                  <a:pt x="193" y="283"/>
                  <a:pt x="191" y="282"/>
                  <a:pt x="191" y="279"/>
                </a:cubicBezTo>
                <a:cubicBezTo>
                  <a:pt x="191" y="259"/>
                  <a:pt x="191" y="259"/>
                  <a:pt x="191" y="259"/>
                </a:cubicBezTo>
                <a:cubicBezTo>
                  <a:pt x="191" y="257"/>
                  <a:pt x="193" y="255"/>
                  <a:pt x="195" y="255"/>
                </a:cubicBezTo>
                <a:cubicBezTo>
                  <a:pt x="216" y="255"/>
                  <a:pt x="216" y="255"/>
                  <a:pt x="216" y="255"/>
                </a:cubicBezTo>
                <a:cubicBezTo>
                  <a:pt x="218" y="255"/>
                  <a:pt x="220" y="257"/>
                  <a:pt x="220" y="259"/>
                </a:cubicBezTo>
                <a:lnTo>
                  <a:pt x="220" y="279"/>
                </a:lnTo>
                <a:close/>
                <a:moveTo>
                  <a:pt x="220" y="241"/>
                </a:moveTo>
                <a:cubicBezTo>
                  <a:pt x="220" y="244"/>
                  <a:pt x="218" y="245"/>
                  <a:pt x="216" y="245"/>
                </a:cubicBezTo>
                <a:cubicBezTo>
                  <a:pt x="195" y="245"/>
                  <a:pt x="195" y="245"/>
                  <a:pt x="195" y="245"/>
                </a:cubicBezTo>
                <a:cubicBezTo>
                  <a:pt x="193" y="245"/>
                  <a:pt x="191" y="244"/>
                  <a:pt x="191" y="241"/>
                </a:cubicBezTo>
                <a:cubicBezTo>
                  <a:pt x="191" y="221"/>
                  <a:pt x="191" y="221"/>
                  <a:pt x="191" y="221"/>
                </a:cubicBezTo>
                <a:cubicBezTo>
                  <a:pt x="191" y="218"/>
                  <a:pt x="193" y="217"/>
                  <a:pt x="195" y="217"/>
                </a:cubicBezTo>
                <a:cubicBezTo>
                  <a:pt x="216" y="217"/>
                  <a:pt x="216" y="217"/>
                  <a:pt x="216" y="217"/>
                </a:cubicBezTo>
                <a:cubicBezTo>
                  <a:pt x="218" y="217"/>
                  <a:pt x="220" y="218"/>
                  <a:pt x="220" y="221"/>
                </a:cubicBezTo>
                <a:lnTo>
                  <a:pt x="220" y="241"/>
                </a:lnTo>
                <a:close/>
                <a:moveTo>
                  <a:pt x="220" y="203"/>
                </a:moveTo>
                <a:cubicBezTo>
                  <a:pt x="220" y="205"/>
                  <a:pt x="218" y="207"/>
                  <a:pt x="216" y="207"/>
                </a:cubicBezTo>
                <a:cubicBezTo>
                  <a:pt x="195" y="207"/>
                  <a:pt x="195" y="207"/>
                  <a:pt x="195" y="207"/>
                </a:cubicBezTo>
                <a:cubicBezTo>
                  <a:pt x="193" y="207"/>
                  <a:pt x="191" y="205"/>
                  <a:pt x="191" y="203"/>
                </a:cubicBezTo>
                <a:cubicBezTo>
                  <a:pt x="191" y="182"/>
                  <a:pt x="191" y="182"/>
                  <a:pt x="191" y="182"/>
                </a:cubicBezTo>
                <a:cubicBezTo>
                  <a:pt x="191" y="180"/>
                  <a:pt x="193" y="178"/>
                  <a:pt x="195" y="178"/>
                </a:cubicBezTo>
                <a:cubicBezTo>
                  <a:pt x="216" y="178"/>
                  <a:pt x="216" y="178"/>
                  <a:pt x="216" y="178"/>
                </a:cubicBezTo>
                <a:cubicBezTo>
                  <a:pt x="218" y="178"/>
                  <a:pt x="220" y="180"/>
                  <a:pt x="220" y="182"/>
                </a:cubicBezTo>
                <a:lnTo>
                  <a:pt x="220" y="203"/>
                </a:lnTo>
                <a:close/>
                <a:moveTo>
                  <a:pt x="274" y="318"/>
                </a:moveTo>
                <a:cubicBezTo>
                  <a:pt x="274" y="320"/>
                  <a:pt x="273" y="322"/>
                  <a:pt x="270" y="322"/>
                </a:cubicBezTo>
                <a:cubicBezTo>
                  <a:pt x="250" y="322"/>
                  <a:pt x="250" y="322"/>
                  <a:pt x="250" y="322"/>
                </a:cubicBezTo>
                <a:cubicBezTo>
                  <a:pt x="248" y="322"/>
                  <a:pt x="246" y="320"/>
                  <a:pt x="246" y="318"/>
                </a:cubicBezTo>
                <a:cubicBezTo>
                  <a:pt x="246" y="297"/>
                  <a:pt x="246" y="297"/>
                  <a:pt x="246" y="297"/>
                </a:cubicBezTo>
                <a:cubicBezTo>
                  <a:pt x="246" y="295"/>
                  <a:pt x="248" y="293"/>
                  <a:pt x="250" y="293"/>
                </a:cubicBezTo>
                <a:cubicBezTo>
                  <a:pt x="270" y="293"/>
                  <a:pt x="270" y="293"/>
                  <a:pt x="270" y="293"/>
                </a:cubicBezTo>
                <a:cubicBezTo>
                  <a:pt x="273" y="293"/>
                  <a:pt x="274" y="295"/>
                  <a:pt x="274" y="297"/>
                </a:cubicBezTo>
                <a:lnTo>
                  <a:pt x="274" y="318"/>
                </a:lnTo>
                <a:close/>
                <a:moveTo>
                  <a:pt x="274" y="279"/>
                </a:moveTo>
                <a:cubicBezTo>
                  <a:pt x="274" y="282"/>
                  <a:pt x="273" y="283"/>
                  <a:pt x="270" y="283"/>
                </a:cubicBezTo>
                <a:cubicBezTo>
                  <a:pt x="250" y="283"/>
                  <a:pt x="250" y="283"/>
                  <a:pt x="250" y="283"/>
                </a:cubicBezTo>
                <a:cubicBezTo>
                  <a:pt x="248" y="283"/>
                  <a:pt x="246" y="282"/>
                  <a:pt x="246" y="279"/>
                </a:cubicBezTo>
                <a:cubicBezTo>
                  <a:pt x="246" y="259"/>
                  <a:pt x="246" y="259"/>
                  <a:pt x="246" y="259"/>
                </a:cubicBezTo>
                <a:cubicBezTo>
                  <a:pt x="246" y="257"/>
                  <a:pt x="248" y="255"/>
                  <a:pt x="250" y="255"/>
                </a:cubicBezTo>
                <a:cubicBezTo>
                  <a:pt x="270" y="255"/>
                  <a:pt x="270" y="255"/>
                  <a:pt x="270" y="255"/>
                </a:cubicBezTo>
                <a:cubicBezTo>
                  <a:pt x="273" y="255"/>
                  <a:pt x="274" y="257"/>
                  <a:pt x="274" y="259"/>
                </a:cubicBezTo>
                <a:lnTo>
                  <a:pt x="274" y="279"/>
                </a:lnTo>
                <a:close/>
                <a:moveTo>
                  <a:pt x="274" y="241"/>
                </a:moveTo>
                <a:cubicBezTo>
                  <a:pt x="274" y="244"/>
                  <a:pt x="273" y="245"/>
                  <a:pt x="270" y="245"/>
                </a:cubicBezTo>
                <a:cubicBezTo>
                  <a:pt x="250" y="245"/>
                  <a:pt x="250" y="245"/>
                  <a:pt x="250" y="245"/>
                </a:cubicBezTo>
                <a:cubicBezTo>
                  <a:pt x="248" y="245"/>
                  <a:pt x="246" y="244"/>
                  <a:pt x="246" y="241"/>
                </a:cubicBezTo>
                <a:cubicBezTo>
                  <a:pt x="246" y="221"/>
                  <a:pt x="246" y="221"/>
                  <a:pt x="246" y="221"/>
                </a:cubicBezTo>
                <a:cubicBezTo>
                  <a:pt x="246" y="218"/>
                  <a:pt x="248" y="217"/>
                  <a:pt x="250" y="217"/>
                </a:cubicBezTo>
                <a:cubicBezTo>
                  <a:pt x="270" y="217"/>
                  <a:pt x="270" y="217"/>
                  <a:pt x="270" y="217"/>
                </a:cubicBezTo>
                <a:cubicBezTo>
                  <a:pt x="273" y="217"/>
                  <a:pt x="274" y="218"/>
                  <a:pt x="274" y="221"/>
                </a:cubicBezTo>
                <a:lnTo>
                  <a:pt x="274" y="241"/>
                </a:lnTo>
                <a:close/>
                <a:moveTo>
                  <a:pt x="274" y="203"/>
                </a:moveTo>
                <a:cubicBezTo>
                  <a:pt x="274" y="205"/>
                  <a:pt x="273" y="207"/>
                  <a:pt x="270" y="207"/>
                </a:cubicBezTo>
                <a:cubicBezTo>
                  <a:pt x="250" y="207"/>
                  <a:pt x="250" y="207"/>
                  <a:pt x="250" y="207"/>
                </a:cubicBezTo>
                <a:cubicBezTo>
                  <a:pt x="248" y="207"/>
                  <a:pt x="246" y="205"/>
                  <a:pt x="246" y="203"/>
                </a:cubicBezTo>
                <a:cubicBezTo>
                  <a:pt x="246" y="182"/>
                  <a:pt x="246" y="182"/>
                  <a:pt x="246" y="182"/>
                </a:cubicBezTo>
                <a:cubicBezTo>
                  <a:pt x="246" y="180"/>
                  <a:pt x="248" y="178"/>
                  <a:pt x="250" y="178"/>
                </a:cubicBezTo>
                <a:cubicBezTo>
                  <a:pt x="270" y="178"/>
                  <a:pt x="270" y="178"/>
                  <a:pt x="270" y="178"/>
                </a:cubicBezTo>
                <a:cubicBezTo>
                  <a:pt x="273" y="178"/>
                  <a:pt x="274" y="180"/>
                  <a:pt x="274" y="182"/>
                </a:cubicBezTo>
                <a:lnTo>
                  <a:pt x="274" y="203"/>
                </a:lnTo>
                <a:close/>
                <a:moveTo>
                  <a:pt x="329" y="318"/>
                </a:moveTo>
                <a:cubicBezTo>
                  <a:pt x="329" y="320"/>
                  <a:pt x="327" y="322"/>
                  <a:pt x="325" y="322"/>
                </a:cubicBezTo>
                <a:cubicBezTo>
                  <a:pt x="305" y="322"/>
                  <a:pt x="305" y="322"/>
                  <a:pt x="305" y="322"/>
                </a:cubicBezTo>
                <a:cubicBezTo>
                  <a:pt x="302" y="322"/>
                  <a:pt x="301" y="320"/>
                  <a:pt x="301" y="318"/>
                </a:cubicBezTo>
                <a:cubicBezTo>
                  <a:pt x="301" y="297"/>
                  <a:pt x="301" y="297"/>
                  <a:pt x="301" y="297"/>
                </a:cubicBezTo>
                <a:cubicBezTo>
                  <a:pt x="301" y="295"/>
                  <a:pt x="302" y="293"/>
                  <a:pt x="305" y="293"/>
                </a:cubicBezTo>
                <a:cubicBezTo>
                  <a:pt x="325" y="293"/>
                  <a:pt x="325" y="293"/>
                  <a:pt x="325" y="293"/>
                </a:cubicBezTo>
                <a:cubicBezTo>
                  <a:pt x="327" y="293"/>
                  <a:pt x="329" y="295"/>
                  <a:pt x="329" y="297"/>
                </a:cubicBezTo>
                <a:lnTo>
                  <a:pt x="329" y="318"/>
                </a:lnTo>
                <a:close/>
                <a:moveTo>
                  <a:pt x="329" y="279"/>
                </a:moveTo>
                <a:cubicBezTo>
                  <a:pt x="329" y="282"/>
                  <a:pt x="327" y="283"/>
                  <a:pt x="325" y="283"/>
                </a:cubicBezTo>
                <a:cubicBezTo>
                  <a:pt x="305" y="283"/>
                  <a:pt x="305" y="283"/>
                  <a:pt x="305" y="283"/>
                </a:cubicBezTo>
                <a:cubicBezTo>
                  <a:pt x="302" y="283"/>
                  <a:pt x="301" y="282"/>
                  <a:pt x="301" y="279"/>
                </a:cubicBezTo>
                <a:cubicBezTo>
                  <a:pt x="301" y="259"/>
                  <a:pt x="301" y="259"/>
                  <a:pt x="301" y="259"/>
                </a:cubicBezTo>
                <a:cubicBezTo>
                  <a:pt x="301" y="257"/>
                  <a:pt x="302" y="255"/>
                  <a:pt x="305" y="255"/>
                </a:cubicBezTo>
                <a:cubicBezTo>
                  <a:pt x="325" y="255"/>
                  <a:pt x="325" y="255"/>
                  <a:pt x="325" y="255"/>
                </a:cubicBezTo>
                <a:cubicBezTo>
                  <a:pt x="327" y="255"/>
                  <a:pt x="329" y="257"/>
                  <a:pt x="329" y="259"/>
                </a:cubicBezTo>
                <a:lnTo>
                  <a:pt x="329" y="279"/>
                </a:lnTo>
                <a:close/>
                <a:moveTo>
                  <a:pt x="329" y="241"/>
                </a:moveTo>
                <a:cubicBezTo>
                  <a:pt x="329" y="244"/>
                  <a:pt x="327" y="245"/>
                  <a:pt x="325" y="245"/>
                </a:cubicBezTo>
                <a:cubicBezTo>
                  <a:pt x="305" y="245"/>
                  <a:pt x="305" y="245"/>
                  <a:pt x="305" y="245"/>
                </a:cubicBezTo>
                <a:cubicBezTo>
                  <a:pt x="302" y="245"/>
                  <a:pt x="301" y="244"/>
                  <a:pt x="301" y="241"/>
                </a:cubicBezTo>
                <a:cubicBezTo>
                  <a:pt x="301" y="221"/>
                  <a:pt x="301" y="221"/>
                  <a:pt x="301" y="221"/>
                </a:cubicBezTo>
                <a:cubicBezTo>
                  <a:pt x="301" y="218"/>
                  <a:pt x="302" y="217"/>
                  <a:pt x="305" y="217"/>
                </a:cubicBezTo>
                <a:cubicBezTo>
                  <a:pt x="325" y="217"/>
                  <a:pt x="325" y="217"/>
                  <a:pt x="325" y="217"/>
                </a:cubicBezTo>
                <a:cubicBezTo>
                  <a:pt x="327" y="217"/>
                  <a:pt x="329" y="218"/>
                  <a:pt x="329" y="221"/>
                </a:cubicBezTo>
                <a:lnTo>
                  <a:pt x="329" y="241"/>
                </a:lnTo>
                <a:close/>
                <a:moveTo>
                  <a:pt x="329" y="203"/>
                </a:moveTo>
                <a:cubicBezTo>
                  <a:pt x="329" y="205"/>
                  <a:pt x="327" y="207"/>
                  <a:pt x="325" y="207"/>
                </a:cubicBezTo>
                <a:cubicBezTo>
                  <a:pt x="305" y="207"/>
                  <a:pt x="305" y="207"/>
                  <a:pt x="305" y="207"/>
                </a:cubicBezTo>
                <a:cubicBezTo>
                  <a:pt x="302" y="207"/>
                  <a:pt x="301" y="205"/>
                  <a:pt x="301" y="203"/>
                </a:cubicBezTo>
                <a:cubicBezTo>
                  <a:pt x="301" y="182"/>
                  <a:pt x="301" y="182"/>
                  <a:pt x="301" y="182"/>
                </a:cubicBezTo>
                <a:cubicBezTo>
                  <a:pt x="301" y="180"/>
                  <a:pt x="302" y="178"/>
                  <a:pt x="305" y="178"/>
                </a:cubicBezTo>
                <a:cubicBezTo>
                  <a:pt x="325" y="178"/>
                  <a:pt x="325" y="178"/>
                  <a:pt x="325" y="178"/>
                </a:cubicBezTo>
                <a:cubicBezTo>
                  <a:pt x="327" y="178"/>
                  <a:pt x="329" y="180"/>
                  <a:pt x="329" y="182"/>
                </a:cubicBezTo>
                <a:lnTo>
                  <a:pt x="329" y="203"/>
                </a:lnTo>
                <a:close/>
                <a:moveTo>
                  <a:pt x="332" y="154"/>
                </a:moveTo>
                <a:cubicBezTo>
                  <a:pt x="332" y="159"/>
                  <a:pt x="328" y="164"/>
                  <a:pt x="322" y="164"/>
                </a:cubicBezTo>
                <a:cubicBezTo>
                  <a:pt x="198" y="164"/>
                  <a:pt x="198" y="164"/>
                  <a:pt x="198" y="164"/>
                </a:cubicBezTo>
                <a:cubicBezTo>
                  <a:pt x="193" y="164"/>
                  <a:pt x="188" y="159"/>
                  <a:pt x="188" y="154"/>
                </a:cubicBezTo>
                <a:cubicBezTo>
                  <a:pt x="188" y="59"/>
                  <a:pt x="188" y="59"/>
                  <a:pt x="188" y="59"/>
                </a:cubicBezTo>
                <a:cubicBezTo>
                  <a:pt x="188" y="54"/>
                  <a:pt x="193" y="50"/>
                  <a:pt x="198" y="50"/>
                </a:cubicBezTo>
                <a:cubicBezTo>
                  <a:pt x="322" y="50"/>
                  <a:pt x="322" y="50"/>
                  <a:pt x="322" y="50"/>
                </a:cubicBezTo>
                <a:cubicBezTo>
                  <a:pt x="328" y="50"/>
                  <a:pt x="332" y="54"/>
                  <a:pt x="332" y="59"/>
                </a:cubicBezTo>
                <a:lnTo>
                  <a:pt x="332" y="154"/>
                </a:lnTo>
                <a:close/>
                <a:moveTo>
                  <a:pt x="141" y="12"/>
                </a:moveTo>
                <a:cubicBezTo>
                  <a:pt x="141" y="284"/>
                  <a:pt x="141" y="284"/>
                  <a:pt x="141" y="284"/>
                </a:cubicBezTo>
                <a:cubicBezTo>
                  <a:pt x="141" y="290"/>
                  <a:pt x="136" y="296"/>
                  <a:pt x="129" y="296"/>
                </a:cubicBezTo>
                <a:cubicBezTo>
                  <a:pt x="50" y="296"/>
                  <a:pt x="50" y="296"/>
                  <a:pt x="50" y="296"/>
                </a:cubicBezTo>
                <a:cubicBezTo>
                  <a:pt x="44" y="296"/>
                  <a:pt x="38" y="290"/>
                  <a:pt x="38" y="284"/>
                </a:cubicBezTo>
                <a:cubicBezTo>
                  <a:pt x="38" y="12"/>
                  <a:pt x="38" y="12"/>
                  <a:pt x="38" y="12"/>
                </a:cubicBezTo>
                <a:cubicBezTo>
                  <a:pt x="38" y="6"/>
                  <a:pt x="44" y="0"/>
                  <a:pt x="50" y="0"/>
                </a:cubicBezTo>
                <a:cubicBezTo>
                  <a:pt x="129" y="0"/>
                  <a:pt x="129" y="0"/>
                  <a:pt x="129" y="0"/>
                </a:cubicBezTo>
                <a:cubicBezTo>
                  <a:pt x="136" y="0"/>
                  <a:pt x="141" y="6"/>
                  <a:pt x="141" y="12"/>
                </a:cubicBezTo>
                <a:close/>
              </a:path>
            </a:pathLst>
          </a:custGeom>
          <a:solidFill>
            <a:schemeClr val="tx2"/>
          </a:solidFill>
          <a:ln>
            <a:noFill/>
          </a:ln>
          <a:effectLst/>
        </p:spPr>
        <p:txBody>
          <a:bodyPr vert="horz" wrap="square" lIns="91416" tIns="45708" rIns="91416" bIns="45708" numCol="1" anchor="t" anchorCtr="0" compatLnSpc="1">
            <a:prstTxWarp prst="textNoShape">
              <a:avLst/>
            </a:prstTxWarp>
          </a:bodyPr>
          <a:lstStyle/>
          <a:p>
            <a:endParaRPr lang="en-US" sz="2399"/>
          </a:p>
        </p:txBody>
      </p:sp>
      <p:grpSp>
        <p:nvGrpSpPr>
          <p:cNvPr id="46" name="図形グループ 6"/>
          <p:cNvGrpSpPr/>
          <p:nvPr/>
        </p:nvGrpSpPr>
        <p:grpSpPr>
          <a:xfrm>
            <a:off x="2769049" y="4407409"/>
            <a:ext cx="314840" cy="289169"/>
            <a:chOff x="4809274" y="2992532"/>
            <a:chExt cx="314922" cy="289244"/>
          </a:xfrm>
        </p:grpSpPr>
        <p:sp>
          <p:nvSpPr>
            <p:cNvPr id="47" name="Oval 143"/>
            <p:cNvSpPr/>
            <p:nvPr/>
          </p:nvSpPr>
          <p:spPr>
            <a:xfrm flipH="1">
              <a:off x="5005817" y="3230699"/>
              <a:ext cx="13627" cy="123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48" name="Oval 144"/>
            <p:cNvSpPr/>
            <p:nvPr/>
          </p:nvSpPr>
          <p:spPr>
            <a:xfrm flipH="1">
              <a:off x="4982935" y="3230699"/>
              <a:ext cx="13627" cy="123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49" name="Freeform 7"/>
            <p:cNvSpPr>
              <a:spLocks noEditPoints="1"/>
            </p:cNvSpPr>
            <p:nvPr/>
          </p:nvSpPr>
          <p:spPr bwMode="auto">
            <a:xfrm flipH="1">
              <a:off x="4809274" y="3127223"/>
              <a:ext cx="78275" cy="154553"/>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tx2"/>
            </a:solidFill>
            <a:ln w="9525">
              <a:noFill/>
              <a:round/>
              <a:headEnd/>
              <a:tailEnd/>
            </a:ln>
            <a:effectLst/>
          </p:spPr>
          <p:txBody>
            <a:bodyPr vert="horz" wrap="square" lIns="91416" tIns="45708" rIns="91416" bIns="45708" numCol="1" anchor="t" anchorCtr="0" compatLnSpc="1">
              <a:prstTxWarp prst="textNoShape">
                <a:avLst/>
              </a:prstTxWarp>
            </a:bodyPr>
            <a:lstStyle/>
            <a:p>
              <a:pPr defTabSz="913525">
                <a:defRPr/>
              </a:pPr>
              <a:endParaRPr lang="en-US" sz="2399">
                <a:solidFill>
                  <a:srgbClr val="0096D6"/>
                </a:solidFill>
                <a:latin typeface="Arial"/>
              </a:endParaRPr>
            </a:p>
          </p:txBody>
        </p:sp>
        <p:sp>
          <p:nvSpPr>
            <p:cNvPr id="50" name="Freeform 6"/>
            <p:cNvSpPr>
              <a:spLocks noEditPoints="1"/>
            </p:cNvSpPr>
            <p:nvPr/>
          </p:nvSpPr>
          <p:spPr bwMode="auto">
            <a:xfrm flipH="1">
              <a:off x="4899875" y="2992532"/>
              <a:ext cx="224321" cy="289244"/>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tx2"/>
            </a:solidFill>
            <a:ln w="9525">
              <a:noFill/>
              <a:round/>
              <a:headEnd/>
              <a:tailEnd/>
            </a:ln>
            <a:effectLst/>
          </p:spPr>
          <p:txBody>
            <a:bodyPr vert="horz" wrap="square" lIns="91416" tIns="45708" rIns="91416" bIns="45708" numCol="1" anchor="t" anchorCtr="0" compatLnSpc="1">
              <a:prstTxWarp prst="textNoShape">
                <a:avLst/>
              </a:prstTxWarp>
            </a:bodyPr>
            <a:lstStyle/>
            <a:p>
              <a:pPr defTabSz="913525">
                <a:defRPr/>
              </a:pPr>
              <a:endParaRPr lang="en-US" sz="2399">
                <a:solidFill>
                  <a:srgbClr val="0096D6"/>
                </a:solidFill>
                <a:latin typeface="Arial"/>
              </a:endParaRPr>
            </a:p>
          </p:txBody>
        </p:sp>
      </p:grpSp>
      <p:sp>
        <p:nvSpPr>
          <p:cNvPr id="51" name="Desktop"/>
          <p:cNvSpPr>
            <a:spLocks noChangeAspect="1" noEditPoints="1"/>
          </p:cNvSpPr>
          <p:nvPr/>
        </p:nvSpPr>
        <p:spPr bwMode="auto">
          <a:xfrm>
            <a:off x="3210680" y="4397701"/>
            <a:ext cx="376752" cy="298877"/>
          </a:xfrm>
          <a:custGeom>
            <a:avLst/>
            <a:gdLst>
              <a:gd name="T0" fmla="*/ 388 w 399"/>
              <a:gd name="T1" fmla="*/ 0 h 316"/>
              <a:gd name="T2" fmla="*/ 11 w 399"/>
              <a:gd name="T3" fmla="*/ 0 h 316"/>
              <a:gd name="T4" fmla="*/ 0 w 399"/>
              <a:gd name="T5" fmla="*/ 11 h 316"/>
              <a:gd name="T6" fmla="*/ 0 w 399"/>
              <a:gd name="T7" fmla="*/ 257 h 316"/>
              <a:gd name="T8" fmla="*/ 11 w 399"/>
              <a:gd name="T9" fmla="*/ 268 h 316"/>
              <a:gd name="T10" fmla="*/ 137 w 399"/>
              <a:gd name="T11" fmla="*/ 268 h 316"/>
              <a:gd name="T12" fmla="*/ 137 w 399"/>
              <a:gd name="T13" fmla="*/ 303 h 316"/>
              <a:gd name="T14" fmla="*/ 100 w 399"/>
              <a:gd name="T15" fmla="*/ 303 h 316"/>
              <a:gd name="T16" fmla="*/ 78 w 399"/>
              <a:gd name="T17" fmla="*/ 315 h 316"/>
              <a:gd name="T18" fmla="*/ 78 w 399"/>
              <a:gd name="T19" fmla="*/ 316 h 316"/>
              <a:gd name="T20" fmla="*/ 321 w 399"/>
              <a:gd name="T21" fmla="*/ 316 h 316"/>
              <a:gd name="T22" fmla="*/ 321 w 399"/>
              <a:gd name="T23" fmla="*/ 315 h 316"/>
              <a:gd name="T24" fmla="*/ 299 w 399"/>
              <a:gd name="T25" fmla="*/ 303 h 316"/>
              <a:gd name="T26" fmla="*/ 262 w 399"/>
              <a:gd name="T27" fmla="*/ 303 h 316"/>
              <a:gd name="T28" fmla="*/ 262 w 399"/>
              <a:gd name="T29" fmla="*/ 268 h 316"/>
              <a:gd name="T30" fmla="*/ 388 w 399"/>
              <a:gd name="T31" fmla="*/ 268 h 316"/>
              <a:gd name="T32" fmla="*/ 399 w 399"/>
              <a:gd name="T33" fmla="*/ 257 h 316"/>
              <a:gd name="T34" fmla="*/ 399 w 399"/>
              <a:gd name="T35" fmla="*/ 11 h 316"/>
              <a:gd name="T36" fmla="*/ 388 w 399"/>
              <a:gd name="T37" fmla="*/ 0 h 316"/>
              <a:gd name="T38" fmla="*/ 385 w 399"/>
              <a:gd name="T39" fmla="*/ 218 h 316"/>
              <a:gd name="T40" fmla="*/ 382 w 399"/>
              <a:gd name="T41" fmla="*/ 222 h 316"/>
              <a:gd name="T42" fmla="*/ 17 w 399"/>
              <a:gd name="T43" fmla="*/ 222 h 316"/>
              <a:gd name="T44" fmla="*/ 14 w 399"/>
              <a:gd name="T45" fmla="*/ 218 h 316"/>
              <a:gd name="T46" fmla="*/ 14 w 399"/>
              <a:gd name="T47" fmla="*/ 18 h 316"/>
              <a:gd name="T48" fmla="*/ 17 w 399"/>
              <a:gd name="T49" fmla="*/ 14 h 316"/>
              <a:gd name="T50" fmla="*/ 382 w 399"/>
              <a:gd name="T51" fmla="*/ 14 h 316"/>
              <a:gd name="T52" fmla="*/ 385 w 399"/>
              <a:gd name="T53" fmla="*/ 18 h 316"/>
              <a:gd name="T54" fmla="*/ 385 w 399"/>
              <a:gd name="T55" fmla="*/ 21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9" h="316">
                <a:moveTo>
                  <a:pt x="388" y="0"/>
                </a:moveTo>
                <a:cubicBezTo>
                  <a:pt x="11" y="0"/>
                  <a:pt x="11" y="0"/>
                  <a:pt x="11" y="0"/>
                </a:cubicBezTo>
                <a:cubicBezTo>
                  <a:pt x="5" y="0"/>
                  <a:pt x="0" y="5"/>
                  <a:pt x="0" y="11"/>
                </a:cubicBezTo>
                <a:cubicBezTo>
                  <a:pt x="0" y="257"/>
                  <a:pt x="0" y="257"/>
                  <a:pt x="0" y="257"/>
                </a:cubicBezTo>
                <a:cubicBezTo>
                  <a:pt x="0" y="263"/>
                  <a:pt x="5" y="268"/>
                  <a:pt x="11" y="268"/>
                </a:cubicBezTo>
                <a:cubicBezTo>
                  <a:pt x="137" y="268"/>
                  <a:pt x="137" y="268"/>
                  <a:pt x="137" y="268"/>
                </a:cubicBezTo>
                <a:cubicBezTo>
                  <a:pt x="137" y="303"/>
                  <a:pt x="137" y="303"/>
                  <a:pt x="137" y="303"/>
                </a:cubicBezTo>
                <a:cubicBezTo>
                  <a:pt x="100" y="303"/>
                  <a:pt x="100" y="303"/>
                  <a:pt x="100" y="303"/>
                </a:cubicBezTo>
                <a:cubicBezTo>
                  <a:pt x="88" y="303"/>
                  <a:pt x="78" y="307"/>
                  <a:pt x="78" y="315"/>
                </a:cubicBezTo>
                <a:cubicBezTo>
                  <a:pt x="78" y="316"/>
                  <a:pt x="78" y="316"/>
                  <a:pt x="78" y="316"/>
                </a:cubicBezTo>
                <a:cubicBezTo>
                  <a:pt x="321" y="316"/>
                  <a:pt x="321" y="316"/>
                  <a:pt x="321" y="316"/>
                </a:cubicBezTo>
                <a:cubicBezTo>
                  <a:pt x="321" y="315"/>
                  <a:pt x="321" y="315"/>
                  <a:pt x="321" y="315"/>
                </a:cubicBezTo>
                <a:cubicBezTo>
                  <a:pt x="321" y="307"/>
                  <a:pt x="311" y="303"/>
                  <a:pt x="299" y="303"/>
                </a:cubicBezTo>
                <a:cubicBezTo>
                  <a:pt x="262" y="303"/>
                  <a:pt x="262" y="303"/>
                  <a:pt x="262" y="303"/>
                </a:cubicBezTo>
                <a:cubicBezTo>
                  <a:pt x="262" y="268"/>
                  <a:pt x="262" y="268"/>
                  <a:pt x="262" y="268"/>
                </a:cubicBezTo>
                <a:cubicBezTo>
                  <a:pt x="388" y="268"/>
                  <a:pt x="388" y="268"/>
                  <a:pt x="388" y="268"/>
                </a:cubicBezTo>
                <a:cubicBezTo>
                  <a:pt x="394" y="268"/>
                  <a:pt x="399" y="263"/>
                  <a:pt x="399" y="257"/>
                </a:cubicBezTo>
                <a:cubicBezTo>
                  <a:pt x="399" y="11"/>
                  <a:pt x="399" y="11"/>
                  <a:pt x="399" y="11"/>
                </a:cubicBezTo>
                <a:cubicBezTo>
                  <a:pt x="399" y="5"/>
                  <a:pt x="394" y="0"/>
                  <a:pt x="388" y="0"/>
                </a:cubicBezTo>
                <a:close/>
                <a:moveTo>
                  <a:pt x="385" y="218"/>
                </a:moveTo>
                <a:cubicBezTo>
                  <a:pt x="385" y="221"/>
                  <a:pt x="384" y="222"/>
                  <a:pt x="382" y="222"/>
                </a:cubicBezTo>
                <a:cubicBezTo>
                  <a:pt x="17" y="222"/>
                  <a:pt x="17" y="222"/>
                  <a:pt x="17" y="222"/>
                </a:cubicBezTo>
                <a:cubicBezTo>
                  <a:pt x="15" y="222"/>
                  <a:pt x="14" y="221"/>
                  <a:pt x="14" y="218"/>
                </a:cubicBezTo>
                <a:cubicBezTo>
                  <a:pt x="14" y="18"/>
                  <a:pt x="14" y="18"/>
                  <a:pt x="14" y="18"/>
                </a:cubicBezTo>
                <a:cubicBezTo>
                  <a:pt x="14" y="16"/>
                  <a:pt x="15" y="14"/>
                  <a:pt x="17" y="14"/>
                </a:cubicBezTo>
                <a:cubicBezTo>
                  <a:pt x="382" y="14"/>
                  <a:pt x="382" y="14"/>
                  <a:pt x="382" y="14"/>
                </a:cubicBezTo>
                <a:cubicBezTo>
                  <a:pt x="384" y="14"/>
                  <a:pt x="385" y="16"/>
                  <a:pt x="385" y="18"/>
                </a:cubicBezTo>
                <a:lnTo>
                  <a:pt x="385" y="218"/>
                </a:lnTo>
                <a:close/>
              </a:path>
            </a:pathLst>
          </a:custGeom>
          <a:solidFill>
            <a:schemeClr val="tx2"/>
          </a:solidFill>
          <a:ln>
            <a:noFill/>
          </a:ln>
          <a:extLst/>
        </p:spPr>
        <p:txBody>
          <a:bodyPr vert="horz" wrap="square" lIns="91412" tIns="45706" rIns="91412" bIns="45706" numCol="1" anchor="t" anchorCtr="0" compatLnSpc="1">
            <a:prstTxWarp prst="textNoShape">
              <a:avLst/>
            </a:prstTxWarp>
          </a:bodyPr>
          <a:lstStyle/>
          <a:p>
            <a:pPr defTabSz="816184"/>
            <a:endParaRPr lang="en-US" sz="1600">
              <a:solidFill>
                <a:srgbClr val="000000"/>
              </a:solidFill>
            </a:endParaRPr>
          </a:p>
        </p:txBody>
      </p:sp>
      <p:sp>
        <p:nvSpPr>
          <p:cNvPr id="52" name="テキスト ボックス 51"/>
          <p:cNvSpPr txBox="1"/>
          <p:nvPr/>
        </p:nvSpPr>
        <p:spPr>
          <a:xfrm>
            <a:off x="506624" y="1172284"/>
            <a:ext cx="1138574" cy="184666"/>
          </a:xfrm>
          <a:prstGeom prst="rect">
            <a:avLst/>
          </a:prstGeom>
          <a:noFill/>
        </p:spPr>
        <p:txBody>
          <a:bodyPr wrap="square" lIns="0" tIns="0" rIns="0" bIns="0" rtlCol="0">
            <a:spAutoFit/>
          </a:bodyPr>
          <a:lstStyle/>
          <a:p>
            <a:pPr algn="ctr"/>
            <a:r>
              <a:rPr kumimoji="1" lang="en-US" altLang="ja-JP" sz="1200" dirty="0">
                <a:solidFill>
                  <a:srgbClr val="000000"/>
                </a:solidFill>
              </a:rPr>
              <a:t>Public</a:t>
            </a:r>
            <a:r>
              <a:rPr kumimoji="1" lang="ja-JP" altLang="en-US" sz="1200" dirty="0">
                <a:solidFill>
                  <a:srgbClr val="000000"/>
                </a:solidFill>
              </a:rPr>
              <a:t> </a:t>
            </a:r>
            <a:r>
              <a:rPr kumimoji="1" lang="en-US" altLang="ja-JP" sz="1200" dirty="0">
                <a:solidFill>
                  <a:srgbClr val="000000"/>
                </a:solidFill>
              </a:rPr>
              <a:t>Cloud</a:t>
            </a:r>
            <a:endParaRPr kumimoji="1" lang="ja-JP" altLang="en-US" sz="1200" dirty="0">
              <a:solidFill>
                <a:srgbClr val="000000"/>
              </a:solidFill>
            </a:endParaRPr>
          </a:p>
        </p:txBody>
      </p:sp>
      <p:sp>
        <p:nvSpPr>
          <p:cNvPr id="53" name="テキスト ボックス 52"/>
          <p:cNvSpPr txBox="1"/>
          <p:nvPr/>
        </p:nvSpPr>
        <p:spPr>
          <a:xfrm>
            <a:off x="1466413" y="1172284"/>
            <a:ext cx="1250777" cy="184666"/>
          </a:xfrm>
          <a:prstGeom prst="rect">
            <a:avLst/>
          </a:prstGeom>
          <a:noFill/>
        </p:spPr>
        <p:txBody>
          <a:bodyPr wrap="square" lIns="0" tIns="0" rIns="0" bIns="0" rtlCol="0">
            <a:spAutoFit/>
          </a:bodyPr>
          <a:lstStyle/>
          <a:p>
            <a:pPr algn="ctr"/>
            <a:r>
              <a:rPr kumimoji="1" lang="en-US" altLang="ja-JP" sz="1200" dirty="0">
                <a:solidFill>
                  <a:srgbClr val="000000"/>
                </a:solidFill>
              </a:rPr>
              <a:t>Private Cloud</a:t>
            </a:r>
            <a:endParaRPr kumimoji="1" lang="ja-JP" altLang="en-US" sz="1200" dirty="0">
              <a:solidFill>
                <a:srgbClr val="000000"/>
              </a:solidFill>
            </a:endParaRPr>
          </a:p>
        </p:txBody>
      </p:sp>
      <p:sp>
        <p:nvSpPr>
          <p:cNvPr id="54" name="Freeform 5"/>
          <p:cNvSpPr>
            <a:spLocks noEditPoints="1"/>
          </p:cNvSpPr>
          <p:nvPr/>
        </p:nvSpPr>
        <p:spPr bwMode="auto">
          <a:xfrm>
            <a:off x="3714228" y="4257940"/>
            <a:ext cx="453667" cy="438638"/>
          </a:xfrm>
          <a:custGeom>
            <a:avLst/>
            <a:gdLst>
              <a:gd name="T0" fmla="*/ 559 w 1213"/>
              <a:gd name="T1" fmla="*/ 48 h 1245"/>
              <a:gd name="T2" fmla="*/ 1213 w 1213"/>
              <a:gd name="T3" fmla="*/ 59 h 1245"/>
              <a:gd name="T4" fmla="*/ 686 w 1213"/>
              <a:gd name="T5" fmla="*/ 778 h 1245"/>
              <a:gd name="T6" fmla="*/ 906 w 1213"/>
              <a:gd name="T7" fmla="*/ 1130 h 1245"/>
              <a:gd name="T8" fmla="*/ 315 w 1213"/>
              <a:gd name="T9" fmla="*/ 1245 h 1245"/>
              <a:gd name="T10" fmla="*/ 315 w 1213"/>
              <a:gd name="T11" fmla="*/ 1122 h 1245"/>
              <a:gd name="T12" fmla="*/ 10 w 1213"/>
              <a:gd name="T13" fmla="*/ 778 h 1245"/>
              <a:gd name="T14" fmla="*/ 10 w 1213"/>
              <a:gd name="T15" fmla="*/ 48 h 1245"/>
              <a:gd name="T16" fmla="*/ 678 w 1213"/>
              <a:gd name="T17" fmla="*/ 48 h 1245"/>
              <a:gd name="T18" fmla="*/ 1120 w 1213"/>
              <a:gd name="T19" fmla="*/ 152 h 1245"/>
              <a:gd name="T20" fmla="*/ 93 w 1213"/>
              <a:gd name="T21" fmla="*/ 152 h 1245"/>
              <a:gd name="T22" fmla="*/ 1109 w 1213"/>
              <a:gd name="T23" fmla="*/ 685 h 1245"/>
              <a:gd name="T24" fmla="*/ 934 w 1213"/>
              <a:gd name="T25" fmla="*/ 432 h 1245"/>
              <a:gd name="T26" fmla="*/ 843 w 1213"/>
              <a:gd name="T27" fmla="*/ 352 h 1245"/>
              <a:gd name="T28" fmla="*/ 871 w 1213"/>
              <a:gd name="T29" fmla="*/ 234 h 1245"/>
              <a:gd name="T30" fmla="*/ 831 w 1213"/>
              <a:gd name="T31" fmla="*/ 210 h 1245"/>
              <a:gd name="T32" fmla="*/ 792 w 1213"/>
              <a:gd name="T33" fmla="*/ 214 h 1245"/>
              <a:gd name="T34" fmla="*/ 766 w 1213"/>
              <a:gd name="T35" fmla="*/ 284 h 1245"/>
              <a:gd name="T36" fmla="*/ 785 w 1213"/>
              <a:gd name="T37" fmla="*/ 357 h 1245"/>
              <a:gd name="T38" fmla="*/ 758 w 1213"/>
              <a:gd name="T39" fmla="*/ 447 h 1245"/>
              <a:gd name="T40" fmla="*/ 787 w 1213"/>
              <a:gd name="T41" fmla="*/ 522 h 1245"/>
              <a:gd name="T42" fmla="*/ 934 w 1213"/>
              <a:gd name="T43" fmla="*/ 432 h 1245"/>
              <a:gd name="T44" fmla="*/ 419 w 1213"/>
              <a:gd name="T45" fmla="*/ 352 h 1245"/>
              <a:gd name="T46" fmla="*/ 448 w 1213"/>
              <a:gd name="T47" fmla="*/ 234 h 1245"/>
              <a:gd name="T48" fmla="*/ 408 w 1213"/>
              <a:gd name="T49" fmla="*/ 210 h 1245"/>
              <a:gd name="T50" fmla="*/ 369 w 1213"/>
              <a:gd name="T51" fmla="*/ 214 h 1245"/>
              <a:gd name="T52" fmla="*/ 343 w 1213"/>
              <a:gd name="T53" fmla="*/ 284 h 1245"/>
              <a:gd name="T54" fmla="*/ 362 w 1213"/>
              <a:gd name="T55" fmla="*/ 357 h 1245"/>
              <a:gd name="T56" fmla="*/ 274 w 1213"/>
              <a:gd name="T57" fmla="*/ 510 h 1245"/>
              <a:gd name="T58" fmla="*/ 427 w 1213"/>
              <a:gd name="T59" fmla="*/ 515 h 1245"/>
              <a:gd name="T60" fmla="*/ 457 w 1213"/>
              <a:gd name="T61" fmla="*/ 448 h 1245"/>
              <a:gd name="T62" fmla="*/ 768 w 1213"/>
              <a:gd name="T63" fmla="*/ 536 h 1245"/>
              <a:gd name="T64" fmla="*/ 766 w 1213"/>
              <a:gd name="T65" fmla="*/ 517 h 1245"/>
              <a:gd name="T66" fmla="*/ 691 w 1213"/>
              <a:gd name="T67" fmla="*/ 431 h 1245"/>
              <a:gd name="T68" fmla="*/ 641 w 1213"/>
              <a:gd name="T69" fmla="*/ 406 h 1245"/>
              <a:gd name="T70" fmla="*/ 680 w 1213"/>
              <a:gd name="T71" fmla="*/ 243 h 1245"/>
              <a:gd name="T72" fmla="*/ 625 w 1213"/>
              <a:gd name="T73" fmla="*/ 210 h 1245"/>
              <a:gd name="T74" fmla="*/ 572 w 1213"/>
              <a:gd name="T75" fmla="*/ 215 h 1245"/>
              <a:gd name="T76" fmla="*/ 535 w 1213"/>
              <a:gd name="T77" fmla="*/ 313 h 1245"/>
              <a:gd name="T78" fmla="*/ 561 w 1213"/>
              <a:gd name="T79" fmla="*/ 413 h 1245"/>
              <a:gd name="T80" fmla="*/ 518 w 1213"/>
              <a:gd name="T81" fmla="*/ 432 h 1245"/>
              <a:gd name="T82" fmla="*/ 447 w 1213"/>
              <a:gd name="T83" fmla="*/ 521 h 1245"/>
              <a:gd name="T84" fmla="*/ 440 w 1213"/>
              <a:gd name="T85" fmla="*/ 624 h 1245"/>
              <a:gd name="T86" fmla="*/ 768 w 1213"/>
              <a:gd name="T87" fmla="*/ 536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3" h="1245">
                <a:moveTo>
                  <a:pt x="654" y="48"/>
                </a:moveTo>
                <a:cubicBezTo>
                  <a:pt x="654" y="74"/>
                  <a:pt x="633" y="96"/>
                  <a:pt x="607" y="96"/>
                </a:cubicBezTo>
                <a:cubicBezTo>
                  <a:pt x="580" y="96"/>
                  <a:pt x="559" y="74"/>
                  <a:pt x="559" y="48"/>
                </a:cubicBezTo>
                <a:cubicBezTo>
                  <a:pt x="559" y="21"/>
                  <a:pt x="580" y="0"/>
                  <a:pt x="607" y="0"/>
                </a:cubicBezTo>
                <a:cubicBezTo>
                  <a:pt x="633" y="0"/>
                  <a:pt x="654" y="21"/>
                  <a:pt x="654" y="48"/>
                </a:cubicBezTo>
                <a:close/>
                <a:moveTo>
                  <a:pt x="1213" y="59"/>
                </a:moveTo>
                <a:cubicBezTo>
                  <a:pt x="1213" y="767"/>
                  <a:pt x="1213" y="767"/>
                  <a:pt x="1213" y="767"/>
                </a:cubicBezTo>
                <a:cubicBezTo>
                  <a:pt x="1213" y="773"/>
                  <a:pt x="1209" y="778"/>
                  <a:pt x="1203" y="778"/>
                </a:cubicBezTo>
                <a:cubicBezTo>
                  <a:pt x="686" y="778"/>
                  <a:pt x="686" y="778"/>
                  <a:pt x="686" y="778"/>
                </a:cubicBezTo>
                <a:cubicBezTo>
                  <a:pt x="686" y="1122"/>
                  <a:pt x="686" y="1122"/>
                  <a:pt x="686" y="1122"/>
                </a:cubicBezTo>
                <a:cubicBezTo>
                  <a:pt x="898" y="1122"/>
                  <a:pt x="898" y="1122"/>
                  <a:pt x="898" y="1122"/>
                </a:cubicBezTo>
                <a:cubicBezTo>
                  <a:pt x="902" y="1122"/>
                  <a:pt x="906" y="1125"/>
                  <a:pt x="906" y="1130"/>
                </a:cubicBezTo>
                <a:cubicBezTo>
                  <a:pt x="906" y="1237"/>
                  <a:pt x="906" y="1237"/>
                  <a:pt x="906" y="1237"/>
                </a:cubicBezTo>
                <a:cubicBezTo>
                  <a:pt x="906" y="1241"/>
                  <a:pt x="902" y="1245"/>
                  <a:pt x="898" y="1245"/>
                </a:cubicBezTo>
                <a:cubicBezTo>
                  <a:pt x="315" y="1245"/>
                  <a:pt x="315" y="1245"/>
                  <a:pt x="315" y="1245"/>
                </a:cubicBezTo>
                <a:cubicBezTo>
                  <a:pt x="311" y="1245"/>
                  <a:pt x="307" y="1241"/>
                  <a:pt x="307" y="1237"/>
                </a:cubicBezTo>
                <a:cubicBezTo>
                  <a:pt x="307" y="1130"/>
                  <a:pt x="307" y="1130"/>
                  <a:pt x="307" y="1130"/>
                </a:cubicBezTo>
                <a:cubicBezTo>
                  <a:pt x="307" y="1125"/>
                  <a:pt x="311" y="1122"/>
                  <a:pt x="315" y="1122"/>
                </a:cubicBezTo>
                <a:cubicBezTo>
                  <a:pt x="527" y="1122"/>
                  <a:pt x="527" y="1122"/>
                  <a:pt x="527" y="1122"/>
                </a:cubicBezTo>
                <a:cubicBezTo>
                  <a:pt x="527" y="778"/>
                  <a:pt x="527" y="778"/>
                  <a:pt x="527" y="778"/>
                </a:cubicBezTo>
                <a:cubicBezTo>
                  <a:pt x="10" y="778"/>
                  <a:pt x="10" y="778"/>
                  <a:pt x="10" y="778"/>
                </a:cubicBezTo>
                <a:cubicBezTo>
                  <a:pt x="4" y="778"/>
                  <a:pt x="0" y="773"/>
                  <a:pt x="0" y="767"/>
                </a:cubicBezTo>
                <a:cubicBezTo>
                  <a:pt x="0" y="59"/>
                  <a:pt x="0" y="59"/>
                  <a:pt x="0" y="59"/>
                </a:cubicBezTo>
                <a:cubicBezTo>
                  <a:pt x="0" y="53"/>
                  <a:pt x="4" y="48"/>
                  <a:pt x="10" y="48"/>
                </a:cubicBezTo>
                <a:cubicBezTo>
                  <a:pt x="535" y="48"/>
                  <a:pt x="535" y="48"/>
                  <a:pt x="535" y="48"/>
                </a:cubicBezTo>
                <a:cubicBezTo>
                  <a:pt x="535" y="87"/>
                  <a:pt x="567" y="120"/>
                  <a:pt x="607" y="120"/>
                </a:cubicBezTo>
                <a:cubicBezTo>
                  <a:pt x="646" y="120"/>
                  <a:pt x="678" y="87"/>
                  <a:pt x="678" y="48"/>
                </a:cubicBezTo>
                <a:cubicBezTo>
                  <a:pt x="1203" y="48"/>
                  <a:pt x="1203" y="48"/>
                  <a:pt x="1203" y="48"/>
                </a:cubicBezTo>
                <a:cubicBezTo>
                  <a:pt x="1209" y="48"/>
                  <a:pt x="1213" y="53"/>
                  <a:pt x="1213" y="59"/>
                </a:cubicBezTo>
                <a:close/>
                <a:moveTo>
                  <a:pt x="1120" y="152"/>
                </a:moveTo>
                <a:cubicBezTo>
                  <a:pt x="1120" y="146"/>
                  <a:pt x="1115" y="141"/>
                  <a:pt x="1109" y="141"/>
                </a:cubicBezTo>
                <a:cubicBezTo>
                  <a:pt x="104" y="141"/>
                  <a:pt x="104" y="141"/>
                  <a:pt x="104" y="141"/>
                </a:cubicBezTo>
                <a:cubicBezTo>
                  <a:pt x="98" y="141"/>
                  <a:pt x="93" y="146"/>
                  <a:pt x="93" y="152"/>
                </a:cubicBezTo>
                <a:cubicBezTo>
                  <a:pt x="93" y="674"/>
                  <a:pt x="93" y="674"/>
                  <a:pt x="93" y="674"/>
                </a:cubicBezTo>
                <a:cubicBezTo>
                  <a:pt x="93" y="680"/>
                  <a:pt x="98" y="685"/>
                  <a:pt x="104" y="685"/>
                </a:cubicBezTo>
                <a:cubicBezTo>
                  <a:pt x="1109" y="685"/>
                  <a:pt x="1109" y="685"/>
                  <a:pt x="1109" y="685"/>
                </a:cubicBezTo>
                <a:cubicBezTo>
                  <a:pt x="1115" y="685"/>
                  <a:pt x="1120" y="680"/>
                  <a:pt x="1120" y="674"/>
                </a:cubicBezTo>
                <a:lnTo>
                  <a:pt x="1120" y="152"/>
                </a:lnTo>
                <a:close/>
                <a:moveTo>
                  <a:pt x="934" y="432"/>
                </a:moveTo>
                <a:cubicBezTo>
                  <a:pt x="932" y="400"/>
                  <a:pt x="908" y="375"/>
                  <a:pt x="879" y="370"/>
                </a:cubicBezTo>
                <a:cubicBezTo>
                  <a:pt x="868" y="368"/>
                  <a:pt x="859" y="364"/>
                  <a:pt x="851" y="358"/>
                </a:cubicBezTo>
                <a:cubicBezTo>
                  <a:pt x="849" y="356"/>
                  <a:pt x="846" y="354"/>
                  <a:pt x="843" y="352"/>
                </a:cubicBezTo>
                <a:cubicBezTo>
                  <a:pt x="841" y="350"/>
                  <a:pt x="839" y="349"/>
                  <a:pt x="837" y="347"/>
                </a:cubicBezTo>
                <a:cubicBezTo>
                  <a:pt x="856" y="336"/>
                  <a:pt x="870" y="310"/>
                  <a:pt x="871" y="280"/>
                </a:cubicBezTo>
                <a:cubicBezTo>
                  <a:pt x="872" y="271"/>
                  <a:pt x="873" y="244"/>
                  <a:pt x="871" y="234"/>
                </a:cubicBezTo>
                <a:cubicBezTo>
                  <a:pt x="870" y="224"/>
                  <a:pt x="867" y="225"/>
                  <a:pt x="864" y="224"/>
                </a:cubicBezTo>
                <a:cubicBezTo>
                  <a:pt x="859" y="222"/>
                  <a:pt x="855" y="214"/>
                  <a:pt x="847" y="212"/>
                </a:cubicBezTo>
                <a:cubicBezTo>
                  <a:pt x="842" y="210"/>
                  <a:pt x="836" y="210"/>
                  <a:pt x="831" y="210"/>
                </a:cubicBezTo>
                <a:cubicBezTo>
                  <a:pt x="823" y="210"/>
                  <a:pt x="816" y="211"/>
                  <a:pt x="811" y="212"/>
                </a:cubicBezTo>
                <a:cubicBezTo>
                  <a:pt x="806" y="214"/>
                  <a:pt x="804" y="214"/>
                  <a:pt x="801" y="214"/>
                </a:cubicBezTo>
                <a:cubicBezTo>
                  <a:pt x="799" y="214"/>
                  <a:pt x="796" y="214"/>
                  <a:pt x="792" y="214"/>
                </a:cubicBezTo>
                <a:cubicBezTo>
                  <a:pt x="790" y="214"/>
                  <a:pt x="786" y="214"/>
                  <a:pt x="783" y="214"/>
                </a:cubicBezTo>
                <a:cubicBezTo>
                  <a:pt x="777" y="215"/>
                  <a:pt x="767" y="223"/>
                  <a:pt x="764" y="235"/>
                </a:cubicBezTo>
                <a:cubicBezTo>
                  <a:pt x="761" y="247"/>
                  <a:pt x="765" y="281"/>
                  <a:pt x="766" y="284"/>
                </a:cubicBezTo>
                <a:cubicBezTo>
                  <a:pt x="768" y="312"/>
                  <a:pt x="780" y="335"/>
                  <a:pt x="797" y="346"/>
                </a:cubicBezTo>
                <a:cubicBezTo>
                  <a:pt x="796" y="347"/>
                  <a:pt x="794" y="349"/>
                  <a:pt x="793" y="350"/>
                </a:cubicBezTo>
                <a:cubicBezTo>
                  <a:pt x="790" y="353"/>
                  <a:pt x="787" y="355"/>
                  <a:pt x="785" y="357"/>
                </a:cubicBezTo>
                <a:cubicBezTo>
                  <a:pt x="777" y="363"/>
                  <a:pt x="769" y="366"/>
                  <a:pt x="758" y="370"/>
                </a:cubicBezTo>
                <a:cubicBezTo>
                  <a:pt x="735" y="376"/>
                  <a:pt x="715" y="392"/>
                  <a:pt x="707" y="414"/>
                </a:cubicBezTo>
                <a:cubicBezTo>
                  <a:pt x="726" y="420"/>
                  <a:pt x="744" y="431"/>
                  <a:pt x="758" y="447"/>
                </a:cubicBezTo>
                <a:cubicBezTo>
                  <a:pt x="766" y="456"/>
                  <a:pt x="773" y="466"/>
                  <a:pt x="778" y="478"/>
                </a:cubicBezTo>
                <a:cubicBezTo>
                  <a:pt x="783" y="490"/>
                  <a:pt x="786" y="502"/>
                  <a:pt x="787" y="515"/>
                </a:cubicBezTo>
                <a:cubicBezTo>
                  <a:pt x="787" y="522"/>
                  <a:pt x="787" y="522"/>
                  <a:pt x="787" y="522"/>
                </a:cubicBezTo>
                <a:cubicBezTo>
                  <a:pt x="797" y="523"/>
                  <a:pt x="808" y="523"/>
                  <a:pt x="818" y="523"/>
                </a:cubicBezTo>
                <a:cubicBezTo>
                  <a:pt x="887" y="523"/>
                  <a:pt x="939" y="510"/>
                  <a:pt x="939" y="510"/>
                </a:cubicBezTo>
                <a:lnTo>
                  <a:pt x="934" y="432"/>
                </a:lnTo>
                <a:close/>
                <a:moveTo>
                  <a:pt x="455" y="370"/>
                </a:moveTo>
                <a:cubicBezTo>
                  <a:pt x="445" y="368"/>
                  <a:pt x="436" y="364"/>
                  <a:pt x="428" y="358"/>
                </a:cubicBezTo>
                <a:cubicBezTo>
                  <a:pt x="425" y="356"/>
                  <a:pt x="423" y="354"/>
                  <a:pt x="419" y="352"/>
                </a:cubicBezTo>
                <a:cubicBezTo>
                  <a:pt x="417" y="350"/>
                  <a:pt x="416" y="349"/>
                  <a:pt x="414" y="347"/>
                </a:cubicBezTo>
                <a:cubicBezTo>
                  <a:pt x="433" y="336"/>
                  <a:pt x="446" y="310"/>
                  <a:pt x="448" y="280"/>
                </a:cubicBezTo>
                <a:cubicBezTo>
                  <a:pt x="448" y="271"/>
                  <a:pt x="450" y="244"/>
                  <a:pt x="448" y="234"/>
                </a:cubicBezTo>
                <a:cubicBezTo>
                  <a:pt x="446" y="224"/>
                  <a:pt x="444" y="225"/>
                  <a:pt x="441" y="224"/>
                </a:cubicBezTo>
                <a:cubicBezTo>
                  <a:pt x="436" y="222"/>
                  <a:pt x="432" y="214"/>
                  <a:pt x="423" y="212"/>
                </a:cubicBezTo>
                <a:cubicBezTo>
                  <a:pt x="419" y="210"/>
                  <a:pt x="413" y="210"/>
                  <a:pt x="408" y="210"/>
                </a:cubicBezTo>
                <a:cubicBezTo>
                  <a:pt x="400" y="210"/>
                  <a:pt x="393" y="211"/>
                  <a:pt x="387" y="212"/>
                </a:cubicBezTo>
                <a:cubicBezTo>
                  <a:pt x="383" y="214"/>
                  <a:pt x="381" y="214"/>
                  <a:pt x="378" y="214"/>
                </a:cubicBezTo>
                <a:cubicBezTo>
                  <a:pt x="375" y="214"/>
                  <a:pt x="373" y="214"/>
                  <a:pt x="369" y="214"/>
                </a:cubicBezTo>
                <a:cubicBezTo>
                  <a:pt x="366" y="214"/>
                  <a:pt x="363" y="214"/>
                  <a:pt x="360" y="214"/>
                </a:cubicBezTo>
                <a:cubicBezTo>
                  <a:pt x="354" y="215"/>
                  <a:pt x="344" y="223"/>
                  <a:pt x="341" y="235"/>
                </a:cubicBezTo>
                <a:cubicBezTo>
                  <a:pt x="338" y="247"/>
                  <a:pt x="342" y="281"/>
                  <a:pt x="343" y="284"/>
                </a:cubicBezTo>
                <a:cubicBezTo>
                  <a:pt x="345" y="312"/>
                  <a:pt x="357" y="335"/>
                  <a:pt x="374" y="346"/>
                </a:cubicBezTo>
                <a:cubicBezTo>
                  <a:pt x="373" y="347"/>
                  <a:pt x="371" y="349"/>
                  <a:pt x="370" y="350"/>
                </a:cubicBezTo>
                <a:cubicBezTo>
                  <a:pt x="367" y="353"/>
                  <a:pt x="364" y="355"/>
                  <a:pt x="362" y="357"/>
                </a:cubicBezTo>
                <a:cubicBezTo>
                  <a:pt x="354" y="363"/>
                  <a:pt x="345" y="366"/>
                  <a:pt x="334" y="370"/>
                </a:cubicBezTo>
                <a:cubicBezTo>
                  <a:pt x="305" y="378"/>
                  <a:pt x="282" y="401"/>
                  <a:pt x="280" y="432"/>
                </a:cubicBezTo>
                <a:cubicBezTo>
                  <a:pt x="280" y="432"/>
                  <a:pt x="280" y="432"/>
                  <a:pt x="274" y="510"/>
                </a:cubicBezTo>
                <a:cubicBezTo>
                  <a:pt x="274" y="510"/>
                  <a:pt x="325" y="523"/>
                  <a:pt x="395" y="523"/>
                </a:cubicBezTo>
                <a:cubicBezTo>
                  <a:pt x="406" y="523"/>
                  <a:pt x="417" y="523"/>
                  <a:pt x="427" y="522"/>
                </a:cubicBezTo>
                <a:cubicBezTo>
                  <a:pt x="427" y="515"/>
                  <a:pt x="427" y="515"/>
                  <a:pt x="427" y="515"/>
                </a:cubicBezTo>
                <a:cubicBezTo>
                  <a:pt x="427" y="515"/>
                  <a:pt x="427" y="515"/>
                  <a:pt x="427" y="515"/>
                </a:cubicBezTo>
                <a:cubicBezTo>
                  <a:pt x="427" y="515"/>
                  <a:pt x="427" y="515"/>
                  <a:pt x="427" y="515"/>
                </a:cubicBezTo>
                <a:cubicBezTo>
                  <a:pt x="429" y="490"/>
                  <a:pt x="439" y="467"/>
                  <a:pt x="457" y="448"/>
                </a:cubicBezTo>
                <a:cubicBezTo>
                  <a:pt x="470" y="433"/>
                  <a:pt x="487" y="422"/>
                  <a:pt x="507" y="415"/>
                </a:cubicBezTo>
                <a:cubicBezTo>
                  <a:pt x="499" y="391"/>
                  <a:pt x="479" y="374"/>
                  <a:pt x="455" y="370"/>
                </a:cubicBezTo>
                <a:close/>
                <a:moveTo>
                  <a:pt x="768" y="536"/>
                </a:moveTo>
                <a:cubicBezTo>
                  <a:pt x="767" y="528"/>
                  <a:pt x="767" y="528"/>
                  <a:pt x="767" y="528"/>
                </a:cubicBezTo>
                <a:cubicBezTo>
                  <a:pt x="767" y="521"/>
                  <a:pt x="767" y="521"/>
                  <a:pt x="767" y="521"/>
                </a:cubicBezTo>
                <a:cubicBezTo>
                  <a:pt x="766" y="517"/>
                  <a:pt x="766" y="517"/>
                  <a:pt x="766" y="517"/>
                </a:cubicBezTo>
                <a:cubicBezTo>
                  <a:pt x="764" y="478"/>
                  <a:pt x="738" y="446"/>
                  <a:pt x="703" y="434"/>
                </a:cubicBezTo>
                <a:cubicBezTo>
                  <a:pt x="700" y="433"/>
                  <a:pt x="698" y="432"/>
                  <a:pt x="695" y="432"/>
                </a:cubicBezTo>
                <a:cubicBezTo>
                  <a:pt x="694" y="431"/>
                  <a:pt x="692" y="431"/>
                  <a:pt x="691" y="431"/>
                </a:cubicBezTo>
                <a:cubicBezTo>
                  <a:pt x="690" y="430"/>
                  <a:pt x="689" y="430"/>
                  <a:pt x="688" y="430"/>
                </a:cubicBezTo>
                <a:cubicBezTo>
                  <a:pt x="675" y="427"/>
                  <a:pt x="663" y="422"/>
                  <a:pt x="653" y="414"/>
                </a:cubicBezTo>
                <a:cubicBezTo>
                  <a:pt x="649" y="412"/>
                  <a:pt x="645" y="409"/>
                  <a:pt x="641" y="406"/>
                </a:cubicBezTo>
                <a:cubicBezTo>
                  <a:pt x="638" y="404"/>
                  <a:pt x="636" y="402"/>
                  <a:pt x="634" y="399"/>
                </a:cubicBezTo>
                <a:cubicBezTo>
                  <a:pt x="659" y="384"/>
                  <a:pt x="678" y="348"/>
                  <a:pt x="680" y="306"/>
                </a:cubicBezTo>
                <a:cubicBezTo>
                  <a:pt x="681" y="295"/>
                  <a:pt x="683" y="258"/>
                  <a:pt x="680" y="243"/>
                </a:cubicBezTo>
                <a:cubicBezTo>
                  <a:pt x="678" y="230"/>
                  <a:pt x="674" y="231"/>
                  <a:pt x="671" y="230"/>
                </a:cubicBezTo>
                <a:cubicBezTo>
                  <a:pt x="664" y="226"/>
                  <a:pt x="658" y="215"/>
                  <a:pt x="646" y="212"/>
                </a:cubicBezTo>
                <a:cubicBezTo>
                  <a:pt x="640" y="211"/>
                  <a:pt x="632" y="210"/>
                  <a:pt x="625" y="210"/>
                </a:cubicBezTo>
                <a:cubicBezTo>
                  <a:pt x="614" y="210"/>
                  <a:pt x="604" y="211"/>
                  <a:pt x="597" y="213"/>
                </a:cubicBezTo>
                <a:cubicBezTo>
                  <a:pt x="591" y="215"/>
                  <a:pt x="587" y="216"/>
                  <a:pt x="583" y="216"/>
                </a:cubicBezTo>
                <a:cubicBezTo>
                  <a:pt x="580" y="216"/>
                  <a:pt x="576" y="215"/>
                  <a:pt x="572" y="215"/>
                </a:cubicBezTo>
                <a:cubicBezTo>
                  <a:pt x="568" y="215"/>
                  <a:pt x="563" y="215"/>
                  <a:pt x="559" y="216"/>
                </a:cubicBezTo>
                <a:cubicBezTo>
                  <a:pt x="550" y="217"/>
                  <a:pt x="537" y="227"/>
                  <a:pt x="532" y="245"/>
                </a:cubicBezTo>
                <a:cubicBezTo>
                  <a:pt x="528" y="262"/>
                  <a:pt x="534" y="308"/>
                  <a:pt x="535" y="313"/>
                </a:cubicBezTo>
                <a:cubicBezTo>
                  <a:pt x="538" y="351"/>
                  <a:pt x="555" y="383"/>
                  <a:pt x="578" y="398"/>
                </a:cubicBezTo>
                <a:cubicBezTo>
                  <a:pt x="577" y="400"/>
                  <a:pt x="574" y="402"/>
                  <a:pt x="572" y="404"/>
                </a:cubicBezTo>
                <a:cubicBezTo>
                  <a:pt x="568" y="407"/>
                  <a:pt x="564" y="410"/>
                  <a:pt x="561" y="413"/>
                </a:cubicBezTo>
                <a:cubicBezTo>
                  <a:pt x="551" y="421"/>
                  <a:pt x="539" y="426"/>
                  <a:pt x="525" y="430"/>
                </a:cubicBezTo>
                <a:cubicBezTo>
                  <a:pt x="525" y="430"/>
                  <a:pt x="524" y="430"/>
                  <a:pt x="524" y="431"/>
                </a:cubicBezTo>
                <a:cubicBezTo>
                  <a:pt x="522" y="431"/>
                  <a:pt x="520" y="432"/>
                  <a:pt x="518" y="432"/>
                </a:cubicBezTo>
                <a:cubicBezTo>
                  <a:pt x="515" y="433"/>
                  <a:pt x="513" y="434"/>
                  <a:pt x="511" y="435"/>
                </a:cubicBezTo>
                <a:cubicBezTo>
                  <a:pt x="477" y="449"/>
                  <a:pt x="451" y="478"/>
                  <a:pt x="448" y="517"/>
                </a:cubicBezTo>
                <a:cubicBezTo>
                  <a:pt x="448" y="517"/>
                  <a:pt x="448" y="517"/>
                  <a:pt x="447" y="521"/>
                </a:cubicBezTo>
                <a:cubicBezTo>
                  <a:pt x="447" y="522"/>
                  <a:pt x="447" y="525"/>
                  <a:pt x="447" y="528"/>
                </a:cubicBezTo>
                <a:cubicBezTo>
                  <a:pt x="447" y="530"/>
                  <a:pt x="447" y="533"/>
                  <a:pt x="446" y="536"/>
                </a:cubicBezTo>
                <a:cubicBezTo>
                  <a:pt x="445" y="551"/>
                  <a:pt x="444" y="577"/>
                  <a:pt x="440" y="624"/>
                </a:cubicBezTo>
                <a:cubicBezTo>
                  <a:pt x="440" y="624"/>
                  <a:pt x="510" y="643"/>
                  <a:pt x="607" y="643"/>
                </a:cubicBezTo>
                <a:cubicBezTo>
                  <a:pt x="702" y="643"/>
                  <a:pt x="774" y="624"/>
                  <a:pt x="774" y="624"/>
                </a:cubicBezTo>
                <a:lnTo>
                  <a:pt x="768" y="536"/>
                </a:ln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endParaRPr lang="en-US" sz="2399"/>
          </a:p>
        </p:txBody>
      </p:sp>
      <p:grpSp>
        <p:nvGrpSpPr>
          <p:cNvPr id="55" name="Group 421"/>
          <p:cNvGrpSpPr/>
          <p:nvPr/>
        </p:nvGrpSpPr>
        <p:grpSpPr>
          <a:xfrm flipH="1">
            <a:off x="1804459" y="2847463"/>
            <a:ext cx="350402" cy="332126"/>
            <a:chOff x="1329090" y="2419607"/>
            <a:chExt cx="906525" cy="909404"/>
          </a:xfrm>
        </p:grpSpPr>
        <p:sp>
          <p:nvSpPr>
            <p:cNvPr id="56" name="Oval 422"/>
            <p:cNvSpPr/>
            <p:nvPr/>
          </p:nvSpPr>
          <p:spPr>
            <a:xfrm>
              <a:off x="1329090" y="2419607"/>
              <a:ext cx="906525" cy="90940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nvGrpSpPr>
            <p:cNvPr id="57" name="Group 423"/>
            <p:cNvGrpSpPr/>
            <p:nvPr/>
          </p:nvGrpSpPr>
          <p:grpSpPr>
            <a:xfrm rot="16200000">
              <a:off x="1688959" y="2521699"/>
              <a:ext cx="186792" cy="705220"/>
              <a:chOff x="1688956" y="2468134"/>
              <a:chExt cx="186792" cy="705220"/>
            </a:xfrm>
          </p:grpSpPr>
          <p:sp>
            <p:nvSpPr>
              <p:cNvPr id="61" name="Up Arrow 427"/>
              <p:cNvSpPr/>
              <p:nvPr/>
            </p:nvSpPr>
            <p:spPr>
              <a:xfrm rot="10800000">
                <a:off x="1688956" y="246813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62" name="Up Arrow 428"/>
              <p:cNvSpPr/>
              <p:nvPr/>
            </p:nvSpPr>
            <p:spPr>
              <a:xfrm>
                <a:off x="1688956" y="291745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grpSp>
          <p:nvGrpSpPr>
            <p:cNvPr id="58" name="Group 424"/>
            <p:cNvGrpSpPr/>
            <p:nvPr/>
          </p:nvGrpSpPr>
          <p:grpSpPr>
            <a:xfrm>
              <a:off x="1688956" y="2521699"/>
              <a:ext cx="186792" cy="705220"/>
              <a:chOff x="1688956" y="2468134"/>
              <a:chExt cx="186792" cy="705220"/>
            </a:xfrm>
          </p:grpSpPr>
          <p:sp>
            <p:nvSpPr>
              <p:cNvPr id="59" name="Up Arrow 425"/>
              <p:cNvSpPr/>
              <p:nvPr/>
            </p:nvSpPr>
            <p:spPr>
              <a:xfrm>
                <a:off x="1688956" y="246813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60" name="Up Arrow 426"/>
              <p:cNvSpPr/>
              <p:nvPr/>
            </p:nvSpPr>
            <p:spPr>
              <a:xfrm rot="10800000">
                <a:off x="1688956" y="291745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grpSp>
      <p:grpSp>
        <p:nvGrpSpPr>
          <p:cNvPr id="63" name="Group 421"/>
          <p:cNvGrpSpPr/>
          <p:nvPr/>
        </p:nvGrpSpPr>
        <p:grpSpPr>
          <a:xfrm flipH="1">
            <a:off x="2623187" y="2847463"/>
            <a:ext cx="350402" cy="332126"/>
            <a:chOff x="1329090" y="2419607"/>
            <a:chExt cx="906525" cy="909404"/>
          </a:xfrm>
        </p:grpSpPr>
        <p:sp>
          <p:nvSpPr>
            <p:cNvPr id="64" name="Oval 422"/>
            <p:cNvSpPr/>
            <p:nvPr/>
          </p:nvSpPr>
          <p:spPr>
            <a:xfrm>
              <a:off x="1329090" y="2419607"/>
              <a:ext cx="906525" cy="90940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nvGrpSpPr>
            <p:cNvPr id="65" name="Group 423"/>
            <p:cNvGrpSpPr/>
            <p:nvPr/>
          </p:nvGrpSpPr>
          <p:grpSpPr>
            <a:xfrm rot="16200000">
              <a:off x="1688959" y="2521699"/>
              <a:ext cx="186792" cy="705220"/>
              <a:chOff x="1688956" y="2468134"/>
              <a:chExt cx="186792" cy="705220"/>
            </a:xfrm>
          </p:grpSpPr>
          <p:sp>
            <p:nvSpPr>
              <p:cNvPr id="69" name="Up Arrow 427"/>
              <p:cNvSpPr/>
              <p:nvPr/>
            </p:nvSpPr>
            <p:spPr>
              <a:xfrm rot="10800000">
                <a:off x="1688956" y="246813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70" name="Up Arrow 428"/>
              <p:cNvSpPr/>
              <p:nvPr/>
            </p:nvSpPr>
            <p:spPr>
              <a:xfrm>
                <a:off x="1688956" y="291745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grpSp>
          <p:nvGrpSpPr>
            <p:cNvPr id="66" name="Group 424"/>
            <p:cNvGrpSpPr/>
            <p:nvPr/>
          </p:nvGrpSpPr>
          <p:grpSpPr>
            <a:xfrm>
              <a:off x="1688956" y="2521699"/>
              <a:ext cx="186792" cy="705220"/>
              <a:chOff x="1688956" y="2468134"/>
              <a:chExt cx="186792" cy="705220"/>
            </a:xfrm>
          </p:grpSpPr>
          <p:sp>
            <p:nvSpPr>
              <p:cNvPr id="67" name="Up Arrow 425"/>
              <p:cNvSpPr/>
              <p:nvPr/>
            </p:nvSpPr>
            <p:spPr>
              <a:xfrm>
                <a:off x="1688956" y="246813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68" name="Up Arrow 426"/>
              <p:cNvSpPr/>
              <p:nvPr/>
            </p:nvSpPr>
            <p:spPr>
              <a:xfrm rot="10800000">
                <a:off x="1688956" y="2917454"/>
                <a:ext cx="186792" cy="255900"/>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grpSp>
      </p:grpSp>
      <p:sp>
        <p:nvSpPr>
          <p:cNvPr id="71" name="Freeform 12"/>
          <p:cNvSpPr>
            <a:spLocks/>
          </p:cNvSpPr>
          <p:nvPr/>
        </p:nvSpPr>
        <p:spPr bwMode="auto">
          <a:xfrm>
            <a:off x="1966575" y="4380133"/>
            <a:ext cx="278198" cy="316349"/>
          </a:xfrm>
          <a:custGeom>
            <a:avLst/>
            <a:gdLst>
              <a:gd name="T0" fmla="*/ 198 w 201"/>
              <a:gd name="T1" fmla="*/ 197 h 262"/>
              <a:gd name="T2" fmla="*/ 197 w 201"/>
              <a:gd name="T3" fmla="*/ 192 h 262"/>
              <a:gd name="T4" fmla="*/ 197 w 201"/>
              <a:gd name="T5" fmla="*/ 188 h 262"/>
              <a:gd name="T6" fmla="*/ 197 w 201"/>
              <a:gd name="T7" fmla="*/ 186 h 262"/>
              <a:gd name="T8" fmla="*/ 159 w 201"/>
              <a:gd name="T9" fmla="*/ 135 h 262"/>
              <a:gd name="T10" fmla="*/ 154 w 201"/>
              <a:gd name="T11" fmla="*/ 134 h 262"/>
              <a:gd name="T12" fmla="*/ 151 w 201"/>
              <a:gd name="T13" fmla="*/ 134 h 262"/>
              <a:gd name="T14" fmla="*/ 149 w 201"/>
              <a:gd name="T15" fmla="*/ 133 h 262"/>
              <a:gd name="T16" fmla="*/ 128 w 201"/>
              <a:gd name="T17" fmla="*/ 123 h 262"/>
              <a:gd name="T18" fmla="*/ 121 w 201"/>
              <a:gd name="T19" fmla="*/ 119 h 262"/>
              <a:gd name="T20" fmla="*/ 117 w 201"/>
              <a:gd name="T21" fmla="*/ 114 h 262"/>
              <a:gd name="T22" fmla="*/ 145 w 201"/>
              <a:gd name="T23" fmla="*/ 58 h 262"/>
              <a:gd name="T24" fmla="*/ 145 w 201"/>
              <a:gd name="T25" fmla="*/ 20 h 262"/>
              <a:gd name="T26" fmla="*/ 139 w 201"/>
              <a:gd name="T27" fmla="*/ 12 h 262"/>
              <a:gd name="T28" fmla="*/ 124 w 201"/>
              <a:gd name="T29" fmla="*/ 1 h 262"/>
              <a:gd name="T30" fmla="*/ 111 w 201"/>
              <a:gd name="T31" fmla="*/ 0 h 262"/>
              <a:gd name="T32" fmla="*/ 94 w 201"/>
              <a:gd name="T33" fmla="*/ 2 h 262"/>
              <a:gd name="T34" fmla="*/ 86 w 201"/>
              <a:gd name="T35" fmla="*/ 4 h 262"/>
              <a:gd name="T36" fmla="*/ 79 w 201"/>
              <a:gd name="T37" fmla="*/ 3 h 262"/>
              <a:gd name="T38" fmla="*/ 71 w 201"/>
              <a:gd name="T39" fmla="*/ 4 h 262"/>
              <a:gd name="T40" fmla="*/ 55 w 201"/>
              <a:gd name="T41" fmla="*/ 21 h 262"/>
              <a:gd name="T42" fmla="*/ 57 w 201"/>
              <a:gd name="T43" fmla="*/ 62 h 262"/>
              <a:gd name="T44" fmla="*/ 83 w 201"/>
              <a:gd name="T45" fmla="*/ 114 h 262"/>
              <a:gd name="T46" fmla="*/ 79 w 201"/>
              <a:gd name="T47" fmla="*/ 117 h 262"/>
              <a:gd name="T48" fmla="*/ 73 w 201"/>
              <a:gd name="T49" fmla="*/ 123 h 262"/>
              <a:gd name="T50" fmla="*/ 51 w 201"/>
              <a:gd name="T51" fmla="*/ 133 h 262"/>
              <a:gd name="T52" fmla="*/ 50 w 201"/>
              <a:gd name="T53" fmla="*/ 134 h 262"/>
              <a:gd name="T54" fmla="*/ 47 w 201"/>
              <a:gd name="T55" fmla="*/ 134 h 262"/>
              <a:gd name="T56" fmla="*/ 42 w 201"/>
              <a:gd name="T57" fmla="*/ 136 h 262"/>
              <a:gd name="T58" fmla="*/ 4 w 201"/>
              <a:gd name="T59" fmla="*/ 186 h 262"/>
              <a:gd name="T60" fmla="*/ 4 w 201"/>
              <a:gd name="T61" fmla="*/ 188 h 262"/>
              <a:gd name="T62" fmla="*/ 4 w 201"/>
              <a:gd name="T63" fmla="*/ 192 h 262"/>
              <a:gd name="T64" fmla="*/ 3 w 201"/>
              <a:gd name="T65" fmla="*/ 197 h 262"/>
              <a:gd name="T66" fmla="*/ 0 w 201"/>
              <a:gd name="T67" fmla="*/ 250 h 262"/>
              <a:gd name="T68" fmla="*/ 101 w 201"/>
              <a:gd name="T69" fmla="*/ 262 h 262"/>
              <a:gd name="T70" fmla="*/ 201 w 201"/>
              <a:gd name="T71" fmla="*/ 250 h 262"/>
              <a:gd name="T72" fmla="*/ 198 w 201"/>
              <a:gd name="T73" fmla="*/ 197 h 262"/>
              <a:gd name="T74" fmla="*/ 198 w 201"/>
              <a:gd name="T75" fmla="*/ 19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1" h="262">
                <a:moveTo>
                  <a:pt x="198" y="197"/>
                </a:moveTo>
                <a:cubicBezTo>
                  <a:pt x="197" y="192"/>
                  <a:pt x="197" y="192"/>
                  <a:pt x="197" y="192"/>
                </a:cubicBezTo>
                <a:cubicBezTo>
                  <a:pt x="197" y="188"/>
                  <a:pt x="197" y="188"/>
                  <a:pt x="197" y="188"/>
                </a:cubicBezTo>
                <a:cubicBezTo>
                  <a:pt x="197" y="186"/>
                  <a:pt x="197" y="186"/>
                  <a:pt x="197" y="186"/>
                </a:cubicBezTo>
                <a:cubicBezTo>
                  <a:pt x="195" y="162"/>
                  <a:pt x="180" y="143"/>
                  <a:pt x="159" y="135"/>
                </a:cubicBezTo>
                <a:cubicBezTo>
                  <a:pt x="157" y="135"/>
                  <a:pt x="155" y="134"/>
                  <a:pt x="154" y="134"/>
                </a:cubicBezTo>
                <a:cubicBezTo>
                  <a:pt x="153" y="134"/>
                  <a:pt x="152" y="134"/>
                  <a:pt x="151" y="134"/>
                </a:cubicBezTo>
                <a:cubicBezTo>
                  <a:pt x="151" y="133"/>
                  <a:pt x="150" y="133"/>
                  <a:pt x="149" y="133"/>
                </a:cubicBezTo>
                <a:cubicBezTo>
                  <a:pt x="142" y="131"/>
                  <a:pt x="134" y="128"/>
                  <a:pt x="128" y="123"/>
                </a:cubicBezTo>
                <a:cubicBezTo>
                  <a:pt x="126" y="122"/>
                  <a:pt x="123" y="120"/>
                  <a:pt x="121" y="119"/>
                </a:cubicBezTo>
                <a:cubicBezTo>
                  <a:pt x="119" y="117"/>
                  <a:pt x="118" y="116"/>
                  <a:pt x="117" y="114"/>
                </a:cubicBezTo>
                <a:cubicBezTo>
                  <a:pt x="132" y="105"/>
                  <a:pt x="143" y="84"/>
                  <a:pt x="145" y="58"/>
                </a:cubicBezTo>
                <a:cubicBezTo>
                  <a:pt x="145" y="52"/>
                  <a:pt x="146" y="29"/>
                  <a:pt x="145" y="20"/>
                </a:cubicBezTo>
                <a:cubicBezTo>
                  <a:pt x="143" y="12"/>
                  <a:pt x="141" y="13"/>
                  <a:pt x="139" y="12"/>
                </a:cubicBezTo>
                <a:cubicBezTo>
                  <a:pt x="135" y="10"/>
                  <a:pt x="131" y="3"/>
                  <a:pt x="124" y="1"/>
                </a:cubicBezTo>
                <a:cubicBezTo>
                  <a:pt x="120" y="1"/>
                  <a:pt x="116" y="0"/>
                  <a:pt x="111" y="0"/>
                </a:cubicBezTo>
                <a:cubicBezTo>
                  <a:pt x="105" y="0"/>
                  <a:pt x="99" y="1"/>
                  <a:pt x="94" y="2"/>
                </a:cubicBezTo>
                <a:cubicBezTo>
                  <a:pt x="91" y="3"/>
                  <a:pt x="88" y="4"/>
                  <a:pt x="86" y="4"/>
                </a:cubicBezTo>
                <a:cubicBezTo>
                  <a:pt x="84" y="4"/>
                  <a:pt x="82" y="3"/>
                  <a:pt x="79" y="3"/>
                </a:cubicBezTo>
                <a:cubicBezTo>
                  <a:pt x="77" y="3"/>
                  <a:pt x="74" y="3"/>
                  <a:pt x="71" y="4"/>
                </a:cubicBezTo>
                <a:cubicBezTo>
                  <a:pt x="66" y="4"/>
                  <a:pt x="58" y="10"/>
                  <a:pt x="55" y="21"/>
                </a:cubicBezTo>
                <a:cubicBezTo>
                  <a:pt x="53" y="32"/>
                  <a:pt x="56" y="59"/>
                  <a:pt x="57" y="62"/>
                </a:cubicBezTo>
                <a:cubicBezTo>
                  <a:pt x="59" y="85"/>
                  <a:pt x="69" y="105"/>
                  <a:pt x="83" y="114"/>
                </a:cubicBezTo>
                <a:cubicBezTo>
                  <a:pt x="82" y="115"/>
                  <a:pt x="81" y="116"/>
                  <a:pt x="79" y="117"/>
                </a:cubicBezTo>
                <a:cubicBezTo>
                  <a:pt x="77" y="119"/>
                  <a:pt x="75" y="121"/>
                  <a:pt x="73" y="123"/>
                </a:cubicBezTo>
                <a:cubicBezTo>
                  <a:pt x="67" y="128"/>
                  <a:pt x="59" y="131"/>
                  <a:pt x="51" y="133"/>
                </a:cubicBezTo>
                <a:cubicBezTo>
                  <a:pt x="51" y="133"/>
                  <a:pt x="50" y="133"/>
                  <a:pt x="50" y="134"/>
                </a:cubicBezTo>
                <a:cubicBezTo>
                  <a:pt x="49" y="134"/>
                  <a:pt x="48" y="134"/>
                  <a:pt x="47" y="134"/>
                </a:cubicBezTo>
                <a:cubicBezTo>
                  <a:pt x="45" y="135"/>
                  <a:pt x="44" y="135"/>
                  <a:pt x="42" y="136"/>
                </a:cubicBezTo>
                <a:cubicBezTo>
                  <a:pt x="22" y="144"/>
                  <a:pt x="6" y="162"/>
                  <a:pt x="4" y="186"/>
                </a:cubicBezTo>
                <a:cubicBezTo>
                  <a:pt x="4" y="186"/>
                  <a:pt x="4" y="186"/>
                  <a:pt x="4" y="188"/>
                </a:cubicBezTo>
                <a:cubicBezTo>
                  <a:pt x="4" y="189"/>
                  <a:pt x="4" y="190"/>
                  <a:pt x="4" y="192"/>
                </a:cubicBezTo>
                <a:cubicBezTo>
                  <a:pt x="4" y="193"/>
                  <a:pt x="4" y="195"/>
                  <a:pt x="3" y="197"/>
                </a:cubicBezTo>
                <a:cubicBezTo>
                  <a:pt x="3" y="206"/>
                  <a:pt x="2" y="222"/>
                  <a:pt x="0" y="250"/>
                </a:cubicBezTo>
                <a:cubicBezTo>
                  <a:pt x="0" y="250"/>
                  <a:pt x="42" y="262"/>
                  <a:pt x="101" y="262"/>
                </a:cubicBezTo>
                <a:cubicBezTo>
                  <a:pt x="158" y="262"/>
                  <a:pt x="201" y="250"/>
                  <a:pt x="201" y="250"/>
                </a:cubicBezTo>
                <a:cubicBezTo>
                  <a:pt x="198" y="197"/>
                  <a:pt x="198" y="197"/>
                  <a:pt x="198" y="197"/>
                </a:cubicBezTo>
                <a:cubicBezTo>
                  <a:pt x="198" y="197"/>
                  <a:pt x="198" y="197"/>
                  <a:pt x="198" y="19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2399"/>
          </a:p>
        </p:txBody>
      </p:sp>
      <p:sp>
        <p:nvSpPr>
          <p:cNvPr id="72" name="Freeform 11"/>
          <p:cNvSpPr>
            <a:spLocks noChangeAspect="1" noEditPoints="1"/>
          </p:cNvSpPr>
          <p:nvPr/>
        </p:nvSpPr>
        <p:spPr bwMode="auto">
          <a:xfrm>
            <a:off x="2140831" y="2435798"/>
            <a:ext cx="459089" cy="459167"/>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grpSp>
        <p:nvGrpSpPr>
          <p:cNvPr id="73" name="図形グループ 24"/>
          <p:cNvGrpSpPr/>
          <p:nvPr/>
        </p:nvGrpSpPr>
        <p:grpSpPr>
          <a:xfrm>
            <a:off x="2176156" y="1998119"/>
            <a:ext cx="420083" cy="413592"/>
            <a:chOff x="3539852" y="1738544"/>
            <a:chExt cx="420193" cy="413700"/>
          </a:xfrm>
        </p:grpSpPr>
        <p:grpSp>
          <p:nvGrpSpPr>
            <p:cNvPr id="74" name="Group 227"/>
            <p:cNvGrpSpPr>
              <a:grpSpLocks noChangeAspect="1"/>
            </p:cNvGrpSpPr>
            <p:nvPr/>
          </p:nvGrpSpPr>
          <p:grpSpPr>
            <a:xfrm>
              <a:off x="3539852" y="1738544"/>
              <a:ext cx="420193" cy="413700"/>
              <a:chOff x="-513524" y="-2097634"/>
              <a:chExt cx="9395336" cy="8464364"/>
            </a:xfrm>
            <a:solidFill>
              <a:schemeClr val="tx2"/>
            </a:solidFill>
          </p:grpSpPr>
          <p:sp>
            <p:nvSpPr>
              <p:cNvPr id="78" name="Freeform 228"/>
              <p:cNvSpPr/>
              <p:nvPr/>
            </p:nvSpPr>
            <p:spPr>
              <a:xfrm>
                <a:off x="-513524" y="-2097634"/>
                <a:ext cx="9395336" cy="8464364"/>
              </a:xfrm>
              <a:custGeom>
                <a:avLst/>
                <a:gdLst>
                  <a:gd name="connsiteX0" fmla="*/ 6455750 w 9395336"/>
                  <a:gd name="connsiteY0" fmla="*/ 5507267 h 9201590"/>
                  <a:gd name="connsiteX1" fmla="*/ 7573657 w 9395336"/>
                  <a:gd name="connsiteY1" fmla="*/ 6655708 h 9201590"/>
                  <a:gd name="connsiteX2" fmla="*/ 7998833 w 9395336"/>
                  <a:gd name="connsiteY2" fmla="*/ 6241830 h 9201590"/>
                  <a:gd name="connsiteX3" fmla="*/ 7976220 w 9395336"/>
                  <a:gd name="connsiteY3" fmla="*/ 7919921 h 9201590"/>
                  <a:gd name="connsiteX4" fmla="*/ 6298130 w 9395336"/>
                  <a:gd name="connsiteY4" fmla="*/ 7897309 h 9201590"/>
                  <a:gd name="connsiteX5" fmla="*/ 6723306 w 9395336"/>
                  <a:gd name="connsiteY5" fmla="*/ 7483447 h 9201590"/>
                  <a:gd name="connsiteX6" fmla="*/ 5626193 w 9395336"/>
                  <a:gd name="connsiteY6" fmla="*/ 6356356 h 9201590"/>
                  <a:gd name="connsiteX7" fmla="*/ 5755648 w 9395336"/>
                  <a:gd name="connsiteY7" fmla="*/ 6282410 h 9201590"/>
                  <a:gd name="connsiteX8" fmla="*/ 6405778 w 9395336"/>
                  <a:gd name="connsiteY8" fmla="*/ 5604228 h 9201590"/>
                  <a:gd name="connsiteX9" fmla="*/ 6586358 w 9395336"/>
                  <a:gd name="connsiteY9" fmla="*/ 4052437 h 9201590"/>
                  <a:gd name="connsiteX10" fmla="*/ 8208633 w 9395336"/>
                  <a:gd name="connsiteY10" fmla="*/ 4052437 h 9201590"/>
                  <a:gd name="connsiteX11" fmla="*/ 8208633 w 9395336"/>
                  <a:gd name="connsiteY11" fmla="*/ 3459078 h 9201590"/>
                  <a:gd name="connsiteX12" fmla="*/ 9395336 w 9395336"/>
                  <a:gd name="connsiteY12" fmla="*/ 4645781 h 9201590"/>
                  <a:gd name="connsiteX13" fmla="*/ 8208633 w 9395336"/>
                  <a:gd name="connsiteY13" fmla="*/ 5832485 h 9201590"/>
                  <a:gd name="connsiteX14" fmla="*/ 8208634 w 9395336"/>
                  <a:gd name="connsiteY14" fmla="*/ 5239140 h 9201590"/>
                  <a:gd name="connsiteX15" fmla="*/ 6569108 w 9395336"/>
                  <a:gd name="connsiteY15" fmla="*/ 5239140 h 9201590"/>
                  <a:gd name="connsiteX16" fmla="*/ 6618337 w 9395336"/>
                  <a:gd name="connsiteY16" fmla="*/ 5067047 h 9201590"/>
                  <a:gd name="connsiteX17" fmla="*/ 6669112 w 9395336"/>
                  <a:gd name="connsiteY17" fmla="*/ 4670722 h 9201590"/>
                  <a:gd name="connsiteX18" fmla="*/ 6596267 w 9395336"/>
                  <a:gd name="connsiteY18" fmla="*/ 4081952 h 9201590"/>
                  <a:gd name="connsiteX19" fmla="*/ 4053444 w 9395336"/>
                  <a:gd name="connsiteY19" fmla="*/ 6482364 h 9201590"/>
                  <a:gd name="connsiteX20" fmla="*/ 4060081 w 9395336"/>
                  <a:gd name="connsiteY20" fmla="*/ 6484998 h 9201590"/>
                  <a:gd name="connsiteX21" fmla="*/ 4644070 w 9395336"/>
                  <a:gd name="connsiteY21" fmla="*/ 6589458 h 9201590"/>
                  <a:gd name="connsiteX22" fmla="*/ 5232838 w 9395336"/>
                  <a:gd name="connsiteY22" fmla="*/ 6516613 h 9201590"/>
                  <a:gd name="connsiteX23" fmla="*/ 5239716 w 9395336"/>
                  <a:gd name="connsiteY23" fmla="*/ 6514304 h 9201590"/>
                  <a:gd name="connsiteX24" fmla="*/ 5198834 w 9395336"/>
                  <a:gd name="connsiteY24" fmla="*/ 8031298 h 9201590"/>
                  <a:gd name="connsiteX25" fmla="*/ 5791955 w 9395336"/>
                  <a:gd name="connsiteY25" fmla="*/ 8047292 h 9201590"/>
                  <a:gd name="connsiteX26" fmla="*/ 4573696 w 9395336"/>
                  <a:gd name="connsiteY26" fmla="*/ 9201590 h 9201590"/>
                  <a:gd name="connsiteX27" fmla="*/ 3419413 w 9395336"/>
                  <a:gd name="connsiteY27" fmla="*/ 7983331 h 9201590"/>
                  <a:gd name="connsiteX28" fmla="*/ 4012548 w 9395336"/>
                  <a:gd name="connsiteY28" fmla="*/ 7999325 h 9201590"/>
                  <a:gd name="connsiteX29" fmla="*/ 6364595 w 9395336"/>
                  <a:gd name="connsiteY29" fmla="*/ 1422843 h 9201590"/>
                  <a:gd name="connsiteX30" fmla="*/ 8042686 w 9395336"/>
                  <a:gd name="connsiteY30" fmla="*/ 1445455 h 9201590"/>
                  <a:gd name="connsiteX31" fmla="*/ 8020073 w 9395336"/>
                  <a:gd name="connsiteY31" fmla="*/ 3123561 h 9201590"/>
                  <a:gd name="connsiteX32" fmla="*/ 7606211 w 9395336"/>
                  <a:gd name="connsiteY32" fmla="*/ 2698385 h 9201590"/>
                  <a:gd name="connsiteX33" fmla="*/ 6485566 w 9395336"/>
                  <a:gd name="connsiteY33" fmla="*/ 3789232 h 9201590"/>
                  <a:gd name="connsiteX34" fmla="*/ 6456454 w 9395336"/>
                  <a:gd name="connsiteY34" fmla="*/ 3724385 h 9201590"/>
                  <a:gd name="connsiteX35" fmla="*/ 5843805 w 9395336"/>
                  <a:gd name="connsiteY35" fmla="*/ 3012162 h 9201590"/>
                  <a:gd name="connsiteX36" fmla="*/ 5686660 w 9395336"/>
                  <a:gd name="connsiteY36" fmla="*/ 2910797 h 9201590"/>
                  <a:gd name="connsiteX37" fmla="*/ 6778472 w 9395336"/>
                  <a:gd name="connsiteY37" fmla="*/ 1848033 h 9201590"/>
                  <a:gd name="connsiteX38" fmla="*/ 1469260 w 9395336"/>
                  <a:gd name="connsiteY38" fmla="*/ 6187990 h 9201590"/>
                  <a:gd name="connsiteX39" fmla="*/ 1883137 w 9395336"/>
                  <a:gd name="connsiteY39" fmla="*/ 6613181 h 9201590"/>
                  <a:gd name="connsiteX40" fmla="*/ 2965754 w 9395336"/>
                  <a:gd name="connsiteY40" fmla="*/ 5559336 h 9201590"/>
                  <a:gd name="connsiteX41" fmla="*/ 3032388 w 9395336"/>
                  <a:gd name="connsiteY41" fmla="*/ 5675991 h 9201590"/>
                  <a:gd name="connsiteX42" fmla="*/ 3710568 w 9395336"/>
                  <a:gd name="connsiteY42" fmla="*/ 6326124 h 9201590"/>
                  <a:gd name="connsiteX43" fmla="*/ 3820935 w 9395336"/>
                  <a:gd name="connsiteY43" fmla="*/ 6383005 h 9201590"/>
                  <a:gd name="connsiteX44" fmla="*/ 2710876 w 9395336"/>
                  <a:gd name="connsiteY44" fmla="*/ 7463533 h 9201590"/>
                  <a:gd name="connsiteX45" fmla="*/ 3124738 w 9395336"/>
                  <a:gd name="connsiteY45" fmla="*/ 7888709 h 9201590"/>
                  <a:gd name="connsiteX46" fmla="*/ 1446647 w 9395336"/>
                  <a:gd name="connsiteY46" fmla="*/ 7866096 h 9201590"/>
                  <a:gd name="connsiteX47" fmla="*/ 3603531 w 9395336"/>
                  <a:gd name="connsiteY47" fmla="*/ 1154283 h 9201590"/>
                  <a:gd name="connsiteX48" fmla="*/ 4821790 w 9395336"/>
                  <a:gd name="connsiteY48" fmla="*/ 0 h 9201590"/>
                  <a:gd name="connsiteX49" fmla="*/ 5976087 w 9395336"/>
                  <a:gd name="connsiteY49" fmla="*/ 1218244 h 9201590"/>
                  <a:gd name="connsiteX50" fmla="*/ 5382952 w 9395336"/>
                  <a:gd name="connsiteY50" fmla="*/ 1202265 h 9201590"/>
                  <a:gd name="connsiteX51" fmla="*/ 5341146 w 9395336"/>
                  <a:gd name="connsiteY51" fmla="*/ 2752821 h 9201590"/>
                  <a:gd name="connsiteX52" fmla="*/ 5334372 w 9395336"/>
                  <a:gd name="connsiteY52" fmla="*/ 2750133 h 9201590"/>
                  <a:gd name="connsiteX53" fmla="*/ 4750383 w 9395336"/>
                  <a:gd name="connsiteY53" fmla="*/ 2645673 h 9201590"/>
                  <a:gd name="connsiteX54" fmla="*/ 4161615 w 9395336"/>
                  <a:gd name="connsiteY54" fmla="*/ 2718518 h 9201590"/>
                  <a:gd name="connsiteX55" fmla="*/ 4154876 w 9395336"/>
                  <a:gd name="connsiteY55" fmla="*/ 2720780 h 9201590"/>
                  <a:gd name="connsiteX56" fmla="*/ 4196682 w 9395336"/>
                  <a:gd name="connsiteY56" fmla="*/ 1170277 h 9201590"/>
                  <a:gd name="connsiteX57" fmla="*/ 1186718 w 9395336"/>
                  <a:gd name="connsiteY57" fmla="*/ 3456499 h 9201590"/>
                  <a:gd name="connsiteX58" fmla="*/ 1186718 w 9395336"/>
                  <a:gd name="connsiteY58" fmla="*/ 4049858 h 9201590"/>
                  <a:gd name="connsiteX59" fmla="*/ 2809936 w 9395336"/>
                  <a:gd name="connsiteY59" fmla="*/ 4049858 h 9201590"/>
                  <a:gd name="connsiteX60" fmla="*/ 2776116 w 9395336"/>
                  <a:gd name="connsiteY60" fmla="*/ 4168083 h 9201590"/>
                  <a:gd name="connsiteX61" fmla="*/ 2725341 w 9395336"/>
                  <a:gd name="connsiteY61" fmla="*/ 4564409 h 9201590"/>
                  <a:gd name="connsiteX62" fmla="*/ 2798186 w 9395336"/>
                  <a:gd name="connsiteY62" fmla="*/ 5153179 h 9201590"/>
                  <a:gd name="connsiteX63" fmla="*/ 2826180 w 9395336"/>
                  <a:gd name="connsiteY63" fmla="*/ 5236562 h 9201590"/>
                  <a:gd name="connsiteX64" fmla="*/ 1186718 w 9395336"/>
                  <a:gd name="connsiteY64" fmla="*/ 5236562 h 9201590"/>
                  <a:gd name="connsiteX65" fmla="*/ 1186718 w 9395336"/>
                  <a:gd name="connsiteY65" fmla="*/ 5829906 h 9201590"/>
                  <a:gd name="connsiteX66" fmla="*/ 0 w 9395336"/>
                  <a:gd name="connsiteY66" fmla="*/ 4643203 h 9201590"/>
                  <a:gd name="connsiteX67" fmla="*/ 1526975 w 9395336"/>
                  <a:gd name="connsiteY67" fmla="*/ 1424959 h 9201590"/>
                  <a:gd name="connsiteX68" fmla="*/ 3205066 w 9395336"/>
                  <a:gd name="connsiteY68" fmla="*/ 1447572 h 9201590"/>
                  <a:gd name="connsiteX69" fmla="*/ 2779890 w 9395336"/>
                  <a:gd name="connsiteY69" fmla="*/ 1861449 h 9201590"/>
                  <a:gd name="connsiteX70" fmla="*/ 3769478 w 9395336"/>
                  <a:gd name="connsiteY70" fmla="*/ 2878080 h 9201590"/>
                  <a:gd name="connsiteX71" fmla="*/ 3638805 w 9395336"/>
                  <a:gd name="connsiteY71" fmla="*/ 2952720 h 9201590"/>
                  <a:gd name="connsiteX72" fmla="*/ 2988675 w 9395336"/>
                  <a:gd name="connsiteY72" fmla="*/ 3630903 h 9201590"/>
                  <a:gd name="connsiteX73" fmla="*/ 2939351 w 9395336"/>
                  <a:gd name="connsiteY73" fmla="*/ 3726608 h 9201590"/>
                  <a:gd name="connsiteX74" fmla="*/ 1929524 w 9395336"/>
                  <a:gd name="connsiteY74" fmla="*/ 2689188 h 9201590"/>
                  <a:gd name="connsiteX75" fmla="*/ 1504363 w 9395336"/>
                  <a:gd name="connsiteY75" fmla="*/ 3103065 h 920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395336" h="9201590">
                    <a:moveTo>
                      <a:pt x="6455750" y="5507267"/>
                    </a:moveTo>
                    <a:lnTo>
                      <a:pt x="7573657" y="6655708"/>
                    </a:lnTo>
                    <a:lnTo>
                      <a:pt x="7998833" y="6241830"/>
                    </a:lnTo>
                    <a:lnTo>
                      <a:pt x="7976220" y="7919921"/>
                    </a:lnTo>
                    <a:lnTo>
                      <a:pt x="6298130" y="7897309"/>
                    </a:lnTo>
                    <a:lnTo>
                      <a:pt x="6723306" y="7483447"/>
                    </a:lnTo>
                    <a:lnTo>
                      <a:pt x="5626193" y="6356356"/>
                    </a:lnTo>
                    <a:lnTo>
                      <a:pt x="5755648" y="6282410"/>
                    </a:lnTo>
                    <a:cubicBezTo>
                      <a:pt x="6022687" y="6112299"/>
                      <a:pt x="6246466" y="5879540"/>
                      <a:pt x="6405778" y="5604228"/>
                    </a:cubicBezTo>
                    <a:close/>
                    <a:moveTo>
                      <a:pt x="6586358" y="4052437"/>
                    </a:moveTo>
                    <a:lnTo>
                      <a:pt x="8208633" y="4052437"/>
                    </a:lnTo>
                    <a:lnTo>
                      <a:pt x="8208633" y="3459078"/>
                    </a:lnTo>
                    <a:lnTo>
                      <a:pt x="9395336" y="4645781"/>
                    </a:lnTo>
                    <a:lnTo>
                      <a:pt x="8208633" y="5832485"/>
                    </a:lnTo>
                    <a:lnTo>
                      <a:pt x="8208634" y="5239140"/>
                    </a:lnTo>
                    <a:lnTo>
                      <a:pt x="6569108" y="5239140"/>
                    </a:lnTo>
                    <a:lnTo>
                      <a:pt x="6618337" y="5067047"/>
                    </a:lnTo>
                    <a:cubicBezTo>
                      <a:pt x="6648065" y="4939390"/>
                      <a:pt x="6665442" y="4806853"/>
                      <a:pt x="6669112" y="4670722"/>
                    </a:cubicBezTo>
                    <a:cubicBezTo>
                      <a:pt x="6674617" y="4466526"/>
                      <a:pt x="6648888" y="4268743"/>
                      <a:pt x="6596267" y="4081952"/>
                    </a:cubicBezTo>
                    <a:close/>
                    <a:moveTo>
                      <a:pt x="4053444" y="6482364"/>
                    </a:moveTo>
                    <a:lnTo>
                      <a:pt x="4060081" y="6484998"/>
                    </a:lnTo>
                    <a:cubicBezTo>
                      <a:pt x="4243765" y="6547607"/>
                      <a:pt x="4439874" y="6583953"/>
                      <a:pt x="4644070" y="6589458"/>
                    </a:cubicBezTo>
                    <a:cubicBezTo>
                      <a:pt x="4848265" y="6594963"/>
                      <a:pt x="5046048" y="6569234"/>
                      <a:pt x="5232838" y="6516613"/>
                    </a:cubicBezTo>
                    <a:lnTo>
                      <a:pt x="5239716" y="6514304"/>
                    </a:lnTo>
                    <a:lnTo>
                      <a:pt x="5198834" y="8031298"/>
                    </a:lnTo>
                    <a:lnTo>
                      <a:pt x="5791955" y="8047292"/>
                    </a:lnTo>
                    <a:lnTo>
                      <a:pt x="4573696" y="9201590"/>
                    </a:lnTo>
                    <a:lnTo>
                      <a:pt x="3419413" y="7983331"/>
                    </a:lnTo>
                    <a:lnTo>
                      <a:pt x="4012548" y="7999325"/>
                    </a:lnTo>
                    <a:close/>
                    <a:moveTo>
                      <a:pt x="6364595" y="1422843"/>
                    </a:moveTo>
                    <a:lnTo>
                      <a:pt x="8042686" y="1445455"/>
                    </a:lnTo>
                    <a:lnTo>
                      <a:pt x="8020073" y="3123561"/>
                    </a:lnTo>
                    <a:lnTo>
                      <a:pt x="7606211" y="2698385"/>
                    </a:lnTo>
                    <a:lnTo>
                      <a:pt x="6485566" y="3789232"/>
                    </a:lnTo>
                    <a:lnTo>
                      <a:pt x="6456454" y="3724385"/>
                    </a:lnTo>
                    <a:cubicBezTo>
                      <a:pt x="6312205" y="3440890"/>
                      <a:pt x="6101291" y="3196413"/>
                      <a:pt x="5843805" y="3012162"/>
                    </a:cubicBezTo>
                    <a:lnTo>
                      <a:pt x="5686660" y="2910797"/>
                    </a:lnTo>
                    <a:lnTo>
                      <a:pt x="6778472" y="1848033"/>
                    </a:lnTo>
                    <a:close/>
                    <a:moveTo>
                      <a:pt x="1469260" y="6187990"/>
                    </a:moveTo>
                    <a:lnTo>
                      <a:pt x="1883137" y="6613181"/>
                    </a:lnTo>
                    <a:lnTo>
                      <a:pt x="2965754" y="5559336"/>
                    </a:lnTo>
                    <a:lnTo>
                      <a:pt x="3032388" y="5675991"/>
                    </a:lnTo>
                    <a:cubicBezTo>
                      <a:pt x="3202499" y="5943031"/>
                      <a:pt x="3435256" y="6166810"/>
                      <a:pt x="3710568" y="6326124"/>
                    </a:cubicBezTo>
                    <a:lnTo>
                      <a:pt x="3820935" y="6383005"/>
                    </a:lnTo>
                    <a:lnTo>
                      <a:pt x="2710876" y="7463533"/>
                    </a:lnTo>
                    <a:lnTo>
                      <a:pt x="3124738" y="7888709"/>
                    </a:lnTo>
                    <a:lnTo>
                      <a:pt x="1446647" y="7866096"/>
                    </a:lnTo>
                    <a:close/>
                    <a:moveTo>
                      <a:pt x="3603531" y="1154283"/>
                    </a:moveTo>
                    <a:lnTo>
                      <a:pt x="4821790" y="0"/>
                    </a:lnTo>
                    <a:lnTo>
                      <a:pt x="5976087" y="1218244"/>
                    </a:lnTo>
                    <a:lnTo>
                      <a:pt x="5382952" y="1202265"/>
                    </a:lnTo>
                    <a:lnTo>
                      <a:pt x="5341146" y="2752821"/>
                    </a:lnTo>
                    <a:lnTo>
                      <a:pt x="5334372" y="2750133"/>
                    </a:lnTo>
                    <a:cubicBezTo>
                      <a:pt x="5150689" y="2687524"/>
                      <a:pt x="4954579" y="2651177"/>
                      <a:pt x="4750383" y="2645673"/>
                    </a:cubicBezTo>
                    <a:cubicBezTo>
                      <a:pt x="4546188" y="2640168"/>
                      <a:pt x="4348405" y="2665897"/>
                      <a:pt x="4161615" y="2718518"/>
                    </a:cubicBezTo>
                    <a:lnTo>
                      <a:pt x="4154876" y="2720780"/>
                    </a:lnTo>
                    <a:lnTo>
                      <a:pt x="4196682" y="1170277"/>
                    </a:lnTo>
                    <a:close/>
                    <a:moveTo>
                      <a:pt x="1186718" y="3456499"/>
                    </a:moveTo>
                    <a:lnTo>
                      <a:pt x="1186718" y="4049858"/>
                    </a:lnTo>
                    <a:lnTo>
                      <a:pt x="2809936" y="4049858"/>
                    </a:lnTo>
                    <a:lnTo>
                      <a:pt x="2776116" y="4168083"/>
                    </a:lnTo>
                    <a:cubicBezTo>
                      <a:pt x="2746388" y="4295741"/>
                      <a:pt x="2729011" y="4428278"/>
                      <a:pt x="2725341" y="4564409"/>
                    </a:cubicBezTo>
                    <a:cubicBezTo>
                      <a:pt x="2719836" y="4768605"/>
                      <a:pt x="2745565" y="4966389"/>
                      <a:pt x="2798186" y="5153179"/>
                    </a:cubicBezTo>
                    <a:lnTo>
                      <a:pt x="2826180" y="5236562"/>
                    </a:lnTo>
                    <a:lnTo>
                      <a:pt x="1186718" y="5236562"/>
                    </a:lnTo>
                    <a:lnTo>
                      <a:pt x="1186718" y="5829906"/>
                    </a:lnTo>
                    <a:lnTo>
                      <a:pt x="0" y="4643203"/>
                    </a:lnTo>
                    <a:close/>
                    <a:moveTo>
                      <a:pt x="1526975" y="1424959"/>
                    </a:moveTo>
                    <a:lnTo>
                      <a:pt x="3205066" y="1447572"/>
                    </a:lnTo>
                    <a:lnTo>
                      <a:pt x="2779890" y="1861449"/>
                    </a:lnTo>
                    <a:lnTo>
                      <a:pt x="3769478" y="2878080"/>
                    </a:lnTo>
                    <a:lnTo>
                      <a:pt x="3638805" y="2952720"/>
                    </a:lnTo>
                    <a:cubicBezTo>
                      <a:pt x="3371766" y="3122832"/>
                      <a:pt x="3147987" y="3355591"/>
                      <a:pt x="2988675" y="3630903"/>
                    </a:cubicBezTo>
                    <a:lnTo>
                      <a:pt x="2939351" y="3726608"/>
                    </a:lnTo>
                    <a:lnTo>
                      <a:pt x="1929524" y="2689188"/>
                    </a:lnTo>
                    <a:lnTo>
                      <a:pt x="1504363" y="3103065"/>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solidFill>
                    <a:schemeClr val="accent6"/>
                  </a:solidFill>
                  <a:latin typeface="Calibri"/>
                </a:endParaRPr>
              </a:p>
            </p:txBody>
          </p:sp>
          <p:sp>
            <p:nvSpPr>
              <p:cNvPr id="79" name="Oval 229"/>
              <p:cNvSpPr/>
              <p:nvPr/>
            </p:nvSpPr>
            <p:spPr>
              <a:xfrm>
                <a:off x="2802775" y="886607"/>
                <a:ext cx="2738728" cy="2519270"/>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solidFill>
                    <a:schemeClr val="accent6"/>
                  </a:solidFill>
                  <a:latin typeface="Calibri"/>
                </a:endParaRPr>
              </a:p>
            </p:txBody>
          </p:sp>
        </p:grpSp>
        <p:grpSp>
          <p:nvGrpSpPr>
            <p:cNvPr id="75" name="Group 14"/>
            <p:cNvGrpSpPr/>
            <p:nvPr/>
          </p:nvGrpSpPr>
          <p:grpSpPr>
            <a:xfrm>
              <a:off x="3642679" y="1830557"/>
              <a:ext cx="213466" cy="230274"/>
              <a:chOff x="6892650" y="1742298"/>
              <a:chExt cx="473632" cy="473632"/>
            </a:xfrm>
          </p:grpSpPr>
          <p:sp>
            <p:nvSpPr>
              <p:cNvPr id="76" name="Oval 353"/>
              <p:cNvSpPr/>
              <p:nvPr/>
            </p:nvSpPr>
            <p:spPr>
              <a:xfrm>
                <a:off x="6892650" y="1742298"/>
                <a:ext cx="473632" cy="473632"/>
              </a:xfrm>
              <a:prstGeom prst="ellipse">
                <a:avLst/>
              </a:prstGeom>
              <a:solidFill>
                <a:schemeClr val="tx2"/>
              </a:solidFill>
              <a:ln w="9525">
                <a:noFill/>
                <a:round/>
                <a:headEnd/>
                <a:tailEnd/>
              </a:ln>
            </p:spPr>
            <p:txBody>
              <a:bodyPr vert="horz" wrap="square" lIns="121859" tIns="60929" rIns="121859" bIns="60929" numCol="1" anchor="t" anchorCtr="0" compatLnSpc="1">
                <a:prstTxWarp prst="textNoShape">
                  <a:avLst/>
                </a:prstTxWarp>
              </a:bodyPr>
              <a:lstStyle/>
              <a:p>
                <a:pPr defTabSz="685669"/>
                <a:endParaRPr lang="en-US" sz="1400" kern="0" dirty="0">
                  <a:solidFill>
                    <a:srgbClr val="000000"/>
                  </a:solidFill>
                  <a:latin typeface="Arial"/>
                </a:endParaRPr>
              </a:p>
            </p:txBody>
          </p:sp>
          <p:sp>
            <p:nvSpPr>
              <p:cNvPr id="77" name="Freeform 376"/>
              <p:cNvSpPr>
                <a:spLocks noEditPoints="1"/>
              </p:cNvSpPr>
              <p:nvPr/>
            </p:nvSpPr>
            <p:spPr bwMode="auto">
              <a:xfrm>
                <a:off x="7008150" y="1857739"/>
                <a:ext cx="242631" cy="2951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FFFFFF"/>
              </a:solidFill>
              <a:ln w="9525">
                <a:noFill/>
                <a:round/>
                <a:headEnd/>
                <a:tailEnd/>
              </a:ln>
            </p:spPr>
            <p:txBody>
              <a:bodyPr vert="horz" wrap="square" lIns="91410" tIns="45705" rIns="91410" bIns="45705" numCol="1" anchor="t" anchorCtr="0" compatLnSpc="1">
                <a:prstTxWarp prst="textNoShape">
                  <a:avLst/>
                </a:prstTxWarp>
              </a:bodyPr>
              <a:lstStyle/>
              <a:p>
                <a:pPr defTabSz="913307">
                  <a:defRPr/>
                </a:pPr>
                <a:endParaRPr lang="en-US" sz="2399" kern="0" dirty="0">
                  <a:solidFill>
                    <a:srgbClr val="4D4D4D"/>
                  </a:solidFill>
                </a:endParaRPr>
              </a:p>
            </p:txBody>
          </p:sp>
        </p:grpSp>
      </p:grpSp>
      <p:sp>
        <p:nvSpPr>
          <p:cNvPr id="80" name="テキスト ボックス 79"/>
          <p:cNvSpPr txBox="1"/>
          <p:nvPr/>
        </p:nvSpPr>
        <p:spPr>
          <a:xfrm>
            <a:off x="2679196" y="1174835"/>
            <a:ext cx="636762" cy="184666"/>
          </a:xfrm>
          <a:prstGeom prst="rect">
            <a:avLst/>
          </a:prstGeom>
          <a:noFill/>
        </p:spPr>
        <p:txBody>
          <a:bodyPr wrap="square" lIns="0" tIns="0" rIns="0" bIns="0" rtlCol="0">
            <a:spAutoFit/>
          </a:bodyPr>
          <a:lstStyle/>
          <a:p>
            <a:pPr algn="ctr"/>
            <a:r>
              <a:rPr kumimoji="1" lang="en-US" altLang="ja-JP" sz="1200" dirty="0" err="1">
                <a:solidFill>
                  <a:srgbClr val="000000"/>
                </a:solidFill>
              </a:rPr>
              <a:t>IoT</a:t>
            </a:r>
            <a:endParaRPr kumimoji="1" lang="ja-JP" altLang="en-US" sz="1200" dirty="0">
              <a:solidFill>
                <a:srgbClr val="000000"/>
              </a:solidFill>
            </a:endParaRPr>
          </a:p>
        </p:txBody>
      </p:sp>
      <p:sp>
        <p:nvSpPr>
          <p:cNvPr id="81" name="Freeform 38"/>
          <p:cNvSpPr>
            <a:spLocks noChangeAspect="1" noEditPoints="1"/>
          </p:cNvSpPr>
          <p:nvPr/>
        </p:nvSpPr>
        <p:spPr bwMode="auto">
          <a:xfrm>
            <a:off x="3578237" y="1357779"/>
            <a:ext cx="468428" cy="398495"/>
          </a:xfrm>
          <a:custGeom>
            <a:avLst/>
            <a:gdLst>
              <a:gd name="T0" fmla="*/ 4682 w 4682"/>
              <a:gd name="T1" fmla="*/ 264 h 3983"/>
              <a:gd name="T2" fmla="*/ 2159 w 4682"/>
              <a:gd name="T3" fmla="*/ 434 h 3983"/>
              <a:gd name="T4" fmla="*/ 2256 w 4682"/>
              <a:gd name="T5" fmla="*/ 2837 h 3983"/>
              <a:gd name="T6" fmla="*/ 2036 w 4682"/>
              <a:gd name="T7" fmla="*/ 2126 h 3983"/>
              <a:gd name="T8" fmla="*/ 123 w 4682"/>
              <a:gd name="T9" fmla="*/ 3815 h 3983"/>
              <a:gd name="T10" fmla="*/ 0 w 4682"/>
              <a:gd name="T11" fmla="*/ 3983 h 3983"/>
              <a:gd name="T12" fmla="*/ 4682 w 4682"/>
              <a:gd name="T13" fmla="*/ 3815 h 3983"/>
              <a:gd name="T14" fmla="*/ 4620 w 4682"/>
              <a:gd name="T15" fmla="*/ 434 h 3983"/>
              <a:gd name="T16" fmla="*/ 3810 w 4682"/>
              <a:gd name="T17" fmla="*/ 1833 h 3983"/>
              <a:gd name="T18" fmla="*/ 4254 w 4682"/>
              <a:gd name="T19" fmla="*/ 1271 h 3983"/>
              <a:gd name="T20" fmla="*/ 3810 w 4682"/>
              <a:gd name="T21" fmla="*/ 1833 h 3983"/>
              <a:gd name="T22" fmla="*/ 4254 w 4682"/>
              <a:gd name="T23" fmla="*/ 2577 h 3983"/>
              <a:gd name="T24" fmla="*/ 3810 w 4682"/>
              <a:gd name="T25" fmla="*/ 2015 h 3983"/>
              <a:gd name="T26" fmla="*/ 3810 w 4682"/>
              <a:gd name="T27" fmla="*/ 1091 h 3983"/>
              <a:gd name="T28" fmla="*/ 4254 w 4682"/>
              <a:gd name="T29" fmla="*/ 529 h 3983"/>
              <a:gd name="T30" fmla="*/ 3810 w 4682"/>
              <a:gd name="T31" fmla="*/ 1091 h 3983"/>
              <a:gd name="T32" fmla="*/ 2962 w 4682"/>
              <a:gd name="T33" fmla="*/ 3815 h 3983"/>
              <a:gd name="T34" fmla="*/ 3408 w 4682"/>
              <a:gd name="T35" fmla="*/ 2969 h 3983"/>
              <a:gd name="T36" fmla="*/ 3066 w 4682"/>
              <a:gd name="T37" fmla="*/ 1271 h 3983"/>
              <a:gd name="T38" fmla="*/ 2622 w 4682"/>
              <a:gd name="T39" fmla="*/ 1833 h 3983"/>
              <a:gd name="T40" fmla="*/ 3066 w 4682"/>
              <a:gd name="T41" fmla="*/ 1271 h 3983"/>
              <a:gd name="T42" fmla="*/ 2622 w 4682"/>
              <a:gd name="T43" fmla="*/ 529 h 3983"/>
              <a:gd name="T44" fmla="*/ 3066 w 4682"/>
              <a:gd name="T45" fmla="*/ 1091 h 3983"/>
              <a:gd name="T46" fmla="*/ 3066 w 4682"/>
              <a:gd name="T47" fmla="*/ 2015 h 3983"/>
              <a:gd name="T48" fmla="*/ 2622 w 4682"/>
              <a:gd name="T49" fmla="*/ 2577 h 3983"/>
              <a:gd name="T50" fmla="*/ 3066 w 4682"/>
              <a:gd name="T51" fmla="*/ 2015 h 3983"/>
              <a:gd name="T52" fmla="*/ 3215 w 4682"/>
              <a:gd name="T53" fmla="*/ 2015 h 3983"/>
              <a:gd name="T54" fmla="*/ 3659 w 4682"/>
              <a:gd name="T55" fmla="*/ 2577 h 3983"/>
              <a:gd name="T56" fmla="*/ 3215 w 4682"/>
              <a:gd name="T57" fmla="*/ 1833 h 3983"/>
              <a:gd name="T58" fmla="*/ 3659 w 4682"/>
              <a:gd name="T59" fmla="*/ 1271 h 3983"/>
              <a:gd name="T60" fmla="*/ 3215 w 4682"/>
              <a:gd name="T61" fmla="*/ 1833 h 3983"/>
              <a:gd name="T62" fmla="*/ 3215 w 4682"/>
              <a:gd name="T63" fmla="*/ 529 h 3983"/>
              <a:gd name="T64" fmla="*/ 3659 w 4682"/>
              <a:gd name="T65" fmla="*/ 1091 h 3983"/>
              <a:gd name="T66" fmla="*/ 1153 w 4682"/>
              <a:gd name="T67" fmla="*/ 2374 h 3983"/>
              <a:gd name="T68" fmla="*/ 1597 w 4682"/>
              <a:gd name="T69" fmla="*/ 2936 h 3983"/>
              <a:gd name="T70" fmla="*/ 1153 w 4682"/>
              <a:gd name="T71" fmla="*/ 2374 h 3983"/>
              <a:gd name="T72" fmla="*/ 1597 w 4682"/>
              <a:gd name="T73" fmla="*/ 3092 h 3983"/>
              <a:gd name="T74" fmla="*/ 1153 w 4682"/>
              <a:gd name="T75" fmla="*/ 3654 h 3983"/>
              <a:gd name="T76" fmla="*/ 560 w 4682"/>
              <a:gd name="T77" fmla="*/ 2374 h 3983"/>
              <a:gd name="T78" fmla="*/ 1004 w 4682"/>
              <a:gd name="T79" fmla="*/ 2936 h 3983"/>
              <a:gd name="T80" fmla="*/ 560 w 4682"/>
              <a:gd name="T81" fmla="*/ 2374 h 3983"/>
              <a:gd name="T82" fmla="*/ 1004 w 4682"/>
              <a:gd name="T83" fmla="*/ 3092 h 3983"/>
              <a:gd name="T84" fmla="*/ 560 w 4682"/>
              <a:gd name="T85" fmla="*/ 3654 h 3983"/>
              <a:gd name="T86" fmla="*/ 3467 w 4682"/>
              <a:gd name="T87" fmla="*/ 3815 h 3983"/>
              <a:gd name="T88" fmla="*/ 3912 w 4682"/>
              <a:gd name="T89" fmla="*/ 2969 h 3983"/>
              <a:gd name="T90" fmla="*/ 3467 w 4682"/>
              <a:gd name="T91" fmla="*/ 3815 h 3983"/>
              <a:gd name="T92" fmla="*/ 2480 w 4682"/>
              <a:gd name="T93" fmla="*/ 217 h 3983"/>
              <a:gd name="T94" fmla="*/ 4174 w 4682"/>
              <a:gd name="T95" fmla="*/ 0 h 3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2" h="3983">
                <a:moveTo>
                  <a:pt x="4682" y="434"/>
                </a:moveTo>
                <a:lnTo>
                  <a:pt x="4682" y="264"/>
                </a:lnTo>
                <a:lnTo>
                  <a:pt x="2159" y="264"/>
                </a:lnTo>
                <a:lnTo>
                  <a:pt x="2159" y="434"/>
                </a:lnTo>
                <a:lnTo>
                  <a:pt x="2256" y="434"/>
                </a:lnTo>
                <a:lnTo>
                  <a:pt x="2256" y="2837"/>
                </a:lnTo>
                <a:lnTo>
                  <a:pt x="2036" y="2837"/>
                </a:lnTo>
                <a:lnTo>
                  <a:pt x="2036" y="2126"/>
                </a:lnTo>
                <a:lnTo>
                  <a:pt x="123" y="2126"/>
                </a:lnTo>
                <a:lnTo>
                  <a:pt x="123" y="3815"/>
                </a:lnTo>
                <a:lnTo>
                  <a:pt x="0" y="3815"/>
                </a:lnTo>
                <a:lnTo>
                  <a:pt x="0" y="3983"/>
                </a:lnTo>
                <a:lnTo>
                  <a:pt x="4682" y="3983"/>
                </a:lnTo>
                <a:lnTo>
                  <a:pt x="4682" y="3815"/>
                </a:lnTo>
                <a:lnTo>
                  <a:pt x="4620" y="3815"/>
                </a:lnTo>
                <a:lnTo>
                  <a:pt x="4620" y="434"/>
                </a:lnTo>
                <a:lnTo>
                  <a:pt x="4682" y="434"/>
                </a:lnTo>
                <a:close/>
                <a:moveTo>
                  <a:pt x="3810" y="1833"/>
                </a:moveTo>
                <a:lnTo>
                  <a:pt x="3810" y="1271"/>
                </a:lnTo>
                <a:lnTo>
                  <a:pt x="4254" y="1271"/>
                </a:lnTo>
                <a:lnTo>
                  <a:pt x="4254" y="1833"/>
                </a:lnTo>
                <a:lnTo>
                  <a:pt x="3810" y="1833"/>
                </a:lnTo>
                <a:close/>
                <a:moveTo>
                  <a:pt x="4254" y="2015"/>
                </a:moveTo>
                <a:lnTo>
                  <a:pt x="4254" y="2577"/>
                </a:lnTo>
                <a:lnTo>
                  <a:pt x="3810" y="2577"/>
                </a:lnTo>
                <a:lnTo>
                  <a:pt x="3810" y="2015"/>
                </a:lnTo>
                <a:lnTo>
                  <a:pt x="4254" y="2015"/>
                </a:lnTo>
                <a:close/>
                <a:moveTo>
                  <a:pt x="3810" y="1091"/>
                </a:moveTo>
                <a:lnTo>
                  <a:pt x="3810" y="529"/>
                </a:lnTo>
                <a:lnTo>
                  <a:pt x="4254" y="529"/>
                </a:lnTo>
                <a:lnTo>
                  <a:pt x="4254" y="1091"/>
                </a:lnTo>
                <a:lnTo>
                  <a:pt x="3810" y="1091"/>
                </a:lnTo>
                <a:close/>
                <a:moveTo>
                  <a:pt x="3408" y="3815"/>
                </a:moveTo>
                <a:lnTo>
                  <a:pt x="2962" y="3815"/>
                </a:lnTo>
                <a:lnTo>
                  <a:pt x="2962" y="2969"/>
                </a:lnTo>
                <a:lnTo>
                  <a:pt x="3408" y="2969"/>
                </a:lnTo>
                <a:lnTo>
                  <a:pt x="3408" y="3815"/>
                </a:lnTo>
                <a:close/>
                <a:moveTo>
                  <a:pt x="3066" y="1271"/>
                </a:moveTo>
                <a:lnTo>
                  <a:pt x="3066" y="1833"/>
                </a:lnTo>
                <a:lnTo>
                  <a:pt x="2622" y="1833"/>
                </a:lnTo>
                <a:lnTo>
                  <a:pt x="2622" y="1271"/>
                </a:lnTo>
                <a:lnTo>
                  <a:pt x="3066" y="1271"/>
                </a:lnTo>
                <a:close/>
                <a:moveTo>
                  <a:pt x="2622" y="1091"/>
                </a:moveTo>
                <a:lnTo>
                  <a:pt x="2622" y="529"/>
                </a:lnTo>
                <a:lnTo>
                  <a:pt x="3066" y="529"/>
                </a:lnTo>
                <a:lnTo>
                  <a:pt x="3066" y="1091"/>
                </a:lnTo>
                <a:lnTo>
                  <a:pt x="2622" y="1091"/>
                </a:lnTo>
                <a:close/>
                <a:moveTo>
                  <a:pt x="3066" y="2015"/>
                </a:moveTo>
                <a:lnTo>
                  <a:pt x="3066" y="2577"/>
                </a:lnTo>
                <a:lnTo>
                  <a:pt x="2622" y="2577"/>
                </a:lnTo>
                <a:lnTo>
                  <a:pt x="2622" y="2015"/>
                </a:lnTo>
                <a:lnTo>
                  <a:pt x="3066" y="2015"/>
                </a:lnTo>
                <a:close/>
                <a:moveTo>
                  <a:pt x="3215" y="2577"/>
                </a:moveTo>
                <a:lnTo>
                  <a:pt x="3215" y="2015"/>
                </a:lnTo>
                <a:lnTo>
                  <a:pt x="3659" y="2015"/>
                </a:lnTo>
                <a:lnTo>
                  <a:pt x="3659" y="2577"/>
                </a:lnTo>
                <a:lnTo>
                  <a:pt x="3215" y="2577"/>
                </a:lnTo>
                <a:close/>
                <a:moveTo>
                  <a:pt x="3215" y="1833"/>
                </a:moveTo>
                <a:lnTo>
                  <a:pt x="3215" y="1271"/>
                </a:lnTo>
                <a:lnTo>
                  <a:pt x="3659" y="1271"/>
                </a:lnTo>
                <a:lnTo>
                  <a:pt x="3659" y="1833"/>
                </a:lnTo>
                <a:lnTo>
                  <a:pt x="3215" y="1833"/>
                </a:lnTo>
                <a:close/>
                <a:moveTo>
                  <a:pt x="3215" y="1091"/>
                </a:moveTo>
                <a:lnTo>
                  <a:pt x="3215" y="529"/>
                </a:lnTo>
                <a:lnTo>
                  <a:pt x="3659" y="529"/>
                </a:lnTo>
                <a:lnTo>
                  <a:pt x="3659" y="1091"/>
                </a:lnTo>
                <a:lnTo>
                  <a:pt x="3215" y="1091"/>
                </a:lnTo>
                <a:close/>
                <a:moveTo>
                  <a:pt x="1153" y="2374"/>
                </a:moveTo>
                <a:lnTo>
                  <a:pt x="1597" y="2374"/>
                </a:lnTo>
                <a:lnTo>
                  <a:pt x="1597" y="2936"/>
                </a:lnTo>
                <a:lnTo>
                  <a:pt x="1153" y="2936"/>
                </a:lnTo>
                <a:lnTo>
                  <a:pt x="1153" y="2374"/>
                </a:lnTo>
                <a:close/>
                <a:moveTo>
                  <a:pt x="1153" y="3092"/>
                </a:moveTo>
                <a:lnTo>
                  <a:pt x="1597" y="3092"/>
                </a:lnTo>
                <a:lnTo>
                  <a:pt x="1597" y="3654"/>
                </a:lnTo>
                <a:lnTo>
                  <a:pt x="1153" y="3654"/>
                </a:lnTo>
                <a:lnTo>
                  <a:pt x="1153" y="3092"/>
                </a:lnTo>
                <a:close/>
                <a:moveTo>
                  <a:pt x="560" y="2374"/>
                </a:moveTo>
                <a:lnTo>
                  <a:pt x="1004" y="2374"/>
                </a:lnTo>
                <a:lnTo>
                  <a:pt x="1004" y="2936"/>
                </a:lnTo>
                <a:lnTo>
                  <a:pt x="560" y="2936"/>
                </a:lnTo>
                <a:lnTo>
                  <a:pt x="560" y="2374"/>
                </a:lnTo>
                <a:close/>
                <a:moveTo>
                  <a:pt x="560" y="3092"/>
                </a:moveTo>
                <a:lnTo>
                  <a:pt x="1004" y="3092"/>
                </a:lnTo>
                <a:lnTo>
                  <a:pt x="1004" y="3654"/>
                </a:lnTo>
                <a:lnTo>
                  <a:pt x="560" y="3654"/>
                </a:lnTo>
                <a:lnTo>
                  <a:pt x="560" y="3092"/>
                </a:lnTo>
                <a:close/>
                <a:moveTo>
                  <a:pt x="3467" y="3815"/>
                </a:moveTo>
                <a:lnTo>
                  <a:pt x="3467" y="2969"/>
                </a:lnTo>
                <a:lnTo>
                  <a:pt x="3912" y="2969"/>
                </a:lnTo>
                <a:lnTo>
                  <a:pt x="3912" y="3815"/>
                </a:lnTo>
                <a:lnTo>
                  <a:pt x="3467" y="3815"/>
                </a:lnTo>
                <a:close/>
                <a:moveTo>
                  <a:pt x="4363" y="217"/>
                </a:moveTo>
                <a:lnTo>
                  <a:pt x="2480" y="217"/>
                </a:lnTo>
                <a:lnTo>
                  <a:pt x="2669" y="0"/>
                </a:lnTo>
                <a:lnTo>
                  <a:pt x="4174" y="0"/>
                </a:lnTo>
                <a:lnTo>
                  <a:pt x="4363" y="217"/>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lang="en-US" sz="1050">
              <a:latin typeface="+mj-lt"/>
            </a:endParaRPr>
          </a:p>
        </p:txBody>
      </p:sp>
      <p:sp>
        <p:nvSpPr>
          <p:cNvPr id="82" name="テキスト ボックス 81"/>
          <p:cNvSpPr txBox="1"/>
          <p:nvPr/>
        </p:nvSpPr>
        <p:spPr>
          <a:xfrm>
            <a:off x="3393397" y="1172284"/>
            <a:ext cx="953495" cy="184666"/>
          </a:xfrm>
          <a:prstGeom prst="rect">
            <a:avLst/>
          </a:prstGeom>
          <a:noFill/>
        </p:spPr>
        <p:txBody>
          <a:bodyPr wrap="square" lIns="0" tIns="0" rIns="0" bIns="0" rtlCol="0">
            <a:spAutoFit/>
          </a:bodyPr>
          <a:lstStyle/>
          <a:p>
            <a:pPr algn="ctr"/>
            <a:r>
              <a:rPr kumimoji="1" lang="ja-JP" altLang="en-US" sz="1200" dirty="0">
                <a:solidFill>
                  <a:srgbClr val="000000"/>
                </a:solidFill>
              </a:rPr>
              <a:t>グループ会社</a:t>
            </a:r>
          </a:p>
        </p:txBody>
      </p:sp>
      <p:grpSp>
        <p:nvGrpSpPr>
          <p:cNvPr id="83" name="図形グループ 15"/>
          <p:cNvGrpSpPr/>
          <p:nvPr/>
        </p:nvGrpSpPr>
        <p:grpSpPr>
          <a:xfrm>
            <a:off x="2707569" y="1348069"/>
            <a:ext cx="557149" cy="492175"/>
            <a:chOff x="2418327" y="959698"/>
            <a:chExt cx="557294" cy="492303"/>
          </a:xfrm>
        </p:grpSpPr>
        <p:grpSp>
          <p:nvGrpSpPr>
            <p:cNvPr id="84" name="図形グループ 12"/>
            <p:cNvGrpSpPr/>
            <p:nvPr/>
          </p:nvGrpSpPr>
          <p:grpSpPr>
            <a:xfrm>
              <a:off x="2607769" y="959698"/>
              <a:ext cx="367852" cy="492303"/>
              <a:chOff x="2716964" y="927614"/>
              <a:chExt cx="367852" cy="492303"/>
            </a:xfrm>
          </p:grpSpPr>
          <p:grpSp>
            <p:nvGrpSpPr>
              <p:cNvPr id="86" name="Group 205"/>
              <p:cNvGrpSpPr/>
              <p:nvPr/>
            </p:nvGrpSpPr>
            <p:grpSpPr>
              <a:xfrm>
                <a:off x="2716964" y="1180711"/>
                <a:ext cx="195388" cy="239206"/>
                <a:chOff x="3481411" y="5010874"/>
                <a:chExt cx="287903" cy="395105"/>
              </a:xfrm>
              <a:solidFill>
                <a:schemeClr val="tx2"/>
              </a:solidFill>
              <a:effectLst/>
            </p:grpSpPr>
            <p:sp>
              <p:nvSpPr>
                <p:cNvPr id="88" name="Freeform 14"/>
                <p:cNvSpPr>
                  <a:spLocks noEditPoints="1"/>
                </p:cNvSpPr>
                <p:nvPr/>
              </p:nvSpPr>
              <p:spPr bwMode="auto">
                <a:xfrm>
                  <a:off x="3481411" y="5029259"/>
                  <a:ext cx="287903" cy="258141"/>
                </a:xfrm>
                <a:custGeom>
                  <a:avLst/>
                  <a:gdLst>
                    <a:gd name="T0" fmla="*/ 1085 w 1142"/>
                    <a:gd name="T1" fmla="*/ 135 h 1024"/>
                    <a:gd name="T2" fmla="*/ 1085 w 1142"/>
                    <a:gd name="T3" fmla="*/ 56 h 1024"/>
                    <a:gd name="T4" fmla="*/ 1028 w 1142"/>
                    <a:gd name="T5" fmla="*/ 0 h 1024"/>
                    <a:gd name="T6" fmla="*/ 114 w 1142"/>
                    <a:gd name="T7" fmla="*/ 0 h 1024"/>
                    <a:gd name="T8" fmla="*/ 57 w 1142"/>
                    <a:gd name="T9" fmla="*/ 56 h 1024"/>
                    <a:gd name="T10" fmla="*/ 57 w 1142"/>
                    <a:gd name="T11" fmla="*/ 134 h 1024"/>
                    <a:gd name="T12" fmla="*/ 0 w 1142"/>
                    <a:gd name="T13" fmla="*/ 513 h 1024"/>
                    <a:gd name="T14" fmla="*/ 57 w 1142"/>
                    <a:gd name="T15" fmla="*/ 891 h 1024"/>
                    <a:gd name="T16" fmla="*/ 57 w 1142"/>
                    <a:gd name="T17" fmla="*/ 970 h 1024"/>
                    <a:gd name="T18" fmla="*/ 114 w 1142"/>
                    <a:gd name="T19" fmla="*/ 1024 h 1024"/>
                    <a:gd name="T20" fmla="*/ 1028 w 1142"/>
                    <a:gd name="T21" fmla="*/ 1024 h 1024"/>
                    <a:gd name="T22" fmla="*/ 1085 w 1142"/>
                    <a:gd name="T23" fmla="*/ 970 h 1024"/>
                    <a:gd name="T24" fmla="*/ 1085 w 1142"/>
                    <a:gd name="T25" fmla="*/ 892 h 1024"/>
                    <a:gd name="T26" fmla="*/ 1142 w 1142"/>
                    <a:gd name="T27" fmla="*/ 513 h 1024"/>
                    <a:gd name="T28" fmla="*/ 1085 w 1142"/>
                    <a:gd name="T29" fmla="*/ 135 h 1024"/>
                    <a:gd name="T30" fmla="*/ 253 w 1142"/>
                    <a:gd name="T31" fmla="*/ 722 h 1024"/>
                    <a:gd name="T32" fmla="*/ 253 w 1142"/>
                    <a:gd name="T33" fmla="*/ 298 h 1024"/>
                    <a:gd name="T34" fmla="*/ 279 w 1142"/>
                    <a:gd name="T35" fmla="*/ 272 h 1024"/>
                    <a:gd name="T36" fmla="*/ 871 w 1142"/>
                    <a:gd name="T37" fmla="*/ 272 h 1024"/>
                    <a:gd name="T38" fmla="*/ 897 w 1142"/>
                    <a:gd name="T39" fmla="*/ 298 h 1024"/>
                    <a:gd name="T40" fmla="*/ 897 w 1142"/>
                    <a:gd name="T41" fmla="*/ 722 h 1024"/>
                    <a:gd name="T42" fmla="*/ 871 w 1142"/>
                    <a:gd name="T43" fmla="*/ 748 h 1024"/>
                    <a:gd name="T44" fmla="*/ 279 w 1142"/>
                    <a:gd name="T45" fmla="*/ 748 h 1024"/>
                    <a:gd name="T46" fmla="*/ 253 w 1142"/>
                    <a:gd name="T47" fmla="*/ 722 h 1024"/>
                    <a:gd name="T48" fmla="*/ 89 w 1142"/>
                    <a:gd name="T49" fmla="*/ 541 h 1024"/>
                    <a:gd name="T50" fmla="*/ 59 w 1142"/>
                    <a:gd name="T51" fmla="*/ 511 h 1024"/>
                    <a:gd name="T52" fmla="*/ 89 w 1142"/>
                    <a:gd name="T53" fmla="*/ 482 h 1024"/>
                    <a:gd name="T54" fmla="*/ 119 w 1142"/>
                    <a:gd name="T55" fmla="*/ 511 h 1024"/>
                    <a:gd name="T56" fmla="*/ 89 w 1142"/>
                    <a:gd name="T57" fmla="*/ 541 h 1024"/>
                    <a:gd name="T58" fmla="*/ 1057 w 1142"/>
                    <a:gd name="T59" fmla="*/ 541 h 1024"/>
                    <a:gd name="T60" fmla="*/ 1027 w 1142"/>
                    <a:gd name="T61" fmla="*/ 511 h 1024"/>
                    <a:gd name="T62" fmla="*/ 1057 w 1142"/>
                    <a:gd name="T63" fmla="*/ 482 h 1024"/>
                    <a:gd name="T64" fmla="*/ 1087 w 1142"/>
                    <a:gd name="T65" fmla="*/ 511 h 1024"/>
                    <a:gd name="T66" fmla="*/ 1057 w 1142"/>
                    <a:gd name="T67" fmla="*/ 54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2" h="1024">
                      <a:moveTo>
                        <a:pt x="1085" y="135"/>
                      </a:moveTo>
                      <a:cubicBezTo>
                        <a:pt x="1085" y="56"/>
                        <a:pt x="1085" y="56"/>
                        <a:pt x="1085" y="56"/>
                      </a:cubicBezTo>
                      <a:cubicBezTo>
                        <a:pt x="1085" y="26"/>
                        <a:pt x="1058" y="0"/>
                        <a:pt x="1028" y="0"/>
                      </a:cubicBezTo>
                      <a:cubicBezTo>
                        <a:pt x="114" y="0"/>
                        <a:pt x="114" y="0"/>
                        <a:pt x="114" y="0"/>
                      </a:cubicBezTo>
                      <a:cubicBezTo>
                        <a:pt x="84" y="0"/>
                        <a:pt x="57" y="26"/>
                        <a:pt x="57" y="56"/>
                      </a:cubicBezTo>
                      <a:cubicBezTo>
                        <a:pt x="57" y="134"/>
                        <a:pt x="57" y="134"/>
                        <a:pt x="57" y="134"/>
                      </a:cubicBezTo>
                      <a:cubicBezTo>
                        <a:pt x="21" y="239"/>
                        <a:pt x="0" y="370"/>
                        <a:pt x="0" y="513"/>
                      </a:cubicBezTo>
                      <a:cubicBezTo>
                        <a:pt x="0" y="656"/>
                        <a:pt x="21" y="787"/>
                        <a:pt x="57" y="891"/>
                      </a:cubicBezTo>
                      <a:cubicBezTo>
                        <a:pt x="57" y="970"/>
                        <a:pt x="57" y="970"/>
                        <a:pt x="57" y="970"/>
                      </a:cubicBezTo>
                      <a:cubicBezTo>
                        <a:pt x="57" y="1001"/>
                        <a:pt x="84" y="1024"/>
                        <a:pt x="114" y="1024"/>
                      </a:cubicBezTo>
                      <a:cubicBezTo>
                        <a:pt x="1028" y="1024"/>
                        <a:pt x="1028" y="1024"/>
                        <a:pt x="1028" y="1024"/>
                      </a:cubicBezTo>
                      <a:cubicBezTo>
                        <a:pt x="1058" y="1024"/>
                        <a:pt x="1085" y="1001"/>
                        <a:pt x="1085" y="970"/>
                      </a:cubicBezTo>
                      <a:cubicBezTo>
                        <a:pt x="1085" y="892"/>
                        <a:pt x="1085" y="892"/>
                        <a:pt x="1085" y="892"/>
                      </a:cubicBezTo>
                      <a:cubicBezTo>
                        <a:pt x="1121" y="787"/>
                        <a:pt x="1142" y="656"/>
                        <a:pt x="1142" y="513"/>
                      </a:cubicBezTo>
                      <a:cubicBezTo>
                        <a:pt x="1142" y="370"/>
                        <a:pt x="1121" y="239"/>
                        <a:pt x="1085" y="135"/>
                      </a:cubicBezTo>
                      <a:close/>
                      <a:moveTo>
                        <a:pt x="253" y="722"/>
                      </a:moveTo>
                      <a:cubicBezTo>
                        <a:pt x="253" y="298"/>
                        <a:pt x="253" y="298"/>
                        <a:pt x="253" y="298"/>
                      </a:cubicBezTo>
                      <a:cubicBezTo>
                        <a:pt x="253" y="284"/>
                        <a:pt x="265" y="272"/>
                        <a:pt x="279" y="272"/>
                      </a:cubicBezTo>
                      <a:cubicBezTo>
                        <a:pt x="871" y="272"/>
                        <a:pt x="871" y="272"/>
                        <a:pt x="871" y="272"/>
                      </a:cubicBezTo>
                      <a:cubicBezTo>
                        <a:pt x="885" y="272"/>
                        <a:pt x="897" y="284"/>
                        <a:pt x="897" y="298"/>
                      </a:cubicBezTo>
                      <a:cubicBezTo>
                        <a:pt x="897" y="722"/>
                        <a:pt x="897" y="722"/>
                        <a:pt x="897" y="722"/>
                      </a:cubicBezTo>
                      <a:cubicBezTo>
                        <a:pt x="897" y="736"/>
                        <a:pt x="885" y="748"/>
                        <a:pt x="871" y="748"/>
                      </a:cubicBezTo>
                      <a:cubicBezTo>
                        <a:pt x="279" y="748"/>
                        <a:pt x="279" y="748"/>
                        <a:pt x="279" y="748"/>
                      </a:cubicBezTo>
                      <a:cubicBezTo>
                        <a:pt x="265" y="748"/>
                        <a:pt x="253" y="736"/>
                        <a:pt x="253" y="722"/>
                      </a:cubicBezTo>
                      <a:close/>
                      <a:moveTo>
                        <a:pt x="89" y="541"/>
                      </a:moveTo>
                      <a:cubicBezTo>
                        <a:pt x="72" y="541"/>
                        <a:pt x="59" y="528"/>
                        <a:pt x="59" y="511"/>
                      </a:cubicBezTo>
                      <a:cubicBezTo>
                        <a:pt x="59" y="495"/>
                        <a:pt x="72" y="482"/>
                        <a:pt x="89" y="482"/>
                      </a:cubicBezTo>
                      <a:cubicBezTo>
                        <a:pt x="105" y="482"/>
                        <a:pt x="119" y="495"/>
                        <a:pt x="119" y="511"/>
                      </a:cubicBezTo>
                      <a:cubicBezTo>
                        <a:pt x="119" y="528"/>
                        <a:pt x="105" y="541"/>
                        <a:pt x="89" y="541"/>
                      </a:cubicBezTo>
                      <a:close/>
                      <a:moveTo>
                        <a:pt x="1057" y="541"/>
                      </a:moveTo>
                      <a:cubicBezTo>
                        <a:pt x="1040" y="541"/>
                        <a:pt x="1027" y="528"/>
                        <a:pt x="1027" y="511"/>
                      </a:cubicBezTo>
                      <a:cubicBezTo>
                        <a:pt x="1027" y="495"/>
                        <a:pt x="1040" y="482"/>
                        <a:pt x="1057" y="482"/>
                      </a:cubicBezTo>
                      <a:cubicBezTo>
                        <a:pt x="1073" y="482"/>
                        <a:pt x="1087" y="495"/>
                        <a:pt x="1087" y="511"/>
                      </a:cubicBezTo>
                      <a:cubicBezTo>
                        <a:pt x="1087" y="528"/>
                        <a:pt x="1073" y="541"/>
                        <a:pt x="1057"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914231">
                    <a:lnSpc>
                      <a:spcPct val="130000"/>
                    </a:lnSpc>
                  </a:pPr>
                  <a:endParaRPr lang="en-US" sz="1867" spc="-267" baseline="-25000">
                    <a:solidFill>
                      <a:srgbClr val="676767"/>
                    </a:solidFill>
                  </a:endParaRPr>
                </a:p>
              </p:txBody>
            </p:sp>
            <p:sp>
              <p:nvSpPr>
                <p:cNvPr id="89" name="Rectangle 15"/>
                <p:cNvSpPr>
                  <a:spLocks noChangeArrowheads="1"/>
                </p:cNvSpPr>
                <p:nvPr/>
              </p:nvSpPr>
              <p:spPr bwMode="auto">
                <a:xfrm>
                  <a:off x="3538016" y="5010874"/>
                  <a:ext cx="38294" cy="2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9" tIns="60944" rIns="121889" bIns="60944" numCol="1" anchor="t" anchorCtr="0" compatLnSpc="1">
                  <a:prstTxWarp prst="textNoShape">
                    <a:avLst/>
                  </a:prstTxWarp>
                </a:bodyPr>
                <a:lstStyle/>
                <a:p>
                  <a:pPr defTabSz="914231">
                    <a:lnSpc>
                      <a:spcPct val="130000"/>
                    </a:lnSpc>
                  </a:pPr>
                  <a:endParaRPr lang="en-US" sz="1867" spc="-267" baseline="-25000">
                    <a:solidFill>
                      <a:srgbClr val="676767"/>
                    </a:solidFill>
                  </a:endParaRPr>
                </a:p>
              </p:txBody>
            </p:sp>
            <p:sp>
              <p:nvSpPr>
                <p:cNvPr id="90" name="Rectangle 16"/>
                <p:cNvSpPr>
                  <a:spLocks noChangeArrowheads="1"/>
                </p:cNvSpPr>
                <p:nvPr/>
              </p:nvSpPr>
              <p:spPr bwMode="auto">
                <a:xfrm>
                  <a:off x="3595511" y="5010874"/>
                  <a:ext cx="39255" cy="2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9" tIns="60944" rIns="121889" bIns="60944" numCol="1" anchor="t" anchorCtr="0" compatLnSpc="1">
                  <a:prstTxWarp prst="textNoShape">
                    <a:avLst/>
                  </a:prstTxWarp>
                </a:bodyPr>
                <a:lstStyle/>
                <a:p>
                  <a:pPr defTabSz="914231">
                    <a:lnSpc>
                      <a:spcPct val="130000"/>
                    </a:lnSpc>
                  </a:pPr>
                  <a:endParaRPr lang="en-US" sz="1867" spc="-267" baseline="-25000">
                    <a:solidFill>
                      <a:srgbClr val="676767"/>
                    </a:solidFill>
                  </a:endParaRPr>
                </a:p>
              </p:txBody>
            </p:sp>
            <p:sp>
              <p:nvSpPr>
                <p:cNvPr id="91" name="Freeform 17"/>
                <p:cNvSpPr>
                  <a:spLocks/>
                </p:cNvSpPr>
                <p:nvPr/>
              </p:nvSpPr>
              <p:spPr bwMode="auto">
                <a:xfrm>
                  <a:off x="3615138" y="5300376"/>
                  <a:ext cx="39041" cy="105603"/>
                </a:xfrm>
                <a:custGeom>
                  <a:avLst/>
                  <a:gdLst>
                    <a:gd name="T0" fmla="*/ 11 w 155"/>
                    <a:gd name="T1" fmla="*/ 354 h 419"/>
                    <a:gd name="T2" fmla="*/ 78 w 155"/>
                    <a:gd name="T3" fmla="*/ 419 h 419"/>
                    <a:gd name="T4" fmla="*/ 145 w 155"/>
                    <a:gd name="T5" fmla="*/ 354 h 419"/>
                    <a:gd name="T6" fmla="*/ 155 w 155"/>
                    <a:gd name="T7" fmla="*/ 0 h 419"/>
                    <a:gd name="T8" fmla="*/ 0 w 155"/>
                    <a:gd name="T9" fmla="*/ 0 h 419"/>
                    <a:gd name="T10" fmla="*/ 11 w 155"/>
                    <a:gd name="T11" fmla="*/ 354 h 419"/>
                  </a:gdLst>
                  <a:ahLst/>
                  <a:cxnLst>
                    <a:cxn ang="0">
                      <a:pos x="T0" y="T1"/>
                    </a:cxn>
                    <a:cxn ang="0">
                      <a:pos x="T2" y="T3"/>
                    </a:cxn>
                    <a:cxn ang="0">
                      <a:pos x="T4" y="T5"/>
                    </a:cxn>
                    <a:cxn ang="0">
                      <a:pos x="T6" y="T7"/>
                    </a:cxn>
                    <a:cxn ang="0">
                      <a:pos x="T8" y="T9"/>
                    </a:cxn>
                    <a:cxn ang="0">
                      <a:pos x="T10" y="T11"/>
                    </a:cxn>
                  </a:cxnLst>
                  <a:rect l="0" t="0" r="r" b="b"/>
                  <a:pathLst>
                    <a:path w="155" h="419">
                      <a:moveTo>
                        <a:pt x="11" y="354"/>
                      </a:moveTo>
                      <a:cubicBezTo>
                        <a:pt x="12" y="390"/>
                        <a:pt x="41" y="419"/>
                        <a:pt x="78" y="419"/>
                      </a:cubicBezTo>
                      <a:cubicBezTo>
                        <a:pt x="114" y="419"/>
                        <a:pt x="144" y="390"/>
                        <a:pt x="145" y="354"/>
                      </a:cubicBezTo>
                      <a:cubicBezTo>
                        <a:pt x="155" y="0"/>
                        <a:pt x="155" y="0"/>
                        <a:pt x="155" y="0"/>
                      </a:cubicBezTo>
                      <a:cubicBezTo>
                        <a:pt x="0" y="0"/>
                        <a:pt x="0" y="0"/>
                        <a:pt x="0" y="0"/>
                      </a:cubicBezTo>
                      <a:lnTo>
                        <a:pt x="11"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914231">
                    <a:lnSpc>
                      <a:spcPct val="130000"/>
                    </a:lnSpc>
                  </a:pPr>
                  <a:endParaRPr lang="en-US" sz="1867" spc="-267" baseline="-25000">
                    <a:solidFill>
                      <a:srgbClr val="676767"/>
                    </a:solidFill>
                  </a:endParaRPr>
                </a:p>
              </p:txBody>
            </p:sp>
          </p:grpSp>
          <p:pic>
            <p:nvPicPr>
              <p:cNvPr id="87" name="Picture 29" descr="black-speed-2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719" y="927614"/>
                <a:ext cx="268097" cy="268027"/>
              </a:xfrm>
              <a:prstGeom prst="rect">
                <a:avLst/>
              </a:prstGeom>
            </p:spPr>
          </p:pic>
        </p:grpSp>
        <p:sp>
          <p:nvSpPr>
            <p:cNvPr id="85" name="Oval 35"/>
            <p:cNvSpPr>
              <a:spLocks noChangeAspect="1"/>
            </p:cNvSpPr>
            <p:nvPr/>
          </p:nvSpPr>
          <p:spPr>
            <a:xfrm>
              <a:off x="2418327" y="1049744"/>
              <a:ext cx="208676" cy="208571"/>
            </a:xfrm>
            <a:custGeom>
              <a:avLst/>
              <a:gdLst/>
              <a:ahLst/>
              <a:cxnLst/>
              <a:rect l="l" t="t" r="r" b="b"/>
              <a:pathLst>
                <a:path w="2370666" h="2369471">
                  <a:moveTo>
                    <a:pt x="1927291" y="1267877"/>
                  </a:moveTo>
                  <a:cubicBezTo>
                    <a:pt x="1979896" y="1267877"/>
                    <a:pt x="2022541" y="1310522"/>
                    <a:pt x="2022541" y="1363127"/>
                  </a:cubicBezTo>
                  <a:cubicBezTo>
                    <a:pt x="2022541" y="1415732"/>
                    <a:pt x="1979896" y="1458377"/>
                    <a:pt x="1927291" y="1458377"/>
                  </a:cubicBezTo>
                  <a:cubicBezTo>
                    <a:pt x="1874686" y="1458377"/>
                    <a:pt x="1832041" y="1415732"/>
                    <a:pt x="1832041" y="1363127"/>
                  </a:cubicBezTo>
                  <a:cubicBezTo>
                    <a:pt x="1832041" y="1310522"/>
                    <a:pt x="1874686" y="1267877"/>
                    <a:pt x="1927291" y="1267877"/>
                  </a:cubicBezTo>
                  <a:close/>
                  <a:moveTo>
                    <a:pt x="347133" y="1155697"/>
                  </a:moveTo>
                  <a:cubicBezTo>
                    <a:pt x="399738" y="1155697"/>
                    <a:pt x="442383" y="1198342"/>
                    <a:pt x="442383" y="1250947"/>
                  </a:cubicBezTo>
                  <a:cubicBezTo>
                    <a:pt x="442383" y="1303552"/>
                    <a:pt x="399738" y="1346197"/>
                    <a:pt x="347133" y="1346197"/>
                  </a:cubicBezTo>
                  <a:cubicBezTo>
                    <a:pt x="294528" y="1346197"/>
                    <a:pt x="251883" y="1303552"/>
                    <a:pt x="251883" y="1250947"/>
                  </a:cubicBezTo>
                  <a:cubicBezTo>
                    <a:pt x="251883" y="1198342"/>
                    <a:pt x="294528" y="1155697"/>
                    <a:pt x="347133" y="1155697"/>
                  </a:cubicBezTo>
                  <a:close/>
                  <a:moveTo>
                    <a:pt x="18452" y="983338"/>
                  </a:moveTo>
                  <a:lnTo>
                    <a:pt x="862698" y="983338"/>
                  </a:lnTo>
                  <a:cubicBezTo>
                    <a:pt x="933814" y="983338"/>
                    <a:pt x="991465" y="1040989"/>
                    <a:pt x="991465" y="1112105"/>
                  </a:cubicBezTo>
                  <a:lnTo>
                    <a:pt x="991465" y="2353455"/>
                  </a:lnTo>
                  <a:lnTo>
                    <a:pt x="946447" y="2346584"/>
                  </a:lnTo>
                  <a:lnTo>
                    <a:pt x="937943" y="2344398"/>
                  </a:lnTo>
                  <a:lnTo>
                    <a:pt x="937943" y="1375478"/>
                  </a:lnTo>
                  <a:cubicBezTo>
                    <a:pt x="937943" y="1263446"/>
                    <a:pt x="847124" y="1172627"/>
                    <a:pt x="735092" y="1172627"/>
                  </a:cubicBezTo>
                  <a:lnTo>
                    <a:pt x="521498" y="1172627"/>
                  </a:lnTo>
                  <a:lnTo>
                    <a:pt x="521498" y="1175069"/>
                  </a:lnTo>
                  <a:lnTo>
                    <a:pt x="481837" y="1116243"/>
                  </a:lnTo>
                  <a:cubicBezTo>
                    <a:pt x="447363" y="1081770"/>
                    <a:pt x="399738" y="1060447"/>
                    <a:pt x="347133" y="1060447"/>
                  </a:cubicBezTo>
                  <a:cubicBezTo>
                    <a:pt x="241923" y="1060447"/>
                    <a:pt x="156633" y="1145737"/>
                    <a:pt x="156633" y="1250947"/>
                  </a:cubicBezTo>
                  <a:cubicBezTo>
                    <a:pt x="156633" y="1356157"/>
                    <a:pt x="241923" y="1441447"/>
                    <a:pt x="347133" y="1441447"/>
                  </a:cubicBezTo>
                  <a:cubicBezTo>
                    <a:pt x="426041" y="1441447"/>
                    <a:pt x="493743" y="1393472"/>
                    <a:pt x="522663" y="1325098"/>
                  </a:cubicBezTo>
                  <a:lnTo>
                    <a:pt x="532448" y="1293577"/>
                  </a:lnTo>
                  <a:lnTo>
                    <a:pt x="688525" y="1293577"/>
                  </a:lnTo>
                  <a:cubicBezTo>
                    <a:pt x="759641" y="1293577"/>
                    <a:pt x="817292" y="1351228"/>
                    <a:pt x="817292" y="1422344"/>
                  </a:cubicBezTo>
                  <a:lnTo>
                    <a:pt x="817292" y="2311681"/>
                  </a:lnTo>
                  <a:lnTo>
                    <a:pt x="723948" y="2277517"/>
                  </a:lnTo>
                  <a:cubicBezTo>
                    <a:pt x="298514" y="2097573"/>
                    <a:pt x="0" y="1676314"/>
                    <a:pt x="0" y="1185333"/>
                  </a:cubicBezTo>
                  <a:cubicBezTo>
                    <a:pt x="0" y="1144418"/>
                    <a:pt x="2073" y="1103987"/>
                    <a:pt x="6120" y="1064140"/>
                  </a:cubicBezTo>
                  <a:close/>
                  <a:moveTo>
                    <a:pt x="1930399" y="670982"/>
                  </a:moveTo>
                  <a:cubicBezTo>
                    <a:pt x="1983004" y="670982"/>
                    <a:pt x="2025649" y="713627"/>
                    <a:pt x="2025649" y="766232"/>
                  </a:cubicBezTo>
                  <a:cubicBezTo>
                    <a:pt x="2025649" y="818837"/>
                    <a:pt x="1983004" y="861482"/>
                    <a:pt x="1930399" y="861482"/>
                  </a:cubicBezTo>
                  <a:cubicBezTo>
                    <a:pt x="1877794" y="861482"/>
                    <a:pt x="1835149" y="818837"/>
                    <a:pt x="1835149" y="766232"/>
                  </a:cubicBezTo>
                  <a:cubicBezTo>
                    <a:pt x="1835149" y="713627"/>
                    <a:pt x="1877794" y="670982"/>
                    <a:pt x="1930399" y="670982"/>
                  </a:cubicBezTo>
                  <a:close/>
                  <a:moveTo>
                    <a:pt x="666750" y="518582"/>
                  </a:moveTo>
                  <a:cubicBezTo>
                    <a:pt x="719355" y="518582"/>
                    <a:pt x="762000" y="561227"/>
                    <a:pt x="762000" y="613832"/>
                  </a:cubicBezTo>
                  <a:cubicBezTo>
                    <a:pt x="762000" y="666437"/>
                    <a:pt x="719355" y="709082"/>
                    <a:pt x="666750" y="709082"/>
                  </a:cubicBezTo>
                  <a:cubicBezTo>
                    <a:pt x="614145" y="709082"/>
                    <a:pt x="571500" y="666437"/>
                    <a:pt x="571500" y="613832"/>
                  </a:cubicBezTo>
                  <a:cubicBezTo>
                    <a:pt x="571500" y="561227"/>
                    <a:pt x="614145" y="518582"/>
                    <a:pt x="666750" y="518582"/>
                  </a:cubicBezTo>
                  <a:close/>
                  <a:moveTo>
                    <a:pt x="1185333" y="0"/>
                  </a:moveTo>
                  <a:cubicBezTo>
                    <a:pt x="1226248" y="0"/>
                    <a:pt x="1266679" y="2073"/>
                    <a:pt x="1306527" y="6120"/>
                  </a:cubicBezTo>
                  <a:lnTo>
                    <a:pt x="1333499" y="10236"/>
                  </a:lnTo>
                  <a:lnTo>
                    <a:pt x="1333499" y="601481"/>
                  </a:lnTo>
                  <a:cubicBezTo>
                    <a:pt x="1333499" y="713513"/>
                    <a:pt x="1424318" y="804332"/>
                    <a:pt x="1536350" y="804332"/>
                  </a:cubicBezTo>
                  <a:lnTo>
                    <a:pt x="1743740" y="804332"/>
                  </a:lnTo>
                  <a:lnTo>
                    <a:pt x="1743769" y="804624"/>
                  </a:lnTo>
                  <a:cubicBezTo>
                    <a:pt x="1761533" y="891432"/>
                    <a:pt x="1838340" y="956732"/>
                    <a:pt x="1930399" y="956732"/>
                  </a:cubicBezTo>
                  <a:cubicBezTo>
                    <a:pt x="2035609" y="956732"/>
                    <a:pt x="2120899" y="871442"/>
                    <a:pt x="2120899" y="766232"/>
                  </a:cubicBezTo>
                  <a:cubicBezTo>
                    <a:pt x="2120899" y="661022"/>
                    <a:pt x="2035609" y="575732"/>
                    <a:pt x="1930399" y="575732"/>
                  </a:cubicBezTo>
                  <a:cubicBezTo>
                    <a:pt x="1877794" y="575732"/>
                    <a:pt x="1830169" y="597055"/>
                    <a:pt x="1795695" y="631528"/>
                  </a:cubicBezTo>
                  <a:lnTo>
                    <a:pt x="1760734" y="683382"/>
                  </a:lnTo>
                  <a:lnTo>
                    <a:pt x="1582917" y="683382"/>
                  </a:lnTo>
                  <a:cubicBezTo>
                    <a:pt x="1511801" y="683382"/>
                    <a:pt x="1454150" y="625731"/>
                    <a:pt x="1454150" y="554615"/>
                  </a:cubicBezTo>
                  <a:lnTo>
                    <a:pt x="1454150" y="31778"/>
                  </a:lnTo>
                  <a:lnTo>
                    <a:pt x="1537815" y="53290"/>
                  </a:lnTo>
                  <a:cubicBezTo>
                    <a:pt x="2020327" y="203367"/>
                    <a:pt x="2370666" y="653437"/>
                    <a:pt x="2370666" y="1185333"/>
                  </a:cubicBezTo>
                  <a:cubicBezTo>
                    <a:pt x="2370666" y="1722343"/>
                    <a:pt x="2013557" y="2175947"/>
                    <a:pt x="1523860" y="2321622"/>
                  </a:cubicBezTo>
                  <a:lnTo>
                    <a:pt x="1451042" y="2339622"/>
                  </a:lnTo>
                  <a:lnTo>
                    <a:pt x="1451042" y="1558419"/>
                  </a:lnTo>
                  <a:cubicBezTo>
                    <a:pt x="1451042" y="1487303"/>
                    <a:pt x="1508693" y="1429652"/>
                    <a:pt x="1579809" y="1429652"/>
                  </a:cubicBezTo>
                  <a:lnTo>
                    <a:pt x="1749394" y="1429652"/>
                  </a:lnTo>
                  <a:lnTo>
                    <a:pt x="1751761" y="1437278"/>
                  </a:lnTo>
                  <a:cubicBezTo>
                    <a:pt x="1780681" y="1505651"/>
                    <a:pt x="1848384" y="1553627"/>
                    <a:pt x="1927291" y="1553627"/>
                  </a:cubicBezTo>
                  <a:cubicBezTo>
                    <a:pt x="2032501" y="1553627"/>
                    <a:pt x="2117791" y="1468337"/>
                    <a:pt x="2117791" y="1363127"/>
                  </a:cubicBezTo>
                  <a:cubicBezTo>
                    <a:pt x="2117791" y="1257917"/>
                    <a:pt x="2032501" y="1172627"/>
                    <a:pt x="1927291" y="1172627"/>
                  </a:cubicBezTo>
                  <a:cubicBezTo>
                    <a:pt x="1848384" y="1172627"/>
                    <a:pt x="1780681" y="1220602"/>
                    <a:pt x="1751761" y="1288976"/>
                  </a:cubicBezTo>
                  <a:lnTo>
                    <a:pt x="1745638" y="1308702"/>
                  </a:lnTo>
                  <a:lnTo>
                    <a:pt x="1533242" y="1308702"/>
                  </a:lnTo>
                  <a:cubicBezTo>
                    <a:pt x="1421210" y="1308702"/>
                    <a:pt x="1330391" y="1399521"/>
                    <a:pt x="1330391" y="1511553"/>
                  </a:cubicBezTo>
                  <a:lnTo>
                    <a:pt x="1330391" y="2360981"/>
                  </a:lnTo>
                  <a:lnTo>
                    <a:pt x="1306527" y="2364547"/>
                  </a:lnTo>
                  <a:lnTo>
                    <a:pt x="1282313" y="2365769"/>
                  </a:lnTo>
                  <a:lnTo>
                    <a:pt x="1282313" y="766487"/>
                  </a:lnTo>
                  <a:cubicBezTo>
                    <a:pt x="1282313" y="654455"/>
                    <a:pt x="1191494" y="563636"/>
                    <a:pt x="1079462" y="563636"/>
                  </a:cubicBezTo>
                  <a:lnTo>
                    <a:pt x="849715" y="563636"/>
                  </a:lnTo>
                  <a:lnTo>
                    <a:pt x="842279" y="539681"/>
                  </a:lnTo>
                  <a:cubicBezTo>
                    <a:pt x="813360" y="471308"/>
                    <a:pt x="745657" y="423332"/>
                    <a:pt x="666750" y="423332"/>
                  </a:cubicBezTo>
                  <a:cubicBezTo>
                    <a:pt x="561540" y="423332"/>
                    <a:pt x="476250" y="508622"/>
                    <a:pt x="476250" y="613832"/>
                  </a:cubicBezTo>
                  <a:cubicBezTo>
                    <a:pt x="476250" y="719042"/>
                    <a:pt x="561540" y="804332"/>
                    <a:pt x="666750" y="804332"/>
                  </a:cubicBezTo>
                  <a:cubicBezTo>
                    <a:pt x="745657" y="804332"/>
                    <a:pt x="813360" y="756356"/>
                    <a:pt x="842279" y="687983"/>
                  </a:cubicBezTo>
                  <a:lnTo>
                    <a:pt x="843334" y="684586"/>
                  </a:lnTo>
                  <a:lnTo>
                    <a:pt x="1032895" y="684586"/>
                  </a:lnTo>
                  <a:cubicBezTo>
                    <a:pt x="1104011" y="684586"/>
                    <a:pt x="1161662" y="742237"/>
                    <a:pt x="1161662" y="813353"/>
                  </a:cubicBezTo>
                  <a:lnTo>
                    <a:pt x="1161662" y="2369471"/>
                  </a:lnTo>
                  <a:lnTo>
                    <a:pt x="1112116" y="2366969"/>
                  </a:lnTo>
                  <a:lnTo>
                    <a:pt x="1112116" y="1065239"/>
                  </a:lnTo>
                  <a:cubicBezTo>
                    <a:pt x="1112116" y="953207"/>
                    <a:pt x="1021297" y="862388"/>
                    <a:pt x="909265" y="862388"/>
                  </a:cubicBezTo>
                  <a:lnTo>
                    <a:pt x="97884" y="862388"/>
                  </a:lnTo>
                  <a:cubicBezTo>
                    <a:pt x="83880" y="862388"/>
                    <a:pt x="70208" y="863807"/>
                    <a:pt x="57003" y="866509"/>
                  </a:cubicBezTo>
                  <a:lnTo>
                    <a:pt x="43564" y="870681"/>
                  </a:lnTo>
                  <a:lnTo>
                    <a:pt x="53290" y="832851"/>
                  </a:lnTo>
                  <a:cubicBezTo>
                    <a:pt x="203367" y="350340"/>
                    <a:pt x="653437" y="0"/>
                    <a:pt x="1185333"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2399" dirty="0">
                <a:solidFill>
                  <a:srgbClr val="FFFFFF"/>
                </a:solidFill>
                <a:latin typeface="Arial"/>
              </a:endParaRPr>
            </a:p>
          </p:txBody>
        </p:sp>
      </p:grpSp>
      <p:grpSp>
        <p:nvGrpSpPr>
          <p:cNvPr id="92" name="図形グループ 3"/>
          <p:cNvGrpSpPr/>
          <p:nvPr/>
        </p:nvGrpSpPr>
        <p:grpSpPr>
          <a:xfrm>
            <a:off x="532797" y="2418746"/>
            <a:ext cx="1001037" cy="768534"/>
            <a:chOff x="531745" y="2199095"/>
            <a:chExt cx="1001298" cy="768734"/>
          </a:xfrm>
        </p:grpSpPr>
        <p:grpSp>
          <p:nvGrpSpPr>
            <p:cNvPr id="93" name="Group 117"/>
            <p:cNvGrpSpPr/>
            <p:nvPr/>
          </p:nvGrpSpPr>
          <p:grpSpPr>
            <a:xfrm>
              <a:off x="744227" y="2454832"/>
              <a:ext cx="566010" cy="512997"/>
              <a:chOff x="7099022" y="1537883"/>
              <a:chExt cx="740517" cy="678298"/>
            </a:xfrm>
          </p:grpSpPr>
          <p:sp>
            <p:nvSpPr>
              <p:cNvPr id="95" name="Oval 86"/>
              <p:cNvSpPr>
                <a:spLocks/>
              </p:cNvSpPr>
              <p:nvPr/>
            </p:nvSpPr>
            <p:spPr bwMode="auto">
              <a:xfrm>
                <a:off x="7099022" y="1537883"/>
                <a:ext cx="740517" cy="678298"/>
              </a:xfrm>
              <a:prstGeom prst="ellipse">
                <a:avLst/>
              </a:prstGeom>
              <a:solidFill>
                <a:schemeClr val="tx2"/>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013" eaLnBrk="0" hangingPunct="0">
                  <a:lnSpc>
                    <a:spcPct val="90000"/>
                  </a:lnSpc>
                  <a:defRPr/>
                </a:pPr>
                <a:endParaRPr lang="en-US" sz="1400" kern="0" dirty="0">
                  <a:solidFill>
                    <a:srgbClr val="000000"/>
                  </a:solidFill>
                  <a:latin typeface="Arial"/>
                </a:endParaRPr>
              </a:p>
            </p:txBody>
          </p:sp>
          <p:grpSp>
            <p:nvGrpSpPr>
              <p:cNvPr id="96"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9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9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9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0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1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sp>
              <p:nvSpPr>
                <p:cNvPr id="12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013" eaLnBrk="0" hangingPunct="0">
                    <a:lnSpc>
                      <a:spcPct val="90000"/>
                    </a:lnSpc>
                    <a:defRPr/>
                  </a:pPr>
                  <a:endParaRPr lang="en-US" sz="1400" kern="0" dirty="0">
                    <a:solidFill>
                      <a:srgbClr val="000000"/>
                    </a:solidFill>
                    <a:latin typeface="Arial"/>
                    <a:ea typeface="ＭＳ Ｐゴシック" pitchFamily="34" charset="-128"/>
                  </a:endParaRPr>
                </a:p>
              </p:txBody>
            </p:sp>
          </p:grpSp>
        </p:grpSp>
        <p:sp>
          <p:nvSpPr>
            <p:cNvPr id="94" name="テキスト ボックス 93"/>
            <p:cNvSpPr txBox="1"/>
            <p:nvPr/>
          </p:nvSpPr>
          <p:spPr>
            <a:xfrm>
              <a:off x="531745" y="2199095"/>
              <a:ext cx="1001298" cy="184714"/>
            </a:xfrm>
            <a:prstGeom prst="rect">
              <a:avLst/>
            </a:prstGeom>
            <a:noFill/>
          </p:spPr>
          <p:txBody>
            <a:bodyPr wrap="square" lIns="0" tIns="0" rIns="0" bIns="0" rtlCol="0">
              <a:spAutoFit/>
            </a:bodyPr>
            <a:lstStyle/>
            <a:p>
              <a:pPr algn="ctr"/>
              <a:r>
                <a:rPr kumimoji="1" lang="ja-JP" altLang="en-US" sz="1200" dirty="0">
                  <a:solidFill>
                    <a:srgbClr val="000000"/>
                  </a:solidFill>
                </a:rPr>
                <a:t>統合認証基盤</a:t>
              </a:r>
            </a:p>
          </p:txBody>
        </p:sp>
      </p:grpSp>
      <p:grpSp>
        <p:nvGrpSpPr>
          <p:cNvPr id="121" name="図形グループ 13"/>
          <p:cNvGrpSpPr/>
          <p:nvPr/>
        </p:nvGrpSpPr>
        <p:grpSpPr>
          <a:xfrm>
            <a:off x="676150" y="3970224"/>
            <a:ext cx="2833384" cy="324862"/>
            <a:chOff x="559994" y="3609138"/>
            <a:chExt cx="3721471" cy="375200"/>
          </a:xfrm>
        </p:grpSpPr>
        <p:grpSp>
          <p:nvGrpSpPr>
            <p:cNvPr id="122" name="図形グループ 10"/>
            <p:cNvGrpSpPr/>
            <p:nvPr/>
          </p:nvGrpSpPr>
          <p:grpSpPr>
            <a:xfrm>
              <a:off x="678721" y="3663568"/>
              <a:ext cx="3504212" cy="270247"/>
              <a:chOff x="678721" y="3663568"/>
              <a:chExt cx="3504212" cy="270247"/>
            </a:xfrm>
          </p:grpSpPr>
          <p:sp>
            <p:nvSpPr>
              <p:cNvPr id="124" name="Oval 11"/>
              <p:cNvSpPr>
                <a:spLocks noChangeAspect="1"/>
              </p:cNvSpPr>
              <p:nvPr/>
            </p:nvSpPr>
            <p:spPr>
              <a:xfrm rot="10800000">
                <a:off x="335488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25" name="Oval 11"/>
              <p:cNvSpPr>
                <a:spLocks noChangeAspect="1"/>
              </p:cNvSpPr>
              <p:nvPr/>
            </p:nvSpPr>
            <p:spPr>
              <a:xfrm rot="10800000">
                <a:off x="278977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26" name="Oval 11"/>
              <p:cNvSpPr>
                <a:spLocks noChangeAspect="1"/>
              </p:cNvSpPr>
              <p:nvPr/>
            </p:nvSpPr>
            <p:spPr>
              <a:xfrm rot="10800000">
                <a:off x="173424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27" name="Oval 11"/>
              <p:cNvSpPr>
                <a:spLocks noChangeAspect="1"/>
              </p:cNvSpPr>
              <p:nvPr/>
            </p:nvSpPr>
            <p:spPr>
              <a:xfrm rot="10800000">
                <a:off x="116913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28" name="Rounded Rectangle 25"/>
              <p:cNvSpPr/>
              <p:nvPr/>
            </p:nvSpPr>
            <p:spPr>
              <a:xfrm>
                <a:off x="2299361" y="3665622"/>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29" name="Rounded Rectangle 25"/>
              <p:cNvSpPr/>
              <p:nvPr/>
            </p:nvSpPr>
            <p:spPr>
              <a:xfrm>
                <a:off x="3920003" y="3663568"/>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30" name="Rounded Rectangle 25"/>
              <p:cNvSpPr/>
              <p:nvPr/>
            </p:nvSpPr>
            <p:spPr>
              <a:xfrm>
                <a:off x="678721" y="3665621"/>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grpSp>
        <p:sp>
          <p:nvSpPr>
            <p:cNvPr id="123" name="角丸四角形 122"/>
            <p:cNvSpPr/>
            <p:nvPr/>
          </p:nvSpPr>
          <p:spPr>
            <a:xfrm>
              <a:off x="559994" y="3609138"/>
              <a:ext cx="3721471" cy="375200"/>
            </a:xfrm>
            <a:prstGeom prst="roundRect">
              <a:avLst/>
            </a:prstGeom>
            <a:no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p>
          </p:txBody>
        </p:sp>
      </p:grpSp>
      <p:sp>
        <p:nvSpPr>
          <p:cNvPr id="131" name="アーチ 130"/>
          <p:cNvSpPr/>
          <p:nvPr/>
        </p:nvSpPr>
        <p:spPr>
          <a:xfrm>
            <a:off x="879842" y="2373812"/>
            <a:ext cx="2902023" cy="1155794"/>
          </a:xfrm>
          <a:prstGeom prst="blockArc">
            <a:avLst>
              <a:gd name="adj1" fmla="val 317377"/>
              <a:gd name="adj2" fmla="val 10466660"/>
              <a:gd name="adj3" fmla="val 14255"/>
            </a:avLst>
          </a:prstGeom>
          <a:solidFill>
            <a:srgbClr val="002060"/>
          </a:solidFill>
          <a:ln>
            <a:noFill/>
          </a:ln>
          <a:effectLst/>
          <a:scene3d>
            <a:camera prst="perspectiveRelaxedModerately">
              <a:rot lat="18290631"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solidFill>
                <a:schemeClr val="tx1"/>
              </a:solidFill>
            </a:endParaRPr>
          </a:p>
        </p:txBody>
      </p:sp>
      <p:grpSp>
        <p:nvGrpSpPr>
          <p:cNvPr id="132" name="図形グループ 20"/>
          <p:cNvGrpSpPr/>
          <p:nvPr/>
        </p:nvGrpSpPr>
        <p:grpSpPr>
          <a:xfrm>
            <a:off x="3056670" y="2418746"/>
            <a:ext cx="1129093" cy="769913"/>
            <a:chOff x="4009031" y="2043537"/>
            <a:chExt cx="1129387" cy="770114"/>
          </a:xfrm>
        </p:grpSpPr>
        <p:sp>
          <p:nvSpPr>
            <p:cNvPr id="133" name="円/楕円 132"/>
            <p:cNvSpPr/>
            <p:nvPr/>
          </p:nvSpPr>
          <p:spPr>
            <a:xfrm>
              <a:off x="4329497" y="2298749"/>
              <a:ext cx="509683" cy="51299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solidFill>
                  <a:srgbClr val="000000"/>
                </a:solidFill>
              </a:endParaRPr>
            </a:p>
          </p:txBody>
        </p:sp>
        <p:grpSp>
          <p:nvGrpSpPr>
            <p:cNvPr id="134" name="図形グループ 2"/>
            <p:cNvGrpSpPr/>
            <p:nvPr/>
          </p:nvGrpSpPr>
          <p:grpSpPr>
            <a:xfrm>
              <a:off x="4009031" y="2043537"/>
              <a:ext cx="1129387" cy="770114"/>
              <a:chOff x="3097648" y="2197715"/>
              <a:chExt cx="1129387" cy="770114"/>
            </a:xfrm>
          </p:grpSpPr>
          <p:sp>
            <p:nvSpPr>
              <p:cNvPr id="135" name="テキスト ボックス 134"/>
              <p:cNvSpPr txBox="1"/>
              <p:nvPr/>
            </p:nvSpPr>
            <p:spPr>
              <a:xfrm>
                <a:off x="3097648" y="2197715"/>
                <a:ext cx="1129387" cy="184714"/>
              </a:xfrm>
              <a:prstGeom prst="rect">
                <a:avLst/>
              </a:prstGeom>
              <a:noFill/>
            </p:spPr>
            <p:txBody>
              <a:bodyPr wrap="square" lIns="0" tIns="0" rIns="0" bIns="0" rtlCol="0">
                <a:spAutoFit/>
              </a:bodyPr>
              <a:lstStyle/>
              <a:p>
                <a:pPr algn="ctr"/>
                <a:r>
                  <a:rPr kumimoji="1" lang="ja-JP" altLang="en-US" sz="1200" dirty="0">
                    <a:solidFill>
                      <a:srgbClr val="000000"/>
                    </a:solidFill>
                  </a:rPr>
                  <a:t>統合コントローラ</a:t>
                </a:r>
              </a:p>
            </p:txBody>
          </p:sp>
          <p:sp>
            <p:nvSpPr>
              <p:cNvPr id="136" name="Freeform 23"/>
              <p:cNvSpPr>
                <a:spLocks noEditPoints="1"/>
              </p:cNvSpPr>
              <p:nvPr/>
            </p:nvSpPr>
            <p:spPr bwMode="auto">
              <a:xfrm>
                <a:off x="3391674" y="2443142"/>
                <a:ext cx="566010" cy="524687"/>
              </a:xfrm>
              <a:custGeom>
                <a:avLst/>
                <a:gdLst>
                  <a:gd name="T0" fmla="*/ 522 w 769"/>
                  <a:gd name="T1" fmla="*/ 674 h 769"/>
                  <a:gd name="T2" fmla="*/ 513 w 769"/>
                  <a:gd name="T3" fmla="*/ 655 h 769"/>
                  <a:gd name="T4" fmla="*/ 494 w 769"/>
                  <a:gd name="T5" fmla="*/ 485 h 769"/>
                  <a:gd name="T6" fmla="*/ 377 w 769"/>
                  <a:gd name="T7" fmla="*/ 395 h 769"/>
                  <a:gd name="T8" fmla="*/ 208 w 769"/>
                  <a:gd name="T9" fmla="*/ 197 h 769"/>
                  <a:gd name="T10" fmla="*/ 247 w 769"/>
                  <a:gd name="T11" fmla="*/ 103 h 769"/>
                  <a:gd name="T12" fmla="*/ 265 w 769"/>
                  <a:gd name="T13" fmla="*/ 118 h 769"/>
                  <a:gd name="T14" fmla="*/ 277 w 769"/>
                  <a:gd name="T15" fmla="*/ 288 h 769"/>
                  <a:gd name="T16" fmla="*/ 390 w 769"/>
                  <a:gd name="T17" fmla="*/ 376 h 769"/>
                  <a:gd name="T18" fmla="*/ 511 w 769"/>
                  <a:gd name="T19" fmla="*/ 469 h 769"/>
                  <a:gd name="T20" fmla="*/ 532 w 769"/>
                  <a:gd name="T21" fmla="*/ 669 h 769"/>
                  <a:gd name="T22" fmla="*/ 384 w 769"/>
                  <a:gd name="T23" fmla="*/ 557 h 769"/>
                  <a:gd name="T24" fmla="*/ 384 w 769"/>
                  <a:gd name="T25" fmla="*/ 531 h 769"/>
                  <a:gd name="T26" fmla="*/ 223 w 769"/>
                  <a:gd name="T27" fmla="*/ 544 h 769"/>
                  <a:gd name="T28" fmla="*/ 384 w 769"/>
                  <a:gd name="T29" fmla="*/ 557 h 769"/>
                  <a:gd name="T30" fmla="*/ 352 w 769"/>
                  <a:gd name="T31" fmla="*/ 439 h 769"/>
                  <a:gd name="T32" fmla="*/ 352 w 769"/>
                  <a:gd name="T33" fmla="*/ 419 h 769"/>
                  <a:gd name="T34" fmla="*/ 319 w 769"/>
                  <a:gd name="T35" fmla="*/ 429 h 769"/>
                  <a:gd name="T36" fmla="*/ 352 w 769"/>
                  <a:gd name="T37" fmla="*/ 439 h 769"/>
                  <a:gd name="T38" fmla="*/ 359 w 769"/>
                  <a:gd name="T39" fmla="*/ 495 h 769"/>
                  <a:gd name="T40" fmla="*/ 359 w 769"/>
                  <a:gd name="T41" fmla="*/ 475 h 769"/>
                  <a:gd name="T42" fmla="*/ 254 w 769"/>
                  <a:gd name="T43" fmla="*/ 485 h 769"/>
                  <a:gd name="T44" fmla="*/ 359 w 769"/>
                  <a:gd name="T45" fmla="*/ 495 h 769"/>
                  <a:gd name="T46" fmla="*/ 429 w 769"/>
                  <a:gd name="T47" fmla="*/ 613 h 769"/>
                  <a:gd name="T48" fmla="*/ 429 w 769"/>
                  <a:gd name="T49" fmla="*/ 587 h 769"/>
                  <a:gd name="T50" fmla="*/ 213 w 769"/>
                  <a:gd name="T51" fmla="*/ 600 h 769"/>
                  <a:gd name="T52" fmla="*/ 429 w 769"/>
                  <a:gd name="T53" fmla="*/ 613 h 769"/>
                  <a:gd name="T54" fmla="*/ 464 w 769"/>
                  <a:gd name="T55" fmla="*/ 669 h 769"/>
                  <a:gd name="T56" fmla="*/ 464 w 769"/>
                  <a:gd name="T57" fmla="*/ 643 h 769"/>
                  <a:gd name="T58" fmla="*/ 244 w 769"/>
                  <a:gd name="T59" fmla="*/ 656 h 769"/>
                  <a:gd name="T60" fmla="*/ 464 w 769"/>
                  <a:gd name="T61" fmla="*/ 669 h 769"/>
                  <a:gd name="T62" fmla="*/ 535 w 769"/>
                  <a:gd name="T63" fmla="*/ 240 h 769"/>
                  <a:gd name="T64" fmla="*/ 535 w 769"/>
                  <a:gd name="T65" fmla="*/ 220 h 769"/>
                  <a:gd name="T66" fmla="*/ 375 w 769"/>
                  <a:gd name="T67" fmla="*/ 230 h 769"/>
                  <a:gd name="T68" fmla="*/ 535 w 769"/>
                  <a:gd name="T69" fmla="*/ 240 h 769"/>
                  <a:gd name="T70" fmla="*/ 438 w 769"/>
                  <a:gd name="T71" fmla="*/ 357 h 769"/>
                  <a:gd name="T72" fmla="*/ 438 w 769"/>
                  <a:gd name="T73" fmla="*/ 332 h 769"/>
                  <a:gd name="T74" fmla="*/ 405 w 769"/>
                  <a:gd name="T75" fmla="*/ 345 h 769"/>
                  <a:gd name="T76" fmla="*/ 438 w 769"/>
                  <a:gd name="T77" fmla="*/ 357 h 769"/>
                  <a:gd name="T78" fmla="*/ 505 w 769"/>
                  <a:gd name="T79" fmla="*/ 301 h 769"/>
                  <a:gd name="T80" fmla="*/ 505 w 769"/>
                  <a:gd name="T81" fmla="*/ 276 h 769"/>
                  <a:gd name="T82" fmla="*/ 400 w 769"/>
                  <a:gd name="T83" fmla="*/ 289 h 769"/>
                  <a:gd name="T84" fmla="*/ 505 w 769"/>
                  <a:gd name="T85" fmla="*/ 301 h 769"/>
                  <a:gd name="T86" fmla="*/ 545 w 769"/>
                  <a:gd name="T87" fmla="*/ 184 h 769"/>
                  <a:gd name="T88" fmla="*/ 545 w 769"/>
                  <a:gd name="T89" fmla="*/ 163 h 769"/>
                  <a:gd name="T90" fmla="*/ 329 w 769"/>
                  <a:gd name="T91" fmla="*/ 174 h 769"/>
                  <a:gd name="T92" fmla="*/ 545 w 769"/>
                  <a:gd name="T93" fmla="*/ 184 h 769"/>
                  <a:gd name="T94" fmla="*/ 515 w 769"/>
                  <a:gd name="T95" fmla="*/ 128 h 769"/>
                  <a:gd name="T96" fmla="*/ 515 w 769"/>
                  <a:gd name="T97" fmla="*/ 102 h 769"/>
                  <a:gd name="T98" fmla="*/ 294 w 769"/>
                  <a:gd name="T99" fmla="*/ 115 h 769"/>
                  <a:gd name="T100" fmla="*/ 515 w 769"/>
                  <a:gd name="T101" fmla="*/ 128 h 769"/>
                  <a:gd name="T102" fmla="*/ 385 w 769"/>
                  <a:gd name="T103" fmla="*/ 0 h 769"/>
                  <a:gd name="T104" fmla="*/ 385 w 769"/>
                  <a:gd name="T105" fmla="*/ 769 h 769"/>
                  <a:gd name="T106" fmla="*/ 385 w 769"/>
                  <a:gd name="T10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9" h="769">
                    <a:moveTo>
                      <a:pt x="522" y="674"/>
                    </a:moveTo>
                    <a:cubicBezTo>
                      <a:pt x="522" y="674"/>
                      <a:pt x="522" y="674"/>
                      <a:pt x="522" y="674"/>
                    </a:cubicBezTo>
                    <a:cubicBezTo>
                      <a:pt x="520" y="674"/>
                      <a:pt x="518" y="673"/>
                      <a:pt x="515" y="672"/>
                    </a:cubicBezTo>
                    <a:cubicBezTo>
                      <a:pt x="510" y="668"/>
                      <a:pt x="509" y="661"/>
                      <a:pt x="513" y="655"/>
                    </a:cubicBezTo>
                    <a:cubicBezTo>
                      <a:pt x="530" y="632"/>
                      <a:pt x="538" y="608"/>
                      <a:pt x="538" y="583"/>
                    </a:cubicBezTo>
                    <a:cubicBezTo>
                      <a:pt x="538" y="549"/>
                      <a:pt x="524" y="517"/>
                      <a:pt x="494" y="485"/>
                    </a:cubicBezTo>
                    <a:cubicBezTo>
                      <a:pt x="467" y="457"/>
                      <a:pt x="431" y="432"/>
                      <a:pt x="400" y="411"/>
                    </a:cubicBezTo>
                    <a:cubicBezTo>
                      <a:pt x="392" y="405"/>
                      <a:pt x="384" y="400"/>
                      <a:pt x="377" y="395"/>
                    </a:cubicBezTo>
                    <a:cubicBezTo>
                      <a:pt x="372" y="391"/>
                      <a:pt x="366" y="388"/>
                      <a:pt x="361" y="384"/>
                    </a:cubicBezTo>
                    <a:cubicBezTo>
                      <a:pt x="293" y="337"/>
                      <a:pt x="208" y="278"/>
                      <a:pt x="208" y="197"/>
                    </a:cubicBezTo>
                    <a:cubicBezTo>
                      <a:pt x="208" y="180"/>
                      <a:pt x="212" y="163"/>
                      <a:pt x="219" y="146"/>
                    </a:cubicBezTo>
                    <a:cubicBezTo>
                      <a:pt x="226" y="132"/>
                      <a:pt x="235" y="117"/>
                      <a:pt x="247" y="103"/>
                    </a:cubicBezTo>
                    <a:cubicBezTo>
                      <a:pt x="252" y="98"/>
                      <a:pt x="259" y="97"/>
                      <a:pt x="264" y="101"/>
                    </a:cubicBezTo>
                    <a:cubicBezTo>
                      <a:pt x="269" y="105"/>
                      <a:pt x="269" y="113"/>
                      <a:pt x="265" y="118"/>
                    </a:cubicBezTo>
                    <a:cubicBezTo>
                      <a:pt x="243" y="144"/>
                      <a:pt x="232" y="170"/>
                      <a:pt x="232" y="197"/>
                    </a:cubicBezTo>
                    <a:cubicBezTo>
                      <a:pt x="232" y="227"/>
                      <a:pt x="246" y="257"/>
                      <a:pt x="277" y="288"/>
                    </a:cubicBezTo>
                    <a:cubicBezTo>
                      <a:pt x="305" y="316"/>
                      <a:pt x="342" y="342"/>
                      <a:pt x="374" y="364"/>
                    </a:cubicBezTo>
                    <a:cubicBezTo>
                      <a:pt x="380" y="368"/>
                      <a:pt x="385" y="372"/>
                      <a:pt x="390" y="376"/>
                    </a:cubicBezTo>
                    <a:cubicBezTo>
                      <a:pt x="398" y="381"/>
                      <a:pt x="405" y="386"/>
                      <a:pt x="413" y="391"/>
                    </a:cubicBezTo>
                    <a:cubicBezTo>
                      <a:pt x="446" y="414"/>
                      <a:pt x="483" y="439"/>
                      <a:pt x="511" y="469"/>
                    </a:cubicBezTo>
                    <a:cubicBezTo>
                      <a:pt x="545" y="505"/>
                      <a:pt x="562" y="542"/>
                      <a:pt x="562" y="583"/>
                    </a:cubicBezTo>
                    <a:cubicBezTo>
                      <a:pt x="562" y="612"/>
                      <a:pt x="552" y="641"/>
                      <a:pt x="532" y="669"/>
                    </a:cubicBezTo>
                    <a:cubicBezTo>
                      <a:pt x="530" y="672"/>
                      <a:pt x="526" y="674"/>
                      <a:pt x="522" y="674"/>
                    </a:cubicBezTo>
                    <a:close/>
                    <a:moveTo>
                      <a:pt x="384" y="557"/>
                    </a:moveTo>
                    <a:cubicBezTo>
                      <a:pt x="390" y="557"/>
                      <a:pt x="395" y="551"/>
                      <a:pt x="395" y="544"/>
                    </a:cubicBezTo>
                    <a:cubicBezTo>
                      <a:pt x="395" y="537"/>
                      <a:pt x="390" y="531"/>
                      <a:pt x="384" y="531"/>
                    </a:cubicBezTo>
                    <a:cubicBezTo>
                      <a:pt x="235" y="531"/>
                      <a:pt x="235" y="531"/>
                      <a:pt x="235" y="531"/>
                    </a:cubicBezTo>
                    <a:cubicBezTo>
                      <a:pt x="228" y="531"/>
                      <a:pt x="223" y="537"/>
                      <a:pt x="223" y="544"/>
                    </a:cubicBezTo>
                    <a:cubicBezTo>
                      <a:pt x="223" y="551"/>
                      <a:pt x="228" y="557"/>
                      <a:pt x="235" y="557"/>
                    </a:cubicBezTo>
                    <a:cubicBezTo>
                      <a:pt x="384" y="557"/>
                      <a:pt x="384" y="557"/>
                      <a:pt x="384" y="557"/>
                    </a:cubicBezTo>
                    <a:cubicBezTo>
                      <a:pt x="384" y="557"/>
                      <a:pt x="384" y="557"/>
                      <a:pt x="384" y="557"/>
                    </a:cubicBezTo>
                    <a:close/>
                    <a:moveTo>
                      <a:pt x="352" y="439"/>
                    </a:moveTo>
                    <a:cubicBezTo>
                      <a:pt x="359" y="439"/>
                      <a:pt x="365" y="435"/>
                      <a:pt x="365" y="429"/>
                    </a:cubicBezTo>
                    <a:cubicBezTo>
                      <a:pt x="365" y="423"/>
                      <a:pt x="359" y="419"/>
                      <a:pt x="352" y="419"/>
                    </a:cubicBezTo>
                    <a:cubicBezTo>
                      <a:pt x="332" y="419"/>
                      <a:pt x="332" y="419"/>
                      <a:pt x="332" y="419"/>
                    </a:cubicBezTo>
                    <a:cubicBezTo>
                      <a:pt x="325" y="419"/>
                      <a:pt x="319" y="423"/>
                      <a:pt x="319" y="429"/>
                    </a:cubicBezTo>
                    <a:cubicBezTo>
                      <a:pt x="319" y="435"/>
                      <a:pt x="325" y="439"/>
                      <a:pt x="332" y="439"/>
                    </a:cubicBezTo>
                    <a:cubicBezTo>
                      <a:pt x="352" y="439"/>
                      <a:pt x="352" y="439"/>
                      <a:pt x="352" y="439"/>
                    </a:cubicBezTo>
                    <a:cubicBezTo>
                      <a:pt x="352" y="439"/>
                      <a:pt x="352" y="439"/>
                      <a:pt x="352" y="439"/>
                    </a:cubicBezTo>
                    <a:close/>
                    <a:moveTo>
                      <a:pt x="359" y="495"/>
                    </a:moveTo>
                    <a:cubicBezTo>
                      <a:pt x="365" y="495"/>
                      <a:pt x="370" y="491"/>
                      <a:pt x="370" y="485"/>
                    </a:cubicBezTo>
                    <a:cubicBezTo>
                      <a:pt x="370" y="479"/>
                      <a:pt x="365" y="475"/>
                      <a:pt x="359" y="475"/>
                    </a:cubicBezTo>
                    <a:cubicBezTo>
                      <a:pt x="265" y="475"/>
                      <a:pt x="265" y="475"/>
                      <a:pt x="265" y="475"/>
                    </a:cubicBezTo>
                    <a:cubicBezTo>
                      <a:pt x="259" y="475"/>
                      <a:pt x="254" y="479"/>
                      <a:pt x="254" y="485"/>
                    </a:cubicBezTo>
                    <a:cubicBezTo>
                      <a:pt x="254" y="491"/>
                      <a:pt x="259" y="495"/>
                      <a:pt x="265" y="495"/>
                    </a:cubicBezTo>
                    <a:cubicBezTo>
                      <a:pt x="359" y="495"/>
                      <a:pt x="359" y="495"/>
                      <a:pt x="359" y="495"/>
                    </a:cubicBezTo>
                    <a:cubicBezTo>
                      <a:pt x="359" y="495"/>
                      <a:pt x="359" y="495"/>
                      <a:pt x="359" y="495"/>
                    </a:cubicBezTo>
                    <a:close/>
                    <a:moveTo>
                      <a:pt x="429" y="613"/>
                    </a:moveTo>
                    <a:cubicBezTo>
                      <a:pt x="435" y="613"/>
                      <a:pt x="441" y="607"/>
                      <a:pt x="441" y="600"/>
                    </a:cubicBezTo>
                    <a:cubicBezTo>
                      <a:pt x="441" y="593"/>
                      <a:pt x="435" y="587"/>
                      <a:pt x="429" y="587"/>
                    </a:cubicBezTo>
                    <a:cubicBezTo>
                      <a:pt x="225" y="587"/>
                      <a:pt x="225" y="587"/>
                      <a:pt x="225" y="587"/>
                    </a:cubicBezTo>
                    <a:cubicBezTo>
                      <a:pt x="218" y="587"/>
                      <a:pt x="213" y="593"/>
                      <a:pt x="213" y="600"/>
                    </a:cubicBezTo>
                    <a:cubicBezTo>
                      <a:pt x="213" y="607"/>
                      <a:pt x="218" y="613"/>
                      <a:pt x="225" y="613"/>
                    </a:cubicBezTo>
                    <a:cubicBezTo>
                      <a:pt x="429" y="613"/>
                      <a:pt x="429" y="613"/>
                      <a:pt x="429" y="613"/>
                    </a:cubicBezTo>
                    <a:cubicBezTo>
                      <a:pt x="429" y="613"/>
                      <a:pt x="429" y="613"/>
                      <a:pt x="429" y="613"/>
                    </a:cubicBezTo>
                    <a:close/>
                    <a:moveTo>
                      <a:pt x="464" y="669"/>
                    </a:moveTo>
                    <a:cubicBezTo>
                      <a:pt x="471" y="669"/>
                      <a:pt x="476" y="663"/>
                      <a:pt x="476" y="656"/>
                    </a:cubicBezTo>
                    <a:cubicBezTo>
                      <a:pt x="476" y="649"/>
                      <a:pt x="471" y="643"/>
                      <a:pt x="464" y="643"/>
                    </a:cubicBezTo>
                    <a:cubicBezTo>
                      <a:pt x="255" y="643"/>
                      <a:pt x="255" y="643"/>
                      <a:pt x="255" y="643"/>
                    </a:cubicBezTo>
                    <a:cubicBezTo>
                      <a:pt x="249" y="643"/>
                      <a:pt x="244" y="649"/>
                      <a:pt x="244" y="656"/>
                    </a:cubicBezTo>
                    <a:cubicBezTo>
                      <a:pt x="244" y="663"/>
                      <a:pt x="249" y="669"/>
                      <a:pt x="255" y="669"/>
                    </a:cubicBezTo>
                    <a:cubicBezTo>
                      <a:pt x="464" y="669"/>
                      <a:pt x="464" y="669"/>
                      <a:pt x="464" y="669"/>
                    </a:cubicBezTo>
                    <a:cubicBezTo>
                      <a:pt x="464" y="669"/>
                      <a:pt x="464" y="669"/>
                      <a:pt x="464" y="669"/>
                    </a:cubicBezTo>
                    <a:close/>
                    <a:moveTo>
                      <a:pt x="535" y="240"/>
                    </a:moveTo>
                    <a:cubicBezTo>
                      <a:pt x="541" y="240"/>
                      <a:pt x="547" y="235"/>
                      <a:pt x="547" y="230"/>
                    </a:cubicBezTo>
                    <a:cubicBezTo>
                      <a:pt x="547" y="224"/>
                      <a:pt x="541" y="220"/>
                      <a:pt x="535" y="220"/>
                    </a:cubicBezTo>
                    <a:cubicBezTo>
                      <a:pt x="386" y="220"/>
                      <a:pt x="386" y="220"/>
                      <a:pt x="386" y="220"/>
                    </a:cubicBezTo>
                    <a:cubicBezTo>
                      <a:pt x="380" y="220"/>
                      <a:pt x="375" y="224"/>
                      <a:pt x="375" y="230"/>
                    </a:cubicBezTo>
                    <a:cubicBezTo>
                      <a:pt x="375" y="235"/>
                      <a:pt x="380" y="240"/>
                      <a:pt x="386" y="240"/>
                    </a:cubicBezTo>
                    <a:cubicBezTo>
                      <a:pt x="535" y="240"/>
                      <a:pt x="535" y="240"/>
                      <a:pt x="535" y="240"/>
                    </a:cubicBezTo>
                    <a:cubicBezTo>
                      <a:pt x="535" y="240"/>
                      <a:pt x="535" y="240"/>
                      <a:pt x="535" y="240"/>
                    </a:cubicBezTo>
                    <a:close/>
                    <a:moveTo>
                      <a:pt x="438" y="357"/>
                    </a:moveTo>
                    <a:cubicBezTo>
                      <a:pt x="445" y="357"/>
                      <a:pt x="451" y="352"/>
                      <a:pt x="451" y="345"/>
                    </a:cubicBezTo>
                    <a:cubicBezTo>
                      <a:pt x="451" y="338"/>
                      <a:pt x="445" y="332"/>
                      <a:pt x="438" y="332"/>
                    </a:cubicBezTo>
                    <a:cubicBezTo>
                      <a:pt x="418" y="332"/>
                      <a:pt x="418" y="332"/>
                      <a:pt x="418" y="332"/>
                    </a:cubicBezTo>
                    <a:cubicBezTo>
                      <a:pt x="411" y="332"/>
                      <a:pt x="405" y="338"/>
                      <a:pt x="405" y="345"/>
                    </a:cubicBezTo>
                    <a:cubicBezTo>
                      <a:pt x="405" y="352"/>
                      <a:pt x="411" y="357"/>
                      <a:pt x="418" y="357"/>
                    </a:cubicBezTo>
                    <a:cubicBezTo>
                      <a:pt x="438" y="357"/>
                      <a:pt x="438" y="357"/>
                      <a:pt x="438" y="357"/>
                    </a:cubicBezTo>
                    <a:cubicBezTo>
                      <a:pt x="438" y="357"/>
                      <a:pt x="438" y="357"/>
                      <a:pt x="438" y="357"/>
                    </a:cubicBezTo>
                    <a:close/>
                    <a:moveTo>
                      <a:pt x="505" y="301"/>
                    </a:moveTo>
                    <a:cubicBezTo>
                      <a:pt x="511" y="301"/>
                      <a:pt x="516" y="296"/>
                      <a:pt x="516" y="289"/>
                    </a:cubicBezTo>
                    <a:cubicBezTo>
                      <a:pt x="516" y="282"/>
                      <a:pt x="511" y="276"/>
                      <a:pt x="505" y="276"/>
                    </a:cubicBezTo>
                    <a:cubicBezTo>
                      <a:pt x="412" y="276"/>
                      <a:pt x="412" y="276"/>
                      <a:pt x="412" y="276"/>
                    </a:cubicBezTo>
                    <a:cubicBezTo>
                      <a:pt x="405" y="276"/>
                      <a:pt x="400" y="282"/>
                      <a:pt x="400" y="289"/>
                    </a:cubicBezTo>
                    <a:cubicBezTo>
                      <a:pt x="400" y="296"/>
                      <a:pt x="405" y="301"/>
                      <a:pt x="412" y="301"/>
                    </a:cubicBezTo>
                    <a:cubicBezTo>
                      <a:pt x="505" y="301"/>
                      <a:pt x="505" y="301"/>
                      <a:pt x="505" y="301"/>
                    </a:cubicBezTo>
                    <a:cubicBezTo>
                      <a:pt x="505" y="301"/>
                      <a:pt x="505" y="301"/>
                      <a:pt x="505" y="301"/>
                    </a:cubicBezTo>
                    <a:close/>
                    <a:moveTo>
                      <a:pt x="545" y="184"/>
                    </a:moveTo>
                    <a:cubicBezTo>
                      <a:pt x="552" y="184"/>
                      <a:pt x="557" y="179"/>
                      <a:pt x="557" y="174"/>
                    </a:cubicBezTo>
                    <a:cubicBezTo>
                      <a:pt x="557" y="168"/>
                      <a:pt x="552" y="163"/>
                      <a:pt x="545" y="163"/>
                    </a:cubicBezTo>
                    <a:cubicBezTo>
                      <a:pt x="341" y="163"/>
                      <a:pt x="341" y="163"/>
                      <a:pt x="341" y="163"/>
                    </a:cubicBezTo>
                    <a:cubicBezTo>
                      <a:pt x="335" y="163"/>
                      <a:pt x="329" y="168"/>
                      <a:pt x="329" y="174"/>
                    </a:cubicBezTo>
                    <a:cubicBezTo>
                      <a:pt x="329" y="179"/>
                      <a:pt x="335" y="184"/>
                      <a:pt x="341" y="184"/>
                    </a:cubicBezTo>
                    <a:cubicBezTo>
                      <a:pt x="545" y="184"/>
                      <a:pt x="545" y="184"/>
                      <a:pt x="545" y="184"/>
                    </a:cubicBezTo>
                    <a:cubicBezTo>
                      <a:pt x="545" y="184"/>
                      <a:pt x="545" y="184"/>
                      <a:pt x="545" y="184"/>
                    </a:cubicBezTo>
                    <a:close/>
                    <a:moveTo>
                      <a:pt x="515" y="128"/>
                    </a:moveTo>
                    <a:cubicBezTo>
                      <a:pt x="521" y="128"/>
                      <a:pt x="526" y="122"/>
                      <a:pt x="526" y="115"/>
                    </a:cubicBezTo>
                    <a:cubicBezTo>
                      <a:pt x="526" y="108"/>
                      <a:pt x="521" y="102"/>
                      <a:pt x="515" y="102"/>
                    </a:cubicBezTo>
                    <a:cubicBezTo>
                      <a:pt x="306" y="102"/>
                      <a:pt x="306" y="102"/>
                      <a:pt x="306" y="102"/>
                    </a:cubicBezTo>
                    <a:cubicBezTo>
                      <a:pt x="299" y="102"/>
                      <a:pt x="294" y="108"/>
                      <a:pt x="294" y="115"/>
                    </a:cubicBezTo>
                    <a:cubicBezTo>
                      <a:pt x="294" y="122"/>
                      <a:pt x="299" y="128"/>
                      <a:pt x="306" y="128"/>
                    </a:cubicBezTo>
                    <a:cubicBezTo>
                      <a:pt x="515" y="128"/>
                      <a:pt x="515" y="128"/>
                      <a:pt x="515" y="128"/>
                    </a:cubicBezTo>
                    <a:cubicBezTo>
                      <a:pt x="515" y="128"/>
                      <a:pt x="515" y="128"/>
                      <a:pt x="515" y="128"/>
                    </a:cubicBezTo>
                    <a:close/>
                    <a:moveTo>
                      <a:pt x="385" y="0"/>
                    </a:moveTo>
                    <a:cubicBezTo>
                      <a:pt x="173" y="0"/>
                      <a:pt x="0" y="172"/>
                      <a:pt x="0" y="384"/>
                    </a:cubicBezTo>
                    <a:cubicBezTo>
                      <a:pt x="0" y="597"/>
                      <a:pt x="173" y="769"/>
                      <a:pt x="385" y="769"/>
                    </a:cubicBezTo>
                    <a:cubicBezTo>
                      <a:pt x="597" y="769"/>
                      <a:pt x="769" y="597"/>
                      <a:pt x="769" y="384"/>
                    </a:cubicBezTo>
                    <a:cubicBezTo>
                      <a:pt x="769" y="172"/>
                      <a:pt x="597" y="0"/>
                      <a:pt x="38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endParaRPr lang="en-US" sz="2399" dirty="0">
                  <a:solidFill>
                    <a:srgbClr val="000000"/>
                  </a:solidFill>
                  <a:latin typeface="+mj-lt"/>
                </a:endParaRPr>
              </a:p>
            </p:txBody>
          </p:sp>
        </p:grpSp>
      </p:grpSp>
      <p:grpSp>
        <p:nvGrpSpPr>
          <p:cNvPr id="137" name="図形グループ 21"/>
          <p:cNvGrpSpPr/>
          <p:nvPr/>
        </p:nvGrpSpPr>
        <p:grpSpPr>
          <a:xfrm>
            <a:off x="1003631" y="3839994"/>
            <a:ext cx="2833384" cy="324862"/>
            <a:chOff x="3524935" y="3147035"/>
            <a:chExt cx="2834122" cy="324946"/>
          </a:xfrm>
        </p:grpSpPr>
        <p:sp>
          <p:nvSpPr>
            <p:cNvPr id="138" name="角丸四角形 137"/>
            <p:cNvSpPr/>
            <p:nvPr/>
          </p:nvSpPr>
          <p:spPr>
            <a:xfrm>
              <a:off x="3524935" y="3147035"/>
              <a:ext cx="2834122" cy="324946"/>
            </a:xfrm>
            <a:prstGeom prst="roundRect">
              <a:avLst/>
            </a:prstGeom>
            <a:solidFill>
              <a:schemeClr val="bg1"/>
            </a:solidFill>
            <a:ln>
              <a:solidFill>
                <a:srgbClr val="D0FFF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p>
          </p:txBody>
        </p:sp>
        <p:grpSp>
          <p:nvGrpSpPr>
            <p:cNvPr id="139" name="図形グループ 222"/>
            <p:cNvGrpSpPr/>
            <p:nvPr/>
          </p:nvGrpSpPr>
          <p:grpSpPr>
            <a:xfrm>
              <a:off x="3615353" y="3194175"/>
              <a:ext cx="2668666" cy="234050"/>
              <a:chOff x="678721" y="3663568"/>
              <a:chExt cx="3504212" cy="270247"/>
            </a:xfrm>
          </p:grpSpPr>
          <p:sp>
            <p:nvSpPr>
              <p:cNvPr id="140" name="Oval 11"/>
              <p:cNvSpPr>
                <a:spLocks noChangeAspect="1"/>
              </p:cNvSpPr>
              <p:nvPr/>
            </p:nvSpPr>
            <p:spPr>
              <a:xfrm rot="10800000">
                <a:off x="335488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41" name="Oval 11"/>
              <p:cNvSpPr>
                <a:spLocks noChangeAspect="1"/>
              </p:cNvSpPr>
              <p:nvPr/>
            </p:nvSpPr>
            <p:spPr>
              <a:xfrm rot="10800000">
                <a:off x="278977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42" name="Oval 11"/>
              <p:cNvSpPr>
                <a:spLocks noChangeAspect="1"/>
              </p:cNvSpPr>
              <p:nvPr/>
            </p:nvSpPr>
            <p:spPr>
              <a:xfrm rot="10800000">
                <a:off x="173424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43" name="Oval 11"/>
              <p:cNvSpPr>
                <a:spLocks noChangeAspect="1"/>
              </p:cNvSpPr>
              <p:nvPr/>
            </p:nvSpPr>
            <p:spPr>
              <a:xfrm rot="10800000">
                <a:off x="116913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44" name="Rounded Rectangle 25"/>
              <p:cNvSpPr/>
              <p:nvPr/>
            </p:nvSpPr>
            <p:spPr>
              <a:xfrm>
                <a:off x="2299361" y="3665622"/>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45" name="Rounded Rectangle 25"/>
              <p:cNvSpPr/>
              <p:nvPr/>
            </p:nvSpPr>
            <p:spPr>
              <a:xfrm>
                <a:off x="3920003" y="3663568"/>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46" name="Rounded Rectangle 25"/>
              <p:cNvSpPr/>
              <p:nvPr/>
            </p:nvSpPr>
            <p:spPr>
              <a:xfrm>
                <a:off x="678721" y="3665621"/>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grpSp>
      </p:grpSp>
      <p:grpSp>
        <p:nvGrpSpPr>
          <p:cNvPr id="147" name="図形グループ 232"/>
          <p:cNvGrpSpPr/>
          <p:nvPr/>
        </p:nvGrpSpPr>
        <p:grpSpPr>
          <a:xfrm>
            <a:off x="1339308" y="3702198"/>
            <a:ext cx="2833384" cy="324862"/>
            <a:chOff x="3524935" y="3147035"/>
            <a:chExt cx="2834122" cy="324946"/>
          </a:xfrm>
        </p:grpSpPr>
        <p:sp>
          <p:nvSpPr>
            <p:cNvPr id="148" name="角丸四角形 147"/>
            <p:cNvSpPr/>
            <p:nvPr/>
          </p:nvSpPr>
          <p:spPr>
            <a:xfrm>
              <a:off x="3524935" y="3147035"/>
              <a:ext cx="2834122" cy="324946"/>
            </a:xfrm>
            <a:prstGeom prst="roundRect">
              <a:avLst/>
            </a:prstGeom>
            <a:solidFill>
              <a:schemeClr val="bg1"/>
            </a:solidFill>
            <a:ln>
              <a:solidFill>
                <a:schemeClr val="accent6">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p>
          </p:txBody>
        </p:sp>
        <p:grpSp>
          <p:nvGrpSpPr>
            <p:cNvPr id="149" name="図形グループ 234"/>
            <p:cNvGrpSpPr/>
            <p:nvPr/>
          </p:nvGrpSpPr>
          <p:grpSpPr>
            <a:xfrm>
              <a:off x="3615353" y="3194175"/>
              <a:ext cx="2668666" cy="234050"/>
              <a:chOff x="678721" y="3663568"/>
              <a:chExt cx="3504212" cy="270247"/>
            </a:xfrm>
          </p:grpSpPr>
          <p:sp>
            <p:nvSpPr>
              <p:cNvPr id="150" name="Oval 11"/>
              <p:cNvSpPr>
                <a:spLocks noChangeAspect="1"/>
              </p:cNvSpPr>
              <p:nvPr/>
            </p:nvSpPr>
            <p:spPr>
              <a:xfrm rot="10800000">
                <a:off x="335488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51" name="Oval 11"/>
              <p:cNvSpPr>
                <a:spLocks noChangeAspect="1"/>
              </p:cNvSpPr>
              <p:nvPr/>
            </p:nvSpPr>
            <p:spPr>
              <a:xfrm rot="10800000">
                <a:off x="278977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52" name="Oval 11"/>
              <p:cNvSpPr>
                <a:spLocks noChangeAspect="1"/>
              </p:cNvSpPr>
              <p:nvPr/>
            </p:nvSpPr>
            <p:spPr>
              <a:xfrm rot="10800000">
                <a:off x="1734247"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53" name="Oval 11"/>
              <p:cNvSpPr>
                <a:spLocks noChangeAspect="1"/>
              </p:cNvSpPr>
              <p:nvPr/>
            </p:nvSpPr>
            <p:spPr>
              <a:xfrm rot="10800000">
                <a:off x="1169133" y="3663568"/>
                <a:ext cx="337632" cy="269478"/>
              </a:xfrm>
              <a:custGeom>
                <a:avLst/>
                <a:gdLst/>
                <a:ahLst/>
                <a:cxnLst/>
                <a:rect l="l" t="t" r="r" b="b"/>
                <a:pathLst>
                  <a:path w="2875460" h="2363048">
                    <a:moveTo>
                      <a:pt x="1437731" y="1911666"/>
                    </a:moveTo>
                    <a:cubicBezTo>
                      <a:pt x="1562377" y="1911666"/>
                      <a:pt x="1663422" y="2012711"/>
                      <a:pt x="1663422" y="2137357"/>
                    </a:cubicBezTo>
                    <a:cubicBezTo>
                      <a:pt x="1663422" y="2262003"/>
                      <a:pt x="1562377" y="2363048"/>
                      <a:pt x="1437731" y="2363048"/>
                    </a:cubicBezTo>
                    <a:cubicBezTo>
                      <a:pt x="1313085" y="2363048"/>
                      <a:pt x="1212040" y="2262003"/>
                      <a:pt x="1212040" y="2137357"/>
                    </a:cubicBezTo>
                    <a:cubicBezTo>
                      <a:pt x="1212040" y="2012711"/>
                      <a:pt x="1313085" y="1911666"/>
                      <a:pt x="1437731" y="1911666"/>
                    </a:cubicBezTo>
                    <a:close/>
                    <a:moveTo>
                      <a:pt x="1437304" y="1321731"/>
                    </a:moveTo>
                    <a:cubicBezTo>
                      <a:pt x="1593169" y="1321731"/>
                      <a:pt x="1737967" y="1367369"/>
                      <a:pt x="1858079" y="1445527"/>
                    </a:cubicBezTo>
                    <a:lnTo>
                      <a:pt x="1932081" y="1504336"/>
                    </a:lnTo>
                    <a:lnTo>
                      <a:pt x="1951328" y="1517312"/>
                    </a:lnTo>
                    <a:lnTo>
                      <a:pt x="1954695" y="1522308"/>
                    </a:lnTo>
                    <a:lnTo>
                      <a:pt x="1969459" y="1534040"/>
                    </a:lnTo>
                    <a:lnTo>
                      <a:pt x="1971894" y="1536883"/>
                    </a:lnTo>
                    <a:lnTo>
                      <a:pt x="1967725" y="1541632"/>
                    </a:lnTo>
                    <a:lnTo>
                      <a:pt x="1988045" y="1571772"/>
                    </a:lnTo>
                    <a:cubicBezTo>
                      <a:pt x="1996715" y="1592269"/>
                      <a:pt x="2001509" y="1614805"/>
                      <a:pt x="2001509" y="1638461"/>
                    </a:cubicBezTo>
                    <a:cubicBezTo>
                      <a:pt x="2001509" y="1733084"/>
                      <a:pt x="1924802" y="1809791"/>
                      <a:pt x="1830179" y="1809791"/>
                    </a:cubicBezTo>
                    <a:cubicBezTo>
                      <a:pt x="1806523" y="1809791"/>
                      <a:pt x="1783987" y="1804997"/>
                      <a:pt x="1763490" y="1796327"/>
                    </a:cubicBezTo>
                    <a:lnTo>
                      <a:pt x="1751325" y="1788126"/>
                    </a:lnTo>
                    <a:lnTo>
                      <a:pt x="1748124" y="1791772"/>
                    </a:lnTo>
                    <a:lnTo>
                      <a:pt x="1729979" y="1773733"/>
                    </a:lnTo>
                    <a:lnTo>
                      <a:pt x="1709030" y="1759610"/>
                    </a:lnTo>
                    <a:lnTo>
                      <a:pt x="1707617" y="1757513"/>
                    </a:lnTo>
                    <a:lnTo>
                      <a:pt x="1659501" y="1724190"/>
                    </a:lnTo>
                    <a:cubicBezTo>
                      <a:pt x="1588430" y="1682927"/>
                      <a:pt x="1508738" y="1659803"/>
                      <a:pt x="1424565" y="1659803"/>
                    </a:cubicBezTo>
                    <a:cubicBezTo>
                      <a:pt x="1340392" y="1659803"/>
                      <a:pt x="1260701" y="1682927"/>
                      <a:pt x="1189629" y="1724190"/>
                    </a:cubicBezTo>
                    <a:lnTo>
                      <a:pt x="1163855" y="1742040"/>
                    </a:lnTo>
                    <a:lnTo>
                      <a:pt x="1158626" y="1749795"/>
                    </a:lnTo>
                    <a:cubicBezTo>
                      <a:pt x="1128449" y="1779973"/>
                      <a:pt x="1086759" y="1798638"/>
                      <a:pt x="1040710" y="1798638"/>
                    </a:cubicBezTo>
                    <a:cubicBezTo>
                      <a:pt x="948612" y="1798638"/>
                      <a:pt x="873951" y="1723977"/>
                      <a:pt x="873951" y="1631879"/>
                    </a:cubicBezTo>
                    <a:cubicBezTo>
                      <a:pt x="873951" y="1608855"/>
                      <a:pt x="878617" y="1586920"/>
                      <a:pt x="887056" y="1566969"/>
                    </a:cubicBezTo>
                    <a:lnTo>
                      <a:pt x="905331" y="1539863"/>
                    </a:lnTo>
                    <a:lnTo>
                      <a:pt x="902714" y="1536882"/>
                    </a:lnTo>
                    <a:lnTo>
                      <a:pt x="905149" y="1534040"/>
                    </a:lnTo>
                    <a:lnTo>
                      <a:pt x="913999" y="1527007"/>
                    </a:lnTo>
                    <a:lnTo>
                      <a:pt x="922794" y="1513963"/>
                    </a:lnTo>
                    <a:lnTo>
                      <a:pt x="973055" y="1480076"/>
                    </a:lnTo>
                    <a:lnTo>
                      <a:pt x="1016529" y="1445527"/>
                    </a:lnTo>
                    <a:cubicBezTo>
                      <a:pt x="1136642" y="1367369"/>
                      <a:pt x="1281440" y="1321731"/>
                      <a:pt x="1437304" y="1321731"/>
                    </a:cubicBezTo>
                    <a:close/>
                    <a:moveTo>
                      <a:pt x="1435082" y="644087"/>
                    </a:moveTo>
                    <a:cubicBezTo>
                      <a:pt x="1829027" y="644087"/>
                      <a:pt x="2176354" y="789596"/>
                      <a:pt x="2381450" y="1010911"/>
                    </a:cubicBezTo>
                    <a:lnTo>
                      <a:pt x="2405654" y="1039955"/>
                    </a:lnTo>
                    <a:lnTo>
                      <a:pt x="2403428" y="1042491"/>
                    </a:lnTo>
                    <a:lnTo>
                      <a:pt x="2430056" y="1081985"/>
                    </a:lnTo>
                    <a:cubicBezTo>
                      <a:pt x="2438858" y="1102795"/>
                      <a:pt x="2443725" y="1125674"/>
                      <a:pt x="2443725" y="1149690"/>
                    </a:cubicBezTo>
                    <a:cubicBezTo>
                      <a:pt x="2443725" y="1245754"/>
                      <a:pt x="2365849" y="1323630"/>
                      <a:pt x="2269785" y="1323630"/>
                    </a:cubicBezTo>
                    <a:cubicBezTo>
                      <a:pt x="2245769" y="1323630"/>
                      <a:pt x="2222890" y="1318763"/>
                      <a:pt x="2202080" y="1309961"/>
                    </a:cubicBezTo>
                    <a:lnTo>
                      <a:pt x="2181057" y="1295787"/>
                    </a:lnTo>
                    <a:lnTo>
                      <a:pt x="2177839" y="1299453"/>
                    </a:lnTo>
                    <a:lnTo>
                      <a:pt x="2159686" y="1281378"/>
                    </a:lnTo>
                    <a:lnTo>
                      <a:pt x="2146791" y="1272684"/>
                    </a:lnTo>
                    <a:lnTo>
                      <a:pt x="2138288" y="1260072"/>
                    </a:lnTo>
                    <a:lnTo>
                      <a:pt x="2113060" y="1234953"/>
                    </a:lnTo>
                    <a:cubicBezTo>
                      <a:pt x="1939551" y="1092411"/>
                      <a:pt x="1699850" y="1004247"/>
                      <a:pt x="1435083" y="1004247"/>
                    </a:cubicBezTo>
                    <a:cubicBezTo>
                      <a:pt x="1170317" y="1004247"/>
                      <a:pt x="930616" y="1092411"/>
                      <a:pt x="757106" y="1234953"/>
                    </a:cubicBezTo>
                    <a:lnTo>
                      <a:pt x="733906" y="1258053"/>
                    </a:lnTo>
                    <a:lnTo>
                      <a:pt x="728670" y="1265819"/>
                    </a:lnTo>
                    <a:lnTo>
                      <a:pt x="720730" y="1271172"/>
                    </a:lnTo>
                    <a:lnTo>
                      <a:pt x="692327" y="1299453"/>
                    </a:lnTo>
                    <a:lnTo>
                      <a:pt x="687292" y="1293717"/>
                    </a:lnTo>
                    <a:lnTo>
                      <a:pt x="673381" y="1303096"/>
                    </a:lnTo>
                    <a:cubicBezTo>
                      <a:pt x="652571" y="1311898"/>
                      <a:pt x="629692" y="1316765"/>
                      <a:pt x="605676" y="1316765"/>
                    </a:cubicBezTo>
                    <a:cubicBezTo>
                      <a:pt x="509612" y="1316765"/>
                      <a:pt x="431736" y="1238889"/>
                      <a:pt x="431736" y="1142825"/>
                    </a:cubicBezTo>
                    <a:cubicBezTo>
                      <a:pt x="431736" y="1118809"/>
                      <a:pt x="436603" y="1095930"/>
                      <a:pt x="445405" y="1075120"/>
                    </a:cubicBezTo>
                    <a:lnTo>
                      <a:pt x="467115" y="1042921"/>
                    </a:lnTo>
                    <a:lnTo>
                      <a:pt x="464511" y="1039955"/>
                    </a:lnTo>
                    <a:lnTo>
                      <a:pt x="488714" y="1010911"/>
                    </a:lnTo>
                    <a:cubicBezTo>
                      <a:pt x="693810" y="789596"/>
                      <a:pt x="1041137" y="644087"/>
                      <a:pt x="1435082" y="644087"/>
                    </a:cubicBezTo>
                    <a:close/>
                    <a:moveTo>
                      <a:pt x="1438120" y="0"/>
                    </a:moveTo>
                    <a:cubicBezTo>
                      <a:pt x="1995832" y="0"/>
                      <a:pt x="2487546" y="193764"/>
                      <a:pt x="2777903" y="488474"/>
                    </a:cubicBezTo>
                    <a:lnTo>
                      <a:pt x="2824346" y="540895"/>
                    </a:lnTo>
                    <a:lnTo>
                      <a:pt x="2825853" y="541911"/>
                    </a:lnTo>
                    <a:lnTo>
                      <a:pt x="2827786" y="544777"/>
                    </a:lnTo>
                    <a:lnTo>
                      <a:pt x="2835773" y="553793"/>
                    </a:lnTo>
                    <a:lnTo>
                      <a:pt x="2834693" y="555023"/>
                    </a:lnTo>
                    <a:lnTo>
                      <a:pt x="2862150" y="595747"/>
                    </a:lnTo>
                    <a:cubicBezTo>
                      <a:pt x="2870721" y="616010"/>
                      <a:pt x="2875460" y="638288"/>
                      <a:pt x="2875460" y="661673"/>
                    </a:cubicBezTo>
                    <a:cubicBezTo>
                      <a:pt x="2875460" y="755213"/>
                      <a:pt x="2799631" y="831042"/>
                      <a:pt x="2706091" y="831042"/>
                    </a:cubicBezTo>
                    <a:cubicBezTo>
                      <a:pt x="2682706" y="831042"/>
                      <a:pt x="2660428" y="826303"/>
                      <a:pt x="2640165" y="817732"/>
                    </a:cubicBezTo>
                    <a:lnTo>
                      <a:pt x="2617484" y="802440"/>
                    </a:lnTo>
                    <a:lnTo>
                      <a:pt x="2614276" y="806094"/>
                    </a:lnTo>
                    <a:lnTo>
                      <a:pt x="2595569" y="787665"/>
                    </a:lnTo>
                    <a:lnTo>
                      <a:pt x="2586329" y="781435"/>
                    </a:lnTo>
                    <a:lnTo>
                      <a:pt x="2580560" y="772879"/>
                    </a:lnTo>
                    <a:lnTo>
                      <a:pt x="2536799" y="729767"/>
                    </a:lnTo>
                    <a:cubicBezTo>
                      <a:pt x="2275651" y="496652"/>
                      <a:pt x="1880439" y="348065"/>
                      <a:pt x="1438119" y="348065"/>
                    </a:cubicBezTo>
                    <a:cubicBezTo>
                      <a:pt x="995799" y="348065"/>
                      <a:pt x="600587" y="496652"/>
                      <a:pt x="339440" y="729767"/>
                    </a:cubicBezTo>
                    <a:lnTo>
                      <a:pt x="298917" y="769689"/>
                    </a:lnTo>
                    <a:lnTo>
                      <a:pt x="289131" y="784203"/>
                    </a:lnTo>
                    <a:lnTo>
                      <a:pt x="273456" y="794771"/>
                    </a:lnTo>
                    <a:lnTo>
                      <a:pt x="261964" y="806093"/>
                    </a:lnTo>
                    <a:lnTo>
                      <a:pt x="259993" y="803848"/>
                    </a:lnTo>
                    <a:lnTo>
                      <a:pt x="235295" y="820500"/>
                    </a:lnTo>
                    <a:cubicBezTo>
                      <a:pt x="215032" y="829071"/>
                      <a:pt x="192754" y="833810"/>
                      <a:pt x="169369" y="833810"/>
                    </a:cubicBezTo>
                    <a:cubicBezTo>
                      <a:pt x="75829" y="833810"/>
                      <a:pt x="0" y="757981"/>
                      <a:pt x="0" y="664441"/>
                    </a:cubicBezTo>
                    <a:cubicBezTo>
                      <a:pt x="0" y="641056"/>
                      <a:pt x="4739" y="618778"/>
                      <a:pt x="13310" y="598515"/>
                    </a:cubicBezTo>
                    <a:lnTo>
                      <a:pt x="42161" y="555723"/>
                    </a:lnTo>
                    <a:lnTo>
                      <a:pt x="40467" y="553793"/>
                    </a:lnTo>
                    <a:lnTo>
                      <a:pt x="98337" y="488474"/>
                    </a:lnTo>
                    <a:cubicBezTo>
                      <a:pt x="388694" y="193764"/>
                      <a:pt x="880408" y="0"/>
                      <a:pt x="1438120"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399" dirty="0">
                  <a:latin typeface="Calibri"/>
                </a:endParaRPr>
              </a:p>
            </p:txBody>
          </p:sp>
          <p:sp>
            <p:nvSpPr>
              <p:cNvPr id="154" name="Rounded Rectangle 25"/>
              <p:cNvSpPr/>
              <p:nvPr/>
            </p:nvSpPr>
            <p:spPr>
              <a:xfrm>
                <a:off x="2299361" y="3665622"/>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55" name="Rounded Rectangle 25"/>
              <p:cNvSpPr/>
              <p:nvPr/>
            </p:nvSpPr>
            <p:spPr>
              <a:xfrm>
                <a:off x="3920003" y="3663568"/>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sp>
            <p:nvSpPr>
              <p:cNvPr id="156" name="Rounded Rectangle 25"/>
              <p:cNvSpPr/>
              <p:nvPr/>
            </p:nvSpPr>
            <p:spPr>
              <a:xfrm>
                <a:off x="678721" y="3665621"/>
                <a:ext cx="262930" cy="268193"/>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latin typeface="Calibri"/>
                </a:endParaRPr>
              </a:p>
            </p:txBody>
          </p:sp>
        </p:grpSp>
      </p:grpSp>
      <p:sp>
        <p:nvSpPr>
          <p:cNvPr id="157" name="テキスト ボックス 156"/>
          <p:cNvSpPr txBox="1"/>
          <p:nvPr/>
        </p:nvSpPr>
        <p:spPr>
          <a:xfrm>
            <a:off x="1803084" y="4763348"/>
            <a:ext cx="1169269" cy="184666"/>
          </a:xfrm>
          <a:prstGeom prst="rect">
            <a:avLst/>
          </a:prstGeom>
          <a:noFill/>
        </p:spPr>
        <p:txBody>
          <a:bodyPr wrap="square" lIns="0" tIns="0" rIns="0" bIns="0" rtlCol="0">
            <a:spAutoFit/>
          </a:bodyPr>
          <a:lstStyle/>
          <a:p>
            <a:pPr algn="ctr"/>
            <a:r>
              <a:rPr kumimoji="1" lang="en-US" altLang="ja-JP" sz="1200">
                <a:solidFill>
                  <a:srgbClr val="000000"/>
                </a:solidFill>
              </a:rPr>
              <a:t>User &amp; Endpoint</a:t>
            </a:r>
            <a:endParaRPr kumimoji="1" lang="ja-JP" altLang="en-US" sz="1200" dirty="0">
              <a:solidFill>
                <a:srgbClr val="000000"/>
              </a:solidFill>
            </a:endParaRPr>
          </a:p>
        </p:txBody>
      </p:sp>
      <p:sp>
        <p:nvSpPr>
          <p:cNvPr id="158" name="Donut 14"/>
          <p:cNvSpPr/>
          <p:nvPr/>
        </p:nvSpPr>
        <p:spPr>
          <a:xfrm flipV="1">
            <a:off x="4733739" y="2109651"/>
            <a:ext cx="427555" cy="462781"/>
          </a:xfrm>
          <a:custGeom>
            <a:avLst/>
            <a:gdLst/>
            <a:ahLst/>
            <a:cxnLst/>
            <a:rect l="l" t="t" r="r" b="b"/>
            <a:pathLst>
              <a:path w="2106214" h="2632666">
                <a:moveTo>
                  <a:pt x="1047497" y="1847849"/>
                </a:moveTo>
                <a:cubicBezTo>
                  <a:pt x="1327425" y="1846714"/>
                  <a:pt x="1585052" y="1694922"/>
                  <a:pt x="1721703" y="1450612"/>
                </a:cubicBezTo>
                <a:cubicBezTo>
                  <a:pt x="1858354" y="1206302"/>
                  <a:pt x="1852853" y="907334"/>
                  <a:pt x="1707307" y="668216"/>
                </a:cubicBezTo>
                <a:lnTo>
                  <a:pt x="1044350" y="1071744"/>
                </a:lnTo>
                <a:close/>
                <a:moveTo>
                  <a:pt x="1053106" y="1900865"/>
                </a:moveTo>
                <a:cubicBezTo>
                  <a:pt x="600377" y="1900865"/>
                  <a:pt x="233368" y="1527583"/>
                  <a:pt x="233368" y="1067117"/>
                </a:cubicBezTo>
                <a:cubicBezTo>
                  <a:pt x="233368" y="606651"/>
                  <a:pt x="600377" y="233369"/>
                  <a:pt x="1053106" y="233369"/>
                </a:cubicBezTo>
                <a:cubicBezTo>
                  <a:pt x="1505835" y="233369"/>
                  <a:pt x="1872844" y="606651"/>
                  <a:pt x="1872844" y="1067117"/>
                </a:cubicBezTo>
                <a:cubicBezTo>
                  <a:pt x="1872844" y="1527583"/>
                  <a:pt x="1505835" y="1900865"/>
                  <a:pt x="1053106" y="1900865"/>
                </a:cubicBezTo>
                <a:close/>
                <a:moveTo>
                  <a:pt x="1053107" y="2134234"/>
                </a:moveTo>
                <a:cubicBezTo>
                  <a:pt x="1634722" y="2134234"/>
                  <a:pt x="2106214" y="1656469"/>
                  <a:pt x="2106214" y="1067117"/>
                </a:cubicBezTo>
                <a:cubicBezTo>
                  <a:pt x="2106214" y="477765"/>
                  <a:pt x="1634722" y="0"/>
                  <a:pt x="1053107" y="0"/>
                </a:cubicBezTo>
                <a:cubicBezTo>
                  <a:pt x="471492" y="0"/>
                  <a:pt x="0" y="477765"/>
                  <a:pt x="0" y="1067117"/>
                </a:cubicBezTo>
                <a:cubicBezTo>
                  <a:pt x="0" y="1656469"/>
                  <a:pt x="471492" y="2134234"/>
                  <a:pt x="1053107" y="2134234"/>
                </a:cubicBezTo>
                <a:close/>
                <a:moveTo>
                  <a:pt x="910720" y="2330850"/>
                </a:moveTo>
                <a:lnTo>
                  <a:pt x="1210188" y="2330850"/>
                </a:lnTo>
                <a:cubicBezTo>
                  <a:pt x="1235873" y="2330850"/>
                  <a:pt x="1256694" y="2310029"/>
                  <a:pt x="1256694" y="2284344"/>
                </a:cubicBezTo>
                <a:lnTo>
                  <a:pt x="1256694" y="2155401"/>
                </a:lnTo>
                <a:lnTo>
                  <a:pt x="1176141" y="2167859"/>
                </a:lnTo>
                <a:cubicBezTo>
                  <a:pt x="1138104" y="2171773"/>
                  <a:pt x="1099510" y="2173778"/>
                  <a:pt x="1060454" y="2173778"/>
                </a:cubicBezTo>
                <a:cubicBezTo>
                  <a:pt x="1021398" y="2173778"/>
                  <a:pt x="982804" y="2171773"/>
                  <a:pt x="944767" y="2167859"/>
                </a:cubicBezTo>
                <a:lnTo>
                  <a:pt x="864214" y="2155401"/>
                </a:lnTo>
                <a:lnTo>
                  <a:pt x="864214" y="2284344"/>
                </a:lnTo>
                <a:cubicBezTo>
                  <a:pt x="864214" y="2310029"/>
                  <a:pt x="885035" y="2330850"/>
                  <a:pt x="910720" y="2330850"/>
                </a:cubicBezTo>
                <a:close/>
                <a:moveTo>
                  <a:pt x="1060454" y="2632666"/>
                </a:moveTo>
                <a:cubicBezTo>
                  <a:pt x="1168834" y="2632666"/>
                  <a:pt x="1256694" y="2544807"/>
                  <a:pt x="1256694" y="2436426"/>
                </a:cubicBezTo>
                <a:cubicBezTo>
                  <a:pt x="1256694" y="2422879"/>
                  <a:pt x="1255322" y="2409652"/>
                  <a:pt x="1252707" y="2396877"/>
                </a:cubicBezTo>
                <a:lnTo>
                  <a:pt x="1244935" y="2371841"/>
                </a:lnTo>
                <a:lnTo>
                  <a:pt x="1156931" y="2371841"/>
                </a:lnTo>
                <a:lnTo>
                  <a:pt x="1169436" y="2390387"/>
                </a:lnTo>
                <a:cubicBezTo>
                  <a:pt x="1175421" y="2404538"/>
                  <a:pt x="1178731" y="2420096"/>
                  <a:pt x="1178731" y="2436426"/>
                </a:cubicBezTo>
                <a:cubicBezTo>
                  <a:pt x="1178731" y="2501749"/>
                  <a:pt x="1125776" y="2554703"/>
                  <a:pt x="1060453" y="2554703"/>
                </a:cubicBezTo>
                <a:cubicBezTo>
                  <a:pt x="995131" y="2554703"/>
                  <a:pt x="942176" y="2501749"/>
                  <a:pt x="942176" y="2436426"/>
                </a:cubicBezTo>
                <a:cubicBezTo>
                  <a:pt x="942176" y="2420096"/>
                  <a:pt x="945486" y="2404538"/>
                  <a:pt x="951471" y="2390387"/>
                </a:cubicBezTo>
                <a:lnTo>
                  <a:pt x="963975" y="2371841"/>
                </a:lnTo>
                <a:lnTo>
                  <a:pt x="875973" y="2371841"/>
                </a:lnTo>
                <a:lnTo>
                  <a:pt x="868201" y="2396877"/>
                </a:lnTo>
                <a:cubicBezTo>
                  <a:pt x="865587" y="2409652"/>
                  <a:pt x="864214" y="2422879"/>
                  <a:pt x="864214" y="2436426"/>
                </a:cubicBezTo>
                <a:cubicBezTo>
                  <a:pt x="864214" y="2544807"/>
                  <a:pt x="952074" y="2632666"/>
                  <a:pt x="1060454" y="2632666"/>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prstClr val="white"/>
              </a:solidFill>
              <a:latin typeface="Calibri"/>
            </a:endParaRPr>
          </a:p>
        </p:txBody>
      </p:sp>
      <p:sp>
        <p:nvSpPr>
          <p:cNvPr id="159" name="角丸四角形 158"/>
          <p:cNvSpPr/>
          <p:nvPr/>
        </p:nvSpPr>
        <p:spPr>
          <a:xfrm>
            <a:off x="4648210" y="3963580"/>
            <a:ext cx="961804" cy="828680"/>
          </a:xfrm>
          <a:prstGeom prst="roundRect">
            <a:avLst>
              <a:gd name="adj" fmla="val 7895"/>
            </a:avLst>
          </a:prstGeom>
          <a:solidFill>
            <a:schemeClr val="dk1"/>
          </a:solidFill>
          <a:ln/>
        </p:spPr>
        <p:style>
          <a:lnRef idx="1">
            <a:schemeClr val="dk1"/>
          </a:lnRef>
          <a:fillRef idx="3">
            <a:schemeClr val="dk1"/>
          </a:fillRef>
          <a:effectRef idx="2">
            <a:schemeClr val="dk1"/>
          </a:effectRef>
          <a:fontRef idx="minor">
            <a:schemeClr val="lt1"/>
          </a:fontRef>
        </p:style>
        <p:txBody>
          <a:bodyPr lIns="0" tIns="0" rIns="0" bIns="0" rtlCol="0" anchor="b"/>
          <a:lstStyle/>
          <a:p>
            <a:pPr algn="r"/>
            <a:r>
              <a:rPr kumimoji="1" lang="ja-JP" altLang="en-US" sz="1350" dirty="0"/>
              <a:t>可視化</a:t>
            </a:r>
          </a:p>
        </p:txBody>
      </p:sp>
      <p:sp>
        <p:nvSpPr>
          <p:cNvPr id="160" name="角丸四角形 159"/>
          <p:cNvSpPr/>
          <p:nvPr/>
        </p:nvSpPr>
        <p:spPr>
          <a:xfrm>
            <a:off x="4648210" y="3013262"/>
            <a:ext cx="961804" cy="828680"/>
          </a:xfrm>
          <a:prstGeom prst="roundRect">
            <a:avLst>
              <a:gd name="adj" fmla="val 7895"/>
            </a:avLst>
          </a:prstGeom>
          <a:solidFill>
            <a:schemeClr val="dk1"/>
          </a:solidFill>
          <a:ln/>
        </p:spPr>
        <p:style>
          <a:lnRef idx="1">
            <a:schemeClr val="dk1"/>
          </a:lnRef>
          <a:fillRef idx="3">
            <a:schemeClr val="dk1"/>
          </a:fillRef>
          <a:effectRef idx="2">
            <a:schemeClr val="dk1"/>
          </a:effectRef>
          <a:fontRef idx="minor">
            <a:schemeClr val="lt1"/>
          </a:fontRef>
        </p:style>
        <p:txBody>
          <a:bodyPr lIns="0" tIns="0" rIns="0" bIns="0" rtlCol="0" anchor="b"/>
          <a:lstStyle/>
          <a:p>
            <a:pPr algn="r"/>
            <a:r>
              <a:rPr kumimoji="1" lang="ja-JP" altLang="en-US" sz="1350" dirty="0"/>
              <a:t>セキュア</a:t>
            </a:r>
          </a:p>
        </p:txBody>
      </p:sp>
      <p:grpSp>
        <p:nvGrpSpPr>
          <p:cNvPr id="161" name="Group 59"/>
          <p:cNvGrpSpPr/>
          <p:nvPr/>
        </p:nvGrpSpPr>
        <p:grpSpPr>
          <a:xfrm flipH="1">
            <a:off x="4719470" y="4034724"/>
            <a:ext cx="447250" cy="442684"/>
            <a:chOff x="7319091" y="3703654"/>
            <a:chExt cx="857885" cy="858752"/>
          </a:xfrm>
          <a:solidFill>
            <a:schemeClr val="bg1"/>
          </a:solidFill>
        </p:grpSpPr>
        <p:sp>
          <p:nvSpPr>
            <p:cNvPr id="162"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p>
          </p:txBody>
        </p:sp>
        <p:sp>
          <p:nvSpPr>
            <p:cNvPr id="163" name="Oval 23"/>
            <p:cNvSpPr>
              <a:spLocks noChangeAspect="1"/>
            </p:cNvSpPr>
            <p:nvPr/>
          </p:nvSpPr>
          <p:spPr>
            <a:xfrm flipH="1">
              <a:off x="7442464" y="3952046"/>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a:endParaRPr lang="en-US" sz="2399" dirty="0"/>
            </a:p>
          </p:txBody>
        </p:sp>
      </p:grpSp>
      <p:sp>
        <p:nvSpPr>
          <p:cNvPr id="164" name="Freeform 89"/>
          <p:cNvSpPr>
            <a:spLocks noEditPoints="1"/>
          </p:cNvSpPr>
          <p:nvPr/>
        </p:nvSpPr>
        <p:spPr bwMode="auto">
          <a:xfrm>
            <a:off x="4733739" y="3073921"/>
            <a:ext cx="427555" cy="417834"/>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91416" tIns="45708" rIns="91416" bIns="45708" numCol="1" anchor="t" anchorCtr="0" compatLnSpc="1">
            <a:prstTxWarp prst="textNoShape">
              <a:avLst/>
            </a:prstTxWarp>
          </a:bodyPr>
          <a:lstStyle/>
          <a:p>
            <a:pPr defTabSz="455675"/>
            <a:endParaRPr lang="en-US" sz="2399" dirty="0">
              <a:solidFill>
                <a:srgbClr val="000000"/>
              </a:solidFill>
              <a:latin typeface="Calibri"/>
            </a:endParaRPr>
          </a:p>
        </p:txBody>
      </p:sp>
      <p:sp>
        <p:nvSpPr>
          <p:cNvPr id="165" name="角丸四角形 164"/>
          <p:cNvSpPr/>
          <p:nvPr/>
        </p:nvSpPr>
        <p:spPr>
          <a:xfrm>
            <a:off x="1967657" y="3259107"/>
            <a:ext cx="837083" cy="223767"/>
          </a:xfrm>
          <a:prstGeom prst="roundRect">
            <a:avLst>
              <a:gd name="adj" fmla="val 7895"/>
            </a:avLst>
          </a:prstGeom>
          <a:solidFill>
            <a:srgbClr val="FFFFFF">
              <a:alpha val="74902"/>
            </a:srgbClr>
          </a:solidFill>
          <a:ln>
            <a:solidFill>
              <a:srgbClr val="FF5A45">
                <a:alpha val="50196"/>
              </a:srgb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0000"/>
                </a:solidFill>
              </a:rPr>
              <a:t>認証統合</a:t>
            </a:r>
            <a:endParaRPr kumimoji="1" lang="ja-JP" altLang="en-US" sz="1200" dirty="0">
              <a:solidFill>
                <a:srgbClr val="FF0000"/>
              </a:solidFill>
            </a:endParaRPr>
          </a:p>
        </p:txBody>
      </p:sp>
      <p:sp>
        <p:nvSpPr>
          <p:cNvPr id="166" name="角丸四角形 165"/>
          <p:cNvSpPr/>
          <p:nvPr/>
        </p:nvSpPr>
        <p:spPr>
          <a:xfrm>
            <a:off x="2614850" y="1955564"/>
            <a:ext cx="837083" cy="223767"/>
          </a:xfrm>
          <a:prstGeom prst="roundRect">
            <a:avLst>
              <a:gd name="adj" fmla="val 7895"/>
            </a:avLst>
          </a:prstGeom>
          <a:solidFill>
            <a:srgbClr val="FFFFFF">
              <a:alpha val="76078"/>
            </a:srgbClr>
          </a:solidFill>
          <a:ln>
            <a:solidFill>
              <a:srgbClr val="FF5A45">
                <a:alpha val="50196"/>
              </a:srgb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0000"/>
                </a:solidFill>
              </a:rPr>
              <a:t>SD-WAN</a:t>
            </a:r>
            <a:endParaRPr kumimoji="1" lang="ja-JP" altLang="en-US" sz="1200" dirty="0">
              <a:solidFill>
                <a:srgbClr val="FF0000"/>
              </a:solidFill>
            </a:endParaRPr>
          </a:p>
        </p:txBody>
      </p:sp>
      <p:sp>
        <p:nvSpPr>
          <p:cNvPr id="167" name="角丸四角形 166"/>
          <p:cNvSpPr/>
          <p:nvPr/>
        </p:nvSpPr>
        <p:spPr>
          <a:xfrm>
            <a:off x="240947" y="3514754"/>
            <a:ext cx="837083" cy="380729"/>
          </a:xfrm>
          <a:prstGeom prst="roundRect">
            <a:avLst>
              <a:gd name="adj" fmla="val 7895"/>
            </a:avLst>
          </a:prstGeom>
          <a:solidFill>
            <a:srgbClr val="FFFFFF">
              <a:alpha val="76078"/>
            </a:srgbClr>
          </a:solidFill>
          <a:ln>
            <a:solidFill>
              <a:srgbClr val="FF5A45">
                <a:alpha val="50196"/>
              </a:srgb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0000"/>
                </a:solidFill>
              </a:rPr>
              <a:t>仮想</a:t>
            </a:r>
            <a:r>
              <a:rPr kumimoji="1" lang="en-US" altLang="ja-JP" sz="1200" dirty="0">
                <a:solidFill>
                  <a:srgbClr val="FF0000"/>
                </a:solidFill>
              </a:rPr>
              <a:t>Network</a:t>
            </a:r>
            <a:endParaRPr kumimoji="1" lang="ja-JP" altLang="en-US" sz="1200" dirty="0">
              <a:solidFill>
                <a:srgbClr val="FF0000"/>
              </a:solidFill>
            </a:endParaRPr>
          </a:p>
        </p:txBody>
      </p:sp>
      <p:sp>
        <p:nvSpPr>
          <p:cNvPr id="168" name="角丸四角形 167"/>
          <p:cNvSpPr/>
          <p:nvPr/>
        </p:nvSpPr>
        <p:spPr>
          <a:xfrm>
            <a:off x="4648210" y="1074929"/>
            <a:ext cx="961804" cy="828680"/>
          </a:xfrm>
          <a:prstGeom prst="roundRect">
            <a:avLst>
              <a:gd name="adj" fmla="val 7895"/>
            </a:avLst>
          </a:prstGeom>
          <a:solidFill>
            <a:schemeClr val="dk1"/>
          </a:solidFill>
          <a:ln/>
        </p:spPr>
        <p:style>
          <a:lnRef idx="1">
            <a:schemeClr val="dk1"/>
          </a:lnRef>
          <a:fillRef idx="3">
            <a:schemeClr val="dk1"/>
          </a:fillRef>
          <a:effectRef idx="2">
            <a:schemeClr val="dk1"/>
          </a:effectRef>
          <a:fontRef idx="minor">
            <a:schemeClr val="lt1"/>
          </a:fontRef>
        </p:style>
        <p:txBody>
          <a:bodyPr lIns="0" tIns="0" rIns="0" bIns="0" rtlCol="0" anchor="b"/>
          <a:lstStyle/>
          <a:p>
            <a:pPr algn="r"/>
            <a:r>
              <a:rPr kumimoji="1" lang="ja-JP" altLang="en-US" sz="1350" dirty="0"/>
              <a:t>自動化</a:t>
            </a:r>
          </a:p>
        </p:txBody>
      </p:sp>
      <p:grpSp>
        <p:nvGrpSpPr>
          <p:cNvPr id="169" name="Group 14"/>
          <p:cNvGrpSpPr/>
          <p:nvPr/>
        </p:nvGrpSpPr>
        <p:grpSpPr>
          <a:xfrm>
            <a:off x="4709608" y="1107004"/>
            <a:ext cx="443666" cy="467879"/>
            <a:chOff x="6203762" y="2010914"/>
            <a:chExt cx="808602" cy="822921"/>
          </a:xfrm>
          <a:solidFill>
            <a:srgbClr val="FFFFFF"/>
          </a:solidFill>
        </p:grpSpPr>
        <p:sp>
          <p:nvSpPr>
            <p:cNvPr id="170" name="Freeform 131"/>
            <p:cNvSpPr>
              <a:spLocks noEditPoints="1"/>
            </p:cNvSpPr>
            <p:nvPr/>
          </p:nvSpPr>
          <p:spPr bwMode="auto">
            <a:xfrm rot="20479378">
              <a:off x="6402259" y="2219027"/>
              <a:ext cx="411608" cy="40669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2399" dirty="0">
                <a:solidFill>
                  <a:srgbClr val="FFFFFF"/>
                </a:solidFill>
                <a:latin typeface="Arial"/>
              </a:endParaRPr>
            </a:p>
          </p:txBody>
        </p:sp>
        <p:grpSp>
          <p:nvGrpSpPr>
            <p:cNvPr id="171" name="Group 13"/>
            <p:cNvGrpSpPr/>
            <p:nvPr/>
          </p:nvGrpSpPr>
          <p:grpSpPr>
            <a:xfrm>
              <a:off x="6203762" y="2010914"/>
              <a:ext cx="808602" cy="822921"/>
              <a:chOff x="5690111" y="1348537"/>
              <a:chExt cx="808602" cy="822921"/>
            </a:xfrm>
            <a:grpFill/>
          </p:grpSpPr>
          <p:sp>
            <p:nvSpPr>
              <p:cNvPr id="172" name="Circular Arrow 76"/>
              <p:cNvSpPr/>
              <p:nvPr/>
            </p:nvSpPr>
            <p:spPr>
              <a:xfrm>
                <a:off x="5690111" y="1348537"/>
                <a:ext cx="808602" cy="784821"/>
              </a:xfrm>
              <a:prstGeom prst="circular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1"/>
                  </a:solidFill>
                </a:endParaRPr>
              </a:p>
            </p:txBody>
          </p:sp>
          <p:sp>
            <p:nvSpPr>
              <p:cNvPr id="173" name="Circular Arrow 77"/>
              <p:cNvSpPr/>
              <p:nvPr/>
            </p:nvSpPr>
            <p:spPr>
              <a:xfrm rot="10800000">
                <a:off x="5690111" y="1386638"/>
                <a:ext cx="808602" cy="784820"/>
              </a:xfrm>
              <a:prstGeom prst="circularArrow">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1"/>
                  </a:solidFill>
                </a:endParaRPr>
              </a:p>
            </p:txBody>
          </p:sp>
        </p:grpSp>
      </p:grpSp>
      <p:sp>
        <p:nvSpPr>
          <p:cNvPr id="174" name="角丸四角形 173"/>
          <p:cNvSpPr/>
          <p:nvPr/>
        </p:nvSpPr>
        <p:spPr>
          <a:xfrm>
            <a:off x="4639730" y="2037179"/>
            <a:ext cx="4206378" cy="844473"/>
          </a:xfrm>
          <a:prstGeom prst="roundRect">
            <a:avLst>
              <a:gd name="adj" fmla="val 7895"/>
            </a:avLst>
          </a:prstGeom>
          <a:noFill/>
          <a:ln/>
        </p:spPr>
        <p:style>
          <a:lnRef idx="2">
            <a:schemeClr val="dk1"/>
          </a:lnRef>
          <a:fillRef idx="1">
            <a:schemeClr val="lt1"/>
          </a:fillRef>
          <a:effectRef idx="0">
            <a:schemeClr val="dk1"/>
          </a:effectRef>
          <a:fontRef idx="minor">
            <a:schemeClr val="dk1"/>
          </a:fontRef>
        </p:style>
        <p:txBody>
          <a:bodyPr rtlCol="0" anchor="ctr"/>
          <a:lstStyle/>
          <a:p>
            <a:pPr marL="945000"/>
            <a:r>
              <a:rPr kumimoji="1" lang="ja-JP" altLang="en-US" sz="1200" dirty="0">
                <a:solidFill>
                  <a:srgbClr val="000000"/>
                </a:solidFill>
              </a:rPr>
              <a:t>コントローラで有線</a:t>
            </a:r>
            <a:r>
              <a:rPr kumimoji="1" lang="en-US" altLang="ja-JP" sz="1200" dirty="0">
                <a:solidFill>
                  <a:srgbClr val="000000"/>
                </a:solidFill>
              </a:rPr>
              <a:t>/</a:t>
            </a:r>
            <a:r>
              <a:rPr kumimoji="1" lang="ja-JP" altLang="en-US" sz="1200" dirty="0">
                <a:solidFill>
                  <a:srgbClr val="000000"/>
                </a:solidFill>
              </a:rPr>
              <a:t>無線を統合管理</a:t>
            </a:r>
            <a:br>
              <a:rPr kumimoji="1" lang="ja-JP" altLang="en-US" sz="1200" dirty="0">
                <a:solidFill>
                  <a:srgbClr val="000000"/>
                </a:solidFill>
              </a:rPr>
            </a:br>
            <a:r>
              <a:rPr kumimoji="1" lang="ja-JP" altLang="en-US" sz="1200" dirty="0">
                <a:solidFill>
                  <a:srgbClr val="000000"/>
                </a:solidFill>
              </a:rPr>
              <a:t>「実行したい事」に対して必要なネットワークを</a:t>
            </a:r>
            <a:br>
              <a:rPr kumimoji="1" lang="ja-JP" altLang="en-US" sz="1200" dirty="0">
                <a:solidFill>
                  <a:srgbClr val="000000"/>
                </a:solidFill>
              </a:rPr>
            </a:br>
            <a:r>
              <a:rPr kumimoji="1" lang="ja-JP" altLang="en-US" sz="1200" dirty="0">
                <a:solidFill>
                  <a:srgbClr val="000000"/>
                </a:solidFill>
              </a:rPr>
              <a:t>即座に作成</a:t>
            </a:r>
            <a:r>
              <a:rPr kumimoji="1" lang="en-US" altLang="ja-JP" sz="1200" dirty="0">
                <a:solidFill>
                  <a:srgbClr val="000000"/>
                </a:solidFill>
              </a:rPr>
              <a:t>/</a:t>
            </a:r>
            <a:r>
              <a:rPr kumimoji="1" lang="ja-JP" altLang="en-US" sz="1200" dirty="0">
                <a:solidFill>
                  <a:srgbClr val="000000"/>
                </a:solidFill>
              </a:rPr>
              <a:t>変更</a:t>
            </a:r>
            <a:r>
              <a:rPr kumimoji="1" lang="en-US" altLang="ja-JP" sz="1200" dirty="0">
                <a:solidFill>
                  <a:srgbClr val="000000"/>
                </a:solidFill>
              </a:rPr>
              <a:t>/</a:t>
            </a:r>
            <a:r>
              <a:rPr kumimoji="1" lang="ja-JP" altLang="en-US" sz="1200" dirty="0">
                <a:solidFill>
                  <a:srgbClr val="000000"/>
                </a:solidFill>
              </a:rPr>
              <a:t>追加することが可能</a:t>
            </a:r>
          </a:p>
        </p:txBody>
      </p:sp>
    </p:spTree>
    <p:extLst>
      <p:ext uri="{BB962C8B-B14F-4D97-AF65-F5344CB8AC3E}">
        <p14:creationId xmlns:p14="http://schemas.microsoft.com/office/powerpoint/2010/main" val="2775404143"/>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318" y="868069"/>
            <a:ext cx="5316760" cy="364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38843" y="165727"/>
            <a:ext cx="8343315" cy="731837"/>
          </a:xfrm>
        </p:spPr>
        <p:txBody>
          <a:bodyPr/>
          <a:lstStyle/>
          <a:p>
            <a:r>
              <a:rPr lang="en-US" altLang="ja-JP" dirty="0" smtClean="0"/>
              <a:t>Cisco</a:t>
            </a:r>
            <a:r>
              <a:rPr lang="ja-JP" altLang="en-US" dirty="0" smtClean="0"/>
              <a:t>の企業向けルータ製品ポートフォリオ</a:t>
            </a:r>
            <a:endParaRPr kumimoji="1" lang="ja-JP" altLang="en-US" dirty="0"/>
          </a:p>
        </p:txBody>
      </p:sp>
      <p:sp>
        <p:nvSpPr>
          <p:cNvPr id="4" name="Rectangle 3"/>
          <p:cNvSpPr/>
          <p:nvPr/>
        </p:nvSpPr>
        <p:spPr>
          <a:xfrm>
            <a:off x="1642865" y="4510087"/>
            <a:ext cx="5547829" cy="20688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10" name="TextBox 9"/>
          <p:cNvSpPr txBox="1"/>
          <p:nvPr/>
        </p:nvSpPr>
        <p:spPr>
          <a:xfrm>
            <a:off x="3476911" y="4448174"/>
            <a:ext cx="1829311" cy="311606"/>
          </a:xfrm>
          <a:prstGeom prst="rect">
            <a:avLst/>
          </a:prstGeom>
          <a:noFill/>
        </p:spPr>
        <p:txBody>
          <a:bodyPr wrap="none" lIns="91422" tIns="45711" rIns="91422" bIns="45711" rtlCol="0">
            <a:spAutoFit/>
          </a:bodyPr>
          <a:lstStyle/>
          <a:p>
            <a:r>
              <a:rPr lang="ja-JP" altLang="en-US" sz="1425" dirty="0">
                <a:solidFill>
                  <a:schemeClr val="tx1">
                    <a:lumMod val="50000"/>
                  </a:schemeClr>
                </a:solidFill>
              </a:rPr>
              <a:t>拡張性／機能／性能</a:t>
            </a:r>
            <a:endParaRPr lang="en-US" sz="1425" dirty="0">
              <a:solidFill>
                <a:schemeClr val="tx1">
                  <a:lumMod val="50000"/>
                </a:schemeClr>
              </a:solidFill>
            </a:endParaRPr>
          </a:p>
        </p:txBody>
      </p:sp>
      <p:sp>
        <p:nvSpPr>
          <p:cNvPr id="39" name="TextBox 38"/>
          <p:cNvSpPr txBox="1"/>
          <p:nvPr/>
        </p:nvSpPr>
        <p:spPr>
          <a:xfrm>
            <a:off x="6647097" y="4454878"/>
            <a:ext cx="550114" cy="311606"/>
          </a:xfrm>
          <a:prstGeom prst="rect">
            <a:avLst/>
          </a:prstGeom>
          <a:noFill/>
        </p:spPr>
        <p:txBody>
          <a:bodyPr wrap="none" lIns="91422" tIns="45711" rIns="91422" bIns="45711" rtlCol="0">
            <a:spAutoFit/>
          </a:bodyPr>
          <a:lstStyle/>
          <a:p>
            <a:r>
              <a:rPr lang="ja-JP" altLang="en-US" sz="1425" dirty="0">
                <a:solidFill>
                  <a:schemeClr val="tx1">
                    <a:lumMod val="50000"/>
                  </a:schemeClr>
                </a:solidFill>
              </a:rPr>
              <a:t>→高</a:t>
            </a:r>
            <a:endParaRPr lang="en-US" sz="1425" dirty="0">
              <a:solidFill>
                <a:schemeClr val="tx1">
                  <a:lumMod val="50000"/>
                </a:schemeClr>
              </a:solidFill>
            </a:endParaRPr>
          </a:p>
        </p:txBody>
      </p:sp>
      <p:sp>
        <p:nvSpPr>
          <p:cNvPr id="40" name="Rectangle 39"/>
          <p:cNvSpPr/>
          <p:nvPr/>
        </p:nvSpPr>
        <p:spPr>
          <a:xfrm rot="5400000">
            <a:off x="-142658" y="2684718"/>
            <a:ext cx="3797512" cy="223012"/>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1" name="TextBox 40"/>
          <p:cNvSpPr txBox="1"/>
          <p:nvPr/>
        </p:nvSpPr>
        <p:spPr>
          <a:xfrm rot="16200000">
            <a:off x="819002" y="2636124"/>
            <a:ext cx="1874195" cy="311606"/>
          </a:xfrm>
          <a:prstGeom prst="rect">
            <a:avLst/>
          </a:prstGeom>
          <a:noFill/>
        </p:spPr>
        <p:txBody>
          <a:bodyPr wrap="none" lIns="91422" tIns="45711" rIns="91422" bIns="45711" rtlCol="0">
            <a:spAutoFit/>
          </a:bodyPr>
          <a:lstStyle/>
          <a:p>
            <a:r>
              <a:rPr lang="ja-JP" altLang="en-US" sz="1425" dirty="0">
                <a:solidFill>
                  <a:schemeClr val="tx1">
                    <a:lumMod val="50000"/>
                  </a:schemeClr>
                </a:solidFill>
              </a:rPr>
              <a:t>パフォーマンス＆機能</a:t>
            </a:r>
            <a:endParaRPr lang="en-US" sz="1425" dirty="0">
              <a:solidFill>
                <a:schemeClr val="tx1">
                  <a:lumMod val="50000"/>
                </a:schemeClr>
              </a:solidFill>
            </a:endParaRPr>
          </a:p>
        </p:txBody>
      </p:sp>
      <p:sp>
        <p:nvSpPr>
          <p:cNvPr id="42" name="TextBox 41"/>
          <p:cNvSpPr txBox="1"/>
          <p:nvPr/>
        </p:nvSpPr>
        <p:spPr>
          <a:xfrm rot="16200000">
            <a:off x="1481042" y="968658"/>
            <a:ext cx="550114" cy="311606"/>
          </a:xfrm>
          <a:prstGeom prst="rect">
            <a:avLst/>
          </a:prstGeom>
          <a:noFill/>
        </p:spPr>
        <p:txBody>
          <a:bodyPr wrap="none" lIns="91422" tIns="45711" rIns="91422" bIns="45711" rtlCol="0">
            <a:spAutoFit/>
          </a:bodyPr>
          <a:lstStyle/>
          <a:p>
            <a:r>
              <a:rPr lang="ja-JP" altLang="en-US" sz="1425" dirty="0">
                <a:solidFill>
                  <a:schemeClr val="tx1">
                    <a:lumMod val="50000"/>
                  </a:schemeClr>
                </a:solidFill>
              </a:rPr>
              <a:t>→高</a:t>
            </a:r>
            <a:endParaRPr lang="en-US" sz="1425" dirty="0">
              <a:solidFill>
                <a:schemeClr val="tx1">
                  <a:lumMod val="50000"/>
                </a:schemeClr>
              </a:solidFill>
            </a:endParaRPr>
          </a:p>
        </p:txBody>
      </p:sp>
      <p:sp>
        <p:nvSpPr>
          <p:cNvPr id="43" name="Left-Right Arrow 42"/>
          <p:cNvSpPr/>
          <p:nvPr/>
        </p:nvSpPr>
        <p:spPr>
          <a:xfrm>
            <a:off x="1644592" y="4740936"/>
            <a:ext cx="3842306" cy="377050"/>
          </a:xfrm>
          <a:prstGeom prst="leftRightArrow">
            <a:avLst/>
          </a:prstGeom>
          <a:ln/>
        </p:spPr>
        <p:style>
          <a:lnRef idx="1">
            <a:schemeClr val="dk1"/>
          </a:lnRef>
          <a:fillRef idx="2">
            <a:schemeClr val="dk1"/>
          </a:fillRef>
          <a:effectRef idx="1">
            <a:schemeClr val="dk1"/>
          </a:effectRef>
          <a:fontRef idx="minor">
            <a:schemeClr val="dk1"/>
          </a:fontRef>
        </p:style>
        <p:txBody>
          <a:bodyPr lIns="91422" tIns="45711" rIns="91422" bIns="45711" rtlCol="0" anchor="ctr"/>
          <a:lstStyle/>
          <a:p>
            <a:pPr algn="ctr"/>
            <a:r>
              <a:rPr kumimoji="1" lang="ja-JP" altLang="en-US" sz="1200" dirty="0"/>
              <a:t>支社・支店での回線接続</a:t>
            </a:r>
          </a:p>
        </p:txBody>
      </p:sp>
      <p:sp>
        <p:nvSpPr>
          <p:cNvPr id="44" name="Left-Right Arrow 43"/>
          <p:cNvSpPr/>
          <p:nvPr/>
        </p:nvSpPr>
        <p:spPr>
          <a:xfrm>
            <a:off x="4376924" y="4613529"/>
            <a:ext cx="2915798" cy="377050"/>
          </a:xfrm>
          <a:prstGeom prst="leftRightArrow">
            <a:avLst/>
          </a:prstGeom>
          <a:ln/>
        </p:spPr>
        <p:style>
          <a:lnRef idx="1">
            <a:schemeClr val="dk1"/>
          </a:lnRef>
          <a:fillRef idx="2">
            <a:schemeClr val="dk1"/>
          </a:fillRef>
          <a:effectRef idx="1">
            <a:schemeClr val="dk1"/>
          </a:effectRef>
          <a:fontRef idx="minor">
            <a:schemeClr val="dk1"/>
          </a:fontRef>
        </p:style>
        <p:txBody>
          <a:bodyPr lIns="91422" tIns="45711" rIns="91422" bIns="45711" rtlCol="0" anchor="ctr"/>
          <a:lstStyle/>
          <a:p>
            <a:pPr algn="ctr"/>
            <a:r>
              <a:rPr kumimoji="1" lang="ja-JP" altLang="en-US" sz="1200" dirty="0"/>
              <a:t>本社・本店・</a:t>
            </a:r>
            <a:r>
              <a:rPr kumimoji="1" lang="en-US" altLang="ja-JP" sz="1200" dirty="0"/>
              <a:t>DC</a:t>
            </a:r>
            <a:r>
              <a:rPr kumimoji="1" lang="ja-JP" altLang="en-US" sz="1200" dirty="0"/>
              <a:t>側での回線集約</a:t>
            </a:r>
          </a:p>
        </p:txBody>
      </p:sp>
      <p:sp>
        <p:nvSpPr>
          <p:cNvPr id="46" name="TextBox 45"/>
          <p:cNvSpPr txBox="1"/>
          <p:nvPr/>
        </p:nvSpPr>
        <p:spPr>
          <a:xfrm>
            <a:off x="1867605" y="2877151"/>
            <a:ext cx="1609306" cy="265439"/>
          </a:xfrm>
          <a:prstGeom prst="rect">
            <a:avLst/>
          </a:prstGeom>
        </p:spPr>
        <p:style>
          <a:lnRef idx="1">
            <a:schemeClr val="accent1"/>
          </a:lnRef>
          <a:fillRef idx="2">
            <a:schemeClr val="accent1"/>
          </a:fillRef>
          <a:effectRef idx="1">
            <a:schemeClr val="accent1"/>
          </a:effectRef>
          <a:fontRef idx="minor">
            <a:schemeClr val="dk1"/>
          </a:fontRef>
        </p:style>
        <p:txBody>
          <a:bodyPr wrap="square" lIns="91422" tIns="45711" rIns="91422" bIns="45711" rtlCol="0">
            <a:spAutoFit/>
          </a:bodyPr>
          <a:lstStyle/>
          <a:p>
            <a:pPr algn="ctr"/>
            <a:r>
              <a:rPr kumimoji="1" lang="en-US" altLang="ja-JP" sz="1125" dirty="0"/>
              <a:t>Cisco 800 </a:t>
            </a:r>
            <a:r>
              <a:rPr kumimoji="1" lang="ja-JP" altLang="en-US" sz="1125" dirty="0"/>
              <a:t>シリーズ</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794" y="2877150"/>
            <a:ext cx="532417" cy="76646"/>
          </a:xfrm>
          <a:prstGeom prst="rect">
            <a:avLst/>
          </a:prstGeom>
        </p:spPr>
      </p:pic>
      <p:sp>
        <p:nvSpPr>
          <p:cNvPr id="2" name="TextBox 1"/>
          <p:cNvSpPr txBox="1"/>
          <p:nvPr/>
        </p:nvSpPr>
        <p:spPr>
          <a:xfrm>
            <a:off x="6008930" y="2953796"/>
            <a:ext cx="409086" cy="213585"/>
          </a:xfrm>
          <a:prstGeom prst="rect">
            <a:avLst/>
          </a:prstGeom>
          <a:noFill/>
        </p:spPr>
        <p:txBody>
          <a:bodyPr wrap="none" rtlCol="0">
            <a:spAutoFit/>
          </a:bodyPr>
          <a:lstStyle/>
          <a:p>
            <a:r>
              <a:rPr lang="en-US" sz="788" dirty="0"/>
              <a:t>4221</a:t>
            </a:r>
          </a:p>
        </p:txBody>
      </p:sp>
      <p:sp>
        <p:nvSpPr>
          <p:cNvPr id="18" name="TextBox 17"/>
          <p:cNvSpPr txBox="1"/>
          <p:nvPr/>
        </p:nvSpPr>
        <p:spPr>
          <a:xfrm>
            <a:off x="3696916" y="931954"/>
            <a:ext cx="1609306" cy="265439"/>
          </a:xfrm>
          <a:prstGeom prst="rect">
            <a:avLst/>
          </a:prstGeom>
        </p:spPr>
        <p:style>
          <a:lnRef idx="1">
            <a:schemeClr val="accent1"/>
          </a:lnRef>
          <a:fillRef idx="2">
            <a:schemeClr val="accent1"/>
          </a:fillRef>
          <a:effectRef idx="1">
            <a:schemeClr val="accent1"/>
          </a:effectRef>
          <a:fontRef idx="minor">
            <a:schemeClr val="dk1"/>
          </a:fontRef>
        </p:style>
        <p:txBody>
          <a:bodyPr wrap="square" lIns="91422" tIns="45711" rIns="91422" bIns="45711" rtlCol="0">
            <a:spAutoFit/>
          </a:bodyPr>
          <a:lstStyle/>
          <a:p>
            <a:pPr algn="ctr"/>
            <a:r>
              <a:rPr kumimoji="1" lang="en-US" altLang="ja-JP" sz="1125" dirty="0"/>
              <a:t>Cisco </a:t>
            </a:r>
            <a:r>
              <a:rPr kumimoji="1" lang="en-US" altLang="ja-JP" sz="1125" dirty="0" err="1"/>
              <a:t>ISR</a:t>
            </a:r>
            <a:r>
              <a:rPr kumimoji="1" lang="en-US" altLang="ja-JP" sz="1125" dirty="0"/>
              <a:t> </a:t>
            </a:r>
            <a:r>
              <a:rPr kumimoji="1" lang="en-US" altLang="ja-JP" sz="1125" dirty="0" err="1"/>
              <a:t>G2</a:t>
            </a:r>
            <a:r>
              <a:rPr kumimoji="1" lang="ja-JP" altLang="en-US" sz="1125" dirty="0"/>
              <a:t>シリーズ</a:t>
            </a:r>
          </a:p>
        </p:txBody>
      </p:sp>
      <p:sp>
        <p:nvSpPr>
          <p:cNvPr id="19" name="TextBox 18"/>
          <p:cNvSpPr txBox="1"/>
          <p:nvPr/>
        </p:nvSpPr>
        <p:spPr>
          <a:xfrm>
            <a:off x="5842444" y="717373"/>
            <a:ext cx="1969916" cy="265439"/>
          </a:xfrm>
          <a:prstGeom prst="rect">
            <a:avLst/>
          </a:prstGeom>
        </p:spPr>
        <p:style>
          <a:lnRef idx="1">
            <a:schemeClr val="accent1"/>
          </a:lnRef>
          <a:fillRef idx="2">
            <a:schemeClr val="accent1"/>
          </a:fillRef>
          <a:effectRef idx="1">
            <a:schemeClr val="accent1"/>
          </a:effectRef>
          <a:fontRef idx="minor">
            <a:schemeClr val="dk1"/>
          </a:fontRef>
        </p:style>
        <p:txBody>
          <a:bodyPr wrap="square" lIns="91422" tIns="45711" rIns="91422" bIns="45711" rtlCol="0">
            <a:spAutoFit/>
          </a:bodyPr>
          <a:lstStyle/>
          <a:p>
            <a:pPr algn="ctr"/>
            <a:r>
              <a:rPr kumimoji="1" lang="en-US" altLang="ja-JP" sz="1125" dirty="0"/>
              <a:t>Cisco </a:t>
            </a:r>
            <a:r>
              <a:rPr kumimoji="1" lang="en-US" altLang="ja-JP" sz="1125" dirty="0" err="1"/>
              <a:t>ISR</a:t>
            </a:r>
            <a:r>
              <a:rPr kumimoji="1" lang="en-US" altLang="ja-JP" sz="1125" dirty="0"/>
              <a:t> 4000</a:t>
            </a:r>
            <a:r>
              <a:rPr kumimoji="1" lang="ja-JP" altLang="en-US" sz="1125" dirty="0"/>
              <a:t>シリーズ</a:t>
            </a:r>
          </a:p>
        </p:txBody>
      </p:sp>
      <p:sp>
        <p:nvSpPr>
          <p:cNvPr id="5" name="正方形/長方形 4"/>
          <p:cNvSpPr/>
          <p:nvPr/>
        </p:nvSpPr>
        <p:spPr>
          <a:xfrm>
            <a:off x="3951799" y="1231783"/>
            <a:ext cx="1890646" cy="2083911"/>
          </a:xfrm>
          <a:prstGeom prst="rect">
            <a:avLst/>
          </a:prstGeom>
          <a:solidFill>
            <a:srgbClr val="A6A6A6">
              <a:alpha val="8039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販売終了</a:t>
            </a:r>
          </a:p>
        </p:txBody>
      </p:sp>
    </p:spTree>
    <p:extLst>
      <p:ext uri="{BB962C8B-B14F-4D97-AF65-F5344CB8AC3E}">
        <p14:creationId xmlns:p14="http://schemas.microsoft.com/office/powerpoint/2010/main" val="322110609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843" y="196729"/>
            <a:ext cx="8343315" cy="731837"/>
          </a:xfrm>
        </p:spPr>
        <p:txBody>
          <a:bodyPr/>
          <a:lstStyle/>
          <a:p>
            <a:r>
              <a:rPr kumimoji="1" lang="en-US" altLang="ja-JP" dirty="0" smtClean="0"/>
              <a:t>Cisco800</a:t>
            </a:r>
            <a:r>
              <a:rPr kumimoji="1" lang="ja-JP" altLang="en-US" dirty="0" smtClean="0"/>
              <a:t>シリーズの</a:t>
            </a:r>
            <a:r>
              <a:rPr lang="ja-JP" altLang="en-US" dirty="0" smtClean="0"/>
              <a:t>主要製品</a:t>
            </a:r>
            <a:r>
              <a:rPr kumimoji="1" lang="ja-JP" altLang="en-US" dirty="0" smtClean="0"/>
              <a:t>ポートフォリオ</a:t>
            </a:r>
            <a:endParaRPr kumimoji="1" lang="ja-JP" altLang="en-US" dirty="0"/>
          </a:p>
        </p:txBody>
      </p:sp>
      <p:graphicFrame>
        <p:nvGraphicFramePr>
          <p:cNvPr id="4" name="表 3"/>
          <p:cNvGraphicFramePr>
            <a:graphicFrameLocks noGrp="1"/>
          </p:cNvGraphicFramePr>
          <p:nvPr>
            <p:extLst/>
          </p:nvPr>
        </p:nvGraphicFramePr>
        <p:xfrm>
          <a:off x="617022" y="840988"/>
          <a:ext cx="7894587" cy="3625832"/>
        </p:xfrm>
        <a:graphic>
          <a:graphicData uri="http://schemas.openxmlformats.org/drawingml/2006/table">
            <a:tbl>
              <a:tblPr firstRow="1" bandRow="1">
                <a:tableStyleId>{5C22544A-7EE6-4342-B048-85BDC9FD1C3A}</a:tableStyleId>
              </a:tblPr>
              <a:tblGrid>
                <a:gridCol w="1846198">
                  <a:extLst>
                    <a:ext uri="{9D8B030D-6E8A-4147-A177-3AD203B41FA5}">
                      <a16:colId xmlns:a16="http://schemas.microsoft.com/office/drawing/2014/main" val="20000"/>
                    </a:ext>
                  </a:extLst>
                </a:gridCol>
                <a:gridCol w="2085652">
                  <a:extLst>
                    <a:ext uri="{9D8B030D-6E8A-4147-A177-3AD203B41FA5}">
                      <a16:colId xmlns:a16="http://schemas.microsoft.com/office/drawing/2014/main" val="20001"/>
                    </a:ext>
                  </a:extLst>
                </a:gridCol>
                <a:gridCol w="1916757">
                  <a:extLst>
                    <a:ext uri="{9D8B030D-6E8A-4147-A177-3AD203B41FA5}">
                      <a16:colId xmlns:a16="http://schemas.microsoft.com/office/drawing/2014/main" val="20002"/>
                    </a:ext>
                  </a:extLst>
                </a:gridCol>
                <a:gridCol w="2045980">
                  <a:extLst>
                    <a:ext uri="{9D8B030D-6E8A-4147-A177-3AD203B41FA5}">
                      <a16:colId xmlns:a16="http://schemas.microsoft.com/office/drawing/2014/main" val="20003"/>
                    </a:ext>
                  </a:extLst>
                </a:gridCol>
              </a:tblGrid>
              <a:tr h="360662">
                <a:tc>
                  <a:txBody>
                    <a:bodyPr/>
                    <a:lstStyle/>
                    <a:p>
                      <a:endParaRPr kumimoji="1" lang="ja-JP" altLang="en-US" sz="1600" dirty="0"/>
                    </a:p>
                  </a:txBody>
                  <a:tcPr marL="68580" marR="68580" marT="34290" marB="34290">
                    <a:noFill/>
                  </a:tcPr>
                </a:tc>
                <a:tc>
                  <a:txBody>
                    <a:bodyPr/>
                    <a:lstStyle/>
                    <a:p>
                      <a:pPr algn="ctr"/>
                      <a:r>
                        <a:rPr kumimoji="1" lang="en-US" altLang="ja-JP" sz="1600" dirty="0" err="1" smtClean="0"/>
                        <a:t>C819</a:t>
                      </a:r>
                      <a:r>
                        <a:rPr kumimoji="1" lang="en-US" altLang="ja-JP" sz="1600" dirty="0" smtClean="0"/>
                        <a:t>/867/881</a:t>
                      </a:r>
                      <a:endParaRPr kumimoji="1" lang="ja-JP" altLang="en-US" sz="1600" dirty="0"/>
                    </a:p>
                  </a:txBody>
                  <a:tcPr marL="68580" marR="68580" marT="34290" marB="34290" anchor="ctr">
                    <a:solidFill>
                      <a:schemeClr val="accent1"/>
                    </a:solidFill>
                  </a:tcPr>
                </a:tc>
                <a:tc>
                  <a:txBody>
                    <a:bodyPr/>
                    <a:lstStyle/>
                    <a:p>
                      <a:pPr algn="ctr"/>
                      <a:r>
                        <a:rPr kumimoji="1" lang="en-US" altLang="ja-JP" sz="1600" dirty="0" err="1" smtClean="0"/>
                        <a:t>C841MJ</a:t>
                      </a:r>
                      <a:endParaRPr kumimoji="1" lang="ja-JP" altLang="en-US" sz="1600" dirty="0"/>
                    </a:p>
                  </a:txBody>
                  <a:tcPr marL="68580" marR="68580" marT="34290" marB="34290" anchor="ctr">
                    <a:solidFill>
                      <a:schemeClr val="accent1"/>
                    </a:solidFill>
                  </a:tcPr>
                </a:tc>
                <a:tc>
                  <a:txBody>
                    <a:bodyPr/>
                    <a:lstStyle/>
                    <a:p>
                      <a:pPr algn="ctr"/>
                      <a:r>
                        <a:rPr kumimoji="1" lang="en-US" altLang="ja-JP" sz="1600" dirty="0" err="1" smtClean="0"/>
                        <a:t>C890</a:t>
                      </a:r>
                      <a:r>
                        <a:rPr kumimoji="1" lang="ja-JP" altLang="en-US" sz="1600" dirty="0" smtClean="0"/>
                        <a:t>ｼﾘｰｽﾞ</a:t>
                      </a:r>
                      <a:endParaRPr kumimoji="1" lang="ja-JP" altLang="en-US" sz="1600" dirty="0"/>
                    </a:p>
                  </a:txBody>
                  <a:tcPr marL="68580" marR="68580" marT="34290" marB="34290" anchor="ctr">
                    <a:solidFill>
                      <a:schemeClr val="accent1"/>
                    </a:solidFill>
                  </a:tcPr>
                </a:tc>
                <a:extLst>
                  <a:ext uri="{0D108BD9-81ED-4DB2-BD59-A6C34878D82A}">
                    <a16:rowId xmlns:a16="http://schemas.microsoft.com/office/drawing/2014/main" val="10000"/>
                  </a:ext>
                </a:extLst>
              </a:tr>
              <a:tr h="1234440">
                <a:tc>
                  <a:txBody>
                    <a:bodyPr/>
                    <a:lstStyle/>
                    <a:p>
                      <a:pPr algn="ctr"/>
                      <a:r>
                        <a:rPr kumimoji="1" lang="en-US" altLang="ja-JP" sz="1600" dirty="0" smtClean="0"/>
                        <a:t>LAN/WAN:</a:t>
                      </a:r>
                    </a:p>
                    <a:p>
                      <a:pPr algn="ctr"/>
                      <a:r>
                        <a:rPr kumimoji="1" lang="en-US" altLang="ja-JP" sz="1600" dirty="0" smtClean="0"/>
                        <a:t>Ethernet</a:t>
                      </a:r>
                      <a:r>
                        <a:rPr kumimoji="1" lang="ja-JP" altLang="en-US" sz="1600" dirty="0" smtClean="0"/>
                        <a:t>のみ</a:t>
                      </a:r>
                      <a:endParaRPr kumimoji="1" lang="ja-JP" altLang="en-US" sz="1600" dirty="0"/>
                    </a:p>
                  </a:txBody>
                  <a:tcPr marL="68580" marR="68580" marT="34290" marB="34290" anchor="ctr"/>
                </a:tc>
                <a:tc>
                  <a:txBody>
                    <a:bodyPr/>
                    <a:lstStyle/>
                    <a:p>
                      <a:pPr algn="ctr"/>
                      <a:r>
                        <a:rPr kumimoji="1" lang="en-US" altLang="ja-JP" sz="1600" dirty="0" err="1" smtClean="0"/>
                        <a:t>Cisco819H</a:t>
                      </a:r>
                      <a:endParaRPr kumimoji="1" lang="en-US" altLang="ja-JP" sz="1600" dirty="0" smtClean="0"/>
                    </a:p>
                    <a:p>
                      <a:pPr algn="ctr"/>
                      <a:r>
                        <a:rPr kumimoji="1" lang="en-US" altLang="ja-JP" sz="1600" dirty="0" err="1" smtClean="0"/>
                        <a:t>Cisco867VAE</a:t>
                      </a:r>
                      <a:endParaRPr kumimoji="1" lang="en-US" altLang="ja-JP" sz="1600" dirty="0" smtClean="0"/>
                    </a:p>
                    <a:p>
                      <a:pPr algn="ctr"/>
                      <a:r>
                        <a:rPr kumimoji="1" lang="en-US" altLang="ja-JP" sz="1600" dirty="0" err="1" smtClean="0"/>
                        <a:t>Cisco881</a:t>
                      </a:r>
                      <a:endParaRPr kumimoji="1" lang="ja-JP" altLang="en-US" sz="1100" dirty="0"/>
                    </a:p>
                  </a:txBody>
                  <a:tcPr marL="68580" marR="68580" marT="34290" marB="34290" anchor="ctr"/>
                </a:tc>
                <a:tc>
                  <a:txBody>
                    <a:bodyPr/>
                    <a:lstStyle/>
                    <a:p>
                      <a:pPr algn="ctr"/>
                      <a:r>
                        <a:rPr kumimoji="1" lang="en-US" altLang="ja-JP" sz="1600" dirty="0" err="1" smtClean="0"/>
                        <a:t>Cisco841M</a:t>
                      </a:r>
                      <a:endParaRPr kumimoji="1" lang="en-US" altLang="ja-JP" sz="1600" dirty="0" smtClean="0"/>
                    </a:p>
                    <a:p>
                      <a:pPr algn="ctr"/>
                      <a:r>
                        <a:rPr kumimoji="1" lang="en-US" altLang="ja-JP" sz="1100" dirty="0" smtClean="0"/>
                        <a:t>WAN: </a:t>
                      </a:r>
                      <a:r>
                        <a:rPr kumimoji="1" lang="en-US" altLang="ja-JP" sz="1100" dirty="0" err="1" smtClean="0"/>
                        <a:t>2xGE</a:t>
                      </a:r>
                      <a:endParaRPr kumimoji="1" lang="en-US" altLang="ja-JP" sz="1100" dirty="0" smtClean="0"/>
                    </a:p>
                    <a:p>
                      <a:pPr algn="ctr"/>
                      <a:r>
                        <a:rPr kumimoji="1" lang="en-US" altLang="ja-JP" sz="1100" dirty="0" smtClean="0"/>
                        <a:t>LAN:</a:t>
                      </a:r>
                      <a:r>
                        <a:rPr kumimoji="1" lang="en-US" altLang="ja-JP" sz="1100" baseline="0" dirty="0" smtClean="0"/>
                        <a:t> </a:t>
                      </a:r>
                      <a:r>
                        <a:rPr kumimoji="1" lang="en-US" altLang="ja-JP" sz="1100" baseline="0" dirty="0" err="1" smtClean="0"/>
                        <a:t>4x</a:t>
                      </a:r>
                      <a:r>
                        <a:rPr kumimoji="1" lang="ja-JP" altLang="en-US" sz="1100" baseline="0" dirty="0" smtClean="0"/>
                        <a:t>ＧＥ</a:t>
                      </a:r>
                      <a:r>
                        <a:rPr kumimoji="1" lang="en-US" altLang="ja-JP" sz="1100" baseline="0" dirty="0" smtClean="0"/>
                        <a:t>or </a:t>
                      </a:r>
                      <a:r>
                        <a:rPr kumimoji="1" lang="en-US" altLang="ja-JP" sz="1100" baseline="0" dirty="0" err="1" smtClean="0"/>
                        <a:t>8xGE</a:t>
                      </a:r>
                      <a:endParaRPr kumimoji="1" lang="ja-JP" altLang="en-US" sz="1100" dirty="0"/>
                    </a:p>
                  </a:txBody>
                  <a:tcPr marL="68580" marR="68580" marT="34290" marB="34290" anchor="ctr"/>
                </a:tc>
                <a:tc>
                  <a:txBody>
                    <a:bodyPr/>
                    <a:lstStyle/>
                    <a:p>
                      <a:pPr algn="ctr"/>
                      <a:r>
                        <a:rPr kumimoji="1" lang="en-US" altLang="ja-JP" sz="1600" dirty="0" smtClean="0"/>
                        <a:t>Cisco892FSP</a:t>
                      </a:r>
                    </a:p>
                    <a:p>
                      <a:pPr algn="ctr"/>
                      <a:r>
                        <a:rPr kumimoji="1" lang="en-US" altLang="ja-JP" sz="1100" dirty="0" smtClean="0"/>
                        <a:t>WAN: 2xGE</a:t>
                      </a:r>
                    </a:p>
                    <a:p>
                      <a:pPr algn="ctr"/>
                      <a:r>
                        <a:rPr kumimoji="1" lang="en-US" altLang="ja-JP" sz="1100" dirty="0" smtClean="0"/>
                        <a:t>LAN:8xGE</a:t>
                      </a:r>
                    </a:p>
                    <a:p>
                      <a:pPr algn="ctr"/>
                      <a:r>
                        <a:rPr kumimoji="1" lang="en-US" altLang="ja-JP" sz="1600" dirty="0" smtClean="0"/>
                        <a:t>Cisco891-24X</a:t>
                      </a:r>
                    </a:p>
                    <a:p>
                      <a:pPr marL="0" marR="0" lvl="0" indent="0" algn="ctr" defTabSz="6857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WAN: 2xGE</a:t>
                      </a:r>
                    </a:p>
                    <a:p>
                      <a:pPr marL="0" marR="0" lvl="0" indent="0" algn="ctr" defTabSz="6857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smtClean="0">
                          <a:ln>
                            <a:noFill/>
                          </a:ln>
                          <a:solidFill>
                            <a:srgbClr val="676767"/>
                          </a:solidFill>
                          <a:effectLst/>
                          <a:uLnTx/>
                          <a:uFillTx/>
                          <a:latin typeface="+mn-lt"/>
                          <a:ea typeface="+mn-ea"/>
                          <a:cs typeface="+mn-cs"/>
                        </a:rPr>
                        <a:t>LAN:24xGE</a:t>
                      </a:r>
                      <a:endParaRPr kumimoji="1" lang="en-US" altLang="ja-JP" sz="1100" b="0" i="0" u="none" strike="noStrike" kern="1200" cap="none" spc="0" normalizeH="0" baseline="0" noProof="0" dirty="0" smtClean="0">
                        <a:ln>
                          <a:noFill/>
                        </a:ln>
                        <a:solidFill>
                          <a:srgbClr val="676767"/>
                        </a:solidFill>
                        <a:effectLst/>
                        <a:uLnTx/>
                        <a:uFillTx/>
                        <a:latin typeface="+mn-lt"/>
                        <a:ea typeface="+mn-ea"/>
                        <a:cs typeface="+mn-cs"/>
                      </a:endParaRPr>
                    </a:p>
                  </a:txBody>
                  <a:tcPr marL="68580" marR="68580" marT="34290" marB="34290" anchor="ctr"/>
                </a:tc>
                <a:extLst>
                  <a:ext uri="{0D108BD9-81ED-4DB2-BD59-A6C34878D82A}">
                    <a16:rowId xmlns:a16="http://schemas.microsoft.com/office/drawing/2014/main" val="10001"/>
                  </a:ext>
                </a:extLst>
              </a:tr>
              <a:tr h="651510">
                <a:tc>
                  <a:txBody>
                    <a:bodyPr/>
                    <a:lstStyle/>
                    <a:p>
                      <a:pPr algn="ctr"/>
                      <a:r>
                        <a:rPr kumimoji="1" lang="en-US" altLang="ja-JP" sz="1600" dirty="0" smtClean="0"/>
                        <a:t>ISDN</a:t>
                      </a:r>
                      <a:r>
                        <a:rPr kumimoji="1" lang="ja-JP" altLang="en-US" sz="1600" dirty="0" smtClean="0"/>
                        <a:t>（</a:t>
                      </a:r>
                      <a:r>
                        <a:rPr kumimoji="1" lang="en-US" altLang="ja-JP" sz="1600" dirty="0" err="1" smtClean="0"/>
                        <a:t>BRI</a:t>
                      </a:r>
                      <a:r>
                        <a:rPr kumimoji="1" lang="ja-JP" altLang="en-US" sz="1600" dirty="0" smtClean="0"/>
                        <a:t>）対応</a:t>
                      </a:r>
                      <a:endParaRPr kumimoji="1" lang="ja-JP" altLang="en-US" sz="1600" dirty="0"/>
                    </a:p>
                  </a:txBody>
                  <a:tcPr marL="68580" marR="68580" marT="34290" marB="34290" anchor="ctr"/>
                </a:tc>
                <a:tc>
                  <a:txBody>
                    <a:bodyPr/>
                    <a:lstStyle/>
                    <a:p>
                      <a:pPr algn="ctr"/>
                      <a:r>
                        <a:rPr kumimoji="1" lang="en-US" altLang="ja-JP" sz="1600" dirty="0" smtClean="0"/>
                        <a:t>-</a:t>
                      </a:r>
                      <a:endParaRPr kumimoji="1" lang="ja-JP" altLang="en-US" sz="1600" dirty="0"/>
                    </a:p>
                  </a:txBody>
                  <a:tcPr marL="68580" marR="68580" marT="34290" marB="34290" anchor="ctr"/>
                </a:tc>
                <a:tc>
                  <a:txBody>
                    <a:bodyPr/>
                    <a:lstStyle/>
                    <a:p>
                      <a:pPr algn="ctr"/>
                      <a:r>
                        <a:rPr kumimoji="1" lang="en-US" altLang="ja-JP" sz="1600" dirty="0" smtClean="0"/>
                        <a:t>-</a:t>
                      </a:r>
                      <a:endParaRPr kumimoji="1" lang="ja-JP" altLang="en-US" sz="1600" dirty="0"/>
                    </a:p>
                  </a:txBody>
                  <a:tcPr marL="68580" marR="68580" marT="34290" marB="34290" anchor="ctr"/>
                </a:tc>
                <a:tc>
                  <a:txBody>
                    <a:bodyPr/>
                    <a:lstStyle/>
                    <a:p>
                      <a:pPr algn="ctr"/>
                      <a:r>
                        <a:rPr kumimoji="1" lang="en-US" altLang="ja-JP" sz="1600" dirty="0" smtClean="0"/>
                        <a:t>Cisco891FJ</a:t>
                      </a:r>
                    </a:p>
                    <a:p>
                      <a:pPr algn="ctr"/>
                      <a:r>
                        <a:rPr kumimoji="1" lang="en-US" altLang="ja-JP" sz="1100" dirty="0" smtClean="0"/>
                        <a:t>WAN: 1xGE, 1xFE, 1xBRI</a:t>
                      </a:r>
                    </a:p>
                    <a:p>
                      <a:pPr algn="ctr"/>
                      <a:r>
                        <a:rPr kumimoji="1" lang="en-US" altLang="ja-JP" sz="1100" dirty="0" smtClean="0"/>
                        <a:t>LAN: 8xGE</a:t>
                      </a:r>
                      <a:endParaRPr kumimoji="1" lang="ja-JP" altLang="en-US" sz="1100" dirty="0"/>
                    </a:p>
                  </a:txBody>
                  <a:tcPr marL="68580" marR="68580" marT="34290" marB="34290" anchor="ctr"/>
                </a:tc>
                <a:extLst>
                  <a:ext uri="{0D108BD9-81ED-4DB2-BD59-A6C34878D82A}">
                    <a16:rowId xmlns:a16="http://schemas.microsoft.com/office/drawing/2014/main" val="10002"/>
                  </a:ext>
                </a:extLst>
              </a:tr>
              <a:tr h="822960">
                <a:tc>
                  <a:txBody>
                    <a:bodyPr/>
                    <a:lstStyle/>
                    <a:p>
                      <a:pPr algn="ctr"/>
                      <a:r>
                        <a:rPr kumimoji="1" lang="en-US" altLang="ja-JP" sz="1600" baseline="0" dirty="0" err="1" smtClean="0"/>
                        <a:t>4G</a:t>
                      </a:r>
                      <a:r>
                        <a:rPr kumimoji="1" lang="en-US" altLang="ja-JP" sz="1600" baseline="0" dirty="0" smtClean="0"/>
                        <a:t>/LTE</a:t>
                      </a:r>
                      <a:r>
                        <a:rPr kumimoji="1" lang="ja-JP" altLang="en-US" sz="1600" baseline="0" dirty="0" smtClean="0"/>
                        <a:t>対応</a:t>
                      </a:r>
                      <a:endParaRPr kumimoji="1" lang="ja-JP" altLang="en-US" sz="1600" dirty="0"/>
                    </a:p>
                  </a:txBody>
                  <a:tcPr marL="68580" marR="68580" marT="34290" marB="34290" anchor="ctr"/>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smtClean="0">
                          <a:ln>
                            <a:noFill/>
                          </a:ln>
                          <a:solidFill>
                            <a:srgbClr val="58585B"/>
                          </a:solidFill>
                          <a:effectLst/>
                          <a:uLnTx/>
                          <a:uFillTx/>
                          <a:latin typeface="+mn-lt"/>
                          <a:ea typeface="+mn-ea"/>
                          <a:cs typeface="+mn-cs"/>
                        </a:rPr>
                        <a:t>Cisco819G</a:t>
                      </a:r>
                      <a:r>
                        <a:rPr kumimoji="1" lang="en-US" altLang="ja-JP" sz="1600" b="0" i="0" u="none" strike="noStrike" kern="1200" cap="none" spc="0" normalizeH="0" baseline="0" noProof="0" dirty="0" smtClean="0">
                          <a:ln>
                            <a:noFill/>
                          </a:ln>
                          <a:solidFill>
                            <a:srgbClr val="58585B"/>
                          </a:solidFill>
                          <a:effectLst/>
                          <a:uLnTx/>
                          <a:uFillTx/>
                          <a:latin typeface="+mn-lt"/>
                          <a:ea typeface="+mn-ea"/>
                          <a:cs typeface="+mn-cs"/>
                        </a:rPr>
                        <a:t>-LTE</a:t>
                      </a:r>
                    </a:p>
                    <a:p>
                      <a:pPr marL="0" marR="0" lvl="0" indent="0" algn="ctr" defTabSz="914209"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smtClean="0">
                          <a:ln>
                            <a:noFill/>
                          </a:ln>
                          <a:solidFill>
                            <a:srgbClr val="58585B"/>
                          </a:solidFill>
                          <a:effectLst/>
                          <a:uLnTx/>
                          <a:uFillTx/>
                          <a:latin typeface="+mn-lt"/>
                          <a:ea typeface="+mn-ea"/>
                          <a:cs typeface="+mn-cs"/>
                        </a:rPr>
                        <a:t>Cisco819GW</a:t>
                      </a:r>
                      <a:r>
                        <a:rPr kumimoji="1" lang="en-US" altLang="ja-JP" sz="1600" b="0" i="0" u="none" strike="noStrike" kern="1200" cap="none" spc="0" normalizeH="0" baseline="0" noProof="0" dirty="0" smtClean="0">
                          <a:ln>
                            <a:noFill/>
                          </a:ln>
                          <a:solidFill>
                            <a:srgbClr val="58585B"/>
                          </a:solidFill>
                          <a:effectLst/>
                          <a:uLnTx/>
                          <a:uFillTx/>
                          <a:latin typeface="+mn-lt"/>
                          <a:ea typeface="+mn-ea"/>
                          <a:cs typeface="+mn-cs"/>
                        </a:rPr>
                        <a:t>-LTE</a:t>
                      </a:r>
                    </a:p>
                  </a:txBody>
                  <a:tcPr marL="68580" marR="68580" marT="34290" marB="34290" anchor="ctr"/>
                </a:tc>
                <a:tc>
                  <a:txBody>
                    <a:bodyPr/>
                    <a:lstStyle/>
                    <a:p>
                      <a:pPr algn="ctr"/>
                      <a:r>
                        <a:rPr kumimoji="1" lang="en-US" altLang="ja-JP" sz="1600" dirty="0" err="1" smtClean="0"/>
                        <a:t>Cisco841M</a:t>
                      </a:r>
                      <a:endParaRPr kumimoji="1" lang="en-US" altLang="ja-JP" sz="1600" dirty="0" smtClean="0"/>
                    </a:p>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        WAN: </a:t>
                      </a:r>
                      <a:r>
                        <a:rPr kumimoji="1" lang="en-US" altLang="ja-JP" sz="1100" b="0" i="0" u="none" strike="noStrike" kern="1200" cap="none" spc="0" normalizeH="0" baseline="0" noProof="0" dirty="0" err="1" smtClean="0">
                          <a:ln>
                            <a:noFill/>
                          </a:ln>
                          <a:solidFill>
                            <a:srgbClr val="676767"/>
                          </a:solidFill>
                          <a:effectLst/>
                          <a:uLnTx/>
                          <a:uFillTx/>
                          <a:latin typeface="+mn-lt"/>
                          <a:ea typeface="+mn-ea"/>
                          <a:cs typeface="+mn-cs"/>
                        </a:rPr>
                        <a:t>1xGE</a:t>
                      </a: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a:t>
                      </a: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                   </a:t>
                      </a:r>
                      <a:r>
                        <a:rPr kumimoji="1" lang="en-US" altLang="ja-JP" sz="1100" b="0" i="0" u="none" strike="noStrike" kern="1200" cap="none" spc="0" normalizeH="0" baseline="0" noProof="0" dirty="0" err="1" smtClean="0">
                          <a:ln>
                            <a:noFill/>
                          </a:ln>
                          <a:solidFill>
                            <a:srgbClr val="676767"/>
                          </a:solidFill>
                          <a:effectLst/>
                          <a:uLnTx/>
                          <a:uFillTx/>
                          <a:latin typeface="+mn-lt"/>
                          <a:ea typeface="+mn-ea"/>
                          <a:cs typeface="+mn-cs"/>
                        </a:rPr>
                        <a:t>4G</a:t>
                      </a: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/LTE</a:t>
                      </a:r>
                      <a:r>
                        <a:rPr kumimoji="1" lang="ja-JP" altLang="en-US" sz="1100" b="0" i="0" u="none" strike="noStrike" kern="1200" cap="none" spc="0" normalizeH="0" baseline="0" noProof="0" dirty="0" smtClean="0">
                          <a:ln>
                            <a:noFill/>
                          </a:ln>
                          <a:solidFill>
                            <a:srgbClr val="676767"/>
                          </a:solidFill>
                          <a:effectLst/>
                          <a:uLnTx/>
                          <a:uFillTx/>
                          <a:latin typeface="+mn-lt"/>
                          <a:ea typeface="+mn-ea"/>
                          <a:cs typeface="+mn-cs"/>
                        </a:rPr>
                        <a:t>（ﾄﾞﾝｸﾞﾙ）</a:t>
                      </a:r>
                      <a:endParaRPr kumimoji="1" lang="en-US" altLang="ja-JP" sz="1100" b="0" i="0" u="none" strike="noStrike" kern="1200" cap="none" spc="0" normalizeH="0" baseline="0" noProof="0" dirty="0" smtClean="0">
                        <a:ln>
                          <a:noFill/>
                        </a:ln>
                        <a:solidFill>
                          <a:srgbClr val="676767"/>
                        </a:solidFill>
                        <a:effectLst/>
                        <a:uLnTx/>
                        <a:uFillTx/>
                        <a:latin typeface="+mn-lt"/>
                        <a:ea typeface="+mn-ea"/>
                        <a:cs typeface="+mn-cs"/>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676767"/>
                          </a:solidFill>
                          <a:effectLst/>
                          <a:uLnTx/>
                          <a:uFillTx/>
                          <a:latin typeface="+mn-lt"/>
                          <a:ea typeface="+mn-ea"/>
                          <a:cs typeface="+mn-cs"/>
                        </a:rPr>
                        <a:t>         LAN: </a:t>
                      </a:r>
                      <a:r>
                        <a:rPr kumimoji="1" lang="en-US" altLang="ja-JP" sz="1100" b="0" i="0" u="none" strike="noStrike" kern="1200" cap="none" spc="0" normalizeH="0" baseline="0" noProof="0" dirty="0" err="1" smtClean="0">
                          <a:ln>
                            <a:noFill/>
                          </a:ln>
                          <a:solidFill>
                            <a:srgbClr val="676767"/>
                          </a:solidFill>
                          <a:effectLst/>
                          <a:uLnTx/>
                          <a:uFillTx/>
                          <a:latin typeface="+mn-lt"/>
                          <a:ea typeface="+mn-ea"/>
                          <a:cs typeface="+mn-cs"/>
                        </a:rPr>
                        <a:t>8xGE</a:t>
                      </a:r>
                      <a:endParaRPr kumimoji="1" lang="ja-JP" altLang="en-US" sz="1100" b="0" i="0" u="none" strike="noStrike" kern="1200" cap="none" spc="0" normalizeH="0" baseline="0" noProof="0" dirty="0">
                        <a:ln>
                          <a:noFill/>
                        </a:ln>
                        <a:solidFill>
                          <a:srgbClr val="676767"/>
                        </a:solidFill>
                        <a:effectLst/>
                        <a:uLnTx/>
                        <a:uFillTx/>
                        <a:latin typeface="+mn-lt"/>
                        <a:ea typeface="+mn-ea"/>
                        <a:cs typeface="+mn-cs"/>
                      </a:endParaRPr>
                    </a:p>
                  </a:txBody>
                  <a:tcPr marL="68580" marR="68580" marT="34290" marB="34290" anchor="ctr"/>
                </a:tc>
                <a:tc>
                  <a:txBody>
                    <a:bodyPr/>
                    <a:lstStyle/>
                    <a:p>
                      <a:pPr algn="ctr"/>
                      <a:r>
                        <a:rPr kumimoji="1" lang="en-US" altLang="ja-JP" sz="1600" dirty="0" err="1" smtClean="0"/>
                        <a:t>Cisco899G</a:t>
                      </a:r>
                      <a:endParaRPr kumimoji="1" lang="en-US" altLang="ja-JP" sz="1600" dirty="0" smtClean="0"/>
                    </a:p>
                    <a:p>
                      <a:pPr algn="ctr"/>
                      <a:r>
                        <a:rPr kumimoji="1" lang="en-US" altLang="ja-JP" sz="1100" dirty="0" smtClean="0"/>
                        <a:t>WAN: </a:t>
                      </a:r>
                      <a:r>
                        <a:rPr kumimoji="1" lang="en-US" altLang="ja-JP" sz="1100" dirty="0" err="1" smtClean="0"/>
                        <a:t>1xGE</a:t>
                      </a:r>
                      <a:r>
                        <a:rPr kumimoji="1" lang="en-US" altLang="ja-JP" sz="1100" dirty="0" smtClean="0"/>
                        <a:t>, </a:t>
                      </a:r>
                      <a:r>
                        <a:rPr kumimoji="1" lang="en-US" altLang="ja-JP" sz="1100" dirty="0" err="1" smtClean="0"/>
                        <a:t>4G</a:t>
                      </a:r>
                      <a:r>
                        <a:rPr kumimoji="1" lang="en-US" altLang="ja-JP" sz="1100" dirty="0" smtClean="0"/>
                        <a:t>/LTE</a:t>
                      </a:r>
                      <a:r>
                        <a:rPr kumimoji="1" lang="ja-JP" altLang="en-US" sz="1100" dirty="0" smtClean="0"/>
                        <a:t>（内蔵）</a:t>
                      </a:r>
                      <a:endParaRPr kumimoji="1" lang="en-US" altLang="ja-JP" sz="1100" dirty="0" smtClean="0"/>
                    </a:p>
                    <a:p>
                      <a:pPr algn="ctr"/>
                      <a:r>
                        <a:rPr kumimoji="1" lang="en-US" altLang="ja-JP" sz="1100" dirty="0" smtClean="0"/>
                        <a:t>LAN:</a:t>
                      </a:r>
                      <a:r>
                        <a:rPr kumimoji="1" lang="en-US" altLang="ja-JP" sz="1100" baseline="0" dirty="0" smtClean="0"/>
                        <a:t> </a:t>
                      </a:r>
                      <a:r>
                        <a:rPr kumimoji="1" lang="en-US" altLang="ja-JP" sz="1100" baseline="0" dirty="0" err="1" smtClean="0"/>
                        <a:t>8xGE</a:t>
                      </a:r>
                      <a:endParaRPr kumimoji="1" lang="ja-JP" altLang="en-US" sz="1100" dirty="0"/>
                    </a:p>
                  </a:txBody>
                  <a:tcPr marL="68580" marR="68580" marT="34290" marB="34290" anchor="ctr"/>
                </a:tc>
                <a:extLst>
                  <a:ext uri="{0D108BD9-81ED-4DB2-BD59-A6C34878D82A}">
                    <a16:rowId xmlns:a16="http://schemas.microsoft.com/office/drawing/2014/main" val="10003"/>
                  </a:ext>
                </a:extLst>
              </a:tr>
              <a:tr h="556260">
                <a:tc>
                  <a:txBody>
                    <a:bodyPr/>
                    <a:lstStyle/>
                    <a:p>
                      <a:pPr algn="ctr"/>
                      <a:r>
                        <a:rPr kumimoji="1" lang="ja-JP" altLang="en-US" sz="1600" dirty="0" smtClean="0"/>
                        <a:t>無線</a:t>
                      </a:r>
                      <a:r>
                        <a:rPr kumimoji="1" lang="en-US" altLang="ja-JP" sz="1600" dirty="0" smtClean="0"/>
                        <a:t>LAN</a:t>
                      </a:r>
                      <a:r>
                        <a:rPr kumimoji="1" lang="ja-JP" altLang="en-US" sz="1600" dirty="0" smtClean="0"/>
                        <a:t>対応</a:t>
                      </a:r>
                      <a:endParaRPr kumimoji="1" lang="ja-JP" altLang="en-US" sz="1600" dirty="0"/>
                    </a:p>
                  </a:txBody>
                  <a:tcPr marL="68580" marR="68580" marT="34290" marB="34290" anchor="ctr"/>
                </a:tc>
                <a:tc>
                  <a:txBody>
                    <a:bodyPr/>
                    <a:lstStyle/>
                    <a:p>
                      <a:pPr algn="ctr"/>
                      <a:r>
                        <a:rPr kumimoji="1" lang="en-US" altLang="ja-JP" sz="1600" dirty="0" err="1" smtClean="0"/>
                        <a:t>Cisco819GW</a:t>
                      </a:r>
                      <a:r>
                        <a:rPr kumimoji="1" lang="en-US" altLang="ja-JP" sz="1600" dirty="0" smtClean="0"/>
                        <a:t>-LTE</a:t>
                      </a:r>
                    </a:p>
                    <a:p>
                      <a:pPr algn="ctr"/>
                      <a:r>
                        <a:rPr kumimoji="1" lang="en-US" altLang="ja-JP" sz="1600" dirty="0" err="1" smtClean="0"/>
                        <a:t>Cisco881W</a:t>
                      </a:r>
                      <a:endParaRPr kumimoji="1" lang="en-US" altLang="ja-JP" sz="1600" dirty="0" smtClean="0"/>
                    </a:p>
                  </a:txBody>
                  <a:tcPr marL="68580" marR="68580" marT="34290" marB="34290" anchor="ctr"/>
                </a:tc>
                <a:tc>
                  <a:txBody>
                    <a:bodyPr/>
                    <a:lstStyle/>
                    <a:p>
                      <a:pPr algn="ctr"/>
                      <a:r>
                        <a:rPr kumimoji="1" lang="en-US" altLang="ja-JP" sz="1600" dirty="0" smtClean="0"/>
                        <a:t>-</a:t>
                      </a:r>
                    </a:p>
                  </a:txBody>
                  <a:tcPr marL="68580" marR="68580" marT="34290" marB="34290" anchor="ctr"/>
                </a:tc>
                <a:tc>
                  <a:txBody>
                    <a:bodyPr/>
                    <a:lstStyle/>
                    <a:p>
                      <a:pPr algn="ctr"/>
                      <a:r>
                        <a:rPr kumimoji="1" lang="en-US" altLang="ja-JP" sz="1600" dirty="0" smtClean="0"/>
                        <a:t>-</a:t>
                      </a:r>
                    </a:p>
                  </a:txBody>
                  <a:tcPr marL="68580" marR="68580" marT="34290" marB="34290" anchor="ctr"/>
                </a:tc>
                <a:extLst>
                  <a:ext uri="{0D108BD9-81ED-4DB2-BD59-A6C34878D82A}">
                    <a16:rowId xmlns:a16="http://schemas.microsoft.com/office/drawing/2014/main" val="10004"/>
                  </a:ext>
                </a:extLst>
              </a:tr>
            </a:tbl>
          </a:graphicData>
        </a:graphic>
      </p:graphicFrame>
      <p:sp>
        <p:nvSpPr>
          <p:cNvPr id="12" name="Oval 11"/>
          <p:cNvSpPr/>
          <p:nvPr/>
        </p:nvSpPr>
        <p:spPr>
          <a:xfrm>
            <a:off x="4626421" y="1382492"/>
            <a:ext cx="1697729" cy="838200"/>
          </a:xfrm>
          <a:prstGeom prst="ellipse">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13" name="Oval 12"/>
          <p:cNvSpPr/>
          <p:nvPr/>
        </p:nvSpPr>
        <p:spPr>
          <a:xfrm>
            <a:off x="6661519" y="2231584"/>
            <a:ext cx="1697729" cy="838200"/>
          </a:xfrm>
          <a:prstGeom prst="ellipse">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14" name="TextBox 13"/>
          <p:cNvSpPr txBox="1"/>
          <p:nvPr/>
        </p:nvSpPr>
        <p:spPr>
          <a:xfrm>
            <a:off x="5203208" y="2496797"/>
            <a:ext cx="1098341" cy="311606"/>
          </a:xfrm>
          <a:prstGeom prst="rect">
            <a:avLst/>
          </a:prstGeom>
          <a:solidFill>
            <a:srgbClr val="FFC000"/>
          </a:solidFill>
          <a:ln>
            <a:noFill/>
          </a:ln>
        </p:spPr>
        <p:txBody>
          <a:bodyPr wrap="none" lIns="91422" tIns="45711" rIns="91422" bIns="45711" rtlCol="0">
            <a:spAutoFit/>
          </a:bodyPr>
          <a:lstStyle/>
          <a:p>
            <a:r>
              <a:rPr lang="ja-JP" altLang="en-US" sz="1425" b="1" dirty="0">
                <a:solidFill>
                  <a:schemeClr val="bg1"/>
                </a:solidFill>
              </a:rPr>
              <a:t>売れ筋製品</a:t>
            </a:r>
            <a:endParaRPr lang="en-US" sz="1425" b="1" dirty="0">
              <a:solidFill>
                <a:schemeClr val="bg1"/>
              </a:solidFill>
            </a:endParaRPr>
          </a:p>
        </p:txBody>
      </p:sp>
      <p:cxnSp>
        <p:nvCxnSpPr>
          <p:cNvPr id="16" name="Straight Arrow Connector 15"/>
          <p:cNvCxnSpPr>
            <a:stCxn id="14" idx="0"/>
          </p:cNvCxnSpPr>
          <p:nvPr/>
        </p:nvCxnSpPr>
        <p:spPr>
          <a:xfrm flipH="1" flipV="1">
            <a:off x="5475287" y="2177157"/>
            <a:ext cx="277092" cy="3196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3"/>
            <a:endCxn id="13" idx="2"/>
          </p:cNvCxnSpPr>
          <p:nvPr/>
        </p:nvCxnSpPr>
        <p:spPr>
          <a:xfrm flipV="1">
            <a:off x="6301549" y="2650684"/>
            <a:ext cx="359970" cy="1916"/>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31663" y="1686176"/>
            <a:ext cx="319318" cy="253916"/>
          </a:xfrm>
          <a:prstGeom prst="rect">
            <a:avLst/>
          </a:prstGeom>
        </p:spPr>
        <p:txBody>
          <a:bodyPr wrap="none">
            <a:spAutoFit/>
          </a:bodyPr>
          <a:lstStyle/>
          <a:p>
            <a:pPr algn="ctr" defTabSz="685657">
              <a:defRPr/>
            </a:pPr>
            <a:r>
              <a:rPr kumimoji="1" lang="en-US" altLang="ja-JP" sz="1050" dirty="0">
                <a:solidFill>
                  <a:srgbClr val="58585B"/>
                </a:solidFill>
              </a:rPr>
              <a:t>※</a:t>
            </a:r>
          </a:p>
        </p:txBody>
      </p:sp>
      <p:sp>
        <p:nvSpPr>
          <p:cNvPr id="10" name="Rectangle 9"/>
          <p:cNvSpPr/>
          <p:nvPr/>
        </p:nvSpPr>
        <p:spPr>
          <a:xfrm>
            <a:off x="2500466" y="4574849"/>
            <a:ext cx="2725426" cy="253916"/>
          </a:xfrm>
          <a:prstGeom prst="rect">
            <a:avLst/>
          </a:prstGeom>
        </p:spPr>
        <p:txBody>
          <a:bodyPr wrap="none">
            <a:spAutoFit/>
          </a:bodyPr>
          <a:lstStyle/>
          <a:p>
            <a:pPr algn="ctr" defTabSz="685657">
              <a:defRPr/>
            </a:pPr>
            <a:r>
              <a:rPr kumimoji="1" lang="en-US" altLang="ja-JP" sz="1050" dirty="0">
                <a:solidFill>
                  <a:srgbClr val="58585B"/>
                </a:solidFill>
              </a:rPr>
              <a:t>※ADSL</a:t>
            </a:r>
            <a:r>
              <a:rPr kumimoji="1" lang="ja-JP" altLang="en-US" sz="1050" dirty="0">
                <a:solidFill>
                  <a:srgbClr val="58585B"/>
                </a:solidFill>
              </a:rPr>
              <a:t>ポートを保持するが日本国内非対応</a:t>
            </a:r>
            <a:endParaRPr kumimoji="1" lang="en-US" altLang="ja-JP" sz="1050" dirty="0">
              <a:solidFill>
                <a:srgbClr val="58585B"/>
              </a:solidFill>
            </a:endParaRPr>
          </a:p>
        </p:txBody>
      </p:sp>
    </p:spTree>
    <p:extLst>
      <p:ext uri="{BB962C8B-B14F-4D97-AF65-F5344CB8AC3E}">
        <p14:creationId xmlns:p14="http://schemas.microsoft.com/office/powerpoint/2010/main" val="2674490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7734"/>
          <a:stretch/>
        </p:blipFill>
        <p:spPr>
          <a:xfrm>
            <a:off x="1646308" y="-112829"/>
            <a:ext cx="7496504" cy="4431746"/>
          </a:xfrm>
          <a:prstGeom prst="rect">
            <a:avLst/>
          </a:prstGeom>
        </p:spPr>
      </p:pic>
      <p:sp>
        <p:nvSpPr>
          <p:cNvPr id="5" name="タイトル 4"/>
          <p:cNvSpPr>
            <a:spLocks noGrp="1"/>
          </p:cNvSpPr>
          <p:nvPr>
            <p:ph type="title"/>
          </p:nvPr>
        </p:nvSpPr>
        <p:spPr>
          <a:xfrm>
            <a:off x="438843" y="7817"/>
            <a:ext cx="8343315" cy="731837"/>
          </a:xfrm>
        </p:spPr>
        <p:txBody>
          <a:bodyPr/>
          <a:lstStyle/>
          <a:p>
            <a:r>
              <a:rPr lang="en-US" altLang="ja-JP" dirty="0" smtClean="0">
                <a:latin typeface="+mj-ea"/>
                <a:ea typeface="+mj-ea"/>
              </a:rPr>
              <a:t>Cisco Start</a:t>
            </a:r>
            <a:r>
              <a:rPr lang="ja-JP" altLang="en-US" dirty="0">
                <a:latin typeface="+mj-ea"/>
                <a:ea typeface="+mj-ea"/>
              </a:rPr>
              <a:t>による</a:t>
            </a:r>
            <a:r>
              <a:rPr lang="ja-JP" altLang="en-US" dirty="0" smtClean="0">
                <a:latin typeface="+mj-ea"/>
                <a:ea typeface="+mj-ea"/>
              </a:rPr>
              <a:t>新市場開拓：</a:t>
            </a:r>
            <a:r>
              <a:rPr lang="en-US" altLang="ja-JP" dirty="0" err="1" smtClean="0">
                <a:latin typeface="+mj-ea"/>
                <a:ea typeface="+mj-ea"/>
              </a:rPr>
              <a:t>C841M</a:t>
            </a:r>
            <a:endParaRPr kumimoji="1" lang="ja-JP" altLang="en-US" dirty="0">
              <a:latin typeface="+mj-ea"/>
              <a:ea typeface="+mj-ea"/>
            </a:endParaRPr>
          </a:p>
        </p:txBody>
      </p:sp>
      <p:sp>
        <p:nvSpPr>
          <p:cNvPr id="31" name="Rectangle 50"/>
          <p:cNvSpPr/>
          <p:nvPr/>
        </p:nvSpPr>
        <p:spPr>
          <a:xfrm>
            <a:off x="2047823" y="595524"/>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39" name="Rectangle 50"/>
          <p:cNvSpPr/>
          <p:nvPr/>
        </p:nvSpPr>
        <p:spPr>
          <a:xfrm>
            <a:off x="2047823" y="1776927"/>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0" name="Rectangle 50"/>
          <p:cNvSpPr/>
          <p:nvPr/>
        </p:nvSpPr>
        <p:spPr>
          <a:xfrm>
            <a:off x="2047823" y="2958333"/>
            <a:ext cx="7094988" cy="954370"/>
          </a:xfrm>
          <a:prstGeom prst="rect">
            <a:avLst/>
          </a:prstGeom>
          <a:gradFill>
            <a:gsLst>
              <a:gs pos="0">
                <a:srgbClr val="00B0F0">
                  <a:alpha val="0"/>
                  <a:lumMod val="0"/>
                  <a:lumOff val="100000"/>
                </a:srgbClr>
              </a:gs>
              <a:gs pos="100000">
                <a:schemeClr val="accent6">
                  <a:lumMod val="40000"/>
                  <a:lumOff val="60000"/>
                </a:schemeClr>
              </a:gs>
            </a:gsLst>
            <a:lin ang="0" scaled="1"/>
          </a:gradFill>
          <a:ln w="10160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sz="1350" dirty="0"/>
          </a:p>
        </p:txBody>
      </p:sp>
      <p:sp>
        <p:nvSpPr>
          <p:cNvPr id="4" name="正方形/長方形 3"/>
          <p:cNvSpPr/>
          <p:nvPr/>
        </p:nvSpPr>
        <p:spPr>
          <a:xfrm>
            <a:off x="5267858" y="712356"/>
            <a:ext cx="3505449" cy="704021"/>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日本の要求にコミット</a:t>
            </a:r>
          </a:p>
          <a:p>
            <a:pPr algn="r"/>
            <a:r>
              <a:rPr lang="en-US" altLang="ja-JP" sz="1575" dirty="0">
                <a:solidFill>
                  <a:schemeClr val="tx1">
                    <a:lumMod val="50000"/>
                  </a:schemeClr>
                </a:solidFill>
              </a:rPr>
              <a:t> &gt;&gt;&gt; </a:t>
            </a:r>
            <a:r>
              <a:rPr lang="ja-JP" altLang="en-US" sz="1575" dirty="0">
                <a:solidFill>
                  <a:schemeClr val="tx1">
                    <a:lumMod val="50000"/>
                  </a:schemeClr>
                </a:solidFill>
              </a:rPr>
              <a:t>日本語簡単セットアップ</a:t>
            </a:r>
          </a:p>
        </p:txBody>
      </p:sp>
      <p:sp>
        <p:nvSpPr>
          <p:cNvPr id="41" name="正方形/長方形 40"/>
          <p:cNvSpPr/>
          <p:nvPr/>
        </p:nvSpPr>
        <p:spPr>
          <a:xfrm>
            <a:off x="3705596" y="1885036"/>
            <a:ext cx="5067711" cy="704021"/>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リーズナブルな価格設定</a:t>
            </a:r>
            <a:endParaRPr lang="en-US" altLang="ja-JP" sz="2400" b="1" dirty="0">
              <a:solidFill>
                <a:schemeClr val="tx1">
                  <a:lumMod val="50000"/>
                </a:schemeClr>
              </a:solidFill>
            </a:endParaRPr>
          </a:p>
          <a:p>
            <a:pPr algn="r"/>
            <a:r>
              <a:rPr lang="en-US" altLang="ja-JP" sz="1575" dirty="0">
                <a:solidFill>
                  <a:schemeClr val="tx1">
                    <a:lumMod val="50000"/>
                  </a:schemeClr>
                </a:solidFill>
              </a:rPr>
              <a:t>&gt;&gt;&gt; </a:t>
            </a:r>
            <a:r>
              <a:rPr lang="ja-JP" altLang="en-US" sz="1575" dirty="0">
                <a:solidFill>
                  <a:schemeClr val="tx1">
                    <a:lumMod val="50000"/>
                  </a:schemeClr>
                </a:solidFill>
              </a:rPr>
              <a:t>より身近に価値をご提供</a:t>
            </a:r>
          </a:p>
        </p:txBody>
      </p:sp>
      <p:sp>
        <p:nvSpPr>
          <p:cNvPr id="42" name="正方形/長方形 41"/>
          <p:cNvSpPr/>
          <p:nvPr/>
        </p:nvSpPr>
        <p:spPr>
          <a:xfrm>
            <a:off x="3705597" y="2952221"/>
            <a:ext cx="5067710" cy="946395"/>
          </a:xfrm>
          <a:prstGeom prst="rect">
            <a:avLst/>
          </a:prstGeom>
        </p:spPr>
        <p:txBody>
          <a:bodyPr wrap="square" lIns="91422" tIns="45711" rIns="91422" bIns="45711">
            <a:spAutoFit/>
          </a:bodyPr>
          <a:lstStyle/>
          <a:p>
            <a:pPr algn="r"/>
            <a:r>
              <a:rPr lang="ja-JP" altLang="en-US" sz="2400" b="1" dirty="0">
                <a:solidFill>
                  <a:schemeClr val="tx1">
                    <a:lumMod val="50000"/>
                  </a:schemeClr>
                </a:solidFill>
              </a:rPr>
              <a:t>充実の機能群</a:t>
            </a:r>
            <a:endParaRPr lang="en-US" altLang="ja-JP" sz="2400" b="1" dirty="0">
              <a:solidFill>
                <a:schemeClr val="tx1">
                  <a:lumMod val="50000"/>
                </a:schemeClr>
              </a:solidFill>
            </a:endParaRPr>
          </a:p>
          <a:p>
            <a:pPr algn="r"/>
            <a:r>
              <a:rPr lang="en-US" altLang="ja-JP" sz="1575" dirty="0">
                <a:solidFill>
                  <a:schemeClr val="tx1">
                    <a:lumMod val="50000"/>
                  </a:schemeClr>
                </a:solidFill>
              </a:rPr>
              <a:t>&gt;&gt;&gt; </a:t>
            </a:r>
            <a:r>
              <a:rPr lang="ja-JP" altLang="en-US" sz="1575" dirty="0">
                <a:solidFill>
                  <a:schemeClr val="tx1">
                    <a:lumMod val="50000"/>
                  </a:schemeClr>
                </a:solidFill>
              </a:rPr>
              <a:t>アプリケーション</a:t>
            </a:r>
            <a:r>
              <a:rPr lang="ja-JP" altLang="en-US" sz="1575" dirty="0" smtClean="0">
                <a:solidFill>
                  <a:schemeClr val="tx1">
                    <a:lumMod val="50000"/>
                  </a:schemeClr>
                </a:solidFill>
              </a:rPr>
              <a:t>可視化、</a:t>
            </a:r>
            <a:endParaRPr lang="en-US" altLang="ja-JP" sz="1575" dirty="0">
              <a:solidFill>
                <a:schemeClr val="tx1">
                  <a:lumMod val="50000"/>
                </a:schemeClr>
              </a:solidFill>
            </a:endParaRPr>
          </a:p>
          <a:p>
            <a:pPr algn="r"/>
            <a:r>
              <a:rPr lang="ja-JP" altLang="en-US" sz="1575" dirty="0">
                <a:solidFill>
                  <a:schemeClr val="tx1">
                    <a:lumMod val="50000"/>
                  </a:schemeClr>
                </a:solidFill>
              </a:rPr>
              <a:t>自動化</a:t>
            </a:r>
            <a:r>
              <a:rPr lang="ja-JP" altLang="en-US" sz="1575" dirty="0" smtClean="0">
                <a:solidFill>
                  <a:schemeClr val="tx1">
                    <a:lumMod val="50000"/>
                  </a:schemeClr>
                </a:solidFill>
              </a:rPr>
              <a:t>機能、セキュリティ</a:t>
            </a:r>
            <a:endParaRPr lang="ja-JP" altLang="en-US" sz="1575" dirty="0">
              <a:solidFill>
                <a:schemeClr val="tx1">
                  <a:lumMod val="50000"/>
                </a:schemeClr>
              </a:solidFill>
            </a:endParaRPr>
          </a:p>
        </p:txBody>
      </p:sp>
      <p:pic>
        <p:nvPicPr>
          <p:cNvPr id="43" name="図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300" y="591333"/>
            <a:ext cx="1011115" cy="1011378"/>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670" y="1723951"/>
            <a:ext cx="1007086" cy="1007348"/>
          </a:xfrm>
          <a:prstGeom prst="rect">
            <a:avLst/>
          </a:prstGeom>
        </p:spPr>
      </p:pic>
      <p:pic>
        <p:nvPicPr>
          <p:cNvPr id="46" name="図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400" y="2918407"/>
            <a:ext cx="1081274" cy="1081556"/>
          </a:xfrm>
          <a:prstGeom prst="rect">
            <a:avLst/>
          </a:prstGeom>
        </p:spPr>
      </p:pic>
      <p:sp>
        <p:nvSpPr>
          <p:cNvPr id="14" name="TextBox 13"/>
          <p:cNvSpPr txBox="1"/>
          <p:nvPr/>
        </p:nvSpPr>
        <p:spPr>
          <a:xfrm>
            <a:off x="3207788" y="3999963"/>
            <a:ext cx="5935023" cy="715562"/>
          </a:xfrm>
          <a:prstGeom prst="rect">
            <a:avLst/>
          </a:prstGeom>
        </p:spPr>
        <p:style>
          <a:lnRef idx="1">
            <a:schemeClr val="accent4"/>
          </a:lnRef>
          <a:fillRef idx="2">
            <a:schemeClr val="accent4"/>
          </a:fillRef>
          <a:effectRef idx="1">
            <a:schemeClr val="accent4"/>
          </a:effectRef>
          <a:fontRef idx="minor">
            <a:schemeClr val="dk1"/>
          </a:fontRef>
        </p:style>
        <p:txBody>
          <a:bodyPr wrap="square" lIns="91422" tIns="45711" rIns="91422" bIns="45711" rtlCol="0">
            <a:spAutoFit/>
          </a:bodyPr>
          <a:lstStyle/>
          <a:p>
            <a:r>
              <a:rPr kumimoji="1" lang="ja-JP" altLang="en-US" sz="2025" dirty="0"/>
              <a:t>⇒運用管理・商流・サポートを中堅・中小企業向けに</a:t>
            </a:r>
            <a:endParaRPr kumimoji="1" lang="en-US" altLang="ja-JP" sz="2025" dirty="0"/>
          </a:p>
          <a:p>
            <a:r>
              <a:rPr kumimoji="1" lang="ja-JP" altLang="en-US" sz="2025" dirty="0"/>
              <a:t>　特化した新たな製品ブランド</a:t>
            </a:r>
          </a:p>
        </p:txBody>
      </p:sp>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71" y="517864"/>
            <a:ext cx="4773010" cy="3727123"/>
          </a:xfrm>
          <a:prstGeom prst="rect">
            <a:avLst/>
          </a:prstGeom>
        </p:spPr>
      </p:pic>
    </p:spTree>
    <p:extLst>
      <p:ext uri="{BB962C8B-B14F-4D97-AF65-F5344CB8AC3E}">
        <p14:creationId xmlns:p14="http://schemas.microsoft.com/office/powerpoint/2010/main" val="15210661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 calcmode="lin" valueType="num">
                                      <p:cBhvr>
                                        <p:cTn id="17" dur="500" fill="hold"/>
                                        <p:tgtEl>
                                          <p:spTgt spid="43"/>
                                        </p:tgtEl>
                                        <p:attrNameLst>
                                          <p:attrName>style.rotation</p:attrName>
                                        </p:attrNameLst>
                                      </p:cBhvr>
                                      <p:tavLst>
                                        <p:tav tm="0">
                                          <p:val>
                                            <p:fltVal val="360"/>
                                          </p:val>
                                        </p:tav>
                                        <p:tav tm="100000">
                                          <p:val>
                                            <p:fltVal val="0"/>
                                          </p:val>
                                        </p:tav>
                                      </p:tavLst>
                                    </p:anim>
                                    <p:animEffect transition="in" filter="fade">
                                      <p:cBhvr>
                                        <p:cTn id="18" dur="500"/>
                                        <p:tgtEl>
                                          <p:spTgt spid="43"/>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type="lt">
                                    <p:tmPct val="0"/>
                                  </p:iterate>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0-#ppt_w/2"/>
                                          </p:val>
                                        </p:tav>
                                        <p:tav tm="100000">
                                          <p:val>
                                            <p:strVal val="#ppt_x"/>
                                          </p:val>
                                        </p:tav>
                                      </p:tavLst>
                                    </p:anim>
                                    <p:anim calcmode="lin" valueType="num">
                                      <p:cBhvr additive="base">
                                        <p:cTn id="27" dur="500" fill="hold"/>
                                        <p:tgtEl>
                                          <p:spTgt spid="39"/>
                                        </p:tgtEl>
                                        <p:attrNameLst>
                                          <p:attrName>ppt_y</p:attrName>
                                        </p:attrNameLst>
                                      </p:cBhvr>
                                      <p:tavLst>
                                        <p:tav tm="0">
                                          <p:val>
                                            <p:strVal val="#ppt_y"/>
                                          </p:val>
                                        </p:tav>
                                        <p:tav tm="100000">
                                          <p:val>
                                            <p:strVal val="#ppt_y"/>
                                          </p:val>
                                        </p:tav>
                                      </p:tavLst>
                                    </p:anim>
                                  </p:childTnLst>
                                </p:cTn>
                              </p:par>
                              <p:par>
                                <p:cTn id="28" presetID="49" presetClass="entr" presetSubtype="0" decel="10000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 calcmode="lin" valueType="num">
                                      <p:cBhvr>
                                        <p:cTn id="32" dur="500" fill="hold"/>
                                        <p:tgtEl>
                                          <p:spTgt spid="45"/>
                                        </p:tgtEl>
                                        <p:attrNameLst>
                                          <p:attrName>style.rotation</p:attrName>
                                        </p:attrNameLst>
                                      </p:cBhvr>
                                      <p:tavLst>
                                        <p:tav tm="0">
                                          <p:val>
                                            <p:fltVal val="360"/>
                                          </p:val>
                                        </p:tav>
                                        <p:tav tm="100000">
                                          <p:val>
                                            <p:fltVal val="0"/>
                                          </p:val>
                                        </p:tav>
                                      </p:tavLst>
                                    </p:anim>
                                    <p:animEffect transition="in" filter="fade">
                                      <p:cBhvr>
                                        <p:cTn id="33" dur="500"/>
                                        <p:tgtEl>
                                          <p:spTgt spid="45"/>
                                        </p:tgtEl>
                                      </p:cBhvr>
                                    </p:animEffect>
                                  </p:childTnLst>
                                </p:cTn>
                              </p:par>
                            </p:childTnLst>
                          </p:cTn>
                        </p:par>
                        <p:par>
                          <p:cTn id="34" fill="hold">
                            <p:stCondLst>
                              <p:cond delay="2500"/>
                            </p:stCondLst>
                            <p:childTnLst>
                              <p:par>
                                <p:cTn id="35" presetID="10" presetClass="entr" presetSubtype="0" fill="hold" grpId="0" nodeType="afterEffect">
                                  <p:stCondLst>
                                    <p:cond delay="0"/>
                                  </p:stCondLst>
                                  <p:iterate type="lt">
                                    <p:tmPct val="0"/>
                                  </p:iterate>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3000"/>
                            </p:stCondLst>
                            <p:childTnLst>
                              <p:par>
                                <p:cTn id="39" presetID="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0-#ppt_w/2"/>
                                          </p:val>
                                        </p:tav>
                                        <p:tav tm="100000">
                                          <p:val>
                                            <p:strVal val="#ppt_x"/>
                                          </p:val>
                                        </p:tav>
                                      </p:tavLst>
                                    </p:anim>
                                    <p:anim calcmode="lin" valueType="num">
                                      <p:cBhvr additive="base">
                                        <p:cTn id="42" dur="500" fill="hold"/>
                                        <p:tgtEl>
                                          <p:spTgt spid="40"/>
                                        </p:tgtEl>
                                        <p:attrNameLst>
                                          <p:attrName>ppt_y</p:attrName>
                                        </p:attrNameLst>
                                      </p:cBhvr>
                                      <p:tavLst>
                                        <p:tav tm="0">
                                          <p:val>
                                            <p:strVal val="#ppt_y"/>
                                          </p:val>
                                        </p:tav>
                                        <p:tav tm="100000">
                                          <p:val>
                                            <p:strVal val="#ppt_y"/>
                                          </p:val>
                                        </p:tav>
                                      </p:tavLst>
                                    </p:anim>
                                  </p:childTnLst>
                                </p:cTn>
                              </p:par>
                              <p:par>
                                <p:cTn id="43" presetID="49" presetClass="entr" presetSubtype="0" decel="10000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childTnLst>
                          </p:cTn>
                        </p:par>
                        <p:par>
                          <p:cTn id="49" fill="hold">
                            <p:stCondLst>
                              <p:cond delay="3500"/>
                            </p:stCondLst>
                            <p:childTnLst>
                              <p:par>
                                <p:cTn id="50" presetID="10" presetClass="entr" presetSubtype="0" fill="hold" grpId="0" nodeType="afterEffect">
                                  <p:stCondLst>
                                    <p:cond delay="0"/>
                                  </p:stCondLst>
                                  <p:iterate type="lt">
                                    <p:tmPct val="0"/>
                                  </p:iterate>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par>
                          <p:cTn id="53" fill="hold">
                            <p:stCondLst>
                              <p:cond delay="4000"/>
                            </p:stCondLst>
                            <p:childTnLst>
                              <p:par>
                                <p:cTn id="54" presetID="26" presetClass="emph" presetSubtype="0" fill="hold" grpId="1" nodeType="afterEffect">
                                  <p:stCondLst>
                                    <p:cond delay="0"/>
                                  </p:stCondLst>
                                  <p:iterate type="lt">
                                    <p:tmPct val="10000"/>
                                  </p:iterate>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par>
                                <p:cTn id="57" presetID="26" presetClass="emph" presetSubtype="0" fill="hold" grpId="1" nodeType="withEffect">
                                  <p:stCondLst>
                                    <p:cond delay="0"/>
                                  </p:stCondLst>
                                  <p:iterate type="lt">
                                    <p:tmPct val="10000"/>
                                  </p:iterate>
                                  <p:childTnLst>
                                    <p:animEffect transition="out" filter="fade">
                                      <p:cBhvr>
                                        <p:cTn id="58" dur="500" tmFilter="0, 0; .2, .5; .8, .5; 1, 0"/>
                                        <p:tgtEl>
                                          <p:spTgt spid="41"/>
                                        </p:tgtEl>
                                      </p:cBhvr>
                                    </p:animEffect>
                                    <p:animScale>
                                      <p:cBhvr>
                                        <p:cTn id="59" dur="250" autoRev="1" fill="hold"/>
                                        <p:tgtEl>
                                          <p:spTgt spid="41"/>
                                        </p:tgtEl>
                                      </p:cBhvr>
                                      <p:by x="105000" y="105000"/>
                                    </p:animScale>
                                  </p:childTnLst>
                                </p:cTn>
                              </p:par>
                              <p:par>
                                <p:cTn id="60" presetID="26" presetClass="emph" presetSubtype="0" fill="hold" grpId="1" nodeType="withEffect">
                                  <p:stCondLst>
                                    <p:cond delay="0"/>
                                  </p:stCondLst>
                                  <p:iterate type="lt">
                                    <p:tmPct val="10000"/>
                                  </p:iterate>
                                  <p:childTnLst>
                                    <p:animEffect transition="out" filter="fade">
                                      <p:cBhvr>
                                        <p:cTn id="61" dur="500" tmFilter="0, 0; .2, .5; .8, .5; 1, 0"/>
                                        <p:tgtEl>
                                          <p:spTgt spid="42"/>
                                        </p:tgtEl>
                                      </p:cBhvr>
                                    </p:animEffect>
                                    <p:animScale>
                                      <p:cBhvr>
                                        <p:cTn id="62"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0" grpId="0" animBg="1"/>
      <p:bldP spid="4" grpId="0"/>
      <p:bldP spid="4" grpId="1"/>
      <p:bldP spid="41" grpId="0"/>
      <p:bldP spid="41" grpId="1"/>
      <p:bldP spid="42" grpId="0"/>
      <p:bldP spid="42"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rWYKX6Xz9EqQcLdL40d38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prWYyt5ZEWVrrrT7ycdK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SSFkmPimtESFVcfj3U5sL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WQzlzr0WkqP07Cf2cJf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WYKX6Xz9EqQcLdL40d38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HgfUNw6WESpumbVVYjY6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f_h0s9UP0uYFAd46Vk1I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jy9RbjGOYUef.7B7Xx0n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L1TZvfqJEWWCw2zcnby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njyoZvTLEmqmySApD8lp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1PrRMm7WvUeaf3dI9EQxH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I7b374tgk6BExDnq9b_r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iYaCK0FgSkCae0QZREo0p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2i3SfeGxXUCGZpwQkKN5Ig"/>
</p:tagLst>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12052</TotalTime>
  <Words>5842</Words>
  <Application>Microsoft Office PowerPoint</Application>
  <PresentationFormat>画面に合わせる (16:9)</PresentationFormat>
  <Paragraphs>1359</Paragraphs>
  <Slides>63</Slides>
  <Notes>24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63</vt:i4>
      </vt:variant>
    </vt:vector>
  </HeadingPairs>
  <TitlesOfParts>
    <vt:vector size="76" baseType="lpstr">
      <vt:lpstr>CiscoSansTT ExtraLight</vt:lpstr>
      <vt:lpstr>CiscoSansTT Light</vt:lpstr>
      <vt:lpstr>ＭＳ Ｐゴシック</vt:lpstr>
      <vt:lpstr>ＭＳ ゴシック</vt:lpstr>
      <vt:lpstr>メイリオ</vt:lpstr>
      <vt:lpstr>Arial</vt:lpstr>
      <vt:lpstr>Calibri</vt:lpstr>
      <vt:lpstr>CiscoSans</vt:lpstr>
      <vt:lpstr>CiscoSans ExtraLight</vt:lpstr>
      <vt:lpstr>CiscoSans Thin</vt:lpstr>
      <vt:lpstr>Webdings</vt:lpstr>
      <vt:lpstr>Wingdings</vt:lpstr>
      <vt:lpstr>Blue theme 2016 16x9</vt:lpstr>
      <vt:lpstr>PowerPoint プレゼンテーション</vt:lpstr>
      <vt:lpstr>目次</vt:lpstr>
      <vt:lpstr>Cisco ISRルータ：こんなお客様にご提案ください</vt:lpstr>
      <vt:lpstr> 製品紹介</vt:lpstr>
      <vt:lpstr>Cisco ISR ルータ シリーズとは</vt:lpstr>
      <vt:lpstr>なぜ企業向けルータが必要なの？</vt:lpstr>
      <vt:lpstr>Ciscoの企業向けルータ製品ポートフォリオ</vt:lpstr>
      <vt:lpstr>Cisco800シリーズの主要製品ポートフォリオ</vt:lpstr>
      <vt:lpstr>Cisco Startによる新市場開拓：C841M</vt:lpstr>
      <vt:lpstr>Cisco ISR 4000 シリーズ ポートフォリオ Cisco ISR 4400 / 4300 シリーズ</vt:lpstr>
      <vt:lpstr>Cisco ISR 4000 シリーズの4大特徴</vt:lpstr>
      <vt:lpstr>ルータを使う時はPrime Infrastructure(PI)も一緒に！</vt:lpstr>
      <vt:lpstr>販売ガイド</vt:lpstr>
      <vt:lpstr>市場動向</vt:lpstr>
      <vt:lpstr>ISR4000 シリーズのライセンス</vt:lpstr>
      <vt:lpstr>Cisco 800 シリーズのライセンス</vt:lpstr>
      <vt:lpstr>Cisco Start C841Mのライセンス(C891FJ比較)</vt:lpstr>
      <vt:lpstr>セールス コンテンツ紹介</vt:lpstr>
      <vt:lpstr>用語集</vt:lpstr>
      <vt:lpstr>よくある質問</vt:lpstr>
      <vt:lpstr>その他 詳細な製品紹介資料  マイグレーション提案向け製品紹介補足資料 Cisco Startシリーズ紹介資料 iWANソリューション紹介資料 Cisco ISRルータの強み</vt:lpstr>
      <vt:lpstr>マイグレーション提案向け 製品紹介補足資料</vt:lpstr>
      <vt:lpstr>①逃しちゃいけないルータ案件     過去日本で大量に販売されたモデルからのマイグレーション</vt:lpstr>
      <vt:lpstr>C891FJ/ C841M　簡単比較</vt:lpstr>
      <vt:lpstr>C891FJ／C841Mのポジショニング</vt:lpstr>
      <vt:lpstr>4G LTE セルラー対応 ISR 新製品</vt:lpstr>
      <vt:lpstr>Cisco 4G/LTE 製品の主な特徴</vt:lpstr>
      <vt:lpstr>利用例 – セルラーバックアップ</vt:lpstr>
      <vt:lpstr>Cisco ISR 4000 シリーズ ルータ ISR G2 (1900/2900/3900）シリーズの後継ルータ</vt:lpstr>
      <vt:lpstr>PowerPoint プレゼンテーション</vt:lpstr>
      <vt:lpstr>プラットフォーム比較</vt:lpstr>
      <vt:lpstr>Cisco Startシリーズ紹介資料</vt:lpstr>
      <vt:lpstr>②新市場開拓：Cisco Start シリーズ</vt:lpstr>
      <vt:lpstr>Cisco Startで新市場開拓：C841M</vt:lpstr>
      <vt:lpstr>販売支援体制</vt:lpstr>
      <vt:lpstr>Cisco 841M 製品概要</vt:lpstr>
      <vt:lpstr>Cisco 841M：Cisco Startにおける特徴  </vt:lpstr>
      <vt:lpstr>Cisco Configuration Professional Express クイック セットアップ ウィザード</vt:lpstr>
      <vt:lpstr>iWANソリューション紹介資料</vt:lpstr>
      <vt:lpstr>DNA ：Cisco Digital Ready Networkの思想に基づく    WAN機能高度化：IWAN+ENFV</vt:lpstr>
      <vt:lpstr>Cisco Intelligent WAN (IWAN): WAN高度化ソリューション</vt:lpstr>
      <vt:lpstr>IWANを構成する構成要素：付加サービスと集中管理</vt:lpstr>
      <vt:lpstr>企業のトラフィックは増えて続けています！</vt:lpstr>
      <vt:lpstr>企業内のトラフィックが10 倍になったら WAN の帯域も10 倍にしますか？</vt:lpstr>
      <vt:lpstr>IWAN を一言で説明すると・・・</vt:lpstr>
      <vt:lpstr>Intelligent WAN を構成する機能群</vt:lpstr>
      <vt:lpstr>IWANを構成する機能群詳細</vt:lpstr>
      <vt:lpstr>いまや企業のネットワークは複数回線契約していることが当たり前</vt:lpstr>
      <vt:lpstr>日本企業の通信回線事情</vt:lpstr>
      <vt:lpstr>複数契約した回線をどうやって使いますか？</vt:lpstr>
      <vt:lpstr>企業のトラフィックが増えているのはなぜ？</vt:lpstr>
      <vt:lpstr>IWANで何が嬉しいのか？サマリ</vt:lpstr>
      <vt:lpstr>Cisco ISRルータの強み</vt:lpstr>
      <vt:lpstr>Cisco機器全般の選定理由</vt:lpstr>
      <vt:lpstr>技術サポート：グローバルの販売チャネルとサポート体制</vt:lpstr>
      <vt:lpstr>技術サポート：保守サポート体制の比較</vt:lpstr>
      <vt:lpstr>コスト最適化：Cisco機器採用による期待できるコスト効果</vt:lpstr>
      <vt:lpstr>コスト最適化：Cisco機器採用による期待できるコスト効果</vt:lpstr>
      <vt:lpstr>将来性：SDNへの対応と高度なセキュリティの提供</vt:lpstr>
      <vt:lpstr>将来性：SDNへの対応と高度なセキュリティの提供</vt:lpstr>
      <vt:lpstr>将来性：SDNへの対応と高度なセキュリティの提供</vt:lpstr>
      <vt:lpstr>将来性：SDNへの対応と高度なセキュリティの提供</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100</cp:revision>
  <cp:lastPrinted>2017-05-22T04:36:08Z</cp:lastPrinted>
  <dcterms:created xsi:type="dcterms:W3CDTF">2016-12-14T08:39:04Z</dcterms:created>
  <dcterms:modified xsi:type="dcterms:W3CDTF">2017-06-19T07:15:00Z</dcterms:modified>
</cp:coreProperties>
</file>