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806" r:id="rId2"/>
  </p:sldMasterIdLst>
  <p:notesMasterIdLst>
    <p:notesMasterId r:id="rId45"/>
  </p:notesMasterIdLst>
  <p:sldIdLst>
    <p:sldId id="341" r:id="rId3"/>
    <p:sldId id="342" r:id="rId4"/>
    <p:sldId id="343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73" r:id="rId35"/>
    <p:sldId id="374" r:id="rId36"/>
    <p:sldId id="375" r:id="rId37"/>
    <p:sldId id="376" r:id="rId38"/>
    <p:sldId id="377" r:id="rId39"/>
    <p:sldId id="318" r:id="rId40"/>
    <p:sldId id="379" r:id="rId41"/>
    <p:sldId id="380" r:id="rId42"/>
    <p:sldId id="381" r:id="rId43"/>
    <p:sldId id="296" r:id="rId44"/>
  </p:sldIdLst>
  <p:sldSz cx="9144000" cy="5143500" type="screen16x9"/>
  <p:notesSz cx="6805613" cy="99441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CCFF"/>
    <a:srgbClr val="CC66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>
      <p:cViewPr varScale="1">
        <p:scale>
          <a:sx n="42" d="100"/>
          <a:sy n="42" d="100"/>
        </p:scale>
        <p:origin x="1107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osando\Downloads\20170417_May_PMCheck_Vol-1_Collaborati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&#12502;&#12483;&#12463;6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31694166460901"/>
          <c:y val="6.9577858624600405E-2"/>
          <c:w val="0.64929985228603504"/>
          <c:h val="0.9304221413754000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28A-42DE-8570-B80AEB03524C}"/>
              </c:ext>
            </c:extLst>
          </c:dPt>
          <c:dPt>
            <c:idx val="1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8A-42DE-8570-B80AEB03524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8A-42DE-8570-B80AEB0352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31694166460901"/>
          <c:y val="6.9577858624600405E-2"/>
          <c:w val="0.64929985228603504"/>
          <c:h val="0.9304221413754000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4F-41D3-B141-C98F9ED1B906}"/>
              </c:ext>
            </c:extLst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D4F-41D3-B141-C98F9ED1B90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4F-41D3-B141-C98F9ED1B9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31694166460901"/>
          <c:y val="6.9577858624600405E-2"/>
          <c:w val="0.64929985228603504"/>
          <c:h val="0.9304221413754000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4B-488F-B3B4-776A697240E4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4B-488F-B3B4-776A697240E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4B-488F-B3B4-776A69724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ワークスタイル変革に関する姿勢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D2-4CF8-BF81-C3AE00924F83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D2-4CF8-BF81-C3AE00924F83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BD2-4CF8-BF81-C3AE00924F83}"/>
              </c:ext>
            </c:extLst>
          </c:dPt>
          <c:dPt>
            <c:idx val="3"/>
            <c:bubble3D val="0"/>
            <c:explosion val="1"/>
            <c:spPr>
              <a:solidFill>
                <a:schemeClr val="tx2"/>
              </a:solidFill>
              <a:ln w="50800"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BD2-4CF8-BF81-C3AE00924F83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BD2-4CF8-BF81-C3AE00924F83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BD2-4CF8-BF81-C3AE00924F83}"/>
              </c:ext>
            </c:extLst>
          </c:dPt>
          <c:cat>
            <c:strRef>
              <c:f>Sheet1!$A$2:$A$7</c:f>
              <c:strCache>
                <c:ptCount val="6"/>
                <c:pt idx="0">
                  <c:v>変革へのニーズを感じておらず、実施していない</c:v>
                </c:pt>
                <c:pt idx="1">
                  <c:v>検討の経緯がなく、現在も導入していない</c:v>
                </c:pt>
                <c:pt idx="2">
                  <c:v>変革を検討（もしくは一旦推進）したが、断念</c:v>
                </c:pt>
                <c:pt idx="3">
                  <c:v>変革のニーズを感じているが、実施には至っていない</c:v>
                </c:pt>
                <c:pt idx="4">
                  <c:v>変革へのニーズを感じており、現在変革中（推進中）</c:v>
                </c:pt>
                <c:pt idx="5">
                  <c:v>すでにワークスタイル変革を実施した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0.06</c:v>
                </c:pt>
                <c:pt idx="1">
                  <c:v>0.11</c:v>
                </c:pt>
                <c:pt idx="2">
                  <c:v>0.01</c:v>
                </c:pt>
                <c:pt idx="3">
                  <c:v>0.5</c:v>
                </c:pt>
                <c:pt idx="4">
                  <c:v>0.31</c:v>
                </c:pt>
                <c:pt idx="5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BD2-4CF8-BF81-C3AE00924F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defRPr>
            </a:pPr>
            <a:r>
              <a:rPr lang="ja-JP" altLang="en-US" baseline="0" dirty="0" smtClean="0"/>
              <a:t>ワークスタイル変革を行う目的</a:t>
            </a:r>
            <a:endParaRPr lang="ja-JP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50000"/>
                </a:schemeClr>
              </a:solidFill>
              <a:latin typeface="MS PGothic" charset="-128"/>
              <a:ea typeface="MS PGothic" charset="-128"/>
              <a:cs typeface="MS PGothic" charset="-128"/>
            </a:defRPr>
          </a:pPr>
          <a:endParaRPr lang="ja-JP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Sheet1!$D$22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MS PGothic" charset="-128"/>
                    <a:ea typeface="MS PGothic" charset="-128"/>
                    <a:cs typeface="MS PGothic" charset="-128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Sheet1!$C$23:$C$29</c:f>
              <c:strCache>
                <c:ptCount val="7"/>
                <c:pt idx="0">
                  <c:v>その他</c:v>
                </c:pt>
                <c:pt idx="1">
                  <c:v>セキュリティーリスクの低減</c:v>
                </c:pt>
                <c:pt idx="2">
                  <c:v>費用削減</c:v>
                </c:pt>
                <c:pt idx="3">
                  <c:v>グローバル化への対応</c:v>
                </c:pt>
                <c:pt idx="4">
                  <c:v>コミュニケーションの活性化</c:v>
                </c:pt>
                <c:pt idx="5">
                  <c:v>イノベーションの創出</c:v>
                </c:pt>
                <c:pt idx="6">
                  <c:v>多様な人材の維持・獲得</c:v>
                </c:pt>
              </c:strCache>
            </c:strRef>
          </c:cat>
          <c:val>
            <c:numRef>
              <c:f>Sheet1!$D$23:$D$29</c:f>
              <c:numCache>
                <c:formatCode>0%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0.5</c:v>
                </c:pt>
                <c:pt idx="3">
                  <c:v>0.56000000000000005</c:v>
                </c:pt>
                <c:pt idx="4">
                  <c:v>0.48</c:v>
                </c:pt>
                <c:pt idx="5">
                  <c:v>0.49</c:v>
                </c:pt>
                <c:pt idx="6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C0-468A-A41E-9947FBBE4954}"/>
            </c:ext>
          </c:extLst>
        </c:ser>
        <c:ser>
          <c:idx val="1"/>
          <c:order val="1"/>
          <c:tx>
            <c:strRef>
              <c:f>Sheet1!$E$22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MS PGothic" charset="-128"/>
                    <a:ea typeface="MS PGothic" charset="-128"/>
                    <a:cs typeface="MS PGothic" charset="-128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Sheet1!$C$23:$C$29</c:f>
              <c:strCache>
                <c:ptCount val="7"/>
                <c:pt idx="0">
                  <c:v>その他</c:v>
                </c:pt>
                <c:pt idx="1">
                  <c:v>セキュリティーリスクの低減</c:v>
                </c:pt>
                <c:pt idx="2">
                  <c:v>費用削減</c:v>
                </c:pt>
                <c:pt idx="3">
                  <c:v>グローバル化への対応</c:v>
                </c:pt>
                <c:pt idx="4">
                  <c:v>コミュニケーションの活性化</c:v>
                </c:pt>
                <c:pt idx="5">
                  <c:v>イノベーションの創出</c:v>
                </c:pt>
                <c:pt idx="6">
                  <c:v>多様な人材の維持・獲得</c:v>
                </c:pt>
              </c:strCache>
            </c:strRef>
          </c:cat>
          <c:val>
            <c:numRef>
              <c:f>Sheet1!$E$23:$E$29</c:f>
              <c:numCache>
                <c:formatCode>0%</c:formatCode>
                <c:ptCount val="7"/>
                <c:pt idx="0">
                  <c:v>0.03</c:v>
                </c:pt>
                <c:pt idx="1">
                  <c:v>0.17</c:v>
                </c:pt>
                <c:pt idx="2">
                  <c:v>0.32</c:v>
                </c:pt>
                <c:pt idx="3">
                  <c:v>0.47</c:v>
                </c:pt>
                <c:pt idx="4">
                  <c:v>0.54</c:v>
                </c:pt>
                <c:pt idx="5">
                  <c:v>0.54</c:v>
                </c:pt>
                <c:pt idx="6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C0-468A-A41E-9947FBBE495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04396096"/>
        <c:axId val="1904427056"/>
      </c:barChart>
      <c:catAx>
        <c:axId val="1904396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defRPr>
            </a:pPr>
            <a:endParaRPr lang="ja-JP"/>
          </a:p>
        </c:txPr>
        <c:crossAx val="1904427056"/>
        <c:crosses val="autoZero"/>
        <c:auto val="1"/>
        <c:lblAlgn val="ctr"/>
        <c:lblOffset val="100"/>
        <c:noMultiLvlLbl val="0"/>
      </c:catAx>
      <c:valAx>
        <c:axId val="190442705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904396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50000"/>
                </a:schemeClr>
              </a:solidFill>
              <a:latin typeface="MS PGothic" charset="-128"/>
              <a:ea typeface="MS PGothic" charset="-128"/>
              <a:cs typeface="MS PGothic" charset="-128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50000"/>
            </a:schemeClr>
          </a:solidFill>
          <a:latin typeface="MS PGothic" charset="-128"/>
          <a:ea typeface="MS PGothic" charset="-128"/>
          <a:cs typeface="MS PGothic" charset="-128"/>
        </a:defRPr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defRPr>
            </a:pPr>
            <a:r>
              <a:rPr lang="ja-JP" altLang="en-US" sz="1600" smtClean="0">
                <a:solidFill>
                  <a:schemeClr val="tx1">
                    <a:lumMod val="50000"/>
                  </a:schemeClr>
                </a:solidFill>
              </a:rPr>
              <a:t>企業内コミュニケーションの課題認識</a:t>
            </a:r>
            <a:endParaRPr lang="ja-JP" sz="1600" dirty="0">
              <a:solidFill>
                <a:schemeClr val="tx1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50000"/>
                </a:schemeClr>
              </a:solidFill>
              <a:latin typeface="MS PGothic" charset="-128"/>
              <a:ea typeface="MS PGothic" charset="-128"/>
              <a:cs typeface="MS PGothic" charset="-128"/>
            </a:defRPr>
          </a:pPr>
          <a:endParaRPr lang="ja-JP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32B2DE">
                    <a:shade val="30000"/>
                    <a:satMod val="115000"/>
                  </a:srgbClr>
                </a:gs>
                <a:gs pos="50000">
                  <a:srgbClr val="32B2DE">
                    <a:shade val="67500"/>
                    <a:satMod val="115000"/>
                  </a:srgbClr>
                </a:gs>
                <a:gs pos="100000">
                  <a:srgbClr val="32B2DE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S PGothic" charset="-128"/>
                    <a:ea typeface="MS PGothic" charset="-128"/>
                    <a:cs typeface="MS PGothic" charset="-128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Sheet1!$B$5:$B$11</c:f>
              <c:strCache>
                <c:ptCount val="7"/>
                <c:pt idx="0">
                  <c:v>社内コミュニケーションのルールに関する責任者が不明</c:v>
                </c:pt>
                <c:pt idx="1">
                  <c:v>社内コミュニケーションのルールを変えるべき</c:v>
                </c:pt>
                <c:pt idx="2">
                  <c:v>IMをもっと活用すべき</c:v>
                </c:pt>
                <c:pt idx="3">
                  <c:v>電話での会話をもっと減らすべき</c:v>
                </c:pt>
                <c:pt idx="4">
                  <c:v>Web会議・ビデオ会議をもっと活用すべき</c:v>
                </c:pt>
                <c:pt idx="5">
                  <c:v>電子メールの数をもっと減らずべき</c:v>
                </c:pt>
                <c:pt idx="6">
                  <c:v>会議の数をもっと減らすべき</c:v>
                </c:pt>
              </c:strCache>
            </c:strRef>
          </c:cat>
          <c:val>
            <c:numRef>
              <c:f>Sheet1!$C$5:$C$11</c:f>
              <c:numCache>
                <c:formatCode>0%</c:formatCode>
                <c:ptCount val="7"/>
                <c:pt idx="0">
                  <c:v>0.49</c:v>
                </c:pt>
                <c:pt idx="1">
                  <c:v>0.51</c:v>
                </c:pt>
                <c:pt idx="2">
                  <c:v>0.53</c:v>
                </c:pt>
                <c:pt idx="3">
                  <c:v>0.56000000000000005</c:v>
                </c:pt>
                <c:pt idx="4">
                  <c:v>0.57999999999999996</c:v>
                </c:pt>
                <c:pt idx="5">
                  <c:v>0.7</c:v>
                </c:pt>
                <c:pt idx="6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9B-49FC-9AC0-A5ED1E5C8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973832144"/>
        <c:axId val="1973850976"/>
      </c:barChart>
      <c:catAx>
        <c:axId val="1973832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defRPr>
            </a:pPr>
            <a:endParaRPr lang="ja-JP"/>
          </a:p>
        </c:txPr>
        <c:crossAx val="1973850976"/>
        <c:crosses val="autoZero"/>
        <c:auto val="1"/>
        <c:lblAlgn val="l"/>
        <c:lblOffset val="100"/>
        <c:noMultiLvlLbl val="0"/>
      </c:catAx>
      <c:valAx>
        <c:axId val="1973850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S PGothic" charset="-128"/>
                <a:ea typeface="MS PGothic" charset="-128"/>
                <a:cs typeface="MS PGothic" charset="-128"/>
              </a:defRPr>
            </a:pPr>
            <a:endParaRPr lang="ja-JP"/>
          </a:p>
        </c:txPr>
        <c:crossAx val="197383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S PGothic" charset="-128"/>
          <a:ea typeface="MS PGothic" charset="-128"/>
          <a:cs typeface="MS PGothic" charset="-128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DBC382-9F94-4407-A559-B5DFFA34FEE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0FEB02-8182-442D-BDD3-F50D3E14046E}">
      <dgm:prSet phldrT="[Text]" custT="1"/>
      <dgm:spPr>
        <a:solidFill>
          <a:srgbClr val="118CD1"/>
        </a:solidFill>
      </dgm:spPr>
      <dgm:t>
        <a:bodyPr/>
        <a:lstStyle/>
        <a:p>
          <a:r>
            <a:rPr lang="ja-JP" altLang="en-US" sz="2000" dirty="0" smtClean="0">
              <a:solidFill>
                <a:schemeClr val="bg2"/>
              </a:solidFill>
              <a:latin typeface="MS PGothic" charset="-128"/>
              <a:ea typeface="MS PGothic" charset="-128"/>
              <a:cs typeface="MS PGothic" charset="-128"/>
            </a:rPr>
            <a:t>インスタント メッセージ</a:t>
          </a:r>
          <a:endParaRPr lang="en-US" sz="2000" dirty="0">
            <a:solidFill>
              <a:schemeClr val="bg2"/>
            </a:solidFill>
            <a:latin typeface="MS PGothic" charset="-128"/>
            <a:ea typeface="MS PGothic" charset="-128"/>
            <a:cs typeface="MS PGothic" charset="-128"/>
          </a:endParaRPr>
        </a:p>
      </dgm:t>
    </dgm:pt>
    <dgm:pt modelId="{2A46699E-8EAD-485D-9BB5-F32C361A9AD6}" type="parTrans" cxnId="{4001B849-E2F0-4654-A91B-629889602EFD}">
      <dgm:prSet/>
      <dgm:spPr/>
      <dgm:t>
        <a:bodyPr/>
        <a:lstStyle/>
        <a:p>
          <a:endParaRPr lang="en-US" sz="1400">
            <a:solidFill>
              <a:schemeClr val="bg2"/>
            </a:solidFill>
            <a:latin typeface="MS PGothic" charset="-128"/>
            <a:ea typeface="MS PGothic" charset="-128"/>
            <a:cs typeface="MS PGothic" charset="-128"/>
          </a:endParaRPr>
        </a:p>
      </dgm:t>
    </dgm:pt>
    <dgm:pt modelId="{A71C38E6-30DA-4119-9AD9-8ED198B1AAB4}" type="sibTrans" cxnId="{4001B849-E2F0-4654-A91B-629889602EFD}">
      <dgm:prSet/>
      <dgm:spPr/>
      <dgm:t>
        <a:bodyPr/>
        <a:lstStyle/>
        <a:p>
          <a:endParaRPr lang="en-US" sz="1400">
            <a:solidFill>
              <a:schemeClr val="bg2"/>
            </a:solidFill>
            <a:latin typeface="MS PGothic" charset="-128"/>
            <a:ea typeface="MS PGothic" charset="-128"/>
            <a:cs typeface="MS PGothic" charset="-128"/>
          </a:endParaRPr>
        </a:p>
      </dgm:t>
    </dgm:pt>
    <dgm:pt modelId="{28840335-B249-4BAE-B4AE-A981A5E6D981}">
      <dgm:prSet phldrT="[Text]" custT="1"/>
      <dgm:spPr>
        <a:solidFill>
          <a:schemeClr val="accent2">
            <a:alpha val="90000"/>
          </a:schemeClr>
        </a:solidFill>
        <a:ln>
          <a:solidFill>
            <a:schemeClr val="accent4">
              <a:alpha val="90000"/>
            </a:schemeClr>
          </a:solidFill>
        </a:ln>
      </dgm:spPr>
      <dgm:t>
        <a:bodyPr/>
        <a:lstStyle/>
        <a:p>
          <a:r>
            <a:rPr lang="ja-JP" altLang="en-US" sz="2000" dirty="0" smtClean="0">
              <a:solidFill>
                <a:schemeClr val="bg2"/>
              </a:solidFill>
              <a:latin typeface="MS PGothic" charset="-128"/>
              <a:ea typeface="MS PGothic" charset="-128"/>
              <a:cs typeface="MS PGothic" charset="-128"/>
            </a:rPr>
            <a:t>ビジネス メッセージ</a:t>
          </a:r>
          <a:endParaRPr lang="en-US" sz="2000" dirty="0">
            <a:solidFill>
              <a:schemeClr val="bg2"/>
            </a:solidFill>
            <a:latin typeface="MS PGothic" charset="-128"/>
            <a:ea typeface="MS PGothic" charset="-128"/>
            <a:cs typeface="MS PGothic" charset="-128"/>
          </a:endParaRPr>
        </a:p>
      </dgm:t>
    </dgm:pt>
    <dgm:pt modelId="{5FC5AB40-A35C-4A57-B860-1D9CB747DA48}" type="sibTrans" cxnId="{27DF1318-3DB7-4EEC-9FD8-9F980168324F}">
      <dgm:prSet/>
      <dgm:spPr/>
      <dgm:t>
        <a:bodyPr/>
        <a:lstStyle/>
        <a:p>
          <a:endParaRPr lang="en-US" sz="1400">
            <a:solidFill>
              <a:schemeClr val="bg2"/>
            </a:solidFill>
            <a:latin typeface="MS PGothic" charset="-128"/>
            <a:ea typeface="MS PGothic" charset="-128"/>
            <a:cs typeface="MS PGothic" charset="-128"/>
          </a:endParaRPr>
        </a:p>
      </dgm:t>
    </dgm:pt>
    <dgm:pt modelId="{519429D0-E91A-454A-9754-CF79C939E32C}" type="parTrans" cxnId="{27DF1318-3DB7-4EEC-9FD8-9F980168324F}">
      <dgm:prSet/>
      <dgm:spPr/>
      <dgm:t>
        <a:bodyPr/>
        <a:lstStyle/>
        <a:p>
          <a:endParaRPr lang="en-US" sz="1400">
            <a:solidFill>
              <a:schemeClr val="bg2"/>
            </a:solidFill>
            <a:latin typeface="MS PGothic" charset="-128"/>
            <a:ea typeface="MS PGothic" charset="-128"/>
            <a:cs typeface="MS PGothic" charset="-128"/>
          </a:endParaRPr>
        </a:p>
      </dgm:t>
    </dgm:pt>
    <dgm:pt modelId="{228C8A3A-97A6-41EF-9EDC-61C9256E0AF7}" type="pres">
      <dgm:prSet presAssocID="{07DBC382-9F94-4407-A559-B5DFFA34FEE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E11A334-3EE0-4378-9786-2C52C9EB33A3}" type="pres">
      <dgm:prSet presAssocID="{970FEB02-8182-442D-BDD3-F50D3E14046E}" presName="horFlow" presStyleCnt="0"/>
      <dgm:spPr/>
    </dgm:pt>
    <dgm:pt modelId="{1FDB2B35-27A0-48AE-9E53-D619DA984CC6}" type="pres">
      <dgm:prSet presAssocID="{970FEB02-8182-442D-BDD3-F50D3E14046E}" presName="bigChev" presStyleLbl="node1" presStyleIdx="0" presStyleCnt="1" custScaleX="254138" custScaleY="89345"/>
      <dgm:spPr/>
      <dgm:t>
        <a:bodyPr/>
        <a:lstStyle/>
        <a:p>
          <a:endParaRPr lang="en-US"/>
        </a:p>
      </dgm:t>
    </dgm:pt>
    <dgm:pt modelId="{25C465B8-ED28-471F-93EB-65A2525EF944}" type="pres">
      <dgm:prSet presAssocID="{519429D0-E91A-454A-9754-CF79C939E32C}" presName="parTrans" presStyleCnt="0"/>
      <dgm:spPr/>
    </dgm:pt>
    <dgm:pt modelId="{E06F2BCC-7CD5-4526-8B71-2FC7CA8CD1D7}" type="pres">
      <dgm:prSet presAssocID="{28840335-B249-4BAE-B4AE-A981A5E6D981}" presName="node" presStyleLbl="alignAccFollowNode1" presStyleIdx="0" presStyleCnt="1" custScaleX="2676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01B849-E2F0-4654-A91B-629889602EFD}" srcId="{07DBC382-9F94-4407-A559-B5DFFA34FEE4}" destId="{970FEB02-8182-442D-BDD3-F50D3E14046E}" srcOrd="0" destOrd="0" parTransId="{2A46699E-8EAD-485D-9BB5-F32C361A9AD6}" sibTransId="{A71C38E6-30DA-4119-9AD9-8ED198B1AAB4}"/>
    <dgm:cxn modelId="{AE1E6A4D-7ED2-8F49-A2B7-4911E6A90874}" type="presOf" srcId="{28840335-B249-4BAE-B4AE-A981A5E6D981}" destId="{E06F2BCC-7CD5-4526-8B71-2FC7CA8CD1D7}" srcOrd="0" destOrd="0" presId="urn:microsoft.com/office/officeart/2005/8/layout/lProcess3"/>
    <dgm:cxn modelId="{8BCD255E-3B3A-0143-8E99-3D88FC2F18BE}" type="presOf" srcId="{970FEB02-8182-442D-BDD3-F50D3E14046E}" destId="{1FDB2B35-27A0-48AE-9E53-D619DA984CC6}" srcOrd="0" destOrd="0" presId="urn:microsoft.com/office/officeart/2005/8/layout/lProcess3"/>
    <dgm:cxn modelId="{27DF1318-3DB7-4EEC-9FD8-9F980168324F}" srcId="{970FEB02-8182-442D-BDD3-F50D3E14046E}" destId="{28840335-B249-4BAE-B4AE-A981A5E6D981}" srcOrd="0" destOrd="0" parTransId="{519429D0-E91A-454A-9754-CF79C939E32C}" sibTransId="{5FC5AB40-A35C-4A57-B860-1D9CB747DA48}"/>
    <dgm:cxn modelId="{53C44114-8FFC-4F4D-985F-2010E01537A7}" type="presOf" srcId="{07DBC382-9F94-4407-A559-B5DFFA34FEE4}" destId="{228C8A3A-97A6-41EF-9EDC-61C9256E0AF7}" srcOrd="0" destOrd="0" presId="urn:microsoft.com/office/officeart/2005/8/layout/lProcess3"/>
    <dgm:cxn modelId="{9D99F641-18ED-BC42-B6A5-1BBFCF642AE5}" type="presParOf" srcId="{228C8A3A-97A6-41EF-9EDC-61C9256E0AF7}" destId="{EE11A334-3EE0-4378-9786-2C52C9EB33A3}" srcOrd="0" destOrd="0" presId="urn:microsoft.com/office/officeart/2005/8/layout/lProcess3"/>
    <dgm:cxn modelId="{1983A573-D124-6F46-9FF3-9F226951A767}" type="presParOf" srcId="{EE11A334-3EE0-4378-9786-2C52C9EB33A3}" destId="{1FDB2B35-27A0-48AE-9E53-D619DA984CC6}" srcOrd="0" destOrd="0" presId="urn:microsoft.com/office/officeart/2005/8/layout/lProcess3"/>
    <dgm:cxn modelId="{65A856A7-2E7D-A34E-B0A5-A43F2BF77AC3}" type="presParOf" srcId="{EE11A334-3EE0-4378-9786-2C52C9EB33A3}" destId="{25C465B8-ED28-471F-93EB-65A2525EF944}" srcOrd="1" destOrd="0" presId="urn:microsoft.com/office/officeart/2005/8/layout/lProcess3"/>
    <dgm:cxn modelId="{AA4E4A7F-8208-8D48-881F-6B00FD829D31}" type="presParOf" srcId="{EE11A334-3EE0-4378-9786-2C52C9EB33A3}" destId="{E06F2BCC-7CD5-4526-8B71-2FC7CA8CD1D7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B2B35-27A0-48AE-9E53-D619DA984CC6}">
      <dsp:nvSpPr>
        <dsp:cNvPr id="0" name=""/>
        <dsp:cNvSpPr/>
      </dsp:nvSpPr>
      <dsp:spPr>
        <a:xfrm>
          <a:off x="268" y="17466"/>
          <a:ext cx="4638834" cy="652333"/>
        </a:xfrm>
        <a:prstGeom prst="chevron">
          <a:avLst/>
        </a:prstGeom>
        <a:solidFill>
          <a:srgbClr val="118C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>
              <a:solidFill>
                <a:schemeClr val="bg2"/>
              </a:solidFill>
              <a:latin typeface="MS PGothic" charset="-128"/>
              <a:ea typeface="MS PGothic" charset="-128"/>
              <a:cs typeface="MS PGothic" charset="-128"/>
            </a:rPr>
            <a:t>インスタント メッセージ</a:t>
          </a:r>
          <a:endParaRPr lang="en-US" sz="2000" kern="1200" dirty="0">
            <a:solidFill>
              <a:schemeClr val="bg2"/>
            </a:solidFill>
            <a:latin typeface="MS PGothic" charset="-128"/>
            <a:ea typeface="MS PGothic" charset="-128"/>
            <a:cs typeface="MS PGothic" charset="-128"/>
          </a:endParaRPr>
        </a:p>
      </dsp:txBody>
      <dsp:txXfrm>
        <a:off x="326435" y="17466"/>
        <a:ext cx="3986501" cy="652333"/>
      </dsp:txXfrm>
    </dsp:sp>
    <dsp:sp modelId="{E06F2BCC-7CD5-4526-8B71-2FC7CA8CD1D7}">
      <dsp:nvSpPr>
        <dsp:cNvPr id="0" name=""/>
        <dsp:cNvSpPr/>
      </dsp:nvSpPr>
      <dsp:spPr>
        <a:xfrm>
          <a:off x="4401811" y="40629"/>
          <a:ext cx="4055517" cy="606006"/>
        </a:xfrm>
        <a:prstGeom prst="chevron">
          <a:avLst/>
        </a:prstGeom>
        <a:solidFill>
          <a:schemeClr val="accent2">
            <a:alpha val="90000"/>
          </a:schemeClr>
        </a:solidFill>
        <a:ln w="25400" cap="flat" cmpd="sng" algn="ctr">
          <a:solidFill>
            <a:schemeClr val="accent4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>
              <a:solidFill>
                <a:schemeClr val="bg2"/>
              </a:solidFill>
              <a:latin typeface="MS PGothic" charset="-128"/>
              <a:ea typeface="MS PGothic" charset="-128"/>
              <a:cs typeface="MS PGothic" charset="-128"/>
            </a:rPr>
            <a:t>ビジネス メッセージ</a:t>
          </a:r>
          <a:endParaRPr lang="en-US" sz="2000" kern="1200" dirty="0">
            <a:solidFill>
              <a:schemeClr val="bg2"/>
            </a:solidFill>
            <a:latin typeface="MS PGothic" charset="-128"/>
            <a:ea typeface="MS PGothic" charset="-128"/>
            <a:cs typeface="MS PGothic" charset="-128"/>
          </a:endParaRPr>
        </a:p>
      </dsp:txBody>
      <dsp:txXfrm>
        <a:off x="4704814" y="40629"/>
        <a:ext cx="3449511" cy="6060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0.16923</cdr:y>
    </cdr:from>
    <cdr:to>
      <cdr:x>0.38584</cdr:x>
      <cdr:y>0.32365</cdr:y>
    </cdr:to>
    <cdr:sp macro="" textlink="">
      <cdr:nvSpPr>
        <cdr:cNvPr id="2" name="正方形/長方形 1"/>
        <cdr:cNvSpPr/>
      </cdr:nvSpPr>
      <cdr:spPr bwMode="auto">
        <a:xfrm xmlns:a="http://schemas.openxmlformats.org/drawingml/2006/main">
          <a:off x="-728318" y="517225"/>
          <a:ext cx="1619497" cy="4719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127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none" lIns="0" tIns="0" rIns="0" bIns="0" rtlCol="0" anchor="ctr" anchorCtr="0"/>
        <a:lstStyle xmlns:a="http://schemas.openxmlformats.org/drawingml/2006/main">
          <a:defPPr>
            <a:defRPr lang="en-US"/>
          </a:defPPr>
          <a:lvl1pPr algn="l" defTabSz="457189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189" algn="l" defTabSz="457189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378" algn="l" defTabSz="457189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566" algn="l" defTabSz="457189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754" algn="l" defTabSz="457189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5943" algn="l" defTabSz="457189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132" algn="l" defTabSz="457189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320" algn="l" defTabSz="457189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509" algn="l" defTabSz="457189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ja-JP" altLang="en-US" sz="1200" dirty="0">
              <a:solidFill>
                <a:schemeClr val="tx1">
                  <a:lumMod val="50000"/>
                </a:schemeClr>
              </a:solidFill>
              <a:latin typeface="MS PGothic" charset="-128"/>
              <a:ea typeface="MS PGothic" charset="-128"/>
              <a:cs typeface="MS PGothic" charset="-128"/>
              <a:sym typeface="+mn-lt"/>
            </a:rPr>
            <a:t>変革へのニーズ</a:t>
          </a:r>
          <a:r>
            <a:rPr lang="ja-JP" altLang="en-US" sz="1200" dirty="0" smtClean="0">
              <a:solidFill>
                <a:schemeClr val="tx1">
                  <a:lumMod val="50000"/>
                </a:schemeClr>
              </a:solidFill>
              <a:latin typeface="MS PGothic" charset="-128"/>
              <a:ea typeface="MS PGothic" charset="-128"/>
              <a:cs typeface="MS PGothic" charset="-128"/>
              <a:sym typeface="+mn-lt"/>
            </a:rPr>
            <a:t>を</a:t>
          </a:r>
          <a:endParaRPr lang="en-US" altLang="ja-JP" sz="1200" dirty="0" smtClean="0">
            <a:solidFill>
              <a:schemeClr val="tx1">
                <a:lumMod val="50000"/>
              </a:schemeClr>
            </a:solidFill>
            <a:latin typeface="MS PGothic" charset="-128"/>
            <a:ea typeface="MS PGothic" charset="-128"/>
            <a:cs typeface="MS PGothic" charset="-128"/>
            <a:sym typeface="+mn-lt"/>
          </a:endParaRPr>
        </a:p>
        <a:p xmlns:a="http://schemas.openxmlformats.org/drawingml/2006/main">
          <a:r>
            <a:rPr lang="ja-JP" altLang="en-US" sz="1200" dirty="0" smtClean="0">
              <a:solidFill>
                <a:schemeClr val="tx1">
                  <a:lumMod val="50000"/>
                </a:schemeClr>
              </a:solidFill>
              <a:latin typeface="MS PGothic" charset="-128"/>
              <a:ea typeface="MS PGothic" charset="-128"/>
              <a:cs typeface="MS PGothic" charset="-128"/>
              <a:sym typeface="+mn-lt"/>
            </a:rPr>
            <a:t>感じており現在</a:t>
          </a:r>
          <a:r>
            <a:rPr lang="ja-JP" altLang="en-US" sz="1200" dirty="0">
              <a:solidFill>
                <a:schemeClr val="tx1">
                  <a:lumMod val="50000"/>
                </a:schemeClr>
              </a:solidFill>
              <a:latin typeface="MS PGothic" charset="-128"/>
              <a:ea typeface="MS PGothic" charset="-128"/>
              <a:cs typeface="MS PGothic" charset="-128"/>
              <a:sym typeface="+mn-lt"/>
            </a:rPr>
            <a:t>実施中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2E080-26C9-4DFE-BAD8-751C9EB3D8A7}" type="datetimeFigureOut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0A4A5-B44D-4FE7-9047-DDD8FDBF9A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5846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99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249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119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175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1ED5D-55C3-45F5-92D4-6CAF262C38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41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509A8-67CA-4201-ACDB-06545BB22C6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6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62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348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509A8-67CA-4201-ACDB-06545BB22C6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66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89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6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6325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defRPr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5826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25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19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4714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1" y="4560571"/>
            <a:ext cx="5852160" cy="4558904"/>
          </a:xfrm>
        </p:spPr>
        <p:txBody>
          <a:bodyPr>
            <a:noAutofit/>
          </a:bodyPr>
          <a:lstStyle/>
          <a:p>
            <a:endParaRPr lang="ja-JP" altLang="en-US" sz="700" b="1" dirty="0">
              <a:latin typeface="+mn-lt"/>
              <a:ea typeface="ＭＳ Ｐゴシック" pitchFamily="50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altLang="ja-JP" smtClean="0">
                <a:ea typeface="ＭＳ Ｐゴシック" pitchFamily="50" charset="-128"/>
              </a:rPr>
              <a:pPr>
                <a:defRPr/>
              </a:pPr>
              <a:t>29</a:t>
            </a:fld>
            <a:endParaRPr lang="ja-JP" altLang="en-US" dirty="0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9709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0837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6807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0428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941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7716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14454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6325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28165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01121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7610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3946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236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311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de-DE" sz="10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2291" name="Foliennummernplatzhalter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0D0FA5A-6AC1-A943-B232-D58F6F3A6FB1}" type="slidenum">
              <a:rPr lang="en-US" sz="1200">
                <a:latin typeface="Calibri" charset="0"/>
              </a:rPr>
              <a:pPr algn="r"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066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kumimoji="1" lang="en-US" altLang="ja-JP" sz="1200" dirty="0" smtClean="0"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873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66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79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529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248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2997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321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974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5852642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ja-JP" altLang="en-US" noProof="0"/>
              <a:t>表を追加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065767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/>
              <a:t>グラフを追加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08684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/>
              <a:t>グラフを追加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3304555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1030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kumimoji="0"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kumimoji="0"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kumimoji="0"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626388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endParaRPr kumimoji="0"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endParaRPr kumimoji="0"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endParaRPr kumimoji="0"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</a:t>
            </a:r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90847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921622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784936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17441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74569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0281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338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819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001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9378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370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ja-JP" altLang="en-US" noProof="0"/>
              <a:t>メディアを追加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3309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ja-JP" altLang="en-US" noProof="0"/>
              <a:t>メディアを追加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1243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882248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-animated gradient">
    <p:bg>
      <p:bgPr>
        <a:gradFill>
          <a:gsLst>
            <a:gs pos="0">
              <a:schemeClr val="bg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52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711_PP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mazing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156" y="2651136"/>
            <a:ext cx="4326749" cy="51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06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911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552502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2355" y="5000625"/>
            <a:ext cx="17145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Cisco Confidential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50447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81061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 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476420"/>
            <a:ext cx="8345488" cy="461622"/>
          </a:xfrm>
          <a:noFill/>
        </p:spPr>
        <p:txBody>
          <a:bodyPr vert="horz" wrap="square" lIns="91396" tIns="45699" rIns="91396" bIns="45699" rtlCol="0" anchor="ctr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431" y="4869657"/>
            <a:ext cx="3754917" cy="273844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l">
              <a:defRPr sz="5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© 2014 CISCO AND/OR ITS AFFILIATES. ALL RIGHTS RESERVED.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69657"/>
            <a:ext cx="2289089" cy="273844"/>
          </a:xfrm>
          <a:prstGeom prst="rect">
            <a:avLst/>
          </a:prstGeom>
        </p:spPr>
        <p:txBody>
          <a:bodyPr vert="horz" lIns="91396" tIns="45699" rIns="91396" bIns="45699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4F19C-724A-1D4A-BD29-B7AAEA6B33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471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 lIns="45720" tIns="22860" rIns="45720" bIns="2286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84490" y="4905375"/>
            <a:ext cx="169664" cy="1762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mtClean="0"/>
            </a:lvl1pPr>
          </a:lstStyle>
          <a:p>
            <a:fld id="{A9A7B679-AC04-9B41-A37B-4AF17ADEDA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46436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81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0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5075398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64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62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49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645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41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711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037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2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714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15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2502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226314"/>
            <a:ext cx="8580923" cy="603504"/>
          </a:xfrm>
        </p:spPr>
        <p:txBody>
          <a:bodyPr/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rgbClr val="048070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4814" y="843029"/>
            <a:ext cx="8574443" cy="3723894"/>
          </a:xfrm>
          <a:prstGeom prst="rect">
            <a:avLst/>
          </a:prstGeom>
        </p:spPr>
        <p:txBody>
          <a:bodyPr>
            <a:noAutofit/>
          </a:bodyPr>
          <a:lstStyle>
            <a:lvl1pPr marL="84535" indent="-84535">
              <a:lnSpc>
                <a:spcPct val="100000"/>
              </a:lnSpc>
              <a:spcBef>
                <a:spcPts val="2250"/>
              </a:spcBef>
              <a:buSzPct val="100000"/>
              <a:buFont typeface="Lucida Grande"/>
              <a:buChar char=" "/>
              <a:defRPr sz="1650" baseline="0">
                <a:solidFill>
                  <a:srgbClr val="435153"/>
                </a:solidFill>
                <a:latin typeface="+mj-lt"/>
              </a:defRPr>
            </a:lvl1pPr>
            <a:lvl2pPr marL="303610" indent="-130969">
              <a:lnSpc>
                <a:spcPct val="95000"/>
              </a:lnSpc>
              <a:spcBef>
                <a:spcPts val="450"/>
              </a:spcBef>
              <a:buClr>
                <a:schemeClr val="bg1">
                  <a:lumMod val="50000"/>
                </a:schemeClr>
              </a:buClr>
              <a:buFont typeface="Lucida Grande"/>
              <a:buChar char="-"/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474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no-bottom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226314"/>
            <a:ext cx="8580923" cy="603504"/>
          </a:xfrm>
        </p:spPr>
        <p:txBody>
          <a:bodyPr/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rgbClr val="048070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304864" y="4762500"/>
            <a:ext cx="8505761" cy="1600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kumimoji="0" lang="en-US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1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mazing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5" b="27614"/>
          <a:stretch/>
        </p:blipFill>
        <p:spPr>
          <a:xfrm>
            <a:off x="2401156" y="2651136"/>
            <a:ext cx="4326749" cy="51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42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21685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719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1311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048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kumimoji="0" lang="en-US" sz="600">
                <a:solidFill>
                  <a:srgbClr val="000000">
                    <a:alpha val="25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kumimoji="0" lang="en-US" sz="600" dirty="0">
              <a:solidFill>
                <a:srgbClr val="000000">
                  <a:alpha val="25000"/>
                </a:srgbClr>
              </a:solidFill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57248" y="4736431"/>
            <a:ext cx="256827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kumimoji="0"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© </a:t>
            </a:r>
            <a:r>
              <a:rPr kumimoji="0" lang="en-US" sz="600" dirty="0" smtClean="0">
                <a:solidFill>
                  <a:srgbClr val="000000">
                    <a:alpha val="25000"/>
                  </a:srgbClr>
                </a:solidFill>
                <a:cs typeface="CiscoSans Thin"/>
              </a:rPr>
              <a:t>2017  </a:t>
            </a:r>
            <a:r>
              <a:rPr kumimoji="0"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Cisco and/or its affiliates. All rights reserved.   Cisco Public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23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94" r:id="rId30"/>
    <p:sldLayoutId id="2147483795" r:id="rId31"/>
    <p:sldLayoutId id="2147483828" r:id="rId32"/>
    <p:sldLayoutId id="2147483829" r:id="rId33"/>
    <p:sldLayoutId id="2147483830" r:id="rId34"/>
    <p:sldLayoutId id="2147483831" r:id="rId35"/>
    <p:sldLayoutId id="2147483834" r:id="rId36"/>
    <p:sldLayoutId id="2147483835" r:id="rId3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4F9DAB3-EC56-47A6-BD8B-5C8085197C6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2017/5/22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CC25A11-A6D9-4330-BF14-BCEFFC53D0B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5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22" r:id="rId13"/>
    <p:sldLayoutId id="2147483823" r:id="rId14"/>
    <p:sldLayoutId id="21474838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image" Target="../media/image43.jpeg"/><Relationship Id="rId26" Type="http://schemas.openxmlformats.org/officeDocument/2006/relationships/image" Target="../media/image51.png"/><Relationship Id="rId3" Type="http://schemas.openxmlformats.org/officeDocument/2006/relationships/image" Target="../media/image29.png"/><Relationship Id="rId21" Type="http://schemas.openxmlformats.org/officeDocument/2006/relationships/image" Target="../media/image46.jpeg"/><Relationship Id="rId7" Type="http://schemas.openxmlformats.org/officeDocument/2006/relationships/image" Target="../media/image33.jpe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24" Type="http://schemas.openxmlformats.org/officeDocument/2006/relationships/image" Target="../media/image49.jpeg"/><Relationship Id="rId5" Type="http://schemas.openxmlformats.org/officeDocument/2006/relationships/image" Target="../media/image31.png"/><Relationship Id="rId15" Type="http://schemas.openxmlformats.org/officeDocument/2006/relationships/image" Target="../media/image40.jpeg"/><Relationship Id="rId23" Type="http://schemas.openxmlformats.org/officeDocument/2006/relationships/image" Target="../media/image48.png"/><Relationship Id="rId28" Type="http://schemas.openxmlformats.org/officeDocument/2006/relationships/image" Target="../media/image53.jpeg"/><Relationship Id="rId10" Type="http://schemas.openxmlformats.org/officeDocument/2006/relationships/image" Target="../media/image35.jpeg"/><Relationship Id="rId19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microsoft.com/office/2007/relationships/hdphoto" Target="../media/hdphoto5.wdp"/><Relationship Id="rId18" Type="http://schemas.openxmlformats.org/officeDocument/2006/relationships/image" Target="../media/image96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17" Type="http://schemas.microsoft.com/office/2007/relationships/hdphoto" Target="../media/hdphoto7.wdp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8.jpeg"/><Relationship Id="rId11" Type="http://schemas.microsoft.com/office/2007/relationships/hdphoto" Target="../media/hdphoto4.wdp"/><Relationship Id="rId5" Type="http://schemas.openxmlformats.org/officeDocument/2006/relationships/image" Target="../media/image87.png"/><Relationship Id="rId15" Type="http://schemas.microsoft.com/office/2007/relationships/hdphoto" Target="../media/hdphoto6.wdp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4.png"/><Relationship Id="rId18" Type="http://schemas.openxmlformats.org/officeDocument/2006/relationships/image" Target="../media/image105.png"/><Relationship Id="rId3" Type="http://schemas.openxmlformats.org/officeDocument/2006/relationships/image" Target="../media/image99.png"/><Relationship Id="rId21" Type="http://schemas.openxmlformats.org/officeDocument/2006/relationships/image" Target="../media/image108.png"/><Relationship Id="rId7" Type="http://schemas.openxmlformats.org/officeDocument/2006/relationships/image" Target="../media/image102.png"/><Relationship Id="rId12" Type="http://schemas.openxmlformats.org/officeDocument/2006/relationships/image" Target="../media/image51.png"/><Relationship Id="rId17" Type="http://schemas.openxmlformats.org/officeDocument/2006/relationships/image" Target="../media/image29.png"/><Relationship Id="rId2" Type="http://schemas.openxmlformats.org/officeDocument/2006/relationships/image" Target="../media/image36.png"/><Relationship Id="rId16" Type="http://schemas.openxmlformats.org/officeDocument/2006/relationships/image" Target="../media/image49.jpe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1.jpeg"/><Relationship Id="rId11" Type="http://schemas.openxmlformats.org/officeDocument/2006/relationships/image" Target="../media/image38.png"/><Relationship Id="rId24" Type="http://schemas.openxmlformats.org/officeDocument/2006/relationships/image" Target="../media/image31.png"/><Relationship Id="rId5" Type="http://schemas.openxmlformats.org/officeDocument/2006/relationships/image" Target="../media/image30.png"/><Relationship Id="rId15" Type="http://schemas.openxmlformats.org/officeDocument/2006/relationships/image" Target="../media/image48.png"/><Relationship Id="rId23" Type="http://schemas.openxmlformats.org/officeDocument/2006/relationships/image" Target="../media/image110.png"/><Relationship Id="rId10" Type="http://schemas.openxmlformats.org/officeDocument/2006/relationships/image" Target="../media/image37.png"/><Relationship Id="rId19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50.png"/><Relationship Id="rId14" Type="http://schemas.openxmlformats.org/officeDocument/2006/relationships/image" Target="../media/image41.png"/><Relationship Id="rId22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2.png"/><Relationship Id="rId4" Type="http://schemas.openxmlformats.org/officeDocument/2006/relationships/image" Target="../media/image11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2.png"/><Relationship Id="rId5" Type="http://schemas.microsoft.com/office/2007/relationships/hdphoto" Target="../media/hdphoto8.wdp"/><Relationship Id="rId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2.png"/><Relationship Id="rId5" Type="http://schemas.microsoft.com/office/2007/relationships/hdphoto" Target="../media/hdphoto9.wdp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2.png"/><Relationship Id="rId4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jpeg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12" Type="http://schemas.openxmlformats.org/officeDocument/2006/relationships/image" Target="../media/image1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4.png"/><Relationship Id="rId11" Type="http://schemas.openxmlformats.org/officeDocument/2006/relationships/image" Target="../media/image129.jpeg"/><Relationship Id="rId5" Type="http://schemas.openxmlformats.org/officeDocument/2006/relationships/image" Target="../media/image123.jpe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image" Target="../media/image122.jpe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jpeg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12" Type="http://schemas.openxmlformats.org/officeDocument/2006/relationships/image" Target="../media/image130.jpe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4.png"/><Relationship Id="rId11" Type="http://schemas.openxmlformats.org/officeDocument/2006/relationships/image" Target="../media/image129.jpeg"/><Relationship Id="rId5" Type="http://schemas.openxmlformats.org/officeDocument/2006/relationships/image" Target="../media/image123.jpeg"/><Relationship Id="rId15" Type="http://schemas.openxmlformats.org/officeDocument/2006/relationships/image" Target="../media/image106.png"/><Relationship Id="rId10" Type="http://schemas.openxmlformats.org/officeDocument/2006/relationships/image" Target="../media/image128.png"/><Relationship Id="rId4" Type="http://schemas.openxmlformats.org/officeDocument/2006/relationships/image" Target="../media/image122.jpe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2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tags" Target="../tags/tag3.xml"/><Relationship Id="rId7" Type="http://schemas.openxmlformats.org/officeDocument/2006/relationships/image" Target="../media/image25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ubtitle 1"/>
          <p:cNvSpPr>
            <a:spLocks noGrp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" pitchFamily="34" charset="0"/>
              </a:rPr>
              <a:t>Brand team</a:t>
            </a:r>
          </a:p>
        </p:txBody>
      </p:sp>
      <p:sp>
        <p:nvSpPr>
          <p:cNvPr id="40964" name="Text Placeholder 3"/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" pitchFamily="34" charset="0"/>
              </a:rPr>
              <a:t>Released</a:t>
            </a:r>
            <a:r>
              <a:rPr lang="en-US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" pitchFamily="34" charset="0"/>
              </a:rPr>
              <a:t>: March 2016</a:t>
            </a:r>
            <a:endParaRPr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CiscoSans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defRPr/>
            </a:pPr>
            <a:r>
              <a:rPr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Making our PowerPoint simpler and more distinctive.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latest and greatest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5" y="-223084"/>
            <a:ext cx="9139405" cy="5350560"/>
          </a:xfrm>
          <a:prstGeom prst="rect">
            <a:avLst/>
          </a:prstGeom>
        </p:spPr>
      </p:pic>
      <p:sp>
        <p:nvSpPr>
          <p:cNvPr id="12" name="テキスト ボックス 8"/>
          <p:cNvSpPr txBox="1"/>
          <p:nvPr/>
        </p:nvSpPr>
        <p:spPr>
          <a:xfrm>
            <a:off x="238940" y="1531189"/>
            <a:ext cx="77428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kumimoji="1" lang="en-US" altLang="ja-JP" sz="6000" dirty="0" smtClean="0">
                <a:solidFill>
                  <a:srgbClr val="004BA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Advantage Now</a:t>
            </a:r>
          </a:p>
          <a:p>
            <a:r>
              <a:rPr kumimoji="1" lang="ja-JP" altLang="en-US" sz="2800" dirty="0" smtClean="0">
                <a:solidFill>
                  <a:srgbClr val="004BA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クラウド会議ソリューションがもたらす働く場所改革</a:t>
            </a:r>
            <a:endParaRPr kumimoji="1" lang="ja-JP" altLang="en-US" sz="2800" dirty="0">
              <a:solidFill>
                <a:srgbClr val="004BAF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-92546"/>
            <a:ext cx="1513830" cy="105224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91839" y="3793198"/>
            <a:ext cx="5068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コラボレーションアーキテクチャー事業</a:t>
            </a:r>
            <a:endParaRPr kumimoji="1" lang="en-US" altLang="ja-JP" sz="2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ビジネス開発　山銅章太</a:t>
            </a:r>
            <a:endParaRPr kumimoji="1"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283968" y="4561323"/>
            <a:ext cx="4752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ja-JP" sz="1200" dirty="0">
                <a:latin typeface="Arial" charset="0"/>
                <a:ea typeface="ＭＳ Ｐゴシック" pitchFamily="34" charset="-128"/>
              </a:rPr>
              <a:t>本資料に記載の各社社名、製品名は、各社の商標または登録商標です。</a:t>
            </a:r>
            <a:endParaRPr lang="ja-JP" altLang="en-US" sz="1200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32442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角丸四角形 67"/>
          <p:cNvSpPr/>
          <p:nvPr/>
        </p:nvSpPr>
        <p:spPr>
          <a:xfrm>
            <a:off x="2242132" y="2083685"/>
            <a:ext cx="6836090" cy="385848"/>
          </a:xfrm>
          <a:prstGeom prst="round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7" name="角丸四角形 66"/>
          <p:cNvSpPr/>
          <p:nvPr/>
        </p:nvSpPr>
        <p:spPr>
          <a:xfrm>
            <a:off x="2203726" y="1600299"/>
            <a:ext cx="6874495" cy="427540"/>
          </a:xfrm>
          <a:prstGeom prst="roundRect">
            <a:avLst/>
          </a:prstGeom>
          <a:solidFill>
            <a:schemeClr val="accent4">
              <a:lumMod val="75000"/>
              <a:alpha val="1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6" name="角丸四角形 65"/>
          <p:cNvSpPr/>
          <p:nvPr/>
        </p:nvSpPr>
        <p:spPr>
          <a:xfrm>
            <a:off x="2203726" y="1046750"/>
            <a:ext cx="6874495" cy="462658"/>
          </a:xfrm>
          <a:prstGeom prst="roundRect">
            <a:avLst/>
          </a:prstGeom>
          <a:solidFill>
            <a:schemeClr val="accent2">
              <a:lumMod val="75000"/>
              <a:alpha val="1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-27374" y="-28590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0" name="タイトル 2"/>
          <p:cNvSpPr txBox="1">
            <a:spLocks/>
          </p:cNvSpPr>
          <p:nvPr/>
        </p:nvSpPr>
        <p:spPr bwMode="auto">
          <a:xfrm>
            <a:off x="129856" y="-2859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b="0" i="0" kern="1200">
                <a:solidFill>
                  <a:schemeClr val="tx2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変化しているワークスタイル変革の目的</a:t>
            </a:r>
            <a:endParaRPr kumimoji="1" lang="ja-JP" alt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graphicFrame>
        <p:nvGraphicFramePr>
          <p:cNvPr id="56" name="グラフ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5648950"/>
              </p:ext>
            </p:extLst>
          </p:nvPr>
        </p:nvGraphicFramePr>
        <p:xfrm>
          <a:off x="4839" y="565047"/>
          <a:ext cx="6461842" cy="4373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7" name="テキスト ボックス 56"/>
          <p:cNvSpPr txBox="1"/>
          <p:nvPr/>
        </p:nvSpPr>
        <p:spPr>
          <a:xfrm>
            <a:off x="5301695" y="4607215"/>
            <a:ext cx="5776071" cy="230609"/>
          </a:xfrm>
          <a:prstGeom prst="rect">
            <a:avLst/>
          </a:prstGeom>
          <a:noFill/>
        </p:spPr>
        <p:txBody>
          <a:bodyPr wrap="square" lIns="58500" tIns="58500" rIns="58500" bIns="58500" rtlCol="0" anchor="ctr" anchorCtr="0">
            <a:spAutoFit/>
          </a:bodyPr>
          <a:lstStyle/>
          <a:p>
            <a:pPr marL="216687" indent="-216687"/>
            <a:r>
              <a:rPr lang="ja-JP" altLang="en-US" sz="731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</a:rPr>
              <a:t>出所：デロイトトーマツコンサルティング</a:t>
            </a:r>
            <a:r>
              <a:rPr lang="en-US" altLang="ja-JP" sz="731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731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</a:rPr>
              <a:t>「ワークスタイル実態調査</a:t>
            </a:r>
            <a:r>
              <a:rPr lang="en-US" altLang="ja-JP" sz="731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</a:rPr>
              <a:t>2015</a:t>
            </a:r>
            <a:r>
              <a:rPr lang="ja-JP" altLang="en-US" sz="731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</a:rPr>
              <a:t>」</a:t>
            </a:r>
            <a:r>
              <a:rPr lang="ja-JP" altLang="en-US" sz="731" dirty="0" smtClean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</a:rPr>
              <a:t>を基にシスコ作成</a:t>
            </a:r>
            <a:endParaRPr lang="en-US" altLang="ja-JP" sz="731" dirty="0">
              <a:solidFill>
                <a:srgbClr val="00000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8" name="右矢印 57"/>
          <p:cNvSpPr/>
          <p:nvPr/>
        </p:nvSpPr>
        <p:spPr>
          <a:xfrm rot="19287529">
            <a:off x="5116518" y="1216259"/>
            <a:ext cx="367632" cy="200449"/>
          </a:xfrm>
          <a:prstGeom prst="rightArrow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9" name="右矢印 58"/>
          <p:cNvSpPr/>
          <p:nvPr/>
        </p:nvSpPr>
        <p:spPr>
          <a:xfrm rot="19287529">
            <a:off x="3973886" y="1734691"/>
            <a:ext cx="367632" cy="200449"/>
          </a:xfrm>
          <a:prstGeom prst="rightArrow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0" name="右矢印 59"/>
          <p:cNvSpPr/>
          <p:nvPr/>
        </p:nvSpPr>
        <p:spPr>
          <a:xfrm rot="19287529">
            <a:off x="3931710" y="2211430"/>
            <a:ext cx="367632" cy="200449"/>
          </a:xfrm>
          <a:prstGeom prst="rightArrow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543491" y="1008345"/>
            <a:ext cx="2265895" cy="52322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離職率低減・働きやすいオフィス作り・魅力ある職場</a:t>
            </a:r>
            <a:endParaRPr kumimoji="1" lang="ja-JP" altLang="en-US" sz="14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543490" y="1661230"/>
            <a:ext cx="2265895" cy="307777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俊敏に変化する組織づくり</a:t>
            </a:r>
            <a:endParaRPr kumimoji="1" lang="ja-JP" altLang="en-US" sz="14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543491" y="2122090"/>
            <a:ext cx="2265895" cy="307777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情報の整理とフローの改善</a:t>
            </a:r>
            <a:endParaRPr kumimoji="1" lang="ja-JP" altLang="en-US" sz="14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8954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23525" y="2214330"/>
            <a:ext cx="7373760" cy="683222"/>
          </a:xfrm>
        </p:spPr>
        <p:txBody>
          <a:bodyPr/>
          <a:lstStyle/>
          <a:p>
            <a:r>
              <a:rPr kumimoji="1" lang="ja-JP" altLang="en-US" sz="4800" b="1" smtClean="0">
                <a:latin typeface="MS PGothic" charset="-128"/>
                <a:ea typeface="MS PGothic" charset="-128"/>
                <a:cs typeface="MS PGothic" charset="-128"/>
              </a:rPr>
              <a:t>コミュニケーションの活性化</a:t>
            </a:r>
            <a:endParaRPr kumimoji="1" lang="ja-JP" altLang="en-US" sz="4800" b="1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923525" y="3032610"/>
            <a:ext cx="72201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601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-1805" y="-1385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タイトル 2"/>
          <p:cNvSpPr txBox="1">
            <a:spLocks/>
          </p:cNvSpPr>
          <p:nvPr/>
        </p:nvSpPr>
        <p:spPr bwMode="auto">
          <a:xfrm>
            <a:off x="78615" y="-7819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b="0" i="0" kern="1200">
                <a:solidFill>
                  <a:schemeClr val="tx2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多くの社員は実は課題を認識している</a:t>
            </a:r>
            <a:endParaRPr kumimoji="1" lang="ja-JP" alt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graphicFrame>
        <p:nvGraphicFramePr>
          <p:cNvPr id="8" name="グラフ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3902046"/>
              </p:ext>
            </p:extLst>
          </p:nvPr>
        </p:nvGraphicFramePr>
        <p:xfrm>
          <a:off x="270640" y="651500"/>
          <a:ext cx="7062085" cy="4008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1461194" y="4660470"/>
            <a:ext cx="41861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出典</a:t>
            </a:r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ガートナー</a:t>
            </a:r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/ 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調査</a:t>
            </a:r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2016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ja-JP" altLang="en-US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　　　　　　　</a:t>
            </a:r>
            <a:r>
              <a:rPr kumimoji="1" lang="en-US" altLang="ja-JP" sz="10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n=515</a:t>
            </a:r>
            <a:endParaRPr kumimoji="1" lang="ja-JP" altLang="en-US" sz="10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32665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0" y="0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691" y="-39790"/>
            <a:ext cx="8345488" cy="731837"/>
          </a:xfrm>
        </p:spPr>
        <p:txBody>
          <a:bodyPr/>
          <a:lstStyle/>
          <a:p>
            <a:r>
              <a:rPr kumimoji="1" lang="ja-JP" altLang="en-US" sz="2800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チームのコミュニケーション</a:t>
            </a:r>
            <a:endParaRPr kumimoji="1" lang="ja-JP" altLang="en-US" sz="2800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-3581327" y="1150765"/>
            <a:ext cx="17264894" cy="3325219"/>
            <a:chOff x="-3619732" y="1202117"/>
            <a:chExt cx="17264894" cy="3325219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188858" y="1202117"/>
              <a:ext cx="13456304" cy="3325219"/>
              <a:chOff x="188858" y="1202117"/>
              <a:chExt cx="13456304" cy="3325219"/>
            </a:xfrm>
          </p:grpSpPr>
          <p:grpSp>
            <p:nvGrpSpPr>
              <p:cNvPr id="2" name="グループ化 1"/>
              <p:cNvGrpSpPr/>
              <p:nvPr/>
            </p:nvGrpSpPr>
            <p:grpSpPr>
              <a:xfrm>
                <a:off x="188858" y="1202117"/>
                <a:ext cx="8758333" cy="3325219"/>
                <a:chOff x="188858" y="1202117"/>
                <a:chExt cx="8758333" cy="3325219"/>
              </a:xfrm>
            </p:grpSpPr>
            <p:pic>
              <p:nvPicPr>
                <p:cNvPr id="1027" name="Picture 3" descr="C:\Users\iiwata\Documents\1 Work\4 Marketing Assets\People\IG00696s-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6016" y="1707654"/>
                  <a:ext cx="4231175" cy="281968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  <a:extLst/>
              </p:spPr>
            </p:pic>
            <p:pic>
              <p:nvPicPr>
                <p:cNvPr id="1028" name="Picture 4" descr="C:\Users\iiwata\Documents\1 Work\4 Marketing Assets\People\AN13978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8858" y="1707654"/>
                  <a:ext cx="4229522" cy="281968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  <a:extLst/>
              </p:spPr>
            </p:pic>
            <p:sp>
              <p:nvSpPr>
                <p:cNvPr id="5" name="正方形/長方形 4"/>
                <p:cNvSpPr/>
                <p:nvPr/>
              </p:nvSpPr>
              <p:spPr>
                <a:xfrm>
                  <a:off x="997375" y="1202117"/>
                  <a:ext cx="245131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/>
                  <a:r>
                    <a:rPr lang="ja-JP" altLang="en-US" sz="2400" dirty="0">
                      <a:solidFill>
                        <a:sysClr val="windowText" lastClr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メイリオ" panose="020B0604030504040204" pitchFamily="50" charset="-128"/>
                    </a:rPr>
                    <a:t>会議・打ち合わせ</a:t>
                  </a:r>
                </a:p>
              </p:txBody>
            </p:sp>
            <p:sp>
              <p:nvSpPr>
                <p:cNvPr id="9" name="正方形/長方形 8"/>
                <p:cNvSpPr/>
                <p:nvPr/>
              </p:nvSpPr>
              <p:spPr>
                <a:xfrm>
                  <a:off x="6123717" y="1202117"/>
                  <a:ext cx="141577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/>
                  <a:r>
                    <a:rPr lang="ja-JP" altLang="en-US" sz="2400" dirty="0" smtClean="0">
                      <a:solidFill>
                        <a:sysClr val="windowText" lastClr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メイリオ" panose="020B0604030504040204" pitchFamily="50" charset="-128"/>
                    </a:rPr>
                    <a:t>情報共有</a:t>
                  </a:r>
                  <a:endParaRPr lang="ja-JP" altLang="en-US" sz="2400" dirty="0">
                    <a:solidFill>
                      <a:sysClr val="windowText" lastClr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7" name="テキスト ボックス 6"/>
              <p:cNvSpPr txBox="1"/>
              <p:nvPr/>
            </p:nvSpPr>
            <p:spPr>
              <a:xfrm>
                <a:off x="9540706" y="2002763"/>
                <a:ext cx="41044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563" indent="-182563"/>
                <a:r>
                  <a:rPr lang="ja-JP" altLang="en-US" sz="2800" dirty="0" smtClean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「メール頼り」</a:t>
                </a:r>
                <a:endParaRPr lang="en-US" altLang="ja-JP" sz="2800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9540706" y="2862962"/>
                <a:ext cx="41044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563" indent="-182563"/>
                <a:r>
                  <a:rPr lang="ja-JP" altLang="en-US" sz="2800" dirty="0" smtClean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「</a:t>
                </a:r>
                <a:r>
                  <a:rPr lang="en-US" altLang="ja-JP" sz="2800" dirty="0" smtClean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Re: </a:t>
                </a:r>
                <a:r>
                  <a:rPr lang="ja-JP" altLang="en-US" sz="2800" dirty="0" smtClean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であふれる」</a:t>
                </a:r>
                <a:endParaRPr lang="en-US" altLang="ja-JP" sz="2800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9524283" y="3802963"/>
                <a:ext cx="41044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563" indent="-182563"/>
                <a:r>
                  <a:rPr lang="ja-JP" altLang="en-US" sz="2800" dirty="0" smtClean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「管理できない」</a:t>
                </a:r>
                <a:endParaRPr lang="en-US" altLang="ja-JP" sz="2800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2" name="テキスト ボックス 11"/>
            <p:cNvSpPr txBox="1"/>
            <p:nvPr/>
          </p:nvSpPr>
          <p:spPr>
            <a:xfrm>
              <a:off x="-3619732" y="2002763"/>
              <a:ext cx="4104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/>
              <a:r>
                <a:rPr lang="ja-JP" altLang="en-US" sz="2800" dirty="0" smtClean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「長引く」</a:t>
              </a:r>
              <a:endParaRPr lang="en-US" altLang="ja-JP" sz="28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-3603309" y="2783799"/>
              <a:ext cx="4104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/>
              <a:r>
                <a:rPr lang="ja-JP" altLang="en-US" sz="2800" dirty="0" smtClean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「会議室がない。。」</a:t>
              </a:r>
              <a:endParaRPr lang="en-US" altLang="ja-JP" sz="28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-3603309" y="3636082"/>
              <a:ext cx="4104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/>
              <a:r>
                <a:rPr lang="ja-JP" altLang="en-US" sz="2800" dirty="0" smtClean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「共有が難しい」</a:t>
              </a:r>
              <a:endParaRPr lang="en-US" altLang="ja-JP" sz="28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103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371 L 0.43021 0.005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0" y="0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-39790"/>
            <a:ext cx="8345488" cy="731837"/>
          </a:xfrm>
        </p:spPr>
        <p:txBody>
          <a:bodyPr/>
          <a:lstStyle/>
          <a:p>
            <a:r>
              <a:rPr kumimoji="1" lang="ja-JP" altLang="en-US" sz="2800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チームのコミュニケーション</a:t>
            </a:r>
            <a:endParaRPr kumimoji="1" lang="ja-JP" altLang="en-US" sz="2800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-3531455" y="1150765"/>
            <a:ext cx="17248471" cy="3325219"/>
            <a:chOff x="-3531455" y="1202117"/>
            <a:chExt cx="17248471" cy="3325219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179512" y="1202117"/>
              <a:ext cx="13537504" cy="3325219"/>
              <a:chOff x="179512" y="1202117"/>
              <a:chExt cx="13537504" cy="3325219"/>
            </a:xfrm>
          </p:grpSpPr>
          <p:grpSp>
            <p:nvGrpSpPr>
              <p:cNvPr id="2" name="グループ化 1"/>
              <p:cNvGrpSpPr/>
              <p:nvPr/>
            </p:nvGrpSpPr>
            <p:grpSpPr>
              <a:xfrm>
                <a:off x="179512" y="1202117"/>
                <a:ext cx="8767679" cy="3325219"/>
                <a:chOff x="179512" y="1202117"/>
                <a:chExt cx="8767679" cy="3325219"/>
              </a:xfrm>
            </p:grpSpPr>
            <p:pic>
              <p:nvPicPr>
                <p:cNvPr id="1027" name="Picture 3" descr="C:\Users\iiwata\Documents\1 Work\4 Marketing Assets\People\IG00696s-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6016" y="1707654"/>
                  <a:ext cx="4231175" cy="281968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  <a:extLst/>
              </p:spPr>
            </p:pic>
            <p:pic>
              <p:nvPicPr>
                <p:cNvPr id="1028" name="Picture 4" descr="C:\Users\iiwata\Documents\1 Work\4 Marketing Assets\People\AN13978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512" y="1707654"/>
                  <a:ext cx="4229522" cy="281968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  <a:extLst/>
              </p:spPr>
            </p:pic>
            <p:sp>
              <p:nvSpPr>
                <p:cNvPr id="5" name="正方形/長方形 4"/>
                <p:cNvSpPr/>
                <p:nvPr/>
              </p:nvSpPr>
              <p:spPr>
                <a:xfrm>
                  <a:off x="997375" y="1202117"/>
                  <a:ext cx="245131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/>
                  <a:r>
                    <a:rPr lang="ja-JP" altLang="en-US" sz="2400" dirty="0">
                      <a:solidFill>
                        <a:sysClr val="windowText" lastClr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メイリオ" panose="020B0604030504040204" pitchFamily="50" charset="-128"/>
                    </a:rPr>
                    <a:t>会議・打ち合わせ</a:t>
                  </a:r>
                </a:p>
              </p:txBody>
            </p:sp>
            <p:sp>
              <p:nvSpPr>
                <p:cNvPr id="9" name="正方形/長方形 8"/>
                <p:cNvSpPr/>
                <p:nvPr/>
              </p:nvSpPr>
              <p:spPr>
                <a:xfrm>
                  <a:off x="6123717" y="1202117"/>
                  <a:ext cx="141577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/>
                  <a:r>
                    <a:rPr lang="ja-JP" altLang="en-US" sz="2400" dirty="0" smtClean="0">
                      <a:solidFill>
                        <a:sysClr val="windowText" lastClr="00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メイリオ" panose="020B0604030504040204" pitchFamily="50" charset="-128"/>
                    </a:rPr>
                    <a:t>情報共有</a:t>
                  </a:r>
                  <a:endParaRPr lang="ja-JP" altLang="en-US" sz="2400" dirty="0">
                    <a:solidFill>
                      <a:sysClr val="windowText" lastClr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7" name="テキスト ボックス 6"/>
              <p:cNvSpPr txBox="1"/>
              <p:nvPr/>
            </p:nvSpPr>
            <p:spPr>
              <a:xfrm>
                <a:off x="9612560" y="1995686"/>
                <a:ext cx="41044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563" indent="-182563"/>
                <a:r>
                  <a:rPr lang="ja-JP" altLang="en-US" sz="2800" dirty="0" smtClean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「メール頼り」</a:t>
                </a:r>
                <a:endParaRPr lang="en-US" altLang="ja-JP" sz="2800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9612560" y="2855885"/>
                <a:ext cx="41044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563" indent="-182563"/>
                <a:r>
                  <a:rPr lang="ja-JP" altLang="en-US" sz="2800" dirty="0" smtClean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「</a:t>
                </a:r>
                <a:r>
                  <a:rPr lang="en-US" altLang="ja-JP" sz="2800" dirty="0" smtClean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Re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: Re</a:t>
                </a:r>
                <a:r>
                  <a:rPr lang="en-US" altLang="ja-JP" sz="2800" dirty="0" smtClean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: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 Re</a:t>
                </a:r>
                <a:r>
                  <a:rPr lang="en-US" altLang="ja-JP" sz="2800" dirty="0" smtClean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:</a:t>
                </a:r>
                <a:r>
                  <a:rPr lang="is-IS" altLang="ja-JP" sz="2800" dirty="0" smtClean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…</a:t>
                </a:r>
                <a:r>
                  <a:rPr lang="en-US" altLang="ja-JP" sz="2800" dirty="0" smtClean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 </a:t>
                </a:r>
                <a:r>
                  <a:rPr lang="ja-JP" altLang="en-US" sz="2800" dirty="0" smtClean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」</a:t>
                </a:r>
                <a:endParaRPr lang="en-US" altLang="ja-JP" sz="2800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9612560" y="3795886"/>
                <a:ext cx="41044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563" indent="-182563"/>
                <a:r>
                  <a:rPr lang="ja-JP" altLang="en-US" sz="2800" dirty="0" smtClean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「管理できない」</a:t>
                </a:r>
                <a:endParaRPr lang="en-US" altLang="ja-JP" sz="2800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2" name="テキスト ボックス 11"/>
            <p:cNvSpPr txBox="1"/>
            <p:nvPr/>
          </p:nvSpPr>
          <p:spPr>
            <a:xfrm>
              <a:off x="-3531455" y="1995686"/>
              <a:ext cx="4104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/>
              <a:r>
                <a:rPr lang="ja-JP" altLang="en-US" sz="2800" dirty="0" smtClean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「長引く」</a:t>
              </a:r>
              <a:endParaRPr lang="en-US" altLang="ja-JP" sz="28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-3531455" y="2829577"/>
              <a:ext cx="4104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/>
              <a:r>
                <a:rPr lang="ja-JP" altLang="en-US" sz="2800" dirty="0" smtClean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「会議室がない。。」</a:t>
              </a:r>
              <a:endParaRPr lang="en-US" altLang="ja-JP" sz="28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-3531455" y="3674487"/>
              <a:ext cx="4104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/>
              <a:r>
                <a:rPr lang="ja-JP" altLang="en-US" sz="2800" dirty="0" smtClean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「共有が難しい」</a:t>
              </a:r>
              <a:endParaRPr lang="en-US" altLang="ja-JP" sz="28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3704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3.58025E-6 L -0.55677 -0.004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30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図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50" y="2606114"/>
            <a:ext cx="351214" cy="414686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25" y="3425967"/>
            <a:ext cx="344546" cy="48925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98" y="3528679"/>
            <a:ext cx="669664" cy="281338"/>
          </a:xfrm>
          <a:prstGeom prst="rect">
            <a:avLst/>
          </a:prstGeom>
        </p:spPr>
      </p:pic>
      <p:cxnSp>
        <p:nvCxnSpPr>
          <p:cNvPr id="4" name="直線矢印コネクタ 3"/>
          <p:cNvCxnSpPr/>
          <p:nvPr/>
        </p:nvCxnSpPr>
        <p:spPr>
          <a:xfrm>
            <a:off x="270640" y="3080322"/>
            <a:ext cx="8602720" cy="0"/>
          </a:xfrm>
          <a:prstGeom prst="straightConnector1">
            <a:avLst/>
          </a:prstGeom>
          <a:ln w="44450">
            <a:solidFill>
              <a:srgbClr val="2968A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7" y="3329408"/>
            <a:ext cx="467155" cy="5146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4" y="3435977"/>
            <a:ext cx="344546" cy="48925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16" y="1314728"/>
            <a:ext cx="258457" cy="305166"/>
          </a:xfrm>
          <a:prstGeom prst="rect">
            <a:avLst/>
          </a:prstGeom>
        </p:spPr>
      </p:pic>
      <p:sp>
        <p:nvSpPr>
          <p:cNvPr id="15" name="角丸四角形 14"/>
          <p:cNvSpPr/>
          <p:nvPr/>
        </p:nvSpPr>
        <p:spPr>
          <a:xfrm>
            <a:off x="82861" y="4017376"/>
            <a:ext cx="1075970" cy="585366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新販売プロモーションのアイデアが ひらめく</a:t>
            </a:r>
            <a:endParaRPr kumimoji="1" lang="ja-JP" altLang="en-US" sz="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1000335" y="2984309"/>
            <a:ext cx="192025" cy="19202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1312876" y="4042264"/>
            <a:ext cx="1132423" cy="870677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営業販売推進課のメンバー全員の予定があう日、</a:t>
            </a:r>
            <a:r>
              <a:rPr kumimoji="1" lang="en-US" altLang="ja-JP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会議室があいている日を検索</a:t>
            </a:r>
            <a:endParaRPr kumimoji="1" lang="ja-JP" altLang="en-US" sz="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2344510" y="2979893"/>
            <a:ext cx="192025" cy="192025"/>
          </a:xfrm>
          <a:prstGeom prst="ellipse">
            <a:avLst/>
          </a:prstGeom>
          <a:solidFill>
            <a:srgbClr val="FF0000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193830" y="891237"/>
            <a:ext cx="1501505" cy="1702935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t">
            <a:noAutofit/>
          </a:bodyPr>
          <a:lstStyle/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ついにキックオフ会議！　ただし１名がインフルエンザで欠席。</a:t>
            </a:r>
            <a:endParaRPr kumimoji="1" lang="ja-JP" altLang="en-US" sz="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45" y="3435977"/>
            <a:ext cx="344546" cy="489255"/>
          </a:xfrm>
          <a:prstGeom prst="rect">
            <a:avLst/>
          </a:prstGeom>
        </p:spPr>
      </p:pic>
      <p:sp>
        <p:nvSpPr>
          <p:cNvPr id="29" name="円/楕円 28"/>
          <p:cNvSpPr/>
          <p:nvPr/>
        </p:nvSpPr>
        <p:spPr>
          <a:xfrm>
            <a:off x="3842305" y="2979893"/>
            <a:ext cx="192025" cy="192025"/>
          </a:xfrm>
          <a:prstGeom prst="ellipse">
            <a:avLst/>
          </a:prstGeom>
          <a:solidFill>
            <a:srgbClr val="FF0000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0" name="Picture 13" descr="「プリンター」の画像検索結果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5" y="1555730"/>
            <a:ext cx="359122" cy="35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テキスト ボックス 30"/>
          <p:cNvSpPr txBox="1"/>
          <p:nvPr/>
        </p:nvSpPr>
        <p:spPr>
          <a:xfrm>
            <a:off x="229088" y="1935913"/>
            <a:ext cx="840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人数分の資料を印刷</a:t>
            </a:r>
            <a:endParaRPr kumimoji="1" lang="ja-JP" altLang="en-US" sz="8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2" name="Picture 17" descr="「プロジェクター　アイコン」の画像検索結果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11" y="1919103"/>
            <a:ext cx="495220" cy="4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テキスト ボックス 32"/>
          <p:cNvSpPr txBox="1"/>
          <p:nvPr/>
        </p:nvSpPr>
        <p:spPr>
          <a:xfrm>
            <a:off x="848943" y="1674073"/>
            <a:ext cx="96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プロジェクターの確保を忘れる。。</a:t>
            </a:r>
            <a:endParaRPr kumimoji="1" lang="ja-JP" altLang="en-US" sz="8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3" name="図形グループ 52"/>
          <p:cNvGrpSpPr/>
          <p:nvPr/>
        </p:nvGrpSpPr>
        <p:grpSpPr>
          <a:xfrm>
            <a:off x="1870437" y="1851362"/>
            <a:ext cx="1162216" cy="1001738"/>
            <a:chOff x="2086053" y="1292030"/>
            <a:chExt cx="1294827" cy="1390407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6694" y="1650030"/>
              <a:ext cx="366346" cy="522601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053" y="1671675"/>
              <a:ext cx="385415" cy="501040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02944" y="2155997"/>
              <a:ext cx="377936" cy="526440"/>
            </a:xfrm>
            <a:prstGeom prst="rect">
              <a:avLst/>
            </a:prstGeom>
          </p:spPr>
        </p:pic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16" y="1870698"/>
              <a:ext cx="643755" cy="522142"/>
            </a:xfrm>
            <a:prstGeom prst="rect">
              <a:avLst/>
            </a:prstGeom>
          </p:spPr>
        </p:pic>
        <p:pic>
          <p:nvPicPr>
            <p:cNvPr id="34" name="Picture 19" descr="「ホワイトボード　アイコン」の画像検索結果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248" y="1292030"/>
              <a:ext cx="454606" cy="454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角丸四角形 35"/>
          <p:cNvSpPr/>
          <p:nvPr/>
        </p:nvSpPr>
        <p:spPr>
          <a:xfrm>
            <a:off x="2599344" y="4057091"/>
            <a:ext cx="1203714" cy="870677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企画の詰めが甘いと課長より指摘され、再検討して再度会議のセットアップを命じられる</a:t>
            </a:r>
            <a:endParaRPr kumimoji="1" lang="ja-JP" altLang="en-US" sz="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43" name="図形グループ 42"/>
          <p:cNvGrpSpPr/>
          <p:nvPr/>
        </p:nvGrpSpPr>
        <p:grpSpPr>
          <a:xfrm>
            <a:off x="3343040" y="1774552"/>
            <a:ext cx="1129965" cy="1078929"/>
            <a:chOff x="4370342" y="886243"/>
            <a:chExt cx="1343610" cy="1390407"/>
          </a:xfrm>
        </p:grpSpPr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09766" y="1244243"/>
              <a:ext cx="366346" cy="522601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125" y="1265888"/>
              <a:ext cx="385415" cy="501040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16" y="1750210"/>
              <a:ext cx="377936" cy="526440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342" y="1705103"/>
              <a:ext cx="368628" cy="465905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188" y="1464911"/>
              <a:ext cx="643755" cy="522142"/>
            </a:xfrm>
            <a:prstGeom prst="rect">
              <a:avLst/>
            </a:prstGeom>
          </p:spPr>
        </p:pic>
        <p:pic>
          <p:nvPicPr>
            <p:cNvPr id="42" name="Picture 19" descr="「ホワイトボード　アイコン」の画像検索結果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7320" y="886243"/>
              <a:ext cx="454606" cy="454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図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90" y="3535657"/>
            <a:ext cx="717527" cy="301446"/>
          </a:xfrm>
          <a:prstGeom prst="rect">
            <a:avLst/>
          </a:prstGeom>
        </p:spPr>
      </p:pic>
      <p:sp>
        <p:nvSpPr>
          <p:cNvPr id="57" name="角丸四角形 56"/>
          <p:cNvSpPr/>
          <p:nvPr/>
        </p:nvSpPr>
        <p:spPr>
          <a:xfrm>
            <a:off x="2501821" y="881930"/>
            <a:ext cx="1987268" cy="860061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ようやく全員が揃い、プロモーションのためのアクション項目、オーナーを決定！　ただし、、課長が別の会議のために途中で退席</a:t>
            </a:r>
            <a:r>
              <a:rPr kumimoji="1" lang="ja-JP" altLang="en-US" sz="90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し、決定事項を別途説明することになる。</a:t>
            </a:r>
            <a:endParaRPr kumimoji="1" lang="ja-JP" altLang="en-US" sz="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8" name="円/楕円 57"/>
          <p:cNvSpPr/>
          <p:nvPr/>
        </p:nvSpPr>
        <p:spPr>
          <a:xfrm>
            <a:off x="3007272" y="2983583"/>
            <a:ext cx="192025" cy="19202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30" y="3435977"/>
            <a:ext cx="344546" cy="489255"/>
          </a:xfrm>
          <a:prstGeom prst="rect">
            <a:avLst/>
          </a:prstGeom>
        </p:spPr>
      </p:pic>
      <p:sp>
        <p:nvSpPr>
          <p:cNvPr id="60" name="円/楕円 59"/>
          <p:cNvSpPr/>
          <p:nvPr/>
        </p:nvSpPr>
        <p:spPr>
          <a:xfrm>
            <a:off x="4627785" y="2984766"/>
            <a:ext cx="192025" cy="19202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867" y="2442269"/>
            <a:ext cx="308094" cy="405528"/>
          </a:xfrm>
          <a:prstGeom prst="rect">
            <a:avLst/>
          </a:prstGeom>
        </p:spPr>
      </p:pic>
      <p:pic>
        <p:nvPicPr>
          <p:cNvPr id="62" name="図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06" y="2399043"/>
            <a:ext cx="344546" cy="489255"/>
          </a:xfrm>
          <a:prstGeom prst="rect">
            <a:avLst/>
          </a:prstGeom>
        </p:spPr>
      </p:pic>
      <p:pic>
        <p:nvPicPr>
          <p:cNvPr id="63" name="図 6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18" y="2273817"/>
            <a:ext cx="285467" cy="253002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570" y="3546976"/>
            <a:ext cx="717527" cy="301446"/>
          </a:xfrm>
          <a:prstGeom prst="rect">
            <a:avLst/>
          </a:prstGeom>
        </p:spPr>
      </p:pic>
      <p:sp>
        <p:nvSpPr>
          <p:cNvPr id="65" name="角丸四角形 64"/>
          <p:cNvSpPr/>
          <p:nvPr/>
        </p:nvSpPr>
        <p:spPr>
          <a:xfrm>
            <a:off x="4039399" y="4059103"/>
            <a:ext cx="1022449" cy="870677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課長への説明のための会議をセットアップ。</a:t>
            </a:r>
            <a:endParaRPr kumimoji="1" lang="ja-JP" altLang="en-US" sz="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7" name="角丸四角形 66"/>
          <p:cNvSpPr/>
          <p:nvPr/>
        </p:nvSpPr>
        <p:spPr>
          <a:xfrm>
            <a:off x="4689006" y="881930"/>
            <a:ext cx="1351826" cy="870677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ホワイトボードで説明、スマホで写真をとり、メールで送信するも、</a:t>
            </a:r>
            <a:r>
              <a:rPr kumimoji="1" lang="en-US" altLang="ja-JP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PPT</a:t>
            </a:r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に書き起こして送信するようにお願いされる。。</a:t>
            </a:r>
            <a:endParaRPr kumimoji="1" lang="ja-JP" altLang="en-US" sz="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8" name="Picture 19" descr="「ホワイトボード　アイコン」の画像検索結果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946" y="1905696"/>
            <a:ext cx="505278" cy="40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テキスト ボックス 68"/>
          <p:cNvSpPr txBox="1"/>
          <p:nvPr/>
        </p:nvSpPr>
        <p:spPr>
          <a:xfrm>
            <a:off x="5204079" y="1912247"/>
            <a:ext cx="63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1, ------</a:t>
            </a:r>
          </a:p>
          <a:p>
            <a:r>
              <a:rPr kumimoji="1" lang="en-US" altLang="ja-JP" sz="5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2,---------</a:t>
            </a:r>
          </a:p>
          <a:p>
            <a:r>
              <a:rPr kumimoji="1" lang="en-US" altLang="ja-JP" sz="5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3, -------------</a:t>
            </a:r>
            <a:endParaRPr kumimoji="1" lang="ja-JP" altLang="en-US" sz="5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0" name="図 6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78" y="2004626"/>
            <a:ext cx="272744" cy="241328"/>
          </a:xfrm>
          <a:prstGeom prst="rect">
            <a:avLst/>
          </a:prstGeom>
        </p:spPr>
      </p:pic>
      <p:sp>
        <p:nvSpPr>
          <p:cNvPr id="72" name="テキスト ボックス 71"/>
          <p:cNvSpPr txBox="1"/>
          <p:nvPr/>
        </p:nvSpPr>
        <p:spPr>
          <a:xfrm>
            <a:off x="4783775" y="1941625"/>
            <a:ext cx="6961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パシャ！</a:t>
            </a:r>
            <a:endParaRPr kumimoji="1" lang="ja-JP" altLang="en-US" sz="8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3" name="円/楕円 72"/>
          <p:cNvSpPr/>
          <p:nvPr/>
        </p:nvSpPr>
        <p:spPr>
          <a:xfrm>
            <a:off x="5061382" y="2984286"/>
            <a:ext cx="192025" cy="192025"/>
          </a:xfrm>
          <a:prstGeom prst="ellipse">
            <a:avLst/>
          </a:prstGeom>
          <a:solidFill>
            <a:srgbClr val="FF0000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4" name="図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85" y="3441157"/>
            <a:ext cx="344546" cy="489255"/>
          </a:xfrm>
          <a:prstGeom prst="rect">
            <a:avLst/>
          </a:prstGeom>
        </p:spPr>
      </p:pic>
      <p:pic>
        <p:nvPicPr>
          <p:cNvPr id="75" name="図 7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5" y="3552156"/>
            <a:ext cx="717527" cy="301446"/>
          </a:xfrm>
          <a:prstGeom prst="rect">
            <a:avLst/>
          </a:prstGeom>
        </p:spPr>
      </p:pic>
      <p:sp>
        <p:nvSpPr>
          <p:cNvPr id="76" name="円/楕円 75"/>
          <p:cNvSpPr/>
          <p:nvPr/>
        </p:nvSpPr>
        <p:spPr>
          <a:xfrm>
            <a:off x="5635502" y="2984309"/>
            <a:ext cx="192025" cy="19202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7" name="角丸四角形 76"/>
          <p:cNvSpPr/>
          <p:nvPr/>
        </p:nvSpPr>
        <p:spPr>
          <a:xfrm>
            <a:off x="5397158" y="4057090"/>
            <a:ext cx="1022449" cy="870677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進捗確認会議のスケジュールを行う</a:t>
            </a:r>
            <a:endParaRPr kumimoji="1" lang="ja-JP" altLang="en-US" sz="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8" name="円/楕円 77"/>
          <p:cNvSpPr/>
          <p:nvPr/>
        </p:nvSpPr>
        <p:spPr>
          <a:xfrm>
            <a:off x="6636242" y="2980231"/>
            <a:ext cx="192025" cy="192025"/>
          </a:xfrm>
          <a:prstGeom prst="ellipse">
            <a:avLst/>
          </a:prstGeom>
          <a:solidFill>
            <a:srgbClr val="FF0000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79" name="図形グループ 78"/>
          <p:cNvGrpSpPr/>
          <p:nvPr/>
        </p:nvGrpSpPr>
        <p:grpSpPr>
          <a:xfrm>
            <a:off x="5999640" y="2052352"/>
            <a:ext cx="1134523" cy="919871"/>
            <a:chOff x="2037270" y="1292030"/>
            <a:chExt cx="1343610" cy="1390407"/>
          </a:xfrm>
        </p:grpSpPr>
        <p:pic>
          <p:nvPicPr>
            <p:cNvPr id="81" name="図 8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053" y="1671675"/>
              <a:ext cx="385415" cy="501040"/>
            </a:xfrm>
            <a:prstGeom prst="rect">
              <a:avLst/>
            </a:prstGeom>
          </p:spPr>
        </p:pic>
        <p:pic>
          <p:nvPicPr>
            <p:cNvPr id="82" name="図 8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02944" y="2155997"/>
              <a:ext cx="377936" cy="526440"/>
            </a:xfrm>
            <a:prstGeom prst="rect">
              <a:avLst/>
            </a:prstGeom>
          </p:spPr>
        </p:pic>
        <p:pic>
          <p:nvPicPr>
            <p:cNvPr id="83" name="図 8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270" y="2110890"/>
              <a:ext cx="368628" cy="465905"/>
            </a:xfrm>
            <a:prstGeom prst="rect">
              <a:avLst/>
            </a:prstGeom>
          </p:spPr>
        </p:pic>
        <p:pic>
          <p:nvPicPr>
            <p:cNvPr id="84" name="図 8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16" y="1870698"/>
              <a:ext cx="643755" cy="522142"/>
            </a:xfrm>
            <a:prstGeom prst="rect">
              <a:avLst/>
            </a:prstGeom>
          </p:spPr>
        </p:pic>
        <p:pic>
          <p:nvPicPr>
            <p:cNvPr id="85" name="Picture 19" descr="「ホワイトボード　アイコン」の画像検索結果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248" y="1292030"/>
              <a:ext cx="454606" cy="454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6" name="角丸四角形 85"/>
          <p:cNvSpPr/>
          <p:nvPr/>
        </p:nvSpPr>
        <p:spPr>
          <a:xfrm>
            <a:off x="6076985" y="917478"/>
            <a:ext cx="1277047" cy="870677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会議開催するも、肝心な課長が急遽出張。他のメンバーも呆れだす。。</a:t>
            </a:r>
            <a:endParaRPr kumimoji="1" lang="ja-JP" altLang="en-US" sz="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7" name="角丸四角形 86"/>
          <p:cNvSpPr/>
          <p:nvPr/>
        </p:nvSpPr>
        <p:spPr>
          <a:xfrm>
            <a:off x="6865905" y="2263105"/>
            <a:ext cx="268258" cy="350564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  <a:prstDash val="dash"/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8" name="図 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28" y="3461889"/>
            <a:ext cx="344546" cy="489255"/>
          </a:xfrm>
          <a:prstGeom prst="rect">
            <a:avLst/>
          </a:prstGeom>
        </p:spPr>
      </p:pic>
      <p:pic>
        <p:nvPicPr>
          <p:cNvPr id="89" name="図 8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68" y="3572888"/>
            <a:ext cx="717527" cy="301446"/>
          </a:xfrm>
          <a:prstGeom prst="rect">
            <a:avLst/>
          </a:prstGeom>
        </p:spPr>
      </p:pic>
      <p:sp>
        <p:nvSpPr>
          <p:cNvPr id="90" name="角丸四角形 89"/>
          <p:cNvSpPr/>
          <p:nvPr/>
        </p:nvSpPr>
        <p:spPr>
          <a:xfrm>
            <a:off x="6655948" y="4058862"/>
            <a:ext cx="1142072" cy="870677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再度セットアップ！！</a:t>
            </a:r>
            <a:endParaRPr kumimoji="1" lang="ja-JP" altLang="en-US" sz="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1" name="円/楕円 90"/>
          <p:cNvSpPr/>
          <p:nvPr/>
        </p:nvSpPr>
        <p:spPr>
          <a:xfrm>
            <a:off x="7258018" y="2984309"/>
            <a:ext cx="192025" cy="19202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5" name="図 9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52" y="2620736"/>
            <a:ext cx="320781" cy="378753"/>
          </a:xfrm>
          <a:prstGeom prst="rect">
            <a:avLst/>
          </a:prstGeom>
        </p:spPr>
      </p:pic>
      <p:grpSp>
        <p:nvGrpSpPr>
          <p:cNvPr id="96" name="図形グループ 95"/>
          <p:cNvGrpSpPr/>
          <p:nvPr/>
        </p:nvGrpSpPr>
        <p:grpSpPr>
          <a:xfrm>
            <a:off x="7712543" y="1866851"/>
            <a:ext cx="1032054" cy="965320"/>
            <a:chOff x="4370342" y="886243"/>
            <a:chExt cx="1343610" cy="1390407"/>
          </a:xfrm>
        </p:grpSpPr>
        <p:pic>
          <p:nvPicPr>
            <p:cNvPr id="97" name="図 9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09766" y="1244243"/>
              <a:ext cx="366346" cy="522601"/>
            </a:xfrm>
            <a:prstGeom prst="rect">
              <a:avLst/>
            </a:prstGeom>
          </p:spPr>
        </p:pic>
        <p:pic>
          <p:nvPicPr>
            <p:cNvPr id="98" name="図 9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125" y="1265888"/>
              <a:ext cx="385415" cy="501040"/>
            </a:xfrm>
            <a:prstGeom prst="rect">
              <a:avLst/>
            </a:prstGeom>
          </p:spPr>
        </p:pic>
        <p:pic>
          <p:nvPicPr>
            <p:cNvPr id="99" name="図 9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16" y="1750210"/>
              <a:ext cx="377936" cy="526440"/>
            </a:xfrm>
            <a:prstGeom prst="rect">
              <a:avLst/>
            </a:prstGeom>
          </p:spPr>
        </p:pic>
        <p:pic>
          <p:nvPicPr>
            <p:cNvPr id="100" name="図 99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342" y="1705103"/>
              <a:ext cx="368628" cy="465905"/>
            </a:xfrm>
            <a:prstGeom prst="rect">
              <a:avLst/>
            </a:prstGeom>
          </p:spPr>
        </p:pic>
        <p:pic>
          <p:nvPicPr>
            <p:cNvPr id="101" name="図 100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188" y="1464911"/>
              <a:ext cx="643755" cy="522142"/>
            </a:xfrm>
            <a:prstGeom prst="rect">
              <a:avLst/>
            </a:prstGeom>
          </p:spPr>
        </p:pic>
        <p:pic>
          <p:nvPicPr>
            <p:cNvPr id="102" name="Picture 19" descr="「ホワイトボード　アイコン」の画像検索結果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7320" y="886243"/>
              <a:ext cx="454606" cy="454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角丸四角形 102"/>
          <p:cNvSpPr/>
          <p:nvPr/>
        </p:nvSpPr>
        <p:spPr>
          <a:xfrm>
            <a:off x="7457988" y="902610"/>
            <a:ext cx="1576777" cy="870677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ようやくアクションアイテムが決定し、来月から開始</a:t>
            </a:r>
            <a:r>
              <a:rPr kumimoji="1" lang="en-US" altLang="ja-JP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することになり、まずは</a:t>
            </a:r>
            <a:r>
              <a:rPr kumimoji="1" lang="en-US" altLang="ja-JP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一安心</a:t>
            </a:r>
            <a:endParaRPr kumimoji="1" lang="ja-JP" altLang="en-US" sz="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4" name="角丸四角形 103"/>
          <p:cNvSpPr/>
          <p:nvPr/>
        </p:nvSpPr>
        <p:spPr>
          <a:xfrm>
            <a:off x="1952118" y="2526503"/>
            <a:ext cx="192609" cy="237293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  <a:prstDash val="dash"/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5" name="角丸四角形 104"/>
          <p:cNvSpPr/>
          <p:nvPr/>
        </p:nvSpPr>
        <p:spPr>
          <a:xfrm>
            <a:off x="7878583" y="3623523"/>
            <a:ext cx="1156182" cy="870677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４月より新組織になり、チーム解体することは課長のみしっている。。</a:t>
            </a:r>
            <a:endParaRPr kumimoji="1" lang="ja-JP" altLang="en-US" sz="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2" name="円/楕円 91"/>
          <p:cNvSpPr/>
          <p:nvPr/>
        </p:nvSpPr>
        <p:spPr>
          <a:xfrm>
            <a:off x="8235088" y="2975020"/>
            <a:ext cx="192025" cy="192025"/>
          </a:xfrm>
          <a:prstGeom prst="ellipse">
            <a:avLst/>
          </a:prstGeom>
          <a:solidFill>
            <a:srgbClr val="FF0000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117020" y="3157267"/>
            <a:ext cx="6843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</a:t>
            </a: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8" name="円/楕円 107"/>
          <p:cNvSpPr/>
          <p:nvPr/>
        </p:nvSpPr>
        <p:spPr>
          <a:xfrm>
            <a:off x="362917" y="2979893"/>
            <a:ext cx="192025" cy="19202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819556" y="3154883"/>
            <a:ext cx="709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3/2</a:t>
            </a: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2206119" y="3151992"/>
            <a:ext cx="5448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3/9</a:t>
            </a: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2889534" y="3155050"/>
            <a:ext cx="645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3/11</a:t>
            </a: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3725952" y="3172460"/>
            <a:ext cx="645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3/14</a:t>
            </a: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4341570" y="3178282"/>
            <a:ext cx="645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3/14</a:t>
            </a: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4923900" y="3175608"/>
            <a:ext cx="645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3/16</a:t>
            </a: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5488581" y="3182043"/>
            <a:ext cx="645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3/19</a:t>
            </a: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6" name="テキスト ボックス 115"/>
          <p:cNvSpPr txBox="1"/>
          <p:nvPr/>
        </p:nvSpPr>
        <p:spPr>
          <a:xfrm>
            <a:off x="6446480" y="3179139"/>
            <a:ext cx="645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3/26</a:t>
            </a: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7" name="テキスト ボックス 116"/>
          <p:cNvSpPr txBox="1"/>
          <p:nvPr/>
        </p:nvSpPr>
        <p:spPr>
          <a:xfrm>
            <a:off x="7152489" y="3193455"/>
            <a:ext cx="645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3/27</a:t>
            </a: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8054682" y="3197669"/>
            <a:ext cx="645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3/31</a:t>
            </a: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9" name="正方形/長方形 118"/>
          <p:cNvSpPr/>
          <p:nvPr/>
        </p:nvSpPr>
        <p:spPr>
          <a:xfrm>
            <a:off x="-1805" y="-1385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0" name="タイトル 2"/>
          <p:cNvSpPr txBox="1">
            <a:spLocks/>
          </p:cNvSpPr>
          <p:nvPr/>
        </p:nvSpPr>
        <p:spPr>
          <a:xfrm>
            <a:off x="-18695" y="73283"/>
            <a:ext cx="8345488" cy="731837"/>
          </a:xfrm>
          <a:prstGeom prst="rect">
            <a:avLst/>
          </a:prstGeom>
        </p:spPr>
        <p:txBody>
          <a:bodyPr/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b="0" i="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ja-JP" altLang="en-US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よくある仕事の進め方</a:t>
            </a:r>
            <a:endParaRPr kumimoji="1" lang="ja-JP" altLang="en-US" sz="28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3959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26" grpId="0" animBg="1"/>
      <p:bldP spid="27" grpId="0" animBg="1"/>
      <p:bldP spid="29" grpId="0" animBg="1"/>
      <p:bldP spid="31" grpId="0"/>
      <p:bldP spid="33" grpId="0"/>
      <p:bldP spid="36" grpId="0" animBg="1"/>
      <p:bldP spid="57" grpId="0" animBg="1"/>
      <p:bldP spid="58" grpId="0" animBg="1"/>
      <p:bldP spid="60" grpId="0" animBg="1"/>
      <p:bldP spid="65" grpId="0" animBg="1"/>
      <p:bldP spid="67" grpId="0" animBg="1"/>
      <p:bldP spid="69" grpId="0"/>
      <p:bldP spid="72" grpId="0"/>
      <p:bldP spid="73" grpId="0" animBg="1"/>
      <p:bldP spid="76" grpId="0" animBg="1"/>
      <p:bldP spid="77" grpId="0" animBg="1"/>
      <p:bldP spid="78" grpId="0" animBg="1"/>
      <p:bldP spid="86" grpId="0" animBg="1"/>
      <p:bldP spid="87" grpId="0" animBg="1"/>
      <p:bldP spid="90" grpId="0" animBg="1"/>
      <p:bldP spid="91" grpId="0" animBg="1"/>
      <p:bldP spid="103" grpId="0" animBg="1"/>
      <p:bldP spid="104" grpId="0" animBg="1"/>
      <p:bldP spid="105" grpId="0" animBg="1"/>
      <p:bldP spid="92" grpId="0" animBg="1"/>
      <p:bldP spid="106" grpId="0"/>
      <p:bldP spid="108" grpId="0" animBg="1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0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417" y="-78195"/>
            <a:ext cx="8345488" cy="731837"/>
          </a:xfrm>
        </p:spPr>
        <p:txBody>
          <a:bodyPr/>
          <a:lstStyle/>
          <a:p>
            <a:r>
              <a:rPr lang="ja-JP" altLang="en-US" sz="28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「ワーク」が変えられない現状の課題</a:t>
            </a:r>
            <a:endParaRPr kumimoji="1" lang="ja-JP" altLang="en-US" sz="2800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923525" y="843525"/>
            <a:ext cx="76425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endParaRPr lang="en-US" altLang="ja-JP" sz="2000" dirty="0">
              <a:latin typeface="MS PGothic" charset="-128"/>
              <a:ea typeface="MS PGothic" charset="-128"/>
              <a:cs typeface="MS PGothic" charset="-128"/>
            </a:endParaRPr>
          </a:p>
          <a:p>
            <a:pPr marL="342900" indent="-342900">
              <a:buFont typeface="Arial" charset="0"/>
              <a:buChar char="•"/>
            </a:pPr>
            <a:r>
              <a:rPr lang="ja-JP" altLang="en-US" sz="2000" dirty="0" smtClean="0">
                <a:latin typeface="MS PGothic" charset="-128"/>
                <a:ea typeface="MS PGothic" charset="-128"/>
                <a:cs typeface="MS PGothic" charset="-128"/>
              </a:rPr>
              <a:t>メール、電話</a:t>
            </a:r>
            <a:r>
              <a:rPr lang="ja-JP" altLang="en-US" sz="2000" dirty="0">
                <a:latin typeface="MS PGothic" charset="-128"/>
                <a:ea typeface="MS PGothic" charset="-128"/>
                <a:cs typeface="MS PGothic" charset="-128"/>
              </a:rPr>
              <a:t>、</a:t>
            </a:r>
            <a:r>
              <a:rPr lang="ja-JP" altLang="en-US" sz="2000" dirty="0" smtClean="0">
                <a:latin typeface="MS PGothic" charset="-128"/>
                <a:ea typeface="MS PGothic" charset="-128"/>
                <a:cs typeface="MS PGothic" charset="-128"/>
              </a:rPr>
              <a:t>メモ</a:t>
            </a:r>
            <a:r>
              <a:rPr lang="ja-JP" altLang="en-US" sz="2000" dirty="0">
                <a:latin typeface="MS PGothic" charset="-128"/>
                <a:ea typeface="MS PGothic" charset="-128"/>
                <a:cs typeface="MS PGothic" charset="-128"/>
              </a:rPr>
              <a:t>、</a:t>
            </a:r>
            <a:r>
              <a:rPr lang="ja-JP" altLang="en-US" sz="2000" dirty="0" smtClean="0">
                <a:latin typeface="MS PGothic" charset="-128"/>
                <a:ea typeface="MS PGothic" charset="-128"/>
                <a:cs typeface="MS PGothic" charset="-128"/>
              </a:rPr>
              <a:t>ホワイトボードなど利用するツールが多過ぎて</a:t>
            </a:r>
            <a:r>
              <a:rPr lang="en-US" altLang="ja-JP" sz="2000" dirty="0" smtClean="0">
                <a:latin typeface="MS PGothic" charset="-128"/>
                <a:ea typeface="MS PGothic" charset="-128"/>
                <a:cs typeface="MS PGothic" charset="-128"/>
              </a:rPr>
              <a:t>  </a:t>
            </a:r>
            <a:r>
              <a:rPr lang="ja-JP" altLang="en-US" sz="2000" dirty="0" smtClean="0">
                <a:latin typeface="MS PGothic" charset="-128"/>
                <a:ea typeface="MS PGothic" charset="-128"/>
                <a:cs typeface="MS PGothic" charset="-128"/>
              </a:rPr>
              <a:t>ノウハウとして残したい</a:t>
            </a:r>
            <a:r>
              <a:rPr lang="ja-JP" altLang="en-US" sz="2000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情報が分散・検索が困難</a:t>
            </a:r>
            <a:endParaRPr lang="en-US" altLang="ja-JP" sz="2000" dirty="0" smtClean="0">
              <a:solidFill>
                <a:srgbClr val="FF0000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marL="342900" indent="-342900">
              <a:buFont typeface="Arial" charset="0"/>
              <a:buChar char="•"/>
            </a:pPr>
            <a:endParaRPr lang="en-US" altLang="ja-JP" sz="2000" dirty="0">
              <a:latin typeface="MS PGothic" charset="-128"/>
              <a:ea typeface="MS PGothic" charset="-128"/>
              <a:cs typeface="MS PGothic" charset="-128"/>
            </a:endParaRPr>
          </a:p>
          <a:p>
            <a:pPr marL="342900" indent="-342900">
              <a:buFont typeface="Arial" charset="0"/>
              <a:buChar char="•"/>
            </a:pPr>
            <a:r>
              <a:rPr lang="ja-JP" altLang="en-US" sz="2000" dirty="0" smtClean="0">
                <a:latin typeface="MS PGothic" charset="-128"/>
                <a:ea typeface="MS PGothic" charset="-128"/>
                <a:cs typeface="MS PGothic" charset="-128"/>
              </a:rPr>
              <a:t>会議室に全員が集まらないと会議をできないので　　　　　　　　　　</a:t>
            </a:r>
            <a:r>
              <a:rPr lang="ja-JP" altLang="en-US" sz="2000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事前の調整に多くの時間を費やす</a:t>
            </a:r>
            <a:endParaRPr lang="en-US" altLang="ja-JP" sz="2000" dirty="0" smtClean="0">
              <a:solidFill>
                <a:srgbClr val="FF0000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marL="342900" indent="-342900">
              <a:buFont typeface="Arial" charset="0"/>
              <a:buChar char="•"/>
            </a:pPr>
            <a:endParaRPr lang="en-US" altLang="ja-JP" sz="2000" dirty="0">
              <a:latin typeface="MS PGothic" charset="-128"/>
              <a:ea typeface="MS PGothic" charset="-128"/>
              <a:cs typeface="MS PGothic" charset="-128"/>
            </a:endParaRPr>
          </a:p>
          <a:p>
            <a:pPr marL="342900" indent="-342900">
              <a:buFont typeface="Arial" charset="0"/>
              <a:buChar char="•"/>
            </a:pPr>
            <a:r>
              <a:rPr lang="ja-JP" altLang="en-US" sz="2000" dirty="0">
                <a:latin typeface="MS PGothic" charset="-128"/>
                <a:ea typeface="MS PGothic" charset="-128"/>
                <a:cs typeface="MS PGothic" charset="-128"/>
              </a:rPr>
              <a:t>会</a:t>
            </a:r>
            <a:r>
              <a:rPr lang="ja-JP" altLang="en-US" sz="2000" dirty="0" smtClean="0">
                <a:latin typeface="MS PGothic" charset="-128"/>
                <a:ea typeface="MS PGothic" charset="-128"/>
                <a:cs typeface="MS PGothic" charset="-128"/>
              </a:rPr>
              <a:t>議室の設備がアナログのため会議を始めるまでに　　　　　　　　</a:t>
            </a:r>
            <a:r>
              <a:rPr lang="ja-JP" altLang="en-US" sz="2000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余計な時間がかかっている</a:t>
            </a:r>
            <a:endParaRPr lang="en-US" altLang="ja-JP" sz="20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342900" indent="-342900">
              <a:buFont typeface="Arial" charset="0"/>
              <a:buChar char="•"/>
            </a:pPr>
            <a:endParaRPr lang="en-US" altLang="ja-JP" sz="2000" dirty="0">
              <a:latin typeface="MS PGothic" charset="-128"/>
              <a:ea typeface="MS PGothic" charset="-128"/>
              <a:cs typeface="MS PGothic" charset="-128"/>
            </a:endParaRPr>
          </a:p>
          <a:p>
            <a:pPr marL="342900" indent="-342900">
              <a:buFont typeface="Arial" charset="0"/>
              <a:buChar char="•"/>
            </a:pPr>
            <a:r>
              <a:rPr lang="ja-JP" altLang="en-US" sz="2000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メールが唯一</a:t>
            </a:r>
            <a:r>
              <a:rPr lang="ja-JP" altLang="en-US" sz="2000" dirty="0" smtClean="0">
                <a:latin typeface="MS PGothic" charset="-128"/>
                <a:ea typeface="MS PGothic" charset="-128"/>
                <a:cs typeface="MS PGothic" charset="-128"/>
              </a:rPr>
              <a:t>の情報共有ツールになっている</a:t>
            </a:r>
            <a:endParaRPr lang="en-US" altLang="ja-JP" sz="20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342900" indent="-342900">
              <a:buFont typeface="Arial" charset="0"/>
              <a:buChar char="•"/>
            </a:pPr>
            <a:endParaRPr lang="en-US" altLang="ja-JP" sz="2000" dirty="0">
              <a:latin typeface="MS PGothic" charset="-128"/>
              <a:ea typeface="MS PGothic" charset="-128"/>
              <a:cs typeface="MS PGothic" charset="-128"/>
            </a:endParaRPr>
          </a:p>
          <a:p>
            <a:pPr marL="342900" indent="-342900">
              <a:buFont typeface="Arial" charset="0"/>
              <a:buChar char="•"/>
            </a:pPr>
            <a:endParaRPr lang="en-US" altLang="ja-JP" sz="2000" dirty="0">
              <a:latin typeface="MS PGothic" charset="-128"/>
              <a:ea typeface="MS PGothic" charset="-128"/>
              <a:cs typeface="MS PGothic" charset="-128"/>
            </a:endParaRPr>
          </a:p>
          <a:p>
            <a:pPr marL="342900" indent="-342900">
              <a:buFont typeface="Arial" charset="0"/>
              <a:buChar char="•"/>
            </a:pPr>
            <a:endParaRPr lang="en-US" altLang="ja-JP" sz="2000" dirty="0">
              <a:latin typeface="MS PGothic" charset="-128"/>
              <a:ea typeface="MS PGothic" charset="-128"/>
              <a:cs typeface="MS PGothic" charset="-128"/>
            </a:endParaRPr>
          </a:p>
          <a:p>
            <a:pPr marL="342900" indent="-342900">
              <a:buFont typeface="Arial" charset="0"/>
              <a:buChar char="•"/>
            </a:pPr>
            <a:endParaRPr kumimoji="1" lang="ja-JP" altLang="en-US" sz="2000" dirty="0"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9836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0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7" name="Textfeld 9"/>
          <p:cNvSpPr txBox="1"/>
          <p:nvPr/>
        </p:nvSpPr>
        <p:spPr>
          <a:xfrm>
            <a:off x="3390509" y="728310"/>
            <a:ext cx="241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会議中</a:t>
            </a:r>
            <a:endParaRPr lang="en-US" sz="2400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59" name="Textfeld 14"/>
          <p:cNvSpPr txBox="1">
            <a:spLocks/>
          </p:cNvSpPr>
          <p:nvPr/>
        </p:nvSpPr>
        <p:spPr>
          <a:xfrm>
            <a:off x="6244949" y="728310"/>
            <a:ext cx="240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会議後</a:t>
            </a:r>
            <a:endParaRPr lang="en-US" sz="2400" baseline="30000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60" name="Textfeld 11"/>
          <p:cNvSpPr txBox="1">
            <a:spLocks/>
          </p:cNvSpPr>
          <p:nvPr/>
        </p:nvSpPr>
        <p:spPr>
          <a:xfrm>
            <a:off x="533400" y="728310"/>
            <a:ext cx="2437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会議前</a:t>
            </a:r>
            <a:endParaRPr lang="en-US" sz="2400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417" y="-78195"/>
            <a:ext cx="8345488" cy="731837"/>
          </a:xfrm>
        </p:spPr>
        <p:txBody>
          <a:bodyPr/>
          <a:lstStyle/>
          <a:p>
            <a:r>
              <a:rPr lang="ja-JP" altLang="en-US" sz="2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「ワーク」が変えられない現状の課題</a:t>
            </a:r>
            <a:endParaRPr kumimoji="1" lang="ja-JP" altLang="en-US" sz="28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15" name="TextBox 2"/>
          <p:cNvSpPr txBox="1"/>
          <p:nvPr/>
        </p:nvSpPr>
        <p:spPr>
          <a:xfrm>
            <a:off x="105417" y="1483747"/>
            <a:ext cx="319921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人、会議室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、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備品の</a:t>
            </a:r>
            <a:r>
              <a:rPr kumimoji="1" lang="ja-JP" altLang="en-US" sz="1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調整が終わらない</a:t>
            </a:r>
            <a:endParaRPr kumimoji="1" lang="en-US" altLang="ja-JP" sz="1400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過去から今までのメールのやりとりを集めて</a:t>
            </a:r>
            <a:r>
              <a:rPr kumimoji="1" lang="ja-JP" altLang="en-US" sz="1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会議資料を時間をかけて作成</a:t>
            </a:r>
            <a:endParaRPr kumimoji="1" lang="en-US" altLang="ja-JP" sz="1400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紙で配布資料を印刷しようとしたら　　</a:t>
            </a:r>
            <a:r>
              <a:rPr kumimoji="1" lang="ja-JP" altLang="en-US" sz="1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プリンターが壊れていた</a:t>
            </a:r>
            <a:endParaRPr kumimoji="1" lang="en-US" altLang="ja-JP" sz="1400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メールで資料を送付しようとしたら　　</a:t>
            </a:r>
            <a:r>
              <a:rPr kumimoji="1" lang="ja-JP" altLang="en-US" sz="1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サイズが大きすぎて遅れない</a:t>
            </a:r>
            <a:endParaRPr kumimoji="1" lang="en-US" altLang="ja-JP" sz="1400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会議室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のセットアップに</a:t>
            </a:r>
            <a:r>
              <a:rPr lang="ja-JP" altLang="en-US" sz="1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時間がかかる</a:t>
            </a:r>
            <a:endParaRPr lang="en-US" altLang="ja-JP" sz="1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3187507" y="1496794"/>
            <a:ext cx="288228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今日のアジェンダなんだっけと、　</a:t>
            </a:r>
            <a:r>
              <a:rPr lang="ja-JP" altLang="en-US" sz="1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メンバーが理解していない</a:t>
            </a:r>
            <a:endParaRPr lang="en-US" altLang="ja-JP" sz="1400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プ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ロジェクタ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ーの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VGA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のピンが折れて</a:t>
            </a:r>
            <a:r>
              <a:rPr lang="ja-JP" altLang="en-US" sz="1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映像が出せない</a:t>
            </a:r>
            <a:endParaRPr kumimoji="1" lang="en-US" altLang="ja-JP" sz="1400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はい、次の人にケーブルを渡そうとしたら</a:t>
            </a:r>
            <a:r>
              <a:rPr lang="ja-JP" altLang="en-US" sz="1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長さが足りない</a:t>
            </a:r>
            <a:endParaRPr lang="en-US" altLang="ja-JP" sz="1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議事録を書くのに必死で　　　　　</a:t>
            </a:r>
            <a:r>
              <a:rPr lang="ja-JP" altLang="en-US" sz="1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内容を理解できない</a:t>
            </a:r>
            <a:endParaRPr lang="en-US" altLang="ja-JP" sz="1400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endParaRPr kumimoji="1" lang="en-US" altLang="ja-JP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ホワイ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トボードを使おうとしたら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/>
            </a:r>
            <a:b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</a:b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インクが切れて</a:t>
            </a:r>
            <a:r>
              <a:rPr lang="ja-JP" altLang="en-US" sz="1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書けない</a:t>
            </a:r>
            <a:endParaRPr lang="en-US" altLang="ja-JP" sz="1400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endParaRPr lang="en-US" altLang="ja-JP" sz="1400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171450" indent="-171450">
              <a:buFont typeface="Arial" charset="0"/>
              <a:buChar char="•"/>
            </a:pP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20" name="TextBox 2"/>
          <p:cNvSpPr txBox="1"/>
          <p:nvPr/>
        </p:nvSpPr>
        <p:spPr>
          <a:xfrm>
            <a:off x="6069795" y="1345052"/>
            <a:ext cx="291877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 marL="171450" indent="-171450">
              <a:buFont typeface="Arial" charset="0"/>
              <a:buChar char="•"/>
            </a:pP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会議室の</a:t>
            </a:r>
            <a:r>
              <a:rPr lang="ja-JP" altLang="en-US" sz="1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片付けに時間がかかる</a:t>
            </a:r>
            <a:endParaRPr lang="en-US" altLang="ja-JP" sz="1400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 marL="171450" indent="-171450">
              <a:buFont typeface="Arial" charset="0"/>
              <a:buChar char="•"/>
            </a:pP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 marL="171450" indent="-171450">
              <a:buFont typeface="Arial" charset="0"/>
              <a:buChar char="•"/>
            </a:pP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せっかく時間をかけて作った資料を</a:t>
            </a:r>
            <a:r>
              <a:rPr lang="ja-JP" altLang="en-US" sz="1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シュレッダーにかける</a:t>
            </a:r>
            <a:endParaRPr lang="en-US" altLang="ja-JP" sz="1400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 marL="171450" indent="-171450">
              <a:buFont typeface="Arial" charset="0"/>
              <a:buChar char="•"/>
            </a:pP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 marL="171450" indent="-171450">
              <a:buFont typeface="Arial" charset="0"/>
              <a:buChar char="•"/>
            </a:pP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会議に参加をしたはずなのに　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</a:br>
            <a:r>
              <a:rPr lang="ja-JP" altLang="en-US" sz="1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内容を理解していない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人が多い</a:t>
            </a:r>
            <a:endParaRPr lang="en-US" altLang="ja-JP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 marL="171450" indent="-171450">
              <a:buFont typeface="Arial" charset="0"/>
              <a:buChar char="•"/>
            </a:pP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 marL="171450" indent="-171450">
              <a:buFont typeface="Arial" charset="0"/>
              <a:buChar char="•"/>
            </a:pP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会議に関連する情報が　　　　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</a:br>
            <a:r>
              <a:rPr lang="ja-JP" altLang="en-US" sz="1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分散して探せない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 marL="171450" indent="-171450">
              <a:buFont typeface="Arial" charset="0"/>
              <a:buChar char="•"/>
            </a:pP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  <a:p>
            <a:pPr marL="171450" indent="-171450">
              <a:buFont typeface="Arial" charset="0"/>
              <a:buChar char="•"/>
            </a:pP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0878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0" grpId="0"/>
      <p:bldP spid="15" grpId="0"/>
      <p:bldP spid="16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0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8" name="図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169" y="1745351"/>
            <a:ext cx="2415244" cy="1687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949" y="1743614"/>
            <a:ext cx="2408969" cy="1690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49" y="1742216"/>
            <a:ext cx="2418130" cy="1693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7" name="Textfeld 9"/>
          <p:cNvSpPr txBox="1"/>
          <p:nvPr/>
        </p:nvSpPr>
        <p:spPr>
          <a:xfrm>
            <a:off x="3390509" y="1298695"/>
            <a:ext cx="241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</a:rPr>
              <a:t>会議中</a:t>
            </a:r>
            <a:endParaRPr lang="en-US" sz="2400" dirty="0">
              <a:solidFill>
                <a:srgbClr val="0070C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9" name="Textfeld 14"/>
          <p:cNvSpPr txBox="1">
            <a:spLocks/>
          </p:cNvSpPr>
          <p:nvPr/>
        </p:nvSpPr>
        <p:spPr>
          <a:xfrm>
            <a:off x="6244949" y="1298695"/>
            <a:ext cx="240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</a:rPr>
              <a:t>会議後</a:t>
            </a:r>
            <a:endParaRPr lang="en-US" sz="2400" baseline="30000" dirty="0">
              <a:solidFill>
                <a:srgbClr val="0070C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0" name="Textfeld 11"/>
          <p:cNvSpPr txBox="1">
            <a:spLocks/>
          </p:cNvSpPr>
          <p:nvPr/>
        </p:nvSpPr>
        <p:spPr>
          <a:xfrm>
            <a:off x="533400" y="1298695"/>
            <a:ext cx="2437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</a:rPr>
              <a:t>会議前</a:t>
            </a:r>
            <a:endParaRPr lang="en-US" sz="2400" dirty="0">
              <a:solidFill>
                <a:srgbClr val="0070C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1" name="Textfeld 9"/>
          <p:cNvSpPr txBox="1"/>
          <p:nvPr/>
        </p:nvSpPr>
        <p:spPr>
          <a:xfrm>
            <a:off x="3390509" y="3557399"/>
            <a:ext cx="241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アナログ中心</a:t>
            </a:r>
            <a:endParaRPr lang="en-US" sz="2400" dirty="0">
              <a:solidFill>
                <a:srgbClr val="FF000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2" name="Textfeld 14"/>
          <p:cNvSpPr txBox="1">
            <a:spLocks/>
          </p:cNvSpPr>
          <p:nvPr/>
        </p:nvSpPr>
        <p:spPr>
          <a:xfrm>
            <a:off x="6244949" y="3557399"/>
            <a:ext cx="2408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>
                <a:latin typeface="MS PGothic" charset="-128"/>
                <a:ea typeface="MS PGothic" charset="-128"/>
                <a:cs typeface="MS PGothic" charset="-128"/>
              </a:rPr>
              <a:t>メール中心</a:t>
            </a:r>
            <a:endParaRPr lang="en-US" altLang="ja-JP" sz="2000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3" name="Textfeld 11"/>
          <p:cNvSpPr txBox="1">
            <a:spLocks/>
          </p:cNvSpPr>
          <p:nvPr/>
        </p:nvSpPr>
        <p:spPr>
          <a:xfrm>
            <a:off x="533400" y="3557399"/>
            <a:ext cx="2437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>
                <a:latin typeface="MS PGothic" charset="-128"/>
                <a:ea typeface="MS PGothic" charset="-128"/>
                <a:cs typeface="MS PGothic" charset="-128"/>
              </a:rPr>
              <a:t>メール中心</a:t>
            </a:r>
            <a:endParaRPr lang="en-US" sz="2000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417" y="-78195"/>
            <a:ext cx="8345488" cy="731837"/>
          </a:xfrm>
        </p:spPr>
        <p:txBody>
          <a:bodyPr/>
          <a:lstStyle/>
          <a:p>
            <a:r>
              <a:rPr lang="ja-JP" altLang="en-US" sz="28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「ワーク」が変えられない現状の課題</a:t>
            </a:r>
            <a:endParaRPr kumimoji="1" lang="ja-JP" altLang="en-US" sz="2800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1347532" y="2378684"/>
            <a:ext cx="3580755" cy="95311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 flipH="1">
            <a:off x="4295116" y="2378686"/>
            <a:ext cx="3580755" cy="9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6866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" presetClass="entr" presetSubtype="4" decel="10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7" presetID="2" presetClass="entr" presetSubtype="4" decel="10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/>
          <p:bldP spid="59" grpId="0"/>
          <p:bldP spid="60" grpId="0"/>
          <p:bldP spid="61" grpId="0"/>
          <p:bldP spid="62" grpId="0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" presetClass="entr" presetSubtype="4" decel="10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7" presetID="2" presetClass="entr" presetSubtype="4" decel="10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/>
          <p:bldP spid="59" grpId="0"/>
          <p:bldP spid="60" grpId="0"/>
          <p:bldP spid="61" grpId="0"/>
          <p:bldP spid="62" grpId="0"/>
          <p:bldP spid="6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64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04" y="738381"/>
            <a:ext cx="9152475" cy="417607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34789" y="1837371"/>
            <a:ext cx="7104925" cy="10079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</p:spPr>
        <p:txBody>
          <a:bodyPr wrap="square" lIns="91438" tIns="45719" rIns="91438" bIns="45719" spcCol="0" rtlCol="0" anchor="ctr">
            <a:noAutofit/>
          </a:bodyPr>
          <a:lstStyle/>
          <a:p>
            <a:pPr algn="ctr"/>
            <a:r>
              <a:rPr 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Teamwork at its best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436242" y="1557897"/>
            <a:ext cx="4415355" cy="165141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9119" y="1515612"/>
            <a:ext cx="3994118" cy="16514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01813" y="1775949"/>
            <a:ext cx="243633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2800" b="1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働く場所</a:t>
            </a:r>
            <a:endParaRPr lang="en-US" sz="2800" b="1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01813" y="2352828"/>
            <a:ext cx="243633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2800" b="1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作業プロセス</a:t>
            </a:r>
            <a:endParaRPr lang="en-US" sz="2800" b="1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58603" y="2112562"/>
            <a:ext cx="271549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新たな働き方</a:t>
            </a:r>
            <a:endParaRPr 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Isosceles Triangle 2"/>
          <p:cNvSpPr/>
          <p:nvPr/>
        </p:nvSpPr>
        <p:spPr>
          <a:xfrm rot="5400000">
            <a:off x="3149372" y="1103057"/>
            <a:ext cx="2841970" cy="2322906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35066" y="2112562"/>
            <a:ext cx="19016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デジタル化</a:t>
            </a:r>
            <a:endParaRPr 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16617" y="1984167"/>
            <a:ext cx="2396810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01000011 01101001 01110011 01100011 01101111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32646" y="2567601"/>
            <a:ext cx="2364750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01010011 01110000 01100001 01110010 01101011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-1805" y="-1385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タイトル 2"/>
          <p:cNvSpPr txBox="1">
            <a:spLocks/>
          </p:cNvSpPr>
          <p:nvPr/>
        </p:nvSpPr>
        <p:spPr bwMode="auto">
          <a:xfrm>
            <a:off x="155425" y="-138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b="0" i="0" kern="1200">
                <a:solidFill>
                  <a:schemeClr val="tx2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デジタル化が導くワークスタイル</a:t>
            </a:r>
            <a:endParaRPr kumimoji="1" lang="ja-JP" alt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8378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" y="1005"/>
            <a:ext cx="9142809" cy="514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7" y="1065"/>
            <a:ext cx="9142601" cy="514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634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0" y="0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12336" y="2708865"/>
            <a:ext cx="247696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  <a:sym typeface="Arial" pitchFamily="-107" charset="0"/>
              </a:rPr>
              <a:t>ビジネス メッセージング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192360" y="1261065"/>
            <a:ext cx="1524000" cy="1789432"/>
            <a:chOff x="1295400" y="1084964"/>
            <a:chExt cx="1524000" cy="178943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1295400" y="1084964"/>
              <a:ext cx="1524000" cy="152400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734240" y="2532764"/>
              <a:ext cx="64633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1435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dirty="0">
                  <a:solidFill>
                    <a:srgbClr val="7F7F7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S PGothic" charset="-128"/>
                  <a:sym typeface="Arial" pitchFamily="-107" charset="0"/>
                </a:rPr>
                <a:t>通話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591238" y="1413465"/>
            <a:ext cx="1265090" cy="1637032"/>
            <a:chOff x="3694278" y="1237364"/>
            <a:chExt cx="1265090" cy="163703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>
              <a:off x="3733800" y="1237364"/>
              <a:ext cx="1186044" cy="118604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694278" y="2532764"/>
              <a:ext cx="1265090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1435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dirty="0">
                  <a:solidFill>
                    <a:srgbClr val="7F7F7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S PGothic" charset="-128"/>
                  <a:sym typeface="Arial" pitchFamily="-107" charset="0"/>
                </a:rPr>
                <a:t>電子メール</a:t>
              </a:r>
            </a:p>
          </p:txBody>
        </p:sp>
      </p:grpSp>
      <p:sp>
        <p:nvSpPr>
          <p:cNvPr id="33" name="Freeform 5"/>
          <p:cNvSpPr>
            <a:spLocks noEditPoints="1"/>
          </p:cNvSpPr>
          <p:nvPr/>
        </p:nvSpPr>
        <p:spPr bwMode="auto">
          <a:xfrm>
            <a:off x="6077098" y="1664290"/>
            <a:ext cx="1147762" cy="917575"/>
          </a:xfrm>
          <a:custGeom>
            <a:avLst/>
            <a:gdLst>
              <a:gd name="T0" fmla="*/ 118 w 1906"/>
              <a:gd name="T1" fmla="*/ 1258 h 1523"/>
              <a:gd name="T2" fmla="*/ 0 w 1906"/>
              <a:gd name="T3" fmla="*/ 118 h 1523"/>
              <a:gd name="T4" fmla="*/ 1788 w 1906"/>
              <a:gd name="T5" fmla="*/ 0 h 1523"/>
              <a:gd name="T6" fmla="*/ 1906 w 1906"/>
              <a:gd name="T7" fmla="*/ 1140 h 1523"/>
              <a:gd name="T8" fmla="*/ 731 w 1906"/>
              <a:gd name="T9" fmla="*/ 1258 h 1523"/>
              <a:gd name="T10" fmla="*/ 357 w 1906"/>
              <a:gd name="T11" fmla="*/ 1258 h 1523"/>
              <a:gd name="T12" fmla="*/ 48 w 1906"/>
              <a:gd name="T13" fmla="*/ 118 h 1523"/>
              <a:gd name="T14" fmla="*/ 118 w 1906"/>
              <a:gd name="T15" fmla="*/ 1210 h 1523"/>
              <a:gd name="T16" fmla="*/ 405 w 1906"/>
              <a:gd name="T17" fmla="*/ 1430 h 1523"/>
              <a:gd name="T18" fmla="*/ 1788 w 1906"/>
              <a:gd name="T19" fmla="*/ 1210 h 1523"/>
              <a:gd name="T20" fmla="*/ 1858 w 1906"/>
              <a:gd name="T21" fmla="*/ 118 h 1523"/>
              <a:gd name="T22" fmla="*/ 118 w 1906"/>
              <a:gd name="T23" fmla="*/ 48 h 1523"/>
              <a:gd name="T24" fmla="*/ 287 w 1906"/>
              <a:gd name="T25" fmla="*/ 819 h 1523"/>
              <a:gd name="T26" fmla="*/ 506 w 1906"/>
              <a:gd name="T27" fmla="*/ 819 h 1523"/>
              <a:gd name="T28" fmla="*/ 396 w 1906"/>
              <a:gd name="T29" fmla="*/ 758 h 1523"/>
              <a:gd name="T30" fmla="*/ 396 w 1906"/>
              <a:gd name="T31" fmla="*/ 881 h 1523"/>
              <a:gd name="T32" fmla="*/ 396 w 1906"/>
              <a:gd name="T33" fmla="*/ 758 h 1523"/>
              <a:gd name="T34" fmla="*/ 612 w 1906"/>
              <a:gd name="T35" fmla="*/ 849 h 1523"/>
              <a:gd name="T36" fmla="*/ 1380 w 1906"/>
              <a:gd name="T37" fmla="*/ 897 h 1523"/>
              <a:gd name="T38" fmla="*/ 612 w 1906"/>
              <a:gd name="T39" fmla="*/ 790 h 1523"/>
              <a:gd name="T40" fmla="*/ 1606 w 1906"/>
              <a:gd name="T41" fmla="*/ 742 h 1523"/>
              <a:gd name="T42" fmla="*/ 612 w 1906"/>
              <a:gd name="T43" fmla="*/ 790 h 1523"/>
              <a:gd name="T44" fmla="*/ 287 w 1906"/>
              <a:gd name="T45" fmla="*/ 416 h 1523"/>
              <a:gd name="T46" fmla="*/ 506 w 1906"/>
              <a:gd name="T47" fmla="*/ 416 h 1523"/>
              <a:gd name="T48" fmla="*/ 396 w 1906"/>
              <a:gd name="T49" fmla="*/ 354 h 1523"/>
              <a:gd name="T50" fmla="*/ 396 w 1906"/>
              <a:gd name="T51" fmla="*/ 477 h 1523"/>
              <a:gd name="T52" fmla="*/ 396 w 1906"/>
              <a:gd name="T53" fmla="*/ 354 h 1523"/>
              <a:gd name="T54" fmla="*/ 612 w 1906"/>
              <a:gd name="T55" fmla="*/ 451 h 1523"/>
              <a:gd name="T56" fmla="*/ 1380 w 1906"/>
              <a:gd name="T57" fmla="*/ 499 h 1523"/>
              <a:gd name="T58" fmla="*/ 612 w 1906"/>
              <a:gd name="T59" fmla="*/ 392 h 1523"/>
              <a:gd name="T60" fmla="*/ 1606 w 1906"/>
              <a:gd name="T61" fmla="*/ 344 h 1523"/>
              <a:gd name="T62" fmla="*/ 612 w 1906"/>
              <a:gd name="T63" fmla="*/ 392 h 1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906" h="1523">
                <a:moveTo>
                  <a:pt x="357" y="1258"/>
                </a:moveTo>
                <a:cubicBezTo>
                  <a:pt x="118" y="1258"/>
                  <a:pt x="118" y="1258"/>
                  <a:pt x="118" y="1258"/>
                </a:cubicBezTo>
                <a:cubicBezTo>
                  <a:pt x="53" y="1258"/>
                  <a:pt x="0" y="1205"/>
                  <a:pt x="0" y="1140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53"/>
                  <a:pt x="53" y="0"/>
                  <a:pt x="118" y="0"/>
                </a:cubicBezTo>
                <a:cubicBezTo>
                  <a:pt x="1788" y="0"/>
                  <a:pt x="1788" y="0"/>
                  <a:pt x="1788" y="0"/>
                </a:cubicBezTo>
                <a:cubicBezTo>
                  <a:pt x="1853" y="0"/>
                  <a:pt x="1906" y="53"/>
                  <a:pt x="1906" y="118"/>
                </a:cubicBezTo>
                <a:cubicBezTo>
                  <a:pt x="1906" y="1140"/>
                  <a:pt x="1906" y="1140"/>
                  <a:pt x="1906" y="1140"/>
                </a:cubicBezTo>
                <a:cubicBezTo>
                  <a:pt x="1906" y="1205"/>
                  <a:pt x="1853" y="1258"/>
                  <a:pt x="1788" y="1258"/>
                </a:cubicBezTo>
                <a:cubicBezTo>
                  <a:pt x="731" y="1258"/>
                  <a:pt x="731" y="1258"/>
                  <a:pt x="731" y="1258"/>
                </a:cubicBezTo>
                <a:cubicBezTo>
                  <a:pt x="357" y="1523"/>
                  <a:pt x="357" y="1523"/>
                  <a:pt x="357" y="1523"/>
                </a:cubicBezTo>
                <a:lnTo>
                  <a:pt x="357" y="1258"/>
                </a:lnTo>
                <a:close/>
                <a:moveTo>
                  <a:pt x="118" y="48"/>
                </a:moveTo>
                <a:cubicBezTo>
                  <a:pt x="80" y="48"/>
                  <a:pt x="48" y="79"/>
                  <a:pt x="48" y="118"/>
                </a:cubicBezTo>
                <a:cubicBezTo>
                  <a:pt x="48" y="1140"/>
                  <a:pt x="48" y="1140"/>
                  <a:pt x="48" y="1140"/>
                </a:cubicBezTo>
                <a:cubicBezTo>
                  <a:pt x="48" y="1179"/>
                  <a:pt x="80" y="1210"/>
                  <a:pt x="118" y="1210"/>
                </a:cubicBezTo>
                <a:cubicBezTo>
                  <a:pt x="405" y="1210"/>
                  <a:pt x="405" y="1210"/>
                  <a:pt x="405" y="1210"/>
                </a:cubicBezTo>
                <a:cubicBezTo>
                  <a:pt x="405" y="1430"/>
                  <a:pt x="405" y="1430"/>
                  <a:pt x="405" y="1430"/>
                </a:cubicBezTo>
                <a:cubicBezTo>
                  <a:pt x="716" y="1210"/>
                  <a:pt x="716" y="1210"/>
                  <a:pt x="716" y="1210"/>
                </a:cubicBezTo>
                <a:cubicBezTo>
                  <a:pt x="1788" y="1210"/>
                  <a:pt x="1788" y="1210"/>
                  <a:pt x="1788" y="1210"/>
                </a:cubicBezTo>
                <a:cubicBezTo>
                  <a:pt x="1826" y="1210"/>
                  <a:pt x="1858" y="1179"/>
                  <a:pt x="1858" y="1140"/>
                </a:cubicBezTo>
                <a:cubicBezTo>
                  <a:pt x="1858" y="118"/>
                  <a:pt x="1858" y="118"/>
                  <a:pt x="1858" y="118"/>
                </a:cubicBezTo>
                <a:cubicBezTo>
                  <a:pt x="1858" y="79"/>
                  <a:pt x="1826" y="48"/>
                  <a:pt x="1788" y="48"/>
                </a:cubicBezTo>
                <a:lnTo>
                  <a:pt x="118" y="48"/>
                </a:lnTo>
                <a:close/>
                <a:moveTo>
                  <a:pt x="396" y="929"/>
                </a:moveTo>
                <a:cubicBezTo>
                  <a:pt x="336" y="929"/>
                  <a:pt x="287" y="880"/>
                  <a:pt x="287" y="819"/>
                </a:cubicBezTo>
                <a:cubicBezTo>
                  <a:pt x="287" y="759"/>
                  <a:pt x="336" y="710"/>
                  <a:pt x="396" y="710"/>
                </a:cubicBezTo>
                <a:cubicBezTo>
                  <a:pt x="456" y="710"/>
                  <a:pt x="506" y="759"/>
                  <a:pt x="506" y="819"/>
                </a:cubicBezTo>
                <a:cubicBezTo>
                  <a:pt x="506" y="880"/>
                  <a:pt x="456" y="929"/>
                  <a:pt x="396" y="929"/>
                </a:cubicBezTo>
                <a:close/>
                <a:moveTo>
                  <a:pt x="396" y="758"/>
                </a:moveTo>
                <a:cubicBezTo>
                  <a:pt x="362" y="758"/>
                  <a:pt x="335" y="785"/>
                  <a:pt x="335" y="819"/>
                </a:cubicBezTo>
                <a:cubicBezTo>
                  <a:pt x="335" y="853"/>
                  <a:pt x="362" y="881"/>
                  <a:pt x="396" y="881"/>
                </a:cubicBezTo>
                <a:cubicBezTo>
                  <a:pt x="430" y="881"/>
                  <a:pt x="458" y="853"/>
                  <a:pt x="458" y="819"/>
                </a:cubicBezTo>
                <a:cubicBezTo>
                  <a:pt x="458" y="785"/>
                  <a:pt x="430" y="758"/>
                  <a:pt x="396" y="758"/>
                </a:cubicBezTo>
                <a:close/>
                <a:moveTo>
                  <a:pt x="612" y="897"/>
                </a:moveTo>
                <a:cubicBezTo>
                  <a:pt x="612" y="849"/>
                  <a:pt x="612" y="849"/>
                  <a:pt x="612" y="849"/>
                </a:cubicBezTo>
                <a:cubicBezTo>
                  <a:pt x="1380" y="849"/>
                  <a:pt x="1380" y="849"/>
                  <a:pt x="1380" y="849"/>
                </a:cubicBezTo>
                <a:cubicBezTo>
                  <a:pt x="1380" y="897"/>
                  <a:pt x="1380" y="897"/>
                  <a:pt x="1380" y="897"/>
                </a:cubicBezTo>
                <a:lnTo>
                  <a:pt x="612" y="897"/>
                </a:lnTo>
                <a:close/>
                <a:moveTo>
                  <a:pt x="612" y="790"/>
                </a:moveTo>
                <a:cubicBezTo>
                  <a:pt x="612" y="742"/>
                  <a:pt x="612" y="742"/>
                  <a:pt x="612" y="742"/>
                </a:cubicBezTo>
                <a:cubicBezTo>
                  <a:pt x="1606" y="742"/>
                  <a:pt x="1606" y="742"/>
                  <a:pt x="1606" y="742"/>
                </a:cubicBezTo>
                <a:cubicBezTo>
                  <a:pt x="1606" y="790"/>
                  <a:pt x="1606" y="790"/>
                  <a:pt x="1606" y="790"/>
                </a:cubicBezTo>
                <a:lnTo>
                  <a:pt x="612" y="790"/>
                </a:lnTo>
                <a:close/>
                <a:moveTo>
                  <a:pt x="396" y="525"/>
                </a:moveTo>
                <a:cubicBezTo>
                  <a:pt x="336" y="525"/>
                  <a:pt x="287" y="476"/>
                  <a:pt x="287" y="416"/>
                </a:cubicBezTo>
                <a:cubicBezTo>
                  <a:pt x="287" y="356"/>
                  <a:pt x="336" y="306"/>
                  <a:pt x="396" y="306"/>
                </a:cubicBezTo>
                <a:cubicBezTo>
                  <a:pt x="456" y="306"/>
                  <a:pt x="506" y="356"/>
                  <a:pt x="506" y="416"/>
                </a:cubicBezTo>
                <a:cubicBezTo>
                  <a:pt x="506" y="476"/>
                  <a:pt x="456" y="525"/>
                  <a:pt x="396" y="525"/>
                </a:cubicBezTo>
                <a:close/>
                <a:moveTo>
                  <a:pt x="396" y="354"/>
                </a:moveTo>
                <a:cubicBezTo>
                  <a:pt x="362" y="354"/>
                  <a:pt x="335" y="382"/>
                  <a:pt x="335" y="416"/>
                </a:cubicBezTo>
                <a:cubicBezTo>
                  <a:pt x="335" y="450"/>
                  <a:pt x="362" y="477"/>
                  <a:pt x="396" y="477"/>
                </a:cubicBezTo>
                <a:cubicBezTo>
                  <a:pt x="430" y="477"/>
                  <a:pt x="458" y="450"/>
                  <a:pt x="458" y="416"/>
                </a:cubicBezTo>
                <a:cubicBezTo>
                  <a:pt x="458" y="382"/>
                  <a:pt x="430" y="354"/>
                  <a:pt x="396" y="354"/>
                </a:cubicBezTo>
                <a:close/>
                <a:moveTo>
                  <a:pt x="612" y="499"/>
                </a:moveTo>
                <a:cubicBezTo>
                  <a:pt x="612" y="451"/>
                  <a:pt x="612" y="451"/>
                  <a:pt x="612" y="451"/>
                </a:cubicBezTo>
                <a:cubicBezTo>
                  <a:pt x="1380" y="451"/>
                  <a:pt x="1380" y="451"/>
                  <a:pt x="1380" y="451"/>
                </a:cubicBezTo>
                <a:cubicBezTo>
                  <a:pt x="1380" y="499"/>
                  <a:pt x="1380" y="499"/>
                  <a:pt x="1380" y="499"/>
                </a:cubicBezTo>
                <a:lnTo>
                  <a:pt x="612" y="499"/>
                </a:lnTo>
                <a:close/>
                <a:moveTo>
                  <a:pt x="612" y="392"/>
                </a:moveTo>
                <a:cubicBezTo>
                  <a:pt x="612" y="344"/>
                  <a:pt x="612" y="344"/>
                  <a:pt x="612" y="344"/>
                </a:cubicBezTo>
                <a:cubicBezTo>
                  <a:pt x="1606" y="344"/>
                  <a:pt x="1606" y="344"/>
                  <a:pt x="1606" y="344"/>
                </a:cubicBezTo>
                <a:cubicBezTo>
                  <a:pt x="1606" y="392"/>
                  <a:pt x="1606" y="392"/>
                  <a:pt x="1606" y="392"/>
                </a:cubicBezTo>
                <a:lnTo>
                  <a:pt x="612" y="392"/>
                </a:lnTo>
                <a:close/>
              </a:path>
            </a:pathLst>
          </a:custGeom>
          <a:solidFill>
            <a:srgbClr val="049F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58585B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3316837"/>
            <a:ext cx="9144000" cy="1170682"/>
          </a:xfrm>
          <a:prstGeom prst="rect">
            <a:avLst/>
          </a:prstGeom>
          <a:solidFill>
            <a:srgbClr val="049FD9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ja-JP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2018 年までに、チームのコーディネーションおよびコミュニケーションの 50 % は</a:t>
            </a:r>
            <a:r>
              <a:rPr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/>
            </a:r>
            <a:br>
              <a:rPr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</a:br>
            <a:r>
              <a:rPr lang="ja-JP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モバイルのグループ コラボレーション アプリを使用して行われるようになります。 </a:t>
            </a:r>
            <a:r>
              <a:rPr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/>
            </a:r>
            <a:br>
              <a:rPr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</a:br>
            <a:r>
              <a:rPr lang="en-US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										</a:t>
            </a:r>
            <a:r>
              <a:rPr 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		</a:t>
            </a:r>
            <a:r>
              <a:rPr lang="ja-JP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- </a:t>
            </a:r>
            <a:r>
              <a:rPr lang="ja-JP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Gartner</a:t>
            </a:r>
          </a:p>
        </p:txBody>
      </p:sp>
      <p:sp>
        <p:nvSpPr>
          <p:cNvPr id="35" name="Title 2"/>
          <p:cNvSpPr txBox="1">
            <a:spLocks/>
          </p:cNvSpPr>
          <p:nvPr/>
        </p:nvSpPr>
        <p:spPr>
          <a:xfrm>
            <a:off x="-274259" y="70788"/>
            <a:ext cx="7028115" cy="731837"/>
          </a:xfrm>
          <a:prstGeom prst="rect">
            <a:avLst/>
          </a:prstGeom>
        </p:spPr>
        <p:txBody>
          <a:bodyPr/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b="0" kern="1200" dirty="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ja-JP" sz="2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次に仕事で「主力選手」となるツール</a:t>
            </a:r>
          </a:p>
        </p:txBody>
      </p:sp>
    </p:spTree>
    <p:extLst>
      <p:ext uri="{BB962C8B-B14F-4D97-AF65-F5344CB8AC3E}">
        <p14:creationId xmlns:p14="http://schemas.microsoft.com/office/powerpoint/2010/main" val="2054811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87678" y="4557225"/>
            <a:ext cx="2187444" cy="300640"/>
          </a:xfrm>
        </p:spPr>
        <p:txBody>
          <a:bodyPr>
            <a:spAutoFit/>
          </a:bodyPr>
          <a:lstStyle/>
          <a:p>
            <a:pPr marL="57126" indent="0" algn="ctr">
              <a:buNone/>
            </a:pPr>
            <a:r>
              <a:rPr lang="ja-JP" altLang="en-US" sz="1425" b="1" dirty="0" smtClean="0">
                <a:solidFill>
                  <a:schemeClr val="bg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協業場所を即座に作成</a:t>
            </a:r>
            <a:endParaRPr lang="en-US" sz="1425" b="1" dirty="0">
              <a:solidFill>
                <a:schemeClr val="bg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2626289" y="4557225"/>
            <a:ext cx="1893469" cy="508949"/>
          </a:xfrm>
          <a:prstGeom prst="rect">
            <a:avLst/>
          </a:prstGeom>
        </p:spPr>
        <p:txBody>
          <a:bodyPr lIns="91404" tIns="45702" rIns="91404" bIns="45702">
            <a:sp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0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26" indent="0" algn="ctr">
              <a:spcBef>
                <a:spcPts val="600"/>
              </a:spcBef>
              <a:buNone/>
            </a:pPr>
            <a:r>
              <a:rPr lang="ja-JP" altLang="en-US" sz="1425" b="1" dirty="0" smtClean="0">
                <a:solidFill>
                  <a:schemeClr val="bg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メッセージとファイルの</a:t>
            </a:r>
            <a:r>
              <a:rPr lang="ja-JP" altLang="en-US" sz="1425" b="1" dirty="0">
                <a:solidFill>
                  <a:schemeClr val="bg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永続的な</a:t>
            </a:r>
            <a:r>
              <a:rPr lang="ja-JP" altLang="en-US" sz="1425" b="1" dirty="0" smtClean="0">
                <a:solidFill>
                  <a:schemeClr val="bg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保存</a:t>
            </a:r>
            <a:endParaRPr lang="en-US" sz="1425" b="1" dirty="0">
              <a:solidFill>
                <a:schemeClr val="bg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Text Placeholder 5"/>
          <p:cNvSpPr txBox="1">
            <a:spLocks/>
          </p:cNvSpPr>
          <p:nvPr/>
        </p:nvSpPr>
        <p:spPr>
          <a:xfrm>
            <a:off x="4428784" y="4557225"/>
            <a:ext cx="2482031" cy="508949"/>
          </a:xfrm>
          <a:prstGeom prst="rect">
            <a:avLst/>
          </a:prstGeom>
        </p:spPr>
        <p:txBody>
          <a:bodyPr lIns="91404" tIns="45702" rIns="91404" bIns="45702">
            <a:sp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0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26" indent="0" algn="ctr">
              <a:spcBef>
                <a:spcPts val="600"/>
              </a:spcBef>
              <a:buNone/>
            </a:pPr>
            <a:r>
              <a:rPr lang="ja-JP" altLang="en-US" sz="1425" b="1" dirty="0" smtClean="0">
                <a:solidFill>
                  <a:schemeClr val="bg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全ての社員と情報に</a:t>
            </a:r>
            <a:r>
              <a:rPr lang="en-US" altLang="ja-JP" sz="1425" b="1" dirty="0" smtClean="0">
                <a:solidFill>
                  <a:schemeClr val="bg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1425" b="1" dirty="0" smtClean="0">
                <a:solidFill>
                  <a:schemeClr val="bg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425" b="1" dirty="0" smtClean="0">
                <a:solidFill>
                  <a:schemeClr val="bg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出会える場所</a:t>
            </a:r>
            <a:endParaRPr lang="en-US" sz="1425" b="1" dirty="0">
              <a:solidFill>
                <a:schemeClr val="bg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6707176" y="4557225"/>
            <a:ext cx="2026149" cy="508949"/>
          </a:xfrm>
          <a:prstGeom prst="rect">
            <a:avLst/>
          </a:prstGeom>
        </p:spPr>
        <p:txBody>
          <a:bodyPr lIns="91404" tIns="45702" rIns="91404" bIns="45702">
            <a:sp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0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26" indent="0" algn="ctr">
              <a:spcBef>
                <a:spcPts val="600"/>
              </a:spcBef>
              <a:buNone/>
            </a:pPr>
            <a:r>
              <a:rPr lang="ja-JP" altLang="en-US" sz="1425" b="1" dirty="0" smtClean="0">
                <a:solidFill>
                  <a:schemeClr val="bg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卓越したビジネスクラス</a:t>
            </a:r>
            <a:r>
              <a:rPr lang="en-US" altLang="ja-JP" sz="1425" b="1" dirty="0" smtClean="0">
                <a:solidFill>
                  <a:schemeClr val="bg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1425" b="1" dirty="0" smtClean="0">
                <a:solidFill>
                  <a:schemeClr val="bg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425" b="1" dirty="0" smtClean="0">
                <a:solidFill>
                  <a:schemeClr val="bg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のエクスペリエンス</a:t>
            </a:r>
            <a:endParaRPr lang="en-US" sz="1425" b="1" dirty="0">
              <a:solidFill>
                <a:schemeClr val="bg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89876" y="4161810"/>
            <a:ext cx="395719" cy="395822"/>
            <a:chOff x="1248422" y="3184039"/>
            <a:chExt cx="550665" cy="550665"/>
          </a:xfrm>
        </p:grpSpPr>
        <p:sp>
          <p:nvSpPr>
            <p:cNvPr id="2" name="Rounded Rectangle 1"/>
            <p:cNvSpPr/>
            <p:nvPr/>
          </p:nvSpPr>
          <p:spPr>
            <a:xfrm>
              <a:off x="1248422" y="3184039"/>
              <a:ext cx="550665" cy="550665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306412" y="3275558"/>
              <a:ext cx="410591" cy="362550"/>
              <a:chOff x="1672986" y="3346036"/>
              <a:chExt cx="731520" cy="645929"/>
            </a:xfrm>
            <a:effectLst/>
          </p:grpSpPr>
          <p:sp>
            <p:nvSpPr>
              <p:cNvPr id="16" name="Freeform 6"/>
              <p:cNvSpPr>
                <a:spLocks/>
              </p:cNvSpPr>
              <p:nvPr/>
            </p:nvSpPr>
            <p:spPr bwMode="auto">
              <a:xfrm>
                <a:off x="2181969" y="3346036"/>
                <a:ext cx="146076" cy="192866"/>
              </a:xfrm>
              <a:custGeom>
                <a:avLst/>
                <a:gdLst>
                  <a:gd name="T0" fmla="*/ 384 w 768"/>
                  <a:gd name="T1" fmla="*/ 0 h 1016"/>
                  <a:gd name="T2" fmla="*/ 431 w 768"/>
                  <a:gd name="T3" fmla="*/ 4 h 1016"/>
                  <a:gd name="T4" fmla="*/ 475 w 768"/>
                  <a:gd name="T5" fmla="*/ 12 h 1016"/>
                  <a:gd name="T6" fmla="*/ 517 w 768"/>
                  <a:gd name="T7" fmla="*/ 27 h 1016"/>
                  <a:gd name="T8" fmla="*/ 557 w 768"/>
                  <a:gd name="T9" fmla="*/ 47 h 1016"/>
                  <a:gd name="T10" fmla="*/ 594 w 768"/>
                  <a:gd name="T11" fmla="*/ 70 h 1016"/>
                  <a:gd name="T12" fmla="*/ 628 w 768"/>
                  <a:gd name="T13" fmla="*/ 99 h 1016"/>
                  <a:gd name="T14" fmla="*/ 659 w 768"/>
                  <a:gd name="T15" fmla="*/ 132 h 1016"/>
                  <a:gd name="T16" fmla="*/ 687 w 768"/>
                  <a:gd name="T17" fmla="*/ 168 h 1016"/>
                  <a:gd name="T18" fmla="*/ 711 w 768"/>
                  <a:gd name="T19" fmla="*/ 207 h 1016"/>
                  <a:gd name="T20" fmla="*/ 733 w 768"/>
                  <a:gd name="T21" fmla="*/ 255 h 1016"/>
                  <a:gd name="T22" fmla="*/ 750 w 768"/>
                  <a:gd name="T23" fmla="*/ 304 h 1016"/>
                  <a:gd name="T24" fmla="*/ 761 w 768"/>
                  <a:gd name="T25" fmla="*/ 354 h 1016"/>
                  <a:gd name="T26" fmla="*/ 768 w 768"/>
                  <a:gd name="T27" fmla="*/ 407 h 1016"/>
                  <a:gd name="T28" fmla="*/ 768 w 768"/>
                  <a:gd name="T29" fmla="*/ 459 h 1016"/>
                  <a:gd name="T30" fmla="*/ 764 w 768"/>
                  <a:gd name="T31" fmla="*/ 512 h 1016"/>
                  <a:gd name="T32" fmla="*/ 752 w 768"/>
                  <a:gd name="T33" fmla="*/ 563 h 1016"/>
                  <a:gd name="T34" fmla="*/ 694 w 768"/>
                  <a:gd name="T35" fmla="*/ 788 h 1016"/>
                  <a:gd name="T36" fmla="*/ 680 w 768"/>
                  <a:gd name="T37" fmla="*/ 828 h 1016"/>
                  <a:gd name="T38" fmla="*/ 661 w 768"/>
                  <a:gd name="T39" fmla="*/ 864 h 1016"/>
                  <a:gd name="T40" fmla="*/ 636 w 768"/>
                  <a:gd name="T41" fmla="*/ 898 h 1016"/>
                  <a:gd name="T42" fmla="*/ 608 w 768"/>
                  <a:gd name="T43" fmla="*/ 927 h 1016"/>
                  <a:gd name="T44" fmla="*/ 577 w 768"/>
                  <a:gd name="T45" fmla="*/ 954 h 1016"/>
                  <a:gd name="T46" fmla="*/ 542 w 768"/>
                  <a:gd name="T47" fmla="*/ 975 h 1016"/>
                  <a:gd name="T48" fmla="*/ 504 w 768"/>
                  <a:gd name="T49" fmla="*/ 993 h 1016"/>
                  <a:gd name="T50" fmla="*/ 466 w 768"/>
                  <a:gd name="T51" fmla="*/ 1006 h 1016"/>
                  <a:gd name="T52" fmla="*/ 425 w 768"/>
                  <a:gd name="T53" fmla="*/ 1014 h 1016"/>
                  <a:gd name="T54" fmla="*/ 384 w 768"/>
                  <a:gd name="T55" fmla="*/ 1016 h 1016"/>
                  <a:gd name="T56" fmla="*/ 343 w 768"/>
                  <a:gd name="T57" fmla="*/ 1014 h 1016"/>
                  <a:gd name="T58" fmla="*/ 303 w 768"/>
                  <a:gd name="T59" fmla="*/ 1006 h 1016"/>
                  <a:gd name="T60" fmla="*/ 264 w 768"/>
                  <a:gd name="T61" fmla="*/ 993 h 1016"/>
                  <a:gd name="T62" fmla="*/ 227 w 768"/>
                  <a:gd name="T63" fmla="*/ 975 h 1016"/>
                  <a:gd name="T64" fmla="*/ 192 w 768"/>
                  <a:gd name="T65" fmla="*/ 954 h 1016"/>
                  <a:gd name="T66" fmla="*/ 160 w 768"/>
                  <a:gd name="T67" fmla="*/ 927 h 1016"/>
                  <a:gd name="T68" fmla="*/ 132 w 768"/>
                  <a:gd name="T69" fmla="*/ 898 h 1016"/>
                  <a:gd name="T70" fmla="*/ 108 w 768"/>
                  <a:gd name="T71" fmla="*/ 864 h 1016"/>
                  <a:gd name="T72" fmla="*/ 89 w 768"/>
                  <a:gd name="T73" fmla="*/ 828 h 1016"/>
                  <a:gd name="T74" fmla="*/ 75 w 768"/>
                  <a:gd name="T75" fmla="*/ 788 h 1016"/>
                  <a:gd name="T76" fmla="*/ 15 w 768"/>
                  <a:gd name="T77" fmla="*/ 563 h 1016"/>
                  <a:gd name="T78" fmla="*/ 5 w 768"/>
                  <a:gd name="T79" fmla="*/ 512 h 1016"/>
                  <a:gd name="T80" fmla="*/ 0 w 768"/>
                  <a:gd name="T81" fmla="*/ 459 h 1016"/>
                  <a:gd name="T82" fmla="*/ 0 w 768"/>
                  <a:gd name="T83" fmla="*/ 407 h 1016"/>
                  <a:gd name="T84" fmla="*/ 6 w 768"/>
                  <a:gd name="T85" fmla="*/ 354 h 1016"/>
                  <a:gd name="T86" fmla="*/ 18 w 768"/>
                  <a:gd name="T87" fmla="*/ 304 h 1016"/>
                  <a:gd name="T88" fmla="*/ 35 w 768"/>
                  <a:gd name="T89" fmla="*/ 255 h 1016"/>
                  <a:gd name="T90" fmla="*/ 57 w 768"/>
                  <a:gd name="T91" fmla="*/ 207 h 1016"/>
                  <a:gd name="T92" fmla="*/ 82 w 768"/>
                  <a:gd name="T93" fmla="*/ 168 h 1016"/>
                  <a:gd name="T94" fmla="*/ 110 w 768"/>
                  <a:gd name="T95" fmla="*/ 132 h 1016"/>
                  <a:gd name="T96" fmla="*/ 140 w 768"/>
                  <a:gd name="T97" fmla="*/ 99 h 1016"/>
                  <a:gd name="T98" fmla="*/ 174 w 768"/>
                  <a:gd name="T99" fmla="*/ 70 h 1016"/>
                  <a:gd name="T100" fmla="*/ 211 w 768"/>
                  <a:gd name="T101" fmla="*/ 47 h 1016"/>
                  <a:gd name="T102" fmla="*/ 251 w 768"/>
                  <a:gd name="T103" fmla="*/ 27 h 1016"/>
                  <a:gd name="T104" fmla="*/ 293 w 768"/>
                  <a:gd name="T105" fmla="*/ 12 h 1016"/>
                  <a:gd name="T106" fmla="*/ 338 w 768"/>
                  <a:gd name="T107" fmla="*/ 4 h 1016"/>
                  <a:gd name="T108" fmla="*/ 384 w 768"/>
                  <a:gd name="T109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68" h="1016">
                    <a:moveTo>
                      <a:pt x="384" y="0"/>
                    </a:moveTo>
                    <a:lnTo>
                      <a:pt x="431" y="4"/>
                    </a:lnTo>
                    <a:lnTo>
                      <a:pt x="475" y="12"/>
                    </a:lnTo>
                    <a:lnTo>
                      <a:pt x="517" y="27"/>
                    </a:lnTo>
                    <a:lnTo>
                      <a:pt x="557" y="47"/>
                    </a:lnTo>
                    <a:lnTo>
                      <a:pt x="594" y="70"/>
                    </a:lnTo>
                    <a:lnTo>
                      <a:pt x="628" y="99"/>
                    </a:lnTo>
                    <a:lnTo>
                      <a:pt x="659" y="132"/>
                    </a:lnTo>
                    <a:lnTo>
                      <a:pt x="687" y="168"/>
                    </a:lnTo>
                    <a:lnTo>
                      <a:pt x="711" y="207"/>
                    </a:lnTo>
                    <a:lnTo>
                      <a:pt x="733" y="255"/>
                    </a:lnTo>
                    <a:lnTo>
                      <a:pt x="750" y="304"/>
                    </a:lnTo>
                    <a:lnTo>
                      <a:pt x="761" y="354"/>
                    </a:lnTo>
                    <a:lnTo>
                      <a:pt x="768" y="407"/>
                    </a:lnTo>
                    <a:lnTo>
                      <a:pt x="768" y="459"/>
                    </a:lnTo>
                    <a:lnTo>
                      <a:pt x="764" y="512"/>
                    </a:lnTo>
                    <a:lnTo>
                      <a:pt x="752" y="563"/>
                    </a:lnTo>
                    <a:lnTo>
                      <a:pt x="694" y="788"/>
                    </a:lnTo>
                    <a:lnTo>
                      <a:pt x="680" y="828"/>
                    </a:lnTo>
                    <a:lnTo>
                      <a:pt x="661" y="864"/>
                    </a:lnTo>
                    <a:lnTo>
                      <a:pt x="636" y="898"/>
                    </a:lnTo>
                    <a:lnTo>
                      <a:pt x="608" y="927"/>
                    </a:lnTo>
                    <a:lnTo>
                      <a:pt x="577" y="954"/>
                    </a:lnTo>
                    <a:lnTo>
                      <a:pt x="542" y="975"/>
                    </a:lnTo>
                    <a:lnTo>
                      <a:pt x="504" y="993"/>
                    </a:lnTo>
                    <a:lnTo>
                      <a:pt x="466" y="1006"/>
                    </a:lnTo>
                    <a:lnTo>
                      <a:pt x="425" y="1014"/>
                    </a:lnTo>
                    <a:lnTo>
                      <a:pt x="384" y="1016"/>
                    </a:lnTo>
                    <a:lnTo>
                      <a:pt x="343" y="1014"/>
                    </a:lnTo>
                    <a:lnTo>
                      <a:pt x="303" y="1006"/>
                    </a:lnTo>
                    <a:lnTo>
                      <a:pt x="264" y="993"/>
                    </a:lnTo>
                    <a:lnTo>
                      <a:pt x="227" y="975"/>
                    </a:lnTo>
                    <a:lnTo>
                      <a:pt x="192" y="954"/>
                    </a:lnTo>
                    <a:lnTo>
                      <a:pt x="160" y="927"/>
                    </a:lnTo>
                    <a:lnTo>
                      <a:pt x="132" y="898"/>
                    </a:lnTo>
                    <a:lnTo>
                      <a:pt x="108" y="864"/>
                    </a:lnTo>
                    <a:lnTo>
                      <a:pt x="89" y="828"/>
                    </a:lnTo>
                    <a:lnTo>
                      <a:pt x="75" y="788"/>
                    </a:lnTo>
                    <a:lnTo>
                      <a:pt x="15" y="563"/>
                    </a:lnTo>
                    <a:lnTo>
                      <a:pt x="5" y="512"/>
                    </a:lnTo>
                    <a:lnTo>
                      <a:pt x="0" y="459"/>
                    </a:lnTo>
                    <a:lnTo>
                      <a:pt x="0" y="407"/>
                    </a:lnTo>
                    <a:lnTo>
                      <a:pt x="6" y="354"/>
                    </a:lnTo>
                    <a:lnTo>
                      <a:pt x="18" y="304"/>
                    </a:lnTo>
                    <a:lnTo>
                      <a:pt x="35" y="255"/>
                    </a:lnTo>
                    <a:lnTo>
                      <a:pt x="57" y="207"/>
                    </a:lnTo>
                    <a:lnTo>
                      <a:pt x="82" y="168"/>
                    </a:lnTo>
                    <a:lnTo>
                      <a:pt x="110" y="132"/>
                    </a:lnTo>
                    <a:lnTo>
                      <a:pt x="140" y="99"/>
                    </a:lnTo>
                    <a:lnTo>
                      <a:pt x="174" y="70"/>
                    </a:lnTo>
                    <a:lnTo>
                      <a:pt x="211" y="47"/>
                    </a:lnTo>
                    <a:lnTo>
                      <a:pt x="251" y="27"/>
                    </a:lnTo>
                    <a:lnTo>
                      <a:pt x="293" y="12"/>
                    </a:lnTo>
                    <a:lnTo>
                      <a:pt x="338" y="4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7" name="Freeform 7"/>
              <p:cNvSpPr>
                <a:spLocks/>
              </p:cNvSpPr>
              <p:nvPr/>
            </p:nvSpPr>
            <p:spPr bwMode="auto">
              <a:xfrm>
                <a:off x="1758577" y="3455593"/>
                <a:ext cx="146076" cy="194007"/>
              </a:xfrm>
              <a:custGeom>
                <a:avLst/>
                <a:gdLst>
                  <a:gd name="T0" fmla="*/ 384 w 768"/>
                  <a:gd name="T1" fmla="*/ 0 h 1018"/>
                  <a:gd name="T2" fmla="*/ 431 w 768"/>
                  <a:gd name="T3" fmla="*/ 4 h 1018"/>
                  <a:gd name="T4" fmla="*/ 475 w 768"/>
                  <a:gd name="T5" fmla="*/ 13 h 1018"/>
                  <a:gd name="T6" fmla="*/ 517 w 768"/>
                  <a:gd name="T7" fmla="*/ 27 h 1018"/>
                  <a:gd name="T8" fmla="*/ 557 w 768"/>
                  <a:gd name="T9" fmla="*/ 47 h 1018"/>
                  <a:gd name="T10" fmla="*/ 594 w 768"/>
                  <a:gd name="T11" fmla="*/ 72 h 1018"/>
                  <a:gd name="T12" fmla="*/ 628 w 768"/>
                  <a:gd name="T13" fmla="*/ 100 h 1018"/>
                  <a:gd name="T14" fmla="*/ 659 w 768"/>
                  <a:gd name="T15" fmla="*/ 132 h 1018"/>
                  <a:gd name="T16" fmla="*/ 686 w 768"/>
                  <a:gd name="T17" fmla="*/ 169 h 1018"/>
                  <a:gd name="T18" fmla="*/ 711 w 768"/>
                  <a:gd name="T19" fmla="*/ 207 h 1018"/>
                  <a:gd name="T20" fmla="*/ 733 w 768"/>
                  <a:gd name="T21" fmla="*/ 255 h 1018"/>
                  <a:gd name="T22" fmla="*/ 750 w 768"/>
                  <a:gd name="T23" fmla="*/ 304 h 1018"/>
                  <a:gd name="T24" fmla="*/ 762 w 768"/>
                  <a:gd name="T25" fmla="*/ 355 h 1018"/>
                  <a:gd name="T26" fmla="*/ 768 w 768"/>
                  <a:gd name="T27" fmla="*/ 407 h 1018"/>
                  <a:gd name="T28" fmla="*/ 768 w 768"/>
                  <a:gd name="T29" fmla="*/ 459 h 1018"/>
                  <a:gd name="T30" fmla="*/ 763 w 768"/>
                  <a:gd name="T31" fmla="*/ 512 h 1018"/>
                  <a:gd name="T32" fmla="*/ 753 w 768"/>
                  <a:gd name="T33" fmla="*/ 563 h 1018"/>
                  <a:gd name="T34" fmla="*/ 693 w 768"/>
                  <a:gd name="T35" fmla="*/ 789 h 1018"/>
                  <a:gd name="T36" fmla="*/ 679 w 768"/>
                  <a:gd name="T37" fmla="*/ 829 h 1018"/>
                  <a:gd name="T38" fmla="*/ 661 w 768"/>
                  <a:gd name="T39" fmla="*/ 866 h 1018"/>
                  <a:gd name="T40" fmla="*/ 637 w 768"/>
                  <a:gd name="T41" fmla="*/ 899 h 1018"/>
                  <a:gd name="T42" fmla="*/ 608 w 768"/>
                  <a:gd name="T43" fmla="*/ 929 h 1018"/>
                  <a:gd name="T44" fmla="*/ 577 w 768"/>
                  <a:gd name="T45" fmla="*/ 955 h 1018"/>
                  <a:gd name="T46" fmla="*/ 543 w 768"/>
                  <a:gd name="T47" fmla="*/ 977 h 1018"/>
                  <a:gd name="T48" fmla="*/ 505 w 768"/>
                  <a:gd name="T49" fmla="*/ 994 h 1018"/>
                  <a:gd name="T50" fmla="*/ 466 w 768"/>
                  <a:gd name="T51" fmla="*/ 1007 h 1018"/>
                  <a:gd name="T52" fmla="*/ 426 w 768"/>
                  <a:gd name="T53" fmla="*/ 1014 h 1018"/>
                  <a:gd name="T54" fmla="*/ 384 w 768"/>
                  <a:gd name="T55" fmla="*/ 1018 h 1018"/>
                  <a:gd name="T56" fmla="*/ 343 w 768"/>
                  <a:gd name="T57" fmla="*/ 1014 h 1018"/>
                  <a:gd name="T58" fmla="*/ 302 w 768"/>
                  <a:gd name="T59" fmla="*/ 1007 h 1018"/>
                  <a:gd name="T60" fmla="*/ 264 w 768"/>
                  <a:gd name="T61" fmla="*/ 994 h 1018"/>
                  <a:gd name="T62" fmla="*/ 226 w 768"/>
                  <a:gd name="T63" fmla="*/ 977 h 1018"/>
                  <a:gd name="T64" fmla="*/ 191 w 768"/>
                  <a:gd name="T65" fmla="*/ 955 h 1018"/>
                  <a:gd name="T66" fmla="*/ 160 w 768"/>
                  <a:gd name="T67" fmla="*/ 929 h 1018"/>
                  <a:gd name="T68" fmla="*/ 132 w 768"/>
                  <a:gd name="T69" fmla="*/ 899 h 1018"/>
                  <a:gd name="T70" fmla="*/ 107 w 768"/>
                  <a:gd name="T71" fmla="*/ 866 h 1018"/>
                  <a:gd name="T72" fmla="*/ 89 w 768"/>
                  <a:gd name="T73" fmla="*/ 829 h 1018"/>
                  <a:gd name="T74" fmla="*/ 75 w 768"/>
                  <a:gd name="T75" fmla="*/ 789 h 1018"/>
                  <a:gd name="T76" fmla="*/ 16 w 768"/>
                  <a:gd name="T77" fmla="*/ 563 h 1018"/>
                  <a:gd name="T78" fmla="*/ 6 w 768"/>
                  <a:gd name="T79" fmla="*/ 512 h 1018"/>
                  <a:gd name="T80" fmla="*/ 0 w 768"/>
                  <a:gd name="T81" fmla="*/ 459 h 1018"/>
                  <a:gd name="T82" fmla="*/ 1 w 768"/>
                  <a:gd name="T83" fmla="*/ 407 h 1018"/>
                  <a:gd name="T84" fmla="*/ 7 w 768"/>
                  <a:gd name="T85" fmla="*/ 355 h 1018"/>
                  <a:gd name="T86" fmla="*/ 19 w 768"/>
                  <a:gd name="T87" fmla="*/ 304 h 1018"/>
                  <a:gd name="T88" fmla="*/ 35 w 768"/>
                  <a:gd name="T89" fmla="*/ 255 h 1018"/>
                  <a:gd name="T90" fmla="*/ 57 w 768"/>
                  <a:gd name="T91" fmla="*/ 207 h 1018"/>
                  <a:gd name="T92" fmla="*/ 82 w 768"/>
                  <a:gd name="T93" fmla="*/ 169 h 1018"/>
                  <a:gd name="T94" fmla="*/ 110 w 768"/>
                  <a:gd name="T95" fmla="*/ 132 h 1018"/>
                  <a:gd name="T96" fmla="*/ 140 w 768"/>
                  <a:gd name="T97" fmla="*/ 100 h 1018"/>
                  <a:gd name="T98" fmla="*/ 174 w 768"/>
                  <a:gd name="T99" fmla="*/ 72 h 1018"/>
                  <a:gd name="T100" fmla="*/ 211 w 768"/>
                  <a:gd name="T101" fmla="*/ 47 h 1018"/>
                  <a:gd name="T102" fmla="*/ 251 w 768"/>
                  <a:gd name="T103" fmla="*/ 27 h 1018"/>
                  <a:gd name="T104" fmla="*/ 293 w 768"/>
                  <a:gd name="T105" fmla="*/ 13 h 1018"/>
                  <a:gd name="T106" fmla="*/ 338 w 768"/>
                  <a:gd name="T107" fmla="*/ 4 h 1018"/>
                  <a:gd name="T108" fmla="*/ 384 w 768"/>
                  <a:gd name="T109" fmla="*/ 0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68" h="1018">
                    <a:moveTo>
                      <a:pt x="384" y="0"/>
                    </a:moveTo>
                    <a:lnTo>
                      <a:pt x="431" y="4"/>
                    </a:lnTo>
                    <a:lnTo>
                      <a:pt x="475" y="13"/>
                    </a:lnTo>
                    <a:lnTo>
                      <a:pt x="517" y="27"/>
                    </a:lnTo>
                    <a:lnTo>
                      <a:pt x="557" y="47"/>
                    </a:lnTo>
                    <a:lnTo>
                      <a:pt x="594" y="72"/>
                    </a:lnTo>
                    <a:lnTo>
                      <a:pt x="628" y="100"/>
                    </a:lnTo>
                    <a:lnTo>
                      <a:pt x="659" y="132"/>
                    </a:lnTo>
                    <a:lnTo>
                      <a:pt x="686" y="169"/>
                    </a:lnTo>
                    <a:lnTo>
                      <a:pt x="711" y="207"/>
                    </a:lnTo>
                    <a:lnTo>
                      <a:pt x="733" y="255"/>
                    </a:lnTo>
                    <a:lnTo>
                      <a:pt x="750" y="304"/>
                    </a:lnTo>
                    <a:lnTo>
                      <a:pt x="762" y="355"/>
                    </a:lnTo>
                    <a:lnTo>
                      <a:pt x="768" y="407"/>
                    </a:lnTo>
                    <a:lnTo>
                      <a:pt x="768" y="459"/>
                    </a:lnTo>
                    <a:lnTo>
                      <a:pt x="763" y="512"/>
                    </a:lnTo>
                    <a:lnTo>
                      <a:pt x="753" y="563"/>
                    </a:lnTo>
                    <a:lnTo>
                      <a:pt x="693" y="789"/>
                    </a:lnTo>
                    <a:lnTo>
                      <a:pt x="679" y="829"/>
                    </a:lnTo>
                    <a:lnTo>
                      <a:pt x="661" y="866"/>
                    </a:lnTo>
                    <a:lnTo>
                      <a:pt x="637" y="899"/>
                    </a:lnTo>
                    <a:lnTo>
                      <a:pt x="608" y="929"/>
                    </a:lnTo>
                    <a:lnTo>
                      <a:pt x="577" y="955"/>
                    </a:lnTo>
                    <a:lnTo>
                      <a:pt x="543" y="977"/>
                    </a:lnTo>
                    <a:lnTo>
                      <a:pt x="505" y="994"/>
                    </a:lnTo>
                    <a:lnTo>
                      <a:pt x="466" y="1007"/>
                    </a:lnTo>
                    <a:lnTo>
                      <a:pt x="426" y="1014"/>
                    </a:lnTo>
                    <a:lnTo>
                      <a:pt x="384" y="1018"/>
                    </a:lnTo>
                    <a:lnTo>
                      <a:pt x="343" y="1014"/>
                    </a:lnTo>
                    <a:lnTo>
                      <a:pt x="302" y="1007"/>
                    </a:lnTo>
                    <a:lnTo>
                      <a:pt x="264" y="994"/>
                    </a:lnTo>
                    <a:lnTo>
                      <a:pt x="226" y="977"/>
                    </a:lnTo>
                    <a:lnTo>
                      <a:pt x="191" y="955"/>
                    </a:lnTo>
                    <a:lnTo>
                      <a:pt x="160" y="929"/>
                    </a:lnTo>
                    <a:lnTo>
                      <a:pt x="132" y="899"/>
                    </a:lnTo>
                    <a:lnTo>
                      <a:pt x="107" y="866"/>
                    </a:lnTo>
                    <a:lnTo>
                      <a:pt x="89" y="829"/>
                    </a:lnTo>
                    <a:lnTo>
                      <a:pt x="75" y="789"/>
                    </a:lnTo>
                    <a:lnTo>
                      <a:pt x="16" y="563"/>
                    </a:lnTo>
                    <a:lnTo>
                      <a:pt x="6" y="512"/>
                    </a:lnTo>
                    <a:lnTo>
                      <a:pt x="0" y="459"/>
                    </a:lnTo>
                    <a:lnTo>
                      <a:pt x="1" y="407"/>
                    </a:lnTo>
                    <a:lnTo>
                      <a:pt x="7" y="355"/>
                    </a:lnTo>
                    <a:lnTo>
                      <a:pt x="19" y="304"/>
                    </a:lnTo>
                    <a:lnTo>
                      <a:pt x="35" y="255"/>
                    </a:lnTo>
                    <a:lnTo>
                      <a:pt x="57" y="207"/>
                    </a:lnTo>
                    <a:lnTo>
                      <a:pt x="82" y="169"/>
                    </a:lnTo>
                    <a:lnTo>
                      <a:pt x="110" y="132"/>
                    </a:lnTo>
                    <a:lnTo>
                      <a:pt x="140" y="100"/>
                    </a:lnTo>
                    <a:lnTo>
                      <a:pt x="174" y="72"/>
                    </a:lnTo>
                    <a:lnTo>
                      <a:pt x="211" y="47"/>
                    </a:lnTo>
                    <a:lnTo>
                      <a:pt x="251" y="27"/>
                    </a:lnTo>
                    <a:lnTo>
                      <a:pt x="293" y="13"/>
                    </a:lnTo>
                    <a:lnTo>
                      <a:pt x="338" y="4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8" name="Freeform 8"/>
              <p:cNvSpPr>
                <a:spLocks/>
              </p:cNvSpPr>
              <p:nvPr/>
            </p:nvSpPr>
            <p:spPr bwMode="auto">
              <a:xfrm>
                <a:off x="1984538" y="3506948"/>
                <a:ext cx="172324" cy="228243"/>
              </a:xfrm>
              <a:custGeom>
                <a:avLst/>
                <a:gdLst>
                  <a:gd name="T0" fmla="*/ 453 w 906"/>
                  <a:gd name="T1" fmla="*/ 0 h 1198"/>
                  <a:gd name="T2" fmla="*/ 502 w 906"/>
                  <a:gd name="T3" fmla="*/ 3 h 1198"/>
                  <a:gd name="T4" fmla="*/ 550 w 906"/>
                  <a:gd name="T5" fmla="*/ 11 h 1198"/>
                  <a:gd name="T6" fmla="*/ 595 w 906"/>
                  <a:gd name="T7" fmla="*/ 25 h 1198"/>
                  <a:gd name="T8" fmla="*/ 638 w 906"/>
                  <a:gd name="T9" fmla="*/ 44 h 1198"/>
                  <a:gd name="T10" fmla="*/ 678 w 906"/>
                  <a:gd name="T11" fmla="*/ 67 h 1198"/>
                  <a:gd name="T12" fmla="*/ 717 w 906"/>
                  <a:gd name="T13" fmla="*/ 95 h 1198"/>
                  <a:gd name="T14" fmla="*/ 752 w 906"/>
                  <a:gd name="T15" fmla="*/ 128 h 1198"/>
                  <a:gd name="T16" fmla="*/ 783 w 906"/>
                  <a:gd name="T17" fmla="*/ 163 h 1198"/>
                  <a:gd name="T18" fmla="*/ 812 w 906"/>
                  <a:gd name="T19" fmla="*/ 202 h 1198"/>
                  <a:gd name="T20" fmla="*/ 838 w 906"/>
                  <a:gd name="T21" fmla="*/ 244 h 1198"/>
                  <a:gd name="T22" fmla="*/ 861 w 906"/>
                  <a:gd name="T23" fmla="*/ 292 h 1198"/>
                  <a:gd name="T24" fmla="*/ 880 w 906"/>
                  <a:gd name="T25" fmla="*/ 343 h 1198"/>
                  <a:gd name="T26" fmla="*/ 893 w 906"/>
                  <a:gd name="T27" fmla="*/ 394 h 1198"/>
                  <a:gd name="T28" fmla="*/ 902 w 906"/>
                  <a:gd name="T29" fmla="*/ 448 h 1198"/>
                  <a:gd name="T30" fmla="*/ 906 w 906"/>
                  <a:gd name="T31" fmla="*/ 502 h 1198"/>
                  <a:gd name="T32" fmla="*/ 904 w 906"/>
                  <a:gd name="T33" fmla="*/ 556 h 1198"/>
                  <a:gd name="T34" fmla="*/ 899 w 906"/>
                  <a:gd name="T35" fmla="*/ 610 h 1198"/>
                  <a:gd name="T36" fmla="*/ 887 w 906"/>
                  <a:gd name="T37" fmla="*/ 664 h 1198"/>
                  <a:gd name="T38" fmla="*/ 817 w 906"/>
                  <a:gd name="T39" fmla="*/ 928 h 1198"/>
                  <a:gd name="T40" fmla="*/ 803 w 906"/>
                  <a:gd name="T41" fmla="*/ 971 h 1198"/>
                  <a:gd name="T42" fmla="*/ 783 w 906"/>
                  <a:gd name="T43" fmla="*/ 1012 h 1198"/>
                  <a:gd name="T44" fmla="*/ 759 w 906"/>
                  <a:gd name="T45" fmla="*/ 1048 h 1198"/>
                  <a:gd name="T46" fmla="*/ 729 w 906"/>
                  <a:gd name="T47" fmla="*/ 1081 h 1198"/>
                  <a:gd name="T48" fmla="*/ 697 w 906"/>
                  <a:gd name="T49" fmla="*/ 1111 h 1198"/>
                  <a:gd name="T50" fmla="*/ 662 w 906"/>
                  <a:gd name="T51" fmla="*/ 1137 h 1198"/>
                  <a:gd name="T52" fmla="*/ 623 w 906"/>
                  <a:gd name="T53" fmla="*/ 1158 h 1198"/>
                  <a:gd name="T54" fmla="*/ 582 w 906"/>
                  <a:gd name="T55" fmla="*/ 1176 h 1198"/>
                  <a:gd name="T56" fmla="*/ 540 w 906"/>
                  <a:gd name="T57" fmla="*/ 1187 h 1198"/>
                  <a:gd name="T58" fmla="*/ 497 w 906"/>
                  <a:gd name="T59" fmla="*/ 1196 h 1198"/>
                  <a:gd name="T60" fmla="*/ 453 w 906"/>
                  <a:gd name="T61" fmla="*/ 1198 h 1198"/>
                  <a:gd name="T62" fmla="*/ 408 w 906"/>
                  <a:gd name="T63" fmla="*/ 1196 h 1198"/>
                  <a:gd name="T64" fmla="*/ 365 w 906"/>
                  <a:gd name="T65" fmla="*/ 1187 h 1198"/>
                  <a:gd name="T66" fmla="*/ 322 w 906"/>
                  <a:gd name="T67" fmla="*/ 1176 h 1198"/>
                  <a:gd name="T68" fmla="*/ 282 w 906"/>
                  <a:gd name="T69" fmla="*/ 1158 h 1198"/>
                  <a:gd name="T70" fmla="*/ 244 w 906"/>
                  <a:gd name="T71" fmla="*/ 1137 h 1198"/>
                  <a:gd name="T72" fmla="*/ 208 w 906"/>
                  <a:gd name="T73" fmla="*/ 1111 h 1198"/>
                  <a:gd name="T74" fmla="*/ 175 w 906"/>
                  <a:gd name="T75" fmla="*/ 1081 h 1198"/>
                  <a:gd name="T76" fmla="*/ 147 w 906"/>
                  <a:gd name="T77" fmla="*/ 1048 h 1198"/>
                  <a:gd name="T78" fmla="*/ 122 w 906"/>
                  <a:gd name="T79" fmla="*/ 1012 h 1198"/>
                  <a:gd name="T80" fmla="*/ 103 w 906"/>
                  <a:gd name="T81" fmla="*/ 971 h 1198"/>
                  <a:gd name="T82" fmla="*/ 87 w 906"/>
                  <a:gd name="T83" fmla="*/ 928 h 1198"/>
                  <a:gd name="T84" fmla="*/ 19 w 906"/>
                  <a:gd name="T85" fmla="*/ 664 h 1198"/>
                  <a:gd name="T86" fmla="*/ 7 w 906"/>
                  <a:gd name="T87" fmla="*/ 610 h 1198"/>
                  <a:gd name="T88" fmla="*/ 1 w 906"/>
                  <a:gd name="T89" fmla="*/ 556 h 1198"/>
                  <a:gd name="T90" fmla="*/ 0 w 906"/>
                  <a:gd name="T91" fmla="*/ 502 h 1198"/>
                  <a:gd name="T92" fmla="*/ 3 w 906"/>
                  <a:gd name="T93" fmla="*/ 448 h 1198"/>
                  <a:gd name="T94" fmla="*/ 12 w 906"/>
                  <a:gd name="T95" fmla="*/ 394 h 1198"/>
                  <a:gd name="T96" fmla="*/ 26 w 906"/>
                  <a:gd name="T97" fmla="*/ 343 h 1198"/>
                  <a:gd name="T98" fmla="*/ 44 w 906"/>
                  <a:gd name="T99" fmla="*/ 292 h 1198"/>
                  <a:gd name="T100" fmla="*/ 68 w 906"/>
                  <a:gd name="T101" fmla="*/ 244 h 1198"/>
                  <a:gd name="T102" fmla="*/ 93 w 906"/>
                  <a:gd name="T103" fmla="*/ 202 h 1198"/>
                  <a:gd name="T104" fmla="*/ 121 w 906"/>
                  <a:gd name="T105" fmla="*/ 163 h 1198"/>
                  <a:gd name="T106" fmla="*/ 154 w 906"/>
                  <a:gd name="T107" fmla="*/ 128 h 1198"/>
                  <a:gd name="T108" fmla="*/ 189 w 906"/>
                  <a:gd name="T109" fmla="*/ 95 h 1198"/>
                  <a:gd name="T110" fmla="*/ 226 w 906"/>
                  <a:gd name="T111" fmla="*/ 67 h 1198"/>
                  <a:gd name="T112" fmla="*/ 267 w 906"/>
                  <a:gd name="T113" fmla="*/ 44 h 1198"/>
                  <a:gd name="T114" fmla="*/ 310 w 906"/>
                  <a:gd name="T115" fmla="*/ 25 h 1198"/>
                  <a:gd name="T116" fmla="*/ 356 w 906"/>
                  <a:gd name="T117" fmla="*/ 11 h 1198"/>
                  <a:gd name="T118" fmla="*/ 403 w 906"/>
                  <a:gd name="T119" fmla="*/ 3 h 1198"/>
                  <a:gd name="T120" fmla="*/ 453 w 906"/>
                  <a:gd name="T121" fmla="*/ 0 h 1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06" h="1198">
                    <a:moveTo>
                      <a:pt x="453" y="0"/>
                    </a:moveTo>
                    <a:lnTo>
                      <a:pt x="502" y="3"/>
                    </a:lnTo>
                    <a:lnTo>
                      <a:pt x="550" y="11"/>
                    </a:lnTo>
                    <a:lnTo>
                      <a:pt x="595" y="25"/>
                    </a:lnTo>
                    <a:lnTo>
                      <a:pt x="638" y="44"/>
                    </a:lnTo>
                    <a:lnTo>
                      <a:pt x="678" y="67"/>
                    </a:lnTo>
                    <a:lnTo>
                      <a:pt x="717" y="95"/>
                    </a:lnTo>
                    <a:lnTo>
                      <a:pt x="752" y="128"/>
                    </a:lnTo>
                    <a:lnTo>
                      <a:pt x="783" y="163"/>
                    </a:lnTo>
                    <a:lnTo>
                      <a:pt x="812" y="202"/>
                    </a:lnTo>
                    <a:lnTo>
                      <a:pt x="838" y="244"/>
                    </a:lnTo>
                    <a:lnTo>
                      <a:pt x="861" y="292"/>
                    </a:lnTo>
                    <a:lnTo>
                      <a:pt x="880" y="343"/>
                    </a:lnTo>
                    <a:lnTo>
                      <a:pt x="893" y="394"/>
                    </a:lnTo>
                    <a:lnTo>
                      <a:pt x="902" y="448"/>
                    </a:lnTo>
                    <a:lnTo>
                      <a:pt x="906" y="502"/>
                    </a:lnTo>
                    <a:lnTo>
                      <a:pt x="904" y="556"/>
                    </a:lnTo>
                    <a:lnTo>
                      <a:pt x="899" y="610"/>
                    </a:lnTo>
                    <a:lnTo>
                      <a:pt x="887" y="664"/>
                    </a:lnTo>
                    <a:lnTo>
                      <a:pt x="817" y="928"/>
                    </a:lnTo>
                    <a:lnTo>
                      <a:pt x="803" y="971"/>
                    </a:lnTo>
                    <a:lnTo>
                      <a:pt x="783" y="1012"/>
                    </a:lnTo>
                    <a:lnTo>
                      <a:pt x="759" y="1048"/>
                    </a:lnTo>
                    <a:lnTo>
                      <a:pt x="729" y="1081"/>
                    </a:lnTo>
                    <a:lnTo>
                      <a:pt x="697" y="1111"/>
                    </a:lnTo>
                    <a:lnTo>
                      <a:pt x="662" y="1137"/>
                    </a:lnTo>
                    <a:lnTo>
                      <a:pt x="623" y="1158"/>
                    </a:lnTo>
                    <a:lnTo>
                      <a:pt x="582" y="1176"/>
                    </a:lnTo>
                    <a:lnTo>
                      <a:pt x="540" y="1187"/>
                    </a:lnTo>
                    <a:lnTo>
                      <a:pt x="497" y="1196"/>
                    </a:lnTo>
                    <a:lnTo>
                      <a:pt x="453" y="1198"/>
                    </a:lnTo>
                    <a:lnTo>
                      <a:pt x="408" y="1196"/>
                    </a:lnTo>
                    <a:lnTo>
                      <a:pt x="365" y="1187"/>
                    </a:lnTo>
                    <a:lnTo>
                      <a:pt x="322" y="1176"/>
                    </a:lnTo>
                    <a:lnTo>
                      <a:pt x="282" y="1158"/>
                    </a:lnTo>
                    <a:lnTo>
                      <a:pt x="244" y="1137"/>
                    </a:lnTo>
                    <a:lnTo>
                      <a:pt x="208" y="1111"/>
                    </a:lnTo>
                    <a:lnTo>
                      <a:pt x="175" y="1081"/>
                    </a:lnTo>
                    <a:lnTo>
                      <a:pt x="147" y="1048"/>
                    </a:lnTo>
                    <a:lnTo>
                      <a:pt x="122" y="1012"/>
                    </a:lnTo>
                    <a:lnTo>
                      <a:pt x="103" y="971"/>
                    </a:lnTo>
                    <a:lnTo>
                      <a:pt x="87" y="928"/>
                    </a:lnTo>
                    <a:lnTo>
                      <a:pt x="19" y="664"/>
                    </a:lnTo>
                    <a:lnTo>
                      <a:pt x="7" y="610"/>
                    </a:lnTo>
                    <a:lnTo>
                      <a:pt x="1" y="556"/>
                    </a:lnTo>
                    <a:lnTo>
                      <a:pt x="0" y="502"/>
                    </a:lnTo>
                    <a:lnTo>
                      <a:pt x="3" y="448"/>
                    </a:lnTo>
                    <a:lnTo>
                      <a:pt x="12" y="394"/>
                    </a:lnTo>
                    <a:lnTo>
                      <a:pt x="26" y="343"/>
                    </a:lnTo>
                    <a:lnTo>
                      <a:pt x="44" y="292"/>
                    </a:lnTo>
                    <a:lnTo>
                      <a:pt x="68" y="244"/>
                    </a:lnTo>
                    <a:lnTo>
                      <a:pt x="93" y="202"/>
                    </a:lnTo>
                    <a:lnTo>
                      <a:pt x="121" y="163"/>
                    </a:lnTo>
                    <a:lnTo>
                      <a:pt x="154" y="128"/>
                    </a:lnTo>
                    <a:lnTo>
                      <a:pt x="189" y="95"/>
                    </a:lnTo>
                    <a:lnTo>
                      <a:pt x="226" y="67"/>
                    </a:lnTo>
                    <a:lnTo>
                      <a:pt x="267" y="44"/>
                    </a:lnTo>
                    <a:lnTo>
                      <a:pt x="310" y="25"/>
                    </a:lnTo>
                    <a:lnTo>
                      <a:pt x="356" y="11"/>
                    </a:lnTo>
                    <a:lnTo>
                      <a:pt x="403" y="3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9" name="Freeform 9"/>
              <p:cNvSpPr>
                <a:spLocks/>
              </p:cNvSpPr>
              <p:nvPr/>
            </p:nvSpPr>
            <p:spPr bwMode="auto">
              <a:xfrm>
                <a:off x="1890958" y="3809370"/>
                <a:ext cx="366330" cy="182595"/>
              </a:xfrm>
              <a:custGeom>
                <a:avLst/>
                <a:gdLst>
                  <a:gd name="T0" fmla="*/ 946 w 1921"/>
                  <a:gd name="T1" fmla="*/ 0 h 961"/>
                  <a:gd name="T2" fmla="*/ 1034 w 1921"/>
                  <a:gd name="T3" fmla="*/ 1 h 961"/>
                  <a:gd name="T4" fmla="*/ 1116 w 1921"/>
                  <a:gd name="T5" fmla="*/ 4 h 961"/>
                  <a:gd name="T6" fmla="*/ 1193 w 1921"/>
                  <a:gd name="T7" fmla="*/ 10 h 961"/>
                  <a:gd name="T8" fmla="*/ 1266 w 1921"/>
                  <a:gd name="T9" fmla="*/ 20 h 961"/>
                  <a:gd name="T10" fmla="*/ 1335 w 1921"/>
                  <a:gd name="T11" fmla="*/ 30 h 961"/>
                  <a:gd name="T12" fmla="*/ 1401 w 1921"/>
                  <a:gd name="T13" fmla="*/ 43 h 961"/>
                  <a:gd name="T14" fmla="*/ 1466 w 1921"/>
                  <a:gd name="T15" fmla="*/ 58 h 961"/>
                  <a:gd name="T16" fmla="*/ 1529 w 1921"/>
                  <a:gd name="T17" fmla="*/ 76 h 961"/>
                  <a:gd name="T18" fmla="*/ 1591 w 1921"/>
                  <a:gd name="T19" fmla="*/ 94 h 961"/>
                  <a:gd name="T20" fmla="*/ 1651 w 1921"/>
                  <a:gd name="T21" fmla="*/ 115 h 961"/>
                  <a:gd name="T22" fmla="*/ 1714 w 1921"/>
                  <a:gd name="T23" fmla="*/ 139 h 961"/>
                  <a:gd name="T24" fmla="*/ 1777 w 1921"/>
                  <a:gd name="T25" fmla="*/ 163 h 961"/>
                  <a:gd name="T26" fmla="*/ 1844 w 1921"/>
                  <a:gd name="T27" fmla="*/ 190 h 961"/>
                  <a:gd name="T28" fmla="*/ 1921 w 1921"/>
                  <a:gd name="T29" fmla="*/ 961 h 961"/>
                  <a:gd name="T30" fmla="*/ 0 w 1921"/>
                  <a:gd name="T31" fmla="*/ 961 h 961"/>
                  <a:gd name="T32" fmla="*/ 7 w 1921"/>
                  <a:gd name="T33" fmla="*/ 893 h 961"/>
                  <a:gd name="T34" fmla="*/ 12 w 1921"/>
                  <a:gd name="T35" fmla="*/ 827 h 961"/>
                  <a:gd name="T36" fmla="*/ 19 w 1921"/>
                  <a:gd name="T37" fmla="*/ 759 h 961"/>
                  <a:gd name="T38" fmla="*/ 26 w 1921"/>
                  <a:gd name="T39" fmla="*/ 694 h 961"/>
                  <a:gd name="T40" fmla="*/ 32 w 1921"/>
                  <a:gd name="T41" fmla="*/ 629 h 961"/>
                  <a:gd name="T42" fmla="*/ 38 w 1921"/>
                  <a:gd name="T43" fmla="*/ 567 h 961"/>
                  <a:gd name="T44" fmla="*/ 44 w 1921"/>
                  <a:gd name="T45" fmla="*/ 509 h 961"/>
                  <a:gd name="T46" fmla="*/ 50 w 1921"/>
                  <a:gd name="T47" fmla="*/ 453 h 961"/>
                  <a:gd name="T48" fmla="*/ 56 w 1921"/>
                  <a:gd name="T49" fmla="*/ 400 h 961"/>
                  <a:gd name="T50" fmla="*/ 60 w 1921"/>
                  <a:gd name="T51" fmla="*/ 352 h 961"/>
                  <a:gd name="T52" fmla="*/ 64 w 1921"/>
                  <a:gd name="T53" fmla="*/ 309 h 961"/>
                  <a:gd name="T54" fmla="*/ 68 w 1921"/>
                  <a:gd name="T55" fmla="*/ 272 h 961"/>
                  <a:gd name="T56" fmla="*/ 71 w 1921"/>
                  <a:gd name="T57" fmla="*/ 239 h 961"/>
                  <a:gd name="T58" fmla="*/ 74 w 1921"/>
                  <a:gd name="T59" fmla="*/ 213 h 961"/>
                  <a:gd name="T60" fmla="*/ 75 w 1921"/>
                  <a:gd name="T61" fmla="*/ 195 h 961"/>
                  <a:gd name="T62" fmla="*/ 77 w 1921"/>
                  <a:gd name="T63" fmla="*/ 183 h 961"/>
                  <a:gd name="T64" fmla="*/ 78 w 1921"/>
                  <a:gd name="T65" fmla="*/ 178 h 961"/>
                  <a:gd name="T66" fmla="*/ 142 w 1921"/>
                  <a:gd name="T67" fmla="*/ 154 h 961"/>
                  <a:gd name="T68" fmla="*/ 204 w 1921"/>
                  <a:gd name="T69" fmla="*/ 129 h 961"/>
                  <a:gd name="T70" fmla="*/ 265 w 1921"/>
                  <a:gd name="T71" fmla="*/ 108 h 961"/>
                  <a:gd name="T72" fmla="*/ 324 w 1921"/>
                  <a:gd name="T73" fmla="*/ 88 h 961"/>
                  <a:gd name="T74" fmla="*/ 385 w 1921"/>
                  <a:gd name="T75" fmla="*/ 70 h 961"/>
                  <a:gd name="T76" fmla="*/ 444 w 1921"/>
                  <a:gd name="T77" fmla="*/ 55 h 961"/>
                  <a:gd name="T78" fmla="*/ 507 w 1921"/>
                  <a:gd name="T79" fmla="*/ 39 h 961"/>
                  <a:gd name="T80" fmla="*/ 570 w 1921"/>
                  <a:gd name="T81" fmla="*/ 28 h 961"/>
                  <a:gd name="T82" fmla="*/ 638 w 1921"/>
                  <a:gd name="T83" fmla="*/ 18 h 961"/>
                  <a:gd name="T84" fmla="*/ 708 w 1921"/>
                  <a:gd name="T85" fmla="*/ 10 h 961"/>
                  <a:gd name="T86" fmla="*/ 782 w 1921"/>
                  <a:gd name="T87" fmla="*/ 4 h 961"/>
                  <a:gd name="T88" fmla="*/ 861 w 1921"/>
                  <a:gd name="T89" fmla="*/ 1 h 961"/>
                  <a:gd name="T90" fmla="*/ 946 w 1921"/>
                  <a:gd name="T91" fmla="*/ 0 h 9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21" h="961">
                    <a:moveTo>
                      <a:pt x="946" y="0"/>
                    </a:moveTo>
                    <a:lnTo>
                      <a:pt x="1034" y="1"/>
                    </a:lnTo>
                    <a:lnTo>
                      <a:pt x="1116" y="4"/>
                    </a:lnTo>
                    <a:lnTo>
                      <a:pt x="1193" y="10"/>
                    </a:lnTo>
                    <a:lnTo>
                      <a:pt x="1266" y="20"/>
                    </a:lnTo>
                    <a:lnTo>
                      <a:pt x="1335" y="30"/>
                    </a:lnTo>
                    <a:lnTo>
                      <a:pt x="1401" y="43"/>
                    </a:lnTo>
                    <a:lnTo>
                      <a:pt x="1466" y="58"/>
                    </a:lnTo>
                    <a:lnTo>
                      <a:pt x="1529" y="76"/>
                    </a:lnTo>
                    <a:lnTo>
                      <a:pt x="1591" y="94"/>
                    </a:lnTo>
                    <a:lnTo>
                      <a:pt x="1651" y="115"/>
                    </a:lnTo>
                    <a:lnTo>
                      <a:pt x="1714" y="139"/>
                    </a:lnTo>
                    <a:lnTo>
                      <a:pt x="1777" y="163"/>
                    </a:lnTo>
                    <a:lnTo>
                      <a:pt x="1844" y="190"/>
                    </a:lnTo>
                    <a:lnTo>
                      <a:pt x="1921" y="961"/>
                    </a:lnTo>
                    <a:lnTo>
                      <a:pt x="0" y="961"/>
                    </a:lnTo>
                    <a:lnTo>
                      <a:pt x="7" y="893"/>
                    </a:lnTo>
                    <a:lnTo>
                      <a:pt x="12" y="827"/>
                    </a:lnTo>
                    <a:lnTo>
                      <a:pt x="19" y="759"/>
                    </a:lnTo>
                    <a:lnTo>
                      <a:pt x="26" y="694"/>
                    </a:lnTo>
                    <a:lnTo>
                      <a:pt x="32" y="629"/>
                    </a:lnTo>
                    <a:lnTo>
                      <a:pt x="38" y="567"/>
                    </a:lnTo>
                    <a:lnTo>
                      <a:pt x="44" y="509"/>
                    </a:lnTo>
                    <a:lnTo>
                      <a:pt x="50" y="453"/>
                    </a:lnTo>
                    <a:lnTo>
                      <a:pt x="56" y="400"/>
                    </a:lnTo>
                    <a:lnTo>
                      <a:pt x="60" y="352"/>
                    </a:lnTo>
                    <a:lnTo>
                      <a:pt x="64" y="309"/>
                    </a:lnTo>
                    <a:lnTo>
                      <a:pt x="68" y="272"/>
                    </a:lnTo>
                    <a:lnTo>
                      <a:pt x="71" y="239"/>
                    </a:lnTo>
                    <a:lnTo>
                      <a:pt x="74" y="213"/>
                    </a:lnTo>
                    <a:lnTo>
                      <a:pt x="75" y="195"/>
                    </a:lnTo>
                    <a:lnTo>
                      <a:pt x="77" y="183"/>
                    </a:lnTo>
                    <a:lnTo>
                      <a:pt x="78" y="178"/>
                    </a:lnTo>
                    <a:lnTo>
                      <a:pt x="142" y="154"/>
                    </a:lnTo>
                    <a:lnTo>
                      <a:pt x="204" y="129"/>
                    </a:lnTo>
                    <a:lnTo>
                      <a:pt x="265" y="108"/>
                    </a:lnTo>
                    <a:lnTo>
                      <a:pt x="324" y="88"/>
                    </a:lnTo>
                    <a:lnTo>
                      <a:pt x="385" y="70"/>
                    </a:lnTo>
                    <a:lnTo>
                      <a:pt x="444" y="55"/>
                    </a:lnTo>
                    <a:lnTo>
                      <a:pt x="507" y="39"/>
                    </a:lnTo>
                    <a:lnTo>
                      <a:pt x="570" y="28"/>
                    </a:lnTo>
                    <a:lnTo>
                      <a:pt x="638" y="18"/>
                    </a:lnTo>
                    <a:lnTo>
                      <a:pt x="708" y="10"/>
                    </a:lnTo>
                    <a:lnTo>
                      <a:pt x="782" y="4"/>
                    </a:lnTo>
                    <a:lnTo>
                      <a:pt x="861" y="1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" name="Freeform 10"/>
              <p:cNvSpPr>
                <a:spLocks/>
              </p:cNvSpPr>
              <p:nvPr/>
            </p:nvSpPr>
            <p:spPr bwMode="auto">
              <a:xfrm>
                <a:off x="2191098" y="3601669"/>
                <a:ext cx="213408" cy="136946"/>
              </a:xfrm>
              <a:custGeom>
                <a:avLst/>
                <a:gdLst>
                  <a:gd name="T0" fmla="*/ 409 w 1123"/>
                  <a:gd name="T1" fmla="*/ 0 h 716"/>
                  <a:gd name="T2" fmla="*/ 484 w 1123"/>
                  <a:gd name="T3" fmla="*/ 1 h 716"/>
                  <a:gd name="T4" fmla="*/ 555 w 1123"/>
                  <a:gd name="T5" fmla="*/ 5 h 716"/>
                  <a:gd name="T6" fmla="*/ 619 w 1123"/>
                  <a:gd name="T7" fmla="*/ 11 h 716"/>
                  <a:gd name="T8" fmla="*/ 681 w 1123"/>
                  <a:gd name="T9" fmla="*/ 20 h 716"/>
                  <a:gd name="T10" fmla="*/ 738 w 1123"/>
                  <a:gd name="T11" fmla="*/ 30 h 716"/>
                  <a:gd name="T12" fmla="*/ 794 w 1123"/>
                  <a:gd name="T13" fmla="*/ 44 h 716"/>
                  <a:gd name="T14" fmla="*/ 848 w 1123"/>
                  <a:gd name="T15" fmla="*/ 60 h 716"/>
                  <a:gd name="T16" fmla="*/ 901 w 1123"/>
                  <a:gd name="T17" fmla="*/ 77 h 716"/>
                  <a:gd name="T18" fmla="*/ 955 w 1123"/>
                  <a:gd name="T19" fmla="*/ 97 h 716"/>
                  <a:gd name="T20" fmla="*/ 1010 w 1123"/>
                  <a:gd name="T21" fmla="*/ 118 h 716"/>
                  <a:gd name="T22" fmla="*/ 1066 w 1123"/>
                  <a:gd name="T23" fmla="*/ 141 h 716"/>
                  <a:gd name="T24" fmla="*/ 1123 w 1123"/>
                  <a:gd name="T25" fmla="*/ 716 h 716"/>
                  <a:gd name="T26" fmla="*/ 0 w 1123"/>
                  <a:gd name="T27" fmla="*/ 716 h 716"/>
                  <a:gd name="T28" fmla="*/ 18 w 1123"/>
                  <a:gd name="T29" fmla="*/ 664 h 716"/>
                  <a:gd name="T30" fmla="*/ 125 w 1123"/>
                  <a:gd name="T31" fmla="*/ 252 h 716"/>
                  <a:gd name="T32" fmla="*/ 142 w 1123"/>
                  <a:gd name="T33" fmla="*/ 175 h 716"/>
                  <a:gd name="T34" fmla="*/ 152 w 1123"/>
                  <a:gd name="T35" fmla="*/ 97 h 716"/>
                  <a:gd name="T36" fmla="*/ 154 w 1123"/>
                  <a:gd name="T37" fmla="*/ 18 h 716"/>
                  <a:gd name="T38" fmla="*/ 211 w 1123"/>
                  <a:gd name="T39" fmla="*/ 9 h 716"/>
                  <a:gd name="T40" fmla="*/ 272 w 1123"/>
                  <a:gd name="T41" fmla="*/ 5 h 716"/>
                  <a:gd name="T42" fmla="*/ 337 w 1123"/>
                  <a:gd name="T43" fmla="*/ 1 h 716"/>
                  <a:gd name="T44" fmla="*/ 409 w 1123"/>
                  <a:gd name="T45" fmla="*/ 0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3" h="716">
                    <a:moveTo>
                      <a:pt x="409" y="0"/>
                    </a:moveTo>
                    <a:lnTo>
                      <a:pt x="484" y="1"/>
                    </a:lnTo>
                    <a:lnTo>
                      <a:pt x="555" y="5"/>
                    </a:lnTo>
                    <a:lnTo>
                      <a:pt x="619" y="11"/>
                    </a:lnTo>
                    <a:lnTo>
                      <a:pt x="681" y="20"/>
                    </a:lnTo>
                    <a:lnTo>
                      <a:pt x="738" y="30"/>
                    </a:lnTo>
                    <a:lnTo>
                      <a:pt x="794" y="44"/>
                    </a:lnTo>
                    <a:lnTo>
                      <a:pt x="848" y="60"/>
                    </a:lnTo>
                    <a:lnTo>
                      <a:pt x="901" y="77"/>
                    </a:lnTo>
                    <a:lnTo>
                      <a:pt x="955" y="97"/>
                    </a:lnTo>
                    <a:lnTo>
                      <a:pt x="1010" y="118"/>
                    </a:lnTo>
                    <a:lnTo>
                      <a:pt x="1066" y="141"/>
                    </a:lnTo>
                    <a:lnTo>
                      <a:pt x="1123" y="716"/>
                    </a:lnTo>
                    <a:lnTo>
                      <a:pt x="0" y="716"/>
                    </a:lnTo>
                    <a:lnTo>
                      <a:pt x="18" y="664"/>
                    </a:lnTo>
                    <a:lnTo>
                      <a:pt x="125" y="252"/>
                    </a:lnTo>
                    <a:lnTo>
                      <a:pt x="142" y="175"/>
                    </a:lnTo>
                    <a:lnTo>
                      <a:pt x="152" y="97"/>
                    </a:lnTo>
                    <a:lnTo>
                      <a:pt x="154" y="18"/>
                    </a:lnTo>
                    <a:lnTo>
                      <a:pt x="211" y="9"/>
                    </a:lnTo>
                    <a:lnTo>
                      <a:pt x="272" y="5"/>
                    </a:lnTo>
                    <a:lnTo>
                      <a:pt x="337" y="1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" name="Freeform 11"/>
              <p:cNvSpPr>
                <a:spLocks/>
              </p:cNvSpPr>
              <p:nvPr/>
            </p:nvSpPr>
            <p:spPr bwMode="auto">
              <a:xfrm>
                <a:off x="1672986" y="3716932"/>
                <a:ext cx="243079" cy="132381"/>
              </a:xfrm>
              <a:custGeom>
                <a:avLst/>
                <a:gdLst>
                  <a:gd name="T0" fmla="*/ 686 w 1279"/>
                  <a:gd name="T1" fmla="*/ 0 h 697"/>
                  <a:gd name="T2" fmla="*/ 762 w 1279"/>
                  <a:gd name="T3" fmla="*/ 1 h 697"/>
                  <a:gd name="T4" fmla="*/ 832 w 1279"/>
                  <a:gd name="T5" fmla="*/ 4 h 697"/>
                  <a:gd name="T6" fmla="*/ 896 w 1279"/>
                  <a:gd name="T7" fmla="*/ 10 h 697"/>
                  <a:gd name="T8" fmla="*/ 957 w 1279"/>
                  <a:gd name="T9" fmla="*/ 20 h 697"/>
                  <a:gd name="T10" fmla="*/ 1016 w 1279"/>
                  <a:gd name="T11" fmla="*/ 30 h 697"/>
                  <a:gd name="T12" fmla="*/ 1070 w 1279"/>
                  <a:gd name="T13" fmla="*/ 44 h 697"/>
                  <a:gd name="T14" fmla="*/ 1125 w 1279"/>
                  <a:gd name="T15" fmla="*/ 59 h 697"/>
                  <a:gd name="T16" fmla="*/ 1178 w 1279"/>
                  <a:gd name="T17" fmla="*/ 77 h 697"/>
                  <a:gd name="T18" fmla="*/ 1216 w 1279"/>
                  <a:gd name="T19" fmla="*/ 91 h 697"/>
                  <a:gd name="T20" fmla="*/ 1255 w 1279"/>
                  <a:gd name="T21" fmla="*/ 106 h 697"/>
                  <a:gd name="T22" fmla="*/ 1263 w 1279"/>
                  <a:gd name="T23" fmla="*/ 152 h 697"/>
                  <a:gd name="T24" fmla="*/ 1271 w 1279"/>
                  <a:gd name="T25" fmla="*/ 196 h 697"/>
                  <a:gd name="T26" fmla="*/ 1279 w 1279"/>
                  <a:gd name="T27" fmla="*/ 239 h 697"/>
                  <a:gd name="T28" fmla="*/ 940 w 1279"/>
                  <a:gd name="T29" fmla="*/ 362 h 697"/>
                  <a:gd name="T30" fmla="*/ 865 w 1279"/>
                  <a:gd name="T31" fmla="*/ 697 h 697"/>
                  <a:gd name="T32" fmla="*/ 0 w 1279"/>
                  <a:gd name="T33" fmla="*/ 697 h 697"/>
                  <a:gd name="T34" fmla="*/ 6 w 1279"/>
                  <a:gd name="T35" fmla="*/ 641 h 697"/>
                  <a:gd name="T36" fmla="*/ 12 w 1279"/>
                  <a:gd name="T37" fmla="*/ 586 h 697"/>
                  <a:gd name="T38" fmla="*/ 16 w 1279"/>
                  <a:gd name="T39" fmla="*/ 531 h 697"/>
                  <a:gd name="T40" fmla="*/ 22 w 1279"/>
                  <a:gd name="T41" fmla="*/ 478 h 697"/>
                  <a:gd name="T42" fmla="*/ 27 w 1279"/>
                  <a:gd name="T43" fmla="*/ 426 h 697"/>
                  <a:gd name="T44" fmla="*/ 32 w 1279"/>
                  <a:gd name="T45" fmla="*/ 377 h 697"/>
                  <a:gd name="T46" fmla="*/ 36 w 1279"/>
                  <a:gd name="T47" fmla="*/ 330 h 697"/>
                  <a:gd name="T48" fmla="*/ 41 w 1279"/>
                  <a:gd name="T49" fmla="*/ 288 h 697"/>
                  <a:gd name="T50" fmla="*/ 44 w 1279"/>
                  <a:gd name="T51" fmla="*/ 249 h 697"/>
                  <a:gd name="T52" fmla="*/ 48 w 1279"/>
                  <a:gd name="T53" fmla="*/ 215 h 697"/>
                  <a:gd name="T54" fmla="*/ 51 w 1279"/>
                  <a:gd name="T55" fmla="*/ 186 h 697"/>
                  <a:gd name="T56" fmla="*/ 54 w 1279"/>
                  <a:gd name="T57" fmla="*/ 162 h 697"/>
                  <a:gd name="T58" fmla="*/ 55 w 1279"/>
                  <a:gd name="T59" fmla="*/ 143 h 697"/>
                  <a:gd name="T60" fmla="*/ 56 w 1279"/>
                  <a:gd name="T61" fmla="*/ 133 h 697"/>
                  <a:gd name="T62" fmla="*/ 56 w 1279"/>
                  <a:gd name="T63" fmla="*/ 129 h 697"/>
                  <a:gd name="T64" fmla="*/ 111 w 1279"/>
                  <a:gd name="T65" fmla="*/ 107 h 697"/>
                  <a:gd name="T66" fmla="*/ 165 w 1279"/>
                  <a:gd name="T67" fmla="*/ 89 h 697"/>
                  <a:gd name="T68" fmla="*/ 216 w 1279"/>
                  <a:gd name="T69" fmla="*/ 70 h 697"/>
                  <a:gd name="T70" fmla="*/ 267 w 1279"/>
                  <a:gd name="T71" fmla="*/ 54 h 697"/>
                  <a:gd name="T72" fmla="*/ 319 w 1279"/>
                  <a:gd name="T73" fmla="*/ 40 h 697"/>
                  <a:gd name="T74" fmla="*/ 372 w 1279"/>
                  <a:gd name="T75" fmla="*/ 28 h 697"/>
                  <a:gd name="T76" fmla="*/ 427 w 1279"/>
                  <a:gd name="T77" fmla="*/ 17 h 697"/>
                  <a:gd name="T78" fmla="*/ 486 w 1279"/>
                  <a:gd name="T79" fmla="*/ 9 h 697"/>
                  <a:gd name="T80" fmla="*/ 547 w 1279"/>
                  <a:gd name="T81" fmla="*/ 4 h 697"/>
                  <a:gd name="T82" fmla="*/ 614 w 1279"/>
                  <a:gd name="T83" fmla="*/ 1 h 697"/>
                  <a:gd name="T84" fmla="*/ 686 w 1279"/>
                  <a:gd name="T85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79" h="697">
                    <a:moveTo>
                      <a:pt x="686" y="0"/>
                    </a:moveTo>
                    <a:lnTo>
                      <a:pt x="762" y="1"/>
                    </a:lnTo>
                    <a:lnTo>
                      <a:pt x="832" y="4"/>
                    </a:lnTo>
                    <a:lnTo>
                      <a:pt x="896" y="10"/>
                    </a:lnTo>
                    <a:lnTo>
                      <a:pt x="957" y="20"/>
                    </a:lnTo>
                    <a:lnTo>
                      <a:pt x="1016" y="30"/>
                    </a:lnTo>
                    <a:lnTo>
                      <a:pt x="1070" y="44"/>
                    </a:lnTo>
                    <a:lnTo>
                      <a:pt x="1125" y="59"/>
                    </a:lnTo>
                    <a:lnTo>
                      <a:pt x="1178" y="77"/>
                    </a:lnTo>
                    <a:lnTo>
                      <a:pt x="1216" y="91"/>
                    </a:lnTo>
                    <a:lnTo>
                      <a:pt x="1255" y="106"/>
                    </a:lnTo>
                    <a:lnTo>
                      <a:pt x="1263" y="152"/>
                    </a:lnTo>
                    <a:lnTo>
                      <a:pt x="1271" y="196"/>
                    </a:lnTo>
                    <a:lnTo>
                      <a:pt x="1279" y="239"/>
                    </a:lnTo>
                    <a:lnTo>
                      <a:pt x="940" y="362"/>
                    </a:lnTo>
                    <a:lnTo>
                      <a:pt x="865" y="697"/>
                    </a:lnTo>
                    <a:lnTo>
                      <a:pt x="0" y="697"/>
                    </a:lnTo>
                    <a:lnTo>
                      <a:pt x="6" y="641"/>
                    </a:lnTo>
                    <a:lnTo>
                      <a:pt x="12" y="586"/>
                    </a:lnTo>
                    <a:lnTo>
                      <a:pt x="16" y="531"/>
                    </a:lnTo>
                    <a:lnTo>
                      <a:pt x="22" y="478"/>
                    </a:lnTo>
                    <a:lnTo>
                      <a:pt x="27" y="426"/>
                    </a:lnTo>
                    <a:lnTo>
                      <a:pt x="32" y="377"/>
                    </a:lnTo>
                    <a:lnTo>
                      <a:pt x="36" y="330"/>
                    </a:lnTo>
                    <a:lnTo>
                      <a:pt x="41" y="288"/>
                    </a:lnTo>
                    <a:lnTo>
                      <a:pt x="44" y="249"/>
                    </a:lnTo>
                    <a:lnTo>
                      <a:pt x="48" y="215"/>
                    </a:lnTo>
                    <a:lnTo>
                      <a:pt x="51" y="186"/>
                    </a:lnTo>
                    <a:lnTo>
                      <a:pt x="54" y="162"/>
                    </a:lnTo>
                    <a:lnTo>
                      <a:pt x="55" y="143"/>
                    </a:lnTo>
                    <a:lnTo>
                      <a:pt x="56" y="133"/>
                    </a:lnTo>
                    <a:lnTo>
                      <a:pt x="56" y="129"/>
                    </a:lnTo>
                    <a:lnTo>
                      <a:pt x="111" y="107"/>
                    </a:lnTo>
                    <a:lnTo>
                      <a:pt x="165" y="89"/>
                    </a:lnTo>
                    <a:lnTo>
                      <a:pt x="216" y="70"/>
                    </a:lnTo>
                    <a:lnTo>
                      <a:pt x="267" y="54"/>
                    </a:lnTo>
                    <a:lnTo>
                      <a:pt x="319" y="40"/>
                    </a:lnTo>
                    <a:lnTo>
                      <a:pt x="372" y="28"/>
                    </a:lnTo>
                    <a:lnTo>
                      <a:pt x="427" y="17"/>
                    </a:lnTo>
                    <a:lnTo>
                      <a:pt x="486" y="9"/>
                    </a:lnTo>
                    <a:lnTo>
                      <a:pt x="547" y="4"/>
                    </a:lnTo>
                    <a:lnTo>
                      <a:pt x="614" y="1"/>
                    </a:lnTo>
                    <a:lnTo>
                      <a:pt x="68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3353004" y="4114227"/>
            <a:ext cx="552712" cy="490991"/>
            <a:chOff x="9861794" y="3986765"/>
            <a:chExt cx="530039" cy="470850"/>
          </a:xfrm>
          <a:solidFill>
            <a:srgbClr val="2968AF"/>
          </a:solidFill>
          <a:effectLst/>
        </p:grpSpPr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9861794" y="4002636"/>
              <a:ext cx="418173" cy="438700"/>
            </a:xfrm>
            <a:custGeom>
              <a:avLst/>
              <a:gdLst>
                <a:gd name="T0" fmla="*/ 2057 w 2057"/>
                <a:gd name="T1" fmla="*/ 1079 h 2157"/>
                <a:gd name="T2" fmla="*/ 2049 w 2057"/>
                <a:gd name="T3" fmla="*/ 1014 h 2157"/>
                <a:gd name="T4" fmla="*/ 1133 w 2057"/>
                <a:gd name="T5" fmla="*/ 38 h 2157"/>
                <a:gd name="T6" fmla="*/ 1072 w 2057"/>
                <a:gd name="T7" fmla="*/ 2 h 2157"/>
                <a:gd name="T8" fmla="*/ 1034 w 2057"/>
                <a:gd name="T9" fmla="*/ 7 h 2157"/>
                <a:gd name="T10" fmla="*/ 1023 w 2057"/>
                <a:gd name="T11" fmla="*/ 393 h 2157"/>
                <a:gd name="T12" fmla="*/ 104 w 2057"/>
                <a:gd name="T13" fmla="*/ 400 h 2157"/>
                <a:gd name="T14" fmla="*/ 44 w 2057"/>
                <a:gd name="T15" fmla="*/ 435 h 2157"/>
                <a:gd name="T16" fmla="*/ 7 w 2057"/>
                <a:gd name="T17" fmla="*/ 495 h 2157"/>
                <a:gd name="T18" fmla="*/ 0 w 2057"/>
                <a:gd name="T19" fmla="*/ 1638 h 2157"/>
                <a:gd name="T20" fmla="*/ 18 w 2057"/>
                <a:gd name="T21" fmla="*/ 1707 h 2157"/>
                <a:gd name="T22" fmla="*/ 65 w 2057"/>
                <a:gd name="T23" fmla="*/ 1759 h 2157"/>
                <a:gd name="T24" fmla="*/ 131 w 2057"/>
                <a:gd name="T25" fmla="*/ 1783 h 2157"/>
                <a:gd name="T26" fmla="*/ 1023 w 2057"/>
                <a:gd name="T27" fmla="*/ 2128 h 2157"/>
                <a:gd name="T28" fmla="*/ 1047 w 2057"/>
                <a:gd name="T29" fmla="*/ 2155 h 2157"/>
                <a:gd name="T30" fmla="*/ 1099 w 2057"/>
                <a:gd name="T31" fmla="*/ 2144 h 2157"/>
                <a:gd name="T32" fmla="*/ 2038 w 2057"/>
                <a:gd name="T33" fmla="*/ 1143 h 2157"/>
                <a:gd name="T34" fmla="*/ 1555 w 2057"/>
                <a:gd name="T35" fmla="*/ 1399 h 2157"/>
                <a:gd name="T36" fmla="*/ 1498 w 2057"/>
                <a:gd name="T37" fmla="*/ 1436 h 2157"/>
                <a:gd name="T38" fmla="*/ 1419 w 2057"/>
                <a:gd name="T39" fmla="*/ 1447 h 2157"/>
                <a:gd name="T40" fmla="*/ 1342 w 2057"/>
                <a:gd name="T41" fmla="*/ 1420 h 2157"/>
                <a:gd name="T42" fmla="*/ 1296 w 2057"/>
                <a:gd name="T43" fmla="*/ 1376 h 2157"/>
                <a:gd name="T44" fmla="*/ 1269 w 2057"/>
                <a:gd name="T45" fmla="*/ 1313 h 2157"/>
                <a:gd name="T46" fmla="*/ 1269 w 2057"/>
                <a:gd name="T47" fmla="*/ 1245 h 2157"/>
                <a:gd name="T48" fmla="*/ 1067 w 2057"/>
                <a:gd name="T49" fmla="*/ 974 h 2157"/>
                <a:gd name="T50" fmla="*/ 994 w 2057"/>
                <a:gd name="T51" fmla="*/ 995 h 2157"/>
                <a:gd name="T52" fmla="*/ 897 w 2057"/>
                <a:gd name="T53" fmla="*/ 972 h 2157"/>
                <a:gd name="T54" fmla="*/ 637 w 2057"/>
                <a:gd name="T55" fmla="*/ 1143 h 2157"/>
                <a:gd name="T56" fmla="*/ 642 w 2057"/>
                <a:gd name="T57" fmla="*/ 1208 h 2157"/>
                <a:gd name="T58" fmla="*/ 614 w 2057"/>
                <a:gd name="T59" fmla="*/ 1287 h 2157"/>
                <a:gd name="T60" fmla="*/ 553 w 2057"/>
                <a:gd name="T61" fmla="*/ 1342 h 2157"/>
                <a:gd name="T62" fmla="*/ 470 w 2057"/>
                <a:gd name="T63" fmla="*/ 1363 h 2157"/>
                <a:gd name="T64" fmla="*/ 403 w 2057"/>
                <a:gd name="T65" fmla="*/ 1350 h 2157"/>
                <a:gd name="T66" fmla="*/ 336 w 2057"/>
                <a:gd name="T67" fmla="*/ 1300 h 2157"/>
                <a:gd name="T68" fmla="*/ 299 w 2057"/>
                <a:gd name="T69" fmla="*/ 1224 h 2157"/>
                <a:gd name="T70" fmla="*/ 299 w 2057"/>
                <a:gd name="T71" fmla="*/ 1155 h 2157"/>
                <a:gd name="T72" fmla="*/ 336 w 2057"/>
                <a:gd name="T73" fmla="*/ 1079 h 2157"/>
                <a:gd name="T74" fmla="*/ 403 w 2057"/>
                <a:gd name="T75" fmla="*/ 1030 h 2157"/>
                <a:gd name="T76" fmla="*/ 470 w 2057"/>
                <a:gd name="T77" fmla="*/ 1016 h 2157"/>
                <a:gd name="T78" fmla="*/ 542 w 2057"/>
                <a:gd name="T79" fmla="*/ 1032 h 2157"/>
                <a:gd name="T80" fmla="*/ 823 w 2057"/>
                <a:gd name="T81" fmla="*/ 883 h 2157"/>
                <a:gd name="T82" fmla="*/ 823 w 2057"/>
                <a:gd name="T83" fmla="*/ 767 h 2157"/>
                <a:gd name="T84" fmla="*/ 876 w 2057"/>
                <a:gd name="T85" fmla="*/ 694 h 2157"/>
                <a:gd name="T86" fmla="*/ 950 w 2057"/>
                <a:gd name="T87" fmla="*/ 658 h 2157"/>
                <a:gd name="T88" fmla="*/ 1031 w 2057"/>
                <a:gd name="T89" fmla="*/ 663 h 2157"/>
                <a:gd name="T90" fmla="*/ 1102 w 2057"/>
                <a:gd name="T91" fmla="*/ 705 h 2157"/>
                <a:gd name="T92" fmla="*/ 1136 w 2057"/>
                <a:gd name="T93" fmla="*/ 752 h 2157"/>
                <a:gd name="T94" fmla="*/ 1152 w 2057"/>
                <a:gd name="T95" fmla="*/ 817 h 2157"/>
                <a:gd name="T96" fmla="*/ 1143 w 2057"/>
                <a:gd name="T97" fmla="*/ 885 h 2157"/>
                <a:gd name="T98" fmla="*/ 1364 w 2057"/>
                <a:gd name="T99" fmla="*/ 1124 h 2157"/>
                <a:gd name="T100" fmla="*/ 1430 w 2057"/>
                <a:gd name="T101" fmla="*/ 1108 h 2157"/>
                <a:gd name="T102" fmla="*/ 1497 w 2057"/>
                <a:gd name="T103" fmla="*/ 1119 h 2157"/>
                <a:gd name="T104" fmla="*/ 1555 w 2057"/>
                <a:gd name="T105" fmla="*/ 1158 h 2157"/>
                <a:gd name="T106" fmla="*/ 1592 w 2057"/>
                <a:gd name="T107" fmla="*/ 1214 h 2157"/>
                <a:gd name="T108" fmla="*/ 1603 w 2057"/>
                <a:gd name="T109" fmla="*/ 1294 h 2157"/>
                <a:gd name="T110" fmla="*/ 1577 w 2057"/>
                <a:gd name="T111" fmla="*/ 1371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57" h="2157">
                  <a:moveTo>
                    <a:pt x="2056" y="1093"/>
                  </a:moveTo>
                  <a:lnTo>
                    <a:pt x="2056" y="1093"/>
                  </a:lnTo>
                  <a:lnTo>
                    <a:pt x="2056" y="1092"/>
                  </a:lnTo>
                  <a:lnTo>
                    <a:pt x="2056" y="1092"/>
                  </a:lnTo>
                  <a:lnTo>
                    <a:pt x="2057" y="1079"/>
                  </a:lnTo>
                  <a:lnTo>
                    <a:pt x="2057" y="1066"/>
                  </a:lnTo>
                  <a:lnTo>
                    <a:pt x="2057" y="1066"/>
                  </a:lnTo>
                  <a:lnTo>
                    <a:pt x="2056" y="1040"/>
                  </a:lnTo>
                  <a:lnTo>
                    <a:pt x="2053" y="1027"/>
                  </a:lnTo>
                  <a:lnTo>
                    <a:pt x="2049" y="1014"/>
                  </a:lnTo>
                  <a:lnTo>
                    <a:pt x="2046" y="1003"/>
                  </a:lnTo>
                  <a:lnTo>
                    <a:pt x="2041" y="993"/>
                  </a:lnTo>
                  <a:lnTo>
                    <a:pt x="2035" y="983"/>
                  </a:lnTo>
                  <a:lnTo>
                    <a:pt x="2028" y="975"/>
                  </a:lnTo>
                  <a:lnTo>
                    <a:pt x="1133" y="38"/>
                  </a:lnTo>
                  <a:lnTo>
                    <a:pt x="1133" y="38"/>
                  </a:lnTo>
                  <a:lnTo>
                    <a:pt x="1117" y="25"/>
                  </a:lnTo>
                  <a:lnTo>
                    <a:pt x="1099" y="12"/>
                  </a:lnTo>
                  <a:lnTo>
                    <a:pt x="1081" y="4"/>
                  </a:lnTo>
                  <a:lnTo>
                    <a:pt x="1072" y="2"/>
                  </a:lnTo>
                  <a:lnTo>
                    <a:pt x="1064" y="0"/>
                  </a:lnTo>
                  <a:lnTo>
                    <a:pt x="1055" y="0"/>
                  </a:lnTo>
                  <a:lnTo>
                    <a:pt x="1047" y="0"/>
                  </a:lnTo>
                  <a:lnTo>
                    <a:pt x="1041" y="4"/>
                  </a:lnTo>
                  <a:lnTo>
                    <a:pt x="1034" y="7"/>
                  </a:lnTo>
                  <a:lnTo>
                    <a:pt x="1030" y="13"/>
                  </a:lnTo>
                  <a:lnTo>
                    <a:pt x="1026" y="20"/>
                  </a:lnTo>
                  <a:lnTo>
                    <a:pt x="1023" y="28"/>
                  </a:lnTo>
                  <a:lnTo>
                    <a:pt x="1023" y="38"/>
                  </a:lnTo>
                  <a:lnTo>
                    <a:pt x="1023" y="393"/>
                  </a:lnTo>
                  <a:lnTo>
                    <a:pt x="147" y="393"/>
                  </a:lnTo>
                  <a:lnTo>
                    <a:pt x="147" y="393"/>
                  </a:lnTo>
                  <a:lnTo>
                    <a:pt x="131" y="393"/>
                  </a:lnTo>
                  <a:lnTo>
                    <a:pt x="116" y="396"/>
                  </a:lnTo>
                  <a:lnTo>
                    <a:pt x="104" y="400"/>
                  </a:lnTo>
                  <a:lnTo>
                    <a:pt x="89" y="405"/>
                  </a:lnTo>
                  <a:lnTo>
                    <a:pt x="78" y="411"/>
                  </a:lnTo>
                  <a:lnTo>
                    <a:pt x="65" y="417"/>
                  </a:lnTo>
                  <a:lnTo>
                    <a:pt x="53" y="426"/>
                  </a:lnTo>
                  <a:lnTo>
                    <a:pt x="44" y="435"/>
                  </a:lnTo>
                  <a:lnTo>
                    <a:pt x="34" y="447"/>
                  </a:lnTo>
                  <a:lnTo>
                    <a:pt x="26" y="458"/>
                  </a:lnTo>
                  <a:lnTo>
                    <a:pt x="18" y="469"/>
                  </a:lnTo>
                  <a:lnTo>
                    <a:pt x="11" y="482"/>
                  </a:lnTo>
                  <a:lnTo>
                    <a:pt x="7" y="495"/>
                  </a:lnTo>
                  <a:lnTo>
                    <a:pt x="3" y="510"/>
                  </a:lnTo>
                  <a:lnTo>
                    <a:pt x="2" y="524"/>
                  </a:lnTo>
                  <a:lnTo>
                    <a:pt x="0" y="539"/>
                  </a:lnTo>
                  <a:lnTo>
                    <a:pt x="0" y="1638"/>
                  </a:lnTo>
                  <a:lnTo>
                    <a:pt x="0" y="1638"/>
                  </a:lnTo>
                  <a:lnTo>
                    <a:pt x="2" y="1652"/>
                  </a:lnTo>
                  <a:lnTo>
                    <a:pt x="3" y="1667"/>
                  </a:lnTo>
                  <a:lnTo>
                    <a:pt x="7" y="1680"/>
                  </a:lnTo>
                  <a:lnTo>
                    <a:pt x="11" y="1694"/>
                  </a:lnTo>
                  <a:lnTo>
                    <a:pt x="18" y="1707"/>
                  </a:lnTo>
                  <a:lnTo>
                    <a:pt x="26" y="1719"/>
                  </a:lnTo>
                  <a:lnTo>
                    <a:pt x="34" y="1730"/>
                  </a:lnTo>
                  <a:lnTo>
                    <a:pt x="44" y="1741"/>
                  </a:lnTo>
                  <a:lnTo>
                    <a:pt x="53" y="1749"/>
                  </a:lnTo>
                  <a:lnTo>
                    <a:pt x="65" y="1759"/>
                  </a:lnTo>
                  <a:lnTo>
                    <a:pt x="78" y="1766"/>
                  </a:lnTo>
                  <a:lnTo>
                    <a:pt x="89" y="1772"/>
                  </a:lnTo>
                  <a:lnTo>
                    <a:pt x="104" y="1777"/>
                  </a:lnTo>
                  <a:lnTo>
                    <a:pt x="116" y="1780"/>
                  </a:lnTo>
                  <a:lnTo>
                    <a:pt x="131" y="1783"/>
                  </a:lnTo>
                  <a:lnTo>
                    <a:pt x="147" y="1783"/>
                  </a:lnTo>
                  <a:lnTo>
                    <a:pt x="1023" y="1783"/>
                  </a:lnTo>
                  <a:lnTo>
                    <a:pt x="1023" y="2118"/>
                  </a:lnTo>
                  <a:lnTo>
                    <a:pt x="1023" y="2118"/>
                  </a:lnTo>
                  <a:lnTo>
                    <a:pt x="1023" y="2128"/>
                  </a:lnTo>
                  <a:lnTo>
                    <a:pt x="1026" y="2137"/>
                  </a:lnTo>
                  <a:lnTo>
                    <a:pt x="1030" y="2144"/>
                  </a:lnTo>
                  <a:lnTo>
                    <a:pt x="1034" y="2149"/>
                  </a:lnTo>
                  <a:lnTo>
                    <a:pt x="1041" y="2154"/>
                  </a:lnTo>
                  <a:lnTo>
                    <a:pt x="1047" y="2155"/>
                  </a:lnTo>
                  <a:lnTo>
                    <a:pt x="1055" y="2157"/>
                  </a:lnTo>
                  <a:lnTo>
                    <a:pt x="1064" y="2157"/>
                  </a:lnTo>
                  <a:lnTo>
                    <a:pt x="1072" y="2155"/>
                  </a:lnTo>
                  <a:lnTo>
                    <a:pt x="1081" y="2152"/>
                  </a:lnTo>
                  <a:lnTo>
                    <a:pt x="1099" y="2144"/>
                  </a:lnTo>
                  <a:lnTo>
                    <a:pt x="1117" y="2133"/>
                  </a:lnTo>
                  <a:lnTo>
                    <a:pt x="1133" y="2118"/>
                  </a:lnTo>
                  <a:lnTo>
                    <a:pt x="2028" y="1156"/>
                  </a:lnTo>
                  <a:lnTo>
                    <a:pt x="2028" y="1156"/>
                  </a:lnTo>
                  <a:lnTo>
                    <a:pt x="2038" y="1143"/>
                  </a:lnTo>
                  <a:lnTo>
                    <a:pt x="2046" y="1127"/>
                  </a:lnTo>
                  <a:lnTo>
                    <a:pt x="2051" y="1111"/>
                  </a:lnTo>
                  <a:lnTo>
                    <a:pt x="2056" y="1093"/>
                  </a:lnTo>
                  <a:lnTo>
                    <a:pt x="2056" y="1093"/>
                  </a:lnTo>
                  <a:close/>
                  <a:moveTo>
                    <a:pt x="1555" y="1399"/>
                  </a:moveTo>
                  <a:lnTo>
                    <a:pt x="1555" y="1399"/>
                  </a:lnTo>
                  <a:lnTo>
                    <a:pt x="1542" y="1410"/>
                  </a:lnTo>
                  <a:lnTo>
                    <a:pt x="1529" y="1420"/>
                  </a:lnTo>
                  <a:lnTo>
                    <a:pt x="1514" y="1428"/>
                  </a:lnTo>
                  <a:lnTo>
                    <a:pt x="1498" y="1436"/>
                  </a:lnTo>
                  <a:lnTo>
                    <a:pt x="1484" y="1441"/>
                  </a:lnTo>
                  <a:lnTo>
                    <a:pt x="1468" y="1444"/>
                  </a:lnTo>
                  <a:lnTo>
                    <a:pt x="1451" y="1447"/>
                  </a:lnTo>
                  <a:lnTo>
                    <a:pt x="1435" y="1447"/>
                  </a:lnTo>
                  <a:lnTo>
                    <a:pt x="1419" y="1447"/>
                  </a:lnTo>
                  <a:lnTo>
                    <a:pt x="1403" y="1444"/>
                  </a:lnTo>
                  <a:lnTo>
                    <a:pt x="1387" y="1441"/>
                  </a:lnTo>
                  <a:lnTo>
                    <a:pt x="1371" y="1436"/>
                  </a:lnTo>
                  <a:lnTo>
                    <a:pt x="1356" y="1428"/>
                  </a:lnTo>
                  <a:lnTo>
                    <a:pt x="1342" y="1420"/>
                  </a:lnTo>
                  <a:lnTo>
                    <a:pt x="1327" y="1410"/>
                  </a:lnTo>
                  <a:lnTo>
                    <a:pt x="1314" y="1399"/>
                  </a:lnTo>
                  <a:lnTo>
                    <a:pt x="1314" y="1399"/>
                  </a:lnTo>
                  <a:lnTo>
                    <a:pt x="1304" y="1387"/>
                  </a:lnTo>
                  <a:lnTo>
                    <a:pt x="1296" y="1376"/>
                  </a:lnTo>
                  <a:lnTo>
                    <a:pt x="1288" y="1365"/>
                  </a:lnTo>
                  <a:lnTo>
                    <a:pt x="1282" y="1352"/>
                  </a:lnTo>
                  <a:lnTo>
                    <a:pt x="1277" y="1339"/>
                  </a:lnTo>
                  <a:lnTo>
                    <a:pt x="1272" y="1326"/>
                  </a:lnTo>
                  <a:lnTo>
                    <a:pt x="1269" y="1313"/>
                  </a:lnTo>
                  <a:lnTo>
                    <a:pt x="1267" y="1300"/>
                  </a:lnTo>
                  <a:lnTo>
                    <a:pt x="1266" y="1287"/>
                  </a:lnTo>
                  <a:lnTo>
                    <a:pt x="1266" y="1273"/>
                  </a:lnTo>
                  <a:lnTo>
                    <a:pt x="1266" y="1260"/>
                  </a:lnTo>
                  <a:lnTo>
                    <a:pt x="1269" y="1245"/>
                  </a:lnTo>
                  <a:lnTo>
                    <a:pt x="1270" y="1232"/>
                  </a:lnTo>
                  <a:lnTo>
                    <a:pt x="1275" y="1219"/>
                  </a:lnTo>
                  <a:lnTo>
                    <a:pt x="1280" y="1206"/>
                  </a:lnTo>
                  <a:lnTo>
                    <a:pt x="1287" y="1195"/>
                  </a:lnTo>
                  <a:lnTo>
                    <a:pt x="1067" y="974"/>
                  </a:lnTo>
                  <a:lnTo>
                    <a:pt x="1067" y="974"/>
                  </a:lnTo>
                  <a:lnTo>
                    <a:pt x="1054" y="980"/>
                  </a:lnTo>
                  <a:lnTo>
                    <a:pt x="1043" y="985"/>
                  </a:lnTo>
                  <a:lnTo>
                    <a:pt x="1018" y="991"/>
                  </a:lnTo>
                  <a:lnTo>
                    <a:pt x="994" y="995"/>
                  </a:lnTo>
                  <a:lnTo>
                    <a:pt x="968" y="995"/>
                  </a:lnTo>
                  <a:lnTo>
                    <a:pt x="944" y="991"/>
                  </a:lnTo>
                  <a:lnTo>
                    <a:pt x="920" y="983"/>
                  </a:lnTo>
                  <a:lnTo>
                    <a:pt x="908" y="978"/>
                  </a:lnTo>
                  <a:lnTo>
                    <a:pt x="897" y="972"/>
                  </a:lnTo>
                  <a:lnTo>
                    <a:pt x="886" y="965"/>
                  </a:lnTo>
                  <a:lnTo>
                    <a:pt x="876" y="957"/>
                  </a:lnTo>
                  <a:lnTo>
                    <a:pt x="632" y="1129"/>
                  </a:lnTo>
                  <a:lnTo>
                    <a:pt x="632" y="1129"/>
                  </a:lnTo>
                  <a:lnTo>
                    <a:pt x="637" y="1143"/>
                  </a:lnTo>
                  <a:lnTo>
                    <a:pt x="640" y="1158"/>
                  </a:lnTo>
                  <a:lnTo>
                    <a:pt x="643" y="1174"/>
                  </a:lnTo>
                  <a:lnTo>
                    <a:pt x="643" y="1190"/>
                  </a:lnTo>
                  <a:lnTo>
                    <a:pt x="643" y="1190"/>
                  </a:lnTo>
                  <a:lnTo>
                    <a:pt x="642" y="1208"/>
                  </a:lnTo>
                  <a:lnTo>
                    <a:pt x="640" y="1224"/>
                  </a:lnTo>
                  <a:lnTo>
                    <a:pt x="635" y="1242"/>
                  </a:lnTo>
                  <a:lnTo>
                    <a:pt x="630" y="1256"/>
                  </a:lnTo>
                  <a:lnTo>
                    <a:pt x="622" y="1273"/>
                  </a:lnTo>
                  <a:lnTo>
                    <a:pt x="614" y="1287"/>
                  </a:lnTo>
                  <a:lnTo>
                    <a:pt x="603" y="1300"/>
                  </a:lnTo>
                  <a:lnTo>
                    <a:pt x="593" y="1313"/>
                  </a:lnTo>
                  <a:lnTo>
                    <a:pt x="580" y="1324"/>
                  </a:lnTo>
                  <a:lnTo>
                    <a:pt x="567" y="1334"/>
                  </a:lnTo>
                  <a:lnTo>
                    <a:pt x="553" y="1342"/>
                  </a:lnTo>
                  <a:lnTo>
                    <a:pt x="537" y="1350"/>
                  </a:lnTo>
                  <a:lnTo>
                    <a:pt x="521" y="1355"/>
                  </a:lnTo>
                  <a:lnTo>
                    <a:pt x="504" y="1360"/>
                  </a:lnTo>
                  <a:lnTo>
                    <a:pt x="488" y="1363"/>
                  </a:lnTo>
                  <a:lnTo>
                    <a:pt x="470" y="1363"/>
                  </a:lnTo>
                  <a:lnTo>
                    <a:pt x="470" y="1363"/>
                  </a:lnTo>
                  <a:lnTo>
                    <a:pt x="453" y="1363"/>
                  </a:lnTo>
                  <a:lnTo>
                    <a:pt x="435" y="1360"/>
                  </a:lnTo>
                  <a:lnTo>
                    <a:pt x="419" y="1355"/>
                  </a:lnTo>
                  <a:lnTo>
                    <a:pt x="403" y="1350"/>
                  </a:lnTo>
                  <a:lnTo>
                    <a:pt x="386" y="1342"/>
                  </a:lnTo>
                  <a:lnTo>
                    <a:pt x="372" y="1334"/>
                  </a:lnTo>
                  <a:lnTo>
                    <a:pt x="359" y="1324"/>
                  </a:lnTo>
                  <a:lnTo>
                    <a:pt x="348" y="1313"/>
                  </a:lnTo>
                  <a:lnTo>
                    <a:pt x="336" y="1300"/>
                  </a:lnTo>
                  <a:lnTo>
                    <a:pt x="325" y="1287"/>
                  </a:lnTo>
                  <a:lnTo>
                    <a:pt x="317" y="1273"/>
                  </a:lnTo>
                  <a:lnTo>
                    <a:pt x="310" y="1256"/>
                  </a:lnTo>
                  <a:lnTo>
                    <a:pt x="304" y="1242"/>
                  </a:lnTo>
                  <a:lnTo>
                    <a:pt x="299" y="1224"/>
                  </a:lnTo>
                  <a:lnTo>
                    <a:pt x="297" y="1208"/>
                  </a:lnTo>
                  <a:lnTo>
                    <a:pt x="296" y="1190"/>
                  </a:lnTo>
                  <a:lnTo>
                    <a:pt x="296" y="1190"/>
                  </a:lnTo>
                  <a:lnTo>
                    <a:pt x="297" y="1172"/>
                  </a:lnTo>
                  <a:lnTo>
                    <a:pt x="299" y="1155"/>
                  </a:lnTo>
                  <a:lnTo>
                    <a:pt x="304" y="1138"/>
                  </a:lnTo>
                  <a:lnTo>
                    <a:pt x="310" y="1122"/>
                  </a:lnTo>
                  <a:lnTo>
                    <a:pt x="317" y="1106"/>
                  </a:lnTo>
                  <a:lnTo>
                    <a:pt x="325" y="1093"/>
                  </a:lnTo>
                  <a:lnTo>
                    <a:pt x="336" y="1079"/>
                  </a:lnTo>
                  <a:lnTo>
                    <a:pt x="348" y="1067"/>
                  </a:lnTo>
                  <a:lnTo>
                    <a:pt x="359" y="1056"/>
                  </a:lnTo>
                  <a:lnTo>
                    <a:pt x="372" y="1046"/>
                  </a:lnTo>
                  <a:lnTo>
                    <a:pt x="386" y="1037"/>
                  </a:lnTo>
                  <a:lnTo>
                    <a:pt x="403" y="1030"/>
                  </a:lnTo>
                  <a:lnTo>
                    <a:pt x="419" y="1024"/>
                  </a:lnTo>
                  <a:lnTo>
                    <a:pt x="435" y="1019"/>
                  </a:lnTo>
                  <a:lnTo>
                    <a:pt x="453" y="1017"/>
                  </a:lnTo>
                  <a:lnTo>
                    <a:pt x="470" y="1016"/>
                  </a:lnTo>
                  <a:lnTo>
                    <a:pt x="470" y="1016"/>
                  </a:lnTo>
                  <a:lnTo>
                    <a:pt x="485" y="1017"/>
                  </a:lnTo>
                  <a:lnTo>
                    <a:pt x="499" y="1019"/>
                  </a:lnTo>
                  <a:lnTo>
                    <a:pt x="514" y="1022"/>
                  </a:lnTo>
                  <a:lnTo>
                    <a:pt x="529" y="1027"/>
                  </a:lnTo>
                  <a:lnTo>
                    <a:pt x="542" y="1032"/>
                  </a:lnTo>
                  <a:lnTo>
                    <a:pt x="554" y="1038"/>
                  </a:lnTo>
                  <a:lnTo>
                    <a:pt x="567" y="1046"/>
                  </a:lnTo>
                  <a:lnTo>
                    <a:pt x="579" y="1054"/>
                  </a:lnTo>
                  <a:lnTo>
                    <a:pt x="823" y="883"/>
                  </a:lnTo>
                  <a:lnTo>
                    <a:pt x="823" y="883"/>
                  </a:lnTo>
                  <a:lnTo>
                    <a:pt x="816" y="860"/>
                  </a:lnTo>
                  <a:lnTo>
                    <a:pt x="813" y="836"/>
                  </a:lnTo>
                  <a:lnTo>
                    <a:pt x="813" y="814"/>
                  </a:lnTo>
                  <a:lnTo>
                    <a:pt x="816" y="789"/>
                  </a:lnTo>
                  <a:lnTo>
                    <a:pt x="823" y="767"/>
                  </a:lnTo>
                  <a:lnTo>
                    <a:pt x="832" y="746"/>
                  </a:lnTo>
                  <a:lnTo>
                    <a:pt x="847" y="725"/>
                  </a:lnTo>
                  <a:lnTo>
                    <a:pt x="863" y="705"/>
                  </a:lnTo>
                  <a:lnTo>
                    <a:pt x="863" y="705"/>
                  </a:lnTo>
                  <a:lnTo>
                    <a:pt x="876" y="694"/>
                  </a:lnTo>
                  <a:lnTo>
                    <a:pt x="889" y="684"/>
                  </a:lnTo>
                  <a:lnTo>
                    <a:pt x="904" y="674"/>
                  </a:lnTo>
                  <a:lnTo>
                    <a:pt x="918" y="668"/>
                  </a:lnTo>
                  <a:lnTo>
                    <a:pt x="934" y="663"/>
                  </a:lnTo>
                  <a:lnTo>
                    <a:pt x="950" y="658"/>
                  </a:lnTo>
                  <a:lnTo>
                    <a:pt x="967" y="657"/>
                  </a:lnTo>
                  <a:lnTo>
                    <a:pt x="983" y="655"/>
                  </a:lnTo>
                  <a:lnTo>
                    <a:pt x="999" y="657"/>
                  </a:lnTo>
                  <a:lnTo>
                    <a:pt x="1015" y="658"/>
                  </a:lnTo>
                  <a:lnTo>
                    <a:pt x="1031" y="663"/>
                  </a:lnTo>
                  <a:lnTo>
                    <a:pt x="1047" y="668"/>
                  </a:lnTo>
                  <a:lnTo>
                    <a:pt x="1062" y="674"/>
                  </a:lnTo>
                  <a:lnTo>
                    <a:pt x="1076" y="684"/>
                  </a:lnTo>
                  <a:lnTo>
                    <a:pt x="1089" y="694"/>
                  </a:lnTo>
                  <a:lnTo>
                    <a:pt x="1102" y="705"/>
                  </a:lnTo>
                  <a:lnTo>
                    <a:pt x="1102" y="705"/>
                  </a:lnTo>
                  <a:lnTo>
                    <a:pt x="1112" y="717"/>
                  </a:lnTo>
                  <a:lnTo>
                    <a:pt x="1122" y="728"/>
                  </a:lnTo>
                  <a:lnTo>
                    <a:pt x="1130" y="739"/>
                  </a:lnTo>
                  <a:lnTo>
                    <a:pt x="1136" y="752"/>
                  </a:lnTo>
                  <a:lnTo>
                    <a:pt x="1141" y="765"/>
                  </a:lnTo>
                  <a:lnTo>
                    <a:pt x="1146" y="778"/>
                  </a:lnTo>
                  <a:lnTo>
                    <a:pt x="1149" y="791"/>
                  </a:lnTo>
                  <a:lnTo>
                    <a:pt x="1151" y="804"/>
                  </a:lnTo>
                  <a:lnTo>
                    <a:pt x="1152" y="817"/>
                  </a:lnTo>
                  <a:lnTo>
                    <a:pt x="1152" y="831"/>
                  </a:lnTo>
                  <a:lnTo>
                    <a:pt x="1151" y="844"/>
                  </a:lnTo>
                  <a:lnTo>
                    <a:pt x="1149" y="857"/>
                  </a:lnTo>
                  <a:lnTo>
                    <a:pt x="1146" y="872"/>
                  </a:lnTo>
                  <a:lnTo>
                    <a:pt x="1143" y="885"/>
                  </a:lnTo>
                  <a:lnTo>
                    <a:pt x="1138" y="896"/>
                  </a:lnTo>
                  <a:lnTo>
                    <a:pt x="1131" y="909"/>
                  </a:lnTo>
                  <a:lnTo>
                    <a:pt x="1351" y="1130"/>
                  </a:lnTo>
                  <a:lnTo>
                    <a:pt x="1351" y="1130"/>
                  </a:lnTo>
                  <a:lnTo>
                    <a:pt x="1364" y="1124"/>
                  </a:lnTo>
                  <a:lnTo>
                    <a:pt x="1377" y="1119"/>
                  </a:lnTo>
                  <a:lnTo>
                    <a:pt x="1390" y="1114"/>
                  </a:lnTo>
                  <a:lnTo>
                    <a:pt x="1403" y="1111"/>
                  </a:lnTo>
                  <a:lnTo>
                    <a:pt x="1416" y="1109"/>
                  </a:lnTo>
                  <a:lnTo>
                    <a:pt x="1430" y="1108"/>
                  </a:lnTo>
                  <a:lnTo>
                    <a:pt x="1443" y="1108"/>
                  </a:lnTo>
                  <a:lnTo>
                    <a:pt x="1456" y="1109"/>
                  </a:lnTo>
                  <a:lnTo>
                    <a:pt x="1471" y="1111"/>
                  </a:lnTo>
                  <a:lnTo>
                    <a:pt x="1484" y="1116"/>
                  </a:lnTo>
                  <a:lnTo>
                    <a:pt x="1497" y="1119"/>
                  </a:lnTo>
                  <a:lnTo>
                    <a:pt x="1510" y="1125"/>
                  </a:lnTo>
                  <a:lnTo>
                    <a:pt x="1521" y="1132"/>
                  </a:lnTo>
                  <a:lnTo>
                    <a:pt x="1532" y="1138"/>
                  </a:lnTo>
                  <a:lnTo>
                    <a:pt x="1544" y="1148"/>
                  </a:lnTo>
                  <a:lnTo>
                    <a:pt x="1555" y="1158"/>
                  </a:lnTo>
                  <a:lnTo>
                    <a:pt x="1555" y="1158"/>
                  </a:lnTo>
                  <a:lnTo>
                    <a:pt x="1566" y="1171"/>
                  </a:lnTo>
                  <a:lnTo>
                    <a:pt x="1577" y="1184"/>
                  </a:lnTo>
                  <a:lnTo>
                    <a:pt x="1586" y="1198"/>
                  </a:lnTo>
                  <a:lnTo>
                    <a:pt x="1592" y="1214"/>
                  </a:lnTo>
                  <a:lnTo>
                    <a:pt x="1597" y="1229"/>
                  </a:lnTo>
                  <a:lnTo>
                    <a:pt x="1602" y="1245"/>
                  </a:lnTo>
                  <a:lnTo>
                    <a:pt x="1603" y="1261"/>
                  </a:lnTo>
                  <a:lnTo>
                    <a:pt x="1605" y="1277"/>
                  </a:lnTo>
                  <a:lnTo>
                    <a:pt x="1603" y="1294"/>
                  </a:lnTo>
                  <a:lnTo>
                    <a:pt x="1602" y="1310"/>
                  </a:lnTo>
                  <a:lnTo>
                    <a:pt x="1599" y="1326"/>
                  </a:lnTo>
                  <a:lnTo>
                    <a:pt x="1592" y="1342"/>
                  </a:lnTo>
                  <a:lnTo>
                    <a:pt x="1586" y="1357"/>
                  </a:lnTo>
                  <a:lnTo>
                    <a:pt x="1577" y="1371"/>
                  </a:lnTo>
                  <a:lnTo>
                    <a:pt x="1566" y="1386"/>
                  </a:lnTo>
                  <a:lnTo>
                    <a:pt x="1555" y="1399"/>
                  </a:lnTo>
                  <a:lnTo>
                    <a:pt x="1555" y="13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42"/>
              <a:r>
                <a:rPr lang="en-US" sz="825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/>
                </a:rPr>
                <a:t> </a:t>
              </a: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10157119" y="3986765"/>
              <a:ext cx="234714" cy="470850"/>
            </a:xfrm>
            <a:custGeom>
              <a:avLst/>
              <a:gdLst>
                <a:gd name="T0" fmla="*/ 196 w 1154"/>
                <a:gd name="T1" fmla="*/ 36 h 2315"/>
                <a:gd name="T2" fmla="*/ 186 w 1154"/>
                <a:gd name="T3" fmla="*/ 28 h 2315"/>
                <a:gd name="T4" fmla="*/ 168 w 1154"/>
                <a:gd name="T5" fmla="*/ 15 h 2315"/>
                <a:gd name="T6" fmla="*/ 147 w 1154"/>
                <a:gd name="T7" fmla="*/ 5 h 2315"/>
                <a:gd name="T8" fmla="*/ 126 w 1154"/>
                <a:gd name="T9" fmla="*/ 0 h 2315"/>
                <a:gd name="T10" fmla="*/ 105 w 1154"/>
                <a:gd name="T11" fmla="*/ 0 h 2315"/>
                <a:gd name="T12" fmla="*/ 84 w 1154"/>
                <a:gd name="T13" fmla="*/ 3 h 2315"/>
                <a:gd name="T14" fmla="*/ 63 w 1154"/>
                <a:gd name="T15" fmla="*/ 12 h 2315"/>
                <a:gd name="T16" fmla="*/ 44 w 1154"/>
                <a:gd name="T17" fmla="*/ 24 h 2315"/>
                <a:gd name="T18" fmla="*/ 36 w 1154"/>
                <a:gd name="T19" fmla="*/ 31 h 2315"/>
                <a:gd name="T20" fmla="*/ 19 w 1154"/>
                <a:gd name="T21" fmla="*/ 49 h 2315"/>
                <a:gd name="T22" fmla="*/ 8 w 1154"/>
                <a:gd name="T23" fmla="*/ 70 h 2315"/>
                <a:gd name="T24" fmla="*/ 2 w 1154"/>
                <a:gd name="T25" fmla="*/ 91 h 2315"/>
                <a:gd name="T26" fmla="*/ 0 w 1154"/>
                <a:gd name="T27" fmla="*/ 113 h 2315"/>
                <a:gd name="T28" fmla="*/ 0 w 1154"/>
                <a:gd name="T29" fmla="*/ 123 h 2315"/>
                <a:gd name="T30" fmla="*/ 5 w 1154"/>
                <a:gd name="T31" fmla="*/ 144 h 2315"/>
                <a:gd name="T32" fmla="*/ 13 w 1154"/>
                <a:gd name="T33" fmla="*/ 165 h 2315"/>
                <a:gd name="T34" fmla="*/ 24 w 1154"/>
                <a:gd name="T35" fmla="*/ 183 h 2315"/>
                <a:gd name="T36" fmla="*/ 31 w 1154"/>
                <a:gd name="T37" fmla="*/ 191 h 2315"/>
                <a:gd name="T38" fmla="*/ 926 w 1154"/>
                <a:gd name="T39" fmla="*/ 1127 h 2315"/>
                <a:gd name="T40" fmla="*/ 928 w 1154"/>
                <a:gd name="T41" fmla="*/ 1143 h 2315"/>
                <a:gd name="T42" fmla="*/ 928 w 1154"/>
                <a:gd name="T43" fmla="*/ 1154 h 2315"/>
                <a:gd name="T44" fmla="*/ 926 w 1154"/>
                <a:gd name="T45" fmla="*/ 1161 h 2315"/>
                <a:gd name="T46" fmla="*/ 31 w 1154"/>
                <a:gd name="T47" fmla="*/ 2124 h 2315"/>
                <a:gd name="T48" fmla="*/ 18 w 1154"/>
                <a:gd name="T49" fmla="*/ 2142 h 2315"/>
                <a:gd name="T50" fmla="*/ 8 w 1154"/>
                <a:gd name="T51" fmla="*/ 2161 h 2315"/>
                <a:gd name="T52" fmla="*/ 2 w 1154"/>
                <a:gd name="T53" fmla="*/ 2181 h 2315"/>
                <a:gd name="T54" fmla="*/ 0 w 1154"/>
                <a:gd name="T55" fmla="*/ 2202 h 2315"/>
                <a:gd name="T56" fmla="*/ 2 w 1154"/>
                <a:gd name="T57" fmla="*/ 2224 h 2315"/>
                <a:gd name="T58" fmla="*/ 10 w 1154"/>
                <a:gd name="T59" fmla="*/ 2245 h 2315"/>
                <a:gd name="T60" fmla="*/ 21 w 1154"/>
                <a:gd name="T61" fmla="*/ 2267 h 2315"/>
                <a:gd name="T62" fmla="*/ 36 w 1154"/>
                <a:gd name="T63" fmla="*/ 2284 h 2315"/>
                <a:gd name="T64" fmla="*/ 45 w 1154"/>
                <a:gd name="T65" fmla="*/ 2292 h 2315"/>
                <a:gd name="T66" fmla="*/ 65 w 1154"/>
                <a:gd name="T67" fmla="*/ 2304 h 2315"/>
                <a:gd name="T68" fmla="*/ 84 w 1154"/>
                <a:gd name="T69" fmla="*/ 2312 h 2315"/>
                <a:gd name="T70" fmla="*/ 107 w 1154"/>
                <a:gd name="T71" fmla="*/ 2315 h 2315"/>
                <a:gd name="T72" fmla="*/ 128 w 1154"/>
                <a:gd name="T73" fmla="*/ 2313 h 2315"/>
                <a:gd name="T74" fmla="*/ 149 w 1154"/>
                <a:gd name="T75" fmla="*/ 2309 h 2315"/>
                <a:gd name="T76" fmla="*/ 170 w 1154"/>
                <a:gd name="T77" fmla="*/ 2300 h 2315"/>
                <a:gd name="T78" fmla="*/ 188 w 1154"/>
                <a:gd name="T79" fmla="*/ 2288 h 2315"/>
                <a:gd name="T80" fmla="*/ 1094 w 1154"/>
                <a:gd name="T81" fmla="*/ 1313 h 2315"/>
                <a:gd name="T82" fmla="*/ 1109 w 1154"/>
                <a:gd name="T83" fmla="*/ 1295 h 2315"/>
                <a:gd name="T84" fmla="*/ 1131 w 1154"/>
                <a:gd name="T85" fmla="*/ 1256 h 2315"/>
                <a:gd name="T86" fmla="*/ 1146 w 1154"/>
                <a:gd name="T87" fmla="*/ 1213 h 2315"/>
                <a:gd name="T88" fmla="*/ 1152 w 1154"/>
                <a:gd name="T89" fmla="*/ 1167 h 2315"/>
                <a:gd name="T90" fmla="*/ 1152 w 1154"/>
                <a:gd name="T91" fmla="*/ 1119 h 2315"/>
                <a:gd name="T92" fmla="*/ 1146 w 1154"/>
                <a:gd name="T93" fmla="*/ 1074 h 2315"/>
                <a:gd name="T94" fmla="*/ 1130 w 1154"/>
                <a:gd name="T95" fmla="*/ 1030 h 2315"/>
                <a:gd name="T96" fmla="*/ 1107 w 1154"/>
                <a:gd name="T97" fmla="*/ 991 h 2315"/>
                <a:gd name="T98" fmla="*/ 1093 w 1154"/>
                <a:gd name="T99" fmla="*/ 975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54" h="2315">
                  <a:moveTo>
                    <a:pt x="1093" y="975"/>
                  </a:moveTo>
                  <a:lnTo>
                    <a:pt x="196" y="36"/>
                  </a:lnTo>
                  <a:lnTo>
                    <a:pt x="196" y="36"/>
                  </a:lnTo>
                  <a:lnTo>
                    <a:pt x="186" y="28"/>
                  </a:lnTo>
                  <a:lnTo>
                    <a:pt x="178" y="20"/>
                  </a:lnTo>
                  <a:lnTo>
                    <a:pt x="168" y="15"/>
                  </a:lnTo>
                  <a:lnTo>
                    <a:pt x="158" y="10"/>
                  </a:lnTo>
                  <a:lnTo>
                    <a:pt x="147" y="5"/>
                  </a:lnTo>
                  <a:lnTo>
                    <a:pt x="137" y="2"/>
                  </a:lnTo>
                  <a:lnTo>
                    <a:pt x="126" y="0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4" y="2"/>
                  </a:lnTo>
                  <a:lnTo>
                    <a:pt x="84" y="3"/>
                  </a:lnTo>
                  <a:lnTo>
                    <a:pt x="73" y="7"/>
                  </a:lnTo>
                  <a:lnTo>
                    <a:pt x="63" y="12"/>
                  </a:lnTo>
                  <a:lnTo>
                    <a:pt x="53" y="18"/>
                  </a:lnTo>
                  <a:lnTo>
                    <a:pt x="44" y="24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28" y="41"/>
                  </a:lnTo>
                  <a:lnTo>
                    <a:pt x="19" y="49"/>
                  </a:lnTo>
                  <a:lnTo>
                    <a:pt x="13" y="58"/>
                  </a:lnTo>
                  <a:lnTo>
                    <a:pt x="8" y="70"/>
                  </a:lnTo>
                  <a:lnTo>
                    <a:pt x="5" y="79"/>
                  </a:lnTo>
                  <a:lnTo>
                    <a:pt x="2" y="91"/>
                  </a:lnTo>
                  <a:lnTo>
                    <a:pt x="0" y="10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23"/>
                  </a:lnTo>
                  <a:lnTo>
                    <a:pt x="2" y="134"/>
                  </a:lnTo>
                  <a:lnTo>
                    <a:pt x="5" y="144"/>
                  </a:lnTo>
                  <a:lnTo>
                    <a:pt x="8" y="154"/>
                  </a:lnTo>
                  <a:lnTo>
                    <a:pt x="13" y="165"/>
                  </a:lnTo>
                  <a:lnTo>
                    <a:pt x="18" y="173"/>
                  </a:lnTo>
                  <a:lnTo>
                    <a:pt x="24" y="183"/>
                  </a:lnTo>
                  <a:lnTo>
                    <a:pt x="31" y="191"/>
                  </a:lnTo>
                  <a:lnTo>
                    <a:pt x="31" y="191"/>
                  </a:lnTo>
                  <a:lnTo>
                    <a:pt x="926" y="1127"/>
                  </a:lnTo>
                  <a:lnTo>
                    <a:pt x="926" y="1127"/>
                  </a:lnTo>
                  <a:lnTo>
                    <a:pt x="928" y="1135"/>
                  </a:lnTo>
                  <a:lnTo>
                    <a:pt x="928" y="1143"/>
                  </a:lnTo>
                  <a:lnTo>
                    <a:pt x="928" y="1143"/>
                  </a:lnTo>
                  <a:lnTo>
                    <a:pt x="928" y="1154"/>
                  </a:lnTo>
                  <a:lnTo>
                    <a:pt x="926" y="1161"/>
                  </a:lnTo>
                  <a:lnTo>
                    <a:pt x="926" y="1161"/>
                  </a:lnTo>
                  <a:lnTo>
                    <a:pt x="31" y="2124"/>
                  </a:lnTo>
                  <a:lnTo>
                    <a:pt x="31" y="2124"/>
                  </a:lnTo>
                  <a:lnTo>
                    <a:pt x="23" y="2132"/>
                  </a:lnTo>
                  <a:lnTo>
                    <a:pt x="18" y="2142"/>
                  </a:lnTo>
                  <a:lnTo>
                    <a:pt x="11" y="2152"/>
                  </a:lnTo>
                  <a:lnTo>
                    <a:pt x="8" y="2161"/>
                  </a:lnTo>
                  <a:lnTo>
                    <a:pt x="5" y="2171"/>
                  </a:lnTo>
                  <a:lnTo>
                    <a:pt x="2" y="2181"/>
                  </a:lnTo>
                  <a:lnTo>
                    <a:pt x="0" y="2202"/>
                  </a:lnTo>
                  <a:lnTo>
                    <a:pt x="0" y="2202"/>
                  </a:lnTo>
                  <a:lnTo>
                    <a:pt x="0" y="2213"/>
                  </a:lnTo>
                  <a:lnTo>
                    <a:pt x="2" y="2224"/>
                  </a:lnTo>
                  <a:lnTo>
                    <a:pt x="5" y="2236"/>
                  </a:lnTo>
                  <a:lnTo>
                    <a:pt x="10" y="2245"/>
                  </a:lnTo>
                  <a:lnTo>
                    <a:pt x="15" y="2257"/>
                  </a:lnTo>
                  <a:lnTo>
                    <a:pt x="21" y="2267"/>
                  </a:lnTo>
                  <a:lnTo>
                    <a:pt x="28" y="2276"/>
                  </a:lnTo>
                  <a:lnTo>
                    <a:pt x="36" y="2284"/>
                  </a:lnTo>
                  <a:lnTo>
                    <a:pt x="36" y="2284"/>
                  </a:lnTo>
                  <a:lnTo>
                    <a:pt x="45" y="2292"/>
                  </a:lnTo>
                  <a:lnTo>
                    <a:pt x="55" y="2299"/>
                  </a:lnTo>
                  <a:lnTo>
                    <a:pt x="65" y="2304"/>
                  </a:lnTo>
                  <a:lnTo>
                    <a:pt x="74" y="2309"/>
                  </a:lnTo>
                  <a:lnTo>
                    <a:pt x="84" y="2312"/>
                  </a:lnTo>
                  <a:lnTo>
                    <a:pt x="95" y="2313"/>
                  </a:lnTo>
                  <a:lnTo>
                    <a:pt x="107" y="2315"/>
                  </a:lnTo>
                  <a:lnTo>
                    <a:pt x="118" y="2315"/>
                  </a:lnTo>
                  <a:lnTo>
                    <a:pt x="128" y="2313"/>
                  </a:lnTo>
                  <a:lnTo>
                    <a:pt x="139" y="2312"/>
                  </a:lnTo>
                  <a:lnTo>
                    <a:pt x="149" y="2309"/>
                  </a:lnTo>
                  <a:lnTo>
                    <a:pt x="160" y="2305"/>
                  </a:lnTo>
                  <a:lnTo>
                    <a:pt x="170" y="2300"/>
                  </a:lnTo>
                  <a:lnTo>
                    <a:pt x="179" y="2294"/>
                  </a:lnTo>
                  <a:lnTo>
                    <a:pt x="188" y="2288"/>
                  </a:lnTo>
                  <a:lnTo>
                    <a:pt x="196" y="2279"/>
                  </a:lnTo>
                  <a:lnTo>
                    <a:pt x="1094" y="1313"/>
                  </a:lnTo>
                  <a:lnTo>
                    <a:pt x="1094" y="1313"/>
                  </a:lnTo>
                  <a:lnTo>
                    <a:pt x="1109" y="1295"/>
                  </a:lnTo>
                  <a:lnTo>
                    <a:pt x="1120" y="1276"/>
                  </a:lnTo>
                  <a:lnTo>
                    <a:pt x="1131" y="1256"/>
                  </a:lnTo>
                  <a:lnTo>
                    <a:pt x="1139" y="1235"/>
                  </a:lnTo>
                  <a:lnTo>
                    <a:pt x="1146" y="1213"/>
                  </a:lnTo>
                  <a:lnTo>
                    <a:pt x="1151" y="1190"/>
                  </a:lnTo>
                  <a:lnTo>
                    <a:pt x="1152" y="1167"/>
                  </a:lnTo>
                  <a:lnTo>
                    <a:pt x="1154" y="1143"/>
                  </a:lnTo>
                  <a:lnTo>
                    <a:pt x="1152" y="1119"/>
                  </a:lnTo>
                  <a:lnTo>
                    <a:pt x="1151" y="1096"/>
                  </a:lnTo>
                  <a:lnTo>
                    <a:pt x="1146" y="1074"/>
                  </a:lnTo>
                  <a:lnTo>
                    <a:pt x="1138" y="1051"/>
                  </a:lnTo>
                  <a:lnTo>
                    <a:pt x="1130" y="1030"/>
                  </a:lnTo>
                  <a:lnTo>
                    <a:pt x="1120" y="1011"/>
                  </a:lnTo>
                  <a:lnTo>
                    <a:pt x="1107" y="991"/>
                  </a:lnTo>
                  <a:lnTo>
                    <a:pt x="1093" y="975"/>
                  </a:lnTo>
                  <a:lnTo>
                    <a:pt x="1093" y="9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42"/>
              <a:r>
                <a:rPr lang="en-US" sz="825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/>
                </a:rPr>
                <a:t> 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05679" y="4152771"/>
            <a:ext cx="413792" cy="413900"/>
            <a:chOff x="4037769" y="-960717"/>
            <a:chExt cx="481974" cy="481974"/>
          </a:xfrm>
        </p:grpSpPr>
        <p:sp>
          <p:nvSpPr>
            <p:cNvPr id="7" name="Oval 6"/>
            <p:cNvSpPr/>
            <p:nvPr/>
          </p:nvSpPr>
          <p:spPr>
            <a:xfrm>
              <a:off x="4037769" y="-960717"/>
              <a:ext cx="481974" cy="481974"/>
            </a:xfrm>
            <a:prstGeom prst="ellipse">
              <a:avLst/>
            </a:prstGeom>
            <a:solidFill>
              <a:srgbClr val="2968A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161871" y="-960717"/>
              <a:ext cx="357872" cy="377688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68586" tIns="34295" rIns="68586" bIns="34295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663">
                <a:lnSpc>
                  <a:spcPct val="90000"/>
                </a:lnSpc>
                <a:spcAft>
                  <a:spcPts val="225"/>
                </a:spcAft>
                <a:defRPr/>
              </a:pPr>
              <a:endParaRPr lang="en-US" sz="1425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4" name="Freeform 33"/>
          <p:cNvSpPr>
            <a:spLocks noChangeAspect="1" noEditPoints="1"/>
          </p:cNvSpPr>
          <p:nvPr/>
        </p:nvSpPr>
        <p:spPr bwMode="auto">
          <a:xfrm>
            <a:off x="7503157" y="4180977"/>
            <a:ext cx="449361" cy="357488"/>
          </a:xfrm>
          <a:custGeom>
            <a:avLst/>
            <a:gdLst>
              <a:gd name="T0" fmla="*/ 8 w 4252"/>
              <a:gd name="T1" fmla="*/ 1826 h 3380"/>
              <a:gd name="T2" fmla="*/ 59 w 4252"/>
              <a:gd name="T3" fmla="*/ 1882 h 3380"/>
              <a:gd name="T4" fmla="*/ 159 w 4252"/>
              <a:gd name="T5" fmla="*/ 1917 h 3380"/>
              <a:gd name="T6" fmla="*/ 1013 w 4252"/>
              <a:gd name="T7" fmla="*/ 1925 h 3380"/>
              <a:gd name="T8" fmla="*/ 1018 w 4252"/>
              <a:gd name="T9" fmla="*/ 2355 h 3380"/>
              <a:gd name="T10" fmla="*/ 1038 w 4252"/>
              <a:gd name="T11" fmla="*/ 2387 h 3380"/>
              <a:gd name="T12" fmla="*/ 1466 w 4252"/>
              <a:gd name="T13" fmla="*/ 2372 h 3380"/>
              <a:gd name="T14" fmla="*/ 1478 w 4252"/>
              <a:gd name="T15" fmla="*/ 2307 h 3380"/>
              <a:gd name="T16" fmla="*/ 2791 w 4252"/>
              <a:gd name="T17" fmla="*/ 2307 h 3380"/>
              <a:gd name="T18" fmla="*/ 2801 w 4252"/>
              <a:gd name="T19" fmla="*/ 2372 h 3380"/>
              <a:gd name="T20" fmla="*/ 3229 w 4252"/>
              <a:gd name="T21" fmla="*/ 2387 h 3380"/>
              <a:gd name="T22" fmla="*/ 3250 w 4252"/>
              <a:gd name="T23" fmla="*/ 2355 h 3380"/>
              <a:gd name="T24" fmla="*/ 3255 w 4252"/>
              <a:gd name="T25" fmla="*/ 1925 h 3380"/>
              <a:gd name="T26" fmla="*/ 4093 w 4252"/>
              <a:gd name="T27" fmla="*/ 1917 h 3380"/>
              <a:gd name="T28" fmla="*/ 4192 w 4252"/>
              <a:gd name="T29" fmla="*/ 1882 h 3380"/>
              <a:gd name="T30" fmla="*/ 4245 w 4252"/>
              <a:gd name="T31" fmla="*/ 1826 h 3380"/>
              <a:gd name="T32" fmla="*/ 4245 w 4252"/>
              <a:gd name="T33" fmla="*/ 1714 h 3380"/>
              <a:gd name="T34" fmla="*/ 4192 w 4252"/>
              <a:gd name="T35" fmla="*/ 1769 h 3380"/>
              <a:gd name="T36" fmla="*/ 4093 w 4252"/>
              <a:gd name="T37" fmla="*/ 1804 h 3380"/>
              <a:gd name="T38" fmla="*/ 243 w 4252"/>
              <a:gd name="T39" fmla="*/ 1812 h 3380"/>
              <a:gd name="T40" fmla="*/ 123 w 4252"/>
              <a:gd name="T41" fmla="*/ 1795 h 3380"/>
              <a:gd name="T42" fmla="*/ 36 w 4252"/>
              <a:gd name="T43" fmla="*/ 1753 h 3380"/>
              <a:gd name="T44" fmla="*/ 4 w 4252"/>
              <a:gd name="T45" fmla="*/ 1692 h 3380"/>
              <a:gd name="T46" fmla="*/ 1452 w 4252"/>
              <a:gd name="T47" fmla="*/ 211 h 3380"/>
              <a:gd name="T48" fmla="*/ 1395 w 4252"/>
              <a:gd name="T49" fmla="*/ 269 h 3380"/>
              <a:gd name="T50" fmla="*/ 1382 w 4252"/>
              <a:gd name="T51" fmla="*/ 386 h 3380"/>
              <a:gd name="T52" fmla="*/ 2867 w 4252"/>
              <a:gd name="T53" fmla="*/ 295 h 3380"/>
              <a:gd name="T54" fmla="*/ 2823 w 4252"/>
              <a:gd name="T55" fmla="*/ 226 h 3380"/>
              <a:gd name="T56" fmla="*/ 2745 w 4252"/>
              <a:gd name="T57" fmla="*/ 199 h 3380"/>
              <a:gd name="T58" fmla="*/ 2745 w 4252"/>
              <a:gd name="T59" fmla="*/ 0 h 3380"/>
              <a:gd name="T60" fmla="*/ 2881 w 4252"/>
              <a:gd name="T61" fmla="*/ 31 h 3380"/>
              <a:gd name="T62" fmla="*/ 2988 w 4252"/>
              <a:gd name="T63" fmla="*/ 111 h 3380"/>
              <a:gd name="T64" fmla="*/ 3054 w 4252"/>
              <a:gd name="T65" fmla="*/ 230 h 3380"/>
              <a:gd name="T66" fmla="*/ 3069 w 4252"/>
              <a:gd name="T67" fmla="*/ 386 h 3380"/>
              <a:gd name="T68" fmla="*/ 4093 w 4252"/>
              <a:gd name="T69" fmla="*/ 394 h 3380"/>
              <a:gd name="T70" fmla="*/ 4192 w 4252"/>
              <a:gd name="T71" fmla="*/ 429 h 3380"/>
              <a:gd name="T72" fmla="*/ 4245 w 4252"/>
              <a:gd name="T73" fmla="*/ 485 h 3380"/>
              <a:gd name="T74" fmla="*/ 4252 w 4252"/>
              <a:gd name="T75" fmla="*/ 773 h 3380"/>
              <a:gd name="T76" fmla="*/ 4248 w 4252"/>
              <a:gd name="T77" fmla="*/ 3070 h 3380"/>
              <a:gd name="T78" fmla="*/ 4194 w 4252"/>
              <a:gd name="T79" fmla="*/ 3215 h 3380"/>
              <a:gd name="T80" fmla="*/ 4086 w 4252"/>
              <a:gd name="T81" fmla="*/ 3322 h 3380"/>
              <a:gd name="T82" fmla="*/ 3941 w 4252"/>
              <a:gd name="T83" fmla="*/ 3376 h 3380"/>
              <a:gd name="T84" fmla="*/ 310 w 4252"/>
              <a:gd name="T85" fmla="*/ 3376 h 3380"/>
              <a:gd name="T86" fmla="*/ 166 w 4252"/>
              <a:gd name="T87" fmla="*/ 3322 h 3380"/>
              <a:gd name="T88" fmla="*/ 58 w 4252"/>
              <a:gd name="T89" fmla="*/ 3215 h 3380"/>
              <a:gd name="T90" fmla="*/ 4 w 4252"/>
              <a:gd name="T91" fmla="*/ 3070 h 3380"/>
              <a:gd name="T92" fmla="*/ 1 w 4252"/>
              <a:gd name="T93" fmla="*/ 773 h 3380"/>
              <a:gd name="T94" fmla="*/ 8 w 4252"/>
              <a:gd name="T95" fmla="*/ 485 h 3380"/>
              <a:gd name="T96" fmla="*/ 59 w 4252"/>
              <a:gd name="T97" fmla="*/ 429 h 3380"/>
              <a:gd name="T98" fmla="*/ 159 w 4252"/>
              <a:gd name="T99" fmla="*/ 394 h 3380"/>
              <a:gd name="T100" fmla="*/ 1184 w 4252"/>
              <a:gd name="T101" fmla="*/ 386 h 3380"/>
              <a:gd name="T102" fmla="*/ 1197 w 4252"/>
              <a:gd name="T103" fmla="*/ 230 h 3380"/>
              <a:gd name="T104" fmla="*/ 1263 w 4252"/>
              <a:gd name="T105" fmla="*/ 111 h 3380"/>
              <a:gd name="T106" fmla="*/ 1372 w 4252"/>
              <a:gd name="T107" fmla="*/ 31 h 3380"/>
              <a:gd name="T108" fmla="*/ 1508 w 4252"/>
              <a:gd name="T109" fmla="*/ 0 h 3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252" h="3380">
                <a:moveTo>
                  <a:pt x="4" y="1692"/>
                </a:moveTo>
                <a:lnTo>
                  <a:pt x="4" y="1804"/>
                </a:lnTo>
                <a:lnTo>
                  <a:pt x="8" y="1826"/>
                </a:lnTo>
                <a:lnTo>
                  <a:pt x="18" y="1846"/>
                </a:lnTo>
                <a:lnTo>
                  <a:pt x="36" y="1865"/>
                </a:lnTo>
                <a:lnTo>
                  <a:pt x="59" y="1882"/>
                </a:lnTo>
                <a:lnTo>
                  <a:pt x="89" y="1896"/>
                </a:lnTo>
                <a:lnTo>
                  <a:pt x="123" y="1908"/>
                </a:lnTo>
                <a:lnTo>
                  <a:pt x="159" y="1917"/>
                </a:lnTo>
                <a:lnTo>
                  <a:pt x="200" y="1922"/>
                </a:lnTo>
                <a:lnTo>
                  <a:pt x="243" y="1925"/>
                </a:lnTo>
                <a:lnTo>
                  <a:pt x="1013" y="1925"/>
                </a:lnTo>
                <a:lnTo>
                  <a:pt x="1013" y="2307"/>
                </a:lnTo>
                <a:lnTo>
                  <a:pt x="1014" y="2333"/>
                </a:lnTo>
                <a:lnTo>
                  <a:pt x="1018" y="2355"/>
                </a:lnTo>
                <a:lnTo>
                  <a:pt x="1023" y="2372"/>
                </a:lnTo>
                <a:lnTo>
                  <a:pt x="1031" y="2383"/>
                </a:lnTo>
                <a:lnTo>
                  <a:pt x="1038" y="2387"/>
                </a:lnTo>
                <a:lnTo>
                  <a:pt x="1451" y="2387"/>
                </a:lnTo>
                <a:lnTo>
                  <a:pt x="1460" y="2383"/>
                </a:lnTo>
                <a:lnTo>
                  <a:pt x="1466" y="2372"/>
                </a:lnTo>
                <a:lnTo>
                  <a:pt x="1473" y="2355"/>
                </a:lnTo>
                <a:lnTo>
                  <a:pt x="1477" y="2333"/>
                </a:lnTo>
                <a:lnTo>
                  <a:pt x="1478" y="2307"/>
                </a:lnTo>
                <a:lnTo>
                  <a:pt x="1478" y="1925"/>
                </a:lnTo>
                <a:lnTo>
                  <a:pt x="2791" y="1925"/>
                </a:lnTo>
                <a:lnTo>
                  <a:pt x="2791" y="2307"/>
                </a:lnTo>
                <a:lnTo>
                  <a:pt x="2792" y="2333"/>
                </a:lnTo>
                <a:lnTo>
                  <a:pt x="2794" y="2355"/>
                </a:lnTo>
                <a:lnTo>
                  <a:pt x="2801" y="2372"/>
                </a:lnTo>
                <a:lnTo>
                  <a:pt x="2807" y="2383"/>
                </a:lnTo>
                <a:lnTo>
                  <a:pt x="2816" y="2387"/>
                </a:lnTo>
                <a:lnTo>
                  <a:pt x="3229" y="2387"/>
                </a:lnTo>
                <a:lnTo>
                  <a:pt x="3237" y="2383"/>
                </a:lnTo>
                <a:lnTo>
                  <a:pt x="3244" y="2372"/>
                </a:lnTo>
                <a:lnTo>
                  <a:pt x="3250" y="2355"/>
                </a:lnTo>
                <a:lnTo>
                  <a:pt x="3253" y="2333"/>
                </a:lnTo>
                <a:lnTo>
                  <a:pt x="3255" y="2307"/>
                </a:lnTo>
                <a:lnTo>
                  <a:pt x="3255" y="1925"/>
                </a:lnTo>
                <a:lnTo>
                  <a:pt x="4009" y="1925"/>
                </a:lnTo>
                <a:lnTo>
                  <a:pt x="4053" y="1922"/>
                </a:lnTo>
                <a:lnTo>
                  <a:pt x="4093" y="1917"/>
                </a:lnTo>
                <a:lnTo>
                  <a:pt x="4130" y="1908"/>
                </a:lnTo>
                <a:lnTo>
                  <a:pt x="4164" y="1896"/>
                </a:lnTo>
                <a:lnTo>
                  <a:pt x="4192" y="1882"/>
                </a:lnTo>
                <a:lnTo>
                  <a:pt x="4216" y="1865"/>
                </a:lnTo>
                <a:lnTo>
                  <a:pt x="4234" y="1846"/>
                </a:lnTo>
                <a:lnTo>
                  <a:pt x="4245" y="1826"/>
                </a:lnTo>
                <a:lnTo>
                  <a:pt x="4249" y="1804"/>
                </a:lnTo>
                <a:lnTo>
                  <a:pt x="4249" y="1692"/>
                </a:lnTo>
                <a:lnTo>
                  <a:pt x="4245" y="1714"/>
                </a:lnTo>
                <a:lnTo>
                  <a:pt x="4234" y="1735"/>
                </a:lnTo>
                <a:lnTo>
                  <a:pt x="4216" y="1753"/>
                </a:lnTo>
                <a:lnTo>
                  <a:pt x="4192" y="1769"/>
                </a:lnTo>
                <a:lnTo>
                  <a:pt x="4164" y="1784"/>
                </a:lnTo>
                <a:lnTo>
                  <a:pt x="4130" y="1795"/>
                </a:lnTo>
                <a:lnTo>
                  <a:pt x="4093" y="1804"/>
                </a:lnTo>
                <a:lnTo>
                  <a:pt x="4053" y="1811"/>
                </a:lnTo>
                <a:lnTo>
                  <a:pt x="4009" y="1812"/>
                </a:lnTo>
                <a:lnTo>
                  <a:pt x="243" y="1812"/>
                </a:lnTo>
                <a:lnTo>
                  <a:pt x="200" y="1811"/>
                </a:lnTo>
                <a:lnTo>
                  <a:pt x="159" y="1804"/>
                </a:lnTo>
                <a:lnTo>
                  <a:pt x="123" y="1795"/>
                </a:lnTo>
                <a:lnTo>
                  <a:pt x="89" y="1784"/>
                </a:lnTo>
                <a:lnTo>
                  <a:pt x="59" y="1769"/>
                </a:lnTo>
                <a:lnTo>
                  <a:pt x="36" y="1753"/>
                </a:lnTo>
                <a:lnTo>
                  <a:pt x="18" y="1735"/>
                </a:lnTo>
                <a:lnTo>
                  <a:pt x="8" y="1714"/>
                </a:lnTo>
                <a:lnTo>
                  <a:pt x="4" y="1692"/>
                </a:lnTo>
                <a:close/>
                <a:moveTo>
                  <a:pt x="1508" y="199"/>
                </a:moveTo>
                <a:lnTo>
                  <a:pt x="1479" y="202"/>
                </a:lnTo>
                <a:lnTo>
                  <a:pt x="1452" y="211"/>
                </a:lnTo>
                <a:lnTo>
                  <a:pt x="1429" y="226"/>
                </a:lnTo>
                <a:lnTo>
                  <a:pt x="1409" y="246"/>
                </a:lnTo>
                <a:lnTo>
                  <a:pt x="1395" y="269"/>
                </a:lnTo>
                <a:lnTo>
                  <a:pt x="1386" y="295"/>
                </a:lnTo>
                <a:lnTo>
                  <a:pt x="1382" y="323"/>
                </a:lnTo>
                <a:lnTo>
                  <a:pt x="1382" y="386"/>
                </a:lnTo>
                <a:lnTo>
                  <a:pt x="2869" y="386"/>
                </a:lnTo>
                <a:lnTo>
                  <a:pt x="2869" y="323"/>
                </a:lnTo>
                <a:lnTo>
                  <a:pt x="2867" y="295"/>
                </a:lnTo>
                <a:lnTo>
                  <a:pt x="2858" y="269"/>
                </a:lnTo>
                <a:lnTo>
                  <a:pt x="2842" y="246"/>
                </a:lnTo>
                <a:lnTo>
                  <a:pt x="2823" y="226"/>
                </a:lnTo>
                <a:lnTo>
                  <a:pt x="2800" y="211"/>
                </a:lnTo>
                <a:lnTo>
                  <a:pt x="2774" y="202"/>
                </a:lnTo>
                <a:lnTo>
                  <a:pt x="2745" y="199"/>
                </a:lnTo>
                <a:lnTo>
                  <a:pt x="1508" y="199"/>
                </a:lnTo>
                <a:close/>
                <a:moveTo>
                  <a:pt x="1508" y="0"/>
                </a:moveTo>
                <a:lnTo>
                  <a:pt x="2745" y="0"/>
                </a:lnTo>
                <a:lnTo>
                  <a:pt x="2793" y="4"/>
                </a:lnTo>
                <a:lnTo>
                  <a:pt x="2838" y="14"/>
                </a:lnTo>
                <a:lnTo>
                  <a:pt x="2881" y="31"/>
                </a:lnTo>
                <a:lnTo>
                  <a:pt x="2921" y="53"/>
                </a:lnTo>
                <a:lnTo>
                  <a:pt x="2957" y="80"/>
                </a:lnTo>
                <a:lnTo>
                  <a:pt x="2988" y="111"/>
                </a:lnTo>
                <a:lnTo>
                  <a:pt x="3016" y="147"/>
                </a:lnTo>
                <a:lnTo>
                  <a:pt x="3038" y="187"/>
                </a:lnTo>
                <a:lnTo>
                  <a:pt x="3054" y="230"/>
                </a:lnTo>
                <a:lnTo>
                  <a:pt x="3065" y="275"/>
                </a:lnTo>
                <a:lnTo>
                  <a:pt x="3069" y="323"/>
                </a:lnTo>
                <a:lnTo>
                  <a:pt x="3069" y="386"/>
                </a:lnTo>
                <a:lnTo>
                  <a:pt x="4009" y="386"/>
                </a:lnTo>
                <a:lnTo>
                  <a:pt x="4053" y="389"/>
                </a:lnTo>
                <a:lnTo>
                  <a:pt x="4093" y="394"/>
                </a:lnTo>
                <a:lnTo>
                  <a:pt x="4130" y="403"/>
                </a:lnTo>
                <a:lnTo>
                  <a:pt x="4164" y="415"/>
                </a:lnTo>
                <a:lnTo>
                  <a:pt x="4192" y="429"/>
                </a:lnTo>
                <a:lnTo>
                  <a:pt x="4216" y="446"/>
                </a:lnTo>
                <a:lnTo>
                  <a:pt x="4234" y="465"/>
                </a:lnTo>
                <a:lnTo>
                  <a:pt x="4245" y="485"/>
                </a:lnTo>
                <a:lnTo>
                  <a:pt x="4249" y="507"/>
                </a:lnTo>
                <a:lnTo>
                  <a:pt x="4249" y="748"/>
                </a:lnTo>
                <a:lnTo>
                  <a:pt x="4252" y="773"/>
                </a:lnTo>
                <a:lnTo>
                  <a:pt x="4252" y="797"/>
                </a:lnTo>
                <a:lnTo>
                  <a:pt x="4252" y="3017"/>
                </a:lnTo>
                <a:lnTo>
                  <a:pt x="4248" y="3070"/>
                </a:lnTo>
                <a:lnTo>
                  <a:pt x="4236" y="3121"/>
                </a:lnTo>
                <a:lnTo>
                  <a:pt x="4218" y="3169"/>
                </a:lnTo>
                <a:lnTo>
                  <a:pt x="4194" y="3215"/>
                </a:lnTo>
                <a:lnTo>
                  <a:pt x="4163" y="3255"/>
                </a:lnTo>
                <a:lnTo>
                  <a:pt x="4126" y="3291"/>
                </a:lnTo>
                <a:lnTo>
                  <a:pt x="4086" y="3322"/>
                </a:lnTo>
                <a:lnTo>
                  <a:pt x="4041" y="3346"/>
                </a:lnTo>
                <a:lnTo>
                  <a:pt x="3993" y="3364"/>
                </a:lnTo>
                <a:lnTo>
                  <a:pt x="3941" y="3376"/>
                </a:lnTo>
                <a:lnTo>
                  <a:pt x="3888" y="3380"/>
                </a:lnTo>
                <a:lnTo>
                  <a:pt x="365" y="3380"/>
                </a:lnTo>
                <a:lnTo>
                  <a:pt x="310" y="3376"/>
                </a:lnTo>
                <a:lnTo>
                  <a:pt x="259" y="3364"/>
                </a:lnTo>
                <a:lnTo>
                  <a:pt x="211" y="3346"/>
                </a:lnTo>
                <a:lnTo>
                  <a:pt x="166" y="3322"/>
                </a:lnTo>
                <a:lnTo>
                  <a:pt x="125" y="3291"/>
                </a:lnTo>
                <a:lnTo>
                  <a:pt x="89" y="3255"/>
                </a:lnTo>
                <a:lnTo>
                  <a:pt x="58" y="3215"/>
                </a:lnTo>
                <a:lnTo>
                  <a:pt x="34" y="3169"/>
                </a:lnTo>
                <a:lnTo>
                  <a:pt x="16" y="3121"/>
                </a:lnTo>
                <a:lnTo>
                  <a:pt x="4" y="3070"/>
                </a:lnTo>
                <a:lnTo>
                  <a:pt x="0" y="3017"/>
                </a:lnTo>
                <a:lnTo>
                  <a:pt x="0" y="797"/>
                </a:lnTo>
                <a:lnTo>
                  <a:pt x="1" y="773"/>
                </a:lnTo>
                <a:lnTo>
                  <a:pt x="4" y="748"/>
                </a:lnTo>
                <a:lnTo>
                  <a:pt x="4" y="507"/>
                </a:lnTo>
                <a:lnTo>
                  <a:pt x="8" y="485"/>
                </a:lnTo>
                <a:lnTo>
                  <a:pt x="18" y="465"/>
                </a:lnTo>
                <a:lnTo>
                  <a:pt x="36" y="446"/>
                </a:lnTo>
                <a:lnTo>
                  <a:pt x="59" y="429"/>
                </a:lnTo>
                <a:lnTo>
                  <a:pt x="89" y="415"/>
                </a:lnTo>
                <a:lnTo>
                  <a:pt x="123" y="403"/>
                </a:lnTo>
                <a:lnTo>
                  <a:pt x="159" y="394"/>
                </a:lnTo>
                <a:lnTo>
                  <a:pt x="200" y="389"/>
                </a:lnTo>
                <a:lnTo>
                  <a:pt x="243" y="386"/>
                </a:lnTo>
                <a:lnTo>
                  <a:pt x="1184" y="386"/>
                </a:lnTo>
                <a:lnTo>
                  <a:pt x="1184" y="323"/>
                </a:lnTo>
                <a:lnTo>
                  <a:pt x="1188" y="275"/>
                </a:lnTo>
                <a:lnTo>
                  <a:pt x="1197" y="230"/>
                </a:lnTo>
                <a:lnTo>
                  <a:pt x="1214" y="187"/>
                </a:lnTo>
                <a:lnTo>
                  <a:pt x="1236" y="147"/>
                </a:lnTo>
                <a:lnTo>
                  <a:pt x="1263" y="111"/>
                </a:lnTo>
                <a:lnTo>
                  <a:pt x="1296" y="80"/>
                </a:lnTo>
                <a:lnTo>
                  <a:pt x="1332" y="53"/>
                </a:lnTo>
                <a:lnTo>
                  <a:pt x="1372" y="31"/>
                </a:lnTo>
                <a:lnTo>
                  <a:pt x="1415" y="14"/>
                </a:lnTo>
                <a:lnTo>
                  <a:pt x="1460" y="4"/>
                </a:lnTo>
                <a:lnTo>
                  <a:pt x="1508" y="0"/>
                </a:lnTo>
                <a:close/>
              </a:path>
            </a:pathLst>
          </a:custGeom>
          <a:solidFill>
            <a:srgbClr val="2968AF"/>
          </a:solidFill>
          <a:ln>
            <a:noFill/>
          </a:ln>
          <a:effec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978" y="1585279"/>
            <a:ext cx="3996174" cy="2426631"/>
          </a:xfrm>
          <a:prstGeom prst="rect">
            <a:avLst/>
          </a:prstGeom>
        </p:spPr>
      </p:pic>
      <p:pic>
        <p:nvPicPr>
          <p:cNvPr id="38" name="Picture 37" descr="logo_spark_RGB_256px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905" y="2119516"/>
            <a:ext cx="716017" cy="716017"/>
          </a:xfrm>
          <a:prstGeom prst="rect">
            <a:avLst/>
          </a:prstGeom>
        </p:spPr>
      </p:pic>
      <p:sp>
        <p:nvSpPr>
          <p:cNvPr id="44" name="Rounded Rectangular Callout 3"/>
          <p:cNvSpPr/>
          <p:nvPr/>
        </p:nvSpPr>
        <p:spPr>
          <a:xfrm>
            <a:off x="6005431" y="3444597"/>
            <a:ext cx="1394788" cy="504000"/>
          </a:xfrm>
          <a:prstGeom prst="wedgeRoundRectCallout">
            <a:avLst>
              <a:gd name="adj1" fmla="val -114648"/>
              <a:gd name="adj2" fmla="val -107540"/>
              <a:gd name="adj3" fmla="val 16667"/>
            </a:avLst>
          </a:prstGeom>
          <a:solidFill>
            <a:srgbClr val="0096D6">
              <a:alpha val="62000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lvl="0" algn="ctr">
              <a:defRPr sz="1800"/>
            </a:pPr>
            <a:r>
              <a:rPr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スクリーン</a:t>
            </a:r>
            <a:endParaRPr lang="en-US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6" name="Rounded Rectangular Callout 5"/>
          <p:cNvSpPr/>
          <p:nvPr/>
        </p:nvSpPr>
        <p:spPr>
          <a:xfrm>
            <a:off x="534336" y="2707078"/>
            <a:ext cx="892834" cy="504000"/>
          </a:xfrm>
          <a:prstGeom prst="wedgeRoundRectCallout">
            <a:avLst>
              <a:gd name="adj1" fmla="val 222313"/>
              <a:gd name="adj2" fmla="val -62527"/>
              <a:gd name="adj3" fmla="val 16667"/>
            </a:avLst>
          </a:prstGeom>
          <a:solidFill>
            <a:srgbClr val="0096D6">
              <a:alpha val="62000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lvl="0" algn="ctr">
              <a:defRPr sz="1800"/>
            </a:pPr>
            <a:r>
              <a:rPr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文書</a:t>
            </a:r>
            <a:endParaRPr lang="en-US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7" name="Rounded Rectangular Callout 6"/>
          <p:cNvSpPr/>
          <p:nvPr/>
        </p:nvSpPr>
        <p:spPr>
          <a:xfrm>
            <a:off x="2165186" y="3454771"/>
            <a:ext cx="1161768" cy="504000"/>
          </a:xfrm>
          <a:prstGeom prst="wedgeRoundRectCallout">
            <a:avLst>
              <a:gd name="adj1" fmla="val 116949"/>
              <a:gd name="adj2" fmla="val -129661"/>
              <a:gd name="adj3" fmla="val 16667"/>
            </a:avLst>
          </a:prstGeom>
          <a:solidFill>
            <a:srgbClr val="0096D6">
              <a:alpha val="62000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lvl="0" algn="ctr">
              <a:defRPr sz="1800"/>
            </a:pPr>
            <a:r>
              <a:rPr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電話</a:t>
            </a:r>
            <a:endParaRPr lang="en-US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8" name="Rounded Rectangular Callout 7"/>
          <p:cNvSpPr/>
          <p:nvPr/>
        </p:nvSpPr>
        <p:spPr>
          <a:xfrm>
            <a:off x="2018681" y="1182722"/>
            <a:ext cx="1004239" cy="504000"/>
          </a:xfrm>
          <a:prstGeom prst="wedgeRoundRectCallout">
            <a:avLst>
              <a:gd name="adj1" fmla="val 24723"/>
              <a:gd name="adj2" fmla="val 168770"/>
              <a:gd name="adj3" fmla="val 16667"/>
            </a:avLst>
          </a:prstGeom>
          <a:solidFill>
            <a:srgbClr val="0096D6">
              <a:alpha val="62000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lvl="0" algn="ctr">
              <a:defRPr sz="1800"/>
            </a:pPr>
            <a:r>
              <a:rPr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メモ</a:t>
            </a:r>
            <a:endParaRPr lang="en-US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0" name="Rounded Rectangular Callout 9"/>
          <p:cNvSpPr/>
          <p:nvPr/>
        </p:nvSpPr>
        <p:spPr>
          <a:xfrm>
            <a:off x="314933" y="1742119"/>
            <a:ext cx="1331640" cy="504000"/>
          </a:xfrm>
          <a:prstGeom prst="wedgeRoundRectCallout">
            <a:avLst>
              <a:gd name="adj1" fmla="val 80247"/>
              <a:gd name="adj2" fmla="val 116377"/>
              <a:gd name="adj3" fmla="val 16667"/>
            </a:avLst>
          </a:prstGeom>
          <a:solidFill>
            <a:srgbClr val="0096D6">
              <a:alpha val="62000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lvl="0" algn="ctr">
              <a:defRPr sz="1800"/>
            </a:pPr>
            <a:r>
              <a:rPr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部屋</a:t>
            </a:r>
            <a:endParaRPr lang="en-US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1" name="Rounded Rectangular Callout 10"/>
          <p:cNvSpPr/>
          <p:nvPr/>
        </p:nvSpPr>
        <p:spPr>
          <a:xfrm>
            <a:off x="3326954" y="1189068"/>
            <a:ext cx="1572906" cy="504000"/>
          </a:xfrm>
          <a:prstGeom prst="wedgeRoundRectCallout">
            <a:avLst>
              <a:gd name="adj1" fmla="val -42639"/>
              <a:gd name="adj2" fmla="val 133557"/>
              <a:gd name="adj3" fmla="val 16667"/>
            </a:avLst>
          </a:prstGeom>
          <a:solidFill>
            <a:srgbClr val="0096D6">
              <a:alpha val="62000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lvl="0" algn="ctr">
              <a:defRPr sz="1800"/>
            </a:pPr>
            <a:r>
              <a:rPr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意思決定</a:t>
            </a:r>
            <a:endParaRPr lang="en-US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2" name="Rounded Rectangular Callout 11"/>
          <p:cNvSpPr/>
          <p:nvPr/>
        </p:nvSpPr>
        <p:spPr>
          <a:xfrm>
            <a:off x="807862" y="3321813"/>
            <a:ext cx="952449" cy="504000"/>
          </a:xfrm>
          <a:prstGeom prst="wedgeRoundRectCallout">
            <a:avLst>
              <a:gd name="adj1" fmla="val 165966"/>
              <a:gd name="adj2" fmla="val -119396"/>
              <a:gd name="adj3" fmla="val 16667"/>
            </a:avLst>
          </a:prstGeom>
          <a:solidFill>
            <a:srgbClr val="0096D6">
              <a:alpha val="62000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lvl="0" algn="ctr">
              <a:defRPr sz="1800"/>
            </a:pPr>
            <a:r>
              <a:rPr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タスク</a:t>
            </a:r>
            <a:endParaRPr lang="en-US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3" name="Rounded Rectangular Callout 13"/>
          <p:cNvSpPr/>
          <p:nvPr/>
        </p:nvSpPr>
        <p:spPr>
          <a:xfrm>
            <a:off x="4998304" y="1621655"/>
            <a:ext cx="986374" cy="504000"/>
          </a:xfrm>
          <a:prstGeom prst="wedgeRoundRectCallout">
            <a:avLst>
              <a:gd name="adj1" fmla="val -121768"/>
              <a:gd name="adj2" fmla="val 38639"/>
              <a:gd name="adj3" fmla="val 16667"/>
            </a:avLst>
          </a:prstGeom>
          <a:solidFill>
            <a:srgbClr val="0096D6">
              <a:alpha val="62000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lvl="0" algn="ctr">
              <a:defRPr sz="1800"/>
            </a:pPr>
            <a:r>
              <a:rPr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人</a:t>
            </a:r>
            <a:endParaRPr lang="en-US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6" name="Rectangle 29"/>
          <p:cNvSpPr/>
          <p:nvPr/>
        </p:nvSpPr>
        <p:spPr>
          <a:xfrm>
            <a:off x="5919471" y="1096254"/>
            <a:ext cx="3060878" cy="133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36"/>
            <a:r>
              <a:rPr lang="ja-JP" altLang="ja-JP" sz="16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プロジェクト</a:t>
            </a:r>
            <a:r>
              <a:rPr lang="ja-JP" altLang="ja-JP" sz="1600" b="1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にかかわる全ての人</a:t>
            </a:r>
            <a:r>
              <a:rPr lang="ja-JP" altLang="ja-JP" sz="16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16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、仮想</a:t>
            </a:r>
            <a:r>
              <a:rPr lang="ja-JP" altLang="ja-JP" sz="16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協業</a:t>
            </a:r>
            <a:r>
              <a:rPr lang="ja-JP" altLang="ja-JP" sz="1600" b="1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スペースを即座に作成し</a:t>
            </a:r>
            <a:r>
              <a:rPr lang="ja-JP" altLang="ja-JP" sz="16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16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より生産的な</a:t>
            </a:r>
            <a:r>
              <a:rPr lang="ja-JP" altLang="ja-JP" sz="16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チーム</a:t>
            </a:r>
            <a:r>
              <a:rPr lang="en-US" altLang="ja-JP" sz="16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br>
              <a:rPr lang="en-US" altLang="ja-JP" sz="16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6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コラボレーション</a:t>
            </a:r>
            <a:r>
              <a:rPr lang="ja-JP" altLang="ja-JP" sz="16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ja-JP" altLang="ja-JP" sz="1600" b="1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実現</a:t>
            </a:r>
            <a:r>
              <a:rPr lang="ja-JP" altLang="ja-JP" sz="16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</a:t>
            </a:r>
            <a:r>
              <a:rPr lang="ja-JP" altLang="en-US" sz="16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為の</a:t>
            </a:r>
            <a:r>
              <a:rPr lang="ja-JP" altLang="ja-JP" sz="1600" b="1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アプリケーション</a:t>
            </a:r>
            <a:endParaRPr lang="ja-JP" altLang="ja-JP" sz="1600" b="1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0" y="0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タイトル 2"/>
          <p:cNvSpPr>
            <a:spLocks noGrp="1"/>
          </p:cNvSpPr>
          <p:nvPr>
            <p:ph type="title"/>
          </p:nvPr>
        </p:nvSpPr>
        <p:spPr>
          <a:xfrm>
            <a:off x="78615" y="-39790"/>
            <a:ext cx="8345488" cy="731837"/>
          </a:xfrm>
        </p:spPr>
        <p:txBody>
          <a:bodyPr/>
          <a:lstStyle/>
          <a:p>
            <a:r>
              <a:rPr kumimoji="1" lang="en-US" altLang="ja-JP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Spark</a:t>
            </a:r>
            <a:r>
              <a:rPr kumimoji="1" lang="ja-JP" altLang="en-US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とは</a:t>
            </a:r>
            <a:endParaRPr kumimoji="1" lang="ja-JP" altLang="en-US" sz="28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58180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/>
          <p:cNvSpPr txBox="1"/>
          <p:nvPr/>
        </p:nvSpPr>
        <p:spPr>
          <a:xfrm>
            <a:off x="5071266" y="1518760"/>
            <a:ext cx="2457920" cy="400105"/>
          </a:xfrm>
          <a:prstGeom prst="rect">
            <a:avLst/>
          </a:prstGeom>
          <a:noFill/>
        </p:spPr>
        <p:txBody>
          <a:bodyPr wrap="square" lIns="91436" tIns="45718" rIns="91436" bIns="45718" rtlCol="0" anchor="t">
            <a:spAutoFit/>
          </a:bodyPr>
          <a:lstStyle/>
          <a:p>
            <a:pPr algn="ctr" defTabSz="457182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 smtClean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タスク実行する</a:t>
            </a:r>
            <a:endParaRPr lang="en-US" sz="2000" b="1" dirty="0">
              <a:solidFill>
                <a:srgbClr val="676767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222907" y="1518760"/>
            <a:ext cx="2765702" cy="400105"/>
          </a:xfrm>
          <a:prstGeom prst="rect">
            <a:avLst/>
          </a:prstGeom>
          <a:noFill/>
        </p:spPr>
        <p:txBody>
          <a:bodyPr wrap="square" lIns="91436" tIns="45718" rIns="91436" bIns="45718" rtlCol="0" anchor="t">
            <a:spAutoFit/>
          </a:bodyPr>
          <a:lstStyle/>
          <a:p>
            <a:pPr algn="ctr" defTabSz="457182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 smtClean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注意を引く</a:t>
            </a:r>
            <a:endParaRPr lang="en-US" sz="2000" b="1" dirty="0">
              <a:solidFill>
                <a:srgbClr val="676767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888712931"/>
              </p:ext>
            </p:extLst>
          </p:nvPr>
        </p:nvGraphicFramePr>
        <p:xfrm>
          <a:off x="270640" y="698210"/>
          <a:ext cx="8457597" cy="687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256139" y="2117984"/>
            <a:ext cx="2496129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457182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dirty="0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チームワーク</a:t>
            </a:r>
            <a:endParaRPr lang="en-US" sz="1600" b="1" dirty="0">
              <a:solidFill>
                <a:srgbClr val="2968A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00620" y="2117984"/>
            <a:ext cx="2496129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 defTabSz="457182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1:1 </a:t>
            </a:r>
            <a:r>
              <a:rPr lang="ja-JP" altLang="en-US" sz="1600" b="1" dirty="0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のコミュニケーション</a:t>
            </a:r>
            <a:endParaRPr lang="en-US" sz="1600" b="1" dirty="0">
              <a:solidFill>
                <a:srgbClr val="2968A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195913" y="2796875"/>
            <a:ext cx="668049" cy="594808"/>
            <a:chOff x="4134381" y="3205498"/>
            <a:chExt cx="668049" cy="594808"/>
          </a:xfrm>
          <a:noFill/>
        </p:grpSpPr>
        <p:sp>
          <p:nvSpPr>
            <p:cNvPr id="81" name="Oval 80"/>
            <p:cNvSpPr/>
            <p:nvPr/>
          </p:nvSpPr>
          <p:spPr>
            <a:xfrm>
              <a:off x="4134381" y="3205498"/>
              <a:ext cx="668049" cy="594808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240526" y="3291310"/>
              <a:ext cx="474809" cy="461665"/>
            </a:xfrm>
            <a:prstGeom prst="rect">
              <a:avLst/>
            </a:prstGeom>
            <a:grpFill/>
          </p:spPr>
          <p:txBody>
            <a:bodyPr wrap="none" numCol="1" rtlCol="0" anchor="t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vs</a:t>
              </a:r>
              <a:endParaRPr lang="en-US" sz="2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256139" y="2598044"/>
            <a:ext cx="2050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トピック</a:t>
            </a:r>
            <a:r>
              <a:rPr lang="en-US" sz="1600" b="1" dirty="0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+ </a:t>
            </a:r>
            <a:r>
              <a:rPr lang="ja-JP" altLang="en-US" sz="1600" b="1" dirty="0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プロジェクト</a:t>
            </a:r>
            <a:endParaRPr lang="en-US" sz="1600" b="1" dirty="0">
              <a:solidFill>
                <a:srgbClr val="2968A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70369" y="2598044"/>
            <a:ext cx="1526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600" b="1" dirty="0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コンタクト リスト</a:t>
            </a:r>
            <a:endParaRPr lang="en-US" sz="1600" b="1" dirty="0">
              <a:solidFill>
                <a:srgbClr val="2968A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256139" y="3078110"/>
            <a:ext cx="2973461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457182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最後にコメントした箇所から再開</a:t>
            </a:r>
            <a:endParaRPr lang="en-US" sz="1600" b="1" dirty="0">
              <a:solidFill>
                <a:srgbClr val="2968A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06137" y="3078110"/>
            <a:ext cx="2890612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 defTabSz="457182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dirty="0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常にまっさらな状態から開始</a:t>
            </a:r>
            <a:endParaRPr lang="en-US" sz="1600" b="1" dirty="0">
              <a:solidFill>
                <a:srgbClr val="2968A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6139" y="3558173"/>
            <a:ext cx="3589097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457182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dirty="0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必要なものを検索する・質問する</a:t>
            </a:r>
            <a:endParaRPr lang="en-US" sz="1600" b="1" dirty="0">
              <a:solidFill>
                <a:srgbClr val="2968A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5832" y="3558173"/>
            <a:ext cx="2160917" cy="338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 defTabSz="457182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dirty="0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質問をする</a:t>
            </a:r>
            <a:endParaRPr lang="en-US" sz="1600" b="1" dirty="0">
              <a:solidFill>
                <a:srgbClr val="2968A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6139" y="4038231"/>
            <a:ext cx="2900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リッチ コンテント</a:t>
            </a:r>
            <a:r>
              <a:rPr lang="en-US" sz="1600" b="1" dirty="0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+ </a:t>
            </a:r>
            <a:r>
              <a:rPr lang="ja-JP" altLang="en-US" sz="1600" b="1" dirty="0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音声・ビデオ</a:t>
            </a:r>
            <a:endParaRPr lang="en-US" sz="1600" b="1" dirty="0">
              <a:solidFill>
                <a:srgbClr val="2968A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8199" y="4038231"/>
            <a:ext cx="2898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600" b="1" dirty="0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アドホック メッセージ</a:t>
            </a:r>
            <a:r>
              <a:rPr lang="en-US" sz="1600" b="1" dirty="0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+ </a:t>
            </a:r>
            <a:r>
              <a:rPr lang="ja-JP" altLang="en-US" sz="1600" b="1" dirty="0" smtClean="0">
                <a:solidFill>
                  <a:srgbClr val="2968A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ファイル</a:t>
            </a:r>
            <a:endParaRPr lang="en-US" sz="1600" b="1" dirty="0">
              <a:solidFill>
                <a:srgbClr val="2968A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5" name="Rectangle 54"/>
          <p:cNvSpPr/>
          <p:nvPr/>
        </p:nvSpPr>
        <p:spPr>
          <a:xfrm rot="16200000" flipH="1">
            <a:off x="2855853" y="3198309"/>
            <a:ext cx="2311233" cy="4571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endParaRPr lang="en-US" sz="16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6" name="Rectangle 55"/>
          <p:cNvSpPr/>
          <p:nvPr/>
        </p:nvSpPr>
        <p:spPr>
          <a:xfrm rot="16200000" flipH="1">
            <a:off x="3892789" y="3198309"/>
            <a:ext cx="2311233" cy="4571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endParaRPr lang="en-US" sz="16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0" y="0"/>
            <a:ext cx="9144000" cy="5362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タイトル 2"/>
          <p:cNvSpPr txBox="1">
            <a:spLocks/>
          </p:cNvSpPr>
          <p:nvPr/>
        </p:nvSpPr>
        <p:spPr>
          <a:xfrm>
            <a:off x="78615" y="84035"/>
            <a:ext cx="8345488" cy="731837"/>
          </a:xfrm>
          <a:prstGeom prst="rect">
            <a:avLst/>
          </a:prstGeom>
        </p:spPr>
        <p:txBody>
          <a:bodyPr/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 dirty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ja-JP" altLang="en-US" sz="2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ビジネス メッセージングへのシフト</a:t>
            </a:r>
            <a:endParaRPr kumimoji="1" lang="ja-JP" altLang="en-US" sz="24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4582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0" y="1545494"/>
            <a:ext cx="4305300" cy="3847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1 </a:t>
            </a:r>
            <a:r>
              <a:rPr lang="ja-JP" altLang="en-US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対</a:t>
            </a:r>
            <a:r>
              <a:rPr lang="en-US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506697" y="1623403"/>
            <a:ext cx="4572000" cy="3847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914378"/>
            <a:r>
              <a:rPr lang="ja-JP" altLang="en-US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チームワーク</a:t>
            </a:r>
            <a:endParaRPr lang="en-US" sz="1900" dirty="0">
              <a:solidFill>
                <a:srgbClr val="049FD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0" y="1058074"/>
            <a:ext cx="9144000" cy="533400"/>
            <a:chOff x="0" y="1025446"/>
            <a:chExt cx="9144000" cy="533400"/>
          </a:xfrm>
        </p:grpSpPr>
        <p:sp>
          <p:nvSpPr>
            <p:cNvPr id="32" name="Rectangle 31"/>
            <p:cNvSpPr/>
            <p:nvPr/>
          </p:nvSpPr>
          <p:spPr>
            <a:xfrm>
              <a:off x="0" y="1107480"/>
              <a:ext cx="4571998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8"/>
              <a:r>
                <a:rPr lang="ja-JP" altLang="en-US" sz="1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インスタント メッセージ</a:t>
              </a:r>
              <a:endParaRPr lang="en-US" sz="1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571999" y="1107480"/>
              <a:ext cx="4572001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8"/>
              <a:r>
                <a:rPr lang="ja-JP" altLang="en-US" sz="1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ビジネス メッセージ</a:t>
              </a:r>
              <a:endParaRPr lang="en-US" sz="1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695700" y="1276350"/>
              <a:ext cx="1752600" cy="0"/>
            </a:xfrm>
            <a:prstGeom prst="line">
              <a:avLst/>
            </a:prstGeom>
            <a:ln w="19050">
              <a:solidFill>
                <a:srgbClr val="D9D9D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4305300" y="1025446"/>
              <a:ext cx="533400" cy="533400"/>
            </a:xfrm>
            <a:prstGeom prst="ellipse">
              <a:avLst/>
            </a:prstGeom>
            <a:solidFill>
              <a:srgbClr val="58585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8"/>
              <a:r>
                <a:rPr lang="en-US" sz="14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VS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 rot="5400000">
            <a:off x="1816873" y="2432475"/>
            <a:ext cx="423577" cy="1199823"/>
            <a:chOff x="4981972" y="2471635"/>
            <a:chExt cx="196057" cy="534392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981972" y="2809970"/>
              <a:ext cx="196057" cy="196057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4979886" y="2473721"/>
              <a:ext cx="200229" cy="196057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4763875" y="2600324"/>
            <a:ext cx="4214599" cy="1117405"/>
            <a:chOff x="5414387" y="551617"/>
            <a:chExt cx="3175155" cy="818975"/>
          </a:xfrm>
        </p:grpSpPr>
        <p:grpSp>
          <p:nvGrpSpPr>
            <p:cNvPr id="68" name="Group 67"/>
            <p:cNvGrpSpPr/>
            <p:nvPr/>
          </p:nvGrpSpPr>
          <p:grpSpPr>
            <a:xfrm>
              <a:off x="7735529" y="551617"/>
              <a:ext cx="854013" cy="818975"/>
              <a:chOff x="3164487" y="1483851"/>
              <a:chExt cx="854013" cy="818975"/>
            </a:xfrm>
          </p:grpSpPr>
          <p:sp>
            <p:nvSpPr>
              <p:cNvPr id="87" name="Oval 86"/>
              <p:cNvSpPr/>
              <p:nvPr/>
            </p:nvSpPr>
            <p:spPr>
              <a:xfrm rot="10800000" flipV="1">
                <a:off x="3405600" y="1706657"/>
                <a:ext cx="375832" cy="375832"/>
              </a:xfrm>
              <a:prstGeom prst="ellipse">
                <a:avLst/>
              </a:prstGeom>
              <a:solidFill>
                <a:srgbClr val="A6A6A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73152" tIns="36576" rIns="73152" bIns="36576" rtlCol="0" anchor="ctr"/>
              <a:lstStyle/>
              <a:p>
                <a:pPr algn="ctr" defTabSz="914378"/>
                <a:r>
                  <a:rPr lang="en-US" sz="800" b="1" dirty="0">
                    <a:solidFill>
                      <a:srgbClr val="FFFF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TEAMS</a:t>
                </a: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351909" y="1652966"/>
                <a:ext cx="483213" cy="483213"/>
              </a:xfrm>
              <a:prstGeom prst="ellipse">
                <a:avLst/>
              </a:prstGeom>
              <a:noFill/>
              <a:ln w="30480">
                <a:solidFill>
                  <a:srgbClr val="F2F2F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" tIns="36576" rIns="73152" bIns="36576" rtlCol="0" anchor="ctr"/>
              <a:lstStyle/>
              <a:p>
                <a:pPr algn="ctr" defTabSz="914378"/>
                <a:endParaRPr lang="en-US" sz="16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grpSp>
            <p:nvGrpSpPr>
              <p:cNvPr id="89" name="Group 88"/>
              <p:cNvGrpSpPr/>
              <p:nvPr/>
            </p:nvGrpSpPr>
            <p:grpSpPr>
              <a:xfrm>
                <a:off x="3164487" y="1483851"/>
                <a:ext cx="854013" cy="818975"/>
                <a:chOff x="3965971" y="1990585"/>
                <a:chExt cx="1212057" cy="1162330"/>
              </a:xfrm>
            </p:grpSpPr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81971" y="2473721"/>
                  <a:ext cx="196057" cy="196057"/>
                </a:xfrm>
                <a:prstGeom prst="rect">
                  <a:avLst/>
                </a:prstGeom>
              </p:spPr>
            </p:pic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84952" y="2772316"/>
                  <a:ext cx="196057" cy="196057"/>
                </a:xfrm>
                <a:prstGeom prst="rect">
                  <a:avLst/>
                </a:prstGeom>
              </p:spPr>
            </p:pic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630952" y="2956858"/>
                  <a:ext cx="196057" cy="196057"/>
                </a:xfrm>
                <a:prstGeom prst="rect">
                  <a:avLst/>
                </a:prstGeom>
              </p:spPr>
            </p:pic>
            <p:pic>
              <p:nvPicPr>
                <p:cNvPr id="104" name="Picture 103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16991" y="2956858"/>
                  <a:ext cx="196057" cy="196057"/>
                </a:xfrm>
                <a:prstGeom prst="rect">
                  <a:avLst/>
                </a:prstGeom>
              </p:spPr>
            </p:pic>
            <p:pic>
              <p:nvPicPr>
                <p:cNvPr id="125" name="Picture 12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62991" y="2772316"/>
                  <a:ext cx="196057" cy="196057"/>
                </a:xfrm>
                <a:prstGeom prst="rect">
                  <a:avLst/>
                </a:prstGeom>
              </p:spPr>
            </p:pic>
            <p:pic>
              <p:nvPicPr>
                <p:cNvPr id="126" name="Picture 125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65971" y="2473721"/>
                  <a:ext cx="196057" cy="196057"/>
                </a:xfrm>
                <a:prstGeom prst="rect">
                  <a:avLst/>
                </a:prstGeom>
              </p:spPr>
            </p:pic>
            <p:pic>
              <p:nvPicPr>
                <p:cNvPr id="127" name="Picture 12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62991" y="2175127"/>
                  <a:ext cx="196057" cy="196057"/>
                </a:xfrm>
                <a:prstGeom prst="rect">
                  <a:avLst/>
                </a:prstGeom>
              </p:spPr>
            </p:pic>
            <p:pic>
              <p:nvPicPr>
                <p:cNvPr id="128" name="Picture 127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16991" y="1990585"/>
                  <a:ext cx="196057" cy="196057"/>
                </a:xfrm>
                <a:prstGeom prst="rect">
                  <a:avLst/>
                </a:prstGeom>
              </p:spPr>
            </p:pic>
            <p:pic>
              <p:nvPicPr>
                <p:cNvPr id="129" name="Picture 12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28866" y="1990585"/>
                  <a:ext cx="200229" cy="196057"/>
                </a:xfrm>
                <a:prstGeom prst="rect">
                  <a:avLst/>
                </a:prstGeom>
              </p:spPr>
            </p:pic>
            <p:pic>
              <p:nvPicPr>
                <p:cNvPr id="130" name="Picture 129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84952" y="2175127"/>
                  <a:ext cx="196057" cy="19605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9" name="Group 68"/>
            <p:cNvGrpSpPr/>
            <p:nvPr/>
          </p:nvGrpSpPr>
          <p:grpSpPr>
            <a:xfrm>
              <a:off x="6582401" y="551617"/>
              <a:ext cx="854013" cy="652328"/>
              <a:chOff x="1788826" y="1483851"/>
              <a:chExt cx="854013" cy="652328"/>
            </a:xfrm>
          </p:grpSpPr>
          <p:sp>
            <p:nvSpPr>
              <p:cNvPr id="74" name="Oval 73"/>
              <p:cNvSpPr/>
              <p:nvPr/>
            </p:nvSpPr>
            <p:spPr>
              <a:xfrm rot="10800000" flipV="1">
                <a:off x="2027917" y="1706657"/>
                <a:ext cx="375832" cy="375832"/>
              </a:xfrm>
              <a:prstGeom prst="ellipse">
                <a:avLst/>
              </a:prstGeom>
              <a:solidFill>
                <a:srgbClr val="A6A6A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73152" tIns="36576" rIns="73152" bIns="36576" rtlCol="0" anchor="ctr"/>
              <a:lstStyle/>
              <a:p>
                <a:pPr algn="ctr" defTabSz="914378"/>
                <a:r>
                  <a:rPr lang="en-US" sz="800" b="1" dirty="0">
                    <a:solidFill>
                      <a:srgbClr val="FFFF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TOPICS</a:t>
                </a: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1974227" y="1652966"/>
                <a:ext cx="483213" cy="483213"/>
              </a:xfrm>
              <a:prstGeom prst="ellipse">
                <a:avLst/>
              </a:prstGeom>
              <a:noFill/>
              <a:ln w="30480">
                <a:solidFill>
                  <a:srgbClr val="F2F2F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" tIns="36576" rIns="73152" bIns="36576" rtlCol="0" anchor="ctr"/>
              <a:lstStyle/>
              <a:p>
                <a:pPr algn="ctr" defTabSz="914378"/>
                <a:endParaRPr lang="en-US" sz="16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endParaRPr>
              </a:p>
            </p:txBody>
          </p:sp>
          <p:grpSp>
            <p:nvGrpSpPr>
              <p:cNvPr id="76" name="Group 75"/>
              <p:cNvGrpSpPr/>
              <p:nvPr/>
            </p:nvGrpSpPr>
            <p:grpSpPr>
              <a:xfrm>
                <a:off x="1788826" y="1483851"/>
                <a:ext cx="854013" cy="478558"/>
                <a:chOff x="3965971" y="1990585"/>
                <a:chExt cx="1212057" cy="679193"/>
              </a:xfrm>
            </p:grpSpPr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81971" y="2473721"/>
                  <a:ext cx="196057" cy="196057"/>
                </a:xfrm>
                <a:prstGeom prst="rect">
                  <a:avLst/>
                </a:prstGeom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65971" y="2473721"/>
                  <a:ext cx="196057" cy="196057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62991" y="2175127"/>
                  <a:ext cx="196057" cy="196057"/>
                </a:xfrm>
                <a:prstGeom prst="rect">
                  <a:avLst/>
                </a:prstGeom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16991" y="1990585"/>
                  <a:ext cx="196057" cy="196057"/>
                </a:xfrm>
                <a:prstGeom prst="rect">
                  <a:avLst/>
                </a:prstGeom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28866" y="1990585"/>
                  <a:ext cx="200229" cy="196057"/>
                </a:xfrm>
                <a:prstGeom prst="rect">
                  <a:avLst/>
                </a:prstGeom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84952" y="2175127"/>
                  <a:ext cx="196057" cy="19605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0" name="Group 69"/>
            <p:cNvGrpSpPr/>
            <p:nvPr/>
          </p:nvGrpSpPr>
          <p:grpSpPr>
            <a:xfrm>
              <a:off x="5414387" y="774423"/>
              <a:ext cx="776639" cy="375832"/>
              <a:chOff x="5319431" y="774423"/>
              <a:chExt cx="776639" cy="375832"/>
            </a:xfrm>
          </p:grpSpPr>
          <p:sp>
            <p:nvSpPr>
              <p:cNvPr id="71" name="Oval 70"/>
              <p:cNvSpPr/>
              <p:nvPr/>
            </p:nvSpPr>
            <p:spPr>
              <a:xfrm rot="10800000" flipV="1">
                <a:off x="5517820" y="774423"/>
                <a:ext cx="375832" cy="375832"/>
              </a:xfrm>
              <a:prstGeom prst="ellipse">
                <a:avLst/>
              </a:prstGeom>
              <a:solidFill>
                <a:srgbClr val="A6A6A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73152" tIns="36576" rIns="73152" bIns="36576" rtlCol="0" anchor="ctr"/>
              <a:lstStyle/>
              <a:p>
                <a:pPr algn="ctr" defTabSz="914378"/>
                <a:r>
                  <a:rPr lang="en-US" sz="800" b="1" dirty="0">
                    <a:solidFill>
                      <a:srgbClr val="FFFF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rPr>
                  <a:t>1:1</a:t>
                </a: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57929" y="889482"/>
                <a:ext cx="138141" cy="138141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19431" y="889482"/>
                <a:ext cx="138141" cy="138141"/>
              </a:xfrm>
              <a:prstGeom prst="rect">
                <a:avLst/>
              </a:prstGeom>
            </p:spPr>
          </p:pic>
        </p:grpSp>
      </p:grpSp>
      <p:sp>
        <p:nvSpPr>
          <p:cNvPr id="59" name="正方形/長方形 58"/>
          <p:cNvSpPr/>
          <p:nvPr/>
        </p:nvSpPr>
        <p:spPr>
          <a:xfrm>
            <a:off x="0" y="0"/>
            <a:ext cx="9144000" cy="5362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0" name="タイトル 2"/>
          <p:cNvSpPr txBox="1">
            <a:spLocks/>
          </p:cNvSpPr>
          <p:nvPr/>
        </p:nvSpPr>
        <p:spPr>
          <a:xfrm>
            <a:off x="78615" y="34878"/>
            <a:ext cx="8345488" cy="731837"/>
          </a:xfrm>
          <a:prstGeom prst="rect">
            <a:avLst/>
          </a:prstGeom>
        </p:spPr>
        <p:txBody>
          <a:bodyPr/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b="0" i="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28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Cisco Spark</a:t>
            </a:r>
            <a:r>
              <a:rPr kumimoji="1" lang="ja-JP" altLang="en-US" sz="28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とは</a:t>
            </a:r>
            <a:endParaRPr kumimoji="1" lang="en-US" altLang="ja-JP" sz="28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8153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38841" y="1193336"/>
            <a:ext cx="4572000" cy="3847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914378"/>
            <a:r>
              <a:rPr lang="ja-JP" altLang="en-US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友達リスト</a:t>
            </a:r>
            <a:endParaRPr lang="en-US" sz="1900" dirty="0">
              <a:solidFill>
                <a:srgbClr val="049FD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94092" y="1158391"/>
            <a:ext cx="4572000" cy="3847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914378"/>
            <a:r>
              <a:rPr lang="ja-JP" altLang="en-US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トピックごとに構成</a:t>
            </a:r>
            <a:endParaRPr lang="en-US" sz="1900" dirty="0">
              <a:solidFill>
                <a:srgbClr val="049FD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49" y="1793907"/>
            <a:ext cx="1357330" cy="182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>
            <a:spLocks/>
          </p:cNvSpPr>
          <p:nvPr/>
        </p:nvSpPr>
        <p:spPr>
          <a:xfrm>
            <a:off x="5770181" y="2242626"/>
            <a:ext cx="3383160" cy="279249"/>
          </a:xfrm>
          <a:prstGeom prst="rect">
            <a:avLst/>
          </a:prstGeom>
          <a:noFill/>
          <a:ln w="25400">
            <a:solidFill>
              <a:srgbClr val="FFFFFF"/>
            </a:solidFill>
          </a:ln>
        </p:spPr>
        <p:txBody>
          <a:bodyPr wrap="square" lIns="0" tIns="0" rIns="0" rtlCol="0">
            <a:noAutofit/>
          </a:bodyPr>
          <a:lstStyle/>
          <a:p>
            <a:pPr defTabSz="914378"/>
            <a:r>
              <a:rPr lang="ja-JP" altLang="en-US" sz="14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エンタープライズ営業の部屋</a:t>
            </a:r>
            <a:endParaRPr lang="en-US" sz="1400" dirty="0">
              <a:solidFill>
                <a:srgbClr val="049FD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101392" y="1877371"/>
            <a:ext cx="486016" cy="486016"/>
            <a:chOff x="2869593" y="-1073757"/>
            <a:chExt cx="585412" cy="585412"/>
          </a:xfrm>
        </p:grpSpPr>
        <p:sp>
          <p:nvSpPr>
            <p:cNvPr id="47" name="Oval 46"/>
            <p:cNvSpPr/>
            <p:nvPr/>
          </p:nvSpPr>
          <p:spPr>
            <a:xfrm rot="10800000" flipV="1">
              <a:off x="2934640" y="-1008710"/>
              <a:ext cx="455320" cy="455320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en-US" sz="19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E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2869593" y="-1073757"/>
              <a:ext cx="585412" cy="585412"/>
            </a:xfrm>
            <a:prstGeom prst="ellipse">
              <a:avLst/>
            </a:prstGeom>
            <a:noFill/>
            <a:ln w="38100">
              <a:solidFill>
                <a:srgbClr val="F2F2F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US" sz="19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5661412" y="1851390"/>
            <a:ext cx="86594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858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E</a:t>
            </a:r>
            <a:r>
              <a:rPr lang="en-US" altLang="ja-JP" sz="1400" dirty="0">
                <a:solidFill>
                  <a:srgbClr val="5858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NT</a:t>
            </a:r>
            <a:r>
              <a:rPr lang="ja-JP" altLang="en-US" sz="1400" dirty="0">
                <a:solidFill>
                  <a:srgbClr val="5858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営業</a:t>
            </a:r>
            <a:endParaRPr lang="en-US" sz="1400" dirty="0">
              <a:solidFill>
                <a:srgbClr val="58585B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661305" y="2067003"/>
            <a:ext cx="6751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lnSpc>
                <a:spcPct val="90000"/>
              </a:lnSpc>
              <a:spcBef>
                <a:spcPts val="600"/>
              </a:spcBef>
            </a:pPr>
            <a:r>
              <a:rPr lang="en-US" sz="1000" dirty="0">
                <a:solidFill>
                  <a:srgbClr val="BFBFB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3 USERS</a:t>
            </a:r>
          </a:p>
        </p:txBody>
      </p:sp>
      <p:sp>
        <p:nvSpPr>
          <p:cNvPr id="36" name="TextBox 35"/>
          <p:cNvSpPr txBox="1">
            <a:spLocks/>
          </p:cNvSpPr>
          <p:nvPr/>
        </p:nvSpPr>
        <p:spPr>
          <a:xfrm>
            <a:off x="5770180" y="3089696"/>
            <a:ext cx="3493622" cy="284034"/>
          </a:xfrm>
          <a:prstGeom prst="rect">
            <a:avLst/>
          </a:prstGeom>
          <a:noFill/>
          <a:ln w="25400">
            <a:solidFill>
              <a:srgbClr val="FFFFFF"/>
            </a:solidFill>
          </a:ln>
        </p:spPr>
        <p:txBody>
          <a:bodyPr wrap="square" lIns="0" tIns="0" rIns="0" rtlCol="0">
            <a:noAutofit/>
          </a:bodyPr>
          <a:lstStyle>
            <a:defPPr>
              <a:defRPr lang="en-US"/>
            </a:defPPr>
            <a:lvl1pPr>
              <a:defRPr>
                <a:solidFill>
                  <a:schemeClr val="accent5"/>
                </a:solidFill>
                <a:latin typeface="CiscoSansTT Light" panose="020B0503020201020303" pitchFamily="34" charset="0"/>
              </a:defRPr>
            </a:lvl1pPr>
          </a:lstStyle>
          <a:p>
            <a:pPr defTabSz="914378"/>
            <a:r>
              <a:rPr lang="ja-JP" altLang="en-US" sz="1400" dirty="0" smtClean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ダイレクト レポート メンバー</a:t>
            </a:r>
            <a:r>
              <a:rPr lang="ja-JP" altLang="en-US" sz="14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の部屋</a:t>
            </a:r>
            <a:endParaRPr lang="en-US" sz="1400" dirty="0">
              <a:solidFill>
                <a:srgbClr val="049FD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5101392" y="2715028"/>
            <a:ext cx="486016" cy="486016"/>
            <a:chOff x="2869594" y="-1073757"/>
            <a:chExt cx="585412" cy="585412"/>
          </a:xfrm>
        </p:grpSpPr>
        <p:sp>
          <p:nvSpPr>
            <p:cNvPr id="57" name="Oval 56"/>
            <p:cNvSpPr/>
            <p:nvPr/>
          </p:nvSpPr>
          <p:spPr>
            <a:xfrm rot="10800000" flipV="1">
              <a:off x="2934640" y="-1008710"/>
              <a:ext cx="455320" cy="455320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8"/>
              <a:r>
                <a:rPr lang="en-US" sz="20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C</a:t>
              </a:r>
            </a:p>
          </p:txBody>
        </p:sp>
        <p:sp>
          <p:nvSpPr>
            <p:cNvPr id="58" name="Oval 57"/>
            <p:cNvSpPr/>
            <p:nvPr/>
          </p:nvSpPr>
          <p:spPr>
            <a:xfrm>
              <a:off x="2869594" y="-1073757"/>
              <a:ext cx="585412" cy="585412"/>
            </a:xfrm>
            <a:prstGeom prst="ellipse">
              <a:avLst/>
            </a:prstGeom>
            <a:noFill/>
            <a:ln w="38100">
              <a:solidFill>
                <a:srgbClr val="F2F2F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US" sz="19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645096" y="2657869"/>
            <a:ext cx="103906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858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CTO</a:t>
            </a:r>
            <a:r>
              <a:rPr lang="ja-JP" altLang="en-US" sz="1400" dirty="0">
                <a:solidFill>
                  <a:srgbClr val="5858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直レポ</a:t>
            </a:r>
            <a:endParaRPr lang="en-US" sz="1400" dirty="0">
              <a:solidFill>
                <a:srgbClr val="58585B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649604" y="2873481"/>
            <a:ext cx="739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lnSpc>
                <a:spcPct val="90000"/>
              </a:lnSpc>
              <a:spcBef>
                <a:spcPts val="600"/>
              </a:spcBef>
            </a:pPr>
            <a:r>
              <a:rPr lang="en-US" sz="1000" dirty="0">
                <a:solidFill>
                  <a:srgbClr val="BFBFB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13 USERS</a:t>
            </a:r>
          </a:p>
        </p:txBody>
      </p:sp>
      <p:sp>
        <p:nvSpPr>
          <p:cNvPr id="73" name="TextBox 72"/>
          <p:cNvSpPr txBox="1">
            <a:spLocks/>
          </p:cNvSpPr>
          <p:nvPr/>
        </p:nvSpPr>
        <p:spPr>
          <a:xfrm>
            <a:off x="5770181" y="3968008"/>
            <a:ext cx="3202315" cy="240981"/>
          </a:xfrm>
          <a:prstGeom prst="rect">
            <a:avLst/>
          </a:prstGeom>
          <a:noFill/>
          <a:ln w="25400">
            <a:solidFill>
              <a:srgbClr val="FFFFFF"/>
            </a:solidFill>
          </a:ln>
        </p:spPr>
        <p:txBody>
          <a:bodyPr wrap="square" lIns="0" tIns="0" rIns="0" rtlCol="0">
            <a:noAutofit/>
          </a:bodyPr>
          <a:lstStyle>
            <a:defPPr>
              <a:defRPr lang="en-US"/>
            </a:defPPr>
            <a:lvl1pPr>
              <a:defRPr sz="1400">
                <a:solidFill>
                  <a:srgbClr val="049FD9"/>
                </a:solidFill>
                <a:latin typeface="CiscoSansTT Light" panose="020B0503020201020303" pitchFamily="34" charset="0"/>
              </a:defRPr>
            </a:lvl1pPr>
          </a:lstStyle>
          <a:p>
            <a:pPr defTabSz="914378"/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Cisco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Live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準備のための部屋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5101391" y="3617803"/>
            <a:ext cx="513957" cy="513957"/>
            <a:chOff x="2869594" y="-1073757"/>
            <a:chExt cx="585412" cy="585412"/>
          </a:xfrm>
        </p:grpSpPr>
        <p:sp>
          <p:nvSpPr>
            <p:cNvPr id="75" name="Oval 74"/>
            <p:cNvSpPr/>
            <p:nvPr/>
          </p:nvSpPr>
          <p:spPr>
            <a:xfrm rot="10800000" flipV="1">
              <a:off x="2934640" y="-1008710"/>
              <a:ext cx="455320" cy="455320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en-US" sz="19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C</a:t>
              </a:r>
            </a:p>
          </p:txBody>
        </p:sp>
        <p:sp>
          <p:nvSpPr>
            <p:cNvPr id="76" name="Oval 75"/>
            <p:cNvSpPr/>
            <p:nvPr/>
          </p:nvSpPr>
          <p:spPr>
            <a:xfrm>
              <a:off x="2869594" y="-1073757"/>
              <a:ext cx="585412" cy="585412"/>
            </a:xfrm>
            <a:prstGeom prst="ellipse">
              <a:avLst/>
            </a:prstGeom>
            <a:noFill/>
            <a:ln w="38100">
              <a:solidFill>
                <a:srgbClr val="F2F2F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US" sz="19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5661306" y="3573419"/>
            <a:ext cx="137569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58585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Cisco Live iTalk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688074" y="3800773"/>
            <a:ext cx="6751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lnSpc>
                <a:spcPct val="90000"/>
              </a:lnSpc>
              <a:spcBef>
                <a:spcPts val="600"/>
              </a:spcBef>
            </a:pPr>
            <a:r>
              <a:rPr lang="en-US" sz="1000" dirty="0">
                <a:solidFill>
                  <a:srgbClr val="BFBFB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6 USERS</a:t>
            </a:r>
          </a:p>
        </p:txBody>
      </p:sp>
      <p:grpSp>
        <p:nvGrpSpPr>
          <p:cNvPr id="28" name="Group 30"/>
          <p:cNvGrpSpPr/>
          <p:nvPr/>
        </p:nvGrpSpPr>
        <p:grpSpPr>
          <a:xfrm>
            <a:off x="-3716" y="632094"/>
            <a:ext cx="9144000" cy="533400"/>
            <a:chOff x="0" y="1025446"/>
            <a:chExt cx="9144000" cy="533400"/>
          </a:xfrm>
        </p:grpSpPr>
        <p:sp>
          <p:nvSpPr>
            <p:cNvPr id="29" name="Rectangle 31"/>
            <p:cNvSpPr/>
            <p:nvPr/>
          </p:nvSpPr>
          <p:spPr>
            <a:xfrm>
              <a:off x="0" y="1107480"/>
              <a:ext cx="4571998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8"/>
              <a:r>
                <a:rPr lang="ja-JP" altLang="en-US" sz="1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インスタント メッセージ</a:t>
              </a:r>
              <a:endParaRPr lang="en-US" sz="1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30" name="Rectangle 32"/>
            <p:cNvSpPr/>
            <p:nvPr/>
          </p:nvSpPr>
          <p:spPr>
            <a:xfrm>
              <a:off x="4571999" y="1107480"/>
              <a:ext cx="4572001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8"/>
              <a:r>
                <a:rPr lang="ja-JP" altLang="en-US" sz="1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ビジネス メッセージ</a:t>
              </a:r>
              <a:endParaRPr lang="en-US" sz="1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cxnSp>
          <p:nvCxnSpPr>
            <p:cNvPr id="31" name="Straight Connector 33"/>
            <p:cNvCxnSpPr/>
            <p:nvPr/>
          </p:nvCxnSpPr>
          <p:spPr>
            <a:xfrm>
              <a:off x="3695700" y="1276350"/>
              <a:ext cx="1752600" cy="0"/>
            </a:xfrm>
            <a:prstGeom prst="line">
              <a:avLst/>
            </a:prstGeom>
            <a:ln w="19050">
              <a:solidFill>
                <a:srgbClr val="D9D9D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4"/>
            <p:cNvSpPr/>
            <p:nvPr/>
          </p:nvSpPr>
          <p:spPr>
            <a:xfrm>
              <a:off x="4305300" y="1025446"/>
              <a:ext cx="533400" cy="533400"/>
            </a:xfrm>
            <a:prstGeom prst="ellipse">
              <a:avLst/>
            </a:prstGeom>
            <a:solidFill>
              <a:srgbClr val="58585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8"/>
              <a:r>
                <a:rPr lang="en-US" sz="14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VS</a:t>
              </a:r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4834984" y="1746898"/>
            <a:ext cx="3908607" cy="774977"/>
          </a:xfrm>
          <a:prstGeom prst="rect">
            <a:avLst/>
          </a:prstGeom>
          <a:noFill/>
          <a:ln w="317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834984" y="2597938"/>
            <a:ext cx="3908607" cy="774977"/>
          </a:xfrm>
          <a:prstGeom prst="rect">
            <a:avLst/>
          </a:prstGeom>
          <a:noFill/>
          <a:ln w="317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834984" y="3454850"/>
            <a:ext cx="3908607" cy="774977"/>
          </a:xfrm>
          <a:prstGeom prst="rect">
            <a:avLst/>
          </a:prstGeom>
          <a:noFill/>
          <a:ln w="317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6580521" y="4369818"/>
            <a:ext cx="107841" cy="107841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6580521" y="4563730"/>
            <a:ext cx="107841" cy="107841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8" name="円/楕円 37"/>
          <p:cNvSpPr/>
          <p:nvPr/>
        </p:nvSpPr>
        <p:spPr>
          <a:xfrm>
            <a:off x="6580521" y="4770184"/>
            <a:ext cx="107841" cy="107841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0" y="0"/>
            <a:ext cx="9144000" cy="5362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1" name="タイトル 2"/>
          <p:cNvSpPr txBox="1">
            <a:spLocks/>
          </p:cNvSpPr>
          <p:nvPr/>
        </p:nvSpPr>
        <p:spPr>
          <a:xfrm>
            <a:off x="78615" y="34878"/>
            <a:ext cx="8345488" cy="731837"/>
          </a:xfrm>
          <a:prstGeom prst="rect">
            <a:avLst/>
          </a:prstGeom>
        </p:spPr>
        <p:txBody>
          <a:bodyPr/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b="0" i="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28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Cisco Spark</a:t>
            </a:r>
            <a:r>
              <a:rPr kumimoji="1" lang="ja-JP" altLang="en-US" sz="28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とは</a:t>
            </a:r>
            <a:endParaRPr kumimoji="1" lang="en-US" altLang="ja-JP" sz="28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904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703" y="1268140"/>
            <a:ext cx="4572000" cy="67710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914378"/>
            <a:r>
              <a:rPr lang="ja-JP" altLang="en-US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常に端末毎の</a:t>
            </a:r>
            <a:r>
              <a:rPr lang="en-US" altLang="ja-JP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状態からリスタート</a:t>
            </a:r>
            <a:endParaRPr lang="en-US" sz="1900" dirty="0">
              <a:solidFill>
                <a:srgbClr val="049FD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3385" y="1248260"/>
            <a:ext cx="4572000" cy="67710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914378"/>
            <a:r>
              <a:rPr lang="ja-JP" altLang="en-US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会話が終わったところまでを</a:t>
            </a:r>
            <a:r>
              <a:rPr lang="en-US" altLang="ja-JP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どの端末でも同期可能</a:t>
            </a:r>
            <a:endParaRPr lang="en-US" sz="1900" dirty="0">
              <a:solidFill>
                <a:srgbClr val="049FD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>
          <a:xfrm>
            <a:off x="5078490" y="2571814"/>
            <a:ext cx="3559017" cy="1483645"/>
            <a:chOff x="532203" y="2353703"/>
            <a:chExt cx="4448771" cy="1854556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554984" y="3254309"/>
              <a:ext cx="528117" cy="0"/>
            </a:xfrm>
            <a:prstGeom prst="straightConnector1">
              <a:avLst/>
            </a:prstGeom>
            <a:solidFill>
              <a:srgbClr val="0183B7"/>
            </a:solidFill>
            <a:ln w="38100" cap="flat" cmpd="sng" algn="ctr">
              <a:solidFill>
                <a:srgbClr val="14A79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grpSp>
          <p:nvGrpSpPr>
            <p:cNvPr id="5" name="Group 4"/>
            <p:cNvGrpSpPr/>
            <p:nvPr/>
          </p:nvGrpSpPr>
          <p:grpSpPr>
            <a:xfrm>
              <a:off x="532203" y="2353703"/>
              <a:ext cx="930803" cy="1854556"/>
              <a:chOff x="532203" y="2353703"/>
              <a:chExt cx="930803" cy="1854556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32203" y="2353703"/>
                <a:ext cx="930803" cy="1854556"/>
                <a:chOff x="1524000" y="4038834"/>
                <a:chExt cx="199978" cy="398441"/>
              </a:xfrm>
            </p:grpSpPr>
            <p:sp>
              <p:nvSpPr>
                <p:cNvPr id="28" name="Freeform 27"/>
                <p:cNvSpPr>
                  <a:spLocks noEditPoints="1"/>
                </p:cNvSpPr>
                <p:nvPr/>
              </p:nvSpPr>
              <p:spPr bwMode="auto">
                <a:xfrm>
                  <a:off x="1524000" y="4038834"/>
                  <a:ext cx="199978" cy="398441"/>
                </a:xfrm>
                <a:custGeom>
                  <a:avLst/>
                  <a:gdLst>
                    <a:gd name="T0" fmla="*/ 220 w 228"/>
                    <a:gd name="T1" fmla="*/ 7 h 454"/>
                    <a:gd name="T2" fmla="*/ 202 w 228"/>
                    <a:gd name="T3" fmla="*/ 0 h 454"/>
                    <a:gd name="T4" fmla="*/ 26 w 228"/>
                    <a:gd name="T5" fmla="*/ 0 h 454"/>
                    <a:gd name="T6" fmla="*/ 8 w 228"/>
                    <a:gd name="T7" fmla="*/ 7 h 454"/>
                    <a:gd name="T8" fmla="*/ 0 w 228"/>
                    <a:gd name="T9" fmla="*/ 25 h 454"/>
                    <a:gd name="T10" fmla="*/ 0 w 228"/>
                    <a:gd name="T11" fmla="*/ 428 h 454"/>
                    <a:gd name="T12" fmla="*/ 26 w 228"/>
                    <a:gd name="T13" fmla="*/ 454 h 454"/>
                    <a:gd name="T14" fmla="*/ 202 w 228"/>
                    <a:gd name="T15" fmla="*/ 454 h 454"/>
                    <a:gd name="T16" fmla="*/ 227 w 228"/>
                    <a:gd name="T17" fmla="*/ 428 h 454"/>
                    <a:gd name="T18" fmla="*/ 228 w 228"/>
                    <a:gd name="T19" fmla="*/ 25 h 454"/>
                    <a:gd name="T20" fmla="*/ 220 w 228"/>
                    <a:gd name="T21" fmla="*/ 7 h 454"/>
                    <a:gd name="T22" fmla="*/ 71 w 228"/>
                    <a:gd name="T23" fmla="*/ 16 h 454"/>
                    <a:gd name="T24" fmla="*/ 158 w 228"/>
                    <a:gd name="T25" fmla="*/ 16 h 454"/>
                    <a:gd name="T26" fmla="*/ 162 w 228"/>
                    <a:gd name="T27" fmla="*/ 21 h 454"/>
                    <a:gd name="T28" fmla="*/ 158 w 228"/>
                    <a:gd name="T29" fmla="*/ 25 h 454"/>
                    <a:gd name="T30" fmla="*/ 71 w 228"/>
                    <a:gd name="T31" fmla="*/ 25 h 454"/>
                    <a:gd name="T32" fmla="*/ 66 w 228"/>
                    <a:gd name="T33" fmla="*/ 21 h 454"/>
                    <a:gd name="T34" fmla="*/ 71 w 228"/>
                    <a:gd name="T35" fmla="*/ 16 h 454"/>
                    <a:gd name="T36" fmla="*/ 114 w 228"/>
                    <a:gd name="T37" fmla="*/ 441 h 454"/>
                    <a:gd name="T38" fmla="*/ 96 w 228"/>
                    <a:gd name="T39" fmla="*/ 423 h 454"/>
                    <a:gd name="T40" fmla="*/ 114 w 228"/>
                    <a:gd name="T41" fmla="*/ 404 h 454"/>
                    <a:gd name="T42" fmla="*/ 132 w 228"/>
                    <a:gd name="T43" fmla="*/ 423 h 454"/>
                    <a:gd name="T44" fmla="*/ 114 w 228"/>
                    <a:gd name="T45" fmla="*/ 441 h 454"/>
                    <a:gd name="T46" fmla="*/ 211 w 228"/>
                    <a:gd name="T47" fmla="*/ 391 h 454"/>
                    <a:gd name="T48" fmla="*/ 17 w 228"/>
                    <a:gd name="T49" fmla="*/ 391 h 454"/>
                    <a:gd name="T50" fmla="*/ 17 w 228"/>
                    <a:gd name="T51" fmla="*/ 47 h 454"/>
                    <a:gd name="T52" fmla="*/ 211 w 228"/>
                    <a:gd name="T53" fmla="*/ 47 h 454"/>
                    <a:gd name="T54" fmla="*/ 211 w 228"/>
                    <a:gd name="T55" fmla="*/ 391 h 4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28" h="454">
                      <a:moveTo>
                        <a:pt x="220" y="7"/>
                      </a:moveTo>
                      <a:cubicBezTo>
                        <a:pt x="215" y="3"/>
                        <a:pt x="209" y="0"/>
                        <a:pt x="202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19" y="0"/>
                        <a:pt x="13" y="2"/>
                        <a:pt x="8" y="7"/>
                      </a:cubicBezTo>
                      <a:cubicBezTo>
                        <a:pt x="3" y="12"/>
                        <a:pt x="0" y="19"/>
                        <a:pt x="0" y="25"/>
                      </a:cubicBezTo>
                      <a:cubicBezTo>
                        <a:pt x="0" y="428"/>
                        <a:pt x="0" y="428"/>
                        <a:pt x="0" y="428"/>
                      </a:cubicBezTo>
                      <a:cubicBezTo>
                        <a:pt x="0" y="442"/>
                        <a:pt x="12" y="454"/>
                        <a:pt x="26" y="454"/>
                      </a:cubicBezTo>
                      <a:cubicBezTo>
                        <a:pt x="202" y="454"/>
                        <a:pt x="202" y="454"/>
                        <a:pt x="202" y="454"/>
                      </a:cubicBezTo>
                      <a:cubicBezTo>
                        <a:pt x="216" y="454"/>
                        <a:pt x="227" y="443"/>
                        <a:pt x="227" y="428"/>
                      </a:cubicBezTo>
                      <a:cubicBezTo>
                        <a:pt x="228" y="25"/>
                        <a:pt x="228" y="25"/>
                        <a:pt x="228" y="25"/>
                      </a:cubicBezTo>
                      <a:cubicBezTo>
                        <a:pt x="228" y="19"/>
                        <a:pt x="225" y="12"/>
                        <a:pt x="220" y="7"/>
                      </a:cubicBezTo>
                      <a:close/>
                      <a:moveTo>
                        <a:pt x="71" y="16"/>
                      </a:moveTo>
                      <a:cubicBezTo>
                        <a:pt x="158" y="16"/>
                        <a:pt x="158" y="16"/>
                        <a:pt x="158" y="16"/>
                      </a:cubicBezTo>
                      <a:cubicBezTo>
                        <a:pt x="160" y="16"/>
                        <a:pt x="162" y="18"/>
                        <a:pt x="162" y="21"/>
                      </a:cubicBezTo>
                      <a:cubicBezTo>
                        <a:pt x="162" y="23"/>
                        <a:pt x="160" y="25"/>
                        <a:pt x="158" y="25"/>
                      </a:cubicBezTo>
                      <a:cubicBezTo>
                        <a:pt x="71" y="25"/>
                        <a:pt x="71" y="25"/>
                        <a:pt x="71" y="25"/>
                      </a:cubicBezTo>
                      <a:cubicBezTo>
                        <a:pt x="68" y="25"/>
                        <a:pt x="66" y="23"/>
                        <a:pt x="66" y="21"/>
                      </a:cubicBezTo>
                      <a:cubicBezTo>
                        <a:pt x="66" y="18"/>
                        <a:pt x="68" y="16"/>
                        <a:pt x="71" y="16"/>
                      </a:cubicBezTo>
                      <a:close/>
                      <a:moveTo>
                        <a:pt x="114" y="441"/>
                      </a:moveTo>
                      <a:cubicBezTo>
                        <a:pt x="104" y="441"/>
                        <a:pt x="96" y="433"/>
                        <a:pt x="96" y="423"/>
                      </a:cubicBezTo>
                      <a:cubicBezTo>
                        <a:pt x="96" y="413"/>
                        <a:pt x="104" y="404"/>
                        <a:pt x="114" y="404"/>
                      </a:cubicBezTo>
                      <a:cubicBezTo>
                        <a:pt x="124" y="404"/>
                        <a:pt x="132" y="413"/>
                        <a:pt x="132" y="423"/>
                      </a:cubicBezTo>
                      <a:cubicBezTo>
                        <a:pt x="132" y="433"/>
                        <a:pt x="124" y="441"/>
                        <a:pt x="114" y="441"/>
                      </a:cubicBezTo>
                      <a:close/>
                      <a:moveTo>
                        <a:pt x="211" y="391"/>
                      </a:moveTo>
                      <a:cubicBezTo>
                        <a:pt x="17" y="391"/>
                        <a:pt x="17" y="391"/>
                        <a:pt x="17" y="391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cubicBezTo>
                        <a:pt x="211" y="47"/>
                        <a:pt x="211" y="47"/>
                        <a:pt x="211" y="47"/>
                      </a:cubicBezTo>
                      <a:lnTo>
                        <a:pt x="211" y="39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3152" tIns="36576" rIns="73152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8"/>
                  <a:endParaRPr lang="en-US" sz="1900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endParaRPr>
                </a:p>
              </p:txBody>
            </p:sp>
            <p:pic>
              <p:nvPicPr>
                <p:cNvPr id="30" name="Picture 32" descr="https://web.ciscospark.com/images/logo_spark_256px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08699" y="4340682"/>
                  <a:ext cx="33710" cy="337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4" name="Group 23"/>
              <p:cNvGrpSpPr/>
              <p:nvPr/>
            </p:nvGrpSpPr>
            <p:grpSpPr>
              <a:xfrm>
                <a:off x="633677" y="2556675"/>
                <a:ext cx="665703" cy="1166428"/>
                <a:chOff x="1287727" y="2481224"/>
                <a:chExt cx="665703" cy="1166428"/>
              </a:xfrm>
            </p:grpSpPr>
            <p:cxnSp>
              <p:nvCxnSpPr>
                <p:cNvPr id="9" name="Straight Connector 8"/>
                <p:cNvCxnSpPr/>
                <p:nvPr/>
              </p:nvCxnSpPr>
              <p:spPr bwMode="auto">
                <a:xfrm>
                  <a:off x="1485373" y="2642860"/>
                  <a:ext cx="419627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Straight Connector 30"/>
                <p:cNvCxnSpPr/>
                <p:nvPr/>
              </p:nvCxnSpPr>
              <p:spPr bwMode="auto">
                <a:xfrm>
                  <a:off x="1485373" y="2709100"/>
                  <a:ext cx="239711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" name="Straight Connector 33"/>
                <p:cNvCxnSpPr/>
                <p:nvPr/>
              </p:nvCxnSpPr>
              <p:spPr bwMode="auto">
                <a:xfrm>
                  <a:off x="1485373" y="2843009"/>
                  <a:ext cx="302947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" name="Straight Connector 34"/>
                <p:cNvCxnSpPr/>
                <p:nvPr/>
              </p:nvCxnSpPr>
              <p:spPr bwMode="auto">
                <a:xfrm>
                  <a:off x="1485373" y="2909249"/>
                  <a:ext cx="419627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" name="Straight Connector 37"/>
                <p:cNvCxnSpPr/>
                <p:nvPr/>
              </p:nvCxnSpPr>
              <p:spPr bwMode="auto">
                <a:xfrm>
                  <a:off x="1485373" y="3133331"/>
                  <a:ext cx="419627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" name="Straight Connector 41"/>
                <p:cNvCxnSpPr/>
                <p:nvPr/>
              </p:nvCxnSpPr>
              <p:spPr bwMode="auto">
                <a:xfrm>
                  <a:off x="1485373" y="3364602"/>
                  <a:ext cx="359302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" name="Straight Connector 42"/>
                <p:cNvCxnSpPr/>
                <p:nvPr/>
              </p:nvCxnSpPr>
              <p:spPr bwMode="auto">
                <a:xfrm>
                  <a:off x="1485373" y="3430842"/>
                  <a:ext cx="270402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485373" y="3537107"/>
                  <a:ext cx="419627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7" name="Straight Connector 46"/>
                <p:cNvCxnSpPr/>
                <p:nvPr/>
              </p:nvCxnSpPr>
              <p:spPr bwMode="auto">
                <a:xfrm>
                  <a:off x="1485373" y="3603347"/>
                  <a:ext cx="111652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" name="TextBox 13"/>
                <p:cNvSpPr txBox="1"/>
                <p:nvPr/>
              </p:nvSpPr>
              <p:spPr>
                <a:xfrm>
                  <a:off x="1408088" y="2481224"/>
                  <a:ext cx="545342" cy="161582"/>
                </a:xfrm>
                <a:prstGeom prst="rect">
                  <a:avLst/>
                </a:prstGeom>
                <a:noFill/>
              </p:spPr>
              <p:txBody>
                <a:bodyPr wrap="none" lIns="73152" tIns="36576" rIns="73152" bIns="36576" rtlCol="0">
                  <a:spAutoFit/>
                </a:bodyPr>
                <a:lstStyle/>
                <a:p>
                  <a:pPr defTabSz="914378">
                    <a:lnSpc>
                      <a:spcPct val="90000"/>
                    </a:lnSpc>
                    <a:spcBef>
                      <a:spcPts val="600"/>
                    </a:spcBef>
                  </a:pPr>
                  <a:r>
                    <a:rPr lang="en-US" sz="400" dirty="0">
                      <a:solidFill>
                        <a:srgbClr val="58585B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eiryo" charset="-128"/>
                    </a:rPr>
                    <a:t>2 DAYS AGO</a:t>
                  </a: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1408088" y="2965791"/>
                  <a:ext cx="531317" cy="161582"/>
                </a:xfrm>
                <a:prstGeom prst="rect">
                  <a:avLst/>
                </a:prstGeom>
                <a:noFill/>
              </p:spPr>
              <p:txBody>
                <a:bodyPr wrap="none" lIns="73152" tIns="36576" rIns="73152" bIns="36576" rtlCol="0">
                  <a:spAutoFit/>
                </a:bodyPr>
                <a:lstStyle/>
                <a:p>
                  <a:pPr defTabSz="914378">
                    <a:lnSpc>
                      <a:spcPct val="90000"/>
                    </a:lnSpc>
                    <a:spcBef>
                      <a:spcPts val="600"/>
                    </a:spcBef>
                  </a:pPr>
                  <a:r>
                    <a:rPr lang="en-US" sz="400" dirty="0">
                      <a:solidFill>
                        <a:srgbClr val="58585B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eiryo" charset="-128"/>
                    </a:rPr>
                    <a:t>YESTERDAY</a:t>
                  </a: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1408088" y="3205211"/>
                  <a:ext cx="389049" cy="161582"/>
                </a:xfrm>
                <a:prstGeom prst="rect">
                  <a:avLst/>
                </a:prstGeom>
                <a:noFill/>
              </p:spPr>
              <p:txBody>
                <a:bodyPr wrap="none" lIns="73152" tIns="36576" rIns="73152" bIns="36576" rtlCol="0">
                  <a:spAutoFit/>
                </a:bodyPr>
                <a:lstStyle/>
                <a:p>
                  <a:pPr defTabSz="914378">
                    <a:lnSpc>
                      <a:spcPct val="90000"/>
                    </a:lnSpc>
                    <a:spcBef>
                      <a:spcPts val="600"/>
                    </a:spcBef>
                  </a:pPr>
                  <a:r>
                    <a:rPr lang="en-US" sz="400" dirty="0">
                      <a:solidFill>
                        <a:srgbClr val="58585B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eiryo" charset="-128"/>
                    </a:rPr>
                    <a:t>TODAY</a:t>
                  </a:r>
                </a:p>
              </p:txBody>
            </p:sp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88114" y="2811255"/>
                  <a:ext cx="133842" cy="133840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91214" y="3078038"/>
                  <a:ext cx="133842" cy="133840"/>
                </a:xfrm>
                <a:prstGeom prst="rect">
                  <a:avLst/>
                </a:prstGeom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87727" y="3513812"/>
                  <a:ext cx="133842" cy="133840"/>
                </a:xfrm>
                <a:prstGeom prst="rect">
                  <a:avLst/>
                </a:prstGeom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98479" y="2608700"/>
                  <a:ext cx="133842" cy="133840"/>
                </a:xfrm>
                <a:prstGeom prst="rect">
                  <a:avLst/>
                </a:prstGeom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88114" y="3325952"/>
                  <a:ext cx="133842" cy="13384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" name="Group 5"/>
            <p:cNvGrpSpPr/>
            <p:nvPr/>
          </p:nvGrpSpPr>
          <p:grpSpPr>
            <a:xfrm>
              <a:off x="2000278" y="2353703"/>
              <a:ext cx="2980696" cy="1821536"/>
              <a:chOff x="1719356" y="2353703"/>
              <a:chExt cx="2980696" cy="1821536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719356" y="2353703"/>
                <a:ext cx="2980696" cy="1821536"/>
                <a:chOff x="2514600" y="4059024"/>
                <a:chExt cx="618958" cy="378252"/>
              </a:xfrm>
            </p:grpSpPr>
            <p:sp>
              <p:nvSpPr>
                <p:cNvPr id="27" name="Freeform 26"/>
                <p:cNvSpPr>
                  <a:spLocks noEditPoints="1"/>
                </p:cNvSpPr>
                <p:nvPr/>
              </p:nvSpPr>
              <p:spPr bwMode="auto">
                <a:xfrm>
                  <a:off x="2514600" y="4059024"/>
                  <a:ext cx="618958" cy="378252"/>
                </a:xfrm>
                <a:custGeom>
                  <a:avLst/>
                  <a:gdLst>
                    <a:gd name="T0" fmla="*/ 0 w 839"/>
                    <a:gd name="T1" fmla="*/ 476 h 512"/>
                    <a:gd name="T2" fmla="*/ 839 w 839"/>
                    <a:gd name="T3" fmla="*/ 476 h 512"/>
                    <a:gd name="T4" fmla="*/ 839 w 839"/>
                    <a:gd name="T5" fmla="*/ 478 h 512"/>
                    <a:gd name="T6" fmla="*/ 803 w 839"/>
                    <a:gd name="T7" fmla="*/ 512 h 512"/>
                    <a:gd name="T8" fmla="*/ 33 w 839"/>
                    <a:gd name="T9" fmla="*/ 512 h 512"/>
                    <a:gd name="T10" fmla="*/ 0 w 839"/>
                    <a:gd name="T11" fmla="*/ 478 h 512"/>
                    <a:gd name="T12" fmla="*/ 0 w 839"/>
                    <a:gd name="T13" fmla="*/ 476 h 512"/>
                    <a:gd name="T14" fmla="*/ 764 w 839"/>
                    <a:gd name="T15" fmla="*/ 18 h 512"/>
                    <a:gd name="T16" fmla="*/ 764 w 839"/>
                    <a:gd name="T17" fmla="*/ 461 h 512"/>
                    <a:gd name="T18" fmla="*/ 72 w 839"/>
                    <a:gd name="T19" fmla="*/ 461 h 512"/>
                    <a:gd name="T20" fmla="*/ 72 w 839"/>
                    <a:gd name="T21" fmla="*/ 18 h 512"/>
                    <a:gd name="T22" fmla="*/ 90 w 839"/>
                    <a:gd name="T23" fmla="*/ 0 h 512"/>
                    <a:gd name="T24" fmla="*/ 746 w 839"/>
                    <a:gd name="T25" fmla="*/ 0 h 512"/>
                    <a:gd name="T26" fmla="*/ 764 w 839"/>
                    <a:gd name="T27" fmla="*/ 18 h 512"/>
                    <a:gd name="T28" fmla="*/ 408 w 839"/>
                    <a:gd name="T29" fmla="*/ 22 h 512"/>
                    <a:gd name="T30" fmla="*/ 418 w 839"/>
                    <a:gd name="T31" fmla="*/ 32 h 512"/>
                    <a:gd name="T32" fmla="*/ 428 w 839"/>
                    <a:gd name="T33" fmla="*/ 22 h 512"/>
                    <a:gd name="T34" fmla="*/ 418 w 839"/>
                    <a:gd name="T35" fmla="*/ 12 h 512"/>
                    <a:gd name="T36" fmla="*/ 408 w 839"/>
                    <a:gd name="T37" fmla="*/ 22 h 512"/>
                    <a:gd name="T38" fmla="*/ 738 w 839"/>
                    <a:gd name="T39" fmla="*/ 42 h 512"/>
                    <a:gd name="T40" fmla="*/ 101 w 839"/>
                    <a:gd name="T41" fmla="*/ 42 h 512"/>
                    <a:gd name="T42" fmla="*/ 101 w 839"/>
                    <a:gd name="T43" fmla="*/ 420 h 512"/>
                    <a:gd name="T44" fmla="*/ 738 w 839"/>
                    <a:gd name="T45" fmla="*/ 420 h 512"/>
                    <a:gd name="T46" fmla="*/ 738 w 839"/>
                    <a:gd name="T47" fmla="*/ 42 h 5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39" h="512">
                      <a:moveTo>
                        <a:pt x="0" y="476"/>
                      </a:moveTo>
                      <a:cubicBezTo>
                        <a:pt x="839" y="476"/>
                        <a:pt x="839" y="476"/>
                        <a:pt x="839" y="476"/>
                      </a:cubicBezTo>
                      <a:cubicBezTo>
                        <a:pt x="839" y="478"/>
                        <a:pt x="839" y="478"/>
                        <a:pt x="839" y="478"/>
                      </a:cubicBezTo>
                      <a:cubicBezTo>
                        <a:pt x="839" y="497"/>
                        <a:pt x="822" y="512"/>
                        <a:pt x="803" y="512"/>
                      </a:cubicBezTo>
                      <a:cubicBezTo>
                        <a:pt x="33" y="512"/>
                        <a:pt x="33" y="512"/>
                        <a:pt x="33" y="512"/>
                      </a:cubicBezTo>
                      <a:cubicBezTo>
                        <a:pt x="14" y="512"/>
                        <a:pt x="0" y="497"/>
                        <a:pt x="0" y="478"/>
                      </a:cubicBezTo>
                      <a:cubicBezTo>
                        <a:pt x="0" y="476"/>
                        <a:pt x="0" y="476"/>
                        <a:pt x="0" y="476"/>
                      </a:cubicBezTo>
                      <a:close/>
                      <a:moveTo>
                        <a:pt x="764" y="18"/>
                      </a:moveTo>
                      <a:cubicBezTo>
                        <a:pt x="764" y="461"/>
                        <a:pt x="764" y="461"/>
                        <a:pt x="764" y="461"/>
                      </a:cubicBezTo>
                      <a:cubicBezTo>
                        <a:pt x="72" y="461"/>
                        <a:pt x="72" y="461"/>
                        <a:pt x="72" y="461"/>
                      </a:cubicBezTo>
                      <a:cubicBezTo>
                        <a:pt x="72" y="18"/>
                        <a:pt x="72" y="18"/>
                        <a:pt x="72" y="18"/>
                      </a:cubicBezTo>
                      <a:cubicBezTo>
                        <a:pt x="72" y="8"/>
                        <a:pt x="80" y="0"/>
                        <a:pt x="90" y="0"/>
                      </a:cubicBezTo>
                      <a:cubicBezTo>
                        <a:pt x="746" y="0"/>
                        <a:pt x="746" y="0"/>
                        <a:pt x="746" y="0"/>
                      </a:cubicBezTo>
                      <a:cubicBezTo>
                        <a:pt x="756" y="0"/>
                        <a:pt x="764" y="8"/>
                        <a:pt x="764" y="18"/>
                      </a:cubicBezTo>
                      <a:close/>
                      <a:moveTo>
                        <a:pt x="408" y="22"/>
                      </a:moveTo>
                      <a:cubicBezTo>
                        <a:pt x="408" y="27"/>
                        <a:pt x="413" y="32"/>
                        <a:pt x="418" y="32"/>
                      </a:cubicBezTo>
                      <a:cubicBezTo>
                        <a:pt x="423" y="32"/>
                        <a:pt x="428" y="27"/>
                        <a:pt x="428" y="22"/>
                      </a:cubicBezTo>
                      <a:cubicBezTo>
                        <a:pt x="428" y="17"/>
                        <a:pt x="423" y="12"/>
                        <a:pt x="418" y="12"/>
                      </a:cubicBezTo>
                      <a:cubicBezTo>
                        <a:pt x="413" y="12"/>
                        <a:pt x="408" y="17"/>
                        <a:pt x="408" y="22"/>
                      </a:cubicBezTo>
                      <a:close/>
                      <a:moveTo>
                        <a:pt x="738" y="42"/>
                      </a:moveTo>
                      <a:cubicBezTo>
                        <a:pt x="738" y="42"/>
                        <a:pt x="738" y="42"/>
                        <a:pt x="101" y="42"/>
                      </a:cubicBezTo>
                      <a:cubicBezTo>
                        <a:pt x="101" y="42"/>
                        <a:pt x="101" y="42"/>
                        <a:pt x="101" y="420"/>
                      </a:cubicBezTo>
                      <a:cubicBezTo>
                        <a:pt x="101" y="420"/>
                        <a:pt x="101" y="420"/>
                        <a:pt x="738" y="420"/>
                      </a:cubicBezTo>
                      <a:cubicBezTo>
                        <a:pt x="738" y="420"/>
                        <a:pt x="738" y="420"/>
                        <a:pt x="738" y="42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3152" tIns="36576" rIns="73152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8"/>
                  <a:endParaRPr lang="en-US" sz="1900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eiryo" charset="-128"/>
                  </a:endParaRPr>
                </a:p>
              </p:txBody>
            </p:sp>
            <p:pic>
              <p:nvPicPr>
                <p:cNvPr id="29" name="Picture 32" descr="https://web.ciscospark.com/images/logo_spark_256px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5689" y="4150754"/>
                  <a:ext cx="152398" cy="1523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3" name="Group 22"/>
              <p:cNvGrpSpPr/>
              <p:nvPr/>
            </p:nvGrpSpPr>
            <p:grpSpPr>
              <a:xfrm>
                <a:off x="3305574" y="2499158"/>
                <a:ext cx="665703" cy="1290865"/>
                <a:chOff x="3922398" y="2296437"/>
                <a:chExt cx="665703" cy="1290865"/>
              </a:xfrm>
            </p:grpSpPr>
            <p:cxnSp>
              <p:nvCxnSpPr>
                <p:cNvPr id="85" name="Straight Connector 84"/>
                <p:cNvCxnSpPr/>
                <p:nvPr/>
              </p:nvCxnSpPr>
              <p:spPr bwMode="auto">
                <a:xfrm>
                  <a:off x="4120044" y="2458073"/>
                  <a:ext cx="419627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6" name="Straight Connector 85"/>
                <p:cNvCxnSpPr/>
                <p:nvPr/>
              </p:nvCxnSpPr>
              <p:spPr bwMode="auto">
                <a:xfrm>
                  <a:off x="4120044" y="2524313"/>
                  <a:ext cx="239711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7" name="Straight Connector 86"/>
                <p:cNvCxnSpPr/>
                <p:nvPr/>
              </p:nvCxnSpPr>
              <p:spPr bwMode="auto">
                <a:xfrm>
                  <a:off x="4120044" y="2658222"/>
                  <a:ext cx="302947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8" name="Straight Connector 87"/>
                <p:cNvCxnSpPr/>
                <p:nvPr/>
              </p:nvCxnSpPr>
              <p:spPr bwMode="auto">
                <a:xfrm>
                  <a:off x="4120044" y="2724462"/>
                  <a:ext cx="419627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9" name="Straight Connector 88"/>
                <p:cNvCxnSpPr/>
                <p:nvPr/>
              </p:nvCxnSpPr>
              <p:spPr bwMode="auto">
                <a:xfrm>
                  <a:off x="4120044" y="3006620"/>
                  <a:ext cx="419627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0" name="Straight Connector 89"/>
                <p:cNvCxnSpPr/>
                <p:nvPr/>
              </p:nvCxnSpPr>
              <p:spPr bwMode="auto">
                <a:xfrm>
                  <a:off x="4120044" y="3304252"/>
                  <a:ext cx="359302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1" name="Straight Connector 90"/>
                <p:cNvCxnSpPr/>
                <p:nvPr/>
              </p:nvCxnSpPr>
              <p:spPr bwMode="auto">
                <a:xfrm>
                  <a:off x="4120044" y="3370492"/>
                  <a:ext cx="270402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2" name="Straight Connector 91"/>
                <p:cNvCxnSpPr/>
                <p:nvPr/>
              </p:nvCxnSpPr>
              <p:spPr bwMode="auto">
                <a:xfrm>
                  <a:off x="4120044" y="3476757"/>
                  <a:ext cx="419627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3" name="Straight Connector 92"/>
                <p:cNvCxnSpPr/>
                <p:nvPr/>
              </p:nvCxnSpPr>
              <p:spPr bwMode="auto">
                <a:xfrm>
                  <a:off x="4120044" y="3542997"/>
                  <a:ext cx="111652" cy="0"/>
                </a:xfrm>
                <a:prstGeom prst="line">
                  <a:avLst/>
                </a:prstGeom>
                <a:solidFill>
                  <a:srgbClr val="0183B7"/>
                </a:solidFill>
                <a:ln w="7620" cap="flat" cmpd="sng" algn="ctr">
                  <a:solidFill>
                    <a:srgbClr val="A6A6A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94" name="TextBox 93"/>
                <p:cNvSpPr txBox="1"/>
                <p:nvPr/>
              </p:nvSpPr>
              <p:spPr>
                <a:xfrm>
                  <a:off x="4042759" y="2296437"/>
                  <a:ext cx="545342" cy="161583"/>
                </a:xfrm>
                <a:prstGeom prst="rect">
                  <a:avLst/>
                </a:prstGeom>
                <a:noFill/>
              </p:spPr>
              <p:txBody>
                <a:bodyPr wrap="none" lIns="73152" tIns="36576" rIns="73152" bIns="36576" rtlCol="0">
                  <a:spAutoFit/>
                </a:bodyPr>
                <a:lstStyle/>
                <a:p>
                  <a:pPr defTabSz="914378">
                    <a:lnSpc>
                      <a:spcPct val="90000"/>
                    </a:lnSpc>
                    <a:spcBef>
                      <a:spcPts val="600"/>
                    </a:spcBef>
                  </a:pPr>
                  <a:r>
                    <a:rPr lang="en-US" sz="400" dirty="0">
                      <a:solidFill>
                        <a:srgbClr val="58585B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eiryo" charset="-128"/>
                    </a:rPr>
                    <a:t>2 DAYS AGO</a:t>
                  </a: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4042759" y="2839079"/>
                  <a:ext cx="531317" cy="161583"/>
                </a:xfrm>
                <a:prstGeom prst="rect">
                  <a:avLst/>
                </a:prstGeom>
                <a:noFill/>
              </p:spPr>
              <p:txBody>
                <a:bodyPr wrap="none" lIns="73152" tIns="36576" rIns="73152" bIns="36576" rtlCol="0">
                  <a:spAutoFit/>
                </a:bodyPr>
                <a:lstStyle/>
                <a:p>
                  <a:pPr defTabSz="914378">
                    <a:lnSpc>
                      <a:spcPct val="90000"/>
                    </a:lnSpc>
                    <a:spcBef>
                      <a:spcPts val="600"/>
                    </a:spcBef>
                  </a:pPr>
                  <a:r>
                    <a:rPr lang="en-US" sz="400" dirty="0">
                      <a:solidFill>
                        <a:srgbClr val="58585B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eiryo" charset="-128"/>
                    </a:rPr>
                    <a:t>YESTERDAY</a:t>
                  </a: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4042759" y="3144861"/>
                  <a:ext cx="389049" cy="161583"/>
                </a:xfrm>
                <a:prstGeom prst="rect">
                  <a:avLst/>
                </a:prstGeom>
                <a:noFill/>
              </p:spPr>
              <p:txBody>
                <a:bodyPr wrap="none" lIns="73152" tIns="36576" rIns="73152" bIns="36576" rtlCol="0">
                  <a:spAutoFit/>
                </a:bodyPr>
                <a:lstStyle/>
                <a:p>
                  <a:pPr defTabSz="914378">
                    <a:lnSpc>
                      <a:spcPct val="90000"/>
                    </a:lnSpc>
                    <a:spcBef>
                      <a:spcPts val="600"/>
                    </a:spcBef>
                  </a:pPr>
                  <a:r>
                    <a:rPr lang="en-US" sz="400" dirty="0">
                      <a:solidFill>
                        <a:srgbClr val="58585B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Meiryo" charset="-128"/>
                    </a:rPr>
                    <a:t>TODAY</a:t>
                  </a:r>
                </a:p>
              </p:txBody>
            </p:sp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922785" y="2626468"/>
                  <a:ext cx="133842" cy="133840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25885" y="2951327"/>
                  <a:ext cx="133842" cy="133840"/>
                </a:xfrm>
                <a:prstGeom prst="rect">
                  <a:avLst/>
                </a:prstGeom>
              </p:spPr>
            </p:pic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22398" y="3453462"/>
                  <a:ext cx="133842" cy="133840"/>
                </a:xfrm>
                <a:prstGeom prst="rect">
                  <a:avLst/>
                </a:prstGeom>
              </p:spPr>
            </p:pic>
            <p:pic>
              <p:nvPicPr>
                <p:cNvPr id="101" name="Picture 10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33150" y="2423913"/>
                  <a:ext cx="133842" cy="133840"/>
                </a:xfrm>
                <a:prstGeom prst="rect">
                  <a:avLst/>
                </a:prstGeom>
              </p:spPr>
            </p:pic>
            <p:pic>
              <p:nvPicPr>
                <p:cNvPr id="102" name="Picture 10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922785" y="3265602"/>
                  <a:ext cx="133842" cy="13384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" name="Group 1"/>
          <p:cNvGrpSpPr>
            <a:grpSpLocks/>
          </p:cNvGrpSpPr>
          <p:nvPr/>
        </p:nvGrpSpPr>
        <p:grpSpPr>
          <a:xfrm>
            <a:off x="1740061" y="2475418"/>
            <a:ext cx="744642" cy="1483645"/>
            <a:chOff x="6478953" y="2284990"/>
            <a:chExt cx="930803" cy="1854556"/>
          </a:xfrm>
        </p:grpSpPr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6478953" y="2284990"/>
              <a:ext cx="930803" cy="1854556"/>
            </a:xfrm>
            <a:custGeom>
              <a:avLst/>
              <a:gdLst>
                <a:gd name="T0" fmla="*/ 220 w 228"/>
                <a:gd name="T1" fmla="*/ 7 h 454"/>
                <a:gd name="T2" fmla="*/ 202 w 228"/>
                <a:gd name="T3" fmla="*/ 0 h 454"/>
                <a:gd name="T4" fmla="*/ 26 w 228"/>
                <a:gd name="T5" fmla="*/ 0 h 454"/>
                <a:gd name="T6" fmla="*/ 8 w 228"/>
                <a:gd name="T7" fmla="*/ 7 h 454"/>
                <a:gd name="T8" fmla="*/ 0 w 228"/>
                <a:gd name="T9" fmla="*/ 25 h 454"/>
                <a:gd name="T10" fmla="*/ 0 w 228"/>
                <a:gd name="T11" fmla="*/ 428 h 454"/>
                <a:gd name="T12" fmla="*/ 26 w 228"/>
                <a:gd name="T13" fmla="*/ 454 h 454"/>
                <a:gd name="T14" fmla="*/ 202 w 228"/>
                <a:gd name="T15" fmla="*/ 454 h 454"/>
                <a:gd name="T16" fmla="*/ 227 w 228"/>
                <a:gd name="T17" fmla="*/ 428 h 454"/>
                <a:gd name="T18" fmla="*/ 228 w 228"/>
                <a:gd name="T19" fmla="*/ 25 h 454"/>
                <a:gd name="T20" fmla="*/ 220 w 228"/>
                <a:gd name="T21" fmla="*/ 7 h 454"/>
                <a:gd name="T22" fmla="*/ 71 w 228"/>
                <a:gd name="T23" fmla="*/ 16 h 454"/>
                <a:gd name="T24" fmla="*/ 158 w 228"/>
                <a:gd name="T25" fmla="*/ 16 h 454"/>
                <a:gd name="T26" fmla="*/ 162 w 228"/>
                <a:gd name="T27" fmla="*/ 21 h 454"/>
                <a:gd name="T28" fmla="*/ 158 w 228"/>
                <a:gd name="T29" fmla="*/ 25 h 454"/>
                <a:gd name="T30" fmla="*/ 71 w 228"/>
                <a:gd name="T31" fmla="*/ 25 h 454"/>
                <a:gd name="T32" fmla="*/ 66 w 228"/>
                <a:gd name="T33" fmla="*/ 21 h 454"/>
                <a:gd name="T34" fmla="*/ 71 w 228"/>
                <a:gd name="T35" fmla="*/ 16 h 454"/>
                <a:gd name="T36" fmla="*/ 114 w 228"/>
                <a:gd name="T37" fmla="*/ 441 h 454"/>
                <a:gd name="T38" fmla="*/ 96 w 228"/>
                <a:gd name="T39" fmla="*/ 423 h 454"/>
                <a:gd name="T40" fmla="*/ 114 w 228"/>
                <a:gd name="T41" fmla="*/ 404 h 454"/>
                <a:gd name="T42" fmla="*/ 132 w 228"/>
                <a:gd name="T43" fmla="*/ 423 h 454"/>
                <a:gd name="T44" fmla="*/ 114 w 228"/>
                <a:gd name="T45" fmla="*/ 441 h 454"/>
                <a:gd name="T46" fmla="*/ 211 w 228"/>
                <a:gd name="T47" fmla="*/ 391 h 454"/>
                <a:gd name="T48" fmla="*/ 17 w 228"/>
                <a:gd name="T49" fmla="*/ 391 h 454"/>
                <a:gd name="T50" fmla="*/ 17 w 228"/>
                <a:gd name="T51" fmla="*/ 47 h 454"/>
                <a:gd name="T52" fmla="*/ 211 w 228"/>
                <a:gd name="T53" fmla="*/ 47 h 454"/>
                <a:gd name="T54" fmla="*/ 211 w 228"/>
                <a:gd name="T55" fmla="*/ 391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8" h="454">
                  <a:moveTo>
                    <a:pt x="220" y="7"/>
                  </a:moveTo>
                  <a:cubicBezTo>
                    <a:pt x="215" y="3"/>
                    <a:pt x="209" y="0"/>
                    <a:pt x="20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9"/>
                    <a:pt x="0" y="25"/>
                  </a:cubicBezTo>
                  <a:cubicBezTo>
                    <a:pt x="0" y="428"/>
                    <a:pt x="0" y="428"/>
                    <a:pt x="0" y="428"/>
                  </a:cubicBezTo>
                  <a:cubicBezTo>
                    <a:pt x="0" y="442"/>
                    <a:pt x="12" y="454"/>
                    <a:pt x="26" y="454"/>
                  </a:cubicBezTo>
                  <a:cubicBezTo>
                    <a:pt x="202" y="454"/>
                    <a:pt x="202" y="454"/>
                    <a:pt x="202" y="454"/>
                  </a:cubicBezTo>
                  <a:cubicBezTo>
                    <a:pt x="216" y="454"/>
                    <a:pt x="227" y="443"/>
                    <a:pt x="227" y="428"/>
                  </a:cubicBezTo>
                  <a:cubicBezTo>
                    <a:pt x="228" y="25"/>
                    <a:pt x="228" y="25"/>
                    <a:pt x="228" y="25"/>
                  </a:cubicBezTo>
                  <a:cubicBezTo>
                    <a:pt x="228" y="19"/>
                    <a:pt x="225" y="12"/>
                    <a:pt x="220" y="7"/>
                  </a:cubicBezTo>
                  <a:close/>
                  <a:moveTo>
                    <a:pt x="71" y="16"/>
                  </a:moveTo>
                  <a:cubicBezTo>
                    <a:pt x="158" y="16"/>
                    <a:pt x="158" y="16"/>
                    <a:pt x="158" y="16"/>
                  </a:cubicBezTo>
                  <a:cubicBezTo>
                    <a:pt x="160" y="16"/>
                    <a:pt x="162" y="18"/>
                    <a:pt x="162" y="21"/>
                  </a:cubicBezTo>
                  <a:cubicBezTo>
                    <a:pt x="162" y="23"/>
                    <a:pt x="160" y="25"/>
                    <a:pt x="158" y="25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68" y="25"/>
                    <a:pt x="66" y="23"/>
                    <a:pt x="66" y="21"/>
                  </a:cubicBezTo>
                  <a:cubicBezTo>
                    <a:pt x="66" y="18"/>
                    <a:pt x="68" y="16"/>
                    <a:pt x="71" y="16"/>
                  </a:cubicBezTo>
                  <a:close/>
                  <a:moveTo>
                    <a:pt x="114" y="441"/>
                  </a:moveTo>
                  <a:cubicBezTo>
                    <a:pt x="104" y="441"/>
                    <a:pt x="96" y="433"/>
                    <a:pt x="96" y="423"/>
                  </a:cubicBezTo>
                  <a:cubicBezTo>
                    <a:pt x="96" y="413"/>
                    <a:pt x="104" y="404"/>
                    <a:pt x="114" y="404"/>
                  </a:cubicBezTo>
                  <a:cubicBezTo>
                    <a:pt x="124" y="404"/>
                    <a:pt x="132" y="413"/>
                    <a:pt x="132" y="423"/>
                  </a:cubicBezTo>
                  <a:cubicBezTo>
                    <a:pt x="132" y="433"/>
                    <a:pt x="124" y="441"/>
                    <a:pt x="114" y="441"/>
                  </a:cubicBezTo>
                  <a:close/>
                  <a:moveTo>
                    <a:pt x="211" y="391"/>
                  </a:moveTo>
                  <a:cubicBezTo>
                    <a:pt x="17" y="391"/>
                    <a:pt x="17" y="391"/>
                    <a:pt x="17" y="391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11" y="47"/>
                    <a:pt x="211" y="47"/>
                    <a:pt x="211" y="47"/>
                  </a:cubicBezTo>
                  <a:lnTo>
                    <a:pt x="211" y="391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3152" tIns="36576" rIns="73152" bIns="36576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en-US" sz="1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753021" y="2524162"/>
              <a:ext cx="503264" cy="216967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pPr defTabSz="914378">
                <a:lnSpc>
                  <a:spcPct val="90000"/>
                </a:lnSpc>
                <a:spcBef>
                  <a:spcPts val="600"/>
                </a:spcBef>
              </a:pPr>
              <a:r>
                <a:rPr lang="en-US" sz="720" dirty="0">
                  <a:solidFill>
                    <a:srgbClr val="58585B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Offline</a:t>
              </a:r>
            </a:p>
          </p:txBody>
        </p: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9179" y="2557590"/>
              <a:ext cx="133842" cy="13384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10336" y="3583088"/>
              <a:ext cx="250563" cy="250563"/>
            </a:xfrm>
            <a:prstGeom prst="rect">
              <a:avLst/>
            </a:prstGeom>
          </p:spPr>
        </p:pic>
      </p:grpSp>
      <p:grpSp>
        <p:nvGrpSpPr>
          <p:cNvPr id="60" name="Group 30"/>
          <p:cNvGrpSpPr/>
          <p:nvPr/>
        </p:nvGrpSpPr>
        <p:grpSpPr>
          <a:xfrm>
            <a:off x="0" y="702719"/>
            <a:ext cx="9144000" cy="533400"/>
            <a:chOff x="0" y="1025446"/>
            <a:chExt cx="9144000" cy="533400"/>
          </a:xfrm>
        </p:grpSpPr>
        <p:sp>
          <p:nvSpPr>
            <p:cNvPr id="61" name="Rectangle 31"/>
            <p:cNvSpPr/>
            <p:nvPr/>
          </p:nvSpPr>
          <p:spPr>
            <a:xfrm>
              <a:off x="0" y="1107480"/>
              <a:ext cx="4571998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8"/>
              <a:r>
                <a:rPr lang="ja-JP" altLang="en-US" sz="1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インスタント メッセージ</a:t>
              </a:r>
              <a:endParaRPr lang="en-US" sz="1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62" name="Rectangle 32"/>
            <p:cNvSpPr/>
            <p:nvPr/>
          </p:nvSpPr>
          <p:spPr>
            <a:xfrm>
              <a:off x="4571999" y="1107480"/>
              <a:ext cx="4572001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8"/>
              <a:r>
                <a:rPr lang="ja-JP" altLang="en-US" sz="1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ビジネス メッセージ</a:t>
              </a:r>
              <a:endParaRPr lang="en-US" sz="1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cxnSp>
          <p:nvCxnSpPr>
            <p:cNvPr id="63" name="Straight Connector 33"/>
            <p:cNvCxnSpPr/>
            <p:nvPr/>
          </p:nvCxnSpPr>
          <p:spPr>
            <a:xfrm>
              <a:off x="3695700" y="1276350"/>
              <a:ext cx="1752600" cy="0"/>
            </a:xfrm>
            <a:prstGeom prst="line">
              <a:avLst/>
            </a:prstGeom>
            <a:ln w="19050">
              <a:solidFill>
                <a:srgbClr val="D9D9D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34"/>
            <p:cNvSpPr/>
            <p:nvPr/>
          </p:nvSpPr>
          <p:spPr>
            <a:xfrm>
              <a:off x="4305300" y="1025446"/>
              <a:ext cx="533400" cy="533400"/>
            </a:xfrm>
            <a:prstGeom prst="ellipse">
              <a:avLst/>
            </a:prstGeom>
            <a:solidFill>
              <a:srgbClr val="58585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8"/>
              <a:r>
                <a:rPr lang="en-US" sz="14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VS</a:t>
              </a:r>
            </a:p>
          </p:txBody>
        </p:sp>
      </p:grpSp>
      <p:sp>
        <p:nvSpPr>
          <p:cNvPr id="65" name="正方形/長方形 64"/>
          <p:cNvSpPr/>
          <p:nvPr/>
        </p:nvSpPr>
        <p:spPr>
          <a:xfrm>
            <a:off x="0" y="0"/>
            <a:ext cx="9144000" cy="5362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6" name="タイトル 2"/>
          <p:cNvSpPr txBox="1">
            <a:spLocks/>
          </p:cNvSpPr>
          <p:nvPr/>
        </p:nvSpPr>
        <p:spPr>
          <a:xfrm>
            <a:off x="78615" y="34878"/>
            <a:ext cx="8345488" cy="731837"/>
          </a:xfrm>
          <a:prstGeom prst="rect">
            <a:avLst/>
          </a:prstGeom>
        </p:spPr>
        <p:txBody>
          <a:bodyPr/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b="0" i="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28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Cisco Spark</a:t>
            </a:r>
            <a:r>
              <a:rPr kumimoji="1" lang="ja-JP" altLang="en-US" sz="28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とは</a:t>
            </a:r>
            <a:endParaRPr kumimoji="1" lang="en-US" altLang="ja-JP" sz="28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3650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30"/>
          <p:cNvGrpSpPr/>
          <p:nvPr/>
        </p:nvGrpSpPr>
        <p:grpSpPr>
          <a:xfrm>
            <a:off x="26338" y="708449"/>
            <a:ext cx="9144000" cy="533400"/>
            <a:chOff x="0" y="1025446"/>
            <a:chExt cx="9144000" cy="533400"/>
          </a:xfrm>
        </p:grpSpPr>
        <p:sp>
          <p:nvSpPr>
            <p:cNvPr id="61" name="Rectangle 31"/>
            <p:cNvSpPr/>
            <p:nvPr/>
          </p:nvSpPr>
          <p:spPr>
            <a:xfrm>
              <a:off x="0" y="1107480"/>
              <a:ext cx="4571998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8"/>
              <a:r>
                <a:rPr lang="ja-JP" altLang="en-US" sz="1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インスタント メッセージ</a:t>
              </a:r>
              <a:endParaRPr lang="en-US" sz="1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62" name="Rectangle 32"/>
            <p:cNvSpPr/>
            <p:nvPr/>
          </p:nvSpPr>
          <p:spPr>
            <a:xfrm>
              <a:off x="4571999" y="1107480"/>
              <a:ext cx="4572001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8"/>
              <a:r>
                <a:rPr lang="ja-JP" altLang="en-US" sz="1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ビジネス メッセージ</a:t>
              </a:r>
              <a:endParaRPr lang="en-US" sz="1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cxnSp>
          <p:nvCxnSpPr>
            <p:cNvPr id="63" name="Straight Connector 33"/>
            <p:cNvCxnSpPr/>
            <p:nvPr/>
          </p:nvCxnSpPr>
          <p:spPr>
            <a:xfrm>
              <a:off x="3695700" y="1276350"/>
              <a:ext cx="1752600" cy="0"/>
            </a:xfrm>
            <a:prstGeom prst="line">
              <a:avLst/>
            </a:prstGeom>
            <a:ln w="19050">
              <a:solidFill>
                <a:srgbClr val="D9D9D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34"/>
            <p:cNvSpPr/>
            <p:nvPr/>
          </p:nvSpPr>
          <p:spPr>
            <a:xfrm>
              <a:off x="4305300" y="1025446"/>
              <a:ext cx="533400" cy="533400"/>
            </a:xfrm>
            <a:prstGeom prst="ellipse">
              <a:avLst/>
            </a:prstGeom>
            <a:solidFill>
              <a:srgbClr val="58585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8"/>
              <a:r>
                <a:rPr lang="en-US" sz="14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VS</a:t>
              </a:r>
            </a:p>
          </p:txBody>
        </p:sp>
      </p:grpSp>
      <p:sp>
        <p:nvSpPr>
          <p:cNvPr id="65" name="正方形/長方形 64"/>
          <p:cNvSpPr/>
          <p:nvPr/>
        </p:nvSpPr>
        <p:spPr>
          <a:xfrm>
            <a:off x="26338" y="5730"/>
            <a:ext cx="9144000" cy="5362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6" name="タイトル 2"/>
          <p:cNvSpPr txBox="1">
            <a:spLocks/>
          </p:cNvSpPr>
          <p:nvPr/>
        </p:nvSpPr>
        <p:spPr>
          <a:xfrm>
            <a:off x="104953" y="40608"/>
            <a:ext cx="8345488" cy="731837"/>
          </a:xfrm>
          <a:prstGeom prst="rect">
            <a:avLst/>
          </a:prstGeom>
        </p:spPr>
        <p:txBody>
          <a:bodyPr/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b="0" i="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28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Cisco Spark</a:t>
            </a:r>
            <a:r>
              <a:rPr kumimoji="1" lang="ja-JP" altLang="en-US" sz="28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とは</a:t>
            </a:r>
            <a:endParaRPr kumimoji="1" lang="en-US" altLang="ja-JP" sz="28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67" name="TextBox 3"/>
          <p:cNvSpPr txBox="1"/>
          <p:nvPr/>
        </p:nvSpPr>
        <p:spPr>
          <a:xfrm>
            <a:off x="104953" y="1408283"/>
            <a:ext cx="4572000" cy="3847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914378"/>
            <a:r>
              <a:rPr lang="ja-JP" altLang="en-US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もう一度聞かないとダメ</a:t>
            </a:r>
            <a:endParaRPr lang="en-US" sz="1900" dirty="0">
              <a:solidFill>
                <a:srgbClr val="049FD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68" name="Picture 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22"/>
          <a:stretch/>
        </p:blipFill>
        <p:spPr bwMode="auto">
          <a:xfrm>
            <a:off x="1491482" y="1924005"/>
            <a:ext cx="1798940" cy="883777"/>
          </a:xfrm>
          <a:prstGeom prst="rect">
            <a:avLst/>
          </a:prstGeom>
          <a:noFill/>
          <a:ln w="12700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9" name="TextBox 1"/>
          <p:cNvSpPr txBox="1"/>
          <p:nvPr/>
        </p:nvSpPr>
        <p:spPr>
          <a:xfrm>
            <a:off x="1491482" y="2961914"/>
            <a:ext cx="2674130" cy="1015663"/>
          </a:xfrm>
          <a:prstGeom prst="rect">
            <a:avLst/>
          </a:prstGeom>
          <a:noFill/>
          <a:ln w="12700">
            <a:solidFill>
              <a:srgbClr val="F2F2F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以前に資料送ってもらったと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思うんだけど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どこにいったのか忘れてしまったので、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悪いんだけどもう一度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  <a:p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送って持っていいかな？？・・・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70" name="TextBox 6"/>
          <p:cNvSpPr txBox="1"/>
          <p:nvPr/>
        </p:nvSpPr>
        <p:spPr>
          <a:xfrm>
            <a:off x="4394085" y="1344074"/>
            <a:ext cx="4572000" cy="3847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914378"/>
            <a:r>
              <a:rPr lang="ja-JP" altLang="en-US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必要な情報がすぐに探せる（検索）</a:t>
            </a:r>
            <a:endParaRPr lang="en-US" sz="1900" dirty="0">
              <a:solidFill>
                <a:srgbClr val="049FD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71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81"/>
          <a:stretch/>
        </p:blipFill>
        <p:spPr>
          <a:xfrm>
            <a:off x="5169228" y="1859796"/>
            <a:ext cx="1619635" cy="5749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2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9" b="62739"/>
          <a:stretch/>
        </p:blipFill>
        <p:spPr>
          <a:xfrm>
            <a:off x="7079751" y="1859795"/>
            <a:ext cx="1619635" cy="9982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3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9" b="27802"/>
          <a:stretch/>
        </p:blipFill>
        <p:spPr>
          <a:xfrm>
            <a:off x="5184468" y="2835155"/>
            <a:ext cx="1619635" cy="143636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4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4" b="271"/>
          <a:stretch/>
        </p:blipFill>
        <p:spPr>
          <a:xfrm>
            <a:off x="7079751" y="3063755"/>
            <a:ext cx="1619635" cy="120776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3314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30"/>
          <p:cNvGrpSpPr/>
          <p:nvPr/>
        </p:nvGrpSpPr>
        <p:grpSpPr>
          <a:xfrm>
            <a:off x="0" y="702719"/>
            <a:ext cx="9144000" cy="533400"/>
            <a:chOff x="0" y="1025446"/>
            <a:chExt cx="9144000" cy="533400"/>
          </a:xfrm>
        </p:grpSpPr>
        <p:sp>
          <p:nvSpPr>
            <p:cNvPr id="61" name="Rectangle 31"/>
            <p:cNvSpPr/>
            <p:nvPr/>
          </p:nvSpPr>
          <p:spPr>
            <a:xfrm>
              <a:off x="0" y="1107480"/>
              <a:ext cx="4571998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8"/>
              <a:r>
                <a:rPr lang="ja-JP" altLang="en-US" sz="1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インスタント メッセージ</a:t>
              </a:r>
              <a:endParaRPr lang="en-US" sz="1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sp>
          <p:nvSpPr>
            <p:cNvPr id="62" name="Rectangle 32"/>
            <p:cNvSpPr/>
            <p:nvPr/>
          </p:nvSpPr>
          <p:spPr>
            <a:xfrm>
              <a:off x="4571999" y="1107480"/>
              <a:ext cx="4572001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8"/>
              <a:r>
                <a:rPr lang="ja-JP" altLang="en-US" sz="1900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ビジネス メッセージ</a:t>
              </a:r>
              <a:endParaRPr lang="en-US" sz="1900" dirty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endParaRPr>
            </a:p>
          </p:txBody>
        </p:sp>
        <p:cxnSp>
          <p:nvCxnSpPr>
            <p:cNvPr id="63" name="Straight Connector 33"/>
            <p:cNvCxnSpPr/>
            <p:nvPr/>
          </p:nvCxnSpPr>
          <p:spPr>
            <a:xfrm>
              <a:off x="3695700" y="1276350"/>
              <a:ext cx="1752600" cy="0"/>
            </a:xfrm>
            <a:prstGeom prst="line">
              <a:avLst/>
            </a:prstGeom>
            <a:ln w="19050">
              <a:solidFill>
                <a:srgbClr val="D9D9D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34"/>
            <p:cNvSpPr/>
            <p:nvPr/>
          </p:nvSpPr>
          <p:spPr>
            <a:xfrm>
              <a:off x="4305300" y="1025446"/>
              <a:ext cx="533400" cy="533400"/>
            </a:xfrm>
            <a:prstGeom prst="ellipse">
              <a:avLst/>
            </a:prstGeom>
            <a:solidFill>
              <a:srgbClr val="58585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914378"/>
              <a:r>
                <a:rPr lang="en-US" sz="14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</a:rPr>
                <a:t>VS</a:t>
              </a:r>
            </a:p>
          </p:txBody>
        </p:sp>
      </p:grpSp>
      <p:sp>
        <p:nvSpPr>
          <p:cNvPr id="65" name="正方形/長方形 64"/>
          <p:cNvSpPr/>
          <p:nvPr/>
        </p:nvSpPr>
        <p:spPr>
          <a:xfrm>
            <a:off x="0" y="0"/>
            <a:ext cx="9144000" cy="5362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6" name="タイトル 2"/>
          <p:cNvSpPr txBox="1">
            <a:spLocks/>
          </p:cNvSpPr>
          <p:nvPr/>
        </p:nvSpPr>
        <p:spPr>
          <a:xfrm>
            <a:off x="78615" y="34878"/>
            <a:ext cx="8345488" cy="731837"/>
          </a:xfrm>
          <a:prstGeom prst="rect">
            <a:avLst/>
          </a:prstGeom>
        </p:spPr>
        <p:txBody>
          <a:bodyPr/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b="0" i="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28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Cisco Spark</a:t>
            </a:r>
            <a:r>
              <a:rPr kumimoji="1" lang="ja-JP" altLang="en-US" sz="28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とは</a:t>
            </a:r>
            <a:endParaRPr kumimoji="1" lang="en-US" altLang="ja-JP" sz="28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3985066" y="1440569"/>
            <a:ext cx="49246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ja-JP" altLang="en-US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多様なコンテンツやコミュニケーションで</a:t>
            </a:r>
            <a:r>
              <a:rPr lang="en-US" altLang="ja-JP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自分好みにアプローチ</a:t>
            </a:r>
            <a:endParaRPr lang="en-US" sz="1900" dirty="0">
              <a:solidFill>
                <a:srgbClr val="049FD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4371891" y="2296439"/>
            <a:ext cx="4192557" cy="2459680"/>
            <a:chOff x="732140" y="2070725"/>
            <a:chExt cx="3139633" cy="1620128"/>
          </a:xfrm>
        </p:grpSpPr>
        <p:pic>
          <p:nvPicPr>
            <p:cNvPr id="19" name="Picture 11"/>
            <p:cNvPicPr>
              <a:picLocks noChangeAspect="1"/>
            </p:cNvPicPr>
            <p:nvPr/>
          </p:nvPicPr>
          <p:blipFill rotWithShape="1">
            <a:blip r:embed="rId3"/>
            <a:srcRect l="8388" t="2703"/>
            <a:stretch/>
          </p:blipFill>
          <p:spPr>
            <a:xfrm>
              <a:off x="732140" y="2072423"/>
              <a:ext cx="1600014" cy="532147"/>
            </a:xfrm>
            <a:prstGeom prst="rect">
              <a:avLst/>
            </a:prstGeom>
          </p:spPr>
        </p:pic>
        <p:pic>
          <p:nvPicPr>
            <p:cNvPr id="20" name="Picture 1"/>
            <p:cNvPicPr>
              <a:picLocks noChangeAspect="1"/>
            </p:cNvPicPr>
            <p:nvPr/>
          </p:nvPicPr>
          <p:blipFill rotWithShape="1">
            <a:blip r:embed="rId4"/>
            <a:srcRect t="19799"/>
            <a:stretch/>
          </p:blipFill>
          <p:spPr>
            <a:xfrm>
              <a:off x="732141" y="2634258"/>
              <a:ext cx="1574770" cy="1056594"/>
            </a:xfrm>
            <a:prstGeom prst="rect">
              <a:avLst/>
            </a:prstGeom>
            <a:ln>
              <a:solidFill>
                <a:srgbClr val="F2F2F2"/>
              </a:solidFill>
            </a:ln>
          </p:spPr>
        </p:pic>
        <p:pic>
          <p:nvPicPr>
            <p:cNvPr id="21" name="Picture 4"/>
            <p:cNvPicPr>
              <a:picLocks noChangeAspect="1"/>
            </p:cNvPicPr>
            <p:nvPr/>
          </p:nvPicPr>
          <p:blipFill rotWithShape="1">
            <a:blip r:embed="rId5"/>
            <a:srcRect t="14772"/>
            <a:stretch/>
          </p:blipFill>
          <p:spPr>
            <a:xfrm>
              <a:off x="2360253" y="2971767"/>
              <a:ext cx="1494202" cy="719086"/>
            </a:xfrm>
            <a:prstGeom prst="rect">
              <a:avLst/>
            </a:prstGeom>
            <a:ln>
              <a:solidFill>
                <a:srgbClr val="F2F2F2"/>
              </a:solidFill>
            </a:ln>
          </p:spPr>
        </p:pic>
        <p:pic>
          <p:nvPicPr>
            <p:cNvPr id="22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65441" y="2070725"/>
              <a:ext cx="1506332" cy="848202"/>
            </a:xfrm>
            <a:prstGeom prst="rect">
              <a:avLst/>
            </a:prstGeom>
          </p:spPr>
        </p:pic>
        <p:grpSp>
          <p:nvGrpSpPr>
            <p:cNvPr id="23" name="Group 64"/>
            <p:cNvGrpSpPr/>
            <p:nvPr/>
          </p:nvGrpSpPr>
          <p:grpSpPr>
            <a:xfrm>
              <a:off x="2208057" y="2780122"/>
              <a:ext cx="277613" cy="277613"/>
              <a:chOff x="3911612" y="1713027"/>
              <a:chExt cx="469046" cy="469046"/>
            </a:xfrm>
            <a:solidFill>
              <a:schemeClr val="accent5"/>
            </a:solidFill>
          </p:grpSpPr>
          <p:sp>
            <p:nvSpPr>
              <p:cNvPr id="24" name="Oval 58"/>
              <p:cNvSpPr/>
              <p:nvPr/>
            </p:nvSpPr>
            <p:spPr bwMode="auto">
              <a:xfrm>
                <a:off x="3911614" y="1713027"/>
                <a:ext cx="469046" cy="469046"/>
              </a:xfrm>
              <a:prstGeom prst="ellipse">
                <a:avLst/>
              </a:prstGeom>
              <a:grpFill/>
              <a:ln w="38100" cap="flat">
                <a:solidFill>
                  <a:srgbClr val="FFFFFF"/>
                </a:solidFill>
                <a:miter lim="800000"/>
                <a:headEnd type="none" w="med" len="med"/>
                <a:tailEnd type="none" w="med" len="med"/>
              </a:ln>
            </p:spPr>
            <p:txBody>
              <a:bodyPr lIns="91440" tIns="45720" rIns="91440" bIns="45720" rtlCol="0" anchor="ctr"/>
              <a:lstStyle/>
              <a:p>
                <a:pPr algn="ctr" defTabSz="514325"/>
                <a:endParaRPr lang="en-US" sz="14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" charset="-128"/>
                  <a:sym typeface="Arial" pitchFamily="-107" charset="0"/>
                </a:endParaRPr>
              </a:p>
            </p:txBody>
          </p:sp>
          <p:pic>
            <p:nvPicPr>
              <p:cNvPr id="25" name="Picture 6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44003" y="1845917"/>
                <a:ext cx="199666" cy="199666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26" name="Group 10"/>
          <p:cNvGrpSpPr/>
          <p:nvPr/>
        </p:nvGrpSpPr>
        <p:grpSpPr>
          <a:xfrm>
            <a:off x="962216" y="2256984"/>
            <a:ext cx="1616154" cy="2322015"/>
            <a:chOff x="5562600" y="1014009"/>
            <a:chExt cx="1798940" cy="2423966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726"/>
            <a:stretch/>
          </p:blipFill>
          <p:spPr bwMode="auto">
            <a:xfrm>
              <a:off x="5562600" y="1014009"/>
              <a:ext cx="1798940" cy="2319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232" b="201"/>
            <a:stretch/>
          </p:blipFill>
          <p:spPr bwMode="auto">
            <a:xfrm>
              <a:off x="5562600" y="3328034"/>
              <a:ext cx="1798940" cy="109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13"/>
          <p:cNvSpPr txBox="1"/>
          <p:nvPr/>
        </p:nvSpPr>
        <p:spPr>
          <a:xfrm>
            <a:off x="0" y="1338344"/>
            <a:ext cx="457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ja-JP" altLang="en-US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アドホック メッセージ</a:t>
            </a:r>
            <a:r>
              <a:rPr lang="en-US" altLang="ja-JP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1900" dirty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ファイルの交換のみ</a:t>
            </a:r>
            <a:endParaRPr lang="en-US" sz="1900" dirty="0">
              <a:solidFill>
                <a:srgbClr val="049FD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5757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9"/>
          <a:stretch/>
        </p:blipFill>
        <p:spPr>
          <a:xfrm>
            <a:off x="6994736" y="536285"/>
            <a:ext cx="1726788" cy="3672611"/>
          </a:xfrm>
          <a:prstGeom prst="rect">
            <a:avLst/>
          </a:prstGeom>
        </p:spPr>
      </p:pic>
      <p:sp>
        <p:nvSpPr>
          <p:cNvPr id="6" name="Rounded Rectangle 1"/>
          <p:cNvSpPr/>
          <p:nvPr/>
        </p:nvSpPr>
        <p:spPr>
          <a:xfrm>
            <a:off x="7106730" y="1063724"/>
            <a:ext cx="1536200" cy="2649945"/>
          </a:xfrm>
          <a:prstGeom prst="roundRect">
            <a:avLst>
              <a:gd name="adj" fmla="val 1145"/>
            </a:avLst>
          </a:prstGeom>
          <a:solidFill>
            <a:srgbClr val="2968A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91438" tIns="45719" rIns="91438" bIns="45719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7" name="Depress"/>
          <p:cNvGrpSpPr/>
          <p:nvPr/>
        </p:nvGrpSpPr>
        <p:grpSpPr>
          <a:xfrm>
            <a:off x="6639689" y="1063724"/>
            <a:ext cx="2387291" cy="2399585"/>
            <a:chOff x="289201" y="842387"/>
            <a:chExt cx="538680" cy="538677"/>
          </a:xfrm>
          <a:noFill/>
        </p:grpSpPr>
        <p:sp>
          <p:nvSpPr>
            <p:cNvPr id="8" name="Oval 44"/>
            <p:cNvSpPr/>
            <p:nvPr/>
          </p:nvSpPr>
          <p:spPr>
            <a:xfrm>
              <a:off x="375040" y="928225"/>
              <a:ext cx="367004" cy="367002"/>
            </a:xfrm>
            <a:prstGeom prst="ellipse">
              <a:avLst/>
            </a:prstGeom>
            <a:grpFill/>
            <a:ln w="28575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" name="Oval 45"/>
            <p:cNvSpPr/>
            <p:nvPr/>
          </p:nvSpPr>
          <p:spPr>
            <a:xfrm>
              <a:off x="289201" y="842387"/>
              <a:ext cx="538680" cy="538677"/>
            </a:xfrm>
            <a:prstGeom prst="ellipse">
              <a:avLst/>
            </a:prstGeom>
            <a:grpFill/>
            <a:ln w="19050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" name="Oval 46"/>
            <p:cNvSpPr/>
            <p:nvPr/>
          </p:nvSpPr>
          <p:spPr>
            <a:xfrm>
              <a:off x="454619" y="1007805"/>
              <a:ext cx="207844" cy="207841"/>
            </a:xfrm>
            <a:prstGeom prst="ellipse">
              <a:avLst/>
            </a:prstGeom>
            <a:grpFill/>
            <a:ln w="28575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0958" y="1988093"/>
            <a:ext cx="544333" cy="54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Hand"/>
          <p:cNvSpPr>
            <a:spLocks/>
          </p:cNvSpPr>
          <p:nvPr/>
        </p:nvSpPr>
        <p:spPr bwMode="auto">
          <a:xfrm>
            <a:off x="6453845" y="2276472"/>
            <a:ext cx="2568128" cy="3895117"/>
          </a:xfrm>
          <a:custGeom>
            <a:avLst/>
            <a:gdLst>
              <a:gd name="T0" fmla="*/ 1324 w 1466"/>
              <a:gd name="T1" fmla="*/ 1714 h 2225"/>
              <a:gd name="T2" fmla="*/ 1247 w 1466"/>
              <a:gd name="T3" fmla="*/ 1501 h 2225"/>
              <a:gd name="T4" fmla="*/ 1217 w 1466"/>
              <a:gd name="T5" fmla="*/ 1364 h 2225"/>
              <a:gd name="T6" fmla="*/ 1239 w 1466"/>
              <a:gd name="T7" fmla="*/ 1283 h 2225"/>
              <a:gd name="T8" fmla="*/ 1273 w 1466"/>
              <a:gd name="T9" fmla="*/ 1169 h 2225"/>
              <a:gd name="T10" fmla="*/ 1353 w 1466"/>
              <a:gd name="T11" fmla="*/ 930 h 2225"/>
              <a:gd name="T12" fmla="*/ 1338 w 1466"/>
              <a:gd name="T13" fmla="*/ 784 h 2225"/>
              <a:gd name="T14" fmla="*/ 1241 w 1466"/>
              <a:gd name="T15" fmla="*/ 745 h 2225"/>
              <a:gd name="T16" fmla="*/ 1184 w 1466"/>
              <a:gd name="T17" fmla="*/ 682 h 2225"/>
              <a:gd name="T18" fmla="*/ 1109 w 1466"/>
              <a:gd name="T19" fmla="*/ 638 h 2225"/>
              <a:gd name="T20" fmla="*/ 1068 w 1466"/>
              <a:gd name="T21" fmla="*/ 628 h 2225"/>
              <a:gd name="T22" fmla="*/ 1057 w 1466"/>
              <a:gd name="T23" fmla="*/ 611 h 2225"/>
              <a:gd name="T24" fmla="*/ 987 w 1466"/>
              <a:gd name="T25" fmla="*/ 510 h 2225"/>
              <a:gd name="T26" fmla="*/ 899 w 1466"/>
              <a:gd name="T27" fmla="*/ 513 h 2225"/>
              <a:gd name="T28" fmla="*/ 831 w 1466"/>
              <a:gd name="T29" fmla="*/ 518 h 2225"/>
              <a:gd name="T30" fmla="*/ 813 w 1466"/>
              <a:gd name="T31" fmla="*/ 491 h 2225"/>
              <a:gd name="T32" fmla="*/ 827 w 1466"/>
              <a:gd name="T33" fmla="*/ 338 h 2225"/>
              <a:gd name="T34" fmla="*/ 848 w 1466"/>
              <a:gd name="T35" fmla="*/ 138 h 2225"/>
              <a:gd name="T36" fmla="*/ 799 w 1466"/>
              <a:gd name="T37" fmla="*/ 4 h 2225"/>
              <a:gd name="T38" fmla="*/ 707 w 1466"/>
              <a:gd name="T39" fmla="*/ 106 h 2225"/>
              <a:gd name="T40" fmla="*/ 664 w 1466"/>
              <a:gd name="T41" fmla="*/ 276 h 2225"/>
              <a:gd name="T42" fmla="*/ 628 w 1466"/>
              <a:gd name="T43" fmla="*/ 505 h 2225"/>
              <a:gd name="T44" fmla="*/ 555 w 1466"/>
              <a:gd name="T45" fmla="*/ 759 h 2225"/>
              <a:gd name="T46" fmla="*/ 482 w 1466"/>
              <a:gd name="T47" fmla="*/ 850 h 2225"/>
              <a:gd name="T48" fmla="*/ 320 w 1466"/>
              <a:gd name="T49" fmla="*/ 689 h 2225"/>
              <a:gd name="T50" fmla="*/ 175 w 1466"/>
              <a:gd name="T51" fmla="*/ 576 h 2225"/>
              <a:gd name="T52" fmla="*/ 6 w 1466"/>
              <a:gd name="T53" fmla="*/ 599 h 2225"/>
              <a:gd name="T54" fmla="*/ 17 w 1466"/>
              <a:gd name="T55" fmla="*/ 641 h 2225"/>
              <a:gd name="T56" fmla="*/ 136 w 1466"/>
              <a:gd name="T57" fmla="*/ 751 h 2225"/>
              <a:gd name="T58" fmla="*/ 257 w 1466"/>
              <a:gd name="T59" fmla="*/ 922 h 2225"/>
              <a:gd name="T60" fmla="*/ 425 w 1466"/>
              <a:gd name="T61" fmla="*/ 1203 h 2225"/>
              <a:gd name="T62" fmla="*/ 560 w 1466"/>
              <a:gd name="T63" fmla="*/ 1400 h 2225"/>
              <a:gd name="T64" fmla="*/ 582 w 1466"/>
              <a:gd name="T65" fmla="*/ 1437 h 2225"/>
              <a:gd name="T66" fmla="*/ 737 w 1466"/>
              <a:gd name="T67" fmla="*/ 1774 h 2225"/>
              <a:gd name="T68" fmla="*/ 891 w 1466"/>
              <a:gd name="T69" fmla="*/ 2225 h 2225"/>
              <a:gd name="T70" fmla="*/ 1466 w 1466"/>
              <a:gd name="T71" fmla="*/ 2036 h 2225"/>
              <a:gd name="T72" fmla="*/ 1324 w 1466"/>
              <a:gd name="T73" fmla="*/ 1714 h 2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66" h="2225">
                <a:moveTo>
                  <a:pt x="1324" y="1714"/>
                </a:moveTo>
                <a:cubicBezTo>
                  <a:pt x="1274" y="1585"/>
                  <a:pt x="1307" y="1558"/>
                  <a:pt x="1247" y="1501"/>
                </a:cubicBezTo>
                <a:cubicBezTo>
                  <a:pt x="1239" y="1493"/>
                  <a:pt x="1194" y="1455"/>
                  <a:pt x="1217" y="1364"/>
                </a:cubicBezTo>
                <a:cubicBezTo>
                  <a:pt x="1224" y="1340"/>
                  <a:pt x="1234" y="1318"/>
                  <a:pt x="1239" y="1283"/>
                </a:cubicBezTo>
                <a:cubicBezTo>
                  <a:pt x="1243" y="1253"/>
                  <a:pt x="1257" y="1212"/>
                  <a:pt x="1273" y="1169"/>
                </a:cubicBezTo>
                <a:cubicBezTo>
                  <a:pt x="1283" y="1140"/>
                  <a:pt x="1330" y="1014"/>
                  <a:pt x="1353" y="930"/>
                </a:cubicBezTo>
                <a:cubicBezTo>
                  <a:pt x="1379" y="833"/>
                  <a:pt x="1355" y="800"/>
                  <a:pt x="1338" y="784"/>
                </a:cubicBezTo>
                <a:cubicBezTo>
                  <a:pt x="1305" y="750"/>
                  <a:pt x="1271" y="761"/>
                  <a:pt x="1241" y="745"/>
                </a:cubicBezTo>
                <a:cubicBezTo>
                  <a:pt x="1208" y="733"/>
                  <a:pt x="1189" y="690"/>
                  <a:pt x="1184" y="682"/>
                </a:cubicBezTo>
                <a:cubicBezTo>
                  <a:pt x="1163" y="648"/>
                  <a:pt x="1142" y="640"/>
                  <a:pt x="1109" y="638"/>
                </a:cubicBezTo>
                <a:cubicBezTo>
                  <a:pt x="1101" y="637"/>
                  <a:pt x="1080" y="640"/>
                  <a:pt x="1068" y="628"/>
                </a:cubicBezTo>
                <a:cubicBezTo>
                  <a:pt x="1062" y="623"/>
                  <a:pt x="1059" y="617"/>
                  <a:pt x="1057" y="611"/>
                </a:cubicBezTo>
                <a:cubicBezTo>
                  <a:pt x="1049" y="583"/>
                  <a:pt x="1035" y="534"/>
                  <a:pt x="987" y="510"/>
                </a:cubicBezTo>
                <a:cubicBezTo>
                  <a:pt x="960" y="497"/>
                  <a:pt x="924" y="503"/>
                  <a:pt x="899" y="513"/>
                </a:cubicBezTo>
                <a:cubicBezTo>
                  <a:pt x="883" y="520"/>
                  <a:pt x="851" y="523"/>
                  <a:pt x="831" y="518"/>
                </a:cubicBezTo>
                <a:cubicBezTo>
                  <a:pt x="826" y="516"/>
                  <a:pt x="813" y="509"/>
                  <a:pt x="813" y="491"/>
                </a:cubicBezTo>
                <a:cubicBezTo>
                  <a:pt x="813" y="458"/>
                  <a:pt x="829" y="397"/>
                  <a:pt x="827" y="338"/>
                </a:cubicBezTo>
                <a:cubicBezTo>
                  <a:pt x="824" y="262"/>
                  <a:pt x="839" y="196"/>
                  <a:pt x="848" y="138"/>
                </a:cubicBezTo>
                <a:cubicBezTo>
                  <a:pt x="857" y="80"/>
                  <a:pt x="856" y="8"/>
                  <a:pt x="799" y="4"/>
                </a:cubicBezTo>
                <a:cubicBezTo>
                  <a:pt x="741" y="0"/>
                  <a:pt x="707" y="106"/>
                  <a:pt x="707" y="106"/>
                </a:cubicBezTo>
                <a:cubicBezTo>
                  <a:pt x="707" y="106"/>
                  <a:pt x="689" y="204"/>
                  <a:pt x="664" y="276"/>
                </a:cubicBezTo>
                <a:cubicBezTo>
                  <a:pt x="639" y="347"/>
                  <a:pt x="648" y="418"/>
                  <a:pt x="628" y="505"/>
                </a:cubicBezTo>
                <a:cubicBezTo>
                  <a:pt x="609" y="591"/>
                  <a:pt x="573" y="703"/>
                  <a:pt x="555" y="759"/>
                </a:cubicBezTo>
                <a:cubicBezTo>
                  <a:pt x="536" y="816"/>
                  <a:pt x="521" y="830"/>
                  <a:pt x="482" y="850"/>
                </a:cubicBezTo>
                <a:cubicBezTo>
                  <a:pt x="449" y="841"/>
                  <a:pt x="347" y="730"/>
                  <a:pt x="320" y="689"/>
                </a:cubicBezTo>
                <a:cubicBezTo>
                  <a:pt x="293" y="647"/>
                  <a:pt x="274" y="620"/>
                  <a:pt x="175" y="576"/>
                </a:cubicBezTo>
                <a:cubicBezTo>
                  <a:pt x="76" y="532"/>
                  <a:pt x="14" y="567"/>
                  <a:pt x="6" y="599"/>
                </a:cubicBezTo>
                <a:cubicBezTo>
                  <a:pt x="0" y="625"/>
                  <a:pt x="17" y="641"/>
                  <a:pt x="17" y="641"/>
                </a:cubicBezTo>
                <a:cubicBezTo>
                  <a:pt x="17" y="641"/>
                  <a:pt x="111" y="684"/>
                  <a:pt x="136" y="751"/>
                </a:cubicBezTo>
                <a:cubicBezTo>
                  <a:pt x="162" y="818"/>
                  <a:pt x="226" y="819"/>
                  <a:pt x="257" y="922"/>
                </a:cubicBezTo>
                <a:cubicBezTo>
                  <a:pt x="288" y="1025"/>
                  <a:pt x="322" y="1063"/>
                  <a:pt x="425" y="1203"/>
                </a:cubicBezTo>
                <a:cubicBezTo>
                  <a:pt x="474" y="1255"/>
                  <a:pt x="520" y="1326"/>
                  <a:pt x="560" y="1400"/>
                </a:cubicBezTo>
                <a:cubicBezTo>
                  <a:pt x="566" y="1412"/>
                  <a:pt x="574" y="1425"/>
                  <a:pt x="582" y="1437"/>
                </a:cubicBezTo>
                <a:cubicBezTo>
                  <a:pt x="623" y="1505"/>
                  <a:pt x="737" y="1774"/>
                  <a:pt x="737" y="1774"/>
                </a:cubicBezTo>
                <a:cubicBezTo>
                  <a:pt x="891" y="2225"/>
                  <a:pt x="891" y="2225"/>
                  <a:pt x="891" y="2225"/>
                </a:cubicBezTo>
                <a:cubicBezTo>
                  <a:pt x="1466" y="2036"/>
                  <a:pt x="1466" y="2036"/>
                  <a:pt x="1466" y="2036"/>
                </a:cubicBezTo>
                <a:cubicBezTo>
                  <a:pt x="1466" y="2036"/>
                  <a:pt x="1375" y="1843"/>
                  <a:pt x="1324" y="1714"/>
                </a:cubicBezTo>
              </a:path>
            </a:pathLst>
          </a:custGeom>
          <a:solidFill>
            <a:schemeClr val="bg1">
              <a:lumMod val="65000"/>
              <a:alpha val="39000"/>
            </a:schemeClr>
          </a:solidFill>
          <a:ln w="25400">
            <a:solidFill>
              <a:schemeClr val="bg1">
                <a:lumMod val="65000"/>
              </a:schemeClr>
            </a:solidFill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正方形/長方形 14"/>
          <p:cNvSpPr/>
          <p:nvPr/>
        </p:nvSpPr>
        <p:spPr>
          <a:xfrm>
            <a:off x="0" y="0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8557" y="73283"/>
            <a:ext cx="8345488" cy="731837"/>
          </a:xfrm>
          <a:prstGeom prst="rect">
            <a:avLst/>
          </a:prstGeom>
        </p:spPr>
        <p:txBody>
          <a:bodyPr/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b="0" i="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Cisco Spark “</a:t>
            </a:r>
            <a:r>
              <a:rPr kumimoji="1" lang="ja-JP" altLang="en-US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タッチひとつで簡単に”</a:t>
            </a:r>
            <a:endParaRPr kumimoji="1" lang="ja-JP" altLang="en-US" sz="2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117020" y="2110890"/>
            <a:ext cx="6469906" cy="1814177"/>
            <a:chOff x="521428" y="2449135"/>
            <a:chExt cx="8334606" cy="2056082"/>
          </a:xfrm>
        </p:grpSpPr>
        <p:pic>
          <p:nvPicPr>
            <p:cNvPr id="17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530" y="2464306"/>
              <a:ext cx="1481739" cy="8333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</p:pic>
        <p:pic>
          <p:nvPicPr>
            <p:cNvPr id="18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7" t="3510" r="4272" b="9582"/>
            <a:stretch/>
          </p:blipFill>
          <p:spPr>
            <a:xfrm>
              <a:off x="7264623" y="2465449"/>
              <a:ext cx="1591411" cy="8421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2576" y="2459000"/>
              <a:ext cx="1520368" cy="8485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extLst/>
          </p:spPr>
        </p:pic>
        <p:pic>
          <p:nvPicPr>
            <p:cNvPr id="20" name="Picture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950" y="2465446"/>
              <a:ext cx="1521945" cy="8333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28" y="2449135"/>
              <a:ext cx="1572421" cy="8485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2" name="TextBox 16"/>
            <p:cNvSpPr txBox="1"/>
            <p:nvPr/>
          </p:nvSpPr>
          <p:spPr>
            <a:xfrm>
              <a:off x="2575852" y="3593749"/>
              <a:ext cx="1232269" cy="353172"/>
            </a:xfrm>
            <a:prstGeom prst="rect">
              <a:avLst/>
            </a:prstGeom>
            <a:noFill/>
          </p:spPr>
          <p:txBody>
            <a:bodyPr wrap="square" lIns="34265" tIns="17143" rIns="34265" bIns="17143" rtlCol="0" anchor="ctr">
              <a:spAutoFit/>
            </a:bodyPr>
            <a:lstStyle/>
            <a:p>
              <a:pPr algn="r" defTabSz="913796"/>
              <a:r>
                <a:rPr lang="ja-JP" altLang="en-US" dirty="0">
                  <a:solidFill>
                    <a:srgbClr val="00B0F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聞く</a:t>
              </a:r>
              <a:endParaRPr lang="en-US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3" name="TextBox 17"/>
            <p:cNvSpPr txBox="1"/>
            <p:nvPr/>
          </p:nvSpPr>
          <p:spPr>
            <a:xfrm>
              <a:off x="4383113" y="3598814"/>
              <a:ext cx="1069525" cy="353172"/>
            </a:xfrm>
            <a:prstGeom prst="rect">
              <a:avLst/>
            </a:prstGeom>
            <a:noFill/>
          </p:spPr>
          <p:txBody>
            <a:bodyPr wrap="square" lIns="34265" tIns="17143" rIns="34265" bIns="17143" rtlCol="0" anchor="ctr">
              <a:spAutoFit/>
            </a:bodyPr>
            <a:lstStyle/>
            <a:p>
              <a:pPr algn="r" defTabSz="913796"/>
              <a:r>
                <a:rPr lang="ja-JP" altLang="en-US" dirty="0">
                  <a:solidFill>
                    <a:srgbClr val="00B0F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話す</a:t>
              </a:r>
              <a:endParaRPr lang="en-US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4" name="TextBox 18"/>
            <p:cNvSpPr txBox="1"/>
            <p:nvPr/>
          </p:nvSpPr>
          <p:spPr>
            <a:xfrm>
              <a:off x="6034213" y="3593749"/>
              <a:ext cx="1069525" cy="353172"/>
            </a:xfrm>
            <a:prstGeom prst="rect">
              <a:avLst/>
            </a:prstGeom>
            <a:noFill/>
          </p:spPr>
          <p:txBody>
            <a:bodyPr wrap="square" lIns="34265" tIns="17143" rIns="34265" bIns="17143" rtlCol="0" anchor="ctr">
              <a:spAutoFit/>
            </a:bodyPr>
            <a:lstStyle/>
            <a:p>
              <a:pPr algn="r" defTabSz="913796"/>
              <a:r>
                <a:rPr lang="ja-JP" altLang="en-US" dirty="0">
                  <a:solidFill>
                    <a:srgbClr val="00B0F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共有</a:t>
              </a:r>
              <a:endParaRPr lang="en-US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6" name="TextBox 15"/>
            <p:cNvSpPr txBox="1"/>
            <p:nvPr/>
          </p:nvSpPr>
          <p:spPr>
            <a:xfrm>
              <a:off x="1027975" y="3588983"/>
              <a:ext cx="1069525" cy="353172"/>
            </a:xfrm>
            <a:prstGeom prst="rect">
              <a:avLst/>
            </a:prstGeom>
            <a:noFill/>
          </p:spPr>
          <p:txBody>
            <a:bodyPr wrap="square" lIns="34265" tIns="17143" rIns="34265" bIns="17143" rtlCol="0" anchor="ctr">
              <a:spAutoFit/>
            </a:bodyPr>
            <a:lstStyle/>
            <a:p>
              <a:pPr algn="r" defTabSz="913796"/>
              <a:r>
                <a:rPr lang="ja-JP" altLang="en-US" dirty="0">
                  <a:solidFill>
                    <a:srgbClr val="00B0F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書く</a:t>
              </a:r>
              <a:endParaRPr lang="en-US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00000">
              <a:off x="7275299" y="3429877"/>
              <a:ext cx="1075340" cy="1075340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59119" y="3563087"/>
              <a:ext cx="784965" cy="784965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966113" y="3563086"/>
              <a:ext cx="784965" cy="784965"/>
            </a:xfrm>
            <a:prstGeom prst="rect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1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285" y="3573423"/>
              <a:ext cx="680353" cy="680353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1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628513" y="3515875"/>
              <a:ext cx="747225" cy="832176"/>
            </a:xfrm>
            <a:prstGeom prst="rect">
              <a:avLst/>
            </a:prstGeom>
          </p:spPr>
        </p:pic>
        <p:sp>
          <p:nvSpPr>
            <p:cNvPr id="25" name="TextBox 19"/>
            <p:cNvSpPr txBox="1"/>
            <p:nvPr/>
          </p:nvSpPr>
          <p:spPr>
            <a:xfrm>
              <a:off x="7795714" y="3583699"/>
              <a:ext cx="882435" cy="353172"/>
            </a:xfrm>
            <a:prstGeom prst="rect">
              <a:avLst/>
            </a:prstGeom>
            <a:noFill/>
          </p:spPr>
          <p:txBody>
            <a:bodyPr wrap="square" lIns="34265" tIns="17143" rIns="34265" bIns="17143" rtlCol="0" anchor="ctr">
              <a:spAutoFit/>
            </a:bodyPr>
            <a:lstStyle/>
            <a:p>
              <a:pPr algn="r" defTabSz="913796"/>
              <a:r>
                <a:rPr lang="ja-JP" altLang="en-US" dirty="0">
                  <a:solidFill>
                    <a:srgbClr val="FF0066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描く</a:t>
              </a:r>
              <a:endParaRPr lang="en-US" dirty="0">
                <a:solidFill>
                  <a:srgbClr val="FF006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88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18000" decel="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6635 L -5.55556E-7 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33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2000" decel="59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>
          <a:xfrm>
            <a:off x="0" y="0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54038" y="3704086"/>
            <a:ext cx="8110728" cy="1118234"/>
            <a:chOff x="554038" y="3451501"/>
            <a:chExt cx="8110728" cy="1118234"/>
          </a:xfrm>
        </p:grpSpPr>
        <p:sp>
          <p:nvSpPr>
            <p:cNvPr id="20" name="Trapezoid 19"/>
            <p:cNvSpPr/>
            <p:nvPr/>
          </p:nvSpPr>
          <p:spPr>
            <a:xfrm>
              <a:off x="554038" y="3451501"/>
              <a:ext cx="8110728" cy="742950"/>
            </a:xfrm>
            <a:prstGeom prst="trapezoid">
              <a:avLst>
                <a:gd name="adj" fmla="val 176282"/>
              </a:avLst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75000"/>
                    <a:alpha val="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mtClean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flipV="1">
              <a:off x="554038" y="4203975"/>
              <a:ext cx="8110728" cy="365760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  <a:alpha val="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mtClean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9798" y="-39790"/>
            <a:ext cx="8345488" cy="731837"/>
          </a:xfrm>
        </p:spPr>
        <p:txBody>
          <a:bodyPr/>
          <a:lstStyle/>
          <a:p>
            <a:pPr lvl="0"/>
            <a:r>
              <a:rPr lang="ja-JP" altLang="en-US" sz="2800" dirty="0" smtClean="0">
                <a:solidFill>
                  <a:schemeClr val="bg1"/>
                </a:solidFill>
                <a:ea typeface="ＭＳ Ｐゴシック" pitchFamily="50" charset="-128"/>
              </a:rPr>
              <a:t>ビジネスクラスのセキュリティ機能</a:t>
            </a:r>
            <a:endParaRPr lang="ja-JP" altLang="en-US" sz="2800" dirty="0">
              <a:solidFill>
                <a:schemeClr val="bg1"/>
              </a:solidFill>
              <a:ea typeface="ＭＳ Ｐゴシック" pitchFamily="50" charset="-128"/>
              <a:cs typeface="ＭＳ Ｐゴシック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95170" y="2432448"/>
            <a:ext cx="1298799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ja-JP" altLang="en-US" sz="1100" b="1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ルームのロック：</a:t>
            </a:r>
            <a:r>
              <a:rPr lang="ja-JP" altLang="en-US" sz="1100" dirty="0">
                <a:solidFill>
                  <a:schemeClr val="bg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ルームの参加者やコンテンツを管理*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35897" y="4831843"/>
            <a:ext cx="3817254" cy="21544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ja-JP" altLang="en-US" sz="800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*無料版には含まれていません</a:t>
            </a:r>
            <a:endParaRPr lang="ja-JP" altLang="en-US" sz="800" dirty="0">
              <a:solidFill>
                <a:schemeClr val="bg1">
                  <a:lumMod val="50000"/>
                </a:schemeClr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00794" y="1073011"/>
            <a:ext cx="2743200" cy="4732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ja-JP" altLang="en-US" sz="1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charset="-128"/>
                <a:ea typeface="MS PGothic" charset="-128"/>
                <a:cs typeface="MS PGothic" charset="-128"/>
              </a:rPr>
              <a:t>ユーザ アクセス制御</a:t>
            </a:r>
            <a:endParaRPr lang="ja-JP" altLang="en-US" sz="1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00794" y="1538949"/>
            <a:ext cx="2743200" cy="792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ja-JP" altLang="en-US" sz="16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84739" y="1073153"/>
            <a:ext cx="2743200" cy="47730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altLang="ja-JP" sz="16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charset="-128"/>
                <a:ea typeface="MS PGothic" charset="-128"/>
                <a:cs typeface="MS PGothic" charset="-128"/>
              </a:rPr>
              <a:t>IT </a:t>
            </a:r>
            <a:r>
              <a:rPr lang="ja-JP" altLang="en-US" sz="16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charset="-128"/>
                <a:ea typeface="MS PGothic" charset="-128"/>
                <a:cs typeface="MS PGothic" charset="-128"/>
              </a:rPr>
              <a:t>管理</a:t>
            </a:r>
            <a:endParaRPr lang="ja-JP" altLang="en-US" sz="16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84739" y="1550459"/>
            <a:ext cx="2743200" cy="677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ja-JP" altLang="en-US" sz="16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1" name="Right Triangle 30"/>
          <p:cNvSpPr/>
          <p:nvPr/>
        </p:nvSpPr>
        <p:spPr>
          <a:xfrm rot="18896425">
            <a:off x="7271714" y="1487120"/>
            <a:ext cx="169251" cy="216787"/>
          </a:xfrm>
          <a:prstGeom prst="rtTriangle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ja-JP" altLang="en-US" smtClean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3" name="Right Triangle 32"/>
          <p:cNvSpPr/>
          <p:nvPr/>
        </p:nvSpPr>
        <p:spPr>
          <a:xfrm rot="18896425">
            <a:off x="4480954" y="1523399"/>
            <a:ext cx="182880" cy="18288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ja-JP" altLang="en-US" smtClean="0"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4"/>
          <a:stretch/>
        </p:blipFill>
        <p:spPr>
          <a:xfrm>
            <a:off x="5646663" y="2437505"/>
            <a:ext cx="2798836" cy="168478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778499" y="1938784"/>
            <a:ext cx="2667000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ja-JP" altLang="en-US" sz="1100" b="1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追加：</a:t>
            </a:r>
            <a:r>
              <a:rPr lang="ja-JP" altLang="en-US" sz="1100" dirty="0">
                <a:solidFill>
                  <a:schemeClr val="bg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シングル サインオン、ディレクトリの同期、分析結果の表示機能を追加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78519" y="2311400"/>
            <a:ext cx="968062" cy="968498"/>
            <a:chOff x="5010703" y="1768599"/>
            <a:chExt cx="1759284" cy="1638300"/>
          </a:xfrm>
        </p:grpSpPr>
        <p:sp>
          <p:nvSpPr>
            <p:cNvPr id="38" name="L_security"/>
            <p:cNvSpPr>
              <a:spLocks noChangeAspect="1" noEditPoints="1"/>
            </p:cNvSpPr>
            <p:nvPr/>
          </p:nvSpPr>
          <p:spPr bwMode="auto">
            <a:xfrm>
              <a:off x="5609089" y="2156316"/>
              <a:ext cx="590406" cy="826564"/>
            </a:xfrm>
            <a:custGeom>
              <a:avLst/>
              <a:gdLst>
                <a:gd name="T0" fmla="*/ 361 w 373"/>
                <a:gd name="T1" fmla="*/ 205 h 520"/>
                <a:gd name="T2" fmla="*/ 309 w 373"/>
                <a:gd name="T3" fmla="*/ 198 h 520"/>
                <a:gd name="T4" fmla="*/ 309 w 373"/>
                <a:gd name="T5" fmla="*/ 122 h 520"/>
                <a:gd name="T6" fmla="*/ 186 w 373"/>
                <a:gd name="T7" fmla="*/ 0 h 520"/>
                <a:gd name="T8" fmla="*/ 64 w 373"/>
                <a:gd name="T9" fmla="*/ 122 h 520"/>
                <a:gd name="T10" fmla="*/ 64 w 373"/>
                <a:gd name="T11" fmla="*/ 198 h 520"/>
                <a:gd name="T12" fmla="*/ 11 w 373"/>
                <a:gd name="T13" fmla="*/ 205 h 520"/>
                <a:gd name="T14" fmla="*/ 0 w 373"/>
                <a:gd name="T15" fmla="*/ 357 h 520"/>
                <a:gd name="T16" fmla="*/ 11 w 373"/>
                <a:gd name="T17" fmla="*/ 508 h 520"/>
                <a:gd name="T18" fmla="*/ 186 w 373"/>
                <a:gd name="T19" fmla="*/ 520 h 520"/>
                <a:gd name="T20" fmla="*/ 361 w 373"/>
                <a:gd name="T21" fmla="*/ 508 h 520"/>
                <a:gd name="T22" fmla="*/ 373 w 373"/>
                <a:gd name="T23" fmla="*/ 357 h 520"/>
                <a:gd name="T24" fmla="*/ 361 w 373"/>
                <a:gd name="T25" fmla="*/ 205 h 520"/>
                <a:gd name="T26" fmla="*/ 121 w 373"/>
                <a:gd name="T27" fmla="*/ 122 h 520"/>
                <a:gd name="T28" fmla="*/ 186 w 373"/>
                <a:gd name="T29" fmla="*/ 57 h 520"/>
                <a:gd name="T30" fmla="*/ 252 w 373"/>
                <a:gd name="T31" fmla="*/ 122 h 520"/>
                <a:gd name="T32" fmla="*/ 252 w 373"/>
                <a:gd name="T33" fmla="*/ 195 h 520"/>
                <a:gd name="T34" fmla="*/ 186 w 373"/>
                <a:gd name="T35" fmla="*/ 194 h 520"/>
                <a:gd name="T36" fmla="*/ 121 w 373"/>
                <a:gd name="T37" fmla="*/ 195 h 520"/>
                <a:gd name="T38" fmla="*/ 121 w 373"/>
                <a:gd name="T39" fmla="*/ 122 h 520"/>
                <a:gd name="T40" fmla="*/ 102 w 373"/>
                <a:gd name="T41" fmla="*/ 463 h 520"/>
                <a:gd name="T42" fmla="*/ 79 w 373"/>
                <a:gd name="T43" fmla="*/ 440 h 520"/>
                <a:gd name="T44" fmla="*/ 102 w 373"/>
                <a:gd name="T45" fmla="*/ 417 h 520"/>
                <a:gd name="T46" fmla="*/ 126 w 373"/>
                <a:gd name="T47" fmla="*/ 440 h 520"/>
                <a:gd name="T48" fmla="*/ 102 w 373"/>
                <a:gd name="T49" fmla="*/ 463 h 520"/>
                <a:gd name="T50" fmla="*/ 102 w 373"/>
                <a:gd name="T51" fmla="*/ 391 h 520"/>
                <a:gd name="T52" fmla="*/ 79 w 373"/>
                <a:gd name="T53" fmla="*/ 368 h 520"/>
                <a:gd name="T54" fmla="*/ 102 w 373"/>
                <a:gd name="T55" fmla="*/ 345 h 520"/>
                <a:gd name="T56" fmla="*/ 126 w 373"/>
                <a:gd name="T57" fmla="*/ 368 h 520"/>
                <a:gd name="T58" fmla="*/ 102 w 373"/>
                <a:gd name="T59" fmla="*/ 391 h 520"/>
                <a:gd name="T60" fmla="*/ 184 w 373"/>
                <a:gd name="T61" fmla="*/ 463 h 520"/>
                <a:gd name="T62" fmla="*/ 161 w 373"/>
                <a:gd name="T63" fmla="*/ 440 h 520"/>
                <a:gd name="T64" fmla="*/ 184 w 373"/>
                <a:gd name="T65" fmla="*/ 417 h 520"/>
                <a:gd name="T66" fmla="*/ 207 w 373"/>
                <a:gd name="T67" fmla="*/ 440 h 520"/>
                <a:gd name="T68" fmla="*/ 184 w 373"/>
                <a:gd name="T69" fmla="*/ 463 h 520"/>
                <a:gd name="T70" fmla="*/ 184 w 373"/>
                <a:gd name="T71" fmla="*/ 391 h 520"/>
                <a:gd name="T72" fmla="*/ 161 w 373"/>
                <a:gd name="T73" fmla="*/ 368 h 520"/>
                <a:gd name="T74" fmla="*/ 184 w 373"/>
                <a:gd name="T75" fmla="*/ 345 h 520"/>
                <a:gd name="T76" fmla="*/ 207 w 373"/>
                <a:gd name="T77" fmla="*/ 368 h 520"/>
                <a:gd name="T78" fmla="*/ 184 w 373"/>
                <a:gd name="T79" fmla="*/ 391 h 520"/>
                <a:gd name="T80" fmla="*/ 265 w 373"/>
                <a:gd name="T81" fmla="*/ 463 h 520"/>
                <a:gd name="T82" fmla="*/ 242 w 373"/>
                <a:gd name="T83" fmla="*/ 440 h 520"/>
                <a:gd name="T84" fmla="*/ 265 w 373"/>
                <a:gd name="T85" fmla="*/ 417 h 520"/>
                <a:gd name="T86" fmla="*/ 289 w 373"/>
                <a:gd name="T87" fmla="*/ 440 h 520"/>
                <a:gd name="T88" fmla="*/ 265 w 373"/>
                <a:gd name="T89" fmla="*/ 463 h 520"/>
                <a:gd name="T90" fmla="*/ 265 w 373"/>
                <a:gd name="T91" fmla="*/ 391 h 520"/>
                <a:gd name="T92" fmla="*/ 242 w 373"/>
                <a:gd name="T93" fmla="*/ 368 h 520"/>
                <a:gd name="T94" fmla="*/ 265 w 373"/>
                <a:gd name="T95" fmla="*/ 345 h 520"/>
                <a:gd name="T96" fmla="*/ 289 w 373"/>
                <a:gd name="T97" fmla="*/ 368 h 520"/>
                <a:gd name="T98" fmla="*/ 265 w 373"/>
                <a:gd name="T99" fmla="*/ 391 h 520"/>
                <a:gd name="T100" fmla="*/ 297 w 373"/>
                <a:gd name="T101" fmla="*/ 300 h 520"/>
                <a:gd name="T102" fmla="*/ 186 w 373"/>
                <a:gd name="T103" fmla="*/ 303 h 520"/>
                <a:gd name="T104" fmla="*/ 75 w 373"/>
                <a:gd name="T105" fmla="*/ 300 h 520"/>
                <a:gd name="T106" fmla="*/ 70 w 373"/>
                <a:gd name="T107" fmla="*/ 275 h 520"/>
                <a:gd name="T108" fmla="*/ 75 w 373"/>
                <a:gd name="T109" fmla="*/ 251 h 520"/>
                <a:gd name="T110" fmla="*/ 186 w 373"/>
                <a:gd name="T111" fmla="*/ 247 h 520"/>
                <a:gd name="T112" fmla="*/ 186 w 373"/>
                <a:gd name="T113" fmla="*/ 247 h 520"/>
                <a:gd name="T114" fmla="*/ 297 w 373"/>
                <a:gd name="T115" fmla="*/ 251 h 520"/>
                <a:gd name="T116" fmla="*/ 303 w 373"/>
                <a:gd name="T117" fmla="*/ 275 h 520"/>
                <a:gd name="T118" fmla="*/ 297 w 373"/>
                <a:gd name="T119" fmla="*/ 30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73" h="520">
                  <a:moveTo>
                    <a:pt x="361" y="205"/>
                  </a:moveTo>
                  <a:cubicBezTo>
                    <a:pt x="354" y="202"/>
                    <a:pt x="334" y="200"/>
                    <a:pt x="309" y="198"/>
                  </a:cubicBezTo>
                  <a:cubicBezTo>
                    <a:pt x="309" y="122"/>
                    <a:pt x="309" y="122"/>
                    <a:pt x="309" y="122"/>
                  </a:cubicBezTo>
                  <a:cubicBezTo>
                    <a:pt x="309" y="55"/>
                    <a:pt x="254" y="0"/>
                    <a:pt x="186" y="0"/>
                  </a:cubicBezTo>
                  <a:cubicBezTo>
                    <a:pt x="119" y="0"/>
                    <a:pt x="64" y="55"/>
                    <a:pt x="64" y="122"/>
                  </a:cubicBezTo>
                  <a:cubicBezTo>
                    <a:pt x="64" y="198"/>
                    <a:pt x="64" y="198"/>
                    <a:pt x="64" y="198"/>
                  </a:cubicBezTo>
                  <a:cubicBezTo>
                    <a:pt x="39" y="200"/>
                    <a:pt x="18" y="202"/>
                    <a:pt x="11" y="205"/>
                  </a:cubicBezTo>
                  <a:cubicBezTo>
                    <a:pt x="4" y="226"/>
                    <a:pt x="0" y="304"/>
                    <a:pt x="0" y="357"/>
                  </a:cubicBezTo>
                  <a:cubicBezTo>
                    <a:pt x="0" y="410"/>
                    <a:pt x="4" y="487"/>
                    <a:pt x="11" y="508"/>
                  </a:cubicBezTo>
                  <a:cubicBezTo>
                    <a:pt x="29" y="515"/>
                    <a:pt x="127" y="520"/>
                    <a:pt x="186" y="520"/>
                  </a:cubicBezTo>
                  <a:cubicBezTo>
                    <a:pt x="246" y="520"/>
                    <a:pt x="343" y="515"/>
                    <a:pt x="361" y="508"/>
                  </a:cubicBezTo>
                  <a:cubicBezTo>
                    <a:pt x="368" y="487"/>
                    <a:pt x="373" y="410"/>
                    <a:pt x="373" y="357"/>
                  </a:cubicBezTo>
                  <a:cubicBezTo>
                    <a:pt x="373" y="304"/>
                    <a:pt x="368" y="226"/>
                    <a:pt x="361" y="205"/>
                  </a:cubicBezTo>
                  <a:close/>
                  <a:moveTo>
                    <a:pt x="121" y="122"/>
                  </a:moveTo>
                  <a:cubicBezTo>
                    <a:pt x="121" y="86"/>
                    <a:pt x="150" y="57"/>
                    <a:pt x="186" y="57"/>
                  </a:cubicBezTo>
                  <a:cubicBezTo>
                    <a:pt x="222" y="57"/>
                    <a:pt x="252" y="86"/>
                    <a:pt x="252" y="122"/>
                  </a:cubicBezTo>
                  <a:cubicBezTo>
                    <a:pt x="252" y="195"/>
                    <a:pt x="252" y="195"/>
                    <a:pt x="252" y="195"/>
                  </a:cubicBezTo>
                  <a:cubicBezTo>
                    <a:pt x="228" y="194"/>
                    <a:pt x="205" y="194"/>
                    <a:pt x="186" y="194"/>
                  </a:cubicBezTo>
                  <a:cubicBezTo>
                    <a:pt x="167" y="194"/>
                    <a:pt x="144" y="194"/>
                    <a:pt x="121" y="195"/>
                  </a:cubicBezTo>
                  <a:lnTo>
                    <a:pt x="121" y="122"/>
                  </a:lnTo>
                  <a:close/>
                  <a:moveTo>
                    <a:pt x="102" y="463"/>
                  </a:moveTo>
                  <a:cubicBezTo>
                    <a:pt x="90" y="463"/>
                    <a:pt x="79" y="453"/>
                    <a:pt x="79" y="440"/>
                  </a:cubicBezTo>
                  <a:cubicBezTo>
                    <a:pt x="79" y="427"/>
                    <a:pt x="90" y="417"/>
                    <a:pt x="102" y="417"/>
                  </a:cubicBezTo>
                  <a:cubicBezTo>
                    <a:pt x="115" y="417"/>
                    <a:pt x="126" y="427"/>
                    <a:pt x="126" y="440"/>
                  </a:cubicBezTo>
                  <a:cubicBezTo>
                    <a:pt x="126" y="453"/>
                    <a:pt x="115" y="463"/>
                    <a:pt x="102" y="463"/>
                  </a:cubicBezTo>
                  <a:close/>
                  <a:moveTo>
                    <a:pt x="102" y="391"/>
                  </a:moveTo>
                  <a:cubicBezTo>
                    <a:pt x="90" y="391"/>
                    <a:pt x="79" y="381"/>
                    <a:pt x="79" y="368"/>
                  </a:cubicBezTo>
                  <a:cubicBezTo>
                    <a:pt x="79" y="355"/>
                    <a:pt x="90" y="345"/>
                    <a:pt x="102" y="345"/>
                  </a:cubicBezTo>
                  <a:cubicBezTo>
                    <a:pt x="115" y="345"/>
                    <a:pt x="126" y="355"/>
                    <a:pt x="126" y="368"/>
                  </a:cubicBezTo>
                  <a:cubicBezTo>
                    <a:pt x="126" y="381"/>
                    <a:pt x="115" y="391"/>
                    <a:pt x="102" y="391"/>
                  </a:cubicBezTo>
                  <a:close/>
                  <a:moveTo>
                    <a:pt x="184" y="463"/>
                  </a:moveTo>
                  <a:cubicBezTo>
                    <a:pt x="171" y="463"/>
                    <a:pt x="161" y="453"/>
                    <a:pt x="161" y="440"/>
                  </a:cubicBezTo>
                  <a:cubicBezTo>
                    <a:pt x="161" y="427"/>
                    <a:pt x="171" y="417"/>
                    <a:pt x="184" y="417"/>
                  </a:cubicBezTo>
                  <a:cubicBezTo>
                    <a:pt x="197" y="417"/>
                    <a:pt x="207" y="427"/>
                    <a:pt x="207" y="440"/>
                  </a:cubicBezTo>
                  <a:cubicBezTo>
                    <a:pt x="207" y="453"/>
                    <a:pt x="197" y="463"/>
                    <a:pt x="184" y="463"/>
                  </a:cubicBezTo>
                  <a:close/>
                  <a:moveTo>
                    <a:pt x="184" y="391"/>
                  </a:moveTo>
                  <a:cubicBezTo>
                    <a:pt x="171" y="391"/>
                    <a:pt x="161" y="381"/>
                    <a:pt x="161" y="368"/>
                  </a:cubicBezTo>
                  <a:cubicBezTo>
                    <a:pt x="161" y="355"/>
                    <a:pt x="171" y="345"/>
                    <a:pt x="184" y="345"/>
                  </a:cubicBezTo>
                  <a:cubicBezTo>
                    <a:pt x="197" y="345"/>
                    <a:pt x="207" y="355"/>
                    <a:pt x="207" y="368"/>
                  </a:cubicBezTo>
                  <a:cubicBezTo>
                    <a:pt x="207" y="381"/>
                    <a:pt x="197" y="391"/>
                    <a:pt x="184" y="391"/>
                  </a:cubicBezTo>
                  <a:close/>
                  <a:moveTo>
                    <a:pt x="265" y="463"/>
                  </a:moveTo>
                  <a:cubicBezTo>
                    <a:pt x="252" y="463"/>
                    <a:pt x="242" y="453"/>
                    <a:pt x="242" y="440"/>
                  </a:cubicBezTo>
                  <a:cubicBezTo>
                    <a:pt x="242" y="427"/>
                    <a:pt x="252" y="417"/>
                    <a:pt x="265" y="417"/>
                  </a:cubicBezTo>
                  <a:cubicBezTo>
                    <a:pt x="278" y="417"/>
                    <a:pt x="289" y="427"/>
                    <a:pt x="289" y="440"/>
                  </a:cubicBezTo>
                  <a:cubicBezTo>
                    <a:pt x="289" y="453"/>
                    <a:pt x="278" y="463"/>
                    <a:pt x="265" y="463"/>
                  </a:cubicBezTo>
                  <a:close/>
                  <a:moveTo>
                    <a:pt x="265" y="391"/>
                  </a:moveTo>
                  <a:cubicBezTo>
                    <a:pt x="252" y="391"/>
                    <a:pt x="242" y="381"/>
                    <a:pt x="242" y="368"/>
                  </a:cubicBezTo>
                  <a:cubicBezTo>
                    <a:pt x="242" y="355"/>
                    <a:pt x="252" y="345"/>
                    <a:pt x="265" y="345"/>
                  </a:cubicBezTo>
                  <a:cubicBezTo>
                    <a:pt x="278" y="345"/>
                    <a:pt x="289" y="355"/>
                    <a:pt x="289" y="368"/>
                  </a:cubicBezTo>
                  <a:cubicBezTo>
                    <a:pt x="289" y="381"/>
                    <a:pt x="278" y="391"/>
                    <a:pt x="265" y="391"/>
                  </a:cubicBezTo>
                  <a:close/>
                  <a:moveTo>
                    <a:pt x="297" y="300"/>
                  </a:moveTo>
                  <a:cubicBezTo>
                    <a:pt x="288" y="302"/>
                    <a:pt x="227" y="303"/>
                    <a:pt x="186" y="303"/>
                  </a:cubicBezTo>
                  <a:cubicBezTo>
                    <a:pt x="145" y="303"/>
                    <a:pt x="84" y="302"/>
                    <a:pt x="75" y="300"/>
                  </a:cubicBezTo>
                  <a:cubicBezTo>
                    <a:pt x="72" y="293"/>
                    <a:pt x="70" y="284"/>
                    <a:pt x="70" y="275"/>
                  </a:cubicBezTo>
                  <a:cubicBezTo>
                    <a:pt x="70" y="266"/>
                    <a:pt x="72" y="258"/>
                    <a:pt x="75" y="251"/>
                  </a:cubicBezTo>
                  <a:cubicBezTo>
                    <a:pt x="84" y="249"/>
                    <a:pt x="145" y="247"/>
                    <a:pt x="186" y="247"/>
                  </a:cubicBezTo>
                  <a:cubicBezTo>
                    <a:pt x="186" y="247"/>
                    <a:pt x="186" y="247"/>
                    <a:pt x="186" y="247"/>
                  </a:cubicBezTo>
                  <a:cubicBezTo>
                    <a:pt x="227" y="247"/>
                    <a:pt x="288" y="249"/>
                    <a:pt x="297" y="251"/>
                  </a:cubicBezTo>
                  <a:cubicBezTo>
                    <a:pt x="301" y="258"/>
                    <a:pt x="303" y="266"/>
                    <a:pt x="303" y="275"/>
                  </a:cubicBezTo>
                  <a:cubicBezTo>
                    <a:pt x="303" y="284"/>
                    <a:pt x="301" y="293"/>
                    <a:pt x="297" y="30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>
                <a:solidFill>
                  <a:prstClr val="white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9" name="L_itteration"/>
            <p:cNvSpPr>
              <a:spLocks noChangeAspect="1" noEditPoints="1"/>
            </p:cNvSpPr>
            <p:nvPr/>
          </p:nvSpPr>
          <p:spPr bwMode="auto">
            <a:xfrm>
              <a:off x="5010703" y="1768599"/>
              <a:ext cx="1759284" cy="1638300"/>
            </a:xfrm>
            <a:custGeom>
              <a:avLst/>
              <a:gdLst>
                <a:gd name="T0" fmla="*/ 421 w 520"/>
                <a:gd name="T1" fmla="*/ 310 h 482"/>
                <a:gd name="T2" fmla="*/ 481 w 520"/>
                <a:gd name="T3" fmla="*/ 335 h 482"/>
                <a:gd name="T4" fmla="*/ 430 w 520"/>
                <a:gd name="T5" fmla="*/ 411 h 482"/>
                <a:gd name="T6" fmla="*/ 353 w 520"/>
                <a:gd name="T7" fmla="*/ 463 h 482"/>
                <a:gd name="T8" fmla="*/ 260 w 520"/>
                <a:gd name="T9" fmla="*/ 482 h 482"/>
                <a:gd name="T10" fmla="*/ 166 w 520"/>
                <a:gd name="T11" fmla="*/ 463 h 482"/>
                <a:gd name="T12" fmla="*/ 89 w 520"/>
                <a:gd name="T13" fmla="*/ 411 h 482"/>
                <a:gd name="T14" fmla="*/ 49 w 520"/>
                <a:gd name="T15" fmla="*/ 357 h 482"/>
                <a:gd name="T16" fmla="*/ 0 w 520"/>
                <a:gd name="T17" fmla="*/ 378 h 482"/>
                <a:gd name="T18" fmla="*/ 20 w 520"/>
                <a:gd name="T19" fmla="*/ 210 h 482"/>
                <a:gd name="T20" fmla="*/ 155 w 520"/>
                <a:gd name="T21" fmla="*/ 312 h 482"/>
                <a:gd name="T22" fmla="*/ 109 w 520"/>
                <a:gd name="T23" fmla="*/ 332 h 482"/>
                <a:gd name="T24" fmla="*/ 135 w 520"/>
                <a:gd name="T25" fmla="*/ 365 h 482"/>
                <a:gd name="T26" fmla="*/ 191 w 520"/>
                <a:gd name="T27" fmla="*/ 403 h 482"/>
                <a:gd name="T28" fmla="*/ 260 w 520"/>
                <a:gd name="T29" fmla="*/ 417 h 482"/>
                <a:gd name="T30" fmla="*/ 328 w 520"/>
                <a:gd name="T31" fmla="*/ 403 h 482"/>
                <a:gd name="T32" fmla="*/ 384 w 520"/>
                <a:gd name="T33" fmla="*/ 365 h 482"/>
                <a:gd name="T34" fmla="*/ 421 w 520"/>
                <a:gd name="T35" fmla="*/ 310 h 482"/>
                <a:gd name="T36" fmla="*/ 471 w 520"/>
                <a:gd name="T37" fmla="*/ 125 h 482"/>
                <a:gd name="T38" fmla="*/ 430 w 520"/>
                <a:gd name="T39" fmla="*/ 71 h 482"/>
                <a:gd name="T40" fmla="*/ 353 w 520"/>
                <a:gd name="T41" fmla="*/ 19 h 482"/>
                <a:gd name="T42" fmla="*/ 260 w 520"/>
                <a:gd name="T43" fmla="*/ 0 h 482"/>
                <a:gd name="T44" fmla="*/ 166 w 520"/>
                <a:gd name="T45" fmla="*/ 19 h 482"/>
                <a:gd name="T46" fmla="*/ 89 w 520"/>
                <a:gd name="T47" fmla="*/ 71 h 482"/>
                <a:gd name="T48" fmla="*/ 38 w 520"/>
                <a:gd name="T49" fmla="*/ 148 h 482"/>
                <a:gd name="T50" fmla="*/ 98 w 520"/>
                <a:gd name="T51" fmla="*/ 173 h 482"/>
                <a:gd name="T52" fmla="*/ 135 w 520"/>
                <a:gd name="T53" fmla="*/ 117 h 482"/>
                <a:gd name="T54" fmla="*/ 191 w 520"/>
                <a:gd name="T55" fmla="*/ 79 h 482"/>
                <a:gd name="T56" fmla="*/ 260 w 520"/>
                <a:gd name="T57" fmla="*/ 66 h 482"/>
                <a:gd name="T58" fmla="*/ 328 w 520"/>
                <a:gd name="T59" fmla="*/ 79 h 482"/>
                <a:gd name="T60" fmla="*/ 384 w 520"/>
                <a:gd name="T61" fmla="*/ 117 h 482"/>
                <a:gd name="T62" fmla="*/ 410 w 520"/>
                <a:gd name="T63" fmla="*/ 151 h 482"/>
                <a:gd name="T64" fmla="*/ 364 w 520"/>
                <a:gd name="T65" fmla="*/ 170 h 482"/>
                <a:gd name="T66" fmla="*/ 499 w 520"/>
                <a:gd name="T67" fmla="*/ 272 h 482"/>
                <a:gd name="T68" fmla="*/ 520 w 520"/>
                <a:gd name="T69" fmla="*/ 105 h 482"/>
                <a:gd name="T70" fmla="*/ 471 w 520"/>
                <a:gd name="T71" fmla="*/ 125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20" h="482">
                  <a:moveTo>
                    <a:pt x="421" y="310"/>
                  </a:moveTo>
                  <a:cubicBezTo>
                    <a:pt x="481" y="335"/>
                    <a:pt x="481" y="335"/>
                    <a:pt x="481" y="335"/>
                  </a:cubicBezTo>
                  <a:cubicBezTo>
                    <a:pt x="469" y="364"/>
                    <a:pt x="452" y="389"/>
                    <a:pt x="430" y="411"/>
                  </a:cubicBezTo>
                  <a:cubicBezTo>
                    <a:pt x="408" y="434"/>
                    <a:pt x="382" y="451"/>
                    <a:pt x="353" y="463"/>
                  </a:cubicBezTo>
                  <a:cubicBezTo>
                    <a:pt x="324" y="476"/>
                    <a:pt x="292" y="482"/>
                    <a:pt x="260" y="482"/>
                  </a:cubicBezTo>
                  <a:cubicBezTo>
                    <a:pt x="227" y="482"/>
                    <a:pt x="196" y="476"/>
                    <a:pt x="166" y="463"/>
                  </a:cubicBezTo>
                  <a:cubicBezTo>
                    <a:pt x="137" y="451"/>
                    <a:pt x="111" y="434"/>
                    <a:pt x="89" y="411"/>
                  </a:cubicBezTo>
                  <a:cubicBezTo>
                    <a:pt x="73" y="395"/>
                    <a:pt x="59" y="377"/>
                    <a:pt x="49" y="357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20" y="210"/>
                    <a:pt x="20" y="210"/>
                    <a:pt x="20" y="210"/>
                  </a:cubicBezTo>
                  <a:cubicBezTo>
                    <a:pt x="155" y="312"/>
                    <a:pt x="155" y="312"/>
                    <a:pt x="155" y="312"/>
                  </a:cubicBezTo>
                  <a:cubicBezTo>
                    <a:pt x="109" y="332"/>
                    <a:pt x="109" y="332"/>
                    <a:pt x="109" y="332"/>
                  </a:cubicBezTo>
                  <a:cubicBezTo>
                    <a:pt x="116" y="344"/>
                    <a:pt x="125" y="355"/>
                    <a:pt x="135" y="365"/>
                  </a:cubicBezTo>
                  <a:cubicBezTo>
                    <a:pt x="152" y="381"/>
                    <a:pt x="170" y="394"/>
                    <a:pt x="191" y="403"/>
                  </a:cubicBezTo>
                  <a:cubicBezTo>
                    <a:pt x="213" y="412"/>
                    <a:pt x="236" y="417"/>
                    <a:pt x="260" y="417"/>
                  </a:cubicBezTo>
                  <a:cubicBezTo>
                    <a:pt x="283" y="417"/>
                    <a:pt x="306" y="412"/>
                    <a:pt x="328" y="403"/>
                  </a:cubicBezTo>
                  <a:cubicBezTo>
                    <a:pt x="349" y="394"/>
                    <a:pt x="368" y="381"/>
                    <a:pt x="384" y="365"/>
                  </a:cubicBezTo>
                  <a:cubicBezTo>
                    <a:pt x="400" y="349"/>
                    <a:pt x="412" y="330"/>
                    <a:pt x="421" y="310"/>
                  </a:cubicBezTo>
                  <a:close/>
                  <a:moveTo>
                    <a:pt x="471" y="125"/>
                  </a:moveTo>
                  <a:cubicBezTo>
                    <a:pt x="460" y="105"/>
                    <a:pt x="446" y="87"/>
                    <a:pt x="430" y="71"/>
                  </a:cubicBezTo>
                  <a:cubicBezTo>
                    <a:pt x="408" y="49"/>
                    <a:pt x="382" y="32"/>
                    <a:pt x="353" y="19"/>
                  </a:cubicBezTo>
                  <a:cubicBezTo>
                    <a:pt x="324" y="7"/>
                    <a:pt x="292" y="0"/>
                    <a:pt x="260" y="0"/>
                  </a:cubicBezTo>
                  <a:cubicBezTo>
                    <a:pt x="227" y="0"/>
                    <a:pt x="196" y="7"/>
                    <a:pt x="166" y="19"/>
                  </a:cubicBezTo>
                  <a:cubicBezTo>
                    <a:pt x="137" y="32"/>
                    <a:pt x="111" y="49"/>
                    <a:pt x="89" y="71"/>
                  </a:cubicBezTo>
                  <a:cubicBezTo>
                    <a:pt x="67" y="93"/>
                    <a:pt x="50" y="119"/>
                    <a:pt x="38" y="148"/>
                  </a:cubicBezTo>
                  <a:cubicBezTo>
                    <a:pt x="98" y="173"/>
                    <a:pt x="98" y="173"/>
                    <a:pt x="98" y="173"/>
                  </a:cubicBezTo>
                  <a:cubicBezTo>
                    <a:pt x="107" y="152"/>
                    <a:pt x="119" y="133"/>
                    <a:pt x="135" y="117"/>
                  </a:cubicBezTo>
                  <a:cubicBezTo>
                    <a:pt x="152" y="101"/>
                    <a:pt x="170" y="88"/>
                    <a:pt x="191" y="79"/>
                  </a:cubicBezTo>
                  <a:cubicBezTo>
                    <a:pt x="213" y="70"/>
                    <a:pt x="236" y="66"/>
                    <a:pt x="260" y="66"/>
                  </a:cubicBezTo>
                  <a:cubicBezTo>
                    <a:pt x="283" y="66"/>
                    <a:pt x="306" y="70"/>
                    <a:pt x="328" y="79"/>
                  </a:cubicBezTo>
                  <a:cubicBezTo>
                    <a:pt x="349" y="88"/>
                    <a:pt x="368" y="101"/>
                    <a:pt x="384" y="117"/>
                  </a:cubicBezTo>
                  <a:cubicBezTo>
                    <a:pt x="394" y="127"/>
                    <a:pt x="403" y="139"/>
                    <a:pt x="410" y="151"/>
                  </a:cubicBezTo>
                  <a:cubicBezTo>
                    <a:pt x="364" y="170"/>
                    <a:pt x="364" y="170"/>
                    <a:pt x="364" y="170"/>
                  </a:cubicBezTo>
                  <a:cubicBezTo>
                    <a:pt x="499" y="272"/>
                    <a:pt x="499" y="272"/>
                    <a:pt x="499" y="272"/>
                  </a:cubicBezTo>
                  <a:cubicBezTo>
                    <a:pt x="520" y="105"/>
                    <a:pt x="520" y="105"/>
                    <a:pt x="520" y="105"/>
                  </a:cubicBezTo>
                  <a:lnTo>
                    <a:pt x="471" y="12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1600">
                <a:solidFill>
                  <a:prstClr val="white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46581" y="2270419"/>
            <a:ext cx="1606089" cy="93871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/>
            <a:r>
              <a:rPr lang="ja-JP" altLang="en-US" sz="1100" b="1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エンド ツー エンドの</a:t>
            </a:r>
            <a:r>
              <a:rPr lang="en-US" altLang="ja-JP" sz="1100" b="1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altLang="ja-JP" sz="1100" b="1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</a:br>
            <a:r>
              <a:rPr lang="ja-JP" altLang="en-US" sz="1100" b="1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暗号化</a:t>
            </a:r>
            <a:r>
              <a:rPr lang="ja-JP" altLang="en-US" sz="1100" b="1" dirty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：</a:t>
            </a:r>
            <a:r>
              <a:rPr lang="ja-JP" altLang="en-US" sz="1100" dirty="0" smtClean="0">
                <a:solidFill>
                  <a:schemeClr val="bg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クラウド内の</a:t>
            </a:r>
            <a:r>
              <a:rPr lang="en-US" altLang="ja-JP" sz="1100" dirty="0" smtClean="0">
                <a:solidFill>
                  <a:schemeClr val="bg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altLang="ja-JP" sz="1100" dirty="0" smtClean="0">
                <a:solidFill>
                  <a:schemeClr val="bg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</a:br>
            <a:r>
              <a:rPr lang="ja-JP" altLang="en-US" sz="1100" dirty="0" smtClean="0">
                <a:solidFill>
                  <a:schemeClr val="bg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エンドツーエンドの暗号化、および送信データやメディアの暗号化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8760" y="1073150"/>
            <a:ext cx="2743200" cy="47321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ja-JP" altLang="en-US" sz="16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charset="-128"/>
                <a:ea typeface="MS PGothic" charset="-128"/>
                <a:cs typeface="MS PGothic" charset="-128"/>
              </a:rPr>
              <a:t>暗号化</a:t>
            </a:r>
            <a:endParaRPr lang="ja-JP" altLang="en-US" sz="16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2" name="Right Triangle 41"/>
          <p:cNvSpPr/>
          <p:nvPr/>
        </p:nvSpPr>
        <p:spPr>
          <a:xfrm rot="18896425">
            <a:off x="1708920" y="1516477"/>
            <a:ext cx="182880" cy="182880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ja-JP" altLang="en-US" smtClean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28760" y="1543709"/>
            <a:ext cx="2743200" cy="744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ja-JP" altLang="en-US" sz="16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2" name="Picture 1" descr="iPhone_room-details_device_780x1587_v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68" y="2095160"/>
            <a:ext cx="1022605" cy="2080607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V="1">
            <a:off x="3749747" y="3056895"/>
            <a:ext cx="1088445" cy="2"/>
          </a:xfrm>
          <a:prstGeom prst="straightConnector1">
            <a:avLst/>
          </a:prstGeom>
          <a:ln w="6350" cmpd="sng">
            <a:solidFill>
              <a:schemeClr val="tx2"/>
            </a:solidFill>
            <a:headEnd type="none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7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15829" y="0"/>
            <a:ext cx="109756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0" y="2"/>
            <a:ext cx="9144000" cy="5143499"/>
          </a:xfrm>
          <a:prstGeom prst="rect">
            <a:avLst/>
          </a:prstGeom>
          <a:gradFill flip="none" rotWithShape="1">
            <a:gsLst>
              <a:gs pos="67000">
                <a:schemeClr val="tx1">
                  <a:alpha val="0"/>
                </a:schemeClr>
              </a:gs>
              <a:gs pos="100000">
                <a:schemeClr val="tx1">
                  <a:alpha val="42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385798"/>
            <a:endParaRPr lang="en-US" sz="11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495301" y="982521"/>
            <a:ext cx="8153400" cy="3543759"/>
            <a:chOff x="495301" y="982521"/>
            <a:chExt cx="8153400" cy="3543759"/>
          </a:xfrm>
        </p:grpSpPr>
        <p:sp>
          <p:nvSpPr>
            <p:cNvPr id="6" name="Rectangle 24"/>
            <p:cNvSpPr/>
            <p:nvPr/>
          </p:nvSpPr>
          <p:spPr>
            <a:xfrm>
              <a:off x="495301" y="1524889"/>
              <a:ext cx="2693022" cy="3001391"/>
            </a:xfrm>
            <a:prstGeom prst="rect">
              <a:avLst/>
            </a:prstGeom>
            <a:solidFill>
              <a:schemeClr val="bg1">
                <a:lumMod val="95000"/>
                <a:alpha val="8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0" rtlCol="0" anchor="t" anchorCtr="1"/>
            <a:lstStyle/>
            <a:p>
              <a:endParaRPr lang="en-US" sz="1600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  <a:p>
              <a:endParaRPr lang="en-US" sz="1600" dirty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  <a:p>
              <a:endParaRPr lang="en-US" sz="1600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  <a:p>
              <a:r>
                <a:rPr lang="en-US" altLang="ja-JP" sz="1600" dirty="0" smtClean="0">
                  <a:solidFill>
                    <a:schemeClr val="tx1">
                      <a:lumMod val="50000"/>
                    </a:schemeClr>
                  </a:solidFill>
                  <a:latin typeface="MS PGothic" charset="-128"/>
                  <a:ea typeface="MS PGothic" charset="-128"/>
                  <a:cs typeface="MS PGothic" charset="-128"/>
                </a:rPr>
                <a:t>2018</a:t>
              </a:r>
              <a:r>
                <a:rPr lang="ja-JP" altLang="en-US" sz="1600" dirty="0" smtClean="0">
                  <a:solidFill>
                    <a:schemeClr val="tx1">
                      <a:lumMod val="50000"/>
                    </a:schemeClr>
                  </a:solidFill>
                  <a:latin typeface="MS PGothic" charset="-128"/>
                  <a:ea typeface="MS PGothic" charset="-128"/>
                  <a:cs typeface="MS PGothic" charset="-128"/>
                </a:rPr>
                <a:t>年までにはチームのコーディネート、コミュニケーションの</a:t>
              </a:r>
              <a:r>
                <a:rPr lang="en-US" altLang="ja-JP" sz="1600" dirty="0" smtClean="0">
                  <a:solidFill>
                    <a:schemeClr val="tx1">
                      <a:lumMod val="50000"/>
                    </a:schemeClr>
                  </a:solidFill>
                  <a:latin typeface="MS PGothic" charset="-128"/>
                  <a:ea typeface="MS PGothic" charset="-128"/>
                  <a:cs typeface="MS PGothic" charset="-128"/>
                </a:rPr>
                <a:t>50</a:t>
              </a:r>
              <a:r>
                <a:rPr lang="ja-JP" altLang="en-US" sz="1600" dirty="0" smtClean="0">
                  <a:solidFill>
                    <a:schemeClr val="tx1">
                      <a:lumMod val="50000"/>
                    </a:schemeClr>
                  </a:solidFill>
                  <a:latin typeface="MS PGothic" charset="-128"/>
                  <a:ea typeface="MS PGothic" charset="-128"/>
                  <a:cs typeface="MS PGothic" charset="-128"/>
                </a:rPr>
                <a:t>％がモバイル グループコラボレーション ツールによって行われる</a:t>
              </a:r>
              <a:endParaRPr lang="en-US" sz="1600" dirty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" name="Rectangle 28"/>
            <p:cNvSpPr/>
            <p:nvPr/>
          </p:nvSpPr>
          <p:spPr>
            <a:xfrm>
              <a:off x="3223936" y="1524889"/>
              <a:ext cx="2693022" cy="3001391"/>
            </a:xfrm>
            <a:prstGeom prst="rect">
              <a:avLst/>
            </a:prstGeom>
            <a:solidFill>
              <a:schemeClr val="bg1">
                <a:lumMod val="95000"/>
                <a:alpha val="8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0" rtlCol="0" anchor="t" anchorCtr="1"/>
            <a:lstStyle/>
            <a:p>
              <a:endParaRPr lang="en-US" sz="1600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  <a:p>
              <a:endParaRPr lang="en-US" sz="1600" dirty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  <a:p>
              <a:endParaRPr lang="en-US" sz="1600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  <a:p>
              <a:r>
                <a:rPr lang="en-US" altLang="ja-JP" sz="1600" dirty="0" smtClean="0">
                  <a:solidFill>
                    <a:schemeClr val="tx1">
                      <a:lumMod val="50000"/>
                    </a:schemeClr>
                  </a:solidFill>
                  <a:latin typeface="MS PGothic" charset="-128"/>
                  <a:ea typeface="MS PGothic" charset="-128"/>
                  <a:cs typeface="MS PGothic" charset="-128"/>
                </a:rPr>
                <a:t>2020</a:t>
              </a:r>
              <a:r>
                <a:rPr lang="ja-JP" altLang="en-US" sz="1600" dirty="0" smtClean="0">
                  <a:solidFill>
                    <a:schemeClr val="tx1">
                      <a:lumMod val="50000"/>
                    </a:schemeClr>
                  </a:solidFill>
                  <a:latin typeface="MS PGothic" charset="-128"/>
                  <a:ea typeface="MS PGothic" charset="-128"/>
                  <a:cs typeface="MS PGothic" charset="-128"/>
                </a:rPr>
                <a:t>年までには企業の</a:t>
              </a:r>
              <a:r>
                <a:rPr lang="en-US" altLang="ja-JP" sz="1600" dirty="0" smtClean="0">
                  <a:solidFill>
                    <a:schemeClr val="tx1">
                      <a:lumMod val="50000"/>
                    </a:schemeClr>
                  </a:solidFill>
                  <a:latin typeface="MS PGothic" charset="-128"/>
                  <a:ea typeface="MS PGothic" charset="-128"/>
                  <a:cs typeface="MS PGothic" charset="-128"/>
                </a:rPr>
                <a:t>90</a:t>
              </a:r>
              <a:r>
                <a:rPr lang="ja-JP" altLang="en-US" sz="1600" dirty="0" smtClean="0">
                  <a:solidFill>
                    <a:schemeClr val="tx1">
                      <a:lumMod val="50000"/>
                    </a:schemeClr>
                  </a:solidFill>
                  <a:latin typeface="MS PGothic" charset="-128"/>
                  <a:ea typeface="MS PGothic" charset="-128"/>
                  <a:cs typeface="MS PGothic" charset="-128"/>
                </a:rPr>
                <a:t>％が社員にモバイル ワークツールを提供する</a:t>
              </a:r>
              <a:endParaRPr lang="en-US" sz="1600" dirty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" name="Rectangle 31"/>
            <p:cNvSpPr/>
            <p:nvPr/>
          </p:nvSpPr>
          <p:spPr>
            <a:xfrm>
              <a:off x="5952963" y="1524889"/>
              <a:ext cx="2693022" cy="3001391"/>
            </a:xfrm>
            <a:prstGeom prst="rect">
              <a:avLst/>
            </a:prstGeom>
            <a:solidFill>
              <a:schemeClr val="bg1">
                <a:lumMod val="95000"/>
                <a:alpha val="8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0" rtlCol="0" anchor="t" anchorCtr="1"/>
            <a:lstStyle/>
            <a:p>
              <a:endParaRPr lang="en-US" sz="1600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  <a:p>
              <a:endParaRPr lang="en-US" sz="1600" dirty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  <a:p>
              <a:endParaRPr lang="en-US" sz="1600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  <a:p>
              <a:r>
                <a:rPr lang="ja-JP" altLang="en-US" sz="1600" dirty="0" smtClean="0">
                  <a:solidFill>
                    <a:schemeClr val="tx1">
                      <a:lumMod val="50000"/>
                    </a:schemeClr>
                  </a:solidFill>
                  <a:latin typeface="MS PGothic" charset="-128"/>
                  <a:ea typeface="MS PGothic" charset="-128"/>
                  <a:cs typeface="MS PGothic" charset="-128"/>
                </a:rPr>
                <a:t>過去</a:t>
              </a:r>
              <a:r>
                <a:rPr lang="en-US" altLang="ja-JP" sz="1600" dirty="0" smtClean="0">
                  <a:solidFill>
                    <a:schemeClr val="tx1">
                      <a:lumMod val="50000"/>
                    </a:schemeClr>
                  </a:solidFill>
                  <a:latin typeface="MS PGothic" charset="-128"/>
                  <a:ea typeface="MS PGothic" charset="-128"/>
                  <a:cs typeface="MS PGothic" charset="-128"/>
                </a:rPr>
                <a:t>25</a:t>
              </a:r>
              <a:r>
                <a:rPr lang="ja-JP" altLang="en-US" sz="1600" dirty="0" smtClean="0">
                  <a:solidFill>
                    <a:schemeClr val="tx1">
                      <a:lumMod val="50000"/>
                    </a:schemeClr>
                  </a:solidFill>
                  <a:latin typeface="MS PGothic" charset="-128"/>
                  <a:ea typeface="MS PGothic" charset="-128"/>
                  <a:cs typeface="MS PGothic" charset="-128"/>
                </a:rPr>
                <a:t>年間で社員間での</a:t>
              </a:r>
              <a:r>
                <a:rPr lang="en-US" altLang="ja-JP" sz="1600" dirty="0" smtClean="0">
                  <a:solidFill>
                    <a:schemeClr val="tx1">
                      <a:lumMod val="50000"/>
                    </a:schemeClr>
                  </a:solidFill>
                  <a:latin typeface="MS PGothic" charset="-128"/>
                  <a:ea typeface="MS PGothic" charset="-128"/>
                  <a:cs typeface="MS PGothic" charset="-128"/>
                </a:rPr>
                <a:t/>
              </a:r>
              <a:br>
                <a:rPr lang="en-US" altLang="ja-JP" sz="1600" dirty="0" smtClean="0">
                  <a:solidFill>
                    <a:schemeClr val="tx1">
                      <a:lumMod val="50000"/>
                    </a:schemeClr>
                  </a:solidFill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lang="ja-JP" altLang="en-US" sz="1600" dirty="0" smtClean="0">
                  <a:solidFill>
                    <a:schemeClr val="tx1">
                      <a:lumMod val="50000"/>
                    </a:schemeClr>
                  </a:solidFill>
                  <a:latin typeface="MS PGothic" charset="-128"/>
                  <a:ea typeface="MS PGothic" charset="-128"/>
                  <a:cs typeface="MS PGothic" charset="-128"/>
                </a:rPr>
                <a:t>コラボレーティブなアクティビティは</a:t>
              </a:r>
              <a:r>
                <a:rPr lang="en-US" altLang="ja-JP" sz="1600" dirty="0" smtClean="0">
                  <a:solidFill>
                    <a:schemeClr val="tx1">
                      <a:lumMod val="50000"/>
                    </a:schemeClr>
                  </a:solidFill>
                  <a:latin typeface="MS PGothic" charset="-128"/>
                  <a:ea typeface="MS PGothic" charset="-128"/>
                  <a:cs typeface="MS PGothic" charset="-128"/>
                </a:rPr>
                <a:t>50</a:t>
              </a:r>
              <a:r>
                <a:rPr lang="ja-JP" altLang="en-US" sz="1600" dirty="0" smtClean="0">
                  <a:solidFill>
                    <a:schemeClr val="tx1">
                      <a:lumMod val="50000"/>
                    </a:schemeClr>
                  </a:solidFill>
                  <a:latin typeface="MS PGothic" charset="-128"/>
                  <a:ea typeface="MS PGothic" charset="-128"/>
                  <a:cs typeface="MS PGothic" charset="-128"/>
                </a:rPr>
                <a:t>％増加している</a:t>
              </a:r>
              <a:endParaRPr lang="en-US" sz="1600" dirty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" name="Rectangle 33"/>
            <p:cNvSpPr/>
            <p:nvPr/>
          </p:nvSpPr>
          <p:spPr>
            <a:xfrm>
              <a:off x="495301" y="982521"/>
              <a:ext cx="2693022" cy="53767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tlCol="0" anchor="ctr" anchorCtr="1"/>
            <a:lstStyle/>
            <a:p>
              <a:pPr algn="ctr"/>
              <a:r>
                <a:rPr lang="ja-JP" altLang="en-US" sz="1600" dirty="0" smtClean="0">
                  <a:latin typeface="MS PGothic" charset="-128"/>
                  <a:ea typeface="MS PGothic" charset="-128"/>
                  <a:cs typeface="MS PGothic" charset="-128"/>
                </a:rPr>
                <a:t>モバイル メッセージング</a:t>
              </a:r>
              <a:endParaRPr lang="en-US" sz="16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1" name="Rectangle 36"/>
            <p:cNvSpPr/>
            <p:nvPr/>
          </p:nvSpPr>
          <p:spPr>
            <a:xfrm>
              <a:off x="3225490" y="982521"/>
              <a:ext cx="2693022" cy="53767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tlCol="0" anchor="ctr" anchorCtr="1"/>
            <a:lstStyle/>
            <a:p>
              <a:pPr algn="ctr"/>
              <a:r>
                <a:rPr lang="ja-JP" altLang="en-US" sz="1600" dirty="0" smtClean="0">
                  <a:latin typeface="MS PGothic" charset="-128"/>
                  <a:ea typeface="MS PGothic" charset="-128"/>
                  <a:cs typeface="MS PGothic" charset="-128"/>
                </a:rPr>
                <a:t>場所に依存せずに働く</a:t>
              </a:r>
              <a:endParaRPr lang="en-US" sz="16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2" name="Rectangle 40"/>
            <p:cNvSpPr/>
            <p:nvPr/>
          </p:nvSpPr>
          <p:spPr>
            <a:xfrm>
              <a:off x="5955679" y="982521"/>
              <a:ext cx="2693022" cy="5376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tlCol="0" anchor="ctr" anchorCtr="1"/>
            <a:lstStyle/>
            <a:p>
              <a:pPr algn="ctr"/>
              <a:r>
                <a:rPr lang="ja-JP" altLang="en-US" sz="1600" dirty="0" smtClean="0">
                  <a:latin typeface="MS PGothic" charset="-128"/>
                  <a:ea typeface="MS PGothic" charset="-128"/>
                  <a:cs typeface="MS PGothic" charset="-128"/>
                </a:rPr>
                <a:t>チームワーク</a:t>
              </a:r>
              <a:endParaRPr lang="en-US" sz="16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aphicFrame>
          <p:nvGraphicFramePr>
            <p:cNvPr id="13" name="Chart 43"/>
            <p:cNvGraphicFramePr/>
            <p:nvPr>
              <p:extLst/>
            </p:nvPr>
          </p:nvGraphicFramePr>
          <p:xfrm>
            <a:off x="1103022" y="1600200"/>
            <a:ext cx="1477188" cy="8180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Rectangle 44"/>
            <p:cNvSpPr/>
            <p:nvPr/>
          </p:nvSpPr>
          <p:spPr>
            <a:xfrm>
              <a:off x="1447123" y="1888809"/>
              <a:ext cx="698669" cy="30543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 smtClean="0">
                  <a:solidFill>
                    <a:schemeClr val="tx2"/>
                  </a:solidFill>
                  <a:latin typeface="MS PGothic" charset="-128"/>
                  <a:ea typeface="MS PGothic" charset="-128"/>
                  <a:cs typeface="MS PGothic" charset="-128"/>
                </a:rPr>
                <a:t>50%</a:t>
              </a:r>
            </a:p>
          </p:txBody>
        </p:sp>
        <p:graphicFrame>
          <p:nvGraphicFramePr>
            <p:cNvPr id="15" name="Chart 45"/>
            <p:cNvGraphicFramePr/>
            <p:nvPr>
              <p:extLst/>
            </p:nvPr>
          </p:nvGraphicFramePr>
          <p:xfrm>
            <a:off x="3832049" y="1600200"/>
            <a:ext cx="1477188" cy="8180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6" name="Rectangle 46"/>
            <p:cNvSpPr/>
            <p:nvPr/>
          </p:nvSpPr>
          <p:spPr>
            <a:xfrm>
              <a:off x="4176150" y="1888809"/>
              <a:ext cx="698669" cy="30543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 smtClean="0">
                  <a:solidFill>
                    <a:schemeClr val="accent5"/>
                  </a:solidFill>
                  <a:latin typeface="MS PGothic" charset="-128"/>
                  <a:ea typeface="MS PGothic" charset="-128"/>
                  <a:cs typeface="MS PGothic" charset="-128"/>
                </a:rPr>
                <a:t>90%</a:t>
              </a:r>
            </a:p>
          </p:txBody>
        </p:sp>
        <p:graphicFrame>
          <p:nvGraphicFramePr>
            <p:cNvPr id="17" name="Chart 47"/>
            <p:cNvGraphicFramePr/>
            <p:nvPr>
              <p:extLst/>
            </p:nvPr>
          </p:nvGraphicFramePr>
          <p:xfrm>
            <a:off x="6582516" y="1600200"/>
            <a:ext cx="1477188" cy="8180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" name="Rectangle 48"/>
            <p:cNvSpPr/>
            <p:nvPr/>
          </p:nvSpPr>
          <p:spPr>
            <a:xfrm>
              <a:off x="6926617" y="1888809"/>
              <a:ext cx="698669" cy="30543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 smtClean="0">
                  <a:solidFill>
                    <a:schemeClr val="accent6"/>
                  </a:solidFill>
                  <a:latin typeface="MS PGothic" charset="-128"/>
                  <a:ea typeface="MS PGothic" charset="-128"/>
                  <a:cs typeface="MS PGothic" charset="-128"/>
                </a:rPr>
                <a:t>50%</a:t>
              </a:r>
            </a:p>
          </p:txBody>
        </p:sp>
        <p:sp>
          <p:nvSpPr>
            <p:cNvPr id="19" name="TextBox 49"/>
            <p:cNvSpPr txBox="1"/>
            <p:nvPr/>
          </p:nvSpPr>
          <p:spPr>
            <a:xfrm>
              <a:off x="1670345" y="3815629"/>
              <a:ext cx="13965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dirty="0" smtClean="0">
                  <a:latin typeface="MS PGothic" charset="-128"/>
                  <a:ea typeface="MS PGothic" charset="-128"/>
                  <a:cs typeface="MS PGothic" charset="-128"/>
                </a:rPr>
                <a:t>–Gartner</a:t>
              </a:r>
              <a:endParaRPr lang="en-US" sz="105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0" name="TextBox 50"/>
            <p:cNvSpPr txBox="1"/>
            <p:nvPr/>
          </p:nvSpPr>
          <p:spPr>
            <a:xfrm>
              <a:off x="4241961" y="3815629"/>
              <a:ext cx="15163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dirty="0" smtClean="0">
                  <a:latin typeface="MS PGothic" charset="-128"/>
                  <a:ea typeface="MS PGothic" charset="-128"/>
                  <a:cs typeface="MS PGothic" charset="-128"/>
                </a:rPr>
                <a:t>–Frost &amp; Sullivan</a:t>
              </a:r>
              <a:endParaRPr lang="en-US" sz="105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1" name="TextBox 51"/>
            <p:cNvSpPr txBox="1"/>
            <p:nvPr/>
          </p:nvSpPr>
          <p:spPr>
            <a:xfrm>
              <a:off x="6391656" y="3815629"/>
              <a:ext cx="21411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dirty="0" smtClean="0">
                  <a:latin typeface="MS PGothic" charset="-128"/>
                  <a:ea typeface="MS PGothic" charset="-128"/>
                  <a:cs typeface="MS PGothic" charset="-128"/>
                </a:rPr>
                <a:t>–Harvard Business Review</a:t>
              </a:r>
              <a:endParaRPr lang="en-US" sz="105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38" name="正方形/長方形 37"/>
          <p:cNvSpPr/>
          <p:nvPr/>
        </p:nvSpPr>
        <p:spPr>
          <a:xfrm>
            <a:off x="-1805" y="-1385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タイトル 2"/>
          <p:cNvSpPr txBox="1">
            <a:spLocks/>
          </p:cNvSpPr>
          <p:nvPr/>
        </p:nvSpPr>
        <p:spPr>
          <a:xfrm>
            <a:off x="-18695" y="34878"/>
            <a:ext cx="8345488" cy="731837"/>
          </a:xfrm>
          <a:prstGeom prst="rect">
            <a:avLst/>
          </a:prstGeom>
        </p:spPr>
        <p:txBody>
          <a:bodyPr/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b="0" i="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ja-JP" altLang="en-US" sz="2800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変化する働き方</a:t>
            </a:r>
            <a:endParaRPr kumimoji="1" lang="ja-JP" altLang="en-US" sz="2800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8842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図 7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6157" y="1842055"/>
            <a:ext cx="281398" cy="362827"/>
          </a:xfrm>
          <a:prstGeom prst="rect">
            <a:avLst/>
          </a:prstGeom>
        </p:spPr>
      </p:pic>
      <p:sp>
        <p:nvSpPr>
          <p:cNvPr id="57" name="ドーナツ 56"/>
          <p:cNvSpPr/>
          <p:nvPr/>
        </p:nvSpPr>
        <p:spPr>
          <a:xfrm>
            <a:off x="555334" y="3341499"/>
            <a:ext cx="713836" cy="659919"/>
          </a:xfrm>
          <a:prstGeom prst="donut">
            <a:avLst>
              <a:gd name="adj" fmla="val 12516"/>
            </a:avLst>
          </a:prstGeom>
          <a:solidFill>
            <a:srgbClr val="F4913A"/>
          </a:solidFill>
          <a:ln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-1805" y="-1385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 txBox="1">
            <a:spLocks/>
          </p:cNvSpPr>
          <p:nvPr/>
        </p:nvSpPr>
        <p:spPr>
          <a:xfrm>
            <a:off x="-18695" y="73283"/>
            <a:ext cx="8345488" cy="731837"/>
          </a:xfrm>
          <a:prstGeom prst="rect">
            <a:avLst/>
          </a:prstGeom>
        </p:spPr>
        <p:txBody>
          <a:bodyPr/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b="0" i="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ja-JP" altLang="en-US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これからの仕事の進め方</a:t>
            </a:r>
            <a:endParaRPr kumimoji="1" lang="ja-JP" altLang="en-US" sz="28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270640" y="2758650"/>
            <a:ext cx="8602720" cy="0"/>
          </a:xfrm>
          <a:prstGeom prst="straightConnector1">
            <a:avLst/>
          </a:prstGeom>
          <a:ln w="44450">
            <a:solidFill>
              <a:srgbClr val="2968A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円/楕円 4"/>
          <p:cNvSpPr/>
          <p:nvPr/>
        </p:nvSpPr>
        <p:spPr>
          <a:xfrm>
            <a:off x="1653220" y="1011222"/>
            <a:ext cx="192025" cy="192025"/>
          </a:xfrm>
          <a:prstGeom prst="ellipse">
            <a:avLst/>
          </a:prstGeom>
          <a:solidFill>
            <a:srgbClr val="F4913A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2477924" y="997145"/>
            <a:ext cx="192025" cy="192025"/>
          </a:xfrm>
          <a:prstGeom prst="ellipse">
            <a:avLst/>
          </a:prstGeom>
          <a:solidFill>
            <a:srgbClr val="F4913A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6223415" y="2652656"/>
            <a:ext cx="192025" cy="192025"/>
          </a:xfrm>
          <a:prstGeom prst="ellipse">
            <a:avLst/>
          </a:prstGeom>
          <a:solidFill>
            <a:srgbClr val="FF0000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1234" y="2368331"/>
            <a:ext cx="6843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</a:t>
            </a: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627531" y="2652656"/>
            <a:ext cx="192025" cy="19202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108200" y="2862312"/>
            <a:ext cx="645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３月</a:t>
            </a:r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</a:t>
            </a: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8" name="図形グループ 27"/>
          <p:cNvGrpSpPr/>
          <p:nvPr/>
        </p:nvGrpSpPr>
        <p:grpSpPr>
          <a:xfrm>
            <a:off x="1978860" y="2873327"/>
            <a:ext cx="2650397" cy="1420986"/>
            <a:chOff x="1977388" y="1347614"/>
            <a:chExt cx="6339028" cy="3240360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388" y="1347614"/>
              <a:ext cx="5474932" cy="32403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0" name="Rounded Rectangle 5"/>
            <p:cNvSpPr/>
            <p:nvPr/>
          </p:nvSpPr>
          <p:spPr>
            <a:xfrm>
              <a:off x="4932040" y="3363838"/>
              <a:ext cx="936104" cy="43204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9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" name="Right Arrow 6"/>
            <p:cNvSpPr/>
            <p:nvPr/>
          </p:nvSpPr>
          <p:spPr>
            <a:xfrm rot="13170248">
              <a:off x="5631769" y="2668433"/>
              <a:ext cx="472749" cy="2880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9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" name="TextBox 7"/>
            <p:cNvSpPr txBox="1"/>
            <p:nvPr/>
          </p:nvSpPr>
          <p:spPr>
            <a:xfrm>
              <a:off x="5508102" y="3044909"/>
              <a:ext cx="2808314" cy="631658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①チーム名、目的、参加メンバーを</a:t>
              </a:r>
              <a:r>
                <a:rPr lang="ja-JP" altLang="en-US" sz="600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決める</a:t>
              </a:r>
              <a:endParaRPr kumimoji="1" lang="ja-JP" altLang="en-US" sz="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3" name="Right Arrow 9"/>
            <p:cNvSpPr/>
            <p:nvPr/>
          </p:nvSpPr>
          <p:spPr>
            <a:xfrm rot="9537758">
              <a:off x="3358335" y="2061014"/>
              <a:ext cx="735898" cy="2880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9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4" name="Rounded Rectangle 10"/>
            <p:cNvSpPr/>
            <p:nvPr/>
          </p:nvSpPr>
          <p:spPr>
            <a:xfrm>
              <a:off x="2195736" y="2323283"/>
              <a:ext cx="1152128" cy="219268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9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5" name="TextBox 11"/>
            <p:cNvSpPr txBox="1"/>
            <p:nvPr/>
          </p:nvSpPr>
          <p:spPr>
            <a:xfrm>
              <a:off x="4284724" y="1750608"/>
              <a:ext cx="2428603" cy="421105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600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②</a:t>
              </a:r>
              <a:r>
                <a:rPr kumimoji="1" lang="ja-JP" altLang="en-US" sz="600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メンバーを招待する</a:t>
              </a:r>
              <a:endParaRPr kumimoji="1" lang="ja-JP" altLang="en-US" sz="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36" name="図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0" y="3031751"/>
            <a:ext cx="349421" cy="384909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4" y="3435977"/>
            <a:ext cx="344546" cy="489255"/>
          </a:xfrm>
          <a:prstGeom prst="rect">
            <a:avLst/>
          </a:prstGeom>
        </p:spPr>
      </p:pic>
      <p:sp>
        <p:nvSpPr>
          <p:cNvPr id="38" name="角丸四角形 37"/>
          <p:cNvSpPr/>
          <p:nvPr/>
        </p:nvSpPr>
        <p:spPr>
          <a:xfrm>
            <a:off x="299845" y="4069464"/>
            <a:ext cx="1398632" cy="585366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新販売プロモーションの</a:t>
            </a:r>
            <a:r>
              <a:rPr kumimoji="1" lang="en-US" altLang="ja-JP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アイデアがひらめき、</a:t>
            </a:r>
            <a:r>
              <a:rPr kumimoji="1" lang="en-US" altLang="ja-JP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チーム作成を行う。</a:t>
            </a:r>
            <a:endParaRPr kumimoji="1" lang="ja-JP" altLang="en-US" sz="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9" name="Picture 3" descr="C:\Users\hiono\Downloads\IMG_29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65" y="1300937"/>
            <a:ext cx="653935" cy="10796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20" y="1071526"/>
            <a:ext cx="868862" cy="142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39" y="1381166"/>
            <a:ext cx="642956" cy="97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10" y="3114717"/>
            <a:ext cx="320781" cy="378753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5550" y="3416660"/>
            <a:ext cx="281398" cy="362827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0" y="3184017"/>
            <a:ext cx="296045" cy="347858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465" y="3762305"/>
            <a:ext cx="290300" cy="365492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4" y="3762305"/>
            <a:ext cx="283151" cy="323465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4" y="1121392"/>
            <a:ext cx="320781" cy="378753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61" y="1563207"/>
            <a:ext cx="296045" cy="347858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5" y="1941045"/>
            <a:ext cx="283151" cy="323465"/>
          </a:xfrm>
          <a:prstGeom prst="rect">
            <a:avLst/>
          </a:prstGeom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7" y="1775786"/>
            <a:ext cx="1143735" cy="617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56" name="テキスト ボックス 55"/>
          <p:cNvSpPr txBox="1"/>
          <p:nvPr/>
        </p:nvSpPr>
        <p:spPr>
          <a:xfrm>
            <a:off x="2114080" y="651500"/>
            <a:ext cx="371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書く、資料共有、話す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kumimoji="1" lang="ja-JP" altLang="en-US" sz="1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描くを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継続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8" name="図 5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5" y="630456"/>
            <a:ext cx="344546" cy="489255"/>
          </a:xfrm>
          <a:prstGeom prst="rect">
            <a:avLst/>
          </a:prstGeom>
        </p:spPr>
      </p:pic>
      <p:sp>
        <p:nvSpPr>
          <p:cNvPr id="59" name="円/楕円 58"/>
          <p:cNvSpPr/>
          <p:nvPr/>
        </p:nvSpPr>
        <p:spPr>
          <a:xfrm>
            <a:off x="3213757" y="1001932"/>
            <a:ext cx="192025" cy="192025"/>
          </a:xfrm>
          <a:prstGeom prst="ellipse">
            <a:avLst/>
          </a:prstGeom>
          <a:solidFill>
            <a:srgbClr val="F4913A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0" name="円/楕円 59"/>
          <p:cNvSpPr/>
          <p:nvPr/>
        </p:nvSpPr>
        <p:spPr>
          <a:xfrm>
            <a:off x="3942448" y="1000120"/>
            <a:ext cx="192025" cy="192025"/>
          </a:xfrm>
          <a:prstGeom prst="ellipse">
            <a:avLst/>
          </a:prstGeom>
          <a:solidFill>
            <a:srgbClr val="F4913A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1" name="円/楕円 60"/>
          <p:cNvSpPr/>
          <p:nvPr/>
        </p:nvSpPr>
        <p:spPr>
          <a:xfrm>
            <a:off x="4647844" y="997145"/>
            <a:ext cx="192025" cy="192025"/>
          </a:xfrm>
          <a:prstGeom prst="ellipse">
            <a:avLst/>
          </a:prstGeom>
          <a:solidFill>
            <a:srgbClr val="F4913A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2" name="円/楕円 61"/>
          <p:cNvSpPr/>
          <p:nvPr/>
        </p:nvSpPr>
        <p:spPr>
          <a:xfrm>
            <a:off x="5429695" y="1006193"/>
            <a:ext cx="192025" cy="192025"/>
          </a:xfrm>
          <a:prstGeom prst="ellipse">
            <a:avLst/>
          </a:prstGeom>
          <a:solidFill>
            <a:srgbClr val="F4913A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4" name="図形グループ 63"/>
          <p:cNvGrpSpPr/>
          <p:nvPr/>
        </p:nvGrpSpPr>
        <p:grpSpPr>
          <a:xfrm>
            <a:off x="5800960" y="1401135"/>
            <a:ext cx="1134523" cy="919871"/>
            <a:chOff x="2037270" y="1292030"/>
            <a:chExt cx="1343610" cy="1390407"/>
          </a:xfrm>
        </p:grpSpPr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053" y="1671675"/>
              <a:ext cx="385415" cy="501040"/>
            </a:xfrm>
            <a:prstGeom prst="rect">
              <a:avLst/>
            </a:prstGeom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02944" y="2155997"/>
              <a:ext cx="377936" cy="526440"/>
            </a:xfrm>
            <a:prstGeom prst="rect">
              <a:avLst/>
            </a:prstGeom>
          </p:spPr>
        </p:pic>
        <p:pic>
          <p:nvPicPr>
            <p:cNvPr id="67" name="図 6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270" y="2110890"/>
              <a:ext cx="368628" cy="465905"/>
            </a:xfrm>
            <a:prstGeom prst="rect">
              <a:avLst/>
            </a:prstGeom>
          </p:spPr>
        </p:pic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116" y="1870698"/>
              <a:ext cx="643755" cy="522142"/>
            </a:xfrm>
            <a:prstGeom prst="rect">
              <a:avLst/>
            </a:prstGeom>
          </p:spPr>
        </p:pic>
        <p:pic>
          <p:nvPicPr>
            <p:cNvPr id="69" name="Picture 19" descr="「ホワイトボード　アイコン」の画像検索結果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248" y="1292030"/>
              <a:ext cx="454606" cy="454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図 6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8582" y="805120"/>
            <a:ext cx="404158" cy="477197"/>
          </a:xfrm>
          <a:prstGeom prst="rect">
            <a:avLst/>
          </a:prstGeom>
        </p:spPr>
      </p:pic>
      <p:sp>
        <p:nvSpPr>
          <p:cNvPr id="73" name="角丸四角形 72"/>
          <p:cNvSpPr/>
          <p:nvPr/>
        </p:nvSpPr>
        <p:spPr>
          <a:xfrm>
            <a:off x="3213757" y="4358917"/>
            <a:ext cx="1934307" cy="679705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アクション‘アイテム確認のための意思決定を行う会議を事前に</a:t>
            </a:r>
            <a:r>
              <a:rPr kumimoji="1" lang="en-US" altLang="ja-JP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スケジュール</a:t>
            </a:r>
            <a:endParaRPr kumimoji="1" lang="ja-JP" altLang="en-US" sz="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4" name="角丸四角形 73"/>
          <p:cNvSpPr/>
          <p:nvPr/>
        </p:nvSpPr>
        <p:spPr>
          <a:xfrm>
            <a:off x="7567590" y="1342790"/>
            <a:ext cx="1487795" cy="417746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大阪出張中の課長は</a:t>
            </a:r>
            <a:endParaRPr kumimoji="1" lang="en-US" altLang="ja-JP" sz="900" dirty="0" smtClean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ビジネスホテルから参加</a:t>
            </a:r>
            <a:endParaRPr kumimoji="1" lang="ja-JP" altLang="en-US" sz="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79" name="直線矢印コネクタ 78"/>
          <p:cNvCxnSpPr/>
          <p:nvPr/>
        </p:nvCxnSpPr>
        <p:spPr>
          <a:xfrm flipV="1">
            <a:off x="6775921" y="1119711"/>
            <a:ext cx="561238" cy="3946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story1.psd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22867" y="776530"/>
            <a:ext cx="989633" cy="489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1304" y="0"/>
                </a:moveTo>
                <a:cubicBezTo>
                  <a:pt x="929" y="0"/>
                  <a:pt x="739" y="1"/>
                  <a:pt x="539" y="114"/>
                </a:cubicBezTo>
                <a:cubicBezTo>
                  <a:pt x="318" y="256"/>
                  <a:pt x="144" y="566"/>
                  <a:pt x="64" y="958"/>
                </a:cubicBezTo>
                <a:cubicBezTo>
                  <a:pt x="0" y="1316"/>
                  <a:pt x="0" y="1653"/>
                  <a:pt x="0" y="2317"/>
                </a:cubicBezTo>
                <a:lnTo>
                  <a:pt x="0" y="19271"/>
                </a:lnTo>
                <a:cubicBezTo>
                  <a:pt x="0" y="19946"/>
                  <a:pt x="0" y="20284"/>
                  <a:pt x="64" y="20642"/>
                </a:cubicBezTo>
                <a:cubicBezTo>
                  <a:pt x="144" y="21034"/>
                  <a:pt x="318" y="21344"/>
                  <a:pt x="539" y="21486"/>
                </a:cubicBezTo>
                <a:cubicBezTo>
                  <a:pt x="740" y="21600"/>
                  <a:pt x="930" y="21600"/>
                  <a:pt x="1304" y="21600"/>
                </a:cubicBezTo>
                <a:lnTo>
                  <a:pt x="20290" y="21600"/>
                </a:lnTo>
                <a:cubicBezTo>
                  <a:pt x="20669" y="21600"/>
                  <a:pt x="20860" y="21600"/>
                  <a:pt x="21061" y="21486"/>
                </a:cubicBezTo>
                <a:cubicBezTo>
                  <a:pt x="21282" y="21344"/>
                  <a:pt x="21456" y="21034"/>
                  <a:pt x="21536" y="20642"/>
                </a:cubicBezTo>
                <a:cubicBezTo>
                  <a:pt x="21600" y="20284"/>
                  <a:pt x="21600" y="19947"/>
                  <a:pt x="21600" y="19283"/>
                </a:cubicBezTo>
                <a:lnTo>
                  <a:pt x="21600" y="2329"/>
                </a:lnTo>
                <a:cubicBezTo>
                  <a:pt x="21600" y="1654"/>
                  <a:pt x="21600" y="1316"/>
                  <a:pt x="21536" y="958"/>
                </a:cubicBezTo>
                <a:cubicBezTo>
                  <a:pt x="21456" y="566"/>
                  <a:pt x="21282" y="256"/>
                  <a:pt x="21061" y="114"/>
                </a:cubicBezTo>
                <a:cubicBezTo>
                  <a:pt x="20860" y="0"/>
                  <a:pt x="20670" y="0"/>
                  <a:pt x="20296" y="0"/>
                </a:cubicBezTo>
                <a:lnTo>
                  <a:pt x="1310" y="0"/>
                </a:lnTo>
                <a:lnTo>
                  <a:pt x="1304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4" name="図形グループ 93"/>
          <p:cNvGrpSpPr/>
          <p:nvPr/>
        </p:nvGrpSpPr>
        <p:grpSpPr>
          <a:xfrm>
            <a:off x="6017631" y="1189170"/>
            <a:ext cx="666644" cy="415687"/>
            <a:chOff x="5131757" y="4137568"/>
            <a:chExt cx="815734" cy="512973"/>
          </a:xfrm>
        </p:grpSpPr>
        <p:pic>
          <p:nvPicPr>
            <p:cNvPr id="89" name="PortfolioLineup_55_70_85.png"/>
            <p:cNvPicPr>
              <a:picLocks noChangeAspect="1"/>
            </p:cNvPicPr>
            <p:nvPr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1757" y="4137568"/>
              <a:ext cx="815734" cy="51297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2" name="図 9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25824" y="4200214"/>
              <a:ext cx="344706" cy="407001"/>
            </a:xfrm>
            <a:prstGeom prst="rect">
              <a:avLst/>
            </a:prstGeom>
          </p:spPr>
        </p:pic>
        <p:pic>
          <p:nvPicPr>
            <p:cNvPr id="93" name="図 92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9562" y="4216412"/>
              <a:ext cx="281398" cy="362827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95" name="story3.psd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15521" y="1860231"/>
            <a:ext cx="756273" cy="42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1304" y="0"/>
                </a:moveTo>
                <a:cubicBezTo>
                  <a:pt x="929" y="0"/>
                  <a:pt x="739" y="1"/>
                  <a:pt x="539" y="114"/>
                </a:cubicBezTo>
                <a:cubicBezTo>
                  <a:pt x="318" y="256"/>
                  <a:pt x="144" y="566"/>
                  <a:pt x="64" y="958"/>
                </a:cubicBezTo>
                <a:cubicBezTo>
                  <a:pt x="0" y="1316"/>
                  <a:pt x="0" y="1653"/>
                  <a:pt x="0" y="2317"/>
                </a:cubicBezTo>
                <a:lnTo>
                  <a:pt x="0" y="19271"/>
                </a:lnTo>
                <a:cubicBezTo>
                  <a:pt x="0" y="19946"/>
                  <a:pt x="0" y="20284"/>
                  <a:pt x="64" y="20642"/>
                </a:cubicBezTo>
                <a:cubicBezTo>
                  <a:pt x="144" y="21034"/>
                  <a:pt x="318" y="21344"/>
                  <a:pt x="539" y="21486"/>
                </a:cubicBezTo>
                <a:cubicBezTo>
                  <a:pt x="740" y="21600"/>
                  <a:pt x="930" y="21600"/>
                  <a:pt x="1304" y="21600"/>
                </a:cubicBezTo>
                <a:lnTo>
                  <a:pt x="20290" y="21600"/>
                </a:lnTo>
                <a:cubicBezTo>
                  <a:pt x="20669" y="21600"/>
                  <a:pt x="20860" y="21600"/>
                  <a:pt x="21061" y="21486"/>
                </a:cubicBezTo>
                <a:cubicBezTo>
                  <a:pt x="21282" y="21344"/>
                  <a:pt x="21456" y="21034"/>
                  <a:pt x="21536" y="20642"/>
                </a:cubicBezTo>
                <a:cubicBezTo>
                  <a:pt x="21600" y="20284"/>
                  <a:pt x="21600" y="19947"/>
                  <a:pt x="21600" y="19283"/>
                </a:cubicBezTo>
                <a:lnTo>
                  <a:pt x="21600" y="2329"/>
                </a:lnTo>
                <a:cubicBezTo>
                  <a:pt x="21600" y="1654"/>
                  <a:pt x="21600" y="1316"/>
                  <a:pt x="21536" y="958"/>
                </a:cubicBezTo>
                <a:cubicBezTo>
                  <a:pt x="21456" y="566"/>
                  <a:pt x="21282" y="256"/>
                  <a:pt x="21061" y="114"/>
                </a:cubicBezTo>
                <a:cubicBezTo>
                  <a:pt x="20860" y="0"/>
                  <a:pt x="20670" y="0"/>
                  <a:pt x="20296" y="0"/>
                </a:cubicBezTo>
                <a:lnTo>
                  <a:pt x="1310" y="0"/>
                </a:lnTo>
                <a:lnTo>
                  <a:pt x="1304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96" name="角丸四角形 95"/>
          <p:cNvSpPr/>
          <p:nvPr/>
        </p:nvSpPr>
        <p:spPr>
          <a:xfrm>
            <a:off x="7199462" y="2334053"/>
            <a:ext cx="1713389" cy="239113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r>
              <a:rPr kumimoji="1" lang="ja-JP" altLang="en-US" sz="90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新幹線から音声のみで参加</a:t>
            </a:r>
            <a:endParaRPr kumimoji="1" lang="en-US" altLang="ja-JP" sz="900" dirty="0" smtClean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7" name="図 9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793" y="2011220"/>
            <a:ext cx="700249" cy="291394"/>
          </a:xfrm>
          <a:prstGeom prst="rect">
            <a:avLst/>
          </a:prstGeom>
        </p:spPr>
      </p:pic>
      <p:cxnSp>
        <p:nvCxnSpPr>
          <p:cNvPr id="99" name="直線矢印コネクタ 98"/>
          <p:cNvCxnSpPr/>
          <p:nvPr/>
        </p:nvCxnSpPr>
        <p:spPr>
          <a:xfrm>
            <a:off x="6775921" y="1701895"/>
            <a:ext cx="369214" cy="2091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図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65" y="4329404"/>
            <a:ext cx="344546" cy="489255"/>
          </a:xfrm>
          <a:prstGeom prst="rect">
            <a:avLst/>
          </a:prstGeom>
        </p:spPr>
      </p:pic>
      <p:pic>
        <p:nvPicPr>
          <p:cNvPr id="101" name="図 10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238" y="4432116"/>
            <a:ext cx="669664" cy="281338"/>
          </a:xfrm>
          <a:prstGeom prst="rect">
            <a:avLst/>
          </a:prstGeom>
        </p:spPr>
      </p:pic>
      <p:sp>
        <p:nvSpPr>
          <p:cNvPr id="102" name="角丸四角形 101"/>
          <p:cNvSpPr/>
          <p:nvPr/>
        </p:nvSpPr>
        <p:spPr>
          <a:xfrm>
            <a:off x="5511957" y="2281361"/>
            <a:ext cx="1469545" cy="390709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kumimoji="1" lang="ja-JP" altLang="en-US" sz="900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会議室での会議</a:t>
            </a:r>
            <a:endParaRPr kumimoji="1" lang="ja-JP" altLang="en-US" sz="900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5" name="図 1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33" y="3651513"/>
            <a:ext cx="344546" cy="489255"/>
          </a:xfrm>
          <a:prstGeom prst="rect">
            <a:avLst/>
          </a:prstGeom>
        </p:spPr>
      </p:pic>
      <p:sp>
        <p:nvSpPr>
          <p:cNvPr id="107" name="テキスト ボックス 106"/>
          <p:cNvSpPr txBox="1"/>
          <p:nvPr/>
        </p:nvSpPr>
        <p:spPr>
          <a:xfrm>
            <a:off x="5650821" y="3233150"/>
            <a:ext cx="326202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全員が自らのペース、優先順位で時間を使い</a:t>
            </a:r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コミュニケーションを継続することができた。</a:t>
            </a:r>
            <a:endParaRPr kumimoji="1"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charset="0"/>
              <a:buChar char="•"/>
            </a:pPr>
            <a:endParaRPr kumimoji="1"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Spark</a:t>
            </a: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から別のアイデアがでてきており、他の</a:t>
            </a:r>
            <a: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プロジェクトも同時進行することができた。</a:t>
            </a:r>
            <a:endParaRPr kumimoji="1"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charset="0"/>
              <a:buChar char="•"/>
            </a:pPr>
            <a:endParaRPr kumimoji="1" lang="en-US" altLang="ja-JP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会議開催までまたずにコメント、指摘をもらうことができ、プロモーション自体もよりよくなった。</a:t>
            </a:r>
            <a:endParaRPr kumimoji="1"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charset="0"/>
              <a:buChar char="•"/>
            </a:pP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037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" grpId="0" animBg="1"/>
      <p:bldP spid="13" grpId="0" animBg="1"/>
      <p:bldP spid="14" grpId="0" animBg="1"/>
      <p:bldP spid="15" grpId="0"/>
      <p:bldP spid="16" grpId="0" animBg="1"/>
      <p:bldP spid="26" grpId="0"/>
      <p:bldP spid="38" grpId="0" animBg="1"/>
      <p:bldP spid="56" grpId="0"/>
      <p:bldP spid="59" grpId="0" animBg="1"/>
      <p:bldP spid="60" grpId="0" animBg="1"/>
      <p:bldP spid="61" grpId="0" animBg="1"/>
      <p:bldP spid="62" grpId="0" animBg="1"/>
      <p:bldP spid="73" grpId="0" animBg="1"/>
      <p:bldP spid="74" grpId="0" animBg="1"/>
      <p:bldP spid="96" grpId="0" animBg="1"/>
      <p:bldP spid="102" grpId="0"/>
      <p:bldP spid="10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5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3957520" y="70153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6000" dirty="0">
                <a:solidFill>
                  <a:schemeClr val="bg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Cisco</a:t>
            </a:r>
          </a:p>
          <a:p>
            <a:r>
              <a:rPr lang="ja-JP" altLang="en-US" sz="6000" dirty="0">
                <a:solidFill>
                  <a:schemeClr val="bg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Spark Board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4641986" y="4918546"/>
            <a:ext cx="387671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5" tIns="30791" rIns="61585" bIns="30791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dirty="0">
                <a:solidFill>
                  <a:schemeClr val="bg1">
                    <a:alpha val="25000"/>
                  </a:schemeClr>
                </a:solidFill>
                <a:latin typeface="+mn-lt"/>
                <a:cs typeface="CiscoSans Thin"/>
              </a:rPr>
              <a:t>© 201</a:t>
            </a:r>
            <a:r>
              <a:rPr lang="en-US" altLang="ja-JP" sz="600" b="0" i="0" dirty="0">
                <a:solidFill>
                  <a:schemeClr val="bg1">
                    <a:alpha val="25000"/>
                  </a:schemeClr>
                </a:solidFill>
                <a:latin typeface="+mn-lt"/>
                <a:cs typeface="CiscoSans Thin"/>
              </a:rPr>
              <a:t>7</a:t>
            </a:r>
            <a:r>
              <a:rPr lang="en-US" sz="600" b="0" i="0" dirty="0">
                <a:solidFill>
                  <a:schemeClr val="bg1">
                    <a:alpha val="25000"/>
                  </a:schemeClr>
                </a:solidFill>
                <a:latin typeface="+mn-lt"/>
                <a:cs typeface="CiscoSans Thin"/>
              </a:rPr>
              <a:t>  Cisco and/or its affiliates. All rights reserved.   Cisco </a:t>
            </a:r>
            <a:r>
              <a:rPr lang="en-US" altLang="ja-JP" sz="600" b="0" i="0" dirty="0">
                <a:solidFill>
                  <a:schemeClr val="bg1">
                    <a:alpha val="25000"/>
                  </a:schemeClr>
                </a:solidFill>
                <a:latin typeface="+mn-lt"/>
                <a:cs typeface="CiscoSans Thin"/>
              </a:rPr>
              <a:t>Public</a:t>
            </a:r>
            <a:endParaRPr lang="en-US" sz="600" b="0" i="0" dirty="0">
              <a:solidFill>
                <a:schemeClr val="bg1">
                  <a:alpha val="25000"/>
                </a:schemeClr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702716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30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9" r="30119"/>
          <a:stretch/>
        </p:blipFill>
        <p:spPr>
          <a:xfrm>
            <a:off x="2754084" y="0"/>
            <a:ext cx="3635831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64971" y="1577098"/>
            <a:ext cx="3614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09512">
              <a:defRPr sz="8000">
                <a:solidFill>
                  <a:srgbClr val="FFFFFF"/>
                </a:solidFill>
              </a:defRPr>
            </a:pPr>
            <a:r>
              <a:rPr lang="ja-JP" altLang="en-US" sz="28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ワイヤレス</a:t>
            </a:r>
            <a:r>
              <a:rPr lang="en-US" altLang="ja-JP" sz="28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28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28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プレゼンテーション</a:t>
            </a:r>
            <a:endParaRPr lang="is-IS" sz="2800" dirty="0">
              <a:solidFill>
                <a:srgbClr val="5C5E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9" name="Group 20"/>
          <p:cNvGrpSpPr/>
          <p:nvPr/>
        </p:nvGrpSpPr>
        <p:grpSpPr>
          <a:xfrm>
            <a:off x="4350732" y="603883"/>
            <a:ext cx="389622" cy="389662"/>
            <a:chOff x="858964" y="2963456"/>
            <a:chExt cx="749504" cy="749581"/>
          </a:xfrm>
        </p:grpSpPr>
        <p:sp>
          <p:nvSpPr>
            <p:cNvPr id="10" name="Oval 8"/>
            <p:cNvSpPr/>
            <p:nvPr/>
          </p:nvSpPr>
          <p:spPr>
            <a:xfrm>
              <a:off x="858964" y="2963535"/>
              <a:ext cx="749504" cy="749502"/>
            </a:xfrm>
            <a:prstGeom prst="ellipse">
              <a:avLst/>
            </a:prstGeom>
            <a:solidFill>
              <a:srgbClr val="02B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954393" y="2963456"/>
              <a:ext cx="580342" cy="710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</a:p>
          </p:txBody>
        </p:sp>
      </p:grpSp>
      <p:sp>
        <p:nvSpPr>
          <p:cNvPr id="12" name="TextBox 31"/>
          <p:cNvSpPr txBox="1"/>
          <p:nvPr/>
        </p:nvSpPr>
        <p:spPr>
          <a:xfrm>
            <a:off x="2989001" y="2899152"/>
            <a:ext cx="316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55-inch</a:t>
            </a:r>
            <a:r>
              <a:rPr lang="ja-JP" altLang="en-US" sz="16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</a:t>
            </a:r>
            <a:r>
              <a:rPr lang="en-US" altLang="ja-JP" sz="16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4K UHD</a:t>
            </a:r>
            <a:r>
              <a:rPr lang="ja-JP" altLang="en-US" sz="16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スクリーン</a:t>
            </a:r>
            <a:r>
              <a:rPr lang="ja-JP" altLang="en-US" sz="1600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に</a:t>
            </a:r>
            <a:r>
              <a:rPr lang="en-US" altLang="ja-JP" sz="1600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1600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1600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プレゼンテーション</a:t>
            </a:r>
            <a:r>
              <a:rPr lang="ja-JP" altLang="en-US" sz="16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、</a:t>
            </a:r>
            <a:r>
              <a:rPr lang="ja-JP" altLang="en-US" sz="1600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資料</a:t>
            </a:r>
            <a:r>
              <a:rPr lang="ja-JP" altLang="en-US" sz="16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共有</a:t>
            </a:r>
            <a:endParaRPr lang="en-US" sz="1600" dirty="0">
              <a:solidFill>
                <a:srgbClr val="5C5E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cxnSp>
        <p:nvCxnSpPr>
          <p:cNvPr id="13" name="Straight Connector 33"/>
          <p:cNvCxnSpPr>
            <a:cxnSpLocks/>
          </p:cNvCxnSpPr>
          <p:nvPr/>
        </p:nvCxnSpPr>
        <p:spPr>
          <a:xfrm>
            <a:off x="3112610" y="2654753"/>
            <a:ext cx="2918780" cy="0"/>
          </a:xfrm>
          <a:prstGeom prst="line">
            <a:avLst/>
          </a:prstGeom>
          <a:ln w="12700">
            <a:solidFill>
              <a:srgbClr val="5C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38"/>
          <p:cNvGrpSpPr/>
          <p:nvPr/>
        </p:nvGrpSpPr>
        <p:grpSpPr>
          <a:xfrm>
            <a:off x="4464606" y="2627641"/>
            <a:ext cx="275749" cy="46203"/>
            <a:chOff x="5952807" y="3710877"/>
            <a:chExt cx="367665" cy="61604"/>
          </a:xfrm>
        </p:grpSpPr>
        <p:sp>
          <p:nvSpPr>
            <p:cNvPr id="15" name="Oval 40"/>
            <p:cNvSpPr/>
            <p:nvPr/>
          </p:nvSpPr>
          <p:spPr>
            <a:xfrm>
              <a:off x="5952807" y="3710877"/>
              <a:ext cx="367665" cy="61604"/>
            </a:xfrm>
            <a:prstGeom prst="ellipse">
              <a:avLst/>
            </a:prstGeom>
            <a:gradFill flip="none" rotWithShape="1">
              <a:gsLst>
                <a:gs pos="0">
                  <a:srgbClr val="5C5E60">
                    <a:alpha val="20000"/>
                  </a:srgbClr>
                </a:gs>
                <a:gs pos="100000">
                  <a:srgbClr val="5C5E6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6" name="Oval 39"/>
            <p:cNvSpPr/>
            <p:nvPr/>
          </p:nvSpPr>
          <p:spPr>
            <a:xfrm>
              <a:off x="5969000" y="3710877"/>
              <a:ext cx="117475" cy="61604"/>
            </a:xfrm>
            <a:prstGeom prst="ellipse">
              <a:avLst/>
            </a:prstGeom>
            <a:gradFill flip="none" rotWithShape="1">
              <a:gsLst>
                <a:gs pos="0">
                  <a:srgbClr val="5C5E60">
                    <a:alpha val="60000"/>
                  </a:srgbClr>
                </a:gs>
                <a:gs pos="100000">
                  <a:srgbClr val="5C5E6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7" name="Group 41"/>
          <p:cNvGrpSpPr/>
          <p:nvPr/>
        </p:nvGrpSpPr>
        <p:grpSpPr>
          <a:xfrm flipH="1">
            <a:off x="4464606" y="2627641"/>
            <a:ext cx="275749" cy="46203"/>
            <a:chOff x="5952807" y="3710877"/>
            <a:chExt cx="367665" cy="61604"/>
          </a:xfrm>
        </p:grpSpPr>
        <p:sp>
          <p:nvSpPr>
            <p:cNvPr id="18" name="Oval 43"/>
            <p:cNvSpPr/>
            <p:nvPr/>
          </p:nvSpPr>
          <p:spPr>
            <a:xfrm>
              <a:off x="5952807" y="3710877"/>
              <a:ext cx="367665" cy="61604"/>
            </a:xfrm>
            <a:prstGeom prst="ellipse">
              <a:avLst/>
            </a:prstGeom>
            <a:gradFill flip="none" rotWithShape="1">
              <a:gsLst>
                <a:gs pos="0">
                  <a:srgbClr val="5C5E60">
                    <a:alpha val="20000"/>
                  </a:srgbClr>
                </a:gs>
                <a:gs pos="100000">
                  <a:srgbClr val="5C5E6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9" name="Oval 42"/>
            <p:cNvSpPr/>
            <p:nvPr/>
          </p:nvSpPr>
          <p:spPr>
            <a:xfrm>
              <a:off x="5969000" y="3710877"/>
              <a:ext cx="117475" cy="61604"/>
            </a:xfrm>
            <a:prstGeom prst="ellipse">
              <a:avLst/>
            </a:prstGeom>
            <a:gradFill flip="none" rotWithShape="1">
              <a:gsLst>
                <a:gs pos="0">
                  <a:srgbClr val="5C5E60">
                    <a:alpha val="60000"/>
                  </a:srgbClr>
                </a:gs>
                <a:gs pos="100000">
                  <a:srgbClr val="5C5E6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cxnSp>
        <p:nvCxnSpPr>
          <p:cNvPr id="20" name="Straight Connector 6"/>
          <p:cNvCxnSpPr/>
          <p:nvPr/>
        </p:nvCxnSpPr>
        <p:spPr>
          <a:xfrm flipV="1">
            <a:off x="2743198" y="0"/>
            <a:ext cx="10886" cy="51435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9"/>
          <p:cNvCxnSpPr/>
          <p:nvPr/>
        </p:nvCxnSpPr>
        <p:spPr>
          <a:xfrm flipV="1">
            <a:off x="6379029" y="0"/>
            <a:ext cx="10886" cy="51435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5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4"/>
          <p:cNvSpPr>
            <a:spLocks noChangeArrowheads="1"/>
          </p:cNvSpPr>
          <p:nvPr/>
        </p:nvSpPr>
        <p:spPr bwMode="ltGray">
          <a:xfrm>
            <a:off x="4641986" y="4918546"/>
            <a:ext cx="387671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5" tIns="30791" rIns="61585" bIns="30791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dirty="0">
                <a:solidFill>
                  <a:schemeClr val="tx1">
                    <a:alpha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© 201</a:t>
            </a:r>
            <a:r>
              <a:rPr lang="en-US" altLang="ja-JP" sz="600" b="0" i="0" dirty="0">
                <a:solidFill>
                  <a:schemeClr val="tx1">
                    <a:alpha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7</a:t>
            </a:r>
            <a:r>
              <a:rPr lang="en-US" sz="600" b="0" i="0" dirty="0">
                <a:solidFill>
                  <a:schemeClr val="tx1">
                    <a:alpha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  Cisco and/or its affiliates. All rights reserved.   Cisco </a:t>
            </a:r>
            <a:r>
              <a:rPr lang="en-US" altLang="ja-JP" sz="600" b="0" i="0" dirty="0">
                <a:solidFill>
                  <a:schemeClr val="tx1">
                    <a:alpha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Public</a:t>
            </a:r>
            <a:endParaRPr lang="en-US" sz="600" b="0" i="0" dirty="0">
              <a:solidFill>
                <a:schemeClr val="tx1">
                  <a:alpha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956778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 -4.07407E-6 L 0 -0.20432 " pathEditMode="relative" rAng="0" ptsTypes="AA">
                                      <p:cBhvr>
                                        <p:cTn id="21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21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decel="100000" fill="hold" grpId="3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4.79167E-6 2.22222E-6 L -0.15013 2.22222E-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3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4.79167E-6 2.22222E-6 L 0.14362 2.22222E-6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8" grpId="3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13" y="-7047"/>
            <a:ext cx="9144791" cy="5150548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30000" r="30119"/>
          <a:stretch/>
        </p:blipFill>
        <p:spPr>
          <a:xfrm>
            <a:off x="2743199" y="0"/>
            <a:ext cx="3646716" cy="5143500"/>
          </a:xfrm>
          <a:prstGeom prst="rect">
            <a:avLst/>
          </a:prstGeom>
        </p:spPr>
      </p:pic>
      <p:sp>
        <p:nvSpPr>
          <p:cNvPr id="4" name="Rectangle 7"/>
          <p:cNvSpPr/>
          <p:nvPr/>
        </p:nvSpPr>
        <p:spPr>
          <a:xfrm>
            <a:off x="3056270" y="1491009"/>
            <a:ext cx="30987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09512">
              <a:defRPr sz="8000">
                <a:solidFill>
                  <a:srgbClr val="FFFFFF"/>
                </a:solidFill>
              </a:defRPr>
            </a:pPr>
            <a:r>
              <a:rPr lang="ja-JP" altLang="en-US" sz="32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デジタル　　　</a:t>
            </a:r>
            <a:r>
              <a:rPr lang="en-US" altLang="ja-JP" sz="3200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3200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3200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ホワイトボード</a:t>
            </a:r>
            <a:endParaRPr lang="is-IS" sz="3200" dirty="0">
              <a:solidFill>
                <a:srgbClr val="5C5E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5" name="Group 20"/>
          <p:cNvGrpSpPr/>
          <p:nvPr/>
        </p:nvGrpSpPr>
        <p:grpSpPr>
          <a:xfrm>
            <a:off x="4350732" y="596640"/>
            <a:ext cx="389622" cy="396486"/>
            <a:chOff x="858964" y="2950329"/>
            <a:chExt cx="749504" cy="762708"/>
          </a:xfrm>
        </p:grpSpPr>
        <p:sp>
          <p:nvSpPr>
            <p:cNvPr id="6" name="Oval 8"/>
            <p:cNvSpPr/>
            <p:nvPr/>
          </p:nvSpPr>
          <p:spPr>
            <a:xfrm>
              <a:off x="858964" y="2963535"/>
              <a:ext cx="749504" cy="749502"/>
            </a:xfrm>
            <a:prstGeom prst="ellipse">
              <a:avLst/>
            </a:prstGeom>
            <a:solidFill>
              <a:srgbClr val="02B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TextBox 9"/>
            <p:cNvSpPr txBox="1"/>
            <p:nvPr/>
          </p:nvSpPr>
          <p:spPr>
            <a:xfrm>
              <a:off x="941266" y="2950329"/>
              <a:ext cx="580342" cy="710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</a:p>
          </p:txBody>
        </p:sp>
      </p:grpSp>
      <p:sp>
        <p:nvSpPr>
          <p:cNvPr id="8" name="TextBox 31"/>
          <p:cNvSpPr txBox="1"/>
          <p:nvPr/>
        </p:nvSpPr>
        <p:spPr>
          <a:xfrm>
            <a:off x="2754084" y="3066110"/>
            <a:ext cx="3400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Cisco Spark Board</a:t>
            </a:r>
            <a:r>
              <a:rPr lang="ja-JP" altLang="en-US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上、</a:t>
            </a:r>
            <a:r>
              <a:rPr lang="en-US" altLang="ja-JP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Spark App </a:t>
            </a:r>
            <a:r>
              <a:rPr lang="ja-JP" altLang="en-US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でホワイト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ボード</a:t>
            </a:r>
            <a:r>
              <a:rPr lang="ja-JP" altLang="en-US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機能</a:t>
            </a:r>
            <a:r>
              <a:rPr lang="ja-JP" altLang="en-US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を</a:t>
            </a:r>
            <a:r>
              <a:rPr lang="en-US" altLang="ja-JP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利用</a:t>
            </a:r>
            <a:r>
              <a:rPr lang="ja-JP" altLang="en-US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し、自動</a:t>
            </a:r>
            <a:r>
              <a:rPr lang="ja-JP" altLang="en-US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で 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Cisco </a:t>
            </a:r>
            <a:r>
              <a:rPr lang="en-US" altLang="ja-JP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Spark</a:t>
            </a:r>
            <a:r>
              <a:rPr lang="ja-JP" altLang="en-US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</a:t>
            </a:r>
            <a:r>
              <a:rPr lang="en-US" altLang="ja-JP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 </a:t>
            </a:r>
            <a:r>
              <a:rPr lang="en-US" altLang="ja-JP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Space</a:t>
            </a:r>
            <a:r>
              <a:rPr lang="ja-JP" altLang="en-US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に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保存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cxnSp>
        <p:nvCxnSpPr>
          <p:cNvPr id="9" name="Straight Connector 33"/>
          <p:cNvCxnSpPr>
            <a:cxnSpLocks/>
          </p:cNvCxnSpPr>
          <p:nvPr/>
        </p:nvCxnSpPr>
        <p:spPr>
          <a:xfrm>
            <a:off x="3056270" y="2654753"/>
            <a:ext cx="3013525" cy="0"/>
          </a:xfrm>
          <a:prstGeom prst="line">
            <a:avLst/>
          </a:prstGeom>
          <a:ln w="12700">
            <a:solidFill>
              <a:srgbClr val="5C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38"/>
          <p:cNvGrpSpPr/>
          <p:nvPr/>
        </p:nvGrpSpPr>
        <p:grpSpPr>
          <a:xfrm>
            <a:off x="4464606" y="2627641"/>
            <a:ext cx="275749" cy="46203"/>
            <a:chOff x="5952807" y="3710877"/>
            <a:chExt cx="367665" cy="61604"/>
          </a:xfrm>
        </p:grpSpPr>
        <p:sp>
          <p:nvSpPr>
            <p:cNvPr id="11" name="Oval 40"/>
            <p:cNvSpPr/>
            <p:nvPr/>
          </p:nvSpPr>
          <p:spPr>
            <a:xfrm>
              <a:off x="5952807" y="3710877"/>
              <a:ext cx="367665" cy="61604"/>
            </a:xfrm>
            <a:prstGeom prst="ellipse">
              <a:avLst/>
            </a:prstGeom>
            <a:gradFill flip="none" rotWithShape="1">
              <a:gsLst>
                <a:gs pos="0">
                  <a:srgbClr val="5C5E60">
                    <a:alpha val="20000"/>
                  </a:srgbClr>
                </a:gs>
                <a:gs pos="100000">
                  <a:srgbClr val="5C5E6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Oval 39"/>
            <p:cNvSpPr/>
            <p:nvPr/>
          </p:nvSpPr>
          <p:spPr>
            <a:xfrm>
              <a:off x="5969000" y="3710877"/>
              <a:ext cx="117475" cy="61604"/>
            </a:xfrm>
            <a:prstGeom prst="ellipse">
              <a:avLst/>
            </a:prstGeom>
            <a:gradFill flip="none" rotWithShape="1">
              <a:gsLst>
                <a:gs pos="0">
                  <a:srgbClr val="5C5E60">
                    <a:alpha val="60000"/>
                  </a:srgbClr>
                </a:gs>
                <a:gs pos="100000">
                  <a:srgbClr val="5C5E6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3" name="Group 41"/>
          <p:cNvGrpSpPr/>
          <p:nvPr/>
        </p:nvGrpSpPr>
        <p:grpSpPr>
          <a:xfrm flipH="1">
            <a:off x="4464606" y="2627641"/>
            <a:ext cx="275749" cy="46203"/>
            <a:chOff x="5952807" y="3710877"/>
            <a:chExt cx="367665" cy="61604"/>
          </a:xfrm>
        </p:grpSpPr>
        <p:sp>
          <p:nvSpPr>
            <p:cNvPr id="14" name="Oval 43"/>
            <p:cNvSpPr/>
            <p:nvPr/>
          </p:nvSpPr>
          <p:spPr>
            <a:xfrm>
              <a:off x="5952807" y="3710877"/>
              <a:ext cx="367665" cy="61604"/>
            </a:xfrm>
            <a:prstGeom prst="ellipse">
              <a:avLst/>
            </a:prstGeom>
            <a:gradFill flip="none" rotWithShape="1">
              <a:gsLst>
                <a:gs pos="0">
                  <a:srgbClr val="5C5E60">
                    <a:alpha val="20000"/>
                  </a:srgbClr>
                </a:gs>
                <a:gs pos="100000">
                  <a:srgbClr val="5C5E6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5" name="Oval 42"/>
            <p:cNvSpPr/>
            <p:nvPr/>
          </p:nvSpPr>
          <p:spPr>
            <a:xfrm>
              <a:off x="5969000" y="3710877"/>
              <a:ext cx="117475" cy="61604"/>
            </a:xfrm>
            <a:prstGeom prst="ellipse">
              <a:avLst/>
            </a:prstGeom>
            <a:gradFill flip="none" rotWithShape="1">
              <a:gsLst>
                <a:gs pos="0">
                  <a:srgbClr val="5C5E60">
                    <a:alpha val="60000"/>
                  </a:srgbClr>
                </a:gs>
                <a:gs pos="100000">
                  <a:srgbClr val="5C5E6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cxnSp>
        <p:nvCxnSpPr>
          <p:cNvPr id="16" name="Straight Connector 6"/>
          <p:cNvCxnSpPr/>
          <p:nvPr/>
        </p:nvCxnSpPr>
        <p:spPr>
          <a:xfrm flipV="1">
            <a:off x="2743198" y="0"/>
            <a:ext cx="10886" cy="51435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9"/>
          <p:cNvCxnSpPr/>
          <p:nvPr/>
        </p:nvCxnSpPr>
        <p:spPr>
          <a:xfrm flipV="1">
            <a:off x="6379029" y="0"/>
            <a:ext cx="10886" cy="51435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5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>
            <a:spLocks noChangeArrowheads="1"/>
          </p:cNvSpPr>
          <p:nvPr/>
        </p:nvSpPr>
        <p:spPr bwMode="ltGray">
          <a:xfrm>
            <a:off x="4641986" y="4918546"/>
            <a:ext cx="387671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5" tIns="30791" rIns="61585" bIns="30791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dirty="0">
                <a:solidFill>
                  <a:schemeClr val="tx1">
                    <a:alpha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© 201</a:t>
            </a:r>
            <a:r>
              <a:rPr lang="en-US" altLang="ja-JP" sz="600" b="0" i="0" dirty="0">
                <a:solidFill>
                  <a:schemeClr val="tx1">
                    <a:alpha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7</a:t>
            </a:r>
            <a:r>
              <a:rPr lang="en-US" sz="600" b="0" i="0" dirty="0">
                <a:solidFill>
                  <a:schemeClr val="tx1">
                    <a:alpha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  Cisco and/or its affiliates. All rights reserved.   Cisco </a:t>
            </a:r>
            <a:r>
              <a:rPr lang="en-US" altLang="ja-JP" sz="600" b="0" i="0" dirty="0">
                <a:solidFill>
                  <a:schemeClr val="tx1">
                    <a:alpha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Public</a:t>
            </a:r>
            <a:endParaRPr lang="en-US" sz="600" b="0" i="0" dirty="0">
              <a:solidFill>
                <a:schemeClr val="tx1">
                  <a:alpha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2651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6 -4.44444E-6 L 4.16667E-6 -0.20432 " pathEditMode="relative" rAng="0" ptsTypes="AA">
                                      <p:cBhvr>
                                        <p:cTn id="18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2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3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4.79167E-6 2.22222E-6 L -0.15013 2.22222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3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4.79167E-6 2.22222E-6 L 0.14362 2.22222E-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30000" r="30238"/>
          <a:stretch/>
        </p:blipFill>
        <p:spPr>
          <a:xfrm>
            <a:off x="2743198" y="0"/>
            <a:ext cx="3635831" cy="5143500"/>
          </a:xfrm>
          <a:prstGeom prst="rect">
            <a:avLst/>
          </a:prstGeom>
        </p:spPr>
      </p:pic>
      <p:cxnSp>
        <p:nvCxnSpPr>
          <p:cNvPr id="4" name="Straight Connector 6"/>
          <p:cNvCxnSpPr/>
          <p:nvPr/>
        </p:nvCxnSpPr>
        <p:spPr>
          <a:xfrm flipV="1">
            <a:off x="2743198" y="0"/>
            <a:ext cx="10886" cy="51435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/>
          <p:nvPr/>
        </p:nvSpPr>
        <p:spPr>
          <a:xfrm>
            <a:off x="3056270" y="1517761"/>
            <a:ext cx="30987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09512">
              <a:defRPr sz="8000">
                <a:solidFill>
                  <a:srgbClr val="FFFFFF"/>
                </a:solidFill>
              </a:defRPr>
            </a:pPr>
            <a:r>
              <a:rPr lang="ja-JP" altLang="en-US" sz="32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ビデオ</a:t>
            </a:r>
            <a:r>
              <a:rPr lang="en-US" altLang="ja-JP" sz="32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32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32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カンファレンス</a:t>
            </a:r>
            <a:endParaRPr lang="is-IS" sz="3200" dirty="0">
              <a:solidFill>
                <a:srgbClr val="5C5E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6" name="Group 20"/>
          <p:cNvGrpSpPr/>
          <p:nvPr/>
        </p:nvGrpSpPr>
        <p:grpSpPr>
          <a:xfrm>
            <a:off x="4350732" y="603505"/>
            <a:ext cx="389622" cy="389621"/>
            <a:chOff x="858964" y="2963535"/>
            <a:chExt cx="749504" cy="749502"/>
          </a:xfrm>
        </p:grpSpPr>
        <p:sp>
          <p:nvSpPr>
            <p:cNvPr id="7" name="Oval 8"/>
            <p:cNvSpPr/>
            <p:nvPr/>
          </p:nvSpPr>
          <p:spPr>
            <a:xfrm>
              <a:off x="858964" y="2963535"/>
              <a:ext cx="749504" cy="749502"/>
            </a:xfrm>
            <a:prstGeom prst="ellipse">
              <a:avLst/>
            </a:prstGeom>
            <a:solidFill>
              <a:srgbClr val="02B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" name="TextBox 9"/>
            <p:cNvSpPr txBox="1"/>
            <p:nvPr/>
          </p:nvSpPr>
          <p:spPr>
            <a:xfrm>
              <a:off x="941266" y="2968123"/>
              <a:ext cx="580342" cy="710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</a:p>
          </p:txBody>
        </p:sp>
      </p:grpSp>
      <p:cxnSp>
        <p:nvCxnSpPr>
          <p:cNvPr id="9" name="Straight Connector 19"/>
          <p:cNvCxnSpPr/>
          <p:nvPr/>
        </p:nvCxnSpPr>
        <p:spPr>
          <a:xfrm flipV="1">
            <a:off x="6379029" y="0"/>
            <a:ext cx="10886" cy="51435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31"/>
          <p:cNvSpPr txBox="1"/>
          <p:nvPr/>
        </p:nvSpPr>
        <p:spPr>
          <a:xfrm>
            <a:off x="2876843" y="2899152"/>
            <a:ext cx="3390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高解像度映像、高音質音声で</a:t>
            </a:r>
            <a:r>
              <a:rPr lang="en-US" altLang="ja-JP" sz="16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/>
            </a:r>
            <a:br>
              <a:rPr lang="en-US" altLang="ja-JP" sz="16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ja-JP" altLang="en-US" sz="16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業界最良の</a:t>
            </a:r>
            <a:r>
              <a:rPr lang="ja-JP" altLang="en-US" sz="1600" dirty="0" smtClean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ユーザ体験</a:t>
            </a:r>
            <a:r>
              <a:rPr lang="ja-JP" altLang="en-US" sz="16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を</a:t>
            </a:r>
            <a:endParaRPr lang="en-US" sz="1600" dirty="0">
              <a:solidFill>
                <a:srgbClr val="5C5E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cxnSp>
        <p:nvCxnSpPr>
          <p:cNvPr id="11" name="Straight Connector 33"/>
          <p:cNvCxnSpPr>
            <a:cxnSpLocks/>
          </p:cNvCxnSpPr>
          <p:nvPr/>
        </p:nvCxnSpPr>
        <p:spPr>
          <a:xfrm>
            <a:off x="3112610" y="2654753"/>
            <a:ext cx="3042390" cy="0"/>
          </a:xfrm>
          <a:prstGeom prst="line">
            <a:avLst/>
          </a:prstGeom>
          <a:ln w="12700">
            <a:solidFill>
              <a:srgbClr val="5C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38"/>
          <p:cNvGrpSpPr/>
          <p:nvPr/>
        </p:nvGrpSpPr>
        <p:grpSpPr>
          <a:xfrm>
            <a:off x="4464606" y="2627641"/>
            <a:ext cx="275749" cy="46203"/>
            <a:chOff x="5952807" y="3710877"/>
            <a:chExt cx="367665" cy="61604"/>
          </a:xfrm>
        </p:grpSpPr>
        <p:sp>
          <p:nvSpPr>
            <p:cNvPr id="13" name="Oval 40"/>
            <p:cNvSpPr/>
            <p:nvPr/>
          </p:nvSpPr>
          <p:spPr>
            <a:xfrm>
              <a:off x="5952807" y="3710877"/>
              <a:ext cx="367665" cy="61604"/>
            </a:xfrm>
            <a:prstGeom prst="ellipse">
              <a:avLst/>
            </a:prstGeom>
            <a:gradFill flip="none" rotWithShape="1">
              <a:gsLst>
                <a:gs pos="0">
                  <a:srgbClr val="5C5E60">
                    <a:alpha val="20000"/>
                  </a:srgbClr>
                </a:gs>
                <a:gs pos="100000">
                  <a:srgbClr val="5C5E6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" name="Oval 39"/>
            <p:cNvSpPr/>
            <p:nvPr/>
          </p:nvSpPr>
          <p:spPr>
            <a:xfrm>
              <a:off x="5969000" y="3710877"/>
              <a:ext cx="117475" cy="61604"/>
            </a:xfrm>
            <a:prstGeom prst="ellipse">
              <a:avLst/>
            </a:prstGeom>
            <a:gradFill flip="none" rotWithShape="1">
              <a:gsLst>
                <a:gs pos="0">
                  <a:srgbClr val="5C5E60">
                    <a:alpha val="60000"/>
                  </a:srgbClr>
                </a:gs>
                <a:gs pos="100000">
                  <a:srgbClr val="5C5E6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5" name="Group 41"/>
          <p:cNvGrpSpPr/>
          <p:nvPr/>
        </p:nvGrpSpPr>
        <p:grpSpPr>
          <a:xfrm flipH="1">
            <a:off x="4464606" y="2627641"/>
            <a:ext cx="275749" cy="46203"/>
            <a:chOff x="5952807" y="3710877"/>
            <a:chExt cx="367665" cy="61604"/>
          </a:xfrm>
        </p:grpSpPr>
        <p:sp>
          <p:nvSpPr>
            <p:cNvPr id="16" name="Oval 43"/>
            <p:cNvSpPr/>
            <p:nvPr/>
          </p:nvSpPr>
          <p:spPr>
            <a:xfrm>
              <a:off x="5952807" y="3710877"/>
              <a:ext cx="367665" cy="61604"/>
            </a:xfrm>
            <a:prstGeom prst="ellipse">
              <a:avLst/>
            </a:prstGeom>
            <a:gradFill flip="none" rotWithShape="1">
              <a:gsLst>
                <a:gs pos="0">
                  <a:srgbClr val="5C5E60">
                    <a:alpha val="20000"/>
                  </a:srgbClr>
                </a:gs>
                <a:gs pos="100000">
                  <a:srgbClr val="5C5E6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Oval 42"/>
            <p:cNvSpPr/>
            <p:nvPr/>
          </p:nvSpPr>
          <p:spPr>
            <a:xfrm>
              <a:off x="5969000" y="3710877"/>
              <a:ext cx="117475" cy="61604"/>
            </a:xfrm>
            <a:prstGeom prst="ellipse">
              <a:avLst/>
            </a:prstGeom>
            <a:gradFill flip="none" rotWithShape="1">
              <a:gsLst>
                <a:gs pos="0">
                  <a:srgbClr val="5C5E60">
                    <a:alpha val="60000"/>
                  </a:srgbClr>
                </a:gs>
                <a:gs pos="100000">
                  <a:srgbClr val="5C5E6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2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5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>
            <a:spLocks noChangeArrowheads="1"/>
          </p:cNvSpPr>
          <p:nvPr/>
        </p:nvSpPr>
        <p:spPr bwMode="ltGray">
          <a:xfrm>
            <a:off x="4641986" y="4918546"/>
            <a:ext cx="387671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5" tIns="30791" rIns="61585" bIns="30791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dirty="0">
                <a:solidFill>
                  <a:schemeClr val="tx1">
                    <a:alpha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© 201</a:t>
            </a:r>
            <a:r>
              <a:rPr lang="en-US" altLang="ja-JP" sz="600" b="0" i="0" dirty="0">
                <a:solidFill>
                  <a:schemeClr val="tx1">
                    <a:alpha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7</a:t>
            </a:r>
            <a:r>
              <a:rPr lang="en-US" sz="600" b="0" i="0" dirty="0">
                <a:solidFill>
                  <a:schemeClr val="tx1">
                    <a:alpha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  Cisco and/or its affiliates. All rights reserved.   Cisco </a:t>
            </a:r>
            <a:r>
              <a:rPr lang="en-US" altLang="ja-JP" sz="600" b="0" i="0" dirty="0">
                <a:solidFill>
                  <a:schemeClr val="tx1">
                    <a:alpha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Public</a:t>
            </a:r>
            <a:endParaRPr lang="en-US" sz="600" b="0" i="0" dirty="0">
              <a:solidFill>
                <a:schemeClr val="tx1">
                  <a:alpha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041188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6 -1.35802E-6 L 4.16667E-6 -0.20432 " pathEditMode="relative" rAng="0" ptsTypes="AA">
                                      <p:cBhvr>
                                        <p:cTn id="18" dur="1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2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3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2" dur="1250" fill="hold"/>
                                        <p:tgtEl>
                                          <p:spTgt spid="5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4.79167E-6 2.22222E-6 L -0.15013 2.22222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3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4.79167E-6 2.22222E-6 L 0.14362 2.22222E-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8"/>
          <p:cNvSpPr/>
          <p:nvPr/>
        </p:nvSpPr>
        <p:spPr>
          <a:xfrm>
            <a:off x="193830" y="1007749"/>
            <a:ext cx="4468217" cy="1103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29">
              <a:lnSpc>
                <a:spcPct val="90000"/>
              </a:lnSpc>
              <a:defRPr sz="8000">
                <a:solidFill>
                  <a:srgbClr val="FFFFFF"/>
                </a:solidFill>
              </a:defRPr>
            </a:pPr>
            <a:r>
              <a:rPr lang="en-US" altLang="ja-JP" sz="36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Cisco</a:t>
            </a:r>
            <a:br>
              <a:rPr lang="en-US" altLang="ja-JP" sz="36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</a:br>
            <a:r>
              <a:rPr lang="en-US" altLang="ja-JP" sz="36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Spark Board </a:t>
            </a:r>
            <a:r>
              <a:rPr lang="ja-JP" altLang="en-US" sz="36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の革新</a:t>
            </a:r>
            <a:endParaRPr lang="en-US" sz="3600" dirty="0">
              <a:solidFill>
                <a:srgbClr val="5C5E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117020" y="2620918"/>
            <a:ext cx="3368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モバイルが鍵。自動で起動</a:t>
            </a:r>
            <a:endParaRPr lang="en-US" sz="2000" dirty="0">
              <a:solidFill>
                <a:srgbClr val="5C5E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117021" y="3065206"/>
            <a:ext cx="2093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altLang="ja-JP" sz="20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3</a:t>
            </a:r>
            <a:r>
              <a:rPr lang="ja-JP" altLang="en-US" sz="20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分セットアップ</a:t>
            </a:r>
            <a:endParaRPr lang="en-US" sz="2000" dirty="0">
              <a:solidFill>
                <a:srgbClr val="5C5E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0" name="Rectangle 17"/>
          <p:cNvSpPr/>
          <p:nvPr/>
        </p:nvSpPr>
        <p:spPr>
          <a:xfrm>
            <a:off x="117020" y="3493982"/>
            <a:ext cx="35509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社内・社外問わず利用可能</a:t>
            </a:r>
            <a:endParaRPr lang="en-US" sz="2000" dirty="0">
              <a:solidFill>
                <a:srgbClr val="5C5E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sp>
        <p:nvSpPr>
          <p:cNvPr id="11" name="Rectangle 18"/>
          <p:cNvSpPr/>
          <p:nvPr/>
        </p:nvSpPr>
        <p:spPr>
          <a:xfrm>
            <a:off x="117020" y="3938270"/>
            <a:ext cx="42274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5C5E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必要なのはインターネット接続のみ</a:t>
            </a:r>
            <a:endParaRPr lang="en-US" sz="2000" dirty="0">
              <a:solidFill>
                <a:srgbClr val="5C5E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pic>
        <p:nvPicPr>
          <p:cNvPr id="12" name="Picture 21"/>
          <p:cNvPicPr>
            <a:picLocks noChangeAspect="1"/>
          </p:cNvPicPr>
          <p:nvPr/>
        </p:nvPicPr>
        <p:blipFill rotWithShape="1">
          <a:blip r:embed="rId4"/>
          <a:srcRect r="27825"/>
          <a:stretch/>
        </p:blipFill>
        <p:spPr>
          <a:xfrm>
            <a:off x="4572000" y="556629"/>
            <a:ext cx="4572000" cy="401193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32000"/>
              </a:srgbClr>
            </a:outerShdw>
          </a:effectLst>
        </p:spPr>
      </p:pic>
      <p:pic>
        <p:nvPicPr>
          <p:cNvPr id="13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5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ltGray">
          <a:xfrm>
            <a:off x="4641986" y="4918546"/>
            <a:ext cx="387671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5" tIns="30791" rIns="61585" bIns="30791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dirty="0">
                <a:solidFill>
                  <a:schemeClr val="tx1">
                    <a:alpha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© 201</a:t>
            </a:r>
            <a:r>
              <a:rPr lang="en-US" altLang="ja-JP" sz="600" b="0" i="0" dirty="0">
                <a:solidFill>
                  <a:schemeClr val="tx1">
                    <a:alpha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7</a:t>
            </a:r>
            <a:r>
              <a:rPr lang="en-US" sz="600" b="0" i="0" dirty="0">
                <a:solidFill>
                  <a:schemeClr val="tx1">
                    <a:alpha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  Cisco and/or its affiliates. All rights reserved.   Cisco </a:t>
            </a:r>
            <a:r>
              <a:rPr lang="en-US" altLang="ja-JP" sz="600" b="0" i="0" dirty="0">
                <a:solidFill>
                  <a:schemeClr val="tx1">
                    <a:alpha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Public</a:t>
            </a:r>
            <a:endParaRPr lang="en-US" sz="600" b="0" i="0" dirty="0">
              <a:solidFill>
                <a:schemeClr val="tx1">
                  <a:alpha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505476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95062E-6 L -0.18212 -3.95062E-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4" grpId="0"/>
      <p:bldP spid="5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0" y="596"/>
            <a:ext cx="9144000" cy="1113830"/>
          </a:xfrm>
          <a:prstGeom prst="rect">
            <a:avLst/>
          </a:prstGeom>
          <a:solidFill>
            <a:schemeClr val="tx2">
              <a:alpha val="7999"/>
            </a:schemeClr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 anchor="ctr">
            <a:prstTxWarp prst="textNoShape">
              <a:avLst/>
            </a:prstTxWarp>
          </a:bodyPr>
          <a:lstStyle/>
          <a:p>
            <a:endParaRPr lang="en-US" sz="1200" dirty="0">
              <a:solidFill>
                <a:srgbClr val="44444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506" name="Rectangle 2"/>
          <p:cNvSpPr>
            <a:spLocks/>
          </p:cNvSpPr>
          <p:nvPr/>
        </p:nvSpPr>
        <p:spPr bwMode="auto">
          <a:xfrm>
            <a:off x="1600200" y="2246680"/>
            <a:ext cx="1038225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MX800 Dual</a:t>
            </a:r>
          </a:p>
        </p:txBody>
      </p:sp>
      <p:sp>
        <p:nvSpPr>
          <p:cNvPr id="21507" name="Rectangle 3"/>
          <p:cNvSpPr>
            <a:spLocks/>
          </p:cNvSpPr>
          <p:nvPr/>
        </p:nvSpPr>
        <p:spPr bwMode="auto">
          <a:xfrm>
            <a:off x="3075980" y="2246680"/>
            <a:ext cx="866775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MX800</a:t>
            </a:r>
          </a:p>
        </p:txBody>
      </p:sp>
      <p:sp>
        <p:nvSpPr>
          <p:cNvPr id="21508" name="Rectangle 4"/>
          <p:cNvSpPr>
            <a:spLocks/>
          </p:cNvSpPr>
          <p:nvPr/>
        </p:nvSpPr>
        <p:spPr bwMode="auto">
          <a:xfrm>
            <a:off x="4365426" y="2246680"/>
            <a:ext cx="866775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MX700</a:t>
            </a:r>
          </a:p>
        </p:txBody>
      </p:sp>
      <p:sp>
        <p:nvSpPr>
          <p:cNvPr id="21509" name="Rectangle 5"/>
          <p:cNvSpPr>
            <a:spLocks/>
          </p:cNvSpPr>
          <p:nvPr/>
        </p:nvSpPr>
        <p:spPr bwMode="auto">
          <a:xfrm>
            <a:off x="5541168" y="2246680"/>
            <a:ext cx="1030486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MX300 G2</a:t>
            </a:r>
          </a:p>
        </p:txBody>
      </p:sp>
      <p:sp>
        <p:nvSpPr>
          <p:cNvPr id="21510" name="Rectangle 6"/>
          <p:cNvSpPr>
            <a:spLocks/>
          </p:cNvSpPr>
          <p:nvPr/>
        </p:nvSpPr>
        <p:spPr bwMode="auto">
          <a:xfrm>
            <a:off x="6628804" y="2246680"/>
            <a:ext cx="1168004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MX200 G2</a:t>
            </a:r>
          </a:p>
        </p:txBody>
      </p:sp>
      <p:sp>
        <p:nvSpPr>
          <p:cNvPr id="21511" name="Rectangle 7"/>
          <p:cNvSpPr>
            <a:spLocks/>
          </p:cNvSpPr>
          <p:nvPr/>
        </p:nvSpPr>
        <p:spPr bwMode="auto">
          <a:xfrm>
            <a:off x="6260712" y="3190578"/>
            <a:ext cx="1170980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SX80</a:t>
            </a:r>
          </a:p>
        </p:txBody>
      </p:sp>
      <p:sp>
        <p:nvSpPr>
          <p:cNvPr id="21514" name="Rectangle 10"/>
          <p:cNvSpPr>
            <a:spLocks/>
          </p:cNvSpPr>
          <p:nvPr/>
        </p:nvSpPr>
        <p:spPr bwMode="auto">
          <a:xfrm>
            <a:off x="4766897" y="4704600"/>
            <a:ext cx="866775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DX80</a:t>
            </a:r>
          </a:p>
        </p:txBody>
      </p:sp>
      <p:sp>
        <p:nvSpPr>
          <p:cNvPr id="21515" name="Rectangle 11"/>
          <p:cNvSpPr>
            <a:spLocks/>
          </p:cNvSpPr>
          <p:nvPr/>
        </p:nvSpPr>
        <p:spPr bwMode="auto">
          <a:xfrm>
            <a:off x="3650686" y="4700730"/>
            <a:ext cx="866775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DX70</a:t>
            </a:r>
          </a:p>
        </p:txBody>
      </p:sp>
      <p:sp>
        <p:nvSpPr>
          <p:cNvPr id="21516" name="Rectangle 12"/>
          <p:cNvSpPr>
            <a:spLocks/>
          </p:cNvSpPr>
          <p:nvPr/>
        </p:nvSpPr>
        <p:spPr bwMode="auto">
          <a:xfrm>
            <a:off x="571500" y="276225"/>
            <a:ext cx="8001000" cy="622102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</a:pPr>
            <a:r>
              <a:rPr lang="ja-JP" altLang="en-US" sz="2400" dirty="0" smtClean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遠隔との会議</a:t>
            </a:r>
            <a:endParaRPr lang="en-US" sz="825" dirty="0">
              <a:solidFill>
                <a:srgbClr val="44444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iscoSansTT Light"/>
              <a:sym typeface="Helvetica" pitchFamily="8" charset="0"/>
            </a:endParaRPr>
          </a:p>
          <a:p>
            <a:pPr algn="ctr">
              <a:lnSpc>
                <a:spcPct val="110000"/>
              </a:lnSpc>
            </a:pPr>
            <a:r>
              <a:rPr lang="ja-JP" altLang="en-US" sz="12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クラウドとオンプレミスの両方に対応</a:t>
            </a:r>
            <a:endParaRPr lang="en-US" sz="1200" dirty="0">
              <a:solidFill>
                <a:srgbClr val="44444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iscoSansTT Light"/>
              <a:sym typeface="Helvetica" pitchFamily="8" charset="0"/>
            </a:endParaRPr>
          </a:p>
        </p:txBody>
      </p:sp>
      <p:pic>
        <p:nvPicPr>
          <p:cNvPr id="21517" name="Picture 13" descr="image54.jpe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073" y="3805207"/>
            <a:ext cx="1371600" cy="8572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1518" name="Picture 14" descr="image55.jpe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1623" y="3919507"/>
            <a:ext cx="1066800" cy="667346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1521" name="Picture 17" descr="image58.jpe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5149" y="2694087"/>
            <a:ext cx="840581" cy="525066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1522" name="Picture 18" descr="image59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247" y="1251645"/>
            <a:ext cx="1771650" cy="99655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1523" name="Picture 19" descr="image60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077" y="1295103"/>
            <a:ext cx="866775" cy="906662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1524" name="Picture 20" descr="image61.png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9069" y="1351657"/>
            <a:ext cx="1609725" cy="90547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1525" name="Picture 21" descr="image62.png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475" y="1381195"/>
            <a:ext cx="719138" cy="763787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1526" name="Picture 22" descr="image63.png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4733" y="1361183"/>
            <a:ext cx="1447800" cy="90487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4" name="Bilde 23" descr="Playbook_ppt13.jpg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1312" y="2849350"/>
            <a:ext cx="1169671" cy="3578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722694" y="2663493"/>
            <a:ext cx="1409504" cy="579768"/>
            <a:chOff x="6280509" y="3551324"/>
            <a:chExt cx="1879339" cy="773024"/>
          </a:xfrm>
        </p:grpSpPr>
        <p:pic>
          <p:nvPicPr>
            <p:cNvPr id="26" name="Bilde 23" descr="Playbook_ppt13.jp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7001" y="3551324"/>
              <a:ext cx="882847" cy="571863"/>
            </a:xfrm>
            <a:prstGeom prst="rect">
              <a:avLst/>
            </a:prstGeom>
          </p:spPr>
        </p:pic>
        <p:pic>
          <p:nvPicPr>
            <p:cNvPr id="25" name="Bilde 23" descr="Playbook_ppt13.jpg"/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0509" y="3732542"/>
              <a:ext cx="1524870" cy="591806"/>
            </a:xfrm>
            <a:prstGeom prst="rect">
              <a:avLst/>
            </a:prstGeom>
          </p:spPr>
        </p:pic>
      </p:grpSp>
      <p:sp>
        <p:nvSpPr>
          <p:cNvPr id="27" name="Rectangle 7"/>
          <p:cNvSpPr>
            <a:spLocks/>
          </p:cNvSpPr>
          <p:nvPr/>
        </p:nvSpPr>
        <p:spPr bwMode="auto">
          <a:xfrm>
            <a:off x="4860537" y="3184922"/>
            <a:ext cx="866775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NEW</a:t>
            </a:r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/>
            </a:r>
            <a:b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</a:br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Spark Room Kit Plus</a:t>
            </a:r>
          </a:p>
        </p:txBody>
      </p:sp>
      <p:sp>
        <p:nvSpPr>
          <p:cNvPr id="28" name="Rectangle 11"/>
          <p:cNvSpPr>
            <a:spLocks/>
          </p:cNvSpPr>
          <p:nvPr/>
        </p:nvSpPr>
        <p:spPr bwMode="auto">
          <a:xfrm>
            <a:off x="3513019" y="3188495"/>
            <a:ext cx="866775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NEW</a:t>
            </a:r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/>
            </a:r>
            <a:b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</a:br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Spark Room Kit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1067" y="2893940"/>
            <a:ext cx="1154952" cy="227025"/>
          </a:xfrm>
          <a:prstGeom prst="rect">
            <a:avLst/>
          </a:prstGeom>
        </p:spPr>
      </p:pic>
      <p:sp>
        <p:nvSpPr>
          <p:cNvPr id="21513" name="Rectangle 9"/>
          <p:cNvSpPr>
            <a:spLocks/>
          </p:cNvSpPr>
          <p:nvPr/>
        </p:nvSpPr>
        <p:spPr bwMode="auto">
          <a:xfrm>
            <a:off x="1448006" y="3188141"/>
            <a:ext cx="866775" cy="43457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SX10</a:t>
            </a:r>
          </a:p>
        </p:txBody>
      </p:sp>
      <p:sp>
        <p:nvSpPr>
          <p:cNvPr id="29" name="Rectangle 9"/>
          <p:cNvSpPr>
            <a:spLocks/>
          </p:cNvSpPr>
          <p:nvPr/>
        </p:nvSpPr>
        <p:spPr bwMode="auto">
          <a:xfrm>
            <a:off x="2415850" y="3184923"/>
            <a:ext cx="866775" cy="43457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SX20</a:t>
            </a:r>
          </a:p>
        </p:txBody>
      </p:sp>
      <p:pic>
        <p:nvPicPr>
          <p:cNvPr id="37" name="Picture 17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029" y="2615843"/>
            <a:ext cx="939068" cy="60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46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0" y="596"/>
            <a:ext cx="9144000" cy="1113830"/>
          </a:xfrm>
          <a:prstGeom prst="rect">
            <a:avLst/>
          </a:prstGeom>
          <a:solidFill>
            <a:srgbClr val="444444">
              <a:alpha val="7999"/>
            </a:srgbClr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 anchor="ctr">
            <a:prstTxWarp prst="textNoShape">
              <a:avLst/>
            </a:prstTxWarp>
          </a:bodyPr>
          <a:lstStyle/>
          <a:p>
            <a:endParaRPr lang="en-US" sz="1200" dirty="0">
              <a:solidFill>
                <a:srgbClr val="44444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506" name="Rectangle 2"/>
          <p:cNvSpPr>
            <a:spLocks/>
          </p:cNvSpPr>
          <p:nvPr/>
        </p:nvSpPr>
        <p:spPr bwMode="auto">
          <a:xfrm>
            <a:off x="1600200" y="2228850"/>
            <a:ext cx="1038225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MX800 Dual</a:t>
            </a:r>
          </a:p>
        </p:txBody>
      </p:sp>
      <p:sp>
        <p:nvSpPr>
          <p:cNvPr id="21507" name="Rectangle 3"/>
          <p:cNvSpPr>
            <a:spLocks/>
          </p:cNvSpPr>
          <p:nvPr/>
        </p:nvSpPr>
        <p:spPr bwMode="auto">
          <a:xfrm>
            <a:off x="3075980" y="2228850"/>
            <a:ext cx="866775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MX800</a:t>
            </a:r>
          </a:p>
        </p:txBody>
      </p:sp>
      <p:sp>
        <p:nvSpPr>
          <p:cNvPr id="21508" name="Rectangle 4"/>
          <p:cNvSpPr>
            <a:spLocks/>
          </p:cNvSpPr>
          <p:nvPr/>
        </p:nvSpPr>
        <p:spPr bwMode="auto">
          <a:xfrm>
            <a:off x="4365426" y="2228850"/>
            <a:ext cx="866775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MX700</a:t>
            </a:r>
          </a:p>
        </p:txBody>
      </p:sp>
      <p:sp>
        <p:nvSpPr>
          <p:cNvPr id="21509" name="Rectangle 5"/>
          <p:cNvSpPr>
            <a:spLocks/>
          </p:cNvSpPr>
          <p:nvPr/>
        </p:nvSpPr>
        <p:spPr bwMode="auto">
          <a:xfrm>
            <a:off x="5541168" y="2228850"/>
            <a:ext cx="1030486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MX300 G2</a:t>
            </a:r>
          </a:p>
        </p:txBody>
      </p:sp>
      <p:sp>
        <p:nvSpPr>
          <p:cNvPr id="21510" name="Rectangle 6"/>
          <p:cNvSpPr>
            <a:spLocks/>
          </p:cNvSpPr>
          <p:nvPr/>
        </p:nvSpPr>
        <p:spPr bwMode="auto">
          <a:xfrm>
            <a:off x="6628804" y="2228850"/>
            <a:ext cx="1168004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MX200 G2</a:t>
            </a:r>
          </a:p>
        </p:txBody>
      </p:sp>
      <p:sp>
        <p:nvSpPr>
          <p:cNvPr id="21511" name="Rectangle 7"/>
          <p:cNvSpPr>
            <a:spLocks/>
          </p:cNvSpPr>
          <p:nvPr/>
        </p:nvSpPr>
        <p:spPr bwMode="auto">
          <a:xfrm>
            <a:off x="6143625" y="3190578"/>
            <a:ext cx="1170980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Spark </a:t>
            </a:r>
          </a:p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Room Kit Integrator</a:t>
            </a:r>
          </a:p>
        </p:txBody>
      </p:sp>
      <p:sp>
        <p:nvSpPr>
          <p:cNvPr id="21513" name="Rectangle 9"/>
          <p:cNvSpPr>
            <a:spLocks/>
          </p:cNvSpPr>
          <p:nvPr/>
        </p:nvSpPr>
        <p:spPr bwMode="auto">
          <a:xfrm>
            <a:off x="2077640" y="3184922"/>
            <a:ext cx="866775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Spark Room Kit Basic</a:t>
            </a:r>
          </a:p>
        </p:txBody>
      </p:sp>
      <p:sp>
        <p:nvSpPr>
          <p:cNvPr id="21514" name="Rectangle 10"/>
          <p:cNvSpPr>
            <a:spLocks/>
          </p:cNvSpPr>
          <p:nvPr/>
        </p:nvSpPr>
        <p:spPr bwMode="auto">
          <a:xfrm>
            <a:off x="4819650" y="4608911"/>
            <a:ext cx="866775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DX80</a:t>
            </a:r>
          </a:p>
        </p:txBody>
      </p:sp>
      <p:sp>
        <p:nvSpPr>
          <p:cNvPr id="21515" name="Rectangle 11"/>
          <p:cNvSpPr>
            <a:spLocks/>
          </p:cNvSpPr>
          <p:nvPr/>
        </p:nvSpPr>
        <p:spPr bwMode="auto">
          <a:xfrm>
            <a:off x="3703439" y="4605041"/>
            <a:ext cx="866775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DX70</a:t>
            </a:r>
          </a:p>
        </p:txBody>
      </p:sp>
      <p:sp>
        <p:nvSpPr>
          <p:cNvPr id="21516" name="Rectangle 12"/>
          <p:cNvSpPr>
            <a:spLocks/>
          </p:cNvSpPr>
          <p:nvPr/>
        </p:nvSpPr>
        <p:spPr bwMode="auto">
          <a:xfrm>
            <a:off x="571500" y="276225"/>
            <a:ext cx="8001000" cy="97542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</a:pPr>
            <a:r>
              <a:rPr lang="ja-JP" altLang="en-US" sz="24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チーム</a:t>
            </a:r>
            <a:r>
              <a:rPr lang="ja-JP" altLang="en-US" sz="2400" dirty="0" smtClean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で</a:t>
            </a:r>
            <a:endParaRPr lang="en-US" altLang="ja-JP" sz="2400" dirty="0">
              <a:solidFill>
                <a:srgbClr val="44444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iscoSansTT Light"/>
              <a:sym typeface="Helvetica" pitchFamily="8" charset="0"/>
            </a:endParaRPr>
          </a:p>
          <a:p>
            <a:pPr algn="ctr">
              <a:lnSpc>
                <a:spcPct val="110000"/>
              </a:lnSpc>
            </a:pPr>
            <a:r>
              <a:rPr lang="ja-JP" altLang="en-US" sz="12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クラウド利用に最適化</a:t>
            </a:r>
            <a:endParaRPr lang="en-US" sz="750" dirty="0">
              <a:solidFill>
                <a:srgbClr val="44444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iscoSansTT Light"/>
              <a:sym typeface="Helvetica" pitchFamily="8" charset="0"/>
            </a:endParaRPr>
          </a:p>
        </p:txBody>
      </p:sp>
      <p:pic>
        <p:nvPicPr>
          <p:cNvPr id="21517" name="Picture 13" descr="image54.jpe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7826" y="3784105"/>
            <a:ext cx="1371600" cy="8572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1518" name="Picture 14" descr="image55.jpe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4377" y="3898405"/>
            <a:ext cx="1066800" cy="667346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1521" name="Picture 17" descr="image58.jpe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641" y="2694087"/>
            <a:ext cx="840581" cy="525066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1522" name="Picture 18" descr="image59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247" y="1251645"/>
            <a:ext cx="1771650" cy="99655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1523" name="Picture 19" descr="image60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077" y="1295103"/>
            <a:ext cx="866775" cy="906662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1524" name="Picture 20" descr="image61.png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9069" y="1351657"/>
            <a:ext cx="1609725" cy="90547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1525" name="Picture 21" descr="image62.png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475" y="1418928"/>
            <a:ext cx="719138" cy="763787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1526" name="Picture 22" descr="image63.png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4733" y="1361183"/>
            <a:ext cx="1447800" cy="90487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24" name="Bilde 23" descr="Playbook_ppt13.jpg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7075" y="2763625"/>
            <a:ext cx="1169671" cy="3578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96082" y="2663493"/>
            <a:ext cx="1409504" cy="579768"/>
            <a:chOff x="6280509" y="3551324"/>
            <a:chExt cx="1879339" cy="773024"/>
          </a:xfrm>
        </p:grpSpPr>
        <p:pic>
          <p:nvPicPr>
            <p:cNvPr id="26" name="Bilde 23" descr="Playbook_ppt13.jp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7001" y="3551324"/>
              <a:ext cx="882847" cy="571863"/>
            </a:xfrm>
            <a:prstGeom prst="rect">
              <a:avLst/>
            </a:prstGeom>
          </p:spPr>
        </p:pic>
        <p:pic>
          <p:nvPicPr>
            <p:cNvPr id="25" name="Bilde 23" descr="Playbook_ppt13.jpg"/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0509" y="3732542"/>
              <a:ext cx="1524870" cy="591806"/>
            </a:xfrm>
            <a:prstGeom prst="rect">
              <a:avLst/>
            </a:prstGeom>
          </p:spPr>
        </p:pic>
      </p:grpSp>
      <p:sp>
        <p:nvSpPr>
          <p:cNvPr id="27" name="Rectangle 7"/>
          <p:cNvSpPr>
            <a:spLocks/>
          </p:cNvSpPr>
          <p:nvPr/>
        </p:nvSpPr>
        <p:spPr bwMode="auto">
          <a:xfrm>
            <a:off x="4733925" y="3184922"/>
            <a:ext cx="866775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NEW</a:t>
            </a:r>
            <a:b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</a:br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Spark Room Kit Plus</a:t>
            </a:r>
          </a:p>
        </p:txBody>
      </p:sp>
      <p:sp>
        <p:nvSpPr>
          <p:cNvPr id="28" name="Rectangle 11"/>
          <p:cNvSpPr>
            <a:spLocks/>
          </p:cNvSpPr>
          <p:nvPr/>
        </p:nvSpPr>
        <p:spPr bwMode="auto">
          <a:xfrm>
            <a:off x="3386407" y="3188495"/>
            <a:ext cx="866775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NEW</a:t>
            </a:r>
            <a:b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</a:br>
            <a:r>
              <a:rPr lang="en-US" sz="9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Spark Room Kit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455" y="2865365"/>
            <a:ext cx="1154952" cy="227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14426"/>
            <a:ext cx="9144000" cy="4029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9" name="PortfolioLineup_55_70_85.png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8616" y="1526205"/>
            <a:ext cx="2176304" cy="1368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ortfolioLineup_55_70_85.png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6425" y="1323200"/>
            <a:ext cx="2812982" cy="1768938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Rectangle 2"/>
          <p:cNvSpPr>
            <a:spLocks/>
          </p:cNvSpPr>
          <p:nvPr/>
        </p:nvSpPr>
        <p:spPr bwMode="auto">
          <a:xfrm>
            <a:off x="2101155" y="3006413"/>
            <a:ext cx="1942477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Spark Board 55</a:t>
            </a:r>
          </a:p>
        </p:txBody>
      </p:sp>
      <p:sp>
        <p:nvSpPr>
          <p:cNvPr id="33" name="Rectangle 2"/>
          <p:cNvSpPr>
            <a:spLocks/>
          </p:cNvSpPr>
          <p:nvPr/>
        </p:nvSpPr>
        <p:spPr bwMode="auto">
          <a:xfrm>
            <a:off x="4918188" y="3206438"/>
            <a:ext cx="1942477" cy="171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19050" tIns="19050" rIns="19050" bIns="19050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rgbClr val="44444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TT Light"/>
                <a:sym typeface="Helvetica" pitchFamily="8" charset="0"/>
              </a:rPr>
              <a:t>Cisco Spark Board 70</a:t>
            </a:r>
          </a:p>
        </p:txBody>
      </p:sp>
      <p:pic>
        <p:nvPicPr>
          <p:cNvPr id="34" name="pasted-image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904597" y="3523970"/>
            <a:ext cx="3493159" cy="14909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78991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871" y="382665"/>
            <a:ext cx="1432174" cy="1438328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1823488" y="1631717"/>
            <a:ext cx="2283186" cy="3065034"/>
          </a:xfrm>
          <a:prstGeom prst="roundRect">
            <a:avLst/>
          </a:prstGeom>
          <a:gradFill flip="none" rotWithShape="1">
            <a:gsLst>
              <a:gs pos="0">
                <a:srgbClr val="F4913A">
                  <a:tint val="66000"/>
                  <a:satMod val="160000"/>
                </a:srgbClr>
              </a:gs>
              <a:gs pos="50000">
                <a:srgbClr val="F4913A">
                  <a:tint val="44500"/>
                  <a:satMod val="160000"/>
                </a:srgbClr>
              </a:gs>
              <a:gs pos="100000">
                <a:srgbClr val="F4913A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6" name="ストライプ矢印 5"/>
          <p:cNvSpPr/>
          <p:nvPr/>
        </p:nvSpPr>
        <p:spPr>
          <a:xfrm>
            <a:off x="2219002" y="2264509"/>
            <a:ext cx="5688807" cy="1275037"/>
          </a:xfrm>
          <a:prstGeom prst="stripedRightArrow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4241" y="777281"/>
            <a:ext cx="951990" cy="8073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870" y="670159"/>
            <a:ext cx="992588" cy="91395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63619" y="2344838"/>
            <a:ext cx="7401766" cy="2176876"/>
            <a:chOff x="1663619" y="2001952"/>
            <a:chExt cx="7401766" cy="2176876"/>
          </a:xfrm>
        </p:grpSpPr>
        <p:sp>
          <p:nvSpPr>
            <p:cNvPr id="356" name="Shape 356"/>
            <p:cNvSpPr/>
            <p:nvPr/>
          </p:nvSpPr>
          <p:spPr>
            <a:xfrm>
              <a:off x="1663619" y="2159580"/>
              <a:ext cx="6775530" cy="201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3" extrusionOk="0">
                  <a:moveTo>
                    <a:pt x="0" y="21503"/>
                  </a:moveTo>
                  <a:cubicBezTo>
                    <a:pt x="1188" y="21310"/>
                    <a:pt x="2376" y="21117"/>
                    <a:pt x="3591" y="20555"/>
                  </a:cubicBezTo>
                  <a:cubicBezTo>
                    <a:pt x="4806" y="19994"/>
                    <a:pt x="5699" y="19924"/>
                    <a:pt x="7289" y="18134"/>
                  </a:cubicBezTo>
                  <a:cubicBezTo>
                    <a:pt x="8879" y="16344"/>
                    <a:pt x="11684" y="12080"/>
                    <a:pt x="13132" y="9817"/>
                  </a:cubicBezTo>
                  <a:cubicBezTo>
                    <a:pt x="14579" y="7553"/>
                    <a:pt x="15016" y="6027"/>
                    <a:pt x="15972" y="4553"/>
                  </a:cubicBezTo>
                  <a:cubicBezTo>
                    <a:pt x="16928" y="3079"/>
                    <a:pt x="17929" y="1728"/>
                    <a:pt x="18867" y="973"/>
                  </a:cubicBezTo>
                  <a:cubicBezTo>
                    <a:pt x="19804" y="219"/>
                    <a:pt x="21127" y="-97"/>
                    <a:pt x="21600" y="26"/>
                  </a:cubicBezTo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txBody>
            <a:bodyPr lIns="45719" rIns="45719"/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21646" y="2001952"/>
              <a:ext cx="543739" cy="307777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400" dirty="0" smtClean="0">
                  <a:solidFill>
                    <a:schemeClr val="accent4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S PGothic" charset="-128"/>
                </a:rPr>
                <a:t>利益</a:t>
              </a:r>
              <a:endParaRPr lang="en-US" sz="1400" dirty="0">
                <a:solidFill>
                  <a:schemeClr val="accent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endParaRPr>
            </a:p>
          </p:txBody>
        </p:sp>
      </p:grpSp>
      <p:sp>
        <p:nvSpPr>
          <p:cNvPr id="359" name="Shape 359"/>
          <p:cNvSpPr/>
          <p:nvPr/>
        </p:nvSpPr>
        <p:spPr>
          <a:xfrm>
            <a:off x="745486" y="1813987"/>
            <a:ext cx="45140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1200">
                <a:solidFill>
                  <a:srgbClr val="12161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組織</a:t>
            </a:r>
            <a:endParaRPr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360" name="Shape 360"/>
          <p:cNvSpPr/>
          <p:nvPr/>
        </p:nvSpPr>
        <p:spPr>
          <a:xfrm>
            <a:off x="423398" y="3008265"/>
            <a:ext cx="118076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1200">
                <a:solidFill>
                  <a:srgbClr val="12161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社員</a:t>
            </a:r>
            <a:r>
              <a:rPr 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+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プロセス</a:t>
            </a:r>
            <a:endParaRPr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361" name="Shape 361"/>
          <p:cNvSpPr/>
          <p:nvPr/>
        </p:nvSpPr>
        <p:spPr>
          <a:xfrm>
            <a:off x="403588" y="4222628"/>
            <a:ext cx="121122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1200">
                <a:solidFill>
                  <a:srgbClr val="12161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アーキテクチャ</a:t>
            </a:r>
            <a:endParaRPr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362" name="Shape 362"/>
          <p:cNvSpPr/>
          <p:nvPr/>
        </p:nvSpPr>
        <p:spPr>
          <a:xfrm>
            <a:off x="344924" y="4057636"/>
            <a:ext cx="996585" cy="1"/>
          </a:xfrm>
          <a:prstGeom prst="line">
            <a:avLst/>
          </a:prstGeom>
          <a:ln>
            <a:solidFill>
              <a:srgbClr val="676767"/>
            </a:solidFill>
          </a:ln>
        </p:spPr>
        <p:txBody>
          <a:bodyPr lIns="45719" rIns="45719"/>
          <a:lstStyle/>
          <a:p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363" name="Shape 363"/>
          <p:cNvSpPr/>
          <p:nvPr/>
        </p:nvSpPr>
        <p:spPr>
          <a:xfrm>
            <a:off x="328999" y="2457435"/>
            <a:ext cx="1028436" cy="1"/>
          </a:xfrm>
          <a:prstGeom prst="line">
            <a:avLst/>
          </a:prstGeom>
          <a:ln>
            <a:solidFill>
              <a:srgbClr val="676767"/>
            </a:solidFill>
          </a:ln>
        </p:spPr>
        <p:txBody>
          <a:bodyPr lIns="45719" rIns="45719"/>
          <a:lstStyle/>
          <a:p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364" name="Shape 364"/>
          <p:cNvSpPr/>
          <p:nvPr/>
        </p:nvSpPr>
        <p:spPr>
          <a:xfrm flipV="1">
            <a:off x="1648237" y="1650030"/>
            <a:ext cx="11284" cy="3086102"/>
          </a:xfrm>
          <a:prstGeom prst="line">
            <a:avLst/>
          </a:prstGeom>
          <a:ln w="22225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365" name="Shape 365"/>
          <p:cNvSpPr/>
          <p:nvPr/>
        </p:nvSpPr>
        <p:spPr>
          <a:xfrm>
            <a:off x="1659520" y="4715064"/>
            <a:ext cx="6912980" cy="0"/>
          </a:xfrm>
          <a:prstGeom prst="line">
            <a:avLst/>
          </a:prstGeom>
          <a:ln w="22225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grpSp>
        <p:nvGrpSpPr>
          <p:cNvPr id="24" name="Group 368"/>
          <p:cNvGrpSpPr/>
          <p:nvPr/>
        </p:nvGrpSpPr>
        <p:grpSpPr>
          <a:xfrm>
            <a:off x="1998865" y="4718804"/>
            <a:ext cx="6210599" cy="390961"/>
            <a:chOff x="0" y="0"/>
            <a:chExt cx="5511800" cy="308693"/>
          </a:xfrm>
          <a:noFill/>
        </p:grpSpPr>
        <p:sp>
          <p:nvSpPr>
            <p:cNvPr id="27" name="Shape 366"/>
            <p:cNvSpPr/>
            <p:nvPr/>
          </p:nvSpPr>
          <p:spPr>
            <a:xfrm>
              <a:off x="0" y="0"/>
              <a:ext cx="5511800" cy="308693"/>
            </a:xfrm>
            <a:prstGeom prst="leftRightArrow">
              <a:avLst>
                <a:gd name="adj1" fmla="val 100000"/>
                <a:gd name="adj2" fmla="val 41039"/>
              </a:avLst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457200" fontAlgn="auto" hangingPunct="0">
                <a:spcBef>
                  <a:spcPts val="0"/>
                </a:spcBef>
                <a:spcAft>
                  <a:spcPts val="0"/>
                </a:spcAf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kern="0">
                <a:solidFill>
                  <a:srgbClr val="67676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  <a:sym typeface="Arial"/>
              </a:endParaRPr>
            </a:p>
          </p:txBody>
        </p:sp>
        <p:sp>
          <p:nvSpPr>
            <p:cNvPr id="28" name="Shape 367"/>
            <p:cNvSpPr/>
            <p:nvPr/>
          </p:nvSpPr>
          <p:spPr>
            <a:xfrm>
              <a:off x="126683" y="38291"/>
              <a:ext cx="5258434" cy="23693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sz="1500" b="1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457200" fontAlgn="auto" hangingPunct="0">
                <a:spcBef>
                  <a:spcPts val="0"/>
                </a:spcBef>
                <a:spcAft>
                  <a:spcPts val="0"/>
                </a:spcAft>
              </a:pPr>
              <a:endParaRPr b="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endParaRPr>
            </a:p>
          </p:txBody>
        </p:sp>
      </p:grpSp>
      <p:sp>
        <p:nvSpPr>
          <p:cNvPr id="25" name="Shape 369"/>
          <p:cNvSpPr/>
          <p:nvPr/>
        </p:nvSpPr>
        <p:spPr>
          <a:xfrm>
            <a:off x="2219002" y="4762622"/>
            <a:ext cx="134515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>
              <a:defRPr sz="900" b="1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endParaRPr sz="1400" b="0" kern="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26" name="Shape 370"/>
          <p:cNvSpPr/>
          <p:nvPr/>
        </p:nvSpPr>
        <p:spPr>
          <a:xfrm>
            <a:off x="6087826" y="4751960"/>
            <a:ext cx="146200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>
              <a:defRPr sz="900" b="1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r>
              <a:rPr lang="ja-JP" altLang="en-US" sz="1400" b="0" kern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非構造化</a:t>
            </a:r>
            <a:endParaRPr sz="1400" b="0" kern="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534925"/>
              </p:ext>
            </p:extLst>
          </p:nvPr>
        </p:nvGraphicFramePr>
        <p:xfrm>
          <a:off x="1943100" y="1682050"/>
          <a:ext cx="634365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ja-JP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2161D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  <a:sym typeface="CiscoSansTT"/>
                        </a:rPr>
                        <a:t>トラディショナル</a:t>
                      </a:r>
                      <a:endParaRPr kumimoji="0" 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2161D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  <a:sym typeface="CiscoSansT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sz="1400" b="1" dirty="0" smtClean="0">
                          <a:solidFill>
                            <a:srgbClr val="12161D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sym typeface="CiscoSansTT"/>
                        </a:rPr>
                        <a:t>モバイル</a:t>
                      </a:r>
                      <a:endParaRPr lang="en-US" sz="1400" b="1" dirty="0" smtClean="0">
                        <a:solidFill>
                          <a:srgbClr val="12161D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sym typeface="CiscoSansT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 smtClean="0">
                          <a:solidFill>
                            <a:srgbClr val="12161D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sym typeface="CiscoSansTT"/>
                        </a:rPr>
                        <a:t>アジャイル</a:t>
                      </a:r>
                      <a:endParaRPr lang="en-US" sz="1400" b="1" dirty="0" smtClean="0">
                        <a:solidFill>
                          <a:srgbClr val="12161D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sym typeface="CiscoSansT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1" dirty="0" smtClean="0">
                          <a:solidFill>
                            <a:srgbClr val="00388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sym typeface="CiscoSansTT"/>
                        </a:rPr>
                        <a:t>タスクの遂行</a:t>
                      </a:r>
                      <a:endParaRPr lang="en-US" sz="1100" b="1" dirty="0" smtClean="0">
                        <a:solidFill>
                          <a:srgbClr val="003883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sym typeface="CiscoSansT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1" dirty="0" smtClean="0">
                          <a:solidFill>
                            <a:srgbClr val="003883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sym typeface="CiscoSansTT"/>
                        </a:rPr>
                        <a:t>プロセスの統合</a:t>
                      </a:r>
                      <a:endParaRPr lang="en-US" sz="1100" b="1" dirty="0" smtClean="0">
                        <a:solidFill>
                          <a:srgbClr val="003883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sym typeface="CiscoSansT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1" dirty="0" smtClean="0">
                          <a:solidFill>
                            <a:srgbClr val="FF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sym typeface="CiscoSansTT"/>
                        </a:rPr>
                        <a:t>イノベーション</a:t>
                      </a:r>
                      <a:r>
                        <a:rPr lang="en-US" sz="1100" b="1" dirty="0" smtClean="0">
                          <a:solidFill>
                            <a:srgbClr val="FF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sym typeface="CiscoSansTT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847001"/>
              </p:ext>
            </p:extLst>
          </p:nvPr>
        </p:nvGraphicFramePr>
        <p:xfrm>
          <a:off x="1943100" y="2543796"/>
          <a:ext cx="63395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 defTabSz="914400">
                        <a:buSzPct val="100000"/>
                        <a:buNone/>
                        <a:defRPr sz="1400">
                          <a:solidFill>
                            <a:srgbClr val="12161D"/>
                          </a:solidFill>
                          <a:sym typeface="CiscoSansTT"/>
                        </a:defRPr>
                      </a:pPr>
                      <a:r>
                        <a:rPr lang="ja-JP" altLang="en-US" sz="16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プロセス効率化</a:t>
                      </a:r>
                      <a:endParaRPr lang="en-US" sz="16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buSzPct val="100000"/>
                        <a:buNone/>
                        <a:defRPr sz="1400">
                          <a:solidFill>
                            <a:srgbClr val="12161D"/>
                          </a:solidFill>
                          <a:sym typeface="CiscoSansTT"/>
                        </a:defRPr>
                      </a:pPr>
                      <a:r>
                        <a:rPr lang="ja-JP" altLang="en-US" sz="16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個々人の生産性</a:t>
                      </a:r>
                      <a:endParaRPr lang="en-US" sz="16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buSzPct val="100000"/>
                        <a:buNone/>
                        <a:defRPr sz="1400">
                          <a:solidFill>
                            <a:srgbClr val="12161D"/>
                          </a:solidFill>
                          <a:sym typeface="CiscoSansTT"/>
                        </a:defRPr>
                      </a:pPr>
                      <a:r>
                        <a:rPr lang="ja-JP" altLang="en-US" sz="1600" b="0" dirty="0" smtClean="0">
                          <a:solidFill>
                            <a:srgbClr val="FF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チームの生産性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625843"/>
              </p:ext>
            </p:extLst>
          </p:nvPr>
        </p:nvGraphicFramePr>
        <p:xfrm>
          <a:off x="1943099" y="3543286"/>
          <a:ext cx="673823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6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7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3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 defTabSz="914400">
                        <a:buSzPct val="100000"/>
                        <a:buNone/>
                        <a:defRPr sz="1400">
                          <a:solidFill>
                            <a:srgbClr val="12161D"/>
                          </a:solidFill>
                          <a:sym typeface="CiscoSansTT"/>
                        </a:defRPr>
                      </a:pPr>
                      <a:r>
                        <a:rPr lang="ja-JP" altLang="en-US" sz="16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オフィス中心</a:t>
                      </a:r>
                      <a:endParaRPr lang="en-US" sz="16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buSzPct val="100000"/>
                        <a:buNone/>
                        <a:defRPr sz="1400">
                          <a:solidFill>
                            <a:srgbClr val="12161D"/>
                          </a:solidFill>
                          <a:sym typeface="CiscoSansTT"/>
                        </a:defRPr>
                      </a:pPr>
                      <a:r>
                        <a:rPr lang="ja-JP" altLang="en-US" sz="1600" b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モバイル ワーカー</a:t>
                      </a:r>
                      <a:endParaRPr lang="en-US" sz="16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buSzPct val="100000"/>
                        <a:buNone/>
                        <a:defRPr sz="1400">
                          <a:solidFill>
                            <a:srgbClr val="12161D"/>
                          </a:solidFill>
                          <a:sym typeface="CiscoSansTT"/>
                        </a:defRPr>
                      </a:pPr>
                      <a:r>
                        <a:rPr lang="ja-JP" altLang="en-US" sz="1600" b="0" dirty="0" smtClean="0">
                          <a:solidFill>
                            <a:srgbClr val="FF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仮想＆物理オフィス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586984"/>
              </p:ext>
            </p:extLst>
          </p:nvPr>
        </p:nvGraphicFramePr>
        <p:xfrm>
          <a:off x="1943100" y="3028936"/>
          <a:ext cx="63395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 defTabSz="914400">
                        <a:buSzPct val="100000"/>
                        <a:buFont typeface="+mj-lt"/>
                        <a:buNone/>
                        <a:defRPr sz="1400">
                          <a:solidFill>
                            <a:srgbClr val="12161D"/>
                          </a:solidFill>
                          <a:sym typeface="CiscoSansTT"/>
                        </a:defRPr>
                      </a:pPr>
                      <a:r>
                        <a:rPr lang="ja-JP" altLang="en-US" sz="16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定形チーム</a:t>
                      </a:r>
                      <a:endParaRPr lang="en-US" sz="16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buSzPct val="100000"/>
                        <a:buFont typeface="+mj-lt"/>
                        <a:buNone/>
                        <a:defRPr sz="1400">
                          <a:solidFill>
                            <a:srgbClr val="12161D"/>
                          </a:solidFill>
                          <a:sym typeface="CiscoSansTT"/>
                        </a:defRPr>
                      </a:pPr>
                      <a:r>
                        <a:rPr lang="ja-JP" altLang="en-US" sz="1600" b="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分散型</a:t>
                      </a:r>
                      <a:endParaRPr lang="en-US" sz="1600" b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buSzPct val="100000"/>
                        <a:buFont typeface="+mj-lt"/>
                        <a:buNone/>
                        <a:defRPr sz="1400">
                          <a:solidFill>
                            <a:srgbClr val="12161D"/>
                          </a:solidFill>
                          <a:sym typeface="CiscoSansTT"/>
                        </a:defRPr>
                      </a:pPr>
                      <a:r>
                        <a:rPr lang="en-US" sz="1400" b="0" dirty="0" smtClean="0">
                          <a:solidFill>
                            <a:srgbClr val="FF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B2B</a:t>
                      </a:r>
                      <a:r>
                        <a:rPr lang="ja-JP" altLang="en-US" sz="1400" b="0" dirty="0" smtClean="0">
                          <a:solidFill>
                            <a:srgbClr val="FF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コラボレーション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915761"/>
              </p:ext>
            </p:extLst>
          </p:nvPr>
        </p:nvGraphicFramePr>
        <p:xfrm>
          <a:off x="1943100" y="4107166"/>
          <a:ext cx="63395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0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1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sz="1600" b="0" dirty="0" smtClean="0">
                          <a:solidFill>
                            <a:srgbClr val="12161D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sym typeface="CiscoSansTT"/>
                        </a:rPr>
                        <a:t>オンプレミス</a:t>
                      </a:r>
                      <a:endParaRPr lang="en-US" sz="1600" b="0" dirty="0">
                        <a:solidFill>
                          <a:srgbClr val="12161D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sym typeface="CiscoSansT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sz="1600" b="0" dirty="0" smtClean="0">
                          <a:solidFill>
                            <a:srgbClr val="12161D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sym typeface="CiscoSansTT"/>
                        </a:rPr>
                        <a:t>ハイブリッド</a:t>
                      </a:r>
                      <a:endParaRPr lang="en-US" sz="1600" b="0" dirty="0">
                        <a:solidFill>
                          <a:srgbClr val="12161D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sym typeface="CiscoSansT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sz="1600" b="0" dirty="0" smtClean="0">
                          <a:solidFill>
                            <a:srgbClr val="FF0000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sym typeface="CiscoSansTT"/>
                        </a:rPr>
                        <a:t>クラウド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sym typeface="CiscoSansT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" name="Shape 370"/>
          <p:cNvSpPr/>
          <p:nvPr/>
        </p:nvSpPr>
        <p:spPr>
          <a:xfrm>
            <a:off x="2866162" y="4759606"/>
            <a:ext cx="1462007" cy="3077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>
              <a:defRPr sz="900" b="1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r>
              <a:rPr lang="ja-JP" altLang="en-US" sz="1400" b="0" kern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構造化</a:t>
            </a:r>
            <a:endParaRPr sz="1400" b="0" kern="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396552" y="9875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-1805" y="-1385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" name="タイトル 2"/>
          <p:cNvSpPr txBox="1">
            <a:spLocks/>
          </p:cNvSpPr>
          <p:nvPr/>
        </p:nvSpPr>
        <p:spPr bwMode="auto">
          <a:xfrm>
            <a:off x="117020" y="-7819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b="0" i="0" kern="1200">
                <a:solidFill>
                  <a:schemeClr val="tx2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デジタル化が変える仕事のプロセス</a:t>
            </a:r>
            <a:endParaRPr kumimoji="1" lang="ja-JP" alt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8050131"/>
      </p:ext>
    </p:extLst>
  </p:cSld>
  <p:clrMapOvr>
    <a:masterClrMapping/>
  </p:clrMapOvr>
  <p:transition spd="med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45679E-6 L 0.49062 -0.010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3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正方形/長方形 32"/>
          <p:cNvSpPr/>
          <p:nvPr/>
        </p:nvSpPr>
        <p:spPr>
          <a:xfrm>
            <a:off x="-1805" y="-1385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4" name="タイトル 2"/>
          <p:cNvSpPr txBox="1">
            <a:spLocks/>
          </p:cNvSpPr>
          <p:nvPr/>
        </p:nvSpPr>
        <p:spPr>
          <a:xfrm>
            <a:off x="-18695" y="73283"/>
            <a:ext cx="8345488" cy="731837"/>
          </a:xfrm>
          <a:prstGeom prst="rect">
            <a:avLst/>
          </a:prstGeom>
        </p:spPr>
        <p:txBody>
          <a:bodyPr/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b="0" i="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ja-JP" altLang="en-US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簡素化された会議ソリューション</a:t>
            </a:r>
            <a:endParaRPr kumimoji="1" lang="ja-JP" altLang="en-US" sz="28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cxnSp>
        <p:nvCxnSpPr>
          <p:cNvPr id="58" name="Straight Connector 3"/>
          <p:cNvCxnSpPr/>
          <p:nvPr/>
        </p:nvCxnSpPr>
        <p:spPr>
          <a:xfrm>
            <a:off x="6228544" y="2387607"/>
            <a:ext cx="0" cy="1142617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 12"/>
          <p:cNvSpPr/>
          <p:nvPr/>
        </p:nvSpPr>
        <p:spPr>
          <a:xfrm rot="10800000" flipV="1">
            <a:off x="4799086" y="805370"/>
            <a:ext cx="2858920" cy="1582234"/>
          </a:xfrm>
          <a:custGeom>
            <a:avLst/>
            <a:gdLst>
              <a:gd name="connsiteX0" fmla="*/ 1015523 w 1872183"/>
              <a:gd name="connsiteY0" fmla="*/ 737 h 1036137"/>
              <a:gd name="connsiteX1" fmla="*/ 702176 w 1872183"/>
              <a:gd name="connsiteY1" fmla="*/ 238896 h 1036137"/>
              <a:gd name="connsiteX2" fmla="*/ 694434 w 1872183"/>
              <a:gd name="connsiteY2" fmla="*/ 271221 h 1036137"/>
              <a:gd name="connsiteX3" fmla="*/ 653749 w 1872183"/>
              <a:gd name="connsiteY3" fmla="*/ 252265 h 1036137"/>
              <a:gd name="connsiteX4" fmla="*/ 296567 w 1872183"/>
              <a:gd name="connsiteY4" fmla="*/ 424741 h 1036137"/>
              <a:gd name="connsiteX5" fmla="*/ 281430 w 1872183"/>
              <a:gd name="connsiteY5" fmla="*/ 535082 h 1036137"/>
              <a:gd name="connsiteX6" fmla="*/ 286364 w 1872183"/>
              <a:gd name="connsiteY6" fmla="*/ 553803 h 1036137"/>
              <a:gd name="connsiteX7" fmla="*/ 243336 w 1872183"/>
              <a:gd name="connsiteY7" fmla="*/ 549465 h 1036137"/>
              <a:gd name="connsiteX8" fmla="*/ 0 w 1872183"/>
              <a:gd name="connsiteY8" fmla="*/ 792801 h 1036137"/>
              <a:gd name="connsiteX9" fmla="*/ 194295 w 1872183"/>
              <a:gd name="connsiteY9" fmla="*/ 1031194 h 1036137"/>
              <a:gd name="connsiteX10" fmla="*/ 225480 w 1872183"/>
              <a:gd name="connsiteY10" fmla="*/ 1034337 h 1036137"/>
              <a:gd name="connsiteX11" fmla="*/ 225480 w 1872183"/>
              <a:gd name="connsiteY11" fmla="*/ 1036136 h 1036137"/>
              <a:gd name="connsiteX12" fmla="*/ 243326 w 1872183"/>
              <a:gd name="connsiteY12" fmla="*/ 1036136 h 1036137"/>
              <a:gd name="connsiteX13" fmla="*/ 243336 w 1872183"/>
              <a:gd name="connsiteY13" fmla="*/ 1036137 h 1036137"/>
              <a:gd name="connsiteX14" fmla="*/ 243346 w 1872183"/>
              <a:gd name="connsiteY14" fmla="*/ 1036136 h 1036137"/>
              <a:gd name="connsiteX15" fmla="*/ 1559441 w 1872183"/>
              <a:gd name="connsiteY15" fmla="*/ 1036136 h 1036137"/>
              <a:gd name="connsiteX16" fmla="*/ 1559451 w 1872183"/>
              <a:gd name="connsiteY16" fmla="*/ 1036137 h 1036137"/>
              <a:gd name="connsiteX17" fmla="*/ 1559461 w 1872183"/>
              <a:gd name="connsiteY17" fmla="*/ 1036136 h 1036137"/>
              <a:gd name="connsiteX18" fmla="*/ 1561106 w 1872183"/>
              <a:gd name="connsiteY18" fmla="*/ 1036136 h 1036137"/>
              <a:gd name="connsiteX19" fmla="*/ 1561106 w 1872183"/>
              <a:gd name="connsiteY19" fmla="*/ 1035970 h 1036137"/>
              <a:gd name="connsiteX20" fmla="*/ 1622477 w 1872183"/>
              <a:gd name="connsiteY20" fmla="*/ 1029784 h 1036137"/>
              <a:gd name="connsiteX21" fmla="*/ 1872183 w 1872183"/>
              <a:gd name="connsiteY21" fmla="*/ 723405 h 1036137"/>
              <a:gd name="connsiteX22" fmla="*/ 1734302 w 1872183"/>
              <a:gd name="connsiteY22" fmla="*/ 464083 h 1036137"/>
              <a:gd name="connsiteX23" fmla="*/ 1686652 w 1872183"/>
              <a:gd name="connsiteY23" fmla="*/ 438219 h 1036137"/>
              <a:gd name="connsiteX24" fmla="*/ 1694497 w 1872183"/>
              <a:gd name="connsiteY24" fmla="*/ 405461 h 1036137"/>
              <a:gd name="connsiteX25" fmla="*/ 1573407 w 1872183"/>
              <a:gd name="connsiteY25" fmla="*/ 208586 h 1036137"/>
              <a:gd name="connsiteX26" fmla="*/ 1501459 w 1872183"/>
              <a:gd name="connsiteY26" fmla="*/ 198716 h 1036137"/>
              <a:gd name="connsiteX27" fmla="*/ 1403667 w 1872183"/>
              <a:gd name="connsiteY27" fmla="*/ 234785 h 1036137"/>
              <a:gd name="connsiteX28" fmla="*/ 1380100 w 1872183"/>
              <a:gd name="connsiteY28" fmla="*/ 258434 h 1036137"/>
              <a:gd name="connsiteX29" fmla="*/ 1358970 w 1872183"/>
              <a:gd name="connsiteY29" fmla="*/ 201315 h 1036137"/>
              <a:gd name="connsiteX30" fmla="*/ 1155592 w 1872183"/>
              <a:gd name="connsiteY30" fmla="*/ 19951 h 1036137"/>
              <a:gd name="connsiteX31" fmla="*/ 1015523 w 1872183"/>
              <a:gd name="connsiteY31" fmla="*/ 737 h 103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72183" h="1036137">
                <a:moveTo>
                  <a:pt x="1015523" y="737"/>
                </a:moveTo>
                <a:cubicBezTo>
                  <a:pt x="877065" y="9694"/>
                  <a:pt x="750736" y="99646"/>
                  <a:pt x="702176" y="238896"/>
                </a:cubicBezTo>
                <a:lnTo>
                  <a:pt x="694434" y="271221"/>
                </a:lnTo>
                <a:lnTo>
                  <a:pt x="653749" y="252265"/>
                </a:lnTo>
                <a:cubicBezTo>
                  <a:pt x="507488" y="201260"/>
                  <a:pt x="347572" y="278480"/>
                  <a:pt x="296567" y="424741"/>
                </a:cubicBezTo>
                <a:cubicBezTo>
                  <a:pt x="283816" y="461306"/>
                  <a:pt x="279078" y="498725"/>
                  <a:pt x="281430" y="535082"/>
                </a:cubicBezTo>
                <a:lnTo>
                  <a:pt x="286364" y="553803"/>
                </a:lnTo>
                <a:lnTo>
                  <a:pt x="243336" y="549465"/>
                </a:lnTo>
                <a:cubicBezTo>
                  <a:pt x="108945" y="549465"/>
                  <a:pt x="0" y="658410"/>
                  <a:pt x="0" y="792801"/>
                </a:cubicBezTo>
                <a:cubicBezTo>
                  <a:pt x="0" y="910393"/>
                  <a:pt x="83411" y="1008503"/>
                  <a:pt x="194295" y="1031194"/>
                </a:cubicBezTo>
                <a:lnTo>
                  <a:pt x="225480" y="1034337"/>
                </a:lnTo>
                <a:lnTo>
                  <a:pt x="225480" y="1036136"/>
                </a:lnTo>
                <a:lnTo>
                  <a:pt x="243326" y="1036136"/>
                </a:lnTo>
                <a:lnTo>
                  <a:pt x="243336" y="1036137"/>
                </a:lnTo>
                <a:lnTo>
                  <a:pt x="243346" y="1036136"/>
                </a:lnTo>
                <a:lnTo>
                  <a:pt x="1559441" y="1036136"/>
                </a:lnTo>
                <a:lnTo>
                  <a:pt x="1559451" y="1036137"/>
                </a:lnTo>
                <a:lnTo>
                  <a:pt x="1559461" y="1036136"/>
                </a:lnTo>
                <a:lnTo>
                  <a:pt x="1561106" y="1036136"/>
                </a:lnTo>
                <a:lnTo>
                  <a:pt x="1561106" y="1035970"/>
                </a:lnTo>
                <a:lnTo>
                  <a:pt x="1622477" y="1029784"/>
                </a:lnTo>
                <a:cubicBezTo>
                  <a:pt x="1764984" y="1000623"/>
                  <a:pt x="1872183" y="874533"/>
                  <a:pt x="1872183" y="723405"/>
                </a:cubicBezTo>
                <a:cubicBezTo>
                  <a:pt x="1872183" y="615457"/>
                  <a:pt x="1817490" y="520283"/>
                  <a:pt x="1734302" y="464083"/>
                </a:cubicBezTo>
                <a:lnTo>
                  <a:pt x="1686652" y="438219"/>
                </a:lnTo>
                <a:lnTo>
                  <a:pt x="1694497" y="405461"/>
                </a:lnTo>
                <a:cubicBezTo>
                  <a:pt x="1705836" y="321158"/>
                  <a:pt x="1656855" y="237686"/>
                  <a:pt x="1573407" y="208586"/>
                </a:cubicBezTo>
                <a:cubicBezTo>
                  <a:pt x="1549564" y="200271"/>
                  <a:pt x="1525166" y="197182"/>
                  <a:pt x="1501459" y="198716"/>
                </a:cubicBezTo>
                <a:cubicBezTo>
                  <a:pt x="1465899" y="201016"/>
                  <a:pt x="1431897" y="213718"/>
                  <a:pt x="1403667" y="234785"/>
                </a:cubicBezTo>
                <a:lnTo>
                  <a:pt x="1380100" y="258434"/>
                </a:lnTo>
                <a:lnTo>
                  <a:pt x="1358970" y="201315"/>
                </a:lnTo>
                <a:cubicBezTo>
                  <a:pt x="1319349" y="119262"/>
                  <a:pt x="1248426" y="52325"/>
                  <a:pt x="1155592" y="19951"/>
                </a:cubicBezTo>
                <a:cubicBezTo>
                  <a:pt x="1109176" y="3765"/>
                  <a:pt x="1061675" y="-2249"/>
                  <a:pt x="1015523" y="737"/>
                </a:cubicBezTo>
                <a:close/>
              </a:path>
            </a:pathLst>
          </a:custGeom>
          <a:solidFill>
            <a:srgbClr val="FFFFFF"/>
          </a:solidFill>
          <a:ln w="38100" cap="flat" cmpd="sng" algn="ctr">
            <a:solidFill>
              <a:srgbClr val="36A4D7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50" tIns="17144" rIns="34250" bIns="171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421">
              <a:defRPr/>
            </a:pPr>
            <a:r>
              <a:rPr 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CiscoSans Light"/>
              </a:rPr>
              <a:t>Cisco C</a:t>
            </a:r>
            <a:endParaRPr lang="en-US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CiscoSans Light"/>
            </a:endParaRPr>
          </a:p>
        </p:txBody>
      </p:sp>
      <p:grpSp>
        <p:nvGrpSpPr>
          <p:cNvPr id="61" name="Group 13"/>
          <p:cNvGrpSpPr/>
          <p:nvPr/>
        </p:nvGrpSpPr>
        <p:grpSpPr>
          <a:xfrm>
            <a:off x="6364047" y="3308238"/>
            <a:ext cx="1818023" cy="1200979"/>
            <a:chOff x="792786" y="3413462"/>
            <a:chExt cx="3679551" cy="2369963"/>
          </a:xfrm>
        </p:grpSpPr>
        <p:pic>
          <p:nvPicPr>
            <p:cNvPr id="62" name="7.png"/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2786" y="3755429"/>
              <a:ext cx="3679551" cy="202799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3" name="Picture 2" descr="Y:\Production\Cisco Projects\C97 Presentation (PPT-PDF)\C97-737489-00\support file\AP67687.png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358" y="3413462"/>
              <a:ext cx="808415" cy="425734"/>
            </a:xfrm>
            <a:prstGeom prst="rect">
              <a:avLst/>
            </a:prstGeom>
            <a:noFill/>
          </p:spPr>
        </p:pic>
      </p:grpSp>
      <p:pic>
        <p:nvPicPr>
          <p:cNvPr id="64" name="pasted-image.pdf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616" y="3525767"/>
            <a:ext cx="1405930" cy="780858"/>
          </a:xfrm>
          <a:prstGeom prst="rect">
            <a:avLst/>
          </a:prstGeom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</p:pic>
      <p:pic>
        <p:nvPicPr>
          <p:cNvPr id="65" name="pasted-image.pdf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915" y="3847759"/>
            <a:ext cx="245208" cy="539597"/>
          </a:xfrm>
          <a:prstGeom prst="rect">
            <a:avLst/>
          </a:prstGeom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</p:pic>
      <p:grpSp>
        <p:nvGrpSpPr>
          <p:cNvPr id="66" name="Group 131"/>
          <p:cNvGrpSpPr>
            <a:grpSpLocks noChangeAspect="1"/>
          </p:cNvGrpSpPr>
          <p:nvPr/>
        </p:nvGrpSpPr>
        <p:grpSpPr>
          <a:xfrm>
            <a:off x="4577064" y="3933350"/>
            <a:ext cx="199116" cy="365760"/>
            <a:chOff x="0" y="-276703"/>
            <a:chExt cx="4254498" cy="7815177"/>
          </a:xfrm>
        </p:grpSpPr>
        <p:pic>
          <p:nvPicPr>
            <p:cNvPr id="67" name="pasted-image.png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76703"/>
              <a:ext cx="4241801" cy="7812668"/>
            </a:xfrm>
            <a:prstGeom prst="rect">
              <a:avLst/>
            </a:prstGeom>
            <a:ln w="3175" cap="flat">
              <a:noFill/>
              <a:prstDash val="solid"/>
              <a:miter lim="400000"/>
            </a:ln>
            <a:effectLst/>
          </p:spPr>
        </p:pic>
        <p:pic>
          <p:nvPicPr>
            <p:cNvPr id="68" name="IMG_1386.png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697" y="9924"/>
              <a:ext cx="4241801" cy="7528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9" name="pasted-image.pdf"/>
          <p:cNvPicPr>
            <a:picLocks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519" y="3580851"/>
            <a:ext cx="1051560" cy="632842"/>
          </a:xfrm>
          <a:prstGeom prst="rect">
            <a:avLst/>
          </a:prstGeom>
          <a:ln w="3175">
            <a:noFill/>
            <a:miter lim="400000"/>
          </a:ln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4933" y="3993706"/>
            <a:ext cx="1107221" cy="103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372248" y="1364907"/>
            <a:ext cx="44367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あらゆるデバイスがクラウドに登録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クラウドから一括管理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エンタープライズのセキュリティ レベル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他社ツールとも接続可能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共通のユーザ インターフェース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0" name="image47.png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630" y="3014202"/>
            <a:ext cx="935162" cy="93516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テキスト ボックス 1"/>
          <p:cNvSpPr txBox="1"/>
          <p:nvPr/>
        </p:nvSpPr>
        <p:spPr>
          <a:xfrm>
            <a:off x="4999519" y="1455534"/>
            <a:ext cx="3100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Cisco Spark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9989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Stock_000068999113_Medium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37270" y="2257425"/>
            <a:ext cx="6452039" cy="62865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kern="1200" spc="-10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ＭＳ Ｐゴシック" charset="0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pc="-50" dirty="0" smtClean="0">
                <a:solidFill>
                  <a:schemeClr val="tx1">
                    <a:lumMod val="50000"/>
                  </a:schemeClr>
                </a:solidFill>
              </a:rPr>
              <a:t>①会議のやりかたをかえる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45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2"/>
          <p:cNvSpPr/>
          <p:nvPr/>
        </p:nvSpPr>
        <p:spPr>
          <a:xfrm>
            <a:off x="692593" y="1327264"/>
            <a:ext cx="2229882" cy="2541086"/>
          </a:xfrm>
          <a:prstGeom prst="rect">
            <a:avLst/>
          </a:prstGeom>
          <a:solidFill>
            <a:schemeClr val="bg2">
              <a:lumMod val="95000"/>
            </a:scheme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" name="TextBox 2"/>
          <p:cNvSpPr txBox="1"/>
          <p:nvPr/>
        </p:nvSpPr>
        <p:spPr>
          <a:xfrm>
            <a:off x="2877529" y="4684025"/>
            <a:ext cx="48397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800" dirty="0">
                <a:solidFill>
                  <a:schemeClr val="bg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Corporate Executive Board: Achieving Breakthrough Performance in the New Work Environment HR Summit</a:t>
            </a:r>
          </a:p>
        </p:txBody>
      </p:sp>
      <p:sp>
        <p:nvSpPr>
          <p:cNvPr id="24" name="Oval 10"/>
          <p:cNvSpPr/>
          <p:nvPr/>
        </p:nvSpPr>
        <p:spPr>
          <a:xfrm>
            <a:off x="2682275" y="1184212"/>
            <a:ext cx="359385" cy="359385"/>
          </a:xfrm>
          <a:prstGeom prst="ellipse">
            <a:avLst/>
          </a:prstGeom>
          <a:solidFill>
            <a:srgbClr val="FF0066">
              <a:alpha val="74902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25" name="Straight Connector 23"/>
          <p:cNvCxnSpPr/>
          <p:nvPr/>
        </p:nvCxnSpPr>
        <p:spPr>
          <a:xfrm>
            <a:off x="2869080" y="1354115"/>
            <a:ext cx="247745" cy="1141"/>
          </a:xfrm>
          <a:prstGeom prst="line">
            <a:avLst/>
          </a:prstGeom>
          <a:noFill/>
          <a:ln w="57150" cap="flat" cmpd="sng" algn="ctr">
            <a:solidFill>
              <a:srgbClr val="FFFFFF">
                <a:lumMod val="75000"/>
              </a:srgbClr>
            </a:solidFill>
            <a:prstDash val="sysDot"/>
          </a:ln>
          <a:effectLst/>
        </p:spPr>
      </p:cxnSp>
      <p:sp>
        <p:nvSpPr>
          <p:cNvPr id="26" name="Freeform 24"/>
          <p:cNvSpPr/>
          <p:nvPr/>
        </p:nvSpPr>
        <p:spPr>
          <a:xfrm>
            <a:off x="116235" y="2555063"/>
            <a:ext cx="2634558" cy="1566249"/>
          </a:xfrm>
          <a:custGeom>
            <a:avLst/>
            <a:gdLst>
              <a:gd name="connsiteX0" fmla="*/ 0 w 2634558"/>
              <a:gd name="connsiteY0" fmla="*/ 1566249 h 1566249"/>
              <a:gd name="connsiteX1" fmla="*/ 2634558 w 2634558"/>
              <a:gd name="connsiteY1" fmla="*/ 0 h 156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34558" h="1566249">
                <a:moveTo>
                  <a:pt x="0" y="1566249"/>
                </a:moveTo>
                <a:lnTo>
                  <a:pt x="2634558" y="0"/>
                </a:lnTo>
              </a:path>
            </a:pathLst>
          </a:cu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8" name="Freeform 25"/>
          <p:cNvSpPr/>
          <p:nvPr/>
        </p:nvSpPr>
        <p:spPr>
          <a:xfrm>
            <a:off x="729570" y="2798492"/>
            <a:ext cx="1226896" cy="1067637"/>
          </a:xfrm>
          <a:custGeom>
            <a:avLst/>
            <a:gdLst>
              <a:gd name="connsiteX0" fmla="*/ 0 w 3268301"/>
              <a:gd name="connsiteY0" fmla="*/ 1865014 h 1865014"/>
              <a:gd name="connsiteX1" fmla="*/ 2580237 w 3268301"/>
              <a:gd name="connsiteY1" fmla="*/ 362138 h 1865014"/>
              <a:gd name="connsiteX2" fmla="*/ 3268301 w 3268301"/>
              <a:gd name="connsiteY2" fmla="*/ 0 h 1865014"/>
              <a:gd name="connsiteX0" fmla="*/ 0 w 2580237"/>
              <a:gd name="connsiteY0" fmla="*/ 1502876 h 1502876"/>
              <a:gd name="connsiteX1" fmla="*/ 2580237 w 2580237"/>
              <a:gd name="connsiteY1" fmla="*/ 0 h 1502876"/>
              <a:gd name="connsiteX0" fmla="*/ 0 w 2571184"/>
              <a:gd name="connsiteY0" fmla="*/ 1611518 h 1611518"/>
              <a:gd name="connsiteX1" fmla="*/ 2571184 w 2571184"/>
              <a:gd name="connsiteY1" fmla="*/ 0 h 1611518"/>
              <a:gd name="connsiteX0" fmla="*/ 0 w 2571184"/>
              <a:gd name="connsiteY0" fmla="*/ 1611518 h 1611518"/>
              <a:gd name="connsiteX1" fmla="*/ 1095469 w 2571184"/>
              <a:gd name="connsiteY1" fmla="*/ 570369 h 1611518"/>
              <a:gd name="connsiteX2" fmla="*/ 2571184 w 2571184"/>
              <a:gd name="connsiteY2" fmla="*/ 0 h 1611518"/>
              <a:gd name="connsiteX0" fmla="*/ 0 w 2571184"/>
              <a:gd name="connsiteY0" fmla="*/ 1611518 h 1611518"/>
              <a:gd name="connsiteX1" fmla="*/ 1095469 w 2571184"/>
              <a:gd name="connsiteY1" fmla="*/ 570369 h 1611518"/>
              <a:gd name="connsiteX2" fmla="*/ 2571184 w 2571184"/>
              <a:gd name="connsiteY2" fmla="*/ 0 h 1611518"/>
              <a:gd name="connsiteX0" fmla="*/ 0 w 2571184"/>
              <a:gd name="connsiteY0" fmla="*/ 1611518 h 1611518"/>
              <a:gd name="connsiteX1" fmla="*/ 1095469 w 2571184"/>
              <a:gd name="connsiteY1" fmla="*/ 570369 h 1611518"/>
              <a:gd name="connsiteX2" fmla="*/ 2571184 w 2571184"/>
              <a:gd name="connsiteY2" fmla="*/ 0 h 1611518"/>
              <a:gd name="connsiteX0" fmla="*/ 0 w 2571184"/>
              <a:gd name="connsiteY0" fmla="*/ 1611518 h 1611518"/>
              <a:gd name="connsiteX1" fmla="*/ 1095469 w 2571184"/>
              <a:gd name="connsiteY1" fmla="*/ 570369 h 1611518"/>
              <a:gd name="connsiteX2" fmla="*/ 2571184 w 2571184"/>
              <a:gd name="connsiteY2" fmla="*/ 0 h 1611518"/>
              <a:gd name="connsiteX0" fmla="*/ 0 w 2571184"/>
              <a:gd name="connsiteY0" fmla="*/ 1611518 h 1611518"/>
              <a:gd name="connsiteX1" fmla="*/ 1095469 w 2571184"/>
              <a:gd name="connsiteY1" fmla="*/ 570369 h 1611518"/>
              <a:gd name="connsiteX2" fmla="*/ 2571184 w 2571184"/>
              <a:gd name="connsiteY2" fmla="*/ 0 h 1611518"/>
              <a:gd name="connsiteX0" fmla="*/ 0 w 2652665"/>
              <a:gd name="connsiteY0" fmla="*/ 1584358 h 1584358"/>
              <a:gd name="connsiteX1" fmla="*/ 1176950 w 2652665"/>
              <a:gd name="connsiteY1" fmla="*/ 570369 h 1584358"/>
              <a:gd name="connsiteX2" fmla="*/ 2652665 w 2652665"/>
              <a:gd name="connsiteY2" fmla="*/ 0 h 1584358"/>
              <a:gd name="connsiteX0" fmla="*/ 0 w 2652665"/>
              <a:gd name="connsiteY0" fmla="*/ 1584358 h 1584358"/>
              <a:gd name="connsiteX1" fmla="*/ 1176950 w 2652665"/>
              <a:gd name="connsiteY1" fmla="*/ 570369 h 1584358"/>
              <a:gd name="connsiteX2" fmla="*/ 2652665 w 2652665"/>
              <a:gd name="connsiteY2" fmla="*/ 0 h 1584358"/>
              <a:gd name="connsiteX0" fmla="*/ 0 w 2652665"/>
              <a:gd name="connsiteY0" fmla="*/ 1584358 h 1584358"/>
              <a:gd name="connsiteX1" fmla="*/ 2652665 w 2652665"/>
              <a:gd name="connsiteY1" fmla="*/ 0 h 1584358"/>
              <a:gd name="connsiteX0" fmla="*/ 0 w 2652665"/>
              <a:gd name="connsiteY0" fmla="*/ 1584358 h 1584358"/>
              <a:gd name="connsiteX1" fmla="*/ 2652665 w 2652665"/>
              <a:gd name="connsiteY1" fmla="*/ 0 h 1584358"/>
              <a:gd name="connsiteX0" fmla="*/ 0 w 2652665"/>
              <a:gd name="connsiteY0" fmla="*/ 1584358 h 1584358"/>
              <a:gd name="connsiteX1" fmla="*/ 2652665 w 2652665"/>
              <a:gd name="connsiteY1" fmla="*/ 0 h 1584358"/>
              <a:gd name="connsiteX0" fmla="*/ 0 w 2652665"/>
              <a:gd name="connsiteY0" fmla="*/ 1584358 h 1584358"/>
              <a:gd name="connsiteX1" fmla="*/ 2652665 w 2652665"/>
              <a:gd name="connsiteY1" fmla="*/ 0 h 1584358"/>
              <a:gd name="connsiteX0" fmla="*/ 0 w 2652665"/>
              <a:gd name="connsiteY0" fmla="*/ 1584358 h 1584358"/>
              <a:gd name="connsiteX1" fmla="*/ 2652665 w 2652665"/>
              <a:gd name="connsiteY1" fmla="*/ 0 h 1584358"/>
              <a:gd name="connsiteX0" fmla="*/ 0 w 2626375"/>
              <a:gd name="connsiteY0" fmla="*/ 2194517 h 2194517"/>
              <a:gd name="connsiteX1" fmla="*/ 2626375 w 2626375"/>
              <a:gd name="connsiteY1" fmla="*/ 0 h 2194517"/>
              <a:gd name="connsiteX0" fmla="*/ 0 w 2626375"/>
              <a:gd name="connsiteY0" fmla="*/ 2194517 h 2194517"/>
              <a:gd name="connsiteX1" fmla="*/ 2626375 w 2626375"/>
              <a:gd name="connsiteY1" fmla="*/ 0 h 2194517"/>
              <a:gd name="connsiteX0" fmla="*/ 0 w 2626375"/>
              <a:gd name="connsiteY0" fmla="*/ 2194517 h 2194517"/>
              <a:gd name="connsiteX1" fmla="*/ 2626375 w 2626375"/>
              <a:gd name="connsiteY1" fmla="*/ 0 h 2194517"/>
              <a:gd name="connsiteX0" fmla="*/ 0 w 2626375"/>
              <a:gd name="connsiteY0" fmla="*/ 2194517 h 2194517"/>
              <a:gd name="connsiteX1" fmla="*/ 2626375 w 2626375"/>
              <a:gd name="connsiteY1" fmla="*/ 0 h 2194517"/>
              <a:gd name="connsiteX0" fmla="*/ 0 w 2626375"/>
              <a:gd name="connsiteY0" fmla="*/ 2245236 h 2245236"/>
              <a:gd name="connsiteX1" fmla="*/ 2626375 w 2626375"/>
              <a:gd name="connsiteY1" fmla="*/ 0 h 2245236"/>
              <a:gd name="connsiteX0" fmla="*/ 0 w 2626375"/>
              <a:gd name="connsiteY0" fmla="*/ 2214803 h 2214803"/>
              <a:gd name="connsiteX1" fmla="*/ 2626375 w 2626375"/>
              <a:gd name="connsiteY1" fmla="*/ 0 h 2214803"/>
              <a:gd name="connsiteX0" fmla="*/ 0 w 2575060"/>
              <a:gd name="connsiteY0" fmla="*/ 2214803 h 2214803"/>
              <a:gd name="connsiteX1" fmla="*/ 2575060 w 2575060"/>
              <a:gd name="connsiteY1" fmla="*/ 0 h 221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5060" h="2214803">
                <a:moveTo>
                  <a:pt x="0" y="2214803"/>
                </a:moveTo>
                <a:cubicBezTo>
                  <a:pt x="18577" y="1295980"/>
                  <a:pt x="1076239" y="122397"/>
                  <a:pt x="2575060" y="0"/>
                </a:cubicBezTo>
              </a:path>
            </a:pathLst>
          </a:cu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29" name="Straight Arrow Connector 27"/>
          <p:cNvCxnSpPr>
            <a:cxnSpLocks/>
            <a:stCxn id="28" idx="1"/>
          </p:cNvCxnSpPr>
          <p:nvPr/>
        </p:nvCxnSpPr>
        <p:spPr>
          <a:xfrm flipV="1">
            <a:off x="1956466" y="1368223"/>
            <a:ext cx="898964" cy="1430268"/>
          </a:xfrm>
          <a:prstGeom prst="straightConnector1">
            <a:avLst/>
          </a:prstGeom>
          <a:noFill/>
          <a:ln w="76200" cap="flat" cmpd="sng" algn="ctr">
            <a:solidFill>
              <a:srgbClr val="00B0F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1"/>
          <p:cNvCxnSpPr/>
          <p:nvPr/>
        </p:nvCxnSpPr>
        <p:spPr>
          <a:xfrm>
            <a:off x="1888109" y="2786490"/>
            <a:ext cx="1249475" cy="0"/>
          </a:xfrm>
          <a:prstGeom prst="line">
            <a:avLst/>
          </a:prstGeom>
          <a:noFill/>
          <a:ln w="57150" cap="flat" cmpd="sng" algn="ctr">
            <a:solidFill>
              <a:srgbClr val="FFFFFF">
                <a:lumMod val="75000"/>
              </a:srgbClr>
            </a:solidFill>
            <a:prstDash val="sysDot"/>
          </a:ln>
          <a:effectLst/>
        </p:spPr>
      </p:cxnSp>
      <p:sp>
        <p:nvSpPr>
          <p:cNvPr id="35" name="Oval 37"/>
          <p:cNvSpPr/>
          <p:nvPr/>
        </p:nvSpPr>
        <p:spPr>
          <a:xfrm>
            <a:off x="2761706" y="1270309"/>
            <a:ext cx="191527" cy="191528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7" name="Pentagon 3"/>
          <p:cNvSpPr/>
          <p:nvPr/>
        </p:nvSpPr>
        <p:spPr>
          <a:xfrm rot="16200000">
            <a:off x="-931161" y="2277301"/>
            <a:ext cx="2738485" cy="419604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kern="0">
                <a:solidFill>
                  <a:schemeClr val="bg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パフォーマンスの上昇度合</a:t>
            </a:r>
            <a:endParaRPr kumimoji="1" lang="en-US" altLang="ja-JP" sz="1400" kern="0" dirty="0">
              <a:solidFill>
                <a:schemeClr val="bg1">
                  <a:lumMod val="50000"/>
                </a:schemeClr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5" name="Oval 29"/>
          <p:cNvSpPr/>
          <p:nvPr/>
        </p:nvSpPr>
        <p:spPr>
          <a:xfrm>
            <a:off x="1850532" y="2690728"/>
            <a:ext cx="191527" cy="191528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8" name="Rectangle 11"/>
          <p:cNvSpPr/>
          <p:nvPr/>
        </p:nvSpPr>
        <p:spPr>
          <a:xfrm>
            <a:off x="3137585" y="2786660"/>
            <a:ext cx="1911167" cy="1069691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個々人の作業</a:t>
            </a:r>
            <a:r>
              <a:rPr kumimoji="1" lang="en-US" sz="1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br>
              <a:rPr kumimoji="1" lang="en-US" sz="1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</a:br>
            <a:r>
              <a:rPr kumimoji="1" lang="ja-JP" altLang="en-US" sz="1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パフォーマンス</a:t>
            </a:r>
            <a:endParaRPr kumimoji="1" lang="en-US" sz="18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1" name="Rectangle 12"/>
          <p:cNvSpPr/>
          <p:nvPr/>
        </p:nvSpPr>
        <p:spPr>
          <a:xfrm>
            <a:off x="3137585" y="1327264"/>
            <a:ext cx="1911167" cy="1459394"/>
          </a:xfrm>
          <a:prstGeom prst="rect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“</a:t>
            </a:r>
            <a:r>
              <a:rPr kumimoji="1" lang="ja-JP" altLang="en-US" sz="1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チームワーク</a:t>
            </a:r>
            <a:r>
              <a:rPr kumimoji="1" lang="en-US" sz="1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” </a:t>
            </a:r>
            <a:br>
              <a:rPr kumimoji="1" lang="en-US" sz="1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</a:br>
            <a:r>
              <a:rPr kumimoji="1" lang="ja-JP" altLang="en-US" sz="1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パフォーマンス</a:t>
            </a:r>
            <a:endParaRPr kumimoji="1" lang="en-US" sz="18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2" name="Plus 13"/>
          <p:cNvSpPr/>
          <p:nvPr/>
        </p:nvSpPr>
        <p:spPr>
          <a:xfrm>
            <a:off x="3557285" y="2502130"/>
            <a:ext cx="568719" cy="568719"/>
          </a:xfrm>
          <a:prstGeom prst="mathPlus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3" name="TextBox 14"/>
          <p:cNvSpPr txBox="1"/>
          <p:nvPr/>
        </p:nvSpPr>
        <p:spPr>
          <a:xfrm>
            <a:off x="1725589" y="1038264"/>
            <a:ext cx="1196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1400" dirty="0">
                <a:solidFill>
                  <a:schemeClr val="bg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ターゲット</a:t>
            </a:r>
            <a:endParaRPr kumimoji="1" lang="en-US" sz="1400" dirty="0">
              <a:solidFill>
                <a:schemeClr val="bg1">
                  <a:lumMod val="50000"/>
                </a:schemeClr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5" name="TextBox 28"/>
          <p:cNvSpPr txBox="1"/>
          <p:nvPr/>
        </p:nvSpPr>
        <p:spPr>
          <a:xfrm>
            <a:off x="363506" y="3868352"/>
            <a:ext cx="732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600" dirty="0">
                <a:solidFill>
                  <a:schemeClr val="bg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2002</a:t>
            </a:r>
          </a:p>
        </p:txBody>
      </p:sp>
      <p:sp>
        <p:nvSpPr>
          <p:cNvPr id="56" name="TextBox 32"/>
          <p:cNvSpPr txBox="1"/>
          <p:nvPr/>
        </p:nvSpPr>
        <p:spPr>
          <a:xfrm>
            <a:off x="1377277" y="3871121"/>
            <a:ext cx="986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600" dirty="0">
                <a:solidFill>
                  <a:schemeClr val="bg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2012</a:t>
            </a:r>
          </a:p>
        </p:txBody>
      </p:sp>
      <p:sp>
        <p:nvSpPr>
          <p:cNvPr id="57" name="TextBox 33"/>
          <p:cNvSpPr txBox="1"/>
          <p:nvPr/>
        </p:nvSpPr>
        <p:spPr>
          <a:xfrm>
            <a:off x="2359975" y="3872213"/>
            <a:ext cx="986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600" dirty="0">
                <a:solidFill>
                  <a:schemeClr val="bg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2016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-420650" y="4213538"/>
            <a:ext cx="78619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dirty="0" smtClean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</a:rPr>
              <a:t>チームワーク パフォーマンス</a:t>
            </a:r>
            <a:r>
              <a:rPr kumimoji="1" lang="ja-JP" altLang="en-US" sz="2400" dirty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</a:rPr>
              <a:t>＝成長への必須条件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0" y="0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タイトル 2"/>
          <p:cNvSpPr txBox="1">
            <a:spLocks/>
          </p:cNvSpPr>
          <p:nvPr/>
        </p:nvSpPr>
        <p:spPr bwMode="auto">
          <a:xfrm>
            <a:off x="78615" y="-7819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b="0" i="0" kern="120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ja-JP" altLang="en-US" sz="2400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個人の生産性を上げることは もはや限界に</a:t>
            </a:r>
            <a:endParaRPr kumimoji="1" lang="ja-JP" altLang="en-US" sz="2400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32" name="Group 45"/>
          <p:cNvGrpSpPr/>
          <p:nvPr/>
        </p:nvGrpSpPr>
        <p:grpSpPr>
          <a:xfrm>
            <a:off x="5547453" y="1154713"/>
            <a:ext cx="3117698" cy="3028240"/>
            <a:chOff x="5201485" y="1011574"/>
            <a:chExt cx="3117697" cy="3169402"/>
          </a:xfrm>
        </p:grpSpPr>
        <p:sp>
          <p:nvSpPr>
            <p:cNvPr id="34" name="TextBox 36"/>
            <p:cNvSpPr txBox="1"/>
            <p:nvPr/>
          </p:nvSpPr>
          <p:spPr>
            <a:xfrm>
              <a:off x="5635117" y="1011574"/>
              <a:ext cx="615874" cy="229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25" b="1" dirty="0">
                  <a:solidFill>
                    <a:srgbClr val="FFFFFF">
                      <a:lumMod val="65000"/>
                    </a:srgbClr>
                  </a:solidFill>
                  <a:latin typeface="Meiryo" charset="-128"/>
                  <a:ea typeface="Meiryo" charset="-128"/>
                  <a:cs typeface="Meiryo" charset="-128"/>
                </a:rPr>
                <a:t>チーム</a:t>
              </a:r>
              <a:r>
                <a:rPr lang="en-US" sz="825" b="1" dirty="0">
                  <a:solidFill>
                    <a:srgbClr val="FFFFFF">
                      <a:lumMod val="65000"/>
                    </a:srgbClr>
                  </a:solidFill>
                  <a:latin typeface="Meiryo" charset="-128"/>
                  <a:ea typeface="Meiryo" charset="-128"/>
                  <a:cs typeface="Meiryo" charset="-128"/>
                </a:rPr>
                <a:t> A</a:t>
              </a:r>
            </a:p>
          </p:txBody>
        </p:sp>
        <p:grpSp>
          <p:nvGrpSpPr>
            <p:cNvPr id="36" name="Group 47"/>
            <p:cNvGrpSpPr/>
            <p:nvPr/>
          </p:nvGrpSpPr>
          <p:grpSpPr>
            <a:xfrm>
              <a:off x="5201485" y="1015488"/>
              <a:ext cx="3117697" cy="3165488"/>
              <a:chOff x="5201485" y="1015487"/>
              <a:chExt cx="3117695" cy="3165489"/>
            </a:xfrm>
          </p:grpSpPr>
          <p:sp>
            <p:nvSpPr>
              <p:cNvPr id="38" name="Freeform: Shape 104"/>
              <p:cNvSpPr/>
              <p:nvPr/>
            </p:nvSpPr>
            <p:spPr>
              <a:xfrm>
                <a:off x="6881197" y="1189703"/>
                <a:ext cx="1307560" cy="1177543"/>
              </a:xfrm>
              <a:custGeom>
                <a:avLst/>
                <a:gdLst>
                  <a:gd name="connsiteX0" fmla="*/ 413875 w 1178916"/>
                  <a:gd name="connsiteY0" fmla="*/ 0 h 1061692"/>
                  <a:gd name="connsiteX1" fmla="*/ 765041 w 1178916"/>
                  <a:gd name="connsiteY1" fmla="*/ 0 h 1061692"/>
                  <a:gd name="connsiteX2" fmla="*/ 852835 w 1178916"/>
                  <a:gd name="connsiteY2" fmla="*/ 87794 h 1061692"/>
                  <a:gd name="connsiteX3" fmla="*/ 852835 w 1178916"/>
                  <a:gd name="connsiteY3" fmla="*/ 318623 h 1061692"/>
                  <a:gd name="connsiteX4" fmla="*/ 1055069 w 1178916"/>
                  <a:gd name="connsiteY4" fmla="*/ 318623 h 1061692"/>
                  <a:gd name="connsiteX5" fmla="*/ 1178916 w 1178916"/>
                  <a:gd name="connsiteY5" fmla="*/ 442470 h 1061692"/>
                  <a:gd name="connsiteX6" fmla="*/ 1178916 w 1178916"/>
                  <a:gd name="connsiteY6" fmla="*/ 937845 h 1061692"/>
                  <a:gd name="connsiteX7" fmla="*/ 1055069 w 1178916"/>
                  <a:gd name="connsiteY7" fmla="*/ 1061692 h 1061692"/>
                  <a:gd name="connsiteX8" fmla="*/ 765041 w 1178916"/>
                  <a:gd name="connsiteY8" fmla="*/ 1061692 h 1061692"/>
                  <a:gd name="connsiteX9" fmla="*/ 413875 w 1178916"/>
                  <a:gd name="connsiteY9" fmla="*/ 1061692 h 1061692"/>
                  <a:gd name="connsiteX10" fmla="*/ 123847 w 1178916"/>
                  <a:gd name="connsiteY10" fmla="*/ 1061692 h 1061692"/>
                  <a:gd name="connsiteX11" fmla="*/ 0 w 1178916"/>
                  <a:gd name="connsiteY11" fmla="*/ 937845 h 1061692"/>
                  <a:gd name="connsiteX12" fmla="*/ 0 w 1178916"/>
                  <a:gd name="connsiteY12" fmla="*/ 442470 h 1061692"/>
                  <a:gd name="connsiteX13" fmla="*/ 123847 w 1178916"/>
                  <a:gd name="connsiteY13" fmla="*/ 318623 h 1061692"/>
                  <a:gd name="connsiteX14" fmla="*/ 326081 w 1178916"/>
                  <a:gd name="connsiteY14" fmla="*/ 318623 h 1061692"/>
                  <a:gd name="connsiteX15" fmla="*/ 326081 w 1178916"/>
                  <a:gd name="connsiteY15" fmla="*/ 87794 h 1061692"/>
                  <a:gd name="connsiteX16" fmla="*/ 413875 w 1178916"/>
                  <a:gd name="connsiteY16" fmla="*/ 0 h 106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78916" h="1061692">
                    <a:moveTo>
                      <a:pt x="413875" y="0"/>
                    </a:moveTo>
                    <a:lnTo>
                      <a:pt x="765041" y="0"/>
                    </a:lnTo>
                    <a:cubicBezTo>
                      <a:pt x="813528" y="0"/>
                      <a:pt x="852835" y="39307"/>
                      <a:pt x="852835" y="87794"/>
                    </a:cubicBezTo>
                    <a:lnTo>
                      <a:pt x="852835" y="318623"/>
                    </a:lnTo>
                    <a:lnTo>
                      <a:pt x="1055069" y="318623"/>
                    </a:lnTo>
                    <a:cubicBezTo>
                      <a:pt x="1123468" y="318623"/>
                      <a:pt x="1178916" y="374071"/>
                      <a:pt x="1178916" y="442470"/>
                    </a:cubicBezTo>
                    <a:lnTo>
                      <a:pt x="1178916" y="937845"/>
                    </a:lnTo>
                    <a:cubicBezTo>
                      <a:pt x="1178916" y="1006244"/>
                      <a:pt x="1123468" y="1061692"/>
                      <a:pt x="1055069" y="1061692"/>
                    </a:cubicBezTo>
                    <a:lnTo>
                      <a:pt x="765041" y="1061692"/>
                    </a:lnTo>
                    <a:lnTo>
                      <a:pt x="413875" y="1061692"/>
                    </a:lnTo>
                    <a:lnTo>
                      <a:pt x="123847" y="1061692"/>
                    </a:lnTo>
                    <a:cubicBezTo>
                      <a:pt x="55448" y="1061692"/>
                      <a:pt x="0" y="1006244"/>
                      <a:pt x="0" y="937845"/>
                    </a:cubicBezTo>
                    <a:lnTo>
                      <a:pt x="0" y="442470"/>
                    </a:lnTo>
                    <a:cubicBezTo>
                      <a:pt x="0" y="374071"/>
                      <a:pt x="55448" y="318623"/>
                      <a:pt x="123847" y="318623"/>
                    </a:cubicBezTo>
                    <a:lnTo>
                      <a:pt x="326081" y="318623"/>
                    </a:lnTo>
                    <a:lnTo>
                      <a:pt x="326081" y="87794"/>
                    </a:lnTo>
                    <a:cubicBezTo>
                      <a:pt x="326081" y="39307"/>
                      <a:pt x="365388" y="0"/>
                      <a:pt x="413875" y="0"/>
                    </a:cubicBezTo>
                    <a:close/>
                  </a:path>
                </a:pathLst>
              </a:custGeom>
              <a:noFill/>
              <a:ln w="15875">
                <a:solidFill>
                  <a:schemeClr val="bg1">
                    <a:lumMod val="85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9" name="Group 49"/>
              <p:cNvGrpSpPr/>
              <p:nvPr/>
            </p:nvGrpSpPr>
            <p:grpSpPr>
              <a:xfrm>
                <a:off x="7009844" y="1296818"/>
                <a:ext cx="1052457" cy="934944"/>
                <a:chOff x="3502629" y="1009182"/>
                <a:chExt cx="1052457" cy="934945"/>
              </a:xfrm>
            </p:grpSpPr>
            <p:sp>
              <p:nvSpPr>
                <p:cNvPr id="81" name="Freeform: Shape 91"/>
                <p:cNvSpPr/>
                <p:nvPr/>
              </p:nvSpPr>
              <p:spPr>
                <a:xfrm>
                  <a:off x="3620530" y="1451919"/>
                  <a:ext cx="815546" cy="166816"/>
                </a:xfrm>
                <a:custGeom>
                  <a:avLst/>
                  <a:gdLst>
                    <a:gd name="connsiteX0" fmla="*/ 0 w 815546"/>
                    <a:gd name="connsiteY0" fmla="*/ 148281 h 166816"/>
                    <a:gd name="connsiteX1" fmla="*/ 0 w 815546"/>
                    <a:gd name="connsiteY1" fmla="*/ 0 h 166816"/>
                    <a:gd name="connsiteX2" fmla="*/ 815546 w 815546"/>
                    <a:gd name="connsiteY2" fmla="*/ 0 h 166816"/>
                    <a:gd name="connsiteX3" fmla="*/ 815546 w 815546"/>
                    <a:gd name="connsiteY3" fmla="*/ 166816 h 166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546" h="166816">
                      <a:moveTo>
                        <a:pt x="0" y="148281"/>
                      </a:moveTo>
                      <a:lnTo>
                        <a:pt x="0" y="0"/>
                      </a:lnTo>
                      <a:lnTo>
                        <a:pt x="815546" y="0"/>
                      </a:lnTo>
                      <a:lnTo>
                        <a:pt x="815546" y="166816"/>
                      </a:lnTo>
                    </a:path>
                  </a:pathLst>
                </a:custGeom>
                <a:noFill/>
                <a:ln w="952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82" name="Straight Connector 85"/>
                <p:cNvCxnSpPr/>
                <p:nvPr/>
              </p:nvCxnSpPr>
              <p:spPr>
                <a:xfrm>
                  <a:off x="4028025" y="1344478"/>
                  <a:ext cx="555" cy="258861"/>
                </a:xfrm>
                <a:prstGeom prst="line">
                  <a:avLst/>
                </a:prstGeom>
                <a:noFill/>
                <a:ln w="952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83" name="Freeform: Shape 93"/>
                <p:cNvSpPr/>
                <p:nvPr/>
              </p:nvSpPr>
              <p:spPr>
                <a:xfrm>
                  <a:off x="3502629" y="1630234"/>
                  <a:ext cx="236911" cy="313893"/>
                </a:xfrm>
                <a:custGeom>
                  <a:avLst/>
                  <a:gdLst>
                    <a:gd name="connsiteX0" fmla="*/ 112776 w 351160"/>
                    <a:gd name="connsiteY0" fmla="*/ 239715 h 465266"/>
                    <a:gd name="connsiteX1" fmla="*/ 238384 w 351160"/>
                    <a:gd name="connsiteY1" fmla="*/ 239715 h 465266"/>
                    <a:gd name="connsiteX2" fmla="*/ 351160 w 351160"/>
                    <a:gd name="connsiteY2" fmla="*/ 352491 h 465266"/>
                    <a:gd name="connsiteX3" fmla="*/ 351159 w 351160"/>
                    <a:gd name="connsiteY3" fmla="*/ 465266 h 465266"/>
                    <a:gd name="connsiteX4" fmla="*/ 0 w 351160"/>
                    <a:gd name="connsiteY4" fmla="*/ 465266 h 465266"/>
                    <a:gd name="connsiteX5" fmla="*/ 0 w 351160"/>
                    <a:gd name="connsiteY5" fmla="*/ 352491 h 465266"/>
                    <a:gd name="connsiteX6" fmla="*/ 112776 w 351160"/>
                    <a:gd name="connsiteY6" fmla="*/ 239715 h 465266"/>
                    <a:gd name="connsiteX7" fmla="*/ 175581 w 351160"/>
                    <a:gd name="connsiteY7" fmla="*/ 0 h 465266"/>
                    <a:gd name="connsiteX8" fmla="*/ 257944 w 351160"/>
                    <a:gd name="connsiteY8" fmla="*/ 111211 h 465266"/>
                    <a:gd name="connsiteX9" fmla="*/ 175581 w 351160"/>
                    <a:gd name="connsiteY9" fmla="*/ 222422 h 465266"/>
                    <a:gd name="connsiteX10" fmla="*/ 93218 w 351160"/>
                    <a:gd name="connsiteY10" fmla="*/ 111211 h 465266"/>
                    <a:gd name="connsiteX11" fmla="*/ 175581 w 351160"/>
                    <a:gd name="connsiteY11" fmla="*/ 0 h 465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1160" h="465266">
                      <a:moveTo>
                        <a:pt x="112776" y="239715"/>
                      </a:moveTo>
                      <a:lnTo>
                        <a:pt x="238384" y="239715"/>
                      </a:lnTo>
                      <a:cubicBezTo>
                        <a:pt x="300668" y="239715"/>
                        <a:pt x="351160" y="290207"/>
                        <a:pt x="351160" y="352491"/>
                      </a:cubicBezTo>
                      <a:cubicBezTo>
                        <a:pt x="351160" y="390083"/>
                        <a:pt x="351159" y="427674"/>
                        <a:pt x="351159" y="465266"/>
                      </a:cubicBezTo>
                      <a:lnTo>
                        <a:pt x="0" y="465266"/>
                      </a:lnTo>
                      <a:lnTo>
                        <a:pt x="0" y="352491"/>
                      </a:lnTo>
                      <a:cubicBezTo>
                        <a:pt x="0" y="290207"/>
                        <a:pt x="50492" y="239715"/>
                        <a:pt x="112776" y="239715"/>
                      </a:cubicBezTo>
                      <a:close/>
                      <a:moveTo>
                        <a:pt x="175581" y="0"/>
                      </a:moveTo>
                      <a:cubicBezTo>
                        <a:pt x="221069" y="0"/>
                        <a:pt x="257944" y="49791"/>
                        <a:pt x="257944" y="111211"/>
                      </a:cubicBezTo>
                      <a:cubicBezTo>
                        <a:pt x="257944" y="172631"/>
                        <a:pt x="221069" y="222422"/>
                        <a:pt x="175581" y="222422"/>
                      </a:cubicBezTo>
                      <a:cubicBezTo>
                        <a:pt x="130093" y="222422"/>
                        <a:pt x="93218" y="172631"/>
                        <a:pt x="93218" y="111211"/>
                      </a:cubicBezTo>
                      <a:cubicBezTo>
                        <a:pt x="93218" y="49791"/>
                        <a:pt x="130093" y="0"/>
                        <a:pt x="175581" y="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4" name="Freeform: Shape 94"/>
                <p:cNvSpPr/>
                <p:nvPr/>
              </p:nvSpPr>
              <p:spPr>
                <a:xfrm>
                  <a:off x="3909847" y="1630234"/>
                  <a:ext cx="236911" cy="313893"/>
                </a:xfrm>
                <a:custGeom>
                  <a:avLst/>
                  <a:gdLst>
                    <a:gd name="connsiteX0" fmla="*/ 112776 w 351160"/>
                    <a:gd name="connsiteY0" fmla="*/ 239715 h 465266"/>
                    <a:gd name="connsiteX1" fmla="*/ 238384 w 351160"/>
                    <a:gd name="connsiteY1" fmla="*/ 239715 h 465266"/>
                    <a:gd name="connsiteX2" fmla="*/ 351160 w 351160"/>
                    <a:gd name="connsiteY2" fmla="*/ 352491 h 465266"/>
                    <a:gd name="connsiteX3" fmla="*/ 351159 w 351160"/>
                    <a:gd name="connsiteY3" fmla="*/ 465266 h 465266"/>
                    <a:gd name="connsiteX4" fmla="*/ 0 w 351160"/>
                    <a:gd name="connsiteY4" fmla="*/ 465266 h 465266"/>
                    <a:gd name="connsiteX5" fmla="*/ 0 w 351160"/>
                    <a:gd name="connsiteY5" fmla="*/ 352491 h 465266"/>
                    <a:gd name="connsiteX6" fmla="*/ 112776 w 351160"/>
                    <a:gd name="connsiteY6" fmla="*/ 239715 h 465266"/>
                    <a:gd name="connsiteX7" fmla="*/ 175581 w 351160"/>
                    <a:gd name="connsiteY7" fmla="*/ 0 h 465266"/>
                    <a:gd name="connsiteX8" fmla="*/ 257944 w 351160"/>
                    <a:gd name="connsiteY8" fmla="*/ 111211 h 465266"/>
                    <a:gd name="connsiteX9" fmla="*/ 175581 w 351160"/>
                    <a:gd name="connsiteY9" fmla="*/ 222422 h 465266"/>
                    <a:gd name="connsiteX10" fmla="*/ 93218 w 351160"/>
                    <a:gd name="connsiteY10" fmla="*/ 111211 h 465266"/>
                    <a:gd name="connsiteX11" fmla="*/ 175581 w 351160"/>
                    <a:gd name="connsiteY11" fmla="*/ 0 h 465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1160" h="465266">
                      <a:moveTo>
                        <a:pt x="112776" y="239715"/>
                      </a:moveTo>
                      <a:lnTo>
                        <a:pt x="238384" y="239715"/>
                      </a:lnTo>
                      <a:cubicBezTo>
                        <a:pt x="300668" y="239715"/>
                        <a:pt x="351160" y="290207"/>
                        <a:pt x="351160" y="352491"/>
                      </a:cubicBezTo>
                      <a:cubicBezTo>
                        <a:pt x="351160" y="390083"/>
                        <a:pt x="351159" y="427674"/>
                        <a:pt x="351159" y="465266"/>
                      </a:cubicBezTo>
                      <a:lnTo>
                        <a:pt x="0" y="465266"/>
                      </a:lnTo>
                      <a:lnTo>
                        <a:pt x="0" y="352491"/>
                      </a:lnTo>
                      <a:cubicBezTo>
                        <a:pt x="0" y="290207"/>
                        <a:pt x="50492" y="239715"/>
                        <a:pt x="112776" y="239715"/>
                      </a:cubicBezTo>
                      <a:close/>
                      <a:moveTo>
                        <a:pt x="175581" y="0"/>
                      </a:moveTo>
                      <a:cubicBezTo>
                        <a:pt x="221069" y="0"/>
                        <a:pt x="257944" y="49791"/>
                        <a:pt x="257944" y="111211"/>
                      </a:cubicBezTo>
                      <a:cubicBezTo>
                        <a:pt x="257944" y="172631"/>
                        <a:pt x="221069" y="222422"/>
                        <a:pt x="175581" y="222422"/>
                      </a:cubicBezTo>
                      <a:cubicBezTo>
                        <a:pt x="130093" y="222422"/>
                        <a:pt x="93218" y="172631"/>
                        <a:pt x="93218" y="111211"/>
                      </a:cubicBezTo>
                      <a:cubicBezTo>
                        <a:pt x="93218" y="49791"/>
                        <a:pt x="130093" y="0"/>
                        <a:pt x="175581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5" name="Freeform: Shape 95"/>
                <p:cNvSpPr/>
                <p:nvPr/>
              </p:nvSpPr>
              <p:spPr>
                <a:xfrm>
                  <a:off x="4318175" y="1630234"/>
                  <a:ext cx="236911" cy="313893"/>
                </a:xfrm>
                <a:custGeom>
                  <a:avLst/>
                  <a:gdLst>
                    <a:gd name="connsiteX0" fmla="*/ 112776 w 351160"/>
                    <a:gd name="connsiteY0" fmla="*/ 239715 h 465266"/>
                    <a:gd name="connsiteX1" fmla="*/ 238384 w 351160"/>
                    <a:gd name="connsiteY1" fmla="*/ 239715 h 465266"/>
                    <a:gd name="connsiteX2" fmla="*/ 351160 w 351160"/>
                    <a:gd name="connsiteY2" fmla="*/ 352491 h 465266"/>
                    <a:gd name="connsiteX3" fmla="*/ 351159 w 351160"/>
                    <a:gd name="connsiteY3" fmla="*/ 465266 h 465266"/>
                    <a:gd name="connsiteX4" fmla="*/ 0 w 351160"/>
                    <a:gd name="connsiteY4" fmla="*/ 465266 h 465266"/>
                    <a:gd name="connsiteX5" fmla="*/ 0 w 351160"/>
                    <a:gd name="connsiteY5" fmla="*/ 352491 h 465266"/>
                    <a:gd name="connsiteX6" fmla="*/ 112776 w 351160"/>
                    <a:gd name="connsiteY6" fmla="*/ 239715 h 465266"/>
                    <a:gd name="connsiteX7" fmla="*/ 175581 w 351160"/>
                    <a:gd name="connsiteY7" fmla="*/ 0 h 465266"/>
                    <a:gd name="connsiteX8" fmla="*/ 257944 w 351160"/>
                    <a:gd name="connsiteY8" fmla="*/ 111211 h 465266"/>
                    <a:gd name="connsiteX9" fmla="*/ 175581 w 351160"/>
                    <a:gd name="connsiteY9" fmla="*/ 222422 h 465266"/>
                    <a:gd name="connsiteX10" fmla="*/ 93218 w 351160"/>
                    <a:gd name="connsiteY10" fmla="*/ 111211 h 465266"/>
                    <a:gd name="connsiteX11" fmla="*/ 175581 w 351160"/>
                    <a:gd name="connsiteY11" fmla="*/ 0 h 465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1160" h="465266">
                      <a:moveTo>
                        <a:pt x="112776" y="239715"/>
                      </a:moveTo>
                      <a:lnTo>
                        <a:pt x="238384" y="239715"/>
                      </a:lnTo>
                      <a:cubicBezTo>
                        <a:pt x="300668" y="239715"/>
                        <a:pt x="351160" y="290207"/>
                        <a:pt x="351160" y="352491"/>
                      </a:cubicBezTo>
                      <a:cubicBezTo>
                        <a:pt x="351160" y="390083"/>
                        <a:pt x="351159" y="427674"/>
                        <a:pt x="351159" y="465266"/>
                      </a:cubicBezTo>
                      <a:lnTo>
                        <a:pt x="0" y="465266"/>
                      </a:lnTo>
                      <a:lnTo>
                        <a:pt x="0" y="352491"/>
                      </a:lnTo>
                      <a:cubicBezTo>
                        <a:pt x="0" y="290207"/>
                        <a:pt x="50492" y="239715"/>
                        <a:pt x="112776" y="239715"/>
                      </a:cubicBezTo>
                      <a:close/>
                      <a:moveTo>
                        <a:pt x="175581" y="0"/>
                      </a:moveTo>
                      <a:cubicBezTo>
                        <a:pt x="221069" y="0"/>
                        <a:pt x="257944" y="49791"/>
                        <a:pt x="257944" y="111211"/>
                      </a:cubicBezTo>
                      <a:cubicBezTo>
                        <a:pt x="257944" y="172631"/>
                        <a:pt x="221069" y="222422"/>
                        <a:pt x="175581" y="222422"/>
                      </a:cubicBezTo>
                      <a:cubicBezTo>
                        <a:pt x="130093" y="222422"/>
                        <a:pt x="93218" y="172631"/>
                        <a:pt x="93218" y="111211"/>
                      </a:cubicBezTo>
                      <a:cubicBezTo>
                        <a:pt x="93218" y="49791"/>
                        <a:pt x="130093" y="0"/>
                        <a:pt x="175581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6" name="Freeform: Shape 96"/>
                <p:cNvSpPr/>
                <p:nvPr/>
              </p:nvSpPr>
              <p:spPr>
                <a:xfrm>
                  <a:off x="3909847" y="1009182"/>
                  <a:ext cx="236911" cy="313893"/>
                </a:xfrm>
                <a:custGeom>
                  <a:avLst/>
                  <a:gdLst>
                    <a:gd name="connsiteX0" fmla="*/ 112776 w 351160"/>
                    <a:gd name="connsiteY0" fmla="*/ 239715 h 465266"/>
                    <a:gd name="connsiteX1" fmla="*/ 238384 w 351160"/>
                    <a:gd name="connsiteY1" fmla="*/ 239715 h 465266"/>
                    <a:gd name="connsiteX2" fmla="*/ 351160 w 351160"/>
                    <a:gd name="connsiteY2" fmla="*/ 352491 h 465266"/>
                    <a:gd name="connsiteX3" fmla="*/ 351159 w 351160"/>
                    <a:gd name="connsiteY3" fmla="*/ 465266 h 465266"/>
                    <a:gd name="connsiteX4" fmla="*/ 0 w 351160"/>
                    <a:gd name="connsiteY4" fmla="*/ 465266 h 465266"/>
                    <a:gd name="connsiteX5" fmla="*/ 0 w 351160"/>
                    <a:gd name="connsiteY5" fmla="*/ 352491 h 465266"/>
                    <a:gd name="connsiteX6" fmla="*/ 112776 w 351160"/>
                    <a:gd name="connsiteY6" fmla="*/ 239715 h 465266"/>
                    <a:gd name="connsiteX7" fmla="*/ 175581 w 351160"/>
                    <a:gd name="connsiteY7" fmla="*/ 0 h 465266"/>
                    <a:gd name="connsiteX8" fmla="*/ 257944 w 351160"/>
                    <a:gd name="connsiteY8" fmla="*/ 111211 h 465266"/>
                    <a:gd name="connsiteX9" fmla="*/ 175581 w 351160"/>
                    <a:gd name="connsiteY9" fmla="*/ 222422 h 465266"/>
                    <a:gd name="connsiteX10" fmla="*/ 93218 w 351160"/>
                    <a:gd name="connsiteY10" fmla="*/ 111211 h 465266"/>
                    <a:gd name="connsiteX11" fmla="*/ 175581 w 351160"/>
                    <a:gd name="connsiteY11" fmla="*/ 0 h 465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1160" h="465266">
                      <a:moveTo>
                        <a:pt x="112776" y="239715"/>
                      </a:moveTo>
                      <a:lnTo>
                        <a:pt x="238384" y="239715"/>
                      </a:lnTo>
                      <a:cubicBezTo>
                        <a:pt x="300668" y="239715"/>
                        <a:pt x="351160" y="290207"/>
                        <a:pt x="351160" y="352491"/>
                      </a:cubicBezTo>
                      <a:cubicBezTo>
                        <a:pt x="351160" y="390083"/>
                        <a:pt x="351159" y="427674"/>
                        <a:pt x="351159" y="465266"/>
                      </a:cubicBezTo>
                      <a:lnTo>
                        <a:pt x="0" y="465266"/>
                      </a:lnTo>
                      <a:lnTo>
                        <a:pt x="0" y="352491"/>
                      </a:lnTo>
                      <a:cubicBezTo>
                        <a:pt x="0" y="290207"/>
                        <a:pt x="50492" y="239715"/>
                        <a:pt x="112776" y="239715"/>
                      </a:cubicBezTo>
                      <a:close/>
                      <a:moveTo>
                        <a:pt x="175581" y="0"/>
                      </a:moveTo>
                      <a:cubicBezTo>
                        <a:pt x="221069" y="0"/>
                        <a:pt x="257944" y="49791"/>
                        <a:pt x="257944" y="111211"/>
                      </a:cubicBezTo>
                      <a:cubicBezTo>
                        <a:pt x="257944" y="172631"/>
                        <a:pt x="221069" y="222422"/>
                        <a:pt x="175581" y="222422"/>
                      </a:cubicBezTo>
                      <a:cubicBezTo>
                        <a:pt x="130093" y="222422"/>
                        <a:pt x="93218" y="172631"/>
                        <a:pt x="93218" y="111211"/>
                      </a:cubicBezTo>
                      <a:cubicBezTo>
                        <a:pt x="93218" y="49791"/>
                        <a:pt x="130093" y="0"/>
                        <a:pt x="175581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0" name="Group 50"/>
              <p:cNvGrpSpPr/>
              <p:nvPr/>
            </p:nvGrpSpPr>
            <p:grpSpPr>
              <a:xfrm>
                <a:off x="5377034" y="1291326"/>
                <a:ext cx="1052457" cy="940436"/>
                <a:chOff x="3502629" y="1003690"/>
                <a:chExt cx="1052457" cy="940437"/>
              </a:xfrm>
            </p:grpSpPr>
            <p:sp>
              <p:nvSpPr>
                <p:cNvPr id="75" name="Freeform: Shape 98"/>
                <p:cNvSpPr/>
                <p:nvPr/>
              </p:nvSpPr>
              <p:spPr>
                <a:xfrm>
                  <a:off x="3620530" y="1451919"/>
                  <a:ext cx="815546" cy="166816"/>
                </a:xfrm>
                <a:custGeom>
                  <a:avLst/>
                  <a:gdLst>
                    <a:gd name="connsiteX0" fmla="*/ 0 w 815546"/>
                    <a:gd name="connsiteY0" fmla="*/ 148281 h 166816"/>
                    <a:gd name="connsiteX1" fmla="*/ 0 w 815546"/>
                    <a:gd name="connsiteY1" fmla="*/ 0 h 166816"/>
                    <a:gd name="connsiteX2" fmla="*/ 815546 w 815546"/>
                    <a:gd name="connsiteY2" fmla="*/ 0 h 166816"/>
                    <a:gd name="connsiteX3" fmla="*/ 815546 w 815546"/>
                    <a:gd name="connsiteY3" fmla="*/ 166816 h 166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546" h="166816">
                      <a:moveTo>
                        <a:pt x="0" y="148281"/>
                      </a:moveTo>
                      <a:lnTo>
                        <a:pt x="0" y="0"/>
                      </a:lnTo>
                      <a:lnTo>
                        <a:pt x="815546" y="0"/>
                      </a:lnTo>
                      <a:lnTo>
                        <a:pt x="815546" y="166816"/>
                      </a:lnTo>
                    </a:path>
                  </a:pathLst>
                </a:custGeom>
                <a:noFill/>
                <a:ln w="952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76" name="Straight Connector 77"/>
                <p:cNvCxnSpPr/>
                <p:nvPr/>
              </p:nvCxnSpPr>
              <p:spPr>
                <a:xfrm>
                  <a:off x="4028025" y="1344478"/>
                  <a:ext cx="555" cy="258861"/>
                </a:xfrm>
                <a:prstGeom prst="line">
                  <a:avLst/>
                </a:prstGeom>
                <a:noFill/>
                <a:ln w="952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77" name="Freeform: Shape 100"/>
                <p:cNvSpPr/>
                <p:nvPr/>
              </p:nvSpPr>
              <p:spPr>
                <a:xfrm>
                  <a:off x="3502629" y="1630234"/>
                  <a:ext cx="236911" cy="313893"/>
                </a:xfrm>
                <a:custGeom>
                  <a:avLst/>
                  <a:gdLst>
                    <a:gd name="connsiteX0" fmla="*/ 112776 w 351160"/>
                    <a:gd name="connsiteY0" fmla="*/ 239715 h 465266"/>
                    <a:gd name="connsiteX1" fmla="*/ 238384 w 351160"/>
                    <a:gd name="connsiteY1" fmla="*/ 239715 h 465266"/>
                    <a:gd name="connsiteX2" fmla="*/ 351160 w 351160"/>
                    <a:gd name="connsiteY2" fmla="*/ 352491 h 465266"/>
                    <a:gd name="connsiteX3" fmla="*/ 351159 w 351160"/>
                    <a:gd name="connsiteY3" fmla="*/ 465266 h 465266"/>
                    <a:gd name="connsiteX4" fmla="*/ 0 w 351160"/>
                    <a:gd name="connsiteY4" fmla="*/ 465266 h 465266"/>
                    <a:gd name="connsiteX5" fmla="*/ 0 w 351160"/>
                    <a:gd name="connsiteY5" fmla="*/ 352491 h 465266"/>
                    <a:gd name="connsiteX6" fmla="*/ 112776 w 351160"/>
                    <a:gd name="connsiteY6" fmla="*/ 239715 h 465266"/>
                    <a:gd name="connsiteX7" fmla="*/ 175581 w 351160"/>
                    <a:gd name="connsiteY7" fmla="*/ 0 h 465266"/>
                    <a:gd name="connsiteX8" fmla="*/ 257944 w 351160"/>
                    <a:gd name="connsiteY8" fmla="*/ 111211 h 465266"/>
                    <a:gd name="connsiteX9" fmla="*/ 175581 w 351160"/>
                    <a:gd name="connsiteY9" fmla="*/ 222422 h 465266"/>
                    <a:gd name="connsiteX10" fmla="*/ 93218 w 351160"/>
                    <a:gd name="connsiteY10" fmla="*/ 111211 h 465266"/>
                    <a:gd name="connsiteX11" fmla="*/ 175581 w 351160"/>
                    <a:gd name="connsiteY11" fmla="*/ 0 h 465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1160" h="465266">
                      <a:moveTo>
                        <a:pt x="112776" y="239715"/>
                      </a:moveTo>
                      <a:lnTo>
                        <a:pt x="238384" y="239715"/>
                      </a:lnTo>
                      <a:cubicBezTo>
                        <a:pt x="300668" y="239715"/>
                        <a:pt x="351160" y="290207"/>
                        <a:pt x="351160" y="352491"/>
                      </a:cubicBezTo>
                      <a:cubicBezTo>
                        <a:pt x="351160" y="390083"/>
                        <a:pt x="351159" y="427674"/>
                        <a:pt x="351159" y="465266"/>
                      </a:cubicBezTo>
                      <a:lnTo>
                        <a:pt x="0" y="465266"/>
                      </a:lnTo>
                      <a:lnTo>
                        <a:pt x="0" y="352491"/>
                      </a:lnTo>
                      <a:cubicBezTo>
                        <a:pt x="0" y="290207"/>
                        <a:pt x="50492" y="239715"/>
                        <a:pt x="112776" y="239715"/>
                      </a:cubicBezTo>
                      <a:close/>
                      <a:moveTo>
                        <a:pt x="175581" y="0"/>
                      </a:moveTo>
                      <a:cubicBezTo>
                        <a:pt x="221069" y="0"/>
                        <a:pt x="257944" y="49791"/>
                        <a:pt x="257944" y="111211"/>
                      </a:cubicBezTo>
                      <a:cubicBezTo>
                        <a:pt x="257944" y="172631"/>
                        <a:pt x="221069" y="222422"/>
                        <a:pt x="175581" y="222422"/>
                      </a:cubicBezTo>
                      <a:cubicBezTo>
                        <a:pt x="130093" y="222422"/>
                        <a:pt x="93218" y="172631"/>
                        <a:pt x="93218" y="111211"/>
                      </a:cubicBezTo>
                      <a:cubicBezTo>
                        <a:pt x="93218" y="49791"/>
                        <a:pt x="130093" y="0"/>
                        <a:pt x="175581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8" name="Freeform: Shape 101"/>
                <p:cNvSpPr/>
                <p:nvPr/>
              </p:nvSpPr>
              <p:spPr>
                <a:xfrm>
                  <a:off x="3909847" y="1630234"/>
                  <a:ext cx="236911" cy="313893"/>
                </a:xfrm>
                <a:custGeom>
                  <a:avLst/>
                  <a:gdLst>
                    <a:gd name="connsiteX0" fmla="*/ 112776 w 351160"/>
                    <a:gd name="connsiteY0" fmla="*/ 239715 h 465266"/>
                    <a:gd name="connsiteX1" fmla="*/ 238384 w 351160"/>
                    <a:gd name="connsiteY1" fmla="*/ 239715 h 465266"/>
                    <a:gd name="connsiteX2" fmla="*/ 351160 w 351160"/>
                    <a:gd name="connsiteY2" fmla="*/ 352491 h 465266"/>
                    <a:gd name="connsiteX3" fmla="*/ 351159 w 351160"/>
                    <a:gd name="connsiteY3" fmla="*/ 465266 h 465266"/>
                    <a:gd name="connsiteX4" fmla="*/ 0 w 351160"/>
                    <a:gd name="connsiteY4" fmla="*/ 465266 h 465266"/>
                    <a:gd name="connsiteX5" fmla="*/ 0 w 351160"/>
                    <a:gd name="connsiteY5" fmla="*/ 352491 h 465266"/>
                    <a:gd name="connsiteX6" fmla="*/ 112776 w 351160"/>
                    <a:gd name="connsiteY6" fmla="*/ 239715 h 465266"/>
                    <a:gd name="connsiteX7" fmla="*/ 175581 w 351160"/>
                    <a:gd name="connsiteY7" fmla="*/ 0 h 465266"/>
                    <a:gd name="connsiteX8" fmla="*/ 257944 w 351160"/>
                    <a:gd name="connsiteY8" fmla="*/ 111211 h 465266"/>
                    <a:gd name="connsiteX9" fmla="*/ 175581 w 351160"/>
                    <a:gd name="connsiteY9" fmla="*/ 222422 h 465266"/>
                    <a:gd name="connsiteX10" fmla="*/ 93218 w 351160"/>
                    <a:gd name="connsiteY10" fmla="*/ 111211 h 465266"/>
                    <a:gd name="connsiteX11" fmla="*/ 175581 w 351160"/>
                    <a:gd name="connsiteY11" fmla="*/ 0 h 465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1160" h="465266">
                      <a:moveTo>
                        <a:pt x="112776" y="239715"/>
                      </a:moveTo>
                      <a:lnTo>
                        <a:pt x="238384" y="239715"/>
                      </a:lnTo>
                      <a:cubicBezTo>
                        <a:pt x="300668" y="239715"/>
                        <a:pt x="351160" y="290207"/>
                        <a:pt x="351160" y="352491"/>
                      </a:cubicBezTo>
                      <a:cubicBezTo>
                        <a:pt x="351160" y="390083"/>
                        <a:pt x="351159" y="427674"/>
                        <a:pt x="351159" y="465266"/>
                      </a:cubicBezTo>
                      <a:lnTo>
                        <a:pt x="0" y="465266"/>
                      </a:lnTo>
                      <a:lnTo>
                        <a:pt x="0" y="352491"/>
                      </a:lnTo>
                      <a:cubicBezTo>
                        <a:pt x="0" y="290207"/>
                        <a:pt x="50492" y="239715"/>
                        <a:pt x="112776" y="239715"/>
                      </a:cubicBezTo>
                      <a:close/>
                      <a:moveTo>
                        <a:pt x="175581" y="0"/>
                      </a:moveTo>
                      <a:cubicBezTo>
                        <a:pt x="221069" y="0"/>
                        <a:pt x="257944" y="49791"/>
                        <a:pt x="257944" y="111211"/>
                      </a:cubicBezTo>
                      <a:cubicBezTo>
                        <a:pt x="257944" y="172631"/>
                        <a:pt x="221069" y="222422"/>
                        <a:pt x="175581" y="222422"/>
                      </a:cubicBezTo>
                      <a:cubicBezTo>
                        <a:pt x="130093" y="222422"/>
                        <a:pt x="93218" y="172631"/>
                        <a:pt x="93218" y="111211"/>
                      </a:cubicBezTo>
                      <a:cubicBezTo>
                        <a:pt x="93218" y="49791"/>
                        <a:pt x="130093" y="0"/>
                        <a:pt x="17558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9" name="Freeform: Shape 102"/>
                <p:cNvSpPr/>
                <p:nvPr/>
              </p:nvSpPr>
              <p:spPr>
                <a:xfrm>
                  <a:off x="4318175" y="1630234"/>
                  <a:ext cx="236911" cy="313893"/>
                </a:xfrm>
                <a:custGeom>
                  <a:avLst/>
                  <a:gdLst>
                    <a:gd name="connsiteX0" fmla="*/ 112776 w 351160"/>
                    <a:gd name="connsiteY0" fmla="*/ 239715 h 465266"/>
                    <a:gd name="connsiteX1" fmla="*/ 238384 w 351160"/>
                    <a:gd name="connsiteY1" fmla="*/ 239715 h 465266"/>
                    <a:gd name="connsiteX2" fmla="*/ 351160 w 351160"/>
                    <a:gd name="connsiteY2" fmla="*/ 352491 h 465266"/>
                    <a:gd name="connsiteX3" fmla="*/ 351159 w 351160"/>
                    <a:gd name="connsiteY3" fmla="*/ 465266 h 465266"/>
                    <a:gd name="connsiteX4" fmla="*/ 0 w 351160"/>
                    <a:gd name="connsiteY4" fmla="*/ 465266 h 465266"/>
                    <a:gd name="connsiteX5" fmla="*/ 0 w 351160"/>
                    <a:gd name="connsiteY5" fmla="*/ 352491 h 465266"/>
                    <a:gd name="connsiteX6" fmla="*/ 112776 w 351160"/>
                    <a:gd name="connsiteY6" fmla="*/ 239715 h 465266"/>
                    <a:gd name="connsiteX7" fmla="*/ 175581 w 351160"/>
                    <a:gd name="connsiteY7" fmla="*/ 0 h 465266"/>
                    <a:gd name="connsiteX8" fmla="*/ 257944 w 351160"/>
                    <a:gd name="connsiteY8" fmla="*/ 111211 h 465266"/>
                    <a:gd name="connsiteX9" fmla="*/ 175581 w 351160"/>
                    <a:gd name="connsiteY9" fmla="*/ 222422 h 465266"/>
                    <a:gd name="connsiteX10" fmla="*/ 93218 w 351160"/>
                    <a:gd name="connsiteY10" fmla="*/ 111211 h 465266"/>
                    <a:gd name="connsiteX11" fmla="*/ 175581 w 351160"/>
                    <a:gd name="connsiteY11" fmla="*/ 0 h 465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1160" h="465266">
                      <a:moveTo>
                        <a:pt x="112776" y="239715"/>
                      </a:moveTo>
                      <a:lnTo>
                        <a:pt x="238384" y="239715"/>
                      </a:lnTo>
                      <a:cubicBezTo>
                        <a:pt x="300668" y="239715"/>
                        <a:pt x="351160" y="290207"/>
                        <a:pt x="351160" y="352491"/>
                      </a:cubicBezTo>
                      <a:cubicBezTo>
                        <a:pt x="351160" y="390083"/>
                        <a:pt x="351159" y="427674"/>
                        <a:pt x="351159" y="465266"/>
                      </a:cubicBezTo>
                      <a:lnTo>
                        <a:pt x="0" y="465266"/>
                      </a:lnTo>
                      <a:lnTo>
                        <a:pt x="0" y="352491"/>
                      </a:lnTo>
                      <a:cubicBezTo>
                        <a:pt x="0" y="290207"/>
                        <a:pt x="50492" y="239715"/>
                        <a:pt x="112776" y="239715"/>
                      </a:cubicBezTo>
                      <a:close/>
                      <a:moveTo>
                        <a:pt x="175581" y="0"/>
                      </a:moveTo>
                      <a:cubicBezTo>
                        <a:pt x="221069" y="0"/>
                        <a:pt x="257944" y="49791"/>
                        <a:pt x="257944" y="111211"/>
                      </a:cubicBezTo>
                      <a:cubicBezTo>
                        <a:pt x="257944" y="172631"/>
                        <a:pt x="221069" y="222422"/>
                        <a:pt x="175581" y="222422"/>
                      </a:cubicBezTo>
                      <a:cubicBezTo>
                        <a:pt x="130093" y="222422"/>
                        <a:pt x="93218" y="172631"/>
                        <a:pt x="93218" y="111211"/>
                      </a:cubicBezTo>
                      <a:cubicBezTo>
                        <a:pt x="93218" y="49791"/>
                        <a:pt x="130093" y="0"/>
                        <a:pt x="175581" y="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0" name="Freeform: Shape 103"/>
                <p:cNvSpPr/>
                <p:nvPr/>
              </p:nvSpPr>
              <p:spPr>
                <a:xfrm>
                  <a:off x="3909847" y="1003690"/>
                  <a:ext cx="236911" cy="313893"/>
                </a:xfrm>
                <a:custGeom>
                  <a:avLst/>
                  <a:gdLst>
                    <a:gd name="connsiteX0" fmla="*/ 112776 w 351160"/>
                    <a:gd name="connsiteY0" fmla="*/ 239715 h 465266"/>
                    <a:gd name="connsiteX1" fmla="*/ 238384 w 351160"/>
                    <a:gd name="connsiteY1" fmla="*/ 239715 h 465266"/>
                    <a:gd name="connsiteX2" fmla="*/ 351160 w 351160"/>
                    <a:gd name="connsiteY2" fmla="*/ 352491 h 465266"/>
                    <a:gd name="connsiteX3" fmla="*/ 351159 w 351160"/>
                    <a:gd name="connsiteY3" fmla="*/ 465266 h 465266"/>
                    <a:gd name="connsiteX4" fmla="*/ 0 w 351160"/>
                    <a:gd name="connsiteY4" fmla="*/ 465266 h 465266"/>
                    <a:gd name="connsiteX5" fmla="*/ 0 w 351160"/>
                    <a:gd name="connsiteY5" fmla="*/ 352491 h 465266"/>
                    <a:gd name="connsiteX6" fmla="*/ 112776 w 351160"/>
                    <a:gd name="connsiteY6" fmla="*/ 239715 h 465266"/>
                    <a:gd name="connsiteX7" fmla="*/ 175581 w 351160"/>
                    <a:gd name="connsiteY7" fmla="*/ 0 h 465266"/>
                    <a:gd name="connsiteX8" fmla="*/ 257944 w 351160"/>
                    <a:gd name="connsiteY8" fmla="*/ 111211 h 465266"/>
                    <a:gd name="connsiteX9" fmla="*/ 175581 w 351160"/>
                    <a:gd name="connsiteY9" fmla="*/ 222422 h 465266"/>
                    <a:gd name="connsiteX10" fmla="*/ 93218 w 351160"/>
                    <a:gd name="connsiteY10" fmla="*/ 111211 h 465266"/>
                    <a:gd name="connsiteX11" fmla="*/ 175581 w 351160"/>
                    <a:gd name="connsiteY11" fmla="*/ 0 h 465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1160" h="465266">
                      <a:moveTo>
                        <a:pt x="112776" y="239715"/>
                      </a:moveTo>
                      <a:lnTo>
                        <a:pt x="238384" y="239715"/>
                      </a:lnTo>
                      <a:cubicBezTo>
                        <a:pt x="300668" y="239715"/>
                        <a:pt x="351160" y="290207"/>
                        <a:pt x="351160" y="352491"/>
                      </a:cubicBezTo>
                      <a:cubicBezTo>
                        <a:pt x="351160" y="390083"/>
                        <a:pt x="351159" y="427674"/>
                        <a:pt x="351159" y="465266"/>
                      </a:cubicBezTo>
                      <a:lnTo>
                        <a:pt x="0" y="465266"/>
                      </a:lnTo>
                      <a:lnTo>
                        <a:pt x="0" y="352491"/>
                      </a:lnTo>
                      <a:cubicBezTo>
                        <a:pt x="0" y="290207"/>
                        <a:pt x="50492" y="239715"/>
                        <a:pt x="112776" y="239715"/>
                      </a:cubicBezTo>
                      <a:close/>
                      <a:moveTo>
                        <a:pt x="175581" y="0"/>
                      </a:moveTo>
                      <a:cubicBezTo>
                        <a:pt x="221069" y="0"/>
                        <a:pt x="257944" y="49791"/>
                        <a:pt x="257944" y="111211"/>
                      </a:cubicBezTo>
                      <a:cubicBezTo>
                        <a:pt x="257944" y="172631"/>
                        <a:pt x="221069" y="222422"/>
                        <a:pt x="175581" y="222422"/>
                      </a:cubicBezTo>
                      <a:cubicBezTo>
                        <a:pt x="130093" y="222422"/>
                        <a:pt x="93218" y="172631"/>
                        <a:pt x="93218" y="111211"/>
                      </a:cubicBezTo>
                      <a:cubicBezTo>
                        <a:pt x="93218" y="49791"/>
                        <a:pt x="130093" y="0"/>
                        <a:pt x="175581" y="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41" name="Freeform: Shape 105"/>
              <p:cNvSpPr/>
              <p:nvPr/>
            </p:nvSpPr>
            <p:spPr>
              <a:xfrm>
                <a:off x="5248650" y="1189703"/>
                <a:ext cx="1307560" cy="1177543"/>
              </a:xfrm>
              <a:custGeom>
                <a:avLst/>
                <a:gdLst>
                  <a:gd name="connsiteX0" fmla="*/ 413875 w 1178916"/>
                  <a:gd name="connsiteY0" fmla="*/ 0 h 1061692"/>
                  <a:gd name="connsiteX1" fmla="*/ 765041 w 1178916"/>
                  <a:gd name="connsiteY1" fmla="*/ 0 h 1061692"/>
                  <a:gd name="connsiteX2" fmla="*/ 852835 w 1178916"/>
                  <a:gd name="connsiteY2" fmla="*/ 87794 h 1061692"/>
                  <a:gd name="connsiteX3" fmla="*/ 852835 w 1178916"/>
                  <a:gd name="connsiteY3" fmla="*/ 318623 h 1061692"/>
                  <a:gd name="connsiteX4" fmla="*/ 1055069 w 1178916"/>
                  <a:gd name="connsiteY4" fmla="*/ 318623 h 1061692"/>
                  <a:gd name="connsiteX5" fmla="*/ 1178916 w 1178916"/>
                  <a:gd name="connsiteY5" fmla="*/ 442470 h 1061692"/>
                  <a:gd name="connsiteX6" fmla="*/ 1178916 w 1178916"/>
                  <a:gd name="connsiteY6" fmla="*/ 937845 h 1061692"/>
                  <a:gd name="connsiteX7" fmla="*/ 1055069 w 1178916"/>
                  <a:gd name="connsiteY7" fmla="*/ 1061692 h 1061692"/>
                  <a:gd name="connsiteX8" fmla="*/ 765041 w 1178916"/>
                  <a:gd name="connsiteY8" fmla="*/ 1061692 h 1061692"/>
                  <a:gd name="connsiteX9" fmla="*/ 413875 w 1178916"/>
                  <a:gd name="connsiteY9" fmla="*/ 1061692 h 1061692"/>
                  <a:gd name="connsiteX10" fmla="*/ 123847 w 1178916"/>
                  <a:gd name="connsiteY10" fmla="*/ 1061692 h 1061692"/>
                  <a:gd name="connsiteX11" fmla="*/ 0 w 1178916"/>
                  <a:gd name="connsiteY11" fmla="*/ 937845 h 1061692"/>
                  <a:gd name="connsiteX12" fmla="*/ 0 w 1178916"/>
                  <a:gd name="connsiteY12" fmla="*/ 442470 h 1061692"/>
                  <a:gd name="connsiteX13" fmla="*/ 123847 w 1178916"/>
                  <a:gd name="connsiteY13" fmla="*/ 318623 h 1061692"/>
                  <a:gd name="connsiteX14" fmla="*/ 326081 w 1178916"/>
                  <a:gd name="connsiteY14" fmla="*/ 318623 h 1061692"/>
                  <a:gd name="connsiteX15" fmla="*/ 326081 w 1178916"/>
                  <a:gd name="connsiteY15" fmla="*/ 87794 h 1061692"/>
                  <a:gd name="connsiteX16" fmla="*/ 413875 w 1178916"/>
                  <a:gd name="connsiteY16" fmla="*/ 0 h 106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78916" h="1061692">
                    <a:moveTo>
                      <a:pt x="413875" y="0"/>
                    </a:moveTo>
                    <a:lnTo>
                      <a:pt x="765041" y="0"/>
                    </a:lnTo>
                    <a:cubicBezTo>
                      <a:pt x="813528" y="0"/>
                      <a:pt x="852835" y="39307"/>
                      <a:pt x="852835" y="87794"/>
                    </a:cubicBezTo>
                    <a:lnTo>
                      <a:pt x="852835" y="318623"/>
                    </a:lnTo>
                    <a:lnTo>
                      <a:pt x="1055069" y="318623"/>
                    </a:lnTo>
                    <a:cubicBezTo>
                      <a:pt x="1123468" y="318623"/>
                      <a:pt x="1178916" y="374071"/>
                      <a:pt x="1178916" y="442470"/>
                    </a:cubicBezTo>
                    <a:lnTo>
                      <a:pt x="1178916" y="937845"/>
                    </a:lnTo>
                    <a:cubicBezTo>
                      <a:pt x="1178916" y="1006244"/>
                      <a:pt x="1123468" y="1061692"/>
                      <a:pt x="1055069" y="1061692"/>
                    </a:cubicBezTo>
                    <a:lnTo>
                      <a:pt x="765041" y="1061692"/>
                    </a:lnTo>
                    <a:lnTo>
                      <a:pt x="413875" y="1061692"/>
                    </a:lnTo>
                    <a:lnTo>
                      <a:pt x="123847" y="1061692"/>
                    </a:lnTo>
                    <a:cubicBezTo>
                      <a:pt x="55448" y="1061692"/>
                      <a:pt x="0" y="1006244"/>
                      <a:pt x="0" y="937845"/>
                    </a:cubicBezTo>
                    <a:lnTo>
                      <a:pt x="0" y="442470"/>
                    </a:lnTo>
                    <a:cubicBezTo>
                      <a:pt x="0" y="374071"/>
                      <a:pt x="55448" y="318623"/>
                      <a:pt x="123847" y="318623"/>
                    </a:cubicBezTo>
                    <a:lnTo>
                      <a:pt x="326081" y="318623"/>
                    </a:lnTo>
                    <a:lnTo>
                      <a:pt x="326081" y="87794"/>
                    </a:lnTo>
                    <a:cubicBezTo>
                      <a:pt x="326081" y="39307"/>
                      <a:pt x="365388" y="0"/>
                      <a:pt x="413875" y="0"/>
                    </a:cubicBezTo>
                    <a:close/>
                  </a:path>
                </a:pathLst>
              </a:custGeom>
              <a:noFill/>
              <a:ln w="15875">
                <a:solidFill>
                  <a:schemeClr val="bg1">
                    <a:lumMod val="85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2" name="Group 52"/>
              <p:cNvGrpSpPr/>
              <p:nvPr/>
            </p:nvGrpSpPr>
            <p:grpSpPr>
              <a:xfrm>
                <a:off x="5788106" y="2706483"/>
                <a:ext cx="1869946" cy="940436"/>
                <a:chOff x="3093468" y="1003690"/>
                <a:chExt cx="1869946" cy="940437"/>
              </a:xfrm>
            </p:grpSpPr>
            <p:sp>
              <p:nvSpPr>
                <p:cNvPr id="65" name="Freeform: Shape 107"/>
                <p:cNvSpPr/>
                <p:nvPr/>
              </p:nvSpPr>
              <p:spPr>
                <a:xfrm>
                  <a:off x="3210888" y="1451919"/>
                  <a:ext cx="1634830" cy="166816"/>
                </a:xfrm>
                <a:custGeom>
                  <a:avLst/>
                  <a:gdLst>
                    <a:gd name="connsiteX0" fmla="*/ 0 w 815546"/>
                    <a:gd name="connsiteY0" fmla="*/ 148281 h 166816"/>
                    <a:gd name="connsiteX1" fmla="*/ 0 w 815546"/>
                    <a:gd name="connsiteY1" fmla="*/ 0 h 166816"/>
                    <a:gd name="connsiteX2" fmla="*/ 815546 w 815546"/>
                    <a:gd name="connsiteY2" fmla="*/ 0 h 166816"/>
                    <a:gd name="connsiteX3" fmla="*/ 815546 w 815546"/>
                    <a:gd name="connsiteY3" fmla="*/ 166816 h 166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546" h="166816">
                      <a:moveTo>
                        <a:pt x="0" y="148281"/>
                      </a:moveTo>
                      <a:lnTo>
                        <a:pt x="0" y="0"/>
                      </a:lnTo>
                      <a:lnTo>
                        <a:pt x="815546" y="0"/>
                      </a:lnTo>
                      <a:lnTo>
                        <a:pt x="815546" y="166816"/>
                      </a:lnTo>
                    </a:path>
                  </a:pathLst>
                </a:custGeom>
                <a:noFill/>
                <a:ln w="952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66" name="Straight Connector 67"/>
                <p:cNvCxnSpPr/>
                <p:nvPr/>
              </p:nvCxnSpPr>
              <p:spPr>
                <a:xfrm>
                  <a:off x="4028025" y="1344478"/>
                  <a:ext cx="555" cy="258861"/>
                </a:xfrm>
                <a:prstGeom prst="line">
                  <a:avLst/>
                </a:prstGeom>
                <a:noFill/>
                <a:ln w="952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67" name="Freeform: Shape 109"/>
                <p:cNvSpPr/>
                <p:nvPr/>
              </p:nvSpPr>
              <p:spPr>
                <a:xfrm>
                  <a:off x="3502629" y="1630234"/>
                  <a:ext cx="236911" cy="313893"/>
                </a:xfrm>
                <a:custGeom>
                  <a:avLst/>
                  <a:gdLst>
                    <a:gd name="connsiteX0" fmla="*/ 112776 w 351160"/>
                    <a:gd name="connsiteY0" fmla="*/ 239715 h 465266"/>
                    <a:gd name="connsiteX1" fmla="*/ 238384 w 351160"/>
                    <a:gd name="connsiteY1" fmla="*/ 239715 h 465266"/>
                    <a:gd name="connsiteX2" fmla="*/ 351160 w 351160"/>
                    <a:gd name="connsiteY2" fmla="*/ 352491 h 465266"/>
                    <a:gd name="connsiteX3" fmla="*/ 351159 w 351160"/>
                    <a:gd name="connsiteY3" fmla="*/ 465266 h 465266"/>
                    <a:gd name="connsiteX4" fmla="*/ 0 w 351160"/>
                    <a:gd name="connsiteY4" fmla="*/ 465266 h 465266"/>
                    <a:gd name="connsiteX5" fmla="*/ 0 w 351160"/>
                    <a:gd name="connsiteY5" fmla="*/ 352491 h 465266"/>
                    <a:gd name="connsiteX6" fmla="*/ 112776 w 351160"/>
                    <a:gd name="connsiteY6" fmla="*/ 239715 h 465266"/>
                    <a:gd name="connsiteX7" fmla="*/ 175581 w 351160"/>
                    <a:gd name="connsiteY7" fmla="*/ 0 h 465266"/>
                    <a:gd name="connsiteX8" fmla="*/ 257944 w 351160"/>
                    <a:gd name="connsiteY8" fmla="*/ 111211 h 465266"/>
                    <a:gd name="connsiteX9" fmla="*/ 175581 w 351160"/>
                    <a:gd name="connsiteY9" fmla="*/ 222422 h 465266"/>
                    <a:gd name="connsiteX10" fmla="*/ 93218 w 351160"/>
                    <a:gd name="connsiteY10" fmla="*/ 111211 h 465266"/>
                    <a:gd name="connsiteX11" fmla="*/ 175581 w 351160"/>
                    <a:gd name="connsiteY11" fmla="*/ 0 h 465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1160" h="465266">
                      <a:moveTo>
                        <a:pt x="112776" y="239715"/>
                      </a:moveTo>
                      <a:lnTo>
                        <a:pt x="238384" y="239715"/>
                      </a:lnTo>
                      <a:cubicBezTo>
                        <a:pt x="300668" y="239715"/>
                        <a:pt x="351160" y="290207"/>
                        <a:pt x="351160" y="352491"/>
                      </a:cubicBezTo>
                      <a:cubicBezTo>
                        <a:pt x="351160" y="390083"/>
                        <a:pt x="351159" y="427674"/>
                        <a:pt x="351159" y="465266"/>
                      </a:cubicBezTo>
                      <a:lnTo>
                        <a:pt x="0" y="465266"/>
                      </a:lnTo>
                      <a:lnTo>
                        <a:pt x="0" y="352491"/>
                      </a:lnTo>
                      <a:cubicBezTo>
                        <a:pt x="0" y="290207"/>
                        <a:pt x="50492" y="239715"/>
                        <a:pt x="112776" y="239715"/>
                      </a:cubicBezTo>
                      <a:close/>
                      <a:moveTo>
                        <a:pt x="175581" y="0"/>
                      </a:moveTo>
                      <a:cubicBezTo>
                        <a:pt x="221069" y="0"/>
                        <a:pt x="257944" y="49791"/>
                        <a:pt x="257944" y="111211"/>
                      </a:cubicBezTo>
                      <a:cubicBezTo>
                        <a:pt x="257944" y="172631"/>
                        <a:pt x="221069" y="222422"/>
                        <a:pt x="175581" y="222422"/>
                      </a:cubicBezTo>
                      <a:cubicBezTo>
                        <a:pt x="130093" y="222422"/>
                        <a:pt x="93218" y="172631"/>
                        <a:pt x="93218" y="111211"/>
                      </a:cubicBezTo>
                      <a:cubicBezTo>
                        <a:pt x="93218" y="49791"/>
                        <a:pt x="130093" y="0"/>
                        <a:pt x="17558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8" name="Freeform: Shape 110"/>
                <p:cNvSpPr/>
                <p:nvPr/>
              </p:nvSpPr>
              <p:spPr>
                <a:xfrm>
                  <a:off x="3909847" y="1630234"/>
                  <a:ext cx="236911" cy="313893"/>
                </a:xfrm>
                <a:custGeom>
                  <a:avLst/>
                  <a:gdLst>
                    <a:gd name="connsiteX0" fmla="*/ 112776 w 351160"/>
                    <a:gd name="connsiteY0" fmla="*/ 239715 h 465266"/>
                    <a:gd name="connsiteX1" fmla="*/ 238384 w 351160"/>
                    <a:gd name="connsiteY1" fmla="*/ 239715 h 465266"/>
                    <a:gd name="connsiteX2" fmla="*/ 351160 w 351160"/>
                    <a:gd name="connsiteY2" fmla="*/ 352491 h 465266"/>
                    <a:gd name="connsiteX3" fmla="*/ 351159 w 351160"/>
                    <a:gd name="connsiteY3" fmla="*/ 465266 h 465266"/>
                    <a:gd name="connsiteX4" fmla="*/ 0 w 351160"/>
                    <a:gd name="connsiteY4" fmla="*/ 465266 h 465266"/>
                    <a:gd name="connsiteX5" fmla="*/ 0 w 351160"/>
                    <a:gd name="connsiteY5" fmla="*/ 352491 h 465266"/>
                    <a:gd name="connsiteX6" fmla="*/ 112776 w 351160"/>
                    <a:gd name="connsiteY6" fmla="*/ 239715 h 465266"/>
                    <a:gd name="connsiteX7" fmla="*/ 175581 w 351160"/>
                    <a:gd name="connsiteY7" fmla="*/ 0 h 465266"/>
                    <a:gd name="connsiteX8" fmla="*/ 257944 w 351160"/>
                    <a:gd name="connsiteY8" fmla="*/ 111211 h 465266"/>
                    <a:gd name="connsiteX9" fmla="*/ 175581 w 351160"/>
                    <a:gd name="connsiteY9" fmla="*/ 222422 h 465266"/>
                    <a:gd name="connsiteX10" fmla="*/ 93218 w 351160"/>
                    <a:gd name="connsiteY10" fmla="*/ 111211 h 465266"/>
                    <a:gd name="connsiteX11" fmla="*/ 175581 w 351160"/>
                    <a:gd name="connsiteY11" fmla="*/ 0 h 465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1160" h="465266">
                      <a:moveTo>
                        <a:pt x="112776" y="239715"/>
                      </a:moveTo>
                      <a:lnTo>
                        <a:pt x="238384" y="239715"/>
                      </a:lnTo>
                      <a:cubicBezTo>
                        <a:pt x="300668" y="239715"/>
                        <a:pt x="351160" y="290207"/>
                        <a:pt x="351160" y="352491"/>
                      </a:cubicBezTo>
                      <a:cubicBezTo>
                        <a:pt x="351160" y="390083"/>
                        <a:pt x="351159" y="427674"/>
                        <a:pt x="351159" y="465266"/>
                      </a:cubicBezTo>
                      <a:lnTo>
                        <a:pt x="0" y="465266"/>
                      </a:lnTo>
                      <a:lnTo>
                        <a:pt x="0" y="352491"/>
                      </a:lnTo>
                      <a:cubicBezTo>
                        <a:pt x="0" y="290207"/>
                        <a:pt x="50492" y="239715"/>
                        <a:pt x="112776" y="239715"/>
                      </a:cubicBezTo>
                      <a:close/>
                      <a:moveTo>
                        <a:pt x="175581" y="0"/>
                      </a:moveTo>
                      <a:cubicBezTo>
                        <a:pt x="221069" y="0"/>
                        <a:pt x="257944" y="49791"/>
                        <a:pt x="257944" y="111211"/>
                      </a:cubicBezTo>
                      <a:cubicBezTo>
                        <a:pt x="257944" y="172631"/>
                        <a:pt x="221069" y="222422"/>
                        <a:pt x="175581" y="222422"/>
                      </a:cubicBezTo>
                      <a:cubicBezTo>
                        <a:pt x="130093" y="222422"/>
                        <a:pt x="93218" y="172631"/>
                        <a:pt x="93218" y="111211"/>
                      </a:cubicBezTo>
                      <a:cubicBezTo>
                        <a:pt x="93218" y="49791"/>
                        <a:pt x="130093" y="0"/>
                        <a:pt x="175581" y="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9" name="Freeform: Shape 111"/>
                <p:cNvSpPr/>
                <p:nvPr/>
              </p:nvSpPr>
              <p:spPr>
                <a:xfrm>
                  <a:off x="4318175" y="1630234"/>
                  <a:ext cx="236911" cy="313893"/>
                </a:xfrm>
                <a:custGeom>
                  <a:avLst/>
                  <a:gdLst>
                    <a:gd name="connsiteX0" fmla="*/ 112776 w 351160"/>
                    <a:gd name="connsiteY0" fmla="*/ 239715 h 465266"/>
                    <a:gd name="connsiteX1" fmla="*/ 238384 w 351160"/>
                    <a:gd name="connsiteY1" fmla="*/ 239715 h 465266"/>
                    <a:gd name="connsiteX2" fmla="*/ 351160 w 351160"/>
                    <a:gd name="connsiteY2" fmla="*/ 352491 h 465266"/>
                    <a:gd name="connsiteX3" fmla="*/ 351159 w 351160"/>
                    <a:gd name="connsiteY3" fmla="*/ 465266 h 465266"/>
                    <a:gd name="connsiteX4" fmla="*/ 0 w 351160"/>
                    <a:gd name="connsiteY4" fmla="*/ 465266 h 465266"/>
                    <a:gd name="connsiteX5" fmla="*/ 0 w 351160"/>
                    <a:gd name="connsiteY5" fmla="*/ 352491 h 465266"/>
                    <a:gd name="connsiteX6" fmla="*/ 112776 w 351160"/>
                    <a:gd name="connsiteY6" fmla="*/ 239715 h 465266"/>
                    <a:gd name="connsiteX7" fmla="*/ 175581 w 351160"/>
                    <a:gd name="connsiteY7" fmla="*/ 0 h 465266"/>
                    <a:gd name="connsiteX8" fmla="*/ 257944 w 351160"/>
                    <a:gd name="connsiteY8" fmla="*/ 111211 h 465266"/>
                    <a:gd name="connsiteX9" fmla="*/ 175581 w 351160"/>
                    <a:gd name="connsiteY9" fmla="*/ 222422 h 465266"/>
                    <a:gd name="connsiteX10" fmla="*/ 93218 w 351160"/>
                    <a:gd name="connsiteY10" fmla="*/ 111211 h 465266"/>
                    <a:gd name="connsiteX11" fmla="*/ 175581 w 351160"/>
                    <a:gd name="connsiteY11" fmla="*/ 0 h 465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1160" h="465266">
                      <a:moveTo>
                        <a:pt x="112776" y="239715"/>
                      </a:moveTo>
                      <a:lnTo>
                        <a:pt x="238384" y="239715"/>
                      </a:lnTo>
                      <a:cubicBezTo>
                        <a:pt x="300668" y="239715"/>
                        <a:pt x="351160" y="290207"/>
                        <a:pt x="351160" y="352491"/>
                      </a:cubicBezTo>
                      <a:cubicBezTo>
                        <a:pt x="351160" y="390083"/>
                        <a:pt x="351159" y="427674"/>
                        <a:pt x="351159" y="465266"/>
                      </a:cubicBezTo>
                      <a:lnTo>
                        <a:pt x="0" y="465266"/>
                      </a:lnTo>
                      <a:lnTo>
                        <a:pt x="0" y="352491"/>
                      </a:lnTo>
                      <a:cubicBezTo>
                        <a:pt x="0" y="290207"/>
                        <a:pt x="50492" y="239715"/>
                        <a:pt x="112776" y="239715"/>
                      </a:cubicBezTo>
                      <a:close/>
                      <a:moveTo>
                        <a:pt x="175581" y="0"/>
                      </a:moveTo>
                      <a:cubicBezTo>
                        <a:pt x="221069" y="0"/>
                        <a:pt x="257944" y="49791"/>
                        <a:pt x="257944" y="111211"/>
                      </a:cubicBezTo>
                      <a:cubicBezTo>
                        <a:pt x="257944" y="172631"/>
                        <a:pt x="221069" y="222422"/>
                        <a:pt x="175581" y="222422"/>
                      </a:cubicBezTo>
                      <a:cubicBezTo>
                        <a:pt x="130093" y="222422"/>
                        <a:pt x="93218" y="172631"/>
                        <a:pt x="93218" y="111211"/>
                      </a:cubicBezTo>
                      <a:cubicBezTo>
                        <a:pt x="93218" y="49791"/>
                        <a:pt x="130093" y="0"/>
                        <a:pt x="175581" y="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0" name="Freeform: Shape 112"/>
                <p:cNvSpPr/>
                <p:nvPr/>
              </p:nvSpPr>
              <p:spPr>
                <a:xfrm>
                  <a:off x="3909847" y="1003690"/>
                  <a:ext cx="236911" cy="313893"/>
                </a:xfrm>
                <a:custGeom>
                  <a:avLst/>
                  <a:gdLst>
                    <a:gd name="connsiteX0" fmla="*/ 112776 w 351160"/>
                    <a:gd name="connsiteY0" fmla="*/ 239715 h 465266"/>
                    <a:gd name="connsiteX1" fmla="*/ 238384 w 351160"/>
                    <a:gd name="connsiteY1" fmla="*/ 239715 h 465266"/>
                    <a:gd name="connsiteX2" fmla="*/ 351160 w 351160"/>
                    <a:gd name="connsiteY2" fmla="*/ 352491 h 465266"/>
                    <a:gd name="connsiteX3" fmla="*/ 351159 w 351160"/>
                    <a:gd name="connsiteY3" fmla="*/ 465266 h 465266"/>
                    <a:gd name="connsiteX4" fmla="*/ 0 w 351160"/>
                    <a:gd name="connsiteY4" fmla="*/ 465266 h 465266"/>
                    <a:gd name="connsiteX5" fmla="*/ 0 w 351160"/>
                    <a:gd name="connsiteY5" fmla="*/ 352491 h 465266"/>
                    <a:gd name="connsiteX6" fmla="*/ 112776 w 351160"/>
                    <a:gd name="connsiteY6" fmla="*/ 239715 h 465266"/>
                    <a:gd name="connsiteX7" fmla="*/ 175581 w 351160"/>
                    <a:gd name="connsiteY7" fmla="*/ 0 h 465266"/>
                    <a:gd name="connsiteX8" fmla="*/ 257944 w 351160"/>
                    <a:gd name="connsiteY8" fmla="*/ 111211 h 465266"/>
                    <a:gd name="connsiteX9" fmla="*/ 175581 w 351160"/>
                    <a:gd name="connsiteY9" fmla="*/ 222422 h 465266"/>
                    <a:gd name="connsiteX10" fmla="*/ 93218 w 351160"/>
                    <a:gd name="connsiteY10" fmla="*/ 111211 h 465266"/>
                    <a:gd name="connsiteX11" fmla="*/ 175581 w 351160"/>
                    <a:gd name="connsiteY11" fmla="*/ 0 h 465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1160" h="465266">
                      <a:moveTo>
                        <a:pt x="112776" y="239715"/>
                      </a:moveTo>
                      <a:lnTo>
                        <a:pt x="238384" y="239715"/>
                      </a:lnTo>
                      <a:cubicBezTo>
                        <a:pt x="300668" y="239715"/>
                        <a:pt x="351160" y="290207"/>
                        <a:pt x="351160" y="352491"/>
                      </a:cubicBezTo>
                      <a:cubicBezTo>
                        <a:pt x="351160" y="390083"/>
                        <a:pt x="351159" y="427674"/>
                        <a:pt x="351159" y="465266"/>
                      </a:cubicBezTo>
                      <a:lnTo>
                        <a:pt x="0" y="465266"/>
                      </a:lnTo>
                      <a:lnTo>
                        <a:pt x="0" y="352491"/>
                      </a:lnTo>
                      <a:cubicBezTo>
                        <a:pt x="0" y="290207"/>
                        <a:pt x="50492" y="239715"/>
                        <a:pt x="112776" y="239715"/>
                      </a:cubicBezTo>
                      <a:close/>
                      <a:moveTo>
                        <a:pt x="175581" y="0"/>
                      </a:moveTo>
                      <a:cubicBezTo>
                        <a:pt x="221069" y="0"/>
                        <a:pt x="257944" y="49791"/>
                        <a:pt x="257944" y="111211"/>
                      </a:cubicBezTo>
                      <a:cubicBezTo>
                        <a:pt x="257944" y="172631"/>
                        <a:pt x="221069" y="222422"/>
                        <a:pt x="175581" y="222422"/>
                      </a:cubicBezTo>
                      <a:cubicBezTo>
                        <a:pt x="130093" y="222422"/>
                        <a:pt x="93218" y="172631"/>
                        <a:pt x="93218" y="111211"/>
                      </a:cubicBezTo>
                      <a:cubicBezTo>
                        <a:pt x="93218" y="49791"/>
                        <a:pt x="130093" y="0"/>
                        <a:pt x="175581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1" name="Freeform: Shape 113"/>
                <p:cNvSpPr/>
                <p:nvPr/>
              </p:nvSpPr>
              <p:spPr>
                <a:xfrm>
                  <a:off x="4726503" y="1630234"/>
                  <a:ext cx="236911" cy="313893"/>
                </a:xfrm>
                <a:custGeom>
                  <a:avLst/>
                  <a:gdLst>
                    <a:gd name="connsiteX0" fmla="*/ 112776 w 351160"/>
                    <a:gd name="connsiteY0" fmla="*/ 239715 h 465266"/>
                    <a:gd name="connsiteX1" fmla="*/ 238384 w 351160"/>
                    <a:gd name="connsiteY1" fmla="*/ 239715 h 465266"/>
                    <a:gd name="connsiteX2" fmla="*/ 351160 w 351160"/>
                    <a:gd name="connsiteY2" fmla="*/ 352491 h 465266"/>
                    <a:gd name="connsiteX3" fmla="*/ 351159 w 351160"/>
                    <a:gd name="connsiteY3" fmla="*/ 465266 h 465266"/>
                    <a:gd name="connsiteX4" fmla="*/ 0 w 351160"/>
                    <a:gd name="connsiteY4" fmla="*/ 465266 h 465266"/>
                    <a:gd name="connsiteX5" fmla="*/ 0 w 351160"/>
                    <a:gd name="connsiteY5" fmla="*/ 352491 h 465266"/>
                    <a:gd name="connsiteX6" fmla="*/ 112776 w 351160"/>
                    <a:gd name="connsiteY6" fmla="*/ 239715 h 465266"/>
                    <a:gd name="connsiteX7" fmla="*/ 175581 w 351160"/>
                    <a:gd name="connsiteY7" fmla="*/ 0 h 465266"/>
                    <a:gd name="connsiteX8" fmla="*/ 257944 w 351160"/>
                    <a:gd name="connsiteY8" fmla="*/ 111211 h 465266"/>
                    <a:gd name="connsiteX9" fmla="*/ 175581 w 351160"/>
                    <a:gd name="connsiteY9" fmla="*/ 222422 h 465266"/>
                    <a:gd name="connsiteX10" fmla="*/ 93218 w 351160"/>
                    <a:gd name="connsiteY10" fmla="*/ 111211 h 465266"/>
                    <a:gd name="connsiteX11" fmla="*/ 175581 w 351160"/>
                    <a:gd name="connsiteY11" fmla="*/ 0 h 465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1160" h="465266">
                      <a:moveTo>
                        <a:pt x="112776" y="239715"/>
                      </a:moveTo>
                      <a:lnTo>
                        <a:pt x="238384" y="239715"/>
                      </a:lnTo>
                      <a:cubicBezTo>
                        <a:pt x="300668" y="239715"/>
                        <a:pt x="351160" y="290207"/>
                        <a:pt x="351160" y="352491"/>
                      </a:cubicBezTo>
                      <a:cubicBezTo>
                        <a:pt x="351160" y="390083"/>
                        <a:pt x="351159" y="427674"/>
                        <a:pt x="351159" y="465266"/>
                      </a:cubicBezTo>
                      <a:lnTo>
                        <a:pt x="0" y="465266"/>
                      </a:lnTo>
                      <a:lnTo>
                        <a:pt x="0" y="352491"/>
                      </a:lnTo>
                      <a:cubicBezTo>
                        <a:pt x="0" y="290207"/>
                        <a:pt x="50492" y="239715"/>
                        <a:pt x="112776" y="239715"/>
                      </a:cubicBezTo>
                      <a:close/>
                      <a:moveTo>
                        <a:pt x="175581" y="0"/>
                      </a:moveTo>
                      <a:cubicBezTo>
                        <a:pt x="221069" y="0"/>
                        <a:pt x="257944" y="49791"/>
                        <a:pt x="257944" y="111211"/>
                      </a:cubicBezTo>
                      <a:cubicBezTo>
                        <a:pt x="257944" y="172631"/>
                        <a:pt x="221069" y="222422"/>
                        <a:pt x="175581" y="222422"/>
                      </a:cubicBezTo>
                      <a:cubicBezTo>
                        <a:pt x="130093" y="222422"/>
                        <a:pt x="93218" y="172631"/>
                        <a:pt x="93218" y="111211"/>
                      </a:cubicBezTo>
                      <a:cubicBezTo>
                        <a:pt x="93218" y="49791"/>
                        <a:pt x="130093" y="0"/>
                        <a:pt x="175581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2" name="Freeform: Shape 114"/>
                <p:cNvSpPr/>
                <p:nvPr/>
              </p:nvSpPr>
              <p:spPr>
                <a:xfrm>
                  <a:off x="3093468" y="1630234"/>
                  <a:ext cx="236911" cy="313893"/>
                </a:xfrm>
                <a:custGeom>
                  <a:avLst/>
                  <a:gdLst>
                    <a:gd name="connsiteX0" fmla="*/ 112776 w 351160"/>
                    <a:gd name="connsiteY0" fmla="*/ 239715 h 465266"/>
                    <a:gd name="connsiteX1" fmla="*/ 238384 w 351160"/>
                    <a:gd name="connsiteY1" fmla="*/ 239715 h 465266"/>
                    <a:gd name="connsiteX2" fmla="*/ 351160 w 351160"/>
                    <a:gd name="connsiteY2" fmla="*/ 352491 h 465266"/>
                    <a:gd name="connsiteX3" fmla="*/ 351159 w 351160"/>
                    <a:gd name="connsiteY3" fmla="*/ 465266 h 465266"/>
                    <a:gd name="connsiteX4" fmla="*/ 0 w 351160"/>
                    <a:gd name="connsiteY4" fmla="*/ 465266 h 465266"/>
                    <a:gd name="connsiteX5" fmla="*/ 0 w 351160"/>
                    <a:gd name="connsiteY5" fmla="*/ 352491 h 465266"/>
                    <a:gd name="connsiteX6" fmla="*/ 112776 w 351160"/>
                    <a:gd name="connsiteY6" fmla="*/ 239715 h 465266"/>
                    <a:gd name="connsiteX7" fmla="*/ 175581 w 351160"/>
                    <a:gd name="connsiteY7" fmla="*/ 0 h 465266"/>
                    <a:gd name="connsiteX8" fmla="*/ 257944 w 351160"/>
                    <a:gd name="connsiteY8" fmla="*/ 111211 h 465266"/>
                    <a:gd name="connsiteX9" fmla="*/ 175581 w 351160"/>
                    <a:gd name="connsiteY9" fmla="*/ 222422 h 465266"/>
                    <a:gd name="connsiteX10" fmla="*/ 93218 w 351160"/>
                    <a:gd name="connsiteY10" fmla="*/ 111211 h 465266"/>
                    <a:gd name="connsiteX11" fmla="*/ 175581 w 351160"/>
                    <a:gd name="connsiteY11" fmla="*/ 0 h 465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1160" h="465266">
                      <a:moveTo>
                        <a:pt x="112776" y="239715"/>
                      </a:moveTo>
                      <a:lnTo>
                        <a:pt x="238384" y="239715"/>
                      </a:lnTo>
                      <a:cubicBezTo>
                        <a:pt x="300668" y="239715"/>
                        <a:pt x="351160" y="290207"/>
                        <a:pt x="351160" y="352491"/>
                      </a:cubicBezTo>
                      <a:cubicBezTo>
                        <a:pt x="351160" y="390083"/>
                        <a:pt x="351159" y="427674"/>
                        <a:pt x="351159" y="465266"/>
                      </a:cubicBezTo>
                      <a:lnTo>
                        <a:pt x="0" y="465266"/>
                      </a:lnTo>
                      <a:lnTo>
                        <a:pt x="0" y="352491"/>
                      </a:lnTo>
                      <a:cubicBezTo>
                        <a:pt x="0" y="290207"/>
                        <a:pt x="50492" y="239715"/>
                        <a:pt x="112776" y="239715"/>
                      </a:cubicBezTo>
                      <a:close/>
                      <a:moveTo>
                        <a:pt x="175581" y="0"/>
                      </a:moveTo>
                      <a:cubicBezTo>
                        <a:pt x="221069" y="0"/>
                        <a:pt x="257944" y="49791"/>
                        <a:pt x="257944" y="111211"/>
                      </a:cubicBezTo>
                      <a:cubicBezTo>
                        <a:pt x="257944" y="172631"/>
                        <a:pt x="221069" y="222422"/>
                        <a:pt x="175581" y="222422"/>
                      </a:cubicBezTo>
                      <a:cubicBezTo>
                        <a:pt x="130093" y="222422"/>
                        <a:pt x="93218" y="172631"/>
                        <a:pt x="93218" y="111211"/>
                      </a:cubicBezTo>
                      <a:cubicBezTo>
                        <a:pt x="93218" y="49791"/>
                        <a:pt x="130093" y="0"/>
                        <a:pt x="175581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73" name="Straight Connector 74"/>
                <p:cNvCxnSpPr/>
                <p:nvPr/>
              </p:nvCxnSpPr>
              <p:spPr>
                <a:xfrm>
                  <a:off x="3621084" y="1451919"/>
                  <a:ext cx="0" cy="151420"/>
                </a:xfrm>
                <a:prstGeom prst="line">
                  <a:avLst/>
                </a:prstGeom>
                <a:noFill/>
                <a:ln w="952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4" name="Straight Connector 75"/>
                <p:cNvCxnSpPr/>
                <p:nvPr/>
              </p:nvCxnSpPr>
              <p:spPr>
                <a:xfrm>
                  <a:off x="4434428" y="1451919"/>
                  <a:ext cx="0" cy="151420"/>
                </a:xfrm>
                <a:prstGeom prst="line">
                  <a:avLst/>
                </a:prstGeom>
                <a:noFill/>
                <a:ln w="952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43" name="Freeform: Shape 117"/>
              <p:cNvSpPr/>
              <p:nvPr/>
            </p:nvSpPr>
            <p:spPr>
              <a:xfrm>
                <a:off x="5579173" y="2599028"/>
                <a:ext cx="2286980" cy="1177543"/>
              </a:xfrm>
              <a:custGeom>
                <a:avLst/>
                <a:gdLst>
                  <a:gd name="connsiteX0" fmla="*/ 861870 w 2061976"/>
                  <a:gd name="connsiteY0" fmla="*/ 0 h 1061692"/>
                  <a:gd name="connsiteX1" fmla="*/ 1213036 w 2061976"/>
                  <a:gd name="connsiteY1" fmla="*/ 0 h 1061692"/>
                  <a:gd name="connsiteX2" fmla="*/ 1300830 w 2061976"/>
                  <a:gd name="connsiteY2" fmla="*/ 87794 h 1061692"/>
                  <a:gd name="connsiteX3" fmla="*/ 1300830 w 2061976"/>
                  <a:gd name="connsiteY3" fmla="*/ 318623 h 1061692"/>
                  <a:gd name="connsiteX4" fmla="*/ 1938129 w 2061976"/>
                  <a:gd name="connsiteY4" fmla="*/ 318623 h 1061692"/>
                  <a:gd name="connsiteX5" fmla="*/ 2061976 w 2061976"/>
                  <a:gd name="connsiteY5" fmla="*/ 442470 h 1061692"/>
                  <a:gd name="connsiteX6" fmla="*/ 2061976 w 2061976"/>
                  <a:gd name="connsiteY6" fmla="*/ 937845 h 1061692"/>
                  <a:gd name="connsiteX7" fmla="*/ 1938129 w 2061976"/>
                  <a:gd name="connsiteY7" fmla="*/ 1061692 h 1061692"/>
                  <a:gd name="connsiteX8" fmla="*/ 1213036 w 2061976"/>
                  <a:gd name="connsiteY8" fmla="*/ 1061692 h 1061692"/>
                  <a:gd name="connsiteX9" fmla="*/ 861870 w 2061976"/>
                  <a:gd name="connsiteY9" fmla="*/ 1061692 h 1061692"/>
                  <a:gd name="connsiteX10" fmla="*/ 123847 w 2061976"/>
                  <a:gd name="connsiteY10" fmla="*/ 1061692 h 1061692"/>
                  <a:gd name="connsiteX11" fmla="*/ 0 w 2061976"/>
                  <a:gd name="connsiteY11" fmla="*/ 937845 h 1061692"/>
                  <a:gd name="connsiteX12" fmla="*/ 0 w 2061976"/>
                  <a:gd name="connsiteY12" fmla="*/ 442470 h 1061692"/>
                  <a:gd name="connsiteX13" fmla="*/ 123847 w 2061976"/>
                  <a:gd name="connsiteY13" fmla="*/ 318623 h 1061692"/>
                  <a:gd name="connsiteX14" fmla="*/ 774076 w 2061976"/>
                  <a:gd name="connsiteY14" fmla="*/ 318623 h 1061692"/>
                  <a:gd name="connsiteX15" fmla="*/ 774076 w 2061976"/>
                  <a:gd name="connsiteY15" fmla="*/ 87794 h 1061692"/>
                  <a:gd name="connsiteX16" fmla="*/ 861870 w 2061976"/>
                  <a:gd name="connsiteY16" fmla="*/ 0 h 106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61976" h="1061692">
                    <a:moveTo>
                      <a:pt x="861870" y="0"/>
                    </a:moveTo>
                    <a:lnTo>
                      <a:pt x="1213036" y="0"/>
                    </a:lnTo>
                    <a:cubicBezTo>
                      <a:pt x="1261523" y="0"/>
                      <a:pt x="1300830" y="39307"/>
                      <a:pt x="1300830" y="87794"/>
                    </a:cubicBezTo>
                    <a:lnTo>
                      <a:pt x="1300830" y="318623"/>
                    </a:lnTo>
                    <a:lnTo>
                      <a:pt x="1938129" y="318623"/>
                    </a:lnTo>
                    <a:cubicBezTo>
                      <a:pt x="2006528" y="318623"/>
                      <a:pt x="2061976" y="374071"/>
                      <a:pt x="2061976" y="442470"/>
                    </a:cubicBezTo>
                    <a:lnTo>
                      <a:pt x="2061976" y="937845"/>
                    </a:lnTo>
                    <a:cubicBezTo>
                      <a:pt x="2061976" y="1006244"/>
                      <a:pt x="2006528" y="1061692"/>
                      <a:pt x="1938129" y="1061692"/>
                    </a:cubicBezTo>
                    <a:lnTo>
                      <a:pt x="1213036" y="1061692"/>
                    </a:lnTo>
                    <a:lnTo>
                      <a:pt x="861870" y="1061692"/>
                    </a:lnTo>
                    <a:lnTo>
                      <a:pt x="123847" y="1061692"/>
                    </a:lnTo>
                    <a:cubicBezTo>
                      <a:pt x="55448" y="1061692"/>
                      <a:pt x="0" y="1006244"/>
                      <a:pt x="0" y="937845"/>
                    </a:cubicBezTo>
                    <a:lnTo>
                      <a:pt x="0" y="442470"/>
                    </a:lnTo>
                    <a:cubicBezTo>
                      <a:pt x="0" y="374071"/>
                      <a:pt x="55448" y="318623"/>
                      <a:pt x="123847" y="318623"/>
                    </a:cubicBezTo>
                    <a:lnTo>
                      <a:pt x="774076" y="318623"/>
                    </a:lnTo>
                    <a:lnTo>
                      <a:pt x="774076" y="87794"/>
                    </a:lnTo>
                    <a:cubicBezTo>
                      <a:pt x="774076" y="39307"/>
                      <a:pt x="813383" y="0"/>
                      <a:pt x="861870" y="0"/>
                    </a:cubicBezTo>
                    <a:close/>
                  </a:path>
                </a:pathLst>
              </a:custGeom>
              <a:noFill/>
              <a:ln w="15875">
                <a:solidFill>
                  <a:schemeClr val="bg1">
                    <a:lumMod val="85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4" name="Group 54"/>
              <p:cNvGrpSpPr/>
              <p:nvPr/>
            </p:nvGrpSpPr>
            <p:grpSpPr>
              <a:xfrm>
                <a:off x="5201485" y="1224721"/>
                <a:ext cx="1731969" cy="2483983"/>
                <a:chOff x="5133065" y="1709912"/>
                <a:chExt cx="1731969" cy="2483985"/>
              </a:xfrm>
            </p:grpSpPr>
            <p:sp>
              <p:nvSpPr>
                <p:cNvPr id="63" name="Freeform: Shape 165"/>
                <p:cNvSpPr/>
                <p:nvPr/>
              </p:nvSpPr>
              <p:spPr>
                <a:xfrm>
                  <a:off x="5631406" y="1709912"/>
                  <a:ext cx="1233628" cy="2483985"/>
                </a:xfrm>
                <a:custGeom>
                  <a:avLst/>
                  <a:gdLst>
                    <a:gd name="connsiteX0" fmla="*/ 68568 w 1233628"/>
                    <a:gd name="connsiteY0" fmla="*/ 0 h 2483985"/>
                    <a:gd name="connsiteX1" fmla="*/ 342829 w 1233628"/>
                    <a:gd name="connsiteY1" fmla="*/ 0 h 2483985"/>
                    <a:gd name="connsiteX2" fmla="*/ 411397 w 1233628"/>
                    <a:gd name="connsiteY2" fmla="*/ 68568 h 2483985"/>
                    <a:gd name="connsiteX3" fmla="*/ 411397 w 1233628"/>
                    <a:gd name="connsiteY3" fmla="*/ 649775 h 2483985"/>
                    <a:gd name="connsiteX4" fmla="*/ 753662 w 1233628"/>
                    <a:gd name="connsiteY4" fmla="*/ 649775 h 2483985"/>
                    <a:gd name="connsiteX5" fmla="*/ 822230 w 1233628"/>
                    <a:gd name="connsiteY5" fmla="*/ 718343 h 2483985"/>
                    <a:gd name="connsiteX6" fmla="*/ 822230 w 1233628"/>
                    <a:gd name="connsiteY6" fmla="*/ 992604 h 2483985"/>
                    <a:gd name="connsiteX7" fmla="*/ 753662 w 1233628"/>
                    <a:gd name="connsiteY7" fmla="*/ 1061172 h 2483985"/>
                    <a:gd name="connsiteX8" fmla="*/ 411397 w 1233628"/>
                    <a:gd name="connsiteY8" fmla="*/ 1061172 h 2483985"/>
                    <a:gd name="connsiteX9" fmla="*/ 411397 w 1233628"/>
                    <a:gd name="connsiteY9" fmla="*/ 1429409 h 2483985"/>
                    <a:gd name="connsiteX10" fmla="*/ 1165060 w 1233628"/>
                    <a:gd name="connsiteY10" fmla="*/ 1429409 h 2483985"/>
                    <a:gd name="connsiteX11" fmla="*/ 1233628 w 1233628"/>
                    <a:gd name="connsiteY11" fmla="*/ 1497977 h 2483985"/>
                    <a:gd name="connsiteX12" fmla="*/ 1233628 w 1233628"/>
                    <a:gd name="connsiteY12" fmla="*/ 1772238 h 2483985"/>
                    <a:gd name="connsiteX13" fmla="*/ 1165060 w 1233628"/>
                    <a:gd name="connsiteY13" fmla="*/ 1840806 h 2483985"/>
                    <a:gd name="connsiteX14" fmla="*/ 411397 w 1233628"/>
                    <a:gd name="connsiteY14" fmla="*/ 1840806 h 2483985"/>
                    <a:gd name="connsiteX15" fmla="*/ 411397 w 1233628"/>
                    <a:gd name="connsiteY15" fmla="*/ 2415417 h 2483985"/>
                    <a:gd name="connsiteX16" fmla="*/ 342829 w 1233628"/>
                    <a:gd name="connsiteY16" fmla="*/ 2483985 h 2483985"/>
                    <a:gd name="connsiteX17" fmla="*/ 68568 w 1233628"/>
                    <a:gd name="connsiteY17" fmla="*/ 2483985 h 2483985"/>
                    <a:gd name="connsiteX18" fmla="*/ 0 w 1233628"/>
                    <a:gd name="connsiteY18" fmla="*/ 2415417 h 2483985"/>
                    <a:gd name="connsiteX19" fmla="*/ 0 w 1233628"/>
                    <a:gd name="connsiteY19" fmla="*/ 68568 h 2483985"/>
                    <a:gd name="connsiteX20" fmla="*/ 68568 w 1233628"/>
                    <a:gd name="connsiteY20" fmla="*/ 0 h 2483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33628" h="2483985">
                      <a:moveTo>
                        <a:pt x="68568" y="0"/>
                      </a:moveTo>
                      <a:lnTo>
                        <a:pt x="342829" y="0"/>
                      </a:lnTo>
                      <a:cubicBezTo>
                        <a:pt x="380698" y="0"/>
                        <a:pt x="411397" y="30699"/>
                        <a:pt x="411397" y="68568"/>
                      </a:cubicBezTo>
                      <a:lnTo>
                        <a:pt x="411397" y="649775"/>
                      </a:lnTo>
                      <a:lnTo>
                        <a:pt x="753662" y="649775"/>
                      </a:lnTo>
                      <a:cubicBezTo>
                        <a:pt x="791531" y="649775"/>
                        <a:pt x="822230" y="680474"/>
                        <a:pt x="822230" y="718343"/>
                      </a:cubicBezTo>
                      <a:lnTo>
                        <a:pt x="822230" y="992604"/>
                      </a:lnTo>
                      <a:cubicBezTo>
                        <a:pt x="822230" y="1030473"/>
                        <a:pt x="791531" y="1061172"/>
                        <a:pt x="753662" y="1061172"/>
                      </a:cubicBezTo>
                      <a:lnTo>
                        <a:pt x="411397" y="1061172"/>
                      </a:lnTo>
                      <a:lnTo>
                        <a:pt x="411397" y="1429409"/>
                      </a:lnTo>
                      <a:lnTo>
                        <a:pt x="1165060" y="1429409"/>
                      </a:lnTo>
                      <a:cubicBezTo>
                        <a:pt x="1202929" y="1429409"/>
                        <a:pt x="1233628" y="1460108"/>
                        <a:pt x="1233628" y="1497977"/>
                      </a:cubicBezTo>
                      <a:lnTo>
                        <a:pt x="1233628" y="1772238"/>
                      </a:lnTo>
                      <a:cubicBezTo>
                        <a:pt x="1233628" y="1810107"/>
                        <a:pt x="1202929" y="1840806"/>
                        <a:pt x="1165060" y="1840806"/>
                      </a:cubicBezTo>
                      <a:lnTo>
                        <a:pt x="411397" y="1840806"/>
                      </a:lnTo>
                      <a:lnTo>
                        <a:pt x="411397" y="2415417"/>
                      </a:lnTo>
                      <a:cubicBezTo>
                        <a:pt x="411397" y="2453286"/>
                        <a:pt x="380698" y="2483985"/>
                        <a:pt x="342829" y="2483985"/>
                      </a:cubicBezTo>
                      <a:lnTo>
                        <a:pt x="68568" y="2483985"/>
                      </a:lnTo>
                      <a:cubicBezTo>
                        <a:pt x="30699" y="2483985"/>
                        <a:pt x="0" y="2453286"/>
                        <a:pt x="0" y="2415417"/>
                      </a:cubicBezTo>
                      <a:lnTo>
                        <a:pt x="0" y="68568"/>
                      </a:lnTo>
                      <a:cubicBezTo>
                        <a:pt x="0" y="30699"/>
                        <a:pt x="30699" y="0"/>
                        <a:pt x="68568" y="0"/>
                      </a:cubicBezTo>
                      <a:close/>
                    </a:path>
                  </a:pathLst>
                </a:custGeom>
                <a:solidFill>
                  <a:schemeClr val="accent1">
                    <a:alpha val="7000"/>
                  </a:schemeClr>
                </a:solidFill>
                <a:ln w="15875">
                  <a:solidFill>
                    <a:schemeClr val="accent1">
                      <a:alpha val="66000"/>
                    </a:schemeClr>
                  </a:solidFill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TextBox 65"/>
                <p:cNvSpPr txBox="1"/>
                <p:nvPr/>
              </p:nvSpPr>
              <p:spPr>
                <a:xfrm>
                  <a:off x="5133065" y="3052636"/>
                  <a:ext cx="620682" cy="2295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825" b="1" dirty="0">
                      <a:solidFill>
                        <a:srgbClr val="214794">
                          <a:lumMod val="75000"/>
                        </a:srgbClr>
                      </a:solidFill>
                      <a:latin typeface="Meiryo" charset="-128"/>
                      <a:ea typeface="Meiryo" charset="-128"/>
                      <a:cs typeface="Meiryo" charset="-128"/>
                    </a:rPr>
                    <a:t>チーム</a:t>
                  </a:r>
                  <a:r>
                    <a:rPr lang="en-US" sz="825" b="1" dirty="0">
                      <a:solidFill>
                        <a:srgbClr val="214794">
                          <a:lumMod val="75000"/>
                        </a:srgbClr>
                      </a:solidFill>
                      <a:latin typeface="Meiryo" charset="-128"/>
                      <a:ea typeface="Meiryo" charset="-128"/>
                      <a:cs typeface="Meiryo" charset="-128"/>
                    </a:rPr>
                    <a:t> D</a:t>
                  </a:r>
                </a:p>
              </p:txBody>
            </p:sp>
          </p:grpSp>
          <p:sp>
            <p:nvSpPr>
              <p:cNvPr id="46" name="TextBox 55"/>
              <p:cNvSpPr txBox="1"/>
              <p:nvPr/>
            </p:nvSpPr>
            <p:spPr>
              <a:xfrm>
                <a:off x="6456555" y="2401485"/>
                <a:ext cx="609461" cy="229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825" b="1" dirty="0">
                    <a:solidFill>
                      <a:srgbClr val="FFFFFF">
                        <a:lumMod val="65000"/>
                      </a:srgbClr>
                    </a:solidFill>
                    <a:latin typeface="Meiryo" charset="-128"/>
                    <a:ea typeface="Meiryo" charset="-128"/>
                    <a:cs typeface="Meiryo" charset="-128"/>
                  </a:rPr>
                  <a:t>チーム</a:t>
                </a:r>
                <a:r>
                  <a:rPr lang="en-US" altLang="ja-JP" sz="825" b="1" dirty="0">
                    <a:solidFill>
                      <a:srgbClr val="FFFFFF">
                        <a:lumMod val="65000"/>
                      </a:srgbClr>
                    </a:solidFill>
                    <a:latin typeface="Meiryo" charset="-128"/>
                    <a:ea typeface="Meiryo" charset="-128"/>
                    <a:cs typeface="Meiryo" charset="-128"/>
                  </a:rPr>
                  <a:t> </a:t>
                </a:r>
                <a:r>
                  <a:rPr lang="en-US" sz="825" b="1" dirty="0">
                    <a:solidFill>
                      <a:srgbClr val="FFFFFF">
                        <a:lumMod val="65000"/>
                      </a:srgbClr>
                    </a:solidFill>
                    <a:latin typeface="Meiryo" charset="-128"/>
                    <a:ea typeface="Meiryo" charset="-128"/>
                    <a:cs typeface="Meiryo" charset="-128"/>
                  </a:rPr>
                  <a:t>C</a:t>
                </a:r>
              </a:p>
            </p:txBody>
          </p:sp>
          <p:sp>
            <p:nvSpPr>
              <p:cNvPr id="47" name="TextBox 56"/>
              <p:cNvSpPr txBox="1"/>
              <p:nvPr/>
            </p:nvSpPr>
            <p:spPr>
              <a:xfrm>
                <a:off x="7259180" y="1015487"/>
                <a:ext cx="614270" cy="229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825" b="1" dirty="0">
                    <a:solidFill>
                      <a:srgbClr val="FFFFFF">
                        <a:lumMod val="65000"/>
                      </a:srgbClr>
                    </a:solidFill>
                    <a:latin typeface="Meiryo" charset="-128"/>
                    <a:ea typeface="Meiryo" charset="-128"/>
                    <a:cs typeface="Meiryo" charset="-128"/>
                  </a:rPr>
                  <a:t>チーム</a:t>
                </a:r>
                <a:r>
                  <a:rPr lang="en-US" sz="825" b="1" dirty="0">
                    <a:solidFill>
                      <a:srgbClr val="FFFFFF">
                        <a:lumMod val="65000"/>
                      </a:srgbClr>
                    </a:solidFill>
                    <a:latin typeface="Meiryo" charset="-128"/>
                    <a:ea typeface="Meiryo" charset="-128"/>
                    <a:cs typeface="Meiryo" charset="-128"/>
                  </a:rPr>
                  <a:t> B</a:t>
                </a:r>
              </a:p>
            </p:txBody>
          </p:sp>
          <p:grpSp>
            <p:nvGrpSpPr>
              <p:cNvPr id="49" name="Group 57"/>
              <p:cNvGrpSpPr/>
              <p:nvPr/>
            </p:nvGrpSpPr>
            <p:grpSpPr>
              <a:xfrm>
                <a:off x="6111223" y="1836335"/>
                <a:ext cx="2207957" cy="1866991"/>
                <a:chOff x="6042804" y="2321527"/>
                <a:chExt cx="2207958" cy="1866992"/>
              </a:xfrm>
            </p:grpSpPr>
            <p:sp>
              <p:nvSpPr>
                <p:cNvPr id="61" name="Freeform: Shape 177"/>
                <p:cNvSpPr/>
                <p:nvPr/>
              </p:nvSpPr>
              <p:spPr>
                <a:xfrm>
                  <a:off x="6042804" y="2321527"/>
                  <a:ext cx="1629081" cy="1866992"/>
                </a:xfrm>
                <a:custGeom>
                  <a:avLst/>
                  <a:gdLst>
                    <a:gd name="connsiteX0" fmla="*/ 1286251 w 1629081"/>
                    <a:gd name="connsiteY0" fmla="*/ 0 h 1866992"/>
                    <a:gd name="connsiteX1" fmla="*/ 1560512 w 1629081"/>
                    <a:gd name="connsiteY1" fmla="*/ 0 h 1866992"/>
                    <a:gd name="connsiteX2" fmla="*/ 1629080 w 1629081"/>
                    <a:gd name="connsiteY2" fmla="*/ 68568 h 1866992"/>
                    <a:gd name="connsiteX3" fmla="*/ 1629080 w 1629081"/>
                    <a:gd name="connsiteY3" fmla="*/ 1524159 h 1866992"/>
                    <a:gd name="connsiteX4" fmla="*/ 1629081 w 1629081"/>
                    <a:gd name="connsiteY4" fmla="*/ 1524162 h 1866992"/>
                    <a:gd name="connsiteX5" fmla="*/ 1629081 w 1629081"/>
                    <a:gd name="connsiteY5" fmla="*/ 1798423 h 1866992"/>
                    <a:gd name="connsiteX6" fmla="*/ 1623692 w 1629081"/>
                    <a:gd name="connsiteY6" fmla="*/ 1825112 h 1866992"/>
                    <a:gd name="connsiteX7" fmla="*/ 1623692 w 1629081"/>
                    <a:gd name="connsiteY7" fmla="*/ 1825113 h 1866992"/>
                    <a:gd name="connsiteX8" fmla="*/ 1623692 w 1629081"/>
                    <a:gd name="connsiteY8" fmla="*/ 1825114 h 1866992"/>
                    <a:gd name="connsiteX9" fmla="*/ 1560512 w 1629081"/>
                    <a:gd name="connsiteY9" fmla="*/ 1866992 h 1866992"/>
                    <a:gd name="connsiteX10" fmla="*/ 1286251 w 1629081"/>
                    <a:gd name="connsiteY10" fmla="*/ 1866992 h 1866992"/>
                    <a:gd name="connsiteX11" fmla="*/ 1286244 w 1629081"/>
                    <a:gd name="connsiteY11" fmla="*/ 1866991 h 1866992"/>
                    <a:gd name="connsiteX12" fmla="*/ 753668 w 1629081"/>
                    <a:gd name="connsiteY12" fmla="*/ 1866991 h 1866992"/>
                    <a:gd name="connsiteX13" fmla="*/ 753661 w 1629081"/>
                    <a:gd name="connsiteY13" fmla="*/ 1866992 h 1866992"/>
                    <a:gd name="connsiteX14" fmla="*/ 479400 w 1629081"/>
                    <a:gd name="connsiteY14" fmla="*/ 1866992 h 1866992"/>
                    <a:gd name="connsiteX15" fmla="*/ 479392 w 1629081"/>
                    <a:gd name="connsiteY15" fmla="*/ 1866991 h 1866992"/>
                    <a:gd name="connsiteX16" fmla="*/ 68568 w 1629081"/>
                    <a:gd name="connsiteY16" fmla="*/ 1866991 h 1866992"/>
                    <a:gd name="connsiteX17" fmla="*/ 0 w 1629081"/>
                    <a:gd name="connsiteY17" fmla="*/ 1798423 h 1866992"/>
                    <a:gd name="connsiteX18" fmla="*/ 0 w 1629081"/>
                    <a:gd name="connsiteY18" fmla="*/ 1524162 h 1866992"/>
                    <a:gd name="connsiteX19" fmla="*/ 68568 w 1629081"/>
                    <a:gd name="connsiteY19" fmla="*/ 1455594 h 1866992"/>
                    <a:gd name="connsiteX20" fmla="*/ 410832 w 1629081"/>
                    <a:gd name="connsiteY20" fmla="*/ 1455594 h 1866992"/>
                    <a:gd name="connsiteX21" fmla="*/ 410832 w 1629081"/>
                    <a:gd name="connsiteY21" fmla="*/ 880984 h 1866992"/>
                    <a:gd name="connsiteX22" fmla="*/ 479400 w 1629081"/>
                    <a:gd name="connsiteY22" fmla="*/ 812416 h 1866992"/>
                    <a:gd name="connsiteX23" fmla="*/ 753661 w 1629081"/>
                    <a:gd name="connsiteY23" fmla="*/ 812416 h 1866992"/>
                    <a:gd name="connsiteX24" fmla="*/ 822229 w 1629081"/>
                    <a:gd name="connsiteY24" fmla="*/ 880984 h 1866992"/>
                    <a:gd name="connsiteX25" fmla="*/ 822229 w 1629081"/>
                    <a:gd name="connsiteY25" fmla="*/ 1455594 h 1866992"/>
                    <a:gd name="connsiteX26" fmla="*/ 1217683 w 1629081"/>
                    <a:gd name="connsiteY26" fmla="*/ 1455594 h 1866992"/>
                    <a:gd name="connsiteX27" fmla="*/ 1217683 w 1629081"/>
                    <a:gd name="connsiteY27" fmla="*/ 68568 h 1866992"/>
                    <a:gd name="connsiteX28" fmla="*/ 1286251 w 1629081"/>
                    <a:gd name="connsiteY28" fmla="*/ 0 h 1866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629081" h="1866992">
                      <a:moveTo>
                        <a:pt x="1286251" y="0"/>
                      </a:moveTo>
                      <a:lnTo>
                        <a:pt x="1560512" y="0"/>
                      </a:lnTo>
                      <a:cubicBezTo>
                        <a:pt x="1598381" y="0"/>
                        <a:pt x="1629080" y="30699"/>
                        <a:pt x="1629080" y="68568"/>
                      </a:cubicBezTo>
                      <a:lnTo>
                        <a:pt x="1629080" y="1524159"/>
                      </a:lnTo>
                      <a:lnTo>
                        <a:pt x="1629081" y="1524162"/>
                      </a:lnTo>
                      <a:lnTo>
                        <a:pt x="1629081" y="1798423"/>
                      </a:lnTo>
                      <a:cubicBezTo>
                        <a:pt x="1629081" y="1807890"/>
                        <a:pt x="1627162" y="1816909"/>
                        <a:pt x="1623692" y="1825112"/>
                      </a:cubicBezTo>
                      <a:lnTo>
                        <a:pt x="1623692" y="1825113"/>
                      </a:lnTo>
                      <a:lnTo>
                        <a:pt x="1623692" y="1825114"/>
                      </a:lnTo>
                      <a:cubicBezTo>
                        <a:pt x="1613283" y="1849724"/>
                        <a:pt x="1588914" y="1866992"/>
                        <a:pt x="1560512" y="1866992"/>
                      </a:cubicBezTo>
                      <a:lnTo>
                        <a:pt x="1286251" y="1866992"/>
                      </a:lnTo>
                      <a:lnTo>
                        <a:pt x="1286244" y="1866991"/>
                      </a:lnTo>
                      <a:lnTo>
                        <a:pt x="753668" y="1866991"/>
                      </a:lnTo>
                      <a:lnTo>
                        <a:pt x="753661" y="1866992"/>
                      </a:lnTo>
                      <a:lnTo>
                        <a:pt x="479400" y="1866992"/>
                      </a:lnTo>
                      <a:lnTo>
                        <a:pt x="479392" y="1866991"/>
                      </a:lnTo>
                      <a:lnTo>
                        <a:pt x="68568" y="1866991"/>
                      </a:lnTo>
                      <a:cubicBezTo>
                        <a:pt x="30699" y="1866991"/>
                        <a:pt x="0" y="1836292"/>
                        <a:pt x="0" y="1798423"/>
                      </a:cubicBezTo>
                      <a:lnTo>
                        <a:pt x="0" y="1524162"/>
                      </a:lnTo>
                      <a:cubicBezTo>
                        <a:pt x="0" y="1486293"/>
                        <a:pt x="30699" y="1455594"/>
                        <a:pt x="68568" y="1455594"/>
                      </a:cubicBezTo>
                      <a:lnTo>
                        <a:pt x="410832" y="1455594"/>
                      </a:lnTo>
                      <a:lnTo>
                        <a:pt x="410832" y="880984"/>
                      </a:lnTo>
                      <a:cubicBezTo>
                        <a:pt x="410832" y="843115"/>
                        <a:pt x="441531" y="812416"/>
                        <a:pt x="479400" y="812416"/>
                      </a:cubicBezTo>
                      <a:lnTo>
                        <a:pt x="753661" y="812416"/>
                      </a:lnTo>
                      <a:cubicBezTo>
                        <a:pt x="791530" y="812416"/>
                        <a:pt x="822229" y="843115"/>
                        <a:pt x="822229" y="880984"/>
                      </a:cubicBezTo>
                      <a:lnTo>
                        <a:pt x="822229" y="1455594"/>
                      </a:lnTo>
                      <a:lnTo>
                        <a:pt x="1217683" y="1455594"/>
                      </a:lnTo>
                      <a:lnTo>
                        <a:pt x="1217683" y="68568"/>
                      </a:lnTo>
                      <a:cubicBezTo>
                        <a:pt x="1217683" y="30699"/>
                        <a:pt x="1248382" y="0"/>
                        <a:pt x="1286251" y="0"/>
                      </a:cubicBezTo>
                      <a:close/>
                    </a:path>
                  </a:pathLst>
                </a:custGeom>
                <a:solidFill>
                  <a:srgbClr val="40D7FF">
                    <a:alpha val="5000"/>
                  </a:srgbClr>
                </a:solidFill>
                <a:ln w="15875">
                  <a:solidFill>
                    <a:schemeClr val="accent3">
                      <a:lumMod val="60000"/>
                      <a:lumOff val="40000"/>
                      <a:alpha val="65000"/>
                    </a:schemeClr>
                  </a:solidFill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" name="TextBox 63"/>
                <p:cNvSpPr txBox="1"/>
                <p:nvPr/>
              </p:nvSpPr>
              <p:spPr>
                <a:xfrm>
                  <a:off x="7647712" y="3083190"/>
                  <a:ext cx="603050" cy="2295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825" b="1" dirty="0">
                      <a:solidFill>
                        <a:srgbClr val="00B0F0"/>
                      </a:solidFill>
                      <a:latin typeface="Meiryo" charset="-128"/>
                      <a:ea typeface="Meiryo" charset="-128"/>
                      <a:cs typeface="Meiryo" charset="-128"/>
                    </a:rPr>
                    <a:t>チーム</a:t>
                  </a:r>
                  <a:r>
                    <a:rPr lang="en-US" sz="825" b="1" dirty="0">
                      <a:solidFill>
                        <a:srgbClr val="00B0F0"/>
                      </a:solidFill>
                      <a:latin typeface="Meiryo" charset="-128"/>
                      <a:ea typeface="Meiryo" charset="-128"/>
                      <a:cs typeface="Meiryo" charset="-128"/>
                    </a:rPr>
                    <a:t> F</a:t>
                  </a:r>
                </a:p>
              </p:txBody>
            </p:sp>
          </p:grpSp>
          <p:grpSp>
            <p:nvGrpSpPr>
              <p:cNvPr id="50" name="Group 58"/>
              <p:cNvGrpSpPr/>
              <p:nvPr/>
            </p:nvGrpSpPr>
            <p:grpSpPr>
              <a:xfrm>
                <a:off x="5707114" y="1031405"/>
                <a:ext cx="2412781" cy="1277144"/>
                <a:chOff x="5638695" y="1516596"/>
                <a:chExt cx="2412781" cy="1277145"/>
              </a:xfrm>
            </p:grpSpPr>
            <p:sp>
              <p:nvSpPr>
                <p:cNvPr id="59" name="TextBox 60"/>
                <p:cNvSpPr txBox="1"/>
                <p:nvPr/>
              </p:nvSpPr>
              <p:spPr>
                <a:xfrm>
                  <a:off x="6361071" y="1516596"/>
                  <a:ext cx="606255" cy="2295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825" b="1" dirty="0">
                      <a:solidFill>
                        <a:srgbClr val="7030A0"/>
                      </a:solidFill>
                      <a:latin typeface="Meiryo" charset="-128"/>
                      <a:ea typeface="Meiryo" charset="-128"/>
                      <a:cs typeface="Meiryo" charset="-128"/>
                    </a:rPr>
                    <a:t>チーム</a:t>
                  </a:r>
                  <a:r>
                    <a:rPr lang="en-US" sz="825" b="1" dirty="0">
                      <a:solidFill>
                        <a:srgbClr val="7030A0"/>
                      </a:solidFill>
                      <a:latin typeface="Meiryo" charset="-128"/>
                      <a:ea typeface="Meiryo" charset="-128"/>
                      <a:cs typeface="Meiryo" charset="-128"/>
                    </a:rPr>
                    <a:t> E</a:t>
                  </a:r>
                </a:p>
              </p:txBody>
            </p:sp>
            <p:sp>
              <p:nvSpPr>
                <p:cNvPr id="60" name="Freeform: Shape 189"/>
                <p:cNvSpPr/>
                <p:nvPr/>
              </p:nvSpPr>
              <p:spPr>
                <a:xfrm rot="16200000">
                  <a:off x="6303932" y="1046197"/>
                  <a:ext cx="1082307" cy="2412781"/>
                </a:xfrm>
                <a:custGeom>
                  <a:avLst/>
                  <a:gdLst>
                    <a:gd name="connsiteX0" fmla="*/ 1082307 w 1082307"/>
                    <a:gd name="connsiteY0" fmla="*/ 68568 h 2412781"/>
                    <a:gd name="connsiteX1" fmla="*/ 1082307 w 1082307"/>
                    <a:gd name="connsiteY1" fmla="*/ 1964623 h 2412781"/>
                    <a:gd name="connsiteX2" fmla="*/ 1013739 w 1082307"/>
                    <a:gd name="connsiteY2" fmla="*/ 2033191 h 2412781"/>
                    <a:gd name="connsiteX3" fmla="*/ 739478 w 1082307"/>
                    <a:gd name="connsiteY3" fmla="*/ 2033191 h 2412781"/>
                    <a:gd name="connsiteX4" fmla="*/ 735702 w 1082307"/>
                    <a:gd name="connsiteY4" fmla="*/ 2031627 h 2412781"/>
                    <a:gd name="connsiteX5" fmla="*/ 611615 w 1082307"/>
                    <a:gd name="connsiteY5" fmla="*/ 2031627 h 2412781"/>
                    <a:gd name="connsiteX6" fmla="*/ 611615 w 1082307"/>
                    <a:gd name="connsiteY6" fmla="*/ 2290213 h 2412781"/>
                    <a:gd name="connsiteX7" fmla="*/ 489047 w 1082307"/>
                    <a:gd name="connsiteY7" fmla="*/ 2412781 h 2412781"/>
                    <a:gd name="connsiteX8" fmla="*/ 122568 w 1082307"/>
                    <a:gd name="connsiteY8" fmla="*/ 2412781 h 2412781"/>
                    <a:gd name="connsiteX9" fmla="*/ 0 w 1082307"/>
                    <a:gd name="connsiteY9" fmla="*/ 2290213 h 2412781"/>
                    <a:gd name="connsiteX10" fmla="*/ 0 w 1082307"/>
                    <a:gd name="connsiteY10" fmla="*/ 2033189 h 2412781"/>
                    <a:gd name="connsiteX11" fmla="*/ 403646 w 1082307"/>
                    <a:gd name="connsiteY11" fmla="*/ 2033189 h 2412781"/>
                    <a:gd name="connsiteX12" fmla="*/ 472214 w 1082307"/>
                    <a:gd name="connsiteY12" fmla="*/ 1964621 h 2412781"/>
                    <a:gd name="connsiteX13" fmla="*/ 472214 w 1082307"/>
                    <a:gd name="connsiteY13" fmla="*/ 1690360 h 2412781"/>
                    <a:gd name="connsiteX14" fmla="*/ 403646 w 1082307"/>
                    <a:gd name="connsiteY14" fmla="*/ 1621792 h 2412781"/>
                    <a:gd name="connsiteX15" fmla="*/ 0 w 1082307"/>
                    <a:gd name="connsiteY15" fmla="*/ 1621792 h 2412781"/>
                    <a:gd name="connsiteX16" fmla="*/ 0 w 1082307"/>
                    <a:gd name="connsiteY16" fmla="*/ 1364765 h 2412781"/>
                    <a:gd name="connsiteX17" fmla="*/ 122568 w 1082307"/>
                    <a:gd name="connsiteY17" fmla="*/ 1242197 h 2412781"/>
                    <a:gd name="connsiteX18" fmla="*/ 489047 w 1082307"/>
                    <a:gd name="connsiteY18" fmla="*/ 1242197 h 2412781"/>
                    <a:gd name="connsiteX19" fmla="*/ 611615 w 1082307"/>
                    <a:gd name="connsiteY19" fmla="*/ 1364765 h 2412781"/>
                    <a:gd name="connsiteX20" fmla="*/ 611615 w 1082307"/>
                    <a:gd name="connsiteY20" fmla="*/ 1620230 h 2412781"/>
                    <a:gd name="connsiteX21" fmla="*/ 670910 w 1082307"/>
                    <a:gd name="connsiteY21" fmla="*/ 1620230 h 2412781"/>
                    <a:gd name="connsiteX22" fmla="*/ 670910 w 1082307"/>
                    <a:gd name="connsiteY22" fmla="*/ 68568 h 2412781"/>
                    <a:gd name="connsiteX23" fmla="*/ 739478 w 1082307"/>
                    <a:gd name="connsiteY23" fmla="*/ 0 h 2412781"/>
                    <a:gd name="connsiteX24" fmla="*/ 1013739 w 1082307"/>
                    <a:gd name="connsiteY24" fmla="*/ 0 h 2412781"/>
                    <a:gd name="connsiteX25" fmla="*/ 1082307 w 1082307"/>
                    <a:gd name="connsiteY25" fmla="*/ 68568 h 2412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82307" h="2412781">
                      <a:moveTo>
                        <a:pt x="1082307" y="68568"/>
                      </a:moveTo>
                      <a:lnTo>
                        <a:pt x="1082307" y="1964623"/>
                      </a:lnTo>
                      <a:cubicBezTo>
                        <a:pt x="1082307" y="2002492"/>
                        <a:pt x="1051608" y="2033191"/>
                        <a:pt x="1013739" y="2033191"/>
                      </a:cubicBezTo>
                      <a:lnTo>
                        <a:pt x="739478" y="2033191"/>
                      </a:lnTo>
                      <a:lnTo>
                        <a:pt x="735702" y="2031627"/>
                      </a:lnTo>
                      <a:lnTo>
                        <a:pt x="611615" y="2031627"/>
                      </a:lnTo>
                      <a:lnTo>
                        <a:pt x="611615" y="2290213"/>
                      </a:lnTo>
                      <a:cubicBezTo>
                        <a:pt x="611615" y="2357905"/>
                        <a:pt x="556739" y="2412781"/>
                        <a:pt x="489047" y="2412781"/>
                      </a:cubicBezTo>
                      <a:lnTo>
                        <a:pt x="122568" y="2412781"/>
                      </a:lnTo>
                      <a:cubicBezTo>
                        <a:pt x="54876" y="2412781"/>
                        <a:pt x="0" y="2357905"/>
                        <a:pt x="0" y="2290213"/>
                      </a:cubicBezTo>
                      <a:lnTo>
                        <a:pt x="0" y="2033189"/>
                      </a:lnTo>
                      <a:lnTo>
                        <a:pt x="403646" y="2033189"/>
                      </a:lnTo>
                      <a:cubicBezTo>
                        <a:pt x="441515" y="2033189"/>
                        <a:pt x="472214" y="2002490"/>
                        <a:pt x="472214" y="1964621"/>
                      </a:cubicBezTo>
                      <a:lnTo>
                        <a:pt x="472214" y="1690360"/>
                      </a:lnTo>
                      <a:cubicBezTo>
                        <a:pt x="472214" y="1652491"/>
                        <a:pt x="441515" y="1621792"/>
                        <a:pt x="403646" y="1621792"/>
                      </a:cubicBezTo>
                      <a:lnTo>
                        <a:pt x="0" y="1621792"/>
                      </a:lnTo>
                      <a:lnTo>
                        <a:pt x="0" y="1364765"/>
                      </a:lnTo>
                      <a:cubicBezTo>
                        <a:pt x="0" y="1297073"/>
                        <a:pt x="54876" y="1242197"/>
                        <a:pt x="122568" y="1242197"/>
                      </a:cubicBezTo>
                      <a:lnTo>
                        <a:pt x="489047" y="1242197"/>
                      </a:lnTo>
                      <a:cubicBezTo>
                        <a:pt x="556739" y="1242197"/>
                        <a:pt x="611615" y="1297073"/>
                        <a:pt x="611615" y="1364765"/>
                      </a:cubicBezTo>
                      <a:lnTo>
                        <a:pt x="611615" y="1620230"/>
                      </a:lnTo>
                      <a:lnTo>
                        <a:pt x="670910" y="1620230"/>
                      </a:lnTo>
                      <a:lnTo>
                        <a:pt x="670910" y="68568"/>
                      </a:lnTo>
                      <a:cubicBezTo>
                        <a:pt x="670910" y="30699"/>
                        <a:pt x="701609" y="0"/>
                        <a:pt x="739478" y="0"/>
                      </a:cubicBezTo>
                      <a:lnTo>
                        <a:pt x="1013739" y="0"/>
                      </a:lnTo>
                      <a:cubicBezTo>
                        <a:pt x="1051608" y="0"/>
                        <a:pt x="1082307" y="30699"/>
                        <a:pt x="1082307" y="68568"/>
                      </a:cubicBezTo>
                      <a:close/>
                    </a:path>
                  </a:pathLst>
                </a:custGeom>
                <a:solidFill>
                  <a:srgbClr val="7030A0">
                    <a:alpha val="3000"/>
                  </a:srgbClr>
                </a:solidFill>
                <a:ln w="15875">
                  <a:solidFill>
                    <a:srgbClr val="7030A0">
                      <a:alpha val="65000"/>
                    </a:srgb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4" name="TextBox 59"/>
              <p:cNvSpPr txBox="1"/>
              <p:nvPr/>
            </p:nvSpPr>
            <p:spPr>
              <a:xfrm>
                <a:off x="5482169" y="3794427"/>
                <a:ext cx="2553902" cy="3865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>
                    <a:solidFill>
                      <a:srgbClr val="676767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変化著しい</a:t>
                </a:r>
                <a:r>
                  <a:rPr lang="ja-JP" altLang="en-US" dirty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チームワーク</a:t>
                </a:r>
                <a:endParaRPr lang="en-GB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4646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28" grpId="0" animBg="1"/>
      <p:bldP spid="35" grpId="0" animBg="1"/>
      <p:bldP spid="37" grpId="0" animBg="1"/>
      <p:bldP spid="45" grpId="0" animBg="1"/>
      <p:bldP spid="48" grpId="0" animBg="1"/>
      <p:bldP spid="51" grpId="0" animBg="1"/>
      <p:bldP spid="52" grpId="0" animBg="1"/>
      <p:bldP spid="53" grpId="0"/>
      <p:bldP spid="55" grpId="0"/>
      <p:bldP spid="56" grpId="0"/>
      <p:bldP spid="57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9" r="7157"/>
          <a:stretch/>
        </p:blipFill>
        <p:spPr>
          <a:xfrm>
            <a:off x="3009900" y="0"/>
            <a:ext cx="3171858" cy="5143500"/>
          </a:xfrm>
          <a:prstGeom prst="rect">
            <a:avLst/>
          </a:prstGeom>
        </p:spPr>
      </p:pic>
      <p:pic>
        <p:nvPicPr>
          <p:cNvPr id="11" name="Picture 4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83" t="4069" r="12704" b="784"/>
          <a:stretch/>
        </p:blipFill>
        <p:spPr>
          <a:xfrm>
            <a:off x="6134100" y="0"/>
            <a:ext cx="3055814" cy="5143500"/>
          </a:xfrm>
          <a:prstGeom prst="rect">
            <a:avLst/>
          </a:prstGeom>
        </p:spPr>
      </p:pic>
      <p:pic>
        <p:nvPicPr>
          <p:cNvPr id="12" name="Picture 3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91" t="-15424" r="23341" b="14631"/>
          <a:stretch/>
        </p:blipFill>
        <p:spPr>
          <a:xfrm>
            <a:off x="0" y="0"/>
            <a:ext cx="3055814" cy="5143500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4648809" y="4919454"/>
            <a:ext cx="393585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5" tIns="30791" rIns="61585" bIns="30791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© 201</a:t>
            </a:r>
            <a:r>
              <a:rPr lang="en-US" altLang="ja-JP" sz="600" b="0" i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7</a:t>
            </a:r>
            <a:r>
              <a:rPr lang="en-US" sz="600" b="0" i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  Cisco and/or its affiliates. All rights reserved.   Cisco </a:t>
            </a:r>
            <a:r>
              <a:rPr lang="en-US" altLang="ja-JP" sz="600" b="0" i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iscoSans Thin"/>
              </a:rPr>
              <a:t>Public</a:t>
            </a:r>
            <a:endParaRPr lang="en-US" sz="600" b="0" i="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CiscoSans Thin"/>
            </a:endParaRPr>
          </a:p>
        </p:txBody>
      </p:sp>
      <p:pic>
        <p:nvPicPr>
          <p:cNvPr id="15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4" y="4803573"/>
            <a:ext cx="437891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hape 161"/>
          <p:cNvSpPr/>
          <p:nvPr/>
        </p:nvSpPr>
        <p:spPr>
          <a:xfrm>
            <a:off x="2997964" y="-5065"/>
            <a:ext cx="3183976" cy="1150765"/>
          </a:xfrm>
          <a:prstGeom prst="rect">
            <a:avLst/>
          </a:prstGeom>
          <a:solidFill>
            <a:srgbClr val="6EBE4A">
              <a:alpha val="96000"/>
            </a:srgbClr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algn="ctr" defTabSz="457200">
              <a:lnSpc>
                <a:spcPct val="110000"/>
              </a:lnSpc>
              <a:defRPr sz="6400">
                <a:solidFill>
                  <a:srgbClr val="444444"/>
                </a:solidFill>
                <a:latin typeface="CiscoSans UltraLight"/>
                <a:ea typeface="CiscoSans UltraLight"/>
                <a:cs typeface="CiscoSans UltraLight"/>
                <a:sym typeface="CiscoSans UltraLight"/>
              </a:defRPr>
            </a:pPr>
            <a:r>
              <a:rPr lang="ja-JP" altLang="en-US" sz="2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CiscoSans UltraLight"/>
              </a:rPr>
              <a:t>場所に依存せず</a:t>
            </a:r>
            <a:endParaRPr lang="en-US" altLang="ja-JP" sz="2000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  <a:sym typeface="CiscoSans UltraLight"/>
            </a:endParaRPr>
          </a:p>
          <a:p>
            <a:pPr algn="ctr" defTabSz="457200">
              <a:lnSpc>
                <a:spcPct val="110000"/>
              </a:lnSpc>
              <a:defRPr sz="6400">
                <a:solidFill>
                  <a:srgbClr val="444444"/>
                </a:solidFill>
                <a:latin typeface="CiscoSans UltraLight"/>
                <a:ea typeface="CiscoSans UltraLight"/>
                <a:cs typeface="CiscoSans UltraLight"/>
                <a:sym typeface="CiscoSans UltraLight"/>
              </a:defRPr>
            </a:pPr>
            <a:r>
              <a:rPr lang="ja-JP" altLang="en-US" sz="2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CiscoSans UltraLight"/>
              </a:rPr>
              <a:t>同じ会議</a:t>
            </a:r>
            <a:endParaRPr lang="en-US" altLang="ja-JP" sz="20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  <a:sym typeface="CiscoSans UltraLight"/>
            </a:endParaRPr>
          </a:p>
          <a:p>
            <a:pPr algn="ctr" defTabSz="457200">
              <a:lnSpc>
                <a:spcPct val="110000"/>
              </a:lnSpc>
              <a:defRPr sz="6400">
                <a:solidFill>
                  <a:srgbClr val="444444"/>
                </a:solidFill>
                <a:latin typeface="CiscoSans UltraLight"/>
                <a:ea typeface="CiscoSans UltraLight"/>
                <a:cs typeface="CiscoSans UltraLight"/>
                <a:sym typeface="CiscoSans UltraLight"/>
              </a:defRPr>
            </a:pPr>
            <a:r>
              <a:rPr lang="ja-JP" altLang="en-US" sz="20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CiscoSans UltraLight"/>
              </a:rPr>
              <a:t>に参加</a:t>
            </a:r>
            <a:endParaRPr lang="en-US" altLang="ja-JP" sz="2000" b="1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  <a:sym typeface="CiscoSans ExtraLight"/>
            </a:endParaRPr>
          </a:p>
        </p:txBody>
      </p:sp>
      <p:sp>
        <p:nvSpPr>
          <p:cNvPr id="26" name="Shape 161"/>
          <p:cNvSpPr/>
          <p:nvPr/>
        </p:nvSpPr>
        <p:spPr>
          <a:xfrm>
            <a:off x="0" y="-1"/>
            <a:ext cx="3055814" cy="1150765"/>
          </a:xfrm>
          <a:prstGeom prst="rect">
            <a:avLst/>
          </a:prstGeom>
          <a:solidFill>
            <a:srgbClr val="00BCEB">
              <a:alpha val="96000"/>
            </a:srgbClr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algn="ctr" defTabSz="457200">
              <a:lnSpc>
                <a:spcPct val="110000"/>
              </a:lnSpc>
              <a:defRPr sz="6400">
                <a:solidFill>
                  <a:srgbClr val="444444"/>
                </a:solidFill>
                <a:latin typeface="CiscoSans UltraLight"/>
                <a:ea typeface="CiscoSans UltraLight"/>
                <a:cs typeface="CiscoSans UltraLight"/>
                <a:sym typeface="CiscoSans UltraLight"/>
              </a:defRPr>
            </a:pPr>
            <a:r>
              <a:rPr lang="ja-JP" altLang="en-US" sz="24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CiscoSans UltraLight"/>
              </a:rPr>
              <a:t>どこからでも</a:t>
            </a:r>
            <a:endParaRPr lang="en-US" altLang="ja-JP" sz="24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  <a:sym typeface="CiscoSans UltraLight"/>
            </a:endParaRPr>
          </a:p>
          <a:p>
            <a:pPr algn="ctr" defTabSz="457200">
              <a:lnSpc>
                <a:spcPct val="110000"/>
              </a:lnSpc>
              <a:defRPr sz="6400">
                <a:solidFill>
                  <a:srgbClr val="444444"/>
                </a:solidFill>
                <a:latin typeface="CiscoSans UltraLight"/>
                <a:ea typeface="CiscoSans UltraLight"/>
                <a:cs typeface="CiscoSans UltraLight"/>
                <a:sym typeface="CiscoSans UltraLight"/>
              </a:defRPr>
            </a:pPr>
            <a:r>
              <a:rPr lang="ja-JP" altLang="en-US" sz="24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CiscoSans UltraLight"/>
              </a:rPr>
              <a:t>働ける環境</a:t>
            </a:r>
            <a:endParaRPr lang="en-US" altLang="ja-JP" sz="2400" b="1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  <a:sym typeface="CiscoSans ExtraLight"/>
            </a:endParaRPr>
          </a:p>
        </p:txBody>
      </p:sp>
      <p:sp>
        <p:nvSpPr>
          <p:cNvPr id="28" name="Shape 161"/>
          <p:cNvSpPr/>
          <p:nvPr/>
        </p:nvSpPr>
        <p:spPr>
          <a:xfrm>
            <a:off x="6134100" y="-1"/>
            <a:ext cx="3055814" cy="1150765"/>
          </a:xfrm>
          <a:prstGeom prst="rect">
            <a:avLst/>
          </a:prstGeom>
          <a:solidFill>
            <a:srgbClr val="FBAB18">
              <a:alpha val="96000"/>
            </a:srgbClr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algn="ctr" defTabSz="457200">
              <a:lnSpc>
                <a:spcPct val="110000"/>
              </a:lnSpc>
              <a:defRPr sz="6400">
                <a:solidFill>
                  <a:srgbClr val="444444"/>
                </a:solidFill>
                <a:latin typeface="CiscoSans UltraLight"/>
                <a:ea typeface="CiscoSans UltraLight"/>
                <a:cs typeface="CiscoSans UltraLight"/>
                <a:sym typeface="CiscoSans UltraLight"/>
              </a:defRPr>
            </a:pPr>
            <a:r>
              <a:rPr lang="ja-JP" altLang="en-US" sz="24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CiscoSans UltraLight"/>
              </a:rPr>
              <a:t>チーム</a:t>
            </a:r>
            <a:endParaRPr lang="en-US" altLang="ja-JP" sz="24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  <a:sym typeface="CiscoSans UltraLight"/>
            </a:endParaRPr>
          </a:p>
          <a:p>
            <a:pPr algn="ctr" defTabSz="457200">
              <a:lnSpc>
                <a:spcPct val="110000"/>
              </a:lnSpc>
              <a:defRPr sz="6400">
                <a:solidFill>
                  <a:srgbClr val="444444"/>
                </a:solidFill>
                <a:latin typeface="CiscoSans UltraLight"/>
                <a:ea typeface="CiscoSans UltraLight"/>
                <a:cs typeface="CiscoSans UltraLight"/>
                <a:sym typeface="CiscoSans UltraLight"/>
              </a:defRPr>
            </a:pPr>
            <a:r>
              <a:rPr lang="ja-JP" altLang="en-US" sz="24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CiscoSans UltraLight"/>
              </a:rPr>
              <a:t>として参画</a:t>
            </a:r>
            <a:endParaRPr lang="en-US" altLang="ja-JP" sz="2400" b="1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  <a:sym typeface="CiscoSans ExtraLight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19672" y="2427734"/>
            <a:ext cx="6264696" cy="1224136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御社の会議は効率よく、円滑に</a:t>
            </a:r>
            <a:r>
              <a:rPr kumimoji="1" lang="en-US" altLang="ja-JP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ja-JP" altLang="en-US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実施されていますか？</a:t>
            </a:r>
            <a:endParaRPr kumimoji="1" lang="ja-JP" altLang="en-US" sz="3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065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3022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3" descr="AF1763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 bwMode="auto">
          <a:xfrm>
            <a:off x="0" y="0"/>
            <a:ext cx="91440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F1763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 bwMode="auto">
          <a:xfrm>
            <a:off x="0" y="-1385"/>
            <a:ext cx="91440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21563" y="1865651"/>
            <a:ext cx="5223080" cy="62865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kern="1200" spc="-10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ＭＳ Ｐゴシック" charset="0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3200" spc="-5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②スマート</a:t>
            </a:r>
            <a:r>
              <a:rPr lang="en-GB" sz="3200" spc="-5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+</a:t>
            </a:r>
            <a:r>
              <a:rPr lang="ja-JP" altLang="en-US" sz="3200" spc="-50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つながる</a:t>
            </a:r>
            <a:endParaRPr sz="32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268" name="Text Placeholder 2"/>
          <p:cNvSpPr txBox="1">
            <a:spLocks/>
          </p:cNvSpPr>
          <p:nvPr/>
        </p:nvSpPr>
        <p:spPr bwMode="auto">
          <a:xfrm>
            <a:off x="385855" y="606331"/>
            <a:ext cx="3145461" cy="91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tx2"/>
              </a:buClr>
              <a:buSzPct val="90000"/>
              <a:buFont typeface="Arial" charset="0"/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どこからでも働き、</a:t>
            </a:r>
            <a:endParaRPr lang="en-US" altLang="ja-JP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>
              <a:buClr>
                <a:schemeClr val="tx2"/>
              </a:buClr>
              <a:buSzPct val="90000"/>
              <a:buFont typeface="Arial" charset="0"/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どこからでもアクセス</a:t>
            </a:r>
            <a:endParaRPr lang="en-US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91517" y="2648560"/>
            <a:ext cx="2728333" cy="631434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72000" anchor="ctr">
            <a:spAutoFit/>
          </a:bodyPr>
          <a:lstStyle/>
          <a:p>
            <a:pPr algn="ctr">
              <a:defRPr/>
            </a:pP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自分の働く場所を</a:t>
            </a:r>
            <a:endParaRPr lang="en-US" altLang="ja-JP" sz="15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パーソナル化</a:t>
            </a:r>
            <a:endParaRPr lang="en-US" sz="15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91731" y="3688783"/>
            <a:ext cx="2637608" cy="376045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72000" anchor="ctr">
            <a:spAutoFit/>
          </a:bodyPr>
          <a:lstStyle/>
          <a:p>
            <a:pPr algn="ctr">
              <a:defRPr/>
            </a:pPr>
            <a:r>
              <a:rPr lang="ja-JP" altLang="en-US" sz="15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より効率よくチームに</a:t>
            </a:r>
            <a:r>
              <a:rPr lang="ja-JP" altLang="en-US" sz="15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15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つながる</a:t>
            </a:r>
            <a:endParaRPr lang="en-US" sz="15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56050" y="2571750"/>
            <a:ext cx="3001391" cy="376045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72000" anchor="ctr">
            <a:spAutoFit/>
          </a:bodyPr>
          <a:lstStyle/>
          <a:p>
            <a:pPr algn="ctr">
              <a:defRPr/>
            </a:pPr>
            <a:r>
              <a:rPr lang="ja-JP" altLang="en-US" sz="15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ワークライフ バランスの向上 </a:t>
            </a:r>
            <a:endParaRPr lang="en-US" sz="15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11140" y="796482"/>
            <a:ext cx="1645028" cy="376045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72000" anchor="ctr">
            <a:spAutoFit/>
          </a:bodyPr>
          <a:lstStyle/>
          <a:p>
            <a:pPr algn="ctr">
              <a:defRPr/>
            </a:pP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自分に選択肢を</a:t>
            </a:r>
            <a:endParaRPr lang="en-US" sz="15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36347" y="3570280"/>
            <a:ext cx="1500188" cy="631434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72000" anchor="ctr">
            <a:spAutoFit/>
          </a:bodyPr>
          <a:lstStyle/>
          <a:p>
            <a:pPr algn="ctr">
              <a:defRPr/>
            </a:pP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自分の生産性の向上</a:t>
            </a:r>
            <a:endParaRPr lang="en-US" sz="15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2551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 rotWithShape="1">
          <a:blip r:embed="rId2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237" y="-12700"/>
            <a:ext cx="9178475" cy="516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正方形/長方形 1"/>
          <p:cNvSpPr/>
          <p:nvPr/>
        </p:nvSpPr>
        <p:spPr>
          <a:xfrm>
            <a:off x="-1805" y="-1385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 txBox="1">
            <a:spLocks/>
          </p:cNvSpPr>
          <p:nvPr/>
        </p:nvSpPr>
        <p:spPr>
          <a:xfrm>
            <a:off x="-18695" y="73283"/>
            <a:ext cx="8345488" cy="731837"/>
          </a:xfrm>
          <a:prstGeom prst="rect">
            <a:avLst/>
          </a:prstGeom>
        </p:spPr>
        <p:txBody>
          <a:bodyPr/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600" b="0" i="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ja-JP" altLang="en-US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アジェンダ</a:t>
            </a:r>
            <a:endParaRPr kumimoji="1" lang="ja-JP" altLang="en-US" sz="28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270640" y="1304385"/>
            <a:ext cx="6375231" cy="729695"/>
          </a:xfrm>
          <a:prstGeom prst="round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１，ワークスタイル変革とその現状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70641" y="2187450"/>
            <a:ext cx="6375230" cy="729695"/>
          </a:xfrm>
          <a:prstGeom prst="round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２，チームで仕事を行う場合の課題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270641" y="3071015"/>
            <a:ext cx="6483284" cy="729695"/>
          </a:xfrm>
          <a:prstGeom prst="round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３，解決策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03789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/>
          <p:cNvSpPr/>
          <p:nvPr/>
        </p:nvSpPr>
        <p:spPr>
          <a:xfrm>
            <a:off x="0" y="0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1543568" y="957596"/>
            <a:ext cx="5524758" cy="103807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78615" y="-78195"/>
            <a:ext cx="8345488" cy="731837"/>
          </a:xfrm>
        </p:spPr>
        <p:txBody>
          <a:bodyPr/>
          <a:lstStyle/>
          <a:p>
            <a:r>
              <a:rPr kumimoji="1" lang="ja-JP" altLang="en-US" sz="2400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なぜワークスタイル変革？</a:t>
            </a:r>
            <a:endParaRPr kumimoji="1" lang="ja-JP" altLang="en-US" sz="2400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17" name="図形グループ 16"/>
          <p:cNvGrpSpPr/>
          <p:nvPr/>
        </p:nvGrpSpPr>
        <p:grpSpPr>
          <a:xfrm>
            <a:off x="1115550" y="2004620"/>
            <a:ext cx="6413635" cy="1805035"/>
            <a:chOff x="347450" y="1635642"/>
            <a:chExt cx="8294652" cy="2433903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35" y="1635642"/>
              <a:ext cx="3479536" cy="2433903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347450" y="2297987"/>
              <a:ext cx="2368173" cy="35275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sz="11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S PGothic" charset="-128"/>
                </a:rPr>
                <a:t>少子高齢化による人口問題</a:t>
              </a:r>
              <a:endParaRPr kumimoji="1"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endParaRPr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745" y="2110344"/>
              <a:ext cx="2956357" cy="1667945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4666110" y="2325888"/>
              <a:ext cx="1889912" cy="34237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sz="105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S PGothic" charset="-128"/>
                </a:rPr>
                <a:t>画一的な労働</a:t>
              </a:r>
              <a:r>
                <a:rPr kumimoji="1" lang="ja-JP" altLang="en-US" sz="105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S PGothic" charset="-128"/>
                </a:rPr>
                <a:t>制度</a:t>
              </a:r>
              <a:endParaRPr kumimoji="1" lang="ja-JP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endParaRPr>
            </a:p>
          </p:txBody>
        </p:sp>
      </p:grpSp>
      <p:sp>
        <p:nvSpPr>
          <p:cNvPr id="10" name="正方形/長方形 9"/>
          <p:cNvSpPr/>
          <p:nvPr/>
        </p:nvSpPr>
        <p:spPr>
          <a:xfrm>
            <a:off x="1998865" y="4524458"/>
            <a:ext cx="6953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b="1" dirty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１，処遇の</a:t>
            </a:r>
            <a:r>
              <a:rPr kumimoji="1" lang="ja-JP" altLang="en-US" b="1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改善</a:t>
            </a:r>
            <a:r>
              <a:rPr kumimoji="1" lang="en-US" altLang="ja-JP" b="1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 /  </a:t>
            </a:r>
            <a:r>
              <a:rPr kumimoji="1" lang="ja-JP" altLang="en-US" b="1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２</a:t>
            </a:r>
            <a:r>
              <a:rPr kumimoji="1" lang="ja-JP" altLang="en-US" b="1" dirty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，制約の</a:t>
            </a:r>
            <a:r>
              <a:rPr kumimoji="1" lang="ja-JP" altLang="en-US" b="1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克服</a:t>
            </a:r>
            <a:r>
              <a:rPr kumimoji="1" lang="en-US" altLang="ja-JP" b="1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 /  </a:t>
            </a:r>
            <a:r>
              <a:rPr kumimoji="1" lang="ja-JP" altLang="en-US" b="1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３</a:t>
            </a:r>
            <a:r>
              <a:rPr kumimoji="1" lang="ja-JP" altLang="en-US" b="1" dirty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，キャリア構築</a:t>
            </a:r>
            <a:endParaRPr lang="ja-JP" altLang="en-US" b="1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83849" y="4194389"/>
            <a:ext cx="35605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1600" b="1" dirty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一億総活躍社会実現に</a:t>
            </a:r>
            <a:r>
              <a:rPr kumimoji="1" lang="ja-JP" altLang="en-US" sz="1600" b="1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向けた３つの柱</a:t>
            </a:r>
            <a:endParaRPr lang="ja-JP" altLang="en-US" sz="1600" b="1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5409" y="574690"/>
            <a:ext cx="47323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1600" b="1" dirty="0" smtClean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生産性向上、労働参加率向上、イノベーションの欠如</a:t>
            </a:r>
            <a:endParaRPr lang="ja-JP" altLang="en-US" sz="1600" b="1" dirty="0">
              <a:solidFill>
                <a:schemeClr val="tx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37270" y="1244620"/>
            <a:ext cx="2109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労働生産性＝</a:t>
            </a:r>
            <a:endParaRPr kumimoji="1" lang="ja-JP" altLang="en-US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50279" y="1010590"/>
            <a:ext cx="276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付加価値・生産額</a:t>
            </a:r>
            <a:endParaRPr kumimoji="1" lang="en-US" altLang="ja-JP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602825" y="1494829"/>
            <a:ext cx="276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投入リソース（時間ｘ人数）</a:t>
            </a:r>
            <a:endParaRPr kumimoji="1" lang="en-US" altLang="ja-JP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19" name="テキスト プレースホルダ 5"/>
          <p:cNvSpPr txBox="1">
            <a:spLocks/>
          </p:cNvSpPr>
          <p:nvPr/>
        </p:nvSpPr>
        <p:spPr bwMode="gray">
          <a:xfrm>
            <a:off x="1345980" y="3883896"/>
            <a:ext cx="2934529" cy="29491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500" tIns="58500" rIns="58500" bIns="585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kumimoji="1" sz="1800" b="1">
                <a:solidFill>
                  <a:schemeClr val="bg1"/>
                </a:solidFill>
              </a:defRPr>
            </a:lvl1pPr>
          </a:lstStyle>
          <a:p>
            <a:r>
              <a:rPr lang="ja-JP" altLang="en-US" sz="900" b="0" dirty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少子高齢化により人口減少が続き、</a:t>
            </a:r>
            <a:r>
              <a:rPr lang="en-US" altLang="ja-JP" sz="900" b="0" dirty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2030</a:t>
            </a:r>
            <a:r>
              <a:rPr lang="ja-JP" altLang="en-US" sz="900" b="0" dirty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年には</a:t>
            </a:r>
            <a:r>
              <a:rPr lang="en-US" altLang="ja-JP" sz="900" b="0" dirty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15~64</a:t>
            </a:r>
            <a:r>
              <a:rPr lang="ja-JP" altLang="en-US" sz="900" b="0" dirty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歳が今より</a:t>
            </a:r>
            <a:r>
              <a:rPr lang="en-US" altLang="ja-JP" sz="900" b="0" dirty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1,250</a:t>
            </a:r>
            <a:r>
              <a:rPr lang="ja-JP" altLang="en-US" sz="900" b="0" dirty="0">
                <a:solidFill>
                  <a:schemeClr val="tx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万人減少する</a:t>
            </a:r>
          </a:p>
        </p:txBody>
      </p:sp>
      <p:cxnSp>
        <p:nvCxnSpPr>
          <p:cNvPr id="27" name="直線コネクタ 26"/>
          <p:cNvCxnSpPr/>
          <p:nvPr/>
        </p:nvCxnSpPr>
        <p:spPr>
          <a:xfrm flipH="1">
            <a:off x="3544251" y="1452058"/>
            <a:ext cx="271756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3668579" y="4893790"/>
            <a:ext cx="1825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1616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" name="Rectangle 38"/>
          <p:cNvSpPr/>
          <p:nvPr/>
        </p:nvSpPr>
        <p:spPr>
          <a:xfrm>
            <a:off x="0" y="0"/>
            <a:ext cx="9144000" cy="4758432"/>
          </a:xfrm>
          <a:prstGeom prst="rect">
            <a:avLst/>
          </a:prstGeom>
          <a:gradFill flip="none" rotWithShape="1">
            <a:gsLst>
              <a:gs pos="46000">
                <a:schemeClr val="bg1">
                  <a:lumMod val="15000"/>
                  <a:lumOff val="8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1" tIns="34297" rIns="68591" bIns="34297" spcCol="0" rtlCol="0" anchor="ctr"/>
          <a:lstStyle/>
          <a:p>
            <a:pPr algn="ctr" defTabSz="685800">
              <a:spcBef>
                <a:spcPct val="0"/>
              </a:spcBef>
            </a:pPr>
            <a:endParaRPr lang="en-US" sz="135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433328" y="795111"/>
            <a:ext cx="8387144" cy="3168210"/>
          </a:xfrm>
        </p:spPr>
        <p:txBody>
          <a:bodyPr/>
          <a:lstStyle/>
          <a:p>
            <a:pPr marL="342900" indent="-34290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kumimoji="1" lang="en-US" altLang="ja-JP" sz="1800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ICT(information Communication &amp; Technology)</a:t>
            </a:r>
            <a:r>
              <a:rPr kumimoji="1" lang="ja-JP" altLang="en-US" sz="1800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を活用し、在宅勤務形態の促進だけではなく、サテライト オフィス勤務、モバイル勤務、雇用型</a:t>
            </a:r>
            <a:r>
              <a:rPr kumimoji="1" lang="en-US" altLang="ja-JP" sz="1800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/</a:t>
            </a:r>
            <a:r>
              <a:rPr kumimoji="1" lang="ja-JP" altLang="en-US" sz="1800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非雇用型テレワークの導入を促進する。</a:t>
            </a:r>
            <a:endParaRPr kumimoji="1" lang="en-US" altLang="ja-JP" sz="1800" dirty="0" smtClean="0">
              <a:solidFill>
                <a:schemeClr val="tx1">
                  <a:lumMod val="50000"/>
                </a:schemeClr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marL="342900" indent="-34290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kumimoji="1" lang="en-US" altLang="ja-JP" sz="1800" dirty="0">
              <a:solidFill>
                <a:schemeClr val="tx1">
                  <a:lumMod val="50000"/>
                </a:schemeClr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marL="342900" indent="-34290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kumimoji="1" lang="ja-JP" altLang="en-US" sz="1800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１）場所に依存せず、２）密度の濃いコミュニケーション、コラボレーションを行う環境を提供し、３）イノベーションを生み出しやすい仕事のやり方の実現、の３つが鍵となる。</a:t>
            </a:r>
            <a:endParaRPr kumimoji="1" lang="en-US" altLang="ja-JP" sz="1800" dirty="0" smtClean="0">
              <a:solidFill>
                <a:schemeClr val="tx1">
                  <a:lumMod val="50000"/>
                </a:schemeClr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-1805" y="-1385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23525" y="2955800"/>
            <a:ext cx="702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tx1">
                    <a:lumMod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必要な人だけが実行するものではなく、企業全体で実行することが必要</a:t>
            </a:r>
            <a:endParaRPr kumimoji="1" lang="ja-JP" altLang="en-US" dirty="0">
              <a:solidFill>
                <a:schemeClr val="tx1">
                  <a:lumMod val="50000"/>
                </a:schemeClr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-18695" y="-78195"/>
            <a:ext cx="8345488" cy="731837"/>
          </a:xfrm>
        </p:spPr>
        <p:txBody>
          <a:bodyPr/>
          <a:lstStyle/>
          <a:p>
            <a:r>
              <a:rPr kumimoji="1" lang="ja-JP" altLang="en-US" sz="2400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多様な働き方を実現するために</a:t>
            </a:r>
            <a:endParaRPr kumimoji="1" lang="ja-JP" altLang="en-US" sz="2400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56076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://www.softbanktech.co.jp/%7E/media/corporate/corp/img/news/news20140217_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" y="10041"/>
            <a:ext cx="9141507" cy="5133459"/>
          </a:xfrm>
          <a:prstGeom prst="rect">
            <a:avLst/>
          </a:prstGeom>
          <a:solidFill>
            <a:schemeClr val="bg1">
              <a:alpha val="32000"/>
            </a:schemeClr>
          </a:solidFill>
          <a:extLst/>
        </p:spPr>
      </p:pic>
      <p:sp>
        <p:nvSpPr>
          <p:cNvPr id="29" name="正方形/長方形 28"/>
          <p:cNvSpPr/>
          <p:nvPr/>
        </p:nvSpPr>
        <p:spPr>
          <a:xfrm>
            <a:off x="0" y="534900"/>
            <a:ext cx="9142195" cy="4608600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-1805" y="-1385"/>
            <a:ext cx="9144000" cy="536285"/>
          </a:xfrm>
          <a:prstGeom prst="rect">
            <a:avLst/>
          </a:prstGeom>
          <a:solidFill>
            <a:srgbClr val="2968AF"/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615" y="-39790"/>
            <a:ext cx="8345488" cy="731837"/>
          </a:xfrm>
        </p:spPr>
        <p:txBody>
          <a:bodyPr/>
          <a:lstStyle/>
          <a:p>
            <a:r>
              <a:rPr kumimoji="1" lang="ja-JP" altLang="en-US" sz="2400" dirty="0" smtClean="0">
                <a:solidFill>
                  <a:schemeClr val="bg1"/>
                </a:solidFill>
              </a:rPr>
              <a:t>ワークスタイル変革の実施状況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3" name="グラフ 2"/>
          <p:cNvGraphicFramePr/>
          <p:nvPr>
            <p:extLst/>
          </p:nvPr>
        </p:nvGraphicFramePr>
        <p:xfrm>
          <a:off x="728318" y="1417647"/>
          <a:ext cx="4197304" cy="3056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正方形/長方形 10"/>
          <p:cNvSpPr/>
          <p:nvPr>
            <p:custDataLst>
              <p:tags r:id="rId1"/>
            </p:custDataLst>
          </p:nvPr>
        </p:nvSpPr>
        <p:spPr bwMode="auto">
          <a:xfrm>
            <a:off x="4216259" y="2226104"/>
            <a:ext cx="1085435" cy="3048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r>
              <a:rPr lang="ja-JP" altLang="en-US" sz="1400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  <a:sym typeface="+mn-lt"/>
              </a:rPr>
              <a:t>既に実施済み</a:t>
            </a:r>
          </a:p>
        </p:txBody>
      </p:sp>
      <p:sp>
        <p:nvSpPr>
          <p:cNvPr id="14" name="正方形/長方形 13"/>
          <p:cNvSpPr/>
          <p:nvPr>
            <p:custDataLst>
              <p:tags r:id="rId2"/>
            </p:custDataLst>
          </p:nvPr>
        </p:nvSpPr>
        <p:spPr bwMode="auto">
          <a:xfrm>
            <a:off x="3520341" y="1643534"/>
            <a:ext cx="1691513" cy="50109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r>
              <a:rPr lang="ja-JP" altLang="en-US" sz="1400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  <a:sym typeface="+mn-lt"/>
              </a:rPr>
              <a:t>検討の経緯がなく、</a:t>
            </a:r>
            <a:r>
              <a:rPr lang="en-US" altLang="ja-JP" sz="1400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  <a:sym typeface="+mn-lt"/>
              </a:rPr>
              <a:t/>
            </a:r>
            <a:br>
              <a:rPr lang="en-US" altLang="ja-JP" sz="1400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  <a:sym typeface="+mn-lt"/>
              </a:rPr>
            </a:br>
            <a:r>
              <a:rPr lang="ja-JP" altLang="en-US" sz="1400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  <a:sym typeface="+mn-lt"/>
              </a:rPr>
              <a:t>現在も導入していない</a:t>
            </a:r>
          </a:p>
        </p:txBody>
      </p:sp>
      <p:sp>
        <p:nvSpPr>
          <p:cNvPr id="16" name="正方形/長方形 15"/>
          <p:cNvSpPr/>
          <p:nvPr>
            <p:custDataLst>
              <p:tags r:id="rId3"/>
            </p:custDataLst>
          </p:nvPr>
        </p:nvSpPr>
        <p:spPr bwMode="auto">
          <a:xfrm>
            <a:off x="2997395" y="996860"/>
            <a:ext cx="2214460" cy="50364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r>
              <a:rPr lang="ja-JP" altLang="en-US" sz="1400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  <a:sym typeface="+mn-lt"/>
              </a:rPr>
              <a:t>変革へのニーズ</a:t>
            </a:r>
            <a:r>
              <a:rPr lang="ja-JP" altLang="en-US" sz="1400" dirty="0" smtClean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  <a:sym typeface="+mn-lt"/>
              </a:rPr>
              <a:t>を</a:t>
            </a:r>
            <a:r>
              <a:rPr lang="en-US" altLang="ja-JP" sz="1400" dirty="0" smtClean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  <a:sym typeface="+mn-lt"/>
              </a:rPr>
              <a:t/>
            </a:r>
            <a:br>
              <a:rPr lang="en-US" altLang="ja-JP" sz="1400" dirty="0" smtClean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  <a:sym typeface="+mn-lt"/>
              </a:rPr>
            </a:br>
            <a:r>
              <a:rPr lang="ja-JP" altLang="en-US" sz="1400" dirty="0" smtClean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  <a:sym typeface="+mn-lt"/>
              </a:rPr>
              <a:t>感じて</a:t>
            </a:r>
            <a:r>
              <a:rPr lang="ja-JP" altLang="en-US" sz="1400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  <a:sym typeface="+mn-lt"/>
              </a:rPr>
              <a:t>おらず実施していない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826970" y="3283410"/>
            <a:ext cx="757499" cy="549030"/>
          </a:xfrm>
          <a:prstGeom prst="rect">
            <a:avLst/>
          </a:prstGeom>
          <a:noFill/>
        </p:spPr>
        <p:txBody>
          <a:bodyPr wrap="square" tIns="87750" bIns="29250" rtlCol="0">
            <a:spAutoFit/>
          </a:bodyPr>
          <a:lstStyle/>
          <a:p>
            <a:pPr algn="ctr"/>
            <a:r>
              <a:rPr lang="en-US" altLang="ja-JP" sz="2800" b="1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50%</a:t>
            </a:r>
            <a:endParaRPr lang="ja-JP" altLang="en-US" sz="2800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661197" y="2530940"/>
            <a:ext cx="757499" cy="549030"/>
          </a:xfrm>
          <a:prstGeom prst="rect">
            <a:avLst/>
          </a:prstGeom>
          <a:noFill/>
        </p:spPr>
        <p:txBody>
          <a:bodyPr wrap="square" tIns="87750" bIns="29250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31%</a:t>
            </a:r>
            <a:endParaRPr lang="ja-JP" altLang="en-US" sz="2800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0" name="正方形/長方形 19"/>
          <p:cNvSpPr/>
          <p:nvPr>
            <p:custDataLst>
              <p:tags r:id="rId4"/>
            </p:custDataLst>
          </p:nvPr>
        </p:nvSpPr>
        <p:spPr bwMode="auto">
          <a:xfrm>
            <a:off x="3663190" y="3793306"/>
            <a:ext cx="2329795" cy="51263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r>
              <a:rPr lang="ja-JP" altLang="en-US" sz="1400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  <a:sym typeface="+mn-lt"/>
              </a:rPr>
              <a:t>変革へのニーズを</a:t>
            </a:r>
            <a:r>
              <a:rPr lang="en-US" altLang="ja-JP" sz="1400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  <a:sym typeface="+mn-lt"/>
              </a:rPr>
              <a:t/>
            </a:r>
            <a:br>
              <a:rPr lang="en-US" altLang="ja-JP" sz="1400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  <a:sym typeface="+mn-lt"/>
              </a:rPr>
            </a:br>
            <a:r>
              <a:rPr lang="ja-JP" altLang="en-US" sz="1400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  <a:sym typeface="+mn-lt"/>
              </a:rPr>
              <a:t>感じているが実施していない</a:t>
            </a:r>
          </a:p>
        </p:txBody>
      </p:sp>
      <p:sp>
        <p:nvSpPr>
          <p:cNvPr id="21" name="正方形/長方形 20"/>
          <p:cNvSpPr/>
          <p:nvPr>
            <p:custDataLst>
              <p:tags r:id="rId5"/>
            </p:custDataLst>
          </p:nvPr>
        </p:nvSpPr>
        <p:spPr bwMode="auto">
          <a:xfrm>
            <a:off x="2239896" y="1195316"/>
            <a:ext cx="533895" cy="33139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r>
              <a:rPr lang="ja-JP" altLang="en-US" sz="1400" dirty="0" smtClean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  <a:sym typeface="+mn-lt"/>
              </a:rPr>
              <a:t>　断念</a:t>
            </a:r>
            <a:endParaRPr lang="ja-JP" altLang="en-US" sz="1400" dirty="0">
              <a:solidFill>
                <a:srgbClr val="000000"/>
              </a:solidFill>
              <a:latin typeface="MS PGothic" charset="-128"/>
              <a:ea typeface="MS PGothic" charset="-128"/>
              <a:cs typeface="MS PGothic" charset="-128"/>
              <a:sym typeface="+mn-lt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38634" y="4415011"/>
            <a:ext cx="5776071" cy="230609"/>
          </a:xfrm>
          <a:prstGeom prst="rect">
            <a:avLst/>
          </a:prstGeom>
          <a:noFill/>
        </p:spPr>
        <p:txBody>
          <a:bodyPr wrap="square" lIns="58500" tIns="58500" rIns="58500" bIns="58500" rtlCol="0" anchor="ctr" anchorCtr="0">
            <a:spAutoFit/>
          </a:bodyPr>
          <a:lstStyle/>
          <a:p>
            <a:pPr marL="216687" indent="-216687"/>
            <a:r>
              <a:rPr lang="ja-JP" altLang="en-US" sz="731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</a:rPr>
              <a:t>出所：デロイトトーマツコンサルティング</a:t>
            </a:r>
            <a:r>
              <a:rPr lang="en-US" altLang="ja-JP" sz="731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731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</a:rPr>
              <a:t>「ワークスタイル実態調査</a:t>
            </a:r>
            <a:r>
              <a:rPr lang="en-US" altLang="ja-JP" sz="731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</a:rPr>
              <a:t>2015</a:t>
            </a:r>
            <a:r>
              <a:rPr lang="ja-JP" altLang="en-US" sz="731" dirty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</a:rPr>
              <a:t>」</a:t>
            </a:r>
            <a:r>
              <a:rPr lang="ja-JP" altLang="en-US" sz="731" dirty="0" smtClean="0">
                <a:solidFill>
                  <a:srgbClr val="000000"/>
                </a:solidFill>
                <a:latin typeface="MS PGothic" charset="-128"/>
                <a:ea typeface="MS PGothic" charset="-128"/>
                <a:cs typeface="MS PGothic" charset="-128"/>
              </a:rPr>
              <a:t>を基にシスコ作成</a:t>
            </a:r>
            <a:endParaRPr lang="en-US" altLang="ja-JP" sz="731" dirty="0">
              <a:solidFill>
                <a:srgbClr val="00000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683121" y="2315684"/>
            <a:ext cx="3610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 smtClean="0">
                <a:solidFill>
                  <a:srgbClr val="000000"/>
                </a:solidFill>
              </a:rPr>
              <a:t>Why?</a:t>
            </a:r>
          </a:p>
        </p:txBody>
      </p:sp>
      <p:pic>
        <p:nvPicPr>
          <p:cNvPr id="30" name="Picture 16" descr="http://blog.willowmarketing.com/wp-content/uploads/frustrated_cartoon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1539" y="3247595"/>
            <a:ext cx="1267989" cy="17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4195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wl5d42TEO0Sr.KAVr4g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1bvso2.wEW1guGD9dn0H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HiPFtiUapGxJQ.0onh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ExNn8vRLkykPANFmGZM1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R1M57i16kOkHCrfJ6WQvQ"/>
</p:tagLst>
</file>

<file path=ppt/theme/theme1.xml><?xml version="1.0" encoding="utf-8"?>
<a:theme xmlns:a="http://schemas.openxmlformats.org/drawingml/2006/main" name="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CiscoSans/メイリオ">
      <a:majorFont>
        <a:latin typeface="CiscoSansTT ExtraLight"/>
        <a:ea typeface="メイリオ"/>
        <a:cs typeface=""/>
      </a:majorFont>
      <a:minorFont>
        <a:latin typeface="CiscoSansTT Light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theme 2014_light 16x9</Template>
  <TotalTime>27728</TotalTime>
  <Words>1780</Words>
  <Application>Microsoft Office PowerPoint</Application>
  <PresentationFormat>画面に合わせる (16:9)</PresentationFormat>
  <Paragraphs>455</Paragraphs>
  <Slides>42</Slides>
  <Notes>34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21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42</vt:i4>
      </vt:variant>
    </vt:vector>
  </HeadingPairs>
  <TitlesOfParts>
    <vt:vector size="65" baseType="lpstr">
      <vt:lpstr>Ciscolight</vt:lpstr>
      <vt:lpstr>CiscoSans UltraLight</vt:lpstr>
      <vt:lpstr>CiscoSansTT</vt:lpstr>
      <vt:lpstr>CiscoSansTT ExtraLight</vt:lpstr>
      <vt:lpstr>CiscoSansTT Light</vt:lpstr>
      <vt:lpstr>Lucida Grande</vt:lpstr>
      <vt:lpstr>ＭＳ Ｐゴシック</vt:lpstr>
      <vt:lpstr>ＭＳ Ｐゴシック</vt:lpstr>
      <vt:lpstr>Meiryo</vt:lpstr>
      <vt:lpstr>Meiryo</vt:lpstr>
      <vt:lpstr>Arial</vt:lpstr>
      <vt:lpstr>Broadway</vt:lpstr>
      <vt:lpstr>Calibri</vt:lpstr>
      <vt:lpstr>Calibri Light</vt:lpstr>
      <vt:lpstr>CiscoSans</vt:lpstr>
      <vt:lpstr>CiscoSans ExtraLight</vt:lpstr>
      <vt:lpstr>CiscoSans Light</vt:lpstr>
      <vt:lpstr>CiscoSans Thin</vt:lpstr>
      <vt:lpstr>Helvetica</vt:lpstr>
      <vt:lpstr>Times New Roman</vt:lpstr>
      <vt:lpstr>Wingdings</vt:lpstr>
      <vt:lpstr>Blue theme 2014 16x9</vt:lpstr>
      <vt:lpstr>デザインの設定</vt:lpstr>
      <vt:lpstr>The latest and greatest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なぜワークスタイル変革？</vt:lpstr>
      <vt:lpstr>多様な働き方を実現するために</vt:lpstr>
      <vt:lpstr>ワークスタイル変革の実施状況</vt:lpstr>
      <vt:lpstr>PowerPoint プレゼンテーション</vt:lpstr>
      <vt:lpstr>コミュニケーションの活性化</vt:lpstr>
      <vt:lpstr>PowerPoint プレゼンテーション</vt:lpstr>
      <vt:lpstr>チームのコミュニケーション</vt:lpstr>
      <vt:lpstr>チームのコミュニケーション</vt:lpstr>
      <vt:lpstr>PowerPoint プレゼンテーション</vt:lpstr>
      <vt:lpstr>「ワーク」が変えられない現状の課題</vt:lpstr>
      <vt:lpstr>「ワーク」が変えられない現状の課題</vt:lpstr>
      <vt:lpstr>「ワーク」が変えられない現状の課題</vt:lpstr>
      <vt:lpstr>PowerPoint プレゼンテーション</vt:lpstr>
      <vt:lpstr>PowerPoint プレゼンテーション</vt:lpstr>
      <vt:lpstr>Cisco Sparkとは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ビジネスクラスのセキュリティ機能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Cisco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Meraki Wi-Fi SP-With Joint Marketing Activities w/NTT-East &amp; NOP</dc:title>
  <dc:creator>Ayumi Tamura (atamura)</dc:creator>
  <cp:lastModifiedBy>Sachiko Wakuta -T (swakuta - Adecco at Cisco)</cp:lastModifiedBy>
  <cp:revision>174</cp:revision>
  <cp:lastPrinted>2017-05-22T03:11:34Z</cp:lastPrinted>
  <dcterms:created xsi:type="dcterms:W3CDTF">2015-01-09T04:11:05Z</dcterms:created>
  <dcterms:modified xsi:type="dcterms:W3CDTF">2017-05-22T06:46:14Z</dcterms:modified>
</cp:coreProperties>
</file>