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927" r:id="rId2"/>
  </p:sldMasterIdLst>
  <p:notesMasterIdLst>
    <p:notesMasterId r:id="rId46"/>
  </p:notesMasterIdLst>
  <p:handoutMasterIdLst>
    <p:handoutMasterId r:id="rId47"/>
  </p:handoutMasterIdLst>
  <p:sldIdLst>
    <p:sldId id="458" r:id="rId3"/>
    <p:sldId id="399" r:id="rId4"/>
    <p:sldId id="461" r:id="rId5"/>
    <p:sldId id="420" r:id="rId6"/>
    <p:sldId id="497" r:id="rId7"/>
    <p:sldId id="498" r:id="rId8"/>
    <p:sldId id="499" r:id="rId9"/>
    <p:sldId id="510" r:id="rId10"/>
    <p:sldId id="503" r:id="rId11"/>
    <p:sldId id="508" r:id="rId12"/>
    <p:sldId id="500" r:id="rId13"/>
    <p:sldId id="501" r:id="rId14"/>
    <p:sldId id="511" r:id="rId15"/>
    <p:sldId id="462" r:id="rId16"/>
    <p:sldId id="483" r:id="rId17"/>
    <p:sldId id="514" r:id="rId18"/>
    <p:sldId id="504" r:id="rId19"/>
    <p:sldId id="505" r:id="rId20"/>
    <p:sldId id="506" r:id="rId21"/>
    <p:sldId id="512" r:id="rId22"/>
    <p:sldId id="442" r:id="rId23"/>
    <p:sldId id="449" r:id="rId24"/>
    <p:sldId id="463" r:id="rId25"/>
    <p:sldId id="464" r:id="rId26"/>
    <p:sldId id="513" r:id="rId27"/>
    <p:sldId id="488" r:id="rId28"/>
    <p:sldId id="507" r:id="rId29"/>
    <p:sldId id="474" r:id="rId30"/>
    <p:sldId id="466" r:id="rId31"/>
    <p:sldId id="475" r:id="rId32"/>
    <p:sldId id="470" r:id="rId33"/>
    <p:sldId id="509" r:id="rId34"/>
    <p:sldId id="477" r:id="rId35"/>
    <p:sldId id="478" r:id="rId36"/>
    <p:sldId id="495" r:id="rId37"/>
    <p:sldId id="496" r:id="rId38"/>
    <p:sldId id="490" r:id="rId39"/>
    <p:sldId id="491" r:id="rId40"/>
    <p:sldId id="479" r:id="rId41"/>
    <p:sldId id="480" r:id="rId42"/>
    <p:sldId id="481" r:id="rId43"/>
    <p:sldId id="469" r:id="rId44"/>
    <p:sldId id="459" r:id="rId45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pos="2741">
          <p15:clr>
            <a:srgbClr val="A4A3A4"/>
          </p15:clr>
        </p15:guide>
        <p15:guide id="4" pos="2453">
          <p15:clr>
            <a:srgbClr val="A4A3A4"/>
          </p15:clr>
        </p15:guide>
        <p15:guide id="5" pos="5558">
          <p15:clr>
            <a:srgbClr val="A4A3A4"/>
          </p15:clr>
        </p15:guide>
        <p15:guide id="6" pos="39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0810"/>
    <a:srgbClr val="FDBE24"/>
    <a:srgbClr val="FA661C"/>
    <a:srgbClr val="90BDDB"/>
    <a:srgbClr val="335FFA"/>
    <a:srgbClr val="349A97"/>
    <a:srgbClr val="2C92B6"/>
    <a:srgbClr val="489542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89094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77" y="101"/>
      </p:cViewPr>
      <p:guideLst>
        <p:guide orient="horz" pos="307"/>
        <p:guide orient="horz" pos="3053"/>
        <p:guide pos="2741"/>
        <p:guide pos="2453"/>
        <p:guide pos="5558"/>
        <p:guide pos="39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2009, Cisco Systems, Inc. All rights reserved.</a:t>
            </a:r>
          </a:p>
          <a:p>
            <a:r>
              <a:rPr lang="en-US" smtClean="0"/>
              <a:t>Presentation_ID.scr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2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6C0-F18C-4683-8348-BD69B20AD59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88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3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2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ＭＳ Ｐゴシック" panose="020B0600070205080204" pitchFamily="50" charset="-128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ＭＳ Ｐゴシック" panose="020B0600070205080204" pitchFamily="50" charset="-128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ＭＳ Ｐゴシック" panose="020B0600070205080204" pitchFamily="50" charset="-128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ＭＳ Ｐゴシック" panose="020B0600070205080204" pitchFamily="50" charset="-128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ja-JP" altLang="en-US" noProof="0" dirty="0" smtClean="0"/>
              <a:t>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ＭＳ Ｐゴシック" panose="020B0600070205080204" pitchFamily="50" charset="-128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ＭＳ Ｐゴシック" panose="020B0600070205080204" pitchFamily="50" charset="-128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ＭＳ Ｐゴシック" panose="020B0600070205080204" pitchFamily="50" charset="-128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90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グラフを追加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ＭＳ Ｐゴシック" panose="020B0600070205080204" pitchFamily="50" charset="-128"/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ＭＳ Ｐゴシック" panose="020B0600070205080204" pitchFamily="50" charset="-128"/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ＭＳ Ｐゴシック" panose="020B0600070205080204" pitchFamily="50" charset="-128"/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ＭＳ Ｐゴシック" panose="020B0600070205080204" pitchFamily="50" charset="-128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ＭＳ Ｐゴシック" panose="020B0600070205080204" pitchFamily="50" charset="-128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ＭＳ Ｐゴシック" panose="020B0600070205080204" pitchFamily="50" charset="-128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ea typeface="ＭＳ Ｐゴシック" panose="020B0600070205080204" pitchFamily="50" charset="-128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"/>
              </a:defRPr>
            </a:lvl1pPr>
          </a:lstStyle>
          <a:p>
            <a:pPr lvl="0"/>
            <a:r>
              <a:rPr lang="ja-JP" altLang="en-US" noProof="0" dirty="0" smtClean="0"/>
              <a:t>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"/>
              </a:defRPr>
            </a:lvl1pPr>
          </a:lstStyle>
          <a:p>
            <a:pPr lvl="0"/>
            <a:r>
              <a:rPr lang="ja-JP" altLang="en-US" noProof="0" dirty="0" smtClean="0"/>
              <a:t>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0" y="1643634"/>
            <a:ext cx="2080678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11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4895" y="4888860"/>
            <a:ext cx="3834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809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</a:lstStyle>
          <a:p>
            <a:fld id="{3945D0FD-48F1-4D72-80C5-FFB60B92A834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9" y="1004888"/>
            <a:ext cx="8580437" cy="3724275"/>
          </a:xfrm>
          <a:prstGeom prst="rect">
            <a:avLst/>
          </a:prstGeom>
        </p:spPr>
        <p:txBody>
          <a:bodyPr/>
          <a:lstStyle>
            <a:lvl1pPr>
              <a:defRPr>
                <a:latin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ＭＳ Ｐゴシック" panose="020B0600070205080204" pitchFamily="50" charset="-128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494329" y="4742907"/>
            <a:ext cx="23979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520553"/>
            <a:ext cx="9144000" cy="262294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noAutofit/>
          </a:bodyPr>
          <a:lstStyle/>
          <a:p>
            <a:pPr algn="l" defTabSz="457200" rtl="0"/>
            <a:endParaRPr lang="en-US" kern="1200" dirty="0">
              <a:solidFill>
                <a:srgbClr val="000000"/>
              </a:solidFill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2" y="228600"/>
            <a:ext cx="7435849" cy="628650"/>
          </a:xfrm>
        </p:spPr>
        <p:txBody>
          <a:bodyPr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2" y="889907"/>
            <a:ext cx="7435849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buFontTx/>
              <a:buNone/>
              <a:defRPr sz="2400">
                <a:latin typeface="ＭＳ Ｐゴシック" panose="020B0600070205080204" pitchFamily="50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5639" y="1140619"/>
            <a:ext cx="7940675" cy="2678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4702374"/>
            <a:ext cx="7461250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>
                <a:latin typeface="ＭＳ Ｐゴシック" panose="020B0600070205080204" pitchFamily="50" charset="-128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712930365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33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3919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6382742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メイリオ"/>
                <a:ea typeface="メイリオ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メイリオ"/>
              <a:ea typeface="メイリオ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メイリオ"/>
                <a:ea typeface="メイリオ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メイリオ"/>
                <a:ea typeface="メイリオ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メイリオ"/>
                <a:ea typeface="メイリオ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3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3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98006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47673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7433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390189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ＭＳ Ｐゴシック" panose="020B0600070205080204" pitchFamily="50" charset="-128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2169337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3259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1828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7940"/>
      </p:ext>
    </p:extLst>
  </p:cSld>
  <p:clrMapOvr>
    <a:masterClrMapping/>
  </p:clrMapOvr>
  <p:transition spd="med">
    <p:fade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388706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37113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93896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754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07893767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ja-JP" altLang="en-US" noProof="0" smtClean="0"/>
              <a:t>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5962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ＭＳ Ｐゴシック" panose="020B0600070205080204" pitchFamily="50" charset="-128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7899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グラフを追加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5248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861342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9080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メイリオ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メイリオ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メイリオ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67384004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121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90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8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05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64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388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3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11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59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976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7677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59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0" y="1643634"/>
            <a:ext cx="2080678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7401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4895" y="4888860"/>
            <a:ext cx="3834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809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D0FD-48F1-4D72-80C5-FFB60B92A83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1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9" y="1004888"/>
            <a:ext cx="8580437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9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520553"/>
            <a:ext cx="9144000" cy="262294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noAutofit/>
          </a:bodyPr>
          <a:lstStyle/>
          <a:p>
            <a:endParaRPr lang="en-US">
              <a:solidFill>
                <a:srgbClr val="000000"/>
              </a:solidFill>
              <a:latin typeface="Arial"/>
              <a:ea typeface="メイリオ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2" y="228600"/>
            <a:ext cx="7435849" cy="628650"/>
          </a:xfrm>
        </p:spPr>
        <p:txBody>
          <a:bodyPr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2" y="889907"/>
            <a:ext cx="7435849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5639" y="1140619"/>
            <a:ext cx="7940675" cy="267890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4702374"/>
            <a:ext cx="7461250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79555386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ＭＳ Ｐゴシック" panose="020B0600070205080204" pitchFamily="50" charset="-128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494329" y="4742907"/>
            <a:ext cx="23979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2016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22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898" r:id="rId27"/>
    <p:sldLayoutId id="2147483908" r:id="rId28"/>
    <p:sldLayoutId id="2147483909" r:id="rId29"/>
    <p:sldLayoutId id="2147483910" r:id="rId30"/>
    <p:sldLayoutId id="2147483911" r:id="rId31"/>
    <p:sldLayoutId id="2147483914" r:id="rId32"/>
    <p:sldLayoutId id="2147483896" r:id="rId33"/>
    <p:sldLayoutId id="2147483912" r:id="rId34"/>
    <p:sldLayoutId id="2147483913" r:id="rId35"/>
    <p:sldLayoutId id="2147483897" r:id="rId36"/>
    <p:sldLayoutId id="2147483923" r:id="rId37"/>
    <p:sldLayoutId id="2147483924" r:id="rId38"/>
    <p:sldLayoutId id="2147483925" r:id="rId39"/>
    <p:sldLayoutId id="2147483926" r:id="rId40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ＭＳ Ｐゴシック" panose="020B0600070205080204" pitchFamily="50" charset="-128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メイリオ"/>
                <a:ea typeface="メイリオ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メイリオ"/>
              <a:ea typeface="メイリオ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メイリオ"/>
                <a:ea typeface="メイリオ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メイリオ"/>
                <a:ea typeface="メイリオ"/>
                <a:cs typeface="CiscoSans Thin"/>
              </a:rPr>
              <a:t>2015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メイリオ"/>
                <a:ea typeface="メイリオ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8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  <p:sldLayoutId id="2147483964" r:id="rId37"/>
    <p:sldLayoutId id="2147483965" r:id="rId38"/>
    <p:sldLayoutId id="2147483966" r:id="rId39"/>
    <p:sldLayoutId id="2147483967" r:id="rId40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17" Type="http://schemas.openxmlformats.org/officeDocument/2006/relationships/image" Target="../media/image35.png"/><Relationship Id="rId2" Type="http://schemas.openxmlformats.org/officeDocument/2006/relationships/image" Target="../media/image2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5.wdp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5" Type="http://schemas.microsoft.com/office/2007/relationships/hdphoto" Target="../media/hdphoto6.wdp"/><Relationship Id="rId10" Type="http://schemas.openxmlformats.org/officeDocument/2006/relationships/image" Target="../media/image32.png"/><Relationship Id="rId19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microsoft.com/office/2007/relationships/hdphoto" Target="../media/hdphoto3.wdp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microsoft.com/office/2007/relationships/hdphoto" Target="../media/hdphoto8.wdp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29.png"/><Relationship Id="rId10" Type="http://schemas.openxmlformats.org/officeDocument/2006/relationships/image" Target="../media/image57.png"/><Relationship Id="rId4" Type="http://schemas.openxmlformats.org/officeDocument/2006/relationships/image" Target="../media/image27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emf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4.emf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2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6.png"/><Relationship Id="rId4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sco.com/web/JP/solution/netsol/designzone/datacenter/literature/pdf/CiscoNexusSwitchGuide-light_JA.pdf" TargetMode="External"/><Relationship Id="rId3" Type="http://schemas.openxmlformats.org/officeDocument/2006/relationships/hyperlink" Target="http://www.cisco.com/web/JP/solution/datacenter/casestudy/1032-ucs-skylark-cs.html" TargetMode="External"/><Relationship Id="rId7" Type="http://schemas.openxmlformats.org/officeDocument/2006/relationships/hyperlink" Target="https://cisco.webex.com/ciscosales-jp/ldr.php?RCID=ff9531f1e229f14a314e4457c192a3f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cisco.webex.com/ciscosales-jp/ldr.php?RCID=ce4be22406fe505fa995de97c5718715" TargetMode="External"/><Relationship Id="rId5" Type="http://schemas.openxmlformats.org/officeDocument/2006/relationships/hyperlink" Target="http://www.cisco.com/web/JP/solution/datacenter/casestudy/1112_aci_fujitsu_cs.html" TargetMode="External"/><Relationship Id="rId4" Type="http://schemas.openxmlformats.org/officeDocument/2006/relationships/hyperlink" Target="https://cisco.box.com/s/tja2g2h7vn3hn0slyatr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>
            <a:spLocks noGrp="1"/>
          </p:cNvSpPr>
          <p:nvPr>
            <p:ph type="subTitle" idx="1"/>
          </p:nvPr>
        </p:nvSpPr>
        <p:spPr>
          <a:xfrm>
            <a:off x="469496" y="3855828"/>
            <a:ext cx="8296421" cy="288131"/>
          </a:xfrm>
        </p:spPr>
        <p:txBody>
          <a:bodyPr/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シスコシステムズ合同会社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9496" y="4157208"/>
            <a:ext cx="8296421" cy="28813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年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月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425765" y="3005792"/>
            <a:ext cx="8340152" cy="644730"/>
          </a:xfrm>
        </p:spPr>
        <p:txBody>
          <a:bodyPr/>
          <a:lstStyle/>
          <a:p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「ざっくりシリーズ」</a:t>
            </a:r>
            <a:r>
              <a:rPr lang="en-US" altLang="ja-JP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忙しい人のため</a:t>
            </a:r>
            <a:r>
              <a:rPr lang="ja-JP" altLang="en-US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</a:t>
            </a:r>
            <a:r>
              <a:rPr lang="ja-JP" altLang="en-US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スイッチ提案</a:t>
            </a:r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ガイド</a:t>
            </a:r>
            <a:endParaRPr 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1159" y="4695987"/>
            <a:ext cx="3640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本資料に記載の各社社名、製品名は、各社の商標または登録商標です</a:t>
            </a:r>
          </a:p>
        </p:txBody>
      </p:sp>
    </p:spTree>
    <p:extLst>
      <p:ext uri="{BB962C8B-B14F-4D97-AF65-F5344CB8AC3E}">
        <p14:creationId xmlns:p14="http://schemas.microsoft.com/office/powerpoint/2010/main" val="1285022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86" y="1660910"/>
            <a:ext cx="1724016" cy="12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58" y="1660910"/>
            <a:ext cx="1828905" cy="13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ボックスで</a:t>
            </a:r>
            <a:r>
              <a:rPr lang="en-US" altLang="ja-JP" sz="2800" dirty="0" smtClean="0"/>
              <a:t>10Gig-T</a:t>
            </a:r>
            <a:r>
              <a:rPr lang="ja-JP" altLang="en-US" sz="2800" dirty="0" smtClean="0"/>
              <a:t>がたくさん欲しい場合</a:t>
            </a:r>
            <a:r>
              <a:rPr lang="en-US" altLang="ja-JP" sz="2800" dirty="0" smtClean="0"/>
              <a:t>(384</a:t>
            </a:r>
            <a:r>
              <a:rPr lang="ja-JP" altLang="en-US" sz="2800" dirty="0" smtClean="0"/>
              <a:t>個</a:t>
            </a:r>
            <a:r>
              <a:rPr lang="en-US" altLang="ja-JP" sz="2800" dirty="0" smtClean="0"/>
              <a:t>)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20491"/>
              </p:ext>
            </p:extLst>
          </p:nvPr>
        </p:nvGraphicFramePr>
        <p:xfrm>
          <a:off x="538038" y="2774950"/>
          <a:ext cx="81814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013"/>
                <a:gridCol w="2116491"/>
                <a:gridCol w="2433965"/>
                <a:gridCol w="2433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タイプ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N6001T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N9372TX-E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N3172TQ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シャーシ数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高さ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(RU)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カード数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コスト比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57%</a:t>
                      </a:r>
                      <a:endParaRPr lang="en-US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40%</a:t>
                      </a:r>
                      <a:endParaRPr lang="en-US" b="1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AutoShape 2" descr="「Nexus5596T」の画像検索結果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「6001T」の画像検索結果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32" y="2121222"/>
            <a:ext cx="1438155" cy="4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例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ja-JP" altLang="en-US" sz="2800" dirty="0" smtClean="0"/>
              <a:t>モジュラーで</a:t>
            </a:r>
            <a:r>
              <a:rPr lang="en-US" altLang="ja-JP" sz="2800" dirty="0" smtClean="0"/>
              <a:t>40Gig</a:t>
            </a:r>
            <a:r>
              <a:rPr lang="ja-JP" altLang="en-US" sz="2800" dirty="0" smtClean="0"/>
              <a:t>がたくさん欲しい場合</a:t>
            </a:r>
            <a:r>
              <a:rPr lang="en-US" altLang="ja-JP" sz="2800" dirty="0" smtClean="0"/>
              <a:t>(1</a:t>
            </a:r>
            <a:r>
              <a:rPr lang="en-US" sz="2800" dirty="0" smtClean="0"/>
              <a:t>44</a:t>
            </a:r>
            <a:r>
              <a:rPr lang="ja-JP" altLang="en-US" sz="2800" dirty="0" smtClean="0"/>
              <a:t>個</a:t>
            </a:r>
            <a:r>
              <a:rPr lang="en-US" altLang="ja-JP" sz="2800" dirty="0" smtClean="0"/>
              <a:t>)</a:t>
            </a:r>
            <a:endParaRPr lang="en-US" sz="2800" dirty="0"/>
          </a:p>
        </p:txBody>
      </p:sp>
      <p:pic>
        <p:nvPicPr>
          <p:cNvPr id="8" name="Content Placeholder 8" descr="0046_9508_green_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117"/>
          <a:stretch>
            <a:fillRect/>
          </a:stretch>
        </p:blipFill>
        <p:spPr>
          <a:xfrm>
            <a:off x="7392388" y="1338670"/>
            <a:ext cx="1142012" cy="1279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59" y="1455942"/>
            <a:ext cx="914741" cy="405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59" y="2090046"/>
            <a:ext cx="914741" cy="405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6429" y="17852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00150"/>
            <a:ext cx="1087480" cy="1537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409765"/>
            <a:ext cx="1327120" cy="113753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91269"/>
              </p:ext>
            </p:extLst>
          </p:nvPr>
        </p:nvGraphicFramePr>
        <p:xfrm>
          <a:off x="157038" y="2588131"/>
          <a:ext cx="86059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401"/>
                <a:gridCol w="1817496"/>
                <a:gridCol w="1851957"/>
                <a:gridCol w="2129750"/>
                <a:gridCol w="17593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タイプ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N5696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N7018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N7710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N9508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シャーシ数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高さ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(RU)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カード数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コスト比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198%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155%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95%</a:t>
                      </a:r>
                      <a:endParaRPr lang="en-US" b="1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2480" y="4929532"/>
            <a:ext cx="3623904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※</a:t>
            </a:r>
            <a:r>
              <a:rPr lang="ja-JP" altLang="en-US" sz="900" dirty="0" smtClean="0"/>
              <a:t>カードなどの構成によって価格が変わることに注意してください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665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例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ja-JP" altLang="en-US" sz="2800" dirty="0" smtClean="0"/>
              <a:t>モジュラで</a:t>
            </a:r>
            <a:r>
              <a:rPr lang="en-US" altLang="ja-JP" sz="2800" dirty="0" smtClean="0"/>
              <a:t>10Gig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I/F</a:t>
            </a:r>
            <a:r>
              <a:rPr lang="ja-JP" altLang="en-US" sz="2800" dirty="0" smtClean="0"/>
              <a:t>がたくさん欲しい場合</a:t>
            </a:r>
            <a:r>
              <a:rPr lang="en-US" altLang="ja-JP" sz="2800" dirty="0" smtClean="0"/>
              <a:t>(112</a:t>
            </a:r>
            <a:r>
              <a:rPr lang="ja-JP" altLang="en-US" sz="2800" dirty="0" smtClean="0"/>
              <a:t>個</a:t>
            </a:r>
            <a:r>
              <a:rPr lang="en-US" altLang="ja-JP" sz="2800" dirty="0" smtClean="0"/>
              <a:t>)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63444"/>
              </p:ext>
            </p:extLst>
          </p:nvPr>
        </p:nvGraphicFramePr>
        <p:xfrm>
          <a:off x="157038" y="2698750"/>
          <a:ext cx="86059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401"/>
                <a:gridCol w="1817496"/>
                <a:gridCol w="1851957"/>
                <a:gridCol w="2129750"/>
                <a:gridCol w="17593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タイプ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N7710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N9508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Cat6509-E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Cat6807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シャーシ数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高さ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(RU)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カード数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コスト比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82%</a:t>
                      </a:r>
                      <a:endParaRPr lang="en-US" b="1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108%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65"/>
            <a:ext cx="1327120" cy="1137532"/>
          </a:xfrm>
          <a:prstGeom prst="rect">
            <a:avLst/>
          </a:prstGeom>
        </p:spPr>
      </p:pic>
      <p:pic>
        <p:nvPicPr>
          <p:cNvPr id="11" name="Content Placeholder 8" descr="0046_9508_green_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117"/>
          <a:stretch>
            <a:fillRect/>
          </a:stretch>
        </p:blipFill>
        <p:spPr>
          <a:xfrm>
            <a:off x="3352800" y="1276350"/>
            <a:ext cx="1142012" cy="1279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17" y="1582802"/>
            <a:ext cx="892059" cy="956871"/>
          </a:xfrm>
          <a:prstGeom prst="rect">
            <a:avLst/>
          </a:prstGeom>
        </p:spPr>
      </p:pic>
      <p:pic>
        <p:nvPicPr>
          <p:cNvPr id="14" name="Picture 13" descr="cat6k-7285.jp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978" y="1425416"/>
            <a:ext cx="846665" cy="114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2480" y="4918899"/>
            <a:ext cx="3623904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※</a:t>
            </a:r>
            <a:r>
              <a:rPr lang="ja-JP" altLang="en-US" sz="900" dirty="0" smtClean="0"/>
              <a:t>カードなどの構成によって価格が変わることに注意してください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441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ea typeface="ＭＳ Ｐゴシック" panose="020B0600070205080204" pitchFamily="50" charset="-128"/>
              </a:rPr>
              <a:t>機能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/</a:t>
            </a:r>
            <a:r>
              <a:rPr lang="ja-JP" altLang="en-US" dirty="0" smtClean="0">
                <a:ea typeface="ＭＳ Ｐゴシック" panose="020B0600070205080204" pitchFamily="50" charset="-128"/>
              </a:rPr>
              <a:t>性能による比較</a:t>
            </a:r>
            <a:endParaRPr lang="en-US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605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37766" y="42181"/>
            <a:ext cx="8345488" cy="731837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各機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種の特徴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52930"/>
              </p:ext>
            </p:extLst>
          </p:nvPr>
        </p:nvGraphicFramePr>
        <p:xfrm>
          <a:off x="381001" y="575139"/>
          <a:ext cx="8381999" cy="4522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609"/>
                <a:gridCol w="1688391"/>
                <a:gridCol w="5714999"/>
              </a:tblGrid>
              <a:tr h="287762">
                <a:tc gridSpan="2"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シリーズ名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特徴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380777">
                <a:tc rowSpan="3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N9k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9500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モジュール型、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VXLAN/ISSU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ACI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モード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スタンドアローンモード選択可能、高い価格競争力</a:t>
                      </a:r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9300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ACI/VXLAN/ISSU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対応、高い価格競争力</a:t>
                      </a:r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9200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(ACI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非対応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、最も価格競争力を重視したモデル</a:t>
                      </a:r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rowSpan="2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N7k</a:t>
                      </a: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7700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モジュール型、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7000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の上位モデルで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40G/100G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に最適化、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VXLAN/VDC/OTV/FP/</a:t>
                      </a:r>
                      <a:r>
                        <a:rPr kumimoji="1" lang="en-US" altLang="ja-JP" sz="9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FCoE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/ISSU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対応、豊富な実績と機能、高いスケールを持つ</a:t>
                      </a: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7000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モジュール型、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VXLAN/VDC/OTV/FP/</a:t>
                      </a:r>
                      <a:r>
                        <a:rPr kumimoji="1" lang="en-US" altLang="ja-JP" sz="9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FCoE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/ISSU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対応、豊富な実績と機能、高いスケールを持つ</a:t>
                      </a: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N5k</a:t>
                      </a:r>
                      <a:endParaRPr kumimoji="1" lang="en-US" altLang="ja-JP" sz="11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5600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(1-2RU)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FP/FC/</a:t>
                      </a:r>
                      <a:r>
                        <a:rPr kumimoji="1" lang="en-US" altLang="ja-JP" sz="9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FCoE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/VXLAN/ISSU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対応、豊富な実績と機能を持つ</a:t>
                      </a:r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rowSpan="3"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N3k</a:t>
                      </a:r>
                      <a:endParaRPr kumimoji="1" lang="en-US" altLang="ja-JP" sz="11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1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endParaRPr kumimoji="1" lang="en-US" altLang="ja-JP" sz="11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3500</a:t>
                      </a:r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(1RU)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PHY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レス構造に加えて、独自技術による業界最高の低遅延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(200ns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以下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HFT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環境向けのスイッチ</a:t>
                      </a:r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3200</a:t>
                      </a:r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(1-2RU)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3100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の上位モデルで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40G/100G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に最適化、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PHY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レス構造による低遅延スイッチ、マーチャント チップを用いた高い価格競争力、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対応予定</a:t>
                      </a:r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3100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(1RU)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PHY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レス構造による低遅延スイッチ、マーチャント チップを用いた高い価格競争力、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</a:t>
                      </a:r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N2k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2300</a:t>
                      </a:r>
                      <a:b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2200</a:t>
                      </a:r>
                      <a:endParaRPr kumimoji="1" lang="ja-JP" alt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固定型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(1RU)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、スイッチではなく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FEX(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外付けラインカード、単独で動かない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N5k</a:t>
                      </a:r>
                      <a:r>
                        <a:rPr kumimoji="1" lang="en-US" altLang="ja-JP" sz="9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7k/9k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が親になる、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100M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IF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などに対応可能、実績豊富</a:t>
                      </a: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N1kV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1000V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仮想スイッチ、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VMware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や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Hyper-V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のサーバにインストールして使用、</a:t>
                      </a:r>
                      <a:r>
                        <a:rPr kumimoji="1" lang="en-US" altLang="ja-JP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VXLAN</a:t>
                      </a:r>
                      <a:r>
                        <a:rPr kumimoji="1" lang="ja-JP" altLang="en-US" sz="9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対応</a:t>
                      </a:r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6" name="Picture 2" descr="C:\Users\tstevens\Documents\TME\Images\Nexus 7700\Family\PNG\KN185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13169" r="5430" b="14034"/>
          <a:stretch/>
        </p:blipFill>
        <p:spPr bwMode="auto">
          <a:xfrm>
            <a:off x="2472465" y="1969559"/>
            <a:ext cx="447129" cy="3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stevens\Documents\TME\Images\Nexus 7000\High Res PNGs\KM5799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570" y="2301956"/>
            <a:ext cx="762294" cy="4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Han\Templates\ClipArt\Nexus1000VBox copy-revis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2466" y="4729721"/>
            <a:ext cx="307208" cy="300727"/>
          </a:xfrm>
          <a:prstGeom prst="rect">
            <a:avLst/>
          </a:prstGeom>
          <a:noFill/>
        </p:spPr>
      </p:pic>
      <p:grpSp>
        <p:nvGrpSpPr>
          <p:cNvPr id="9" name="Group 16"/>
          <p:cNvGrpSpPr>
            <a:grpSpLocks/>
          </p:cNvGrpSpPr>
          <p:nvPr/>
        </p:nvGrpSpPr>
        <p:grpSpPr>
          <a:xfrm>
            <a:off x="2061927" y="2777657"/>
            <a:ext cx="1132568" cy="325867"/>
            <a:chOff x="7612024" y="2622150"/>
            <a:chExt cx="1247495" cy="748718"/>
          </a:xfrm>
        </p:grpSpPr>
        <p:sp>
          <p:nvSpPr>
            <p:cNvPr id="10" name="Oval 17"/>
            <p:cNvSpPr/>
            <p:nvPr/>
          </p:nvSpPr>
          <p:spPr>
            <a:xfrm>
              <a:off x="7612024" y="3105490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82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1" name="Picture 18" descr="N5K Family photo 2 Mar1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202" y="2622150"/>
              <a:ext cx="999865" cy="748718"/>
            </a:xfrm>
            <a:prstGeom prst="rect">
              <a:avLst/>
            </a:prstGeom>
          </p:spPr>
        </p:pic>
      </p:grpSp>
      <p:pic>
        <p:nvPicPr>
          <p:cNvPr id="12" name="Picture 19" descr="N2k family photo Oct1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418" y="4316271"/>
            <a:ext cx="690177" cy="351683"/>
          </a:xfrm>
          <a:prstGeom prst="rect">
            <a:avLst/>
          </a:prstGeom>
        </p:spPr>
      </p:pic>
      <p:grpSp>
        <p:nvGrpSpPr>
          <p:cNvPr id="13" name="Group 20"/>
          <p:cNvGrpSpPr>
            <a:grpSpLocks/>
          </p:cNvGrpSpPr>
          <p:nvPr/>
        </p:nvGrpSpPr>
        <p:grpSpPr>
          <a:xfrm>
            <a:off x="2091867" y="3856828"/>
            <a:ext cx="982378" cy="409698"/>
            <a:chOff x="6285542" y="2560502"/>
            <a:chExt cx="1247495" cy="871847"/>
          </a:xfrm>
        </p:grpSpPr>
        <p:sp>
          <p:nvSpPr>
            <p:cNvPr id="14" name="Oval 21"/>
            <p:cNvSpPr/>
            <p:nvPr/>
          </p:nvSpPr>
          <p:spPr>
            <a:xfrm>
              <a:off x="6285542" y="3011286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03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5" name="Picture 22" descr="N3k family Oct11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358" y="2560502"/>
              <a:ext cx="999865" cy="871847"/>
            </a:xfrm>
            <a:prstGeom prst="rect">
              <a:avLst/>
            </a:prstGeom>
          </p:spPr>
        </p:pic>
      </p:grpSp>
      <p:pic>
        <p:nvPicPr>
          <p:cNvPr id="16" name="Picture 72" descr="KM47062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722"/>
          <a:stretch/>
        </p:blipFill>
        <p:spPr>
          <a:xfrm>
            <a:off x="2215526" y="3245015"/>
            <a:ext cx="735060" cy="172469"/>
          </a:xfrm>
          <a:prstGeom prst="rect">
            <a:avLst/>
          </a:prstGeom>
        </p:spPr>
      </p:pic>
      <p:pic>
        <p:nvPicPr>
          <p:cNvPr id="1028" name="Picture 4" descr="「nexus9372」の画像検索結果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90" b="88525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54" y="1148759"/>
            <a:ext cx="758740" cy="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「nexus9500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771" l="0" r="100000">
                        <a14:foregroundMark x1="10197" y1="57831" x2="25658" y2="72892"/>
                        <a14:foregroundMark x1="52303" y1="45783" x2="63158" y2="74699"/>
                        <a14:foregroundMark x1="3289" y1="74699" x2="19079" y2="7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71" y="877871"/>
            <a:ext cx="572879" cy="3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www.servers-net.ru/upload/iblock/2cf/2cff763f61d64ca217ad1e4fe2da66bd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875" r="93438">
                        <a14:foregroundMark x1="16875" y1="33333" x2="80313" y2="35625"/>
                        <a14:foregroundMark x1="63125" y1="31667" x2="74375" y2="32500"/>
                        <a14:foregroundMark x1="86719" y1="34167" x2="88125" y2="35417"/>
                        <a14:foregroundMark x1="80000" y1="48958" x2="82656" y2="4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70" y="3417484"/>
            <a:ext cx="823756" cy="6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1" b="89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908" y="1543501"/>
            <a:ext cx="715962" cy="57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597" y="1400651"/>
            <a:ext cx="714947" cy="57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C:\Users\tstevens\Documents\TME\Images\Nexus 7700\Family\PNG\KN185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13169" r="5430" b="14034"/>
          <a:stretch/>
        </p:blipFill>
        <p:spPr bwMode="auto">
          <a:xfrm>
            <a:off x="2472465" y="2004954"/>
            <a:ext cx="447129" cy="3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stevens\Documents\TME\Images\Nexus 7000\High Res PNGs\KM5799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570" y="2337351"/>
            <a:ext cx="762294" cy="4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Han\Templates\ClipArt\Nexus1000VBox copy-revis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2466" y="4765116"/>
            <a:ext cx="307208" cy="300727"/>
          </a:xfrm>
          <a:prstGeom prst="rect">
            <a:avLst/>
          </a:prstGeom>
          <a:noFill/>
        </p:spPr>
      </p:pic>
      <p:grpSp>
        <p:nvGrpSpPr>
          <p:cNvPr id="30" name="Group 16"/>
          <p:cNvGrpSpPr>
            <a:grpSpLocks/>
          </p:cNvGrpSpPr>
          <p:nvPr/>
        </p:nvGrpSpPr>
        <p:grpSpPr>
          <a:xfrm>
            <a:off x="2061927" y="2813052"/>
            <a:ext cx="1132568" cy="325867"/>
            <a:chOff x="7612024" y="2622150"/>
            <a:chExt cx="1247495" cy="748718"/>
          </a:xfrm>
        </p:grpSpPr>
        <p:sp>
          <p:nvSpPr>
            <p:cNvPr id="31" name="Oval 17"/>
            <p:cNvSpPr/>
            <p:nvPr/>
          </p:nvSpPr>
          <p:spPr>
            <a:xfrm>
              <a:off x="7612024" y="3105490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82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2" name="Picture 18" descr="N5K Family photo 2 Mar1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202" y="2622150"/>
              <a:ext cx="999865" cy="748718"/>
            </a:xfrm>
            <a:prstGeom prst="rect">
              <a:avLst/>
            </a:prstGeom>
          </p:spPr>
        </p:pic>
      </p:grpSp>
      <p:pic>
        <p:nvPicPr>
          <p:cNvPr id="33" name="Picture 19" descr="N2k family photo Oct1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418" y="4351666"/>
            <a:ext cx="690177" cy="351683"/>
          </a:xfrm>
          <a:prstGeom prst="rect">
            <a:avLst/>
          </a:prstGeom>
        </p:spPr>
      </p:pic>
      <p:pic>
        <p:nvPicPr>
          <p:cNvPr id="34" name="Picture 72" descr="KM47062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722"/>
          <a:stretch/>
        </p:blipFill>
        <p:spPr>
          <a:xfrm>
            <a:off x="2215526" y="3280410"/>
            <a:ext cx="735060" cy="172469"/>
          </a:xfrm>
          <a:prstGeom prst="rect">
            <a:avLst/>
          </a:prstGeom>
        </p:spPr>
      </p:pic>
      <p:pic>
        <p:nvPicPr>
          <p:cNvPr id="35" name="Picture 4" descr="「nexus9372」の画像検索結果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90" b="88525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54" y="1184154"/>
            <a:ext cx="758740" cy="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771" l="0" r="100000">
                        <a14:foregroundMark x1="10197" y1="57831" x2="25658" y2="72892"/>
                        <a14:foregroundMark x1="52303" y1="45783" x2="63158" y2="74699"/>
                        <a14:foregroundMark x1="3289" y1="74699" x2="19079" y2="7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71" y="913266"/>
            <a:ext cx="572879" cy="3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http://www.servers-net.ru/upload/iblock/2cf/2cff763f61d64ca217ad1e4fe2da66bd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875" r="93438">
                        <a14:foregroundMark x1="16875" y1="33333" x2="80313" y2="35625"/>
                        <a14:foregroundMark x1="63125" y1="31667" x2="74375" y2="32500"/>
                        <a14:foregroundMark x1="86719" y1="34167" x2="88125" y2="35417"/>
                        <a14:foregroundMark x1="80000" y1="48958" x2="82656" y2="4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70" y="3452879"/>
            <a:ext cx="823756" cy="6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1" b="89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908" y="1578896"/>
            <a:ext cx="715962" cy="57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597" y="1436046"/>
            <a:ext cx="714947" cy="57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8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42742"/>
              </p:ext>
            </p:extLst>
          </p:nvPr>
        </p:nvGraphicFramePr>
        <p:xfrm>
          <a:off x="484613" y="707113"/>
          <a:ext cx="8212840" cy="42425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669"/>
                <a:gridCol w="1313706"/>
                <a:gridCol w="6360465"/>
              </a:tblGrid>
              <a:tr h="287762">
                <a:tc gridSpan="2"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シリーズ名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050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ja-JP" altLang="en-US" sz="105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rowSpan="3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N9k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9500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9300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9200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rowSpan="2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N7k</a:t>
                      </a: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7700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N5k</a:t>
                      </a:r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rowSpan="3"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N3k</a:t>
                      </a:r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  <a:tr h="380777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N2k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2300</a:t>
                      </a:r>
                      <a:b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kumimoji="1" lang="en-US" altLang="ja-JP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2200</a:t>
                      </a:r>
                      <a:endParaRPr kumimoji="1" lang="ja-JP" alt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145926" y="143360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各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機種選定パターン</a:t>
            </a:r>
            <a:endParaRPr lang="ja-JP" altLang="en-US" sz="1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2" name="Picture 2" descr="C:\Users\tstevens\Documents\TME\Images\Nexus 7700\Family\PNG\KN185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13169" r="5430" b="14034"/>
          <a:stretch/>
        </p:blipFill>
        <p:spPr bwMode="auto">
          <a:xfrm>
            <a:off x="1791054" y="2257882"/>
            <a:ext cx="447129" cy="3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stevens\Documents\TME\Images\Nexus 7000\High Res PNGs\KM5799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159" y="2590279"/>
            <a:ext cx="762294" cy="4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16"/>
          <p:cNvGrpSpPr>
            <a:grpSpLocks/>
          </p:cNvGrpSpPr>
          <p:nvPr/>
        </p:nvGrpSpPr>
        <p:grpSpPr>
          <a:xfrm>
            <a:off x="1330066" y="3027068"/>
            <a:ext cx="1132568" cy="325867"/>
            <a:chOff x="7612024" y="2622150"/>
            <a:chExt cx="1247495" cy="748718"/>
          </a:xfrm>
        </p:grpSpPr>
        <p:sp>
          <p:nvSpPr>
            <p:cNvPr id="46" name="Oval 17"/>
            <p:cNvSpPr/>
            <p:nvPr/>
          </p:nvSpPr>
          <p:spPr>
            <a:xfrm>
              <a:off x="7612024" y="3105490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82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7" name="Picture 18" descr="N5K Family photo 2 Mar1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202" y="2622150"/>
              <a:ext cx="999865" cy="748718"/>
            </a:xfrm>
            <a:prstGeom prst="rect">
              <a:avLst/>
            </a:prstGeom>
          </p:spPr>
        </p:pic>
      </p:grpSp>
      <p:pic>
        <p:nvPicPr>
          <p:cNvPr id="48" name="Picture 19" descr="N2k family photo Oct1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007" y="4604594"/>
            <a:ext cx="690177" cy="351683"/>
          </a:xfrm>
          <a:prstGeom prst="rect">
            <a:avLst/>
          </a:prstGeom>
        </p:spPr>
      </p:pic>
      <p:pic>
        <p:nvPicPr>
          <p:cNvPr id="49" name="Picture 72" descr="KM4706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722"/>
          <a:stretch/>
        </p:blipFill>
        <p:spPr>
          <a:xfrm>
            <a:off x="1534115" y="3533338"/>
            <a:ext cx="735060" cy="172469"/>
          </a:xfrm>
          <a:prstGeom prst="rect">
            <a:avLst/>
          </a:prstGeom>
        </p:spPr>
      </p:pic>
      <p:pic>
        <p:nvPicPr>
          <p:cNvPr id="50" name="Picture 4" descr="「nexus9372」の画像検索結果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90" b="88525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3" y="1437082"/>
            <a:ext cx="758740" cy="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71" l="0" r="100000">
                        <a14:foregroundMark x1="10197" y1="57831" x2="25658" y2="72892"/>
                        <a14:foregroundMark x1="52303" y1="45783" x2="63158" y2="74699"/>
                        <a14:foregroundMark x1="3289" y1="74699" x2="19079" y2="7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60" y="1166194"/>
            <a:ext cx="572879" cy="3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 descr="http://www.servers-net.ru/upload/iblock/2cf/2cff763f61d64ca217ad1e4fe2da66bd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875" r="93438">
                        <a14:foregroundMark x1="16875" y1="33333" x2="80313" y2="35625"/>
                        <a14:foregroundMark x1="63125" y1="31667" x2="74375" y2="32500"/>
                        <a14:foregroundMark x1="86719" y1="34167" x2="88125" y2="35417"/>
                        <a14:foregroundMark x1="80000" y1="48958" x2="82656" y2="4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9" y="3705807"/>
            <a:ext cx="823756" cy="6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1" b="89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7497" y="1831824"/>
            <a:ext cx="715962" cy="57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7186" y="1688974"/>
            <a:ext cx="714947" cy="57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20"/>
          <p:cNvGrpSpPr>
            <a:grpSpLocks/>
          </p:cNvGrpSpPr>
          <p:nvPr/>
        </p:nvGrpSpPr>
        <p:grpSpPr>
          <a:xfrm>
            <a:off x="1410456" y="4109756"/>
            <a:ext cx="982378" cy="409698"/>
            <a:chOff x="6285542" y="2560502"/>
            <a:chExt cx="1247495" cy="871847"/>
          </a:xfrm>
        </p:grpSpPr>
        <p:sp>
          <p:nvSpPr>
            <p:cNvPr id="56" name="Oval 21"/>
            <p:cNvSpPr/>
            <p:nvPr/>
          </p:nvSpPr>
          <p:spPr>
            <a:xfrm>
              <a:off x="6285542" y="3011286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03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57" name="Picture 22" descr="N3k family Oct11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358" y="2560502"/>
              <a:ext cx="999865" cy="871847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44" y="114209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19747" y="700916"/>
            <a:ext cx="710119" cy="38454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価格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96" y="1518241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8" y="1904113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05" y="3823008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04" y="420800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ounded Rectangle 61"/>
          <p:cNvSpPr/>
          <p:nvPr/>
        </p:nvSpPr>
        <p:spPr>
          <a:xfrm>
            <a:off x="3336263" y="709975"/>
            <a:ext cx="1376258" cy="3783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40/100Gig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密度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57" y="382300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56" y="2284314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55" y="1138175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54" y="1518645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ounded Rectangle 66"/>
          <p:cNvSpPr/>
          <p:nvPr/>
        </p:nvSpPr>
        <p:spPr>
          <a:xfrm>
            <a:off x="4720889" y="716455"/>
            <a:ext cx="642035" cy="3783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遅延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05" y="3441282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4" y="3826281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65" y="4212684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ounded Rectangle 70"/>
          <p:cNvSpPr/>
          <p:nvPr/>
        </p:nvSpPr>
        <p:spPr>
          <a:xfrm>
            <a:off x="5373630" y="709975"/>
            <a:ext cx="854549" cy="3783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消費電力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2" y="4206380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1" y="1532495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0" y="1904112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ounded Rectangle 74"/>
          <p:cNvSpPr/>
          <p:nvPr/>
        </p:nvSpPr>
        <p:spPr>
          <a:xfrm>
            <a:off x="6246129" y="716455"/>
            <a:ext cx="854549" cy="3783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スケール</a:t>
            </a:r>
            <a:endParaRPr lang="en-US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02" y="2284494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63" y="267089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57" y="4604594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02" y="306972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ounded Rectangle 79"/>
          <p:cNvSpPr/>
          <p:nvPr/>
        </p:nvSpPr>
        <p:spPr>
          <a:xfrm>
            <a:off x="7109655" y="720671"/>
            <a:ext cx="642035" cy="3783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実績</a:t>
            </a:r>
            <a:endParaRPr lang="en-US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2" y="2290974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3" y="267737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2" y="3076207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2" y="4596722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ounded Rectangle 84"/>
          <p:cNvSpPr/>
          <p:nvPr/>
        </p:nvSpPr>
        <p:spPr>
          <a:xfrm>
            <a:off x="7758183" y="727151"/>
            <a:ext cx="642035" cy="3783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</a:t>
            </a:r>
            <a:endParaRPr lang="en-US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11" y="2286513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72" y="2672916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11" y="3071746"/>
            <a:ext cx="289601" cy="2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7315" y="4956277"/>
            <a:ext cx="19577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</a:t>
            </a:r>
            <a:r>
              <a:rPr lang="ja-JP" altLang="en-US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ラインカードによって機能差があることに注意</a:t>
            </a:r>
            <a:endParaRPr lang="en-US" sz="7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785" y="3235279"/>
            <a:ext cx="8364236" cy="564257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96785"/>
              </p:ext>
            </p:extLst>
          </p:nvPr>
        </p:nvGraphicFramePr>
        <p:xfrm>
          <a:off x="381001" y="712770"/>
          <a:ext cx="8381999" cy="41416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1220"/>
                <a:gridCol w="1459149"/>
                <a:gridCol w="6311630"/>
              </a:tblGrid>
              <a:tr h="287762">
                <a:tc gridSpan="2"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シリーズ名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特徴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380777">
                <a:tc rowSpan="3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N9k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rowSpan="2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N7k</a:t>
                      </a: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N5k</a:t>
                      </a:r>
                      <a:endParaRPr kumimoji="1" lang="en-US" altLang="ja-JP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rowSpan="3"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N3k</a:t>
                      </a:r>
                      <a:endParaRPr kumimoji="1" lang="en-US" altLang="ja-JP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en-US" altLang="ja-JP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</a:t>
                      </a:r>
                      <a:endParaRPr kumimoji="1" lang="en-US" altLang="ja-JP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3100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9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0777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N2k</a:t>
                      </a:r>
                      <a:endParaRPr kumimoji="1" lang="ja-JP" alt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  <a:b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</a:t>
                      </a:r>
                      <a:endParaRPr kumimoji="1" lang="ja-JP" alt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C:\Users\tstevens\Documents\TME\Images\Nexus 7700\Family\PNG\KN185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13169" r="5430" b="14034"/>
          <a:stretch/>
        </p:blipFill>
        <p:spPr bwMode="auto">
          <a:xfrm>
            <a:off x="1849873" y="2185715"/>
            <a:ext cx="447129" cy="3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stevens\Documents\TME\Images\Nexus 7000\High Res PNGs\KM5799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978" y="2518112"/>
            <a:ext cx="762294" cy="4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>
          <a:xfrm>
            <a:off x="1439335" y="2993813"/>
            <a:ext cx="1132568" cy="325867"/>
            <a:chOff x="7612024" y="2622150"/>
            <a:chExt cx="1247495" cy="748718"/>
          </a:xfrm>
        </p:grpSpPr>
        <p:sp>
          <p:nvSpPr>
            <p:cNvPr id="9" name="Oval 17"/>
            <p:cNvSpPr/>
            <p:nvPr/>
          </p:nvSpPr>
          <p:spPr>
            <a:xfrm>
              <a:off x="7612024" y="3105490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82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0" name="Picture 18" descr="N5K Family photo 2 Mar1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202" y="2622150"/>
              <a:ext cx="999865" cy="748718"/>
            </a:xfrm>
            <a:prstGeom prst="rect">
              <a:avLst/>
            </a:prstGeom>
          </p:spPr>
        </p:pic>
      </p:grpSp>
      <p:pic>
        <p:nvPicPr>
          <p:cNvPr id="11" name="Picture 19" descr="N2k family photo Oct1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826" y="4532427"/>
            <a:ext cx="690177" cy="351683"/>
          </a:xfrm>
          <a:prstGeom prst="rect">
            <a:avLst/>
          </a:prstGeom>
        </p:spPr>
      </p:pic>
      <p:pic>
        <p:nvPicPr>
          <p:cNvPr id="12" name="Picture 72" descr="KM4706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722"/>
          <a:stretch/>
        </p:blipFill>
        <p:spPr>
          <a:xfrm>
            <a:off x="1592934" y="3461171"/>
            <a:ext cx="735060" cy="172469"/>
          </a:xfrm>
          <a:prstGeom prst="rect">
            <a:avLst/>
          </a:prstGeom>
        </p:spPr>
      </p:pic>
      <p:pic>
        <p:nvPicPr>
          <p:cNvPr id="13" name="Picture 4" descr="「nexus9372」の画像検索結果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90" b="88525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62" y="1364915"/>
            <a:ext cx="758740" cy="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71" l="0" r="100000">
                        <a14:foregroundMark x1="10197" y1="57831" x2="25658" y2="72892"/>
                        <a14:foregroundMark x1="52303" y1="45783" x2="63158" y2="74699"/>
                        <a14:foregroundMark x1="3289" y1="74699" x2="19079" y2="7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79" y="1094027"/>
            <a:ext cx="572879" cy="3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www.servers-net.ru/upload/iblock/2cf/2cff763f61d64ca217ad1e4fe2da66bd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875" r="93438">
                        <a14:foregroundMark x1="16875" y1="33333" x2="80313" y2="35625"/>
                        <a14:foregroundMark x1="63125" y1="31667" x2="74375" y2="32500"/>
                        <a14:foregroundMark x1="86719" y1="34167" x2="88125" y2="35417"/>
                        <a14:foregroundMark x1="80000" y1="48958" x2="82656" y2="4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8" y="3633640"/>
            <a:ext cx="823756" cy="6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1" b="89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6316" y="1759657"/>
            <a:ext cx="715962" cy="57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6005" y="1616807"/>
            <a:ext cx="714947" cy="57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20"/>
          <p:cNvGrpSpPr>
            <a:grpSpLocks/>
          </p:cNvGrpSpPr>
          <p:nvPr/>
        </p:nvGrpSpPr>
        <p:grpSpPr>
          <a:xfrm>
            <a:off x="1469275" y="4037589"/>
            <a:ext cx="982378" cy="409698"/>
            <a:chOff x="6285542" y="2560502"/>
            <a:chExt cx="1247495" cy="871847"/>
          </a:xfrm>
        </p:grpSpPr>
        <p:sp>
          <p:nvSpPr>
            <p:cNvPr id="19" name="Oval 21"/>
            <p:cNvSpPr/>
            <p:nvPr/>
          </p:nvSpPr>
          <p:spPr>
            <a:xfrm>
              <a:off x="6285542" y="3011286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03"/>
              <a:endParaRPr lang="en-US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0" name="Picture 22" descr="N3k family Oct11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358" y="2560502"/>
              <a:ext cx="999865" cy="871847"/>
            </a:xfrm>
            <a:prstGeom prst="rect">
              <a:avLst/>
            </a:prstGeom>
          </p:spPr>
        </p:pic>
      </p:grpSp>
      <p:sp>
        <p:nvSpPr>
          <p:cNvPr id="22" name="角丸四角形 15"/>
          <p:cNvSpPr/>
          <p:nvPr/>
        </p:nvSpPr>
        <p:spPr>
          <a:xfrm>
            <a:off x="4208045" y="2169855"/>
            <a:ext cx="419213" cy="696644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VDC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角丸四角形 16"/>
          <p:cNvSpPr/>
          <p:nvPr/>
        </p:nvSpPr>
        <p:spPr>
          <a:xfrm>
            <a:off x="5154628" y="2188194"/>
            <a:ext cx="405909" cy="696644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OTV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角丸四角形 17"/>
          <p:cNvSpPr/>
          <p:nvPr/>
        </p:nvSpPr>
        <p:spPr>
          <a:xfrm>
            <a:off x="6563071" y="2188194"/>
            <a:ext cx="493058" cy="104708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endParaRPr kumimoji="1" lang="en-US" altLang="ja-JP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角丸四角形 19"/>
          <p:cNvSpPr/>
          <p:nvPr/>
        </p:nvSpPr>
        <p:spPr>
          <a:xfrm>
            <a:off x="3034009" y="2161602"/>
            <a:ext cx="542364" cy="110603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FabricPath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角丸四角形 20"/>
          <p:cNvSpPr/>
          <p:nvPr/>
        </p:nvSpPr>
        <p:spPr>
          <a:xfrm>
            <a:off x="4703442" y="1044323"/>
            <a:ext cx="420491" cy="3302682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vPC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角丸四角形 21"/>
          <p:cNvSpPr/>
          <p:nvPr/>
        </p:nvSpPr>
        <p:spPr>
          <a:xfrm>
            <a:off x="3662793" y="1065498"/>
            <a:ext cx="467428" cy="65695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</a:t>
            </a:r>
            <a:endParaRPr kumimoji="1" lang="en-US" altLang="ja-JP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ja-JP" alt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親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角丸四角形 22"/>
          <p:cNvSpPr/>
          <p:nvPr/>
        </p:nvSpPr>
        <p:spPr>
          <a:xfrm>
            <a:off x="3679269" y="4447287"/>
            <a:ext cx="434476" cy="430373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</a:t>
            </a:r>
            <a:endParaRPr kumimoji="1" lang="en-US" altLang="ja-JP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ja-JP" alt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子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角丸四角形 23"/>
          <p:cNvSpPr/>
          <p:nvPr/>
        </p:nvSpPr>
        <p:spPr>
          <a:xfrm>
            <a:off x="8184105" y="3294560"/>
            <a:ext cx="493058" cy="369512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超</a:t>
            </a:r>
            <a:r>
              <a:rPr kumimoji="1" lang="en-US" altLang="ja-JP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kumimoji="1" lang="en-US" altLang="ja-JP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低遅延</a:t>
            </a:r>
          </a:p>
        </p:txBody>
      </p:sp>
      <p:sp>
        <p:nvSpPr>
          <p:cNvPr id="31" name="角丸四角形 24"/>
          <p:cNvSpPr/>
          <p:nvPr/>
        </p:nvSpPr>
        <p:spPr>
          <a:xfrm>
            <a:off x="8175725" y="4069963"/>
            <a:ext cx="503059" cy="352773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低遅延</a:t>
            </a:r>
          </a:p>
        </p:txBody>
      </p:sp>
      <p:sp>
        <p:nvSpPr>
          <p:cNvPr id="32" name="角丸四角形 25"/>
          <p:cNvSpPr/>
          <p:nvPr/>
        </p:nvSpPr>
        <p:spPr>
          <a:xfrm>
            <a:off x="7119576" y="2891076"/>
            <a:ext cx="855003" cy="313104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ユニファイド ポート</a:t>
            </a:r>
            <a:r>
              <a:rPr kumimoji="1" lang="en-US" altLang="ja-JP" sz="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5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</a:t>
            </a:r>
            <a:endParaRPr kumimoji="1" lang="ja-JP" altLang="en-US" sz="8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角丸四角形 26"/>
          <p:cNvSpPr/>
          <p:nvPr/>
        </p:nvSpPr>
        <p:spPr>
          <a:xfrm>
            <a:off x="6049444" y="2181890"/>
            <a:ext cx="456897" cy="1056584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角丸四角形 24"/>
          <p:cNvSpPr/>
          <p:nvPr/>
        </p:nvSpPr>
        <p:spPr>
          <a:xfrm>
            <a:off x="8174104" y="3694629"/>
            <a:ext cx="503059" cy="352773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低遅延</a:t>
            </a:r>
          </a:p>
        </p:txBody>
      </p:sp>
      <p:sp>
        <p:nvSpPr>
          <p:cNvPr id="35" name="角丸四角形 25"/>
          <p:cNvSpPr/>
          <p:nvPr/>
        </p:nvSpPr>
        <p:spPr>
          <a:xfrm>
            <a:off x="2522744" y="1044323"/>
            <a:ext cx="493058" cy="661241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ACI</a:t>
            </a:r>
          </a:p>
        </p:txBody>
      </p:sp>
      <p:sp>
        <p:nvSpPr>
          <p:cNvPr id="36" name="角丸四角形 2"/>
          <p:cNvSpPr/>
          <p:nvPr/>
        </p:nvSpPr>
        <p:spPr>
          <a:xfrm>
            <a:off x="5605838" y="1044323"/>
            <a:ext cx="401419" cy="3302682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VX</a:t>
            </a:r>
            <a:br>
              <a:rPr kumimoji="1" lang="en-US" altLang="ja-JP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角丸四角形 18"/>
          <p:cNvSpPr/>
          <p:nvPr/>
        </p:nvSpPr>
        <p:spPr>
          <a:xfrm>
            <a:off x="6531852" y="4464677"/>
            <a:ext cx="493058" cy="3835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角丸四角形 26"/>
          <p:cNvSpPr/>
          <p:nvPr/>
        </p:nvSpPr>
        <p:spPr>
          <a:xfrm>
            <a:off x="6053195" y="4074831"/>
            <a:ext cx="456897" cy="37032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角丸四角形 26"/>
          <p:cNvSpPr/>
          <p:nvPr/>
        </p:nvSpPr>
        <p:spPr>
          <a:xfrm>
            <a:off x="6058324" y="1065351"/>
            <a:ext cx="456897" cy="656058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437766" y="222942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各機種の機能比較</a:t>
            </a:r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3752" y="4919270"/>
            <a:ext cx="1895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solidFill>
                  <a:srgbClr val="67676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※N3232C</a:t>
            </a:r>
            <a:r>
              <a:rPr lang="ja-JP" altLang="en-US" sz="800" dirty="0" smtClean="0">
                <a:solidFill>
                  <a:srgbClr val="67676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en-US" altLang="ja-JP" sz="800" dirty="0" smtClean="0">
                <a:solidFill>
                  <a:srgbClr val="67676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VXLAN</a:t>
            </a:r>
            <a:r>
              <a:rPr lang="ja-JP" altLang="en-US" sz="800" dirty="0" smtClean="0">
                <a:solidFill>
                  <a:srgbClr val="67676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は対応予定</a:t>
            </a:r>
            <a:endParaRPr lang="en-US" sz="800" dirty="0">
              <a:solidFill>
                <a:srgbClr val="676767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角丸四角形 21"/>
          <p:cNvSpPr/>
          <p:nvPr/>
        </p:nvSpPr>
        <p:spPr>
          <a:xfrm>
            <a:off x="3662793" y="2172903"/>
            <a:ext cx="467428" cy="1090098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</a:t>
            </a:r>
            <a:endParaRPr kumimoji="1" lang="en-US" altLang="ja-JP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ja-JP" alt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親</a:t>
            </a:r>
            <a:endParaRPr kumimoji="1" lang="ja-JP" alt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サイズ</a:t>
            </a:r>
            <a:r>
              <a:rPr lang="en-US" altLang="ja-JP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ja-JP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消費電力によるプラットフォームの選択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884" y="3052901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3100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8100" y="3039080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9300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6917" y="3007548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5600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654342" y="3349796"/>
            <a:ext cx="8130834" cy="868320"/>
          </a:xfrm>
          <a:prstGeom prst="left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4061" y="4067723"/>
            <a:ext cx="214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消費電力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奥行き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038" y="4120888"/>
            <a:ext cx="214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小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9969" y="4082261"/>
            <a:ext cx="51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大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9034" y="2171714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92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00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12" y="1784217"/>
            <a:ext cx="1743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05" y="2629427"/>
            <a:ext cx="1952232" cy="36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66" y="2541206"/>
            <a:ext cx="2133285" cy="4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3" y="2515333"/>
            <a:ext cx="2025225" cy="5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2" y="2629427"/>
            <a:ext cx="1815683" cy="3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7360" y="3052901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3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500x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404040"/>
                </a:solidFill>
              </a:rPr>
              <a:t>遅延で選ぶ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1075574" y="3501150"/>
            <a:ext cx="7179134" cy="518400"/>
          </a:xfrm>
          <a:prstGeom prst="chevro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0000FF"/>
              </a:gs>
              <a:gs pos="50000">
                <a:schemeClr val="accent6"/>
              </a:gs>
            </a:gsLst>
            <a:lin ang="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2803" y="3638550"/>
            <a:ext cx="745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200ns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476" y="2280295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Nexus 3100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9717" y="3638550"/>
            <a:ext cx="745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FF"/>
                </a:solidFill>
              </a:rPr>
              <a:t>7</a:t>
            </a:r>
            <a:r>
              <a:rPr lang="en-US" sz="1050" dirty="0" smtClean="0">
                <a:solidFill>
                  <a:srgbClr val="FFFFFF"/>
                </a:solidFill>
              </a:rPr>
              <a:t>00ns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0253" y="3638550"/>
            <a:ext cx="745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1000ns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727" y="3638550"/>
            <a:ext cx="745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2000ns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49" y="2307496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Nexus 3500</a:t>
            </a:r>
            <a:r>
              <a:rPr lang="en-US" altLang="ja-JP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65795" y="1275269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Nexus 9300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54439" y="2712262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Nexus 5600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80" y="2746974"/>
            <a:ext cx="2065245" cy="58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03" y="2896928"/>
            <a:ext cx="1834153" cy="35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78" y="2307496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2" y="1752600"/>
            <a:ext cx="211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10Gアクセスをコストで選ぶ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66514" y="3343680"/>
            <a:ext cx="7788194" cy="518400"/>
          </a:xfrm>
          <a:prstGeom prst="chevro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0000FF"/>
              </a:gs>
              <a:gs pos="50000">
                <a:schemeClr val="accent6"/>
              </a:gs>
            </a:gsLst>
            <a:lin ang="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9547" y="3485162"/>
            <a:ext cx="9783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$200/Port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5571" y="2527596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Nexus </a:t>
            </a:r>
            <a:r>
              <a:rPr lang="en-US" dirty="0" smtClean="0"/>
              <a:t>3172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9717" y="3485162"/>
            <a:ext cx="984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$400/port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2232" y="3485162"/>
            <a:ext cx="1149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$500/port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9342" y="3485162"/>
            <a:ext cx="1210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$600/port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6535" y="2505501"/>
            <a:ext cx="149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Nexus </a:t>
            </a:r>
            <a:r>
              <a:rPr lang="en-US" dirty="0" smtClean="0"/>
              <a:t>2348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72232" y="1764809"/>
            <a:ext cx="15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Nexus </a:t>
            </a:r>
            <a:r>
              <a:rPr lang="en-US" dirty="0" smtClean="0"/>
              <a:t>9372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312" y="2396609"/>
            <a:ext cx="164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Nexus </a:t>
            </a:r>
            <a:r>
              <a:rPr lang="en-US" altLang="ja-JP" dirty="0" smtClean="0"/>
              <a:t> </a:t>
            </a:r>
            <a:r>
              <a:rPr lang="en-US" dirty="0" smtClean="0"/>
              <a:t>5672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6522" y="3485162"/>
            <a:ext cx="1210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$1000/port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545" y="2396609"/>
            <a:ext cx="18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Catalyst 4500X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45228" y="1178810"/>
            <a:ext cx="168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Nexus 92160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1" y="2893919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54" y="2841301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124075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32" y="2841301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76" y="2907976"/>
            <a:ext cx="1828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58" y="1549425"/>
            <a:ext cx="1885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9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9694" y="1212093"/>
            <a:ext cx="6840780" cy="2867951"/>
          </a:xfrm>
        </p:spPr>
        <p:txBody>
          <a:bodyPr/>
          <a:lstStyle/>
          <a:p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こんなお客様にご提案下さい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製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品のポジショニング</a:t>
            </a:r>
            <a:endParaRPr lang="en-US" altLang="ja-JP" sz="2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価格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る比較</a:t>
            </a:r>
            <a:endParaRPr lang="en-US" altLang="ja-JP" sz="2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能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性能による比較</a:t>
            </a:r>
            <a:endParaRPr lang="en-US" altLang="ja-JP" sz="2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製品紹介</a:t>
            </a:r>
            <a:endParaRPr lang="en-US" altLang="ja-JP" sz="2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トポロ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ジ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機能紹介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コンテンツ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2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ea typeface="ＭＳ Ｐゴシック" panose="020B0600070205080204" pitchFamily="50" charset="-128"/>
              </a:rPr>
              <a:t>製品紹介</a:t>
            </a:r>
            <a:endParaRPr lang="en-US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605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238557" y="1270594"/>
            <a:ext cx="8277344" cy="3168210"/>
          </a:xfrm>
        </p:spPr>
        <p:txBody>
          <a:bodyPr/>
          <a:lstStyle/>
          <a:p>
            <a:r>
              <a:rPr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</a:t>
            </a:r>
            <a:r>
              <a:rPr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「データセンター スイッチ」</a:t>
            </a:r>
            <a:endParaRPr lang="en-US" altLang="ja-JP" sz="2000" b="1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136" indent="0">
              <a:buNone/>
            </a:pP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スイッチシリーズは、特にデータセンター ネットワーク環境で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のお客様でのニーズを満たす、下記の機能を搭載</a:t>
            </a: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様々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な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SDN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コントローラとの高い親和性</a:t>
            </a:r>
            <a:endParaRPr lang="en-US" altLang="ja-JP" sz="1200" b="1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仮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想化環境で必要となる広帯域を満たすため、</a:t>
            </a:r>
            <a:r>
              <a:rPr lang="en-US" altLang="ja-JP" sz="1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1/10/25/50/40/100G 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インターフェイス オプション</a:t>
            </a: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LAN/SAN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統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合を可能にする</a:t>
            </a:r>
            <a:r>
              <a:rPr lang="en-US" altLang="ja-JP" sz="1200" b="1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Unified Port(Ethernet/FC/</a:t>
            </a:r>
            <a:r>
              <a:rPr lang="en-US" altLang="ja-JP" sz="1200" b="1" dirty="0" err="1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r>
              <a:rPr lang="en-US" altLang="ja-JP" sz="1200" b="1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シングル ポイントでの管理を可能にする</a:t>
            </a:r>
            <a:r>
              <a:rPr lang="en-US" altLang="ja-JP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 Extender</a:t>
            </a:r>
            <a:r>
              <a:rPr lang="ja-JP" altLang="en-US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</a:t>
            </a:r>
            <a:r>
              <a:rPr lang="ja-JP" altLang="en-US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データセンター内のトポロジ フリーな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L2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ネットワークを構成可能な </a:t>
            </a:r>
            <a:r>
              <a:rPr lang="en-US" altLang="ja-JP" sz="1200" b="1" dirty="0" err="1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FabricPath</a:t>
            </a:r>
            <a:endParaRPr lang="en-US" altLang="ja-JP" sz="1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データセンター間のシームレスな接続をサポートする </a:t>
            </a:r>
            <a:r>
              <a:rPr lang="en-US" altLang="ja-JP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OTV</a:t>
            </a:r>
            <a:r>
              <a:rPr lang="ja-JP" altLang="en-US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MPLS</a:t>
            </a:r>
            <a:r>
              <a:rPr lang="ja-JP" altLang="en-US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VXLAN</a:t>
            </a:r>
          </a:p>
          <a:p>
            <a:pPr marL="455553" lvl="1" indent="-171450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金融業界でコンピュータを使用した高速売買等である高頻度取引（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HFT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）で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重要となる</a:t>
            </a:r>
            <a:r>
              <a:rPr lang="ja-JP" altLang="en-US" sz="1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超低遅延ネットワーク</a:t>
            </a:r>
            <a:endParaRPr lang="en-US" altLang="ja-JP" sz="1200" b="1" dirty="0" smtClean="0">
              <a:solidFill>
                <a:schemeClr val="accent5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Cisco Nexus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とは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6176719" y="676847"/>
            <a:ext cx="2810823" cy="2924437"/>
            <a:chOff x="5997145" y="1540476"/>
            <a:chExt cx="2810823" cy="2924437"/>
          </a:xfrm>
        </p:grpSpPr>
        <p:pic>
          <p:nvPicPr>
            <p:cNvPr id="9" name="Picture 2" descr="C:\Users\tstevens\Documents\TME\Images\Nexus 7700\Family\PNG\KN1851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3" t="13169" r="5430" b="14034"/>
            <a:stretch/>
          </p:blipFill>
          <p:spPr bwMode="auto">
            <a:xfrm>
              <a:off x="6160304" y="2987657"/>
              <a:ext cx="1005110" cy="75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tstevens\Documents\TME\Images\Nexus 7000\High Res PNGs\KM57998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938" y="2841953"/>
              <a:ext cx="1659030" cy="99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RaviFolders\Insiemi\Duranphotos\KO23267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811" y="1911184"/>
              <a:ext cx="2553294" cy="123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772" y="1540476"/>
              <a:ext cx="623461" cy="598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0"/>
            <p:cNvGrpSpPr>
              <a:grpSpLocks/>
            </p:cNvGrpSpPr>
            <p:nvPr/>
          </p:nvGrpSpPr>
          <p:grpSpPr>
            <a:xfrm>
              <a:off x="5997145" y="3907182"/>
              <a:ext cx="1394110" cy="500065"/>
              <a:chOff x="7612024" y="2622150"/>
              <a:chExt cx="1247495" cy="748718"/>
            </a:xfrm>
          </p:grpSpPr>
          <p:sp>
            <p:nvSpPr>
              <p:cNvPr id="15" name="Oval 11"/>
              <p:cNvSpPr/>
              <p:nvPr/>
            </p:nvSpPr>
            <p:spPr>
              <a:xfrm>
                <a:off x="7612024" y="3105490"/>
                <a:ext cx="1247495" cy="20766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0000">
                      <a:alpha val="7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682"/>
                <a:endParaRPr lang="en-US" dirty="0">
                  <a:solidFill>
                    <a:srgbClr val="E7E6E6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2" descr="N5K Family photo 2 Mar11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7202" y="2622150"/>
                <a:ext cx="999865" cy="748718"/>
              </a:xfrm>
              <a:prstGeom prst="rect">
                <a:avLst/>
              </a:prstGeom>
            </p:spPr>
          </p:pic>
        </p:grpSp>
        <p:pic>
          <p:nvPicPr>
            <p:cNvPr id="14" name="Picture 13" descr="N2k family photo Oct11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5361" y="3913912"/>
              <a:ext cx="1081338" cy="551001"/>
            </a:xfrm>
            <a:prstGeom prst="rect">
              <a:avLst/>
            </a:prstGeom>
          </p:spPr>
        </p:pic>
      </p:grpSp>
      <p:sp>
        <p:nvSpPr>
          <p:cNvPr id="17" name="Rectangle 5"/>
          <p:cNvSpPr/>
          <p:nvPr/>
        </p:nvSpPr>
        <p:spPr>
          <a:xfrm>
            <a:off x="5960259" y="3683667"/>
            <a:ext cx="3101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データセンターの</a:t>
            </a:r>
          </a:p>
          <a:p>
            <a:pPr algn="ctr"/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最適ソリューション</a:t>
            </a:r>
          </a:p>
          <a:p>
            <a:pPr algn="ctr"/>
            <a:r>
              <a:rPr lang="en-US" altLang="ja-JP" sz="16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</a:t>
            </a:r>
            <a:r>
              <a:rPr lang="ja-JP" altLang="en-US" sz="16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 シリーズ</a:t>
            </a:r>
            <a:endParaRPr lang="ja-JP" altLang="en-US" sz="1600" b="1" dirty="0">
              <a:solidFill>
                <a:schemeClr val="accent5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6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0" descr="N2k family photo Oct1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446" y="1748868"/>
            <a:ext cx="843074" cy="429593"/>
          </a:xfrm>
          <a:prstGeom prst="rect">
            <a:avLst/>
          </a:prstGeom>
        </p:spPr>
      </p:pic>
      <p:pic>
        <p:nvPicPr>
          <p:cNvPr id="6" name="Picture 2" descr="C:\Users\ddhillon\Documents\7000\images\Nexus family with 7004.pn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723" y="825901"/>
            <a:ext cx="1288790" cy="8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641395" y="2002619"/>
            <a:ext cx="987688" cy="355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6113" tIns="23056" rIns="46113" bIns="23056">
            <a:spAutoFit/>
          </a:bodyPr>
          <a:lstStyle/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</a:t>
            </a:r>
            <a:r>
              <a:rPr lang="en-US" altLang="ja-JP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5500/</a:t>
            </a: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5600</a:t>
            </a:r>
            <a:endParaRPr lang="en-US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8" name="Group 23"/>
          <p:cNvGrpSpPr>
            <a:grpSpLocks/>
          </p:cNvGrpSpPr>
          <p:nvPr/>
        </p:nvGrpSpPr>
        <p:grpSpPr>
          <a:xfrm>
            <a:off x="3475291" y="1613179"/>
            <a:ext cx="1153792" cy="377461"/>
            <a:chOff x="7612024" y="2622150"/>
            <a:chExt cx="1247495" cy="748718"/>
          </a:xfrm>
        </p:grpSpPr>
        <p:sp>
          <p:nvSpPr>
            <p:cNvPr id="9" name="Oval 124"/>
            <p:cNvSpPr/>
            <p:nvPr/>
          </p:nvSpPr>
          <p:spPr>
            <a:xfrm>
              <a:off x="7612024" y="3105490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03"/>
              <a:endPara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0" name="Picture 97" descr="N5K Family photo 2 Mar1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202" y="2622150"/>
              <a:ext cx="999865" cy="748718"/>
            </a:xfrm>
            <a:prstGeom prst="rect">
              <a:avLst/>
            </a:prstGeom>
          </p:spPr>
        </p:pic>
      </p:grp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4832641" y="1635006"/>
            <a:ext cx="1371600" cy="19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6113" tIns="23056" rIns="46113" bIns="23056">
            <a:spAutoFit/>
          </a:bodyPr>
          <a:lstStyle/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7000/7700</a:t>
            </a:r>
          </a:p>
        </p:txBody>
      </p:sp>
      <p:grpSp>
        <p:nvGrpSpPr>
          <p:cNvPr id="12" name="Group 24"/>
          <p:cNvGrpSpPr>
            <a:grpSpLocks/>
          </p:cNvGrpSpPr>
          <p:nvPr/>
        </p:nvGrpSpPr>
        <p:grpSpPr>
          <a:xfrm>
            <a:off x="2370992" y="1815015"/>
            <a:ext cx="982378" cy="409698"/>
            <a:chOff x="6285542" y="2560502"/>
            <a:chExt cx="1247495" cy="871847"/>
          </a:xfrm>
        </p:grpSpPr>
        <p:sp>
          <p:nvSpPr>
            <p:cNvPr id="13" name="Oval 123"/>
            <p:cNvSpPr/>
            <p:nvPr/>
          </p:nvSpPr>
          <p:spPr>
            <a:xfrm>
              <a:off x="6285542" y="3011286"/>
              <a:ext cx="1247495" cy="2076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03"/>
              <a:endPara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4" name="Picture 54" descr="N3k family Oct1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358" y="2560502"/>
              <a:ext cx="999865" cy="871847"/>
            </a:xfrm>
            <a:prstGeom prst="rect">
              <a:avLst/>
            </a:prstGeom>
          </p:spPr>
        </p:pic>
      </p:grp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2286000" y="2150476"/>
            <a:ext cx="1384256" cy="5036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6113" tIns="23056" rIns="46113" bIns="23056">
            <a:spAutoFit/>
          </a:bodyPr>
          <a:lstStyle/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</a:t>
            </a:r>
          </a:p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3100</a:t>
            </a:r>
            <a:r>
              <a:rPr lang="en-US" altLang="ja-JP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/3200</a:t>
            </a:r>
            <a:endParaRPr lang="en-US" altLang="ja-JP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/3500</a:t>
            </a:r>
            <a:endParaRPr lang="en-US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1333574" y="2147022"/>
            <a:ext cx="959593" cy="351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6113" tIns="23056" rIns="46113" bIns="23056">
            <a:spAutoFit/>
          </a:bodyPr>
          <a:lstStyle/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</a:t>
            </a:r>
          </a:p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00/2300</a:t>
            </a:r>
            <a:endParaRPr lang="en-US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766" y="168315"/>
            <a:ext cx="8345488" cy="731837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</a:t>
            </a:r>
            <a:r>
              <a:rPr lang="ja-JP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ートフォリオ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8" name="Picture 9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474" y="1592958"/>
            <a:ext cx="753372" cy="37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6867728" y="1365765"/>
            <a:ext cx="1517515" cy="489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6117" tIns="23058" rIns="46117" bIns="23058">
            <a:spAutoFit/>
          </a:bodyPr>
          <a:lstStyle/>
          <a:p>
            <a:pPr algn="ctr" defTabSz="342925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9</a:t>
            </a:r>
            <a:r>
              <a:rPr lang="en-US" altLang="ja-JP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00</a:t>
            </a:r>
            <a:r>
              <a:rPr lang="en-US" altLang="ja-JP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/9300/9500</a:t>
            </a:r>
            <a:endParaRPr lang="en-US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 defTabSz="342925" eaLnBrk="0" hangingPunct="0">
              <a:lnSpc>
                <a:spcPct val="90000"/>
              </a:lnSpc>
            </a:pPr>
            <a:r>
              <a:rPr lang="en-US" sz="1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APIC</a:t>
            </a:r>
            <a:endParaRPr lang="en-US" sz="1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Oval 133"/>
          <p:cNvSpPr/>
          <p:nvPr/>
        </p:nvSpPr>
        <p:spPr>
          <a:xfrm>
            <a:off x="6094259" y="1442411"/>
            <a:ext cx="470176" cy="177310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4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9" rIns="68457" bIns="34229" rtlCol="0" anchor="ctr"/>
          <a:lstStyle/>
          <a:p>
            <a:pPr algn="ctr" defTabSz="684637"/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Oval 134"/>
          <p:cNvSpPr/>
          <p:nvPr/>
        </p:nvSpPr>
        <p:spPr>
          <a:xfrm>
            <a:off x="5773168" y="1404893"/>
            <a:ext cx="470176" cy="177310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4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9" rIns="68457" bIns="34229" rtlCol="0" anchor="ctr"/>
          <a:lstStyle/>
          <a:p>
            <a:pPr algn="ctr" defTabSz="684637"/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Oval 135"/>
          <p:cNvSpPr/>
          <p:nvPr/>
        </p:nvSpPr>
        <p:spPr>
          <a:xfrm>
            <a:off x="5437482" y="1378096"/>
            <a:ext cx="470176" cy="177310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4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9" rIns="68457" bIns="34229" rtlCol="0" anchor="ctr"/>
          <a:lstStyle/>
          <a:p>
            <a:pPr algn="ctr" defTabSz="684637"/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3" name="Picture 109" descr="KN59024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602" b="-22227"/>
          <a:stretch/>
        </p:blipFill>
        <p:spPr>
          <a:xfrm>
            <a:off x="2426517" y="1378096"/>
            <a:ext cx="835457" cy="278411"/>
          </a:xfrm>
          <a:prstGeom prst="rect">
            <a:avLst/>
          </a:prstGeom>
        </p:spPr>
      </p:pic>
      <p:pic>
        <p:nvPicPr>
          <p:cNvPr id="24" name="Picture 9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5784603" y="866209"/>
            <a:ext cx="679214" cy="732445"/>
          </a:xfrm>
          <a:prstGeom prst="rect">
            <a:avLst/>
          </a:prstGeom>
          <a:effectLst/>
        </p:spPr>
      </p:pic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553471" y="2114886"/>
            <a:ext cx="647182" cy="351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6113" tIns="23056" rIns="46113" bIns="23056">
            <a:spAutoFit/>
          </a:bodyPr>
          <a:lstStyle/>
          <a:p>
            <a:pPr algn="ctr" defTabSz="342889" eaLnBrk="0" hangingPunct="0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1000V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>
          <a:xfrm>
            <a:off x="620084" y="1705551"/>
            <a:ext cx="571500" cy="380988"/>
            <a:chOff x="6581538" y="3564353"/>
            <a:chExt cx="577718" cy="576996"/>
          </a:xfrm>
        </p:grpSpPr>
        <p:sp>
          <p:nvSpPr>
            <p:cNvPr id="27" name="Rounded Rectangle 129"/>
            <p:cNvSpPr/>
            <p:nvPr/>
          </p:nvSpPr>
          <p:spPr>
            <a:xfrm rot="831828">
              <a:off x="6581538" y="3952298"/>
              <a:ext cx="577718" cy="1890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000000">
                    <a:alpha val="7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03"/>
              <a:endPara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8" name="Picture 11" descr="C:\Documents and Settings\nealm\My Documents\CMO\1000V-Box.gif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089" y="3564353"/>
              <a:ext cx="497541" cy="56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1"/>
          <p:cNvGrpSpPr/>
          <p:nvPr/>
        </p:nvGrpSpPr>
        <p:grpSpPr>
          <a:xfrm>
            <a:off x="210404" y="2502527"/>
            <a:ext cx="8675601" cy="932894"/>
            <a:chOff x="322027" y="4212061"/>
            <a:chExt cx="11564456" cy="1243858"/>
          </a:xfrm>
        </p:grpSpPr>
        <p:sp>
          <p:nvSpPr>
            <p:cNvPr id="30" name="Trapezoid 98"/>
            <p:cNvSpPr/>
            <p:nvPr/>
          </p:nvSpPr>
          <p:spPr>
            <a:xfrm>
              <a:off x="336477" y="4212061"/>
              <a:ext cx="11550005" cy="529690"/>
            </a:xfrm>
            <a:prstGeom prst="trapezoid">
              <a:avLst>
                <a:gd name="adj" fmla="val 194543"/>
              </a:avLst>
            </a:prstGeom>
            <a:gradFill flip="none" rotWithShape="1">
              <a:gsLst>
                <a:gs pos="0">
                  <a:srgbClr val="5CA3DA">
                    <a:shade val="30000"/>
                    <a:satMod val="115000"/>
                    <a:alpha val="0"/>
                  </a:srgbClr>
                </a:gs>
                <a:gs pos="100000">
                  <a:srgbClr val="5CA3DA">
                    <a:alpha val="65000"/>
                  </a:srgb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603"/>
              <a:endParaRPr lang="en-US" sz="1200" kern="0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1" name="Rectangle 94"/>
            <p:cNvSpPr/>
            <p:nvPr/>
          </p:nvSpPr>
          <p:spPr>
            <a:xfrm>
              <a:off x="336477" y="4738145"/>
              <a:ext cx="11550006" cy="717774"/>
            </a:xfrm>
            <a:prstGeom prst="rect">
              <a:avLst/>
            </a:prstGeom>
            <a:gradFill flip="none" rotWithShape="1">
              <a:gsLst>
                <a:gs pos="0">
                  <a:srgbClr val="5CA3DA">
                    <a:shade val="30000"/>
                    <a:satMod val="115000"/>
                    <a:alpha val="35000"/>
                  </a:srgbClr>
                </a:gs>
                <a:gs pos="100000">
                  <a:srgbClr val="5CA3DA">
                    <a:alpha val="65000"/>
                  </a:srgbClr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603"/>
              <a:endParaRPr lang="en-US" sz="1200" kern="0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32" name="Group 99"/>
            <p:cNvGrpSpPr/>
            <p:nvPr/>
          </p:nvGrpSpPr>
          <p:grpSpPr>
            <a:xfrm>
              <a:off x="322027" y="4496904"/>
              <a:ext cx="2374714" cy="959015"/>
              <a:chOff x="5079682" y="1930328"/>
              <a:chExt cx="1010638" cy="2022574"/>
            </a:xfrm>
          </p:grpSpPr>
          <p:sp>
            <p:nvSpPr>
              <p:cNvPr id="44" name="Right Triangle 100"/>
              <p:cNvSpPr/>
              <p:nvPr/>
            </p:nvSpPr>
            <p:spPr>
              <a:xfrm>
                <a:off x="5079682" y="1930328"/>
                <a:ext cx="1010638" cy="2022573"/>
              </a:xfrm>
              <a:prstGeom prst="rtTriangle">
                <a:avLst/>
              </a:prstGeom>
              <a:solidFill>
                <a:srgbClr val="000000">
                  <a:alpha val="14902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603">
                  <a:defRPr/>
                </a:pPr>
                <a:endParaRPr lang="en-US" sz="900" kern="0" dirty="0">
                  <a:solidFill>
                    <a:srgbClr val="E7E6E6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" name="Right Triangle 101"/>
              <p:cNvSpPr/>
              <p:nvPr/>
            </p:nvSpPr>
            <p:spPr>
              <a:xfrm>
                <a:off x="5080550" y="2819228"/>
                <a:ext cx="591014" cy="1133674"/>
              </a:xfrm>
              <a:prstGeom prst="rtTriangle">
                <a:avLst/>
              </a:prstGeom>
              <a:solidFill>
                <a:srgbClr val="000000">
                  <a:alpha val="14902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603">
                  <a:defRPr/>
                </a:pPr>
                <a:endParaRPr lang="en-US" sz="900" kern="0" dirty="0">
                  <a:solidFill>
                    <a:srgbClr val="E7E6E6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Snip Diagonal Corner Rectangle 103"/>
            <p:cNvSpPr/>
            <p:nvPr/>
          </p:nvSpPr>
          <p:spPr>
            <a:xfrm>
              <a:off x="435395" y="4841947"/>
              <a:ext cx="3862086" cy="558006"/>
            </a:xfrm>
            <a:prstGeom prst="snip2DiagRect">
              <a:avLst/>
            </a:prstGeom>
            <a:solidFill>
              <a:srgbClr val="000000">
                <a:alpha val="34902"/>
              </a:srgbClr>
            </a:solidFill>
            <a:ln w="19050" cap="flat" cmpd="sng" algn="ctr">
              <a:gradFill flip="none" rotWithShape="1">
                <a:gsLst>
                  <a:gs pos="0">
                    <a:srgbClr val="FFFFFF">
                      <a:alpha val="3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603"/>
              <a:endParaRPr lang="en-US" sz="1200" kern="0" dirty="0">
                <a:solidFill>
                  <a:srgbClr val="E7E6E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Rectangle 139"/>
            <p:cNvSpPr/>
            <p:nvPr/>
          </p:nvSpPr>
          <p:spPr>
            <a:xfrm>
              <a:off x="1825690" y="4826122"/>
              <a:ext cx="908239" cy="377256"/>
            </a:xfrm>
            <a:prstGeom prst="rect">
              <a:avLst/>
            </a:prstGeom>
          </p:spPr>
          <p:txBody>
            <a:bodyPr wrap="square" lIns="91440" tIns="91440" bIns="91440" anchor="ctr">
              <a:noAutofit/>
            </a:bodyPr>
            <a:lstStyle/>
            <a:p>
              <a:pPr algn="ctr" defTabSz="684603">
                <a:lnSpc>
                  <a:spcPct val="90000"/>
                </a:lnSpc>
              </a:pPr>
              <a:r>
                <a:rPr lang="en-US" sz="800" b="1" dirty="0">
                  <a:ln w="1905"/>
                  <a:solidFill>
                    <a:srgbClr val="FFC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OPEN</a:t>
              </a:r>
            </a:p>
          </p:txBody>
        </p:sp>
        <p:sp>
          <p:nvSpPr>
            <p:cNvPr id="35" name="Rectangle 2"/>
            <p:cNvSpPr/>
            <p:nvPr/>
          </p:nvSpPr>
          <p:spPr>
            <a:xfrm>
              <a:off x="603122" y="5061749"/>
              <a:ext cx="3607312" cy="328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4637"/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APIs/Open Source/Application </a:t>
              </a:r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Policy Model </a:t>
              </a:r>
            </a:p>
          </p:txBody>
        </p:sp>
        <p:grpSp>
          <p:nvGrpSpPr>
            <p:cNvPr id="36" name="Group 9"/>
            <p:cNvGrpSpPr/>
            <p:nvPr/>
          </p:nvGrpSpPr>
          <p:grpSpPr>
            <a:xfrm>
              <a:off x="4685647" y="4826122"/>
              <a:ext cx="3310277" cy="573832"/>
              <a:chOff x="4981614" y="4826122"/>
              <a:chExt cx="3310277" cy="573832"/>
            </a:xfrm>
          </p:grpSpPr>
          <p:sp>
            <p:nvSpPr>
              <p:cNvPr id="41" name="Snip Diagonal Corner Rectangle 150"/>
              <p:cNvSpPr/>
              <p:nvPr/>
            </p:nvSpPr>
            <p:spPr>
              <a:xfrm>
                <a:off x="4981614" y="4841947"/>
                <a:ext cx="3310277" cy="558007"/>
              </a:xfrm>
              <a:prstGeom prst="snip2DiagRect">
                <a:avLst/>
              </a:prstGeom>
              <a:solidFill>
                <a:srgbClr val="000000">
                  <a:alpha val="34902"/>
                </a:srgbClr>
              </a:solidFill>
              <a:ln w="19050" cap="flat" cmpd="sng" algn="ctr">
                <a:gradFill flip="none" rotWithShape="1">
                  <a:gsLst>
                    <a:gs pos="0">
                      <a:srgbClr val="FFFFFF">
                        <a:alpha val="35000"/>
                      </a:srgbClr>
                    </a:gs>
                    <a:gs pos="100000">
                      <a:srgbClr val="FFFFFF">
                        <a:alpha val="1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603"/>
                <a:endParaRPr lang="en-US" sz="1200" kern="0" dirty="0">
                  <a:solidFill>
                    <a:srgbClr val="E7E6E6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151"/>
              <p:cNvSpPr/>
              <p:nvPr/>
            </p:nvSpPr>
            <p:spPr>
              <a:xfrm>
                <a:off x="5229929" y="4826122"/>
                <a:ext cx="2841102" cy="377256"/>
              </a:xfrm>
              <a:prstGeom prst="rect">
                <a:avLst/>
              </a:prstGeom>
            </p:spPr>
            <p:txBody>
              <a:bodyPr wrap="square" lIns="91440" tIns="91440" bIns="91440" anchor="ctr">
                <a:noAutofit/>
              </a:bodyPr>
              <a:lstStyle/>
              <a:p>
                <a:pPr algn="ctr" defTabSz="684603">
                  <a:lnSpc>
                    <a:spcPct val="90000"/>
                  </a:lnSpc>
                </a:pPr>
                <a:r>
                  <a:rPr lang="en-US" sz="800" b="1" dirty="0">
                    <a:ln w="1905"/>
                    <a:solidFill>
                      <a:srgbClr val="FFC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HIGH PERFORMANCE FABRIC</a:t>
                </a:r>
              </a:p>
            </p:txBody>
          </p:sp>
          <p:sp>
            <p:nvSpPr>
              <p:cNvPr id="43" name="Rectangle 152"/>
              <p:cNvSpPr/>
              <p:nvPr/>
            </p:nvSpPr>
            <p:spPr>
              <a:xfrm>
                <a:off x="5738316" y="5061749"/>
                <a:ext cx="1902164" cy="32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4637"/>
                <a:r>
                  <a:rPr lang="en-US" sz="1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1/10</a:t>
                </a:r>
                <a:r>
                  <a:rPr lang="en-US" altLang="ja-JP" sz="1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/25/50</a:t>
                </a:r>
                <a:r>
                  <a:rPr lang="en-US" sz="1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/40/100 </a:t>
                </a:r>
                <a:r>
                  <a:rPr lang="en-US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GE</a:t>
                </a:r>
              </a:p>
            </p:txBody>
          </p:sp>
        </p:grpSp>
        <p:grpSp>
          <p:nvGrpSpPr>
            <p:cNvPr id="37" name="Group 153"/>
            <p:cNvGrpSpPr/>
            <p:nvPr/>
          </p:nvGrpSpPr>
          <p:grpSpPr>
            <a:xfrm>
              <a:off x="8270535" y="4826122"/>
              <a:ext cx="3310277" cy="573832"/>
              <a:chOff x="4735241" y="4826122"/>
              <a:chExt cx="3310277" cy="573832"/>
            </a:xfrm>
          </p:grpSpPr>
          <p:sp>
            <p:nvSpPr>
              <p:cNvPr id="38" name="Snip Diagonal Corner Rectangle 154"/>
              <p:cNvSpPr/>
              <p:nvPr/>
            </p:nvSpPr>
            <p:spPr>
              <a:xfrm>
                <a:off x="4735241" y="4841947"/>
                <a:ext cx="3310277" cy="558007"/>
              </a:xfrm>
              <a:prstGeom prst="snip2DiagRect">
                <a:avLst/>
              </a:prstGeom>
              <a:solidFill>
                <a:srgbClr val="000000">
                  <a:alpha val="34902"/>
                </a:srgbClr>
              </a:solidFill>
              <a:ln w="19050" cap="flat" cmpd="sng" algn="ctr">
                <a:gradFill flip="none" rotWithShape="1">
                  <a:gsLst>
                    <a:gs pos="0">
                      <a:srgbClr val="FFFFFF">
                        <a:alpha val="35000"/>
                      </a:srgbClr>
                    </a:gs>
                    <a:gs pos="100000">
                      <a:srgbClr val="FFFFFF">
                        <a:alpha val="1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603"/>
                <a:endParaRPr lang="en-US" sz="1200" kern="0" dirty="0">
                  <a:solidFill>
                    <a:srgbClr val="E7E6E6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155"/>
              <p:cNvSpPr/>
              <p:nvPr/>
            </p:nvSpPr>
            <p:spPr>
              <a:xfrm>
                <a:off x="4983556" y="4826122"/>
                <a:ext cx="2841102" cy="377256"/>
              </a:xfrm>
              <a:prstGeom prst="rect">
                <a:avLst/>
              </a:prstGeom>
            </p:spPr>
            <p:txBody>
              <a:bodyPr wrap="square" lIns="91440" tIns="91440" bIns="91440" anchor="ctr">
                <a:noAutofit/>
              </a:bodyPr>
              <a:lstStyle/>
              <a:p>
                <a:pPr algn="ctr" defTabSz="684603">
                  <a:lnSpc>
                    <a:spcPct val="90000"/>
                  </a:lnSpc>
                </a:pPr>
                <a:r>
                  <a:rPr lang="en-US" sz="800" b="1" dirty="0">
                    <a:ln w="1905"/>
                    <a:solidFill>
                      <a:srgbClr val="FFC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SCALABLE SECURE SEGMENTATION</a:t>
                </a:r>
              </a:p>
            </p:txBody>
          </p:sp>
          <p:sp>
            <p:nvSpPr>
              <p:cNvPr id="40" name="Rectangle 156"/>
              <p:cNvSpPr/>
              <p:nvPr/>
            </p:nvSpPr>
            <p:spPr>
              <a:xfrm>
                <a:off x="6002182" y="5061749"/>
                <a:ext cx="803857" cy="32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4637"/>
                <a:r>
                  <a:rPr lang="en-US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VXLAN</a:t>
                </a:r>
              </a:p>
            </p:txBody>
          </p:sp>
        </p:grpSp>
      </p:grpSp>
      <p:sp>
        <p:nvSpPr>
          <p:cNvPr id="46" name="Rectangle 19"/>
          <p:cNvSpPr>
            <a:spLocks noChangeArrowheads="1"/>
          </p:cNvSpPr>
          <p:nvPr/>
        </p:nvSpPr>
        <p:spPr bwMode="auto">
          <a:xfrm flipH="1">
            <a:off x="207675" y="3877658"/>
            <a:ext cx="8666291" cy="686171"/>
          </a:xfrm>
          <a:prstGeom prst="rect">
            <a:avLst/>
          </a:prstGeom>
          <a:gradFill flip="none" rotWithShape="1">
            <a:gsLst>
              <a:gs pos="100000">
                <a:srgbClr val="E7E6E6">
                  <a:alpha val="50000"/>
                  <a:lumMod val="40000"/>
                </a:srgbClr>
              </a:gs>
              <a:gs pos="0">
                <a:srgbClr val="1F1F1F">
                  <a:alpha val="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457" tIns="34229" rIns="68457" bIns="34229" rtlCol="0" anchor="ctr"/>
          <a:lstStyle/>
          <a:p>
            <a:pPr algn="ctr" defTabSz="684603"/>
            <a:endParaRPr lang="en-US" kern="0" dirty="0">
              <a:solidFill>
                <a:srgbClr val="E7E6E6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270405" y="3964676"/>
            <a:ext cx="1608277" cy="634958"/>
          </a:xfrm>
          <a:prstGeom prst="rect">
            <a:avLst/>
          </a:prstGeom>
          <a:solidFill>
            <a:srgbClr val="000000">
              <a:alpha val="34902"/>
            </a:srgbClr>
          </a:solidFill>
          <a:ln w="19050" cap="flat" cmpd="sng" algn="ctr">
            <a:gradFill flip="none" rotWithShape="1">
              <a:gsLst>
                <a:gs pos="0">
                  <a:srgbClr val="FFFFFF">
                    <a:alpha val="73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01600" dist="114300" dir="16200000" rotWithShape="0">
              <a:prstClr val="black">
                <a:alpha val="40000"/>
              </a:prstClr>
            </a:outerShdw>
          </a:effectLst>
        </p:spPr>
        <p:txBody>
          <a:bodyPr lIns="68457" tIns="34229" rIns="68457" bIns="34229" rtlCol="0" anchor="t"/>
          <a:lstStyle>
            <a:defPPr>
              <a:defRPr lang="en-US"/>
            </a:defPPr>
            <a:lvl1pPr marR="0" lvl="0" indent="0" algn="ctr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iscoSans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Resilient, Scalable Fabric</a:t>
            </a: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2003565" y="3964676"/>
            <a:ext cx="1608277" cy="634958"/>
          </a:xfrm>
          <a:prstGeom prst="rect">
            <a:avLst/>
          </a:prstGeom>
          <a:solidFill>
            <a:srgbClr val="000000">
              <a:alpha val="34902"/>
            </a:srgbClr>
          </a:solidFill>
          <a:ln w="19050" cap="flat" cmpd="sng" algn="ctr">
            <a:gradFill flip="none" rotWithShape="1">
              <a:gsLst>
                <a:gs pos="0">
                  <a:srgbClr val="FFFFFF">
                    <a:alpha val="73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01600" dist="114300" dir="16200000" rotWithShape="0">
              <a:prstClr val="black">
                <a:alpha val="40000"/>
              </a:prstClr>
            </a:outerShdw>
          </a:effectLst>
        </p:spPr>
        <p:txBody>
          <a:bodyPr lIns="68457" tIns="34229" rIns="68457" bIns="34229" rtlCol="0" anchor="t"/>
          <a:lstStyle>
            <a:defPPr>
              <a:defRPr lang="en-US"/>
            </a:defPPr>
            <a:lvl1pPr marR="0" lvl="0" indent="0" algn="ctr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iscoSans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Workload Mobility </a:t>
            </a: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Within/Across 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DCs</a:t>
            </a: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3736726" y="3964676"/>
            <a:ext cx="1608277" cy="634958"/>
          </a:xfrm>
          <a:prstGeom prst="rect">
            <a:avLst/>
          </a:prstGeom>
          <a:solidFill>
            <a:srgbClr val="000000">
              <a:alpha val="34902"/>
            </a:srgbClr>
          </a:solidFill>
          <a:ln w="19050" cap="flat" cmpd="sng" algn="ctr">
            <a:gradFill flip="none" rotWithShape="1">
              <a:gsLst>
                <a:gs pos="0">
                  <a:srgbClr val="FFFFFF">
                    <a:alpha val="73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01600" dist="114300" dir="16200000" rotWithShape="0">
              <a:prstClr val="black">
                <a:alpha val="40000"/>
              </a:prstClr>
            </a:outerShdw>
          </a:effectLst>
        </p:spPr>
        <p:txBody>
          <a:bodyPr lIns="68457" tIns="34229" rIns="68457" bIns="34229" rtlCol="0" anchor="t"/>
          <a:lstStyle>
            <a:defPPr>
              <a:defRPr lang="en-US"/>
            </a:defPPr>
            <a:lvl1pPr marR="0" lvl="0" indent="0" algn="ctr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iscoSans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LAN/SAN Convergence</a:t>
            </a: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469886" y="3964676"/>
            <a:ext cx="1608277" cy="634958"/>
          </a:xfrm>
          <a:prstGeom prst="rect">
            <a:avLst/>
          </a:prstGeom>
          <a:solidFill>
            <a:srgbClr val="000000">
              <a:alpha val="34902"/>
            </a:srgbClr>
          </a:solidFill>
          <a:ln w="19050" cap="flat" cmpd="sng" algn="ctr">
            <a:gradFill flip="none" rotWithShape="1">
              <a:gsLst>
                <a:gs pos="0">
                  <a:srgbClr val="FFFFFF">
                    <a:alpha val="73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01600" dist="114300" dir="16200000" rotWithShape="0">
              <a:prstClr val="black">
                <a:alpha val="40000"/>
              </a:prstClr>
            </a:outerShdw>
          </a:effectLst>
        </p:spPr>
        <p:txBody>
          <a:bodyPr lIns="68457" tIns="34229" rIns="68457" bIns="34229" rtlCol="0" anchor="t"/>
          <a:lstStyle>
            <a:defPPr>
              <a:defRPr lang="en-US"/>
            </a:defPPr>
            <a:lvl1pPr marR="0" lvl="0" indent="0" algn="ctr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iscoSans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Operational Efficiency—P-V-C</a:t>
            </a: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7203047" y="3964676"/>
            <a:ext cx="1608277" cy="634958"/>
          </a:xfrm>
          <a:prstGeom prst="rect">
            <a:avLst/>
          </a:prstGeom>
          <a:solidFill>
            <a:srgbClr val="000000">
              <a:alpha val="34902"/>
            </a:srgbClr>
          </a:solidFill>
          <a:ln w="19050" cap="flat" cmpd="sng" algn="ctr">
            <a:gradFill flip="none" rotWithShape="1">
              <a:gsLst>
                <a:gs pos="0">
                  <a:srgbClr val="FFFFFF">
                    <a:alpha val="73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01600" dist="114300" dir="16200000" rotWithShape="0">
              <a:prstClr val="black">
                <a:alpha val="40000"/>
              </a:prstClr>
            </a:outerShdw>
          </a:effectLst>
        </p:spPr>
        <p:txBody>
          <a:bodyPr lIns="68457" tIns="34229" rIns="68457" bIns="34229" rtlCol="0" anchor="t"/>
          <a:lstStyle>
            <a:defPPr>
              <a:defRPr lang="en-US"/>
            </a:defPPr>
            <a:lvl1pPr marR="0" lvl="0" indent="0" algn="ctr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iscoSans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Architectural Flexibility</a:t>
            </a:r>
          </a:p>
        </p:txBody>
      </p:sp>
      <p:pic>
        <p:nvPicPr>
          <p:cNvPr id="53" name="Picture 1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21" y="1136312"/>
            <a:ext cx="1021774" cy="674724"/>
          </a:xfrm>
          <a:prstGeom prst="rect">
            <a:avLst/>
          </a:prstGeom>
        </p:spPr>
      </p:pic>
      <p:pic>
        <p:nvPicPr>
          <p:cNvPr id="54" name="Picture 3" descr="C:\RaviFolders\Insiemi\Duranphotos\KO23267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09" y="621193"/>
            <a:ext cx="1846095" cy="8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61" y="287103"/>
            <a:ext cx="590700" cy="56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02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B43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8161" y="1008661"/>
            <a:ext cx="8277344" cy="1124939"/>
          </a:xfrm>
        </p:spPr>
        <p:txBody>
          <a:bodyPr/>
          <a:lstStyle/>
          <a:p>
            <a:pPr marL="57136" indent="0">
              <a:buNone/>
            </a:pP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 Catalyst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にはない</a:t>
            </a:r>
            <a:r>
              <a:rPr lang="ja-JP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データセンター向け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ACI/</a:t>
            </a:r>
            <a:r>
              <a:rPr lang="en-US" altLang="ja-JP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 Path/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FEX/VDC/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vPC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/VXLAN/OTV/LISP/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ユニファイド ポート</a:t>
            </a:r>
            <a:r>
              <a:rPr lang="en-US" altLang="ja-JP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等</a:t>
            </a:r>
            <a:endParaRPr lang="en-US" altLang="ja-JP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サーバラック収容できるよう、サーバと同じ</a:t>
            </a:r>
            <a:r>
              <a:rPr lang="ja-JP" alt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前後エアーフロー</a:t>
            </a:r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30886" y="341313"/>
            <a:ext cx="8345488" cy="731837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Catalyst</a:t>
            </a:r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との違い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なぜ</a:t>
            </a:r>
            <a:r>
              <a:rPr kumimoji="1"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？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41" y="938146"/>
            <a:ext cx="2295337" cy="12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582682" y="2290239"/>
            <a:ext cx="4535486" cy="2524118"/>
          </a:xfrm>
          <a:prstGeom prst="rect">
            <a:avLst/>
          </a:prstGeom>
          <a:solidFill>
            <a:srgbClr val="7030A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FFFFFF"/>
              </a:buClr>
              <a:buFont typeface="Arial" charset="0"/>
              <a:buNone/>
            </a:pPr>
            <a:endParaRPr lang="ja-JP" altLang="ja-JP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86" y="2772845"/>
            <a:ext cx="3844684" cy="1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Rounded Rectangle 102"/>
          <p:cNvGrpSpPr>
            <a:grpSpLocks/>
          </p:cNvGrpSpPr>
          <p:nvPr/>
        </p:nvGrpSpPr>
        <p:grpSpPr bwMode="auto">
          <a:xfrm>
            <a:off x="4880315" y="4276209"/>
            <a:ext cx="4132973" cy="336447"/>
            <a:chOff x="4143" y="2937"/>
            <a:chExt cx="1663" cy="395"/>
          </a:xfrm>
        </p:grpSpPr>
        <p:pic>
          <p:nvPicPr>
            <p:cNvPr id="69" name="Rounded Rectangle 10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937"/>
              <a:ext cx="166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 Box 107"/>
            <p:cNvSpPr txBox="1">
              <a:spLocks noChangeArrowheads="1"/>
            </p:cNvSpPr>
            <p:nvPr/>
          </p:nvSpPr>
          <p:spPr bwMode="auto">
            <a:xfrm rot="5400000">
              <a:off x="4848" y="2413"/>
              <a:ext cx="255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8E909E"/>
                </a:buClr>
                <a:buFont typeface="Arial" charset="0"/>
                <a:buNone/>
              </a:pPr>
              <a:endParaRPr lang="ja-JP" altLang="ja-JP" sz="1400" dirty="0">
                <a:solidFill>
                  <a:srgbClr val="8E909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</p:grpSp>
      <p:grpSp>
        <p:nvGrpSpPr>
          <p:cNvPr id="46" name="Rounded Rectangle 103"/>
          <p:cNvGrpSpPr>
            <a:grpSpLocks/>
          </p:cNvGrpSpPr>
          <p:nvPr/>
        </p:nvGrpSpPr>
        <p:grpSpPr bwMode="auto">
          <a:xfrm>
            <a:off x="4880315" y="4016421"/>
            <a:ext cx="4132973" cy="336447"/>
            <a:chOff x="4143" y="2632"/>
            <a:chExt cx="1663" cy="395"/>
          </a:xfrm>
        </p:grpSpPr>
        <p:pic>
          <p:nvPicPr>
            <p:cNvPr id="67" name="Rounded Rectangle 10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632"/>
              <a:ext cx="166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110"/>
            <p:cNvSpPr txBox="1">
              <a:spLocks noChangeArrowheads="1"/>
            </p:cNvSpPr>
            <p:nvPr/>
          </p:nvSpPr>
          <p:spPr bwMode="auto">
            <a:xfrm rot="5400000">
              <a:off x="4848" y="2096"/>
              <a:ext cx="255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8E909E"/>
                </a:buClr>
                <a:buFont typeface="Arial" charset="0"/>
                <a:buNone/>
              </a:pPr>
              <a:endParaRPr lang="ja-JP" altLang="ja-JP" sz="1400" dirty="0">
                <a:solidFill>
                  <a:srgbClr val="8E909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</p:grpSp>
      <p:grpSp>
        <p:nvGrpSpPr>
          <p:cNvPr id="47" name="Rounded Rectangle 104"/>
          <p:cNvGrpSpPr>
            <a:grpSpLocks/>
          </p:cNvGrpSpPr>
          <p:nvPr/>
        </p:nvGrpSpPr>
        <p:grpSpPr bwMode="auto">
          <a:xfrm>
            <a:off x="4890256" y="3720007"/>
            <a:ext cx="4140429" cy="336447"/>
            <a:chOff x="4147" y="2284"/>
            <a:chExt cx="1666" cy="395"/>
          </a:xfrm>
        </p:grpSpPr>
        <p:pic>
          <p:nvPicPr>
            <p:cNvPr id="65" name="Rounded Rectangle 10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2284"/>
              <a:ext cx="1666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113"/>
            <p:cNvSpPr txBox="1">
              <a:spLocks noChangeArrowheads="1"/>
            </p:cNvSpPr>
            <p:nvPr/>
          </p:nvSpPr>
          <p:spPr bwMode="auto">
            <a:xfrm rot="5400000">
              <a:off x="4851" y="1760"/>
              <a:ext cx="255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8E909E"/>
                </a:buClr>
                <a:buFont typeface="Arial" charset="0"/>
                <a:buNone/>
              </a:pPr>
              <a:endParaRPr lang="ja-JP" altLang="ja-JP" sz="1400" dirty="0">
                <a:solidFill>
                  <a:srgbClr val="8E909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</p:grpSp>
      <p:grpSp>
        <p:nvGrpSpPr>
          <p:cNvPr id="48" name="Rounded Rectangle 105"/>
          <p:cNvGrpSpPr>
            <a:grpSpLocks/>
          </p:cNvGrpSpPr>
          <p:nvPr/>
        </p:nvGrpSpPr>
        <p:grpSpPr bwMode="auto">
          <a:xfrm>
            <a:off x="4880315" y="3429555"/>
            <a:ext cx="4132973" cy="336447"/>
            <a:chOff x="4143" y="1943"/>
            <a:chExt cx="1663" cy="395"/>
          </a:xfrm>
        </p:grpSpPr>
        <p:pic>
          <p:nvPicPr>
            <p:cNvPr id="63" name="Rounded Rectangle 10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1943"/>
              <a:ext cx="166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116"/>
            <p:cNvSpPr txBox="1">
              <a:spLocks noChangeArrowheads="1"/>
            </p:cNvSpPr>
            <p:nvPr/>
          </p:nvSpPr>
          <p:spPr bwMode="auto">
            <a:xfrm rot="5400000">
              <a:off x="4848" y="1416"/>
              <a:ext cx="255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8E909E"/>
                </a:buClr>
                <a:buFont typeface="Arial" charset="0"/>
                <a:buNone/>
              </a:pPr>
              <a:endParaRPr lang="ja-JP" altLang="ja-JP" sz="1400" dirty="0">
                <a:solidFill>
                  <a:srgbClr val="8E909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</p:grpSp>
      <p:grpSp>
        <p:nvGrpSpPr>
          <p:cNvPr id="49" name="Rounded Rectangle 106"/>
          <p:cNvGrpSpPr>
            <a:grpSpLocks/>
          </p:cNvGrpSpPr>
          <p:nvPr/>
        </p:nvGrpSpPr>
        <p:grpSpPr bwMode="auto">
          <a:xfrm>
            <a:off x="4880315" y="3137400"/>
            <a:ext cx="4132973" cy="336447"/>
            <a:chOff x="4143" y="1600"/>
            <a:chExt cx="1663" cy="395"/>
          </a:xfrm>
        </p:grpSpPr>
        <p:pic>
          <p:nvPicPr>
            <p:cNvPr id="61" name="Rounded Rectangle 10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1600"/>
              <a:ext cx="166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119"/>
            <p:cNvSpPr txBox="1">
              <a:spLocks noChangeArrowheads="1"/>
            </p:cNvSpPr>
            <p:nvPr/>
          </p:nvSpPr>
          <p:spPr bwMode="auto">
            <a:xfrm rot="5400000">
              <a:off x="4848" y="1095"/>
              <a:ext cx="255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8E909E"/>
                </a:buClr>
                <a:buFont typeface="Arial" charset="0"/>
                <a:buNone/>
              </a:pPr>
              <a:endParaRPr lang="ja-JP" altLang="ja-JP" sz="1400" dirty="0">
                <a:solidFill>
                  <a:srgbClr val="8E909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</p:grpSp>
      <p:sp>
        <p:nvSpPr>
          <p:cNvPr id="50" name="Text Placeholder 5"/>
          <p:cNvSpPr txBox="1">
            <a:spLocks/>
          </p:cNvSpPr>
          <p:nvPr/>
        </p:nvSpPr>
        <p:spPr bwMode="auto">
          <a:xfrm>
            <a:off x="5076650" y="3169767"/>
            <a:ext cx="4060901" cy="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lnSpc>
                <a:spcPct val="95000"/>
              </a:lnSpc>
              <a:spcBef>
                <a:spcPts val="1438"/>
              </a:spcBef>
              <a:buClr>
                <a:srgbClr val="96CA4B"/>
              </a:buClr>
              <a:buSzPct val="90000"/>
              <a:buFont typeface="Arial" charset="0"/>
              <a:buNone/>
              <a:defRPr/>
            </a:pPr>
            <a:r>
              <a:rPr lang="ja-JP" alt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仮想環</a:t>
            </a:r>
            <a:r>
              <a:rPr lang="ja-JP" alt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境</a:t>
            </a:r>
            <a:r>
              <a:rPr lang="ja-JP" alt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対</a:t>
            </a:r>
            <a:r>
              <a:rPr lang="ja-JP" alt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応</a:t>
            </a:r>
            <a:endParaRPr lang="en-US" sz="1200" b="1" dirty="0">
              <a:solidFill>
                <a:srgbClr val="F2F2F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1" name="Text Placeholder 5"/>
          <p:cNvSpPr txBox="1">
            <a:spLocks/>
          </p:cNvSpPr>
          <p:nvPr/>
        </p:nvSpPr>
        <p:spPr bwMode="auto">
          <a:xfrm>
            <a:off x="5056768" y="3456812"/>
            <a:ext cx="3543969" cy="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lnSpc>
                <a:spcPct val="95000"/>
              </a:lnSpc>
              <a:spcBef>
                <a:spcPts val="1438"/>
              </a:spcBef>
              <a:buClr>
                <a:srgbClr val="96CA4B"/>
              </a:buClr>
              <a:buSzPct val="90000"/>
              <a:buFont typeface="Arial" charset="0"/>
              <a:buNone/>
              <a:defRPr/>
            </a:pPr>
            <a:r>
              <a:rPr lang="ja-JP" alt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仮想マシン モビリティ</a:t>
            </a:r>
            <a:endParaRPr lang="en-US" sz="1200" b="1" dirty="0">
              <a:solidFill>
                <a:srgbClr val="F2F2F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2" name="Text Placeholder 5"/>
          <p:cNvSpPr txBox="1">
            <a:spLocks/>
          </p:cNvSpPr>
          <p:nvPr/>
        </p:nvSpPr>
        <p:spPr bwMode="auto">
          <a:xfrm>
            <a:off x="5091561" y="3748967"/>
            <a:ext cx="3543969" cy="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lnSpc>
                <a:spcPct val="95000"/>
              </a:lnSpc>
              <a:spcBef>
                <a:spcPts val="1438"/>
              </a:spcBef>
              <a:buClr>
                <a:srgbClr val="96CA4B"/>
              </a:buClr>
              <a:buSzPct val="90000"/>
              <a:buFont typeface="Arial" charset="0"/>
              <a:buNone/>
              <a:defRPr/>
            </a:pPr>
            <a:r>
              <a:rPr 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LAN/SAN</a:t>
            </a:r>
            <a:r>
              <a:rPr lang="ja-JP" alt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の統合</a:t>
            </a:r>
            <a:endParaRPr lang="en-US" sz="1200" b="1" dirty="0">
              <a:solidFill>
                <a:srgbClr val="F2F2F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3" name="Text Placeholder 5"/>
          <p:cNvSpPr txBox="1">
            <a:spLocks/>
          </p:cNvSpPr>
          <p:nvPr/>
        </p:nvSpPr>
        <p:spPr bwMode="auto">
          <a:xfrm>
            <a:off x="5066709" y="4030901"/>
            <a:ext cx="3543969" cy="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lnSpc>
                <a:spcPct val="95000"/>
              </a:lnSpc>
              <a:spcBef>
                <a:spcPts val="1438"/>
              </a:spcBef>
              <a:buClr>
                <a:srgbClr val="96CA4B"/>
              </a:buClr>
              <a:buSzPct val="90000"/>
              <a:buFont typeface="Arial" charset="0"/>
              <a:buNone/>
              <a:defRPr/>
            </a:pPr>
            <a:r>
              <a:rPr lang="ja-JP" alt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スケーラビリティ、復元力</a:t>
            </a:r>
            <a:endParaRPr lang="en-US" sz="1200" b="1" dirty="0">
              <a:solidFill>
                <a:srgbClr val="F2F2F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4" name="Text Placeholder 5"/>
          <p:cNvSpPr txBox="1">
            <a:spLocks/>
          </p:cNvSpPr>
          <p:nvPr/>
        </p:nvSpPr>
        <p:spPr bwMode="auto">
          <a:xfrm>
            <a:off x="5086591" y="4313687"/>
            <a:ext cx="3543969" cy="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lnSpc>
                <a:spcPct val="95000"/>
              </a:lnSpc>
              <a:spcBef>
                <a:spcPts val="1438"/>
              </a:spcBef>
              <a:buClr>
                <a:srgbClr val="96CA4B"/>
              </a:buClr>
              <a:buSzPct val="90000"/>
              <a:buFont typeface="Arial" charset="0"/>
              <a:buNone/>
              <a:defRPr/>
            </a:pPr>
            <a:r>
              <a:rPr lang="ja-JP" altLang="en-US" sz="12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データセンターの統合、集約</a:t>
            </a:r>
            <a:endParaRPr lang="en-US" sz="1200" b="1" dirty="0">
              <a:solidFill>
                <a:srgbClr val="F2F2F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5" name="TextBox 112"/>
          <p:cNvSpPr txBox="1">
            <a:spLocks noChangeArrowheads="1"/>
          </p:cNvSpPr>
          <p:nvPr/>
        </p:nvSpPr>
        <p:spPr bwMode="auto">
          <a:xfrm>
            <a:off x="7628653" y="4321353"/>
            <a:ext cx="12666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F2F2F2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buClr>
                <a:srgbClr val="00206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 VDC, FEX, DCNM</a:t>
            </a:r>
          </a:p>
        </p:txBody>
      </p:sp>
      <p:sp>
        <p:nvSpPr>
          <p:cNvPr id="56" name="TextBox 113"/>
          <p:cNvSpPr txBox="1">
            <a:spLocks noChangeArrowheads="1"/>
          </p:cNvSpPr>
          <p:nvPr/>
        </p:nvSpPr>
        <p:spPr bwMode="auto">
          <a:xfrm>
            <a:off x="4461026" y="4051343"/>
            <a:ext cx="4408836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F2F2F2">
                <a:alpha val="75000"/>
              </a:srgb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2060"/>
              </a:buClr>
              <a:buFont typeface="Arial" charset="0"/>
              <a:buNone/>
              <a:defRPr/>
            </a:pPr>
            <a:r>
              <a:rPr lang="en-US" sz="9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  </a:t>
            </a:r>
            <a:r>
              <a:rPr lang="en-US" sz="9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FabricPath</a:t>
            </a:r>
            <a:r>
              <a:rPr lang="en-US" sz="9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, Wire </a:t>
            </a:r>
            <a:r>
              <a:rPr lang="en-US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Speed</a:t>
            </a: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7" name="TextBox 114"/>
          <p:cNvSpPr txBox="1">
            <a:spLocks noChangeArrowheads="1"/>
          </p:cNvSpPr>
          <p:nvPr/>
        </p:nvSpPr>
        <p:spPr bwMode="auto">
          <a:xfrm>
            <a:off x="7329450" y="3765150"/>
            <a:ext cx="1558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F2F2F2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buClr>
                <a:srgbClr val="00206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 Unified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Port, </a:t>
            </a:r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FCoE</a:t>
            </a:r>
            <a:r>
              <a:rPr lang="en-US" altLang="ja-JP" sz="1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/FC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8" name="TextBox 115"/>
          <p:cNvSpPr txBox="1">
            <a:spLocks noChangeArrowheads="1"/>
          </p:cNvSpPr>
          <p:nvPr/>
        </p:nvSpPr>
        <p:spPr bwMode="auto">
          <a:xfrm>
            <a:off x="7576151" y="3472144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F2F2F2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buClr>
                <a:srgbClr val="00206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LISP, VXLAN,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OTV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9" name="TextBox 116"/>
          <p:cNvSpPr txBox="1">
            <a:spLocks noChangeArrowheads="1"/>
          </p:cNvSpPr>
          <p:nvPr/>
        </p:nvSpPr>
        <p:spPr bwMode="auto">
          <a:xfrm>
            <a:off x="7909694" y="3169767"/>
            <a:ext cx="9909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F2F2F2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buClr>
                <a:srgbClr val="00206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 Nexus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1000v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0" name="TextBox 99"/>
          <p:cNvSpPr txBox="1">
            <a:spLocks noChangeArrowheads="1"/>
          </p:cNvSpPr>
          <p:nvPr/>
        </p:nvSpPr>
        <p:spPr bwMode="auto">
          <a:xfrm>
            <a:off x="6148184" y="2851207"/>
            <a:ext cx="15872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1AFF8E"/>
              </a:buClr>
              <a:buFont typeface="Arial" charset="0"/>
              <a:buNone/>
            </a:pPr>
            <a:r>
              <a:rPr lang="en-US" altLang="ja-JP" sz="1100" b="1" dirty="0">
                <a:solidFill>
                  <a:srgbClr val="1AFF8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Nexus </a:t>
            </a:r>
            <a:r>
              <a:rPr lang="en-US" altLang="ja-JP" sz="1100" b="1" dirty="0" err="1" smtClean="0">
                <a:solidFill>
                  <a:srgbClr val="1AFF8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Family:NX-OS</a:t>
            </a:r>
            <a:endParaRPr lang="en-US" altLang="ja-JP" sz="1100" b="1" dirty="0">
              <a:solidFill>
                <a:srgbClr val="1AFF8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8077" y="2291049"/>
            <a:ext cx="4574605" cy="2525054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FFFFFF"/>
              </a:buClr>
              <a:buFont typeface="Arial" charset="0"/>
              <a:buNone/>
            </a:pPr>
            <a:endParaRPr lang="ja-JP" altLang="ja-JP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141906" y="2755809"/>
            <a:ext cx="4277742" cy="1926691"/>
            <a:chOff x="-26" y="1152"/>
            <a:chExt cx="1706" cy="2262"/>
          </a:xfrm>
        </p:grpSpPr>
        <p:grpSp>
          <p:nvGrpSpPr>
            <p:cNvPr id="13" name="Rounded Rectangle 63"/>
            <p:cNvGrpSpPr>
              <a:grpSpLocks/>
            </p:cNvGrpSpPr>
            <p:nvPr/>
          </p:nvGrpSpPr>
          <p:grpSpPr bwMode="auto">
            <a:xfrm>
              <a:off x="23" y="1152"/>
              <a:ext cx="1570" cy="2020"/>
              <a:chOff x="23" y="1152"/>
              <a:chExt cx="1570" cy="2020"/>
            </a:xfrm>
          </p:grpSpPr>
          <p:pic>
            <p:nvPicPr>
              <p:cNvPr id="41" name="Rounded Rectangle 6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1152"/>
                <a:ext cx="1570" cy="2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72"/>
              <p:cNvSpPr txBox="1">
                <a:spLocks noChangeArrowheads="1"/>
              </p:cNvSpPr>
              <p:nvPr/>
            </p:nvSpPr>
            <p:spPr bwMode="auto">
              <a:xfrm>
                <a:off x="57" y="1174"/>
                <a:ext cx="1501" cy="1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8E909E"/>
                  </a:buClr>
                  <a:buFont typeface="Arial" charset="0"/>
                  <a:buNone/>
                </a:pPr>
                <a:endParaRPr lang="ja-JP" altLang="ja-JP" sz="1400" dirty="0">
                  <a:solidFill>
                    <a:srgbClr val="8E909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endParaRPr>
              </a:p>
            </p:txBody>
          </p:sp>
        </p:grpSp>
        <p:grpSp>
          <p:nvGrpSpPr>
            <p:cNvPr id="14" name="Rounded Rectangle 68"/>
            <p:cNvGrpSpPr>
              <a:grpSpLocks/>
            </p:cNvGrpSpPr>
            <p:nvPr/>
          </p:nvGrpSpPr>
          <p:grpSpPr bwMode="auto">
            <a:xfrm>
              <a:off x="-26" y="1594"/>
              <a:ext cx="1670" cy="411"/>
              <a:chOff x="-26" y="1594"/>
              <a:chExt cx="1670" cy="411"/>
            </a:xfrm>
          </p:grpSpPr>
          <p:pic>
            <p:nvPicPr>
              <p:cNvPr id="39" name="Rounded Rectangle 68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" y="1594"/>
                <a:ext cx="1670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Box 75"/>
              <p:cNvSpPr txBox="1">
                <a:spLocks noChangeArrowheads="1"/>
              </p:cNvSpPr>
              <p:nvPr/>
            </p:nvSpPr>
            <p:spPr bwMode="auto">
              <a:xfrm rot="5400000">
                <a:off x="674" y="1006"/>
                <a:ext cx="270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8E909E"/>
                  </a:buClr>
                  <a:buFont typeface="Arial" charset="0"/>
                  <a:buNone/>
                </a:pPr>
                <a:endParaRPr lang="ja-JP" altLang="ja-JP" sz="1400" dirty="0">
                  <a:solidFill>
                    <a:srgbClr val="8E909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endParaRPr>
              </a:p>
            </p:txBody>
          </p:sp>
        </p:grpSp>
        <p:grpSp>
          <p:nvGrpSpPr>
            <p:cNvPr id="15" name="Rounded Rectangle 69"/>
            <p:cNvGrpSpPr>
              <a:grpSpLocks/>
            </p:cNvGrpSpPr>
            <p:nvPr/>
          </p:nvGrpSpPr>
          <p:grpSpPr bwMode="auto">
            <a:xfrm>
              <a:off x="-26" y="1947"/>
              <a:ext cx="1670" cy="411"/>
              <a:chOff x="-26" y="1947"/>
              <a:chExt cx="1670" cy="411"/>
            </a:xfrm>
          </p:grpSpPr>
          <p:pic>
            <p:nvPicPr>
              <p:cNvPr id="37" name="Rounded Rectangle 6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" y="1947"/>
                <a:ext cx="1670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78"/>
              <p:cNvSpPr txBox="1">
                <a:spLocks noChangeArrowheads="1"/>
              </p:cNvSpPr>
              <p:nvPr/>
            </p:nvSpPr>
            <p:spPr bwMode="auto">
              <a:xfrm rot="5400000">
                <a:off x="674" y="1357"/>
                <a:ext cx="270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8E909E"/>
                  </a:buClr>
                  <a:buFont typeface="Arial" charset="0"/>
                  <a:buNone/>
                </a:pPr>
                <a:endParaRPr lang="ja-JP" altLang="ja-JP" sz="1400" dirty="0">
                  <a:solidFill>
                    <a:srgbClr val="8E909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endParaRPr>
              </a:p>
            </p:txBody>
          </p:sp>
        </p:grpSp>
        <p:grpSp>
          <p:nvGrpSpPr>
            <p:cNvPr id="16" name="Rounded Rectangle 70"/>
            <p:cNvGrpSpPr>
              <a:grpSpLocks/>
            </p:cNvGrpSpPr>
            <p:nvPr/>
          </p:nvGrpSpPr>
          <p:grpSpPr bwMode="auto">
            <a:xfrm>
              <a:off x="-26" y="2297"/>
              <a:ext cx="1670" cy="415"/>
              <a:chOff x="-26" y="2297"/>
              <a:chExt cx="1670" cy="415"/>
            </a:xfrm>
          </p:grpSpPr>
          <p:pic>
            <p:nvPicPr>
              <p:cNvPr id="35" name="Rounded Rectangle 70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" y="2297"/>
                <a:ext cx="167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81"/>
              <p:cNvSpPr txBox="1">
                <a:spLocks noChangeArrowheads="1"/>
              </p:cNvSpPr>
              <p:nvPr/>
            </p:nvSpPr>
            <p:spPr bwMode="auto">
              <a:xfrm rot="5400000">
                <a:off x="674" y="1710"/>
                <a:ext cx="270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8E909E"/>
                  </a:buClr>
                  <a:buFont typeface="Arial" charset="0"/>
                  <a:buNone/>
                </a:pPr>
                <a:endParaRPr lang="ja-JP" altLang="ja-JP" sz="1400" dirty="0">
                  <a:solidFill>
                    <a:srgbClr val="8E909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endParaRPr>
              </a:p>
            </p:txBody>
          </p:sp>
        </p:grpSp>
        <p:grpSp>
          <p:nvGrpSpPr>
            <p:cNvPr id="17" name="Rounded Rectangle 72"/>
            <p:cNvGrpSpPr>
              <a:grpSpLocks/>
            </p:cNvGrpSpPr>
            <p:nvPr/>
          </p:nvGrpSpPr>
          <p:grpSpPr bwMode="auto">
            <a:xfrm>
              <a:off x="-26" y="2650"/>
              <a:ext cx="1670" cy="411"/>
              <a:chOff x="-26" y="2650"/>
              <a:chExt cx="1670" cy="411"/>
            </a:xfrm>
          </p:grpSpPr>
          <p:pic>
            <p:nvPicPr>
              <p:cNvPr id="33" name="Rounded Rectangle 72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" y="2650"/>
                <a:ext cx="1670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84"/>
              <p:cNvSpPr txBox="1">
                <a:spLocks noChangeArrowheads="1"/>
              </p:cNvSpPr>
              <p:nvPr/>
            </p:nvSpPr>
            <p:spPr bwMode="auto">
              <a:xfrm rot="5400000">
                <a:off x="674" y="2061"/>
                <a:ext cx="270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8E909E"/>
                  </a:buClr>
                  <a:buFont typeface="Arial" charset="0"/>
                  <a:buNone/>
                </a:pPr>
                <a:endParaRPr lang="ja-JP" altLang="ja-JP" sz="1400" dirty="0">
                  <a:solidFill>
                    <a:srgbClr val="8E909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endParaRPr>
              </a:p>
            </p:txBody>
          </p:sp>
        </p:grpSp>
        <p:grpSp>
          <p:nvGrpSpPr>
            <p:cNvPr id="18" name="Rounded Rectangle 73"/>
            <p:cNvGrpSpPr>
              <a:grpSpLocks/>
            </p:cNvGrpSpPr>
            <p:nvPr/>
          </p:nvGrpSpPr>
          <p:grpSpPr bwMode="auto">
            <a:xfrm>
              <a:off x="-26" y="3003"/>
              <a:ext cx="1670" cy="411"/>
              <a:chOff x="-26" y="3003"/>
              <a:chExt cx="1670" cy="411"/>
            </a:xfrm>
          </p:grpSpPr>
          <p:pic>
            <p:nvPicPr>
              <p:cNvPr id="31" name="Rounded Rectangle 7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" y="3003"/>
                <a:ext cx="1670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 rot="5400000">
                <a:off x="674" y="2413"/>
                <a:ext cx="270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8E909E"/>
                  </a:buClr>
                  <a:buFont typeface="Arial" charset="0"/>
                  <a:buNone/>
                </a:pPr>
                <a:endParaRPr lang="ja-JP" altLang="ja-JP" sz="1400" dirty="0">
                  <a:solidFill>
                    <a:srgbClr val="8E909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endParaRPr>
              </a:p>
            </p:txBody>
          </p:sp>
        </p:grpSp>
        <p:sp>
          <p:nvSpPr>
            <p:cNvPr id="20" name="Text Placeholder 5"/>
            <p:cNvSpPr txBox="1">
              <a:spLocks/>
            </p:cNvSpPr>
            <p:nvPr/>
          </p:nvSpPr>
          <p:spPr bwMode="auto">
            <a:xfrm>
              <a:off x="36" y="1620"/>
              <a:ext cx="164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5000"/>
                </a:lnSpc>
                <a:spcBef>
                  <a:spcPts val="1438"/>
                </a:spcBef>
                <a:buClr>
                  <a:srgbClr val="96CA4B"/>
                </a:buClr>
                <a:buSzPct val="90000"/>
                <a:buFont typeface="Arial" charset="0"/>
                <a:buNone/>
                <a:defRPr/>
              </a:pPr>
              <a:r>
                <a:rPr lang="ja-JP" altLang="en-US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ユーザアクセス制御、分割</a:t>
              </a:r>
              <a:endParaRPr 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1" name="Text Placeholder 5"/>
            <p:cNvSpPr txBox="1">
              <a:spLocks/>
            </p:cNvSpPr>
            <p:nvPr/>
          </p:nvSpPr>
          <p:spPr bwMode="auto">
            <a:xfrm>
              <a:off x="36" y="1977"/>
              <a:ext cx="127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5000"/>
                </a:lnSpc>
                <a:spcBef>
                  <a:spcPts val="1438"/>
                </a:spcBef>
                <a:buClr>
                  <a:srgbClr val="96CA4B"/>
                </a:buClr>
                <a:buSzPct val="90000"/>
                <a:buFont typeface="Arial" charset="0"/>
                <a:buNone/>
                <a:defRPr/>
              </a:pPr>
              <a:r>
                <a:rPr lang="ja-JP" altLang="en-US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ビデオ インテリジェンス</a:t>
              </a:r>
              <a:endParaRPr 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2" name="Text Placeholder 5"/>
            <p:cNvSpPr txBox="1">
              <a:spLocks/>
            </p:cNvSpPr>
            <p:nvPr/>
          </p:nvSpPr>
          <p:spPr bwMode="auto">
            <a:xfrm>
              <a:off x="36" y="2329"/>
              <a:ext cx="15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5000"/>
                </a:lnSpc>
                <a:spcBef>
                  <a:spcPts val="1438"/>
                </a:spcBef>
                <a:buClr>
                  <a:srgbClr val="96CA4B"/>
                </a:buClr>
                <a:buSzPct val="90000"/>
                <a:buFont typeface="Arial" charset="0"/>
                <a:buNone/>
                <a:defRPr/>
              </a:pPr>
              <a:r>
                <a:rPr lang="ja-JP" altLang="en-US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有線</a:t>
              </a:r>
              <a:r>
                <a:rPr lang="en-US" altLang="ja-JP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/</a:t>
              </a:r>
              <a:r>
                <a:rPr lang="ja-JP" altLang="en-US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無線の統合</a:t>
              </a:r>
              <a:endParaRPr 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3" name="Text Placeholder 5"/>
            <p:cNvSpPr txBox="1">
              <a:spLocks/>
            </p:cNvSpPr>
            <p:nvPr/>
          </p:nvSpPr>
          <p:spPr bwMode="auto">
            <a:xfrm>
              <a:off x="-4" y="2679"/>
              <a:ext cx="127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5000"/>
                </a:lnSpc>
                <a:spcBef>
                  <a:spcPts val="1438"/>
                </a:spcBef>
                <a:buClr>
                  <a:srgbClr val="96CA4B"/>
                </a:buClr>
                <a:buSzPct val="90000"/>
                <a:buFont typeface="Arial" charset="0"/>
                <a:buNone/>
                <a:defRPr/>
              </a:pPr>
              <a:r>
                <a:rPr lang="en-US" sz="1200" b="1" dirty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</a:t>
              </a:r>
              <a:r>
                <a:rPr lang="ja-JP" altLang="en-US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アプリケーション可視性</a:t>
              </a:r>
              <a:endParaRPr 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4" name="Text Placeholder 5"/>
            <p:cNvSpPr txBox="1">
              <a:spLocks/>
            </p:cNvSpPr>
            <p:nvPr/>
          </p:nvSpPr>
          <p:spPr bwMode="auto">
            <a:xfrm>
              <a:off x="36" y="3028"/>
              <a:ext cx="127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5000"/>
                </a:lnSpc>
                <a:spcBef>
                  <a:spcPts val="1438"/>
                </a:spcBef>
                <a:buClr>
                  <a:srgbClr val="96CA4B"/>
                </a:buClr>
                <a:buSzPct val="90000"/>
                <a:buFont typeface="Arial" charset="0"/>
                <a:buNone/>
                <a:defRPr/>
              </a:pPr>
              <a:r>
                <a:rPr lang="en-US" altLang="ja-JP" sz="1200" b="1" dirty="0" err="1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PoE</a:t>
              </a:r>
              <a:r>
                <a:rPr lang="ja-JP" altLang="en-US" sz="1200" b="1" dirty="0" smtClean="0">
                  <a:solidFill>
                    <a:srgbClr val="F2F2F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対応</a:t>
              </a:r>
              <a:endParaRPr lang="en-US" sz="1200" b="1" dirty="0">
                <a:solidFill>
                  <a:srgbClr val="F2F2F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5" name="TextBox 80"/>
            <p:cNvSpPr txBox="1">
              <a:spLocks noChangeArrowheads="1"/>
            </p:cNvSpPr>
            <p:nvPr/>
          </p:nvSpPr>
          <p:spPr bwMode="auto">
            <a:xfrm>
              <a:off x="465" y="1258"/>
              <a:ext cx="6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1AFF8E"/>
                </a:buClr>
                <a:buFont typeface="Arial" charset="0"/>
                <a:buNone/>
              </a:pPr>
              <a:r>
                <a:rPr lang="en-US" altLang="ja-JP" sz="1100" b="1" dirty="0">
                  <a:solidFill>
                    <a:srgbClr val="1AFF8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Catalyst </a:t>
              </a:r>
              <a:r>
                <a:rPr lang="en-US" altLang="ja-JP" sz="1100" b="1" dirty="0" err="1" smtClean="0">
                  <a:solidFill>
                    <a:srgbClr val="1AFF8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Family:IOS</a:t>
              </a:r>
              <a:endParaRPr lang="en-US" altLang="ja-JP" sz="1100" b="1" dirty="0">
                <a:solidFill>
                  <a:srgbClr val="1AFF8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6" name="TextBox 81"/>
            <p:cNvSpPr txBox="1">
              <a:spLocks noChangeArrowheads="1"/>
            </p:cNvSpPr>
            <p:nvPr/>
          </p:nvSpPr>
          <p:spPr bwMode="auto">
            <a:xfrm>
              <a:off x="1182" y="1632"/>
              <a:ext cx="39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buClr>
                  <a:srgbClr val="F68B1F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</a:t>
              </a:r>
              <a:r>
                <a:rPr lang="en-US" sz="1000" b="1" dirty="0" err="1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802.1X</a:t>
              </a:r>
              <a:r>
                <a:rPr lang="en-US" sz="1000" b="1" dirty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/ </a:t>
              </a:r>
              <a:r>
                <a:rPr lang="en-US" sz="1000" b="1" dirty="0" err="1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EVN</a:t>
              </a:r>
              <a:endParaRPr lang="en-US" sz="1000" b="1" dirty="0">
                <a:solidFill>
                  <a:srgbClr val="F68B1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7" name="TextBox 84"/>
            <p:cNvSpPr txBox="1">
              <a:spLocks noChangeArrowheads="1"/>
            </p:cNvSpPr>
            <p:nvPr/>
          </p:nvSpPr>
          <p:spPr bwMode="auto">
            <a:xfrm>
              <a:off x="1281" y="1987"/>
              <a:ext cx="30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buClr>
                  <a:srgbClr val="FFFF00"/>
                </a:buClr>
                <a:buFont typeface="Arial" charset="0"/>
                <a:buNone/>
                <a:defRPr/>
              </a:pPr>
              <a:r>
                <a:rPr lang="en-US" sz="1000" dirty="0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</a:t>
              </a:r>
              <a:r>
                <a:rPr lang="en-US" sz="1000" b="1" dirty="0" err="1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Medianet</a:t>
              </a:r>
              <a:endParaRPr lang="en-US" sz="1000" b="1" dirty="0">
                <a:solidFill>
                  <a:srgbClr val="F68B1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8" name="TextBox 90"/>
            <p:cNvSpPr txBox="1">
              <a:spLocks noChangeArrowheads="1"/>
            </p:cNvSpPr>
            <p:nvPr/>
          </p:nvSpPr>
          <p:spPr bwMode="auto">
            <a:xfrm>
              <a:off x="787" y="2693"/>
              <a:ext cx="81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buClr>
                  <a:srgbClr val="F68B1F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Flexible </a:t>
              </a:r>
              <a:r>
                <a:rPr lang="en-US" sz="1000" b="1" dirty="0" err="1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NetFlow</a:t>
              </a:r>
              <a:r>
                <a:rPr lang="en-US" sz="1000" b="1" dirty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, NBAR, </a:t>
              </a:r>
              <a:r>
                <a:rPr lang="en-US" sz="1000" b="1" dirty="0" smtClean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NAM</a:t>
              </a:r>
              <a:endParaRPr lang="en-US" sz="1000" b="1" dirty="0">
                <a:solidFill>
                  <a:srgbClr val="F68B1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29" name="TextBox 91"/>
            <p:cNvSpPr txBox="1">
              <a:spLocks noChangeArrowheads="1"/>
            </p:cNvSpPr>
            <p:nvPr/>
          </p:nvSpPr>
          <p:spPr bwMode="auto">
            <a:xfrm>
              <a:off x="757" y="2340"/>
              <a:ext cx="83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buClr>
                  <a:srgbClr val="F68B1F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Wireless Controller Integration</a:t>
              </a:r>
            </a:p>
          </p:txBody>
        </p:sp>
        <p:sp>
          <p:nvSpPr>
            <p:cNvPr id="30" name="TextBox 92"/>
            <p:cNvSpPr txBox="1">
              <a:spLocks noChangeArrowheads="1"/>
            </p:cNvSpPr>
            <p:nvPr/>
          </p:nvSpPr>
          <p:spPr bwMode="auto">
            <a:xfrm>
              <a:off x="1034" y="3045"/>
              <a:ext cx="55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buClr>
                  <a:srgbClr val="F68B1F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 UPOE, </a:t>
              </a:r>
              <a:r>
                <a:rPr lang="en-US" sz="1000" b="1" dirty="0" err="1">
                  <a:solidFill>
                    <a:srgbClr val="F68B1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charset="0"/>
                </a:rPr>
                <a:t>EnergyWise</a:t>
              </a:r>
              <a:endParaRPr lang="en-US" sz="1000" b="1" dirty="0">
                <a:solidFill>
                  <a:srgbClr val="F68B1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endParaRPr>
            </a:p>
          </p:txBody>
        </p:sp>
      </p:grp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416719" y="2286454"/>
            <a:ext cx="3717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ja-JP" alt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キャンパス ネットワークの要件</a:t>
            </a:r>
            <a:endParaRPr lang="en-US" altLang="ja-JP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24475" y="2283364"/>
            <a:ext cx="4114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ja-JP" alt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データセンター ネットワークの要件</a:t>
            </a:r>
            <a:endParaRPr lang="en-US" altLang="ja-JP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5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37766" y="341313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Catalyst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との違い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なぜ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？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232456"/>
            <a:ext cx="8277344" cy="3168210"/>
          </a:xfrm>
        </p:spPr>
        <p:txBody>
          <a:bodyPr/>
          <a:lstStyle/>
          <a:p>
            <a:pPr marL="57136" indent="0">
              <a:buNone/>
            </a:pP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</a:t>
            </a:r>
            <a:r>
              <a:rPr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ービスを停止させな</a:t>
            </a:r>
            <a:r>
              <a:rPr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い堅牢性、可用性を兼ね備えた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NX-OS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</a:t>
            </a:r>
            <a:endParaRPr 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用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に開発され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た</a:t>
            </a:r>
            <a:r>
              <a:rPr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で、</a:t>
            </a:r>
            <a:r>
              <a:rPr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MDS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ような</a:t>
            </a:r>
            <a:r>
              <a:rPr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SAN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対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応製品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使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用され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ている「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SAN-OS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」をベースにし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た</a:t>
            </a:r>
            <a:r>
              <a:rPr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も</a:t>
            </a:r>
            <a:r>
              <a:rPr lang="ja-JP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endParaRPr lang="en-US" altLang="ja-JP" sz="14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モ</a:t>
            </a:r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ジュラー型のアーキテクチャ</a:t>
            </a:r>
            <a:r>
              <a:rPr lang="ja-JP" altLang="en-US" sz="1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を採用し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、各</a:t>
            </a:r>
            <a:r>
              <a:rPr lang="ja-JP" altLang="en-US" sz="1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プロセスは保護メモリ内で互いに独立し、各機能が個別に再起動可能なプロセスとして実行さ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れ、</a:t>
            </a:r>
            <a:r>
              <a:rPr lang="ja-JP" alt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プ</a:t>
            </a:r>
            <a:r>
              <a:rPr lang="ja-JP" alt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ロセスが他のプロセスの</a:t>
            </a:r>
            <a:r>
              <a:rPr lang="ja-JP" alt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エラー、障害</a:t>
            </a:r>
            <a:r>
              <a:rPr lang="ja-JP" alt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の影響を受けない</a:t>
            </a:r>
            <a:r>
              <a:rPr lang="ja-JP" altLang="en-US" sz="1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ため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、新</a:t>
            </a:r>
            <a:r>
              <a:rPr lang="ja-JP" altLang="en-US" sz="1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機能の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拡張、追加も容易</a:t>
            </a:r>
            <a:endParaRPr lang="en-US" altLang="ja-JP" sz="1400" dirty="0" smtClean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ストレージ プロトコルのサポート、</a:t>
            </a:r>
            <a:r>
              <a:rPr 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IOS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由来の馴染み深い</a:t>
            </a:r>
            <a:r>
              <a:rPr lang="en-US" altLang="ja-JP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パッ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チ</a:t>
            </a:r>
            <a:r>
              <a:rPr lang="en-US" altLang="ja-JP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400" dirty="0" err="1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SMU:Software</a:t>
            </a:r>
            <a:r>
              <a:rPr lang="en-US" altLang="ja-JP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Maintenance Upgrade)</a:t>
            </a:r>
            <a:r>
              <a:rPr lang="ja-JP" altLang="en-US" sz="14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対応</a:t>
            </a:r>
            <a:endParaRPr lang="en-US" sz="1400" dirty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22" y="3485372"/>
            <a:ext cx="5041558" cy="14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310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ea typeface="ＭＳ Ｐゴシック" panose="020B0600070205080204" pitchFamily="50" charset="-128"/>
              </a:rPr>
              <a:t>トポロジ 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/ </a:t>
            </a:r>
            <a:r>
              <a:rPr lang="ja-JP" altLang="en-US" dirty="0" smtClean="0">
                <a:ea typeface="ＭＳ Ｐゴシック" panose="020B0600070205080204" pitchFamily="50" charset="-128"/>
              </a:rPr>
              <a:t>機能紹介</a:t>
            </a:r>
            <a:endParaRPr lang="en-US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399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66" y="203084"/>
            <a:ext cx="8345488" cy="731837"/>
          </a:xfrm>
        </p:spPr>
        <p:txBody>
          <a:bodyPr/>
          <a:lstStyle/>
          <a:p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はモ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ジュラ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ー型もファブリック型も対応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924877" y="1727600"/>
            <a:ext cx="139900" cy="514350"/>
          </a:xfrm>
          <a:prstGeom prst="straightConnector1">
            <a:avLst/>
          </a:prstGeom>
          <a:ln w="19050" cmpd="sng">
            <a:solidFill>
              <a:srgbClr val="0096D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064777" y="1727600"/>
            <a:ext cx="821512" cy="514350"/>
          </a:xfrm>
          <a:prstGeom prst="straightConnector1">
            <a:avLst/>
          </a:prstGeom>
          <a:ln w="19050" cmpd="sng">
            <a:solidFill>
              <a:srgbClr val="0096D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130149" y="2521048"/>
            <a:ext cx="550867" cy="0"/>
          </a:xfrm>
          <a:prstGeom prst="straightConnector1">
            <a:avLst/>
          </a:prstGeom>
          <a:ln>
            <a:solidFill>
              <a:srgbClr val="0096D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215955" y="2800146"/>
            <a:ext cx="708922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215955" y="2800146"/>
            <a:ext cx="1670334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1924877" y="2800146"/>
            <a:ext cx="91387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016263" y="2800146"/>
            <a:ext cx="870026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1924877" y="2800146"/>
            <a:ext cx="948860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1924877" y="2800146"/>
            <a:ext cx="1749168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873737" y="2800146"/>
            <a:ext cx="12552" cy="5723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2805737" y="2756299"/>
            <a:ext cx="868308" cy="616220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2784499" y="1727600"/>
            <a:ext cx="101790" cy="514350"/>
          </a:xfrm>
          <a:prstGeom prst="straightConnector1">
            <a:avLst/>
          </a:prstGeom>
          <a:ln w="19050" cmpd="sng">
            <a:solidFill>
              <a:srgbClr val="0096D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1924877" y="1712385"/>
            <a:ext cx="828146" cy="529565"/>
          </a:xfrm>
          <a:prstGeom prst="straightConnector1">
            <a:avLst/>
          </a:prstGeom>
          <a:ln w="19050" cmpd="sng">
            <a:solidFill>
              <a:srgbClr val="0096D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76" idx="0"/>
            <a:endCxn id="174" idx="2"/>
          </p:cNvCxnSpPr>
          <p:nvPr/>
        </p:nvCxnSpPr>
        <p:spPr>
          <a:xfrm flipV="1">
            <a:off x="5405236" y="2289798"/>
            <a:ext cx="126883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76" idx="0"/>
            <a:endCxn id="175" idx="2"/>
          </p:cNvCxnSpPr>
          <p:nvPr/>
        </p:nvCxnSpPr>
        <p:spPr>
          <a:xfrm flipV="1">
            <a:off x="5405236" y="2289798"/>
            <a:ext cx="871057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77" idx="0"/>
            <a:endCxn id="174" idx="2"/>
          </p:cNvCxnSpPr>
          <p:nvPr/>
        </p:nvCxnSpPr>
        <p:spPr>
          <a:xfrm flipH="1" flipV="1">
            <a:off x="5532119" y="2289798"/>
            <a:ext cx="673426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77" idx="0"/>
            <a:endCxn id="175" idx="2"/>
          </p:cNvCxnSpPr>
          <p:nvPr/>
        </p:nvCxnSpPr>
        <p:spPr>
          <a:xfrm flipV="1">
            <a:off x="6205545" y="2289798"/>
            <a:ext cx="70748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78" idx="0"/>
            <a:endCxn id="174" idx="2"/>
          </p:cNvCxnSpPr>
          <p:nvPr/>
        </p:nvCxnSpPr>
        <p:spPr>
          <a:xfrm flipH="1" flipV="1">
            <a:off x="5532119" y="2289798"/>
            <a:ext cx="1530899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79" idx="0"/>
            <a:endCxn id="174" idx="2"/>
          </p:cNvCxnSpPr>
          <p:nvPr/>
        </p:nvCxnSpPr>
        <p:spPr>
          <a:xfrm flipH="1" flipV="1">
            <a:off x="5532119" y="2289798"/>
            <a:ext cx="2331207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78" idx="0"/>
            <a:endCxn id="175" idx="2"/>
          </p:cNvCxnSpPr>
          <p:nvPr/>
        </p:nvCxnSpPr>
        <p:spPr>
          <a:xfrm flipH="1" flipV="1">
            <a:off x="6276293" y="2289798"/>
            <a:ext cx="786725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79" idx="0"/>
            <a:endCxn id="185" idx="2"/>
          </p:cNvCxnSpPr>
          <p:nvPr/>
        </p:nvCxnSpPr>
        <p:spPr>
          <a:xfrm flipH="1" flipV="1">
            <a:off x="7019437" y="2289798"/>
            <a:ext cx="843889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46" y="1731601"/>
            <a:ext cx="410545" cy="558197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20" y="1731601"/>
            <a:ext cx="410545" cy="55819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577" y="3205071"/>
            <a:ext cx="593318" cy="304747"/>
          </a:xfrm>
          <a:prstGeom prst="rect">
            <a:avLst/>
          </a:prstGeom>
          <a:effectLst/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886" y="3205071"/>
            <a:ext cx="593318" cy="304747"/>
          </a:xfrm>
          <a:prstGeom prst="rect">
            <a:avLst/>
          </a:prstGeom>
          <a:effectLst/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359" y="3205071"/>
            <a:ext cx="593318" cy="304747"/>
          </a:xfrm>
          <a:prstGeom prst="rect">
            <a:avLst/>
          </a:prstGeom>
          <a:effectLst/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667" y="3205071"/>
            <a:ext cx="593318" cy="304747"/>
          </a:xfrm>
          <a:prstGeom prst="rect">
            <a:avLst/>
          </a:prstGeom>
          <a:effectLst/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64" y="1731601"/>
            <a:ext cx="410545" cy="558197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142" y="1731601"/>
            <a:ext cx="410545" cy="558197"/>
          </a:xfrm>
          <a:prstGeom prst="rect">
            <a:avLst/>
          </a:prstGeom>
        </p:spPr>
      </p:pic>
      <p:cxnSp>
        <p:nvCxnSpPr>
          <p:cNvPr id="187" name="Straight Connector 186"/>
          <p:cNvCxnSpPr>
            <a:stCxn id="179" idx="0"/>
            <a:endCxn id="186" idx="2"/>
          </p:cNvCxnSpPr>
          <p:nvPr/>
        </p:nvCxnSpPr>
        <p:spPr>
          <a:xfrm flipH="1" flipV="1">
            <a:off x="7705415" y="2289798"/>
            <a:ext cx="157911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9" idx="0"/>
            <a:endCxn id="175" idx="2"/>
          </p:cNvCxnSpPr>
          <p:nvPr/>
        </p:nvCxnSpPr>
        <p:spPr>
          <a:xfrm flipH="1" flipV="1">
            <a:off x="6276293" y="2289798"/>
            <a:ext cx="1587033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76" idx="0"/>
            <a:endCxn id="185" idx="2"/>
          </p:cNvCxnSpPr>
          <p:nvPr/>
        </p:nvCxnSpPr>
        <p:spPr>
          <a:xfrm flipV="1">
            <a:off x="5405236" y="2289798"/>
            <a:ext cx="1614201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77" idx="0"/>
            <a:endCxn id="185" idx="2"/>
          </p:cNvCxnSpPr>
          <p:nvPr/>
        </p:nvCxnSpPr>
        <p:spPr>
          <a:xfrm flipV="1">
            <a:off x="6205545" y="2289798"/>
            <a:ext cx="813892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77" idx="0"/>
            <a:endCxn id="186" idx="2"/>
          </p:cNvCxnSpPr>
          <p:nvPr/>
        </p:nvCxnSpPr>
        <p:spPr>
          <a:xfrm flipV="1">
            <a:off x="6205545" y="2289798"/>
            <a:ext cx="1499870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76" idx="0"/>
            <a:endCxn id="186" idx="2"/>
          </p:cNvCxnSpPr>
          <p:nvPr/>
        </p:nvCxnSpPr>
        <p:spPr>
          <a:xfrm flipV="1">
            <a:off x="5405236" y="2289798"/>
            <a:ext cx="2300179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78" idx="0"/>
            <a:endCxn id="186" idx="2"/>
          </p:cNvCxnSpPr>
          <p:nvPr/>
        </p:nvCxnSpPr>
        <p:spPr>
          <a:xfrm flipV="1">
            <a:off x="7063018" y="2289798"/>
            <a:ext cx="642397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78" idx="0"/>
            <a:endCxn id="185" idx="2"/>
          </p:cNvCxnSpPr>
          <p:nvPr/>
        </p:nvCxnSpPr>
        <p:spPr>
          <a:xfrm flipH="1" flipV="1">
            <a:off x="7019437" y="2289798"/>
            <a:ext cx="43581" cy="915273"/>
          </a:xfrm>
          <a:prstGeom prst="line">
            <a:avLst/>
          </a:prstGeom>
          <a:ln w="12700" cmpd="sng">
            <a:solidFill>
              <a:srgbClr val="0096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ounded Rectangle 194"/>
          <p:cNvSpPr/>
          <p:nvPr/>
        </p:nvSpPr>
        <p:spPr bwMode="auto">
          <a:xfrm>
            <a:off x="435935" y="1320078"/>
            <a:ext cx="3884821" cy="3560265"/>
          </a:xfrm>
          <a:prstGeom prst="roundRect">
            <a:avLst/>
          </a:prstGeom>
          <a:noFill/>
          <a:ln w="12700" cap="flat">
            <a:solidFill>
              <a:srgbClr val="016BA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29"/>
            <a:endParaRPr lang="en-US" sz="140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itchFamily="-107" charset="0"/>
            </a:endParaRPr>
          </a:p>
        </p:txBody>
      </p:sp>
      <p:sp>
        <p:nvSpPr>
          <p:cNvPr id="196" name="Rounded Rectangle 195"/>
          <p:cNvSpPr/>
          <p:nvPr/>
        </p:nvSpPr>
        <p:spPr bwMode="auto">
          <a:xfrm>
            <a:off x="513902" y="825180"/>
            <a:ext cx="3711157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29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itchFamily="-107" charset="0"/>
              </a:rPr>
              <a:t>3階層モジュラー</a:t>
            </a:r>
            <a:r>
              <a:rPr lang="ja-JP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itchFamily="-107" charset="0"/>
              </a:rPr>
              <a:t>型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itchFamily="-107" charset="0"/>
              </a:rPr>
              <a:t>デザイン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itchFamily="-107" charset="0"/>
            </a:endParaRPr>
          </a:p>
        </p:txBody>
      </p:sp>
      <p:sp>
        <p:nvSpPr>
          <p:cNvPr id="197" name="Rounded Rectangle 196"/>
          <p:cNvSpPr/>
          <p:nvPr/>
        </p:nvSpPr>
        <p:spPr bwMode="auto">
          <a:xfrm>
            <a:off x="4810679" y="1325763"/>
            <a:ext cx="3908449" cy="3554579"/>
          </a:xfrm>
          <a:prstGeom prst="roundRect">
            <a:avLst/>
          </a:prstGeom>
          <a:noFill/>
          <a:ln w="12700" cap="flat">
            <a:solidFill>
              <a:srgbClr val="016BA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29"/>
            <a:endParaRPr lang="en-US" sz="140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itchFamily="-107" charset="0"/>
            </a:endParaRP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4927642" y="830866"/>
            <a:ext cx="3711157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29"/>
            <a:r>
              <a:rPr lang="ja-JP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itchFamily="-107" charset="0"/>
              </a:rPr>
              <a:t>ファブリック型デザイン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itchFamily="-107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7552" y="3616843"/>
            <a:ext cx="3710708" cy="96489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従来型</a:t>
            </a:r>
            <a:endParaRPr lang="en-US" altLang="ja-JP" sz="12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スケールアップ型</a:t>
            </a:r>
            <a:endParaRPr lang="en-US" altLang="ja-JP" sz="12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ディストリビューション層での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Routing/Service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の集約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1+1 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の冗長性と負荷分散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00083" y="3599429"/>
            <a:ext cx="3308427" cy="96796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新たなファブリック型デザイン</a:t>
            </a:r>
            <a:endParaRPr lang="en-US" altLang="ja-JP" sz="12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スケールアウト型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Routing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/Services 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Leaf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レイヤーで拡張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43" indent="-171443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任意の数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N-way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の冗長性と負荷分散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852" y="1530735"/>
            <a:ext cx="84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コア</a:t>
            </a:r>
            <a:endParaRPr lang="en-US" sz="1400" b="1" dirty="0">
              <a:solidFill>
                <a:srgbClr val="FF66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8686" y="2322945"/>
            <a:ext cx="109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ディストリ</a:t>
            </a:r>
            <a:endParaRPr lang="en-US" sz="1400" b="1" dirty="0">
              <a:solidFill>
                <a:srgbClr val="FF66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3046" y="288328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アクセス</a:t>
            </a:r>
            <a:endParaRPr lang="en-US" sz="1400" b="1" dirty="0">
              <a:solidFill>
                <a:srgbClr val="FF66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872462" y="1661968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Spine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71884" y="2897717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Leaf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97" name="Picture 73" descr="Multilayer_Swit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247" y="3161517"/>
            <a:ext cx="335420" cy="456009"/>
          </a:xfrm>
          <a:prstGeom prst="rect">
            <a:avLst/>
          </a:prstGeom>
          <a:noFill/>
        </p:spPr>
      </p:pic>
      <p:pic>
        <p:nvPicPr>
          <p:cNvPr id="101" name="Picture 56" descr="Route-Switch_Proces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322" y="2152430"/>
            <a:ext cx="328762" cy="618528"/>
          </a:xfrm>
          <a:prstGeom prst="rect">
            <a:avLst/>
          </a:prstGeom>
          <a:noFill/>
        </p:spPr>
      </p:pic>
      <p:pic>
        <p:nvPicPr>
          <p:cNvPr id="105" name="Picture 73" descr="Multilayer_Swit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629" y="3195521"/>
            <a:ext cx="335420" cy="456009"/>
          </a:xfrm>
          <a:prstGeom prst="rect">
            <a:avLst/>
          </a:prstGeom>
          <a:noFill/>
        </p:spPr>
      </p:pic>
      <p:pic>
        <p:nvPicPr>
          <p:cNvPr id="106" name="Picture 73" descr="Multilayer_Swit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110" y="3229525"/>
            <a:ext cx="335420" cy="456009"/>
          </a:xfrm>
          <a:prstGeom prst="rect">
            <a:avLst/>
          </a:prstGeom>
          <a:noFill/>
        </p:spPr>
      </p:pic>
      <p:pic>
        <p:nvPicPr>
          <p:cNvPr id="108" name="Picture 73" descr="Multilayer_Swit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680" y="3231240"/>
            <a:ext cx="335420" cy="456009"/>
          </a:xfrm>
          <a:prstGeom prst="rect">
            <a:avLst/>
          </a:prstGeom>
          <a:noFill/>
        </p:spPr>
      </p:pic>
      <p:pic>
        <p:nvPicPr>
          <p:cNvPr id="109" name="Picture 56" descr="Route-Switch_Proces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328" y="2143381"/>
            <a:ext cx="328762" cy="618528"/>
          </a:xfrm>
          <a:prstGeom prst="rect">
            <a:avLst/>
          </a:prstGeom>
          <a:noFill/>
        </p:spPr>
      </p:pic>
      <p:pic>
        <p:nvPicPr>
          <p:cNvPr id="110" name="Picture 62" descr="Rou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397" y="1421033"/>
            <a:ext cx="470181" cy="367896"/>
          </a:xfrm>
          <a:prstGeom prst="rect">
            <a:avLst/>
          </a:prstGeom>
          <a:noFill/>
        </p:spPr>
      </p:pic>
      <p:pic>
        <p:nvPicPr>
          <p:cNvPr id="112" name="Picture 62" descr="Rou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8" y="1422747"/>
            <a:ext cx="470181" cy="367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3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/>
          <p:cNvSpPr/>
          <p:nvPr/>
        </p:nvSpPr>
        <p:spPr>
          <a:xfrm>
            <a:off x="3084271" y="7788465"/>
            <a:ext cx="2855474" cy="1900498"/>
          </a:xfrm>
          <a:prstGeom prst="rect">
            <a:avLst/>
          </a:prstGeom>
        </p:spPr>
        <p:txBody>
          <a:bodyPr wrap="square" lIns="68552" tIns="34276" rIns="68552" bIns="34276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VxLAN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BGP EVPN Fabric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Custom automation tooling through open APIs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Overlay provisioning and management system through Cisco Virtual Topology System (VTS) integrated with a group based policy model  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6222375" y="1159125"/>
            <a:ext cx="2787151" cy="39313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68580" tIns="68580" rIns="68580" bIns="68580" rtlCol="0" anchor="t"/>
          <a:lstStyle/>
          <a:p>
            <a:pPr defTabSz="289316"/>
            <a:endParaRPr lang="en-US" sz="800" dirty="0">
              <a:solidFill>
                <a:srgbClr val="676767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22375" y="802204"/>
            <a:ext cx="2787151" cy="5389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685630">
              <a:lnSpc>
                <a:spcPct val="90000"/>
              </a:lnSpc>
            </a:pPr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6347707" y="820644"/>
            <a:ext cx="2536486" cy="502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 defTabSz="456817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Programmable Network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3301285" y="1185074"/>
            <a:ext cx="2787151" cy="39431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68580" tIns="68580" rIns="68580" bIns="68580" rtlCol="0" anchor="t"/>
          <a:lstStyle/>
          <a:p>
            <a:pPr defTabSz="289316"/>
            <a:endParaRPr lang="en-US" sz="800" dirty="0">
              <a:solidFill>
                <a:srgbClr val="676767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3301285" y="802204"/>
            <a:ext cx="2787151" cy="5389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685630">
              <a:lnSpc>
                <a:spcPct val="90000"/>
              </a:lnSpc>
            </a:pPr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3426617" y="820644"/>
            <a:ext cx="2536486" cy="502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 defTabSz="456817">
              <a:lnSpc>
                <a:spcPct val="9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Programmable </a:t>
            </a:r>
          </a:p>
          <a:p>
            <a:pPr algn="ctr" defTabSz="456817">
              <a:lnSpc>
                <a:spcPct val="9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154715" y="1091487"/>
            <a:ext cx="2985722" cy="39989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68580" tIns="68580" rIns="68580" bIns="68580" rtlCol="0" anchor="t"/>
          <a:lstStyle/>
          <a:p>
            <a:pPr defTabSz="289316"/>
            <a:endParaRPr lang="en-US" sz="800" dirty="0">
              <a:solidFill>
                <a:srgbClr val="676767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166610" y="802205"/>
            <a:ext cx="2961932" cy="53895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685630">
              <a:lnSpc>
                <a:spcPct val="90000"/>
              </a:lnSpc>
            </a:pPr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379333" y="820644"/>
            <a:ext cx="2536486" cy="502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 defTabSz="456817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Application Centric Infrastructure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88405" y="1529494"/>
            <a:ext cx="1455091" cy="1118191"/>
            <a:chOff x="6768943" y="1638798"/>
            <a:chExt cx="1312855" cy="1008887"/>
          </a:xfrm>
        </p:grpSpPr>
        <p:cxnSp>
          <p:nvCxnSpPr>
            <p:cNvPr id="357" name="Straight Connector 356"/>
            <p:cNvCxnSpPr>
              <a:stCxn id="406" idx="0"/>
            </p:cNvCxnSpPr>
            <p:nvPr/>
          </p:nvCxnSpPr>
          <p:spPr>
            <a:xfrm flipV="1">
              <a:off x="6949230" y="1791697"/>
              <a:ext cx="587798" cy="239279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406" idx="0"/>
            </p:cNvCxnSpPr>
            <p:nvPr/>
          </p:nvCxnSpPr>
          <p:spPr>
            <a:xfrm flipV="1">
              <a:off x="6949229" y="1791697"/>
              <a:ext cx="333259" cy="239279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sm" len="sm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418" idx="0"/>
            </p:cNvCxnSpPr>
            <p:nvPr/>
          </p:nvCxnSpPr>
          <p:spPr>
            <a:xfrm flipH="1" flipV="1">
              <a:off x="7537026" y="1791696"/>
              <a:ext cx="364484" cy="235732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stCxn id="418" idx="0"/>
            </p:cNvCxnSpPr>
            <p:nvPr/>
          </p:nvCxnSpPr>
          <p:spPr>
            <a:xfrm flipH="1" flipV="1">
              <a:off x="7282488" y="1791696"/>
              <a:ext cx="619022" cy="235732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Group 392"/>
            <p:cNvGrpSpPr/>
            <p:nvPr/>
          </p:nvGrpSpPr>
          <p:grpSpPr>
            <a:xfrm>
              <a:off x="6824072" y="2349000"/>
              <a:ext cx="93592" cy="72791"/>
              <a:chOff x="1134533" y="4710540"/>
              <a:chExt cx="664709" cy="404639"/>
            </a:xfrm>
          </p:grpSpPr>
          <p:pic>
            <p:nvPicPr>
              <p:cNvPr id="394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4533" y="4829074"/>
                <a:ext cx="664709" cy="286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5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4533" y="4710540"/>
                <a:ext cx="664709" cy="286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6" name="Group 395"/>
            <p:cNvGrpSpPr/>
            <p:nvPr/>
          </p:nvGrpSpPr>
          <p:grpSpPr>
            <a:xfrm>
              <a:off x="6912478" y="2349000"/>
              <a:ext cx="93592" cy="72791"/>
              <a:chOff x="1134533" y="4710540"/>
              <a:chExt cx="664709" cy="404639"/>
            </a:xfrm>
          </p:grpSpPr>
          <p:pic>
            <p:nvPicPr>
              <p:cNvPr id="397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4533" y="4829074"/>
                <a:ext cx="664709" cy="286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8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4533" y="4710540"/>
                <a:ext cx="664709" cy="286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99" name="Straight Connector 398"/>
            <p:cNvCxnSpPr/>
            <p:nvPr/>
          </p:nvCxnSpPr>
          <p:spPr>
            <a:xfrm flipH="1" flipV="1">
              <a:off x="6888013" y="2234737"/>
              <a:ext cx="1789" cy="64082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V="1">
              <a:off x="6889801" y="2234737"/>
              <a:ext cx="132560" cy="64082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02" idx="0"/>
            </p:cNvCxnSpPr>
            <p:nvPr/>
          </p:nvCxnSpPr>
          <p:spPr>
            <a:xfrm flipH="1" flipV="1">
              <a:off x="6888011" y="2234737"/>
              <a:ext cx="134308" cy="63655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2" name="Picture 401" descr="ToR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7752" y="2298392"/>
              <a:ext cx="129134" cy="43103"/>
            </a:xfrm>
            <a:prstGeom prst="rect">
              <a:avLst/>
            </a:prstGeom>
            <a:effectLst/>
          </p:spPr>
        </p:pic>
        <p:cxnSp>
          <p:nvCxnSpPr>
            <p:cNvPr id="403" name="Straight Connector 402"/>
            <p:cNvCxnSpPr>
              <a:stCxn id="402" idx="0"/>
            </p:cNvCxnSpPr>
            <p:nvPr/>
          </p:nvCxnSpPr>
          <p:spPr>
            <a:xfrm flipV="1">
              <a:off x="7022319" y="2234737"/>
              <a:ext cx="42" cy="63655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4" name="Picture 40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6816483" y="2275611"/>
              <a:ext cx="127405" cy="77411"/>
            </a:xfrm>
            <a:prstGeom prst="rect">
              <a:avLst/>
            </a:prstGeom>
            <a:effectLst/>
          </p:spPr>
        </p:pic>
        <p:pic>
          <p:nvPicPr>
            <p:cNvPr id="405" name="Picture 40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6891" y="2227599"/>
              <a:ext cx="127405" cy="187278"/>
            </a:xfrm>
            <a:prstGeom prst="rect">
              <a:avLst/>
            </a:prstGeom>
            <a:effectLst/>
          </p:spPr>
        </p:pic>
        <p:sp>
          <p:nvSpPr>
            <p:cNvPr id="406" name="Rounded Rectangle 405"/>
            <p:cNvSpPr/>
            <p:nvPr/>
          </p:nvSpPr>
          <p:spPr>
            <a:xfrm>
              <a:off x="6768943" y="2030976"/>
              <a:ext cx="360573" cy="616709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407" name="Group 406"/>
            <p:cNvGrpSpPr/>
            <p:nvPr/>
          </p:nvGrpSpPr>
          <p:grpSpPr>
            <a:xfrm>
              <a:off x="7808972" y="2360106"/>
              <a:ext cx="93593" cy="72790"/>
              <a:chOff x="1366176" y="4746623"/>
              <a:chExt cx="664709" cy="404639"/>
            </a:xfrm>
          </p:grpSpPr>
          <p:pic>
            <p:nvPicPr>
              <p:cNvPr id="408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178" y="4865156"/>
                <a:ext cx="664707" cy="28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176" y="4746623"/>
                <a:ext cx="664709" cy="286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" name="Group 409"/>
            <p:cNvGrpSpPr/>
            <p:nvPr/>
          </p:nvGrpSpPr>
          <p:grpSpPr>
            <a:xfrm>
              <a:off x="7897378" y="2360106"/>
              <a:ext cx="93593" cy="72790"/>
              <a:chOff x="1366176" y="4746623"/>
              <a:chExt cx="664709" cy="404639"/>
            </a:xfrm>
          </p:grpSpPr>
          <p:pic>
            <p:nvPicPr>
              <p:cNvPr id="411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178" y="4865156"/>
                <a:ext cx="664707" cy="28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" name="Picture 2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176" y="4746623"/>
                <a:ext cx="664709" cy="286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13" name="Straight Connector 412"/>
            <p:cNvCxnSpPr/>
            <p:nvPr/>
          </p:nvCxnSpPr>
          <p:spPr>
            <a:xfrm flipH="1" flipV="1">
              <a:off x="7840294" y="2234983"/>
              <a:ext cx="0" cy="64082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flipV="1">
              <a:off x="7842084" y="2234986"/>
              <a:ext cx="132560" cy="64082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416" idx="0"/>
            </p:cNvCxnSpPr>
            <p:nvPr/>
          </p:nvCxnSpPr>
          <p:spPr>
            <a:xfrm flipH="1" flipV="1">
              <a:off x="7840297" y="2234983"/>
              <a:ext cx="134308" cy="63656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6" name="Picture 415" descr="ToR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0034" y="2298639"/>
              <a:ext cx="129134" cy="43103"/>
            </a:xfrm>
            <a:prstGeom prst="rect">
              <a:avLst/>
            </a:prstGeom>
            <a:effectLst/>
          </p:spPr>
        </p:pic>
        <p:cxnSp>
          <p:nvCxnSpPr>
            <p:cNvPr id="417" name="Straight Connector 416"/>
            <p:cNvCxnSpPr>
              <a:stCxn id="416" idx="0"/>
            </p:cNvCxnSpPr>
            <p:nvPr/>
          </p:nvCxnSpPr>
          <p:spPr>
            <a:xfrm flipV="1">
              <a:off x="7974601" y="2234986"/>
              <a:ext cx="42" cy="63656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Rounded Rectangle 417"/>
            <p:cNvSpPr/>
            <p:nvPr/>
          </p:nvSpPr>
          <p:spPr>
            <a:xfrm>
              <a:off x="7721225" y="2027430"/>
              <a:ext cx="360573" cy="443483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7349734" y="2318792"/>
              <a:ext cx="15470" cy="18869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7385175" y="2318792"/>
              <a:ext cx="15470" cy="18869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1" name="Oval 420"/>
            <p:cNvSpPr/>
            <p:nvPr/>
          </p:nvSpPr>
          <p:spPr>
            <a:xfrm>
              <a:off x="7420615" y="2318792"/>
              <a:ext cx="15470" cy="18869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7456058" y="2318792"/>
              <a:ext cx="15470" cy="18869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7491498" y="2318792"/>
              <a:ext cx="15470" cy="18869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820217" y="2063671"/>
              <a:ext cx="123671" cy="18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169" y="2085239"/>
              <a:ext cx="109299" cy="14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050" y="2063926"/>
              <a:ext cx="127976" cy="17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16" y="1638798"/>
              <a:ext cx="144630" cy="19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80" y="1638798"/>
              <a:ext cx="144630" cy="19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6" name="Picture 5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2290" y="2439677"/>
              <a:ext cx="144878" cy="1574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32710" y="1477282"/>
            <a:ext cx="1829732" cy="1223918"/>
            <a:chOff x="500591" y="1477282"/>
            <a:chExt cx="1829732" cy="1223918"/>
          </a:xfrm>
        </p:grpSpPr>
        <p:grpSp>
          <p:nvGrpSpPr>
            <p:cNvPr id="473" name="Group 472"/>
            <p:cNvGrpSpPr/>
            <p:nvPr/>
          </p:nvGrpSpPr>
          <p:grpSpPr>
            <a:xfrm>
              <a:off x="1896957" y="2262374"/>
              <a:ext cx="187753" cy="45720"/>
              <a:chOff x="7198291" y="5819356"/>
              <a:chExt cx="678912" cy="139872"/>
            </a:xfrm>
          </p:grpSpPr>
          <p:sp>
            <p:nvSpPr>
              <p:cNvPr id="474" name="Freeform 11"/>
              <p:cNvSpPr>
                <a:spLocks/>
              </p:cNvSpPr>
              <p:nvPr/>
            </p:nvSpPr>
            <p:spPr bwMode="auto">
              <a:xfrm>
                <a:off x="7246754" y="5945907"/>
                <a:ext cx="24446" cy="10731"/>
              </a:xfrm>
              <a:custGeom>
                <a:avLst/>
                <a:gdLst>
                  <a:gd name="T0" fmla="*/ 22 w 24"/>
                  <a:gd name="T1" fmla="*/ 1 h 12"/>
                  <a:gd name="T2" fmla="*/ 22 w 24"/>
                  <a:gd name="T3" fmla="*/ 6 h 12"/>
                  <a:gd name="T4" fmla="*/ 19 w 24"/>
                  <a:gd name="T5" fmla="*/ 9 h 12"/>
                  <a:gd name="T6" fmla="*/ 10 w 24"/>
                  <a:gd name="T7" fmla="*/ 9 h 12"/>
                  <a:gd name="T8" fmla="*/ 4 w 24"/>
                  <a:gd name="T9" fmla="*/ 8 h 12"/>
                  <a:gd name="T10" fmla="*/ 1 w 24"/>
                  <a:gd name="T11" fmla="*/ 4 h 12"/>
                  <a:gd name="T12" fmla="*/ 10 w 24"/>
                  <a:gd name="T13" fmla="*/ 3 h 12"/>
                  <a:gd name="T14" fmla="*/ 18 w 24"/>
                  <a:gd name="T15" fmla="*/ 4 h 12"/>
                  <a:gd name="T16" fmla="*/ 21 w 24"/>
                  <a:gd name="T17" fmla="*/ 1 h 12"/>
                  <a:gd name="T18" fmla="*/ 22 w 24"/>
                  <a:gd name="T19" fmla="*/ 1 h 12"/>
                  <a:gd name="T20" fmla="*/ 22 w 24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2">
                    <a:moveTo>
                      <a:pt x="22" y="1"/>
                    </a:moveTo>
                    <a:cubicBezTo>
                      <a:pt x="23" y="1"/>
                      <a:pt x="24" y="3"/>
                      <a:pt x="22" y="6"/>
                    </a:cubicBezTo>
                    <a:cubicBezTo>
                      <a:pt x="22" y="7"/>
                      <a:pt x="21" y="8"/>
                      <a:pt x="19" y="9"/>
                    </a:cubicBezTo>
                    <a:cubicBezTo>
                      <a:pt x="18" y="11"/>
                      <a:pt x="14" y="12"/>
                      <a:pt x="10" y="9"/>
                    </a:cubicBezTo>
                    <a:cubicBezTo>
                      <a:pt x="7" y="8"/>
                      <a:pt x="7" y="7"/>
                      <a:pt x="4" y="8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2" y="2"/>
                      <a:pt x="6" y="0"/>
                      <a:pt x="10" y="3"/>
                    </a:cubicBezTo>
                    <a:cubicBezTo>
                      <a:pt x="12" y="4"/>
                      <a:pt x="15" y="6"/>
                      <a:pt x="18" y="4"/>
                    </a:cubicBezTo>
                    <a:cubicBezTo>
                      <a:pt x="19" y="3"/>
                      <a:pt x="20" y="2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13"/>
              <p:cNvSpPr>
                <a:spLocks noEditPoints="1"/>
              </p:cNvSpPr>
              <p:nvPr/>
            </p:nvSpPr>
            <p:spPr bwMode="auto">
              <a:xfrm>
                <a:off x="7360406" y="5949607"/>
                <a:ext cx="3002" cy="4440"/>
              </a:xfrm>
              <a:custGeom>
                <a:avLst/>
                <a:gdLst>
                  <a:gd name="T0" fmla="*/ 0 w 3"/>
                  <a:gd name="T1" fmla="*/ 2 h 5"/>
                  <a:gd name="T2" fmla="*/ 1 w 3"/>
                  <a:gd name="T3" fmla="*/ 2 h 5"/>
                  <a:gd name="T4" fmla="*/ 2 w 3"/>
                  <a:gd name="T5" fmla="*/ 5 h 5"/>
                  <a:gd name="T6" fmla="*/ 3 w 3"/>
                  <a:gd name="T7" fmla="*/ 5 h 5"/>
                  <a:gd name="T8" fmla="*/ 2 w 3"/>
                  <a:gd name="T9" fmla="*/ 2 h 5"/>
                  <a:gd name="T10" fmla="*/ 3 w 3"/>
                  <a:gd name="T11" fmla="*/ 1 h 5"/>
                  <a:gd name="T12" fmla="*/ 2 w 3"/>
                  <a:gd name="T13" fmla="*/ 0 h 5"/>
                  <a:gd name="T14" fmla="*/ 0 w 3"/>
                  <a:gd name="T15" fmla="*/ 0 h 5"/>
                  <a:gd name="T16" fmla="*/ 0 w 3"/>
                  <a:gd name="T17" fmla="*/ 5 h 5"/>
                  <a:gd name="T18" fmla="*/ 0 w 3"/>
                  <a:gd name="T19" fmla="*/ 5 h 5"/>
                  <a:gd name="T20" fmla="*/ 0 w 3"/>
                  <a:gd name="T21" fmla="*/ 2 h 5"/>
                  <a:gd name="T22" fmla="*/ 0 w 3"/>
                  <a:gd name="T23" fmla="*/ 2 h 5"/>
                  <a:gd name="T24" fmla="*/ 0 w 3"/>
                  <a:gd name="T25" fmla="*/ 0 h 5"/>
                  <a:gd name="T26" fmla="*/ 1 w 3"/>
                  <a:gd name="T27" fmla="*/ 0 h 5"/>
                  <a:gd name="T28" fmla="*/ 2 w 3"/>
                  <a:gd name="T29" fmla="*/ 1 h 5"/>
                  <a:gd name="T30" fmla="*/ 1 w 3"/>
                  <a:gd name="T31" fmla="*/ 2 h 5"/>
                  <a:gd name="T32" fmla="*/ 0 w 3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14"/>
              <p:cNvSpPr>
                <a:spLocks noEditPoints="1"/>
              </p:cNvSpPr>
              <p:nvPr/>
            </p:nvSpPr>
            <p:spPr bwMode="auto">
              <a:xfrm>
                <a:off x="7357404" y="5947757"/>
                <a:ext cx="9006" cy="7771"/>
              </a:xfrm>
              <a:custGeom>
                <a:avLst/>
                <a:gdLst>
                  <a:gd name="T0" fmla="*/ 9 w 9"/>
                  <a:gd name="T1" fmla="*/ 4 h 9"/>
                  <a:gd name="T2" fmla="*/ 4 w 9"/>
                  <a:gd name="T3" fmla="*/ 9 h 9"/>
                  <a:gd name="T4" fmla="*/ 0 w 9"/>
                  <a:gd name="T5" fmla="*/ 4 h 9"/>
                  <a:gd name="T6" fmla="*/ 4 w 9"/>
                  <a:gd name="T7" fmla="*/ 0 h 9"/>
                  <a:gd name="T8" fmla="*/ 9 w 9"/>
                  <a:gd name="T9" fmla="*/ 4 h 9"/>
                  <a:gd name="T10" fmla="*/ 4 w 9"/>
                  <a:gd name="T11" fmla="*/ 0 h 9"/>
                  <a:gd name="T12" fmla="*/ 0 w 9"/>
                  <a:gd name="T13" fmla="*/ 4 h 9"/>
                  <a:gd name="T14" fmla="*/ 4 w 9"/>
                  <a:gd name="T15" fmla="*/ 8 h 9"/>
                  <a:gd name="T16" fmla="*/ 8 w 9"/>
                  <a:gd name="T17" fmla="*/ 4 h 9"/>
                  <a:gd name="T18" fmla="*/ 4 w 9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lose/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15"/>
              <p:cNvSpPr>
                <a:spLocks/>
              </p:cNvSpPr>
              <p:nvPr/>
            </p:nvSpPr>
            <p:spPr bwMode="auto">
              <a:xfrm>
                <a:off x="7198291" y="5830827"/>
                <a:ext cx="41601" cy="19982"/>
              </a:xfrm>
              <a:custGeom>
                <a:avLst/>
                <a:gdLst>
                  <a:gd name="T0" fmla="*/ 34 w 41"/>
                  <a:gd name="T1" fmla="*/ 14 h 23"/>
                  <a:gd name="T2" fmla="*/ 16 w 41"/>
                  <a:gd name="T3" fmla="*/ 19 h 23"/>
                  <a:gd name="T4" fmla="*/ 7 w 41"/>
                  <a:gd name="T5" fmla="*/ 14 h 23"/>
                  <a:gd name="T6" fmla="*/ 2 w 41"/>
                  <a:gd name="T7" fmla="*/ 4 h 23"/>
                  <a:gd name="T8" fmla="*/ 9 w 41"/>
                  <a:gd name="T9" fmla="*/ 3 h 23"/>
                  <a:gd name="T10" fmla="*/ 17 w 41"/>
                  <a:gd name="T11" fmla="*/ 7 h 23"/>
                  <a:gd name="T12" fmla="*/ 31 w 41"/>
                  <a:gd name="T13" fmla="*/ 6 h 23"/>
                  <a:gd name="T14" fmla="*/ 41 w 41"/>
                  <a:gd name="T15" fmla="*/ 10 h 23"/>
                  <a:gd name="T16" fmla="*/ 34 w 41"/>
                  <a:gd name="T1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34" y="14"/>
                    </a:moveTo>
                    <a:cubicBezTo>
                      <a:pt x="20" y="15"/>
                      <a:pt x="18" y="16"/>
                      <a:pt x="16" y="19"/>
                    </a:cubicBezTo>
                    <a:cubicBezTo>
                      <a:pt x="12" y="23"/>
                      <a:pt x="7" y="14"/>
                      <a:pt x="7" y="14"/>
                    </a:cubicBezTo>
                    <a:cubicBezTo>
                      <a:pt x="4" y="13"/>
                      <a:pt x="0" y="9"/>
                      <a:pt x="2" y="4"/>
                    </a:cubicBezTo>
                    <a:cubicBezTo>
                      <a:pt x="4" y="0"/>
                      <a:pt x="8" y="1"/>
                      <a:pt x="9" y="3"/>
                    </a:cubicBezTo>
                    <a:cubicBezTo>
                      <a:pt x="10" y="4"/>
                      <a:pt x="13" y="7"/>
                      <a:pt x="17" y="7"/>
                    </a:cubicBezTo>
                    <a:cubicBezTo>
                      <a:pt x="20" y="7"/>
                      <a:pt x="25" y="6"/>
                      <a:pt x="31" y="6"/>
                    </a:cubicBezTo>
                    <a:cubicBezTo>
                      <a:pt x="37" y="6"/>
                      <a:pt x="41" y="8"/>
                      <a:pt x="41" y="10"/>
                    </a:cubicBezTo>
                    <a:cubicBezTo>
                      <a:pt x="41" y="12"/>
                      <a:pt x="40" y="13"/>
                      <a:pt x="34" y="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16"/>
              <p:cNvSpPr>
                <a:spLocks/>
              </p:cNvSpPr>
              <p:nvPr/>
            </p:nvSpPr>
            <p:spPr bwMode="auto">
              <a:xfrm>
                <a:off x="7246754" y="5819356"/>
                <a:ext cx="31737" cy="11471"/>
              </a:xfrm>
              <a:custGeom>
                <a:avLst/>
                <a:gdLst>
                  <a:gd name="T0" fmla="*/ 0 w 31"/>
                  <a:gd name="T1" fmla="*/ 4 h 13"/>
                  <a:gd name="T2" fmla="*/ 0 w 31"/>
                  <a:gd name="T3" fmla="*/ 4 h 13"/>
                  <a:gd name="T4" fmla="*/ 0 w 31"/>
                  <a:gd name="T5" fmla="*/ 3 h 13"/>
                  <a:gd name="T6" fmla="*/ 0 w 31"/>
                  <a:gd name="T7" fmla="*/ 3 h 13"/>
                  <a:gd name="T8" fmla="*/ 12 w 31"/>
                  <a:gd name="T9" fmla="*/ 0 h 13"/>
                  <a:gd name="T10" fmla="*/ 16 w 31"/>
                  <a:gd name="T11" fmla="*/ 0 h 13"/>
                  <a:gd name="T12" fmla="*/ 16 w 31"/>
                  <a:gd name="T13" fmla="*/ 0 h 13"/>
                  <a:gd name="T14" fmla="*/ 30 w 31"/>
                  <a:gd name="T15" fmla="*/ 6 h 13"/>
                  <a:gd name="T16" fmla="*/ 16 w 31"/>
                  <a:gd name="T17" fmla="*/ 13 h 13"/>
                  <a:gd name="T18" fmla="*/ 9 w 31"/>
                  <a:gd name="T19" fmla="*/ 12 h 13"/>
                  <a:gd name="T20" fmla="*/ 9 w 31"/>
                  <a:gd name="T21" fmla="*/ 11 h 13"/>
                  <a:gd name="T22" fmla="*/ 9 w 31"/>
                  <a:gd name="T23" fmla="*/ 11 h 13"/>
                  <a:gd name="T24" fmla="*/ 17 w 31"/>
                  <a:gd name="T25" fmla="*/ 6 h 13"/>
                  <a:gd name="T26" fmla="*/ 3 w 31"/>
                  <a:gd name="T27" fmla="*/ 3 h 13"/>
                  <a:gd name="T28" fmla="*/ 0 w 31"/>
                  <a:gd name="T2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7" y="0"/>
                      <a:pt x="12" y="0"/>
                    </a:cubicBezTo>
                    <a:cubicBezTo>
                      <a:pt x="13" y="0"/>
                      <a:pt x="14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31" y="3"/>
                      <a:pt x="30" y="6"/>
                    </a:cubicBezTo>
                    <a:cubicBezTo>
                      <a:pt x="30" y="10"/>
                      <a:pt x="24" y="13"/>
                      <a:pt x="16" y="13"/>
                    </a:cubicBezTo>
                    <a:cubicBezTo>
                      <a:pt x="14" y="13"/>
                      <a:pt x="11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10"/>
                      <a:pt x="17" y="8"/>
                      <a:pt x="17" y="6"/>
                    </a:cubicBezTo>
                    <a:cubicBezTo>
                      <a:pt x="17" y="4"/>
                      <a:pt x="10" y="2"/>
                      <a:pt x="3" y="3"/>
                    </a:cubicBezTo>
                    <a:cubicBezTo>
                      <a:pt x="2" y="3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23"/>
              <p:cNvSpPr>
                <a:spLocks noEditPoints="1"/>
              </p:cNvSpPr>
              <p:nvPr/>
            </p:nvSpPr>
            <p:spPr bwMode="auto">
              <a:xfrm>
                <a:off x="7869054" y="5952198"/>
                <a:ext cx="5147" cy="4440"/>
              </a:xfrm>
              <a:custGeom>
                <a:avLst/>
                <a:gdLst>
                  <a:gd name="T0" fmla="*/ 1 w 5"/>
                  <a:gd name="T1" fmla="*/ 3 h 5"/>
                  <a:gd name="T2" fmla="*/ 2 w 5"/>
                  <a:gd name="T3" fmla="*/ 3 h 5"/>
                  <a:gd name="T4" fmla="*/ 4 w 5"/>
                  <a:gd name="T5" fmla="*/ 5 h 5"/>
                  <a:gd name="T6" fmla="*/ 5 w 5"/>
                  <a:gd name="T7" fmla="*/ 5 h 5"/>
                  <a:gd name="T8" fmla="*/ 3 w 5"/>
                  <a:gd name="T9" fmla="*/ 3 h 5"/>
                  <a:gd name="T10" fmla="*/ 4 w 5"/>
                  <a:gd name="T11" fmla="*/ 1 h 5"/>
                  <a:gd name="T12" fmla="*/ 2 w 5"/>
                  <a:gd name="T13" fmla="*/ 0 h 5"/>
                  <a:gd name="T14" fmla="*/ 0 w 5"/>
                  <a:gd name="T15" fmla="*/ 0 h 5"/>
                  <a:gd name="T16" fmla="*/ 0 w 5"/>
                  <a:gd name="T17" fmla="*/ 5 h 5"/>
                  <a:gd name="T18" fmla="*/ 1 w 5"/>
                  <a:gd name="T19" fmla="*/ 5 h 5"/>
                  <a:gd name="T20" fmla="*/ 1 w 5"/>
                  <a:gd name="T21" fmla="*/ 3 h 5"/>
                  <a:gd name="T22" fmla="*/ 1 w 5"/>
                  <a:gd name="T23" fmla="*/ 2 h 5"/>
                  <a:gd name="T24" fmla="*/ 1 w 5"/>
                  <a:gd name="T25" fmla="*/ 1 h 5"/>
                  <a:gd name="T26" fmla="*/ 2 w 5"/>
                  <a:gd name="T27" fmla="*/ 1 h 5"/>
                  <a:gd name="T28" fmla="*/ 4 w 5"/>
                  <a:gd name="T29" fmla="*/ 1 h 5"/>
                  <a:gd name="T30" fmla="*/ 2 w 5"/>
                  <a:gd name="T31" fmla="*/ 2 h 5"/>
                  <a:gd name="T32" fmla="*/ 1 w 5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24"/>
              <p:cNvSpPr>
                <a:spLocks noEditPoints="1"/>
              </p:cNvSpPr>
              <p:nvPr/>
            </p:nvSpPr>
            <p:spPr bwMode="auto">
              <a:xfrm>
                <a:off x="7866052" y="5949607"/>
                <a:ext cx="11151" cy="9621"/>
              </a:xfrm>
              <a:custGeom>
                <a:avLst/>
                <a:gdLst>
                  <a:gd name="T0" fmla="*/ 11 w 11"/>
                  <a:gd name="T1" fmla="*/ 6 h 11"/>
                  <a:gd name="T2" fmla="*/ 5 w 11"/>
                  <a:gd name="T3" fmla="*/ 11 h 11"/>
                  <a:gd name="T4" fmla="*/ 0 w 11"/>
                  <a:gd name="T5" fmla="*/ 6 h 11"/>
                  <a:gd name="T6" fmla="*/ 5 w 11"/>
                  <a:gd name="T7" fmla="*/ 0 h 11"/>
                  <a:gd name="T8" fmla="*/ 11 w 11"/>
                  <a:gd name="T9" fmla="*/ 6 h 11"/>
                  <a:gd name="T10" fmla="*/ 5 w 11"/>
                  <a:gd name="T11" fmla="*/ 1 h 11"/>
                  <a:gd name="T12" fmla="*/ 1 w 11"/>
                  <a:gd name="T13" fmla="*/ 6 h 11"/>
                  <a:gd name="T14" fmla="*/ 5 w 11"/>
                  <a:gd name="T15" fmla="*/ 10 h 11"/>
                  <a:gd name="T16" fmla="*/ 10 w 11"/>
                  <a:gd name="T17" fmla="*/ 6 h 11"/>
                  <a:gd name="T18" fmla="*/ 5 w 11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cubicBezTo>
                      <a:pt x="11" y="9"/>
                      <a:pt x="8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lose/>
                    <a:moveTo>
                      <a:pt x="5" y="1"/>
                    </a:moveTo>
                    <a:cubicBezTo>
                      <a:pt x="3" y="1"/>
                      <a:pt x="1" y="3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8" y="10"/>
                      <a:pt x="10" y="8"/>
                      <a:pt x="10" y="6"/>
                    </a:cubicBezTo>
                    <a:cubicBezTo>
                      <a:pt x="10" y="3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81" name="Straight Arrow Connector 480"/>
            <p:cNvCxnSpPr/>
            <p:nvPr/>
          </p:nvCxnSpPr>
          <p:spPr>
            <a:xfrm>
              <a:off x="1087437" y="2458305"/>
              <a:ext cx="16807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1562318" y="2458305"/>
              <a:ext cx="16807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3" name="Group 482"/>
            <p:cNvGrpSpPr/>
            <p:nvPr/>
          </p:nvGrpSpPr>
          <p:grpSpPr>
            <a:xfrm>
              <a:off x="891097" y="1477282"/>
              <a:ext cx="1439226" cy="655430"/>
              <a:chOff x="4884304" y="7854282"/>
              <a:chExt cx="2426523" cy="1316429"/>
            </a:xfrm>
          </p:grpSpPr>
          <p:grpSp>
            <p:nvGrpSpPr>
              <p:cNvPr id="484" name="Group 483"/>
              <p:cNvGrpSpPr/>
              <p:nvPr/>
            </p:nvGrpSpPr>
            <p:grpSpPr>
              <a:xfrm>
                <a:off x="5054967" y="8403337"/>
                <a:ext cx="2046832" cy="638387"/>
                <a:chOff x="1856748" y="4521199"/>
                <a:chExt cx="4949076" cy="323663"/>
              </a:xfrm>
            </p:grpSpPr>
            <p:cxnSp>
              <p:nvCxnSpPr>
                <p:cNvPr id="516" name="Straight Connector 515"/>
                <p:cNvCxnSpPr/>
                <p:nvPr/>
              </p:nvCxnSpPr>
              <p:spPr>
                <a:xfrm>
                  <a:off x="2688974" y="4521199"/>
                  <a:ext cx="157589" cy="323663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/>
                <p:cNvCxnSpPr/>
                <p:nvPr/>
              </p:nvCxnSpPr>
              <p:spPr>
                <a:xfrm flipH="1">
                  <a:off x="1856748" y="4521200"/>
                  <a:ext cx="832227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2688976" y="4521200"/>
                  <a:ext cx="1147402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2688975" y="4521200"/>
                  <a:ext cx="2137218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/>
                <p:nvPr/>
              </p:nvCxnSpPr>
              <p:spPr>
                <a:xfrm>
                  <a:off x="2688975" y="4521200"/>
                  <a:ext cx="3127033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>
                  <a:off x="2688975" y="4521200"/>
                  <a:ext cx="4116849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484"/>
              <p:cNvGrpSpPr/>
              <p:nvPr/>
            </p:nvGrpSpPr>
            <p:grpSpPr>
              <a:xfrm flipH="1">
                <a:off x="5054967" y="8403337"/>
                <a:ext cx="2046832" cy="638387"/>
                <a:chOff x="1856748" y="4521199"/>
                <a:chExt cx="4949076" cy="323663"/>
              </a:xfrm>
            </p:grpSpPr>
            <p:cxnSp>
              <p:nvCxnSpPr>
                <p:cNvPr id="510" name="Straight Connector 509"/>
                <p:cNvCxnSpPr/>
                <p:nvPr/>
              </p:nvCxnSpPr>
              <p:spPr>
                <a:xfrm>
                  <a:off x="2688974" y="4521199"/>
                  <a:ext cx="157589" cy="323663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H="1">
                  <a:off x="1856748" y="4521200"/>
                  <a:ext cx="832227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>
                  <a:off x="2688976" y="4521200"/>
                  <a:ext cx="1147402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2688975" y="4521200"/>
                  <a:ext cx="2137218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2688975" y="4521200"/>
                  <a:ext cx="3127033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>
                  <a:off x="2688975" y="4521200"/>
                  <a:ext cx="4116849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" name="Group 485"/>
              <p:cNvGrpSpPr/>
              <p:nvPr/>
            </p:nvGrpSpPr>
            <p:grpSpPr>
              <a:xfrm>
                <a:off x="5054967" y="8403338"/>
                <a:ext cx="2046832" cy="638385"/>
                <a:chOff x="1856748" y="4521200"/>
                <a:chExt cx="4949076" cy="323662"/>
              </a:xfrm>
            </p:grpSpPr>
            <p:cxnSp>
              <p:nvCxnSpPr>
                <p:cNvPr id="504" name="Straight Connector 503"/>
                <p:cNvCxnSpPr/>
                <p:nvPr/>
              </p:nvCxnSpPr>
              <p:spPr>
                <a:xfrm flipH="1">
                  <a:off x="2846563" y="4521200"/>
                  <a:ext cx="937286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/>
                <p:nvPr/>
              </p:nvCxnSpPr>
              <p:spPr>
                <a:xfrm flipH="1">
                  <a:off x="1856748" y="4521200"/>
                  <a:ext cx="1927101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>
                  <a:off x="3783849" y="4521200"/>
                  <a:ext cx="52529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3783849" y="4521200"/>
                  <a:ext cx="1042344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3783849" y="4521200"/>
                  <a:ext cx="2032159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>
                  <a:off x="3783849" y="4521200"/>
                  <a:ext cx="3021975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7" name="Group 486"/>
              <p:cNvGrpSpPr/>
              <p:nvPr/>
            </p:nvGrpSpPr>
            <p:grpSpPr>
              <a:xfrm flipH="1">
                <a:off x="5054967" y="8408927"/>
                <a:ext cx="2046832" cy="638385"/>
                <a:chOff x="1856748" y="4521200"/>
                <a:chExt cx="4949076" cy="323662"/>
              </a:xfrm>
            </p:grpSpPr>
            <p:cxnSp>
              <p:nvCxnSpPr>
                <p:cNvPr id="498" name="Straight Connector 497"/>
                <p:cNvCxnSpPr/>
                <p:nvPr/>
              </p:nvCxnSpPr>
              <p:spPr>
                <a:xfrm flipH="1">
                  <a:off x="2846563" y="4521200"/>
                  <a:ext cx="937286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 flipH="1">
                  <a:off x="1856748" y="4521200"/>
                  <a:ext cx="1927101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3783849" y="4521200"/>
                  <a:ext cx="52529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>
                  <a:off x="3783849" y="4521200"/>
                  <a:ext cx="1042344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>
                  <a:off x="3783849" y="4521200"/>
                  <a:ext cx="2032159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>
                <a:xfrm>
                  <a:off x="3783849" y="4521200"/>
                  <a:ext cx="3021975" cy="323662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  <a:alpha val="36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88" name="Picture 3" descr="C:\Users\rmuta\Desktop\leaf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184" y="9050133"/>
                <a:ext cx="370299" cy="11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3" descr="C:\Users\rmuta\Desktop\leaf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551" y="9050133"/>
                <a:ext cx="370299" cy="11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3" descr="C:\Users\rmuta\Desktop\leaf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7917" y="9050133"/>
                <a:ext cx="370299" cy="11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3" descr="C:\Users\rmuta\Desktop\leaf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7284" y="9050133"/>
                <a:ext cx="370299" cy="11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C:\Users\rmuta\Desktop\spine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961" y="7854282"/>
                <a:ext cx="324396" cy="549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C:\Users\rmuta\Desktop\spine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9777" y="7854282"/>
                <a:ext cx="324396" cy="549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C:\Users\rmuta\Desktop\spine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2594" y="7854282"/>
                <a:ext cx="324396" cy="549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C:\Users\rmuta\Desktop\spine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5410" y="7854282"/>
                <a:ext cx="324396" cy="549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" name="Picture 3" descr="C:\Users\rmuta\Desktop\leaf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304" y="9052900"/>
                <a:ext cx="370299" cy="11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3" descr="C:\Users\rmuta\Desktop\leaf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0528" y="9054959"/>
                <a:ext cx="370299" cy="11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2" name="Group 521"/>
            <p:cNvGrpSpPr/>
            <p:nvPr/>
          </p:nvGrpSpPr>
          <p:grpSpPr>
            <a:xfrm>
              <a:off x="1784238" y="2429876"/>
              <a:ext cx="204831" cy="56868"/>
              <a:chOff x="7805964" y="2573715"/>
              <a:chExt cx="259008" cy="85663"/>
            </a:xfrm>
          </p:grpSpPr>
          <p:sp>
            <p:nvSpPr>
              <p:cNvPr id="523" name="Freeform 12"/>
              <p:cNvSpPr>
                <a:spLocks noEditPoints="1"/>
              </p:cNvSpPr>
              <p:nvPr/>
            </p:nvSpPr>
            <p:spPr bwMode="auto">
              <a:xfrm>
                <a:off x="7805964" y="2573715"/>
                <a:ext cx="86536" cy="85663"/>
              </a:xfrm>
              <a:custGeom>
                <a:avLst/>
                <a:gdLst>
                  <a:gd name="T0" fmla="*/ 122 w 244"/>
                  <a:gd name="T1" fmla="*/ 0 h 216"/>
                  <a:gd name="T2" fmla="*/ 0 w 244"/>
                  <a:gd name="T3" fmla="*/ 122 h 216"/>
                  <a:gd name="T4" fmla="*/ 7 w 244"/>
                  <a:gd name="T5" fmla="*/ 161 h 216"/>
                  <a:gd name="T6" fmla="*/ 15 w 244"/>
                  <a:gd name="T7" fmla="*/ 161 h 216"/>
                  <a:gd name="T8" fmla="*/ 36 w 244"/>
                  <a:gd name="T9" fmla="*/ 156 h 216"/>
                  <a:gd name="T10" fmla="*/ 40 w 244"/>
                  <a:gd name="T11" fmla="*/ 154 h 216"/>
                  <a:gd name="T12" fmla="*/ 49 w 244"/>
                  <a:gd name="T13" fmla="*/ 159 h 216"/>
                  <a:gd name="T14" fmla="*/ 55 w 244"/>
                  <a:gd name="T15" fmla="*/ 165 h 216"/>
                  <a:gd name="T16" fmla="*/ 62 w 244"/>
                  <a:gd name="T17" fmla="*/ 167 h 216"/>
                  <a:gd name="T18" fmla="*/ 67 w 244"/>
                  <a:gd name="T19" fmla="*/ 165 h 216"/>
                  <a:gd name="T20" fmla="*/ 64 w 244"/>
                  <a:gd name="T21" fmla="*/ 161 h 216"/>
                  <a:gd name="T22" fmla="*/ 59 w 244"/>
                  <a:gd name="T23" fmla="*/ 154 h 216"/>
                  <a:gd name="T24" fmla="*/ 52 w 244"/>
                  <a:gd name="T25" fmla="*/ 144 h 216"/>
                  <a:gd name="T26" fmla="*/ 65 w 244"/>
                  <a:gd name="T27" fmla="*/ 133 h 216"/>
                  <a:gd name="T28" fmla="*/ 77 w 244"/>
                  <a:gd name="T29" fmla="*/ 145 h 216"/>
                  <a:gd name="T30" fmla="*/ 83 w 244"/>
                  <a:gd name="T31" fmla="*/ 146 h 216"/>
                  <a:gd name="T32" fmla="*/ 90 w 244"/>
                  <a:gd name="T33" fmla="*/ 147 h 216"/>
                  <a:gd name="T34" fmla="*/ 114 w 244"/>
                  <a:gd name="T35" fmla="*/ 164 h 216"/>
                  <a:gd name="T36" fmla="*/ 138 w 244"/>
                  <a:gd name="T37" fmla="*/ 162 h 216"/>
                  <a:gd name="T38" fmla="*/ 145 w 244"/>
                  <a:gd name="T39" fmla="*/ 164 h 216"/>
                  <a:gd name="T40" fmla="*/ 156 w 244"/>
                  <a:gd name="T41" fmla="*/ 161 h 216"/>
                  <a:gd name="T42" fmla="*/ 166 w 244"/>
                  <a:gd name="T43" fmla="*/ 164 h 216"/>
                  <a:gd name="T44" fmla="*/ 178 w 244"/>
                  <a:gd name="T45" fmla="*/ 161 h 216"/>
                  <a:gd name="T46" fmla="*/ 174 w 244"/>
                  <a:gd name="T47" fmla="*/ 173 h 216"/>
                  <a:gd name="T48" fmla="*/ 173 w 244"/>
                  <a:gd name="T49" fmla="*/ 183 h 216"/>
                  <a:gd name="T50" fmla="*/ 168 w 244"/>
                  <a:gd name="T51" fmla="*/ 192 h 216"/>
                  <a:gd name="T52" fmla="*/ 160 w 244"/>
                  <a:gd name="T53" fmla="*/ 203 h 216"/>
                  <a:gd name="T54" fmla="*/ 152 w 244"/>
                  <a:gd name="T55" fmla="*/ 214 h 216"/>
                  <a:gd name="T56" fmla="*/ 164 w 244"/>
                  <a:gd name="T57" fmla="*/ 211 h 216"/>
                  <a:gd name="T58" fmla="*/ 181 w 244"/>
                  <a:gd name="T59" fmla="*/ 198 h 216"/>
                  <a:gd name="T60" fmla="*/ 187 w 244"/>
                  <a:gd name="T61" fmla="*/ 192 h 216"/>
                  <a:gd name="T62" fmla="*/ 186 w 244"/>
                  <a:gd name="T63" fmla="*/ 192 h 216"/>
                  <a:gd name="T64" fmla="*/ 187 w 244"/>
                  <a:gd name="T65" fmla="*/ 190 h 216"/>
                  <a:gd name="T66" fmla="*/ 210 w 244"/>
                  <a:gd name="T67" fmla="*/ 186 h 216"/>
                  <a:gd name="T68" fmla="*/ 224 w 244"/>
                  <a:gd name="T69" fmla="*/ 188 h 216"/>
                  <a:gd name="T70" fmla="*/ 244 w 244"/>
                  <a:gd name="T71" fmla="*/ 122 h 216"/>
                  <a:gd name="T72" fmla="*/ 122 w 244"/>
                  <a:gd name="T73" fmla="*/ 0 h 216"/>
                  <a:gd name="T74" fmla="*/ 221 w 244"/>
                  <a:gd name="T75" fmla="*/ 119 h 216"/>
                  <a:gd name="T76" fmla="*/ 112 w 244"/>
                  <a:gd name="T77" fmla="*/ 147 h 216"/>
                  <a:gd name="T78" fmla="*/ 26 w 244"/>
                  <a:gd name="T79" fmla="*/ 85 h 216"/>
                  <a:gd name="T80" fmla="*/ 65 w 244"/>
                  <a:gd name="T81" fmla="*/ 73 h 216"/>
                  <a:gd name="T82" fmla="*/ 76 w 244"/>
                  <a:gd name="T83" fmla="*/ 96 h 216"/>
                  <a:gd name="T84" fmla="*/ 130 w 244"/>
                  <a:gd name="T85" fmla="*/ 113 h 216"/>
                  <a:gd name="T86" fmla="*/ 133 w 244"/>
                  <a:gd name="T87" fmla="*/ 110 h 216"/>
                  <a:gd name="T88" fmla="*/ 127 w 244"/>
                  <a:gd name="T89" fmla="*/ 98 h 216"/>
                  <a:gd name="T90" fmla="*/ 107 w 244"/>
                  <a:gd name="T91" fmla="*/ 87 h 216"/>
                  <a:gd name="T92" fmla="*/ 70 w 244"/>
                  <a:gd name="T93" fmla="*/ 62 h 216"/>
                  <a:gd name="T94" fmla="*/ 75 w 244"/>
                  <a:gd name="T95" fmla="*/ 40 h 216"/>
                  <a:gd name="T96" fmla="*/ 105 w 244"/>
                  <a:gd name="T97" fmla="*/ 28 h 216"/>
                  <a:gd name="T98" fmla="*/ 132 w 244"/>
                  <a:gd name="T99" fmla="*/ 26 h 216"/>
                  <a:gd name="T100" fmla="*/ 162 w 244"/>
                  <a:gd name="T101" fmla="*/ 32 h 216"/>
                  <a:gd name="T102" fmla="*/ 183 w 244"/>
                  <a:gd name="T103" fmla="*/ 78 h 216"/>
                  <a:gd name="T104" fmla="*/ 184 w 244"/>
                  <a:gd name="T105" fmla="*/ 93 h 216"/>
                  <a:gd name="T106" fmla="*/ 179 w 244"/>
                  <a:gd name="T107" fmla="*/ 101 h 216"/>
                  <a:gd name="T108" fmla="*/ 180 w 244"/>
                  <a:gd name="T109" fmla="*/ 102 h 216"/>
                  <a:gd name="T110" fmla="*/ 191 w 244"/>
                  <a:gd name="T111" fmla="*/ 89 h 216"/>
                  <a:gd name="T112" fmla="*/ 221 w 244"/>
                  <a:gd name="T113" fmla="*/ 11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16">
                    <a:moveTo>
                      <a:pt x="122" y="0"/>
                    </a:moveTo>
                    <a:cubicBezTo>
                      <a:pt x="55" y="0"/>
                      <a:pt x="0" y="54"/>
                      <a:pt x="0" y="122"/>
                    </a:cubicBezTo>
                    <a:cubicBezTo>
                      <a:pt x="0" y="135"/>
                      <a:pt x="3" y="148"/>
                      <a:pt x="7" y="161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23" y="161"/>
                      <a:pt x="30" y="159"/>
                      <a:pt x="36" y="156"/>
                    </a:cubicBezTo>
                    <a:cubicBezTo>
                      <a:pt x="37" y="155"/>
                      <a:pt x="39" y="154"/>
                      <a:pt x="40" y="154"/>
                    </a:cubicBezTo>
                    <a:cubicBezTo>
                      <a:pt x="44" y="154"/>
                      <a:pt x="47" y="156"/>
                      <a:pt x="49" y="159"/>
                    </a:cubicBezTo>
                    <a:cubicBezTo>
                      <a:pt x="51" y="162"/>
                      <a:pt x="53" y="164"/>
                      <a:pt x="55" y="165"/>
                    </a:cubicBezTo>
                    <a:cubicBezTo>
                      <a:pt x="57" y="166"/>
                      <a:pt x="59" y="167"/>
                      <a:pt x="62" y="167"/>
                    </a:cubicBezTo>
                    <a:cubicBezTo>
                      <a:pt x="64" y="167"/>
                      <a:pt x="66" y="167"/>
                      <a:pt x="67" y="165"/>
                    </a:cubicBezTo>
                    <a:cubicBezTo>
                      <a:pt x="68" y="163"/>
                      <a:pt x="67" y="162"/>
                      <a:pt x="64" y="161"/>
                    </a:cubicBezTo>
                    <a:cubicBezTo>
                      <a:pt x="61" y="159"/>
                      <a:pt x="60" y="157"/>
                      <a:pt x="59" y="154"/>
                    </a:cubicBezTo>
                    <a:cubicBezTo>
                      <a:pt x="57" y="151"/>
                      <a:pt x="53" y="149"/>
                      <a:pt x="52" y="144"/>
                    </a:cubicBezTo>
                    <a:cubicBezTo>
                      <a:pt x="52" y="138"/>
                      <a:pt x="56" y="131"/>
                      <a:pt x="65" y="133"/>
                    </a:cubicBezTo>
                    <a:cubicBezTo>
                      <a:pt x="72" y="135"/>
                      <a:pt x="76" y="143"/>
                      <a:pt x="77" y="145"/>
                    </a:cubicBezTo>
                    <a:cubicBezTo>
                      <a:pt x="78" y="147"/>
                      <a:pt x="81" y="148"/>
                      <a:pt x="83" y="146"/>
                    </a:cubicBezTo>
                    <a:cubicBezTo>
                      <a:pt x="86" y="144"/>
                      <a:pt x="88" y="144"/>
                      <a:pt x="90" y="147"/>
                    </a:cubicBezTo>
                    <a:cubicBezTo>
                      <a:pt x="91" y="149"/>
                      <a:pt x="102" y="164"/>
                      <a:pt x="114" y="164"/>
                    </a:cubicBezTo>
                    <a:cubicBezTo>
                      <a:pt x="126" y="165"/>
                      <a:pt x="132" y="161"/>
                      <a:pt x="138" y="162"/>
                    </a:cubicBezTo>
                    <a:cubicBezTo>
                      <a:pt x="141" y="162"/>
                      <a:pt x="143" y="164"/>
                      <a:pt x="145" y="164"/>
                    </a:cubicBezTo>
                    <a:cubicBezTo>
                      <a:pt x="149" y="165"/>
                      <a:pt x="152" y="161"/>
                      <a:pt x="156" y="161"/>
                    </a:cubicBezTo>
                    <a:cubicBezTo>
                      <a:pt x="159" y="162"/>
                      <a:pt x="163" y="164"/>
                      <a:pt x="166" y="164"/>
                    </a:cubicBezTo>
                    <a:cubicBezTo>
                      <a:pt x="170" y="164"/>
                      <a:pt x="178" y="159"/>
                      <a:pt x="178" y="161"/>
                    </a:cubicBezTo>
                    <a:cubicBezTo>
                      <a:pt x="178" y="164"/>
                      <a:pt x="175" y="170"/>
                      <a:pt x="174" y="173"/>
                    </a:cubicBezTo>
                    <a:cubicBezTo>
                      <a:pt x="174" y="175"/>
                      <a:pt x="174" y="179"/>
                      <a:pt x="173" y="183"/>
                    </a:cubicBezTo>
                    <a:cubicBezTo>
                      <a:pt x="172" y="186"/>
                      <a:pt x="169" y="191"/>
                      <a:pt x="168" y="192"/>
                    </a:cubicBezTo>
                    <a:cubicBezTo>
                      <a:pt x="165" y="197"/>
                      <a:pt x="163" y="198"/>
                      <a:pt x="160" y="203"/>
                    </a:cubicBezTo>
                    <a:cubicBezTo>
                      <a:pt x="158" y="208"/>
                      <a:pt x="153" y="213"/>
                      <a:pt x="152" y="214"/>
                    </a:cubicBezTo>
                    <a:cubicBezTo>
                      <a:pt x="151" y="216"/>
                      <a:pt x="160" y="214"/>
                      <a:pt x="164" y="211"/>
                    </a:cubicBezTo>
                    <a:cubicBezTo>
                      <a:pt x="167" y="208"/>
                      <a:pt x="172" y="200"/>
                      <a:pt x="181" y="198"/>
                    </a:cubicBezTo>
                    <a:cubicBezTo>
                      <a:pt x="186" y="197"/>
                      <a:pt x="187" y="194"/>
                      <a:pt x="187" y="192"/>
                    </a:cubicBezTo>
                    <a:cubicBezTo>
                      <a:pt x="186" y="192"/>
                      <a:pt x="186" y="192"/>
                      <a:pt x="186" y="192"/>
                    </a:cubicBezTo>
                    <a:cubicBezTo>
                      <a:pt x="186" y="191"/>
                      <a:pt x="187" y="190"/>
                      <a:pt x="187" y="190"/>
                    </a:cubicBezTo>
                    <a:cubicBezTo>
                      <a:pt x="193" y="188"/>
                      <a:pt x="201" y="186"/>
                      <a:pt x="210" y="186"/>
                    </a:cubicBezTo>
                    <a:cubicBezTo>
                      <a:pt x="215" y="186"/>
                      <a:pt x="220" y="187"/>
                      <a:pt x="224" y="188"/>
                    </a:cubicBezTo>
                    <a:cubicBezTo>
                      <a:pt x="237" y="169"/>
                      <a:pt x="244" y="146"/>
                      <a:pt x="244" y="122"/>
                    </a:cubicBezTo>
                    <a:cubicBezTo>
                      <a:pt x="244" y="54"/>
                      <a:pt x="189" y="0"/>
                      <a:pt x="122" y="0"/>
                    </a:cubicBezTo>
                    <a:close/>
                    <a:moveTo>
                      <a:pt x="221" y="119"/>
                    </a:moveTo>
                    <a:cubicBezTo>
                      <a:pt x="215" y="151"/>
                      <a:pt x="163" y="162"/>
                      <a:pt x="112" y="147"/>
                    </a:cubicBezTo>
                    <a:cubicBezTo>
                      <a:pt x="63" y="132"/>
                      <a:pt x="21" y="103"/>
                      <a:pt x="26" y="85"/>
                    </a:cubicBezTo>
                    <a:cubicBezTo>
                      <a:pt x="28" y="75"/>
                      <a:pt x="44" y="71"/>
                      <a:pt x="65" y="73"/>
                    </a:cubicBezTo>
                    <a:cubicBezTo>
                      <a:pt x="62" y="80"/>
                      <a:pt x="62" y="88"/>
                      <a:pt x="76" y="96"/>
                    </a:cubicBezTo>
                    <a:cubicBezTo>
                      <a:pt x="94" y="106"/>
                      <a:pt x="122" y="114"/>
                      <a:pt x="130" y="113"/>
                    </a:cubicBezTo>
                    <a:cubicBezTo>
                      <a:pt x="133" y="113"/>
                      <a:pt x="136" y="112"/>
                      <a:pt x="133" y="110"/>
                    </a:cubicBezTo>
                    <a:cubicBezTo>
                      <a:pt x="131" y="108"/>
                      <a:pt x="128" y="105"/>
                      <a:pt x="127" y="98"/>
                    </a:cubicBezTo>
                    <a:cubicBezTo>
                      <a:pt x="126" y="95"/>
                      <a:pt x="125" y="90"/>
                      <a:pt x="107" y="87"/>
                    </a:cubicBezTo>
                    <a:cubicBezTo>
                      <a:pt x="67" y="79"/>
                      <a:pt x="69" y="68"/>
                      <a:pt x="70" y="62"/>
                    </a:cubicBezTo>
                    <a:cubicBezTo>
                      <a:pt x="70" y="62"/>
                      <a:pt x="73" y="46"/>
                      <a:pt x="75" y="40"/>
                    </a:cubicBezTo>
                    <a:cubicBezTo>
                      <a:pt x="76" y="35"/>
                      <a:pt x="80" y="22"/>
                      <a:pt x="105" y="28"/>
                    </a:cubicBezTo>
                    <a:cubicBezTo>
                      <a:pt x="120" y="31"/>
                      <a:pt x="128" y="27"/>
                      <a:pt x="132" y="26"/>
                    </a:cubicBezTo>
                    <a:cubicBezTo>
                      <a:pt x="143" y="23"/>
                      <a:pt x="155" y="25"/>
                      <a:pt x="162" y="32"/>
                    </a:cubicBezTo>
                    <a:cubicBezTo>
                      <a:pt x="169" y="39"/>
                      <a:pt x="178" y="61"/>
                      <a:pt x="183" y="78"/>
                    </a:cubicBezTo>
                    <a:cubicBezTo>
                      <a:pt x="185" y="86"/>
                      <a:pt x="185" y="90"/>
                      <a:pt x="184" y="93"/>
                    </a:cubicBezTo>
                    <a:cubicBezTo>
                      <a:pt x="183" y="95"/>
                      <a:pt x="182" y="96"/>
                      <a:pt x="179" y="101"/>
                    </a:cubicBezTo>
                    <a:cubicBezTo>
                      <a:pt x="179" y="102"/>
                      <a:pt x="179" y="103"/>
                      <a:pt x="180" y="102"/>
                    </a:cubicBezTo>
                    <a:cubicBezTo>
                      <a:pt x="188" y="98"/>
                      <a:pt x="190" y="93"/>
                      <a:pt x="191" y="89"/>
                    </a:cubicBezTo>
                    <a:cubicBezTo>
                      <a:pt x="212" y="94"/>
                      <a:pt x="224" y="105"/>
                      <a:pt x="221" y="1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17"/>
              <p:cNvSpPr>
                <a:spLocks/>
              </p:cNvSpPr>
              <p:nvPr/>
            </p:nvSpPr>
            <p:spPr bwMode="auto">
              <a:xfrm>
                <a:off x="7914847" y="2615707"/>
                <a:ext cx="16647" cy="33257"/>
              </a:xfrm>
              <a:custGeom>
                <a:avLst/>
                <a:gdLst>
                  <a:gd name="T0" fmla="*/ 1 w 47"/>
                  <a:gd name="T1" fmla="*/ 28 h 84"/>
                  <a:gd name="T2" fmla="*/ 0 w 47"/>
                  <a:gd name="T3" fmla="*/ 2 h 84"/>
                  <a:gd name="T4" fmla="*/ 18 w 47"/>
                  <a:gd name="T5" fmla="*/ 2 h 84"/>
                  <a:gd name="T6" fmla="*/ 19 w 47"/>
                  <a:gd name="T7" fmla="*/ 17 h 84"/>
                  <a:gd name="T8" fmla="*/ 19 w 47"/>
                  <a:gd name="T9" fmla="*/ 17 h 84"/>
                  <a:gd name="T10" fmla="*/ 42 w 47"/>
                  <a:gd name="T11" fmla="*/ 0 h 84"/>
                  <a:gd name="T12" fmla="*/ 47 w 47"/>
                  <a:gd name="T13" fmla="*/ 0 h 84"/>
                  <a:gd name="T14" fmla="*/ 47 w 47"/>
                  <a:gd name="T15" fmla="*/ 20 h 84"/>
                  <a:gd name="T16" fmla="*/ 40 w 47"/>
                  <a:gd name="T17" fmla="*/ 19 h 84"/>
                  <a:gd name="T18" fmla="*/ 22 w 47"/>
                  <a:gd name="T19" fmla="*/ 35 h 84"/>
                  <a:gd name="T20" fmla="*/ 21 w 47"/>
                  <a:gd name="T21" fmla="*/ 41 h 84"/>
                  <a:gd name="T22" fmla="*/ 21 w 47"/>
                  <a:gd name="T23" fmla="*/ 84 h 84"/>
                  <a:gd name="T24" fmla="*/ 1 w 47"/>
                  <a:gd name="T25" fmla="*/ 84 h 84"/>
                  <a:gd name="T26" fmla="*/ 1 w 47"/>
                  <a:gd name="T27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84">
                    <a:moveTo>
                      <a:pt x="1" y="28"/>
                    </a:moveTo>
                    <a:cubicBezTo>
                      <a:pt x="1" y="17"/>
                      <a:pt x="1" y="9"/>
                      <a:pt x="0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4" y="6"/>
                      <a:pt x="33" y="0"/>
                      <a:pt x="42" y="0"/>
                    </a:cubicBezTo>
                    <a:cubicBezTo>
                      <a:pt x="44" y="0"/>
                      <a:pt x="45" y="0"/>
                      <a:pt x="47" y="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5" y="20"/>
                      <a:pt x="43" y="19"/>
                      <a:pt x="40" y="19"/>
                    </a:cubicBezTo>
                    <a:cubicBezTo>
                      <a:pt x="31" y="19"/>
                      <a:pt x="24" y="26"/>
                      <a:pt x="22" y="35"/>
                    </a:cubicBezTo>
                    <a:cubicBezTo>
                      <a:pt x="22" y="37"/>
                      <a:pt x="21" y="39"/>
                      <a:pt x="21" y="41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28"/>
                      <a:pt x="1" y="28"/>
                      <a:pt x="1" y="2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5" name="Freeform 18"/>
              <p:cNvSpPr>
                <a:spLocks noEditPoints="1"/>
              </p:cNvSpPr>
              <p:nvPr/>
            </p:nvSpPr>
            <p:spPr bwMode="auto">
              <a:xfrm>
                <a:off x="7933144" y="2615707"/>
                <a:ext cx="26696" cy="33761"/>
              </a:xfrm>
              <a:custGeom>
                <a:avLst/>
                <a:gdLst>
                  <a:gd name="T0" fmla="*/ 20 w 75"/>
                  <a:gd name="T1" fmla="*/ 48 h 85"/>
                  <a:gd name="T2" fmla="*/ 45 w 75"/>
                  <a:gd name="T3" fmla="*/ 70 h 85"/>
                  <a:gd name="T4" fmla="*/ 67 w 75"/>
                  <a:gd name="T5" fmla="*/ 66 h 85"/>
                  <a:gd name="T6" fmla="*/ 70 w 75"/>
                  <a:gd name="T7" fmla="*/ 80 h 85"/>
                  <a:gd name="T8" fmla="*/ 42 w 75"/>
                  <a:gd name="T9" fmla="*/ 85 h 85"/>
                  <a:gd name="T10" fmla="*/ 0 w 75"/>
                  <a:gd name="T11" fmla="*/ 44 h 85"/>
                  <a:gd name="T12" fmla="*/ 40 w 75"/>
                  <a:gd name="T13" fmla="*/ 0 h 85"/>
                  <a:gd name="T14" fmla="*/ 75 w 75"/>
                  <a:gd name="T15" fmla="*/ 40 h 85"/>
                  <a:gd name="T16" fmla="*/ 74 w 75"/>
                  <a:gd name="T17" fmla="*/ 48 h 85"/>
                  <a:gd name="T18" fmla="*/ 20 w 75"/>
                  <a:gd name="T19" fmla="*/ 48 h 85"/>
                  <a:gd name="T20" fmla="*/ 56 w 75"/>
                  <a:gd name="T21" fmla="*/ 34 h 85"/>
                  <a:gd name="T22" fmla="*/ 39 w 75"/>
                  <a:gd name="T23" fmla="*/ 14 h 85"/>
                  <a:gd name="T24" fmla="*/ 20 w 75"/>
                  <a:gd name="T25" fmla="*/ 34 h 85"/>
                  <a:gd name="T26" fmla="*/ 56 w 75"/>
                  <a:gd name="T27" fmla="*/ 3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5">
                    <a:moveTo>
                      <a:pt x="20" y="48"/>
                    </a:moveTo>
                    <a:cubicBezTo>
                      <a:pt x="20" y="63"/>
                      <a:pt x="32" y="70"/>
                      <a:pt x="45" y="70"/>
                    </a:cubicBezTo>
                    <a:cubicBezTo>
                      <a:pt x="54" y="70"/>
                      <a:pt x="61" y="68"/>
                      <a:pt x="67" y="66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3" y="83"/>
                      <a:pt x="54" y="85"/>
                      <a:pt x="42" y="85"/>
                    </a:cubicBezTo>
                    <a:cubicBezTo>
                      <a:pt x="15" y="85"/>
                      <a:pt x="0" y="69"/>
                      <a:pt x="0" y="44"/>
                    </a:cubicBezTo>
                    <a:cubicBezTo>
                      <a:pt x="0" y="21"/>
                      <a:pt x="14" y="0"/>
                      <a:pt x="40" y="0"/>
                    </a:cubicBezTo>
                    <a:cubicBezTo>
                      <a:pt x="66" y="0"/>
                      <a:pt x="75" y="22"/>
                      <a:pt x="75" y="40"/>
                    </a:cubicBezTo>
                    <a:cubicBezTo>
                      <a:pt x="75" y="43"/>
                      <a:pt x="75" y="47"/>
                      <a:pt x="74" y="48"/>
                    </a:cubicBezTo>
                    <a:cubicBezTo>
                      <a:pt x="20" y="48"/>
                      <a:pt x="20" y="48"/>
                      <a:pt x="20" y="48"/>
                    </a:cubicBezTo>
                    <a:close/>
                    <a:moveTo>
                      <a:pt x="56" y="34"/>
                    </a:moveTo>
                    <a:cubicBezTo>
                      <a:pt x="56" y="26"/>
                      <a:pt x="52" y="14"/>
                      <a:pt x="39" y="14"/>
                    </a:cubicBezTo>
                    <a:cubicBezTo>
                      <a:pt x="26" y="14"/>
                      <a:pt x="21" y="26"/>
                      <a:pt x="20" y="34"/>
                    </a:cubicBezTo>
                    <a:cubicBezTo>
                      <a:pt x="56" y="34"/>
                      <a:pt x="56" y="34"/>
                      <a:pt x="56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19"/>
              <p:cNvSpPr>
                <a:spLocks noEditPoints="1"/>
              </p:cNvSpPr>
              <p:nvPr/>
            </p:nvSpPr>
            <p:spPr bwMode="auto">
              <a:xfrm>
                <a:off x="8024929" y="2616043"/>
                <a:ext cx="20997" cy="33425"/>
              </a:xfrm>
              <a:custGeom>
                <a:avLst/>
                <a:gdLst>
                  <a:gd name="T0" fmla="*/ 57 w 59"/>
                  <a:gd name="T1" fmla="*/ 63 h 84"/>
                  <a:gd name="T2" fmla="*/ 59 w 59"/>
                  <a:gd name="T3" fmla="*/ 83 h 84"/>
                  <a:gd name="T4" fmla="*/ 51 w 59"/>
                  <a:gd name="T5" fmla="*/ 83 h 84"/>
                  <a:gd name="T6" fmla="*/ 50 w 59"/>
                  <a:gd name="T7" fmla="*/ 71 h 84"/>
                  <a:gd name="T8" fmla="*/ 50 w 59"/>
                  <a:gd name="T9" fmla="*/ 71 h 84"/>
                  <a:gd name="T10" fmla="*/ 24 w 59"/>
                  <a:gd name="T11" fmla="*/ 84 h 84"/>
                  <a:gd name="T12" fmla="*/ 0 w 59"/>
                  <a:gd name="T13" fmla="*/ 62 h 84"/>
                  <a:gd name="T14" fmla="*/ 49 w 59"/>
                  <a:gd name="T15" fmla="*/ 33 h 84"/>
                  <a:gd name="T16" fmla="*/ 49 w 59"/>
                  <a:gd name="T17" fmla="*/ 31 h 84"/>
                  <a:gd name="T18" fmla="*/ 29 w 59"/>
                  <a:gd name="T19" fmla="*/ 7 h 84"/>
                  <a:gd name="T20" fmla="*/ 9 w 59"/>
                  <a:gd name="T21" fmla="*/ 13 h 84"/>
                  <a:gd name="T22" fmla="*/ 6 w 59"/>
                  <a:gd name="T23" fmla="*/ 7 h 84"/>
                  <a:gd name="T24" fmla="*/ 30 w 59"/>
                  <a:gd name="T25" fmla="*/ 0 h 84"/>
                  <a:gd name="T26" fmla="*/ 57 w 59"/>
                  <a:gd name="T27" fmla="*/ 32 h 84"/>
                  <a:gd name="T28" fmla="*/ 57 w 59"/>
                  <a:gd name="T29" fmla="*/ 63 h 84"/>
                  <a:gd name="T30" fmla="*/ 49 w 59"/>
                  <a:gd name="T31" fmla="*/ 40 h 84"/>
                  <a:gd name="T32" fmla="*/ 9 w 59"/>
                  <a:gd name="T33" fmla="*/ 61 h 84"/>
                  <a:gd name="T34" fmla="*/ 25 w 59"/>
                  <a:gd name="T35" fmla="*/ 78 h 84"/>
                  <a:gd name="T36" fmla="*/ 49 w 59"/>
                  <a:gd name="T37" fmla="*/ 62 h 84"/>
                  <a:gd name="T38" fmla="*/ 49 w 59"/>
                  <a:gd name="T39" fmla="*/ 57 h 84"/>
                  <a:gd name="T40" fmla="*/ 49 w 59"/>
                  <a:gd name="T41" fmla="*/ 4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84">
                    <a:moveTo>
                      <a:pt x="57" y="63"/>
                    </a:moveTo>
                    <a:cubicBezTo>
                      <a:pt x="57" y="70"/>
                      <a:pt x="58" y="76"/>
                      <a:pt x="59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46" y="77"/>
                      <a:pt x="37" y="84"/>
                      <a:pt x="24" y="84"/>
                    </a:cubicBezTo>
                    <a:cubicBezTo>
                      <a:pt x="8" y="84"/>
                      <a:pt x="0" y="73"/>
                      <a:pt x="0" y="62"/>
                    </a:cubicBezTo>
                    <a:cubicBezTo>
                      <a:pt x="0" y="44"/>
                      <a:pt x="17" y="32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23"/>
                      <a:pt x="48" y="7"/>
                      <a:pt x="29" y="7"/>
                    </a:cubicBezTo>
                    <a:cubicBezTo>
                      <a:pt x="22" y="7"/>
                      <a:pt x="14" y="9"/>
                      <a:pt x="9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3" y="2"/>
                      <a:pt x="22" y="0"/>
                      <a:pt x="30" y="0"/>
                    </a:cubicBezTo>
                    <a:cubicBezTo>
                      <a:pt x="53" y="0"/>
                      <a:pt x="57" y="18"/>
                      <a:pt x="57" y="32"/>
                    </a:cubicBezTo>
                    <a:cubicBezTo>
                      <a:pt x="57" y="63"/>
                      <a:pt x="57" y="63"/>
                      <a:pt x="57" y="63"/>
                    </a:cubicBezTo>
                    <a:close/>
                    <a:moveTo>
                      <a:pt x="49" y="40"/>
                    </a:moveTo>
                    <a:cubicBezTo>
                      <a:pt x="32" y="39"/>
                      <a:pt x="9" y="42"/>
                      <a:pt x="9" y="61"/>
                    </a:cubicBezTo>
                    <a:cubicBezTo>
                      <a:pt x="9" y="73"/>
                      <a:pt x="16" y="78"/>
                      <a:pt x="25" y="78"/>
                    </a:cubicBezTo>
                    <a:cubicBezTo>
                      <a:pt x="38" y="78"/>
                      <a:pt x="46" y="69"/>
                      <a:pt x="49" y="62"/>
                    </a:cubicBezTo>
                    <a:cubicBezTo>
                      <a:pt x="49" y="60"/>
                      <a:pt x="49" y="58"/>
                      <a:pt x="49" y="57"/>
                    </a:cubicBezTo>
                    <a:cubicBezTo>
                      <a:pt x="49" y="40"/>
                      <a:pt x="49" y="40"/>
                      <a:pt x="49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20"/>
              <p:cNvSpPr>
                <a:spLocks/>
              </p:cNvSpPr>
              <p:nvPr/>
            </p:nvSpPr>
            <p:spPr bwMode="auto">
              <a:xfrm>
                <a:off x="8049375" y="2609828"/>
                <a:ext cx="15597" cy="39640"/>
              </a:xfrm>
              <a:custGeom>
                <a:avLst/>
                <a:gdLst>
                  <a:gd name="T0" fmla="*/ 21 w 44"/>
                  <a:gd name="T1" fmla="*/ 0 h 100"/>
                  <a:gd name="T2" fmla="*/ 21 w 44"/>
                  <a:gd name="T3" fmla="*/ 18 h 100"/>
                  <a:gd name="T4" fmla="*/ 44 w 44"/>
                  <a:gd name="T5" fmla="*/ 18 h 100"/>
                  <a:gd name="T6" fmla="*/ 44 w 44"/>
                  <a:gd name="T7" fmla="*/ 24 h 100"/>
                  <a:gd name="T8" fmla="*/ 21 w 44"/>
                  <a:gd name="T9" fmla="*/ 24 h 100"/>
                  <a:gd name="T10" fmla="*/ 21 w 44"/>
                  <a:gd name="T11" fmla="*/ 77 h 100"/>
                  <a:gd name="T12" fmla="*/ 33 w 44"/>
                  <a:gd name="T13" fmla="*/ 94 h 100"/>
                  <a:gd name="T14" fmla="*/ 42 w 44"/>
                  <a:gd name="T15" fmla="*/ 92 h 100"/>
                  <a:gd name="T16" fmla="*/ 43 w 44"/>
                  <a:gd name="T17" fmla="*/ 98 h 100"/>
                  <a:gd name="T18" fmla="*/ 32 w 44"/>
                  <a:gd name="T19" fmla="*/ 100 h 100"/>
                  <a:gd name="T20" fmla="*/ 18 w 44"/>
                  <a:gd name="T21" fmla="*/ 95 h 100"/>
                  <a:gd name="T22" fmla="*/ 13 w 44"/>
                  <a:gd name="T23" fmla="*/ 75 h 100"/>
                  <a:gd name="T24" fmla="*/ 13 w 44"/>
                  <a:gd name="T25" fmla="*/ 24 h 100"/>
                  <a:gd name="T26" fmla="*/ 0 w 44"/>
                  <a:gd name="T27" fmla="*/ 24 h 100"/>
                  <a:gd name="T28" fmla="*/ 0 w 44"/>
                  <a:gd name="T29" fmla="*/ 18 h 100"/>
                  <a:gd name="T30" fmla="*/ 13 w 44"/>
                  <a:gd name="T31" fmla="*/ 18 h 100"/>
                  <a:gd name="T32" fmla="*/ 13 w 44"/>
                  <a:gd name="T33" fmla="*/ 3 h 100"/>
                  <a:gd name="T34" fmla="*/ 21 w 44"/>
                  <a:gd name="T3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100">
                    <a:moveTo>
                      <a:pt x="21" y="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87"/>
                      <a:pt x="24" y="94"/>
                      <a:pt x="33" y="94"/>
                    </a:cubicBezTo>
                    <a:cubicBezTo>
                      <a:pt x="37" y="94"/>
                      <a:pt x="40" y="93"/>
                      <a:pt x="42" y="92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1" y="100"/>
                      <a:pt x="37" y="100"/>
                      <a:pt x="32" y="100"/>
                    </a:cubicBezTo>
                    <a:cubicBezTo>
                      <a:pt x="26" y="100"/>
                      <a:pt x="21" y="99"/>
                      <a:pt x="18" y="95"/>
                    </a:cubicBezTo>
                    <a:cubicBezTo>
                      <a:pt x="15" y="90"/>
                      <a:pt x="13" y="84"/>
                      <a:pt x="13" y="75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21"/>
              <p:cNvSpPr>
                <a:spLocks/>
              </p:cNvSpPr>
              <p:nvPr/>
            </p:nvSpPr>
            <p:spPr bwMode="auto">
              <a:xfrm>
                <a:off x="7998084" y="2605797"/>
                <a:ext cx="22347" cy="43167"/>
              </a:xfrm>
              <a:custGeom>
                <a:avLst/>
                <a:gdLst>
                  <a:gd name="T0" fmla="*/ 35 w 63"/>
                  <a:gd name="T1" fmla="*/ 26 h 109"/>
                  <a:gd name="T2" fmla="*/ 19 w 63"/>
                  <a:gd name="T3" fmla="*/ 31 h 109"/>
                  <a:gd name="T4" fmla="*/ 8 w 63"/>
                  <a:gd name="T5" fmla="*/ 42 h 109"/>
                  <a:gd name="T6" fmla="*/ 7 w 63"/>
                  <a:gd name="T7" fmla="*/ 42 h 109"/>
                  <a:gd name="T8" fmla="*/ 7 w 63"/>
                  <a:gd name="T9" fmla="*/ 3 h 109"/>
                  <a:gd name="T10" fmla="*/ 0 w 63"/>
                  <a:gd name="T11" fmla="*/ 0 h 109"/>
                  <a:gd name="T12" fmla="*/ 0 w 63"/>
                  <a:gd name="T13" fmla="*/ 109 h 109"/>
                  <a:gd name="T14" fmla="*/ 7 w 63"/>
                  <a:gd name="T15" fmla="*/ 109 h 109"/>
                  <a:gd name="T16" fmla="*/ 7 w 63"/>
                  <a:gd name="T17" fmla="*/ 59 h 109"/>
                  <a:gd name="T18" fmla="*/ 9 w 63"/>
                  <a:gd name="T19" fmla="*/ 51 h 109"/>
                  <a:gd name="T20" fmla="*/ 33 w 63"/>
                  <a:gd name="T21" fmla="*/ 33 h 109"/>
                  <a:gd name="T22" fmla="*/ 55 w 63"/>
                  <a:gd name="T23" fmla="*/ 61 h 109"/>
                  <a:gd name="T24" fmla="*/ 55 w 63"/>
                  <a:gd name="T25" fmla="*/ 109 h 109"/>
                  <a:gd name="T26" fmla="*/ 63 w 63"/>
                  <a:gd name="T27" fmla="*/ 109 h 109"/>
                  <a:gd name="T28" fmla="*/ 63 w 63"/>
                  <a:gd name="T29" fmla="*/ 60 h 109"/>
                  <a:gd name="T30" fmla="*/ 35 w 63"/>
                  <a:gd name="T31" fmla="*/ 2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109">
                    <a:moveTo>
                      <a:pt x="35" y="26"/>
                    </a:moveTo>
                    <a:cubicBezTo>
                      <a:pt x="29" y="26"/>
                      <a:pt x="23" y="28"/>
                      <a:pt x="19" y="31"/>
                    </a:cubicBezTo>
                    <a:cubicBezTo>
                      <a:pt x="14" y="34"/>
                      <a:pt x="10" y="38"/>
                      <a:pt x="8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8" y="54"/>
                      <a:pt x="9" y="51"/>
                    </a:cubicBezTo>
                    <a:cubicBezTo>
                      <a:pt x="12" y="41"/>
                      <a:pt x="21" y="33"/>
                      <a:pt x="33" y="33"/>
                    </a:cubicBezTo>
                    <a:cubicBezTo>
                      <a:pt x="49" y="33"/>
                      <a:pt x="55" y="46"/>
                      <a:pt x="55" y="61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63" y="109"/>
                      <a:pt x="63" y="109"/>
                      <a:pt x="63" y="109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3" y="30"/>
                      <a:pt x="43" y="26"/>
                      <a:pt x="35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22"/>
              <p:cNvSpPr>
                <a:spLocks noEditPoints="1"/>
              </p:cNvSpPr>
              <p:nvPr/>
            </p:nvSpPr>
            <p:spPr bwMode="auto">
              <a:xfrm>
                <a:off x="7962689" y="2601765"/>
                <a:ext cx="28945" cy="47703"/>
              </a:xfrm>
              <a:custGeom>
                <a:avLst/>
                <a:gdLst>
                  <a:gd name="T0" fmla="*/ 81 w 82"/>
                  <a:gd name="T1" fmla="*/ 5 h 120"/>
                  <a:gd name="T2" fmla="*/ 60 w 82"/>
                  <a:gd name="T3" fmla="*/ 0 h 120"/>
                  <a:gd name="T4" fmla="*/ 60 w 82"/>
                  <a:gd name="T5" fmla="*/ 46 h 120"/>
                  <a:gd name="T6" fmla="*/ 60 w 82"/>
                  <a:gd name="T7" fmla="*/ 46 h 120"/>
                  <a:gd name="T8" fmla="*/ 37 w 82"/>
                  <a:gd name="T9" fmla="*/ 35 h 120"/>
                  <a:gd name="T10" fmla="*/ 1 w 82"/>
                  <a:gd name="T11" fmla="*/ 79 h 120"/>
                  <a:gd name="T12" fmla="*/ 35 w 82"/>
                  <a:gd name="T13" fmla="*/ 120 h 120"/>
                  <a:gd name="T14" fmla="*/ 62 w 82"/>
                  <a:gd name="T15" fmla="*/ 106 h 120"/>
                  <a:gd name="T16" fmla="*/ 62 w 82"/>
                  <a:gd name="T17" fmla="*/ 106 h 120"/>
                  <a:gd name="T18" fmla="*/ 63 w 82"/>
                  <a:gd name="T19" fmla="*/ 119 h 120"/>
                  <a:gd name="T20" fmla="*/ 82 w 82"/>
                  <a:gd name="T21" fmla="*/ 119 h 120"/>
                  <a:gd name="T22" fmla="*/ 81 w 82"/>
                  <a:gd name="T23" fmla="*/ 96 h 120"/>
                  <a:gd name="T24" fmla="*/ 81 w 82"/>
                  <a:gd name="T25" fmla="*/ 5 h 120"/>
                  <a:gd name="T26" fmla="*/ 60 w 82"/>
                  <a:gd name="T27" fmla="*/ 83 h 120"/>
                  <a:gd name="T28" fmla="*/ 60 w 82"/>
                  <a:gd name="T29" fmla="*/ 89 h 120"/>
                  <a:gd name="T30" fmla="*/ 42 w 82"/>
                  <a:gd name="T31" fmla="*/ 104 h 120"/>
                  <a:gd name="T32" fmla="*/ 21 w 82"/>
                  <a:gd name="T33" fmla="*/ 78 h 120"/>
                  <a:gd name="T34" fmla="*/ 42 w 82"/>
                  <a:gd name="T35" fmla="*/ 51 h 120"/>
                  <a:gd name="T36" fmla="*/ 60 w 82"/>
                  <a:gd name="T37" fmla="*/ 66 h 120"/>
                  <a:gd name="T38" fmla="*/ 60 w 82"/>
                  <a:gd name="T39" fmla="*/ 71 h 120"/>
                  <a:gd name="T40" fmla="*/ 60 w 82"/>
                  <a:gd name="T41" fmla="*/ 8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120">
                    <a:moveTo>
                      <a:pt x="81" y="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56" y="40"/>
                      <a:pt x="48" y="35"/>
                      <a:pt x="37" y="35"/>
                    </a:cubicBezTo>
                    <a:cubicBezTo>
                      <a:pt x="17" y="35"/>
                      <a:pt x="0" y="51"/>
                      <a:pt x="1" y="79"/>
                    </a:cubicBezTo>
                    <a:cubicBezTo>
                      <a:pt x="1" y="104"/>
                      <a:pt x="16" y="120"/>
                      <a:pt x="35" y="120"/>
                    </a:cubicBezTo>
                    <a:cubicBezTo>
                      <a:pt x="47" y="120"/>
                      <a:pt x="57" y="115"/>
                      <a:pt x="62" y="106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1" y="113"/>
                      <a:pt x="81" y="104"/>
                      <a:pt x="81" y="96"/>
                    </a:cubicBezTo>
                    <a:cubicBezTo>
                      <a:pt x="81" y="5"/>
                      <a:pt x="81" y="5"/>
                      <a:pt x="81" y="5"/>
                    </a:cubicBezTo>
                    <a:close/>
                    <a:moveTo>
                      <a:pt x="60" y="83"/>
                    </a:moveTo>
                    <a:cubicBezTo>
                      <a:pt x="60" y="85"/>
                      <a:pt x="60" y="87"/>
                      <a:pt x="60" y="89"/>
                    </a:cubicBezTo>
                    <a:cubicBezTo>
                      <a:pt x="58" y="98"/>
                      <a:pt x="50" y="104"/>
                      <a:pt x="42" y="104"/>
                    </a:cubicBezTo>
                    <a:cubicBezTo>
                      <a:pt x="29" y="104"/>
                      <a:pt x="21" y="93"/>
                      <a:pt x="21" y="78"/>
                    </a:cubicBezTo>
                    <a:cubicBezTo>
                      <a:pt x="21" y="63"/>
                      <a:pt x="29" y="51"/>
                      <a:pt x="42" y="51"/>
                    </a:cubicBezTo>
                    <a:cubicBezTo>
                      <a:pt x="51" y="51"/>
                      <a:pt x="58" y="58"/>
                      <a:pt x="60" y="66"/>
                    </a:cubicBezTo>
                    <a:cubicBezTo>
                      <a:pt x="60" y="67"/>
                      <a:pt x="60" y="69"/>
                      <a:pt x="60" y="71"/>
                    </a:cubicBezTo>
                    <a:cubicBezTo>
                      <a:pt x="60" y="83"/>
                      <a:pt x="60" y="83"/>
                      <a:pt x="60" y="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30" name="Straight Connector 529"/>
            <p:cNvCxnSpPr/>
            <p:nvPr/>
          </p:nvCxnSpPr>
          <p:spPr bwMode="auto">
            <a:xfrm>
              <a:off x="950367" y="2363942"/>
              <a:ext cx="1186841" cy="0"/>
            </a:xfrm>
            <a:prstGeom prst="line">
              <a:avLst/>
            </a:prstGeom>
            <a:solidFill>
              <a:srgbClr val="0183B7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31" name="Picture 53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1" y="1529494"/>
              <a:ext cx="510992" cy="45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2" name="Group 531"/>
            <p:cNvGrpSpPr/>
            <p:nvPr/>
          </p:nvGrpSpPr>
          <p:grpSpPr>
            <a:xfrm>
              <a:off x="1302962" y="2435446"/>
              <a:ext cx="218306" cy="45720"/>
              <a:chOff x="-7727950" y="15217775"/>
              <a:chExt cx="24596726" cy="5259388"/>
            </a:xfrm>
          </p:grpSpPr>
          <p:sp>
            <p:nvSpPr>
              <p:cNvPr id="533" name="Freeform 24"/>
              <p:cNvSpPr>
                <a:spLocks/>
              </p:cNvSpPr>
              <p:nvPr/>
            </p:nvSpPr>
            <p:spPr bwMode="auto">
              <a:xfrm>
                <a:off x="2952750" y="16186150"/>
                <a:ext cx="679450" cy="654050"/>
              </a:xfrm>
              <a:custGeom>
                <a:avLst/>
                <a:gdLst>
                  <a:gd name="T0" fmla="*/ 75 w 181"/>
                  <a:gd name="T1" fmla="*/ 4 h 174"/>
                  <a:gd name="T2" fmla="*/ 155 w 181"/>
                  <a:gd name="T3" fmla="*/ 32 h 174"/>
                  <a:gd name="T4" fmla="*/ 165 w 181"/>
                  <a:gd name="T5" fmla="*/ 126 h 174"/>
                  <a:gd name="T6" fmla="*/ 69 w 181"/>
                  <a:gd name="T7" fmla="*/ 166 h 174"/>
                  <a:gd name="T8" fmla="*/ 2 w 181"/>
                  <a:gd name="T9" fmla="*/ 86 h 174"/>
                  <a:gd name="T10" fmla="*/ 75 w 181"/>
                  <a:gd name="T11" fmla="*/ 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74">
                    <a:moveTo>
                      <a:pt x="75" y="4"/>
                    </a:moveTo>
                    <a:cubicBezTo>
                      <a:pt x="104" y="0"/>
                      <a:pt x="135" y="10"/>
                      <a:pt x="155" y="32"/>
                    </a:cubicBezTo>
                    <a:cubicBezTo>
                      <a:pt x="177" y="57"/>
                      <a:pt x="181" y="97"/>
                      <a:pt x="165" y="126"/>
                    </a:cubicBezTo>
                    <a:cubicBezTo>
                      <a:pt x="146" y="159"/>
                      <a:pt x="105" y="174"/>
                      <a:pt x="69" y="166"/>
                    </a:cubicBezTo>
                    <a:cubicBezTo>
                      <a:pt x="31" y="159"/>
                      <a:pt x="0" y="125"/>
                      <a:pt x="2" y="86"/>
                    </a:cubicBezTo>
                    <a:cubicBezTo>
                      <a:pt x="1" y="45"/>
                      <a:pt x="35" y="9"/>
                      <a:pt x="75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25"/>
              <p:cNvSpPr>
                <a:spLocks/>
              </p:cNvSpPr>
              <p:nvPr/>
            </p:nvSpPr>
            <p:spPr bwMode="auto">
              <a:xfrm>
                <a:off x="-7727950" y="15217775"/>
                <a:ext cx="2498725" cy="2501900"/>
              </a:xfrm>
              <a:custGeom>
                <a:avLst/>
                <a:gdLst>
                  <a:gd name="T0" fmla="*/ 0 w 666"/>
                  <a:gd name="T1" fmla="*/ 0 h 666"/>
                  <a:gd name="T2" fmla="*/ 666 w 666"/>
                  <a:gd name="T3" fmla="*/ 0 h 666"/>
                  <a:gd name="T4" fmla="*/ 666 w 666"/>
                  <a:gd name="T5" fmla="*/ 666 h 666"/>
                  <a:gd name="T6" fmla="*/ 0 w 666"/>
                  <a:gd name="T7" fmla="*/ 666 h 666"/>
                  <a:gd name="T8" fmla="*/ 0 w 666"/>
                  <a:gd name="T9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666">
                    <a:moveTo>
                      <a:pt x="0" y="0"/>
                    </a:moveTo>
                    <a:cubicBezTo>
                      <a:pt x="666" y="0"/>
                      <a:pt x="666" y="0"/>
                      <a:pt x="666" y="0"/>
                    </a:cubicBezTo>
                    <a:cubicBezTo>
                      <a:pt x="666" y="222"/>
                      <a:pt x="666" y="444"/>
                      <a:pt x="666" y="666"/>
                    </a:cubicBezTo>
                    <a:cubicBezTo>
                      <a:pt x="444" y="666"/>
                      <a:pt x="222" y="666"/>
                      <a:pt x="0" y="66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26"/>
              <p:cNvSpPr>
                <a:spLocks/>
              </p:cNvSpPr>
              <p:nvPr/>
            </p:nvSpPr>
            <p:spPr bwMode="auto">
              <a:xfrm>
                <a:off x="-4975225" y="15217775"/>
                <a:ext cx="2498725" cy="2501900"/>
              </a:xfrm>
              <a:custGeom>
                <a:avLst/>
                <a:gdLst>
                  <a:gd name="T0" fmla="*/ 0 w 666"/>
                  <a:gd name="T1" fmla="*/ 0 h 666"/>
                  <a:gd name="T2" fmla="*/ 666 w 666"/>
                  <a:gd name="T3" fmla="*/ 0 h 666"/>
                  <a:gd name="T4" fmla="*/ 666 w 666"/>
                  <a:gd name="T5" fmla="*/ 666 h 666"/>
                  <a:gd name="T6" fmla="*/ 0 w 666"/>
                  <a:gd name="T7" fmla="*/ 666 h 666"/>
                  <a:gd name="T8" fmla="*/ 0 w 666"/>
                  <a:gd name="T9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666">
                    <a:moveTo>
                      <a:pt x="0" y="0"/>
                    </a:moveTo>
                    <a:cubicBezTo>
                      <a:pt x="666" y="0"/>
                      <a:pt x="666" y="0"/>
                      <a:pt x="666" y="0"/>
                    </a:cubicBezTo>
                    <a:cubicBezTo>
                      <a:pt x="666" y="222"/>
                      <a:pt x="666" y="444"/>
                      <a:pt x="666" y="666"/>
                    </a:cubicBezTo>
                    <a:cubicBezTo>
                      <a:pt x="444" y="666"/>
                      <a:pt x="222" y="666"/>
                      <a:pt x="0" y="666"/>
                    </a:cubicBezTo>
                    <a:cubicBezTo>
                      <a:pt x="0" y="444"/>
                      <a:pt x="0" y="22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27"/>
              <p:cNvSpPr>
                <a:spLocks/>
              </p:cNvSpPr>
              <p:nvPr/>
            </p:nvSpPr>
            <p:spPr bwMode="auto">
              <a:xfrm>
                <a:off x="-908050" y="16265525"/>
                <a:ext cx="3411538" cy="3163888"/>
              </a:xfrm>
              <a:custGeom>
                <a:avLst/>
                <a:gdLst>
                  <a:gd name="T0" fmla="*/ 0 w 909"/>
                  <a:gd name="T1" fmla="*/ 1 h 842"/>
                  <a:gd name="T2" fmla="*/ 209 w 909"/>
                  <a:gd name="T3" fmla="*/ 1 h 842"/>
                  <a:gd name="T4" fmla="*/ 406 w 909"/>
                  <a:gd name="T5" fmla="*/ 498 h 842"/>
                  <a:gd name="T6" fmla="*/ 455 w 909"/>
                  <a:gd name="T7" fmla="*/ 622 h 842"/>
                  <a:gd name="T8" fmla="*/ 708 w 909"/>
                  <a:gd name="T9" fmla="*/ 1 h 842"/>
                  <a:gd name="T10" fmla="*/ 909 w 909"/>
                  <a:gd name="T11" fmla="*/ 1 h 842"/>
                  <a:gd name="T12" fmla="*/ 909 w 909"/>
                  <a:gd name="T13" fmla="*/ 841 h 842"/>
                  <a:gd name="T14" fmla="*/ 764 w 909"/>
                  <a:gd name="T15" fmla="*/ 841 h 842"/>
                  <a:gd name="T16" fmla="*/ 764 w 909"/>
                  <a:gd name="T17" fmla="*/ 221 h 842"/>
                  <a:gd name="T18" fmla="*/ 763 w 909"/>
                  <a:gd name="T19" fmla="*/ 193 h 842"/>
                  <a:gd name="T20" fmla="*/ 756 w 909"/>
                  <a:gd name="T21" fmla="*/ 206 h 842"/>
                  <a:gd name="T22" fmla="*/ 505 w 909"/>
                  <a:gd name="T23" fmla="*/ 840 h 842"/>
                  <a:gd name="T24" fmla="*/ 401 w 909"/>
                  <a:gd name="T25" fmla="*/ 841 h 842"/>
                  <a:gd name="T26" fmla="*/ 145 w 909"/>
                  <a:gd name="T27" fmla="*/ 206 h 842"/>
                  <a:gd name="T28" fmla="*/ 138 w 909"/>
                  <a:gd name="T29" fmla="*/ 193 h 842"/>
                  <a:gd name="T30" fmla="*/ 137 w 909"/>
                  <a:gd name="T31" fmla="*/ 465 h 842"/>
                  <a:gd name="T32" fmla="*/ 137 w 909"/>
                  <a:gd name="T33" fmla="*/ 841 h 842"/>
                  <a:gd name="T34" fmla="*/ 0 w 909"/>
                  <a:gd name="T35" fmla="*/ 841 h 842"/>
                  <a:gd name="T36" fmla="*/ 0 w 909"/>
                  <a:gd name="T37" fmla="*/ 1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9" h="842">
                    <a:moveTo>
                      <a:pt x="0" y="1"/>
                    </a:moveTo>
                    <a:cubicBezTo>
                      <a:pt x="70" y="1"/>
                      <a:pt x="140" y="1"/>
                      <a:pt x="209" y="1"/>
                    </a:cubicBezTo>
                    <a:cubicBezTo>
                      <a:pt x="275" y="167"/>
                      <a:pt x="340" y="332"/>
                      <a:pt x="406" y="498"/>
                    </a:cubicBezTo>
                    <a:cubicBezTo>
                      <a:pt x="422" y="539"/>
                      <a:pt x="438" y="581"/>
                      <a:pt x="455" y="622"/>
                    </a:cubicBezTo>
                    <a:cubicBezTo>
                      <a:pt x="539" y="415"/>
                      <a:pt x="624" y="209"/>
                      <a:pt x="708" y="1"/>
                    </a:cubicBezTo>
                    <a:cubicBezTo>
                      <a:pt x="775" y="0"/>
                      <a:pt x="842" y="1"/>
                      <a:pt x="909" y="1"/>
                    </a:cubicBezTo>
                    <a:cubicBezTo>
                      <a:pt x="909" y="281"/>
                      <a:pt x="909" y="561"/>
                      <a:pt x="909" y="841"/>
                    </a:cubicBezTo>
                    <a:cubicBezTo>
                      <a:pt x="861" y="841"/>
                      <a:pt x="812" y="841"/>
                      <a:pt x="764" y="841"/>
                    </a:cubicBezTo>
                    <a:cubicBezTo>
                      <a:pt x="764" y="634"/>
                      <a:pt x="764" y="427"/>
                      <a:pt x="764" y="221"/>
                    </a:cubicBezTo>
                    <a:cubicBezTo>
                      <a:pt x="764" y="212"/>
                      <a:pt x="764" y="202"/>
                      <a:pt x="763" y="193"/>
                    </a:cubicBezTo>
                    <a:cubicBezTo>
                      <a:pt x="760" y="197"/>
                      <a:pt x="758" y="202"/>
                      <a:pt x="756" y="206"/>
                    </a:cubicBezTo>
                    <a:cubicBezTo>
                      <a:pt x="672" y="418"/>
                      <a:pt x="587" y="629"/>
                      <a:pt x="505" y="840"/>
                    </a:cubicBezTo>
                    <a:cubicBezTo>
                      <a:pt x="470" y="842"/>
                      <a:pt x="436" y="841"/>
                      <a:pt x="401" y="841"/>
                    </a:cubicBezTo>
                    <a:cubicBezTo>
                      <a:pt x="315" y="630"/>
                      <a:pt x="231" y="418"/>
                      <a:pt x="145" y="206"/>
                    </a:cubicBezTo>
                    <a:cubicBezTo>
                      <a:pt x="143" y="202"/>
                      <a:pt x="140" y="197"/>
                      <a:pt x="138" y="193"/>
                    </a:cubicBezTo>
                    <a:cubicBezTo>
                      <a:pt x="136" y="284"/>
                      <a:pt x="138" y="374"/>
                      <a:pt x="137" y="465"/>
                    </a:cubicBezTo>
                    <a:cubicBezTo>
                      <a:pt x="137" y="590"/>
                      <a:pt x="137" y="716"/>
                      <a:pt x="137" y="841"/>
                    </a:cubicBezTo>
                    <a:cubicBezTo>
                      <a:pt x="91" y="841"/>
                      <a:pt x="46" y="841"/>
                      <a:pt x="0" y="841"/>
                    </a:cubicBezTo>
                    <a:cubicBezTo>
                      <a:pt x="0" y="561"/>
                      <a:pt x="0" y="281"/>
                      <a:pt x="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28"/>
              <p:cNvSpPr>
                <a:spLocks/>
              </p:cNvSpPr>
              <p:nvPr/>
            </p:nvSpPr>
            <p:spPr bwMode="auto">
              <a:xfrm>
                <a:off x="3894138" y="17087850"/>
                <a:ext cx="1782763" cy="2401888"/>
              </a:xfrm>
              <a:custGeom>
                <a:avLst/>
                <a:gdLst>
                  <a:gd name="T0" fmla="*/ 220 w 475"/>
                  <a:gd name="T1" fmla="*/ 19 h 639"/>
                  <a:gd name="T2" fmla="*/ 434 w 475"/>
                  <a:gd name="T3" fmla="*/ 20 h 639"/>
                  <a:gd name="T4" fmla="*/ 475 w 475"/>
                  <a:gd name="T5" fmla="*/ 37 h 639"/>
                  <a:gd name="T6" fmla="*/ 475 w 475"/>
                  <a:gd name="T7" fmla="*/ 175 h 639"/>
                  <a:gd name="T8" fmla="*/ 310 w 475"/>
                  <a:gd name="T9" fmla="*/ 124 h 639"/>
                  <a:gd name="T10" fmla="*/ 191 w 475"/>
                  <a:gd name="T11" fmla="*/ 191 h 639"/>
                  <a:gd name="T12" fmla="*/ 153 w 475"/>
                  <a:gd name="T13" fmla="*/ 358 h 639"/>
                  <a:gd name="T14" fmla="*/ 211 w 475"/>
                  <a:gd name="T15" fmla="*/ 477 h 639"/>
                  <a:gd name="T16" fmla="*/ 346 w 475"/>
                  <a:gd name="T17" fmla="*/ 517 h 639"/>
                  <a:gd name="T18" fmla="*/ 475 w 475"/>
                  <a:gd name="T19" fmla="*/ 464 h 639"/>
                  <a:gd name="T20" fmla="*/ 475 w 475"/>
                  <a:gd name="T21" fmla="*/ 595 h 639"/>
                  <a:gd name="T22" fmla="*/ 278 w 475"/>
                  <a:gd name="T23" fmla="*/ 636 h 639"/>
                  <a:gd name="T24" fmla="*/ 91 w 475"/>
                  <a:gd name="T25" fmla="*/ 557 h 639"/>
                  <a:gd name="T26" fmla="*/ 4 w 475"/>
                  <a:gd name="T27" fmla="*/ 356 h 639"/>
                  <a:gd name="T28" fmla="*/ 60 w 475"/>
                  <a:gd name="T29" fmla="*/ 132 h 639"/>
                  <a:gd name="T30" fmla="*/ 220 w 475"/>
                  <a:gd name="T31" fmla="*/ 1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5" h="639">
                    <a:moveTo>
                      <a:pt x="220" y="19"/>
                    </a:moveTo>
                    <a:cubicBezTo>
                      <a:pt x="290" y="0"/>
                      <a:pt x="365" y="0"/>
                      <a:pt x="434" y="20"/>
                    </a:cubicBezTo>
                    <a:cubicBezTo>
                      <a:pt x="449" y="24"/>
                      <a:pt x="462" y="30"/>
                      <a:pt x="475" y="37"/>
                    </a:cubicBezTo>
                    <a:cubicBezTo>
                      <a:pt x="475" y="83"/>
                      <a:pt x="475" y="129"/>
                      <a:pt x="475" y="175"/>
                    </a:cubicBezTo>
                    <a:cubicBezTo>
                      <a:pt x="428" y="139"/>
                      <a:pt x="370" y="117"/>
                      <a:pt x="310" y="124"/>
                    </a:cubicBezTo>
                    <a:cubicBezTo>
                      <a:pt x="264" y="129"/>
                      <a:pt x="219" y="153"/>
                      <a:pt x="191" y="191"/>
                    </a:cubicBezTo>
                    <a:cubicBezTo>
                      <a:pt x="155" y="238"/>
                      <a:pt x="146" y="300"/>
                      <a:pt x="153" y="358"/>
                    </a:cubicBezTo>
                    <a:cubicBezTo>
                      <a:pt x="157" y="403"/>
                      <a:pt x="176" y="447"/>
                      <a:pt x="211" y="477"/>
                    </a:cubicBezTo>
                    <a:cubicBezTo>
                      <a:pt x="247" y="510"/>
                      <a:pt x="298" y="521"/>
                      <a:pt x="346" y="517"/>
                    </a:cubicBezTo>
                    <a:cubicBezTo>
                      <a:pt x="393" y="512"/>
                      <a:pt x="437" y="492"/>
                      <a:pt x="475" y="464"/>
                    </a:cubicBezTo>
                    <a:cubicBezTo>
                      <a:pt x="475" y="508"/>
                      <a:pt x="475" y="551"/>
                      <a:pt x="475" y="595"/>
                    </a:cubicBezTo>
                    <a:cubicBezTo>
                      <a:pt x="416" y="630"/>
                      <a:pt x="346" y="639"/>
                      <a:pt x="278" y="636"/>
                    </a:cubicBezTo>
                    <a:cubicBezTo>
                      <a:pt x="209" y="632"/>
                      <a:pt x="141" y="606"/>
                      <a:pt x="91" y="557"/>
                    </a:cubicBezTo>
                    <a:cubicBezTo>
                      <a:pt x="36" y="505"/>
                      <a:pt x="7" y="430"/>
                      <a:pt x="4" y="356"/>
                    </a:cubicBezTo>
                    <a:cubicBezTo>
                      <a:pt x="0" y="278"/>
                      <a:pt x="16" y="197"/>
                      <a:pt x="60" y="132"/>
                    </a:cubicBezTo>
                    <a:cubicBezTo>
                      <a:pt x="98" y="77"/>
                      <a:pt x="156" y="38"/>
                      <a:pt x="220" y="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29"/>
              <p:cNvSpPr>
                <a:spLocks/>
              </p:cNvSpPr>
              <p:nvPr/>
            </p:nvSpPr>
            <p:spPr bwMode="auto">
              <a:xfrm>
                <a:off x="9969500" y="17084675"/>
                <a:ext cx="1579563" cy="2405063"/>
              </a:xfrm>
              <a:custGeom>
                <a:avLst/>
                <a:gdLst>
                  <a:gd name="T0" fmla="*/ 175 w 421"/>
                  <a:gd name="T1" fmla="*/ 11 h 640"/>
                  <a:gd name="T2" fmla="*/ 374 w 421"/>
                  <a:gd name="T3" fmla="*/ 32 h 640"/>
                  <a:gd name="T4" fmla="*/ 374 w 421"/>
                  <a:gd name="T5" fmla="*/ 164 h 640"/>
                  <a:gd name="T6" fmla="*/ 223 w 421"/>
                  <a:gd name="T7" fmla="*/ 120 h 640"/>
                  <a:gd name="T8" fmla="*/ 154 w 421"/>
                  <a:gd name="T9" fmla="*/ 158 h 640"/>
                  <a:gd name="T10" fmla="*/ 175 w 421"/>
                  <a:gd name="T11" fmla="*/ 231 h 640"/>
                  <a:gd name="T12" fmla="*/ 307 w 421"/>
                  <a:gd name="T13" fmla="*/ 295 h 640"/>
                  <a:gd name="T14" fmla="*/ 389 w 421"/>
                  <a:gd name="T15" fmla="*/ 373 h 640"/>
                  <a:gd name="T16" fmla="*/ 352 w 421"/>
                  <a:gd name="T17" fmla="*/ 576 h 640"/>
                  <a:gd name="T18" fmla="*/ 151 w 421"/>
                  <a:gd name="T19" fmla="*/ 637 h 640"/>
                  <a:gd name="T20" fmla="*/ 5 w 421"/>
                  <a:gd name="T21" fmla="*/ 603 h 640"/>
                  <a:gd name="T22" fmla="*/ 5 w 421"/>
                  <a:gd name="T23" fmla="*/ 464 h 640"/>
                  <a:gd name="T24" fmla="*/ 136 w 421"/>
                  <a:gd name="T25" fmla="*/ 520 h 640"/>
                  <a:gd name="T26" fmla="*/ 235 w 421"/>
                  <a:gd name="T27" fmla="*/ 511 h 640"/>
                  <a:gd name="T28" fmla="*/ 252 w 421"/>
                  <a:gd name="T29" fmla="*/ 429 h 640"/>
                  <a:gd name="T30" fmla="*/ 190 w 421"/>
                  <a:gd name="T31" fmla="*/ 388 h 640"/>
                  <a:gd name="T32" fmla="*/ 65 w 421"/>
                  <a:gd name="T33" fmla="*/ 325 h 640"/>
                  <a:gd name="T34" fmla="*/ 11 w 421"/>
                  <a:gd name="T35" fmla="*/ 243 h 640"/>
                  <a:gd name="T36" fmla="*/ 31 w 421"/>
                  <a:gd name="T37" fmla="*/ 99 h 640"/>
                  <a:gd name="T38" fmla="*/ 175 w 421"/>
                  <a:gd name="T39" fmla="*/ 11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1" h="640">
                    <a:moveTo>
                      <a:pt x="175" y="11"/>
                    </a:moveTo>
                    <a:cubicBezTo>
                      <a:pt x="241" y="0"/>
                      <a:pt x="311" y="8"/>
                      <a:pt x="374" y="32"/>
                    </a:cubicBezTo>
                    <a:cubicBezTo>
                      <a:pt x="374" y="76"/>
                      <a:pt x="374" y="120"/>
                      <a:pt x="374" y="164"/>
                    </a:cubicBezTo>
                    <a:cubicBezTo>
                      <a:pt x="330" y="134"/>
                      <a:pt x="276" y="118"/>
                      <a:pt x="223" y="120"/>
                    </a:cubicBezTo>
                    <a:cubicBezTo>
                      <a:pt x="196" y="121"/>
                      <a:pt x="166" y="132"/>
                      <a:pt x="154" y="158"/>
                    </a:cubicBezTo>
                    <a:cubicBezTo>
                      <a:pt x="144" y="183"/>
                      <a:pt x="151" y="216"/>
                      <a:pt x="175" y="231"/>
                    </a:cubicBezTo>
                    <a:cubicBezTo>
                      <a:pt x="216" y="259"/>
                      <a:pt x="264" y="270"/>
                      <a:pt x="307" y="295"/>
                    </a:cubicBezTo>
                    <a:cubicBezTo>
                      <a:pt x="340" y="314"/>
                      <a:pt x="372" y="338"/>
                      <a:pt x="389" y="373"/>
                    </a:cubicBezTo>
                    <a:cubicBezTo>
                      <a:pt x="421" y="439"/>
                      <a:pt x="408" y="527"/>
                      <a:pt x="352" y="576"/>
                    </a:cubicBezTo>
                    <a:cubicBezTo>
                      <a:pt x="299" y="626"/>
                      <a:pt x="222" y="640"/>
                      <a:pt x="151" y="637"/>
                    </a:cubicBezTo>
                    <a:cubicBezTo>
                      <a:pt x="101" y="634"/>
                      <a:pt x="51" y="624"/>
                      <a:pt x="5" y="603"/>
                    </a:cubicBezTo>
                    <a:cubicBezTo>
                      <a:pt x="5" y="557"/>
                      <a:pt x="5" y="510"/>
                      <a:pt x="5" y="464"/>
                    </a:cubicBezTo>
                    <a:cubicBezTo>
                      <a:pt x="44" y="492"/>
                      <a:pt x="89" y="512"/>
                      <a:pt x="136" y="520"/>
                    </a:cubicBezTo>
                    <a:cubicBezTo>
                      <a:pt x="169" y="526"/>
                      <a:pt x="205" y="526"/>
                      <a:pt x="235" y="511"/>
                    </a:cubicBezTo>
                    <a:cubicBezTo>
                      <a:pt x="265" y="497"/>
                      <a:pt x="270" y="455"/>
                      <a:pt x="252" y="429"/>
                    </a:cubicBezTo>
                    <a:cubicBezTo>
                      <a:pt x="236" y="410"/>
                      <a:pt x="212" y="399"/>
                      <a:pt x="190" y="388"/>
                    </a:cubicBezTo>
                    <a:cubicBezTo>
                      <a:pt x="147" y="369"/>
                      <a:pt x="103" y="353"/>
                      <a:pt x="65" y="325"/>
                    </a:cubicBezTo>
                    <a:cubicBezTo>
                      <a:pt x="39" y="304"/>
                      <a:pt x="19" y="275"/>
                      <a:pt x="11" y="243"/>
                    </a:cubicBezTo>
                    <a:cubicBezTo>
                      <a:pt x="0" y="195"/>
                      <a:pt x="4" y="141"/>
                      <a:pt x="31" y="99"/>
                    </a:cubicBezTo>
                    <a:cubicBezTo>
                      <a:pt x="63" y="51"/>
                      <a:pt x="118" y="21"/>
                      <a:pt x="175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30"/>
              <p:cNvSpPr>
                <a:spLocks/>
              </p:cNvSpPr>
              <p:nvPr/>
            </p:nvSpPr>
            <p:spPr bwMode="auto">
              <a:xfrm>
                <a:off x="6075363" y="17100550"/>
                <a:ext cx="1312863" cy="2325688"/>
              </a:xfrm>
              <a:custGeom>
                <a:avLst/>
                <a:gdLst>
                  <a:gd name="T0" fmla="*/ 216 w 350"/>
                  <a:gd name="T1" fmla="*/ 26 h 619"/>
                  <a:gd name="T2" fmla="*/ 350 w 350"/>
                  <a:gd name="T3" fmla="*/ 15 h 619"/>
                  <a:gd name="T4" fmla="*/ 350 w 350"/>
                  <a:gd name="T5" fmla="*/ 159 h 619"/>
                  <a:gd name="T6" fmla="*/ 253 w 350"/>
                  <a:gd name="T7" fmla="*/ 136 h 619"/>
                  <a:gd name="T8" fmla="*/ 163 w 350"/>
                  <a:gd name="T9" fmla="*/ 208 h 619"/>
                  <a:gd name="T10" fmla="*/ 142 w 350"/>
                  <a:gd name="T11" fmla="*/ 331 h 619"/>
                  <a:gd name="T12" fmla="*/ 142 w 350"/>
                  <a:gd name="T13" fmla="*/ 619 h 619"/>
                  <a:gd name="T14" fmla="*/ 0 w 350"/>
                  <a:gd name="T15" fmla="*/ 619 h 619"/>
                  <a:gd name="T16" fmla="*/ 0 w 350"/>
                  <a:gd name="T17" fmla="*/ 17 h 619"/>
                  <a:gd name="T18" fmla="*/ 142 w 350"/>
                  <a:gd name="T19" fmla="*/ 17 h 619"/>
                  <a:gd name="T20" fmla="*/ 142 w 350"/>
                  <a:gd name="T21" fmla="*/ 121 h 619"/>
                  <a:gd name="T22" fmla="*/ 216 w 350"/>
                  <a:gd name="T23" fmla="*/ 2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0" h="619">
                    <a:moveTo>
                      <a:pt x="216" y="26"/>
                    </a:moveTo>
                    <a:cubicBezTo>
                      <a:pt x="256" y="2"/>
                      <a:pt x="307" y="0"/>
                      <a:pt x="350" y="15"/>
                    </a:cubicBezTo>
                    <a:cubicBezTo>
                      <a:pt x="350" y="63"/>
                      <a:pt x="350" y="111"/>
                      <a:pt x="350" y="159"/>
                    </a:cubicBezTo>
                    <a:cubicBezTo>
                      <a:pt x="322" y="141"/>
                      <a:pt x="286" y="133"/>
                      <a:pt x="253" y="136"/>
                    </a:cubicBezTo>
                    <a:cubicBezTo>
                      <a:pt x="212" y="141"/>
                      <a:pt x="179" y="172"/>
                      <a:pt x="163" y="208"/>
                    </a:cubicBezTo>
                    <a:cubicBezTo>
                      <a:pt x="144" y="246"/>
                      <a:pt x="141" y="289"/>
                      <a:pt x="142" y="331"/>
                    </a:cubicBezTo>
                    <a:cubicBezTo>
                      <a:pt x="142" y="427"/>
                      <a:pt x="142" y="523"/>
                      <a:pt x="142" y="619"/>
                    </a:cubicBezTo>
                    <a:cubicBezTo>
                      <a:pt x="95" y="619"/>
                      <a:pt x="47" y="619"/>
                      <a:pt x="0" y="619"/>
                    </a:cubicBezTo>
                    <a:cubicBezTo>
                      <a:pt x="0" y="418"/>
                      <a:pt x="0" y="218"/>
                      <a:pt x="0" y="17"/>
                    </a:cubicBezTo>
                    <a:cubicBezTo>
                      <a:pt x="47" y="17"/>
                      <a:pt x="95" y="17"/>
                      <a:pt x="142" y="17"/>
                    </a:cubicBezTo>
                    <a:cubicBezTo>
                      <a:pt x="142" y="52"/>
                      <a:pt x="142" y="86"/>
                      <a:pt x="142" y="121"/>
                    </a:cubicBezTo>
                    <a:cubicBezTo>
                      <a:pt x="157" y="83"/>
                      <a:pt x="180" y="47"/>
                      <a:pt x="216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31"/>
              <p:cNvSpPr>
                <a:spLocks/>
              </p:cNvSpPr>
              <p:nvPr/>
            </p:nvSpPr>
            <p:spPr bwMode="auto">
              <a:xfrm>
                <a:off x="3009900" y="17159288"/>
                <a:ext cx="536575" cy="2266950"/>
              </a:xfrm>
              <a:custGeom>
                <a:avLst/>
                <a:gdLst>
                  <a:gd name="T0" fmla="*/ 0 w 143"/>
                  <a:gd name="T1" fmla="*/ 1 h 603"/>
                  <a:gd name="T2" fmla="*/ 143 w 143"/>
                  <a:gd name="T3" fmla="*/ 1 h 603"/>
                  <a:gd name="T4" fmla="*/ 143 w 143"/>
                  <a:gd name="T5" fmla="*/ 603 h 603"/>
                  <a:gd name="T6" fmla="*/ 0 w 143"/>
                  <a:gd name="T7" fmla="*/ 603 h 603"/>
                  <a:gd name="T8" fmla="*/ 0 w 143"/>
                  <a:gd name="T9" fmla="*/ 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03">
                    <a:moveTo>
                      <a:pt x="0" y="1"/>
                    </a:moveTo>
                    <a:cubicBezTo>
                      <a:pt x="48" y="1"/>
                      <a:pt x="95" y="0"/>
                      <a:pt x="143" y="1"/>
                    </a:cubicBezTo>
                    <a:cubicBezTo>
                      <a:pt x="143" y="202"/>
                      <a:pt x="143" y="402"/>
                      <a:pt x="143" y="603"/>
                    </a:cubicBezTo>
                    <a:cubicBezTo>
                      <a:pt x="95" y="603"/>
                      <a:pt x="48" y="603"/>
                      <a:pt x="0" y="603"/>
                    </a:cubicBezTo>
                    <a:cubicBezTo>
                      <a:pt x="0" y="402"/>
                      <a:pt x="0" y="202"/>
                      <a:pt x="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32"/>
              <p:cNvSpPr>
                <a:spLocks noEditPoints="1"/>
              </p:cNvSpPr>
              <p:nvPr/>
            </p:nvSpPr>
            <p:spPr bwMode="auto">
              <a:xfrm>
                <a:off x="7402513" y="17087850"/>
                <a:ext cx="2349500" cy="2401888"/>
              </a:xfrm>
              <a:custGeom>
                <a:avLst/>
                <a:gdLst>
                  <a:gd name="T0" fmla="*/ 593 w 626"/>
                  <a:gd name="T1" fmla="*/ 161 h 639"/>
                  <a:gd name="T2" fmla="*/ 467 w 626"/>
                  <a:gd name="T3" fmla="*/ 33 h 639"/>
                  <a:gd name="T4" fmla="*/ 261 w 626"/>
                  <a:gd name="T5" fmla="*/ 9 h 639"/>
                  <a:gd name="T6" fmla="*/ 72 w 626"/>
                  <a:gd name="T7" fmla="*/ 110 h 639"/>
                  <a:gd name="T8" fmla="*/ 5 w 626"/>
                  <a:gd name="T9" fmla="*/ 294 h 639"/>
                  <a:gd name="T10" fmla="*/ 58 w 626"/>
                  <a:gd name="T11" fmla="*/ 519 h 639"/>
                  <a:gd name="T12" fmla="*/ 224 w 626"/>
                  <a:gd name="T13" fmla="*/ 628 h 639"/>
                  <a:gd name="T14" fmla="*/ 393 w 626"/>
                  <a:gd name="T15" fmla="*/ 628 h 639"/>
                  <a:gd name="T16" fmla="*/ 558 w 626"/>
                  <a:gd name="T17" fmla="*/ 526 h 639"/>
                  <a:gd name="T18" fmla="*/ 622 w 626"/>
                  <a:gd name="T19" fmla="*/ 350 h 639"/>
                  <a:gd name="T20" fmla="*/ 593 w 626"/>
                  <a:gd name="T21" fmla="*/ 161 h 639"/>
                  <a:gd name="T22" fmla="*/ 454 w 626"/>
                  <a:gd name="T23" fmla="*/ 437 h 639"/>
                  <a:gd name="T24" fmla="*/ 383 w 626"/>
                  <a:gd name="T25" fmla="*/ 506 h 639"/>
                  <a:gd name="T26" fmla="*/ 266 w 626"/>
                  <a:gd name="T27" fmla="*/ 512 h 639"/>
                  <a:gd name="T28" fmla="*/ 176 w 626"/>
                  <a:gd name="T29" fmla="*/ 437 h 639"/>
                  <a:gd name="T30" fmla="*/ 154 w 626"/>
                  <a:gd name="T31" fmla="*/ 286 h 639"/>
                  <a:gd name="T32" fmla="*/ 209 w 626"/>
                  <a:gd name="T33" fmla="*/ 161 h 639"/>
                  <a:gd name="T34" fmla="*/ 304 w 626"/>
                  <a:gd name="T35" fmla="*/ 123 h 639"/>
                  <a:gd name="T36" fmla="*/ 425 w 626"/>
                  <a:gd name="T37" fmla="*/ 164 h 639"/>
                  <a:gd name="T38" fmla="*/ 474 w 626"/>
                  <a:gd name="T39" fmla="*/ 290 h 639"/>
                  <a:gd name="T40" fmla="*/ 454 w 626"/>
                  <a:gd name="T41" fmla="*/ 437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6" h="639">
                    <a:moveTo>
                      <a:pt x="593" y="161"/>
                    </a:moveTo>
                    <a:cubicBezTo>
                      <a:pt x="568" y="105"/>
                      <a:pt x="523" y="58"/>
                      <a:pt x="467" y="33"/>
                    </a:cubicBezTo>
                    <a:cubicBezTo>
                      <a:pt x="403" y="4"/>
                      <a:pt x="330" y="0"/>
                      <a:pt x="261" y="9"/>
                    </a:cubicBezTo>
                    <a:cubicBezTo>
                      <a:pt x="189" y="18"/>
                      <a:pt x="118" y="52"/>
                      <a:pt x="72" y="110"/>
                    </a:cubicBezTo>
                    <a:cubicBezTo>
                      <a:pt x="30" y="162"/>
                      <a:pt x="9" y="228"/>
                      <a:pt x="5" y="294"/>
                    </a:cubicBezTo>
                    <a:cubicBezTo>
                      <a:pt x="0" y="372"/>
                      <a:pt x="12" y="454"/>
                      <a:pt x="58" y="519"/>
                    </a:cubicBezTo>
                    <a:cubicBezTo>
                      <a:pt x="97" y="575"/>
                      <a:pt x="158" y="613"/>
                      <a:pt x="224" y="628"/>
                    </a:cubicBezTo>
                    <a:cubicBezTo>
                      <a:pt x="280" y="639"/>
                      <a:pt x="338" y="639"/>
                      <a:pt x="393" y="628"/>
                    </a:cubicBezTo>
                    <a:cubicBezTo>
                      <a:pt x="458" y="614"/>
                      <a:pt x="518" y="579"/>
                      <a:pt x="558" y="526"/>
                    </a:cubicBezTo>
                    <a:cubicBezTo>
                      <a:pt x="598" y="476"/>
                      <a:pt x="617" y="413"/>
                      <a:pt x="622" y="350"/>
                    </a:cubicBezTo>
                    <a:cubicBezTo>
                      <a:pt x="626" y="286"/>
                      <a:pt x="620" y="220"/>
                      <a:pt x="593" y="161"/>
                    </a:cubicBezTo>
                    <a:close/>
                    <a:moveTo>
                      <a:pt x="454" y="437"/>
                    </a:moveTo>
                    <a:cubicBezTo>
                      <a:pt x="440" y="468"/>
                      <a:pt x="415" y="494"/>
                      <a:pt x="383" y="506"/>
                    </a:cubicBezTo>
                    <a:cubicBezTo>
                      <a:pt x="346" y="521"/>
                      <a:pt x="304" y="521"/>
                      <a:pt x="266" y="512"/>
                    </a:cubicBezTo>
                    <a:cubicBezTo>
                      <a:pt x="227" y="501"/>
                      <a:pt x="194" y="473"/>
                      <a:pt x="176" y="437"/>
                    </a:cubicBezTo>
                    <a:cubicBezTo>
                      <a:pt x="152" y="391"/>
                      <a:pt x="149" y="337"/>
                      <a:pt x="154" y="286"/>
                    </a:cubicBezTo>
                    <a:cubicBezTo>
                      <a:pt x="158" y="240"/>
                      <a:pt x="174" y="193"/>
                      <a:pt x="209" y="161"/>
                    </a:cubicBezTo>
                    <a:cubicBezTo>
                      <a:pt x="235" y="137"/>
                      <a:pt x="270" y="125"/>
                      <a:pt x="304" y="123"/>
                    </a:cubicBezTo>
                    <a:cubicBezTo>
                      <a:pt x="347" y="121"/>
                      <a:pt x="393" y="133"/>
                      <a:pt x="425" y="164"/>
                    </a:cubicBezTo>
                    <a:cubicBezTo>
                      <a:pt x="458" y="197"/>
                      <a:pt x="471" y="244"/>
                      <a:pt x="474" y="290"/>
                    </a:cubicBezTo>
                    <a:cubicBezTo>
                      <a:pt x="477" y="339"/>
                      <a:pt x="475" y="391"/>
                      <a:pt x="454" y="4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33"/>
              <p:cNvSpPr>
                <a:spLocks noEditPoints="1"/>
              </p:cNvSpPr>
              <p:nvPr/>
            </p:nvSpPr>
            <p:spPr bwMode="auto">
              <a:xfrm>
                <a:off x="11703050" y="17087850"/>
                <a:ext cx="2339975" cy="2409825"/>
              </a:xfrm>
              <a:custGeom>
                <a:avLst/>
                <a:gdLst>
                  <a:gd name="T0" fmla="*/ 601 w 624"/>
                  <a:gd name="T1" fmla="*/ 178 h 641"/>
                  <a:gd name="T2" fmla="*/ 477 w 624"/>
                  <a:gd name="T3" fmla="*/ 38 h 641"/>
                  <a:gd name="T4" fmla="*/ 263 w 624"/>
                  <a:gd name="T5" fmla="*/ 9 h 641"/>
                  <a:gd name="T6" fmla="*/ 104 w 624"/>
                  <a:gd name="T7" fmla="*/ 77 h 641"/>
                  <a:gd name="T8" fmla="*/ 9 w 624"/>
                  <a:gd name="T9" fmla="*/ 262 h 641"/>
                  <a:gd name="T10" fmla="*/ 32 w 624"/>
                  <a:gd name="T11" fmla="*/ 471 h 641"/>
                  <a:gd name="T12" fmla="*/ 178 w 624"/>
                  <a:gd name="T13" fmla="*/ 613 h 641"/>
                  <a:gd name="T14" fmla="*/ 381 w 624"/>
                  <a:gd name="T15" fmla="*/ 630 h 641"/>
                  <a:gd name="T16" fmla="*/ 558 w 624"/>
                  <a:gd name="T17" fmla="*/ 527 h 641"/>
                  <a:gd name="T18" fmla="*/ 623 w 624"/>
                  <a:gd name="T19" fmla="*/ 322 h 641"/>
                  <a:gd name="T20" fmla="*/ 601 w 624"/>
                  <a:gd name="T21" fmla="*/ 178 h 641"/>
                  <a:gd name="T22" fmla="*/ 471 w 624"/>
                  <a:gd name="T23" fmla="*/ 382 h 641"/>
                  <a:gd name="T24" fmla="*/ 434 w 624"/>
                  <a:gd name="T25" fmla="*/ 470 h 641"/>
                  <a:gd name="T26" fmla="*/ 349 w 624"/>
                  <a:gd name="T27" fmla="*/ 516 h 641"/>
                  <a:gd name="T28" fmla="*/ 246 w 624"/>
                  <a:gd name="T29" fmla="*/ 504 h 641"/>
                  <a:gd name="T30" fmla="*/ 170 w 624"/>
                  <a:gd name="T31" fmla="*/ 425 h 641"/>
                  <a:gd name="T32" fmla="*/ 153 w 624"/>
                  <a:gd name="T33" fmla="*/ 294 h 641"/>
                  <a:gd name="T34" fmla="*/ 197 w 624"/>
                  <a:gd name="T35" fmla="*/ 174 h 641"/>
                  <a:gd name="T36" fmla="*/ 302 w 624"/>
                  <a:gd name="T37" fmla="*/ 123 h 641"/>
                  <a:gd name="T38" fmla="*/ 417 w 624"/>
                  <a:gd name="T39" fmla="*/ 158 h 641"/>
                  <a:gd name="T40" fmla="*/ 470 w 624"/>
                  <a:gd name="T41" fmla="*/ 253 h 641"/>
                  <a:gd name="T42" fmla="*/ 471 w 624"/>
                  <a:gd name="T43" fmla="*/ 38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4" h="641">
                    <a:moveTo>
                      <a:pt x="601" y="178"/>
                    </a:moveTo>
                    <a:cubicBezTo>
                      <a:pt x="579" y="118"/>
                      <a:pt x="534" y="66"/>
                      <a:pt x="477" y="38"/>
                    </a:cubicBezTo>
                    <a:cubicBezTo>
                      <a:pt x="411" y="5"/>
                      <a:pt x="335" y="0"/>
                      <a:pt x="263" y="9"/>
                    </a:cubicBezTo>
                    <a:cubicBezTo>
                      <a:pt x="205" y="16"/>
                      <a:pt x="148" y="38"/>
                      <a:pt x="104" y="77"/>
                    </a:cubicBezTo>
                    <a:cubicBezTo>
                      <a:pt x="50" y="124"/>
                      <a:pt x="18" y="192"/>
                      <a:pt x="9" y="262"/>
                    </a:cubicBezTo>
                    <a:cubicBezTo>
                      <a:pt x="0" y="332"/>
                      <a:pt x="3" y="406"/>
                      <a:pt x="32" y="471"/>
                    </a:cubicBezTo>
                    <a:cubicBezTo>
                      <a:pt x="59" y="535"/>
                      <a:pt x="113" y="588"/>
                      <a:pt x="178" y="613"/>
                    </a:cubicBezTo>
                    <a:cubicBezTo>
                      <a:pt x="242" y="638"/>
                      <a:pt x="313" y="641"/>
                      <a:pt x="381" y="630"/>
                    </a:cubicBezTo>
                    <a:cubicBezTo>
                      <a:pt x="450" y="619"/>
                      <a:pt x="515" y="583"/>
                      <a:pt x="558" y="527"/>
                    </a:cubicBezTo>
                    <a:cubicBezTo>
                      <a:pt x="604" y="469"/>
                      <a:pt x="623" y="394"/>
                      <a:pt x="623" y="322"/>
                    </a:cubicBezTo>
                    <a:cubicBezTo>
                      <a:pt x="624" y="273"/>
                      <a:pt x="618" y="224"/>
                      <a:pt x="601" y="178"/>
                    </a:cubicBezTo>
                    <a:close/>
                    <a:moveTo>
                      <a:pt x="471" y="382"/>
                    </a:moveTo>
                    <a:cubicBezTo>
                      <a:pt x="465" y="414"/>
                      <a:pt x="454" y="445"/>
                      <a:pt x="434" y="470"/>
                    </a:cubicBezTo>
                    <a:cubicBezTo>
                      <a:pt x="413" y="496"/>
                      <a:pt x="382" y="511"/>
                      <a:pt x="349" y="516"/>
                    </a:cubicBezTo>
                    <a:cubicBezTo>
                      <a:pt x="315" y="521"/>
                      <a:pt x="279" y="518"/>
                      <a:pt x="246" y="504"/>
                    </a:cubicBezTo>
                    <a:cubicBezTo>
                      <a:pt x="212" y="490"/>
                      <a:pt x="185" y="460"/>
                      <a:pt x="170" y="425"/>
                    </a:cubicBezTo>
                    <a:cubicBezTo>
                      <a:pt x="153" y="384"/>
                      <a:pt x="150" y="338"/>
                      <a:pt x="153" y="294"/>
                    </a:cubicBezTo>
                    <a:cubicBezTo>
                      <a:pt x="157" y="251"/>
                      <a:pt x="169" y="207"/>
                      <a:pt x="197" y="174"/>
                    </a:cubicBezTo>
                    <a:cubicBezTo>
                      <a:pt x="223" y="143"/>
                      <a:pt x="262" y="126"/>
                      <a:pt x="302" y="123"/>
                    </a:cubicBezTo>
                    <a:cubicBezTo>
                      <a:pt x="343" y="121"/>
                      <a:pt x="386" y="130"/>
                      <a:pt x="417" y="158"/>
                    </a:cubicBezTo>
                    <a:cubicBezTo>
                      <a:pt x="446" y="181"/>
                      <a:pt x="462" y="217"/>
                      <a:pt x="470" y="253"/>
                    </a:cubicBezTo>
                    <a:cubicBezTo>
                      <a:pt x="478" y="296"/>
                      <a:pt x="478" y="339"/>
                      <a:pt x="471" y="38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34"/>
              <p:cNvSpPr>
                <a:spLocks/>
              </p:cNvSpPr>
              <p:nvPr/>
            </p:nvSpPr>
            <p:spPr bwMode="auto">
              <a:xfrm>
                <a:off x="14089063" y="16006763"/>
                <a:ext cx="2779713" cy="3479800"/>
              </a:xfrm>
              <a:custGeom>
                <a:avLst/>
                <a:gdLst>
                  <a:gd name="T0" fmla="*/ 741 w 741"/>
                  <a:gd name="T1" fmla="*/ 425 h 926"/>
                  <a:gd name="T2" fmla="*/ 741 w 741"/>
                  <a:gd name="T3" fmla="*/ 308 h 926"/>
                  <a:gd name="T4" fmla="*/ 598 w 741"/>
                  <a:gd name="T5" fmla="*/ 308 h 926"/>
                  <a:gd name="T6" fmla="*/ 598 w 741"/>
                  <a:gd name="T7" fmla="*/ 128 h 926"/>
                  <a:gd name="T8" fmla="*/ 455 w 741"/>
                  <a:gd name="T9" fmla="*/ 171 h 926"/>
                  <a:gd name="T10" fmla="*/ 455 w 741"/>
                  <a:gd name="T11" fmla="*/ 308 h 926"/>
                  <a:gd name="T12" fmla="*/ 244 w 741"/>
                  <a:gd name="T13" fmla="*/ 308 h 926"/>
                  <a:gd name="T14" fmla="*/ 247 w 741"/>
                  <a:gd name="T15" fmla="*/ 200 h 926"/>
                  <a:gd name="T16" fmla="*/ 295 w 741"/>
                  <a:gd name="T17" fmla="*/ 133 h 926"/>
                  <a:gd name="T18" fmla="*/ 401 w 741"/>
                  <a:gd name="T19" fmla="*/ 143 h 926"/>
                  <a:gd name="T20" fmla="*/ 401 w 741"/>
                  <a:gd name="T21" fmla="*/ 19 h 926"/>
                  <a:gd name="T22" fmla="*/ 191 w 741"/>
                  <a:gd name="T23" fmla="*/ 44 h 926"/>
                  <a:gd name="T24" fmla="*/ 110 w 741"/>
                  <a:gd name="T25" fmla="*/ 155 h 926"/>
                  <a:gd name="T26" fmla="*/ 100 w 741"/>
                  <a:gd name="T27" fmla="*/ 308 h 926"/>
                  <a:gd name="T28" fmla="*/ 0 w 741"/>
                  <a:gd name="T29" fmla="*/ 308 h 926"/>
                  <a:gd name="T30" fmla="*/ 0 w 741"/>
                  <a:gd name="T31" fmla="*/ 424 h 926"/>
                  <a:gd name="T32" fmla="*/ 100 w 741"/>
                  <a:gd name="T33" fmla="*/ 424 h 926"/>
                  <a:gd name="T34" fmla="*/ 100 w 741"/>
                  <a:gd name="T35" fmla="*/ 910 h 926"/>
                  <a:gd name="T36" fmla="*/ 244 w 741"/>
                  <a:gd name="T37" fmla="*/ 910 h 926"/>
                  <a:gd name="T38" fmla="*/ 244 w 741"/>
                  <a:gd name="T39" fmla="*/ 424 h 926"/>
                  <a:gd name="T40" fmla="*/ 455 w 741"/>
                  <a:gd name="T41" fmla="*/ 424 h 926"/>
                  <a:gd name="T42" fmla="*/ 455 w 741"/>
                  <a:gd name="T43" fmla="*/ 734 h 926"/>
                  <a:gd name="T44" fmla="*/ 496 w 741"/>
                  <a:gd name="T45" fmla="*/ 871 h 926"/>
                  <a:gd name="T46" fmla="*/ 609 w 741"/>
                  <a:gd name="T47" fmla="*/ 923 h 926"/>
                  <a:gd name="T48" fmla="*/ 741 w 741"/>
                  <a:gd name="T49" fmla="*/ 903 h 926"/>
                  <a:gd name="T50" fmla="*/ 741 w 741"/>
                  <a:gd name="T51" fmla="*/ 785 h 926"/>
                  <a:gd name="T52" fmla="*/ 631 w 741"/>
                  <a:gd name="T53" fmla="*/ 795 h 926"/>
                  <a:gd name="T54" fmla="*/ 600 w 741"/>
                  <a:gd name="T55" fmla="*/ 738 h 926"/>
                  <a:gd name="T56" fmla="*/ 598 w 741"/>
                  <a:gd name="T57" fmla="*/ 626 h 926"/>
                  <a:gd name="T58" fmla="*/ 598 w 741"/>
                  <a:gd name="T59" fmla="*/ 424 h 926"/>
                  <a:gd name="T60" fmla="*/ 741 w 741"/>
                  <a:gd name="T61" fmla="*/ 425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1" h="926">
                    <a:moveTo>
                      <a:pt x="741" y="425"/>
                    </a:moveTo>
                    <a:cubicBezTo>
                      <a:pt x="741" y="308"/>
                      <a:pt x="741" y="308"/>
                      <a:pt x="741" y="308"/>
                    </a:cubicBezTo>
                    <a:cubicBezTo>
                      <a:pt x="693" y="308"/>
                      <a:pt x="646" y="308"/>
                      <a:pt x="598" y="308"/>
                    </a:cubicBezTo>
                    <a:cubicBezTo>
                      <a:pt x="597" y="248"/>
                      <a:pt x="598" y="188"/>
                      <a:pt x="598" y="128"/>
                    </a:cubicBezTo>
                    <a:cubicBezTo>
                      <a:pt x="550" y="142"/>
                      <a:pt x="503" y="158"/>
                      <a:pt x="455" y="171"/>
                    </a:cubicBezTo>
                    <a:cubicBezTo>
                      <a:pt x="454" y="217"/>
                      <a:pt x="455" y="262"/>
                      <a:pt x="455" y="308"/>
                    </a:cubicBezTo>
                    <a:cubicBezTo>
                      <a:pt x="385" y="308"/>
                      <a:pt x="314" y="308"/>
                      <a:pt x="244" y="308"/>
                    </a:cubicBezTo>
                    <a:cubicBezTo>
                      <a:pt x="245" y="272"/>
                      <a:pt x="242" y="236"/>
                      <a:pt x="247" y="200"/>
                    </a:cubicBezTo>
                    <a:cubicBezTo>
                      <a:pt x="251" y="172"/>
                      <a:pt x="267" y="144"/>
                      <a:pt x="295" y="133"/>
                    </a:cubicBezTo>
                    <a:cubicBezTo>
                      <a:pt x="329" y="119"/>
                      <a:pt x="368" y="128"/>
                      <a:pt x="401" y="143"/>
                    </a:cubicBezTo>
                    <a:cubicBezTo>
                      <a:pt x="401" y="101"/>
                      <a:pt x="401" y="60"/>
                      <a:pt x="401" y="19"/>
                    </a:cubicBezTo>
                    <a:cubicBezTo>
                      <a:pt x="332" y="0"/>
                      <a:pt x="252" y="4"/>
                      <a:pt x="191" y="44"/>
                    </a:cubicBezTo>
                    <a:cubicBezTo>
                      <a:pt x="151" y="69"/>
                      <a:pt x="122" y="110"/>
                      <a:pt x="110" y="155"/>
                    </a:cubicBezTo>
                    <a:cubicBezTo>
                      <a:pt x="94" y="204"/>
                      <a:pt x="102" y="257"/>
                      <a:pt x="100" y="308"/>
                    </a:cubicBezTo>
                    <a:cubicBezTo>
                      <a:pt x="66" y="308"/>
                      <a:pt x="33" y="308"/>
                      <a:pt x="0" y="308"/>
                    </a:cubicBezTo>
                    <a:cubicBezTo>
                      <a:pt x="0" y="347"/>
                      <a:pt x="0" y="385"/>
                      <a:pt x="0" y="424"/>
                    </a:cubicBezTo>
                    <a:cubicBezTo>
                      <a:pt x="33" y="424"/>
                      <a:pt x="67" y="424"/>
                      <a:pt x="100" y="424"/>
                    </a:cubicBezTo>
                    <a:cubicBezTo>
                      <a:pt x="100" y="586"/>
                      <a:pt x="100" y="748"/>
                      <a:pt x="100" y="910"/>
                    </a:cubicBezTo>
                    <a:cubicBezTo>
                      <a:pt x="148" y="910"/>
                      <a:pt x="196" y="910"/>
                      <a:pt x="244" y="910"/>
                    </a:cubicBezTo>
                    <a:cubicBezTo>
                      <a:pt x="244" y="748"/>
                      <a:pt x="244" y="586"/>
                      <a:pt x="244" y="424"/>
                    </a:cubicBezTo>
                    <a:cubicBezTo>
                      <a:pt x="314" y="424"/>
                      <a:pt x="385" y="424"/>
                      <a:pt x="455" y="424"/>
                    </a:cubicBezTo>
                    <a:cubicBezTo>
                      <a:pt x="455" y="527"/>
                      <a:pt x="455" y="631"/>
                      <a:pt x="455" y="734"/>
                    </a:cubicBezTo>
                    <a:cubicBezTo>
                      <a:pt x="456" y="782"/>
                      <a:pt x="464" y="833"/>
                      <a:pt x="496" y="871"/>
                    </a:cubicBezTo>
                    <a:cubicBezTo>
                      <a:pt x="523" y="905"/>
                      <a:pt x="567" y="920"/>
                      <a:pt x="609" y="923"/>
                    </a:cubicBezTo>
                    <a:cubicBezTo>
                      <a:pt x="654" y="926"/>
                      <a:pt x="700" y="921"/>
                      <a:pt x="741" y="903"/>
                    </a:cubicBezTo>
                    <a:cubicBezTo>
                      <a:pt x="741" y="785"/>
                      <a:pt x="741" y="785"/>
                      <a:pt x="741" y="785"/>
                    </a:cubicBezTo>
                    <a:cubicBezTo>
                      <a:pt x="709" y="806"/>
                      <a:pt x="666" y="814"/>
                      <a:pt x="631" y="795"/>
                    </a:cubicBezTo>
                    <a:cubicBezTo>
                      <a:pt x="611" y="784"/>
                      <a:pt x="603" y="760"/>
                      <a:pt x="600" y="738"/>
                    </a:cubicBezTo>
                    <a:cubicBezTo>
                      <a:pt x="596" y="701"/>
                      <a:pt x="599" y="663"/>
                      <a:pt x="598" y="626"/>
                    </a:cubicBezTo>
                    <a:cubicBezTo>
                      <a:pt x="598" y="559"/>
                      <a:pt x="598" y="491"/>
                      <a:pt x="598" y="424"/>
                    </a:cubicBezTo>
                    <a:cubicBezTo>
                      <a:pt x="646" y="424"/>
                      <a:pt x="693" y="423"/>
                      <a:pt x="741" y="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35"/>
              <p:cNvSpPr>
                <a:spLocks/>
              </p:cNvSpPr>
              <p:nvPr/>
            </p:nvSpPr>
            <p:spPr bwMode="auto">
              <a:xfrm>
                <a:off x="-7727950" y="17975263"/>
                <a:ext cx="2498725" cy="2501900"/>
              </a:xfrm>
              <a:custGeom>
                <a:avLst/>
                <a:gdLst>
                  <a:gd name="T0" fmla="*/ 0 w 666"/>
                  <a:gd name="T1" fmla="*/ 0 h 666"/>
                  <a:gd name="T2" fmla="*/ 666 w 666"/>
                  <a:gd name="T3" fmla="*/ 0 h 666"/>
                  <a:gd name="T4" fmla="*/ 666 w 666"/>
                  <a:gd name="T5" fmla="*/ 666 h 666"/>
                  <a:gd name="T6" fmla="*/ 0 w 666"/>
                  <a:gd name="T7" fmla="*/ 666 h 666"/>
                  <a:gd name="T8" fmla="*/ 0 w 666"/>
                  <a:gd name="T9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666">
                    <a:moveTo>
                      <a:pt x="0" y="0"/>
                    </a:moveTo>
                    <a:cubicBezTo>
                      <a:pt x="222" y="0"/>
                      <a:pt x="444" y="0"/>
                      <a:pt x="666" y="0"/>
                    </a:cubicBezTo>
                    <a:cubicBezTo>
                      <a:pt x="666" y="222"/>
                      <a:pt x="666" y="444"/>
                      <a:pt x="666" y="66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36"/>
              <p:cNvSpPr>
                <a:spLocks/>
              </p:cNvSpPr>
              <p:nvPr/>
            </p:nvSpPr>
            <p:spPr bwMode="auto">
              <a:xfrm>
                <a:off x="-4975225" y="17975263"/>
                <a:ext cx="2498725" cy="2501900"/>
              </a:xfrm>
              <a:custGeom>
                <a:avLst/>
                <a:gdLst>
                  <a:gd name="T0" fmla="*/ 0 w 666"/>
                  <a:gd name="T1" fmla="*/ 0 h 666"/>
                  <a:gd name="T2" fmla="*/ 666 w 666"/>
                  <a:gd name="T3" fmla="*/ 0 h 666"/>
                  <a:gd name="T4" fmla="*/ 666 w 666"/>
                  <a:gd name="T5" fmla="*/ 666 h 666"/>
                  <a:gd name="T6" fmla="*/ 0 w 666"/>
                  <a:gd name="T7" fmla="*/ 666 h 666"/>
                  <a:gd name="T8" fmla="*/ 0 w 666"/>
                  <a:gd name="T9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666">
                    <a:moveTo>
                      <a:pt x="0" y="0"/>
                    </a:moveTo>
                    <a:cubicBezTo>
                      <a:pt x="222" y="0"/>
                      <a:pt x="444" y="0"/>
                      <a:pt x="666" y="0"/>
                    </a:cubicBezTo>
                    <a:cubicBezTo>
                      <a:pt x="666" y="222"/>
                      <a:pt x="666" y="444"/>
                      <a:pt x="666" y="66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444"/>
                      <a:pt x="0" y="22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7" name="Rectangle 546"/>
            <p:cNvSpPr/>
            <p:nvPr/>
          </p:nvSpPr>
          <p:spPr>
            <a:xfrm>
              <a:off x="810678" y="2289886"/>
              <a:ext cx="193117" cy="160406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DB</a:t>
              </a:r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2127243" y="2296791"/>
              <a:ext cx="193117" cy="160406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DB</a:t>
              </a:r>
            </a:p>
          </p:txBody>
        </p:sp>
        <p:pic>
          <p:nvPicPr>
            <p:cNvPr id="549" name="Picture 54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03796" y="2219069"/>
              <a:ext cx="359695" cy="103641"/>
            </a:xfrm>
            <a:prstGeom prst="rect">
              <a:avLst/>
            </a:prstGeom>
          </p:spPr>
        </p:pic>
        <p:sp>
          <p:nvSpPr>
            <p:cNvPr id="550" name="Rectangle 549"/>
            <p:cNvSpPr/>
            <p:nvPr/>
          </p:nvSpPr>
          <p:spPr>
            <a:xfrm>
              <a:off x="929347" y="2540794"/>
              <a:ext cx="193117" cy="16040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Web</a:t>
              </a: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1284815" y="2540794"/>
              <a:ext cx="193117" cy="16040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Web</a:t>
              </a: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1494076" y="2540794"/>
              <a:ext cx="193117" cy="16040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App</a:t>
              </a: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1791064" y="2540794"/>
              <a:ext cx="193117" cy="16040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Web</a:t>
              </a:r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2000327" y="2540794"/>
              <a:ext cx="193117" cy="16040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App</a:t>
              </a:r>
            </a:p>
          </p:txBody>
        </p:sp>
      </p:grpSp>
      <p:sp>
        <p:nvSpPr>
          <p:cNvPr id="556" name="Rectangle 555"/>
          <p:cNvSpPr/>
          <p:nvPr/>
        </p:nvSpPr>
        <p:spPr>
          <a:xfrm>
            <a:off x="3343936" y="2761706"/>
            <a:ext cx="2708026" cy="715552"/>
          </a:xfrm>
          <a:prstGeom prst="rect">
            <a:avLst/>
          </a:prstGeom>
        </p:spPr>
        <p:txBody>
          <a:bodyPr wrap="square" lIns="68552" tIns="34276" rIns="68552" bIns="34276">
            <a:spAutoFit/>
          </a:bodyPr>
          <a:lstStyle/>
          <a:p>
            <a:pPr algn="ctr"/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標準技術を利用し、既存の構成や運用を維持しつつ始められる</a:t>
            </a:r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SDN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ソリューション</a:t>
            </a:r>
            <a:endParaRPr lang="en-US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6135408" y="2758079"/>
            <a:ext cx="2950544" cy="715552"/>
          </a:xfrm>
          <a:prstGeom prst="rect">
            <a:avLst/>
          </a:prstGeom>
          <a:noFill/>
        </p:spPr>
        <p:txBody>
          <a:bodyPr wrap="square" lIns="68552" tIns="34276" rIns="68552" bIns="34276" rtlCol="0">
            <a:spAutoFit/>
          </a:bodyPr>
          <a:lstStyle/>
          <a:p>
            <a:pPr lvl="0" algn="ctr"/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NX-OS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へ豊富な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API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を実装し、様々なシステムとの連携を可能にする</a:t>
            </a:r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 algn="ctr"/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SDN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ソリューション</a:t>
            </a:r>
            <a:endParaRPr lang="en-US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57" name="Rectangle 556"/>
          <p:cNvSpPr/>
          <p:nvPr/>
        </p:nvSpPr>
        <p:spPr>
          <a:xfrm>
            <a:off x="154346" y="2774497"/>
            <a:ext cx="2986460" cy="930996"/>
          </a:xfrm>
          <a:prstGeom prst="rect">
            <a:avLst/>
          </a:prstGeom>
        </p:spPr>
        <p:txBody>
          <a:bodyPr wrap="square" lIns="68552" tIns="34276" rIns="68552" bIns="34276">
            <a:spAutoFit/>
          </a:bodyPr>
          <a:lstStyle/>
          <a:p>
            <a:pPr lvl="0" algn="ctr"/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物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理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仮想ネ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ットワー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クをシンプルにし自動化を可能にする。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FW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や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LB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なども統合する全く新しい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SDN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ソリューション</a:t>
            </a:r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 algn="ctr"/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4" name="Title 4"/>
          <p:cNvSpPr>
            <a:spLocks noGrp="1"/>
          </p:cNvSpPr>
          <p:nvPr>
            <p:ph type="title"/>
          </p:nvPr>
        </p:nvSpPr>
        <p:spPr>
          <a:xfrm>
            <a:off x="437766" y="128472"/>
            <a:ext cx="8345488" cy="73183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</a:t>
            </a:r>
            <a:r>
              <a:rPr 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SDN</a:t>
            </a:r>
            <a:r>
              <a:rPr 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つの選択肢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429" name="Group 428"/>
          <p:cNvGrpSpPr/>
          <p:nvPr/>
        </p:nvGrpSpPr>
        <p:grpSpPr>
          <a:xfrm>
            <a:off x="3813328" y="1607704"/>
            <a:ext cx="1850000" cy="939198"/>
            <a:chOff x="4844161" y="7854282"/>
            <a:chExt cx="2466666" cy="1886377"/>
          </a:xfrm>
        </p:grpSpPr>
        <p:grpSp>
          <p:nvGrpSpPr>
            <p:cNvPr id="430" name="Group 429"/>
            <p:cNvGrpSpPr/>
            <p:nvPr/>
          </p:nvGrpSpPr>
          <p:grpSpPr>
            <a:xfrm>
              <a:off x="5054967" y="8403337"/>
              <a:ext cx="2046832" cy="638387"/>
              <a:chOff x="1856748" y="4521199"/>
              <a:chExt cx="4949076" cy="323663"/>
            </a:xfrm>
          </p:grpSpPr>
          <p:cxnSp>
            <p:nvCxnSpPr>
              <p:cNvPr id="467" name="Straight Connector 466"/>
              <p:cNvCxnSpPr/>
              <p:nvPr/>
            </p:nvCxnSpPr>
            <p:spPr>
              <a:xfrm>
                <a:off x="2688974" y="4521199"/>
                <a:ext cx="157589" cy="323663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flipH="1">
                <a:off x="1856748" y="4521200"/>
                <a:ext cx="832227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>
                <a:off x="2688976" y="4521200"/>
                <a:ext cx="1147402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>
                <a:off x="2688975" y="4521200"/>
                <a:ext cx="2137218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>
                <a:off x="2688975" y="4521200"/>
                <a:ext cx="3127033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>
                <a:off x="2688975" y="4521200"/>
                <a:ext cx="4116849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430"/>
            <p:cNvGrpSpPr/>
            <p:nvPr/>
          </p:nvGrpSpPr>
          <p:grpSpPr>
            <a:xfrm flipH="1">
              <a:off x="5054967" y="8403337"/>
              <a:ext cx="2046832" cy="638387"/>
              <a:chOff x="1856748" y="4521199"/>
              <a:chExt cx="4949076" cy="323663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>
                <a:off x="2688974" y="4521199"/>
                <a:ext cx="157589" cy="323663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flipH="1">
                <a:off x="1856748" y="4521200"/>
                <a:ext cx="832227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2688976" y="4521200"/>
                <a:ext cx="1147402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2688975" y="4521200"/>
                <a:ext cx="2137218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2688975" y="4521200"/>
                <a:ext cx="3127033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2688975" y="4521200"/>
                <a:ext cx="4116849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oup 431"/>
            <p:cNvGrpSpPr/>
            <p:nvPr/>
          </p:nvGrpSpPr>
          <p:grpSpPr>
            <a:xfrm>
              <a:off x="5054967" y="8403338"/>
              <a:ext cx="2046832" cy="638385"/>
              <a:chOff x="1856748" y="4521200"/>
              <a:chExt cx="4949076" cy="323662"/>
            </a:xfrm>
          </p:grpSpPr>
          <p:cxnSp>
            <p:nvCxnSpPr>
              <p:cNvPr id="455" name="Straight Connector 454"/>
              <p:cNvCxnSpPr/>
              <p:nvPr/>
            </p:nvCxnSpPr>
            <p:spPr>
              <a:xfrm flipH="1">
                <a:off x="2846563" y="4521200"/>
                <a:ext cx="937286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flipH="1">
                <a:off x="1856748" y="4521200"/>
                <a:ext cx="1927101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3783849" y="4521200"/>
                <a:ext cx="52529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3783849" y="4521200"/>
                <a:ext cx="1042344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>
                <a:off x="3783849" y="4521200"/>
                <a:ext cx="2032159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>
                <a:off x="3783849" y="4521200"/>
                <a:ext cx="3021975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Group 432"/>
            <p:cNvGrpSpPr/>
            <p:nvPr/>
          </p:nvGrpSpPr>
          <p:grpSpPr>
            <a:xfrm flipH="1">
              <a:off x="5054967" y="8408927"/>
              <a:ext cx="2046832" cy="638385"/>
              <a:chOff x="1856748" y="4521200"/>
              <a:chExt cx="4949076" cy="323662"/>
            </a:xfrm>
          </p:grpSpPr>
          <p:cxnSp>
            <p:nvCxnSpPr>
              <p:cNvPr id="449" name="Straight Connector 448"/>
              <p:cNvCxnSpPr/>
              <p:nvPr/>
            </p:nvCxnSpPr>
            <p:spPr>
              <a:xfrm flipH="1">
                <a:off x="2846563" y="4521200"/>
                <a:ext cx="937286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856748" y="4521200"/>
                <a:ext cx="1927101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3783849" y="4521200"/>
                <a:ext cx="52529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/>
              <p:nvPr/>
            </p:nvCxnSpPr>
            <p:spPr>
              <a:xfrm>
                <a:off x="3783849" y="4521200"/>
                <a:ext cx="1042344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>
                <a:off x="3783849" y="4521200"/>
                <a:ext cx="2032159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3783849" y="4521200"/>
                <a:ext cx="3021975" cy="32366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  <a:alpha val="3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4" name="Picture 3" descr="C:\Users\rmuta\Desktop\leaf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917" y="9050133"/>
              <a:ext cx="370299" cy="11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3" descr="C:\Users\rmuta\Desktop\leaf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284" y="9050133"/>
              <a:ext cx="370299" cy="11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961" y="7854282"/>
              <a:ext cx="324396" cy="54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777" y="7854282"/>
              <a:ext cx="324396" cy="54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594" y="7854282"/>
              <a:ext cx="324396" cy="54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2" descr="C:\Users\rmuta\Desktop\spine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410" y="7854282"/>
              <a:ext cx="324396" cy="54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259993" y="8864462"/>
              <a:ext cx="408681" cy="492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3" descr="C:\Users\rmuta\Desktop\leaf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528" y="9054959"/>
              <a:ext cx="370299" cy="11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441" descr="ICON_VM_detailed_Q408_Comm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161" y="9349983"/>
              <a:ext cx="275643" cy="3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3" name="Picture 442" descr="ICON_VM_detailed_Q408_Comm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36" y="9338291"/>
              <a:ext cx="275643" cy="3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4" name="Picture 443" descr="ICON_VM_detailed_Q408_Comm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7" y="9294718"/>
              <a:ext cx="275643" cy="3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6" name="Freeform 445"/>
            <p:cNvSpPr/>
            <p:nvPr/>
          </p:nvSpPr>
          <p:spPr>
            <a:xfrm rot="21444689">
              <a:off x="5233370" y="8604663"/>
              <a:ext cx="1859964" cy="755119"/>
            </a:xfrm>
            <a:custGeom>
              <a:avLst/>
              <a:gdLst>
                <a:gd name="connsiteX0" fmla="*/ 0 w 2434167"/>
                <a:gd name="connsiteY0" fmla="*/ 499100 h 499100"/>
                <a:gd name="connsiteX1" fmla="*/ 846667 w 2434167"/>
                <a:gd name="connsiteY1" fmla="*/ 75766 h 499100"/>
                <a:gd name="connsiteX2" fmla="*/ 1566334 w 2434167"/>
                <a:gd name="connsiteY2" fmla="*/ 33433 h 499100"/>
                <a:gd name="connsiteX3" fmla="*/ 2434167 w 2434167"/>
                <a:gd name="connsiteY3" fmla="*/ 435600 h 49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67" h="499100">
                  <a:moveTo>
                    <a:pt x="0" y="499100"/>
                  </a:moveTo>
                  <a:cubicBezTo>
                    <a:pt x="292805" y="326238"/>
                    <a:pt x="585611" y="153377"/>
                    <a:pt x="846667" y="75766"/>
                  </a:cubicBezTo>
                  <a:cubicBezTo>
                    <a:pt x="1107723" y="-1845"/>
                    <a:pt x="1301751" y="-26539"/>
                    <a:pt x="1566334" y="33433"/>
                  </a:cubicBezTo>
                  <a:cubicBezTo>
                    <a:pt x="1830917" y="93405"/>
                    <a:pt x="2287764" y="368572"/>
                    <a:pt x="2434167" y="435600"/>
                  </a:cubicBezTo>
                </a:path>
              </a:pathLst>
            </a:custGeom>
            <a:ln>
              <a:solidFill>
                <a:schemeClr val="tx2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4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51312" y="8864462"/>
              <a:ext cx="408681" cy="492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668674" y="8864462"/>
              <a:ext cx="408681" cy="492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6" name="Picture 19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528" y="1433537"/>
            <a:ext cx="560246" cy="163601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062" y="1657474"/>
            <a:ext cx="241349" cy="237163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170" y="1663437"/>
            <a:ext cx="462829" cy="134047"/>
          </a:xfrm>
          <a:prstGeom prst="rect">
            <a:avLst/>
          </a:prstGeom>
        </p:spPr>
      </p:pic>
      <p:pic>
        <p:nvPicPr>
          <p:cNvPr id="201" name="Picture 2" descr="https://forgerock.org/app/uploads/2014/10/ansible_logo_black_squar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411" y="1730461"/>
            <a:ext cx="303891" cy="3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http://upload.wikimedia.org/wikipedia/commons/thumb/0/00/RPM_Logo.svg/1280px-RPM_Logo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331" y="1433537"/>
            <a:ext cx="350971" cy="2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" name="Group 203"/>
          <p:cNvGrpSpPr>
            <a:grpSpLocks noChangeAspect="1"/>
          </p:cNvGrpSpPr>
          <p:nvPr/>
        </p:nvGrpSpPr>
        <p:grpSpPr>
          <a:xfrm>
            <a:off x="5415507" y="1517996"/>
            <a:ext cx="610997" cy="360929"/>
            <a:chOff x="3730246" y="2284739"/>
            <a:chExt cx="1654646" cy="1188472"/>
          </a:xfrm>
        </p:grpSpPr>
        <p:grpSp>
          <p:nvGrpSpPr>
            <p:cNvPr id="242" name="Group 241"/>
            <p:cNvGrpSpPr/>
            <p:nvPr/>
          </p:nvGrpSpPr>
          <p:grpSpPr>
            <a:xfrm>
              <a:off x="3730246" y="2284739"/>
              <a:ext cx="1654646" cy="1188472"/>
              <a:chOff x="3553969" y="2134417"/>
              <a:chExt cx="1964342" cy="1355917"/>
            </a:xfrm>
          </p:grpSpPr>
          <p:sp>
            <p:nvSpPr>
              <p:cNvPr id="244" name="Oval 243"/>
              <p:cNvSpPr>
                <a:spLocks noChangeArrowheads="1"/>
              </p:cNvSpPr>
              <p:nvPr/>
            </p:nvSpPr>
            <p:spPr bwMode="auto">
              <a:xfrm rot="16200000" flipV="1">
                <a:off x="3864679" y="2306065"/>
                <a:ext cx="1355917" cy="101262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0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5" name="AutoShape 4"/>
              <p:cNvSpPr>
                <a:spLocks noChangeArrowheads="1"/>
              </p:cNvSpPr>
              <p:nvPr/>
            </p:nvSpPr>
            <p:spPr bwMode="auto">
              <a:xfrm flipV="1">
                <a:off x="3553969" y="2230248"/>
                <a:ext cx="1964342" cy="11697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4 w 21600"/>
                  <a:gd name="T25" fmla="*/ 3167 h 21600"/>
                  <a:gd name="T26" fmla="*/ 18436 w 21600"/>
                  <a:gd name="T27" fmla="*/ 1843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854" y="10800"/>
                    </a:moveTo>
                    <a:cubicBezTo>
                      <a:pt x="1854" y="15741"/>
                      <a:pt x="5859" y="19746"/>
                      <a:pt x="10800" y="19746"/>
                    </a:cubicBezTo>
                    <a:cubicBezTo>
                      <a:pt x="15741" y="19746"/>
                      <a:pt x="19746" y="15741"/>
                      <a:pt x="19746" y="10800"/>
                    </a:cubicBezTo>
                    <a:cubicBezTo>
                      <a:pt x="19746" y="5859"/>
                      <a:pt x="15741" y="1854"/>
                      <a:pt x="10800" y="1854"/>
                    </a:cubicBezTo>
                    <a:cubicBezTo>
                      <a:pt x="5859" y="1854"/>
                      <a:pt x="1854" y="5859"/>
                      <a:pt x="185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88888">
                      <a:alpha val="20000"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endParaRPr lang="en-US" sz="10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6" name="TextBox 274"/>
              <p:cNvSpPr txBox="1"/>
              <p:nvPr/>
            </p:nvSpPr>
            <p:spPr>
              <a:xfrm>
                <a:off x="3868838" y="2601778"/>
                <a:ext cx="1443490" cy="809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/>
                <a:r>
                  <a:rPr lang="en-US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VTS</a:t>
                </a:r>
                <a:endPara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3" name="Picture 24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239" y="2460992"/>
              <a:ext cx="432653" cy="43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" name="Group 204"/>
          <p:cNvGrpSpPr/>
          <p:nvPr/>
        </p:nvGrpSpPr>
        <p:grpSpPr>
          <a:xfrm>
            <a:off x="3320933" y="1419794"/>
            <a:ext cx="820159" cy="492448"/>
            <a:chOff x="5786213" y="2132342"/>
            <a:chExt cx="3093059" cy="1767115"/>
          </a:xfrm>
        </p:grpSpPr>
        <p:sp>
          <p:nvSpPr>
            <p:cNvPr id="206" name="Oval 205"/>
            <p:cNvSpPr/>
            <p:nvPr/>
          </p:nvSpPr>
          <p:spPr>
            <a:xfrm>
              <a:off x="6533905" y="2415883"/>
              <a:ext cx="1441895" cy="144189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7" name="TextBox 277"/>
            <p:cNvSpPr txBox="1"/>
            <p:nvPr/>
          </p:nvSpPr>
          <p:spPr>
            <a:xfrm>
              <a:off x="5786213" y="2776074"/>
              <a:ext cx="694163" cy="16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CA" sz="300" dirty="0" smtClean="0">
                  <a:solidFill>
                    <a:srgbClr val="347BAC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Creation</a:t>
              </a:r>
              <a:endParaRPr lang="en-CA" sz="300" dirty="0">
                <a:solidFill>
                  <a:srgbClr val="347BAC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8" name="TextBox 278"/>
            <p:cNvSpPr txBox="1"/>
            <p:nvPr/>
          </p:nvSpPr>
          <p:spPr>
            <a:xfrm>
              <a:off x="8044674" y="2776078"/>
              <a:ext cx="834598" cy="16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00" dirty="0" smtClean="0">
                  <a:solidFill>
                    <a:srgbClr val="347BAC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Expansion</a:t>
              </a:r>
              <a:endParaRPr lang="en-CA" sz="300" dirty="0">
                <a:solidFill>
                  <a:srgbClr val="347BAC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9" name="TextBox 279"/>
            <p:cNvSpPr txBox="1"/>
            <p:nvPr/>
          </p:nvSpPr>
          <p:spPr>
            <a:xfrm>
              <a:off x="7859266" y="3595876"/>
              <a:ext cx="987434" cy="16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00" dirty="0" smtClean="0">
                  <a:solidFill>
                    <a:srgbClr val="347BAC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Fault Mgmt</a:t>
              </a:r>
              <a:endParaRPr lang="en-CA" sz="300" dirty="0">
                <a:solidFill>
                  <a:srgbClr val="347BAC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0" name="TextBox 280"/>
            <p:cNvSpPr txBox="1"/>
            <p:nvPr/>
          </p:nvSpPr>
          <p:spPr>
            <a:xfrm>
              <a:off x="5910496" y="3595876"/>
              <a:ext cx="786869" cy="16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CA" sz="300" dirty="0" smtClean="0">
                  <a:solidFill>
                    <a:srgbClr val="347BAC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Reporting</a:t>
              </a:r>
              <a:endParaRPr lang="en-CA" sz="300" dirty="0">
                <a:solidFill>
                  <a:srgbClr val="347BAC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1" name="TextBox 281"/>
            <p:cNvSpPr txBox="1"/>
            <p:nvPr/>
          </p:nvSpPr>
          <p:spPr>
            <a:xfrm>
              <a:off x="6760756" y="2132342"/>
              <a:ext cx="988192" cy="16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CA" sz="300" dirty="0" smtClean="0">
                  <a:solidFill>
                    <a:srgbClr val="347BAC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Connection</a:t>
              </a:r>
              <a:endParaRPr lang="en-CA" sz="300" dirty="0">
                <a:solidFill>
                  <a:srgbClr val="347BAC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6525763" y="2839689"/>
              <a:ext cx="115592" cy="115592"/>
            </a:xfrm>
            <a:prstGeom prst="ellips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874640" y="2839689"/>
              <a:ext cx="115592" cy="115592"/>
            </a:xfrm>
            <a:prstGeom prst="ellips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197057" y="2358087"/>
              <a:ext cx="115592" cy="115592"/>
            </a:xfrm>
            <a:prstGeom prst="ellips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6769164" y="3652742"/>
              <a:ext cx="115592" cy="115592"/>
            </a:xfrm>
            <a:prstGeom prst="ellips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629580" y="3652742"/>
              <a:ext cx="115592" cy="115592"/>
            </a:xfrm>
            <a:prstGeom prst="ellips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7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6824315" y="2969895"/>
              <a:ext cx="841954" cy="453298"/>
              <a:chOff x="6873875" y="2625805"/>
              <a:chExt cx="1164767" cy="627098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 flipV="1">
                <a:off x="6873875" y="2625805"/>
                <a:ext cx="924490" cy="627098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6873875" y="2625805"/>
                <a:ext cx="294070" cy="627098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 flipV="1">
                <a:off x="7167945" y="2625805"/>
                <a:ext cx="870697" cy="627098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H="1" flipV="1">
                <a:off x="7167945" y="2625805"/>
                <a:ext cx="303859" cy="627098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7471805" y="2625805"/>
                <a:ext cx="326560" cy="627098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7798365" y="2625805"/>
                <a:ext cx="240277" cy="627098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6689648" y="2617721"/>
              <a:ext cx="1125213" cy="825638"/>
              <a:chOff x="7207405" y="2350077"/>
              <a:chExt cx="1304069" cy="956874"/>
            </a:xfrm>
          </p:grpSpPr>
          <p:pic>
            <p:nvPicPr>
              <p:cNvPr id="231" name="Picture 230" descr="NX9500.png"/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39710" y="2350077"/>
                <a:ext cx="321752" cy="462004"/>
              </a:xfrm>
              <a:prstGeom prst="rect">
                <a:avLst/>
              </a:prstGeom>
            </p:spPr>
          </p:pic>
          <p:pic>
            <p:nvPicPr>
              <p:cNvPr id="232" name="Picture 231" descr="NX9500.png"/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9711" y="2350077"/>
                <a:ext cx="321752" cy="462004"/>
              </a:xfrm>
              <a:prstGeom prst="rect">
                <a:avLst/>
              </a:prstGeom>
            </p:spPr>
          </p:pic>
          <p:pic>
            <p:nvPicPr>
              <p:cNvPr id="233" name="Picture 232" descr="NX9500.png"/>
              <p:cNvPicPr>
                <a:picLocks noChangeAspect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07405" y="3110619"/>
                <a:ext cx="337323" cy="196332"/>
              </a:xfrm>
              <a:prstGeom prst="rect">
                <a:avLst/>
              </a:prstGeom>
            </p:spPr>
          </p:pic>
          <p:pic>
            <p:nvPicPr>
              <p:cNvPr id="234" name="Picture 233" descr="NX9500.png"/>
              <p:cNvPicPr>
                <a:picLocks noChangeAspect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87603" y="3110619"/>
                <a:ext cx="337323" cy="196332"/>
              </a:xfrm>
              <a:prstGeom prst="rect">
                <a:avLst/>
              </a:prstGeom>
            </p:spPr>
          </p:pic>
          <p:pic>
            <p:nvPicPr>
              <p:cNvPr id="235" name="Picture 234" descr="NX9500.png"/>
              <p:cNvPicPr>
                <a:picLocks noChangeAspect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74151" y="3110619"/>
                <a:ext cx="337323" cy="196332"/>
              </a:xfrm>
              <a:prstGeom prst="rect">
                <a:avLst/>
              </a:prstGeom>
            </p:spPr>
          </p:pic>
        </p:grpSp>
        <p:grpSp>
          <p:nvGrpSpPr>
            <p:cNvPr id="220" name="Group 219"/>
            <p:cNvGrpSpPr/>
            <p:nvPr/>
          </p:nvGrpSpPr>
          <p:grpSpPr>
            <a:xfrm>
              <a:off x="6457453" y="2368092"/>
              <a:ext cx="1523625" cy="1531365"/>
              <a:chOff x="7242125" y="261963"/>
              <a:chExt cx="1648918" cy="1657304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7318718" y="743565"/>
                <a:ext cx="223044" cy="223044"/>
              </a:xfrm>
              <a:prstGeom prst="ellipse">
                <a:avLst/>
              </a:prstGeom>
              <a:solidFill>
                <a:srgbClr val="36A4D7"/>
              </a:solidFill>
              <a:ln w="9525" cmpd="sng">
                <a:solidFill>
                  <a:schemeClr val="tx1"/>
                </a:solidFill>
                <a:headEnd type="none"/>
                <a:tailEnd type="triangle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8667595" y="743565"/>
                <a:ext cx="223044" cy="223044"/>
              </a:xfrm>
              <a:prstGeom prst="ellipse">
                <a:avLst/>
              </a:prstGeom>
              <a:solidFill>
                <a:srgbClr val="36A4D7"/>
              </a:solidFill>
              <a:ln w="9525" cmpd="sng">
                <a:solidFill>
                  <a:schemeClr val="tx1"/>
                </a:solidFill>
                <a:headEnd type="none"/>
                <a:tailEnd type="triangle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990012" y="261963"/>
                <a:ext cx="223044" cy="223044"/>
              </a:xfrm>
              <a:prstGeom prst="ellipse">
                <a:avLst/>
              </a:prstGeom>
              <a:solidFill>
                <a:srgbClr val="36A4D7"/>
              </a:solidFill>
              <a:ln w="9525" cmpd="sng">
                <a:solidFill>
                  <a:schemeClr val="tx1"/>
                </a:solidFill>
                <a:headEnd type="none"/>
                <a:tailEnd type="triangle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7562119" y="1556618"/>
                <a:ext cx="223044" cy="223044"/>
              </a:xfrm>
              <a:prstGeom prst="ellipse">
                <a:avLst/>
              </a:prstGeom>
              <a:solidFill>
                <a:srgbClr val="36A4D7"/>
              </a:solidFill>
              <a:ln w="9525" cmpd="sng">
                <a:solidFill>
                  <a:schemeClr val="tx1"/>
                </a:solidFill>
                <a:headEnd type="none"/>
                <a:tailEnd type="triangle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8422535" y="1556618"/>
                <a:ext cx="223044" cy="223044"/>
              </a:xfrm>
              <a:prstGeom prst="ellipse">
                <a:avLst/>
              </a:prstGeom>
              <a:solidFill>
                <a:srgbClr val="36A4D7"/>
              </a:solidFill>
              <a:ln w="9525" cmpd="sng">
                <a:solidFill>
                  <a:schemeClr val="tx1"/>
                </a:solidFill>
                <a:headEnd type="none"/>
                <a:tailEnd type="triangle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8281095" y="400137"/>
                <a:ext cx="434932" cy="306192"/>
              </a:xfrm>
              <a:custGeom>
                <a:avLst/>
                <a:gdLst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6192"/>
                  <a:gd name="connsiteX1" fmla="*/ 434932 w 434932"/>
                  <a:gd name="connsiteY1" fmla="*/ 306192 h 30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932" h="306192">
                    <a:moveTo>
                      <a:pt x="0" y="0"/>
                    </a:moveTo>
                    <a:cubicBezTo>
                      <a:pt x="106703" y="33635"/>
                      <a:pt x="272558" y="84666"/>
                      <a:pt x="434932" y="306192"/>
                    </a:cubicBezTo>
                  </a:path>
                </a:pathLst>
              </a:custGeom>
              <a:ln w="9525" cap="rnd" cmpd="sng">
                <a:headEnd type="none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26"/>
              <p:cNvSpPr/>
              <p:nvPr/>
            </p:nvSpPr>
            <p:spPr>
              <a:xfrm rot="4421729">
                <a:off x="8520481" y="1154483"/>
                <a:ext cx="434932" cy="306192"/>
              </a:xfrm>
              <a:custGeom>
                <a:avLst/>
                <a:gdLst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6192"/>
                  <a:gd name="connsiteX1" fmla="*/ 434932 w 434932"/>
                  <a:gd name="connsiteY1" fmla="*/ 306192 h 30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932" h="306192">
                    <a:moveTo>
                      <a:pt x="0" y="0"/>
                    </a:moveTo>
                    <a:cubicBezTo>
                      <a:pt x="106703" y="33635"/>
                      <a:pt x="272558" y="84666"/>
                      <a:pt x="434932" y="306192"/>
                    </a:cubicBezTo>
                  </a:path>
                </a:pathLst>
              </a:custGeom>
              <a:ln w="9525" cap="rnd" cmpd="sng">
                <a:headEnd type="none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27"/>
              <p:cNvSpPr/>
              <p:nvPr/>
            </p:nvSpPr>
            <p:spPr>
              <a:xfrm rot="8817923">
                <a:off x="7865646" y="1613075"/>
                <a:ext cx="434932" cy="306192"/>
              </a:xfrm>
              <a:custGeom>
                <a:avLst/>
                <a:gdLst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6192"/>
                  <a:gd name="connsiteX1" fmla="*/ 434932 w 434932"/>
                  <a:gd name="connsiteY1" fmla="*/ 306192 h 30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932" h="306192">
                    <a:moveTo>
                      <a:pt x="0" y="0"/>
                    </a:moveTo>
                    <a:cubicBezTo>
                      <a:pt x="106703" y="33635"/>
                      <a:pt x="272558" y="84666"/>
                      <a:pt x="434932" y="306192"/>
                    </a:cubicBezTo>
                  </a:path>
                </a:pathLst>
              </a:custGeom>
              <a:ln w="9525" cap="rnd" cmpd="sng">
                <a:headEnd type="none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 rot="13088742">
                <a:off x="7242125" y="1139174"/>
                <a:ext cx="434932" cy="306192"/>
              </a:xfrm>
              <a:custGeom>
                <a:avLst/>
                <a:gdLst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6192"/>
                  <a:gd name="connsiteX1" fmla="*/ 434932 w 434932"/>
                  <a:gd name="connsiteY1" fmla="*/ 306192 h 30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932" h="306192">
                    <a:moveTo>
                      <a:pt x="0" y="0"/>
                    </a:moveTo>
                    <a:cubicBezTo>
                      <a:pt x="106703" y="33635"/>
                      <a:pt x="272558" y="84666"/>
                      <a:pt x="434932" y="306192"/>
                    </a:cubicBezTo>
                  </a:path>
                </a:pathLst>
              </a:custGeom>
              <a:ln w="9525" cap="rnd" cmpd="sng">
                <a:headEnd type="none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7360883">
                <a:off x="7495428" y="390395"/>
                <a:ext cx="434932" cy="306192"/>
              </a:xfrm>
              <a:custGeom>
                <a:avLst/>
                <a:gdLst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5"/>
                  <a:gd name="connsiteY0" fmla="*/ 0 h 309671"/>
                  <a:gd name="connsiteX1" fmla="*/ 434932 w 434935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9671"/>
                  <a:gd name="connsiteX1" fmla="*/ 434932 w 434932"/>
                  <a:gd name="connsiteY1" fmla="*/ 309671 h 309671"/>
                  <a:gd name="connsiteX0" fmla="*/ 0 w 434932"/>
                  <a:gd name="connsiteY0" fmla="*/ 0 h 306192"/>
                  <a:gd name="connsiteX1" fmla="*/ 434932 w 434932"/>
                  <a:gd name="connsiteY1" fmla="*/ 306192 h 30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932" h="306192">
                    <a:moveTo>
                      <a:pt x="0" y="0"/>
                    </a:moveTo>
                    <a:cubicBezTo>
                      <a:pt x="106703" y="33635"/>
                      <a:pt x="272558" y="84666"/>
                      <a:pt x="434932" y="306192"/>
                    </a:cubicBezTo>
                  </a:path>
                </a:pathLst>
              </a:custGeom>
              <a:ln w="9525" cap="rnd" cmpd="sng">
                <a:headEnd type="none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7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166610" y="3705493"/>
            <a:ext cx="8977837" cy="138118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248" name="Group 247"/>
          <p:cNvGrpSpPr/>
          <p:nvPr/>
        </p:nvGrpSpPr>
        <p:grpSpPr>
          <a:xfrm>
            <a:off x="521427" y="4044284"/>
            <a:ext cx="909389" cy="302575"/>
            <a:chOff x="7486670" y="3961427"/>
            <a:chExt cx="909389" cy="713457"/>
          </a:xfrm>
        </p:grpSpPr>
        <p:grpSp>
          <p:nvGrpSpPr>
            <p:cNvPr id="251" name="Group 250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53" name="Rounded Rectangle 252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4" name="Rounded Rectangle 253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2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N9300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1904193" y="4044284"/>
            <a:ext cx="909389" cy="302575"/>
            <a:chOff x="7486670" y="3961427"/>
            <a:chExt cx="909389" cy="713457"/>
          </a:xfrm>
        </p:grpSpPr>
        <p:grpSp>
          <p:nvGrpSpPr>
            <p:cNvPr id="256" name="Group 255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58" name="Rounded Rectangle 257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9" name="Rounded Rectangle 258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N9500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4239381" y="4044284"/>
            <a:ext cx="909389" cy="302575"/>
            <a:chOff x="7486670" y="3961427"/>
            <a:chExt cx="909389" cy="713457"/>
          </a:xfrm>
        </p:grpSpPr>
        <p:grpSp>
          <p:nvGrpSpPr>
            <p:cNvPr id="261" name="Group 260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63" name="Rounded Rectangle 262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2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N9300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5183997" y="4044284"/>
            <a:ext cx="909389" cy="302575"/>
            <a:chOff x="7486670" y="3961427"/>
            <a:chExt cx="909389" cy="713457"/>
          </a:xfrm>
        </p:grpSpPr>
        <p:grpSp>
          <p:nvGrpSpPr>
            <p:cNvPr id="266" name="Group 265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68" name="Rounded Rectangle 267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ounded Rectangle 268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N9500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308780" y="4041380"/>
            <a:ext cx="909389" cy="302575"/>
            <a:chOff x="7486670" y="3961427"/>
            <a:chExt cx="909389" cy="713457"/>
          </a:xfrm>
        </p:grpSpPr>
        <p:grpSp>
          <p:nvGrpSpPr>
            <p:cNvPr id="271" name="Group 270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73" name="Rounded Rectangle 272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74" name="Rounded Rectangle 273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2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N9200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3683892" y="4430899"/>
            <a:ext cx="909386" cy="275068"/>
            <a:chOff x="751924" y="971550"/>
            <a:chExt cx="909386" cy="713457"/>
          </a:xfrm>
        </p:grpSpPr>
        <p:grpSp>
          <p:nvGrpSpPr>
            <p:cNvPr id="278" name="Group 277"/>
            <p:cNvGrpSpPr/>
            <p:nvPr/>
          </p:nvGrpSpPr>
          <p:grpSpPr>
            <a:xfrm>
              <a:off x="753975" y="989627"/>
              <a:ext cx="907335" cy="695380"/>
              <a:chOff x="654724" y="1189182"/>
              <a:chExt cx="1097876" cy="841410"/>
            </a:xfrm>
          </p:grpSpPr>
          <p:sp>
            <p:nvSpPr>
              <p:cNvPr id="281" name="Rounded Rectangle 280"/>
              <p:cNvSpPr/>
              <p:nvPr/>
            </p:nvSpPr>
            <p:spPr>
              <a:xfrm>
                <a:off x="654724" y="1246789"/>
                <a:ext cx="1097876" cy="783803"/>
              </a:xfrm>
              <a:prstGeom prst="roundRect">
                <a:avLst>
                  <a:gd name="adj" fmla="val 924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2" name="Rounded Rectangle 281"/>
              <p:cNvSpPr/>
              <p:nvPr/>
            </p:nvSpPr>
            <p:spPr>
              <a:xfrm>
                <a:off x="654724" y="1189182"/>
                <a:ext cx="1097876" cy="781936"/>
              </a:xfrm>
              <a:prstGeom prst="roundRect">
                <a:avLst>
                  <a:gd name="adj" fmla="val 924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TextBox 165"/>
            <p:cNvSpPr txBox="1"/>
            <p:nvPr/>
          </p:nvSpPr>
          <p:spPr>
            <a:xfrm>
              <a:off x="751924" y="971550"/>
              <a:ext cx="909386" cy="67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</a:t>
              </a:r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3100V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4815728" y="4435223"/>
            <a:ext cx="909390" cy="273916"/>
            <a:chOff x="7486669" y="971550"/>
            <a:chExt cx="909390" cy="717570"/>
          </a:xfrm>
        </p:grpSpPr>
        <p:grpSp>
          <p:nvGrpSpPr>
            <p:cNvPr id="287" name="Group 286"/>
            <p:cNvGrpSpPr/>
            <p:nvPr/>
          </p:nvGrpSpPr>
          <p:grpSpPr>
            <a:xfrm flipH="1">
              <a:off x="7486669" y="971550"/>
              <a:ext cx="907335" cy="717570"/>
              <a:chOff x="654726" y="1189182"/>
              <a:chExt cx="1097876" cy="868260"/>
            </a:xfrm>
          </p:grpSpPr>
          <p:sp>
            <p:nvSpPr>
              <p:cNvPr id="289" name="Rounded Rectangle 288"/>
              <p:cNvSpPr/>
              <p:nvPr/>
            </p:nvSpPr>
            <p:spPr>
              <a:xfrm>
                <a:off x="654726" y="1246787"/>
                <a:ext cx="1097876" cy="810655"/>
              </a:xfrm>
              <a:prstGeom prst="roundRect">
                <a:avLst>
                  <a:gd name="adj" fmla="val 924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6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654726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6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" name="TextBox 216"/>
            <p:cNvSpPr txBox="1"/>
            <p:nvPr/>
          </p:nvSpPr>
          <p:spPr>
            <a:xfrm>
              <a:off x="7486673" y="971550"/>
              <a:ext cx="909386" cy="685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N7x00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7163032" y="4044284"/>
            <a:ext cx="909389" cy="302575"/>
            <a:chOff x="7486670" y="3961427"/>
            <a:chExt cx="909389" cy="713457"/>
          </a:xfrm>
        </p:grpSpPr>
        <p:grpSp>
          <p:nvGrpSpPr>
            <p:cNvPr id="292" name="Group 291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94" name="Rounded Rectangle 293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5" name="Rounded Rectangle 294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3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N9300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8107648" y="4044284"/>
            <a:ext cx="909389" cy="302575"/>
            <a:chOff x="7486670" y="3961427"/>
            <a:chExt cx="909389" cy="713457"/>
          </a:xfrm>
        </p:grpSpPr>
        <p:grpSp>
          <p:nvGrpSpPr>
            <p:cNvPr id="297" name="Group 296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299" name="Rounded Rectangle 298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8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N9500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6232431" y="4041380"/>
            <a:ext cx="909389" cy="302575"/>
            <a:chOff x="7486670" y="3961427"/>
            <a:chExt cx="909389" cy="713457"/>
          </a:xfrm>
        </p:grpSpPr>
        <p:grpSp>
          <p:nvGrpSpPr>
            <p:cNvPr id="302" name="Group 301"/>
            <p:cNvGrpSpPr/>
            <p:nvPr/>
          </p:nvGrpSpPr>
          <p:grpSpPr>
            <a:xfrm flipH="1">
              <a:off x="7486670" y="3961427"/>
              <a:ext cx="907335" cy="713457"/>
              <a:chOff x="654725" y="1189182"/>
              <a:chExt cx="1097876" cy="863283"/>
            </a:xfrm>
          </p:grpSpPr>
          <p:sp>
            <p:nvSpPr>
              <p:cNvPr id="304" name="Rounded Rectangle 303"/>
              <p:cNvSpPr/>
              <p:nvPr/>
            </p:nvSpPr>
            <p:spPr>
              <a:xfrm>
                <a:off x="654725" y="1246789"/>
                <a:ext cx="1097876" cy="805676"/>
              </a:xfrm>
              <a:prstGeom prst="roundRect">
                <a:avLst>
                  <a:gd name="adj" fmla="val 92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5" name="Rounded Rectangle 304"/>
              <p:cNvSpPr/>
              <p:nvPr/>
            </p:nvSpPr>
            <p:spPr>
              <a:xfrm>
                <a:off x="654725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3" name="TextBox 92"/>
            <p:cNvSpPr txBox="1"/>
            <p:nvPr/>
          </p:nvSpPr>
          <p:spPr>
            <a:xfrm>
              <a:off x="7486673" y="3971439"/>
              <a:ext cx="909386" cy="6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N9200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6607543" y="4430899"/>
            <a:ext cx="909386" cy="275068"/>
            <a:chOff x="751924" y="971550"/>
            <a:chExt cx="909386" cy="713457"/>
          </a:xfrm>
        </p:grpSpPr>
        <p:grpSp>
          <p:nvGrpSpPr>
            <p:cNvPr id="307" name="Group 306"/>
            <p:cNvGrpSpPr/>
            <p:nvPr/>
          </p:nvGrpSpPr>
          <p:grpSpPr>
            <a:xfrm>
              <a:off x="753975" y="989627"/>
              <a:ext cx="907335" cy="695380"/>
              <a:chOff x="654724" y="1189182"/>
              <a:chExt cx="1097876" cy="841410"/>
            </a:xfrm>
          </p:grpSpPr>
          <p:sp>
            <p:nvSpPr>
              <p:cNvPr id="309" name="Rounded Rectangle 308"/>
              <p:cNvSpPr/>
              <p:nvPr/>
            </p:nvSpPr>
            <p:spPr>
              <a:xfrm>
                <a:off x="654724" y="1246789"/>
                <a:ext cx="1097876" cy="783803"/>
              </a:xfrm>
              <a:prstGeom prst="roundRect">
                <a:avLst>
                  <a:gd name="adj" fmla="val 924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0" name="Rounded Rectangle 309"/>
              <p:cNvSpPr/>
              <p:nvPr/>
            </p:nvSpPr>
            <p:spPr>
              <a:xfrm>
                <a:off x="654724" y="1189182"/>
                <a:ext cx="1097876" cy="781936"/>
              </a:xfrm>
              <a:prstGeom prst="roundRect">
                <a:avLst>
                  <a:gd name="adj" fmla="val 924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" name="TextBox 165"/>
            <p:cNvSpPr txBox="1"/>
            <p:nvPr/>
          </p:nvSpPr>
          <p:spPr>
            <a:xfrm>
              <a:off x="751924" y="971550"/>
              <a:ext cx="909386" cy="67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</a:t>
              </a:r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3100V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7739379" y="4435223"/>
            <a:ext cx="909390" cy="273916"/>
            <a:chOff x="7486669" y="971550"/>
            <a:chExt cx="909390" cy="717570"/>
          </a:xfrm>
        </p:grpSpPr>
        <p:grpSp>
          <p:nvGrpSpPr>
            <p:cNvPr id="312" name="Group 311"/>
            <p:cNvGrpSpPr/>
            <p:nvPr/>
          </p:nvGrpSpPr>
          <p:grpSpPr>
            <a:xfrm flipH="1">
              <a:off x="7486669" y="971550"/>
              <a:ext cx="907335" cy="717570"/>
              <a:chOff x="654726" y="1189182"/>
              <a:chExt cx="1097876" cy="868260"/>
            </a:xfrm>
          </p:grpSpPr>
          <p:sp>
            <p:nvSpPr>
              <p:cNvPr id="314" name="Rounded Rectangle 313"/>
              <p:cNvSpPr/>
              <p:nvPr/>
            </p:nvSpPr>
            <p:spPr>
              <a:xfrm>
                <a:off x="654726" y="1246787"/>
                <a:ext cx="1097876" cy="810655"/>
              </a:xfrm>
              <a:prstGeom prst="roundRect">
                <a:avLst>
                  <a:gd name="adj" fmla="val 924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6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5" name="Rounded Rectangle 314"/>
              <p:cNvSpPr/>
              <p:nvPr/>
            </p:nvSpPr>
            <p:spPr>
              <a:xfrm>
                <a:off x="654726" y="1189182"/>
                <a:ext cx="1097876" cy="803808"/>
              </a:xfrm>
              <a:prstGeom prst="roundRect">
                <a:avLst>
                  <a:gd name="adj" fmla="val 924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6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3" name="TextBox 216"/>
            <p:cNvSpPr txBox="1"/>
            <p:nvPr/>
          </p:nvSpPr>
          <p:spPr>
            <a:xfrm>
              <a:off x="7486673" y="971550"/>
              <a:ext cx="909386" cy="685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N7x00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203843" y="4782361"/>
            <a:ext cx="909386" cy="304320"/>
            <a:chOff x="749995" y="2419350"/>
            <a:chExt cx="909386" cy="717569"/>
          </a:xfrm>
        </p:grpSpPr>
        <p:grpSp>
          <p:nvGrpSpPr>
            <p:cNvPr id="319" name="Group 318"/>
            <p:cNvGrpSpPr/>
            <p:nvPr/>
          </p:nvGrpSpPr>
          <p:grpSpPr>
            <a:xfrm>
              <a:off x="749995" y="2437265"/>
              <a:ext cx="907335" cy="699654"/>
              <a:chOff x="654724" y="1189183"/>
              <a:chExt cx="1097876" cy="846582"/>
            </a:xfrm>
          </p:grpSpPr>
          <p:sp>
            <p:nvSpPr>
              <p:cNvPr id="322" name="Rounded Rectangle 321"/>
              <p:cNvSpPr/>
              <p:nvPr/>
            </p:nvSpPr>
            <p:spPr>
              <a:xfrm>
                <a:off x="654724" y="1246790"/>
                <a:ext cx="1097876" cy="788975"/>
              </a:xfrm>
              <a:prstGeom prst="roundRect">
                <a:avLst>
                  <a:gd name="adj" fmla="val 924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3" name="Rounded Rectangle 322"/>
              <p:cNvSpPr/>
              <p:nvPr/>
            </p:nvSpPr>
            <p:spPr>
              <a:xfrm>
                <a:off x="654724" y="1189183"/>
                <a:ext cx="1097876" cy="782131"/>
              </a:xfrm>
              <a:prstGeom prst="roundRect">
                <a:avLst>
                  <a:gd name="adj" fmla="val 924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15813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1626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47439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63252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79065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94878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10691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26504" algn="l" defTabSz="1031626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0" name="TextBox 182"/>
            <p:cNvSpPr txBox="1"/>
            <p:nvPr/>
          </p:nvSpPr>
          <p:spPr>
            <a:xfrm>
              <a:off x="749995" y="2419350"/>
              <a:ext cx="909386" cy="616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N3200</a:t>
              </a:r>
              <a:endPara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96"/>
          <p:cNvSpPr/>
          <p:nvPr/>
        </p:nvSpPr>
        <p:spPr>
          <a:xfrm>
            <a:off x="5025873" y="3508624"/>
            <a:ext cx="4012313" cy="1505386"/>
          </a:xfrm>
          <a:prstGeom prst="round2SameRect">
            <a:avLst>
              <a:gd name="adj1" fmla="val 9903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Round Same Side Corner Rectangle 97"/>
          <p:cNvSpPr/>
          <p:nvPr/>
        </p:nvSpPr>
        <p:spPr>
          <a:xfrm>
            <a:off x="153608" y="3486567"/>
            <a:ext cx="4220716" cy="1527443"/>
          </a:xfrm>
          <a:prstGeom prst="round2SameRect">
            <a:avLst>
              <a:gd name="adj1" fmla="val 9903"/>
              <a:gd name="adj2" fmla="val 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435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ja-JP" altLang="en-US" sz="16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AutoShape 24"/>
          <p:cNvSpPr>
            <a:spLocks/>
          </p:cNvSpPr>
          <p:nvPr/>
        </p:nvSpPr>
        <p:spPr bwMode="auto">
          <a:xfrm>
            <a:off x="18022" y="3583848"/>
            <a:ext cx="4565038" cy="152744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2" tIns="91436" rIns="182872" bIns="91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Gill Sans" charset="0"/>
              </a:rPr>
              <a:t>Features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Gill Sans" charset="0"/>
            </a:endParaRPr>
          </a:p>
          <a:p>
            <a:pPr defTabSz="811179">
              <a:lnSpc>
                <a:spcPct val="85000"/>
              </a:lnSpc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物理筐体を論理的に分割する機能</a:t>
            </a:r>
            <a:b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スイッチのリソースの割り当て</a:t>
            </a:r>
            <a:b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（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VDC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毎に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ルーティング テーブル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VLAN</a:t>
            </a:r>
            <a:r>
              <a:rPr lang="ja-JP" alt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endParaRPr lang="en-US" altLang="ja-JP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defTabSz="811179">
              <a:lnSpc>
                <a:spcPct val="85000"/>
              </a:lnSpc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Port 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Channel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など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を割り当て可能</a:t>
            </a:r>
            <a:endParaRPr lang="en-US" altLang="ja-JP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defTabSz="811179">
              <a:lnSpc>
                <a:spcPct val="85000"/>
              </a:lnSpc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3.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各 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VDC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は互いに干渉せずに動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作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個別に再起動可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能）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Gill Sans" charset="0"/>
              </a:rPr>
              <a:t> </a:t>
            </a:r>
          </a:p>
        </p:txBody>
      </p:sp>
      <p:sp>
        <p:nvSpPr>
          <p:cNvPr id="7" name="AutoShape 24"/>
          <p:cNvSpPr>
            <a:spLocks/>
          </p:cNvSpPr>
          <p:nvPr/>
        </p:nvSpPr>
        <p:spPr bwMode="auto">
          <a:xfrm>
            <a:off x="5025873" y="3566454"/>
            <a:ext cx="3813985" cy="129614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2" tIns="91436" rIns="182872" bIns="91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Gill Sans" charset="0"/>
              </a:rPr>
              <a:t>Benefits</a:t>
            </a:r>
          </a:p>
          <a:p>
            <a:pPr defTabSz="81435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障害範囲の分離（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VDC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毎に独立）</a:t>
            </a:r>
            <a:b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ニーズに合わせてスイッチを論理分割</a:t>
            </a:r>
          </a:p>
        </p:txBody>
      </p:sp>
      <p:grpSp>
        <p:nvGrpSpPr>
          <p:cNvPr id="8" name="Group 100"/>
          <p:cNvGrpSpPr/>
          <p:nvPr/>
        </p:nvGrpSpPr>
        <p:grpSpPr>
          <a:xfrm>
            <a:off x="4474962" y="4185437"/>
            <a:ext cx="573780" cy="430335"/>
            <a:chOff x="4380903" y="5769112"/>
            <a:chExt cx="573780" cy="573780"/>
          </a:xfrm>
        </p:grpSpPr>
        <p:sp>
          <p:nvSpPr>
            <p:cNvPr id="9" name="Oval 101"/>
            <p:cNvSpPr/>
            <p:nvPr/>
          </p:nvSpPr>
          <p:spPr>
            <a:xfrm>
              <a:off x="4380903" y="5769112"/>
              <a:ext cx="573780" cy="57378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" name="Chevron 102"/>
            <p:cNvSpPr/>
            <p:nvPr/>
          </p:nvSpPr>
          <p:spPr>
            <a:xfrm>
              <a:off x="4523676" y="5862775"/>
              <a:ext cx="337344" cy="386454"/>
            </a:xfrm>
            <a:prstGeom prst="chevron">
              <a:avLst>
                <a:gd name="adj" fmla="val 55312"/>
              </a:avLst>
            </a:prstGeom>
            <a:solidFill>
              <a:schemeClr val="bg1"/>
            </a:solidFill>
            <a:ln w="6350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71000"/>
                </a:prstClr>
              </a:outerShdw>
            </a:effectLst>
          </p:spPr>
          <p:txBody>
            <a:bodyPr lIns="82124" tIns="41061" rIns="82124" bIns="41061" anchor="ctr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979074" y="1375681"/>
            <a:ext cx="5565556" cy="2126198"/>
            <a:chOff x="231737" y="1647527"/>
            <a:chExt cx="5050804" cy="2590312"/>
          </a:xfrm>
        </p:grpSpPr>
        <p:sp>
          <p:nvSpPr>
            <p:cNvPr id="12" name="Line 121"/>
            <p:cNvSpPr>
              <a:spLocks noChangeShapeType="1"/>
            </p:cNvSpPr>
            <p:nvPr/>
          </p:nvSpPr>
          <p:spPr bwMode="auto">
            <a:xfrm flipH="1">
              <a:off x="2892042" y="3688082"/>
              <a:ext cx="1098933" cy="0"/>
            </a:xfrm>
            <a:prstGeom prst="line">
              <a:avLst/>
            </a:prstGeom>
            <a:noFill/>
            <a:ln w="31750" cap="rnd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C:\Users\michele\Desktop\new photos\HKH06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5" t="2299" r="21270" b="2994"/>
            <a:stretch/>
          </p:blipFill>
          <p:spPr bwMode="auto">
            <a:xfrm>
              <a:off x="3998378" y="1647527"/>
              <a:ext cx="1284163" cy="2590312"/>
            </a:xfrm>
            <a:prstGeom prst="roundRect">
              <a:avLst>
                <a:gd name="adj" fmla="val 4559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19"/>
            <p:cNvSpPr>
              <a:spLocks noChangeArrowheads="1"/>
            </p:cNvSpPr>
            <p:nvPr/>
          </p:nvSpPr>
          <p:spPr bwMode="auto">
            <a:xfrm>
              <a:off x="231737" y="2621282"/>
              <a:ext cx="2776012" cy="1292141"/>
            </a:xfrm>
            <a:prstGeom prst="rect">
              <a:avLst/>
            </a:prstGeom>
            <a:solidFill>
              <a:schemeClr val="accent4">
                <a:alpha val="76000"/>
              </a:schemeClr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" name="Rectangle 118"/>
            <p:cNvSpPr>
              <a:spLocks noChangeArrowheads="1"/>
            </p:cNvSpPr>
            <p:nvPr/>
          </p:nvSpPr>
          <p:spPr bwMode="auto">
            <a:xfrm>
              <a:off x="318732" y="2516507"/>
              <a:ext cx="2776011" cy="12921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Line 120"/>
            <p:cNvSpPr>
              <a:spLocks noChangeShapeType="1"/>
            </p:cNvSpPr>
            <p:nvPr/>
          </p:nvSpPr>
          <p:spPr bwMode="auto">
            <a:xfrm flipH="1">
              <a:off x="3376968" y="3307082"/>
              <a:ext cx="614007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 flipH="1">
              <a:off x="3412117" y="2926082"/>
              <a:ext cx="578858" cy="0"/>
            </a:xfrm>
            <a:prstGeom prst="line">
              <a:avLst/>
            </a:prstGeom>
            <a:noFill/>
            <a:ln w="31750" cap="rnd">
              <a:solidFill>
                <a:schemeClr val="accent5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Line 53"/>
            <p:cNvSpPr>
              <a:spLocks noChangeShapeType="1"/>
            </p:cNvSpPr>
            <p:nvPr/>
          </p:nvSpPr>
          <p:spPr bwMode="auto">
            <a:xfrm flipH="1">
              <a:off x="3448048" y="2621282"/>
              <a:ext cx="542927" cy="0"/>
            </a:xfrm>
            <a:prstGeom prst="line">
              <a:avLst/>
            </a:prstGeom>
            <a:noFill/>
            <a:ln w="31750" cap="rnd">
              <a:solidFill>
                <a:schemeClr val="tx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AutoShape 51"/>
            <p:cNvSpPr>
              <a:spLocks noChangeArrowheads="1"/>
            </p:cNvSpPr>
            <p:nvPr/>
          </p:nvSpPr>
          <p:spPr bwMode="auto">
            <a:xfrm rot="-5400000">
              <a:off x="4525394" y="2015875"/>
              <a:ext cx="217428" cy="116801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0000"/>
                <a:lumOff val="40000"/>
                <a:alpha val="50000"/>
              </a:schemeClr>
            </a:solidFill>
            <a:ln w="9525">
              <a:solidFill>
                <a:srgbClr val="3E67A4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r>
                <a:rPr lang="en-US" sz="1200" b="1" dirty="0" err="1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VDC</a:t>
              </a: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0" name="AutoShape 52"/>
            <p:cNvSpPr>
              <a:spLocks noChangeArrowheads="1"/>
            </p:cNvSpPr>
            <p:nvPr/>
          </p:nvSpPr>
          <p:spPr bwMode="auto">
            <a:xfrm rot="-5400000">
              <a:off x="4531125" y="2327993"/>
              <a:ext cx="218670" cy="1168008"/>
            </a:xfrm>
            <a:prstGeom prst="roundRect">
              <a:avLst>
                <a:gd name="adj" fmla="val 16667"/>
              </a:avLst>
            </a:prstGeom>
            <a:solidFill>
              <a:srgbClr val="A0C02A">
                <a:alpha val="74000"/>
              </a:srgb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r>
                <a:rPr lang="en-US" sz="1200" b="1" dirty="0" err="1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VDC</a:t>
              </a: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1" name="AutoShape 116"/>
            <p:cNvSpPr>
              <a:spLocks noChangeArrowheads="1"/>
            </p:cNvSpPr>
            <p:nvPr/>
          </p:nvSpPr>
          <p:spPr bwMode="auto">
            <a:xfrm rot="-5400000">
              <a:off x="4534921" y="3092696"/>
              <a:ext cx="217427" cy="116800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 w="9525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r>
                <a:rPr lang="en-US" sz="1200" b="1" dirty="0" err="1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VDC</a:t>
              </a: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8</a:t>
              </a:r>
            </a:p>
          </p:txBody>
        </p:sp>
        <p:cxnSp>
          <p:nvCxnSpPr>
            <p:cNvPr id="22" name="Straight Connector 84"/>
            <p:cNvCxnSpPr>
              <a:stCxn id="20" idx="1"/>
              <a:endCxn id="21" idx="3"/>
            </p:cNvCxnSpPr>
            <p:nvPr/>
          </p:nvCxnSpPr>
          <p:spPr>
            <a:xfrm>
              <a:off x="4640460" y="3021332"/>
              <a:ext cx="3175" cy="546655"/>
            </a:xfrm>
            <a:prstGeom prst="line">
              <a:avLst/>
            </a:prstGeom>
            <a:ln w="762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94"/>
            <p:cNvGrpSpPr/>
            <p:nvPr/>
          </p:nvGrpSpPr>
          <p:grpSpPr>
            <a:xfrm>
              <a:off x="439597" y="2110107"/>
              <a:ext cx="2960828" cy="1579243"/>
              <a:chOff x="477697" y="2021207"/>
              <a:chExt cx="2960828" cy="1579243"/>
            </a:xfrm>
          </p:grpSpPr>
          <p:sp>
            <p:nvSpPr>
              <p:cNvPr id="49" name="Rectangle 6"/>
              <p:cNvSpPr>
                <a:spLocks noChangeArrowheads="1"/>
              </p:cNvSpPr>
              <p:nvPr/>
            </p:nvSpPr>
            <p:spPr bwMode="auto">
              <a:xfrm>
                <a:off x="477697" y="2238375"/>
                <a:ext cx="2960828" cy="136207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118"/>
              <p:cNvGrpSpPr/>
              <p:nvPr/>
            </p:nvGrpSpPr>
            <p:grpSpPr>
              <a:xfrm>
                <a:off x="1997177" y="2409675"/>
                <a:ext cx="1299718" cy="1115715"/>
                <a:chOff x="1997177" y="2409675"/>
                <a:chExt cx="1299718" cy="1115715"/>
              </a:xfrm>
            </p:grpSpPr>
            <p:sp>
              <p:nvSpPr>
                <p:cNvPr id="63" name="AutoShape 71"/>
                <p:cNvSpPr>
                  <a:spLocks noChangeArrowheads="1"/>
                </p:cNvSpPr>
                <p:nvPr/>
              </p:nvSpPr>
              <p:spPr bwMode="auto">
                <a:xfrm>
                  <a:off x="1997177" y="2409675"/>
                  <a:ext cx="1299718" cy="1115715"/>
                </a:xfrm>
                <a:prstGeom prst="roundRect">
                  <a:avLst>
                    <a:gd name="adj" fmla="val 6992"/>
                  </a:avLst>
                </a:pr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 eaLnBrk="0" hangingPunct="0"/>
                  <a:r>
                    <a:rPr lang="en-US" sz="10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Layer 3 Protocols</a:t>
                  </a:r>
                </a:p>
              </p:txBody>
            </p:sp>
            <p:sp>
              <p:nvSpPr>
                <p:cNvPr id="64" name="Oval 74"/>
                <p:cNvSpPr>
                  <a:spLocks noChangeArrowheads="1"/>
                </p:cNvSpPr>
                <p:nvPr/>
              </p:nvSpPr>
              <p:spPr bwMode="auto">
                <a:xfrm>
                  <a:off x="2111518" y="2736851"/>
                  <a:ext cx="450125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OSPF</a:t>
                  </a:r>
                </a:p>
              </p:txBody>
            </p:sp>
            <p:sp>
              <p:nvSpPr>
                <p:cNvPr id="65" name="Oval 75"/>
                <p:cNvSpPr>
                  <a:spLocks noChangeArrowheads="1"/>
                </p:cNvSpPr>
                <p:nvPr/>
              </p:nvSpPr>
              <p:spPr bwMode="auto">
                <a:xfrm>
                  <a:off x="2111518" y="2883460"/>
                  <a:ext cx="450125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BGP</a:t>
                  </a:r>
                </a:p>
              </p:txBody>
            </p:sp>
            <p:sp>
              <p:nvSpPr>
                <p:cNvPr id="66" name="Oval 76"/>
                <p:cNvSpPr>
                  <a:spLocks noChangeArrowheads="1"/>
                </p:cNvSpPr>
                <p:nvPr/>
              </p:nvSpPr>
              <p:spPr bwMode="auto">
                <a:xfrm>
                  <a:off x="2111518" y="3030068"/>
                  <a:ext cx="450125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EIGRP</a:t>
                  </a:r>
                </a:p>
              </p:txBody>
            </p:sp>
            <p:sp>
              <p:nvSpPr>
                <p:cNvPr id="67" name="Oval 77"/>
                <p:cNvSpPr>
                  <a:spLocks noChangeArrowheads="1"/>
                </p:cNvSpPr>
                <p:nvPr/>
              </p:nvSpPr>
              <p:spPr bwMode="auto">
                <a:xfrm>
                  <a:off x="2732430" y="2736851"/>
                  <a:ext cx="451572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GLBP</a:t>
                  </a:r>
                </a:p>
              </p:txBody>
            </p:sp>
            <p:sp>
              <p:nvSpPr>
                <p:cNvPr id="68" name="Oval 78"/>
                <p:cNvSpPr>
                  <a:spLocks noChangeArrowheads="1"/>
                </p:cNvSpPr>
                <p:nvPr/>
              </p:nvSpPr>
              <p:spPr bwMode="auto">
                <a:xfrm>
                  <a:off x="2732430" y="2883460"/>
                  <a:ext cx="451572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HSRP</a:t>
                  </a:r>
                  <a:endParaRPr 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Oval 79"/>
                <p:cNvSpPr>
                  <a:spLocks noChangeArrowheads="1"/>
                </p:cNvSpPr>
                <p:nvPr/>
              </p:nvSpPr>
              <p:spPr bwMode="auto">
                <a:xfrm>
                  <a:off x="2732430" y="3030068"/>
                  <a:ext cx="451572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IGMP</a:t>
                  </a:r>
                </a:p>
              </p:txBody>
            </p:sp>
            <p:sp>
              <p:nvSpPr>
                <p:cNvPr id="70" name="Oval 85"/>
                <p:cNvSpPr>
                  <a:spLocks noChangeArrowheads="1"/>
                </p:cNvSpPr>
                <p:nvPr/>
              </p:nvSpPr>
              <p:spPr bwMode="auto">
                <a:xfrm>
                  <a:off x="2111518" y="3175434"/>
                  <a:ext cx="450125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PIM</a:t>
                  </a:r>
                </a:p>
              </p:txBody>
            </p:sp>
            <p:sp>
              <p:nvSpPr>
                <p:cNvPr id="71" name="Oval 87"/>
                <p:cNvSpPr>
                  <a:spLocks noChangeArrowheads="1"/>
                </p:cNvSpPr>
                <p:nvPr/>
              </p:nvSpPr>
              <p:spPr bwMode="auto">
                <a:xfrm>
                  <a:off x="2732430" y="3175434"/>
                  <a:ext cx="451572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SNMP</a:t>
                  </a:r>
                </a:p>
              </p:txBody>
            </p:sp>
            <p:sp>
              <p:nvSpPr>
                <p:cNvPr id="72" name="Oval 88"/>
                <p:cNvSpPr>
                  <a:spLocks noChangeArrowheads="1"/>
                </p:cNvSpPr>
                <p:nvPr/>
              </p:nvSpPr>
              <p:spPr bwMode="auto">
                <a:xfrm>
                  <a:off x="2402435" y="3335709"/>
                  <a:ext cx="455914" cy="118448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p:grpSp>
          <p:grpSp>
            <p:nvGrpSpPr>
              <p:cNvPr id="51" name="Group 119"/>
              <p:cNvGrpSpPr/>
              <p:nvPr/>
            </p:nvGrpSpPr>
            <p:grpSpPr>
              <a:xfrm>
                <a:off x="659829" y="2409675"/>
                <a:ext cx="1299718" cy="1115715"/>
                <a:chOff x="659829" y="2409675"/>
                <a:chExt cx="1299718" cy="1115715"/>
              </a:xfrm>
            </p:grpSpPr>
            <p:sp>
              <p:nvSpPr>
                <p:cNvPr id="53" name="AutoShape 70"/>
                <p:cNvSpPr>
                  <a:spLocks noChangeArrowheads="1"/>
                </p:cNvSpPr>
                <p:nvPr/>
              </p:nvSpPr>
              <p:spPr bwMode="auto">
                <a:xfrm>
                  <a:off x="659829" y="2409675"/>
                  <a:ext cx="1299718" cy="1115715"/>
                </a:xfrm>
                <a:prstGeom prst="roundRect">
                  <a:avLst>
                    <a:gd name="adj" fmla="val 8130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 eaLnBrk="0" hangingPunct="0"/>
                  <a:r>
                    <a:rPr lang="en-US" sz="10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Layer 2 Protocols</a:t>
                  </a:r>
                </a:p>
              </p:txBody>
            </p:sp>
            <p:sp>
              <p:nvSpPr>
                <p:cNvPr id="54" name="Oval 72"/>
                <p:cNvSpPr>
                  <a:spLocks noChangeArrowheads="1"/>
                </p:cNvSpPr>
                <p:nvPr/>
              </p:nvSpPr>
              <p:spPr bwMode="auto">
                <a:xfrm>
                  <a:off x="772722" y="2736851"/>
                  <a:ext cx="454467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VLAN</a:t>
                  </a:r>
                </a:p>
              </p:txBody>
            </p:sp>
            <p:sp>
              <p:nvSpPr>
                <p:cNvPr id="55" name="Oval 73"/>
                <p:cNvSpPr>
                  <a:spLocks noChangeArrowheads="1"/>
                </p:cNvSpPr>
                <p:nvPr/>
              </p:nvSpPr>
              <p:spPr bwMode="auto">
                <a:xfrm>
                  <a:off x="772722" y="2883460"/>
                  <a:ext cx="454467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PVLAN</a:t>
                  </a:r>
                </a:p>
              </p:txBody>
            </p:sp>
            <p:sp>
              <p:nvSpPr>
                <p:cNvPr id="56" name="Oval 80"/>
                <p:cNvSpPr>
                  <a:spLocks noChangeArrowheads="1"/>
                </p:cNvSpPr>
                <p:nvPr/>
              </p:nvSpPr>
              <p:spPr bwMode="auto">
                <a:xfrm>
                  <a:off x="1395081" y="2736851"/>
                  <a:ext cx="453020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UDLD</a:t>
                  </a:r>
                </a:p>
              </p:txBody>
            </p:sp>
            <p:sp>
              <p:nvSpPr>
                <p:cNvPr id="57" name="Oval 81"/>
                <p:cNvSpPr>
                  <a:spLocks noChangeArrowheads="1"/>
                </p:cNvSpPr>
                <p:nvPr/>
              </p:nvSpPr>
              <p:spPr bwMode="auto">
                <a:xfrm>
                  <a:off x="1395081" y="2883460"/>
                  <a:ext cx="453020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CDP</a:t>
                  </a:r>
                </a:p>
              </p:txBody>
            </p:sp>
            <p:sp>
              <p:nvSpPr>
                <p:cNvPr id="58" name="Oval 82"/>
                <p:cNvSpPr>
                  <a:spLocks noChangeArrowheads="1"/>
                </p:cNvSpPr>
                <p:nvPr/>
              </p:nvSpPr>
              <p:spPr bwMode="auto">
                <a:xfrm>
                  <a:off x="1395081" y="3030068"/>
                  <a:ext cx="453020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802.1X</a:t>
                  </a:r>
                </a:p>
              </p:txBody>
            </p:sp>
            <p:sp>
              <p:nvSpPr>
                <p:cNvPr id="59" name="Oval 83"/>
                <p:cNvSpPr>
                  <a:spLocks noChangeArrowheads="1"/>
                </p:cNvSpPr>
                <p:nvPr/>
              </p:nvSpPr>
              <p:spPr bwMode="auto">
                <a:xfrm>
                  <a:off x="772722" y="3030068"/>
                  <a:ext cx="454467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STP</a:t>
                  </a:r>
                </a:p>
              </p:txBody>
            </p:sp>
            <p:sp>
              <p:nvSpPr>
                <p:cNvPr id="60" name="Oval 84"/>
                <p:cNvSpPr>
                  <a:spLocks noChangeArrowheads="1"/>
                </p:cNvSpPr>
                <p:nvPr/>
              </p:nvSpPr>
              <p:spPr bwMode="auto">
                <a:xfrm>
                  <a:off x="772722" y="3175434"/>
                  <a:ext cx="454467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LACP</a:t>
                  </a:r>
                </a:p>
              </p:txBody>
            </p:sp>
            <p:sp>
              <p:nvSpPr>
                <p:cNvPr id="61" name="Oval 86"/>
                <p:cNvSpPr>
                  <a:spLocks noChangeArrowheads="1"/>
                </p:cNvSpPr>
                <p:nvPr/>
              </p:nvSpPr>
              <p:spPr bwMode="auto">
                <a:xfrm>
                  <a:off x="1395081" y="3175434"/>
                  <a:ext cx="453020" cy="11844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CTS</a:t>
                  </a:r>
                </a:p>
              </p:txBody>
            </p:sp>
            <p:sp>
              <p:nvSpPr>
                <p:cNvPr id="62" name="Oval 89"/>
                <p:cNvSpPr>
                  <a:spLocks noChangeArrowheads="1"/>
                </p:cNvSpPr>
                <p:nvPr/>
              </p:nvSpPr>
              <p:spPr bwMode="auto">
                <a:xfrm>
                  <a:off x="1066533" y="3341680"/>
                  <a:ext cx="451572" cy="117688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p:grpSp>
          <p:sp>
            <p:nvSpPr>
              <p:cNvPr id="52" name="Text Box 54"/>
              <p:cNvSpPr txBox="1">
                <a:spLocks noChangeArrowheads="1"/>
              </p:cNvSpPr>
              <p:nvPr/>
            </p:nvSpPr>
            <p:spPr bwMode="auto">
              <a:xfrm>
                <a:off x="527050" y="2021207"/>
                <a:ext cx="612228" cy="175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VDC 2</a:t>
                </a:r>
                <a:endPara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5"/>
            <p:cNvGrpSpPr/>
            <p:nvPr/>
          </p:nvGrpSpPr>
          <p:grpSpPr>
            <a:xfrm>
              <a:off x="566597" y="1932307"/>
              <a:ext cx="2960828" cy="1579243"/>
              <a:chOff x="477697" y="2021207"/>
              <a:chExt cx="2960828" cy="1579243"/>
            </a:xfrm>
          </p:grpSpPr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477697" y="2238375"/>
                <a:ext cx="2960828" cy="1362075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  <a:alpha val="35000"/>
                </a:schemeClr>
              </a:solidFill>
              <a:ln w="9525">
                <a:solidFill>
                  <a:srgbClr val="3E67A4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3"/>
              <p:cNvGrpSpPr/>
              <p:nvPr/>
            </p:nvGrpSpPr>
            <p:grpSpPr>
              <a:xfrm>
                <a:off x="1997177" y="2409675"/>
                <a:ext cx="1299718" cy="1115715"/>
                <a:chOff x="1997177" y="2409675"/>
                <a:chExt cx="1299718" cy="1115715"/>
              </a:xfrm>
            </p:grpSpPr>
            <p:sp>
              <p:nvSpPr>
                <p:cNvPr id="39" name="AutoShape 71"/>
                <p:cNvSpPr>
                  <a:spLocks noChangeArrowheads="1"/>
                </p:cNvSpPr>
                <p:nvPr/>
              </p:nvSpPr>
              <p:spPr bwMode="auto">
                <a:xfrm>
                  <a:off x="1997177" y="2409675"/>
                  <a:ext cx="1299718" cy="1115715"/>
                </a:xfrm>
                <a:prstGeom prst="roundRect">
                  <a:avLst>
                    <a:gd name="adj" fmla="val 6992"/>
                  </a:avLst>
                </a:prstGeom>
                <a:solidFill>
                  <a:srgbClr val="3E67A4"/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 eaLnBrk="0" hangingPunct="0"/>
                  <a:r>
                    <a:rPr lang="en-US" sz="10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Layer 3 Protocols</a:t>
                  </a:r>
                </a:p>
              </p:txBody>
            </p:sp>
            <p:sp>
              <p:nvSpPr>
                <p:cNvPr id="40" name="Oval 74"/>
                <p:cNvSpPr>
                  <a:spLocks noChangeArrowheads="1"/>
                </p:cNvSpPr>
                <p:nvPr/>
              </p:nvSpPr>
              <p:spPr bwMode="auto">
                <a:xfrm>
                  <a:off x="2111518" y="2736851"/>
                  <a:ext cx="450125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OSPF</a:t>
                  </a:r>
                </a:p>
              </p:txBody>
            </p:sp>
            <p:sp>
              <p:nvSpPr>
                <p:cNvPr id="41" name="Oval 75"/>
                <p:cNvSpPr>
                  <a:spLocks noChangeArrowheads="1"/>
                </p:cNvSpPr>
                <p:nvPr/>
              </p:nvSpPr>
              <p:spPr bwMode="auto">
                <a:xfrm>
                  <a:off x="2111518" y="2883460"/>
                  <a:ext cx="450125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BGP</a:t>
                  </a:r>
                </a:p>
              </p:txBody>
            </p:sp>
            <p:sp>
              <p:nvSpPr>
                <p:cNvPr id="42" name="Oval 76"/>
                <p:cNvSpPr>
                  <a:spLocks noChangeArrowheads="1"/>
                </p:cNvSpPr>
                <p:nvPr/>
              </p:nvSpPr>
              <p:spPr bwMode="auto">
                <a:xfrm>
                  <a:off x="2111518" y="3030068"/>
                  <a:ext cx="450125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EIGRP</a:t>
                  </a:r>
                </a:p>
              </p:txBody>
            </p:sp>
            <p:sp>
              <p:nvSpPr>
                <p:cNvPr id="43" name="Oval 77"/>
                <p:cNvSpPr>
                  <a:spLocks noChangeArrowheads="1"/>
                </p:cNvSpPr>
                <p:nvPr/>
              </p:nvSpPr>
              <p:spPr bwMode="auto">
                <a:xfrm>
                  <a:off x="2732430" y="2736851"/>
                  <a:ext cx="451572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GLBP</a:t>
                  </a:r>
                </a:p>
              </p:txBody>
            </p:sp>
            <p:sp>
              <p:nvSpPr>
                <p:cNvPr id="44" name="Oval 78"/>
                <p:cNvSpPr>
                  <a:spLocks noChangeArrowheads="1"/>
                </p:cNvSpPr>
                <p:nvPr/>
              </p:nvSpPr>
              <p:spPr bwMode="auto">
                <a:xfrm>
                  <a:off x="2732430" y="2883460"/>
                  <a:ext cx="451572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HSRP</a:t>
                  </a:r>
                  <a:endParaRPr 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Oval 79"/>
                <p:cNvSpPr>
                  <a:spLocks noChangeArrowheads="1"/>
                </p:cNvSpPr>
                <p:nvPr/>
              </p:nvSpPr>
              <p:spPr bwMode="auto">
                <a:xfrm>
                  <a:off x="2732430" y="3030068"/>
                  <a:ext cx="451572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IGMP</a:t>
                  </a:r>
                </a:p>
              </p:txBody>
            </p:sp>
            <p:sp>
              <p:nvSpPr>
                <p:cNvPr id="46" name="Oval 85"/>
                <p:cNvSpPr>
                  <a:spLocks noChangeArrowheads="1"/>
                </p:cNvSpPr>
                <p:nvPr/>
              </p:nvSpPr>
              <p:spPr bwMode="auto">
                <a:xfrm>
                  <a:off x="2111518" y="3175434"/>
                  <a:ext cx="450125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PIM</a:t>
                  </a:r>
                </a:p>
              </p:txBody>
            </p:sp>
            <p:sp>
              <p:nvSpPr>
                <p:cNvPr id="47" name="Oval 87"/>
                <p:cNvSpPr>
                  <a:spLocks noChangeArrowheads="1"/>
                </p:cNvSpPr>
                <p:nvPr/>
              </p:nvSpPr>
              <p:spPr bwMode="auto">
                <a:xfrm>
                  <a:off x="2732430" y="3175434"/>
                  <a:ext cx="451572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SNMP</a:t>
                  </a:r>
                </a:p>
              </p:txBody>
            </p:sp>
            <p:sp>
              <p:nvSpPr>
                <p:cNvPr id="48" name="Oval 88"/>
                <p:cNvSpPr>
                  <a:spLocks noChangeArrowheads="1"/>
                </p:cNvSpPr>
                <p:nvPr/>
              </p:nvSpPr>
              <p:spPr bwMode="auto">
                <a:xfrm>
                  <a:off x="2402435" y="3335709"/>
                  <a:ext cx="455914" cy="118448"/>
                </a:xfrm>
                <a:prstGeom prst="roundRect">
                  <a:avLst/>
                </a:prstGeom>
                <a:solidFill>
                  <a:srgbClr val="83A2C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p:grpSp>
          <p:grpSp>
            <p:nvGrpSpPr>
              <p:cNvPr id="27" name="Group 2"/>
              <p:cNvGrpSpPr/>
              <p:nvPr/>
            </p:nvGrpSpPr>
            <p:grpSpPr>
              <a:xfrm>
                <a:off x="659829" y="2409675"/>
                <a:ext cx="1299718" cy="1115715"/>
                <a:chOff x="659829" y="2409675"/>
                <a:chExt cx="1299718" cy="1115715"/>
              </a:xfrm>
            </p:grpSpPr>
            <p:sp>
              <p:nvSpPr>
                <p:cNvPr id="29" name="AutoShape 70"/>
                <p:cNvSpPr>
                  <a:spLocks noChangeArrowheads="1"/>
                </p:cNvSpPr>
                <p:nvPr/>
              </p:nvSpPr>
              <p:spPr bwMode="auto">
                <a:xfrm>
                  <a:off x="659829" y="2409675"/>
                  <a:ext cx="1299718" cy="1115715"/>
                </a:xfrm>
                <a:prstGeom prst="roundRect">
                  <a:avLst>
                    <a:gd name="adj" fmla="val 8130"/>
                  </a:avLst>
                </a:prstGeom>
                <a:solidFill>
                  <a:srgbClr val="9EB6DA"/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 eaLnBrk="0" hangingPunct="0"/>
                  <a:r>
                    <a:rPr lang="en-US" sz="10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Layer 2 Protocols</a:t>
                  </a:r>
                </a:p>
              </p:txBody>
            </p:sp>
            <p:sp>
              <p:nvSpPr>
                <p:cNvPr id="30" name="Oval 72"/>
                <p:cNvSpPr>
                  <a:spLocks noChangeArrowheads="1"/>
                </p:cNvSpPr>
                <p:nvPr/>
              </p:nvSpPr>
              <p:spPr bwMode="auto">
                <a:xfrm>
                  <a:off x="772722" y="2736851"/>
                  <a:ext cx="454467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VLAN</a:t>
                  </a:r>
                </a:p>
              </p:txBody>
            </p:sp>
            <p:sp>
              <p:nvSpPr>
                <p:cNvPr id="31" name="Oval 73"/>
                <p:cNvSpPr>
                  <a:spLocks noChangeArrowheads="1"/>
                </p:cNvSpPr>
                <p:nvPr/>
              </p:nvSpPr>
              <p:spPr bwMode="auto">
                <a:xfrm>
                  <a:off x="772722" y="2883460"/>
                  <a:ext cx="454467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PVLAN</a:t>
                  </a:r>
                </a:p>
              </p:txBody>
            </p:sp>
            <p:sp>
              <p:nvSpPr>
                <p:cNvPr id="32" name="Oval 80"/>
                <p:cNvSpPr>
                  <a:spLocks noChangeArrowheads="1"/>
                </p:cNvSpPr>
                <p:nvPr/>
              </p:nvSpPr>
              <p:spPr bwMode="auto">
                <a:xfrm>
                  <a:off x="1395081" y="2736851"/>
                  <a:ext cx="453020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UDLD</a:t>
                  </a:r>
                </a:p>
              </p:txBody>
            </p:sp>
            <p:sp>
              <p:nvSpPr>
                <p:cNvPr id="33" name="Oval 81"/>
                <p:cNvSpPr>
                  <a:spLocks noChangeArrowheads="1"/>
                </p:cNvSpPr>
                <p:nvPr/>
              </p:nvSpPr>
              <p:spPr bwMode="auto">
                <a:xfrm>
                  <a:off x="1395081" y="2883460"/>
                  <a:ext cx="453020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CDP</a:t>
                  </a:r>
                </a:p>
              </p:txBody>
            </p:sp>
            <p:sp>
              <p:nvSpPr>
                <p:cNvPr id="34" name="Oval 82"/>
                <p:cNvSpPr>
                  <a:spLocks noChangeArrowheads="1"/>
                </p:cNvSpPr>
                <p:nvPr/>
              </p:nvSpPr>
              <p:spPr bwMode="auto">
                <a:xfrm>
                  <a:off x="1395081" y="3030068"/>
                  <a:ext cx="453020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802.1X</a:t>
                  </a:r>
                </a:p>
              </p:txBody>
            </p:sp>
            <p:sp>
              <p:nvSpPr>
                <p:cNvPr id="35" name="Oval 83"/>
                <p:cNvSpPr>
                  <a:spLocks noChangeArrowheads="1"/>
                </p:cNvSpPr>
                <p:nvPr/>
              </p:nvSpPr>
              <p:spPr bwMode="auto">
                <a:xfrm>
                  <a:off x="772722" y="3030068"/>
                  <a:ext cx="454467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STP</a:t>
                  </a:r>
                </a:p>
              </p:txBody>
            </p:sp>
            <p:sp>
              <p:nvSpPr>
                <p:cNvPr id="36" name="Oval 84"/>
                <p:cNvSpPr>
                  <a:spLocks noChangeArrowheads="1"/>
                </p:cNvSpPr>
                <p:nvPr/>
              </p:nvSpPr>
              <p:spPr bwMode="auto">
                <a:xfrm>
                  <a:off x="772722" y="3175434"/>
                  <a:ext cx="454467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LACP</a:t>
                  </a:r>
                </a:p>
              </p:txBody>
            </p:sp>
            <p:sp>
              <p:nvSpPr>
                <p:cNvPr id="37" name="Oval 86"/>
                <p:cNvSpPr>
                  <a:spLocks noChangeArrowheads="1"/>
                </p:cNvSpPr>
                <p:nvPr/>
              </p:nvSpPr>
              <p:spPr bwMode="auto">
                <a:xfrm>
                  <a:off x="1395081" y="3175434"/>
                  <a:ext cx="453020" cy="11844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CTS</a:t>
                  </a:r>
                </a:p>
              </p:txBody>
            </p:sp>
            <p:sp>
              <p:nvSpPr>
                <p:cNvPr id="38" name="Oval 89"/>
                <p:cNvSpPr>
                  <a:spLocks noChangeArrowheads="1"/>
                </p:cNvSpPr>
                <p:nvPr/>
              </p:nvSpPr>
              <p:spPr bwMode="auto">
                <a:xfrm>
                  <a:off x="1066533" y="3341680"/>
                  <a:ext cx="451572" cy="117688"/>
                </a:xfrm>
                <a:prstGeom prst="roundRect">
                  <a:avLst/>
                </a:prstGeom>
                <a:solidFill>
                  <a:srgbClr val="678DC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7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p:grpSp>
          <p:sp>
            <p:nvSpPr>
              <p:cNvPr id="28" name="Text Box 54"/>
              <p:cNvSpPr txBox="1">
                <a:spLocks noChangeArrowheads="1"/>
              </p:cNvSpPr>
              <p:nvPr/>
            </p:nvSpPr>
            <p:spPr bwMode="auto">
              <a:xfrm>
                <a:off x="527050" y="2021207"/>
                <a:ext cx="612228" cy="175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VDC 1</a:t>
                </a:r>
                <a:endPara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3" name="タイトル 4"/>
          <p:cNvSpPr txBox="1">
            <a:spLocks/>
          </p:cNvSpPr>
          <p:nvPr/>
        </p:nvSpPr>
        <p:spPr>
          <a:xfrm>
            <a:off x="229703" y="250019"/>
            <a:ext cx="8999538" cy="628650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Nexus7000</a:t>
            </a:r>
            <a:r>
              <a:rPr lang="ja-JP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pt-BR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Virtual Device Contexts(VDC)</a:t>
            </a:r>
            <a:endParaRPr lang="pt-BR" altLang="ja-JP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018" y="729573"/>
            <a:ext cx="805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台の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Nexus7000/7700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で仮想的に複数のデバイス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(Virtual Device Context)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を動作させる機能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4001" y="1166287"/>
            <a:ext cx="4673600" cy="2948517"/>
          </a:xfrm>
        </p:spPr>
        <p:txBody>
          <a:bodyPr/>
          <a:lstStyle/>
          <a:p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Nexus5000/7000/9000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シリーズを親スイッチにすることにより、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Nexus2000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シリーズ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子スイッチ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が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リモート ライン カード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のように動作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よって、</a:t>
            </a:r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管理ポイント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(</a:t>
            </a:r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設定、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アップグレードなど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)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は親スイッチのみ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 </a:t>
            </a:r>
            <a:r>
              <a:rPr lang="ja-JP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親スイッチ</a:t>
            </a:r>
            <a:r>
              <a:rPr lang="en-US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:Nexus5k/7k/9k</a:t>
            </a:r>
            <a:r>
              <a:rPr lang="ja-JP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 </a:t>
            </a:r>
            <a:r>
              <a:rPr lang="ja-JP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子スイッチ</a:t>
            </a:r>
            <a:r>
              <a:rPr lang="en-US" altLang="ja-JP" sz="1200" dirty="0" smtClean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:Nexus2k</a:t>
            </a:r>
          </a:p>
          <a:p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Nexus2000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スイッチにはソフトウェア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はインストール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されておらず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、親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デバイスから自動的にダウンロード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インストール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され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る</a:t>
            </a:r>
          </a:p>
          <a:p>
            <a:r>
              <a:rPr kumimoji="1" lang="en-US" altLang="ja-JP" sz="14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 </a:t>
            </a:r>
            <a:r>
              <a:rPr kumimoji="1" lang="ja-JP" altLang="en-US" sz="14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スケーラビリティ</a:t>
            </a:r>
            <a:endParaRPr kumimoji="1" lang="ja-JP" altLang="en-US" sz="1400" b="1" dirty="0">
              <a:solidFill>
                <a:schemeClr val="accent5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37766" y="341313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豊富な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 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– Cisco FEX(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ファブリック エクステンダ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endParaRPr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311992" y="3547980"/>
            <a:ext cx="153996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2438"/>
              </p:ext>
            </p:extLst>
          </p:nvPr>
        </p:nvGraphicFramePr>
        <p:xfrm>
          <a:off x="553654" y="3857625"/>
          <a:ext cx="82296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5000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5500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5600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</a:t>
                      </a:r>
                    </a:p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5696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7000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7700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9300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Nexus 9500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L3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X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L2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X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023158"/>
            <a:ext cx="3790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86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477" y="2713269"/>
            <a:ext cx="8589523" cy="2106083"/>
          </a:xfrm>
        </p:spPr>
        <p:txBody>
          <a:bodyPr numCol="2"/>
          <a:lstStyle/>
          <a:p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様なインターフェースを高密度に収容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10/25/40/50/100Gig</a:t>
            </a:r>
            <a:endParaRPr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管理ポイントの削減、運用の軽減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Nexus2000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FEX</a:t>
            </a:r>
            <a:endParaRPr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間</a:t>
            </a:r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接続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OTV, VXLAN, 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MPLS/VPLS</a:t>
            </a:r>
          </a:p>
          <a:p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L2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のフラットな</a:t>
            </a:r>
            <a:r>
              <a:rPr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ファブリッ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ク技術</a:t>
            </a:r>
            <a:r>
              <a:rPr kumimoji="1"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kumimoji="1"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ACI,</a:t>
            </a:r>
            <a:r>
              <a:rPr kumimoji="1"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 Path,</a:t>
            </a:r>
            <a:r>
              <a:rPr kumimoji="1"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vPC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VXLAN</a:t>
            </a:r>
            <a:endParaRPr kumimoji="1"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SAN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の統合</a:t>
            </a:r>
            <a:endParaRPr lang="en-US" altLang="ja-JP" sz="1400" b="1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92040" lvl="1" indent="0">
              <a:buNone/>
            </a:pP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FC,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Ethernet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を同時に収容</a:t>
            </a:r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SDN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ACI, VTS, NFM, 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Open NX-OS,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DCNM</a:t>
            </a:r>
            <a:endParaRPr lang="en-US" altLang="ja-JP" sz="1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lang="ja-JP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こんなお客様にご提案下さい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661719" y="1111624"/>
            <a:ext cx="78765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データセンターや</a:t>
            </a:r>
            <a:r>
              <a:rPr kumimoji="1"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</a:t>
            </a:r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スイッチを新しく購入する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お客</a:t>
            </a:r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様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661719" y="1641926"/>
            <a:ext cx="795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データセンター統合、老朽化更新時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ネットワーク システムの見直し時等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661719" y="2150072"/>
            <a:ext cx="78765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以下のようなキーワードが出てきたお客様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10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4800" y="3283052"/>
            <a:ext cx="5105400" cy="179278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199CFF"/>
              </a:gs>
            </a:gsLst>
            <a:lin ang="1620000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Cisco Catalyst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 </a:t>
            </a:r>
            <a:r>
              <a:rPr lang="en-US" altLang="ja-JP" sz="14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6k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/</a:t>
            </a:r>
            <a:r>
              <a:rPr lang="en-US" altLang="ja-JP" sz="14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4k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 </a:t>
            </a:r>
            <a:r>
              <a:rPr lang="en-US" altLang="ja-JP" sz="14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VSS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との違い</a:t>
            </a:r>
            <a:endParaRPr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  <a:p>
            <a:pPr marL="234950" indent="-285750">
              <a:buFont typeface="Arial" pitchFamily="34" charset="0"/>
              <a:buChar char="•"/>
            </a:pPr>
            <a:r>
              <a:rPr lang="en-US" altLang="ja-JP" sz="1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vPC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は、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Port-Channel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の対向デバイスのみを「騙す」が、他のデバイスから見ると個別のスイッチの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ままコントロール プレーン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は別でスイッチング動作も</a:t>
            </a:r>
            <a:r>
              <a:rPr lang="en-US" altLang="ja-JP" sz="1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vPC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+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非使用時と同じように個別に実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行する。管理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ポイントは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2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つ。</a:t>
            </a:r>
            <a:endParaRPr lang="en-US" altLang="ja-JP" sz="1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  <a:p>
            <a:pPr marL="234950" indent="-285750">
              <a:buFont typeface="Arial" pitchFamily="34" charset="0"/>
              <a:buChar char="•"/>
            </a:pPr>
            <a:r>
              <a:rPr lang="en-US" altLang="ja-JP" sz="1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VSS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はコントロールプレーンが統合され管理対象が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1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台のスイッチとなり、周りのどのスイッチから見ても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1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台に見え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る。コントロール プレーン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が統合されルーティング、スイッチングも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1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つのテーブルを元に実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行。管</a:t>
            </a:r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理ポイントは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1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つ。</a:t>
            </a:r>
            <a:endParaRPr lang="en-US" altLang="ja-JP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rot="10800000" flipH="1">
            <a:off x="5872162" y="1595937"/>
            <a:ext cx="904875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10800000" flipH="1">
            <a:off x="5768975" y="1506721"/>
            <a:ext cx="904875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310312" y="1312002"/>
            <a:ext cx="79375" cy="506120"/>
          </a:xfrm>
          <a:prstGeom prst="ellips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7766" y="538265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vPC: 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Virtual Port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-C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hannel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Content Placeholder 85"/>
          <p:cNvSpPr>
            <a:spLocks noGrp="1"/>
          </p:cNvSpPr>
          <p:nvPr>
            <p:ph type="body" sz="quarter" idx="11"/>
          </p:nvPr>
        </p:nvSpPr>
        <p:spPr>
          <a:xfrm>
            <a:off x="239714" y="1148522"/>
            <a:ext cx="5224385" cy="20976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2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台の上位スイッチで設定を行い、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2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台を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下位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スイッチから見て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1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台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であるよう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に見せ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Port-Channel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を構築させる機能</a:t>
            </a: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下位スイッチに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は</a:t>
            </a:r>
            <a:r>
              <a:rPr lang="en-US" altLang="ja-JP" sz="16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vPC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対応は不要</a:t>
            </a: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可用性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を確保しながら</a:t>
            </a:r>
            <a:r>
              <a:rPr lang="en-US" altLang="ja-JP" sz="16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STP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を排除し論理構成を単純化、帯域活用率、ネットワーク全体のパフォーマンス向上</a:t>
            </a: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N3k/N5k/N7k/N9k</a:t>
            </a:r>
            <a:r>
              <a:rPr lang="ja-JP" altLang="en-US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 Narrow" pitchFamily="34" charset="0"/>
              </a:rPr>
              <a:t>で対応</a:t>
            </a: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81713" y="2740127"/>
            <a:ext cx="2165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Virtual </a:t>
            </a: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Port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Channel</a:t>
            </a:r>
            <a:endParaRPr 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172024" y="1541703"/>
            <a:ext cx="493713" cy="470418"/>
          </a:xfrm>
          <a:prstGeom prst="rightArrow">
            <a:avLst>
              <a:gd name="adj1" fmla="val 50000"/>
              <a:gd name="adj2" fmla="val 33804"/>
            </a:avLst>
          </a:prstGeom>
          <a:solidFill>
            <a:schemeClr val="accent3">
              <a:lumMod val="10000"/>
            </a:schemeClr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814388"/>
            <a:endParaRPr lang="en-US" sz="1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rot="10800000" flipH="1">
            <a:off x="6769133" y="3608093"/>
            <a:ext cx="904875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rot="10800000" flipH="1">
            <a:off x="6665946" y="3518878"/>
            <a:ext cx="904875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054882" y="3149702"/>
            <a:ext cx="374242" cy="29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defTabSz="814388"/>
            <a:r>
              <a:rPr lang="en-US" sz="1400" b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L2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207283" y="3324158"/>
            <a:ext cx="79375" cy="506120"/>
          </a:xfrm>
          <a:prstGeom prst="ellips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rot="10800000" flipH="1">
            <a:off x="7239033" y="3590234"/>
            <a:ext cx="549275" cy="76081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rot="10800000">
            <a:off x="6807232" y="3720012"/>
            <a:ext cx="381000" cy="545306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1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33" y="3224712"/>
            <a:ext cx="428625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208" y="3224712"/>
            <a:ext cx="428625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5"/>
          <p:cNvSpPr>
            <a:spLocks noChangeShapeType="1"/>
          </p:cNvSpPr>
          <p:nvPr/>
        </p:nvSpPr>
        <p:spPr bwMode="auto">
          <a:xfrm rot="10800000">
            <a:off x="7416832" y="3929562"/>
            <a:ext cx="204788" cy="4405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10800000">
            <a:off x="6731032" y="3821215"/>
            <a:ext cx="228600" cy="334566"/>
          </a:xfrm>
          <a:prstGeom prst="line">
            <a:avLst/>
          </a:prstGeom>
          <a:noFill/>
          <a:ln w="19050">
            <a:solidFill>
              <a:schemeClr val="accent3">
                <a:lumMod val="10000"/>
              </a:schemeClr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858032" y="4608218"/>
            <a:ext cx="617899" cy="26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defTabSz="814388"/>
            <a:r>
              <a:rPr lang="ja-JP" altLang="en-US" sz="12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非</a:t>
            </a:r>
            <a:r>
              <a:rPr lang="en-US" sz="12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vPC</a:t>
            </a:r>
            <a:endParaRPr lang="en-US" sz="12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916557" y="2479380"/>
            <a:ext cx="781405" cy="2675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defTabSz="814388"/>
            <a:r>
              <a:rPr lang="ja-JP" altLang="en-US" sz="12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物理構成</a:t>
            </a:r>
            <a:endParaRPr lang="en-US" sz="12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805146" y="2478189"/>
            <a:ext cx="781405" cy="2675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defTabSz="814388"/>
            <a:r>
              <a:rPr lang="ja-JP" altLang="en-US" sz="12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論理構成</a:t>
            </a:r>
            <a:endParaRPr lang="en-US" sz="12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6240463" y="1924549"/>
            <a:ext cx="0" cy="2143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6483350" y="1924549"/>
            <a:ext cx="0" cy="2143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 flipV="1">
            <a:off x="5938839" y="1729287"/>
            <a:ext cx="301625" cy="2143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6492876" y="1729287"/>
            <a:ext cx="252413" cy="2143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6048375" y="1703637"/>
            <a:ext cx="604838" cy="506120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6" name="Picture 32" descr="DC3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1" y="1261371"/>
            <a:ext cx="550863" cy="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8224838" y="1554265"/>
            <a:ext cx="0" cy="73223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8124825" y="1595937"/>
            <a:ext cx="0" cy="73223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9" name="Picture 4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3988" y="2105524"/>
            <a:ext cx="766762" cy="257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0" name="Picture 50" descr="DC3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688" y="1223271"/>
            <a:ext cx="550862" cy="5179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7949957" y="1664347"/>
            <a:ext cx="233310" cy="506120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2" name="Picture 52" descr="DC3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1" y="1261371"/>
            <a:ext cx="550863" cy="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5"/>
          <p:cNvGrpSpPr>
            <a:grpSpLocks/>
          </p:cNvGrpSpPr>
          <p:nvPr/>
        </p:nvGrpSpPr>
        <p:grpSpPr bwMode="auto">
          <a:xfrm>
            <a:off x="5867400" y="2092427"/>
            <a:ext cx="914400" cy="276225"/>
            <a:chOff x="5486400" y="3441700"/>
            <a:chExt cx="1143000" cy="660400"/>
          </a:xfrm>
        </p:grpSpPr>
        <p:pic>
          <p:nvPicPr>
            <p:cNvPr id="55" name="Picture 100" descr="catalys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3441700"/>
              <a:ext cx="114300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714"/>
            <p:cNvGrpSpPr>
              <a:grpSpLocks/>
            </p:cNvGrpSpPr>
            <p:nvPr/>
          </p:nvGrpSpPr>
          <p:grpSpPr bwMode="auto">
            <a:xfrm>
              <a:off x="5564179" y="3822614"/>
              <a:ext cx="641349" cy="160336"/>
              <a:chOff x="3248" y="4059"/>
              <a:chExt cx="378" cy="97"/>
            </a:xfrm>
          </p:grpSpPr>
          <p:sp>
            <p:nvSpPr>
              <p:cNvPr id="57" name="Freeform 715"/>
              <p:cNvSpPr>
                <a:spLocks noChangeAspect="1"/>
              </p:cNvSpPr>
              <p:nvPr/>
            </p:nvSpPr>
            <p:spPr bwMode="auto">
              <a:xfrm>
                <a:off x="3248" y="4099"/>
                <a:ext cx="149" cy="17"/>
              </a:xfrm>
              <a:custGeom>
                <a:avLst/>
                <a:gdLst>
                  <a:gd name="T0" fmla="*/ 2 w 193"/>
                  <a:gd name="T1" fmla="*/ 0 h 86"/>
                  <a:gd name="T2" fmla="*/ 2 w 193"/>
                  <a:gd name="T3" fmla="*/ 0 h 86"/>
                  <a:gd name="T4" fmla="*/ 2 w 193"/>
                  <a:gd name="T5" fmla="*/ 0 h 86"/>
                  <a:gd name="T6" fmla="*/ 0 w 193"/>
                  <a:gd name="T7" fmla="*/ 0 h 86"/>
                  <a:gd name="T8" fmla="*/ 2 w 193"/>
                  <a:gd name="T9" fmla="*/ 0 h 86"/>
                  <a:gd name="T10" fmla="*/ 2 w 193"/>
                  <a:gd name="T11" fmla="*/ 0 h 86"/>
                  <a:gd name="T12" fmla="*/ 2 w 193"/>
                  <a:gd name="T13" fmla="*/ 0 h 86"/>
                  <a:gd name="T14" fmla="*/ 2 w 193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193" y="20"/>
                    </a:moveTo>
                    <a:lnTo>
                      <a:pt x="46" y="20"/>
                    </a:lnTo>
                    <a:lnTo>
                      <a:pt x="46" y="0"/>
                    </a:lnTo>
                    <a:lnTo>
                      <a:pt x="0" y="40"/>
                    </a:lnTo>
                    <a:lnTo>
                      <a:pt x="46" y="86"/>
                    </a:lnTo>
                    <a:lnTo>
                      <a:pt x="46" y="66"/>
                    </a:lnTo>
                    <a:lnTo>
                      <a:pt x="193" y="66"/>
                    </a:lnTo>
                    <a:lnTo>
                      <a:pt x="19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716"/>
              <p:cNvSpPr>
                <a:spLocks noChangeAspect="1"/>
              </p:cNvSpPr>
              <p:nvPr/>
            </p:nvSpPr>
            <p:spPr bwMode="auto">
              <a:xfrm>
                <a:off x="3416" y="4059"/>
                <a:ext cx="42" cy="38"/>
              </a:xfrm>
              <a:custGeom>
                <a:avLst/>
                <a:gdLst>
                  <a:gd name="T0" fmla="*/ 0 w 86"/>
                  <a:gd name="T1" fmla="*/ 0 h 194"/>
                  <a:gd name="T2" fmla="*/ 0 w 86"/>
                  <a:gd name="T3" fmla="*/ 0 h 194"/>
                  <a:gd name="T4" fmla="*/ 0 w 86"/>
                  <a:gd name="T5" fmla="*/ 0 h 194"/>
                  <a:gd name="T6" fmla="*/ 0 w 86"/>
                  <a:gd name="T7" fmla="*/ 0 h 194"/>
                  <a:gd name="T8" fmla="*/ 0 w 86"/>
                  <a:gd name="T9" fmla="*/ 0 h 194"/>
                  <a:gd name="T10" fmla="*/ 0 w 86"/>
                  <a:gd name="T11" fmla="*/ 0 h 194"/>
                  <a:gd name="T12" fmla="*/ 0 w 86"/>
                  <a:gd name="T13" fmla="*/ 0 h 194"/>
                  <a:gd name="T14" fmla="*/ 0 w 86"/>
                  <a:gd name="T15" fmla="*/ 0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4"/>
                  <a:gd name="T26" fmla="*/ 86 w 86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4">
                    <a:moveTo>
                      <a:pt x="66" y="194"/>
                    </a:moveTo>
                    <a:lnTo>
                      <a:pt x="66" y="41"/>
                    </a:lnTo>
                    <a:lnTo>
                      <a:pt x="86" y="41"/>
                    </a:lnTo>
                    <a:lnTo>
                      <a:pt x="46" y="0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20" y="194"/>
                    </a:lnTo>
                    <a:lnTo>
                      <a:pt x="66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717"/>
              <p:cNvSpPr>
                <a:spLocks noChangeAspect="1"/>
              </p:cNvSpPr>
              <p:nvPr/>
            </p:nvSpPr>
            <p:spPr bwMode="auto">
              <a:xfrm>
                <a:off x="3477" y="4099"/>
                <a:ext cx="149" cy="17"/>
              </a:xfrm>
              <a:custGeom>
                <a:avLst/>
                <a:gdLst>
                  <a:gd name="T0" fmla="*/ 0 w 193"/>
                  <a:gd name="T1" fmla="*/ 0 h 86"/>
                  <a:gd name="T2" fmla="*/ 2 w 193"/>
                  <a:gd name="T3" fmla="*/ 0 h 86"/>
                  <a:gd name="T4" fmla="*/ 2 w 193"/>
                  <a:gd name="T5" fmla="*/ 0 h 86"/>
                  <a:gd name="T6" fmla="*/ 2 w 193"/>
                  <a:gd name="T7" fmla="*/ 0 h 86"/>
                  <a:gd name="T8" fmla="*/ 2 w 193"/>
                  <a:gd name="T9" fmla="*/ 0 h 86"/>
                  <a:gd name="T10" fmla="*/ 2 w 193"/>
                  <a:gd name="T11" fmla="*/ 0 h 86"/>
                  <a:gd name="T12" fmla="*/ 0 w 193"/>
                  <a:gd name="T13" fmla="*/ 0 h 86"/>
                  <a:gd name="T14" fmla="*/ 0 w 193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0" y="66"/>
                    </a:moveTo>
                    <a:lnTo>
                      <a:pt x="152" y="66"/>
                    </a:lnTo>
                    <a:lnTo>
                      <a:pt x="152" y="86"/>
                    </a:lnTo>
                    <a:lnTo>
                      <a:pt x="193" y="40"/>
                    </a:lnTo>
                    <a:lnTo>
                      <a:pt x="152" y="0"/>
                    </a:lnTo>
                    <a:lnTo>
                      <a:pt x="152" y="20"/>
                    </a:lnTo>
                    <a:lnTo>
                      <a:pt x="0" y="2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718"/>
              <p:cNvSpPr>
                <a:spLocks noChangeAspect="1"/>
              </p:cNvSpPr>
              <p:nvPr/>
            </p:nvSpPr>
            <p:spPr bwMode="auto">
              <a:xfrm>
                <a:off x="3416" y="4118"/>
                <a:ext cx="44" cy="38"/>
              </a:xfrm>
              <a:custGeom>
                <a:avLst/>
                <a:gdLst>
                  <a:gd name="T0" fmla="*/ 1 w 86"/>
                  <a:gd name="T1" fmla="*/ 0 h 193"/>
                  <a:gd name="T2" fmla="*/ 1 w 86"/>
                  <a:gd name="T3" fmla="*/ 0 h 193"/>
                  <a:gd name="T4" fmla="*/ 0 w 86"/>
                  <a:gd name="T5" fmla="*/ 0 h 193"/>
                  <a:gd name="T6" fmla="*/ 1 w 86"/>
                  <a:gd name="T7" fmla="*/ 0 h 193"/>
                  <a:gd name="T8" fmla="*/ 1 w 86"/>
                  <a:gd name="T9" fmla="*/ 0 h 193"/>
                  <a:gd name="T10" fmla="*/ 1 w 86"/>
                  <a:gd name="T11" fmla="*/ 0 h 193"/>
                  <a:gd name="T12" fmla="*/ 1 w 86"/>
                  <a:gd name="T13" fmla="*/ 0 h 193"/>
                  <a:gd name="T14" fmla="*/ 1 w 86"/>
                  <a:gd name="T15" fmla="*/ 0 h 1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3"/>
                  <a:gd name="T26" fmla="*/ 86 w 86"/>
                  <a:gd name="T27" fmla="*/ 193 h 1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3">
                    <a:moveTo>
                      <a:pt x="20" y="0"/>
                    </a:moveTo>
                    <a:lnTo>
                      <a:pt x="20" y="153"/>
                    </a:lnTo>
                    <a:lnTo>
                      <a:pt x="0" y="153"/>
                    </a:lnTo>
                    <a:lnTo>
                      <a:pt x="46" y="193"/>
                    </a:lnTo>
                    <a:lnTo>
                      <a:pt x="86" y="153"/>
                    </a:lnTo>
                    <a:lnTo>
                      <a:pt x="66" y="153"/>
                    </a:lnTo>
                    <a:lnTo>
                      <a:pt x="6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719"/>
              <p:cNvSpPr>
                <a:spLocks noChangeArrowheads="1"/>
              </p:cNvSpPr>
              <p:nvPr/>
            </p:nvSpPr>
            <p:spPr bwMode="auto">
              <a:xfrm rot="3969529" flipV="1">
                <a:off x="3422" y="4008"/>
                <a:ext cx="29" cy="20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720"/>
              <p:cNvSpPr>
                <a:spLocks noChangeArrowheads="1"/>
              </p:cNvSpPr>
              <p:nvPr/>
            </p:nvSpPr>
            <p:spPr bwMode="auto">
              <a:xfrm rot="-3969529">
                <a:off x="3422" y="4008"/>
                <a:ext cx="29" cy="20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721"/>
              <p:cNvSpPr>
                <a:spLocks noChangeAspect="1" noChangeArrowheads="1"/>
              </p:cNvSpPr>
              <p:nvPr/>
            </p:nvSpPr>
            <p:spPr bwMode="auto">
              <a:xfrm>
                <a:off x="3385" y="4082"/>
                <a:ext cx="101" cy="51"/>
              </a:xfrm>
              <a:prstGeom prst="ellipse">
                <a:avLst/>
              </a:prstGeom>
              <a:gradFill rotWithShape="1">
                <a:gsLst>
                  <a:gs pos="0">
                    <a:srgbClr val="001847"/>
                  </a:gs>
                  <a:gs pos="100000">
                    <a:srgbClr val="00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 sz="9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5"/>
          <p:cNvGrpSpPr>
            <a:grpSpLocks/>
          </p:cNvGrpSpPr>
          <p:nvPr/>
        </p:nvGrpSpPr>
        <p:grpSpPr bwMode="auto">
          <a:xfrm>
            <a:off x="7696200" y="2082902"/>
            <a:ext cx="914400" cy="276225"/>
            <a:chOff x="5486400" y="3441700"/>
            <a:chExt cx="1143000" cy="660400"/>
          </a:xfrm>
        </p:grpSpPr>
        <p:pic>
          <p:nvPicPr>
            <p:cNvPr id="65" name="Picture 100" descr="catalys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3441700"/>
              <a:ext cx="114300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Group 714"/>
            <p:cNvGrpSpPr>
              <a:grpSpLocks/>
            </p:cNvGrpSpPr>
            <p:nvPr/>
          </p:nvGrpSpPr>
          <p:grpSpPr bwMode="auto">
            <a:xfrm>
              <a:off x="5564179" y="3822612"/>
              <a:ext cx="641349" cy="160336"/>
              <a:chOff x="3248" y="4059"/>
              <a:chExt cx="378" cy="97"/>
            </a:xfrm>
          </p:grpSpPr>
          <p:sp>
            <p:nvSpPr>
              <p:cNvPr id="67" name="Freeform 715"/>
              <p:cNvSpPr>
                <a:spLocks noChangeAspect="1"/>
              </p:cNvSpPr>
              <p:nvPr/>
            </p:nvSpPr>
            <p:spPr bwMode="auto">
              <a:xfrm>
                <a:off x="3248" y="4099"/>
                <a:ext cx="149" cy="17"/>
              </a:xfrm>
              <a:custGeom>
                <a:avLst/>
                <a:gdLst>
                  <a:gd name="T0" fmla="*/ 2 w 193"/>
                  <a:gd name="T1" fmla="*/ 0 h 86"/>
                  <a:gd name="T2" fmla="*/ 2 w 193"/>
                  <a:gd name="T3" fmla="*/ 0 h 86"/>
                  <a:gd name="T4" fmla="*/ 2 w 193"/>
                  <a:gd name="T5" fmla="*/ 0 h 86"/>
                  <a:gd name="T6" fmla="*/ 0 w 193"/>
                  <a:gd name="T7" fmla="*/ 0 h 86"/>
                  <a:gd name="T8" fmla="*/ 2 w 193"/>
                  <a:gd name="T9" fmla="*/ 0 h 86"/>
                  <a:gd name="T10" fmla="*/ 2 w 193"/>
                  <a:gd name="T11" fmla="*/ 0 h 86"/>
                  <a:gd name="T12" fmla="*/ 2 w 193"/>
                  <a:gd name="T13" fmla="*/ 0 h 86"/>
                  <a:gd name="T14" fmla="*/ 2 w 193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193" y="20"/>
                    </a:moveTo>
                    <a:lnTo>
                      <a:pt x="46" y="20"/>
                    </a:lnTo>
                    <a:lnTo>
                      <a:pt x="46" y="0"/>
                    </a:lnTo>
                    <a:lnTo>
                      <a:pt x="0" y="40"/>
                    </a:lnTo>
                    <a:lnTo>
                      <a:pt x="46" y="86"/>
                    </a:lnTo>
                    <a:lnTo>
                      <a:pt x="46" y="66"/>
                    </a:lnTo>
                    <a:lnTo>
                      <a:pt x="193" y="66"/>
                    </a:lnTo>
                    <a:lnTo>
                      <a:pt x="19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716"/>
              <p:cNvSpPr>
                <a:spLocks noChangeAspect="1"/>
              </p:cNvSpPr>
              <p:nvPr/>
            </p:nvSpPr>
            <p:spPr bwMode="auto">
              <a:xfrm>
                <a:off x="3416" y="4059"/>
                <a:ext cx="42" cy="38"/>
              </a:xfrm>
              <a:custGeom>
                <a:avLst/>
                <a:gdLst>
                  <a:gd name="T0" fmla="*/ 0 w 86"/>
                  <a:gd name="T1" fmla="*/ 0 h 194"/>
                  <a:gd name="T2" fmla="*/ 0 w 86"/>
                  <a:gd name="T3" fmla="*/ 0 h 194"/>
                  <a:gd name="T4" fmla="*/ 0 w 86"/>
                  <a:gd name="T5" fmla="*/ 0 h 194"/>
                  <a:gd name="T6" fmla="*/ 0 w 86"/>
                  <a:gd name="T7" fmla="*/ 0 h 194"/>
                  <a:gd name="T8" fmla="*/ 0 w 86"/>
                  <a:gd name="T9" fmla="*/ 0 h 194"/>
                  <a:gd name="T10" fmla="*/ 0 w 86"/>
                  <a:gd name="T11" fmla="*/ 0 h 194"/>
                  <a:gd name="T12" fmla="*/ 0 w 86"/>
                  <a:gd name="T13" fmla="*/ 0 h 194"/>
                  <a:gd name="T14" fmla="*/ 0 w 86"/>
                  <a:gd name="T15" fmla="*/ 0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4"/>
                  <a:gd name="T26" fmla="*/ 86 w 86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4">
                    <a:moveTo>
                      <a:pt x="66" y="194"/>
                    </a:moveTo>
                    <a:lnTo>
                      <a:pt x="66" y="41"/>
                    </a:lnTo>
                    <a:lnTo>
                      <a:pt x="86" y="41"/>
                    </a:lnTo>
                    <a:lnTo>
                      <a:pt x="46" y="0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20" y="194"/>
                    </a:lnTo>
                    <a:lnTo>
                      <a:pt x="66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717"/>
              <p:cNvSpPr>
                <a:spLocks noChangeAspect="1"/>
              </p:cNvSpPr>
              <p:nvPr/>
            </p:nvSpPr>
            <p:spPr bwMode="auto">
              <a:xfrm>
                <a:off x="3477" y="4099"/>
                <a:ext cx="149" cy="17"/>
              </a:xfrm>
              <a:custGeom>
                <a:avLst/>
                <a:gdLst>
                  <a:gd name="T0" fmla="*/ 0 w 193"/>
                  <a:gd name="T1" fmla="*/ 0 h 86"/>
                  <a:gd name="T2" fmla="*/ 2 w 193"/>
                  <a:gd name="T3" fmla="*/ 0 h 86"/>
                  <a:gd name="T4" fmla="*/ 2 w 193"/>
                  <a:gd name="T5" fmla="*/ 0 h 86"/>
                  <a:gd name="T6" fmla="*/ 2 w 193"/>
                  <a:gd name="T7" fmla="*/ 0 h 86"/>
                  <a:gd name="T8" fmla="*/ 2 w 193"/>
                  <a:gd name="T9" fmla="*/ 0 h 86"/>
                  <a:gd name="T10" fmla="*/ 2 w 193"/>
                  <a:gd name="T11" fmla="*/ 0 h 86"/>
                  <a:gd name="T12" fmla="*/ 0 w 193"/>
                  <a:gd name="T13" fmla="*/ 0 h 86"/>
                  <a:gd name="T14" fmla="*/ 0 w 193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0" y="66"/>
                    </a:moveTo>
                    <a:lnTo>
                      <a:pt x="152" y="66"/>
                    </a:lnTo>
                    <a:lnTo>
                      <a:pt x="152" y="86"/>
                    </a:lnTo>
                    <a:lnTo>
                      <a:pt x="193" y="40"/>
                    </a:lnTo>
                    <a:lnTo>
                      <a:pt x="152" y="0"/>
                    </a:lnTo>
                    <a:lnTo>
                      <a:pt x="152" y="20"/>
                    </a:lnTo>
                    <a:lnTo>
                      <a:pt x="0" y="2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718"/>
              <p:cNvSpPr>
                <a:spLocks noChangeAspect="1"/>
              </p:cNvSpPr>
              <p:nvPr/>
            </p:nvSpPr>
            <p:spPr bwMode="auto">
              <a:xfrm>
                <a:off x="3416" y="4118"/>
                <a:ext cx="44" cy="38"/>
              </a:xfrm>
              <a:custGeom>
                <a:avLst/>
                <a:gdLst>
                  <a:gd name="T0" fmla="*/ 1 w 86"/>
                  <a:gd name="T1" fmla="*/ 0 h 193"/>
                  <a:gd name="T2" fmla="*/ 1 w 86"/>
                  <a:gd name="T3" fmla="*/ 0 h 193"/>
                  <a:gd name="T4" fmla="*/ 0 w 86"/>
                  <a:gd name="T5" fmla="*/ 0 h 193"/>
                  <a:gd name="T6" fmla="*/ 1 w 86"/>
                  <a:gd name="T7" fmla="*/ 0 h 193"/>
                  <a:gd name="T8" fmla="*/ 1 w 86"/>
                  <a:gd name="T9" fmla="*/ 0 h 193"/>
                  <a:gd name="T10" fmla="*/ 1 w 86"/>
                  <a:gd name="T11" fmla="*/ 0 h 193"/>
                  <a:gd name="T12" fmla="*/ 1 w 86"/>
                  <a:gd name="T13" fmla="*/ 0 h 193"/>
                  <a:gd name="T14" fmla="*/ 1 w 86"/>
                  <a:gd name="T15" fmla="*/ 0 h 1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3"/>
                  <a:gd name="T26" fmla="*/ 86 w 86"/>
                  <a:gd name="T27" fmla="*/ 193 h 1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3">
                    <a:moveTo>
                      <a:pt x="20" y="0"/>
                    </a:moveTo>
                    <a:lnTo>
                      <a:pt x="20" y="153"/>
                    </a:lnTo>
                    <a:lnTo>
                      <a:pt x="0" y="153"/>
                    </a:lnTo>
                    <a:lnTo>
                      <a:pt x="46" y="193"/>
                    </a:lnTo>
                    <a:lnTo>
                      <a:pt x="86" y="153"/>
                    </a:lnTo>
                    <a:lnTo>
                      <a:pt x="66" y="153"/>
                    </a:lnTo>
                    <a:lnTo>
                      <a:pt x="6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719"/>
              <p:cNvSpPr>
                <a:spLocks noChangeArrowheads="1"/>
              </p:cNvSpPr>
              <p:nvPr/>
            </p:nvSpPr>
            <p:spPr bwMode="auto">
              <a:xfrm rot="3969529" flipV="1">
                <a:off x="3422" y="4008"/>
                <a:ext cx="29" cy="202"/>
              </a:xfrm>
              <a:prstGeom prst="ellipse">
                <a:avLst/>
              </a:prstGeom>
              <a:noFill/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720"/>
              <p:cNvSpPr>
                <a:spLocks noChangeArrowheads="1"/>
              </p:cNvSpPr>
              <p:nvPr/>
            </p:nvSpPr>
            <p:spPr bwMode="auto">
              <a:xfrm rot="-3969529">
                <a:off x="3422" y="4008"/>
                <a:ext cx="29" cy="202"/>
              </a:xfrm>
              <a:prstGeom prst="ellipse">
                <a:avLst/>
              </a:prstGeom>
              <a:noFill/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721"/>
              <p:cNvSpPr>
                <a:spLocks noChangeAspect="1" noChangeArrowheads="1"/>
              </p:cNvSpPr>
              <p:nvPr/>
            </p:nvSpPr>
            <p:spPr bwMode="auto">
              <a:xfrm>
                <a:off x="3385" y="4082"/>
                <a:ext cx="101" cy="51"/>
              </a:xfrm>
              <a:prstGeom prst="ellipse">
                <a:avLst/>
              </a:prstGeom>
              <a:gradFill rotWithShape="1">
                <a:gsLst>
                  <a:gs pos="0">
                    <a:srgbClr val="001847"/>
                  </a:gs>
                  <a:gs pos="100000">
                    <a:srgbClr val="0033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 sz="9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4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518" y="4184492"/>
            <a:ext cx="741731" cy="21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AutoShape 53"/>
          <p:cNvSpPr>
            <a:spLocks noChangeArrowheads="1"/>
          </p:cNvSpPr>
          <p:nvPr/>
        </p:nvSpPr>
        <p:spPr bwMode="auto">
          <a:xfrm>
            <a:off x="5616575" y="1238153"/>
            <a:ext cx="1447800" cy="564356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068794" y="3996365"/>
            <a:ext cx="974986" cy="287877"/>
          </a:xfrm>
          <a:prstGeom prst="wedgeRoundRectCallout">
            <a:avLst>
              <a:gd name="adj1" fmla="val -95203"/>
              <a:gd name="adj2" fmla="val -62539"/>
              <a:gd name="adj3" fmla="val 16667"/>
            </a:avLst>
          </a:prstGeom>
          <a:solidFill>
            <a:srgbClr val="36A4D7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ブロッキング</a:t>
            </a:r>
            <a:endParaRPr lang="en-US" sz="1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211973" y="800100"/>
            <a:ext cx="2861204" cy="2914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タイトル 63"/>
          <p:cNvSpPr txBox="1">
            <a:spLocks/>
          </p:cNvSpPr>
          <p:nvPr/>
        </p:nvSpPr>
        <p:spPr>
          <a:xfrm>
            <a:off x="437766" y="341313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FabricPath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プレースホルダー 64"/>
          <p:cNvSpPr>
            <a:spLocks noGrp="1"/>
          </p:cNvSpPr>
          <p:nvPr>
            <p:ph type="body" sz="quarter" idx="11"/>
          </p:nvPr>
        </p:nvSpPr>
        <p:spPr>
          <a:xfrm>
            <a:off x="313630" y="3813888"/>
            <a:ext cx="8578850" cy="559065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kumimoji="1" lang="ja-JP" altLang="en-US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シンプルな設定で実現する</a:t>
            </a:r>
            <a:r>
              <a:rPr kumimoji="1" lang="en-US" altLang="ja-JP" sz="18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STP</a:t>
            </a:r>
            <a:r>
              <a:rPr kumimoji="1" lang="ja-JP" altLang="en-US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フリーのノンブロッキング ネットワーク</a:t>
            </a:r>
            <a:endParaRPr kumimoji="1" lang="en-US" altLang="ja-JP" sz="18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ja-JP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IS-IS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ベースの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L2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ルーティングにより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16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マルチパス、高速切り替わりを実現</a:t>
            </a:r>
            <a:endParaRPr lang="en-US" altLang="ja-JP" sz="18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ja-JP" sz="18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IETF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TRILL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をベースにプラス アルファ</a:t>
            </a:r>
            <a:r>
              <a:rPr lang="ja-JP" altLang="en-US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の独自機能を付加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ja-JP" sz="18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-89263" y="998716"/>
            <a:ext cx="6096000" cy="2625477"/>
            <a:chOff x="179512" y="1138077"/>
            <a:chExt cx="8531054" cy="4269167"/>
          </a:xfrm>
        </p:grpSpPr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>
              <a:off x="2222847" y="1815779"/>
              <a:ext cx="4992624" cy="191749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  <a:alpha val="50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sz="9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lang="en-US" sz="1000" b="1" dirty="0" err="1" smtClean="0">
                  <a:solidFill>
                    <a:srgbClr val="497E2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FabricPath</a:t>
              </a:r>
              <a:r>
                <a:rPr lang="ja-JP" altLang="en-US" sz="1000" b="1" dirty="0" smtClean="0">
                  <a:solidFill>
                    <a:srgbClr val="497E2E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網</a:t>
              </a:r>
              <a:endParaRPr lang="en-US" altLang="ja-JP" sz="1000" b="1" dirty="0" smtClean="0">
                <a:solidFill>
                  <a:srgbClr val="497E2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9" name="Picture 647" descr="DC3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3992" y="2242436"/>
              <a:ext cx="546811" cy="72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47" descr="DC3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7679" y="2269485"/>
              <a:ext cx="546811" cy="72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>
              <a:off x="2954917" y="3844349"/>
              <a:ext cx="3325047" cy="7096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900" b="1" dirty="0" smtClean="0">
                  <a:solidFill>
                    <a:srgbClr val="666699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従来の </a:t>
              </a:r>
              <a:r>
                <a:rPr lang="en-US" altLang="ja-JP" sz="900" b="1" dirty="0" smtClean="0">
                  <a:solidFill>
                    <a:srgbClr val="666699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Ethernet</a:t>
              </a:r>
              <a:endParaRPr lang="en-US" sz="900" b="1" dirty="0">
                <a:solidFill>
                  <a:srgbClr val="666699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5" name="Group 40"/>
            <p:cNvGrpSpPr/>
            <p:nvPr/>
          </p:nvGrpSpPr>
          <p:grpSpPr>
            <a:xfrm>
              <a:off x="2428632" y="4654786"/>
              <a:ext cx="370093" cy="490983"/>
              <a:chOff x="3524571" y="6364742"/>
              <a:chExt cx="284687" cy="377679"/>
            </a:xfrm>
          </p:grpSpPr>
          <p:pic>
            <p:nvPicPr>
              <p:cNvPr id="64" name="Picture 56" descr="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73343" y="6364742"/>
                <a:ext cx="235915" cy="3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TextBox 42"/>
              <p:cNvSpPr txBox="1"/>
              <p:nvPr/>
            </p:nvSpPr>
            <p:spPr>
              <a:xfrm>
                <a:off x="3524571" y="6472942"/>
                <a:ext cx="274321" cy="26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</a:t>
                </a:r>
                <a:endParaRPr 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46"/>
            <p:cNvGrpSpPr/>
            <p:nvPr/>
          </p:nvGrpSpPr>
          <p:grpSpPr>
            <a:xfrm>
              <a:off x="6400958" y="4667486"/>
              <a:ext cx="356617" cy="490983"/>
              <a:chOff x="6629770" y="6364742"/>
              <a:chExt cx="274321" cy="377679"/>
            </a:xfrm>
          </p:grpSpPr>
          <p:pic>
            <p:nvPicPr>
              <p:cNvPr id="62" name="Picture 47" descr="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57597" y="6364742"/>
                <a:ext cx="235915" cy="3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Box 48"/>
              <p:cNvSpPr txBox="1"/>
              <p:nvPr/>
            </p:nvSpPr>
            <p:spPr>
              <a:xfrm>
                <a:off x="6629770" y="6472942"/>
                <a:ext cx="274321" cy="26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endParaRPr 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59"/>
            <p:cNvSpPr txBox="1"/>
            <p:nvPr/>
          </p:nvSpPr>
          <p:spPr>
            <a:xfrm>
              <a:off x="2577248" y="2935781"/>
              <a:ext cx="700429" cy="40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S11</a:t>
              </a:r>
              <a:endParaRPr 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TextBox 61"/>
            <p:cNvSpPr txBox="1"/>
            <p:nvPr/>
          </p:nvSpPr>
          <p:spPr>
            <a:xfrm>
              <a:off x="6228348" y="2857214"/>
              <a:ext cx="661925" cy="40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B21A1A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S42</a:t>
              </a:r>
              <a:endParaRPr lang="en-US" sz="1000" b="1" dirty="0">
                <a:solidFill>
                  <a:srgbClr val="B21A1A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9" name="Group 82"/>
            <p:cNvGrpSpPr/>
            <p:nvPr/>
          </p:nvGrpSpPr>
          <p:grpSpPr>
            <a:xfrm>
              <a:off x="924359" y="3861531"/>
              <a:ext cx="705306" cy="1042505"/>
              <a:chOff x="1011428" y="2706535"/>
              <a:chExt cx="705306" cy="1042505"/>
            </a:xfrm>
          </p:grpSpPr>
          <p:sp>
            <p:nvSpPr>
              <p:cNvPr id="59" name="Rectangle 83"/>
              <p:cNvSpPr/>
              <p:nvPr/>
            </p:nvSpPr>
            <p:spPr>
              <a:xfrm>
                <a:off x="1011428" y="2706535"/>
                <a:ext cx="696981" cy="3503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endParaRPr lang="en-US" sz="8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84"/>
              <p:cNvSpPr/>
              <p:nvPr/>
            </p:nvSpPr>
            <p:spPr>
              <a:xfrm>
                <a:off x="1019753" y="2980857"/>
                <a:ext cx="696981" cy="3503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</a:t>
                </a:r>
                <a:endParaRPr lang="en-US" sz="8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88"/>
              <p:cNvSpPr/>
              <p:nvPr/>
            </p:nvSpPr>
            <p:spPr>
              <a:xfrm>
                <a:off x="1019754" y="3291840"/>
                <a:ext cx="696980" cy="4572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DATA</a:t>
                </a:r>
                <a:endParaRPr lang="en-US" sz="800" b="1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146"/>
            <p:cNvSpPr/>
            <p:nvPr/>
          </p:nvSpPr>
          <p:spPr>
            <a:xfrm>
              <a:off x="1598436" y="1836454"/>
              <a:ext cx="696980" cy="3503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b="1" dirty="0" err="1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TTL</a:t>
              </a:r>
              <a:r>
                <a:rPr lang="ja-JP" altLang="en-US" sz="8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他</a:t>
              </a:r>
              <a:endParaRPr lang="en-US" sz="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2" name="グループ化 115"/>
            <p:cNvGrpSpPr/>
            <p:nvPr/>
          </p:nvGrpSpPr>
          <p:grpSpPr>
            <a:xfrm>
              <a:off x="1594842" y="2194472"/>
              <a:ext cx="697991" cy="1042505"/>
              <a:chOff x="1708471" y="3121893"/>
              <a:chExt cx="697991" cy="1042505"/>
            </a:xfrm>
          </p:grpSpPr>
          <p:sp>
            <p:nvSpPr>
              <p:cNvPr id="56" name="Rectangle 90"/>
              <p:cNvSpPr/>
              <p:nvPr/>
            </p:nvSpPr>
            <p:spPr>
              <a:xfrm>
                <a:off x="1708471" y="3121893"/>
                <a:ext cx="696981" cy="3503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endParaRPr lang="en-US" sz="8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91"/>
              <p:cNvSpPr/>
              <p:nvPr/>
            </p:nvSpPr>
            <p:spPr>
              <a:xfrm>
                <a:off x="1709481" y="3396215"/>
                <a:ext cx="696981" cy="3503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</a:t>
                </a:r>
                <a:endParaRPr lang="en-US" sz="8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92"/>
              <p:cNvSpPr/>
              <p:nvPr/>
            </p:nvSpPr>
            <p:spPr>
              <a:xfrm>
                <a:off x="1709482" y="3707198"/>
                <a:ext cx="696980" cy="4572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DATA</a:t>
                </a:r>
                <a:endParaRPr lang="en-US" sz="800" b="1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グループ化 116"/>
            <p:cNvGrpSpPr/>
            <p:nvPr/>
          </p:nvGrpSpPr>
          <p:grpSpPr>
            <a:xfrm>
              <a:off x="179512" y="1138077"/>
              <a:ext cx="1355240" cy="1090837"/>
              <a:chOff x="293141" y="2065498"/>
              <a:chExt cx="1355240" cy="1090837"/>
            </a:xfrm>
          </p:grpSpPr>
          <p:sp>
            <p:nvSpPr>
              <p:cNvPr id="54" name="Right Brace 21"/>
              <p:cNvSpPr>
                <a:spLocks/>
              </p:cNvSpPr>
              <p:nvPr/>
            </p:nvSpPr>
            <p:spPr bwMode="auto">
              <a:xfrm rot="10800000">
                <a:off x="1488691" y="2065498"/>
                <a:ext cx="159480" cy="1090837"/>
              </a:xfrm>
              <a:prstGeom prst="rightBrace">
                <a:avLst>
                  <a:gd name="adj1" fmla="val 36917"/>
                  <a:gd name="adj2" fmla="val 50000"/>
                </a:avLst>
              </a:prstGeom>
              <a:noFill/>
              <a:ln w="22225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lIns="82124" tIns="41061" rIns="82124" bIns="41061" anchor="ctr"/>
              <a:lstStyle/>
              <a:p>
                <a:pPr algn="ctr" defTabSz="814388" eaLnBrk="0" hangingPunct="0">
                  <a:lnSpc>
                    <a:spcPct val="90000"/>
                  </a:lnSpc>
                </a:pPr>
                <a:endParaRPr lang="zh-TW" altLang="en-US" sz="1200" baseline="-25000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126"/>
              <p:cNvSpPr txBox="1"/>
              <p:nvPr/>
            </p:nvSpPr>
            <p:spPr>
              <a:xfrm>
                <a:off x="293141" y="2338483"/>
                <a:ext cx="1355240" cy="600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FabricPath</a:t>
                </a:r>
                <a:r>
                  <a:rPr lang="en-US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br>
                  <a:rPr lang="en-US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</a:br>
                <a:r>
                  <a:rPr lang="ja-JP" altLang="en-US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ヘッダ</a:t>
                </a:r>
                <a:endParaRPr lang="en-US" sz="900" b="1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Curved Connector 139"/>
            <p:cNvCxnSpPr>
              <a:stCxn id="47" idx="0"/>
            </p:cNvCxnSpPr>
            <p:nvPr/>
          </p:nvCxnSpPr>
          <p:spPr bwMode="auto">
            <a:xfrm rot="16200000" flipV="1">
              <a:off x="1831433" y="2414611"/>
              <a:ext cx="1260977" cy="339297"/>
            </a:xfrm>
            <a:prstGeom prst="curvedConnector3">
              <a:avLst>
                <a:gd name="adj1" fmla="val 100011"/>
              </a:avLst>
            </a:prstGeom>
            <a:noFill/>
            <a:ln w="19050">
              <a:solidFill>
                <a:schemeClr val="accent1"/>
              </a:solidFill>
              <a:prstDash val="sysDash"/>
              <a:round/>
              <a:headEnd/>
              <a:tailEnd type="triangle"/>
            </a:ln>
          </p:spPr>
        </p:cxnSp>
        <p:sp>
          <p:nvSpPr>
            <p:cNvPr id="26" name="Rectangle 93"/>
            <p:cNvSpPr/>
            <p:nvPr/>
          </p:nvSpPr>
          <p:spPr>
            <a:xfrm>
              <a:off x="1596369" y="1491485"/>
              <a:ext cx="696706" cy="3503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S11</a:t>
              </a:r>
              <a:endParaRPr lang="en-US" sz="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Rectangle 95"/>
            <p:cNvSpPr/>
            <p:nvPr/>
          </p:nvSpPr>
          <p:spPr>
            <a:xfrm>
              <a:off x="1596369" y="1138077"/>
              <a:ext cx="696980" cy="3503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S42</a:t>
              </a:r>
              <a:endParaRPr lang="en-US" sz="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168"/>
            <p:cNvSpPr/>
            <p:nvPr/>
          </p:nvSpPr>
          <p:spPr>
            <a:xfrm>
              <a:off x="4089606" y="1308103"/>
              <a:ext cx="1183635" cy="415276"/>
            </a:xfrm>
            <a:prstGeom prst="roundRect">
              <a:avLst/>
            </a:prstGeom>
            <a:gradFill>
              <a:gsLst>
                <a:gs pos="0">
                  <a:srgbClr val="00B050"/>
                </a:gs>
                <a:gs pos="100000">
                  <a:srgbClr val="92D050"/>
                </a:gs>
              </a:gsLst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S11 </a:t>
              </a:r>
              <a:r>
                <a:rPr lang="en-US" altLang="ja-JP" sz="9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-</a:t>
              </a:r>
              <a:r>
                <a:rPr lang="en-US" sz="9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S42 </a:t>
              </a:r>
              <a:endParaRPr lang="en-US" sz="9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173"/>
            <p:cNvSpPr/>
            <p:nvPr/>
          </p:nvSpPr>
          <p:spPr>
            <a:xfrm>
              <a:off x="650599" y="4979704"/>
              <a:ext cx="1183635" cy="41527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FF00"/>
                </a:gs>
              </a:gsLst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→</a:t>
              </a:r>
              <a:r>
                <a:rPr lang="en-US" sz="9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 </a:t>
              </a:r>
              <a:endPara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174"/>
            <p:cNvSpPr/>
            <p:nvPr/>
          </p:nvSpPr>
          <p:spPr>
            <a:xfrm>
              <a:off x="7291633" y="4991967"/>
              <a:ext cx="1183635" cy="41527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FF00"/>
                </a:gs>
              </a:gsLst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→</a:t>
              </a:r>
              <a:r>
                <a:rPr lang="en-US" sz="9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 </a:t>
              </a:r>
              <a:endPara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170"/>
            <p:cNvCxnSpPr/>
            <p:nvPr/>
          </p:nvCxnSpPr>
          <p:spPr bwMode="auto">
            <a:xfrm>
              <a:off x="480966" y="3731970"/>
              <a:ext cx="8229600" cy="0"/>
            </a:xfrm>
            <a:prstGeom prst="line">
              <a:avLst/>
            </a:prstGeom>
            <a:noFill/>
            <a:ln w="44450" cap="rnd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/>
            </a:ln>
            <a:effectLst/>
          </p:spPr>
        </p:cxnSp>
        <p:grpSp>
          <p:nvGrpSpPr>
            <p:cNvPr id="34" name="Group 82"/>
            <p:cNvGrpSpPr/>
            <p:nvPr/>
          </p:nvGrpSpPr>
          <p:grpSpPr>
            <a:xfrm>
              <a:off x="7515659" y="3848831"/>
              <a:ext cx="705306" cy="1042505"/>
              <a:chOff x="1011428" y="2706535"/>
              <a:chExt cx="705306" cy="1042505"/>
            </a:xfrm>
          </p:grpSpPr>
          <p:sp>
            <p:nvSpPr>
              <p:cNvPr id="51" name="Rectangle 83"/>
              <p:cNvSpPr/>
              <p:nvPr/>
            </p:nvSpPr>
            <p:spPr>
              <a:xfrm>
                <a:off x="1011428" y="2706535"/>
                <a:ext cx="696981" cy="3503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endParaRPr lang="en-US" sz="8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84"/>
              <p:cNvSpPr/>
              <p:nvPr/>
            </p:nvSpPr>
            <p:spPr>
              <a:xfrm>
                <a:off x="1019753" y="2980857"/>
                <a:ext cx="696981" cy="3503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</a:t>
                </a:r>
                <a:endParaRPr lang="en-US" sz="8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88"/>
              <p:cNvSpPr/>
              <p:nvPr/>
            </p:nvSpPr>
            <p:spPr>
              <a:xfrm>
                <a:off x="1019754" y="3291840"/>
                <a:ext cx="696980" cy="4572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DATA</a:t>
                </a:r>
                <a:endParaRPr lang="en-US" sz="800" b="1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5" name="Straight Connector 18"/>
            <p:cNvCxnSpPr>
              <a:endCxn id="10" idx="1"/>
            </p:cNvCxnSpPr>
            <p:nvPr/>
          </p:nvCxnSpPr>
          <p:spPr>
            <a:xfrm flipV="1">
              <a:off x="3769602" y="2135662"/>
              <a:ext cx="636433" cy="309509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8"/>
            <p:cNvCxnSpPr/>
            <p:nvPr/>
          </p:nvCxnSpPr>
          <p:spPr>
            <a:xfrm>
              <a:off x="4715168" y="2060760"/>
              <a:ext cx="871360" cy="420037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右矢印 36"/>
            <p:cNvSpPr/>
            <p:nvPr/>
          </p:nvSpPr>
          <p:spPr>
            <a:xfrm rot="18404856">
              <a:off x="2896270" y="2628580"/>
              <a:ext cx="317500" cy="317500"/>
            </a:xfrm>
            <a:prstGeom prst="rightArrow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8" name="右矢印 37"/>
            <p:cNvSpPr/>
            <p:nvPr/>
          </p:nvSpPr>
          <p:spPr>
            <a:xfrm rot="20188454">
              <a:off x="3871368" y="1888847"/>
              <a:ext cx="317500" cy="317500"/>
            </a:xfrm>
            <a:prstGeom prst="rightArrow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9" name="右矢印 38"/>
            <p:cNvSpPr/>
            <p:nvPr/>
          </p:nvSpPr>
          <p:spPr>
            <a:xfrm rot="2188041">
              <a:off x="5213772" y="1936346"/>
              <a:ext cx="317500" cy="317500"/>
            </a:xfrm>
            <a:prstGeom prst="rightArrow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0" name="右矢印 39"/>
            <p:cNvSpPr/>
            <p:nvPr/>
          </p:nvSpPr>
          <p:spPr>
            <a:xfrm rot="3586286">
              <a:off x="6274471" y="2615879"/>
              <a:ext cx="317500" cy="317500"/>
            </a:xfrm>
            <a:prstGeom prst="rightArrow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18"/>
            <p:cNvCxnSpPr/>
            <p:nvPr/>
          </p:nvCxnSpPr>
          <p:spPr>
            <a:xfrm>
              <a:off x="3045536" y="2087564"/>
              <a:ext cx="322224" cy="300960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8"/>
            <p:cNvCxnSpPr/>
            <p:nvPr/>
          </p:nvCxnSpPr>
          <p:spPr>
            <a:xfrm flipH="1">
              <a:off x="6065220" y="2095099"/>
              <a:ext cx="231771" cy="226421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8"/>
            <p:cNvCxnSpPr/>
            <p:nvPr/>
          </p:nvCxnSpPr>
          <p:spPr>
            <a:xfrm flipV="1">
              <a:off x="4689336" y="2765809"/>
              <a:ext cx="897191" cy="291589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8"/>
            <p:cNvCxnSpPr>
              <a:endCxn id="44" idx="1"/>
            </p:cNvCxnSpPr>
            <p:nvPr/>
          </p:nvCxnSpPr>
          <p:spPr>
            <a:xfrm>
              <a:off x="3775210" y="2739325"/>
              <a:ext cx="640721" cy="249384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647" descr="DC3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8163" y="3214748"/>
              <a:ext cx="546811" cy="72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47" descr="DC3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6991" y="3214748"/>
              <a:ext cx="546811" cy="72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Straight Connector 18"/>
            <p:cNvCxnSpPr/>
            <p:nvPr/>
          </p:nvCxnSpPr>
          <p:spPr>
            <a:xfrm rot="5400000" flipH="1" flipV="1">
              <a:off x="2826422" y="2952431"/>
              <a:ext cx="558800" cy="419097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8"/>
            <p:cNvCxnSpPr/>
            <p:nvPr/>
          </p:nvCxnSpPr>
          <p:spPr>
            <a:xfrm rot="16200000" flipH="1">
              <a:off x="5988723" y="2888931"/>
              <a:ext cx="419098" cy="304797"/>
            </a:xfrm>
            <a:prstGeom prst="line">
              <a:avLst/>
            </a:prstGeom>
            <a:ln w="6350">
              <a:solidFill>
                <a:srgbClr val="00B050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47" descr="DC3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06035" y="1774918"/>
              <a:ext cx="546811" cy="72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47" descr="DC3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5931" y="2627965"/>
              <a:ext cx="546811" cy="72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" name="Content Placeholder 3" descr="Mehed-to-tree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843" r="-1844"/>
          <a:stretch/>
        </p:blipFill>
        <p:spPr bwMode="auto">
          <a:xfrm>
            <a:off x="6195546" y="965147"/>
            <a:ext cx="2850836" cy="113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Content Placeholder 5" descr="Mehed-full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695" r="-5695"/>
          <a:stretch>
            <a:fillRect/>
          </a:stretch>
        </p:blipFill>
        <p:spPr bwMode="auto">
          <a:xfrm>
            <a:off x="6143812" y="2651373"/>
            <a:ext cx="3000189" cy="102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" name="テキスト ボックス 67"/>
          <p:cNvSpPr txBox="1"/>
          <p:nvPr/>
        </p:nvSpPr>
        <p:spPr>
          <a:xfrm>
            <a:off x="6849979" y="8001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STP</a:t>
            </a:r>
            <a:r>
              <a:rPr kumimoji="1"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ネットワーク</a:t>
            </a:r>
            <a:endParaRPr kumimoji="1"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607983" y="2404824"/>
            <a:ext cx="2044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FabricPath</a:t>
            </a:r>
            <a:r>
              <a:rPr kumimoji="1" lang="ja-JP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ネットワーク</a:t>
            </a:r>
            <a:endParaRPr kumimoji="1"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0" name="下矢印 69"/>
          <p:cNvSpPr/>
          <p:nvPr/>
        </p:nvSpPr>
        <p:spPr>
          <a:xfrm>
            <a:off x="7188927" y="2141181"/>
            <a:ext cx="762669" cy="222769"/>
          </a:xfrm>
          <a:prstGeom prst="down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1" name="四角形吹き出し 70"/>
          <p:cNvSpPr/>
          <p:nvPr/>
        </p:nvSpPr>
        <p:spPr>
          <a:xfrm>
            <a:off x="2634838" y="13509"/>
            <a:ext cx="6151098" cy="618134"/>
          </a:xfrm>
          <a:prstGeom prst="wedgeRectCallout">
            <a:avLst>
              <a:gd name="adj1" fmla="val -37777"/>
              <a:gd name="adj2" fmla="val 73214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1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L2NW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ルーティング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の考え方を取り入れる</a:t>
            </a: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ことでつないだリンクを全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て</a:t>
            </a: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アクティブ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設計と運用が大変な</a:t>
            </a:r>
            <a:r>
              <a:rPr kumimoji="1" lang="en-US" altLang="ja-JP" sz="11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STP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を排除して運用を単純化し、可用性を向上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N5k/N7k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で対応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74" name="Straight Connector 18"/>
          <p:cNvCxnSpPr>
            <a:stCxn id="64" idx="0"/>
            <a:endCxn id="47" idx="2"/>
          </p:cNvCxnSpPr>
          <p:nvPr/>
        </p:nvCxnSpPr>
        <p:spPr>
          <a:xfrm flipH="1" flipV="1">
            <a:off x="1662893" y="2719543"/>
            <a:ext cx="9869" cy="441899"/>
          </a:xfrm>
          <a:prstGeom prst="line">
            <a:avLst/>
          </a:prstGeom>
          <a:ln w="6350">
            <a:solidFill>
              <a:srgbClr val="00B050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/>
          <p:cNvCxnSpPr>
            <a:stCxn id="62" idx="0"/>
            <a:endCxn id="48" idx="2"/>
          </p:cNvCxnSpPr>
          <p:nvPr/>
        </p:nvCxnSpPr>
        <p:spPr>
          <a:xfrm flipH="1" flipV="1">
            <a:off x="4477445" y="2719543"/>
            <a:ext cx="14349" cy="449709"/>
          </a:xfrm>
          <a:prstGeom prst="line">
            <a:avLst/>
          </a:prstGeom>
          <a:ln w="6350">
            <a:solidFill>
              <a:srgbClr val="00B050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60545" y="253746"/>
            <a:ext cx="8345488" cy="731837"/>
          </a:xfrm>
        </p:spPr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OTV: 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Overlay 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Virtualization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4294967295"/>
          </p:nvPr>
        </p:nvSpPr>
        <p:spPr>
          <a:xfrm>
            <a:off x="691116" y="1261268"/>
            <a:ext cx="8452884" cy="267811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ja-JP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あらゆるコア ネットワーク上で利用可能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L2</a:t>
            </a:r>
            <a:r>
              <a:rPr lang="ja-JP" altLang="en-US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L3</a:t>
            </a:r>
            <a:r>
              <a:rPr lang="ja-JP" altLang="en-US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MPLS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上で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DCI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利用可能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複数のデータセンターをつなぐの拡張性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ja-JP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設定や運用の簡素化</a:t>
            </a:r>
            <a:endParaRPr lang="en-US" sz="1800" dirty="0" smtClean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シームレスに導入可能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– 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ネットワークの再設計不要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シングル タッチなサイト設計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ja-JP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高度な自立性</a:t>
            </a: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障害ドメインの隔離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シームレスなマルチ ホーミング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ja-JP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利用可能な帯域の最大化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マルチ パスの自動化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4675" lvl="1" indent="-230188">
              <a:buClr>
                <a:schemeClr val="tx1">
                  <a:lumMod val="75000"/>
                </a:schemeClr>
              </a:buClr>
            </a:pP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マルチ キャスト複製の最適化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55575" indent="0">
              <a:buClr>
                <a:schemeClr val="tx1">
                  <a:lumMod val="75000"/>
                </a:schemeClr>
              </a:buClr>
              <a:buNone/>
            </a:pPr>
            <a:endParaRPr lang="en-US" altLang="ja-JP" sz="18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2901" y="2683885"/>
            <a:ext cx="4191000" cy="1747838"/>
          </a:xfrm>
          <a:prstGeom prst="rect">
            <a:avLst/>
          </a:prstGeom>
          <a:effectLst>
            <a:reflection stA="50000" endPos="13000" dist="50800" dir="5400000" sy="-100000" algn="bl" rotWithShape="0"/>
          </a:effectLst>
        </p:spPr>
      </p:pic>
      <p:pic>
        <p:nvPicPr>
          <p:cNvPr id="59" name="Picture 58" descr="data_cen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929" y="2884776"/>
            <a:ext cx="422563" cy="204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 descr="data_cen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2273" y="3191309"/>
            <a:ext cx="472523" cy="22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60" descr="data_cen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8920" y="3658899"/>
            <a:ext cx="527113" cy="255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" name="AutoShape 232"/>
          <p:cNvSpPr>
            <a:spLocks noChangeArrowheads="1"/>
          </p:cNvSpPr>
          <p:nvPr/>
        </p:nvSpPr>
        <p:spPr bwMode="auto">
          <a:xfrm rot="14218582">
            <a:off x="7286465" y="3221889"/>
            <a:ext cx="170704" cy="529018"/>
          </a:xfrm>
          <a:prstGeom prst="can">
            <a:avLst>
              <a:gd name="adj" fmla="val 51182"/>
            </a:avLst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square" lIns="82124" tIns="41061" rIns="82124" bIns="41061" anchor="ctr">
            <a:noAutofit/>
          </a:bodyPr>
          <a:lstStyle/>
          <a:p>
            <a:pPr algn="l" defTabSz="457200" rtl="0"/>
            <a:endParaRPr lang="en-US" b="1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6" name="AutoShape 232"/>
          <p:cNvSpPr>
            <a:spLocks noChangeArrowheads="1"/>
          </p:cNvSpPr>
          <p:nvPr/>
        </p:nvSpPr>
        <p:spPr bwMode="auto">
          <a:xfrm rot="14218582">
            <a:off x="8027616" y="3674871"/>
            <a:ext cx="205552" cy="529018"/>
          </a:xfrm>
          <a:prstGeom prst="can">
            <a:avLst>
              <a:gd name="adj" fmla="val 51182"/>
            </a:avLst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square" lIns="82124" tIns="41061" rIns="82124" bIns="41061" anchor="ctr">
            <a:noAutofit/>
          </a:bodyPr>
          <a:lstStyle/>
          <a:p>
            <a:pPr algn="l" defTabSz="457200" rtl="0"/>
            <a:endParaRPr lang="en-US" b="1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7" name="AutoShape 232"/>
          <p:cNvSpPr>
            <a:spLocks noChangeArrowheads="1"/>
          </p:cNvSpPr>
          <p:nvPr/>
        </p:nvSpPr>
        <p:spPr bwMode="auto">
          <a:xfrm rot="14218582">
            <a:off x="6600413" y="2919233"/>
            <a:ext cx="132658" cy="470265"/>
          </a:xfrm>
          <a:prstGeom prst="can">
            <a:avLst>
              <a:gd name="adj" fmla="val 51182"/>
            </a:avLst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square" lIns="82124" tIns="41061" rIns="82124" bIns="41061" anchor="ctr">
            <a:noAutofit/>
          </a:bodyPr>
          <a:lstStyle/>
          <a:p>
            <a:pPr algn="l" defTabSz="457200" rtl="0"/>
            <a:endParaRPr lang="en-US" b="1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6274" y="1844749"/>
            <a:ext cx="350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/>
            <a:r>
              <a:rPr lang="ja-JP" altLang="en-US" sz="2000" kern="1200" dirty="0" smtClean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多くの物理サイト</a:t>
            </a:r>
            <a:r>
              <a:rPr lang="en-US" sz="2000" kern="1200" dirty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sz="2000" kern="1200" dirty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2000" kern="1200" dirty="0" smtClean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kern="1200" dirty="0" err="1" smtClean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つの</a:t>
            </a:r>
            <a:r>
              <a:rPr lang="ja-JP" altLang="en-US" sz="2000" kern="1200" dirty="0" smtClean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論理データセンタ</a:t>
            </a:r>
            <a:r>
              <a:rPr lang="ja-JP" altLang="en-US" sz="2000" dirty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ー</a:t>
            </a:r>
            <a:r>
              <a:rPr lang="en-US" sz="2000" kern="1200" dirty="0" smtClean="0">
                <a:solidFill>
                  <a:srgbClr val="0183B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lang="en-US" sz="2000" kern="1200" dirty="0">
              <a:solidFill>
                <a:srgbClr val="0183B7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9281" y="4508203"/>
            <a:ext cx="3564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rtl="0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Workload, Anytime,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Anywhere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2" name="AutoShape 232"/>
          <p:cNvSpPr>
            <a:spLocks noChangeArrowheads="1"/>
          </p:cNvSpPr>
          <p:nvPr/>
        </p:nvSpPr>
        <p:spPr bwMode="auto">
          <a:xfrm rot="7627676">
            <a:off x="6775450" y="1916744"/>
            <a:ext cx="231517" cy="3130277"/>
          </a:xfrm>
          <a:prstGeom prst="can">
            <a:avLst>
              <a:gd name="adj" fmla="val 74216"/>
            </a:avLst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square" lIns="82124" tIns="41061" rIns="82124" bIns="41061" anchor="ctr">
            <a:noAutofit/>
          </a:bodyPr>
          <a:lstStyle/>
          <a:p>
            <a:pPr algn="l" defTabSz="457200" rtl="0"/>
            <a:endParaRPr lang="en-US" b="1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AutoShape 232"/>
          <p:cNvSpPr>
            <a:spLocks noChangeArrowheads="1"/>
          </p:cNvSpPr>
          <p:nvPr/>
        </p:nvSpPr>
        <p:spPr bwMode="auto">
          <a:xfrm rot="14218582">
            <a:off x="6519463" y="3321876"/>
            <a:ext cx="170704" cy="450991"/>
          </a:xfrm>
          <a:prstGeom prst="can">
            <a:avLst>
              <a:gd name="adj" fmla="val 51182"/>
            </a:avLst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square" lIns="82124" tIns="41061" rIns="82124" bIns="41061" anchor="ctr">
            <a:noAutofit/>
          </a:bodyPr>
          <a:lstStyle/>
          <a:p>
            <a:pPr algn="l" defTabSz="457200" rtl="0"/>
            <a:endParaRPr lang="en-US" b="1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8" name="Picture 57" descr="data_cen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8292" y="3541135"/>
            <a:ext cx="472523" cy="22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4" name="AutoShape 232"/>
          <p:cNvSpPr>
            <a:spLocks noChangeArrowheads="1"/>
          </p:cNvSpPr>
          <p:nvPr/>
        </p:nvSpPr>
        <p:spPr bwMode="auto">
          <a:xfrm rot="14218582">
            <a:off x="5765369" y="2911110"/>
            <a:ext cx="139106" cy="268910"/>
          </a:xfrm>
          <a:prstGeom prst="can">
            <a:avLst>
              <a:gd name="adj" fmla="val 51182"/>
            </a:avLst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square" lIns="82124" tIns="41061" rIns="82124" bIns="41061" anchor="ctr">
            <a:noAutofit/>
          </a:bodyPr>
          <a:lstStyle/>
          <a:p>
            <a:pPr algn="l" defTabSz="457200" rtl="0"/>
            <a:endParaRPr lang="en-US" b="1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7" name="Picture 56" descr="data_cen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8634" y="3041073"/>
            <a:ext cx="428672" cy="207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四角形吹き出し 70"/>
          <p:cNvSpPr/>
          <p:nvPr/>
        </p:nvSpPr>
        <p:spPr>
          <a:xfrm>
            <a:off x="7224907" y="985583"/>
            <a:ext cx="1619777" cy="618134"/>
          </a:xfrm>
          <a:prstGeom prst="wedgeRectCallout">
            <a:avLst>
              <a:gd name="adj1" fmla="val -69302"/>
              <a:gd name="adj2" fmla="val -40134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N7k/ASR1k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で対応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47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37766" y="341313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ISSU: In-service software upgrade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プレースホルダー 29"/>
          <p:cNvSpPr>
            <a:spLocks noGrp="1"/>
          </p:cNvSpPr>
          <p:nvPr>
            <p:ph type="body" sz="quarter" idx="11"/>
          </p:nvPr>
        </p:nvSpPr>
        <p:spPr>
          <a:xfrm>
            <a:off x="239714" y="1008126"/>
            <a:ext cx="8364735" cy="3723894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9k/7K/5k</a:t>
            </a:r>
            <a:r>
              <a:rPr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/3k</a:t>
            </a:r>
            <a:r>
              <a:rPr kumimoji="1"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は</a:t>
            </a:r>
            <a:r>
              <a:rPr kumimoji="1" lang="en-US" altLang="ja-JP" sz="2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</a:t>
            </a:r>
            <a:r>
              <a:rPr kumimoji="1"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に対応</a:t>
            </a:r>
            <a:endParaRPr kumimoji="1" lang="en-US" altLang="ja-JP" sz="2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ソフトウェア </a:t>
            </a:r>
            <a:r>
              <a:rPr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アップグレード</a:t>
            </a:r>
            <a:r>
              <a:rPr kumimoji="1"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をゼロ パケット ロスで実現</a:t>
            </a:r>
            <a:endParaRPr kumimoji="1" lang="en-US" altLang="ja-JP" sz="2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</a:t>
            </a:r>
            <a:r>
              <a:rPr lang="ja-JP" altLang="en-US" sz="2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ネットワークに最高レベルの可用性を実現</a:t>
            </a:r>
            <a:endParaRPr kumimoji="1" lang="en-US" altLang="ja-JP" sz="2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33241"/>
              </p:ext>
            </p:extLst>
          </p:nvPr>
        </p:nvGraphicFramePr>
        <p:xfrm>
          <a:off x="686272" y="3028950"/>
          <a:ext cx="2955032" cy="1417320"/>
        </p:xfrm>
        <a:graphic>
          <a:graphicData uri="http://schemas.openxmlformats.org/drawingml/2006/table">
            <a:tbl>
              <a:tblPr bandRow="1"/>
              <a:tblGrid>
                <a:gridCol w="2279596"/>
                <a:gridCol w="675436"/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Hitless </a:t>
                      </a:r>
                      <a:r>
                        <a:rPr lang="en-US" sz="900" b="0" dirty="0" err="1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ISSU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 </a:t>
                      </a:r>
                      <a:endParaRPr lang="en-US" sz="9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1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Layer 2 </a:t>
                      </a:r>
                      <a:r>
                        <a:rPr lang="en-US" sz="900" b="0" dirty="0" err="1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ISSU</a:t>
                      </a:r>
                      <a:endParaRPr lang="en-US" sz="9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1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Layer 3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lang="en-US" sz="900" b="0" baseline="0" dirty="0" err="1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ISSU</a:t>
                      </a:r>
                      <a:endParaRPr lang="en-US" sz="9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1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900" b="0" dirty="0" err="1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Stateful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 supervisor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 switchover</a:t>
                      </a:r>
                      <a:endParaRPr lang="en-US" sz="9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1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900" b="0" dirty="0" err="1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Stateful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 process restart </a:t>
                      </a:r>
                      <a:endParaRPr lang="en-US" sz="9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1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900" b="0" dirty="0" smtClean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</a:rPr>
                        <a:t>NSF Awareness </a:t>
                      </a:r>
                      <a:endParaRPr lang="en-US" sz="9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100" b="0" dirty="0">
                        <a:solidFill>
                          <a:srgbClr val="000000"/>
                        </a:solidFill>
                        <a:ea typeface="ＭＳ Ｐゴシック" panose="020B0600070205080204" pitchFamily="50" charset="-128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11"/>
          <p:cNvSpPr txBox="1"/>
          <p:nvPr/>
        </p:nvSpPr>
        <p:spPr>
          <a:xfrm>
            <a:off x="827584" y="2475829"/>
            <a:ext cx="2667000" cy="461665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7000                  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Key HA Features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3174690" y="3039486"/>
            <a:ext cx="272635" cy="1422474"/>
            <a:chOff x="7086600" y="4046968"/>
            <a:chExt cx="272635" cy="1896632"/>
          </a:xfrm>
        </p:grpSpPr>
        <p:pic>
          <p:nvPicPr>
            <p:cNvPr id="9" name="Picture 2" descr=" highlighted by that colour, be it either a word or icon, 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 r="47561" b="16647"/>
            <a:stretch/>
          </p:blipFill>
          <p:spPr bwMode="auto">
            <a:xfrm>
              <a:off x="7086600" y="4046968"/>
              <a:ext cx="272635" cy="2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 highlighted by that colour, be it either a word or icon, 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 r="47561" b="16647"/>
            <a:stretch/>
          </p:blipFill>
          <p:spPr bwMode="auto">
            <a:xfrm>
              <a:off x="7086600" y="4343400"/>
              <a:ext cx="272635" cy="2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 highlighted by that colour, be it either a word or icon, 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 r="47561" b="16647"/>
            <a:stretch/>
          </p:blipFill>
          <p:spPr bwMode="auto">
            <a:xfrm>
              <a:off x="7086600" y="4709531"/>
              <a:ext cx="272635" cy="2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 highlighted by that colour, be it either a word or icon, 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 r="47561" b="16647"/>
            <a:stretch/>
          </p:blipFill>
          <p:spPr bwMode="auto">
            <a:xfrm>
              <a:off x="7086600" y="5029200"/>
              <a:ext cx="272635" cy="2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 highlighted by that colour, be it either a word or icon, 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 r="47561" b="16647"/>
            <a:stretch/>
          </p:blipFill>
          <p:spPr bwMode="auto">
            <a:xfrm>
              <a:off x="7086600" y="5410200"/>
              <a:ext cx="272635" cy="2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 highlighted by that colour, be it either a word or icon, 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 r="47561" b="16647"/>
            <a:stretch/>
          </p:blipFill>
          <p:spPr bwMode="auto">
            <a:xfrm>
              <a:off x="7086600" y="5700131"/>
              <a:ext cx="272635" cy="2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81" y="2151200"/>
            <a:ext cx="5378148" cy="29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2"/>
          <p:cNvSpPr/>
          <p:nvPr/>
        </p:nvSpPr>
        <p:spPr bwMode="auto">
          <a:xfrm>
            <a:off x="4800600" y="914401"/>
            <a:ext cx="3872874" cy="3037856"/>
          </a:xfrm>
          <a:prstGeom prst="round2SameRect">
            <a:avLst>
              <a:gd name="adj1" fmla="val 9903"/>
              <a:gd name="adj2" fmla="val 0"/>
            </a:avLst>
          </a:prstGeom>
          <a:gradFill>
            <a:gsLst>
              <a:gs pos="49000">
                <a:srgbClr val="C00000">
                  <a:alpha val="0"/>
                </a:srgbClr>
              </a:gs>
              <a:gs pos="99000">
                <a:schemeClr val="accent1">
                  <a:alpha val="17000"/>
                </a:schemeClr>
              </a:gs>
            </a:gsLst>
            <a:lin ang="16200000" scaled="0"/>
          </a:gradFill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ja-JP" altLang="ja-JP" b="1">
              <a:solidFill>
                <a:srgbClr val="0096D6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Round Same Side Corner Rectangle 11"/>
          <p:cNvSpPr/>
          <p:nvPr/>
        </p:nvSpPr>
        <p:spPr bwMode="auto">
          <a:xfrm>
            <a:off x="300367" y="914401"/>
            <a:ext cx="3872874" cy="3037856"/>
          </a:xfrm>
          <a:prstGeom prst="round2SameRect">
            <a:avLst>
              <a:gd name="adj1" fmla="val 9903"/>
              <a:gd name="adj2" fmla="val 0"/>
            </a:avLst>
          </a:prstGeom>
          <a:gradFill>
            <a:gsLst>
              <a:gs pos="49000">
                <a:srgbClr val="C00000">
                  <a:alpha val="0"/>
                </a:srgbClr>
              </a:gs>
              <a:gs pos="99000">
                <a:schemeClr val="accent1">
                  <a:alpha val="17000"/>
                </a:schemeClr>
              </a:gs>
            </a:gsLst>
            <a:lin ang="16200000" scaled="0"/>
          </a:gradFill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ja-JP" altLang="ja-JP" b="1">
              <a:solidFill>
                <a:srgbClr val="0096D6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1143000"/>
            <a:ext cx="2896805" cy="130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1" y="1143000"/>
            <a:ext cx="2896806" cy="130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437766" y="341313"/>
            <a:ext cx="857460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8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28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Fibre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Channel over Ethernet) 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による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I/O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統合</a:t>
            </a:r>
            <a:endParaRPr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256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199" y="4038600"/>
            <a:ext cx="8686801" cy="819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10Gbps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の広帯域により、個々のトラフィック用の帯域を十分に保護、更にバースト トラフィックにも柔軟に対応</a:t>
            </a:r>
            <a:endParaRPr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ケーブル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や機器数を劇的に削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減</a:t>
            </a:r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サーバ仮想化と同様のリソース活用の考え方を、ネットワークにも適用</a:t>
            </a:r>
            <a:endParaRPr lang="en-US" altLang="ja-JP" sz="1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76071" y="879230"/>
            <a:ext cx="1193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従来の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I/O</a:t>
            </a:r>
            <a:endParaRPr kumimoji="1" lang="ja-JP" altLang="en-US" sz="16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74418" y="872196"/>
            <a:ext cx="98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I/O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統合</a:t>
            </a:r>
            <a:endParaRPr kumimoji="1" lang="ja-JP" altLang="en-US" sz="16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Picture 66" descr="Slide 27 LHS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"/>
          <a:stretch>
            <a:fillRect/>
          </a:stretch>
        </p:blipFill>
        <p:spPr bwMode="auto">
          <a:xfrm>
            <a:off x="901535" y="2469811"/>
            <a:ext cx="2637527" cy="148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7" descr="Slide 27 RHS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/>
          <a:stretch>
            <a:fillRect/>
          </a:stretch>
        </p:blipFill>
        <p:spPr bwMode="auto">
          <a:xfrm>
            <a:off x="5536374" y="2457451"/>
            <a:ext cx="2324359" cy="149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4026535" y="2286002"/>
            <a:ext cx="813744" cy="594000"/>
            <a:chOff x="4380903" y="5769112"/>
            <a:chExt cx="566847" cy="534609"/>
          </a:xfrm>
        </p:grpSpPr>
        <p:sp>
          <p:nvSpPr>
            <p:cNvPr id="15" name="Oval 14"/>
            <p:cNvSpPr/>
            <p:nvPr/>
          </p:nvSpPr>
          <p:spPr>
            <a:xfrm>
              <a:off x="4380903" y="5769112"/>
              <a:ext cx="566847" cy="534609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</a:pPr>
              <a:endParaRPr lang="ja-JP" altLang="ja-JP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4523951" y="5862629"/>
              <a:ext cx="336957" cy="386747"/>
            </a:xfrm>
            <a:prstGeom prst="chevron">
              <a:avLst>
                <a:gd name="adj" fmla="val 55312"/>
              </a:avLst>
            </a:prstGeom>
            <a:solidFill>
              <a:schemeClr val="bg1"/>
            </a:solidFill>
            <a:ln w="6350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71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>
                <a:lnSpc>
                  <a:spcPct val="90000"/>
                </a:lnSpc>
              </a:pPr>
              <a:endParaRPr lang="ja-JP" altLang="ja-JP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" name="四角形吹き出し 70"/>
          <p:cNvSpPr/>
          <p:nvPr/>
        </p:nvSpPr>
        <p:spPr>
          <a:xfrm>
            <a:off x="7528421" y="897237"/>
            <a:ext cx="1512952" cy="422195"/>
          </a:xfrm>
          <a:prstGeom prst="wedgeRectCallout">
            <a:avLst>
              <a:gd name="adj1" fmla="val -38453"/>
              <a:gd name="adj2" fmla="val -9005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N5k/N7k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で対応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265" y="99389"/>
            <a:ext cx="8345488" cy="73183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 ブローカー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7275" y="1334255"/>
            <a:ext cx="2194560" cy="20708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7275" y="1064784"/>
            <a:ext cx="219456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89899" y="1338147"/>
            <a:ext cx="2066544" cy="20708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89899" y="1068677"/>
            <a:ext cx="2066544" cy="2743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73283" y="1336037"/>
            <a:ext cx="2688336" cy="20708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73284" y="1066566"/>
            <a:ext cx="2687842" cy="2743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09272" y="1094800"/>
            <a:ext cx="2218184" cy="226377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ja-JP" alt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商用ネットワーク</a:t>
            </a:r>
            <a:endParaRPr lang="en-GB" sz="1200" kern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12937" y="1099793"/>
            <a:ext cx="1460805" cy="226377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ja-JP" alt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外部ツール</a:t>
            </a:r>
            <a:endParaRPr lang="en-GB" sz="1200" kern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910142" y="1095553"/>
            <a:ext cx="2042117" cy="226377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GB" sz="1200" kern="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TAP</a:t>
            </a:r>
            <a:r>
              <a:rPr lang="en-US" altLang="ja-JP" sz="1200" kern="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GB" sz="1200" kern="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SPAN</a:t>
            </a:r>
            <a:r>
              <a:rPr lang="ja-JP" altLang="en-US" sz="1200" kern="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アグリゲーション</a:t>
            </a:r>
            <a:endParaRPr lang="en-GB" sz="1200" kern="0" dirty="0">
              <a:solidFill>
                <a:srgbClr val="343434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97993" y="4537076"/>
            <a:ext cx="2586788" cy="2158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5" name="Trapezoid 74"/>
          <p:cNvSpPr/>
          <p:nvPr/>
        </p:nvSpPr>
        <p:spPr>
          <a:xfrm>
            <a:off x="569913" y="4257676"/>
            <a:ext cx="8086726" cy="396875"/>
          </a:xfrm>
          <a:prstGeom prst="trapezoid">
            <a:avLst>
              <a:gd name="adj" fmla="val 264016"/>
            </a:avLst>
          </a:prstGeom>
          <a:gradFill>
            <a:gsLst>
              <a:gs pos="0">
                <a:schemeClr val="tx1">
                  <a:lumMod val="20000"/>
                  <a:lumOff val="80000"/>
                  <a:alpha val="0"/>
                </a:schemeClr>
              </a:gs>
              <a:gs pos="67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502398" y="1634837"/>
            <a:ext cx="1653300" cy="1995055"/>
          </a:xfrm>
          <a:prstGeom prst="roundRect">
            <a:avLst>
              <a:gd name="adj" fmla="val 3818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8" name="Picture 2" descr="C:\Users\bsadhana\Desktop\Cisco Pictures&amp;icons\icons devices\icon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5" y="1732973"/>
            <a:ext cx="945667" cy="9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bsadhana\Desktop\Cisco Pictures&amp;icons\icons devices\icon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88" y="1732972"/>
            <a:ext cx="945667" cy="9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bsadhana\Desktop\Cisco Pictures&amp;icons\icons devices\icon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4" y="2600714"/>
            <a:ext cx="945667" cy="9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bsadhana\Desktop\Cisco Pictures&amp;icons\icons devices\icon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87" y="2600713"/>
            <a:ext cx="945667" cy="9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\\MV-FS\Projects\Cisco\03_Assets\Icons\Kubrick Icons\Device Icons\Device_server_3156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0" y="2238530"/>
            <a:ext cx="625005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bsadhana\Desktop\Cisco Pictures&amp;icons\Icons\end_host_1177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55" y="150223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1341250" y="1692034"/>
            <a:ext cx="216576" cy="239123"/>
            <a:chOff x="5650670" y="2864512"/>
            <a:chExt cx="771915" cy="852498"/>
          </a:xfrm>
        </p:grpSpPr>
        <p:sp>
          <p:nvSpPr>
            <p:cNvPr id="92" name="Rounded Rectangle 91"/>
            <p:cNvSpPr/>
            <p:nvPr/>
          </p:nvSpPr>
          <p:spPr>
            <a:xfrm>
              <a:off x="5650670" y="2988766"/>
              <a:ext cx="387349" cy="387351"/>
            </a:xfrm>
            <a:prstGeom prst="roundRect">
              <a:avLst/>
            </a:prstGeom>
            <a:gradFill flip="none" rotWithShape="1">
              <a:gsLst>
                <a:gs pos="417">
                  <a:schemeClr val="bg1"/>
                </a:gs>
                <a:gs pos="100000">
                  <a:srgbClr val="D9D9D9">
                    <a:lumMod val="86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5885405" y="3229652"/>
              <a:ext cx="487359" cy="487358"/>
            </a:xfrm>
            <a:prstGeom prst="roundRect">
              <a:avLst/>
            </a:prstGeom>
            <a:gradFill flip="none" rotWithShape="1">
              <a:gsLst>
                <a:gs pos="417">
                  <a:schemeClr val="bg1"/>
                </a:gs>
                <a:gs pos="100000">
                  <a:srgbClr val="D9D9D9">
                    <a:lumMod val="86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284542" y="2874213"/>
              <a:ext cx="138043" cy="138043"/>
            </a:xfrm>
            <a:prstGeom prst="roundRect">
              <a:avLst/>
            </a:prstGeom>
            <a:gradFill flip="none" rotWithShape="1">
              <a:gsLst>
                <a:gs pos="417">
                  <a:schemeClr val="bg1"/>
                </a:gs>
                <a:gs pos="100000">
                  <a:srgbClr val="D9D9D9">
                    <a:lumMod val="86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926680" y="2864512"/>
              <a:ext cx="295490" cy="295490"/>
            </a:xfrm>
            <a:prstGeom prst="roundRect">
              <a:avLst/>
            </a:prstGeom>
            <a:gradFill flip="none" rotWithShape="1">
              <a:gsLst>
                <a:gs pos="417">
                  <a:schemeClr val="bg1"/>
                </a:gs>
                <a:gs pos="100000">
                  <a:srgbClr val="D9D9D9">
                    <a:lumMod val="86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487574" y="1670674"/>
            <a:ext cx="520018" cy="315475"/>
          </a:xfrm>
          <a:prstGeom prst="rect">
            <a:avLst/>
          </a:prstGeom>
          <a:noFill/>
        </p:spPr>
        <p:txBody>
          <a:bodyPr wrap="none" lIns="68582" tIns="34292" rIns="68582" bIns="34292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Custom</a:t>
            </a:r>
          </a:p>
          <a:p>
            <a:r>
              <a:rPr lang="en-US" sz="800" b="1" dirty="0"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Tools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324529" y="2904881"/>
            <a:ext cx="118872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343104" y="2711857"/>
            <a:ext cx="118872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28513" y="3124431"/>
            <a:ext cx="118872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 rot="16200000">
            <a:off x="6442244" y="2644563"/>
            <a:ext cx="128016" cy="1274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 rot="16200000">
            <a:off x="6442244" y="2846013"/>
            <a:ext cx="128016" cy="1274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 rot="16200000">
            <a:off x="6442244" y="3056037"/>
            <a:ext cx="128016" cy="1274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419370" y="3236295"/>
            <a:ext cx="1146793" cy="238531"/>
          </a:xfrm>
          <a:prstGeom prst="rect">
            <a:avLst/>
          </a:prstGeom>
          <a:noFill/>
          <a:effectLst/>
        </p:spPr>
        <p:txBody>
          <a:bodyPr wrap="none" lIns="68582" tIns="34292" rIns="68582" bIns="34292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SPAN/</a:t>
            </a: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ERSPAN</a:t>
            </a:r>
            <a:endParaRPr lang="en-US" sz="11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960259" y="2168954"/>
            <a:ext cx="555284" cy="238531"/>
          </a:xfrm>
          <a:prstGeom prst="rect">
            <a:avLst/>
          </a:prstGeom>
          <a:noFill/>
          <a:effectLst/>
        </p:spPr>
        <p:txBody>
          <a:bodyPr wrap="none" lIns="68582" tIns="34292" rIns="68582" bIns="34292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光</a:t>
            </a:r>
            <a:r>
              <a:rPr lang="en-US" altLang="ja-JP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TAP</a:t>
            </a:r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854337" y="1681586"/>
            <a:ext cx="1220831" cy="223142"/>
          </a:xfrm>
          <a:prstGeom prst="rect">
            <a:avLst/>
          </a:prstGeom>
          <a:noFill/>
        </p:spPr>
        <p:txBody>
          <a:bodyPr wrap="square" lIns="68582" tIns="34292" rIns="68582" bIns="34292" rtlCol="0">
            <a:spAutoFit/>
          </a:bodyPr>
          <a:lstStyle/>
          <a:p>
            <a:pPr algn="ctr"/>
            <a:r>
              <a:rPr lang="ja-JP" alt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　ブローカー</a:t>
            </a:r>
            <a:endParaRPr lang="en-US" sz="1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91710" y="1519248"/>
            <a:ext cx="1571625" cy="223142"/>
          </a:xfrm>
          <a:prstGeom prst="rect">
            <a:avLst/>
          </a:prstGeom>
          <a:noFill/>
        </p:spPr>
        <p:txBody>
          <a:bodyPr wrap="square" lIns="68582" tIns="34292" rIns="68582" bIns="34292" rtlCol="0">
            <a:spAutoFit/>
          </a:bodyPr>
          <a:lstStyle/>
          <a:p>
            <a:pPr algn="ctr"/>
            <a:r>
              <a:rPr lang="ja-JP" alt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ノースバンド</a:t>
            </a: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:REST API</a:t>
            </a:r>
            <a:endParaRPr lang="en-US" sz="1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62" name="Picture 2" descr="\\MV-FS\Projects\Cisco\03_Assets\Icons\Kubrick Icons\Device Icons\Device_server_3156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6" y="3145215"/>
            <a:ext cx="625005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62"/>
          <p:cNvSpPr/>
          <p:nvPr/>
        </p:nvSpPr>
        <p:spPr>
          <a:xfrm>
            <a:off x="1096415" y="2284554"/>
            <a:ext cx="1349605" cy="6349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2" tIns="34292" rIns="68582" bIns="34292"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</a:t>
            </a:r>
            <a:b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Prime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™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092192" y="3203126"/>
            <a:ext cx="1202770" cy="55529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2" tIns="34292" rIns="68582" bIns="34292"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Security IDS</a:t>
            </a:r>
          </a:p>
        </p:txBody>
      </p:sp>
      <p:sp>
        <p:nvSpPr>
          <p:cNvPr id="165" name="Pentagon 164"/>
          <p:cNvSpPr/>
          <p:nvPr/>
        </p:nvSpPr>
        <p:spPr>
          <a:xfrm flipH="1">
            <a:off x="2147787" y="2490826"/>
            <a:ext cx="2649620" cy="517320"/>
          </a:xfrm>
          <a:prstGeom prst="homePlate">
            <a:avLst>
              <a:gd name="adj" fmla="val 35126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45719" rIns="91438" bIns="45719" rtlCol="0" anchor="ctr"/>
          <a:lstStyle/>
          <a:p>
            <a:r>
              <a:rPr lang="ja-JP" altLang="en-US" sz="1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外部ツールへトラフィックフィルタ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613276" y="1381825"/>
            <a:ext cx="2803524" cy="18903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Nexus</a:t>
            </a:r>
            <a:r>
              <a:rPr lang="ja-JP" altLang="en-US" sz="1100" baseline="30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10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　ブローカー</a:t>
            </a:r>
            <a:endParaRPr 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975" y="1603650"/>
            <a:ext cx="899714" cy="41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TextBox 170"/>
          <p:cNvSpPr txBox="1"/>
          <p:nvPr/>
        </p:nvSpPr>
        <p:spPr>
          <a:xfrm>
            <a:off x="4382201" y="3238685"/>
            <a:ext cx="1418480" cy="377030"/>
          </a:xfrm>
          <a:prstGeom prst="rect">
            <a:avLst/>
          </a:prstGeom>
          <a:noFill/>
        </p:spPr>
        <p:txBody>
          <a:bodyPr wrap="square" lIns="68582" tIns="34292" rIns="68582" bIns="34292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 </a:t>
            </a:r>
            <a:endParaRPr lang="en-US" sz="1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3000</a:t>
            </a: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9300</a:t>
            </a:r>
            <a:endParaRPr lang="en-US" sz="1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325035" y="2457757"/>
            <a:ext cx="118872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rot="16200000">
            <a:off x="6442244" y="2394015"/>
            <a:ext cx="128016" cy="1274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5315004" y="3019181"/>
            <a:ext cx="1188720" cy="0"/>
          </a:xfrm>
          <a:prstGeom prst="line">
            <a:avLst/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324054" y="2807107"/>
            <a:ext cx="1188720" cy="0"/>
          </a:xfrm>
          <a:prstGeom prst="line">
            <a:avLst/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318988" y="3229206"/>
            <a:ext cx="1188720" cy="0"/>
          </a:xfrm>
          <a:prstGeom prst="line">
            <a:avLst/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5315510" y="2591107"/>
            <a:ext cx="1188720" cy="0"/>
          </a:xfrm>
          <a:prstGeom prst="line">
            <a:avLst/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6" name="Picture 2" descr="C:\Users\bsadhana\Desktop\Cisco Pictures&amp;icons\icons devices\icon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15" y="2183500"/>
            <a:ext cx="1143164" cy="11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Freeform 176"/>
          <p:cNvSpPr/>
          <p:nvPr/>
        </p:nvSpPr>
        <p:spPr>
          <a:xfrm flipH="1">
            <a:off x="2219616" y="1781284"/>
            <a:ext cx="1645920" cy="45719"/>
          </a:xfrm>
          <a:custGeom>
            <a:avLst/>
            <a:gdLst>
              <a:gd name="connsiteX0" fmla="*/ 0 w 944880"/>
              <a:gd name="connsiteY0" fmla="*/ 0 h 0"/>
              <a:gd name="connsiteX1" fmla="*/ 944880 w 944880"/>
              <a:gd name="connsiteY1" fmla="*/ 0 h 0"/>
              <a:gd name="connsiteX0" fmla="*/ 0 w 11612"/>
              <a:gd name="connsiteY0" fmla="*/ 0 h 0"/>
              <a:gd name="connsiteX1" fmla="*/ 11612 w 11612"/>
              <a:gd name="connsiteY1" fmla="*/ 0 h 0"/>
              <a:gd name="connsiteX0" fmla="*/ 0 w 7871"/>
              <a:gd name="connsiteY0" fmla="*/ 7620 h 0"/>
              <a:gd name="connsiteX1" fmla="*/ 7871 w 7871"/>
              <a:gd name="connsiteY1" fmla="*/ 0 h 0"/>
              <a:gd name="connsiteX0" fmla="*/ 0 w 11911"/>
              <a:gd name="connsiteY0" fmla="*/ 0 h 0"/>
              <a:gd name="connsiteX1" fmla="*/ 11911 w 1191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11">
                <a:moveTo>
                  <a:pt x="0" y="0"/>
                </a:moveTo>
                <a:lnTo>
                  <a:pt x="11911" y="0"/>
                </a:lnTo>
              </a:path>
            </a:pathLst>
          </a:custGeom>
          <a:noFill/>
          <a:ln>
            <a:solidFill>
              <a:schemeClr val="accent5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90" rIns="68579" bIns="34290" rtlCol="0" anchor="ctr"/>
          <a:lstStyle/>
          <a:p>
            <a:pPr algn="ctr"/>
            <a:endParaRPr lang="en-US" dirty="0">
              <a:ln>
                <a:solidFill>
                  <a:schemeClr val="accent5"/>
                </a:solidFill>
              </a:ln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3892018" y="1629670"/>
            <a:ext cx="0" cy="344729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四角形吹き出し 16"/>
          <p:cNvSpPr/>
          <p:nvPr/>
        </p:nvSpPr>
        <p:spPr>
          <a:xfrm>
            <a:off x="2132160" y="3629892"/>
            <a:ext cx="5118453" cy="907184"/>
          </a:xfrm>
          <a:prstGeom prst="wedgeRectCallout">
            <a:avLst>
              <a:gd name="adj1" fmla="val -27736"/>
              <a:gd name="adj2" fmla="val -11881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従来の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TAP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や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SPAN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と違い、</a:t>
            </a: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複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製</a:t>
            </a: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す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るトラフィックを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L7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レベルまでフィルタしアプライアンスなどへ転送することが可能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ノースバン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ドとして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REST API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を実装しており、外部ツールなどとの連携も可能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専用の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GUI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を提供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N3k/N5k/N7k/N9k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で対応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8" descr="ucs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19144"/>
          <a:stretch>
            <a:fillRect/>
          </a:stretch>
        </p:blipFill>
        <p:spPr bwMode="auto">
          <a:xfrm>
            <a:off x="7772400" y="1257300"/>
            <a:ext cx="5334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8505825" cy="457200"/>
          </a:xfrm>
          <a:extLst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altLang="ja-JP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ITD</a:t>
            </a:r>
            <a:r>
              <a:rPr lang="ja-JP" alt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–</a:t>
            </a:r>
            <a:r>
              <a:rPr lang="ja-JP" alt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Intelligent Traffic Director</a:t>
            </a:r>
            <a:endParaRPr altLang="en-US" sz="32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06" y="1578759"/>
            <a:ext cx="624827" cy="7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2317751" y="2215754"/>
            <a:ext cx="2396655" cy="152162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5" idx="0"/>
            <a:endCxn id="35844" idx="1"/>
          </p:cNvCxnSpPr>
          <p:nvPr/>
        </p:nvCxnSpPr>
        <p:spPr bwMode="auto">
          <a:xfrm flipV="1">
            <a:off x="2132267" y="1958579"/>
            <a:ext cx="2582139" cy="1071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4346576" y="2325291"/>
            <a:ext cx="434975" cy="141208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5211764" y="2325291"/>
            <a:ext cx="893761" cy="141208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 flipV="1">
            <a:off x="5339233" y="2171700"/>
            <a:ext cx="2683994" cy="156567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 bwMode="auto">
          <a:xfrm>
            <a:off x="533400" y="1423987"/>
            <a:ext cx="1600200" cy="1090613"/>
          </a:xfrm>
          <a:prstGeom prst="cloud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cs typeface="Arial" panose="020B0604020202020204" pitchFamily="34" charset="0"/>
            </a:endParaRPr>
          </a:p>
          <a:p>
            <a:pPr algn="ctr"/>
            <a:endParaRPr lang="en-US" altLang="en-US">
              <a:cs typeface="Arial" panose="020B0604020202020204" pitchFamily="34" charset="0"/>
            </a:endParaRPr>
          </a:p>
          <a:p>
            <a:pPr algn="ctr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7921" name="TextBox 15"/>
          <p:cNvSpPr txBox="1">
            <a:spLocks noChangeArrowheads="1"/>
          </p:cNvSpPr>
          <p:nvPr/>
        </p:nvSpPr>
        <p:spPr bwMode="auto">
          <a:xfrm>
            <a:off x="3810000" y="1600200"/>
            <a:ext cx="82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chemeClr val="accent4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ITD</a:t>
            </a:r>
          </a:p>
        </p:txBody>
      </p:sp>
      <p:sp>
        <p:nvSpPr>
          <p:cNvPr id="35857" name="TextBox 18"/>
          <p:cNvSpPr txBox="1">
            <a:spLocks noChangeArrowheads="1"/>
          </p:cNvSpPr>
          <p:nvPr/>
        </p:nvSpPr>
        <p:spPr bwMode="auto">
          <a:xfrm rot="-5400000">
            <a:off x="2052122" y="3154349"/>
            <a:ext cx="36933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en-US" sz="1200" dirty="0">
                <a:cs typeface="Arial" panose="020B0604020202020204" pitchFamily="34" charset="0"/>
              </a:rPr>
              <a:t>Po-5</a:t>
            </a:r>
          </a:p>
        </p:txBody>
      </p:sp>
      <p:sp>
        <p:nvSpPr>
          <p:cNvPr id="35858" name="TextBox 19"/>
          <p:cNvSpPr txBox="1">
            <a:spLocks noChangeArrowheads="1"/>
          </p:cNvSpPr>
          <p:nvPr/>
        </p:nvSpPr>
        <p:spPr bwMode="auto">
          <a:xfrm rot="-5400000">
            <a:off x="3913466" y="3142443"/>
            <a:ext cx="36933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en-US" sz="1200">
                <a:cs typeface="Arial" panose="020B0604020202020204" pitchFamily="34" charset="0"/>
              </a:rPr>
              <a:t>Po-6</a:t>
            </a: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 rot="-5400000">
            <a:off x="6058178" y="3166255"/>
            <a:ext cx="36933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en-US" sz="1200">
                <a:cs typeface="Arial" panose="020B0604020202020204" pitchFamily="34" charset="0"/>
              </a:rPr>
              <a:t>Po-7</a:t>
            </a:r>
          </a:p>
        </p:txBody>
      </p:sp>
      <p:sp>
        <p:nvSpPr>
          <p:cNvPr id="35860" name="TextBox 21"/>
          <p:cNvSpPr txBox="1">
            <a:spLocks noChangeArrowheads="1"/>
          </p:cNvSpPr>
          <p:nvPr/>
        </p:nvSpPr>
        <p:spPr bwMode="auto">
          <a:xfrm rot="-5400000">
            <a:off x="7939366" y="3133703"/>
            <a:ext cx="36933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en-US" sz="1200" dirty="0">
                <a:cs typeface="Arial" panose="020B0604020202020204" pitchFamily="34" charset="0"/>
              </a:rPr>
              <a:t>Po-8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044950" y="2542852"/>
            <a:ext cx="146050" cy="1393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455323" y="2899321"/>
            <a:ext cx="147637" cy="1393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751139" y="3327797"/>
            <a:ext cx="147637" cy="1369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635500" y="2466975"/>
            <a:ext cx="146050" cy="1381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473575" y="2999185"/>
            <a:ext cx="146050" cy="1381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299040" y="2526506"/>
            <a:ext cx="147637" cy="1381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476839" y="2799160"/>
            <a:ext cx="146050" cy="13930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719764" y="3164681"/>
            <a:ext cx="149225" cy="1381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076342" y="2572359"/>
            <a:ext cx="144463" cy="13930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730594" y="2957918"/>
            <a:ext cx="1476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351714" y="3302794"/>
            <a:ext cx="147637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35872" name="Group 33"/>
          <p:cNvGrpSpPr>
            <a:grpSpLocks/>
          </p:cNvGrpSpPr>
          <p:nvPr/>
        </p:nvGrpSpPr>
        <p:grpSpPr bwMode="auto">
          <a:xfrm>
            <a:off x="2438400" y="1983762"/>
            <a:ext cx="1371600" cy="147473"/>
            <a:chOff x="2704363" y="2560801"/>
            <a:chExt cx="1118753" cy="144456"/>
          </a:xfrm>
        </p:grpSpPr>
        <p:cxnSp>
          <p:nvCxnSpPr>
            <p:cNvPr id="45" name="Straight Arrow Connector 44"/>
            <p:cNvCxnSpPr>
              <a:cxnSpLocks noChangeShapeType="1"/>
            </p:cNvCxnSpPr>
            <p:nvPr/>
          </p:nvCxnSpPr>
          <p:spPr bwMode="auto">
            <a:xfrm>
              <a:off x="2704363" y="2637613"/>
              <a:ext cx="1118753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469622" y="2569969"/>
              <a:ext cx="117831" cy="135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226458" y="2569969"/>
              <a:ext cx="117832" cy="135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977064" y="2564138"/>
              <a:ext cx="117832" cy="135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713036" y="2560801"/>
              <a:ext cx="120422" cy="135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Connector 37"/>
          <p:cNvCxnSpPr>
            <a:stCxn id="35844" idx="3"/>
          </p:cNvCxnSpPr>
          <p:nvPr/>
        </p:nvCxnSpPr>
        <p:spPr bwMode="auto">
          <a:xfrm flipV="1">
            <a:off x="5339233" y="1939529"/>
            <a:ext cx="1904531" cy="1905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74" name="Group 38"/>
          <p:cNvGrpSpPr>
            <a:grpSpLocks/>
          </p:cNvGrpSpPr>
          <p:nvPr/>
        </p:nvGrpSpPr>
        <p:grpSpPr bwMode="auto">
          <a:xfrm>
            <a:off x="5670550" y="1964532"/>
            <a:ext cx="1373188" cy="154781"/>
            <a:chOff x="2704353" y="2563982"/>
            <a:chExt cx="1118785" cy="152400"/>
          </a:xfrm>
        </p:grpSpPr>
        <p:cxnSp>
          <p:nvCxnSpPr>
            <p:cNvPr id="40" name="Straight Arrow Connector 39"/>
            <p:cNvCxnSpPr>
              <a:cxnSpLocks noChangeShapeType="1"/>
            </p:cNvCxnSpPr>
            <p:nvPr/>
          </p:nvCxnSpPr>
          <p:spPr bwMode="auto">
            <a:xfrm>
              <a:off x="2704353" y="2636665"/>
              <a:ext cx="111878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470041" y="2569844"/>
              <a:ext cx="117699" cy="1348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259219" y="2569844"/>
              <a:ext cx="120285" cy="1348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992780" y="2563982"/>
              <a:ext cx="121579" cy="1348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704353" y="2581567"/>
              <a:ext cx="118992" cy="1348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5875" name="Picture 59" descr="ucs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19144"/>
          <a:stretch>
            <a:fillRect/>
          </a:stretch>
        </p:blipFill>
        <p:spPr bwMode="auto">
          <a:xfrm>
            <a:off x="7391400" y="1485900"/>
            <a:ext cx="5334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57" descr="ucs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19144"/>
          <a:stretch>
            <a:fillRect/>
          </a:stretch>
        </p:blipFill>
        <p:spPr bwMode="auto">
          <a:xfrm>
            <a:off x="7162800" y="1771650"/>
            <a:ext cx="5334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7" name="Picture 61" descr="ucs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19144"/>
          <a:stretch>
            <a:fillRect/>
          </a:stretch>
        </p:blipFill>
        <p:spPr bwMode="auto">
          <a:xfrm>
            <a:off x="7391400" y="1943100"/>
            <a:ext cx="5334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60" descr="ucs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19144"/>
          <a:stretch>
            <a:fillRect/>
          </a:stretch>
        </p:blipFill>
        <p:spPr bwMode="auto">
          <a:xfrm>
            <a:off x="7772400" y="2171700"/>
            <a:ext cx="6096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Callout 50"/>
          <p:cNvSpPr>
            <a:spLocks noChangeArrowheads="1"/>
          </p:cNvSpPr>
          <p:nvPr/>
        </p:nvSpPr>
        <p:spPr bwMode="auto">
          <a:xfrm>
            <a:off x="2627313" y="714375"/>
            <a:ext cx="1295400" cy="342900"/>
          </a:xfrm>
          <a:prstGeom prst="wedgeEllipseCallout">
            <a:avLst>
              <a:gd name="adj1" fmla="val 51491"/>
              <a:gd name="adj2" fmla="val 18649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000">
                <a:solidFill>
                  <a:srgbClr val="000000"/>
                </a:solidFill>
                <a:cs typeface="Arial" panose="020B0604020202020204" pitchFamily="34" charset="0"/>
              </a:rPr>
              <a:t>リダイレクト</a:t>
            </a:r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8077200" y="1714500"/>
            <a:ext cx="46038" cy="34529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8077200" y="2080023"/>
            <a:ext cx="46038" cy="3452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8077200" y="1908572"/>
            <a:ext cx="46038" cy="3452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9" name="Oval Callout 58"/>
          <p:cNvSpPr>
            <a:spLocks noChangeArrowheads="1"/>
          </p:cNvSpPr>
          <p:nvPr/>
        </p:nvSpPr>
        <p:spPr bwMode="auto">
          <a:xfrm>
            <a:off x="1409702" y="914400"/>
            <a:ext cx="1473200" cy="485775"/>
          </a:xfrm>
          <a:prstGeom prst="wedgeEllipseCallout">
            <a:avLst>
              <a:gd name="adj1" fmla="val 121184"/>
              <a:gd name="adj2" fmla="val 114312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000">
                <a:solidFill>
                  <a:srgbClr val="000000"/>
                </a:solidFill>
                <a:cs typeface="Arial" panose="020B0604020202020204" pitchFamily="34" charset="0"/>
              </a:rPr>
              <a:t>ACL</a:t>
            </a:r>
            <a:r>
              <a:rPr lang="ja-JP" altLang="en-US" sz="1000">
                <a:solidFill>
                  <a:srgbClr val="000000"/>
                </a:solidFill>
                <a:cs typeface="Arial" panose="020B0604020202020204" pitchFamily="34" charset="0"/>
              </a:rPr>
              <a:t>ベースでのトラフィック選択</a:t>
            </a:r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5888" name="Group 85"/>
          <p:cNvGrpSpPr>
            <a:grpSpLocks/>
          </p:cNvGrpSpPr>
          <p:nvPr/>
        </p:nvGrpSpPr>
        <p:grpSpPr bwMode="auto">
          <a:xfrm>
            <a:off x="1066800" y="1771650"/>
            <a:ext cx="609600" cy="400050"/>
            <a:chOff x="466725" y="5477256"/>
            <a:chExt cx="1068101" cy="610901"/>
          </a:xfrm>
        </p:grpSpPr>
        <p:pic>
          <p:nvPicPr>
            <p:cNvPr id="35892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5477256"/>
              <a:ext cx="458501" cy="45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3" name="Picture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" y="5629656"/>
              <a:ext cx="458501" cy="45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4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5477256"/>
              <a:ext cx="458501" cy="45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Oval Callout 63"/>
          <p:cNvSpPr>
            <a:spLocks noChangeArrowheads="1"/>
          </p:cNvSpPr>
          <p:nvPr/>
        </p:nvSpPr>
        <p:spPr bwMode="auto">
          <a:xfrm>
            <a:off x="1944688" y="2663859"/>
            <a:ext cx="1576388" cy="366713"/>
          </a:xfrm>
          <a:prstGeom prst="wedgeEllipseCallout">
            <a:avLst>
              <a:gd name="adj1" fmla="val 109536"/>
              <a:gd name="adj2" fmla="val -205632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動的なアプライアンスの障害検知</a:t>
            </a:r>
            <a:endParaRPr lang="en-US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3" name="Oval Callout 62"/>
          <p:cNvSpPr>
            <a:spLocks noChangeArrowheads="1"/>
          </p:cNvSpPr>
          <p:nvPr/>
        </p:nvSpPr>
        <p:spPr bwMode="auto">
          <a:xfrm>
            <a:off x="4140926" y="711943"/>
            <a:ext cx="1578838" cy="342900"/>
          </a:xfrm>
          <a:prstGeom prst="wedgeEllipseCallout">
            <a:avLst>
              <a:gd name="adj1" fmla="val -8801"/>
              <a:gd name="adj2" fmla="val 153162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ロード バランス</a:t>
            </a:r>
            <a:endParaRPr lang="en-US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5891" name="TextBox 3"/>
          <p:cNvSpPr txBox="1">
            <a:spLocks noChangeArrowheads="1"/>
          </p:cNvSpPr>
          <p:nvPr/>
        </p:nvSpPr>
        <p:spPr bwMode="auto">
          <a:xfrm>
            <a:off x="5132578" y="4889584"/>
            <a:ext cx="41008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en-US" sz="105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Note: </a:t>
            </a:r>
            <a:r>
              <a:rPr lang="ja-JP" altLang="en-US" sz="105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各アプライアンス</a:t>
            </a:r>
            <a:r>
              <a:rPr lang="ja-JP" altLang="en-US" sz="105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は</a:t>
            </a:r>
            <a:r>
              <a:rPr lang="en-US" altLang="ja-JP" sz="105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Nexus</a:t>
            </a:r>
            <a:r>
              <a:rPr lang="ja-JP" altLang="en-US" sz="105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に</a:t>
            </a:r>
            <a:r>
              <a:rPr lang="ja-JP" altLang="en-US" sz="105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直接接続される必要はありません</a:t>
            </a:r>
            <a:endParaRPr lang="en-US" altLang="en-US" sz="105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983164" y="3828563"/>
            <a:ext cx="46037" cy="3452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5211764" y="3828563"/>
            <a:ext cx="46037" cy="3452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5440364" y="3828563"/>
            <a:ext cx="46037" cy="3452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2" name="四角形吹き出し 16"/>
          <p:cNvSpPr/>
          <p:nvPr/>
        </p:nvSpPr>
        <p:spPr>
          <a:xfrm>
            <a:off x="37444" y="4257470"/>
            <a:ext cx="5118453" cy="800099"/>
          </a:xfrm>
          <a:prstGeom prst="wedgeRectCallout">
            <a:avLst>
              <a:gd name="adj1" fmla="val 30971"/>
              <a:gd name="adj2" fmla="val -78600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L4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までのロードバランスをハードウェア処理で行うことが可能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シンプ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ルな設定、</a:t>
            </a: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、重み付けバランシング、アプライアンスの障害検知機能など様々な機能を実装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N5k/N7k/N9k</a:t>
            </a:r>
            <a:r>
              <a:rPr kumimoji="1"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で対応</a:t>
            </a:r>
            <a:endParaRPr kumimoji="1"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5" name="Picture 2" descr="\\MV-FS\Projects\Cisco\03_Assets\Icons\Kubrick Icons\Device Icons\Device_server_3156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550670"/>
            <a:ext cx="625005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\\MV-FS\Projects\Cisco\03_Assets\Icons\Kubrick Icons\Device Icons\Device_server_3156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95" y="3533406"/>
            <a:ext cx="625005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\\MV-FS\Projects\Cisco\03_Assets\Icons\Kubrick Icons\Device Icons\Device_server_3156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70" y="3533406"/>
            <a:ext cx="625005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\\MV-FS\Projects\Cisco\03_Assets\Icons\Kubrick Icons\Device Icons\Device_server_3156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35" y="3550669"/>
            <a:ext cx="625005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59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  <p:bldP spid="64" grpId="0" animBg="1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228600" y="4529470"/>
            <a:ext cx="8610600" cy="437152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2" name="fp RECATNGLE"/>
          <p:cNvSpPr/>
          <p:nvPr/>
        </p:nvSpPr>
        <p:spPr>
          <a:xfrm>
            <a:off x="3276601" y="1307793"/>
            <a:ext cx="5562599" cy="2146231"/>
          </a:xfrm>
          <a:prstGeom prst="roundRect">
            <a:avLst/>
          </a:prstGeom>
          <a:gradFill rotWithShape="1">
            <a:gsLst>
              <a:gs pos="0">
                <a:srgbClr val="0096D6">
                  <a:shade val="51000"/>
                  <a:satMod val="130000"/>
                  <a:alpha val="20000"/>
                </a:srgbClr>
              </a:gs>
              <a:gs pos="80000">
                <a:srgbClr val="0096D6">
                  <a:shade val="93000"/>
                  <a:satMod val="130000"/>
                  <a:alpha val="20000"/>
                </a:srgbClr>
              </a:gs>
              <a:gs pos="100000">
                <a:srgbClr val="0096D6">
                  <a:shade val="94000"/>
                  <a:satMod val="135000"/>
                  <a:alpha val="2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32" tIns="45716" rIns="91432" bIns="45716" anchor="ctr"/>
          <a:lstStyle/>
          <a:p>
            <a:pPr algn="ctr" defTabSz="457162"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2" name="batstuff minus spine 1"/>
          <p:cNvSpPr/>
          <p:nvPr/>
        </p:nvSpPr>
        <p:spPr>
          <a:xfrm>
            <a:off x="3610785" y="1664510"/>
            <a:ext cx="4754563" cy="1653779"/>
          </a:xfrm>
          <a:custGeom>
            <a:avLst/>
            <a:gdLst>
              <a:gd name="connsiteX0" fmla="*/ 0 w 2627716"/>
              <a:gd name="connsiteY0" fmla="*/ 174889 h 1049311"/>
              <a:gd name="connsiteX1" fmla="*/ 174889 w 2627716"/>
              <a:gd name="connsiteY1" fmla="*/ 0 h 1049311"/>
              <a:gd name="connsiteX2" fmla="*/ 2452827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8" fmla="*/ 0 w 2627716"/>
              <a:gd name="connsiteY8" fmla="*/ 174889 h 1049311"/>
              <a:gd name="connsiteX0" fmla="*/ 0 w 2627716"/>
              <a:gd name="connsiteY0" fmla="*/ 174889 h 1049311"/>
              <a:gd name="connsiteX1" fmla="*/ 1124267 w 2627716"/>
              <a:gd name="connsiteY1" fmla="*/ 0 h 1049311"/>
              <a:gd name="connsiteX2" fmla="*/ 2452827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8" fmla="*/ 0 w 2627716"/>
              <a:gd name="connsiteY8" fmla="*/ 174889 h 1049311"/>
              <a:gd name="connsiteX0" fmla="*/ 0 w 2627716"/>
              <a:gd name="connsiteY0" fmla="*/ 174889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8" fmla="*/ 0 w 2627716"/>
              <a:gd name="connsiteY8" fmla="*/ 174889 h 1049311"/>
              <a:gd name="connsiteX0" fmla="*/ 0 w 2692674"/>
              <a:gd name="connsiteY0" fmla="*/ 684555 h 1049311"/>
              <a:gd name="connsiteX1" fmla="*/ 1189225 w 2692674"/>
              <a:gd name="connsiteY1" fmla="*/ 0 h 1049311"/>
              <a:gd name="connsiteX2" fmla="*/ 1558414 w 2692674"/>
              <a:gd name="connsiteY2" fmla="*/ 0 h 1049311"/>
              <a:gd name="connsiteX3" fmla="*/ 2692674 w 2692674"/>
              <a:gd name="connsiteY3" fmla="*/ 174889 h 1049311"/>
              <a:gd name="connsiteX4" fmla="*/ 2692674 w 2692674"/>
              <a:gd name="connsiteY4" fmla="*/ 874422 h 1049311"/>
              <a:gd name="connsiteX5" fmla="*/ 2517785 w 2692674"/>
              <a:gd name="connsiteY5" fmla="*/ 1049311 h 1049311"/>
              <a:gd name="connsiteX6" fmla="*/ 239847 w 2692674"/>
              <a:gd name="connsiteY6" fmla="*/ 1049311 h 1049311"/>
              <a:gd name="connsiteX7" fmla="*/ 64958 w 2692674"/>
              <a:gd name="connsiteY7" fmla="*/ 874422 h 1049311"/>
              <a:gd name="connsiteX8" fmla="*/ 0 w 2692674"/>
              <a:gd name="connsiteY8" fmla="*/ 684555 h 1049311"/>
              <a:gd name="connsiteX0" fmla="*/ 0 w 2627716"/>
              <a:gd name="connsiteY0" fmla="*/ 874422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0" fmla="*/ 0 w 2627716"/>
              <a:gd name="connsiteY0" fmla="*/ 874422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874422 h 1049311"/>
              <a:gd name="connsiteX4" fmla="*/ 2452827 w 2627716"/>
              <a:gd name="connsiteY4" fmla="*/ 1049311 h 1049311"/>
              <a:gd name="connsiteX5" fmla="*/ 174889 w 2627716"/>
              <a:gd name="connsiteY5" fmla="*/ 1049311 h 1049311"/>
              <a:gd name="connsiteX6" fmla="*/ 0 w 2627716"/>
              <a:gd name="connsiteY6" fmla="*/ 874422 h 1049311"/>
              <a:gd name="connsiteX0" fmla="*/ 0 w 2627716"/>
              <a:gd name="connsiteY0" fmla="*/ 874422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874422 h 1049311"/>
              <a:gd name="connsiteX4" fmla="*/ 2452827 w 2627716"/>
              <a:gd name="connsiteY4" fmla="*/ 1049311 h 1049311"/>
              <a:gd name="connsiteX5" fmla="*/ 364764 w 2627716"/>
              <a:gd name="connsiteY5" fmla="*/ 899410 h 1049311"/>
              <a:gd name="connsiteX6" fmla="*/ 0 w 2627716"/>
              <a:gd name="connsiteY6" fmla="*/ 874422 h 1049311"/>
              <a:gd name="connsiteX0" fmla="*/ 163833 w 2791549"/>
              <a:gd name="connsiteY0" fmla="*/ 874422 h 1049311"/>
              <a:gd name="connsiteX1" fmla="*/ 1288100 w 2791549"/>
              <a:gd name="connsiteY1" fmla="*/ 0 h 1049311"/>
              <a:gd name="connsiteX2" fmla="*/ 1657289 w 2791549"/>
              <a:gd name="connsiteY2" fmla="*/ 0 h 1049311"/>
              <a:gd name="connsiteX3" fmla="*/ 2791549 w 2791549"/>
              <a:gd name="connsiteY3" fmla="*/ 874422 h 1049311"/>
              <a:gd name="connsiteX4" fmla="*/ 2616660 w 2791549"/>
              <a:gd name="connsiteY4" fmla="*/ 1049311 h 1049311"/>
              <a:gd name="connsiteX5" fmla="*/ 528597 w 2791549"/>
              <a:gd name="connsiteY5" fmla="*/ 899410 h 1049311"/>
              <a:gd name="connsiteX6" fmla="*/ 163833 w 2791549"/>
              <a:gd name="connsiteY6" fmla="*/ 874422 h 1049311"/>
              <a:gd name="connsiteX0" fmla="*/ 3668 w 2631384"/>
              <a:gd name="connsiteY0" fmla="*/ 874422 h 1049311"/>
              <a:gd name="connsiteX1" fmla="*/ 1127935 w 2631384"/>
              <a:gd name="connsiteY1" fmla="*/ 0 h 1049311"/>
              <a:gd name="connsiteX2" fmla="*/ 1497124 w 2631384"/>
              <a:gd name="connsiteY2" fmla="*/ 0 h 1049311"/>
              <a:gd name="connsiteX3" fmla="*/ 2631384 w 2631384"/>
              <a:gd name="connsiteY3" fmla="*/ 874422 h 1049311"/>
              <a:gd name="connsiteX4" fmla="*/ 2456495 w 2631384"/>
              <a:gd name="connsiteY4" fmla="*/ 1049311 h 1049311"/>
              <a:gd name="connsiteX5" fmla="*/ 368432 w 2631384"/>
              <a:gd name="connsiteY5" fmla="*/ 899410 h 1049311"/>
              <a:gd name="connsiteX6" fmla="*/ 3668 w 2631384"/>
              <a:gd name="connsiteY6" fmla="*/ 874422 h 1049311"/>
              <a:gd name="connsiteX0" fmla="*/ 15726 w 2643442"/>
              <a:gd name="connsiteY0" fmla="*/ 874422 h 1049311"/>
              <a:gd name="connsiteX1" fmla="*/ 1139993 w 2643442"/>
              <a:gd name="connsiteY1" fmla="*/ 0 h 1049311"/>
              <a:gd name="connsiteX2" fmla="*/ 1509182 w 2643442"/>
              <a:gd name="connsiteY2" fmla="*/ 0 h 1049311"/>
              <a:gd name="connsiteX3" fmla="*/ 2643442 w 2643442"/>
              <a:gd name="connsiteY3" fmla="*/ 874422 h 1049311"/>
              <a:gd name="connsiteX4" fmla="*/ 2468553 w 2643442"/>
              <a:gd name="connsiteY4" fmla="*/ 1049311 h 1049311"/>
              <a:gd name="connsiteX5" fmla="*/ 380490 w 2643442"/>
              <a:gd name="connsiteY5" fmla="*/ 899410 h 1049311"/>
              <a:gd name="connsiteX6" fmla="*/ 15726 w 2643442"/>
              <a:gd name="connsiteY6" fmla="*/ 874422 h 1049311"/>
              <a:gd name="connsiteX0" fmla="*/ 8106 w 2635822"/>
              <a:gd name="connsiteY0" fmla="*/ 874422 h 1049311"/>
              <a:gd name="connsiteX1" fmla="*/ 1132373 w 2635822"/>
              <a:gd name="connsiteY1" fmla="*/ 0 h 1049311"/>
              <a:gd name="connsiteX2" fmla="*/ 1501562 w 2635822"/>
              <a:gd name="connsiteY2" fmla="*/ 0 h 1049311"/>
              <a:gd name="connsiteX3" fmla="*/ 2635822 w 2635822"/>
              <a:gd name="connsiteY3" fmla="*/ 874422 h 1049311"/>
              <a:gd name="connsiteX4" fmla="*/ 2460933 w 2635822"/>
              <a:gd name="connsiteY4" fmla="*/ 1049311 h 1049311"/>
              <a:gd name="connsiteX5" fmla="*/ 722641 w 2635822"/>
              <a:gd name="connsiteY5" fmla="*/ 844446 h 1049311"/>
              <a:gd name="connsiteX6" fmla="*/ 8106 w 2635822"/>
              <a:gd name="connsiteY6" fmla="*/ 874422 h 1049311"/>
              <a:gd name="connsiteX0" fmla="*/ 8106 w 2635822"/>
              <a:gd name="connsiteY0" fmla="*/ 874422 h 1049311"/>
              <a:gd name="connsiteX1" fmla="*/ 1132373 w 2635822"/>
              <a:gd name="connsiteY1" fmla="*/ 0 h 1049311"/>
              <a:gd name="connsiteX2" fmla="*/ 1501562 w 2635822"/>
              <a:gd name="connsiteY2" fmla="*/ 0 h 1049311"/>
              <a:gd name="connsiteX3" fmla="*/ 2635822 w 2635822"/>
              <a:gd name="connsiteY3" fmla="*/ 874422 h 1049311"/>
              <a:gd name="connsiteX4" fmla="*/ 2460933 w 2635822"/>
              <a:gd name="connsiteY4" fmla="*/ 1049311 h 1049311"/>
              <a:gd name="connsiteX5" fmla="*/ 722641 w 2635822"/>
              <a:gd name="connsiteY5" fmla="*/ 844446 h 1049311"/>
              <a:gd name="connsiteX6" fmla="*/ 8106 w 2635822"/>
              <a:gd name="connsiteY6" fmla="*/ 874422 h 1049311"/>
              <a:gd name="connsiteX0" fmla="*/ 8106 w 2635822"/>
              <a:gd name="connsiteY0" fmla="*/ 874422 h 1049311"/>
              <a:gd name="connsiteX1" fmla="*/ 1132373 w 2635822"/>
              <a:gd name="connsiteY1" fmla="*/ 0 h 1049311"/>
              <a:gd name="connsiteX2" fmla="*/ 1501562 w 2635822"/>
              <a:gd name="connsiteY2" fmla="*/ 0 h 1049311"/>
              <a:gd name="connsiteX3" fmla="*/ 2635822 w 2635822"/>
              <a:gd name="connsiteY3" fmla="*/ 874422 h 1049311"/>
              <a:gd name="connsiteX4" fmla="*/ 2460933 w 2635822"/>
              <a:gd name="connsiteY4" fmla="*/ 1049311 h 1049311"/>
              <a:gd name="connsiteX5" fmla="*/ 722641 w 2635822"/>
              <a:gd name="connsiteY5" fmla="*/ 844446 h 1049311"/>
              <a:gd name="connsiteX6" fmla="*/ 8106 w 2635822"/>
              <a:gd name="connsiteY6" fmla="*/ 874422 h 1049311"/>
              <a:gd name="connsiteX0" fmla="*/ 8106 w 2710467"/>
              <a:gd name="connsiteY0" fmla="*/ 874422 h 1049311"/>
              <a:gd name="connsiteX1" fmla="*/ 1132373 w 2710467"/>
              <a:gd name="connsiteY1" fmla="*/ 0 h 1049311"/>
              <a:gd name="connsiteX2" fmla="*/ 1501562 w 2710467"/>
              <a:gd name="connsiteY2" fmla="*/ 0 h 1049311"/>
              <a:gd name="connsiteX3" fmla="*/ 2710467 w 2710467"/>
              <a:gd name="connsiteY3" fmla="*/ 790446 h 1049311"/>
              <a:gd name="connsiteX4" fmla="*/ 2460933 w 2710467"/>
              <a:gd name="connsiteY4" fmla="*/ 1049311 h 1049311"/>
              <a:gd name="connsiteX5" fmla="*/ 722641 w 2710467"/>
              <a:gd name="connsiteY5" fmla="*/ 844446 h 1049311"/>
              <a:gd name="connsiteX6" fmla="*/ 8106 w 2710467"/>
              <a:gd name="connsiteY6" fmla="*/ 874422 h 1049311"/>
              <a:gd name="connsiteX0" fmla="*/ 8106 w 2710467"/>
              <a:gd name="connsiteY0" fmla="*/ 874422 h 1049311"/>
              <a:gd name="connsiteX1" fmla="*/ 1132373 w 2710467"/>
              <a:gd name="connsiteY1" fmla="*/ 0 h 1049311"/>
              <a:gd name="connsiteX2" fmla="*/ 1501562 w 2710467"/>
              <a:gd name="connsiteY2" fmla="*/ 0 h 1049311"/>
              <a:gd name="connsiteX3" fmla="*/ 2710467 w 2710467"/>
              <a:gd name="connsiteY3" fmla="*/ 790446 h 1049311"/>
              <a:gd name="connsiteX4" fmla="*/ 2460933 w 2710467"/>
              <a:gd name="connsiteY4" fmla="*/ 1049311 h 1049311"/>
              <a:gd name="connsiteX5" fmla="*/ 722641 w 2710467"/>
              <a:gd name="connsiteY5" fmla="*/ 844446 h 1049311"/>
              <a:gd name="connsiteX6" fmla="*/ 8106 w 2710467"/>
              <a:gd name="connsiteY6" fmla="*/ 874422 h 1049311"/>
              <a:gd name="connsiteX0" fmla="*/ 238456 w 2940817"/>
              <a:gd name="connsiteY0" fmla="*/ 874422 h 1060419"/>
              <a:gd name="connsiteX1" fmla="*/ 1362723 w 2940817"/>
              <a:gd name="connsiteY1" fmla="*/ 0 h 1060419"/>
              <a:gd name="connsiteX2" fmla="*/ 1731912 w 2940817"/>
              <a:gd name="connsiteY2" fmla="*/ 0 h 1060419"/>
              <a:gd name="connsiteX3" fmla="*/ 2940817 w 2940817"/>
              <a:gd name="connsiteY3" fmla="*/ 790446 h 1060419"/>
              <a:gd name="connsiteX4" fmla="*/ 2691283 w 2940817"/>
              <a:gd name="connsiteY4" fmla="*/ 1049311 h 1060419"/>
              <a:gd name="connsiteX5" fmla="*/ 952991 w 2940817"/>
              <a:gd name="connsiteY5" fmla="*/ 844446 h 1060419"/>
              <a:gd name="connsiteX6" fmla="*/ 238456 w 2940817"/>
              <a:gd name="connsiteY6" fmla="*/ 874422 h 1060419"/>
              <a:gd name="connsiteX0" fmla="*/ 238456 w 2940817"/>
              <a:gd name="connsiteY0" fmla="*/ 874422 h 1060419"/>
              <a:gd name="connsiteX1" fmla="*/ 1362723 w 2940817"/>
              <a:gd name="connsiteY1" fmla="*/ 0 h 1060419"/>
              <a:gd name="connsiteX2" fmla="*/ 1731912 w 2940817"/>
              <a:gd name="connsiteY2" fmla="*/ 0 h 1060419"/>
              <a:gd name="connsiteX3" fmla="*/ 2940817 w 2940817"/>
              <a:gd name="connsiteY3" fmla="*/ 790446 h 1060419"/>
              <a:gd name="connsiteX4" fmla="*/ 2691283 w 2940817"/>
              <a:gd name="connsiteY4" fmla="*/ 1049311 h 1060419"/>
              <a:gd name="connsiteX5" fmla="*/ 952991 w 2940817"/>
              <a:gd name="connsiteY5" fmla="*/ 844446 h 1060419"/>
              <a:gd name="connsiteX6" fmla="*/ 238456 w 2940817"/>
              <a:gd name="connsiteY6" fmla="*/ 874422 h 1060419"/>
              <a:gd name="connsiteX0" fmla="*/ 150637 w 2852998"/>
              <a:gd name="connsiteY0" fmla="*/ 874422 h 1049311"/>
              <a:gd name="connsiteX1" fmla="*/ 1274904 w 2852998"/>
              <a:gd name="connsiteY1" fmla="*/ 0 h 1049311"/>
              <a:gd name="connsiteX2" fmla="*/ 1644093 w 2852998"/>
              <a:gd name="connsiteY2" fmla="*/ 0 h 1049311"/>
              <a:gd name="connsiteX3" fmla="*/ 2852998 w 2852998"/>
              <a:gd name="connsiteY3" fmla="*/ 790446 h 1049311"/>
              <a:gd name="connsiteX4" fmla="*/ 2603464 w 2852998"/>
              <a:gd name="connsiteY4" fmla="*/ 1049311 h 1049311"/>
              <a:gd name="connsiteX5" fmla="*/ 865172 w 2852998"/>
              <a:gd name="connsiteY5" fmla="*/ 844446 h 1049311"/>
              <a:gd name="connsiteX6" fmla="*/ 150637 w 2852998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714535 w 2702361"/>
              <a:gd name="connsiteY5" fmla="*/ 844446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714535 w 2702361"/>
              <a:gd name="connsiteY5" fmla="*/ 844446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714535 w 2702361"/>
              <a:gd name="connsiteY5" fmla="*/ 844446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363901 w 2702361"/>
              <a:gd name="connsiteY5" fmla="*/ 789445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363901 w 2702361"/>
              <a:gd name="connsiteY5" fmla="*/ 789445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363901 w 2702361"/>
              <a:gd name="connsiteY5" fmla="*/ 789445 h 1049311"/>
              <a:gd name="connsiteX6" fmla="*/ 0 w 2702361"/>
              <a:gd name="connsiteY6" fmla="*/ 874422 h 1049311"/>
              <a:gd name="connsiteX0" fmla="*/ 0 w 2702361"/>
              <a:gd name="connsiteY0" fmla="*/ 874422 h 1050503"/>
              <a:gd name="connsiteX1" fmla="*/ 1124267 w 2702361"/>
              <a:gd name="connsiteY1" fmla="*/ 0 h 1050503"/>
              <a:gd name="connsiteX2" fmla="*/ 1493456 w 2702361"/>
              <a:gd name="connsiteY2" fmla="*/ 0 h 1050503"/>
              <a:gd name="connsiteX3" fmla="*/ 2702361 w 2702361"/>
              <a:gd name="connsiteY3" fmla="*/ 790446 h 1050503"/>
              <a:gd name="connsiteX4" fmla="*/ 2452827 w 2702361"/>
              <a:gd name="connsiteY4" fmla="*/ 1049311 h 1050503"/>
              <a:gd name="connsiteX5" fmla="*/ 1049799 w 2702361"/>
              <a:gd name="connsiteY5" fmla="*/ 781555 h 1050503"/>
              <a:gd name="connsiteX6" fmla="*/ 363901 w 2702361"/>
              <a:gd name="connsiteY6" fmla="*/ 789445 h 1050503"/>
              <a:gd name="connsiteX7" fmla="*/ 0 w 2702361"/>
              <a:gd name="connsiteY7" fmla="*/ 874422 h 1050503"/>
              <a:gd name="connsiteX0" fmla="*/ 0 w 2702361"/>
              <a:gd name="connsiteY0" fmla="*/ 874422 h 1105572"/>
              <a:gd name="connsiteX1" fmla="*/ 1124267 w 2702361"/>
              <a:gd name="connsiteY1" fmla="*/ 0 h 1105572"/>
              <a:gd name="connsiteX2" fmla="*/ 1493456 w 2702361"/>
              <a:gd name="connsiteY2" fmla="*/ 0 h 1105572"/>
              <a:gd name="connsiteX3" fmla="*/ 2702361 w 2702361"/>
              <a:gd name="connsiteY3" fmla="*/ 790446 h 1105572"/>
              <a:gd name="connsiteX4" fmla="*/ 2452827 w 2702361"/>
              <a:gd name="connsiteY4" fmla="*/ 1049311 h 1105572"/>
              <a:gd name="connsiteX5" fmla="*/ 1063550 w 2702361"/>
              <a:gd name="connsiteY5" fmla="*/ 1090938 h 1105572"/>
              <a:gd name="connsiteX6" fmla="*/ 363901 w 2702361"/>
              <a:gd name="connsiteY6" fmla="*/ 789445 h 1105572"/>
              <a:gd name="connsiteX7" fmla="*/ 0 w 2702361"/>
              <a:gd name="connsiteY7" fmla="*/ 874422 h 1105572"/>
              <a:gd name="connsiteX0" fmla="*/ 0 w 2702361"/>
              <a:gd name="connsiteY0" fmla="*/ 874422 h 1122254"/>
              <a:gd name="connsiteX1" fmla="*/ 1124267 w 2702361"/>
              <a:gd name="connsiteY1" fmla="*/ 0 h 1122254"/>
              <a:gd name="connsiteX2" fmla="*/ 1493456 w 2702361"/>
              <a:gd name="connsiteY2" fmla="*/ 0 h 1122254"/>
              <a:gd name="connsiteX3" fmla="*/ 2702361 w 2702361"/>
              <a:gd name="connsiteY3" fmla="*/ 790446 h 1122254"/>
              <a:gd name="connsiteX4" fmla="*/ 2452827 w 2702361"/>
              <a:gd name="connsiteY4" fmla="*/ 1049311 h 1122254"/>
              <a:gd name="connsiteX5" fmla="*/ 1063550 w 2702361"/>
              <a:gd name="connsiteY5" fmla="*/ 1090938 h 1122254"/>
              <a:gd name="connsiteX6" fmla="*/ 377651 w 2702361"/>
              <a:gd name="connsiteY6" fmla="*/ 1085078 h 1122254"/>
              <a:gd name="connsiteX7" fmla="*/ 0 w 2702361"/>
              <a:gd name="connsiteY7" fmla="*/ 874422 h 1122254"/>
              <a:gd name="connsiteX0" fmla="*/ 0 w 2757363"/>
              <a:gd name="connsiteY0" fmla="*/ 1073803 h 1138040"/>
              <a:gd name="connsiteX1" fmla="*/ 1179269 w 2757363"/>
              <a:gd name="connsiteY1" fmla="*/ 0 h 1138040"/>
              <a:gd name="connsiteX2" fmla="*/ 1548458 w 2757363"/>
              <a:gd name="connsiteY2" fmla="*/ 0 h 1138040"/>
              <a:gd name="connsiteX3" fmla="*/ 2757363 w 2757363"/>
              <a:gd name="connsiteY3" fmla="*/ 790446 h 1138040"/>
              <a:gd name="connsiteX4" fmla="*/ 2507829 w 2757363"/>
              <a:gd name="connsiteY4" fmla="*/ 1049311 h 1138040"/>
              <a:gd name="connsiteX5" fmla="*/ 1118552 w 2757363"/>
              <a:gd name="connsiteY5" fmla="*/ 1090938 h 1138040"/>
              <a:gd name="connsiteX6" fmla="*/ 432653 w 2757363"/>
              <a:gd name="connsiteY6" fmla="*/ 1085078 h 1138040"/>
              <a:gd name="connsiteX7" fmla="*/ 0 w 2757363"/>
              <a:gd name="connsiteY7" fmla="*/ 1073803 h 1138040"/>
              <a:gd name="connsiteX0" fmla="*/ 0 w 2757363"/>
              <a:gd name="connsiteY0" fmla="*/ 1083824 h 1148061"/>
              <a:gd name="connsiteX1" fmla="*/ 1117392 w 2757363"/>
              <a:gd name="connsiteY1" fmla="*/ 175026 h 1148061"/>
              <a:gd name="connsiteX2" fmla="*/ 1548458 w 2757363"/>
              <a:gd name="connsiteY2" fmla="*/ 10021 h 1148061"/>
              <a:gd name="connsiteX3" fmla="*/ 2757363 w 2757363"/>
              <a:gd name="connsiteY3" fmla="*/ 800467 h 1148061"/>
              <a:gd name="connsiteX4" fmla="*/ 2507829 w 2757363"/>
              <a:gd name="connsiteY4" fmla="*/ 1059332 h 1148061"/>
              <a:gd name="connsiteX5" fmla="*/ 1118552 w 2757363"/>
              <a:gd name="connsiteY5" fmla="*/ 1100959 h 1148061"/>
              <a:gd name="connsiteX6" fmla="*/ 432653 w 2757363"/>
              <a:gd name="connsiteY6" fmla="*/ 1095099 h 1148061"/>
              <a:gd name="connsiteX7" fmla="*/ 0 w 2757363"/>
              <a:gd name="connsiteY7" fmla="*/ 1083824 h 1148061"/>
              <a:gd name="connsiteX0" fmla="*/ 0 w 2757363"/>
              <a:gd name="connsiteY0" fmla="*/ 1083824 h 1148061"/>
              <a:gd name="connsiteX1" fmla="*/ 1132301 w 2757363"/>
              <a:gd name="connsiteY1" fmla="*/ 207185 h 1148061"/>
              <a:gd name="connsiteX2" fmla="*/ 1117392 w 2757363"/>
              <a:gd name="connsiteY2" fmla="*/ 175026 h 1148061"/>
              <a:gd name="connsiteX3" fmla="*/ 1548458 w 2757363"/>
              <a:gd name="connsiteY3" fmla="*/ 10021 h 1148061"/>
              <a:gd name="connsiteX4" fmla="*/ 2757363 w 2757363"/>
              <a:gd name="connsiteY4" fmla="*/ 800467 h 1148061"/>
              <a:gd name="connsiteX5" fmla="*/ 2507829 w 2757363"/>
              <a:gd name="connsiteY5" fmla="*/ 1059332 h 1148061"/>
              <a:gd name="connsiteX6" fmla="*/ 1118552 w 2757363"/>
              <a:gd name="connsiteY6" fmla="*/ 1100959 h 1148061"/>
              <a:gd name="connsiteX7" fmla="*/ 432653 w 2757363"/>
              <a:gd name="connsiteY7" fmla="*/ 1095099 h 1148061"/>
              <a:gd name="connsiteX8" fmla="*/ 0 w 2757363"/>
              <a:gd name="connsiteY8" fmla="*/ 1083824 h 1148061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20957 w 2757363"/>
              <a:gd name="connsiteY3" fmla="*/ 5714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20957 w 2757363"/>
              <a:gd name="connsiteY3" fmla="*/ 5714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75958 w 2757363"/>
              <a:gd name="connsiteY3" fmla="*/ 7089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75958 w 2757363"/>
              <a:gd name="connsiteY3" fmla="*/ 7089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7595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6220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6220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6220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68250 h 1032487"/>
              <a:gd name="connsiteX1" fmla="*/ 1132301 w 2757363"/>
              <a:gd name="connsiteY1" fmla="*/ 91611 h 1032487"/>
              <a:gd name="connsiteX2" fmla="*/ 1562208 w 2757363"/>
              <a:gd name="connsiteY2" fmla="*/ 93827 h 1032487"/>
              <a:gd name="connsiteX3" fmla="*/ 2757363 w 2757363"/>
              <a:gd name="connsiteY3" fmla="*/ 684893 h 1032487"/>
              <a:gd name="connsiteX4" fmla="*/ 2507829 w 2757363"/>
              <a:gd name="connsiteY4" fmla="*/ 943758 h 1032487"/>
              <a:gd name="connsiteX5" fmla="*/ 1118552 w 2757363"/>
              <a:gd name="connsiteY5" fmla="*/ 985385 h 1032487"/>
              <a:gd name="connsiteX6" fmla="*/ 432653 w 2757363"/>
              <a:gd name="connsiteY6" fmla="*/ 979525 h 1032487"/>
              <a:gd name="connsiteX7" fmla="*/ 0 w 2757363"/>
              <a:gd name="connsiteY7" fmla="*/ 968250 h 1032487"/>
              <a:gd name="connsiteX0" fmla="*/ 0 w 2757363"/>
              <a:gd name="connsiteY0" fmla="*/ 894952 h 959189"/>
              <a:gd name="connsiteX1" fmla="*/ 1132301 w 2757363"/>
              <a:gd name="connsiteY1" fmla="*/ 18313 h 959189"/>
              <a:gd name="connsiteX2" fmla="*/ 1562208 w 2757363"/>
              <a:gd name="connsiteY2" fmla="*/ 20529 h 959189"/>
              <a:gd name="connsiteX3" fmla="*/ 2757363 w 2757363"/>
              <a:gd name="connsiteY3" fmla="*/ 611595 h 959189"/>
              <a:gd name="connsiteX4" fmla="*/ 2507829 w 2757363"/>
              <a:gd name="connsiteY4" fmla="*/ 870460 h 959189"/>
              <a:gd name="connsiteX5" fmla="*/ 1118552 w 2757363"/>
              <a:gd name="connsiteY5" fmla="*/ 912087 h 959189"/>
              <a:gd name="connsiteX6" fmla="*/ 432653 w 2757363"/>
              <a:gd name="connsiteY6" fmla="*/ 906227 h 959189"/>
              <a:gd name="connsiteX7" fmla="*/ 0 w 2757363"/>
              <a:gd name="connsiteY7" fmla="*/ 894952 h 959189"/>
              <a:gd name="connsiteX0" fmla="*/ 0 w 2757363"/>
              <a:gd name="connsiteY0" fmla="*/ 876639 h 940876"/>
              <a:gd name="connsiteX1" fmla="*/ 1132301 w 2757363"/>
              <a:gd name="connsiteY1" fmla="*/ 0 h 940876"/>
              <a:gd name="connsiteX2" fmla="*/ 1562208 w 2757363"/>
              <a:gd name="connsiteY2" fmla="*/ 2216 h 940876"/>
              <a:gd name="connsiteX3" fmla="*/ 2757363 w 2757363"/>
              <a:gd name="connsiteY3" fmla="*/ 593282 h 940876"/>
              <a:gd name="connsiteX4" fmla="*/ 2507829 w 2757363"/>
              <a:gd name="connsiteY4" fmla="*/ 852147 h 940876"/>
              <a:gd name="connsiteX5" fmla="*/ 1118552 w 2757363"/>
              <a:gd name="connsiteY5" fmla="*/ 893774 h 940876"/>
              <a:gd name="connsiteX6" fmla="*/ 432653 w 2757363"/>
              <a:gd name="connsiteY6" fmla="*/ 887914 h 940876"/>
              <a:gd name="connsiteX7" fmla="*/ 0 w 2757363"/>
              <a:gd name="connsiteY7" fmla="*/ 876639 h 940876"/>
              <a:gd name="connsiteX0" fmla="*/ 15573 w 2772936"/>
              <a:gd name="connsiteY0" fmla="*/ 876639 h 940876"/>
              <a:gd name="connsiteX1" fmla="*/ 1147874 w 2772936"/>
              <a:gd name="connsiteY1" fmla="*/ 0 h 940876"/>
              <a:gd name="connsiteX2" fmla="*/ 1577781 w 2772936"/>
              <a:gd name="connsiteY2" fmla="*/ 2216 h 940876"/>
              <a:gd name="connsiteX3" fmla="*/ 2772936 w 2772936"/>
              <a:gd name="connsiteY3" fmla="*/ 593282 h 940876"/>
              <a:gd name="connsiteX4" fmla="*/ 2523402 w 2772936"/>
              <a:gd name="connsiteY4" fmla="*/ 852147 h 940876"/>
              <a:gd name="connsiteX5" fmla="*/ 1134125 w 2772936"/>
              <a:gd name="connsiteY5" fmla="*/ 893774 h 940876"/>
              <a:gd name="connsiteX6" fmla="*/ 448226 w 2772936"/>
              <a:gd name="connsiteY6" fmla="*/ 887914 h 940876"/>
              <a:gd name="connsiteX7" fmla="*/ 15573 w 2772936"/>
              <a:gd name="connsiteY7" fmla="*/ 876639 h 940876"/>
              <a:gd name="connsiteX0" fmla="*/ 15573 w 2772936"/>
              <a:gd name="connsiteY0" fmla="*/ 876639 h 928970"/>
              <a:gd name="connsiteX1" fmla="*/ 1147874 w 2772936"/>
              <a:gd name="connsiteY1" fmla="*/ 0 h 928970"/>
              <a:gd name="connsiteX2" fmla="*/ 1577781 w 2772936"/>
              <a:gd name="connsiteY2" fmla="*/ 2216 h 928970"/>
              <a:gd name="connsiteX3" fmla="*/ 2772936 w 2772936"/>
              <a:gd name="connsiteY3" fmla="*/ 593282 h 928970"/>
              <a:gd name="connsiteX4" fmla="*/ 2523402 w 2772936"/>
              <a:gd name="connsiteY4" fmla="*/ 852147 h 928970"/>
              <a:gd name="connsiteX5" fmla="*/ 1134125 w 2772936"/>
              <a:gd name="connsiteY5" fmla="*/ 893774 h 928970"/>
              <a:gd name="connsiteX6" fmla="*/ 448226 w 2772936"/>
              <a:gd name="connsiteY6" fmla="*/ 887914 h 928970"/>
              <a:gd name="connsiteX7" fmla="*/ 15573 w 2772936"/>
              <a:gd name="connsiteY7" fmla="*/ 876639 h 928970"/>
              <a:gd name="connsiteX0" fmla="*/ 15573 w 2772936"/>
              <a:gd name="connsiteY0" fmla="*/ 876639 h 928970"/>
              <a:gd name="connsiteX1" fmla="*/ 1147874 w 2772936"/>
              <a:gd name="connsiteY1" fmla="*/ 0 h 928970"/>
              <a:gd name="connsiteX2" fmla="*/ 1577781 w 2772936"/>
              <a:gd name="connsiteY2" fmla="*/ 2216 h 928970"/>
              <a:gd name="connsiteX3" fmla="*/ 2772936 w 2772936"/>
              <a:gd name="connsiteY3" fmla="*/ 593282 h 928970"/>
              <a:gd name="connsiteX4" fmla="*/ 2523402 w 2772936"/>
              <a:gd name="connsiteY4" fmla="*/ 852147 h 928970"/>
              <a:gd name="connsiteX5" fmla="*/ 1134125 w 2772936"/>
              <a:gd name="connsiteY5" fmla="*/ 893774 h 928970"/>
              <a:gd name="connsiteX6" fmla="*/ 448226 w 2772936"/>
              <a:gd name="connsiteY6" fmla="*/ 887914 h 928970"/>
              <a:gd name="connsiteX7" fmla="*/ 15573 w 2772936"/>
              <a:gd name="connsiteY7" fmla="*/ 876639 h 928970"/>
              <a:gd name="connsiteX0" fmla="*/ 15573 w 2772936"/>
              <a:gd name="connsiteY0" fmla="*/ 876639 h 908408"/>
              <a:gd name="connsiteX1" fmla="*/ 1147874 w 2772936"/>
              <a:gd name="connsiteY1" fmla="*/ 0 h 908408"/>
              <a:gd name="connsiteX2" fmla="*/ 1577781 w 2772936"/>
              <a:gd name="connsiteY2" fmla="*/ 2216 h 908408"/>
              <a:gd name="connsiteX3" fmla="*/ 2772936 w 2772936"/>
              <a:gd name="connsiteY3" fmla="*/ 593282 h 908408"/>
              <a:gd name="connsiteX4" fmla="*/ 2523402 w 2772936"/>
              <a:gd name="connsiteY4" fmla="*/ 852147 h 908408"/>
              <a:gd name="connsiteX5" fmla="*/ 1134125 w 2772936"/>
              <a:gd name="connsiteY5" fmla="*/ 893774 h 908408"/>
              <a:gd name="connsiteX6" fmla="*/ 448226 w 2772936"/>
              <a:gd name="connsiteY6" fmla="*/ 887914 h 908408"/>
              <a:gd name="connsiteX7" fmla="*/ 15573 w 2772936"/>
              <a:gd name="connsiteY7" fmla="*/ 876639 h 908408"/>
              <a:gd name="connsiteX0" fmla="*/ 15573 w 2772936"/>
              <a:gd name="connsiteY0" fmla="*/ 876639 h 908408"/>
              <a:gd name="connsiteX1" fmla="*/ 1147874 w 2772936"/>
              <a:gd name="connsiteY1" fmla="*/ 0 h 908408"/>
              <a:gd name="connsiteX2" fmla="*/ 1577781 w 2772936"/>
              <a:gd name="connsiteY2" fmla="*/ 2216 h 908408"/>
              <a:gd name="connsiteX3" fmla="*/ 2772936 w 2772936"/>
              <a:gd name="connsiteY3" fmla="*/ 593282 h 908408"/>
              <a:gd name="connsiteX4" fmla="*/ 2523402 w 2772936"/>
              <a:gd name="connsiteY4" fmla="*/ 852147 h 908408"/>
              <a:gd name="connsiteX5" fmla="*/ 1134125 w 2772936"/>
              <a:gd name="connsiteY5" fmla="*/ 893774 h 908408"/>
              <a:gd name="connsiteX6" fmla="*/ 448226 w 2772936"/>
              <a:gd name="connsiteY6" fmla="*/ 887914 h 908408"/>
              <a:gd name="connsiteX7" fmla="*/ 15573 w 2772936"/>
              <a:gd name="connsiteY7" fmla="*/ 876639 h 908408"/>
              <a:gd name="connsiteX0" fmla="*/ 15573 w 2772936"/>
              <a:gd name="connsiteY0" fmla="*/ 876639 h 908408"/>
              <a:gd name="connsiteX1" fmla="*/ 1147874 w 2772936"/>
              <a:gd name="connsiteY1" fmla="*/ 0 h 908408"/>
              <a:gd name="connsiteX2" fmla="*/ 1577781 w 2772936"/>
              <a:gd name="connsiteY2" fmla="*/ 2216 h 908408"/>
              <a:gd name="connsiteX3" fmla="*/ 2772936 w 2772936"/>
              <a:gd name="connsiteY3" fmla="*/ 593282 h 908408"/>
              <a:gd name="connsiteX4" fmla="*/ 2523402 w 2772936"/>
              <a:gd name="connsiteY4" fmla="*/ 852147 h 908408"/>
              <a:gd name="connsiteX5" fmla="*/ 1134125 w 2772936"/>
              <a:gd name="connsiteY5" fmla="*/ 893774 h 908408"/>
              <a:gd name="connsiteX6" fmla="*/ 448226 w 2772936"/>
              <a:gd name="connsiteY6" fmla="*/ 887914 h 908408"/>
              <a:gd name="connsiteX7" fmla="*/ 15573 w 2772936"/>
              <a:gd name="connsiteY7" fmla="*/ 876639 h 908408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134125 w 2772936"/>
              <a:gd name="connsiteY5" fmla="*/ 893774 h 893774"/>
              <a:gd name="connsiteX6" fmla="*/ 448226 w 2772936"/>
              <a:gd name="connsiteY6" fmla="*/ 887914 h 893774"/>
              <a:gd name="connsiteX7" fmla="*/ 15573 w 2772936"/>
              <a:gd name="connsiteY7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560386 w 2772936"/>
              <a:gd name="connsiteY5" fmla="*/ 886898 h 893774"/>
              <a:gd name="connsiteX6" fmla="*/ 1134125 w 2772936"/>
              <a:gd name="connsiteY6" fmla="*/ 893774 h 893774"/>
              <a:gd name="connsiteX7" fmla="*/ 448226 w 2772936"/>
              <a:gd name="connsiteY7" fmla="*/ 887914 h 893774"/>
              <a:gd name="connsiteX8" fmla="*/ 15573 w 2772936"/>
              <a:gd name="connsiteY8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560386 w 2772936"/>
              <a:gd name="connsiteY5" fmla="*/ 886898 h 893774"/>
              <a:gd name="connsiteX6" fmla="*/ 1134125 w 2772936"/>
              <a:gd name="connsiteY6" fmla="*/ 893774 h 893774"/>
              <a:gd name="connsiteX7" fmla="*/ 448226 w 2772936"/>
              <a:gd name="connsiteY7" fmla="*/ 887914 h 893774"/>
              <a:gd name="connsiteX8" fmla="*/ 15573 w 2772936"/>
              <a:gd name="connsiteY8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560386 w 2772936"/>
              <a:gd name="connsiteY5" fmla="*/ 886898 h 893774"/>
              <a:gd name="connsiteX6" fmla="*/ 1134125 w 2772936"/>
              <a:gd name="connsiteY6" fmla="*/ 893774 h 893774"/>
              <a:gd name="connsiteX7" fmla="*/ 448226 w 2772936"/>
              <a:gd name="connsiteY7" fmla="*/ 887914 h 893774"/>
              <a:gd name="connsiteX8" fmla="*/ 15573 w 2772936"/>
              <a:gd name="connsiteY8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2247904 w 2772936"/>
              <a:gd name="connsiteY5" fmla="*/ 886898 h 893774"/>
              <a:gd name="connsiteX6" fmla="*/ 1560386 w 2772936"/>
              <a:gd name="connsiteY6" fmla="*/ 886898 h 893774"/>
              <a:gd name="connsiteX7" fmla="*/ 1134125 w 2772936"/>
              <a:gd name="connsiteY7" fmla="*/ 893774 h 893774"/>
              <a:gd name="connsiteX8" fmla="*/ 448226 w 2772936"/>
              <a:gd name="connsiteY8" fmla="*/ 887914 h 893774"/>
              <a:gd name="connsiteX9" fmla="*/ 15573 w 2772936"/>
              <a:gd name="connsiteY9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2247904 w 2772936"/>
              <a:gd name="connsiteY5" fmla="*/ 886898 h 893774"/>
              <a:gd name="connsiteX6" fmla="*/ 1560386 w 2772936"/>
              <a:gd name="connsiteY6" fmla="*/ 886898 h 893774"/>
              <a:gd name="connsiteX7" fmla="*/ 1134125 w 2772936"/>
              <a:gd name="connsiteY7" fmla="*/ 893774 h 893774"/>
              <a:gd name="connsiteX8" fmla="*/ 448226 w 2772936"/>
              <a:gd name="connsiteY8" fmla="*/ 887914 h 893774"/>
              <a:gd name="connsiteX9" fmla="*/ 15573 w 2772936"/>
              <a:gd name="connsiteY9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2247904 w 2772936"/>
              <a:gd name="connsiteY5" fmla="*/ 886898 h 893774"/>
              <a:gd name="connsiteX6" fmla="*/ 1560386 w 2772936"/>
              <a:gd name="connsiteY6" fmla="*/ 886898 h 893774"/>
              <a:gd name="connsiteX7" fmla="*/ 1134125 w 2772936"/>
              <a:gd name="connsiteY7" fmla="*/ 893774 h 893774"/>
              <a:gd name="connsiteX8" fmla="*/ 448226 w 2772936"/>
              <a:gd name="connsiteY8" fmla="*/ 887914 h 893774"/>
              <a:gd name="connsiteX9" fmla="*/ 15573 w 2772936"/>
              <a:gd name="connsiteY9" fmla="*/ 876639 h 893774"/>
              <a:gd name="connsiteX0" fmla="*/ 15573 w 2772984"/>
              <a:gd name="connsiteY0" fmla="*/ 876639 h 896230"/>
              <a:gd name="connsiteX1" fmla="*/ 1147874 w 2772984"/>
              <a:gd name="connsiteY1" fmla="*/ 0 h 896230"/>
              <a:gd name="connsiteX2" fmla="*/ 1577781 w 2772984"/>
              <a:gd name="connsiteY2" fmla="*/ 2216 h 896230"/>
              <a:gd name="connsiteX3" fmla="*/ 2772936 w 2772984"/>
              <a:gd name="connsiteY3" fmla="*/ 593282 h 896230"/>
              <a:gd name="connsiteX4" fmla="*/ 2681531 w 2772984"/>
              <a:gd name="connsiteY4" fmla="*/ 893398 h 896230"/>
              <a:gd name="connsiteX5" fmla="*/ 2247904 w 2772984"/>
              <a:gd name="connsiteY5" fmla="*/ 886898 h 896230"/>
              <a:gd name="connsiteX6" fmla="*/ 1560386 w 2772984"/>
              <a:gd name="connsiteY6" fmla="*/ 886898 h 896230"/>
              <a:gd name="connsiteX7" fmla="*/ 1134125 w 2772984"/>
              <a:gd name="connsiteY7" fmla="*/ 893774 h 896230"/>
              <a:gd name="connsiteX8" fmla="*/ 448226 w 2772984"/>
              <a:gd name="connsiteY8" fmla="*/ 887914 h 896230"/>
              <a:gd name="connsiteX9" fmla="*/ 15573 w 2772984"/>
              <a:gd name="connsiteY9" fmla="*/ 876639 h 896230"/>
              <a:gd name="connsiteX0" fmla="*/ 15573 w 2681531"/>
              <a:gd name="connsiteY0" fmla="*/ 876639 h 896230"/>
              <a:gd name="connsiteX1" fmla="*/ 1147874 w 2681531"/>
              <a:gd name="connsiteY1" fmla="*/ 0 h 896230"/>
              <a:gd name="connsiteX2" fmla="*/ 1577781 w 2681531"/>
              <a:gd name="connsiteY2" fmla="*/ 2216 h 896230"/>
              <a:gd name="connsiteX3" fmla="*/ 2681531 w 2681531"/>
              <a:gd name="connsiteY3" fmla="*/ 893398 h 896230"/>
              <a:gd name="connsiteX4" fmla="*/ 2247904 w 2681531"/>
              <a:gd name="connsiteY4" fmla="*/ 886898 h 896230"/>
              <a:gd name="connsiteX5" fmla="*/ 1560386 w 2681531"/>
              <a:gd name="connsiteY5" fmla="*/ 886898 h 896230"/>
              <a:gd name="connsiteX6" fmla="*/ 1134125 w 2681531"/>
              <a:gd name="connsiteY6" fmla="*/ 893774 h 896230"/>
              <a:gd name="connsiteX7" fmla="*/ 448226 w 2681531"/>
              <a:gd name="connsiteY7" fmla="*/ 887914 h 896230"/>
              <a:gd name="connsiteX8" fmla="*/ 15573 w 2681531"/>
              <a:gd name="connsiteY8" fmla="*/ 876639 h 896230"/>
              <a:gd name="connsiteX0" fmla="*/ 15573 w 2696726"/>
              <a:gd name="connsiteY0" fmla="*/ 876639 h 896230"/>
              <a:gd name="connsiteX1" fmla="*/ 1147874 w 2696726"/>
              <a:gd name="connsiteY1" fmla="*/ 0 h 896230"/>
              <a:gd name="connsiteX2" fmla="*/ 1577781 w 2696726"/>
              <a:gd name="connsiteY2" fmla="*/ 2216 h 896230"/>
              <a:gd name="connsiteX3" fmla="*/ 2681531 w 2696726"/>
              <a:gd name="connsiteY3" fmla="*/ 893398 h 896230"/>
              <a:gd name="connsiteX4" fmla="*/ 2247904 w 2696726"/>
              <a:gd name="connsiteY4" fmla="*/ 886898 h 896230"/>
              <a:gd name="connsiteX5" fmla="*/ 1560386 w 2696726"/>
              <a:gd name="connsiteY5" fmla="*/ 886898 h 896230"/>
              <a:gd name="connsiteX6" fmla="*/ 1134125 w 2696726"/>
              <a:gd name="connsiteY6" fmla="*/ 893774 h 896230"/>
              <a:gd name="connsiteX7" fmla="*/ 448226 w 2696726"/>
              <a:gd name="connsiteY7" fmla="*/ 887914 h 896230"/>
              <a:gd name="connsiteX8" fmla="*/ 15573 w 2696726"/>
              <a:gd name="connsiteY8" fmla="*/ 876639 h 896230"/>
              <a:gd name="connsiteX0" fmla="*/ 15573 w 2696726"/>
              <a:gd name="connsiteY0" fmla="*/ 876639 h 893774"/>
              <a:gd name="connsiteX1" fmla="*/ 1147874 w 2696726"/>
              <a:gd name="connsiteY1" fmla="*/ 0 h 893774"/>
              <a:gd name="connsiteX2" fmla="*/ 1577781 w 2696726"/>
              <a:gd name="connsiteY2" fmla="*/ 2216 h 893774"/>
              <a:gd name="connsiteX3" fmla="*/ 2681531 w 2696726"/>
              <a:gd name="connsiteY3" fmla="*/ 893398 h 893774"/>
              <a:gd name="connsiteX4" fmla="*/ 2247904 w 2696726"/>
              <a:gd name="connsiteY4" fmla="*/ 886898 h 893774"/>
              <a:gd name="connsiteX5" fmla="*/ 1560386 w 2696726"/>
              <a:gd name="connsiteY5" fmla="*/ 886898 h 893774"/>
              <a:gd name="connsiteX6" fmla="*/ 1134125 w 2696726"/>
              <a:gd name="connsiteY6" fmla="*/ 893774 h 893774"/>
              <a:gd name="connsiteX7" fmla="*/ 448226 w 2696726"/>
              <a:gd name="connsiteY7" fmla="*/ 887914 h 893774"/>
              <a:gd name="connsiteX8" fmla="*/ 15573 w 2696726"/>
              <a:gd name="connsiteY8" fmla="*/ 876639 h 893774"/>
              <a:gd name="connsiteX0" fmla="*/ 15404 w 2696557"/>
              <a:gd name="connsiteY0" fmla="*/ 876639 h 893774"/>
              <a:gd name="connsiteX1" fmla="*/ 1147705 w 2696557"/>
              <a:gd name="connsiteY1" fmla="*/ 0 h 893774"/>
              <a:gd name="connsiteX2" fmla="*/ 1577612 w 2696557"/>
              <a:gd name="connsiteY2" fmla="*/ 2216 h 893774"/>
              <a:gd name="connsiteX3" fmla="*/ 2681362 w 2696557"/>
              <a:gd name="connsiteY3" fmla="*/ 893398 h 893774"/>
              <a:gd name="connsiteX4" fmla="*/ 2247735 w 2696557"/>
              <a:gd name="connsiteY4" fmla="*/ 886898 h 893774"/>
              <a:gd name="connsiteX5" fmla="*/ 1560217 w 2696557"/>
              <a:gd name="connsiteY5" fmla="*/ 886898 h 893774"/>
              <a:gd name="connsiteX6" fmla="*/ 1133956 w 2696557"/>
              <a:gd name="connsiteY6" fmla="*/ 893774 h 893774"/>
              <a:gd name="connsiteX7" fmla="*/ 448057 w 2696557"/>
              <a:gd name="connsiteY7" fmla="*/ 887914 h 893774"/>
              <a:gd name="connsiteX8" fmla="*/ 15404 w 2696557"/>
              <a:gd name="connsiteY8" fmla="*/ 876639 h 893774"/>
              <a:gd name="connsiteX0" fmla="*/ 15404 w 2696557"/>
              <a:gd name="connsiteY0" fmla="*/ 876639 h 893774"/>
              <a:gd name="connsiteX1" fmla="*/ 1147705 w 2696557"/>
              <a:gd name="connsiteY1" fmla="*/ 0 h 893774"/>
              <a:gd name="connsiteX2" fmla="*/ 1577612 w 2696557"/>
              <a:gd name="connsiteY2" fmla="*/ 2216 h 893774"/>
              <a:gd name="connsiteX3" fmla="*/ 2681362 w 2696557"/>
              <a:gd name="connsiteY3" fmla="*/ 893398 h 893774"/>
              <a:gd name="connsiteX4" fmla="*/ 2247735 w 2696557"/>
              <a:gd name="connsiteY4" fmla="*/ 886898 h 893774"/>
              <a:gd name="connsiteX5" fmla="*/ 1560217 w 2696557"/>
              <a:gd name="connsiteY5" fmla="*/ 886898 h 893774"/>
              <a:gd name="connsiteX6" fmla="*/ 1133956 w 2696557"/>
              <a:gd name="connsiteY6" fmla="*/ 893774 h 893774"/>
              <a:gd name="connsiteX7" fmla="*/ 448057 w 2696557"/>
              <a:gd name="connsiteY7" fmla="*/ 887914 h 893774"/>
              <a:gd name="connsiteX8" fmla="*/ 15404 w 2696557"/>
              <a:gd name="connsiteY8" fmla="*/ 876639 h 893774"/>
              <a:gd name="connsiteX0" fmla="*/ 15404 w 2695292"/>
              <a:gd name="connsiteY0" fmla="*/ 876639 h 893774"/>
              <a:gd name="connsiteX1" fmla="*/ 1147705 w 2695292"/>
              <a:gd name="connsiteY1" fmla="*/ 0 h 893774"/>
              <a:gd name="connsiteX2" fmla="*/ 1577612 w 2695292"/>
              <a:gd name="connsiteY2" fmla="*/ 2216 h 893774"/>
              <a:gd name="connsiteX3" fmla="*/ 2681362 w 2695292"/>
              <a:gd name="connsiteY3" fmla="*/ 893398 h 893774"/>
              <a:gd name="connsiteX4" fmla="*/ 2247735 w 2695292"/>
              <a:gd name="connsiteY4" fmla="*/ 886898 h 893774"/>
              <a:gd name="connsiteX5" fmla="*/ 1560217 w 2695292"/>
              <a:gd name="connsiteY5" fmla="*/ 886898 h 893774"/>
              <a:gd name="connsiteX6" fmla="*/ 1133956 w 2695292"/>
              <a:gd name="connsiteY6" fmla="*/ 893774 h 893774"/>
              <a:gd name="connsiteX7" fmla="*/ 448057 w 2695292"/>
              <a:gd name="connsiteY7" fmla="*/ 887914 h 893774"/>
              <a:gd name="connsiteX8" fmla="*/ 15404 w 2695292"/>
              <a:gd name="connsiteY8" fmla="*/ 876639 h 893774"/>
              <a:gd name="connsiteX0" fmla="*/ 15404 w 2695292"/>
              <a:gd name="connsiteY0" fmla="*/ 876639 h 893774"/>
              <a:gd name="connsiteX1" fmla="*/ 1147705 w 2695292"/>
              <a:gd name="connsiteY1" fmla="*/ 0 h 893774"/>
              <a:gd name="connsiteX2" fmla="*/ 1577612 w 2695292"/>
              <a:gd name="connsiteY2" fmla="*/ 2216 h 893774"/>
              <a:gd name="connsiteX3" fmla="*/ 2681362 w 2695292"/>
              <a:gd name="connsiteY3" fmla="*/ 893398 h 893774"/>
              <a:gd name="connsiteX4" fmla="*/ 2247735 w 2695292"/>
              <a:gd name="connsiteY4" fmla="*/ 886898 h 893774"/>
              <a:gd name="connsiteX5" fmla="*/ 1560217 w 2695292"/>
              <a:gd name="connsiteY5" fmla="*/ 886898 h 893774"/>
              <a:gd name="connsiteX6" fmla="*/ 1133956 w 2695292"/>
              <a:gd name="connsiteY6" fmla="*/ 893774 h 893774"/>
              <a:gd name="connsiteX7" fmla="*/ 448057 w 2695292"/>
              <a:gd name="connsiteY7" fmla="*/ 887914 h 893774"/>
              <a:gd name="connsiteX8" fmla="*/ 15404 w 2695292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54548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54548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54548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705363"/>
              <a:gd name="connsiteY0" fmla="*/ 876639 h 893774"/>
              <a:gd name="connsiteX1" fmla="*/ 1148911 w 2705363"/>
              <a:gd name="connsiteY1" fmla="*/ 0 h 893774"/>
              <a:gd name="connsiteX2" fmla="*/ 1578818 w 2705363"/>
              <a:gd name="connsiteY2" fmla="*/ 2216 h 893774"/>
              <a:gd name="connsiteX3" fmla="*/ 2682568 w 2705363"/>
              <a:gd name="connsiteY3" fmla="*/ 893398 h 893774"/>
              <a:gd name="connsiteX4" fmla="*/ 2248941 w 2705363"/>
              <a:gd name="connsiteY4" fmla="*/ 886898 h 893774"/>
              <a:gd name="connsiteX5" fmla="*/ 1582049 w 2705363"/>
              <a:gd name="connsiteY5" fmla="*/ 880023 h 893774"/>
              <a:gd name="connsiteX6" fmla="*/ 1121412 w 2705363"/>
              <a:gd name="connsiteY6" fmla="*/ 893774 h 893774"/>
              <a:gd name="connsiteX7" fmla="*/ 449263 w 2705363"/>
              <a:gd name="connsiteY7" fmla="*/ 887914 h 893774"/>
              <a:gd name="connsiteX8" fmla="*/ 16610 w 2705363"/>
              <a:gd name="connsiteY8" fmla="*/ 876639 h 893774"/>
              <a:gd name="connsiteX0" fmla="*/ 16610 w 2705363"/>
              <a:gd name="connsiteY0" fmla="*/ 876639 h 893774"/>
              <a:gd name="connsiteX1" fmla="*/ 1148911 w 2705363"/>
              <a:gd name="connsiteY1" fmla="*/ 0 h 893774"/>
              <a:gd name="connsiteX2" fmla="*/ 1578818 w 2705363"/>
              <a:gd name="connsiteY2" fmla="*/ 2216 h 893774"/>
              <a:gd name="connsiteX3" fmla="*/ 2682568 w 2705363"/>
              <a:gd name="connsiteY3" fmla="*/ 893398 h 893774"/>
              <a:gd name="connsiteX4" fmla="*/ 2248941 w 2705363"/>
              <a:gd name="connsiteY4" fmla="*/ 886898 h 893774"/>
              <a:gd name="connsiteX5" fmla="*/ 1582049 w 2705363"/>
              <a:gd name="connsiteY5" fmla="*/ 880023 h 893774"/>
              <a:gd name="connsiteX6" fmla="*/ 1121412 w 2705363"/>
              <a:gd name="connsiteY6" fmla="*/ 893774 h 893774"/>
              <a:gd name="connsiteX7" fmla="*/ 449263 w 2705363"/>
              <a:gd name="connsiteY7" fmla="*/ 887914 h 893774"/>
              <a:gd name="connsiteX8" fmla="*/ 16610 w 2705363"/>
              <a:gd name="connsiteY8" fmla="*/ 876639 h 893774"/>
              <a:gd name="connsiteX0" fmla="*/ 16610 w 2715472"/>
              <a:gd name="connsiteY0" fmla="*/ 973814 h 990949"/>
              <a:gd name="connsiteX1" fmla="*/ 1148911 w 2715472"/>
              <a:gd name="connsiteY1" fmla="*/ 97175 h 990949"/>
              <a:gd name="connsiteX2" fmla="*/ 1976383 w 2715472"/>
              <a:gd name="connsiteY2" fmla="*/ 0 h 990949"/>
              <a:gd name="connsiteX3" fmla="*/ 2682568 w 2715472"/>
              <a:gd name="connsiteY3" fmla="*/ 990573 h 990949"/>
              <a:gd name="connsiteX4" fmla="*/ 2248941 w 2715472"/>
              <a:gd name="connsiteY4" fmla="*/ 984073 h 990949"/>
              <a:gd name="connsiteX5" fmla="*/ 1582049 w 2715472"/>
              <a:gd name="connsiteY5" fmla="*/ 977198 h 990949"/>
              <a:gd name="connsiteX6" fmla="*/ 1121412 w 2715472"/>
              <a:gd name="connsiteY6" fmla="*/ 990949 h 990949"/>
              <a:gd name="connsiteX7" fmla="*/ 449263 w 2715472"/>
              <a:gd name="connsiteY7" fmla="*/ 985089 h 990949"/>
              <a:gd name="connsiteX8" fmla="*/ 16610 w 2715472"/>
              <a:gd name="connsiteY8" fmla="*/ 973814 h 990949"/>
              <a:gd name="connsiteX0" fmla="*/ 13473 w 2712335"/>
              <a:gd name="connsiteY0" fmla="*/ 973814 h 990949"/>
              <a:gd name="connsiteX1" fmla="*/ 1434008 w 2712335"/>
              <a:gd name="connsiteY1" fmla="*/ 37540 h 990949"/>
              <a:gd name="connsiteX2" fmla="*/ 1973246 w 2712335"/>
              <a:gd name="connsiteY2" fmla="*/ 0 h 990949"/>
              <a:gd name="connsiteX3" fmla="*/ 2679431 w 2712335"/>
              <a:gd name="connsiteY3" fmla="*/ 990573 h 990949"/>
              <a:gd name="connsiteX4" fmla="*/ 2245804 w 2712335"/>
              <a:gd name="connsiteY4" fmla="*/ 984073 h 990949"/>
              <a:gd name="connsiteX5" fmla="*/ 1578912 w 2712335"/>
              <a:gd name="connsiteY5" fmla="*/ 977198 h 990949"/>
              <a:gd name="connsiteX6" fmla="*/ 1118275 w 2712335"/>
              <a:gd name="connsiteY6" fmla="*/ 990949 h 990949"/>
              <a:gd name="connsiteX7" fmla="*/ 446126 w 2712335"/>
              <a:gd name="connsiteY7" fmla="*/ 985089 h 990949"/>
              <a:gd name="connsiteX8" fmla="*/ 13473 w 2712335"/>
              <a:gd name="connsiteY8" fmla="*/ 973814 h 990949"/>
              <a:gd name="connsiteX0" fmla="*/ 0 w 2698862"/>
              <a:gd name="connsiteY0" fmla="*/ 1002590 h 1019725"/>
              <a:gd name="connsiteX1" fmla="*/ 825384 w 2698862"/>
              <a:gd name="connsiteY1" fmla="*/ 58292 h 1019725"/>
              <a:gd name="connsiteX2" fmla="*/ 1420535 w 2698862"/>
              <a:gd name="connsiteY2" fmla="*/ 66316 h 1019725"/>
              <a:gd name="connsiteX3" fmla="*/ 1959773 w 2698862"/>
              <a:gd name="connsiteY3" fmla="*/ 28776 h 1019725"/>
              <a:gd name="connsiteX4" fmla="*/ 2665958 w 2698862"/>
              <a:gd name="connsiteY4" fmla="*/ 1019349 h 1019725"/>
              <a:gd name="connsiteX5" fmla="*/ 2232331 w 2698862"/>
              <a:gd name="connsiteY5" fmla="*/ 1012849 h 1019725"/>
              <a:gd name="connsiteX6" fmla="*/ 1565439 w 2698862"/>
              <a:gd name="connsiteY6" fmla="*/ 1005974 h 1019725"/>
              <a:gd name="connsiteX7" fmla="*/ 1104802 w 2698862"/>
              <a:gd name="connsiteY7" fmla="*/ 1019725 h 1019725"/>
              <a:gd name="connsiteX8" fmla="*/ 432653 w 2698862"/>
              <a:gd name="connsiteY8" fmla="*/ 1013865 h 1019725"/>
              <a:gd name="connsiteX9" fmla="*/ 0 w 2698862"/>
              <a:gd name="connsiteY9" fmla="*/ 1002590 h 1019725"/>
              <a:gd name="connsiteX0" fmla="*/ 0 w 2698862"/>
              <a:gd name="connsiteY0" fmla="*/ 973814 h 990949"/>
              <a:gd name="connsiteX1" fmla="*/ 825384 w 2698862"/>
              <a:gd name="connsiteY1" fmla="*/ 29516 h 990949"/>
              <a:gd name="connsiteX2" fmla="*/ 1420535 w 2698862"/>
              <a:gd name="connsiteY2" fmla="*/ 37540 h 990949"/>
              <a:gd name="connsiteX3" fmla="*/ 1959773 w 2698862"/>
              <a:gd name="connsiteY3" fmla="*/ 0 h 990949"/>
              <a:gd name="connsiteX4" fmla="*/ 2665958 w 2698862"/>
              <a:gd name="connsiteY4" fmla="*/ 990573 h 990949"/>
              <a:gd name="connsiteX5" fmla="*/ 2232331 w 2698862"/>
              <a:gd name="connsiteY5" fmla="*/ 984073 h 990949"/>
              <a:gd name="connsiteX6" fmla="*/ 1565439 w 2698862"/>
              <a:gd name="connsiteY6" fmla="*/ 977198 h 990949"/>
              <a:gd name="connsiteX7" fmla="*/ 1104802 w 2698862"/>
              <a:gd name="connsiteY7" fmla="*/ 990949 h 990949"/>
              <a:gd name="connsiteX8" fmla="*/ 432653 w 2698862"/>
              <a:gd name="connsiteY8" fmla="*/ 985089 h 990949"/>
              <a:gd name="connsiteX9" fmla="*/ 0 w 2698862"/>
              <a:gd name="connsiteY9" fmla="*/ 973814 h 990949"/>
              <a:gd name="connsiteX0" fmla="*/ 0 w 2698862"/>
              <a:gd name="connsiteY0" fmla="*/ 973814 h 990949"/>
              <a:gd name="connsiteX1" fmla="*/ 825384 w 2698862"/>
              <a:gd name="connsiteY1" fmla="*/ 29516 h 990949"/>
              <a:gd name="connsiteX2" fmla="*/ 1420535 w 2698862"/>
              <a:gd name="connsiteY2" fmla="*/ 37540 h 990949"/>
              <a:gd name="connsiteX3" fmla="*/ 1959773 w 2698862"/>
              <a:gd name="connsiteY3" fmla="*/ 0 h 990949"/>
              <a:gd name="connsiteX4" fmla="*/ 2665958 w 2698862"/>
              <a:gd name="connsiteY4" fmla="*/ 990573 h 990949"/>
              <a:gd name="connsiteX5" fmla="*/ 2232331 w 2698862"/>
              <a:gd name="connsiteY5" fmla="*/ 984073 h 990949"/>
              <a:gd name="connsiteX6" fmla="*/ 1565439 w 2698862"/>
              <a:gd name="connsiteY6" fmla="*/ 977198 h 990949"/>
              <a:gd name="connsiteX7" fmla="*/ 1104802 w 2698862"/>
              <a:gd name="connsiteY7" fmla="*/ 990949 h 990949"/>
              <a:gd name="connsiteX8" fmla="*/ 432653 w 2698862"/>
              <a:gd name="connsiteY8" fmla="*/ 985089 h 990949"/>
              <a:gd name="connsiteX9" fmla="*/ 0 w 2698862"/>
              <a:gd name="connsiteY9" fmla="*/ 973814 h 990949"/>
              <a:gd name="connsiteX0" fmla="*/ 5242 w 2271451"/>
              <a:gd name="connsiteY0" fmla="*/ 985089 h 990949"/>
              <a:gd name="connsiteX1" fmla="*/ 397973 w 2271451"/>
              <a:gd name="connsiteY1" fmla="*/ 29516 h 990949"/>
              <a:gd name="connsiteX2" fmla="*/ 993124 w 2271451"/>
              <a:gd name="connsiteY2" fmla="*/ 37540 h 990949"/>
              <a:gd name="connsiteX3" fmla="*/ 1532362 w 2271451"/>
              <a:gd name="connsiteY3" fmla="*/ 0 h 990949"/>
              <a:gd name="connsiteX4" fmla="*/ 2238547 w 2271451"/>
              <a:gd name="connsiteY4" fmla="*/ 990573 h 990949"/>
              <a:gd name="connsiteX5" fmla="*/ 1804920 w 2271451"/>
              <a:gd name="connsiteY5" fmla="*/ 984073 h 990949"/>
              <a:gd name="connsiteX6" fmla="*/ 1138028 w 2271451"/>
              <a:gd name="connsiteY6" fmla="*/ 977198 h 990949"/>
              <a:gd name="connsiteX7" fmla="*/ 677391 w 2271451"/>
              <a:gd name="connsiteY7" fmla="*/ 990949 h 990949"/>
              <a:gd name="connsiteX8" fmla="*/ 5242 w 2271451"/>
              <a:gd name="connsiteY8" fmla="*/ 985089 h 990949"/>
              <a:gd name="connsiteX0" fmla="*/ 5242 w 1817675"/>
              <a:gd name="connsiteY0" fmla="*/ 985089 h 990949"/>
              <a:gd name="connsiteX1" fmla="*/ 397973 w 1817675"/>
              <a:gd name="connsiteY1" fmla="*/ 29516 h 990949"/>
              <a:gd name="connsiteX2" fmla="*/ 993124 w 1817675"/>
              <a:gd name="connsiteY2" fmla="*/ 37540 h 990949"/>
              <a:gd name="connsiteX3" fmla="*/ 1532362 w 1817675"/>
              <a:gd name="connsiteY3" fmla="*/ 0 h 990949"/>
              <a:gd name="connsiteX4" fmla="*/ 1804920 w 1817675"/>
              <a:gd name="connsiteY4" fmla="*/ 984073 h 990949"/>
              <a:gd name="connsiteX5" fmla="*/ 1138028 w 1817675"/>
              <a:gd name="connsiteY5" fmla="*/ 977198 h 990949"/>
              <a:gd name="connsiteX6" fmla="*/ 677391 w 1817675"/>
              <a:gd name="connsiteY6" fmla="*/ 990949 h 990949"/>
              <a:gd name="connsiteX7" fmla="*/ 5242 w 1817675"/>
              <a:gd name="connsiteY7" fmla="*/ 985089 h 990949"/>
              <a:gd name="connsiteX0" fmla="*/ 7627 w 1720669"/>
              <a:gd name="connsiteY0" fmla="*/ 995028 h 995028"/>
              <a:gd name="connsiteX1" fmla="*/ 300967 w 1720669"/>
              <a:gd name="connsiteY1" fmla="*/ 29516 h 995028"/>
              <a:gd name="connsiteX2" fmla="*/ 896118 w 1720669"/>
              <a:gd name="connsiteY2" fmla="*/ 37540 h 995028"/>
              <a:gd name="connsiteX3" fmla="*/ 1435356 w 1720669"/>
              <a:gd name="connsiteY3" fmla="*/ 0 h 995028"/>
              <a:gd name="connsiteX4" fmla="*/ 1707914 w 1720669"/>
              <a:gd name="connsiteY4" fmla="*/ 984073 h 995028"/>
              <a:gd name="connsiteX5" fmla="*/ 1041022 w 1720669"/>
              <a:gd name="connsiteY5" fmla="*/ 977198 h 995028"/>
              <a:gd name="connsiteX6" fmla="*/ 580385 w 1720669"/>
              <a:gd name="connsiteY6" fmla="*/ 990949 h 995028"/>
              <a:gd name="connsiteX7" fmla="*/ 7627 w 1720669"/>
              <a:gd name="connsiteY7" fmla="*/ 995028 h 995028"/>
              <a:gd name="connsiteX0" fmla="*/ 7627 w 1720669"/>
              <a:gd name="connsiteY0" fmla="*/ 995028 h 1010828"/>
              <a:gd name="connsiteX1" fmla="*/ 300967 w 1720669"/>
              <a:gd name="connsiteY1" fmla="*/ 29516 h 1010828"/>
              <a:gd name="connsiteX2" fmla="*/ 896118 w 1720669"/>
              <a:gd name="connsiteY2" fmla="*/ 37540 h 1010828"/>
              <a:gd name="connsiteX3" fmla="*/ 1435356 w 1720669"/>
              <a:gd name="connsiteY3" fmla="*/ 0 h 1010828"/>
              <a:gd name="connsiteX4" fmla="*/ 1707914 w 1720669"/>
              <a:gd name="connsiteY4" fmla="*/ 984073 h 1010828"/>
              <a:gd name="connsiteX5" fmla="*/ 1041022 w 1720669"/>
              <a:gd name="connsiteY5" fmla="*/ 977198 h 1010828"/>
              <a:gd name="connsiteX6" fmla="*/ 570446 w 1720669"/>
              <a:gd name="connsiteY6" fmla="*/ 1010828 h 1010828"/>
              <a:gd name="connsiteX7" fmla="*/ 7627 w 1720669"/>
              <a:gd name="connsiteY7" fmla="*/ 995028 h 1010828"/>
              <a:gd name="connsiteX0" fmla="*/ 7627 w 1720669"/>
              <a:gd name="connsiteY0" fmla="*/ 995028 h 1010828"/>
              <a:gd name="connsiteX1" fmla="*/ 300967 w 1720669"/>
              <a:gd name="connsiteY1" fmla="*/ 29516 h 1010828"/>
              <a:gd name="connsiteX2" fmla="*/ 896118 w 1720669"/>
              <a:gd name="connsiteY2" fmla="*/ 37540 h 1010828"/>
              <a:gd name="connsiteX3" fmla="*/ 1435356 w 1720669"/>
              <a:gd name="connsiteY3" fmla="*/ 0 h 1010828"/>
              <a:gd name="connsiteX4" fmla="*/ 1707914 w 1720669"/>
              <a:gd name="connsiteY4" fmla="*/ 984073 h 1010828"/>
              <a:gd name="connsiteX5" fmla="*/ 1160291 w 1720669"/>
              <a:gd name="connsiteY5" fmla="*/ 1007016 h 1010828"/>
              <a:gd name="connsiteX6" fmla="*/ 570446 w 1720669"/>
              <a:gd name="connsiteY6" fmla="*/ 1010828 h 1010828"/>
              <a:gd name="connsiteX7" fmla="*/ 7627 w 1720669"/>
              <a:gd name="connsiteY7" fmla="*/ 995028 h 1010828"/>
              <a:gd name="connsiteX0" fmla="*/ 7627 w 1758739"/>
              <a:gd name="connsiteY0" fmla="*/ 995028 h 1010828"/>
              <a:gd name="connsiteX1" fmla="*/ 300967 w 1758739"/>
              <a:gd name="connsiteY1" fmla="*/ 29516 h 1010828"/>
              <a:gd name="connsiteX2" fmla="*/ 896118 w 1758739"/>
              <a:gd name="connsiteY2" fmla="*/ 37540 h 1010828"/>
              <a:gd name="connsiteX3" fmla="*/ 1435356 w 1758739"/>
              <a:gd name="connsiteY3" fmla="*/ 0 h 1010828"/>
              <a:gd name="connsiteX4" fmla="*/ 1747671 w 1758739"/>
              <a:gd name="connsiteY4" fmla="*/ 974134 h 1010828"/>
              <a:gd name="connsiteX5" fmla="*/ 1160291 w 1758739"/>
              <a:gd name="connsiteY5" fmla="*/ 1007016 h 1010828"/>
              <a:gd name="connsiteX6" fmla="*/ 570446 w 1758739"/>
              <a:gd name="connsiteY6" fmla="*/ 1010828 h 1010828"/>
              <a:gd name="connsiteX7" fmla="*/ 7627 w 1758739"/>
              <a:gd name="connsiteY7" fmla="*/ 995028 h 1010828"/>
              <a:gd name="connsiteX0" fmla="*/ 7627 w 1758739"/>
              <a:gd name="connsiteY0" fmla="*/ 995028 h 1010828"/>
              <a:gd name="connsiteX1" fmla="*/ 300967 w 1758739"/>
              <a:gd name="connsiteY1" fmla="*/ 29516 h 1010828"/>
              <a:gd name="connsiteX2" fmla="*/ 896118 w 1758739"/>
              <a:gd name="connsiteY2" fmla="*/ 37540 h 1010828"/>
              <a:gd name="connsiteX3" fmla="*/ 1435356 w 1758739"/>
              <a:gd name="connsiteY3" fmla="*/ 0 h 1010828"/>
              <a:gd name="connsiteX4" fmla="*/ 1747671 w 1758739"/>
              <a:gd name="connsiteY4" fmla="*/ 974134 h 1010828"/>
              <a:gd name="connsiteX5" fmla="*/ 1160291 w 1758739"/>
              <a:gd name="connsiteY5" fmla="*/ 1007016 h 1010828"/>
              <a:gd name="connsiteX6" fmla="*/ 570446 w 1758739"/>
              <a:gd name="connsiteY6" fmla="*/ 1010828 h 1010828"/>
              <a:gd name="connsiteX7" fmla="*/ 7627 w 1758739"/>
              <a:gd name="connsiteY7" fmla="*/ 995028 h 1010828"/>
              <a:gd name="connsiteX0" fmla="*/ 7627 w 1758739"/>
              <a:gd name="connsiteY0" fmla="*/ 1084782 h 1100582"/>
              <a:gd name="connsiteX1" fmla="*/ 300967 w 1758739"/>
              <a:gd name="connsiteY1" fmla="*/ 0 h 1100582"/>
              <a:gd name="connsiteX2" fmla="*/ 896118 w 1758739"/>
              <a:gd name="connsiteY2" fmla="*/ 127294 h 1100582"/>
              <a:gd name="connsiteX3" fmla="*/ 1435356 w 1758739"/>
              <a:gd name="connsiteY3" fmla="*/ 89754 h 1100582"/>
              <a:gd name="connsiteX4" fmla="*/ 1747671 w 1758739"/>
              <a:gd name="connsiteY4" fmla="*/ 1063888 h 1100582"/>
              <a:gd name="connsiteX5" fmla="*/ 1160291 w 1758739"/>
              <a:gd name="connsiteY5" fmla="*/ 1096770 h 1100582"/>
              <a:gd name="connsiteX6" fmla="*/ 570446 w 1758739"/>
              <a:gd name="connsiteY6" fmla="*/ 1100582 h 1100582"/>
              <a:gd name="connsiteX7" fmla="*/ 7627 w 1758739"/>
              <a:gd name="connsiteY7" fmla="*/ 1084782 h 1100582"/>
              <a:gd name="connsiteX0" fmla="*/ 7627 w 1758739"/>
              <a:gd name="connsiteY0" fmla="*/ 1084782 h 1100582"/>
              <a:gd name="connsiteX1" fmla="*/ 300967 w 1758739"/>
              <a:gd name="connsiteY1" fmla="*/ 0 h 1100582"/>
              <a:gd name="connsiteX2" fmla="*/ 896118 w 1758739"/>
              <a:gd name="connsiteY2" fmla="*/ 17964 h 1100582"/>
              <a:gd name="connsiteX3" fmla="*/ 1435356 w 1758739"/>
              <a:gd name="connsiteY3" fmla="*/ 89754 h 1100582"/>
              <a:gd name="connsiteX4" fmla="*/ 1747671 w 1758739"/>
              <a:gd name="connsiteY4" fmla="*/ 1063888 h 1100582"/>
              <a:gd name="connsiteX5" fmla="*/ 1160291 w 1758739"/>
              <a:gd name="connsiteY5" fmla="*/ 1096770 h 1100582"/>
              <a:gd name="connsiteX6" fmla="*/ 570446 w 1758739"/>
              <a:gd name="connsiteY6" fmla="*/ 1100582 h 1100582"/>
              <a:gd name="connsiteX7" fmla="*/ 7627 w 1758739"/>
              <a:gd name="connsiteY7" fmla="*/ 1084782 h 1100582"/>
              <a:gd name="connsiteX0" fmla="*/ 7627 w 1752560"/>
              <a:gd name="connsiteY0" fmla="*/ 1111742 h 1127542"/>
              <a:gd name="connsiteX1" fmla="*/ 300967 w 1752560"/>
              <a:gd name="connsiteY1" fmla="*/ 26960 h 1127542"/>
              <a:gd name="connsiteX2" fmla="*/ 896118 w 1752560"/>
              <a:gd name="connsiteY2" fmla="*/ 44924 h 1127542"/>
              <a:gd name="connsiteX3" fmla="*/ 1435356 w 1752560"/>
              <a:gd name="connsiteY3" fmla="*/ 116714 h 1127542"/>
              <a:gd name="connsiteX4" fmla="*/ 1453905 w 1752560"/>
              <a:gd name="connsiteY4" fmla="*/ 56777 h 1127542"/>
              <a:gd name="connsiteX5" fmla="*/ 1747671 w 1752560"/>
              <a:gd name="connsiteY5" fmla="*/ 1090848 h 1127542"/>
              <a:gd name="connsiteX6" fmla="*/ 1160291 w 1752560"/>
              <a:gd name="connsiteY6" fmla="*/ 1123730 h 1127542"/>
              <a:gd name="connsiteX7" fmla="*/ 570446 w 1752560"/>
              <a:gd name="connsiteY7" fmla="*/ 1127542 h 1127542"/>
              <a:gd name="connsiteX8" fmla="*/ 7627 w 1752560"/>
              <a:gd name="connsiteY8" fmla="*/ 1111742 h 1127542"/>
              <a:gd name="connsiteX0" fmla="*/ 7627 w 1754352"/>
              <a:gd name="connsiteY0" fmla="*/ 1111742 h 1127542"/>
              <a:gd name="connsiteX1" fmla="*/ 300967 w 1754352"/>
              <a:gd name="connsiteY1" fmla="*/ 26960 h 1127542"/>
              <a:gd name="connsiteX2" fmla="*/ 896118 w 1754352"/>
              <a:gd name="connsiteY2" fmla="*/ 44924 h 1127542"/>
              <a:gd name="connsiteX3" fmla="*/ 1435356 w 1754352"/>
              <a:gd name="connsiteY3" fmla="*/ 116714 h 1127542"/>
              <a:gd name="connsiteX4" fmla="*/ 1453905 w 1754352"/>
              <a:gd name="connsiteY4" fmla="*/ 56777 h 1127542"/>
              <a:gd name="connsiteX5" fmla="*/ 1747671 w 1754352"/>
              <a:gd name="connsiteY5" fmla="*/ 1090848 h 1127542"/>
              <a:gd name="connsiteX6" fmla="*/ 1160291 w 1754352"/>
              <a:gd name="connsiteY6" fmla="*/ 1123730 h 1127542"/>
              <a:gd name="connsiteX7" fmla="*/ 570446 w 1754352"/>
              <a:gd name="connsiteY7" fmla="*/ 1127542 h 1127542"/>
              <a:gd name="connsiteX8" fmla="*/ 7627 w 1754352"/>
              <a:gd name="connsiteY8" fmla="*/ 1111742 h 1127542"/>
              <a:gd name="connsiteX0" fmla="*/ 7627 w 1779271"/>
              <a:gd name="connsiteY0" fmla="*/ 1111742 h 1127542"/>
              <a:gd name="connsiteX1" fmla="*/ 300967 w 1779271"/>
              <a:gd name="connsiteY1" fmla="*/ 26960 h 1127542"/>
              <a:gd name="connsiteX2" fmla="*/ 896118 w 1779271"/>
              <a:gd name="connsiteY2" fmla="*/ 44924 h 1127542"/>
              <a:gd name="connsiteX3" fmla="*/ 1435356 w 1779271"/>
              <a:gd name="connsiteY3" fmla="*/ 116714 h 1127542"/>
              <a:gd name="connsiteX4" fmla="*/ 1453905 w 1779271"/>
              <a:gd name="connsiteY4" fmla="*/ 56777 h 1127542"/>
              <a:gd name="connsiteX5" fmla="*/ 1747671 w 1779271"/>
              <a:gd name="connsiteY5" fmla="*/ 1090848 h 1127542"/>
              <a:gd name="connsiteX6" fmla="*/ 1160291 w 1779271"/>
              <a:gd name="connsiteY6" fmla="*/ 1123730 h 1127542"/>
              <a:gd name="connsiteX7" fmla="*/ 570446 w 1779271"/>
              <a:gd name="connsiteY7" fmla="*/ 1127542 h 1127542"/>
              <a:gd name="connsiteX8" fmla="*/ 7627 w 1779271"/>
              <a:gd name="connsiteY8" fmla="*/ 1111742 h 1127542"/>
              <a:gd name="connsiteX0" fmla="*/ 64868 w 1836512"/>
              <a:gd name="connsiteY0" fmla="*/ 1111742 h 1127542"/>
              <a:gd name="connsiteX1" fmla="*/ 358208 w 1836512"/>
              <a:gd name="connsiteY1" fmla="*/ 26960 h 1127542"/>
              <a:gd name="connsiteX2" fmla="*/ 953359 w 1836512"/>
              <a:gd name="connsiteY2" fmla="*/ 44924 h 1127542"/>
              <a:gd name="connsiteX3" fmla="*/ 1492597 w 1836512"/>
              <a:gd name="connsiteY3" fmla="*/ 116714 h 1127542"/>
              <a:gd name="connsiteX4" fmla="*/ 1511146 w 1836512"/>
              <a:gd name="connsiteY4" fmla="*/ 56777 h 1127542"/>
              <a:gd name="connsiteX5" fmla="*/ 1804912 w 1836512"/>
              <a:gd name="connsiteY5" fmla="*/ 1090848 h 1127542"/>
              <a:gd name="connsiteX6" fmla="*/ 1217532 w 1836512"/>
              <a:gd name="connsiteY6" fmla="*/ 1123730 h 1127542"/>
              <a:gd name="connsiteX7" fmla="*/ 627687 w 1836512"/>
              <a:gd name="connsiteY7" fmla="*/ 1127542 h 1127542"/>
              <a:gd name="connsiteX8" fmla="*/ 64868 w 1836512"/>
              <a:gd name="connsiteY8" fmla="*/ 1111742 h 1127542"/>
              <a:gd name="connsiteX0" fmla="*/ 64868 w 1965136"/>
              <a:gd name="connsiteY0" fmla="*/ 1137089 h 1152889"/>
              <a:gd name="connsiteX1" fmla="*/ 358208 w 1965136"/>
              <a:gd name="connsiteY1" fmla="*/ 52307 h 1152889"/>
              <a:gd name="connsiteX2" fmla="*/ 953359 w 1965136"/>
              <a:gd name="connsiteY2" fmla="*/ 70271 h 1152889"/>
              <a:gd name="connsiteX3" fmla="*/ 1492597 w 1965136"/>
              <a:gd name="connsiteY3" fmla="*/ 142061 h 1152889"/>
              <a:gd name="connsiteX4" fmla="*/ 1898772 w 1965136"/>
              <a:gd name="connsiteY4" fmla="*/ 52306 h 1152889"/>
              <a:gd name="connsiteX5" fmla="*/ 1804912 w 1965136"/>
              <a:gd name="connsiteY5" fmla="*/ 1116195 h 1152889"/>
              <a:gd name="connsiteX6" fmla="*/ 1217532 w 1965136"/>
              <a:gd name="connsiteY6" fmla="*/ 1149077 h 1152889"/>
              <a:gd name="connsiteX7" fmla="*/ 627687 w 1965136"/>
              <a:gd name="connsiteY7" fmla="*/ 1152889 h 1152889"/>
              <a:gd name="connsiteX8" fmla="*/ 64868 w 1965136"/>
              <a:gd name="connsiteY8" fmla="*/ 1137089 h 1152889"/>
              <a:gd name="connsiteX0" fmla="*/ 64868 w 1811172"/>
              <a:gd name="connsiteY0" fmla="*/ 1084782 h 1100582"/>
              <a:gd name="connsiteX1" fmla="*/ 358208 w 1811172"/>
              <a:gd name="connsiteY1" fmla="*/ 0 h 1100582"/>
              <a:gd name="connsiteX2" fmla="*/ 953359 w 1811172"/>
              <a:gd name="connsiteY2" fmla="*/ 17964 h 1100582"/>
              <a:gd name="connsiteX3" fmla="*/ 1492597 w 1811172"/>
              <a:gd name="connsiteY3" fmla="*/ 89754 h 1100582"/>
              <a:gd name="connsiteX4" fmla="*/ 1804912 w 1811172"/>
              <a:gd name="connsiteY4" fmla="*/ 1063888 h 1100582"/>
              <a:gd name="connsiteX5" fmla="*/ 1217532 w 1811172"/>
              <a:gd name="connsiteY5" fmla="*/ 1096770 h 1100582"/>
              <a:gd name="connsiteX6" fmla="*/ 627687 w 1811172"/>
              <a:gd name="connsiteY6" fmla="*/ 1100582 h 1100582"/>
              <a:gd name="connsiteX7" fmla="*/ 64868 w 1811172"/>
              <a:gd name="connsiteY7" fmla="*/ 1084782 h 1100582"/>
              <a:gd name="connsiteX0" fmla="*/ 64868 w 1810723"/>
              <a:gd name="connsiteY0" fmla="*/ 1104358 h 1120158"/>
              <a:gd name="connsiteX1" fmla="*/ 358208 w 1810723"/>
              <a:gd name="connsiteY1" fmla="*/ 19576 h 1120158"/>
              <a:gd name="connsiteX2" fmla="*/ 953359 w 1810723"/>
              <a:gd name="connsiteY2" fmla="*/ 37540 h 1120158"/>
              <a:gd name="connsiteX3" fmla="*/ 1472719 w 1810723"/>
              <a:gd name="connsiteY3" fmla="*/ 0 h 1120158"/>
              <a:gd name="connsiteX4" fmla="*/ 1804912 w 1810723"/>
              <a:gd name="connsiteY4" fmla="*/ 1083464 h 1120158"/>
              <a:gd name="connsiteX5" fmla="*/ 1217532 w 1810723"/>
              <a:gd name="connsiteY5" fmla="*/ 1116346 h 1120158"/>
              <a:gd name="connsiteX6" fmla="*/ 627687 w 1810723"/>
              <a:gd name="connsiteY6" fmla="*/ 1120158 h 1120158"/>
              <a:gd name="connsiteX7" fmla="*/ 64868 w 1810723"/>
              <a:gd name="connsiteY7" fmla="*/ 1104358 h 1120158"/>
              <a:gd name="connsiteX0" fmla="*/ 64868 w 1771939"/>
              <a:gd name="connsiteY0" fmla="*/ 1104358 h 1120158"/>
              <a:gd name="connsiteX1" fmla="*/ 358208 w 1771939"/>
              <a:gd name="connsiteY1" fmla="*/ 19576 h 1120158"/>
              <a:gd name="connsiteX2" fmla="*/ 953359 w 1771939"/>
              <a:gd name="connsiteY2" fmla="*/ 37540 h 1120158"/>
              <a:gd name="connsiteX3" fmla="*/ 1472719 w 1771939"/>
              <a:gd name="connsiteY3" fmla="*/ 0 h 1120158"/>
              <a:gd name="connsiteX4" fmla="*/ 1765155 w 1771939"/>
              <a:gd name="connsiteY4" fmla="*/ 1103342 h 1120158"/>
              <a:gd name="connsiteX5" fmla="*/ 1217532 w 1771939"/>
              <a:gd name="connsiteY5" fmla="*/ 1116346 h 1120158"/>
              <a:gd name="connsiteX6" fmla="*/ 627687 w 1771939"/>
              <a:gd name="connsiteY6" fmla="*/ 1120158 h 1120158"/>
              <a:gd name="connsiteX7" fmla="*/ 64868 w 1771939"/>
              <a:gd name="connsiteY7" fmla="*/ 1104358 h 1120158"/>
              <a:gd name="connsiteX0" fmla="*/ 64868 w 1811772"/>
              <a:gd name="connsiteY0" fmla="*/ 1104358 h 1120158"/>
              <a:gd name="connsiteX1" fmla="*/ 358208 w 1811772"/>
              <a:gd name="connsiteY1" fmla="*/ 19576 h 1120158"/>
              <a:gd name="connsiteX2" fmla="*/ 953359 w 1811772"/>
              <a:gd name="connsiteY2" fmla="*/ 37540 h 1120158"/>
              <a:gd name="connsiteX3" fmla="*/ 1472719 w 1811772"/>
              <a:gd name="connsiteY3" fmla="*/ 0 h 1120158"/>
              <a:gd name="connsiteX4" fmla="*/ 1765155 w 1811772"/>
              <a:gd name="connsiteY4" fmla="*/ 1103342 h 1120158"/>
              <a:gd name="connsiteX5" fmla="*/ 1217532 w 1811772"/>
              <a:gd name="connsiteY5" fmla="*/ 1116346 h 1120158"/>
              <a:gd name="connsiteX6" fmla="*/ 627687 w 1811772"/>
              <a:gd name="connsiteY6" fmla="*/ 1120158 h 1120158"/>
              <a:gd name="connsiteX7" fmla="*/ 64868 w 1811772"/>
              <a:gd name="connsiteY7" fmla="*/ 1104358 h 1120158"/>
              <a:gd name="connsiteX0" fmla="*/ 64868 w 1811772"/>
              <a:gd name="connsiteY0" fmla="*/ 1106574 h 1122374"/>
              <a:gd name="connsiteX1" fmla="*/ 358208 w 1811772"/>
              <a:gd name="connsiteY1" fmla="*/ 21792 h 1122374"/>
              <a:gd name="connsiteX2" fmla="*/ 943420 w 1811772"/>
              <a:gd name="connsiteY2" fmla="*/ 0 h 1122374"/>
              <a:gd name="connsiteX3" fmla="*/ 1472719 w 1811772"/>
              <a:gd name="connsiteY3" fmla="*/ 2216 h 1122374"/>
              <a:gd name="connsiteX4" fmla="*/ 1765155 w 1811772"/>
              <a:gd name="connsiteY4" fmla="*/ 1105558 h 1122374"/>
              <a:gd name="connsiteX5" fmla="*/ 1217532 w 1811772"/>
              <a:gd name="connsiteY5" fmla="*/ 1118562 h 1122374"/>
              <a:gd name="connsiteX6" fmla="*/ 627687 w 1811772"/>
              <a:gd name="connsiteY6" fmla="*/ 1122374 h 1122374"/>
              <a:gd name="connsiteX7" fmla="*/ 64868 w 1811772"/>
              <a:gd name="connsiteY7" fmla="*/ 1106574 h 1122374"/>
              <a:gd name="connsiteX0" fmla="*/ 64868 w 1811772"/>
              <a:gd name="connsiteY0" fmla="*/ 1106574 h 1122374"/>
              <a:gd name="connsiteX1" fmla="*/ 358208 w 1811772"/>
              <a:gd name="connsiteY1" fmla="*/ 21792 h 1122374"/>
              <a:gd name="connsiteX2" fmla="*/ 943420 w 1811772"/>
              <a:gd name="connsiteY2" fmla="*/ 0 h 1122374"/>
              <a:gd name="connsiteX3" fmla="*/ 1472719 w 1811772"/>
              <a:gd name="connsiteY3" fmla="*/ 2216 h 1122374"/>
              <a:gd name="connsiteX4" fmla="*/ 1765155 w 1811772"/>
              <a:gd name="connsiteY4" fmla="*/ 1105558 h 1122374"/>
              <a:gd name="connsiteX5" fmla="*/ 1217532 w 1811772"/>
              <a:gd name="connsiteY5" fmla="*/ 1118562 h 1122374"/>
              <a:gd name="connsiteX6" fmla="*/ 627687 w 1811772"/>
              <a:gd name="connsiteY6" fmla="*/ 1122374 h 1122374"/>
              <a:gd name="connsiteX7" fmla="*/ 64868 w 1811772"/>
              <a:gd name="connsiteY7" fmla="*/ 1106574 h 1122374"/>
              <a:gd name="connsiteX0" fmla="*/ 64868 w 1815037"/>
              <a:gd name="connsiteY0" fmla="*/ 1114297 h 1130097"/>
              <a:gd name="connsiteX1" fmla="*/ 358208 w 1815037"/>
              <a:gd name="connsiteY1" fmla="*/ 29515 h 1130097"/>
              <a:gd name="connsiteX2" fmla="*/ 943420 w 1815037"/>
              <a:gd name="connsiteY2" fmla="*/ 7723 h 1130097"/>
              <a:gd name="connsiteX3" fmla="*/ 1502536 w 1815037"/>
              <a:gd name="connsiteY3" fmla="*/ 0 h 1130097"/>
              <a:gd name="connsiteX4" fmla="*/ 1765155 w 1815037"/>
              <a:gd name="connsiteY4" fmla="*/ 1113281 h 1130097"/>
              <a:gd name="connsiteX5" fmla="*/ 1217532 w 1815037"/>
              <a:gd name="connsiteY5" fmla="*/ 1126285 h 1130097"/>
              <a:gd name="connsiteX6" fmla="*/ 627687 w 1815037"/>
              <a:gd name="connsiteY6" fmla="*/ 1130097 h 1130097"/>
              <a:gd name="connsiteX7" fmla="*/ 64868 w 1815037"/>
              <a:gd name="connsiteY7" fmla="*/ 1114297 h 1130097"/>
              <a:gd name="connsiteX0" fmla="*/ 64868 w 1815037"/>
              <a:gd name="connsiteY0" fmla="*/ 1114297 h 1130097"/>
              <a:gd name="connsiteX1" fmla="*/ 358208 w 1815037"/>
              <a:gd name="connsiteY1" fmla="*/ 29515 h 1130097"/>
              <a:gd name="connsiteX2" fmla="*/ 1244756 w 1815037"/>
              <a:gd name="connsiteY2" fmla="*/ 38061 h 1130097"/>
              <a:gd name="connsiteX3" fmla="*/ 1502536 w 1815037"/>
              <a:gd name="connsiteY3" fmla="*/ 0 h 1130097"/>
              <a:gd name="connsiteX4" fmla="*/ 1765155 w 1815037"/>
              <a:gd name="connsiteY4" fmla="*/ 1113281 h 1130097"/>
              <a:gd name="connsiteX5" fmla="*/ 1217532 w 1815037"/>
              <a:gd name="connsiteY5" fmla="*/ 1126285 h 1130097"/>
              <a:gd name="connsiteX6" fmla="*/ 627687 w 1815037"/>
              <a:gd name="connsiteY6" fmla="*/ 1130097 h 1130097"/>
              <a:gd name="connsiteX7" fmla="*/ 64868 w 1815037"/>
              <a:gd name="connsiteY7" fmla="*/ 1114297 h 1130097"/>
              <a:gd name="connsiteX0" fmla="*/ 64868 w 2160008"/>
              <a:gd name="connsiteY0" fmla="*/ 1084782 h 1100582"/>
              <a:gd name="connsiteX1" fmla="*/ 358208 w 2160008"/>
              <a:gd name="connsiteY1" fmla="*/ 0 h 1100582"/>
              <a:gd name="connsiteX2" fmla="*/ 1244756 w 2160008"/>
              <a:gd name="connsiteY2" fmla="*/ 8546 h 1100582"/>
              <a:gd name="connsiteX3" fmla="*/ 2125991 w 2160008"/>
              <a:gd name="connsiteY3" fmla="*/ 10936 h 1100582"/>
              <a:gd name="connsiteX4" fmla="*/ 1765155 w 2160008"/>
              <a:gd name="connsiteY4" fmla="*/ 1083766 h 1100582"/>
              <a:gd name="connsiteX5" fmla="*/ 1217532 w 2160008"/>
              <a:gd name="connsiteY5" fmla="*/ 1096770 h 1100582"/>
              <a:gd name="connsiteX6" fmla="*/ 627687 w 2160008"/>
              <a:gd name="connsiteY6" fmla="*/ 1100582 h 1100582"/>
              <a:gd name="connsiteX7" fmla="*/ 64868 w 2160008"/>
              <a:gd name="connsiteY7" fmla="*/ 1084782 h 1100582"/>
              <a:gd name="connsiteX0" fmla="*/ 64868 w 3057069"/>
              <a:gd name="connsiteY0" fmla="*/ 1131495 h 1147295"/>
              <a:gd name="connsiteX1" fmla="*/ 358208 w 3057069"/>
              <a:gd name="connsiteY1" fmla="*/ 46713 h 1147295"/>
              <a:gd name="connsiteX2" fmla="*/ 1244756 w 3057069"/>
              <a:gd name="connsiteY2" fmla="*/ 55259 h 1147295"/>
              <a:gd name="connsiteX3" fmla="*/ 2125991 w 3057069"/>
              <a:gd name="connsiteY3" fmla="*/ 57649 h 1147295"/>
              <a:gd name="connsiteX4" fmla="*/ 3054026 w 3057069"/>
              <a:gd name="connsiteY4" fmla="*/ 67747 h 1147295"/>
              <a:gd name="connsiteX5" fmla="*/ 1765155 w 3057069"/>
              <a:gd name="connsiteY5" fmla="*/ 1130479 h 1147295"/>
              <a:gd name="connsiteX6" fmla="*/ 1217532 w 3057069"/>
              <a:gd name="connsiteY6" fmla="*/ 1143483 h 1147295"/>
              <a:gd name="connsiteX7" fmla="*/ 627687 w 3057069"/>
              <a:gd name="connsiteY7" fmla="*/ 1147295 h 1147295"/>
              <a:gd name="connsiteX8" fmla="*/ 64868 w 3057069"/>
              <a:gd name="connsiteY8" fmla="*/ 1131495 h 1147295"/>
              <a:gd name="connsiteX0" fmla="*/ 64868 w 3054026"/>
              <a:gd name="connsiteY0" fmla="*/ 1084782 h 1100582"/>
              <a:gd name="connsiteX1" fmla="*/ 358208 w 3054026"/>
              <a:gd name="connsiteY1" fmla="*/ 0 h 1100582"/>
              <a:gd name="connsiteX2" fmla="*/ 1244756 w 3054026"/>
              <a:gd name="connsiteY2" fmla="*/ 8546 h 1100582"/>
              <a:gd name="connsiteX3" fmla="*/ 2125991 w 3054026"/>
              <a:gd name="connsiteY3" fmla="*/ 10936 h 1100582"/>
              <a:gd name="connsiteX4" fmla="*/ 3054026 w 3054026"/>
              <a:gd name="connsiteY4" fmla="*/ 21034 h 1100582"/>
              <a:gd name="connsiteX5" fmla="*/ 1765155 w 3054026"/>
              <a:gd name="connsiteY5" fmla="*/ 1083766 h 1100582"/>
              <a:gd name="connsiteX6" fmla="*/ 1217532 w 3054026"/>
              <a:gd name="connsiteY6" fmla="*/ 1096770 h 1100582"/>
              <a:gd name="connsiteX7" fmla="*/ 627687 w 3054026"/>
              <a:gd name="connsiteY7" fmla="*/ 1100582 h 1100582"/>
              <a:gd name="connsiteX8" fmla="*/ 64868 w 3054026"/>
              <a:gd name="connsiteY8" fmla="*/ 1084782 h 1100582"/>
              <a:gd name="connsiteX0" fmla="*/ 64868 w 3064289"/>
              <a:gd name="connsiteY0" fmla="*/ 1084782 h 1100582"/>
              <a:gd name="connsiteX1" fmla="*/ 358208 w 3064289"/>
              <a:gd name="connsiteY1" fmla="*/ 0 h 1100582"/>
              <a:gd name="connsiteX2" fmla="*/ 1244756 w 3064289"/>
              <a:gd name="connsiteY2" fmla="*/ 8546 h 1100582"/>
              <a:gd name="connsiteX3" fmla="*/ 2125991 w 3064289"/>
              <a:gd name="connsiteY3" fmla="*/ 10936 h 1100582"/>
              <a:gd name="connsiteX4" fmla="*/ 3054026 w 3064289"/>
              <a:gd name="connsiteY4" fmla="*/ 21034 h 1100582"/>
              <a:gd name="connsiteX5" fmla="*/ 1765155 w 3064289"/>
              <a:gd name="connsiteY5" fmla="*/ 1083766 h 1100582"/>
              <a:gd name="connsiteX6" fmla="*/ 1217532 w 3064289"/>
              <a:gd name="connsiteY6" fmla="*/ 1096770 h 1100582"/>
              <a:gd name="connsiteX7" fmla="*/ 627687 w 3064289"/>
              <a:gd name="connsiteY7" fmla="*/ 1100582 h 1100582"/>
              <a:gd name="connsiteX8" fmla="*/ 64868 w 3064289"/>
              <a:gd name="connsiteY8" fmla="*/ 1084782 h 1100582"/>
              <a:gd name="connsiteX0" fmla="*/ 64868 w 3617715"/>
              <a:gd name="connsiteY0" fmla="*/ 1084782 h 2115269"/>
              <a:gd name="connsiteX1" fmla="*/ 358208 w 3617715"/>
              <a:gd name="connsiteY1" fmla="*/ 0 h 2115269"/>
              <a:gd name="connsiteX2" fmla="*/ 1244756 w 3617715"/>
              <a:gd name="connsiteY2" fmla="*/ 8546 h 2115269"/>
              <a:gd name="connsiteX3" fmla="*/ 2125991 w 3617715"/>
              <a:gd name="connsiteY3" fmla="*/ 10936 h 2115269"/>
              <a:gd name="connsiteX4" fmla="*/ 3054026 w 3617715"/>
              <a:gd name="connsiteY4" fmla="*/ 21034 h 2115269"/>
              <a:gd name="connsiteX5" fmla="*/ 3593955 w 3617715"/>
              <a:gd name="connsiteY5" fmla="*/ 2115269 h 2115269"/>
              <a:gd name="connsiteX6" fmla="*/ 1217532 w 3617715"/>
              <a:gd name="connsiteY6" fmla="*/ 1096770 h 2115269"/>
              <a:gd name="connsiteX7" fmla="*/ 627687 w 3617715"/>
              <a:gd name="connsiteY7" fmla="*/ 1100582 h 2115269"/>
              <a:gd name="connsiteX8" fmla="*/ 64868 w 3617715"/>
              <a:gd name="connsiteY8" fmla="*/ 1084782 h 2115269"/>
              <a:gd name="connsiteX0" fmla="*/ 64868 w 3617715"/>
              <a:gd name="connsiteY0" fmla="*/ 1084782 h 2138385"/>
              <a:gd name="connsiteX1" fmla="*/ 358208 w 3617715"/>
              <a:gd name="connsiteY1" fmla="*/ 0 h 2138385"/>
              <a:gd name="connsiteX2" fmla="*/ 1244756 w 3617715"/>
              <a:gd name="connsiteY2" fmla="*/ 8546 h 2138385"/>
              <a:gd name="connsiteX3" fmla="*/ 2125991 w 3617715"/>
              <a:gd name="connsiteY3" fmla="*/ 10936 h 2138385"/>
              <a:gd name="connsiteX4" fmla="*/ 3054026 w 3617715"/>
              <a:gd name="connsiteY4" fmla="*/ 21034 h 2138385"/>
              <a:gd name="connsiteX5" fmla="*/ 3593955 w 3617715"/>
              <a:gd name="connsiteY5" fmla="*/ 2115269 h 2138385"/>
              <a:gd name="connsiteX6" fmla="*/ 635642 w 3617715"/>
              <a:gd name="connsiteY6" fmla="*/ 2138385 h 2138385"/>
              <a:gd name="connsiteX7" fmla="*/ 627687 w 3617715"/>
              <a:gd name="connsiteY7" fmla="*/ 1100582 h 2138385"/>
              <a:gd name="connsiteX8" fmla="*/ 64868 w 3617715"/>
              <a:gd name="connsiteY8" fmla="*/ 1084782 h 2138385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912618 w 3894691"/>
              <a:gd name="connsiteY6" fmla="*/ 2138385 h 2146622"/>
              <a:gd name="connsiteX7" fmla="*/ 904663 w 3894691"/>
              <a:gd name="connsiteY7" fmla="*/ 1100582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04663 w 3894691"/>
              <a:gd name="connsiteY7" fmla="*/ 1100582 h 2146622"/>
              <a:gd name="connsiteX8" fmla="*/ 40507 w 3894691"/>
              <a:gd name="connsiteY8" fmla="*/ 2146622 h 2146622"/>
              <a:gd name="connsiteX0" fmla="*/ 40507 w 3894691"/>
              <a:gd name="connsiteY0" fmla="*/ 2146622 h 2157965"/>
              <a:gd name="connsiteX1" fmla="*/ 635184 w 3894691"/>
              <a:gd name="connsiteY1" fmla="*/ 0 h 2157965"/>
              <a:gd name="connsiteX2" fmla="*/ 1521732 w 3894691"/>
              <a:gd name="connsiteY2" fmla="*/ 8546 h 2157965"/>
              <a:gd name="connsiteX3" fmla="*/ 2402967 w 3894691"/>
              <a:gd name="connsiteY3" fmla="*/ 10936 h 2157965"/>
              <a:gd name="connsiteX4" fmla="*/ 3331002 w 3894691"/>
              <a:gd name="connsiteY4" fmla="*/ 21034 h 2157965"/>
              <a:gd name="connsiteX5" fmla="*/ 3870931 w 3894691"/>
              <a:gd name="connsiteY5" fmla="*/ 2115269 h 2157965"/>
              <a:gd name="connsiteX6" fmla="*/ 1775063 w 3894691"/>
              <a:gd name="connsiteY6" fmla="*/ 2138385 h 2157965"/>
              <a:gd name="connsiteX7" fmla="*/ 930702 w 3894691"/>
              <a:gd name="connsiteY7" fmla="*/ 2104264 h 2157965"/>
              <a:gd name="connsiteX8" fmla="*/ 904663 w 3894691"/>
              <a:gd name="connsiteY8" fmla="*/ 1100582 h 2157965"/>
              <a:gd name="connsiteX9" fmla="*/ 40507 w 3894691"/>
              <a:gd name="connsiteY9" fmla="*/ 2146622 h 2157965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904663 w 3894691"/>
              <a:gd name="connsiteY8" fmla="*/ 1100582 h 2146622"/>
              <a:gd name="connsiteX9" fmla="*/ 40507 w 3894691"/>
              <a:gd name="connsiteY9" fmla="*/ 2146622 h 2146622"/>
              <a:gd name="connsiteX0" fmla="*/ 40507 w 3894691"/>
              <a:gd name="connsiteY0" fmla="*/ 2146622 h 2292493"/>
              <a:gd name="connsiteX1" fmla="*/ 635184 w 3894691"/>
              <a:gd name="connsiteY1" fmla="*/ 0 h 2292493"/>
              <a:gd name="connsiteX2" fmla="*/ 1521732 w 3894691"/>
              <a:gd name="connsiteY2" fmla="*/ 8546 h 2292493"/>
              <a:gd name="connsiteX3" fmla="*/ 2402967 w 3894691"/>
              <a:gd name="connsiteY3" fmla="*/ 10936 h 2292493"/>
              <a:gd name="connsiteX4" fmla="*/ 3331002 w 3894691"/>
              <a:gd name="connsiteY4" fmla="*/ 21034 h 2292493"/>
              <a:gd name="connsiteX5" fmla="*/ 3870931 w 3894691"/>
              <a:gd name="connsiteY5" fmla="*/ 2115269 h 2292493"/>
              <a:gd name="connsiteX6" fmla="*/ 1775063 w 3894691"/>
              <a:gd name="connsiteY6" fmla="*/ 2138385 h 2292493"/>
              <a:gd name="connsiteX7" fmla="*/ 930702 w 3894691"/>
              <a:gd name="connsiteY7" fmla="*/ 2104264 h 2292493"/>
              <a:gd name="connsiteX8" fmla="*/ 40507 w 3894691"/>
              <a:gd name="connsiteY8" fmla="*/ 2146622 h 2292493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27490 w 4255746"/>
              <a:gd name="connsiteY0" fmla="*/ 2136509 h 2138385"/>
              <a:gd name="connsiteX1" fmla="*/ 996239 w 4255746"/>
              <a:gd name="connsiteY1" fmla="*/ 0 h 2138385"/>
              <a:gd name="connsiteX2" fmla="*/ 1882787 w 4255746"/>
              <a:gd name="connsiteY2" fmla="*/ 8546 h 2138385"/>
              <a:gd name="connsiteX3" fmla="*/ 2764022 w 4255746"/>
              <a:gd name="connsiteY3" fmla="*/ 10936 h 2138385"/>
              <a:gd name="connsiteX4" fmla="*/ 3692057 w 4255746"/>
              <a:gd name="connsiteY4" fmla="*/ 21034 h 2138385"/>
              <a:gd name="connsiteX5" fmla="*/ 4231986 w 4255746"/>
              <a:gd name="connsiteY5" fmla="*/ 2115269 h 2138385"/>
              <a:gd name="connsiteX6" fmla="*/ 2240027 w 4255746"/>
              <a:gd name="connsiteY6" fmla="*/ 2138385 h 2138385"/>
              <a:gd name="connsiteX7" fmla="*/ 1291757 w 4255746"/>
              <a:gd name="connsiteY7" fmla="*/ 2104264 h 2138385"/>
              <a:gd name="connsiteX8" fmla="*/ 27490 w 4255746"/>
              <a:gd name="connsiteY8" fmla="*/ 2136509 h 2138385"/>
              <a:gd name="connsiteX0" fmla="*/ 27490 w 4255746"/>
              <a:gd name="connsiteY0" fmla="*/ 2136509 h 2138385"/>
              <a:gd name="connsiteX1" fmla="*/ 996239 w 4255746"/>
              <a:gd name="connsiteY1" fmla="*/ 0 h 2138385"/>
              <a:gd name="connsiteX2" fmla="*/ 1882787 w 4255746"/>
              <a:gd name="connsiteY2" fmla="*/ 8546 h 2138385"/>
              <a:gd name="connsiteX3" fmla="*/ 2764022 w 4255746"/>
              <a:gd name="connsiteY3" fmla="*/ 10936 h 2138385"/>
              <a:gd name="connsiteX4" fmla="*/ 3692057 w 4255746"/>
              <a:gd name="connsiteY4" fmla="*/ 21034 h 2138385"/>
              <a:gd name="connsiteX5" fmla="*/ 4231986 w 4255746"/>
              <a:gd name="connsiteY5" fmla="*/ 2115269 h 2138385"/>
              <a:gd name="connsiteX6" fmla="*/ 2240027 w 4255746"/>
              <a:gd name="connsiteY6" fmla="*/ 2138385 h 2138385"/>
              <a:gd name="connsiteX7" fmla="*/ 1125503 w 4255746"/>
              <a:gd name="connsiteY7" fmla="*/ 2124490 h 2138385"/>
              <a:gd name="connsiteX8" fmla="*/ 27490 w 4255746"/>
              <a:gd name="connsiteY8" fmla="*/ 2136509 h 2138385"/>
              <a:gd name="connsiteX0" fmla="*/ 27490 w 4255746"/>
              <a:gd name="connsiteY0" fmla="*/ 2136509 h 2138385"/>
              <a:gd name="connsiteX1" fmla="*/ 996239 w 4255746"/>
              <a:gd name="connsiteY1" fmla="*/ 0 h 2138385"/>
              <a:gd name="connsiteX2" fmla="*/ 1882787 w 4255746"/>
              <a:gd name="connsiteY2" fmla="*/ 8546 h 2138385"/>
              <a:gd name="connsiteX3" fmla="*/ 2764022 w 4255746"/>
              <a:gd name="connsiteY3" fmla="*/ 10936 h 2138385"/>
              <a:gd name="connsiteX4" fmla="*/ 3692057 w 4255746"/>
              <a:gd name="connsiteY4" fmla="*/ 21034 h 2138385"/>
              <a:gd name="connsiteX5" fmla="*/ 4231986 w 4255746"/>
              <a:gd name="connsiteY5" fmla="*/ 2115269 h 2138385"/>
              <a:gd name="connsiteX6" fmla="*/ 2240027 w 4255746"/>
              <a:gd name="connsiteY6" fmla="*/ 2138385 h 2138385"/>
              <a:gd name="connsiteX7" fmla="*/ 1125503 w 4255746"/>
              <a:gd name="connsiteY7" fmla="*/ 2124490 h 2138385"/>
              <a:gd name="connsiteX8" fmla="*/ 27490 w 4255746"/>
              <a:gd name="connsiteY8" fmla="*/ 2136509 h 2138385"/>
              <a:gd name="connsiteX0" fmla="*/ 27490 w 4651888"/>
              <a:gd name="connsiteY0" fmla="*/ 2136509 h 2155720"/>
              <a:gd name="connsiteX1" fmla="*/ 996239 w 4651888"/>
              <a:gd name="connsiteY1" fmla="*/ 0 h 2155720"/>
              <a:gd name="connsiteX2" fmla="*/ 1882787 w 4651888"/>
              <a:gd name="connsiteY2" fmla="*/ 8546 h 2155720"/>
              <a:gd name="connsiteX3" fmla="*/ 2764022 w 4651888"/>
              <a:gd name="connsiteY3" fmla="*/ 10936 h 2155720"/>
              <a:gd name="connsiteX4" fmla="*/ 3692057 w 4651888"/>
              <a:gd name="connsiteY4" fmla="*/ 21034 h 2155720"/>
              <a:gd name="connsiteX5" fmla="*/ 4637231 w 4651888"/>
              <a:gd name="connsiteY5" fmla="*/ 2155720 h 2155720"/>
              <a:gd name="connsiteX6" fmla="*/ 2240027 w 4651888"/>
              <a:gd name="connsiteY6" fmla="*/ 2138385 h 2155720"/>
              <a:gd name="connsiteX7" fmla="*/ 1125503 w 4651888"/>
              <a:gd name="connsiteY7" fmla="*/ 2124490 h 2155720"/>
              <a:gd name="connsiteX8" fmla="*/ 27490 w 4651888"/>
              <a:gd name="connsiteY8" fmla="*/ 2136509 h 2155720"/>
              <a:gd name="connsiteX0" fmla="*/ 27490 w 4715762"/>
              <a:gd name="connsiteY0" fmla="*/ 2136509 h 2155720"/>
              <a:gd name="connsiteX1" fmla="*/ 996239 w 4715762"/>
              <a:gd name="connsiteY1" fmla="*/ 0 h 2155720"/>
              <a:gd name="connsiteX2" fmla="*/ 1882787 w 4715762"/>
              <a:gd name="connsiteY2" fmla="*/ 8546 h 2155720"/>
              <a:gd name="connsiteX3" fmla="*/ 2764022 w 4715762"/>
              <a:gd name="connsiteY3" fmla="*/ 10936 h 2155720"/>
              <a:gd name="connsiteX4" fmla="*/ 3692057 w 4715762"/>
              <a:gd name="connsiteY4" fmla="*/ 21034 h 2155720"/>
              <a:gd name="connsiteX5" fmla="*/ 4637231 w 4715762"/>
              <a:gd name="connsiteY5" fmla="*/ 2155720 h 2155720"/>
              <a:gd name="connsiteX6" fmla="*/ 2240027 w 4715762"/>
              <a:gd name="connsiteY6" fmla="*/ 2138385 h 2155720"/>
              <a:gd name="connsiteX7" fmla="*/ 1125503 w 4715762"/>
              <a:gd name="connsiteY7" fmla="*/ 2124490 h 2155720"/>
              <a:gd name="connsiteX8" fmla="*/ 27490 w 4715762"/>
              <a:gd name="connsiteY8" fmla="*/ 2136509 h 2155720"/>
              <a:gd name="connsiteX0" fmla="*/ 54045 w 4742317"/>
              <a:gd name="connsiteY0" fmla="*/ 2136509 h 2155720"/>
              <a:gd name="connsiteX1" fmla="*/ 1022794 w 4742317"/>
              <a:gd name="connsiteY1" fmla="*/ 0 h 2155720"/>
              <a:gd name="connsiteX2" fmla="*/ 1909342 w 4742317"/>
              <a:gd name="connsiteY2" fmla="*/ 8546 h 2155720"/>
              <a:gd name="connsiteX3" fmla="*/ 2790577 w 4742317"/>
              <a:gd name="connsiteY3" fmla="*/ 10936 h 2155720"/>
              <a:gd name="connsiteX4" fmla="*/ 3718612 w 4742317"/>
              <a:gd name="connsiteY4" fmla="*/ 21034 h 2155720"/>
              <a:gd name="connsiteX5" fmla="*/ 4663786 w 4742317"/>
              <a:gd name="connsiteY5" fmla="*/ 2155720 h 2155720"/>
              <a:gd name="connsiteX6" fmla="*/ 2266582 w 4742317"/>
              <a:gd name="connsiteY6" fmla="*/ 2138385 h 2155720"/>
              <a:gd name="connsiteX7" fmla="*/ 1152058 w 4742317"/>
              <a:gd name="connsiteY7" fmla="*/ 2124490 h 2155720"/>
              <a:gd name="connsiteX8" fmla="*/ 54045 w 4742317"/>
              <a:gd name="connsiteY8" fmla="*/ 2136509 h 2155720"/>
              <a:gd name="connsiteX0" fmla="*/ 59958 w 4748230"/>
              <a:gd name="connsiteY0" fmla="*/ 2136509 h 2155720"/>
              <a:gd name="connsiteX1" fmla="*/ 1028707 w 4748230"/>
              <a:gd name="connsiteY1" fmla="*/ 0 h 2155720"/>
              <a:gd name="connsiteX2" fmla="*/ 1915255 w 4748230"/>
              <a:gd name="connsiteY2" fmla="*/ 8546 h 2155720"/>
              <a:gd name="connsiteX3" fmla="*/ 2796490 w 4748230"/>
              <a:gd name="connsiteY3" fmla="*/ 10936 h 2155720"/>
              <a:gd name="connsiteX4" fmla="*/ 3724525 w 4748230"/>
              <a:gd name="connsiteY4" fmla="*/ 21034 h 2155720"/>
              <a:gd name="connsiteX5" fmla="*/ 4669699 w 4748230"/>
              <a:gd name="connsiteY5" fmla="*/ 2155720 h 2155720"/>
              <a:gd name="connsiteX6" fmla="*/ 2272495 w 4748230"/>
              <a:gd name="connsiteY6" fmla="*/ 2138385 h 2155720"/>
              <a:gd name="connsiteX7" fmla="*/ 1157971 w 4748230"/>
              <a:gd name="connsiteY7" fmla="*/ 2124490 h 2155720"/>
              <a:gd name="connsiteX8" fmla="*/ 59958 w 4748230"/>
              <a:gd name="connsiteY8" fmla="*/ 2136509 h 2155720"/>
              <a:gd name="connsiteX0" fmla="*/ 0 w 4688272"/>
              <a:gd name="connsiteY0" fmla="*/ 2127963 h 2147174"/>
              <a:gd name="connsiteX1" fmla="*/ 1855297 w 4688272"/>
              <a:gd name="connsiteY1" fmla="*/ 0 h 2147174"/>
              <a:gd name="connsiteX2" fmla="*/ 2736532 w 4688272"/>
              <a:gd name="connsiteY2" fmla="*/ 2390 h 2147174"/>
              <a:gd name="connsiteX3" fmla="*/ 3664567 w 4688272"/>
              <a:gd name="connsiteY3" fmla="*/ 12488 h 2147174"/>
              <a:gd name="connsiteX4" fmla="*/ 4609741 w 4688272"/>
              <a:gd name="connsiteY4" fmla="*/ 2147174 h 2147174"/>
              <a:gd name="connsiteX5" fmla="*/ 2212537 w 4688272"/>
              <a:gd name="connsiteY5" fmla="*/ 2129839 h 2147174"/>
              <a:gd name="connsiteX6" fmla="*/ 1098013 w 4688272"/>
              <a:gd name="connsiteY6" fmla="*/ 2115944 h 2147174"/>
              <a:gd name="connsiteX7" fmla="*/ 0 w 4688272"/>
              <a:gd name="connsiteY7" fmla="*/ 2127963 h 2147174"/>
              <a:gd name="connsiteX0" fmla="*/ 222 w 4688494"/>
              <a:gd name="connsiteY0" fmla="*/ 2127963 h 2147174"/>
              <a:gd name="connsiteX1" fmla="*/ 1855519 w 4688494"/>
              <a:gd name="connsiteY1" fmla="*/ 0 h 2147174"/>
              <a:gd name="connsiteX2" fmla="*/ 2736754 w 4688494"/>
              <a:gd name="connsiteY2" fmla="*/ 2390 h 2147174"/>
              <a:gd name="connsiteX3" fmla="*/ 3664789 w 4688494"/>
              <a:gd name="connsiteY3" fmla="*/ 12488 h 2147174"/>
              <a:gd name="connsiteX4" fmla="*/ 4609963 w 4688494"/>
              <a:gd name="connsiteY4" fmla="*/ 2147174 h 2147174"/>
              <a:gd name="connsiteX5" fmla="*/ 2212759 w 4688494"/>
              <a:gd name="connsiteY5" fmla="*/ 2129839 h 2147174"/>
              <a:gd name="connsiteX6" fmla="*/ 1098235 w 4688494"/>
              <a:gd name="connsiteY6" fmla="*/ 2115944 h 2147174"/>
              <a:gd name="connsiteX7" fmla="*/ 222 w 4688494"/>
              <a:gd name="connsiteY7" fmla="*/ 2127963 h 2147174"/>
              <a:gd name="connsiteX0" fmla="*/ 222 w 4688494"/>
              <a:gd name="connsiteY0" fmla="*/ 2127963 h 2147174"/>
              <a:gd name="connsiteX1" fmla="*/ 1855519 w 4688494"/>
              <a:gd name="connsiteY1" fmla="*/ 0 h 2147174"/>
              <a:gd name="connsiteX2" fmla="*/ 2736754 w 4688494"/>
              <a:gd name="connsiteY2" fmla="*/ 2390 h 2147174"/>
              <a:gd name="connsiteX3" fmla="*/ 3664789 w 4688494"/>
              <a:gd name="connsiteY3" fmla="*/ 12488 h 2147174"/>
              <a:gd name="connsiteX4" fmla="*/ 4609963 w 4688494"/>
              <a:gd name="connsiteY4" fmla="*/ 2147174 h 2147174"/>
              <a:gd name="connsiteX5" fmla="*/ 2212759 w 4688494"/>
              <a:gd name="connsiteY5" fmla="*/ 2129839 h 2147174"/>
              <a:gd name="connsiteX6" fmla="*/ 1098235 w 4688494"/>
              <a:gd name="connsiteY6" fmla="*/ 2115944 h 2147174"/>
              <a:gd name="connsiteX7" fmla="*/ 222 w 4688494"/>
              <a:gd name="connsiteY7" fmla="*/ 2127963 h 2147174"/>
              <a:gd name="connsiteX0" fmla="*/ 222 w 4688494"/>
              <a:gd name="connsiteY0" fmla="*/ 2127963 h 2147174"/>
              <a:gd name="connsiteX1" fmla="*/ 1855519 w 4688494"/>
              <a:gd name="connsiteY1" fmla="*/ 0 h 2147174"/>
              <a:gd name="connsiteX2" fmla="*/ 2736754 w 4688494"/>
              <a:gd name="connsiteY2" fmla="*/ 2390 h 2147174"/>
              <a:gd name="connsiteX3" fmla="*/ 3664789 w 4688494"/>
              <a:gd name="connsiteY3" fmla="*/ 12488 h 2147174"/>
              <a:gd name="connsiteX4" fmla="*/ 4609963 w 4688494"/>
              <a:gd name="connsiteY4" fmla="*/ 2147174 h 2147174"/>
              <a:gd name="connsiteX5" fmla="*/ 2212759 w 4688494"/>
              <a:gd name="connsiteY5" fmla="*/ 2129839 h 2147174"/>
              <a:gd name="connsiteX6" fmla="*/ 1098235 w 4688494"/>
              <a:gd name="connsiteY6" fmla="*/ 2115944 h 2147174"/>
              <a:gd name="connsiteX7" fmla="*/ 222 w 4688494"/>
              <a:gd name="connsiteY7" fmla="*/ 2127963 h 2147174"/>
              <a:gd name="connsiteX0" fmla="*/ 67243 w 4755515"/>
              <a:gd name="connsiteY0" fmla="*/ 2127963 h 2147174"/>
              <a:gd name="connsiteX1" fmla="*/ 1922540 w 4755515"/>
              <a:gd name="connsiteY1" fmla="*/ 0 h 2147174"/>
              <a:gd name="connsiteX2" fmla="*/ 2803775 w 4755515"/>
              <a:gd name="connsiteY2" fmla="*/ 2390 h 2147174"/>
              <a:gd name="connsiteX3" fmla="*/ 3731810 w 4755515"/>
              <a:gd name="connsiteY3" fmla="*/ 12488 h 2147174"/>
              <a:gd name="connsiteX4" fmla="*/ 4676984 w 4755515"/>
              <a:gd name="connsiteY4" fmla="*/ 2147174 h 2147174"/>
              <a:gd name="connsiteX5" fmla="*/ 2279780 w 4755515"/>
              <a:gd name="connsiteY5" fmla="*/ 2129839 h 2147174"/>
              <a:gd name="connsiteX6" fmla="*/ 1165256 w 4755515"/>
              <a:gd name="connsiteY6" fmla="*/ 2115944 h 2147174"/>
              <a:gd name="connsiteX7" fmla="*/ 67243 w 4755515"/>
              <a:gd name="connsiteY7" fmla="*/ 2127963 h 2147174"/>
              <a:gd name="connsiteX0" fmla="*/ 67243 w 4755515"/>
              <a:gd name="connsiteY0" fmla="*/ 2127963 h 2147174"/>
              <a:gd name="connsiteX1" fmla="*/ 1922540 w 4755515"/>
              <a:gd name="connsiteY1" fmla="*/ 0 h 2147174"/>
              <a:gd name="connsiteX2" fmla="*/ 2803775 w 4755515"/>
              <a:gd name="connsiteY2" fmla="*/ 2390 h 2147174"/>
              <a:gd name="connsiteX3" fmla="*/ 3731810 w 4755515"/>
              <a:gd name="connsiteY3" fmla="*/ 12488 h 2147174"/>
              <a:gd name="connsiteX4" fmla="*/ 4676984 w 4755515"/>
              <a:gd name="connsiteY4" fmla="*/ 2147174 h 2147174"/>
              <a:gd name="connsiteX5" fmla="*/ 2279780 w 4755515"/>
              <a:gd name="connsiteY5" fmla="*/ 2129839 h 2147174"/>
              <a:gd name="connsiteX6" fmla="*/ 1165256 w 4755515"/>
              <a:gd name="connsiteY6" fmla="*/ 2115944 h 2147174"/>
              <a:gd name="connsiteX7" fmla="*/ 67243 w 4755515"/>
              <a:gd name="connsiteY7" fmla="*/ 2127963 h 214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5515" h="2147174">
                <a:moveTo>
                  <a:pt x="67243" y="2127963"/>
                </a:moveTo>
                <a:cubicBezTo>
                  <a:pt x="-343573" y="1619891"/>
                  <a:pt x="1234222" y="212976"/>
                  <a:pt x="1922540" y="0"/>
                </a:cubicBezTo>
                <a:cubicBezTo>
                  <a:pt x="2072905" y="143021"/>
                  <a:pt x="2663560" y="151016"/>
                  <a:pt x="2803775" y="2390"/>
                </a:cubicBezTo>
                <a:cubicBezTo>
                  <a:pt x="2942529" y="73575"/>
                  <a:pt x="3573740" y="157291"/>
                  <a:pt x="3731810" y="12488"/>
                </a:cubicBezTo>
                <a:cubicBezTo>
                  <a:pt x="3869098" y="140729"/>
                  <a:pt x="5069657" y="1642591"/>
                  <a:pt x="4676984" y="2147174"/>
                </a:cubicBezTo>
                <a:cubicBezTo>
                  <a:pt x="4374527" y="1679016"/>
                  <a:pt x="2441270" y="1719274"/>
                  <a:pt x="2279780" y="2129839"/>
                </a:cubicBezTo>
                <a:cubicBezTo>
                  <a:pt x="2087615" y="1720123"/>
                  <a:pt x="1351887" y="1763049"/>
                  <a:pt x="1165256" y="2115944"/>
                </a:cubicBezTo>
                <a:cubicBezTo>
                  <a:pt x="980072" y="1743145"/>
                  <a:pt x="282751" y="1772716"/>
                  <a:pt x="67243" y="2127963"/>
                </a:cubicBezTo>
                <a:close/>
              </a:path>
            </a:pathLst>
          </a:custGeom>
          <a:solidFill>
            <a:srgbClr val="0096D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80000"/>
              </a:srgbClr>
            </a:outerShdw>
          </a:effectLst>
        </p:spPr>
        <p:txBody>
          <a:bodyPr lIns="91432" tIns="45716" rIns="91432" bIns="45716" anchor="ctr"/>
          <a:lstStyle/>
          <a:p>
            <a:pPr defTabSz="457162">
              <a:defRPr/>
            </a:pPr>
            <a:endParaRPr lang="en-US" kern="0">
              <a:solidFill>
                <a:srgbClr val="0096D6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batstuff"/>
          <p:cNvSpPr/>
          <p:nvPr/>
        </p:nvSpPr>
        <p:spPr>
          <a:xfrm>
            <a:off x="3645689" y="1657354"/>
            <a:ext cx="4748213" cy="1660922"/>
          </a:xfrm>
          <a:custGeom>
            <a:avLst/>
            <a:gdLst>
              <a:gd name="connsiteX0" fmla="*/ 0 w 2627716"/>
              <a:gd name="connsiteY0" fmla="*/ 174889 h 1049311"/>
              <a:gd name="connsiteX1" fmla="*/ 174889 w 2627716"/>
              <a:gd name="connsiteY1" fmla="*/ 0 h 1049311"/>
              <a:gd name="connsiteX2" fmla="*/ 2452827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8" fmla="*/ 0 w 2627716"/>
              <a:gd name="connsiteY8" fmla="*/ 174889 h 1049311"/>
              <a:gd name="connsiteX0" fmla="*/ 0 w 2627716"/>
              <a:gd name="connsiteY0" fmla="*/ 174889 h 1049311"/>
              <a:gd name="connsiteX1" fmla="*/ 1124267 w 2627716"/>
              <a:gd name="connsiteY1" fmla="*/ 0 h 1049311"/>
              <a:gd name="connsiteX2" fmla="*/ 2452827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8" fmla="*/ 0 w 2627716"/>
              <a:gd name="connsiteY8" fmla="*/ 174889 h 1049311"/>
              <a:gd name="connsiteX0" fmla="*/ 0 w 2627716"/>
              <a:gd name="connsiteY0" fmla="*/ 174889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8" fmla="*/ 0 w 2627716"/>
              <a:gd name="connsiteY8" fmla="*/ 174889 h 1049311"/>
              <a:gd name="connsiteX0" fmla="*/ 0 w 2692674"/>
              <a:gd name="connsiteY0" fmla="*/ 684555 h 1049311"/>
              <a:gd name="connsiteX1" fmla="*/ 1189225 w 2692674"/>
              <a:gd name="connsiteY1" fmla="*/ 0 h 1049311"/>
              <a:gd name="connsiteX2" fmla="*/ 1558414 w 2692674"/>
              <a:gd name="connsiteY2" fmla="*/ 0 h 1049311"/>
              <a:gd name="connsiteX3" fmla="*/ 2692674 w 2692674"/>
              <a:gd name="connsiteY3" fmla="*/ 174889 h 1049311"/>
              <a:gd name="connsiteX4" fmla="*/ 2692674 w 2692674"/>
              <a:gd name="connsiteY4" fmla="*/ 874422 h 1049311"/>
              <a:gd name="connsiteX5" fmla="*/ 2517785 w 2692674"/>
              <a:gd name="connsiteY5" fmla="*/ 1049311 h 1049311"/>
              <a:gd name="connsiteX6" fmla="*/ 239847 w 2692674"/>
              <a:gd name="connsiteY6" fmla="*/ 1049311 h 1049311"/>
              <a:gd name="connsiteX7" fmla="*/ 64958 w 2692674"/>
              <a:gd name="connsiteY7" fmla="*/ 874422 h 1049311"/>
              <a:gd name="connsiteX8" fmla="*/ 0 w 2692674"/>
              <a:gd name="connsiteY8" fmla="*/ 684555 h 1049311"/>
              <a:gd name="connsiteX0" fmla="*/ 0 w 2627716"/>
              <a:gd name="connsiteY0" fmla="*/ 874422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174889 h 1049311"/>
              <a:gd name="connsiteX4" fmla="*/ 2627716 w 2627716"/>
              <a:gd name="connsiteY4" fmla="*/ 874422 h 1049311"/>
              <a:gd name="connsiteX5" fmla="*/ 2452827 w 2627716"/>
              <a:gd name="connsiteY5" fmla="*/ 1049311 h 1049311"/>
              <a:gd name="connsiteX6" fmla="*/ 174889 w 2627716"/>
              <a:gd name="connsiteY6" fmla="*/ 1049311 h 1049311"/>
              <a:gd name="connsiteX7" fmla="*/ 0 w 2627716"/>
              <a:gd name="connsiteY7" fmla="*/ 874422 h 1049311"/>
              <a:gd name="connsiteX0" fmla="*/ 0 w 2627716"/>
              <a:gd name="connsiteY0" fmla="*/ 874422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874422 h 1049311"/>
              <a:gd name="connsiteX4" fmla="*/ 2452827 w 2627716"/>
              <a:gd name="connsiteY4" fmla="*/ 1049311 h 1049311"/>
              <a:gd name="connsiteX5" fmla="*/ 174889 w 2627716"/>
              <a:gd name="connsiteY5" fmla="*/ 1049311 h 1049311"/>
              <a:gd name="connsiteX6" fmla="*/ 0 w 2627716"/>
              <a:gd name="connsiteY6" fmla="*/ 874422 h 1049311"/>
              <a:gd name="connsiteX0" fmla="*/ 0 w 2627716"/>
              <a:gd name="connsiteY0" fmla="*/ 874422 h 1049311"/>
              <a:gd name="connsiteX1" fmla="*/ 1124267 w 2627716"/>
              <a:gd name="connsiteY1" fmla="*/ 0 h 1049311"/>
              <a:gd name="connsiteX2" fmla="*/ 1493456 w 2627716"/>
              <a:gd name="connsiteY2" fmla="*/ 0 h 1049311"/>
              <a:gd name="connsiteX3" fmla="*/ 2627716 w 2627716"/>
              <a:gd name="connsiteY3" fmla="*/ 874422 h 1049311"/>
              <a:gd name="connsiteX4" fmla="*/ 2452827 w 2627716"/>
              <a:gd name="connsiteY4" fmla="*/ 1049311 h 1049311"/>
              <a:gd name="connsiteX5" fmla="*/ 364764 w 2627716"/>
              <a:gd name="connsiteY5" fmla="*/ 899410 h 1049311"/>
              <a:gd name="connsiteX6" fmla="*/ 0 w 2627716"/>
              <a:gd name="connsiteY6" fmla="*/ 874422 h 1049311"/>
              <a:gd name="connsiteX0" fmla="*/ 163833 w 2791549"/>
              <a:gd name="connsiteY0" fmla="*/ 874422 h 1049311"/>
              <a:gd name="connsiteX1" fmla="*/ 1288100 w 2791549"/>
              <a:gd name="connsiteY1" fmla="*/ 0 h 1049311"/>
              <a:gd name="connsiteX2" fmla="*/ 1657289 w 2791549"/>
              <a:gd name="connsiteY2" fmla="*/ 0 h 1049311"/>
              <a:gd name="connsiteX3" fmla="*/ 2791549 w 2791549"/>
              <a:gd name="connsiteY3" fmla="*/ 874422 h 1049311"/>
              <a:gd name="connsiteX4" fmla="*/ 2616660 w 2791549"/>
              <a:gd name="connsiteY4" fmla="*/ 1049311 h 1049311"/>
              <a:gd name="connsiteX5" fmla="*/ 528597 w 2791549"/>
              <a:gd name="connsiteY5" fmla="*/ 899410 h 1049311"/>
              <a:gd name="connsiteX6" fmla="*/ 163833 w 2791549"/>
              <a:gd name="connsiteY6" fmla="*/ 874422 h 1049311"/>
              <a:gd name="connsiteX0" fmla="*/ 3668 w 2631384"/>
              <a:gd name="connsiteY0" fmla="*/ 874422 h 1049311"/>
              <a:gd name="connsiteX1" fmla="*/ 1127935 w 2631384"/>
              <a:gd name="connsiteY1" fmla="*/ 0 h 1049311"/>
              <a:gd name="connsiteX2" fmla="*/ 1497124 w 2631384"/>
              <a:gd name="connsiteY2" fmla="*/ 0 h 1049311"/>
              <a:gd name="connsiteX3" fmla="*/ 2631384 w 2631384"/>
              <a:gd name="connsiteY3" fmla="*/ 874422 h 1049311"/>
              <a:gd name="connsiteX4" fmla="*/ 2456495 w 2631384"/>
              <a:gd name="connsiteY4" fmla="*/ 1049311 h 1049311"/>
              <a:gd name="connsiteX5" fmla="*/ 368432 w 2631384"/>
              <a:gd name="connsiteY5" fmla="*/ 899410 h 1049311"/>
              <a:gd name="connsiteX6" fmla="*/ 3668 w 2631384"/>
              <a:gd name="connsiteY6" fmla="*/ 874422 h 1049311"/>
              <a:gd name="connsiteX0" fmla="*/ 15726 w 2643442"/>
              <a:gd name="connsiteY0" fmla="*/ 874422 h 1049311"/>
              <a:gd name="connsiteX1" fmla="*/ 1139993 w 2643442"/>
              <a:gd name="connsiteY1" fmla="*/ 0 h 1049311"/>
              <a:gd name="connsiteX2" fmla="*/ 1509182 w 2643442"/>
              <a:gd name="connsiteY2" fmla="*/ 0 h 1049311"/>
              <a:gd name="connsiteX3" fmla="*/ 2643442 w 2643442"/>
              <a:gd name="connsiteY3" fmla="*/ 874422 h 1049311"/>
              <a:gd name="connsiteX4" fmla="*/ 2468553 w 2643442"/>
              <a:gd name="connsiteY4" fmla="*/ 1049311 h 1049311"/>
              <a:gd name="connsiteX5" fmla="*/ 380490 w 2643442"/>
              <a:gd name="connsiteY5" fmla="*/ 899410 h 1049311"/>
              <a:gd name="connsiteX6" fmla="*/ 15726 w 2643442"/>
              <a:gd name="connsiteY6" fmla="*/ 874422 h 1049311"/>
              <a:gd name="connsiteX0" fmla="*/ 8106 w 2635822"/>
              <a:gd name="connsiteY0" fmla="*/ 874422 h 1049311"/>
              <a:gd name="connsiteX1" fmla="*/ 1132373 w 2635822"/>
              <a:gd name="connsiteY1" fmla="*/ 0 h 1049311"/>
              <a:gd name="connsiteX2" fmla="*/ 1501562 w 2635822"/>
              <a:gd name="connsiteY2" fmla="*/ 0 h 1049311"/>
              <a:gd name="connsiteX3" fmla="*/ 2635822 w 2635822"/>
              <a:gd name="connsiteY3" fmla="*/ 874422 h 1049311"/>
              <a:gd name="connsiteX4" fmla="*/ 2460933 w 2635822"/>
              <a:gd name="connsiteY4" fmla="*/ 1049311 h 1049311"/>
              <a:gd name="connsiteX5" fmla="*/ 722641 w 2635822"/>
              <a:gd name="connsiteY5" fmla="*/ 844446 h 1049311"/>
              <a:gd name="connsiteX6" fmla="*/ 8106 w 2635822"/>
              <a:gd name="connsiteY6" fmla="*/ 874422 h 1049311"/>
              <a:gd name="connsiteX0" fmla="*/ 8106 w 2635822"/>
              <a:gd name="connsiteY0" fmla="*/ 874422 h 1049311"/>
              <a:gd name="connsiteX1" fmla="*/ 1132373 w 2635822"/>
              <a:gd name="connsiteY1" fmla="*/ 0 h 1049311"/>
              <a:gd name="connsiteX2" fmla="*/ 1501562 w 2635822"/>
              <a:gd name="connsiteY2" fmla="*/ 0 h 1049311"/>
              <a:gd name="connsiteX3" fmla="*/ 2635822 w 2635822"/>
              <a:gd name="connsiteY3" fmla="*/ 874422 h 1049311"/>
              <a:gd name="connsiteX4" fmla="*/ 2460933 w 2635822"/>
              <a:gd name="connsiteY4" fmla="*/ 1049311 h 1049311"/>
              <a:gd name="connsiteX5" fmla="*/ 722641 w 2635822"/>
              <a:gd name="connsiteY5" fmla="*/ 844446 h 1049311"/>
              <a:gd name="connsiteX6" fmla="*/ 8106 w 2635822"/>
              <a:gd name="connsiteY6" fmla="*/ 874422 h 1049311"/>
              <a:gd name="connsiteX0" fmla="*/ 8106 w 2635822"/>
              <a:gd name="connsiteY0" fmla="*/ 874422 h 1049311"/>
              <a:gd name="connsiteX1" fmla="*/ 1132373 w 2635822"/>
              <a:gd name="connsiteY1" fmla="*/ 0 h 1049311"/>
              <a:gd name="connsiteX2" fmla="*/ 1501562 w 2635822"/>
              <a:gd name="connsiteY2" fmla="*/ 0 h 1049311"/>
              <a:gd name="connsiteX3" fmla="*/ 2635822 w 2635822"/>
              <a:gd name="connsiteY3" fmla="*/ 874422 h 1049311"/>
              <a:gd name="connsiteX4" fmla="*/ 2460933 w 2635822"/>
              <a:gd name="connsiteY4" fmla="*/ 1049311 h 1049311"/>
              <a:gd name="connsiteX5" fmla="*/ 722641 w 2635822"/>
              <a:gd name="connsiteY5" fmla="*/ 844446 h 1049311"/>
              <a:gd name="connsiteX6" fmla="*/ 8106 w 2635822"/>
              <a:gd name="connsiteY6" fmla="*/ 874422 h 1049311"/>
              <a:gd name="connsiteX0" fmla="*/ 8106 w 2710467"/>
              <a:gd name="connsiteY0" fmla="*/ 874422 h 1049311"/>
              <a:gd name="connsiteX1" fmla="*/ 1132373 w 2710467"/>
              <a:gd name="connsiteY1" fmla="*/ 0 h 1049311"/>
              <a:gd name="connsiteX2" fmla="*/ 1501562 w 2710467"/>
              <a:gd name="connsiteY2" fmla="*/ 0 h 1049311"/>
              <a:gd name="connsiteX3" fmla="*/ 2710467 w 2710467"/>
              <a:gd name="connsiteY3" fmla="*/ 790446 h 1049311"/>
              <a:gd name="connsiteX4" fmla="*/ 2460933 w 2710467"/>
              <a:gd name="connsiteY4" fmla="*/ 1049311 h 1049311"/>
              <a:gd name="connsiteX5" fmla="*/ 722641 w 2710467"/>
              <a:gd name="connsiteY5" fmla="*/ 844446 h 1049311"/>
              <a:gd name="connsiteX6" fmla="*/ 8106 w 2710467"/>
              <a:gd name="connsiteY6" fmla="*/ 874422 h 1049311"/>
              <a:gd name="connsiteX0" fmla="*/ 8106 w 2710467"/>
              <a:gd name="connsiteY0" fmla="*/ 874422 h 1049311"/>
              <a:gd name="connsiteX1" fmla="*/ 1132373 w 2710467"/>
              <a:gd name="connsiteY1" fmla="*/ 0 h 1049311"/>
              <a:gd name="connsiteX2" fmla="*/ 1501562 w 2710467"/>
              <a:gd name="connsiteY2" fmla="*/ 0 h 1049311"/>
              <a:gd name="connsiteX3" fmla="*/ 2710467 w 2710467"/>
              <a:gd name="connsiteY3" fmla="*/ 790446 h 1049311"/>
              <a:gd name="connsiteX4" fmla="*/ 2460933 w 2710467"/>
              <a:gd name="connsiteY4" fmla="*/ 1049311 h 1049311"/>
              <a:gd name="connsiteX5" fmla="*/ 722641 w 2710467"/>
              <a:gd name="connsiteY5" fmla="*/ 844446 h 1049311"/>
              <a:gd name="connsiteX6" fmla="*/ 8106 w 2710467"/>
              <a:gd name="connsiteY6" fmla="*/ 874422 h 1049311"/>
              <a:gd name="connsiteX0" fmla="*/ 238456 w 2940817"/>
              <a:gd name="connsiteY0" fmla="*/ 874422 h 1060419"/>
              <a:gd name="connsiteX1" fmla="*/ 1362723 w 2940817"/>
              <a:gd name="connsiteY1" fmla="*/ 0 h 1060419"/>
              <a:gd name="connsiteX2" fmla="*/ 1731912 w 2940817"/>
              <a:gd name="connsiteY2" fmla="*/ 0 h 1060419"/>
              <a:gd name="connsiteX3" fmla="*/ 2940817 w 2940817"/>
              <a:gd name="connsiteY3" fmla="*/ 790446 h 1060419"/>
              <a:gd name="connsiteX4" fmla="*/ 2691283 w 2940817"/>
              <a:gd name="connsiteY4" fmla="*/ 1049311 h 1060419"/>
              <a:gd name="connsiteX5" fmla="*/ 952991 w 2940817"/>
              <a:gd name="connsiteY5" fmla="*/ 844446 h 1060419"/>
              <a:gd name="connsiteX6" fmla="*/ 238456 w 2940817"/>
              <a:gd name="connsiteY6" fmla="*/ 874422 h 1060419"/>
              <a:gd name="connsiteX0" fmla="*/ 238456 w 2940817"/>
              <a:gd name="connsiteY0" fmla="*/ 874422 h 1060419"/>
              <a:gd name="connsiteX1" fmla="*/ 1362723 w 2940817"/>
              <a:gd name="connsiteY1" fmla="*/ 0 h 1060419"/>
              <a:gd name="connsiteX2" fmla="*/ 1731912 w 2940817"/>
              <a:gd name="connsiteY2" fmla="*/ 0 h 1060419"/>
              <a:gd name="connsiteX3" fmla="*/ 2940817 w 2940817"/>
              <a:gd name="connsiteY3" fmla="*/ 790446 h 1060419"/>
              <a:gd name="connsiteX4" fmla="*/ 2691283 w 2940817"/>
              <a:gd name="connsiteY4" fmla="*/ 1049311 h 1060419"/>
              <a:gd name="connsiteX5" fmla="*/ 952991 w 2940817"/>
              <a:gd name="connsiteY5" fmla="*/ 844446 h 1060419"/>
              <a:gd name="connsiteX6" fmla="*/ 238456 w 2940817"/>
              <a:gd name="connsiteY6" fmla="*/ 874422 h 1060419"/>
              <a:gd name="connsiteX0" fmla="*/ 150637 w 2852998"/>
              <a:gd name="connsiteY0" fmla="*/ 874422 h 1049311"/>
              <a:gd name="connsiteX1" fmla="*/ 1274904 w 2852998"/>
              <a:gd name="connsiteY1" fmla="*/ 0 h 1049311"/>
              <a:gd name="connsiteX2" fmla="*/ 1644093 w 2852998"/>
              <a:gd name="connsiteY2" fmla="*/ 0 h 1049311"/>
              <a:gd name="connsiteX3" fmla="*/ 2852998 w 2852998"/>
              <a:gd name="connsiteY3" fmla="*/ 790446 h 1049311"/>
              <a:gd name="connsiteX4" fmla="*/ 2603464 w 2852998"/>
              <a:gd name="connsiteY4" fmla="*/ 1049311 h 1049311"/>
              <a:gd name="connsiteX5" fmla="*/ 865172 w 2852998"/>
              <a:gd name="connsiteY5" fmla="*/ 844446 h 1049311"/>
              <a:gd name="connsiteX6" fmla="*/ 150637 w 2852998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714535 w 2702361"/>
              <a:gd name="connsiteY5" fmla="*/ 844446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714535 w 2702361"/>
              <a:gd name="connsiteY5" fmla="*/ 844446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714535 w 2702361"/>
              <a:gd name="connsiteY5" fmla="*/ 844446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363901 w 2702361"/>
              <a:gd name="connsiteY5" fmla="*/ 789445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363901 w 2702361"/>
              <a:gd name="connsiteY5" fmla="*/ 789445 h 1049311"/>
              <a:gd name="connsiteX6" fmla="*/ 0 w 2702361"/>
              <a:gd name="connsiteY6" fmla="*/ 874422 h 1049311"/>
              <a:gd name="connsiteX0" fmla="*/ 0 w 2702361"/>
              <a:gd name="connsiteY0" fmla="*/ 874422 h 1049311"/>
              <a:gd name="connsiteX1" fmla="*/ 1124267 w 2702361"/>
              <a:gd name="connsiteY1" fmla="*/ 0 h 1049311"/>
              <a:gd name="connsiteX2" fmla="*/ 1493456 w 2702361"/>
              <a:gd name="connsiteY2" fmla="*/ 0 h 1049311"/>
              <a:gd name="connsiteX3" fmla="*/ 2702361 w 2702361"/>
              <a:gd name="connsiteY3" fmla="*/ 790446 h 1049311"/>
              <a:gd name="connsiteX4" fmla="*/ 2452827 w 2702361"/>
              <a:gd name="connsiteY4" fmla="*/ 1049311 h 1049311"/>
              <a:gd name="connsiteX5" fmla="*/ 363901 w 2702361"/>
              <a:gd name="connsiteY5" fmla="*/ 789445 h 1049311"/>
              <a:gd name="connsiteX6" fmla="*/ 0 w 2702361"/>
              <a:gd name="connsiteY6" fmla="*/ 874422 h 1049311"/>
              <a:gd name="connsiteX0" fmla="*/ 0 w 2702361"/>
              <a:gd name="connsiteY0" fmla="*/ 874422 h 1050503"/>
              <a:gd name="connsiteX1" fmla="*/ 1124267 w 2702361"/>
              <a:gd name="connsiteY1" fmla="*/ 0 h 1050503"/>
              <a:gd name="connsiteX2" fmla="*/ 1493456 w 2702361"/>
              <a:gd name="connsiteY2" fmla="*/ 0 h 1050503"/>
              <a:gd name="connsiteX3" fmla="*/ 2702361 w 2702361"/>
              <a:gd name="connsiteY3" fmla="*/ 790446 h 1050503"/>
              <a:gd name="connsiteX4" fmla="*/ 2452827 w 2702361"/>
              <a:gd name="connsiteY4" fmla="*/ 1049311 h 1050503"/>
              <a:gd name="connsiteX5" fmla="*/ 1049799 w 2702361"/>
              <a:gd name="connsiteY5" fmla="*/ 781555 h 1050503"/>
              <a:gd name="connsiteX6" fmla="*/ 363901 w 2702361"/>
              <a:gd name="connsiteY6" fmla="*/ 789445 h 1050503"/>
              <a:gd name="connsiteX7" fmla="*/ 0 w 2702361"/>
              <a:gd name="connsiteY7" fmla="*/ 874422 h 1050503"/>
              <a:gd name="connsiteX0" fmla="*/ 0 w 2702361"/>
              <a:gd name="connsiteY0" fmla="*/ 874422 h 1105572"/>
              <a:gd name="connsiteX1" fmla="*/ 1124267 w 2702361"/>
              <a:gd name="connsiteY1" fmla="*/ 0 h 1105572"/>
              <a:gd name="connsiteX2" fmla="*/ 1493456 w 2702361"/>
              <a:gd name="connsiteY2" fmla="*/ 0 h 1105572"/>
              <a:gd name="connsiteX3" fmla="*/ 2702361 w 2702361"/>
              <a:gd name="connsiteY3" fmla="*/ 790446 h 1105572"/>
              <a:gd name="connsiteX4" fmla="*/ 2452827 w 2702361"/>
              <a:gd name="connsiteY4" fmla="*/ 1049311 h 1105572"/>
              <a:gd name="connsiteX5" fmla="*/ 1063550 w 2702361"/>
              <a:gd name="connsiteY5" fmla="*/ 1090938 h 1105572"/>
              <a:gd name="connsiteX6" fmla="*/ 363901 w 2702361"/>
              <a:gd name="connsiteY6" fmla="*/ 789445 h 1105572"/>
              <a:gd name="connsiteX7" fmla="*/ 0 w 2702361"/>
              <a:gd name="connsiteY7" fmla="*/ 874422 h 1105572"/>
              <a:gd name="connsiteX0" fmla="*/ 0 w 2702361"/>
              <a:gd name="connsiteY0" fmla="*/ 874422 h 1122254"/>
              <a:gd name="connsiteX1" fmla="*/ 1124267 w 2702361"/>
              <a:gd name="connsiteY1" fmla="*/ 0 h 1122254"/>
              <a:gd name="connsiteX2" fmla="*/ 1493456 w 2702361"/>
              <a:gd name="connsiteY2" fmla="*/ 0 h 1122254"/>
              <a:gd name="connsiteX3" fmla="*/ 2702361 w 2702361"/>
              <a:gd name="connsiteY3" fmla="*/ 790446 h 1122254"/>
              <a:gd name="connsiteX4" fmla="*/ 2452827 w 2702361"/>
              <a:gd name="connsiteY4" fmla="*/ 1049311 h 1122254"/>
              <a:gd name="connsiteX5" fmla="*/ 1063550 w 2702361"/>
              <a:gd name="connsiteY5" fmla="*/ 1090938 h 1122254"/>
              <a:gd name="connsiteX6" fmla="*/ 377651 w 2702361"/>
              <a:gd name="connsiteY6" fmla="*/ 1085078 h 1122254"/>
              <a:gd name="connsiteX7" fmla="*/ 0 w 2702361"/>
              <a:gd name="connsiteY7" fmla="*/ 874422 h 1122254"/>
              <a:gd name="connsiteX0" fmla="*/ 0 w 2757363"/>
              <a:gd name="connsiteY0" fmla="*/ 1073803 h 1138040"/>
              <a:gd name="connsiteX1" fmla="*/ 1179269 w 2757363"/>
              <a:gd name="connsiteY1" fmla="*/ 0 h 1138040"/>
              <a:gd name="connsiteX2" fmla="*/ 1548458 w 2757363"/>
              <a:gd name="connsiteY2" fmla="*/ 0 h 1138040"/>
              <a:gd name="connsiteX3" fmla="*/ 2757363 w 2757363"/>
              <a:gd name="connsiteY3" fmla="*/ 790446 h 1138040"/>
              <a:gd name="connsiteX4" fmla="*/ 2507829 w 2757363"/>
              <a:gd name="connsiteY4" fmla="*/ 1049311 h 1138040"/>
              <a:gd name="connsiteX5" fmla="*/ 1118552 w 2757363"/>
              <a:gd name="connsiteY5" fmla="*/ 1090938 h 1138040"/>
              <a:gd name="connsiteX6" fmla="*/ 432653 w 2757363"/>
              <a:gd name="connsiteY6" fmla="*/ 1085078 h 1138040"/>
              <a:gd name="connsiteX7" fmla="*/ 0 w 2757363"/>
              <a:gd name="connsiteY7" fmla="*/ 1073803 h 1138040"/>
              <a:gd name="connsiteX0" fmla="*/ 0 w 2757363"/>
              <a:gd name="connsiteY0" fmla="*/ 1083824 h 1148061"/>
              <a:gd name="connsiteX1" fmla="*/ 1117392 w 2757363"/>
              <a:gd name="connsiteY1" fmla="*/ 175026 h 1148061"/>
              <a:gd name="connsiteX2" fmla="*/ 1548458 w 2757363"/>
              <a:gd name="connsiteY2" fmla="*/ 10021 h 1148061"/>
              <a:gd name="connsiteX3" fmla="*/ 2757363 w 2757363"/>
              <a:gd name="connsiteY3" fmla="*/ 800467 h 1148061"/>
              <a:gd name="connsiteX4" fmla="*/ 2507829 w 2757363"/>
              <a:gd name="connsiteY4" fmla="*/ 1059332 h 1148061"/>
              <a:gd name="connsiteX5" fmla="*/ 1118552 w 2757363"/>
              <a:gd name="connsiteY5" fmla="*/ 1100959 h 1148061"/>
              <a:gd name="connsiteX6" fmla="*/ 432653 w 2757363"/>
              <a:gd name="connsiteY6" fmla="*/ 1095099 h 1148061"/>
              <a:gd name="connsiteX7" fmla="*/ 0 w 2757363"/>
              <a:gd name="connsiteY7" fmla="*/ 1083824 h 1148061"/>
              <a:gd name="connsiteX0" fmla="*/ 0 w 2757363"/>
              <a:gd name="connsiteY0" fmla="*/ 1083824 h 1148061"/>
              <a:gd name="connsiteX1" fmla="*/ 1132301 w 2757363"/>
              <a:gd name="connsiteY1" fmla="*/ 207185 h 1148061"/>
              <a:gd name="connsiteX2" fmla="*/ 1117392 w 2757363"/>
              <a:gd name="connsiteY2" fmla="*/ 175026 h 1148061"/>
              <a:gd name="connsiteX3" fmla="*/ 1548458 w 2757363"/>
              <a:gd name="connsiteY3" fmla="*/ 10021 h 1148061"/>
              <a:gd name="connsiteX4" fmla="*/ 2757363 w 2757363"/>
              <a:gd name="connsiteY4" fmla="*/ 800467 h 1148061"/>
              <a:gd name="connsiteX5" fmla="*/ 2507829 w 2757363"/>
              <a:gd name="connsiteY5" fmla="*/ 1059332 h 1148061"/>
              <a:gd name="connsiteX6" fmla="*/ 1118552 w 2757363"/>
              <a:gd name="connsiteY6" fmla="*/ 1100959 h 1148061"/>
              <a:gd name="connsiteX7" fmla="*/ 432653 w 2757363"/>
              <a:gd name="connsiteY7" fmla="*/ 1095099 h 1148061"/>
              <a:gd name="connsiteX8" fmla="*/ 0 w 2757363"/>
              <a:gd name="connsiteY8" fmla="*/ 1083824 h 1148061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20957 w 2757363"/>
              <a:gd name="connsiteY3" fmla="*/ 5714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20957 w 2757363"/>
              <a:gd name="connsiteY3" fmla="*/ 5714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75958 w 2757363"/>
              <a:gd name="connsiteY3" fmla="*/ 7089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45322 h 1009559"/>
              <a:gd name="connsiteX1" fmla="*/ 1132301 w 2757363"/>
              <a:gd name="connsiteY1" fmla="*/ 68683 h 1009559"/>
              <a:gd name="connsiteX2" fmla="*/ 1117392 w 2757363"/>
              <a:gd name="connsiteY2" fmla="*/ 36524 h 1009559"/>
              <a:gd name="connsiteX3" fmla="*/ 1575958 w 2757363"/>
              <a:gd name="connsiteY3" fmla="*/ 70899 h 1009559"/>
              <a:gd name="connsiteX4" fmla="*/ 2757363 w 2757363"/>
              <a:gd name="connsiteY4" fmla="*/ 661965 h 1009559"/>
              <a:gd name="connsiteX5" fmla="*/ 2507829 w 2757363"/>
              <a:gd name="connsiteY5" fmla="*/ 920830 h 1009559"/>
              <a:gd name="connsiteX6" fmla="*/ 1118552 w 2757363"/>
              <a:gd name="connsiteY6" fmla="*/ 962457 h 1009559"/>
              <a:gd name="connsiteX7" fmla="*/ 432653 w 2757363"/>
              <a:gd name="connsiteY7" fmla="*/ 956597 h 1009559"/>
              <a:gd name="connsiteX8" fmla="*/ 0 w 2757363"/>
              <a:gd name="connsiteY8" fmla="*/ 945322 h 1009559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7595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6220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6220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08798 h 973035"/>
              <a:gd name="connsiteX1" fmla="*/ 1132301 w 2757363"/>
              <a:gd name="connsiteY1" fmla="*/ 32159 h 973035"/>
              <a:gd name="connsiteX2" fmla="*/ 1117392 w 2757363"/>
              <a:gd name="connsiteY2" fmla="*/ 0 h 973035"/>
              <a:gd name="connsiteX3" fmla="*/ 1562208 w 2757363"/>
              <a:gd name="connsiteY3" fmla="*/ 34375 h 973035"/>
              <a:gd name="connsiteX4" fmla="*/ 2757363 w 2757363"/>
              <a:gd name="connsiteY4" fmla="*/ 625441 h 973035"/>
              <a:gd name="connsiteX5" fmla="*/ 2507829 w 2757363"/>
              <a:gd name="connsiteY5" fmla="*/ 884306 h 973035"/>
              <a:gd name="connsiteX6" fmla="*/ 1118552 w 2757363"/>
              <a:gd name="connsiteY6" fmla="*/ 925933 h 973035"/>
              <a:gd name="connsiteX7" fmla="*/ 432653 w 2757363"/>
              <a:gd name="connsiteY7" fmla="*/ 920073 h 973035"/>
              <a:gd name="connsiteX8" fmla="*/ 0 w 2757363"/>
              <a:gd name="connsiteY8" fmla="*/ 908798 h 973035"/>
              <a:gd name="connsiteX0" fmla="*/ 0 w 2757363"/>
              <a:gd name="connsiteY0" fmla="*/ 968250 h 1032487"/>
              <a:gd name="connsiteX1" fmla="*/ 1132301 w 2757363"/>
              <a:gd name="connsiteY1" fmla="*/ 91611 h 1032487"/>
              <a:gd name="connsiteX2" fmla="*/ 1562208 w 2757363"/>
              <a:gd name="connsiteY2" fmla="*/ 93827 h 1032487"/>
              <a:gd name="connsiteX3" fmla="*/ 2757363 w 2757363"/>
              <a:gd name="connsiteY3" fmla="*/ 684893 h 1032487"/>
              <a:gd name="connsiteX4" fmla="*/ 2507829 w 2757363"/>
              <a:gd name="connsiteY4" fmla="*/ 943758 h 1032487"/>
              <a:gd name="connsiteX5" fmla="*/ 1118552 w 2757363"/>
              <a:gd name="connsiteY5" fmla="*/ 985385 h 1032487"/>
              <a:gd name="connsiteX6" fmla="*/ 432653 w 2757363"/>
              <a:gd name="connsiteY6" fmla="*/ 979525 h 1032487"/>
              <a:gd name="connsiteX7" fmla="*/ 0 w 2757363"/>
              <a:gd name="connsiteY7" fmla="*/ 968250 h 1032487"/>
              <a:gd name="connsiteX0" fmla="*/ 0 w 2757363"/>
              <a:gd name="connsiteY0" fmla="*/ 894952 h 959189"/>
              <a:gd name="connsiteX1" fmla="*/ 1132301 w 2757363"/>
              <a:gd name="connsiteY1" fmla="*/ 18313 h 959189"/>
              <a:gd name="connsiteX2" fmla="*/ 1562208 w 2757363"/>
              <a:gd name="connsiteY2" fmla="*/ 20529 h 959189"/>
              <a:gd name="connsiteX3" fmla="*/ 2757363 w 2757363"/>
              <a:gd name="connsiteY3" fmla="*/ 611595 h 959189"/>
              <a:gd name="connsiteX4" fmla="*/ 2507829 w 2757363"/>
              <a:gd name="connsiteY4" fmla="*/ 870460 h 959189"/>
              <a:gd name="connsiteX5" fmla="*/ 1118552 w 2757363"/>
              <a:gd name="connsiteY5" fmla="*/ 912087 h 959189"/>
              <a:gd name="connsiteX6" fmla="*/ 432653 w 2757363"/>
              <a:gd name="connsiteY6" fmla="*/ 906227 h 959189"/>
              <a:gd name="connsiteX7" fmla="*/ 0 w 2757363"/>
              <a:gd name="connsiteY7" fmla="*/ 894952 h 959189"/>
              <a:gd name="connsiteX0" fmla="*/ 0 w 2757363"/>
              <a:gd name="connsiteY0" fmla="*/ 876639 h 940876"/>
              <a:gd name="connsiteX1" fmla="*/ 1132301 w 2757363"/>
              <a:gd name="connsiteY1" fmla="*/ 0 h 940876"/>
              <a:gd name="connsiteX2" fmla="*/ 1562208 w 2757363"/>
              <a:gd name="connsiteY2" fmla="*/ 2216 h 940876"/>
              <a:gd name="connsiteX3" fmla="*/ 2757363 w 2757363"/>
              <a:gd name="connsiteY3" fmla="*/ 593282 h 940876"/>
              <a:gd name="connsiteX4" fmla="*/ 2507829 w 2757363"/>
              <a:gd name="connsiteY4" fmla="*/ 852147 h 940876"/>
              <a:gd name="connsiteX5" fmla="*/ 1118552 w 2757363"/>
              <a:gd name="connsiteY5" fmla="*/ 893774 h 940876"/>
              <a:gd name="connsiteX6" fmla="*/ 432653 w 2757363"/>
              <a:gd name="connsiteY6" fmla="*/ 887914 h 940876"/>
              <a:gd name="connsiteX7" fmla="*/ 0 w 2757363"/>
              <a:gd name="connsiteY7" fmla="*/ 876639 h 940876"/>
              <a:gd name="connsiteX0" fmla="*/ 15573 w 2772936"/>
              <a:gd name="connsiteY0" fmla="*/ 876639 h 940876"/>
              <a:gd name="connsiteX1" fmla="*/ 1147874 w 2772936"/>
              <a:gd name="connsiteY1" fmla="*/ 0 h 940876"/>
              <a:gd name="connsiteX2" fmla="*/ 1577781 w 2772936"/>
              <a:gd name="connsiteY2" fmla="*/ 2216 h 940876"/>
              <a:gd name="connsiteX3" fmla="*/ 2772936 w 2772936"/>
              <a:gd name="connsiteY3" fmla="*/ 593282 h 940876"/>
              <a:gd name="connsiteX4" fmla="*/ 2523402 w 2772936"/>
              <a:gd name="connsiteY4" fmla="*/ 852147 h 940876"/>
              <a:gd name="connsiteX5" fmla="*/ 1134125 w 2772936"/>
              <a:gd name="connsiteY5" fmla="*/ 893774 h 940876"/>
              <a:gd name="connsiteX6" fmla="*/ 448226 w 2772936"/>
              <a:gd name="connsiteY6" fmla="*/ 887914 h 940876"/>
              <a:gd name="connsiteX7" fmla="*/ 15573 w 2772936"/>
              <a:gd name="connsiteY7" fmla="*/ 876639 h 940876"/>
              <a:gd name="connsiteX0" fmla="*/ 15573 w 2772936"/>
              <a:gd name="connsiteY0" fmla="*/ 876639 h 928970"/>
              <a:gd name="connsiteX1" fmla="*/ 1147874 w 2772936"/>
              <a:gd name="connsiteY1" fmla="*/ 0 h 928970"/>
              <a:gd name="connsiteX2" fmla="*/ 1577781 w 2772936"/>
              <a:gd name="connsiteY2" fmla="*/ 2216 h 928970"/>
              <a:gd name="connsiteX3" fmla="*/ 2772936 w 2772936"/>
              <a:gd name="connsiteY3" fmla="*/ 593282 h 928970"/>
              <a:gd name="connsiteX4" fmla="*/ 2523402 w 2772936"/>
              <a:gd name="connsiteY4" fmla="*/ 852147 h 928970"/>
              <a:gd name="connsiteX5" fmla="*/ 1134125 w 2772936"/>
              <a:gd name="connsiteY5" fmla="*/ 893774 h 928970"/>
              <a:gd name="connsiteX6" fmla="*/ 448226 w 2772936"/>
              <a:gd name="connsiteY6" fmla="*/ 887914 h 928970"/>
              <a:gd name="connsiteX7" fmla="*/ 15573 w 2772936"/>
              <a:gd name="connsiteY7" fmla="*/ 876639 h 928970"/>
              <a:gd name="connsiteX0" fmla="*/ 15573 w 2772936"/>
              <a:gd name="connsiteY0" fmla="*/ 876639 h 928970"/>
              <a:gd name="connsiteX1" fmla="*/ 1147874 w 2772936"/>
              <a:gd name="connsiteY1" fmla="*/ 0 h 928970"/>
              <a:gd name="connsiteX2" fmla="*/ 1577781 w 2772936"/>
              <a:gd name="connsiteY2" fmla="*/ 2216 h 928970"/>
              <a:gd name="connsiteX3" fmla="*/ 2772936 w 2772936"/>
              <a:gd name="connsiteY3" fmla="*/ 593282 h 928970"/>
              <a:gd name="connsiteX4" fmla="*/ 2523402 w 2772936"/>
              <a:gd name="connsiteY4" fmla="*/ 852147 h 928970"/>
              <a:gd name="connsiteX5" fmla="*/ 1134125 w 2772936"/>
              <a:gd name="connsiteY5" fmla="*/ 893774 h 928970"/>
              <a:gd name="connsiteX6" fmla="*/ 448226 w 2772936"/>
              <a:gd name="connsiteY6" fmla="*/ 887914 h 928970"/>
              <a:gd name="connsiteX7" fmla="*/ 15573 w 2772936"/>
              <a:gd name="connsiteY7" fmla="*/ 876639 h 928970"/>
              <a:gd name="connsiteX0" fmla="*/ 15573 w 2772936"/>
              <a:gd name="connsiteY0" fmla="*/ 876639 h 908408"/>
              <a:gd name="connsiteX1" fmla="*/ 1147874 w 2772936"/>
              <a:gd name="connsiteY1" fmla="*/ 0 h 908408"/>
              <a:gd name="connsiteX2" fmla="*/ 1577781 w 2772936"/>
              <a:gd name="connsiteY2" fmla="*/ 2216 h 908408"/>
              <a:gd name="connsiteX3" fmla="*/ 2772936 w 2772936"/>
              <a:gd name="connsiteY3" fmla="*/ 593282 h 908408"/>
              <a:gd name="connsiteX4" fmla="*/ 2523402 w 2772936"/>
              <a:gd name="connsiteY4" fmla="*/ 852147 h 908408"/>
              <a:gd name="connsiteX5" fmla="*/ 1134125 w 2772936"/>
              <a:gd name="connsiteY5" fmla="*/ 893774 h 908408"/>
              <a:gd name="connsiteX6" fmla="*/ 448226 w 2772936"/>
              <a:gd name="connsiteY6" fmla="*/ 887914 h 908408"/>
              <a:gd name="connsiteX7" fmla="*/ 15573 w 2772936"/>
              <a:gd name="connsiteY7" fmla="*/ 876639 h 908408"/>
              <a:gd name="connsiteX0" fmla="*/ 15573 w 2772936"/>
              <a:gd name="connsiteY0" fmla="*/ 876639 h 908408"/>
              <a:gd name="connsiteX1" fmla="*/ 1147874 w 2772936"/>
              <a:gd name="connsiteY1" fmla="*/ 0 h 908408"/>
              <a:gd name="connsiteX2" fmla="*/ 1577781 w 2772936"/>
              <a:gd name="connsiteY2" fmla="*/ 2216 h 908408"/>
              <a:gd name="connsiteX3" fmla="*/ 2772936 w 2772936"/>
              <a:gd name="connsiteY3" fmla="*/ 593282 h 908408"/>
              <a:gd name="connsiteX4" fmla="*/ 2523402 w 2772936"/>
              <a:gd name="connsiteY4" fmla="*/ 852147 h 908408"/>
              <a:gd name="connsiteX5" fmla="*/ 1134125 w 2772936"/>
              <a:gd name="connsiteY5" fmla="*/ 893774 h 908408"/>
              <a:gd name="connsiteX6" fmla="*/ 448226 w 2772936"/>
              <a:gd name="connsiteY6" fmla="*/ 887914 h 908408"/>
              <a:gd name="connsiteX7" fmla="*/ 15573 w 2772936"/>
              <a:gd name="connsiteY7" fmla="*/ 876639 h 908408"/>
              <a:gd name="connsiteX0" fmla="*/ 15573 w 2772936"/>
              <a:gd name="connsiteY0" fmla="*/ 876639 h 908408"/>
              <a:gd name="connsiteX1" fmla="*/ 1147874 w 2772936"/>
              <a:gd name="connsiteY1" fmla="*/ 0 h 908408"/>
              <a:gd name="connsiteX2" fmla="*/ 1577781 w 2772936"/>
              <a:gd name="connsiteY2" fmla="*/ 2216 h 908408"/>
              <a:gd name="connsiteX3" fmla="*/ 2772936 w 2772936"/>
              <a:gd name="connsiteY3" fmla="*/ 593282 h 908408"/>
              <a:gd name="connsiteX4" fmla="*/ 2523402 w 2772936"/>
              <a:gd name="connsiteY4" fmla="*/ 852147 h 908408"/>
              <a:gd name="connsiteX5" fmla="*/ 1134125 w 2772936"/>
              <a:gd name="connsiteY5" fmla="*/ 893774 h 908408"/>
              <a:gd name="connsiteX6" fmla="*/ 448226 w 2772936"/>
              <a:gd name="connsiteY6" fmla="*/ 887914 h 908408"/>
              <a:gd name="connsiteX7" fmla="*/ 15573 w 2772936"/>
              <a:gd name="connsiteY7" fmla="*/ 876639 h 908408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134125 w 2772936"/>
              <a:gd name="connsiteY5" fmla="*/ 893774 h 893774"/>
              <a:gd name="connsiteX6" fmla="*/ 448226 w 2772936"/>
              <a:gd name="connsiteY6" fmla="*/ 887914 h 893774"/>
              <a:gd name="connsiteX7" fmla="*/ 15573 w 2772936"/>
              <a:gd name="connsiteY7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560386 w 2772936"/>
              <a:gd name="connsiteY5" fmla="*/ 886898 h 893774"/>
              <a:gd name="connsiteX6" fmla="*/ 1134125 w 2772936"/>
              <a:gd name="connsiteY6" fmla="*/ 893774 h 893774"/>
              <a:gd name="connsiteX7" fmla="*/ 448226 w 2772936"/>
              <a:gd name="connsiteY7" fmla="*/ 887914 h 893774"/>
              <a:gd name="connsiteX8" fmla="*/ 15573 w 2772936"/>
              <a:gd name="connsiteY8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560386 w 2772936"/>
              <a:gd name="connsiteY5" fmla="*/ 886898 h 893774"/>
              <a:gd name="connsiteX6" fmla="*/ 1134125 w 2772936"/>
              <a:gd name="connsiteY6" fmla="*/ 893774 h 893774"/>
              <a:gd name="connsiteX7" fmla="*/ 448226 w 2772936"/>
              <a:gd name="connsiteY7" fmla="*/ 887914 h 893774"/>
              <a:gd name="connsiteX8" fmla="*/ 15573 w 2772936"/>
              <a:gd name="connsiteY8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1560386 w 2772936"/>
              <a:gd name="connsiteY5" fmla="*/ 886898 h 893774"/>
              <a:gd name="connsiteX6" fmla="*/ 1134125 w 2772936"/>
              <a:gd name="connsiteY6" fmla="*/ 893774 h 893774"/>
              <a:gd name="connsiteX7" fmla="*/ 448226 w 2772936"/>
              <a:gd name="connsiteY7" fmla="*/ 887914 h 893774"/>
              <a:gd name="connsiteX8" fmla="*/ 15573 w 2772936"/>
              <a:gd name="connsiteY8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2247904 w 2772936"/>
              <a:gd name="connsiteY5" fmla="*/ 886898 h 893774"/>
              <a:gd name="connsiteX6" fmla="*/ 1560386 w 2772936"/>
              <a:gd name="connsiteY6" fmla="*/ 886898 h 893774"/>
              <a:gd name="connsiteX7" fmla="*/ 1134125 w 2772936"/>
              <a:gd name="connsiteY7" fmla="*/ 893774 h 893774"/>
              <a:gd name="connsiteX8" fmla="*/ 448226 w 2772936"/>
              <a:gd name="connsiteY8" fmla="*/ 887914 h 893774"/>
              <a:gd name="connsiteX9" fmla="*/ 15573 w 2772936"/>
              <a:gd name="connsiteY9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2247904 w 2772936"/>
              <a:gd name="connsiteY5" fmla="*/ 886898 h 893774"/>
              <a:gd name="connsiteX6" fmla="*/ 1560386 w 2772936"/>
              <a:gd name="connsiteY6" fmla="*/ 886898 h 893774"/>
              <a:gd name="connsiteX7" fmla="*/ 1134125 w 2772936"/>
              <a:gd name="connsiteY7" fmla="*/ 893774 h 893774"/>
              <a:gd name="connsiteX8" fmla="*/ 448226 w 2772936"/>
              <a:gd name="connsiteY8" fmla="*/ 887914 h 893774"/>
              <a:gd name="connsiteX9" fmla="*/ 15573 w 2772936"/>
              <a:gd name="connsiteY9" fmla="*/ 876639 h 893774"/>
              <a:gd name="connsiteX0" fmla="*/ 15573 w 2772936"/>
              <a:gd name="connsiteY0" fmla="*/ 876639 h 893774"/>
              <a:gd name="connsiteX1" fmla="*/ 1147874 w 2772936"/>
              <a:gd name="connsiteY1" fmla="*/ 0 h 893774"/>
              <a:gd name="connsiteX2" fmla="*/ 1577781 w 2772936"/>
              <a:gd name="connsiteY2" fmla="*/ 2216 h 893774"/>
              <a:gd name="connsiteX3" fmla="*/ 2772936 w 2772936"/>
              <a:gd name="connsiteY3" fmla="*/ 593282 h 893774"/>
              <a:gd name="connsiteX4" fmla="*/ 2523402 w 2772936"/>
              <a:gd name="connsiteY4" fmla="*/ 852147 h 893774"/>
              <a:gd name="connsiteX5" fmla="*/ 2247904 w 2772936"/>
              <a:gd name="connsiteY5" fmla="*/ 886898 h 893774"/>
              <a:gd name="connsiteX6" fmla="*/ 1560386 w 2772936"/>
              <a:gd name="connsiteY6" fmla="*/ 886898 h 893774"/>
              <a:gd name="connsiteX7" fmla="*/ 1134125 w 2772936"/>
              <a:gd name="connsiteY7" fmla="*/ 893774 h 893774"/>
              <a:gd name="connsiteX8" fmla="*/ 448226 w 2772936"/>
              <a:gd name="connsiteY8" fmla="*/ 887914 h 893774"/>
              <a:gd name="connsiteX9" fmla="*/ 15573 w 2772936"/>
              <a:gd name="connsiteY9" fmla="*/ 876639 h 893774"/>
              <a:gd name="connsiteX0" fmla="*/ 15573 w 2772984"/>
              <a:gd name="connsiteY0" fmla="*/ 876639 h 896230"/>
              <a:gd name="connsiteX1" fmla="*/ 1147874 w 2772984"/>
              <a:gd name="connsiteY1" fmla="*/ 0 h 896230"/>
              <a:gd name="connsiteX2" fmla="*/ 1577781 w 2772984"/>
              <a:gd name="connsiteY2" fmla="*/ 2216 h 896230"/>
              <a:gd name="connsiteX3" fmla="*/ 2772936 w 2772984"/>
              <a:gd name="connsiteY3" fmla="*/ 593282 h 896230"/>
              <a:gd name="connsiteX4" fmla="*/ 2681531 w 2772984"/>
              <a:gd name="connsiteY4" fmla="*/ 893398 h 896230"/>
              <a:gd name="connsiteX5" fmla="*/ 2247904 w 2772984"/>
              <a:gd name="connsiteY5" fmla="*/ 886898 h 896230"/>
              <a:gd name="connsiteX6" fmla="*/ 1560386 w 2772984"/>
              <a:gd name="connsiteY6" fmla="*/ 886898 h 896230"/>
              <a:gd name="connsiteX7" fmla="*/ 1134125 w 2772984"/>
              <a:gd name="connsiteY7" fmla="*/ 893774 h 896230"/>
              <a:gd name="connsiteX8" fmla="*/ 448226 w 2772984"/>
              <a:gd name="connsiteY8" fmla="*/ 887914 h 896230"/>
              <a:gd name="connsiteX9" fmla="*/ 15573 w 2772984"/>
              <a:gd name="connsiteY9" fmla="*/ 876639 h 896230"/>
              <a:gd name="connsiteX0" fmla="*/ 15573 w 2681531"/>
              <a:gd name="connsiteY0" fmla="*/ 876639 h 896230"/>
              <a:gd name="connsiteX1" fmla="*/ 1147874 w 2681531"/>
              <a:gd name="connsiteY1" fmla="*/ 0 h 896230"/>
              <a:gd name="connsiteX2" fmla="*/ 1577781 w 2681531"/>
              <a:gd name="connsiteY2" fmla="*/ 2216 h 896230"/>
              <a:gd name="connsiteX3" fmla="*/ 2681531 w 2681531"/>
              <a:gd name="connsiteY3" fmla="*/ 893398 h 896230"/>
              <a:gd name="connsiteX4" fmla="*/ 2247904 w 2681531"/>
              <a:gd name="connsiteY4" fmla="*/ 886898 h 896230"/>
              <a:gd name="connsiteX5" fmla="*/ 1560386 w 2681531"/>
              <a:gd name="connsiteY5" fmla="*/ 886898 h 896230"/>
              <a:gd name="connsiteX6" fmla="*/ 1134125 w 2681531"/>
              <a:gd name="connsiteY6" fmla="*/ 893774 h 896230"/>
              <a:gd name="connsiteX7" fmla="*/ 448226 w 2681531"/>
              <a:gd name="connsiteY7" fmla="*/ 887914 h 896230"/>
              <a:gd name="connsiteX8" fmla="*/ 15573 w 2681531"/>
              <a:gd name="connsiteY8" fmla="*/ 876639 h 896230"/>
              <a:gd name="connsiteX0" fmla="*/ 15573 w 2696726"/>
              <a:gd name="connsiteY0" fmla="*/ 876639 h 896230"/>
              <a:gd name="connsiteX1" fmla="*/ 1147874 w 2696726"/>
              <a:gd name="connsiteY1" fmla="*/ 0 h 896230"/>
              <a:gd name="connsiteX2" fmla="*/ 1577781 w 2696726"/>
              <a:gd name="connsiteY2" fmla="*/ 2216 h 896230"/>
              <a:gd name="connsiteX3" fmla="*/ 2681531 w 2696726"/>
              <a:gd name="connsiteY3" fmla="*/ 893398 h 896230"/>
              <a:gd name="connsiteX4" fmla="*/ 2247904 w 2696726"/>
              <a:gd name="connsiteY4" fmla="*/ 886898 h 896230"/>
              <a:gd name="connsiteX5" fmla="*/ 1560386 w 2696726"/>
              <a:gd name="connsiteY5" fmla="*/ 886898 h 896230"/>
              <a:gd name="connsiteX6" fmla="*/ 1134125 w 2696726"/>
              <a:gd name="connsiteY6" fmla="*/ 893774 h 896230"/>
              <a:gd name="connsiteX7" fmla="*/ 448226 w 2696726"/>
              <a:gd name="connsiteY7" fmla="*/ 887914 h 896230"/>
              <a:gd name="connsiteX8" fmla="*/ 15573 w 2696726"/>
              <a:gd name="connsiteY8" fmla="*/ 876639 h 896230"/>
              <a:gd name="connsiteX0" fmla="*/ 15573 w 2696726"/>
              <a:gd name="connsiteY0" fmla="*/ 876639 h 893774"/>
              <a:gd name="connsiteX1" fmla="*/ 1147874 w 2696726"/>
              <a:gd name="connsiteY1" fmla="*/ 0 h 893774"/>
              <a:gd name="connsiteX2" fmla="*/ 1577781 w 2696726"/>
              <a:gd name="connsiteY2" fmla="*/ 2216 h 893774"/>
              <a:gd name="connsiteX3" fmla="*/ 2681531 w 2696726"/>
              <a:gd name="connsiteY3" fmla="*/ 893398 h 893774"/>
              <a:gd name="connsiteX4" fmla="*/ 2247904 w 2696726"/>
              <a:gd name="connsiteY4" fmla="*/ 886898 h 893774"/>
              <a:gd name="connsiteX5" fmla="*/ 1560386 w 2696726"/>
              <a:gd name="connsiteY5" fmla="*/ 886898 h 893774"/>
              <a:gd name="connsiteX6" fmla="*/ 1134125 w 2696726"/>
              <a:gd name="connsiteY6" fmla="*/ 893774 h 893774"/>
              <a:gd name="connsiteX7" fmla="*/ 448226 w 2696726"/>
              <a:gd name="connsiteY7" fmla="*/ 887914 h 893774"/>
              <a:gd name="connsiteX8" fmla="*/ 15573 w 2696726"/>
              <a:gd name="connsiteY8" fmla="*/ 876639 h 893774"/>
              <a:gd name="connsiteX0" fmla="*/ 15404 w 2696557"/>
              <a:gd name="connsiteY0" fmla="*/ 876639 h 893774"/>
              <a:gd name="connsiteX1" fmla="*/ 1147705 w 2696557"/>
              <a:gd name="connsiteY1" fmla="*/ 0 h 893774"/>
              <a:gd name="connsiteX2" fmla="*/ 1577612 w 2696557"/>
              <a:gd name="connsiteY2" fmla="*/ 2216 h 893774"/>
              <a:gd name="connsiteX3" fmla="*/ 2681362 w 2696557"/>
              <a:gd name="connsiteY3" fmla="*/ 893398 h 893774"/>
              <a:gd name="connsiteX4" fmla="*/ 2247735 w 2696557"/>
              <a:gd name="connsiteY4" fmla="*/ 886898 h 893774"/>
              <a:gd name="connsiteX5" fmla="*/ 1560217 w 2696557"/>
              <a:gd name="connsiteY5" fmla="*/ 886898 h 893774"/>
              <a:gd name="connsiteX6" fmla="*/ 1133956 w 2696557"/>
              <a:gd name="connsiteY6" fmla="*/ 893774 h 893774"/>
              <a:gd name="connsiteX7" fmla="*/ 448057 w 2696557"/>
              <a:gd name="connsiteY7" fmla="*/ 887914 h 893774"/>
              <a:gd name="connsiteX8" fmla="*/ 15404 w 2696557"/>
              <a:gd name="connsiteY8" fmla="*/ 876639 h 893774"/>
              <a:gd name="connsiteX0" fmla="*/ 15404 w 2696557"/>
              <a:gd name="connsiteY0" fmla="*/ 876639 h 893774"/>
              <a:gd name="connsiteX1" fmla="*/ 1147705 w 2696557"/>
              <a:gd name="connsiteY1" fmla="*/ 0 h 893774"/>
              <a:gd name="connsiteX2" fmla="*/ 1577612 w 2696557"/>
              <a:gd name="connsiteY2" fmla="*/ 2216 h 893774"/>
              <a:gd name="connsiteX3" fmla="*/ 2681362 w 2696557"/>
              <a:gd name="connsiteY3" fmla="*/ 893398 h 893774"/>
              <a:gd name="connsiteX4" fmla="*/ 2247735 w 2696557"/>
              <a:gd name="connsiteY4" fmla="*/ 886898 h 893774"/>
              <a:gd name="connsiteX5" fmla="*/ 1560217 w 2696557"/>
              <a:gd name="connsiteY5" fmla="*/ 886898 h 893774"/>
              <a:gd name="connsiteX6" fmla="*/ 1133956 w 2696557"/>
              <a:gd name="connsiteY6" fmla="*/ 893774 h 893774"/>
              <a:gd name="connsiteX7" fmla="*/ 448057 w 2696557"/>
              <a:gd name="connsiteY7" fmla="*/ 887914 h 893774"/>
              <a:gd name="connsiteX8" fmla="*/ 15404 w 2696557"/>
              <a:gd name="connsiteY8" fmla="*/ 876639 h 893774"/>
              <a:gd name="connsiteX0" fmla="*/ 15404 w 2695292"/>
              <a:gd name="connsiteY0" fmla="*/ 876639 h 893774"/>
              <a:gd name="connsiteX1" fmla="*/ 1147705 w 2695292"/>
              <a:gd name="connsiteY1" fmla="*/ 0 h 893774"/>
              <a:gd name="connsiteX2" fmla="*/ 1577612 w 2695292"/>
              <a:gd name="connsiteY2" fmla="*/ 2216 h 893774"/>
              <a:gd name="connsiteX3" fmla="*/ 2681362 w 2695292"/>
              <a:gd name="connsiteY3" fmla="*/ 893398 h 893774"/>
              <a:gd name="connsiteX4" fmla="*/ 2247735 w 2695292"/>
              <a:gd name="connsiteY4" fmla="*/ 886898 h 893774"/>
              <a:gd name="connsiteX5" fmla="*/ 1560217 w 2695292"/>
              <a:gd name="connsiteY5" fmla="*/ 886898 h 893774"/>
              <a:gd name="connsiteX6" fmla="*/ 1133956 w 2695292"/>
              <a:gd name="connsiteY6" fmla="*/ 893774 h 893774"/>
              <a:gd name="connsiteX7" fmla="*/ 448057 w 2695292"/>
              <a:gd name="connsiteY7" fmla="*/ 887914 h 893774"/>
              <a:gd name="connsiteX8" fmla="*/ 15404 w 2695292"/>
              <a:gd name="connsiteY8" fmla="*/ 876639 h 893774"/>
              <a:gd name="connsiteX0" fmla="*/ 15404 w 2695292"/>
              <a:gd name="connsiteY0" fmla="*/ 876639 h 893774"/>
              <a:gd name="connsiteX1" fmla="*/ 1147705 w 2695292"/>
              <a:gd name="connsiteY1" fmla="*/ 0 h 893774"/>
              <a:gd name="connsiteX2" fmla="*/ 1577612 w 2695292"/>
              <a:gd name="connsiteY2" fmla="*/ 2216 h 893774"/>
              <a:gd name="connsiteX3" fmla="*/ 2681362 w 2695292"/>
              <a:gd name="connsiteY3" fmla="*/ 893398 h 893774"/>
              <a:gd name="connsiteX4" fmla="*/ 2247735 w 2695292"/>
              <a:gd name="connsiteY4" fmla="*/ 886898 h 893774"/>
              <a:gd name="connsiteX5" fmla="*/ 1560217 w 2695292"/>
              <a:gd name="connsiteY5" fmla="*/ 886898 h 893774"/>
              <a:gd name="connsiteX6" fmla="*/ 1133956 w 2695292"/>
              <a:gd name="connsiteY6" fmla="*/ 893774 h 893774"/>
              <a:gd name="connsiteX7" fmla="*/ 448057 w 2695292"/>
              <a:gd name="connsiteY7" fmla="*/ 887914 h 893774"/>
              <a:gd name="connsiteX8" fmla="*/ 15404 w 2695292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3516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61423 w 2696498"/>
              <a:gd name="connsiteY5" fmla="*/ 886898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54548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54548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54548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696498"/>
              <a:gd name="connsiteY0" fmla="*/ 876639 h 893774"/>
              <a:gd name="connsiteX1" fmla="*/ 1148911 w 2696498"/>
              <a:gd name="connsiteY1" fmla="*/ 0 h 893774"/>
              <a:gd name="connsiteX2" fmla="*/ 1578818 w 2696498"/>
              <a:gd name="connsiteY2" fmla="*/ 2216 h 893774"/>
              <a:gd name="connsiteX3" fmla="*/ 2682568 w 2696498"/>
              <a:gd name="connsiteY3" fmla="*/ 893398 h 893774"/>
              <a:gd name="connsiteX4" fmla="*/ 2248941 w 2696498"/>
              <a:gd name="connsiteY4" fmla="*/ 886898 h 893774"/>
              <a:gd name="connsiteX5" fmla="*/ 1582049 w 2696498"/>
              <a:gd name="connsiteY5" fmla="*/ 880023 h 893774"/>
              <a:gd name="connsiteX6" fmla="*/ 1121412 w 2696498"/>
              <a:gd name="connsiteY6" fmla="*/ 893774 h 893774"/>
              <a:gd name="connsiteX7" fmla="*/ 449263 w 2696498"/>
              <a:gd name="connsiteY7" fmla="*/ 887914 h 893774"/>
              <a:gd name="connsiteX8" fmla="*/ 16610 w 2696498"/>
              <a:gd name="connsiteY8" fmla="*/ 876639 h 893774"/>
              <a:gd name="connsiteX0" fmla="*/ 16610 w 2705363"/>
              <a:gd name="connsiteY0" fmla="*/ 876639 h 893774"/>
              <a:gd name="connsiteX1" fmla="*/ 1148911 w 2705363"/>
              <a:gd name="connsiteY1" fmla="*/ 0 h 893774"/>
              <a:gd name="connsiteX2" fmla="*/ 1578818 w 2705363"/>
              <a:gd name="connsiteY2" fmla="*/ 2216 h 893774"/>
              <a:gd name="connsiteX3" fmla="*/ 2682568 w 2705363"/>
              <a:gd name="connsiteY3" fmla="*/ 893398 h 893774"/>
              <a:gd name="connsiteX4" fmla="*/ 2248941 w 2705363"/>
              <a:gd name="connsiteY4" fmla="*/ 886898 h 893774"/>
              <a:gd name="connsiteX5" fmla="*/ 1582049 w 2705363"/>
              <a:gd name="connsiteY5" fmla="*/ 880023 h 893774"/>
              <a:gd name="connsiteX6" fmla="*/ 1121412 w 2705363"/>
              <a:gd name="connsiteY6" fmla="*/ 893774 h 893774"/>
              <a:gd name="connsiteX7" fmla="*/ 449263 w 2705363"/>
              <a:gd name="connsiteY7" fmla="*/ 887914 h 893774"/>
              <a:gd name="connsiteX8" fmla="*/ 16610 w 2705363"/>
              <a:gd name="connsiteY8" fmla="*/ 876639 h 893774"/>
              <a:gd name="connsiteX0" fmla="*/ 16610 w 2705363"/>
              <a:gd name="connsiteY0" fmla="*/ 876639 h 893774"/>
              <a:gd name="connsiteX1" fmla="*/ 1148911 w 2705363"/>
              <a:gd name="connsiteY1" fmla="*/ 0 h 893774"/>
              <a:gd name="connsiteX2" fmla="*/ 1578818 w 2705363"/>
              <a:gd name="connsiteY2" fmla="*/ 2216 h 893774"/>
              <a:gd name="connsiteX3" fmla="*/ 2682568 w 2705363"/>
              <a:gd name="connsiteY3" fmla="*/ 893398 h 893774"/>
              <a:gd name="connsiteX4" fmla="*/ 2248941 w 2705363"/>
              <a:gd name="connsiteY4" fmla="*/ 886898 h 893774"/>
              <a:gd name="connsiteX5" fmla="*/ 1582049 w 2705363"/>
              <a:gd name="connsiteY5" fmla="*/ 880023 h 893774"/>
              <a:gd name="connsiteX6" fmla="*/ 1121412 w 2705363"/>
              <a:gd name="connsiteY6" fmla="*/ 893774 h 893774"/>
              <a:gd name="connsiteX7" fmla="*/ 449263 w 2705363"/>
              <a:gd name="connsiteY7" fmla="*/ 887914 h 893774"/>
              <a:gd name="connsiteX8" fmla="*/ 16610 w 2705363"/>
              <a:gd name="connsiteY8" fmla="*/ 876639 h 893774"/>
              <a:gd name="connsiteX0" fmla="*/ 16610 w 2715472"/>
              <a:gd name="connsiteY0" fmla="*/ 973814 h 990949"/>
              <a:gd name="connsiteX1" fmla="*/ 1148911 w 2715472"/>
              <a:gd name="connsiteY1" fmla="*/ 97175 h 990949"/>
              <a:gd name="connsiteX2" fmla="*/ 1976383 w 2715472"/>
              <a:gd name="connsiteY2" fmla="*/ 0 h 990949"/>
              <a:gd name="connsiteX3" fmla="*/ 2682568 w 2715472"/>
              <a:gd name="connsiteY3" fmla="*/ 990573 h 990949"/>
              <a:gd name="connsiteX4" fmla="*/ 2248941 w 2715472"/>
              <a:gd name="connsiteY4" fmla="*/ 984073 h 990949"/>
              <a:gd name="connsiteX5" fmla="*/ 1582049 w 2715472"/>
              <a:gd name="connsiteY5" fmla="*/ 977198 h 990949"/>
              <a:gd name="connsiteX6" fmla="*/ 1121412 w 2715472"/>
              <a:gd name="connsiteY6" fmla="*/ 990949 h 990949"/>
              <a:gd name="connsiteX7" fmla="*/ 449263 w 2715472"/>
              <a:gd name="connsiteY7" fmla="*/ 985089 h 990949"/>
              <a:gd name="connsiteX8" fmla="*/ 16610 w 2715472"/>
              <a:gd name="connsiteY8" fmla="*/ 973814 h 990949"/>
              <a:gd name="connsiteX0" fmla="*/ 13473 w 2712335"/>
              <a:gd name="connsiteY0" fmla="*/ 973814 h 990949"/>
              <a:gd name="connsiteX1" fmla="*/ 1434008 w 2712335"/>
              <a:gd name="connsiteY1" fmla="*/ 37540 h 990949"/>
              <a:gd name="connsiteX2" fmla="*/ 1973246 w 2712335"/>
              <a:gd name="connsiteY2" fmla="*/ 0 h 990949"/>
              <a:gd name="connsiteX3" fmla="*/ 2679431 w 2712335"/>
              <a:gd name="connsiteY3" fmla="*/ 990573 h 990949"/>
              <a:gd name="connsiteX4" fmla="*/ 2245804 w 2712335"/>
              <a:gd name="connsiteY4" fmla="*/ 984073 h 990949"/>
              <a:gd name="connsiteX5" fmla="*/ 1578912 w 2712335"/>
              <a:gd name="connsiteY5" fmla="*/ 977198 h 990949"/>
              <a:gd name="connsiteX6" fmla="*/ 1118275 w 2712335"/>
              <a:gd name="connsiteY6" fmla="*/ 990949 h 990949"/>
              <a:gd name="connsiteX7" fmla="*/ 446126 w 2712335"/>
              <a:gd name="connsiteY7" fmla="*/ 985089 h 990949"/>
              <a:gd name="connsiteX8" fmla="*/ 13473 w 2712335"/>
              <a:gd name="connsiteY8" fmla="*/ 973814 h 990949"/>
              <a:gd name="connsiteX0" fmla="*/ 0 w 2698862"/>
              <a:gd name="connsiteY0" fmla="*/ 1002590 h 1019725"/>
              <a:gd name="connsiteX1" fmla="*/ 825384 w 2698862"/>
              <a:gd name="connsiteY1" fmla="*/ 58292 h 1019725"/>
              <a:gd name="connsiteX2" fmla="*/ 1420535 w 2698862"/>
              <a:gd name="connsiteY2" fmla="*/ 66316 h 1019725"/>
              <a:gd name="connsiteX3" fmla="*/ 1959773 w 2698862"/>
              <a:gd name="connsiteY3" fmla="*/ 28776 h 1019725"/>
              <a:gd name="connsiteX4" fmla="*/ 2665958 w 2698862"/>
              <a:gd name="connsiteY4" fmla="*/ 1019349 h 1019725"/>
              <a:gd name="connsiteX5" fmla="*/ 2232331 w 2698862"/>
              <a:gd name="connsiteY5" fmla="*/ 1012849 h 1019725"/>
              <a:gd name="connsiteX6" fmla="*/ 1565439 w 2698862"/>
              <a:gd name="connsiteY6" fmla="*/ 1005974 h 1019725"/>
              <a:gd name="connsiteX7" fmla="*/ 1104802 w 2698862"/>
              <a:gd name="connsiteY7" fmla="*/ 1019725 h 1019725"/>
              <a:gd name="connsiteX8" fmla="*/ 432653 w 2698862"/>
              <a:gd name="connsiteY8" fmla="*/ 1013865 h 1019725"/>
              <a:gd name="connsiteX9" fmla="*/ 0 w 2698862"/>
              <a:gd name="connsiteY9" fmla="*/ 1002590 h 1019725"/>
              <a:gd name="connsiteX0" fmla="*/ 0 w 2698862"/>
              <a:gd name="connsiteY0" fmla="*/ 973814 h 990949"/>
              <a:gd name="connsiteX1" fmla="*/ 825384 w 2698862"/>
              <a:gd name="connsiteY1" fmla="*/ 29516 h 990949"/>
              <a:gd name="connsiteX2" fmla="*/ 1420535 w 2698862"/>
              <a:gd name="connsiteY2" fmla="*/ 37540 h 990949"/>
              <a:gd name="connsiteX3" fmla="*/ 1959773 w 2698862"/>
              <a:gd name="connsiteY3" fmla="*/ 0 h 990949"/>
              <a:gd name="connsiteX4" fmla="*/ 2665958 w 2698862"/>
              <a:gd name="connsiteY4" fmla="*/ 990573 h 990949"/>
              <a:gd name="connsiteX5" fmla="*/ 2232331 w 2698862"/>
              <a:gd name="connsiteY5" fmla="*/ 984073 h 990949"/>
              <a:gd name="connsiteX6" fmla="*/ 1565439 w 2698862"/>
              <a:gd name="connsiteY6" fmla="*/ 977198 h 990949"/>
              <a:gd name="connsiteX7" fmla="*/ 1104802 w 2698862"/>
              <a:gd name="connsiteY7" fmla="*/ 990949 h 990949"/>
              <a:gd name="connsiteX8" fmla="*/ 432653 w 2698862"/>
              <a:gd name="connsiteY8" fmla="*/ 985089 h 990949"/>
              <a:gd name="connsiteX9" fmla="*/ 0 w 2698862"/>
              <a:gd name="connsiteY9" fmla="*/ 973814 h 990949"/>
              <a:gd name="connsiteX0" fmla="*/ 0 w 2698862"/>
              <a:gd name="connsiteY0" fmla="*/ 973814 h 990949"/>
              <a:gd name="connsiteX1" fmla="*/ 825384 w 2698862"/>
              <a:gd name="connsiteY1" fmla="*/ 29516 h 990949"/>
              <a:gd name="connsiteX2" fmla="*/ 1420535 w 2698862"/>
              <a:gd name="connsiteY2" fmla="*/ 37540 h 990949"/>
              <a:gd name="connsiteX3" fmla="*/ 1959773 w 2698862"/>
              <a:gd name="connsiteY3" fmla="*/ 0 h 990949"/>
              <a:gd name="connsiteX4" fmla="*/ 2665958 w 2698862"/>
              <a:gd name="connsiteY4" fmla="*/ 990573 h 990949"/>
              <a:gd name="connsiteX5" fmla="*/ 2232331 w 2698862"/>
              <a:gd name="connsiteY5" fmla="*/ 984073 h 990949"/>
              <a:gd name="connsiteX6" fmla="*/ 1565439 w 2698862"/>
              <a:gd name="connsiteY6" fmla="*/ 977198 h 990949"/>
              <a:gd name="connsiteX7" fmla="*/ 1104802 w 2698862"/>
              <a:gd name="connsiteY7" fmla="*/ 990949 h 990949"/>
              <a:gd name="connsiteX8" fmla="*/ 432653 w 2698862"/>
              <a:gd name="connsiteY8" fmla="*/ 985089 h 990949"/>
              <a:gd name="connsiteX9" fmla="*/ 0 w 2698862"/>
              <a:gd name="connsiteY9" fmla="*/ 973814 h 990949"/>
              <a:gd name="connsiteX0" fmla="*/ 5242 w 2271451"/>
              <a:gd name="connsiteY0" fmla="*/ 985089 h 990949"/>
              <a:gd name="connsiteX1" fmla="*/ 397973 w 2271451"/>
              <a:gd name="connsiteY1" fmla="*/ 29516 h 990949"/>
              <a:gd name="connsiteX2" fmla="*/ 993124 w 2271451"/>
              <a:gd name="connsiteY2" fmla="*/ 37540 h 990949"/>
              <a:gd name="connsiteX3" fmla="*/ 1532362 w 2271451"/>
              <a:gd name="connsiteY3" fmla="*/ 0 h 990949"/>
              <a:gd name="connsiteX4" fmla="*/ 2238547 w 2271451"/>
              <a:gd name="connsiteY4" fmla="*/ 990573 h 990949"/>
              <a:gd name="connsiteX5" fmla="*/ 1804920 w 2271451"/>
              <a:gd name="connsiteY5" fmla="*/ 984073 h 990949"/>
              <a:gd name="connsiteX6" fmla="*/ 1138028 w 2271451"/>
              <a:gd name="connsiteY6" fmla="*/ 977198 h 990949"/>
              <a:gd name="connsiteX7" fmla="*/ 677391 w 2271451"/>
              <a:gd name="connsiteY7" fmla="*/ 990949 h 990949"/>
              <a:gd name="connsiteX8" fmla="*/ 5242 w 2271451"/>
              <a:gd name="connsiteY8" fmla="*/ 985089 h 990949"/>
              <a:gd name="connsiteX0" fmla="*/ 5242 w 1817675"/>
              <a:gd name="connsiteY0" fmla="*/ 985089 h 990949"/>
              <a:gd name="connsiteX1" fmla="*/ 397973 w 1817675"/>
              <a:gd name="connsiteY1" fmla="*/ 29516 h 990949"/>
              <a:gd name="connsiteX2" fmla="*/ 993124 w 1817675"/>
              <a:gd name="connsiteY2" fmla="*/ 37540 h 990949"/>
              <a:gd name="connsiteX3" fmla="*/ 1532362 w 1817675"/>
              <a:gd name="connsiteY3" fmla="*/ 0 h 990949"/>
              <a:gd name="connsiteX4" fmla="*/ 1804920 w 1817675"/>
              <a:gd name="connsiteY4" fmla="*/ 984073 h 990949"/>
              <a:gd name="connsiteX5" fmla="*/ 1138028 w 1817675"/>
              <a:gd name="connsiteY5" fmla="*/ 977198 h 990949"/>
              <a:gd name="connsiteX6" fmla="*/ 677391 w 1817675"/>
              <a:gd name="connsiteY6" fmla="*/ 990949 h 990949"/>
              <a:gd name="connsiteX7" fmla="*/ 5242 w 1817675"/>
              <a:gd name="connsiteY7" fmla="*/ 985089 h 990949"/>
              <a:gd name="connsiteX0" fmla="*/ 7627 w 1720669"/>
              <a:gd name="connsiteY0" fmla="*/ 995028 h 995028"/>
              <a:gd name="connsiteX1" fmla="*/ 300967 w 1720669"/>
              <a:gd name="connsiteY1" fmla="*/ 29516 h 995028"/>
              <a:gd name="connsiteX2" fmla="*/ 896118 w 1720669"/>
              <a:gd name="connsiteY2" fmla="*/ 37540 h 995028"/>
              <a:gd name="connsiteX3" fmla="*/ 1435356 w 1720669"/>
              <a:gd name="connsiteY3" fmla="*/ 0 h 995028"/>
              <a:gd name="connsiteX4" fmla="*/ 1707914 w 1720669"/>
              <a:gd name="connsiteY4" fmla="*/ 984073 h 995028"/>
              <a:gd name="connsiteX5" fmla="*/ 1041022 w 1720669"/>
              <a:gd name="connsiteY5" fmla="*/ 977198 h 995028"/>
              <a:gd name="connsiteX6" fmla="*/ 580385 w 1720669"/>
              <a:gd name="connsiteY6" fmla="*/ 990949 h 995028"/>
              <a:gd name="connsiteX7" fmla="*/ 7627 w 1720669"/>
              <a:gd name="connsiteY7" fmla="*/ 995028 h 995028"/>
              <a:gd name="connsiteX0" fmla="*/ 7627 w 1720669"/>
              <a:gd name="connsiteY0" fmla="*/ 995028 h 1010828"/>
              <a:gd name="connsiteX1" fmla="*/ 300967 w 1720669"/>
              <a:gd name="connsiteY1" fmla="*/ 29516 h 1010828"/>
              <a:gd name="connsiteX2" fmla="*/ 896118 w 1720669"/>
              <a:gd name="connsiteY2" fmla="*/ 37540 h 1010828"/>
              <a:gd name="connsiteX3" fmla="*/ 1435356 w 1720669"/>
              <a:gd name="connsiteY3" fmla="*/ 0 h 1010828"/>
              <a:gd name="connsiteX4" fmla="*/ 1707914 w 1720669"/>
              <a:gd name="connsiteY4" fmla="*/ 984073 h 1010828"/>
              <a:gd name="connsiteX5" fmla="*/ 1041022 w 1720669"/>
              <a:gd name="connsiteY5" fmla="*/ 977198 h 1010828"/>
              <a:gd name="connsiteX6" fmla="*/ 570446 w 1720669"/>
              <a:gd name="connsiteY6" fmla="*/ 1010828 h 1010828"/>
              <a:gd name="connsiteX7" fmla="*/ 7627 w 1720669"/>
              <a:gd name="connsiteY7" fmla="*/ 995028 h 1010828"/>
              <a:gd name="connsiteX0" fmla="*/ 7627 w 1720669"/>
              <a:gd name="connsiteY0" fmla="*/ 995028 h 1010828"/>
              <a:gd name="connsiteX1" fmla="*/ 300967 w 1720669"/>
              <a:gd name="connsiteY1" fmla="*/ 29516 h 1010828"/>
              <a:gd name="connsiteX2" fmla="*/ 896118 w 1720669"/>
              <a:gd name="connsiteY2" fmla="*/ 37540 h 1010828"/>
              <a:gd name="connsiteX3" fmla="*/ 1435356 w 1720669"/>
              <a:gd name="connsiteY3" fmla="*/ 0 h 1010828"/>
              <a:gd name="connsiteX4" fmla="*/ 1707914 w 1720669"/>
              <a:gd name="connsiteY4" fmla="*/ 984073 h 1010828"/>
              <a:gd name="connsiteX5" fmla="*/ 1160291 w 1720669"/>
              <a:gd name="connsiteY5" fmla="*/ 1007016 h 1010828"/>
              <a:gd name="connsiteX6" fmla="*/ 570446 w 1720669"/>
              <a:gd name="connsiteY6" fmla="*/ 1010828 h 1010828"/>
              <a:gd name="connsiteX7" fmla="*/ 7627 w 1720669"/>
              <a:gd name="connsiteY7" fmla="*/ 995028 h 1010828"/>
              <a:gd name="connsiteX0" fmla="*/ 7627 w 1758739"/>
              <a:gd name="connsiteY0" fmla="*/ 995028 h 1010828"/>
              <a:gd name="connsiteX1" fmla="*/ 300967 w 1758739"/>
              <a:gd name="connsiteY1" fmla="*/ 29516 h 1010828"/>
              <a:gd name="connsiteX2" fmla="*/ 896118 w 1758739"/>
              <a:gd name="connsiteY2" fmla="*/ 37540 h 1010828"/>
              <a:gd name="connsiteX3" fmla="*/ 1435356 w 1758739"/>
              <a:gd name="connsiteY3" fmla="*/ 0 h 1010828"/>
              <a:gd name="connsiteX4" fmla="*/ 1747671 w 1758739"/>
              <a:gd name="connsiteY4" fmla="*/ 974134 h 1010828"/>
              <a:gd name="connsiteX5" fmla="*/ 1160291 w 1758739"/>
              <a:gd name="connsiteY5" fmla="*/ 1007016 h 1010828"/>
              <a:gd name="connsiteX6" fmla="*/ 570446 w 1758739"/>
              <a:gd name="connsiteY6" fmla="*/ 1010828 h 1010828"/>
              <a:gd name="connsiteX7" fmla="*/ 7627 w 1758739"/>
              <a:gd name="connsiteY7" fmla="*/ 995028 h 1010828"/>
              <a:gd name="connsiteX0" fmla="*/ 7627 w 1758739"/>
              <a:gd name="connsiteY0" fmla="*/ 995028 h 1010828"/>
              <a:gd name="connsiteX1" fmla="*/ 300967 w 1758739"/>
              <a:gd name="connsiteY1" fmla="*/ 29516 h 1010828"/>
              <a:gd name="connsiteX2" fmla="*/ 896118 w 1758739"/>
              <a:gd name="connsiteY2" fmla="*/ 37540 h 1010828"/>
              <a:gd name="connsiteX3" fmla="*/ 1435356 w 1758739"/>
              <a:gd name="connsiteY3" fmla="*/ 0 h 1010828"/>
              <a:gd name="connsiteX4" fmla="*/ 1747671 w 1758739"/>
              <a:gd name="connsiteY4" fmla="*/ 974134 h 1010828"/>
              <a:gd name="connsiteX5" fmla="*/ 1160291 w 1758739"/>
              <a:gd name="connsiteY5" fmla="*/ 1007016 h 1010828"/>
              <a:gd name="connsiteX6" fmla="*/ 570446 w 1758739"/>
              <a:gd name="connsiteY6" fmla="*/ 1010828 h 1010828"/>
              <a:gd name="connsiteX7" fmla="*/ 7627 w 1758739"/>
              <a:gd name="connsiteY7" fmla="*/ 995028 h 1010828"/>
              <a:gd name="connsiteX0" fmla="*/ 7627 w 1758739"/>
              <a:gd name="connsiteY0" fmla="*/ 1084782 h 1100582"/>
              <a:gd name="connsiteX1" fmla="*/ 300967 w 1758739"/>
              <a:gd name="connsiteY1" fmla="*/ 0 h 1100582"/>
              <a:gd name="connsiteX2" fmla="*/ 896118 w 1758739"/>
              <a:gd name="connsiteY2" fmla="*/ 127294 h 1100582"/>
              <a:gd name="connsiteX3" fmla="*/ 1435356 w 1758739"/>
              <a:gd name="connsiteY3" fmla="*/ 89754 h 1100582"/>
              <a:gd name="connsiteX4" fmla="*/ 1747671 w 1758739"/>
              <a:gd name="connsiteY4" fmla="*/ 1063888 h 1100582"/>
              <a:gd name="connsiteX5" fmla="*/ 1160291 w 1758739"/>
              <a:gd name="connsiteY5" fmla="*/ 1096770 h 1100582"/>
              <a:gd name="connsiteX6" fmla="*/ 570446 w 1758739"/>
              <a:gd name="connsiteY6" fmla="*/ 1100582 h 1100582"/>
              <a:gd name="connsiteX7" fmla="*/ 7627 w 1758739"/>
              <a:gd name="connsiteY7" fmla="*/ 1084782 h 1100582"/>
              <a:gd name="connsiteX0" fmla="*/ 7627 w 1758739"/>
              <a:gd name="connsiteY0" fmla="*/ 1084782 h 1100582"/>
              <a:gd name="connsiteX1" fmla="*/ 300967 w 1758739"/>
              <a:gd name="connsiteY1" fmla="*/ 0 h 1100582"/>
              <a:gd name="connsiteX2" fmla="*/ 896118 w 1758739"/>
              <a:gd name="connsiteY2" fmla="*/ 17964 h 1100582"/>
              <a:gd name="connsiteX3" fmla="*/ 1435356 w 1758739"/>
              <a:gd name="connsiteY3" fmla="*/ 89754 h 1100582"/>
              <a:gd name="connsiteX4" fmla="*/ 1747671 w 1758739"/>
              <a:gd name="connsiteY4" fmla="*/ 1063888 h 1100582"/>
              <a:gd name="connsiteX5" fmla="*/ 1160291 w 1758739"/>
              <a:gd name="connsiteY5" fmla="*/ 1096770 h 1100582"/>
              <a:gd name="connsiteX6" fmla="*/ 570446 w 1758739"/>
              <a:gd name="connsiteY6" fmla="*/ 1100582 h 1100582"/>
              <a:gd name="connsiteX7" fmla="*/ 7627 w 1758739"/>
              <a:gd name="connsiteY7" fmla="*/ 1084782 h 1100582"/>
              <a:gd name="connsiteX0" fmla="*/ 7627 w 1752560"/>
              <a:gd name="connsiteY0" fmla="*/ 1111742 h 1127542"/>
              <a:gd name="connsiteX1" fmla="*/ 300967 w 1752560"/>
              <a:gd name="connsiteY1" fmla="*/ 26960 h 1127542"/>
              <a:gd name="connsiteX2" fmla="*/ 896118 w 1752560"/>
              <a:gd name="connsiteY2" fmla="*/ 44924 h 1127542"/>
              <a:gd name="connsiteX3" fmla="*/ 1435356 w 1752560"/>
              <a:gd name="connsiteY3" fmla="*/ 116714 h 1127542"/>
              <a:gd name="connsiteX4" fmla="*/ 1453905 w 1752560"/>
              <a:gd name="connsiteY4" fmla="*/ 56777 h 1127542"/>
              <a:gd name="connsiteX5" fmla="*/ 1747671 w 1752560"/>
              <a:gd name="connsiteY5" fmla="*/ 1090848 h 1127542"/>
              <a:gd name="connsiteX6" fmla="*/ 1160291 w 1752560"/>
              <a:gd name="connsiteY6" fmla="*/ 1123730 h 1127542"/>
              <a:gd name="connsiteX7" fmla="*/ 570446 w 1752560"/>
              <a:gd name="connsiteY7" fmla="*/ 1127542 h 1127542"/>
              <a:gd name="connsiteX8" fmla="*/ 7627 w 1752560"/>
              <a:gd name="connsiteY8" fmla="*/ 1111742 h 1127542"/>
              <a:gd name="connsiteX0" fmla="*/ 7627 w 1754352"/>
              <a:gd name="connsiteY0" fmla="*/ 1111742 h 1127542"/>
              <a:gd name="connsiteX1" fmla="*/ 300967 w 1754352"/>
              <a:gd name="connsiteY1" fmla="*/ 26960 h 1127542"/>
              <a:gd name="connsiteX2" fmla="*/ 896118 w 1754352"/>
              <a:gd name="connsiteY2" fmla="*/ 44924 h 1127542"/>
              <a:gd name="connsiteX3" fmla="*/ 1435356 w 1754352"/>
              <a:gd name="connsiteY3" fmla="*/ 116714 h 1127542"/>
              <a:gd name="connsiteX4" fmla="*/ 1453905 w 1754352"/>
              <a:gd name="connsiteY4" fmla="*/ 56777 h 1127542"/>
              <a:gd name="connsiteX5" fmla="*/ 1747671 w 1754352"/>
              <a:gd name="connsiteY5" fmla="*/ 1090848 h 1127542"/>
              <a:gd name="connsiteX6" fmla="*/ 1160291 w 1754352"/>
              <a:gd name="connsiteY6" fmla="*/ 1123730 h 1127542"/>
              <a:gd name="connsiteX7" fmla="*/ 570446 w 1754352"/>
              <a:gd name="connsiteY7" fmla="*/ 1127542 h 1127542"/>
              <a:gd name="connsiteX8" fmla="*/ 7627 w 1754352"/>
              <a:gd name="connsiteY8" fmla="*/ 1111742 h 1127542"/>
              <a:gd name="connsiteX0" fmla="*/ 7627 w 1779271"/>
              <a:gd name="connsiteY0" fmla="*/ 1111742 h 1127542"/>
              <a:gd name="connsiteX1" fmla="*/ 300967 w 1779271"/>
              <a:gd name="connsiteY1" fmla="*/ 26960 h 1127542"/>
              <a:gd name="connsiteX2" fmla="*/ 896118 w 1779271"/>
              <a:gd name="connsiteY2" fmla="*/ 44924 h 1127542"/>
              <a:gd name="connsiteX3" fmla="*/ 1435356 w 1779271"/>
              <a:gd name="connsiteY3" fmla="*/ 116714 h 1127542"/>
              <a:gd name="connsiteX4" fmla="*/ 1453905 w 1779271"/>
              <a:gd name="connsiteY4" fmla="*/ 56777 h 1127542"/>
              <a:gd name="connsiteX5" fmla="*/ 1747671 w 1779271"/>
              <a:gd name="connsiteY5" fmla="*/ 1090848 h 1127542"/>
              <a:gd name="connsiteX6" fmla="*/ 1160291 w 1779271"/>
              <a:gd name="connsiteY6" fmla="*/ 1123730 h 1127542"/>
              <a:gd name="connsiteX7" fmla="*/ 570446 w 1779271"/>
              <a:gd name="connsiteY7" fmla="*/ 1127542 h 1127542"/>
              <a:gd name="connsiteX8" fmla="*/ 7627 w 1779271"/>
              <a:gd name="connsiteY8" fmla="*/ 1111742 h 1127542"/>
              <a:gd name="connsiteX0" fmla="*/ 64868 w 1836512"/>
              <a:gd name="connsiteY0" fmla="*/ 1111742 h 1127542"/>
              <a:gd name="connsiteX1" fmla="*/ 358208 w 1836512"/>
              <a:gd name="connsiteY1" fmla="*/ 26960 h 1127542"/>
              <a:gd name="connsiteX2" fmla="*/ 953359 w 1836512"/>
              <a:gd name="connsiteY2" fmla="*/ 44924 h 1127542"/>
              <a:gd name="connsiteX3" fmla="*/ 1492597 w 1836512"/>
              <a:gd name="connsiteY3" fmla="*/ 116714 h 1127542"/>
              <a:gd name="connsiteX4" fmla="*/ 1511146 w 1836512"/>
              <a:gd name="connsiteY4" fmla="*/ 56777 h 1127542"/>
              <a:gd name="connsiteX5" fmla="*/ 1804912 w 1836512"/>
              <a:gd name="connsiteY5" fmla="*/ 1090848 h 1127542"/>
              <a:gd name="connsiteX6" fmla="*/ 1217532 w 1836512"/>
              <a:gd name="connsiteY6" fmla="*/ 1123730 h 1127542"/>
              <a:gd name="connsiteX7" fmla="*/ 627687 w 1836512"/>
              <a:gd name="connsiteY7" fmla="*/ 1127542 h 1127542"/>
              <a:gd name="connsiteX8" fmla="*/ 64868 w 1836512"/>
              <a:gd name="connsiteY8" fmla="*/ 1111742 h 1127542"/>
              <a:gd name="connsiteX0" fmla="*/ 64868 w 1965136"/>
              <a:gd name="connsiteY0" fmla="*/ 1137089 h 1152889"/>
              <a:gd name="connsiteX1" fmla="*/ 358208 w 1965136"/>
              <a:gd name="connsiteY1" fmla="*/ 52307 h 1152889"/>
              <a:gd name="connsiteX2" fmla="*/ 953359 w 1965136"/>
              <a:gd name="connsiteY2" fmla="*/ 70271 h 1152889"/>
              <a:gd name="connsiteX3" fmla="*/ 1492597 w 1965136"/>
              <a:gd name="connsiteY3" fmla="*/ 142061 h 1152889"/>
              <a:gd name="connsiteX4" fmla="*/ 1898772 w 1965136"/>
              <a:gd name="connsiteY4" fmla="*/ 52306 h 1152889"/>
              <a:gd name="connsiteX5" fmla="*/ 1804912 w 1965136"/>
              <a:gd name="connsiteY5" fmla="*/ 1116195 h 1152889"/>
              <a:gd name="connsiteX6" fmla="*/ 1217532 w 1965136"/>
              <a:gd name="connsiteY6" fmla="*/ 1149077 h 1152889"/>
              <a:gd name="connsiteX7" fmla="*/ 627687 w 1965136"/>
              <a:gd name="connsiteY7" fmla="*/ 1152889 h 1152889"/>
              <a:gd name="connsiteX8" fmla="*/ 64868 w 1965136"/>
              <a:gd name="connsiteY8" fmla="*/ 1137089 h 1152889"/>
              <a:gd name="connsiteX0" fmla="*/ 64868 w 1811172"/>
              <a:gd name="connsiteY0" fmla="*/ 1084782 h 1100582"/>
              <a:gd name="connsiteX1" fmla="*/ 358208 w 1811172"/>
              <a:gd name="connsiteY1" fmla="*/ 0 h 1100582"/>
              <a:gd name="connsiteX2" fmla="*/ 953359 w 1811172"/>
              <a:gd name="connsiteY2" fmla="*/ 17964 h 1100582"/>
              <a:gd name="connsiteX3" fmla="*/ 1492597 w 1811172"/>
              <a:gd name="connsiteY3" fmla="*/ 89754 h 1100582"/>
              <a:gd name="connsiteX4" fmla="*/ 1804912 w 1811172"/>
              <a:gd name="connsiteY4" fmla="*/ 1063888 h 1100582"/>
              <a:gd name="connsiteX5" fmla="*/ 1217532 w 1811172"/>
              <a:gd name="connsiteY5" fmla="*/ 1096770 h 1100582"/>
              <a:gd name="connsiteX6" fmla="*/ 627687 w 1811172"/>
              <a:gd name="connsiteY6" fmla="*/ 1100582 h 1100582"/>
              <a:gd name="connsiteX7" fmla="*/ 64868 w 1811172"/>
              <a:gd name="connsiteY7" fmla="*/ 1084782 h 1100582"/>
              <a:gd name="connsiteX0" fmla="*/ 64868 w 1810723"/>
              <a:gd name="connsiteY0" fmla="*/ 1104358 h 1120158"/>
              <a:gd name="connsiteX1" fmla="*/ 358208 w 1810723"/>
              <a:gd name="connsiteY1" fmla="*/ 19576 h 1120158"/>
              <a:gd name="connsiteX2" fmla="*/ 953359 w 1810723"/>
              <a:gd name="connsiteY2" fmla="*/ 37540 h 1120158"/>
              <a:gd name="connsiteX3" fmla="*/ 1472719 w 1810723"/>
              <a:gd name="connsiteY3" fmla="*/ 0 h 1120158"/>
              <a:gd name="connsiteX4" fmla="*/ 1804912 w 1810723"/>
              <a:gd name="connsiteY4" fmla="*/ 1083464 h 1120158"/>
              <a:gd name="connsiteX5" fmla="*/ 1217532 w 1810723"/>
              <a:gd name="connsiteY5" fmla="*/ 1116346 h 1120158"/>
              <a:gd name="connsiteX6" fmla="*/ 627687 w 1810723"/>
              <a:gd name="connsiteY6" fmla="*/ 1120158 h 1120158"/>
              <a:gd name="connsiteX7" fmla="*/ 64868 w 1810723"/>
              <a:gd name="connsiteY7" fmla="*/ 1104358 h 1120158"/>
              <a:gd name="connsiteX0" fmla="*/ 64868 w 1771939"/>
              <a:gd name="connsiteY0" fmla="*/ 1104358 h 1120158"/>
              <a:gd name="connsiteX1" fmla="*/ 358208 w 1771939"/>
              <a:gd name="connsiteY1" fmla="*/ 19576 h 1120158"/>
              <a:gd name="connsiteX2" fmla="*/ 953359 w 1771939"/>
              <a:gd name="connsiteY2" fmla="*/ 37540 h 1120158"/>
              <a:gd name="connsiteX3" fmla="*/ 1472719 w 1771939"/>
              <a:gd name="connsiteY3" fmla="*/ 0 h 1120158"/>
              <a:gd name="connsiteX4" fmla="*/ 1765155 w 1771939"/>
              <a:gd name="connsiteY4" fmla="*/ 1103342 h 1120158"/>
              <a:gd name="connsiteX5" fmla="*/ 1217532 w 1771939"/>
              <a:gd name="connsiteY5" fmla="*/ 1116346 h 1120158"/>
              <a:gd name="connsiteX6" fmla="*/ 627687 w 1771939"/>
              <a:gd name="connsiteY6" fmla="*/ 1120158 h 1120158"/>
              <a:gd name="connsiteX7" fmla="*/ 64868 w 1771939"/>
              <a:gd name="connsiteY7" fmla="*/ 1104358 h 1120158"/>
              <a:gd name="connsiteX0" fmla="*/ 64868 w 1811772"/>
              <a:gd name="connsiteY0" fmla="*/ 1104358 h 1120158"/>
              <a:gd name="connsiteX1" fmla="*/ 358208 w 1811772"/>
              <a:gd name="connsiteY1" fmla="*/ 19576 h 1120158"/>
              <a:gd name="connsiteX2" fmla="*/ 953359 w 1811772"/>
              <a:gd name="connsiteY2" fmla="*/ 37540 h 1120158"/>
              <a:gd name="connsiteX3" fmla="*/ 1472719 w 1811772"/>
              <a:gd name="connsiteY3" fmla="*/ 0 h 1120158"/>
              <a:gd name="connsiteX4" fmla="*/ 1765155 w 1811772"/>
              <a:gd name="connsiteY4" fmla="*/ 1103342 h 1120158"/>
              <a:gd name="connsiteX5" fmla="*/ 1217532 w 1811772"/>
              <a:gd name="connsiteY5" fmla="*/ 1116346 h 1120158"/>
              <a:gd name="connsiteX6" fmla="*/ 627687 w 1811772"/>
              <a:gd name="connsiteY6" fmla="*/ 1120158 h 1120158"/>
              <a:gd name="connsiteX7" fmla="*/ 64868 w 1811772"/>
              <a:gd name="connsiteY7" fmla="*/ 1104358 h 1120158"/>
              <a:gd name="connsiteX0" fmla="*/ 64868 w 1811772"/>
              <a:gd name="connsiteY0" fmla="*/ 1106574 h 1122374"/>
              <a:gd name="connsiteX1" fmla="*/ 358208 w 1811772"/>
              <a:gd name="connsiteY1" fmla="*/ 21792 h 1122374"/>
              <a:gd name="connsiteX2" fmla="*/ 943420 w 1811772"/>
              <a:gd name="connsiteY2" fmla="*/ 0 h 1122374"/>
              <a:gd name="connsiteX3" fmla="*/ 1472719 w 1811772"/>
              <a:gd name="connsiteY3" fmla="*/ 2216 h 1122374"/>
              <a:gd name="connsiteX4" fmla="*/ 1765155 w 1811772"/>
              <a:gd name="connsiteY4" fmla="*/ 1105558 h 1122374"/>
              <a:gd name="connsiteX5" fmla="*/ 1217532 w 1811772"/>
              <a:gd name="connsiteY5" fmla="*/ 1118562 h 1122374"/>
              <a:gd name="connsiteX6" fmla="*/ 627687 w 1811772"/>
              <a:gd name="connsiteY6" fmla="*/ 1122374 h 1122374"/>
              <a:gd name="connsiteX7" fmla="*/ 64868 w 1811772"/>
              <a:gd name="connsiteY7" fmla="*/ 1106574 h 1122374"/>
              <a:gd name="connsiteX0" fmla="*/ 64868 w 1811772"/>
              <a:gd name="connsiteY0" fmla="*/ 1106574 h 1122374"/>
              <a:gd name="connsiteX1" fmla="*/ 358208 w 1811772"/>
              <a:gd name="connsiteY1" fmla="*/ 21792 h 1122374"/>
              <a:gd name="connsiteX2" fmla="*/ 943420 w 1811772"/>
              <a:gd name="connsiteY2" fmla="*/ 0 h 1122374"/>
              <a:gd name="connsiteX3" fmla="*/ 1472719 w 1811772"/>
              <a:gd name="connsiteY3" fmla="*/ 2216 h 1122374"/>
              <a:gd name="connsiteX4" fmla="*/ 1765155 w 1811772"/>
              <a:gd name="connsiteY4" fmla="*/ 1105558 h 1122374"/>
              <a:gd name="connsiteX5" fmla="*/ 1217532 w 1811772"/>
              <a:gd name="connsiteY5" fmla="*/ 1118562 h 1122374"/>
              <a:gd name="connsiteX6" fmla="*/ 627687 w 1811772"/>
              <a:gd name="connsiteY6" fmla="*/ 1122374 h 1122374"/>
              <a:gd name="connsiteX7" fmla="*/ 64868 w 1811772"/>
              <a:gd name="connsiteY7" fmla="*/ 1106574 h 1122374"/>
              <a:gd name="connsiteX0" fmla="*/ 64868 w 1815037"/>
              <a:gd name="connsiteY0" fmla="*/ 1114297 h 1130097"/>
              <a:gd name="connsiteX1" fmla="*/ 358208 w 1815037"/>
              <a:gd name="connsiteY1" fmla="*/ 29515 h 1130097"/>
              <a:gd name="connsiteX2" fmla="*/ 943420 w 1815037"/>
              <a:gd name="connsiteY2" fmla="*/ 7723 h 1130097"/>
              <a:gd name="connsiteX3" fmla="*/ 1502536 w 1815037"/>
              <a:gd name="connsiteY3" fmla="*/ 0 h 1130097"/>
              <a:gd name="connsiteX4" fmla="*/ 1765155 w 1815037"/>
              <a:gd name="connsiteY4" fmla="*/ 1113281 h 1130097"/>
              <a:gd name="connsiteX5" fmla="*/ 1217532 w 1815037"/>
              <a:gd name="connsiteY5" fmla="*/ 1126285 h 1130097"/>
              <a:gd name="connsiteX6" fmla="*/ 627687 w 1815037"/>
              <a:gd name="connsiteY6" fmla="*/ 1130097 h 1130097"/>
              <a:gd name="connsiteX7" fmla="*/ 64868 w 1815037"/>
              <a:gd name="connsiteY7" fmla="*/ 1114297 h 1130097"/>
              <a:gd name="connsiteX0" fmla="*/ 64868 w 1815037"/>
              <a:gd name="connsiteY0" fmla="*/ 1114297 h 1130097"/>
              <a:gd name="connsiteX1" fmla="*/ 358208 w 1815037"/>
              <a:gd name="connsiteY1" fmla="*/ 29515 h 1130097"/>
              <a:gd name="connsiteX2" fmla="*/ 1244756 w 1815037"/>
              <a:gd name="connsiteY2" fmla="*/ 38061 h 1130097"/>
              <a:gd name="connsiteX3" fmla="*/ 1502536 w 1815037"/>
              <a:gd name="connsiteY3" fmla="*/ 0 h 1130097"/>
              <a:gd name="connsiteX4" fmla="*/ 1765155 w 1815037"/>
              <a:gd name="connsiteY4" fmla="*/ 1113281 h 1130097"/>
              <a:gd name="connsiteX5" fmla="*/ 1217532 w 1815037"/>
              <a:gd name="connsiteY5" fmla="*/ 1126285 h 1130097"/>
              <a:gd name="connsiteX6" fmla="*/ 627687 w 1815037"/>
              <a:gd name="connsiteY6" fmla="*/ 1130097 h 1130097"/>
              <a:gd name="connsiteX7" fmla="*/ 64868 w 1815037"/>
              <a:gd name="connsiteY7" fmla="*/ 1114297 h 1130097"/>
              <a:gd name="connsiteX0" fmla="*/ 64868 w 2160008"/>
              <a:gd name="connsiteY0" fmla="*/ 1084782 h 1100582"/>
              <a:gd name="connsiteX1" fmla="*/ 358208 w 2160008"/>
              <a:gd name="connsiteY1" fmla="*/ 0 h 1100582"/>
              <a:gd name="connsiteX2" fmla="*/ 1244756 w 2160008"/>
              <a:gd name="connsiteY2" fmla="*/ 8546 h 1100582"/>
              <a:gd name="connsiteX3" fmla="*/ 2125991 w 2160008"/>
              <a:gd name="connsiteY3" fmla="*/ 10936 h 1100582"/>
              <a:gd name="connsiteX4" fmla="*/ 1765155 w 2160008"/>
              <a:gd name="connsiteY4" fmla="*/ 1083766 h 1100582"/>
              <a:gd name="connsiteX5" fmla="*/ 1217532 w 2160008"/>
              <a:gd name="connsiteY5" fmla="*/ 1096770 h 1100582"/>
              <a:gd name="connsiteX6" fmla="*/ 627687 w 2160008"/>
              <a:gd name="connsiteY6" fmla="*/ 1100582 h 1100582"/>
              <a:gd name="connsiteX7" fmla="*/ 64868 w 2160008"/>
              <a:gd name="connsiteY7" fmla="*/ 1084782 h 1100582"/>
              <a:gd name="connsiteX0" fmla="*/ 64868 w 3057069"/>
              <a:gd name="connsiteY0" fmla="*/ 1131495 h 1147295"/>
              <a:gd name="connsiteX1" fmla="*/ 358208 w 3057069"/>
              <a:gd name="connsiteY1" fmla="*/ 46713 h 1147295"/>
              <a:gd name="connsiteX2" fmla="*/ 1244756 w 3057069"/>
              <a:gd name="connsiteY2" fmla="*/ 55259 h 1147295"/>
              <a:gd name="connsiteX3" fmla="*/ 2125991 w 3057069"/>
              <a:gd name="connsiteY3" fmla="*/ 57649 h 1147295"/>
              <a:gd name="connsiteX4" fmla="*/ 3054026 w 3057069"/>
              <a:gd name="connsiteY4" fmla="*/ 67747 h 1147295"/>
              <a:gd name="connsiteX5" fmla="*/ 1765155 w 3057069"/>
              <a:gd name="connsiteY5" fmla="*/ 1130479 h 1147295"/>
              <a:gd name="connsiteX6" fmla="*/ 1217532 w 3057069"/>
              <a:gd name="connsiteY6" fmla="*/ 1143483 h 1147295"/>
              <a:gd name="connsiteX7" fmla="*/ 627687 w 3057069"/>
              <a:gd name="connsiteY7" fmla="*/ 1147295 h 1147295"/>
              <a:gd name="connsiteX8" fmla="*/ 64868 w 3057069"/>
              <a:gd name="connsiteY8" fmla="*/ 1131495 h 1147295"/>
              <a:gd name="connsiteX0" fmla="*/ 64868 w 3054026"/>
              <a:gd name="connsiteY0" fmla="*/ 1084782 h 1100582"/>
              <a:gd name="connsiteX1" fmla="*/ 358208 w 3054026"/>
              <a:gd name="connsiteY1" fmla="*/ 0 h 1100582"/>
              <a:gd name="connsiteX2" fmla="*/ 1244756 w 3054026"/>
              <a:gd name="connsiteY2" fmla="*/ 8546 h 1100582"/>
              <a:gd name="connsiteX3" fmla="*/ 2125991 w 3054026"/>
              <a:gd name="connsiteY3" fmla="*/ 10936 h 1100582"/>
              <a:gd name="connsiteX4" fmla="*/ 3054026 w 3054026"/>
              <a:gd name="connsiteY4" fmla="*/ 21034 h 1100582"/>
              <a:gd name="connsiteX5" fmla="*/ 1765155 w 3054026"/>
              <a:gd name="connsiteY5" fmla="*/ 1083766 h 1100582"/>
              <a:gd name="connsiteX6" fmla="*/ 1217532 w 3054026"/>
              <a:gd name="connsiteY6" fmla="*/ 1096770 h 1100582"/>
              <a:gd name="connsiteX7" fmla="*/ 627687 w 3054026"/>
              <a:gd name="connsiteY7" fmla="*/ 1100582 h 1100582"/>
              <a:gd name="connsiteX8" fmla="*/ 64868 w 3054026"/>
              <a:gd name="connsiteY8" fmla="*/ 1084782 h 1100582"/>
              <a:gd name="connsiteX0" fmla="*/ 64868 w 3064289"/>
              <a:gd name="connsiteY0" fmla="*/ 1084782 h 1100582"/>
              <a:gd name="connsiteX1" fmla="*/ 358208 w 3064289"/>
              <a:gd name="connsiteY1" fmla="*/ 0 h 1100582"/>
              <a:gd name="connsiteX2" fmla="*/ 1244756 w 3064289"/>
              <a:gd name="connsiteY2" fmla="*/ 8546 h 1100582"/>
              <a:gd name="connsiteX3" fmla="*/ 2125991 w 3064289"/>
              <a:gd name="connsiteY3" fmla="*/ 10936 h 1100582"/>
              <a:gd name="connsiteX4" fmla="*/ 3054026 w 3064289"/>
              <a:gd name="connsiteY4" fmla="*/ 21034 h 1100582"/>
              <a:gd name="connsiteX5" fmla="*/ 1765155 w 3064289"/>
              <a:gd name="connsiteY5" fmla="*/ 1083766 h 1100582"/>
              <a:gd name="connsiteX6" fmla="*/ 1217532 w 3064289"/>
              <a:gd name="connsiteY6" fmla="*/ 1096770 h 1100582"/>
              <a:gd name="connsiteX7" fmla="*/ 627687 w 3064289"/>
              <a:gd name="connsiteY7" fmla="*/ 1100582 h 1100582"/>
              <a:gd name="connsiteX8" fmla="*/ 64868 w 3064289"/>
              <a:gd name="connsiteY8" fmla="*/ 1084782 h 1100582"/>
              <a:gd name="connsiteX0" fmla="*/ 64868 w 3617715"/>
              <a:gd name="connsiteY0" fmla="*/ 1084782 h 2115269"/>
              <a:gd name="connsiteX1" fmla="*/ 358208 w 3617715"/>
              <a:gd name="connsiteY1" fmla="*/ 0 h 2115269"/>
              <a:gd name="connsiteX2" fmla="*/ 1244756 w 3617715"/>
              <a:gd name="connsiteY2" fmla="*/ 8546 h 2115269"/>
              <a:gd name="connsiteX3" fmla="*/ 2125991 w 3617715"/>
              <a:gd name="connsiteY3" fmla="*/ 10936 h 2115269"/>
              <a:gd name="connsiteX4" fmla="*/ 3054026 w 3617715"/>
              <a:gd name="connsiteY4" fmla="*/ 21034 h 2115269"/>
              <a:gd name="connsiteX5" fmla="*/ 3593955 w 3617715"/>
              <a:gd name="connsiteY5" fmla="*/ 2115269 h 2115269"/>
              <a:gd name="connsiteX6" fmla="*/ 1217532 w 3617715"/>
              <a:gd name="connsiteY6" fmla="*/ 1096770 h 2115269"/>
              <a:gd name="connsiteX7" fmla="*/ 627687 w 3617715"/>
              <a:gd name="connsiteY7" fmla="*/ 1100582 h 2115269"/>
              <a:gd name="connsiteX8" fmla="*/ 64868 w 3617715"/>
              <a:gd name="connsiteY8" fmla="*/ 1084782 h 2115269"/>
              <a:gd name="connsiteX0" fmla="*/ 64868 w 3617715"/>
              <a:gd name="connsiteY0" fmla="*/ 1084782 h 2138385"/>
              <a:gd name="connsiteX1" fmla="*/ 358208 w 3617715"/>
              <a:gd name="connsiteY1" fmla="*/ 0 h 2138385"/>
              <a:gd name="connsiteX2" fmla="*/ 1244756 w 3617715"/>
              <a:gd name="connsiteY2" fmla="*/ 8546 h 2138385"/>
              <a:gd name="connsiteX3" fmla="*/ 2125991 w 3617715"/>
              <a:gd name="connsiteY3" fmla="*/ 10936 h 2138385"/>
              <a:gd name="connsiteX4" fmla="*/ 3054026 w 3617715"/>
              <a:gd name="connsiteY4" fmla="*/ 21034 h 2138385"/>
              <a:gd name="connsiteX5" fmla="*/ 3593955 w 3617715"/>
              <a:gd name="connsiteY5" fmla="*/ 2115269 h 2138385"/>
              <a:gd name="connsiteX6" fmla="*/ 635642 w 3617715"/>
              <a:gd name="connsiteY6" fmla="*/ 2138385 h 2138385"/>
              <a:gd name="connsiteX7" fmla="*/ 627687 w 3617715"/>
              <a:gd name="connsiteY7" fmla="*/ 1100582 h 2138385"/>
              <a:gd name="connsiteX8" fmla="*/ 64868 w 3617715"/>
              <a:gd name="connsiteY8" fmla="*/ 1084782 h 2138385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912618 w 3894691"/>
              <a:gd name="connsiteY6" fmla="*/ 2138385 h 2146622"/>
              <a:gd name="connsiteX7" fmla="*/ 904663 w 3894691"/>
              <a:gd name="connsiteY7" fmla="*/ 1100582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04663 w 3894691"/>
              <a:gd name="connsiteY7" fmla="*/ 1100582 h 2146622"/>
              <a:gd name="connsiteX8" fmla="*/ 40507 w 3894691"/>
              <a:gd name="connsiteY8" fmla="*/ 2146622 h 2146622"/>
              <a:gd name="connsiteX0" fmla="*/ 40507 w 3894691"/>
              <a:gd name="connsiteY0" fmla="*/ 2146622 h 2157965"/>
              <a:gd name="connsiteX1" fmla="*/ 635184 w 3894691"/>
              <a:gd name="connsiteY1" fmla="*/ 0 h 2157965"/>
              <a:gd name="connsiteX2" fmla="*/ 1521732 w 3894691"/>
              <a:gd name="connsiteY2" fmla="*/ 8546 h 2157965"/>
              <a:gd name="connsiteX3" fmla="*/ 2402967 w 3894691"/>
              <a:gd name="connsiteY3" fmla="*/ 10936 h 2157965"/>
              <a:gd name="connsiteX4" fmla="*/ 3331002 w 3894691"/>
              <a:gd name="connsiteY4" fmla="*/ 21034 h 2157965"/>
              <a:gd name="connsiteX5" fmla="*/ 3870931 w 3894691"/>
              <a:gd name="connsiteY5" fmla="*/ 2115269 h 2157965"/>
              <a:gd name="connsiteX6" fmla="*/ 1775063 w 3894691"/>
              <a:gd name="connsiteY6" fmla="*/ 2138385 h 2157965"/>
              <a:gd name="connsiteX7" fmla="*/ 930702 w 3894691"/>
              <a:gd name="connsiteY7" fmla="*/ 2104264 h 2157965"/>
              <a:gd name="connsiteX8" fmla="*/ 904663 w 3894691"/>
              <a:gd name="connsiteY8" fmla="*/ 1100582 h 2157965"/>
              <a:gd name="connsiteX9" fmla="*/ 40507 w 3894691"/>
              <a:gd name="connsiteY9" fmla="*/ 2146622 h 2157965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904663 w 3894691"/>
              <a:gd name="connsiteY8" fmla="*/ 1100582 h 2146622"/>
              <a:gd name="connsiteX9" fmla="*/ 40507 w 3894691"/>
              <a:gd name="connsiteY9" fmla="*/ 2146622 h 2146622"/>
              <a:gd name="connsiteX0" fmla="*/ 40507 w 3894691"/>
              <a:gd name="connsiteY0" fmla="*/ 2146622 h 2292493"/>
              <a:gd name="connsiteX1" fmla="*/ 635184 w 3894691"/>
              <a:gd name="connsiteY1" fmla="*/ 0 h 2292493"/>
              <a:gd name="connsiteX2" fmla="*/ 1521732 w 3894691"/>
              <a:gd name="connsiteY2" fmla="*/ 8546 h 2292493"/>
              <a:gd name="connsiteX3" fmla="*/ 2402967 w 3894691"/>
              <a:gd name="connsiteY3" fmla="*/ 10936 h 2292493"/>
              <a:gd name="connsiteX4" fmla="*/ 3331002 w 3894691"/>
              <a:gd name="connsiteY4" fmla="*/ 21034 h 2292493"/>
              <a:gd name="connsiteX5" fmla="*/ 3870931 w 3894691"/>
              <a:gd name="connsiteY5" fmla="*/ 2115269 h 2292493"/>
              <a:gd name="connsiteX6" fmla="*/ 1775063 w 3894691"/>
              <a:gd name="connsiteY6" fmla="*/ 2138385 h 2292493"/>
              <a:gd name="connsiteX7" fmla="*/ 930702 w 3894691"/>
              <a:gd name="connsiteY7" fmla="*/ 2104264 h 2292493"/>
              <a:gd name="connsiteX8" fmla="*/ 40507 w 3894691"/>
              <a:gd name="connsiteY8" fmla="*/ 2146622 h 2292493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775063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40507 w 3894691"/>
              <a:gd name="connsiteY0" fmla="*/ 2146622 h 2146622"/>
              <a:gd name="connsiteX1" fmla="*/ 635184 w 3894691"/>
              <a:gd name="connsiteY1" fmla="*/ 0 h 2146622"/>
              <a:gd name="connsiteX2" fmla="*/ 1521732 w 3894691"/>
              <a:gd name="connsiteY2" fmla="*/ 8546 h 2146622"/>
              <a:gd name="connsiteX3" fmla="*/ 2402967 w 3894691"/>
              <a:gd name="connsiteY3" fmla="*/ 10936 h 2146622"/>
              <a:gd name="connsiteX4" fmla="*/ 3331002 w 3894691"/>
              <a:gd name="connsiteY4" fmla="*/ 21034 h 2146622"/>
              <a:gd name="connsiteX5" fmla="*/ 3870931 w 3894691"/>
              <a:gd name="connsiteY5" fmla="*/ 2115269 h 2146622"/>
              <a:gd name="connsiteX6" fmla="*/ 1878972 w 3894691"/>
              <a:gd name="connsiteY6" fmla="*/ 2138385 h 2146622"/>
              <a:gd name="connsiteX7" fmla="*/ 930702 w 3894691"/>
              <a:gd name="connsiteY7" fmla="*/ 2104264 h 2146622"/>
              <a:gd name="connsiteX8" fmla="*/ 40507 w 3894691"/>
              <a:gd name="connsiteY8" fmla="*/ 2146622 h 2146622"/>
              <a:gd name="connsiteX0" fmla="*/ 27490 w 4255746"/>
              <a:gd name="connsiteY0" fmla="*/ 2136509 h 2138385"/>
              <a:gd name="connsiteX1" fmla="*/ 996239 w 4255746"/>
              <a:gd name="connsiteY1" fmla="*/ 0 h 2138385"/>
              <a:gd name="connsiteX2" fmla="*/ 1882787 w 4255746"/>
              <a:gd name="connsiteY2" fmla="*/ 8546 h 2138385"/>
              <a:gd name="connsiteX3" fmla="*/ 2764022 w 4255746"/>
              <a:gd name="connsiteY3" fmla="*/ 10936 h 2138385"/>
              <a:gd name="connsiteX4" fmla="*/ 3692057 w 4255746"/>
              <a:gd name="connsiteY4" fmla="*/ 21034 h 2138385"/>
              <a:gd name="connsiteX5" fmla="*/ 4231986 w 4255746"/>
              <a:gd name="connsiteY5" fmla="*/ 2115269 h 2138385"/>
              <a:gd name="connsiteX6" fmla="*/ 2240027 w 4255746"/>
              <a:gd name="connsiteY6" fmla="*/ 2138385 h 2138385"/>
              <a:gd name="connsiteX7" fmla="*/ 1291757 w 4255746"/>
              <a:gd name="connsiteY7" fmla="*/ 2104264 h 2138385"/>
              <a:gd name="connsiteX8" fmla="*/ 27490 w 4255746"/>
              <a:gd name="connsiteY8" fmla="*/ 2136509 h 2138385"/>
              <a:gd name="connsiteX0" fmla="*/ 27490 w 4255746"/>
              <a:gd name="connsiteY0" fmla="*/ 2136509 h 2138385"/>
              <a:gd name="connsiteX1" fmla="*/ 996239 w 4255746"/>
              <a:gd name="connsiteY1" fmla="*/ 0 h 2138385"/>
              <a:gd name="connsiteX2" fmla="*/ 1882787 w 4255746"/>
              <a:gd name="connsiteY2" fmla="*/ 8546 h 2138385"/>
              <a:gd name="connsiteX3" fmla="*/ 2764022 w 4255746"/>
              <a:gd name="connsiteY3" fmla="*/ 10936 h 2138385"/>
              <a:gd name="connsiteX4" fmla="*/ 3692057 w 4255746"/>
              <a:gd name="connsiteY4" fmla="*/ 21034 h 2138385"/>
              <a:gd name="connsiteX5" fmla="*/ 4231986 w 4255746"/>
              <a:gd name="connsiteY5" fmla="*/ 2115269 h 2138385"/>
              <a:gd name="connsiteX6" fmla="*/ 2240027 w 4255746"/>
              <a:gd name="connsiteY6" fmla="*/ 2138385 h 2138385"/>
              <a:gd name="connsiteX7" fmla="*/ 1125503 w 4255746"/>
              <a:gd name="connsiteY7" fmla="*/ 2124490 h 2138385"/>
              <a:gd name="connsiteX8" fmla="*/ 27490 w 4255746"/>
              <a:gd name="connsiteY8" fmla="*/ 2136509 h 2138385"/>
              <a:gd name="connsiteX0" fmla="*/ 27490 w 4255746"/>
              <a:gd name="connsiteY0" fmla="*/ 2136509 h 2138385"/>
              <a:gd name="connsiteX1" fmla="*/ 996239 w 4255746"/>
              <a:gd name="connsiteY1" fmla="*/ 0 h 2138385"/>
              <a:gd name="connsiteX2" fmla="*/ 1882787 w 4255746"/>
              <a:gd name="connsiteY2" fmla="*/ 8546 h 2138385"/>
              <a:gd name="connsiteX3" fmla="*/ 2764022 w 4255746"/>
              <a:gd name="connsiteY3" fmla="*/ 10936 h 2138385"/>
              <a:gd name="connsiteX4" fmla="*/ 3692057 w 4255746"/>
              <a:gd name="connsiteY4" fmla="*/ 21034 h 2138385"/>
              <a:gd name="connsiteX5" fmla="*/ 4231986 w 4255746"/>
              <a:gd name="connsiteY5" fmla="*/ 2115269 h 2138385"/>
              <a:gd name="connsiteX6" fmla="*/ 2240027 w 4255746"/>
              <a:gd name="connsiteY6" fmla="*/ 2138385 h 2138385"/>
              <a:gd name="connsiteX7" fmla="*/ 1125503 w 4255746"/>
              <a:gd name="connsiteY7" fmla="*/ 2124490 h 2138385"/>
              <a:gd name="connsiteX8" fmla="*/ 27490 w 4255746"/>
              <a:gd name="connsiteY8" fmla="*/ 2136509 h 2138385"/>
              <a:gd name="connsiteX0" fmla="*/ 27490 w 4651888"/>
              <a:gd name="connsiteY0" fmla="*/ 2136509 h 2155720"/>
              <a:gd name="connsiteX1" fmla="*/ 996239 w 4651888"/>
              <a:gd name="connsiteY1" fmla="*/ 0 h 2155720"/>
              <a:gd name="connsiteX2" fmla="*/ 1882787 w 4651888"/>
              <a:gd name="connsiteY2" fmla="*/ 8546 h 2155720"/>
              <a:gd name="connsiteX3" fmla="*/ 2764022 w 4651888"/>
              <a:gd name="connsiteY3" fmla="*/ 10936 h 2155720"/>
              <a:gd name="connsiteX4" fmla="*/ 3692057 w 4651888"/>
              <a:gd name="connsiteY4" fmla="*/ 21034 h 2155720"/>
              <a:gd name="connsiteX5" fmla="*/ 4637231 w 4651888"/>
              <a:gd name="connsiteY5" fmla="*/ 2155720 h 2155720"/>
              <a:gd name="connsiteX6" fmla="*/ 2240027 w 4651888"/>
              <a:gd name="connsiteY6" fmla="*/ 2138385 h 2155720"/>
              <a:gd name="connsiteX7" fmla="*/ 1125503 w 4651888"/>
              <a:gd name="connsiteY7" fmla="*/ 2124490 h 2155720"/>
              <a:gd name="connsiteX8" fmla="*/ 27490 w 4651888"/>
              <a:gd name="connsiteY8" fmla="*/ 2136509 h 2155720"/>
              <a:gd name="connsiteX0" fmla="*/ 27490 w 4715762"/>
              <a:gd name="connsiteY0" fmla="*/ 2136509 h 2155720"/>
              <a:gd name="connsiteX1" fmla="*/ 996239 w 4715762"/>
              <a:gd name="connsiteY1" fmla="*/ 0 h 2155720"/>
              <a:gd name="connsiteX2" fmla="*/ 1882787 w 4715762"/>
              <a:gd name="connsiteY2" fmla="*/ 8546 h 2155720"/>
              <a:gd name="connsiteX3" fmla="*/ 2764022 w 4715762"/>
              <a:gd name="connsiteY3" fmla="*/ 10936 h 2155720"/>
              <a:gd name="connsiteX4" fmla="*/ 3692057 w 4715762"/>
              <a:gd name="connsiteY4" fmla="*/ 21034 h 2155720"/>
              <a:gd name="connsiteX5" fmla="*/ 4637231 w 4715762"/>
              <a:gd name="connsiteY5" fmla="*/ 2155720 h 2155720"/>
              <a:gd name="connsiteX6" fmla="*/ 2240027 w 4715762"/>
              <a:gd name="connsiteY6" fmla="*/ 2138385 h 2155720"/>
              <a:gd name="connsiteX7" fmla="*/ 1125503 w 4715762"/>
              <a:gd name="connsiteY7" fmla="*/ 2124490 h 2155720"/>
              <a:gd name="connsiteX8" fmla="*/ 27490 w 4715762"/>
              <a:gd name="connsiteY8" fmla="*/ 2136509 h 2155720"/>
              <a:gd name="connsiteX0" fmla="*/ 54045 w 4742317"/>
              <a:gd name="connsiteY0" fmla="*/ 2136509 h 2155720"/>
              <a:gd name="connsiteX1" fmla="*/ 1022794 w 4742317"/>
              <a:gd name="connsiteY1" fmla="*/ 0 h 2155720"/>
              <a:gd name="connsiteX2" fmla="*/ 1909342 w 4742317"/>
              <a:gd name="connsiteY2" fmla="*/ 8546 h 2155720"/>
              <a:gd name="connsiteX3" fmla="*/ 2790577 w 4742317"/>
              <a:gd name="connsiteY3" fmla="*/ 10936 h 2155720"/>
              <a:gd name="connsiteX4" fmla="*/ 3718612 w 4742317"/>
              <a:gd name="connsiteY4" fmla="*/ 21034 h 2155720"/>
              <a:gd name="connsiteX5" fmla="*/ 4663786 w 4742317"/>
              <a:gd name="connsiteY5" fmla="*/ 2155720 h 2155720"/>
              <a:gd name="connsiteX6" fmla="*/ 2266582 w 4742317"/>
              <a:gd name="connsiteY6" fmla="*/ 2138385 h 2155720"/>
              <a:gd name="connsiteX7" fmla="*/ 1152058 w 4742317"/>
              <a:gd name="connsiteY7" fmla="*/ 2124490 h 2155720"/>
              <a:gd name="connsiteX8" fmla="*/ 54045 w 4742317"/>
              <a:gd name="connsiteY8" fmla="*/ 2136509 h 2155720"/>
              <a:gd name="connsiteX0" fmla="*/ 59958 w 4748230"/>
              <a:gd name="connsiteY0" fmla="*/ 2136509 h 2155720"/>
              <a:gd name="connsiteX1" fmla="*/ 1028707 w 4748230"/>
              <a:gd name="connsiteY1" fmla="*/ 0 h 2155720"/>
              <a:gd name="connsiteX2" fmla="*/ 1915255 w 4748230"/>
              <a:gd name="connsiteY2" fmla="*/ 8546 h 2155720"/>
              <a:gd name="connsiteX3" fmla="*/ 2796490 w 4748230"/>
              <a:gd name="connsiteY3" fmla="*/ 10936 h 2155720"/>
              <a:gd name="connsiteX4" fmla="*/ 3724525 w 4748230"/>
              <a:gd name="connsiteY4" fmla="*/ 21034 h 2155720"/>
              <a:gd name="connsiteX5" fmla="*/ 4669699 w 4748230"/>
              <a:gd name="connsiteY5" fmla="*/ 2155720 h 2155720"/>
              <a:gd name="connsiteX6" fmla="*/ 2272495 w 4748230"/>
              <a:gd name="connsiteY6" fmla="*/ 2138385 h 2155720"/>
              <a:gd name="connsiteX7" fmla="*/ 1157971 w 4748230"/>
              <a:gd name="connsiteY7" fmla="*/ 2124490 h 2155720"/>
              <a:gd name="connsiteX8" fmla="*/ 59958 w 4748230"/>
              <a:gd name="connsiteY8" fmla="*/ 2136509 h 21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8230" h="2155720">
                <a:moveTo>
                  <a:pt x="59958" y="2136509"/>
                </a:moveTo>
                <a:cubicBezTo>
                  <a:pt x="-270329" y="1352926"/>
                  <a:pt x="864060" y="157925"/>
                  <a:pt x="1028707" y="0"/>
                </a:cubicBezTo>
                <a:cubicBezTo>
                  <a:pt x="1215767" y="132188"/>
                  <a:pt x="1770916" y="116170"/>
                  <a:pt x="1915255" y="8546"/>
                </a:cubicBezTo>
                <a:cubicBezTo>
                  <a:pt x="2065620" y="151567"/>
                  <a:pt x="2656275" y="159562"/>
                  <a:pt x="2796490" y="10936"/>
                </a:cubicBezTo>
                <a:cubicBezTo>
                  <a:pt x="2935244" y="82121"/>
                  <a:pt x="3566455" y="165837"/>
                  <a:pt x="3724525" y="21034"/>
                </a:cubicBezTo>
                <a:cubicBezTo>
                  <a:pt x="3861813" y="149275"/>
                  <a:pt x="5062372" y="1651137"/>
                  <a:pt x="4669699" y="2155720"/>
                </a:cubicBezTo>
                <a:cubicBezTo>
                  <a:pt x="4367242" y="1687562"/>
                  <a:pt x="2433985" y="1727820"/>
                  <a:pt x="2272495" y="2138385"/>
                </a:cubicBezTo>
                <a:cubicBezTo>
                  <a:pt x="2080330" y="1728669"/>
                  <a:pt x="1344602" y="1771595"/>
                  <a:pt x="1157971" y="2124490"/>
                </a:cubicBezTo>
                <a:cubicBezTo>
                  <a:pt x="972787" y="1751691"/>
                  <a:pt x="275465" y="1738876"/>
                  <a:pt x="59958" y="213650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80000"/>
              </a:srgbClr>
            </a:outerShdw>
          </a:effectLst>
        </p:spPr>
        <p:txBody>
          <a:bodyPr lIns="91432" tIns="45716" rIns="91432" bIns="45716" anchor="ctr"/>
          <a:lstStyle/>
          <a:p>
            <a:pPr defTabSz="457162">
              <a:defRPr/>
            </a:pPr>
            <a:endParaRPr lang="en-US" kern="0">
              <a:solidFill>
                <a:srgbClr val="0096D6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05475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6" y="2944420"/>
            <a:ext cx="4651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/>
          <p:cNvCxnSpPr/>
          <p:nvPr/>
        </p:nvCxnSpPr>
        <p:spPr>
          <a:xfrm>
            <a:off x="6433357" y="3184922"/>
            <a:ext cx="1528763" cy="0"/>
          </a:xfrm>
          <a:prstGeom prst="line">
            <a:avLst/>
          </a:prstGeom>
          <a:noFill/>
          <a:ln w="88900" cap="rnd" cmpd="sng" algn="ctr">
            <a:solidFill>
              <a:srgbClr val="666699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link 1"/>
          <p:cNvCxnSpPr>
            <a:cxnSpLocks noChangeShapeType="1"/>
            <a:stCxn id="105475" idx="0"/>
          </p:cNvCxnSpPr>
          <p:nvPr/>
        </p:nvCxnSpPr>
        <p:spPr bwMode="auto">
          <a:xfrm flipV="1">
            <a:off x="3740165" y="1740917"/>
            <a:ext cx="1754144" cy="1203503"/>
          </a:xfrm>
          <a:prstGeom prst="line">
            <a:avLst/>
          </a:prstGeom>
          <a:noFill/>
          <a:ln w="38100">
            <a:solidFill>
              <a:srgbClr val="009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5478" name="Picture 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76" y="2930131"/>
            <a:ext cx="4651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56" y="2944420"/>
            <a:ext cx="4651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88" y="2944420"/>
            <a:ext cx="4651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link2"/>
          <p:cNvCxnSpPr>
            <a:cxnSpLocks noChangeShapeType="1"/>
            <a:endCxn id="105478" idx="0"/>
          </p:cNvCxnSpPr>
          <p:nvPr/>
        </p:nvCxnSpPr>
        <p:spPr bwMode="auto">
          <a:xfrm flipH="1">
            <a:off x="4832345" y="1740917"/>
            <a:ext cx="661964" cy="1189214"/>
          </a:xfrm>
          <a:prstGeom prst="line">
            <a:avLst/>
          </a:prstGeom>
          <a:noFill/>
          <a:ln w="38100">
            <a:solidFill>
              <a:srgbClr val="009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link3"/>
          <p:cNvCxnSpPr>
            <a:cxnSpLocks noChangeShapeType="1"/>
            <a:stCxn id="105483" idx="0"/>
          </p:cNvCxnSpPr>
          <p:nvPr/>
        </p:nvCxnSpPr>
        <p:spPr bwMode="auto">
          <a:xfrm flipH="1" flipV="1">
            <a:off x="5494309" y="1740917"/>
            <a:ext cx="430248" cy="1203503"/>
          </a:xfrm>
          <a:prstGeom prst="line">
            <a:avLst/>
          </a:prstGeom>
          <a:noFill/>
          <a:ln w="38100">
            <a:solidFill>
              <a:srgbClr val="009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link4"/>
          <p:cNvCxnSpPr>
            <a:cxnSpLocks noChangeShapeType="1"/>
            <a:stCxn id="105479" idx="0"/>
          </p:cNvCxnSpPr>
          <p:nvPr/>
        </p:nvCxnSpPr>
        <p:spPr bwMode="auto">
          <a:xfrm flipH="1" flipV="1">
            <a:off x="5494309" y="1740917"/>
            <a:ext cx="2844816" cy="1203503"/>
          </a:xfrm>
          <a:prstGeom prst="line">
            <a:avLst/>
          </a:prstGeom>
          <a:noFill/>
          <a:ln w="38100">
            <a:solidFill>
              <a:srgbClr val="009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overload bit 1"/>
          <p:cNvCxnSpPr>
            <a:cxnSpLocks noChangeShapeType="1"/>
          </p:cNvCxnSpPr>
          <p:nvPr/>
        </p:nvCxnSpPr>
        <p:spPr bwMode="auto">
          <a:xfrm flipH="1">
            <a:off x="3653619" y="1740917"/>
            <a:ext cx="1681162" cy="105587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overload bit 2"/>
          <p:cNvCxnSpPr>
            <a:cxnSpLocks noChangeShapeType="1"/>
          </p:cNvCxnSpPr>
          <p:nvPr/>
        </p:nvCxnSpPr>
        <p:spPr bwMode="auto">
          <a:xfrm flipH="1">
            <a:off x="5052222" y="1884775"/>
            <a:ext cx="427350" cy="985839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overload bit 3"/>
          <p:cNvCxnSpPr>
            <a:cxnSpLocks noChangeShapeType="1"/>
          </p:cNvCxnSpPr>
          <p:nvPr/>
        </p:nvCxnSpPr>
        <p:spPr bwMode="auto">
          <a:xfrm>
            <a:off x="5582209" y="1828802"/>
            <a:ext cx="436785" cy="96799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overload bit 4"/>
          <p:cNvCxnSpPr>
            <a:cxnSpLocks noChangeShapeType="1"/>
          </p:cNvCxnSpPr>
          <p:nvPr/>
        </p:nvCxnSpPr>
        <p:spPr bwMode="auto">
          <a:xfrm>
            <a:off x="5726878" y="1828802"/>
            <a:ext cx="1665318" cy="75247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advertise overload bit"/>
          <p:cNvSpPr txBox="1">
            <a:spLocks noChangeArrowheads="1"/>
          </p:cNvSpPr>
          <p:nvPr/>
        </p:nvSpPr>
        <p:spPr bwMode="auto">
          <a:xfrm>
            <a:off x="228601" y="2111217"/>
            <a:ext cx="3124200" cy="160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AutoNum type="arabicPeriod"/>
            </a:pP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コストの高いメトリックを通知</a:t>
            </a:r>
            <a:endParaRPr lang="en-US" altLang="ja-JP" sz="1400" b="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ノ</a:t>
            </a:r>
            <a:r>
              <a:rPr lang="ja-JP" altLang="en-US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ードが</a:t>
            </a: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フォワーディング パス</a:t>
            </a:r>
            <a:r>
              <a:rPr lang="ja-JP" altLang="en-US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から除かれ</a:t>
            </a: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る</a:t>
            </a:r>
            <a:endParaRPr lang="en-US" altLang="ja-JP" sz="1400" b="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ルーティング プロトコル</a:t>
            </a:r>
            <a:r>
              <a:rPr lang="ja-JP" altLang="en-US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のセッションがダウン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1" name="Multiply 90"/>
          <p:cNvSpPr/>
          <p:nvPr/>
        </p:nvSpPr>
        <p:spPr>
          <a:xfrm>
            <a:off x="3886982" y="2336006"/>
            <a:ext cx="37465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2" name="Multiply 91"/>
          <p:cNvSpPr/>
          <p:nvPr/>
        </p:nvSpPr>
        <p:spPr>
          <a:xfrm>
            <a:off x="4572781" y="2393156"/>
            <a:ext cx="37465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3" name="Multiply 92"/>
          <p:cNvSpPr/>
          <p:nvPr/>
        </p:nvSpPr>
        <p:spPr>
          <a:xfrm>
            <a:off x="5334781" y="2393156"/>
            <a:ext cx="37465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4" name="Multiply 93"/>
          <p:cNvSpPr/>
          <p:nvPr/>
        </p:nvSpPr>
        <p:spPr>
          <a:xfrm>
            <a:off x="7392181" y="2507456"/>
            <a:ext cx="37465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6" name="overload bit cleared."/>
          <p:cNvSpPr txBox="1">
            <a:spLocks noChangeArrowheads="1"/>
          </p:cNvSpPr>
          <p:nvPr/>
        </p:nvSpPr>
        <p:spPr bwMode="auto">
          <a:xfrm>
            <a:off x="244554" y="3835702"/>
            <a:ext cx="3176430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GIR</a:t>
            </a:r>
            <a:r>
              <a:rPr lang="ja-JP" altLang="en-US" sz="140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モードへ移行し</a:t>
            </a:r>
            <a:r>
              <a:rPr lang="en-US" altLang="ja-JP" sz="140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n1</a:t>
            </a:r>
            <a:r>
              <a:rPr lang="ja-JP" altLang="en-US" sz="1400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で作業可能！</a:t>
            </a:r>
            <a:endParaRPr lang="en-US" sz="14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5513" name="TextBox 96"/>
          <p:cNvSpPr txBox="1">
            <a:spLocks noChangeArrowheads="1"/>
          </p:cNvSpPr>
          <p:nvPr/>
        </p:nvSpPr>
        <p:spPr bwMode="auto">
          <a:xfrm>
            <a:off x="228600" y="4258736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ja-JP" altLang="en-US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サポート プロトコル</a:t>
            </a:r>
            <a:r>
              <a:rPr lang="en-US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– BGP, </a:t>
            </a:r>
            <a:r>
              <a:rPr lang="en-US" altLang="ja-JP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EIGRP,</a:t>
            </a:r>
            <a:r>
              <a:rPr lang="ja-JP" altLang="en-US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OSPF</a:t>
            </a:r>
            <a:r>
              <a:rPr lang="en-US" sz="20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ISIS, </a:t>
            </a:r>
            <a:r>
              <a:rPr lang="en-US" sz="2000" b="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FabricPath</a:t>
            </a:r>
            <a:r>
              <a:rPr lang="en-US" altLang="ja-JP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</a:t>
            </a:r>
            <a:r>
              <a:rPr lang="ja-JP" altLang="en-US" sz="20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vPC</a:t>
            </a:r>
          </a:p>
          <a:p>
            <a:pPr>
              <a:buFont typeface="Arial" charset="0"/>
              <a:buChar char="•"/>
            </a:pPr>
            <a:r>
              <a:rPr lang="en-US" altLang="ja-JP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N3k/N5k/N7k/N9k</a:t>
            </a:r>
            <a:r>
              <a:rPr lang="ja-JP" altLang="en-US" sz="20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で対応</a:t>
            </a:r>
            <a:endParaRPr lang="en-US" sz="2000" b="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3" name="Picture 2" descr="C:\Users\rfuller\AppData\Local\Microsoft\Windows\Temporary Internet Files\Content.IE5\1IIOCJQQ\MC900441282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06271" y="1185426"/>
            <a:ext cx="543964" cy="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GIR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Graceful Insertion and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Removal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7" name="Picture 50" descr="DC3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926" y="1189785"/>
            <a:ext cx="550862" cy="5179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9" name="Oval 78"/>
          <p:cNvSpPr/>
          <p:nvPr/>
        </p:nvSpPr>
        <p:spPr>
          <a:xfrm>
            <a:off x="6288602" y="1499074"/>
            <a:ext cx="205274" cy="153956"/>
          </a:xfrm>
          <a:prstGeom prst="ellipse">
            <a:avLst/>
          </a:prstGeom>
          <a:gradFill rotWithShape="1">
            <a:gsLst>
              <a:gs pos="0">
                <a:srgbClr val="652D89">
                  <a:shade val="51000"/>
                  <a:satMod val="130000"/>
                </a:srgbClr>
              </a:gs>
              <a:gs pos="80000">
                <a:srgbClr val="652D89">
                  <a:shade val="93000"/>
                  <a:satMod val="130000"/>
                </a:srgbClr>
              </a:gs>
              <a:gs pos="100000">
                <a:srgbClr val="652D8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457162"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</a:t>
            </a:r>
            <a:endParaRPr lang="en-US" sz="800" kern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8" name="Picture 50" descr="DC3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0235" y="1181309"/>
            <a:ext cx="550862" cy="5179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 bwMode="auto">
          <a:xfrm>
            <a:off x="5376935" y="1499079"/>
            <a:ext cx="205274" cy="153956"/>
          </a:xfrm>
          <a:prstGeom prst="ellipse">
            <a:avLst/>
          </a:prstGeom>
          <a:gradFill rotWithShape="1">
            <a:gsLst>
              <a:gs pos="0">
                <a:srgbClr val="652D89">
                  <a:shade val="51000"/>
                  <a:satMod val="130000"/>
                </a:srgbClr>
              </a:gs>
              <a:gs pos="80000">
                <a:srgbClr val="652D89">
                  <a:shade val="93000"/>
                  <a:satMod val="130000"/>
                </a:srgbClr>
              </a:gs>
              <a:gs pos="100000">
                <a:srgbClr val="652D8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457162"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n1</a:t>
            </a:r>
            <a:endParaRPr lang="en-US" sz="800" kern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332690" y="3306700"/>
            <a:ext cx="665450" cy="400641"/>
          </a:xfrm>
          <a:prstGeom prst="downArrow">
            <a:avLst/>
          </a:prstGeom>
          <a:solidFill>
            <a:srgbClr val="36A4D7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9348" y="4760135"/>
            <a:ext cx="2494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※H/W</a:t>
            </a: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によりプロトコル対応の差あり</a:t>
            </a:r>
            <a:endParaRPr 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010509" y="3464657"/>
            <a:ext cx="1855599" cy="618246"/>
          </a:xfrm>
          <a:prstGeom prst="wedgeRoundRectCallout">
            <a:avLst>
              <a:gd name="adj1" fmla="val -65541"/>
              <a:gd name="adj2" fmla="val -54447"/>
              <a:gd name="adj3" fmla="val 16667"/>
            </a:avLst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n1</a:t>
            </a: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がルーティング テーブルから消える</a:t>
            </a:r>
            <a:endParaRPr lang="en-US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advertise overload bit"/>
          <p:cNvSpPr txBox="1">
            <a:spLocks noChangeArrowheads="1"/>
          </p:cNvSpPr>
          <p:nvPr/>
        </p:nvSpPr>
        <p:spPr bwMode="auto">
          <a:xfrm>
            <a:off x="200240" y="1222012"/>
            <a:ext cx="3124200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GIR</a:t>
            </a: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とは、プロトコルの仕組みを利用して、作業をしたいスイッチを動的にトラフィック パスから外す機能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96" grpId="0"/>
      <p:bldP spid="36" grpId="0"/>
      <p:bldP spid="3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Fast-Reboot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Process 64"/>
          <p:cNvSpPr/>
          <p:nvPr/>
        </p:nvSpPr>
        <p:spPr bwMode="auto">
          <a:xfrm>
            <a:off x="762000" y="1880822"/>
            <a:ext cx="2286000" cy="2739551"/>
          </a:xfrm>
          <a:prstGeom prst="roundRect">
            <a:avLst>
              <a:gd name="adj" fmla="val 712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64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595" tIns="30797" rIns="61595" bIns="30797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1082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4545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54545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sz="1200" dirty="0">
              <a:solidFill>
                <a:srgbClr val="545454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84539" indent="-84539" defTabSz="61082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100" dirty="0">
              <a:solidFill>
                <a:srgbClr val="545454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Process 64"/>
          <p:cNvSpPr/>
          <p:nvPr/>
        </p:nvSpPr>
        <p:spPr bwMode="auto">
          <a:xfrm>
            <a:off x="6019800" y="1880820"/>
            <a:ext cx="2286000" cy="2739551"/>
          </a:xfrm>
          <a:prstGeom prst="roundRect">
            <a:avLst>
              <a:gd name="adj" fmla="val 712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64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595" tIns="30797" rIns="61595" bIns="30797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1082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4545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54545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sz="1200" dirty="0">
              <a:solidFill>
                <a:srgbClr val="545454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84539" indent="-84539" defTabSz="61082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100" dirty="0">
              <a:solidFill>
                <a:srgbClr val="545454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762000" y="1347422"/>
            <a:ext cx="2286000" cy="659130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3" tIns="34292" rIns="68583" bIns="34292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運</a:t>
            </a:r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用要件</a:t>
            </a:r>
            <a:endParaRPr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" name="テキスト プレースホルダー 1"/>
          <p:cNvSpPr txBox="1">
            <a:spLocks/>
          </p:cNvSpPr>
          <p:nvPr/>
        </p:nvSpPr>
        <p:spPr>
          <a:xfrm>
            <a:off x="762000" y="2114550"/>
            <a:ext cx="2286000" cy="227870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508000" indent="-215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2pPr>
            <a:lvl3pPr marL="688975" indent="-28575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3pPr>
            <a:lvl4pPr marL="914400" indent="-285750" algn="l" defTabSz="914400" rtl="0" eaLnBrk="1" latinLnBrk="0" hangingPunct="1">
              <a:spcBef>
                <a:spcPts val="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4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4pPr>
            <a:lvl5pPr marL="1082675" indent="-168275" algn="l" defTabSz="914400" rtl="0" eaLnBrk="1" latinLnBrk="0" hangingPunct="1">
              <a:spcBef>
                <a:spcPts val="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200" b="0" i="0" kern="1200" dirty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17475"/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運用上リブートが必要になるケースは少なくない</a:t>
            </a:r>
            <a:endParaRPr lang="en-US" altLang="ja-JP" sz="12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68288" lvl="1" indent="-93663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ja-JP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バージョンアップ時等</a:t>
            </a:r>
            <a:endParaRPr lang="en-US" altLang="ja-JP" sz="10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68288" lvl="1" indent="-93663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</a:t>
            </a:r>
            <a:r>
              <a:rPr lang="ja-JP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が利用できない機種の場合</a:t>
            </a:r>
            <a:endParaRPr lang="en-US" altLang="ja-JP" sz="10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68288" lvl="1" indent="-93663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ISSU</a:t>
            </a:r>
            <a:r>
              <a:rPr lang="ja-JP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は使えるがよりリスクを小さくしたい</a:t>
            </a:r>
            <a:endParaRPr lang="en-US" altLang="ja-JP" sz="10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4625" indent="-117475"/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一般にネットワーク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</a:t>
            </a:r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のリブートは数分を要する</a:t>
            </a:r>
            <a:endParaRPr lang="en-US" altLang="ja-JP" sz="12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4625" indent="-117475"/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できるだけリブートを短縮したい</a:t>
            </a:r>
            <a:endParaRPr lang="en-US" altLang="ja-JP" sz="12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12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035040" y="1374092"/>
            <a:ext cx="2286000" cy="659130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3" tIns="34292" rIns="68583" bIns="34292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よ</a:t>
            </a:r>
            <a:r>
              <a:rPr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charset="0"/>
              </a:rPr>
              <a:t>り良い運用を目指して</a:t>
            </a:r>
            <a:endParaRPr lang="en-US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9" name="テキスト プレースホルダー 1"/>
          <p:cNvSpPr txBox="1">
            <a:spLocks/>
          </p:cNvSpPr>
          <p:nvPr/>
        </p:nvSpPr>
        <p:spPr>
          <a:xfrm>
            <a:off x="6019800" y="2114550"/>
            <a:ext cx="2286000" cy="2282351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508000" indent="-215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2pPr>
            <a:lvl3pPr marL="688975" indent="-28575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3pPr>
            <a:lvl4pPr marL="914400" indent="-285750" algn="l" defTabSz="914400" rtl="0" eaLnBrk="1" latinLnBrk="0" hangingPunct="1">
              <a:spcBef>
                <a:spcPts val="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4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4pPr>
            <a:lvl5pPr marL="1082675" indent="-168275" algn="l" defTabSz="914400" rtl="0" eaLnBrk="1" latinLnBrk="0" hangingPunct="1">
              <a:spcBef>
                <a:spcPts val="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200" b="0" i="0" kern="1200" dirty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17475"/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Fast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Reboot </a:t>
            </a:r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で、</a:t>
            </a:r>
            <a:r>
              <a:rPr lang="ja-JP" alt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より短時間のリブートが可能</a:t>
            </a:r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に！</a:t>
            </a: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4625" indent="-117475"/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Nexus3000</a:t>
            </a:r>
            <a:r>
              <a:rPr lang="ja-JP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</a:t>
            </a:r>
            <a:r>
              <a:rPr lang="ja-JP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リーズで対応済み</a:t>
            </a: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4625" indent="-117475"/>
            <a:r>
              <a:rPr lang="ja-JP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その他のプラットフォームでも対応を検討中</a:t>
            </a: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Right Arrow 3"/>
          <p:cNvSpPr/>
          <p:nvPr/>
        </p:nvSpPr>
        <p:spPr>
          <a:xfrm>
            <a:off x="3581400" y="2266950"/>
            <a:ext cx="1752600" cy="1066800"/>
          </a:xfrm>
          <a:prstGeom prst="right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3" tIns="34292" rIns="68583" bIns="34292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6" y="3467100"/>
            <a:ext cx="255814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2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2"/>
          <p:cNvSpPr txBox="1">
            <a:spLocks/>
          </p:cNvSpPr>
          <p:nvPr/>
        </p:nvSpPr>
        <p:spPr>
          <a:xfrm>
            <a:off x="437766" y="341313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ユニファイド ポート</a:t>
            </a:r>
            <a:b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5" y="2668440"/>
            <a:ext cx="4524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28" y="2676861"/>
            <a:ext cx="32861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dvertise overload bit"/>
          <p:cNvSpPr txBox="1">
            <a:spLocks noChangeArrowheads="1"/>
          </p:cNvSpPr>
          <p:nvPr/>
        </p:nvSpPr>
        <p:spPr bwMode="auto">
          <a:xfrm>
            <a:off x="200240" y="1222012"/>
            <a:ext cx="844403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ユニファイド ポートにより単一の物理ポートで複数のプロトコルをサポートします。対応するトランシーバを装着することで、 </a:t>
            </a:r>
            <a:r>
              <a:rPr 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1/10GbE</a:t>
            </a: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10G </a:t>
            </a:r>
            <a:r>
              <a:rPr lang="en-US" sz="1400" b="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FCoE</a:t>
            </a: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2/4/8G FC </a:t>
            </a: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のいずれにでもポートを変更し、</a:t>
            </a:r>
            <a:r>
              <a:rPr 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 </a:t>
            </a: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 </a:t>
            </a:r>
            <a:r>
              <a:rPr 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SAN </a:t>
            </a: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の集約によるデータセンター ネットワーク</a:t>
            </a:r>
            <a:r>
              <a:rPr lang="ja-JP" altLang="en-US" sz="14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の簡素化</a:t>
            </a:r>
            <a:r>
              <a:rPr lang="ja-JP" altLang="en-US" sz="1400" b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を可能にしま</a:t>
            </a:r>
            <a:r>
              <a:rPr lang="ja-JP" altLang="en-US" sz="1400" b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す</a:t>
            </a:r>
            <a:endParaRPr lang="en-US" altLang="ja-JP" sz="1400" b="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Nexus5000</a:t>
            </a:r>
            <a:r>
              <a:rPr lang="ja-JP" altLang="en-US" sz="14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特有の機能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製品のポジショニング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62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437766" y="195436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用語集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(1/2)</a:t>
            </a:r>
            <a:endParaRPr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91180"/>
              </p:ext>
            </p:extLst>
          </p:nvPr>
        </p:nvGraphicFramePr>
        <p:xfrm>
          <a:off x="123568" y="843111"/>
          <a:ext cx="8872151" cy="431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05"/>
                <a:gridCol w="6301946"/>
              </a:tblGrid>
              <a:tr h="25904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用語</a:t>
                      </a:r>
                      <a:endParaRPr kumimoji="1" lang="ja-JP" alt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説明</a:t>
                      </a:r>
                      <a:endParaRPr kumimoji="1" lang="ja-JP" alt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045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FCoE</a:t>
                      </a: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i="1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Fibre</a:t>
                      </a:r>
                      <a:r>
                        <a:rPr lang="en-US" sz="1200" b="0" i="1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Channel over Ethernet</a:t>
                      </a:r>
                      <a:r>
                        <a:rPr kumimoji="1" lang="en-US" sz="1200" b="0" i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200" b="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標準化プロトコル。ファイバチャネル（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）のプロトコルをイーサネット フレームとして運ぶことが可能。</a:t>
                      </a:r>
                      <a:endParaRPr lang="ja-JP" alt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6333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vPC (</a:t>
                      </a:r>
                      <a:r>
                        <a:rPr kumimoji="1" lang="en-US" altLang="ja-JP" sz="1200" i="1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Virtual Port Channel</a:t>
                      </a: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Cisco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技術用語。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2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台の上位スイッチで設定を行い、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2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台を下位スイッチから見て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1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台とみなさせ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Port-Channel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Arial Narrow" pitchFamily="34" charset="0"/>
                        </a:rPr>
                        <a:t>を構築する機能。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  <a:sym typeface="Arial Narrow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FabricPath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Cisco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技術用語。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TRILL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をベースに独自の機能を付加したフラットな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L2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ファブリックを作るための技術。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SAN (</a:t>
                      </a:r>
                      <a:r>
                        <a:rPr lang="en-US" sz="1200" i="1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Storage Area Network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ハードディスク装置や磁気テープ装置などのストレージと、サーバなどのコンピュータを、ファイバチャネルなどのシリアル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SCSI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プロトコルを用いてネットワーク化したもの。</a:t>
                      </a:r>
                      <a:endParaRPr kumimoji="1"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ACI</a:t>
                      </a:r>
                      <a:r>
                        <a:rPr lang="en-US" altLang="ja-JP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i="1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Application Centric Infrastructure</a:t>
                      </a:r>
                      <a:r>
                        <a:rPr lang="en-US" altLang="ja-JP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Cisco</a:t>
                      </a:r>
                      <a:r>
                        <a:rPr kumimoji="1" lang="ja-JP" altLang="en-US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</a:t>
                      </a: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SDN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ソリューションの</a:t>
                      </a: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つ。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物理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仮想ネットワークをシンプルにし自動化を可能にする。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FW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や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LB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なども統合する全く新しい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SDN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ソリューション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ToR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ja-JP" sz="1200" baseline="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EoR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Top of</a:t>
                      </a:r>
                      <a:r>
                        <a:rPr kumimoji="1" lang="en-US" altLang="ja-JP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Rack, End of Row</a:t>
                      </a:r>
                      <a:endParaRPr kumimoji="1"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Back-to-Front/Front-to-Back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エアフローの方向。</a:t>
                      </a:r>
                      <a:endParaRPr kumimoji="1"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ユニファイド ポート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イーサネット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,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FC,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FCoE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のい</a:t>
                      </a:r>
                      <a:r>
                        <a:rPr lang="ja-JP" altLang="en-US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ず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れかに変更可能なポート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FEX</a:t>
                      </a:r>
                      <a:r>
                        <a:rPr lang="en-US" altLang="ja-JP" sz="1200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ja-JP" sz="1200" i="1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Fabric Extender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Nexus2000</a:t>
                      </a:r>
                      <a:r>
                        <a:rPr lang="ja-JP" alt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シリーズ</a:t>
                      </a:r>
                      <a:r>
                        <a:rPr lang="en-US" altLang="ja-JP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ja-JP" alt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子スイッチ</a:t>
                      </a:r>
                      <a:r>
                        <a:rPr lang="en-US" altLang="ja-JP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r>
                        <a:rPr lang="ja-JP" alt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は単独では動作せず、</a:t>
                      </a:r>
                      <a:r>
                        <a:rPr lang="en-US" altLang="ja-JP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Nexus5000/7000/9000</a:t>
                      </a:r>
                      <a:r>
                        <a:rPr lang="ja-JP" alt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シリーズを親スイッチにすることにより</a:t>
                      </a: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リモート ラインカード</a:t>
                      </a:r>
                      <a:r>
                        <a:rPr lang="ja-JP" alt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のように動作。</a:t>
                      </a:r>
                      <a:endParaRPr kumimoji="1" lang="en-US" altLang="ja-JP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ファブリック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フラットでループ フリーな</a:t>
                      </a: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L2/L3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ネットワークのこと。従来の</a:t>
                      </a:r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STP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のようなループ管理の仕組みを不要にする。</a:t>
                      </a:r>
                      <a:endParaRPr kumimoji="1"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0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437766" y="195436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用語集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(2/2)</a:t>
            </a:r>
            <a:endParaRPr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12636"/>
              </p:ext>
            </p:extLst>
          </p:nvPr>
        </p:nvGraphicFramePr>
        <p:xfrm>
          <a:off x="123568" y="843111"/>
          <a:ext cx="8872151" cy="248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05"/>
                <a:gridCol w="6301946"/>
              </a:tblGrid>
              <a:tr h="25904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用語</a:t>
                      </a:r>
                      <a:endParaRPr kumimoji="1" lang="ja-JP" alt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説明</a:t>
                      </a:r>
                      <a:endParaRPr kumimoji="1" lang="ja-JP" alt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045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スケール アップ、スケール アウト</a:t>
                      </a:r>
                      <a:endParaRPr kumimoji="1" lang="ja-JP" altLang="en-US" sz="1200" b="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スケール アップは、ハードウエアを高性能なものにして処理性能を上げる方法。スケール アウトは、数を増やすことで性能を上げる方法。</a:t>
                      </a:r>
                      <a:endParaRPr 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6333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DR (</a:t>
                      </a:r>
                      <a:r>
                        <a:rPr lang="en-US" sz="1200" b="0" i="1" dirty="0" smtClean="0"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Disaster Recovery</a:t>
                      </a:r>
                      <a:r>
                        <a:rPr kumimoji="1" lang="en-US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200" b="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自然災害などで被害を受けたシステムを復旧、修復すること。また、そのための備えとなる機器やシステム、体制のこと。</a:t>
                      </a:r>
                      <a:endParaRPr 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I/O</a:t>
                      </a:r>
                      <a:r>
                        <a:rPr kumimoji="1" lang="ja-JP" alt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統合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複数のネットワークやストレージ アダプタを１つの統合ネットワーク アダプタ（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CAN;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Converged Network Adapter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）に統合すること。</a:t>
                      </a:r>
                      <a:endParaRPr lang="en-US" sz="1200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DCI </a:t>
                      </a:r>
                      <a:r>
                        <a:rPr lang="en-US" altLang="ja-JP" sz="1200" b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i="1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Data Center Interconnect</a:t>
                      </a:r>
                      <a:r>
                        <a:rPr lang="en-US" altLang="ja-JP" sz="1200" b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データセンター間接続。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L2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延伸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データセンター間を </a:t>
                      </a: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L2 </a:t>
                      </a:r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接続すること。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047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SDN</a:t>
                      </a:r>
                      <a:r>
                        <a:rPr lang="en-US" altLang="ja-JP" sz="1200" b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Software-Defined Network</a:t>
                      </a:r>
                      <a:r>
                        <a:rPr lang="en-US" altLang="ja-JP" sz="1200" b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ネットワークをソフトウェアで動的に制御すること、およびそのアーキテクチャのこと。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1"/>
          <p:cNvSpPr>
            <a:spLocks noGrp="1"/>
          </p:cNvSpPr>
          <p:nvPr>
            <p:ph type="body" sz="quarter" idx="11"/>
          </p:nvPr>
        </p:nvSpPr>
        <p:spPr>
          <a:xfrm>
            <a:off x="462301" y="903022"/>
            <a:ext cx="8277344" cy="3881575"/>
          </a:xfrm>
        </p:spPr>
        <p:txBody>
          <a:bodyPr/>
          <a:lstStyle/>
          <a:p>
            <a:pPr marL="57136" indent="0">
              <a:buNone/>
            </a:pPr>
            <a:r>
              <a:rPr lang="ja-JP" altLang="en-US" sz="1400" dirty="0" smtClean="0">
                <a:ea typeface="ＭＳ Ｐゴシック" panose="020B0600070205080204" pitchFamily="50" charset="-128"/>
              </a:rPr>
              <a:t>事例</a:t>
            </a:r>
            <a:endParaRPr lang="en-US" altLang="ja-JP" sz="1400" dirty="0" smtClean="0">
              <a:ea typeface="ＭＳ Ｐゴシック" panose="020B0600070205080204" pitchFamily="50" charset="-128"/>
            </a:endParaRPr>
          </a:p>
          <a:p>
            <a:r>
              <a:rPr lang="ja-JP" altLang="en-US" sz="1400" dirty="0" smtClean="0">
                <a:ea typeface="ＭＳ Ｐゴシック" panose="020B0600070205080204" pitchFamily="50" charset="-128"/>
              </a:rPr>
              <a:t>すかいらーく様 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Cisco Nexus+ Cisco UCS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事例</a:t>
            </a:r>
            <a:r>
              <a:rPr lang="en-US" altLang="ja-JP" sz="1400" dirty="0">
                <a:ea typeface="ＭＳ Ｐゴシック" panose="020B0600070205080204" pitchFamily="50" charset="-128"/>
              </a:rPr>
              <a:t/>
            </a:r>
            <a:br>
              <a:rPr lang="en-US" altLang="ja-JP" sz="1400" dirty="0">
                <a:ea typeface="ＭＳ Ｐゴシック" panose="020B0600070205080204" pitchFamily="50" charset="-128"/>
              </a:rPr>
            </a:br>
            <a:r>
              <a:rPr lang="en-US" sz="1400" u="sng" dirty="0">
                <a:ea typeface="ＭＳ Ｐゴシック" panose="020B0600070205080204" pitchFamily="50" charset="-128"/>
                <a:hlinkClick r:id="rId3"/>
              </a:rPr>
              <a:t>http://</a:t>
            </a:r>
            <a:r>
              <a:rPr lang="en-US" sz="1400" u="sng" dirty="0" smtClean="0">
                <a:ea typeface="ＭＳ Ｐゴシック" panose="020B0600070205080204" pitchFamily="50" charset="-128"/>
                <a:hlinkClick r:id="rId3"/>
              </a:rPr>
              <a:t>www.cisco.com/web/JP/solution/datacenter/casestudy/1032-ucs-skylark-cs.html</a:t>
            </a:r>
            <a:endParaRPr lang="en-US" altLang="ja-JP" sz="1400" dirty="0">
              <a:ea typeface="ＭＳ Ｐゴシック" panose="020B0600070205080204" pitchFamily="50" charset="-128"/>
              <a:hlinkClick r:id="rId4"/>
            </a:endParaRPr>
          </a:p>
          <a:p>
            <a:pPr marL="57136" indent="0">
              <a:buNone/>
            </a:pPr>
            <a:r>
              <a:rPr lang="ja-JP" altLang="en-US" sz="1400" dirty="0" smtClean="0">
                <a:ea typeface="ＭＳ Ｐゴシック" panose="020B0600070205080204" pitchFamily="50" charset="-128"/>
              </a:rPr>
              <a:t>富士通様 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ACI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事例</a:t>
            </a:r>
            <a:endParaRPr lang="en-US" altLang="ja-JP" sz="1400" dirty="0">
              <a:ea typeface="ＭＳ Ｐゴシック" panose="020B0600070205080204" pitchFamily="50" charset="-128"/>
            </a:endParaRPr>
          </a:p>
          <a:p>
            <a:pPr marL="57136" indent="0">
              <a:buNone/>
            </a:pP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</a:t>
            </a:r>
            <a:r>
              <a:rPr lang="en-US" sz="1400" u="sng" dirty="0" smtClean="0">
                <a:hlinkClick r:id="rId5"/>
              </a:rPr>
              <a:t>www.cisco.com/web/JP/solution/datacenter/casestudy/1112_aci_fujitsu_cs.html</a:t>
            </a:r>
            <a:endParaRPr lang="en-US" sz="1400" dirty="0">
              <a:ea typeface="ＭＳ Ｐゴシック" panose="020B0600070205080204" pitchFamily="50" charset="-128"/>
            </a:endParaRPr>
          </a:p>
          <a:p>
            <a:pPr marL="57136"/>
            <a:r>
              <a:rPr lang="en-US" altLang="ja-JP" sz="1400" dirty="0" smtClean="0">
                <a:ea typeface="ＭＳ Ｐゴシック" panose="020B0600070205080204" pitchFamily="50" charset="-128"/>
              </a:rPr>
              <a:t>Partner </a:t>
            </a:r>
            <a:r>
              <a:rPr lang="en-US" altLang="ja-JP" sz="1400" dirty="0">
                <a:ea typeface="ＭＳ Ｐゴシック" panose="020B0600070205080204" pitchFamily="50" charset="-128"/>
              </a:rPr>
              <a:t>Central</a:t>
            </a:r>
          </a:p>
          <a:p>
            <a:r>
              <a:rPr lang="ja-JP" altLang="en-US" sz="1400" dirty="0" smtClean="0">
                <a:ea typeface="ＭＳ Ｐゴシック" panose="020B0600070205080204" pitchFamily="50" charset="-128"/>
              </a:rPr>
              <a:t>はじめての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Cisco Nexus Web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セミナー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 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第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1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部、第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2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部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/>
            </a:r>
            <a:br>
              <a:rPr lang="en-US" altLang="ja-JP" sz="1400" dirty="0" smtClean="0">
                <a:ea typeface="ＭＳ Ｐゴシック" panose="020B0600070205080204" pitchFamily="50" charset="-128"/>
              </a:rPr>
            </a:br>
            <a:r>
              <a:rPr lang="en-US" sz="1400" u="sng" dirty="0">
                <a:hlinkClick r:id="rId6"/>
              </a:rPr>
              <a:t>https://</a:t>
            </a:r>
            <a:r>
              <a:rPr lang="en-US" sz="1400" u="sng" dirty="0" smtClean="0">
                <a:hlinkClick r:id="rId6"/>
              </a:rPr>
              <a:t>cisco.webex.com/ciscosales-jp/ldr.php?RCID=ce4be22406fe505fa995de97c5718715</a:t>
            </a:r>
            <a:endParaRPr lang="en-US" sz="1400" dirty="0"/>
          </a:p>
          <a:p>
            <a:r>
              <a:rPr lang="en-US" sz="1400" u="sng" dirty="0">
                <a:hlinkClick r:id="rId7"/>
              </a:rPr>
              <a:t>https://</a:t>
            </a:r>
            <a:r>
              <a:rPr lang="en-US" sz="1400" u="sng" dirty="0" smtClean="0">
                <a:hlinkClick r:id="rId7"/>
              </a:rPr>
              <a:t>cisco.webex.com/ciscosales-jp/ldr.php?RCID=ff9531f1e229f14a314e4457c192a3fe</a:t>
            </a:r>
            <a:endParaRPr lang="en-US" altLang="ja-JP" sz="1400" dirty="0" smtClean="0">
              <a:ea typeface="ＭＳ Ｐゴシック" panose="020B0600070205080204" pitchFamily="50" charset="-128"/>
            </a:endParaRPr>
          </a:p>
          <a:p>
            <a:r>
              <a:rPr lang="ja-JP" altLang="en-US" sz="1400" dirty="0" smtClean="0">
                <a:ea typeface="ＭＳ Ｐゴシック" panose="020B0600070205080204" pitchFamily="50" charset="-128"/>
              </a:rPr>
              <a:t>カタログ</a:t>
            </a:r>
            <a:endParaRPr lang="en-US" altLang="ja-JP" sz="1400" dirty="0">
              <a:ea typeface="ＭＳ Ｐゴシック" panose="020B0600070205080204" pitchFamily="50" charset="-128"/>
            </a:endParaRPr>
          </a:p>
          <a:p>
            <a:r>
              <a:rPr lang="en-US" altLang="ja-JP" sz="1400" dirty="0" smtClean="0">
                <a:ea typeface="ＭＳ Ｐゴシック" panose="020B0600070205080204" pitchFamily="50" charset="-128"/>
              </a:rPr>
              <a:t>Cisco Nexus </a:t>
            </a:r>
            <a:r>
              <a:rPr lang="ja-JP" altLang="en-US" sz="1400" dirty="0" smtClean="0">
                <a:ea typeface="ＭＳ Ｐゴシック" panose="020B0600070205080204" pitchFamily="50" charset="-128"/>
              </a:rPr>
              <a:t>スイッチ ガイド</a:t>
            </a:r>
            <a:r>
              <a:rPr lang="en-US" altLang="ja-JP" sz="1400" dirty="0">
                <a:ea typeface="ＭＳ Ｐゴシック" panose="020B0600070205080204" pitchFamily="50" charset="-128"/>
              </a:rPr>
              <a:t/>
            </a:r>
            <a:br>
              <a:rPr lang="en-US" altLang="ja-JP" sz="1400" dirty="0">
                <a:ea typeface="ＭＳ Ｐゴシック" panose="020B0600070205080204" pitchFamily="50" charset="-128"/>
              </a:rPr>
            </a:br>
            <a:r>
              <a:rPr lang="en-US" sz="1400" u="sng" dirty="0">
                <a:hlinkClick r:id="rId8"/>
              </a:rPr>
              <a:t>http://www.cisco.com/web/JP/solution/netsol/designzone/datacenter/literature/pdf/CiscoNexusSwitchGuide-light_JA.pdf</a:t>
            </a:r>
            <a:endParaRPr lang="en-US" sz="1400" dirty="0"/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437766" y="341313"/>
            <a:ext cx="8345488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セールス コンテンツ紹介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2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06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スイッチの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ポジショニング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と機能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1580" y="1123950"/>
            <a:ext cx="184404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キャンパス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アクセス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コア 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ディストリビューション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123950"/>
            <a:ext cx="184404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9102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アクセス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1302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コア 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ディストリビューション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>
            <a:stCxn id="4" idx="2"/>
            <a:endCxn id="5" idx="0"/>
          </p:cNvCxnSpPr>
          <p:nvPr/>
        </p:nvCxnSpPr>
        <p:spPr>
          <a:xfrm rot="5400000">
            <a:off x="1257300" y="1238250"/>
            <a:ext cx="533400" cy="1219200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6" idx="0"/>
          </p:cNvCxnSpPr>
          <p:nvPr/>
        </p:nvCxnSpPr>
        <p:spPr>
          <a:xfrm rot="16200000" flipH="1">
            <a:off x="2438400" y="1276350"/>
            <a:ext cx="533400" cy="1143000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0"/>
            <a:endCxn id="7" idx="2"/>
          </p:cNvCxnSpPr>
          <p:nvPr/>
        </p:nvCxnSpPr>
        <p:spPr>
          <a:xfrm rot="5400000" flipH="1" flipV="1">
            <a:off x="6006661" y="1255591"/>
            <a:ext cx="533400" cy="1184518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2"/>
            <a:endCxn id="9" idx="0"/>
          </p:cNvCxnSpPr>
          <p:nvPr/>
        </p:nvCxnSpPr>
        <p:spPr>
          <a:xfrm rot="16200000" flipH="1">
            <a:off x="7187761" y="1259009"/>
            <a:ext cx="533400" cy="1177682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7241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ボックス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型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PoE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認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証機能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・安価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67126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シャー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シ型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・スケール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・密度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</a:t>
            </a: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WAN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2902" y="2671260"/>
            <a:ext cx="1862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ボックス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型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・密度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安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価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412" y="264795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・シャーシ型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・スケール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・密度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Fabric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DCI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機能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52032" y="955380"/>
            <a:ext cx="0" cy="3922569"/>
          </a:xfrm>
          <a:prstGeom prst="line">
            <a:avLst/>
          </a:prstGeom>
          <a:ln w="44450">
            <a:solidFill>
              <a:srgbClr val="00B0F0"/>
            </a:solidFill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製品ご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スイッチのポジショニング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1580" y="1123950"/>
            <a:ext cx="184404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キャンパス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アクセス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コア 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ディストリビューション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2647950"/>
            <a:ext cx="2102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4500E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3850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3650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2960-X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Meraki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3560(C)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2960(C)</a:t>
            </a:r>
          </a:p>
          <a:p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8691" y="2647950"/>
            <a:ext cx="2049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</a:t>
            </a: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Nexus 7000</a:t>
            </a:r>
          </a:p>
          <a:p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6800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6500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4500-X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 3850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1123950"/>
            <a:ext cx="184404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6464" y="2646224"/>
            <a:ext cx="2197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9000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7000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6000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5000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3000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2000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19102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アクセス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1302" y="2114550"/>
            <a:ext cx="152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コア 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ディストリビューション</a:t>
            </a:r>
            <a:endParaRPr lang="en-US" sz="12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9969" y="2630144"/>
            <a:ext cx="2039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9000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7000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6000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5000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Nexus 3000</a:t>
            </a:r>
          </a:p>
        </p:txBody>
      </p:sp>
      <p:cxnSp>
        <p:nvCxnSpPr>
          <p:cNvPr id="19" name="Elbow Connector 18"/>
          <p:cNvCxnSpPr>
            <a:stCxn id="8" idx="2"/>
            <a:endCxn id="9" idx="0"/>
          </p:cNvCxnSpPr>
          <p:nvPr/>
        </p:nvCxnSpPr>
        <p:spPr>
          <a:xfrm rot="5400000">
            <a:off x="1257300" y="1238250"/>
            <a:ext cx="533400" cy="1219200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  <a:endCxn id="10" idx="0"/>
          </p:cNvCxnSpPr>
          <p:nvPr/>
        </p:nvCxnSpPr>
        <p:spPr>
          <a:xfrm rot="16200000" flipH="1">
            <a:off x="2438400" y="1276350"/>
            <a:ext cx="533400" cy="1143000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5" idx="0"/>
            <a:endCxn id="13" idx="2"/>
          </p:cNvCxnSpPr>
          <p:nvPr/>
        </p:nvCxnSpPr>
        <p:spPr>
          <a:xfrm rot="5400000" flipH="1" flipV="1">
            <a:off x="6006661" y="1255591"/>
            <a:ext cx="533400" cy="1184518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2"/>
            <a:endCxn id="16" idx="0"/>
          </p:cNvCxnSpPr>
          <p:nvPr/>
        </p:nvCxnSpPr>
        <p:spPr>
          <a:xfrm rot="16200000" flipH="1">
            <a:off x="7187761" y="1259009"/>
            <a:ext cx="533400" cy="1177682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52032" y="955380"/>
            <a:ext cx="0" cy="3922569"/>
          </a:xfrm>
          <a:prstGeom prst="line">
            <a:avLst/>
          </a:prstGeom>
          <a:ln w="44450">
            <a:solidFill>
              <a:srgbClr val="00B0F0"/>
            </a:solidFill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データセンターでの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移行について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086442"/>
              </p:ext>
            </p:extLst>
          </p:nvPr>
        </p:nvGraphicFramePr>
        <p:xfrm>
          <a:off x="87083" y="981710"/>
          <a:ext cx="8991598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/>
                <a:gridCol w="3124200"/>
                <a:gridCol w="3352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利用形態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既存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Catalyst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移行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ToR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/Leaf(L2)</a:t>
                      </a:r>
                      <a:endParaRPr lang="en-US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C2940      C2950   C2960-S   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C2960-C   C2970   C2975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C2350      C2800   C2900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Nexus2000     Nexus3000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Nexus5000     Nexus9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00</a:t>
                      </a:r>
                    </a:p>
                    <a:p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Nexus9300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ToR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/Leaf(L3)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C3750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C3750-E   C3750v2    C3560     C3560-E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C3560v2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C3560-C  C3550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ToR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/Leaf/</a:t>
                      </a:r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Agg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alt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低遅延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C4900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Nexus2000     Nexus3000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Nexus3500     Nexus5000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Nexus9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00</a:t>
                      </a:r>
                      <a:r>
                        <a:rPr lang="ja-JP" alt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ja-JP" altLang="en-US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ja-JP" baseline="0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Nexus9300</a:t>
                      </a:r>
                      <a:endParaRPr lang="en-US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ToR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EoR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/Leaf/</a:t>
                      </a:r>
                      <a:r>
                        <a:rPr lang="en-US" altLang="ja-JP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Agg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/Spine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C4500 C4500-X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Nexus2000     Nexus7700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Nexus7000     Nexus5000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Nexus9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00</a:t>
                      </a:r>
                      <a:r>
                        <a:rPr lang="ja-JP" alt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Nexus9300</a:t>
                      </a:r>
                      <a:endParaRPr lang="en-US" dirty="0" smtClean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EoR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Agg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/Spine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C6500 C6000</a:t>
                      </a:r>
                      <a:endParaRPr lang="en-US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Nexus7700     Nexus7000     Nexus5000     Nexus9500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8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ea typeface="ＭＳ Ｐゴシック" panose="020B0600070205080204" pitchFamily="50" charset="-128"/>
              </a:rPr>
              <a:t>価格による比較</a:t>
            </a:r>
            <a:endParaRPr lang="en-US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605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55" y="1897058"/>
            <a:ext cx="973161" cy="6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9" y="1773328"/>
            <a:ext cx="980529" cy="8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例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ja-JP" altLang="en-US" sz="2800" dirty="0" smtClean="0"/>
              <a:t>ボックスで</a:t>
            </a:r>
            <a:r>
              <a:rPr lang="en-US" altLang="ja-JP" sz="2800" dirty="0" smtClean="0"/>
              <a:t>10Gig</a:t>
            </a:r>
            <a:r>
              <a:rPr lang="ja-JP" altLang="en-US" sz="2800" dirty="0" smtClean="0"/>
              <a:t>がたくさん欲しい場合</a:t>
            </a:r>
            <a:r>
              <a:rPr lang="en-US" altLang="ja-JP" sz="2800" dirty="0" smtClean="0"/>
              <a:t>(576</a:t>
            </a:r>
            <a:r>
              <a:rPr lang="ja-JP" altLang="en-US" sz="2800" dirty="0" smtClean="0"/>
              <a:t>個</a:t>
            </a:r>
            <a:r>
              <a:rPr lang="en-US" altLang="ja-JP" sz="2800" dirty="0" smtClean="0"/>
              <a:t>)</a:t>
            </a:r>
            <a:endParaRPr lang="en-US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57960"/>
              </p:ext>
            </p:extLst>
          </p:nvPr>
        </p:nvGraphicFramePr>
        <p:xfrm>
          <a:off x="495300" y="2451100"/>
          <a:ext cx="84356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137"/>
                <a:gridCol w="1121913"/>
                <a:gridCol w="1133792"/>
                <a:gridCol w="990918"/>
                <a:gridCol w="1121092"/>
                <a:gridCol w="989330"/>
                <a:gridCol w="1114425"/>
                <a:gridCol w="1162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タイプ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N3548P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N3172PQ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N6001P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N9372PX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N92160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N5672UP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Cat4500X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シャーシ数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高さ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(RU)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カード数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N/A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コスト比</a:t>
                      </a:r>
                      <a:endParaRPr 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83%</a:t>
                      </a:r>
                      <a:endParaRPr lang="en-US" b="1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167%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83%</a:t>
                      </a:r>
                      <a:endParaRPr lang="en-US" b="1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133%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151%</a:t>
                      </a:r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67" y="2146026"/>
            <a:ext cx="1080211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63" y="2117935"/>
            <a:ext cx="892981" cy="2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72" y="2146073"/>
            <a:ext cx="1008523" cy="17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「9396px」の画像検索結果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10" descr="「5672up」の画像検索結果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91" y="1908596"/>
            <a:ext cx="985646" cy="4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「9372px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28" y="2134179"/>
            <a:ext cx="983921" cy="1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theme 2015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Custom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Blue theme 2015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Custom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63903</TotalTime>
  <Words>2882</Words>
  <Application>Microsoft Office PowerPoint</Application>
  <PresentationFormat>On-screen Show (16:9)</PresentationFormat>
  <Paragraphs>786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Ciscolight</vt:lpstr>
      <vt:lpstr>CiscoSans</vt:lpstr>
      <vt:lpstr>CiscoSans ExtraLight</vt:lpstr>
      <vt:lpstr>CiscoSans Thin</vt:lpstr>
      <vt:lpstr>Gill Sans</vt:lpstr>
      <vt:lpstr>ＭＳ Ｐゴシック</vt:lpstr>
      <vt:lpstr>メイリオ</vt:lpstr>
      <vt:lpstr>Arial</vt:lpstr>
      <vt:lpstr>Arial Narrow</vt:lpstr>
      <vt:lpstr>Broadway</vt:lpstr>
      <vt:lpstr>Calibri</vt:lpstr>
      <vt:lpstr>Wingdings</vt:lpstr>
      <vt:lpstr>Blue theme 2015 16x9</vt:lpstr>
      <vt:lpstr>1_Blue theme 2015 16x9</vt:lpstr>
      <vt:lpstr>「ざっくりシリーズ」 忙しい人のための Nexusスイッチ提案ガイド</vt:lpstr>
      <vt:lpstr>コンテンツ</vt:lpstr>
      <vt:lpstr>Cisco Nexus：こんなお客様にご提案下さい</vt:lpstr>
      <vt:lpstr>製品のポジショニング</vt:lpstr>
      <vt:lpstr>スイッチのポジショニングと機能</vt:lpstr>
      <vt:lpstr>製品ごとのスイッチのポジショニング</vt:lpstr>
      <vt:lpstr>データセンターでのCatalyst移行について</vt:lpstr>
      <vt:lpstr>価格による比較</vt:lpstr>
      <vt:lpstr>例 ボックスで10Gigがたくさん欲しい場合(576個)</vt:lpstr>
      <vt:lpstr>例 ボックスで10Gig-Tがたくさん欲しい場合(384個)</vt:lpstr>
      <vt:lpstr>例 モジュラーで40Gigがたくさん欲しい場合(144個)</vt:lpstr>
      <vt:lpstr>例 モジュラで10Gig I/Fがたくさん欲しい場合(112個)</vt:lpstr>
      <vt:lpstr>機能/性能による比較</vt:lpstr>
      <vt:lpstr>各機種の特徴</vt:lpstr>
      <vt:lpstr>PowerPoint Presentation</vt:lpstr>
      <vt:lpstr>PowerPoint Presentation</vt:lpstr>
      <vt:lpstr>サイズ, 消費電力によるプラットフォームの選択</vt:lpstr>
      <vt:lpstr>遅延で選ぶ</vt:lpstr>
      <vt:lpstr>10Gアクセスをコストで選ぶ</vt:lpstr>
      <vt:lpstr>製品紹介</vt:lpstr>
      <vt:lpstr>Cisco Nexusとは</vt:lpstr>
      <vt:lpstr>Cisco Nexus ポートフォリオ</vt:lpstr>
      <vt:lpstr>Cisco Catalystとの違い: なぜCisco Nexus？</vt:lpstr>
      <vt:lpstr>PowerPoint Presentation</vt:lpstr>
      <vt:lpstr>トポロジ / 機能紹介</vt:lpstr>
      <vt:lpstr>Cisco Nexusはモジュラー型もファブリック型も対応</vt:lpstr>
      <vt:lpstr>Cisco データセンターSDN: 3つの選択肢</vt:lpstr>
      <vt:lpstr>PowerPoint Presentation</vt:lpstr>
      <vt:lpstr>PowerPoint Presentation</vt:lpstr>
      <vt:lpstr>PowerPoint Presentation</vt:lpstr>
      <vt:lpstr>PowerPoint Presentation</vt:lpstr>
      <vt:lpstr> OTV: Overlay Transport Virtualization</vt:lpstr>
      <vt:lpstr>PowerPoint Presentation</vt:lpstr>
      <vt:lpstr>PowerPoint Presentation</vt:lpstr>
      <vt:lpstr>Cisco Nexusデータ ブローカー</vt:lpstr>
      <vt:lpstr>ITD – Intelligent Traffic Director</vt:lpstr>
      <vt:lpstr>GIR - Graceful Insertion and Removal</vt:lpstr>
      <vt:lpstr>Fast-Reboot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Cisco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latest and greatest</dc:title>
  <dc:creator>Toyomi Kitamura -T (toykitam - Adecco at Cisco)</dc:creator>
  <cp:lastModifiedBy>Toyomi Kitamura -T (toykitam - Adecco at Cisco)</cp:lastModifiedBy>
  <cp:revision>153</cp:revision>
  <cp:lastPrinted>2016-03-07T04:57:14Z</cp:lastPrinted>
  <dcterms:created xsi:type="dcterms:W3CDTF">2015-08-27T08:22:52Z</dcterms:created>
  <dcterms:modified xsi:type="dcterms:W3CDTF">2016-04-05T02:40:31Z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1361358</vt:lpwstr>
  </property>
  <property fmtid="{D5CDD505-2E9C-101B-9397-08002B2CF9AE}" pid="3" name="Jive_LatestUserAccountName">
    <vt:lpwstr>toykitam</vt:lpwstr>
  </property>
  <property fmtid="{D5CDD505-2E9C-101B-9397-08002B2CF9AE}" pid="4" name="Offisync_UpdateToken">
    <vt:lpwstr>2</vt:lpwstr>
  </property>
  <property fmtid="{D5CDD505-2E9C-101B-9397-08002B2CF9AE}" pid="5" name="Offisync_ServerID">
    <vt:lpwstr>07841bbc-cd3c-4a76-827f-75a2226890f4</vt:lpwstr>
  </property>
  <property fmtid="{D5CDD505-2E9C-101B-9397-08002B2CF9AE}" pid="6" name="Jive_VersionGuid">
    <vt:lpwstr>66f7719d-4902-404a-9e20-c1f0cf067bba</vt:lpwstr>
  </property>
  <property fmtid="{D5CDD505-2E9C-101B-9397-08002B2CF9AE}" pid="7" name="Offisync_ProviderInitializationData">
    <vt:lpwstr>https://cisco.jiveon.com</vt:lpwstr>
  </property>
</Properties>
</file>