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  <p:sldMasterId id="2147484070" r:id="rId2"/>
  </p:sldMasterIdLst>
  <p:notesMasterIdLst>
    <p:notesMasterId r:id="rId16"/>
  </p:notesMasterIdLst>
  <p:handoutMasterIdLst>
    <p:handoutMasterId r:id="rId17"/>
  </p:handoutMasterIdLst>
  <p:sldIdLst>
    <p:sldId id="258" r:id="rId3"/>
    <p:sldId id="292" r:id="rId4"/>
    <p:sldId id="293" r:id="rId5"/>
    <p:sldId id="296" r:id="rId6"/>
    <p:sldId id="297" r:id="rId7"/>
    <p:sldId id="298" r:id="rId8"/>
    <p:sldId id="299" r:id="rId9"/>
    <p:sldId id="300" r:id="rId10"/>
    <p:sldId id="305" r:id="rId11"/>
    <p:sldId id="302" r:id="rId12"/>
    <p:sldId id="303" r:id="rId13"/>
    <p:sldId id="304" r:id="rId14"/>
    <p:sldId id="290" r:id="rId15"/>
  </p:sldIdLst>
  <p:sldSz cx="9144000" cy="5143500" type="screen16x9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58595B"/>
    <a:srgbClr val="004BAF"/>
    <a:srgbClr val="E8EBF1"/>
    <a:srgbClr val="4D4D4D"/>
    <a:srgbClr val="AB0810"/>
    <a:srgbClr val="FDBE24"/>
    <a:srgbClr val="FA661C"/>
    <a:srgbClr val="90BDDB"/>
    <a:srgbClr val="335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6" autoAdjust="0"/>
    <p:restoredTop sz="96154" autoAdjust="0"/>
  </p:normalViewPr>
  <p:slideViewPr>
    <p:cSldViewPr snapToGrid="0" snapToObjects="1">
      <p:cViewPr varScale="1">
        <p:scale>
          <a:sx n="48" d="100"/>
          <a:sy n="48" d="100"/>
        </p:scale>
        <p:origin x="1077" y="24"/>
      </p:cViewPr>
      <p:guideLst>
        <p:guide orient="horz" pos="1076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E61C0-B6F7-4C9C-863F-D118B03799EB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3F7B5-9A0B-40F3-A257-932ED5C8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52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EE8EE-BAD1-491A-8874-8394E5CA366F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C1005-B323-4A04-B0D1-DB577C3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1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900" dirty="0"/>
              <a:t>・</a:t>
            </a:r>
            <a:r>
              <a:rPr kumimoji="1" lang="en-US" altLang="ja-JP" sz="900" dirty="0"/>
              <a:t>Wave2</a:t>
            </a:r>
            <a:r>
              <a:rPr kumimoji="1" lang="ja-JP" altLang="en-US" sz="900" dirty="0"/>
              <a:t>ハイパフォーマンスながらコンパクト</a:t>
            </a:r>
            <a:r>
              <a:rPr kumimoji="1" lang="ja-JP" altLang="en-US" sz="900"/>
              <a:t>、</a:t>
            </a:r>
            <a:r>
              <a:rPr kumimoji="1" lang="ja-JP" altLang="en-US" sz="900" smtClean="0"/>
              <a:t>コントローラ内蔵</a:t>
            </a:r>
            <a:endParaRPr kumimoji="1" lang="en-US" altLang="ja-JP" sz="900" dirty="0"/>
          </a:p>
          <a:p>
            <a:r>
              <a:rPr kumimoji="1" lang="ja-JP" altLang="en-US" sz="900" dirty="0"/>
              <a:t>・</a:t>
            </a:r>
            <a:r>
              <a:rPr kumimoji="1" lang="en-US" altLang="ja-JP" sz="900" dirty="0"/>
              <a:t>4</a:t>
            </a:r>
            <a:r>
              <a:rPr kumimoji="1" lang="ja-JP" altLang="en-US" sz="900" dirty="0" err="1"/>
              <a:t>つの</a:t>
            </a:r>
            <a:r>
              <a:rPr kumimoji="1" lang="ja-JP" altLang="en-US" sz="900" dirty="0"/>
              <a:t>モデルを展開</a:t>
            </a:r>
            <a:endParaRPr kumimoji="1" lang="en-US" altLang="ja-JP" sz="900" dirty="0"/>
          </a:p>
          <a:p>
            <a:r>
              <a:rPr kumimoji="1" lang="ja-JP" altLang="en-US" sz="900" dirty="0"/>
              <a:t>１）スタンダードモデル</a:t>
            </a:r>
            <a:endParaRPr kumimoji="1" lang="en-US" altLang="ja-JP" sz="900" dirty="0"/>
          </a:p>
          <a:p>
            <a:r>
              <a:rPr kumimoji="1" lang="ja-JP" altLang="en-US" sz="900" dirty="0"/>
              <a:t>２）テレワーク向けモデル（有線対応）</a:t>
            </a:r>
            <a:endParaRPr kumimoji="1" lang="en-US" altLang="ja-JP" sz="900" dirty="0"/>
          </a:p>
          <a:p>
            <a:r>
              <a:rPr kumimoji="1" lang="ja-JP" altLang="en-US" sz="900" dirty="0"/>
              <a:t>３）壁掛けモデル（ホテル、旅館に最適）</a:t>
            </a:r>
            <a:endParaRPr kumimoji="1" lang="en-US" altLang="ja-JP" sz="900" dirty="0"/>
          </a:p>
          <a:p>
            <a:r>
              <a:rPr kumimoji="1" lang="ja-JP" altLang="en-US" sz="900" dirty="0"/>
              <a:t>４）高出力モデル</a:t>
            </a:r>
            <a:endParaRPr kumimoji="1"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191236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6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kumimoji="1" lang="ja-JP" altLang="en-US" dirty="0" smtClean="0"/>
              <a:t>シスコシェアの部分はそのまま</a:t>
            </a:r>
            <a:endParaRPr kumimoji="1" lang="en-US" altLang="ja-JP" dirty="0" smtClean="0"/>
          </a:p>
          <a:p>
            <a:pPr>
              <a:buFont typeface="Wingdings" charset="2"/>
              <a:buChar char="ü"/>
            </a:pPr>
            <a:r>
              <a:rPr lang="ja-JP" altLang="en-US" dirty="0" smtClean="0"/>
              <a:t>その他の部分を</a:t>
            </a:r>
            <a:r>
              <a:rPr lang="en-US" altLang="ja-JP" dirty="0" smtClean="0"/>
              <a:t>WAP</a:t>
            </a:r>
            <a:r>
              <a:rPr lang="ja-JP" altLang="en-US" dirty="0" smtClean="0"/>
              <a:t>に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1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900" dirty="0"/>
              <a:t>・</a:t>
            </a:r>
            <a:r>
              <a:rPr kumimoji="1" lang="en-US" altLang="ja-JP" sz="900" dirty="0"/>
              <a:t>Wave2</a:t>
            </a:r>
            <a:r>
              <a:rPr kumimoji="1" lang="ja-JP" altLang="en-US" sz="900" dirty="0"/>
              <a:t>ハイパフォーマンスながらコンパクト</a:t>
            </a:r>
            <a:r>
              <a:rPr kumimoji="1" lang="ja-JP" altLang="en-US" sz="900"/>
              <a:t>、</a:t>
            </a:r>
            <a:r>
              <a:rPr kumimoji="1" lang="ja-JP" altLang="en-US" sz="900" smtClean="0"/>
              <a:t>コントローラ内蔵</a:t>
            </a:r>
            <a:endParaRPr kumimoji="1" lang="en-US" altLang="ja-JP" sz="900" dirty="0"/>
          </a:p>
          <a:p>
            <a:r>
              <a:rPr kumimoji="1" lang="ja-JP" altLang="en-US" sz="900" dirty="0"/>
              <a:t>・</a:t>
            </a:r>
            <a:r>
              <a:rPr kumimoji="1" lang="en-US" altLang="ja-JP" sz="900" dirty="0"/>
              <a:t>4</a:t>
            </a:r>
            <a:r>
              <a:rPr kumimoji="1" lang="ja-JP" altLang="en-US" sz="900" dirty="0" err="1"/>
              <a:t>つの</a:t>
            </a:r>
            <a:r>
              <a:rPr kumimoji="1" lang="ja-JP" altLang="en-US" sz="900" dirty="0"/>
              <a:t>モデルを展開</a:t>
            </a:r>
            <a:endParaRPr kumimoji="1" lang="en-US" altLang="ja-JP" sz="900" dirty="0"/>
          </a:p>
          <a:p>
            <a:r>
              <a:rPr kumimoji="1" lang="ja-JP" altLang="en-US" sz="900" dirty="0"/>
              <a:t>１）スタンダードモデル</a:t>
            </a:r>
            <a:endParaRPr kumimoji="1" lang="en-US" altLang="ja-JP" sz="900" dirty="0"/>
          </a:p>
          <a:p>
            <a:r>
              <a:rPr kumimoji="1" lang="ja-JP" altLang="en-US" sz="900" dirty="0"/>
              <a:t>２）テレワーク向けモデル（有線対応）</a:t>
            </a:r>
            <a:endParaRPr kumimoji="1" lang="en-US" altLang="ja-JP" sz="900" dirty="0"/>
          </a:p>
          <a:p>
            <a:r>
              <a:rPr kumimoji="1" lang="ja-JP" altLang="en-US" sz="900" dirty="0"/>
              <a:t>３）壁掛けモデル（ホテル、旅館に最適）</a:t>
            </a:r>
            <a:endParaRPr kumimoji="1" lang="en-US" altLang="ja-JP" sz="900" dirty="0"/>
          </a:p>
          <a:p>
            <a:r>
              <a:rPr kumimoji="1" lang="ja-JP" altLang="en-US" sz="900" dirty="0"/>
              <a:t>４）高出力モデル</a:t>
            </a:r>
            <a:endParaRPr kumimoji="1"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123748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2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accent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5" y="517783"/>
            <a:ext cx="782431" cy="415667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5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62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正方形/長方形 3"/>
          <p:cNvSpPr/>
          <p:nvPr userDrawn="1"/>
        </p:nvSpPr>
        <p:spPr>
          <a:xfrm>
            <a:off x="7089820" y="444321"/>
            <a:ext cx="1635617" cy="628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107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22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71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82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5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3091878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1314450"/>
            <a:ext cx="3551237" cy="3276599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072390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5" orient="horz" pos="8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1317625"/>
            <a:ext cx="3551237" cy="3273425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773363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tx2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tx2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tx2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255717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1317625"/>
            <a:ext cx="3559175" cy="257903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3375295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1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1317625"/>
            <a:ext cx="3559175" cy="327342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2261233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u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2834662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980830" y="450377"/>
            <a:ext cx="1862919" cy="635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kern="12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kern="12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4512576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1317624"/>
            <a:ext cx="3559175" cy="3273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439366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1317624"/>
            <a:ext cx="3559175" cy="3273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kern="12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kern="12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31743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4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-animated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35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76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681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76744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Publix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666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50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15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720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mazin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5" b="27614"/>
          <a:stretch/>
        </p:blipFill>
        <p:spPr>
          <a:xfrm>
            <a:off x="2401156" y="2651136"/>
            <a:ext cx="4326749" cy="513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044" y="3937355"/>
            <a:ext cx="899770" cy="8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NBABT_A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1" b="31105"/>
          <a:stretch/>
        </p:blipFill>
        <p:spPr>
          <a:xfrm>
            <a:off x="1871350" y="1632059"/>
            <a:ext cx="5413248" cy="11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92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99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  <a:solidFill>
            <a:schemeClr val="bg1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1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314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229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44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14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36090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209414" y="4874681"/>
            <a:ext cx="267408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reserved.  Cisco Public</a:t>
            </a:r>
            <a:endParaRPr lang="en-US" sz="600" spc="20" baseline="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  <p:sldLayoutId id="2147484043" r:id="rId19"/>
    <p:sldLayoutId id="2147484044" r:id="rId20"/>
    <p:sldLayoutId id="2147484045" r:id="rId21"/>
    <p:sldLayoutId id="2147484046" r:id="rId22"/>
    <p:sldLayoutId id="2147484047" r:id="rId23"/>
    <p:sldLayoutId id="2147484048" r:id="rId24"/>
    <p:sldLayoutId id="2147484049" r:id="rId25"/>
    <p:sldLayoutId id="2147484069" r:id="rId26"/>
  </p:sldLayoutIdLst>
  <p:hf sldNum="0" hdr="0" dt="0"/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03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6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906386" y="4741653"/>
            <a:ext cx="261914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Public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50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7"/>
          <p:cNvSpPr>
            <a:spLocks noGrp="1"/>
          </p:cNvSpPr>
          <p:nvPr>
            <p:ph type="subTitle" idx="1"/>
          </p:nvPr>
        </p:nvSpPr>
        <p:spPr>
          <a:xfrm>
            <a:off x="469496" y="3807438"/>
            <a:ext cx="8296421" cy="454461"/>
          </a:xfrm>
        </p:spPr>
        <p:txBody>
          <a:bodyPr/>
          <a:lstStyle/>
          <a:p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シスコシステムズ合同会社</a:t>
            </a:r>
            <a:r>
              <a:rPr lang="en-US" altLang="ja-JP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</a:br>
            <a:endParaRPr 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9496" y="4054764"/>
            <a:ext cx="8252690" cy="506559"/>
          </a:xfrm>
        </p:spPr>
        <p:txBody>
          <a:bodyPr/>
          <a:lstStyle/>
          <a:p>
            <a:r>
              <a:rPr lang="en-US" altLang="ja-JP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2017</a:t>
            </a: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年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月</a:t>
            </a:r>
            <a:endParaRPr 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6" y="1204540"/>
            <a:ext cx="8159114" cy="1975982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Start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無線特集 第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無線</a:t>
            </a: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製品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比較　　</a:t>
            </a:r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kumimoji="1" lang="ja-JP" altLang="en-US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修正版</a:t>
            </a:r>
            <a:r>
              <a:rPr kumimoji="1" lang="en-US" altLang="ja-JP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波線 6"/>
          <p:cNvSpPr/>
          <p:nvPr/>
        </p:nvSpPr>
        <p:spPr>
          <a:xfrm>
            <a:off x="5578030" y="575890"/>
            <a:ext cx="3187887" cy="628650"/>
          </a:xfrm>
          <a:prstGeom prst="wave">
            <a:avLst>
              <a:gd name="adj1" fmla="val 12500"/>
              <a:gd name="adj2" fmla="val 24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Start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ウェビナー資料</a:t>
            </a:r>
          </a:p>
        </p:txBody>
      </p:sp>
    </p:spTree>
    <p:extLst>
      <p:ext uri="{BB962C8B-B14F-4D97-AF65-F5344CB8AC3E}">
        <p14:creationId xmlns:p14="http://schemas.microsoft.com/office/powerpoint/2010/main" val="4272126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</a:t>
            </a:r>
            <a:b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無線製品比較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17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パートナー ポータル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&gt; 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提案資料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&gt; 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ワイヤレス製品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シスコ ワイヤレス</a:t>
            </a:r>
            <a:r>
              <a:rPr kumimoji="1"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LAN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セレクト ガイド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43" y="1410311"/>
            <a:ext cx="2694895" cy="351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7" y="1887265"/>
            <a:ext cx="4648877" cy="290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三角形 5"/>
          <p:cNvSpPr/>
          <p:nvPr/>
        </p:nvSpPr>
        <p:spPr>
          <a:xfrm rot="5400000">
            <a:off x="4801687" y="3226216"/>
            <a:ext cx="2067652" cy="225468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41580" y="3892062"/>
            <a:ext cx="1776224" cy="25009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2522" y="4867236"/>
            <a:ext cx="4294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http://</a:t>
            </a:r>
            <a:r>
              <a:rPr kumimoji="1" lang="en-US" altLang="ja-JP" sz="11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www.cisco.com</a:t>
            </a:r>
            <a:r>
              <a:rPr kumimoji="1"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/c/m/</a:t>
            </a:r>
            <a:r>
              <a:rPr kumimoji="1" lang="en-US" altLang="ja-JP" sz="11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ja_jp</a:t>
            </a:r>
            <a:r>
              <a:rPr kumimoji="1"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/partners/cisco-start-</a:t>
            </a:r>
            <a:r>
              <a:rPr kumimoji="1" lang="en-US" altLang="ja-JP" sz="11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partner.html</a:t>
            </a:r>
            <a:endParaRPr kumimoji="1" lang="ja-JP" altLang="en-US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2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36" y="1260750"/>
            <a:ext cx="2180608" cy="290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85" y="1260749"/>
            <a:ext cx="2184756" cy="290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15" y="1260749"/>
            <a:ext cx="2185776" cy="290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" y="1260748"/>
            <a:ext cx="2227186" cy="290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シスコ ワイヤレス</a:t>
            </a:r>
            <a:r>
              <a:rPr kumimoji="1" lang="en-US" alt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LAN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セレクト ガイド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27648" y="4351717"/>
            <a:ext cx="4657705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kumimoji="1" lang="en-US" altLang="ja-JP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Aironet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WAP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Meraki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それぞれのポイント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利用シーンに合わせた選択基準</a:t>
            </a:r>
          </a:p>
        </p:txBody>
      </p:sp>
    </p:spTree>
    <p:extLst>
      <p:ext uri="{BB962C8B-B14F-4D97-AF65-F5344CB8AC3E}">
        <p14:creationId xmlns:p14="http://schemas.microsoft.com/office/powerpoint/2010/main" val="11454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221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Start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概要</a:t>
            </a:r>
            <a:endParaRPr kumimoji="1"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無線製品概要</a:t>
            </a:r>
            <a:endParaRPr kumimoji="1"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806450" lvl="1" indent="-514350">
              <a:buFont typeface="+mj-lt"/>
              <a:buAutoNum type="arabicPeriod"/>
            </a:pPr>
            <a:r>
              <a:rPr kumimoji="1" lang="en-US" altLang="ja-JP" sz="3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Aironet</a:t>
            </a:r>
            <a:r>
              <a:rPr kumimoji="1" lang="ja-JP" altLang="en-US" sz="3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endParaRPr kumimoji="1" lang="en-US" altLang="ja-JP" sz="3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806450" lvl="1" indent="-514350">
              <a:buFont typeface="+mj-lt"/>
              <a:buAutoNum type="arabicPeriod"/>
            </a:pPr>
            <a:r>
              <a:rPr kumimoji="1" lang="en-US" altLang="ja-JP" sz="3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WAP</a:t>
            </a:r>
            <a:r>
              <a:rPr kumimoji="1" lang="ja-JP" altLang="en-US" sz="3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endParaRPr kumimoji="1" lang="en-US" altLang="ja-JP" sz="3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806450" lvl="1" indent="-514350">
              <a:buFont typeface="+mj-lt"/>
              <a:buAutoNum type="arabicPeriod"/>
            </a:pPr>
            <a:r>
              <a:rPr kumimoji="1" lang="en-US" altLang="ja-JP" sz="3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Meraki</a:t>
            </a:r>
            <a:r>
              <a:rPr kumimoji="1" lang="ja-JP" altLang="en-US" sz="3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endParaRPr kumimoji="1" lang="en-US" altLang="ja-JP" sz="3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無線製品比較</a:t>
            </a:r>
            <a:endParaRPr kumimoji="1"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本日お話する内容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2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15667"/>
            <a:ext cx="8345488" cy="731837"/>
          </a:xfrm>
        </p:spPr>
        <p:txBody>
          <a:bodyPr/>
          <a:lstStyle/>
          <a:p>
            <a:r>
              <a:rPr lang="en-US" altLang="ja-JP" sz="28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Start </a:t>
            </a:r>
            <a:r>
              <a:rPr lang="ja-JP" altLang="en-US" sz="28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r>
              <a:rPr lang="en-US" altLang="ja-JP" sz="28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8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中堅・中小企業のお客様、及びに小規模拠点に最適な製品</a:t>
            </a:r>
            <a:r>
              <a:rPr lang="ja-JP" altLang="en-US" sz="17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ポートフォリオ</a:t>
            </a:r>
            <a:endParaRPr kumimoji="1" lang="ja-JP" altLang="en-US" sz="17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0" name="Rectangle 107"/>
          <p:cNvSpPr/>
          <p:nvPr/>
        </p:nvSpPr>
        <p:spPr>
          <a:xfrm>
            <a:off x="150222" y="1082888"/>
            <a:ext cx="8837024" cy="2363742"/>
          </a:xfrm>
          <a:custGeom>
            <a:avLst/>
            <a:gdLst/>
            <a:ahLst/>
            <a:cxnLst/>
            <a:rect l="l" t="t" r="r" b="b"/>
            <a:pathLst>
              <a:path w="9144000" h="1602792">
                <a:moveTo>
                  <a:pt x="4626428" y="0"/>
                </a:moveTo>
                <a:cubicBezTo>
                  <a:pt x="6219541" y="0"/>
                  <a:pt x="7712500" y="89622"/>
                  <a:pt x="8996181" y="246060"/>
                </a:cubicBezTo>
                <a:lnTo>
                  <a:pt x="9144000" y="265151"/>
                </a:lnTo>
                <a:lnTo>
                  <a:pt x="9144000" y="1587848"/>
                </a:lnTo>
                <a:lnTo>
                  <a:pt x="8783300" y="1540030"/>
                </a:lnTo>
                <a:cubicBezTo>
                  <a:pt x="7546536" y="1385127"/>
                  <a:pt x="6129235" y="1297139"/>
                  <a:pt x="4622800" y="1297139"/>
                </a:cubicBezTo>
                <a:cubicBezTo>
                  <a:pt x="2965722" y="1297139"/>
                  <a:pt x="1416495" y="1403605"/>
                  <a:pt x="96779" y="1588487"/>
                </a:cubicBezTo>
                <a:lnTo>
                  <a:pt x="0" y="1602792"/>
                </a:lnTo>
                <a:lnTo>
                  <a:pt x="0" y="279210"/>
                </a:lnTo>
                <a:lnTo>
                  <a:pt x="256675" y="246060"/>
                </a:lnTo>
                <a:cubicBezTo>
                  <a:pt x="1540356" y="89622"/>
                  <a:pt x="3033315" y="0"/>
                  <a:pt x="4626428" y="0"/>
                </a:cubicBezTo>
                <a:close/>
              </a:path>
            </a:pathLst>
          </a:custGeom>
          <a:gradFill flip="none" rotWithShape="1">
            <a:gsLst>
              <a:gs pos="46000">
                <a:schemeClr val="bg2">
                  <a:lumMod val="20000"/>
                  <a:lumOff val="80000"/>
                  <a:alpha val="16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3" name="Rectangle 107"/>
          <p:cNvSpPr/>
          <p:nvPr/>
        </p:nvSpPr>
        <p:spPr>
          <a:xfrm>
            <a:off x="150222" y="1832272"/>
            <a:ext cx="8837024" cy="2501031"/>
          </a:xfrm>
          <a:custGeom>
            <a:avLst/>
            <a:gdLst/>
            <a:ahLst/>
            <a:cxnLst/>
            <a:rect l="l" t="t" r="r" b="b"/>
            <a:pathLst>
              <a:path w="9144000" h="1602792">
                <a:moveTo>
                  <a:pt x="4626428" y="0"/>
                </a:moveTo>
                <a:cubicBezTo>
                  <a:pt x="6219541" y="0"/>
                  <a:pt x="7712500" y="89622"/>
                  <a:pt x="8996181" y="246060"/>
                </a:cubicBezTo>
                <a:lnTo>
                  <a:pt x="9144000" y="265151"/>
                </a:lnTo>
                <a:lnTo>
                  <a:pt x="9144000" y="1587848"/>
                </a:lnTo>
                <a:lnTo>
                  <a:pt x="8783300" y="1540030"/>
                </a:lnTo>
                <a:cubicBezTo>
                  <a:pt x="7546536" y="1385127"/>
                  <a:pt x="6129235" y="1297139"/>
                  <a:pt x="4622800" y="1297139"/>
                </a:cubicBezTo>
                <a:cubicBezTo>
                  <a:pt x="2965722" y="1297139"/>
                  <a:pt x="1416495" y="1403605"/>
                  <a:pt x="96779" y="1588487"/>
                </a:cubicBezTo>
                <a:lnTo>
                  <a:pt x="0" y="1602792"/>
                </a:lnTo>
                <a:lnTo>
                  <a:pt x="0" y="279210"/>
                </a:lnTo>
                <a:lnTo>
                  <a:pt x="256675" y="246060"/>
                </a:lnTo>
                <a:cubicBezTo>
                  <a:pt x="1540356" y="89622"/>
                  <a:pt x="3033315" y="0"/>
                  <a:pt x="4626428" y="0"/>
                </a:cubicBezTo>
                <a:close/>
              </a:path>
            </a:pathLst>
          </a:custGeom>
          <a:gradFill flip="none" rotWithShape="1">
            <a:gsLst>
              <a:gs pos="24000">
                <a:srgbClr val="00B0F0">
                  <a:alpha val="0"/>
                </a:srgbClr>
              </a:gs>
              <a:gs pos="100000">
                <a:srgbClr val="0070C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379765" y="2571750"/>
            <a:ext cx="2441694" cy="18176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ja-JP" altLang="en-US" sz="16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スタンダード モデル</a:t>
            </a:r>
            <a:endParaRPr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2427823" y="1453879"/>
            <a:ext cx="4288353" cy="18176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業種別ソリューション展開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6" name="Picture 22" descr="C:\Users\kyle.huang\Documents\KeyShot 4\Renderings\C_150\v4\P\6-3.3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922" y="4335854"/>
            <a:ext cx="585148" cy="3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429" y="4180350"/>
            <a:ext cx="946754" cy="630022"/>
          </a:xfrm>
          <a:prstGeom prst="rect">
            <a:avLst/>
          </a:prstGeom>
        </p:spPr>
      </p:pic>
      <p:sp>
        <p:nvSpPr>
          <p:cNvPr id="98" name="Rectangle 101"/>
          <p:cNvSpPr/>
          <p:nvPr/>
        </p:nvSpPr>
        <p:spPr>
          <a:xfrm>
            <a:off x="4516296" y="4731990"/>
            <a:ext cx="155286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b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WAP</a:t>
            </a: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endParaRPr 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9" name="図 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193" y="4155926"/>
            <a:ext cx="527707" cy="659633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75" y="4207118"/>
            <a:ext cx="1332007" cy="604093"/>
          </a:xfrm>
          <a:prstGeom prst="rect">
            <a:avLst/>
          </a:prstGeom>
        </p:spPr>
      </p:pic>
      <p:sp>
        <p:nvSpPr>
          <p:cNvPr id="101" name="Rectangle 101"/>
          <p:cNvSpPr/>
          <p:nvPr/>
        </p:nvSpPr>
        <p:spPr>
          <a:xfrm>
            <a:off x="2344801" y="4712245"/>
            <a:ext cx="171223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en-US" altLang="ja-JP" sz="1400" b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G/SF</a:t>
            </a:r>
            <a:r>
              <a:rPr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endParaRPr 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4" name="図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645" y="4155926"/>
            <a:ext cx="983408" cy="786726"/>
          </a:xfrm>
          <a:prstGeom prst="rect">
            <a:avLst/>
          </a:prstGeom>
        </p:spPr>
      </p:pic>
      <p:sp>
        <p:nvSpPr>
          <p:cNvPr id="105" name="Rectangle 101"/>
          <p:cNvSpPr/>
          <p:nvPr/>
        </p:nvSpPr>
        <p:spPr>
          <a:xfrm>
            <a:off x="251520" y="2737252"/>
            <a:ext cx="135932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Start </a:t>
            </a:r>
            <a:r>
              <a:rPr lang="ja-JP" altLang="en-US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ルータ</a:t>
            </a:r>
            <a:endParaRPr lang="en-US" sz="1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6" name="Rectangle 101"/>
          <p:cNvSpPr/>
          <p:nvPr/>
        </p:nvSpPr>
        <p:spPr>
          <a:xfrm>
            <a:off x="2054677" y="2716391"/>
            <a:ext cx="19839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Start </a:t>
            </a:r>
            <a:r>
              <a:rPr lang="ja-JP" altLang="en-US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スイッチ</a:t>
            </a:r>
            <a:endParaRPr lang="en-US" sz="1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7" name="Rectangle 101"/>
          <p:cNvSpPr/>
          <p:nvPr/>
        </p:nvSpPr>
        <p:spPr>
          <a:xfrm>
            <a:off x="4139952" y="2699892"/>
            <a:ext cx="19839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Start </a:t>
            </a:r>
            <a:r>
              <a:rPr lang="ja-JP" altLang="en-US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ワイヤレス</a:t>
            </a:r>
            <a:endParaRPr lang="en-US" sz="1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8" name="Rectangle 101"/>
          <p:cNvSpPr/>
          <p:nvPr/>
        </p:nvSpPr>
        <p:spPr>
          <a:xfrm>
            <a:off x="7164288" y="2686991"/>
            <a:ext cx="203881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Start </a:t>
            </a:r>
            <a:r>
              <a:rPr lang="ja-JP" altLang="en-US" sz="14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セキュリティ</a:t>
            </a:r>
            <a:endParaRPr lang="en-US" sz="1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251520" y="3003798"/>
            <a:ext cx="1260977" cy="514773"/>
            <a:chOff x="600501" y="1955061"/>
            <a:chExt cx="2039972" cy="715362"/>
          </a:xfrm>
          <a:effectLst/>
        </p:grpSpPr>
        <p:pic>
          <p:nvPicPr>
            <p:cNvPr id="110" name="図 4" descr="スクリーンショット 2015-05-14 17.10.5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9259" y="1955061"/>
              <a:ext cx="671214" cy="4451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11" name="図 1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501" y="2087066"/>
              <a:ext cx="1764122" cy="583357"/>
            </a:xfrm>
            <a:prstGeom prst="rect">
              <a:avLst/>
            </a:prstGeom>
            <a:effectLst/>
          </p:spPr>
        </p:pic>
      </p:grpSp>
      <p:pic>
        <p:nvPicPr>
          <p:cNvPr id="112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11" b="89648" l="4700" r="94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300" y="3058295"/>
            <a:ext cx="824446" cy="483852"/>
          </a:xfrm>
          <a:prstGeom prst="rect">
            <a:avLst/>
          </a:prstGeom>
          <a:ln>
            <a:noFill/>
          </a:ln>
        </p:spPr>
      </p:pic>
      <p:pic>
        <p:nvPicPr>
          <p:cNvPr id="113" name="Picture 9" descr="KR40018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330" y="2987980"/>
            <a:ext cx="2731654" cy="605520"/>
          </a:xfrm>
          <a:prstGeom prst="rect">
            <a:avLst/>
          </a:prstGeom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128" y="2867214"/>
            <a:ext cx="858610" cy="68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" name="Group 13"/>
          <p:cNvGrpSpPr/>
          <p:nvPr/>
        </p:nvGrpSpPr>
        <p:grpSpPr>
          <a:xfrm>
            <a:off x="1749493" y="1347614"/>
            <a:ext cx="549728" cy="578110"/>
            <a:chOff x="3382797" y="1885950"/>
            <a:chExt cx="952500" cy="952500"/>
          </a:xfrm>
        </p:grpSpPr>
        <p:sp>
          <p:nvSpPr>
            <p:cNvPr id="118" name="Oval 15"/>
            <p:cNvSpPr/>
            <p:nvPr/>
          </p:nvSpPr>
          <p:spPr>
            <a:xfrm>
              <a:off x="3382797" y="188595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19" name="Group 12"/>
            <p:cNvGrpSpPr>
              <a:grpSpLocks noChangeAspect="1"/>
            </p:cNvGrpSpPr>
            <p:nvPr/>
          </p:nvGrpSpPr>
          <p:grpSpPr bwMode="auto">
            <a:xfrm>
              <a:off x="3548470" y="2168693"/>
              <a:ext cx="629902" cy="650091"/>
              <a:chOff x="2546" y="1392"/>
              <a:chExt cx="780" cy="805"/>
            </a:xfrm>
            <a:solidFill>
              <a:schemeClr val="bg1"/>
            </a:solidFill>
          </p:grpSpPr>
          <p:sp>
            <p:nvSpPr>
              <p:cNvPr id="120" name="Oval 13"/>
              <p:cNvSpPr>
                <a:spLocks noChangeArrowheads="1"/>
              </p:cNvSpPr>
              <p:nvPr/>
            </p:nvSpPr>
            <p:spPr bwMode="auto">
              <a:xfrm>
                <a:off x="3171" y="1527"/>
                <a:ext cx="124" cy="1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1" name="Freeform 14"/>
              <p:cNvSpPr>
                <a:spLocks noEditPoints="1"/>
              </p:cNvSpPr>
              <p:nvPr/>
            </p:nvSpPr>
            <p:spPr bwMode="auto">
              <a:xfrm>
                <a:off x="2546" y="1392"/>
                <a:ext cx="780" cy="805"/>
              </a:xfrm>
              <a:custGeom>
                <a:avLst/>
                <a:gdLst>
                  <a:gd name="T0" fmla="*/ 328 w 328"/>
                  <a:gd name="T1" fmla="*/ 154 h 339"/>
                  <a:gd name="T2" fmla="*/ 297 w 328"/>
                  <a:gd name="T3" fmla="*/ 121 h 339"/>
                  <a:gd name="T4" fmla="*/ 265 w 328"/>
                  <a:gd name="T5" fmla="*/ 129 h 339"/>
                  <a:gd name="T6" fmla="*/ 236 w 328"/>
                  <a:gd name="T7" fmla="*/ 158 h 339"/>
                  <a:gd name="T8" fmla="*/ 216 w 328"/>
                  <a:gd name="T9" fmla="*/ 162 h 339"/>
                  <a:gd name="T10" fmla="*/ 208 w 328"/>
                  <a:gd name="T11" fmla="*/ 40 h 339"/>
                  <a:gd name="T12" fmla="*/ 218 w 328"/>
                  <a:gd name="T13" fmla="*/ 28 h 339"/>
                  <a:gd name="T14" fmla="*/ 123 w 328"/>
                  <a:gd name="T15" fmla="*/ 15 h 339"/>
                  <a:gd name="T16" fmla="*/ 93 w 328"/>
                  <a:gd name="T17" fmla="*/ 15 h 339"/>
                  <a:gd name="T18" fmla="*/ 0 w 328"/>
                  <a:gd name="T19" fmla="*/ 28 h 339"/>
                  <a:gd name="T20" fmla="*/ 8 w 328"/>
                  <a:gd name="T21" fmla="*/ 40 h 339"/>
                  <a:gd name="T22" fmla="*/ 0 w 328"/>
                  <a:gd name="T23" fmla="*/ 174 h 339"/>
                  <a:gd name="T24" fmla="*/ 161 w 328"/>
                  <a:gd name="T25" fmla="*/ 186 h 339"/>
                  <a:gd name="T26" fmla="*/ 210 w 328"/>
                  <a:gd name="T27" fmla="*/ 199 h 339"/>
                  <a:gd name="T28" fmla="*/ 217 w 328"/>
                  <a:gd name="T29" fmla="*/ 203 h 339"/>
                  <a:gd name="T30" fmla="*/ 236 w 328"/>
                  <a:gd name="T31" fmla="*/ 199 h 339"/>
                  <a:gd name="T32" fmla="*/ 253 w 328"/>
                  <a:gd name="T33" fmla="*/ 267 h 339"/>
                  <a:gd name="T34" fmla="*/ 287 w 328"/>
                  <a:gd name="T35" fmla="*/ 319 h 339"/>
                  <a:gd name="T36" fmla="*/ 294 w 328"/>
                  <a:gd name="T37" fmla="*/ 267 h 339"/>
                  <a:gd name="T38" fmla="*/ 328 w 328"/>
                  <a:gd name="T39" fmla="*/ 285 h 339"/>
                  <a:gd name="T40" fmla="*/ 328 w 328"/>
                  <a:gd name="T41" fmla="*/ 191 h 339"/>
                  <a:gd name="T42" fmla="*/ 108 w 328"/>
                  <a:gd name="T43" fmla="*/ 6 h 339"/>
                  <a:gd name="T44" fmla="*/ 108 w 328"/>
                  <a:gd name="T45" fmla="*/ 23 h 339"/>
                  <a:gd name="T46" fmla="*/ 16 w 328"/>
                  <a:gd name="T47" fmla="*/ 40 h 339"/>
                  <a:gd name="T48" fmla="*/ 154 w 328"/>
                  <a:gd name="T49" fmla="*/ 84 h 339"/>
                  <a:gd name="T50" fmla="*/ 75 w 328"/>
                  <a:gd name="T51" fmla="*/ 125 h 339"/>
                  <a:gd name="T52" fmla="*/ 16 w 328"/>
                  <a:gd name="T53" fmla="*/ 146 h 339"/>
                  <a:gd name="T54" fmla="*/ 16 w 328"/>
                  <a:gd name="T55" fmla="*/ 174 h 339"/>
                  <a:gd name="T56" fmla="*/ 59 w 328"/>
                  <a:gd name="T57" fmla="*/ 124 h 339"/>
                  <a:gd name="T58" fmla="*/ 125 w 328"/>
                  <a:gd name="T59" fmla="*/ 96 h 339"/>
                  <a:gd name="T60" fmla="*/ 167 w 328"/>
                  <a:gd name="T61" fmla="*/ 156 h 339"/>
                  <a:gd name="T62" fmla="*/ 16 w 328"/>
                  <a:gd name="T63" fmla="*/ 174 h 339"/>
                  <a:gd name="T64" fmla="*/ 188 w 328"/>
                  <a:gd name="T65" fmla="*/ 135 h 339"/>
                  <a:gd name="T66" fmla="*/ 128 w 328"/>
                  <a:gd name="T67" fmla="*/ 94 h 339"/>
                  <a:gd name="T68" fmla="*/ 154 w 328"/>
                  <a:gd name="T69" fmla="*/ 100 h 339"/>
                  <a:gd name="T70" fmla="*/ 201 w 328"/>
                  <a:gd name="T71" fmla="*/ 14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8" h="339">
                    <a:moveTo>
                      <a:pt x="328" y="191"/>
                    </a:moveTo>
                    <a:cubicBezTo>
                      <a:pt x="328" y="154"/>
                      <a:pt x="328" y="154"/>
                      <a:pt x="328" y="154"/>
                    </a:cubicBezTo>
                    <a:cubicBezTo>
                      <a:pt x="328" y="153"/>
                      <a:pt x="328" y="153"/>
                      <a:pt x="328" y="152"/>
                    </a:cubicBezTo>
                    <a:cubicBezTo>
                      <a:pt x="327" y="135"/>
                      <a:pt x="313" y="121"/>
                      <a:pt x="297" y="121"/>
                    </a:cubicBezTo>
                    <a:cubicBezTo>
                      <a:pt x="285" y="121"/>
                      <a:pt x="285" y="121"/>
                      <a:pt x="285" y="121"/>
                    </a:cubicBezTo>
                    <a:cubicBezTo>
                      <a:pt x="278" y="121"/>
                      <a:pt x="270" y="124"/>
                      <a:pt x="265" y="129"/>
                    </a:cubicBezTo>
                    <a:cubicBezTo>
                      <a:pt x="264" y="129"/>
                      <a:pt x="264" y="130"/>
                      <a:pt x="263" y="131"/>
                    </a:cubicBezTo>
                    <a:cubicBezTo>
                      <a:pt x="236" y="158"/>
                      <a:pt x="236" y="158"/>
                      <a:pt x="236" y="158"/>
                    </a:cubicBezTo>
                    <a:cubicBezTo>
                      <a:pt x="223" y="170"/>
                      <a:pt x="223" y="170"/>
                      <a:pt x="223" y="170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08" y="156"/>
                      <a:pt x="208" y="156"/>
                      <a:pt x="208" y="156"/>
                    </a:cubicBezTo>
                    <a:cubicBezTo>
                      <a:pt x="208" y="40"/>
                      <a:pt x="208" y="40"/>
                      <a:pt x="208" y="40"/>
                    </a:cubicBezTo>
                    <a:cubicBezTo>
                      <a:pt x="218" y="40"/>
                      <a:pt x="218" y="40"/>
                      <a:pt x="218" y="40"/>
                    </a:cubicBezTo>
                    <a:cubicBezTo>
                      <a:pt x="218" y="28"/>
                      <a:pt x="218" y="28"/>
                      <a:pt x="218" y="28"/>
                    </a:cubicBezTo>
                    <a:cubicBezTo>
                      <a:pt x="116" y="28"/>
                      <a:pt x="116" y="28"/>
                      <a:pt x="116" y="28"/>
                    </a:cubicBezTo>
                    <a:cubicBezTo>
                      <a:pt x="120" y="25"/>
                      <a:pt x="123" y="20"/>
                      <a:pt x="123" y="15"/>
                    </a:cubicBezTo>
                    <a:cubicBezTo>
                      <a:pt x="123" y="6"/>
                      <a:pt x="117" y="0"/>
                      <a:pt x="108" y="0"/>
                    </a:cubicBezTo>
                    <a:cubicBezTo>
                      <a:pt x="101" y="0"/>
                      <a:pt x="93" y="6"/>
                      <a:pt x="93" y="15"/>
                    </a:cubicBezTo>
                    <a:cubicBezTo>
                      <a:pt x="93" y="20"/>
                      <a:pt x="97" y="25"/>
                      <a:pt x="102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174"/>
                      <a:pt x="8" y="174"/>
                      <a:pt x="8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61" y="186"/>
                      <a:pt x="161" y="186"/>
                      <a:pt x="161" y="186"/>
                    </a:cubicBezTo>
                    <a:cubicBezTo>
                      <a:pt x="197" y="186"/>
                      <a:pt x="197" y="186"/>
                      <a:pt x="197" y="186"/>
                    </a:cubicBezTo>
                    <a:cubicBezTo>
                      <a:pt x="210" y="199"/>
                      <a:pt x="210" y="199"/>
                      <a:pt x="210" y="199"/>
                    </a:cubicBezTo>
                    <a:cubicBezTo>
                      <a:pt x="211" y="200"/>
                      <a:pt x="212" y="201"/>
                      <a:pt x="212" y="201"/>
                    </a:cubicBezTo>
                    <a:cubicBezTo>
                      <a:pt x="214" y="203"/>
                      <a:pt x="215" y="203"/>
                      <a:pt x="217" y="203"/>
                    </a:cubicBezTo>
                    <a:cubicBezTo>
                      <a:pt x="222" y="207"/>
                      <a:pt x="229" y="206"/>
                      <a:pt x="234" y="201"/>
                    </a:cubicBezTo>
                    <a:cubicBezTo>
                      <a:pt x="235" y="201"/>
                      <a:pt x="236" y="200"/>
                      <a:pt x="236" y="199"/>
                    </a:cubicBezTo>
                    <a:cubicBezTo>
                      <a:pt x="253" y="182"/>
                      <a:pt x="253" y="182"/>
                      <a:pt x="253" y="182"/>
                    </a:cubicBezTo>
                    <a:cubicBezTo>
                      <a:pt x="253" y="267"/>
                      <a:pt x="253" y="267"/>
                      <a:pt x="253" y="267"/>
                    </a:cubicBezTo>
                    <a:cubicBezTo>
                      <a:pt x="253" y="301"/>
                      <a:pt x="253" y="323"/>
                      <a:pt x="253" y="339"/>
                    </a:cubicBezTo>
                    <a:cubicBezTo>
                      <a:pt x="265" y="333"/>
                      <a:pt x="276" y="327"/>
                      <a:pt x="287" y="319"/>
                    </a:cubicBezTo>
                    <a:cubicBezTo>
                      <a:pt x="287" y="267"/>
                      <a:pt x="287" y="267"/>
                      <a:pt x="287" y="267"/>
                    </a:cubicBezTo>
                    <a:cubicBezTo>
                      <a:pt x="294" y="267"/>
                      <a:pt x="294" y="267"/>
                      <a:pt x="294" y="267"/>
                    </a:cubicBezTo>
                    <a:cubicBezTo>
                      <a:pt x="294" y="286"/>
                      <a:pt x="294" y="302"/>
                      <a:pt x="294" y="315"/>
                    </a:cubicBezTo>
                    <a:cubicBezTo>
                      <a:pt x="306" y="306"/>
                      <a:pt x="318" y="296"/>
                      <a:pt x="328" y="285"/>
                    </a:cubicBezTo>
                    <a:cubicBezTo>
                      <a:pt x="328" y="267"/>
                      <a:pt x="328" y="267"/>
                      <a:pt x="328" y="267"/>
                    </a:cubicBezTo>
                    <a:cubicBezTo>
                      <a:pt x="328" y="191"/>
                      <a:pt x="328" y="191"/>
                      <a:pt x="328" y="191"/>
                    </a:cubicBezTo>
                    <a:close/>
                    <a:moveTo>
                      <a:pt x="100" y="15"/>
                    </a:moveTo>
                    <a:cubicBezTo>
                      <a:pt x="100" y="9"/>
                      <a:pt x="104" y="6"/>
                      <a:pt x="108" y="6"/>
                    </a:cubicBezTo>
                    <a:cubicBezTo>
                      <a:pt x="114" y="6"/>
                      <a:pt x="118" y="9"/>
                      <a:pt x="118" y="15"/>
                    </a:cubicBezTo>
                    <a:cubicBezTo>
                      <a:pt x="118" y="20"/>
                      <a:pt x="114" y="23"/>
                      <a:pt x="108" y="23"/>
                    </a:cubicBezTo>
                    <a:cubicBezTo>
                      <a:pt x="104" y="23"/>
                      <a:pt x="100" y="20"/>
                      <a:pt x="100" y="15"/>
                    </a:cubicBezTo>
                    <a:close/>
                    <a:moveTo>
                      <a:pt x="16" y="40"/>
                    </a:moveTo>
                    <a:cubicBezTo>
                      <a:pt x="199" y="40"/>
                      <a:pt x="199" y="40"/>
                      <a:pt x="199" y="40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16" y="146"/>
                      <a:pt x="16" y="146"/>
                      <a:pt x="16" y="146"/>
                    </a:cubicBezTo>
                    <a:lnTo>
                      <a:pt x="16" y="40"/>
                    </a:lnTo>
                    <a:close/>
                    <a:moveTo>
                      <a:pt x="16" y="174"/>
                    </a:moveTo>
                    <a:cubicBezTo>
                      <a:pt x="16" y="160"/>
                      <a:pt x="16" y="160"/>
                      <a:pt x="16" y="160"/>
                    </a:cubicBezTo>
                    <a:cubicBezTo>
                      <a:pt x="59" y="124"/>
                      <a:pt x="59" y="124"/>
                      <a:pt x="59" y="124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125" y="96"/>
                      <a:pt x="125" y="96"/>
                      <a:pt x="125" y="96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3" y="145"/>
                      <a:pt x="164" y="151"/>
                      <a:pt x="167" y="156"/>
                    </a:cubicBezTo>
                    <a:cubicBezTo>
                      <a:pt x="185" y="174"/>
                      <a:pt x="185" y="174"/>
                      <a:pt x="185" y="174"/>
                    </a:cubicBezTo>
                    <a:lnTo>
                      <a:pt x="16" y="174"/>
                    </a:lnTo>
                    <a:close/>
                    <a:moveTo>
                      <a:pt x="201" y="147"/>
                    </a:moveTo>
                    <a:cubicBezTo>
                      <a:pt x="188" y="135"/>
                      <a:pt x="188" y="135"/>
                      <a:pt x="188" y="135"/>
                    </a:cubicBezTo>
                    <a:cubicBezTo>
                      <a:pt x="183" y="131"/>
                      <a:pt x="177" y="130"/>
                      <a:pt x="171" y="133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54" y="100"/>
                      <a:pt x="154" y="100"/>
                      <a:pt x="154" y="100"/>
                    </a:cubicBezTo>
                    <a:cubicBezTo>
                      <a:pt x="201" y="54"/>
                      <a:pt x="201" y="54"/>
                      <a:pt x="201" y="54"/>
                    </a:cubicBezTo>
                    <a:lnTo>
                      <a:pt x="201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122" name="Group 7"/>
          <p:cNvGrpSpPr/>
          <p:nvPr/>
        </p:nvGrpSpPr>
        <p:grpSpPr>
          <a:xfrm>
            <a:off x="7884422" y="1459580"/>
            <a:ext cx="546104" cy="565859"/>
            <a:chOff x="530983" y="1885950"/>
            <a:chExt cx="952500" cy="952500"/>
          </a:xfrm>
        </p:grpSpPr>
        <p:sp>
          <p:nvSpPr>
            <p:cNvPr id="123" name="Oval 8"/>
            <p:cNvSpPr/>
            <p:nvPr/>
          </p:nvSpPr>
          <p:spPr>
            <a:xfrm>
              <a:off x="530983" y="188595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24" name="Group 4"/>
            <p:cNvGrpSpPr>
              <a:grpSpLocks noChangeAspect="1"/>
            </p:cNvGrpSpPr>
            <p:nvPr/>
          </p:nvGrpSpPr>
          <p:grpSpPr bwMode="auto">
            <a:xfrm>
              <a:off x="772856" y="2122397"/>
              <a:ext cx="477486" cy="489022"/>
              <a:chOff x="1595" y="332"/>
              <a:chExt cx="2566" cy="2628"/>
            </a:xfrm>
            <a:solidFill>
              <a:schemeClr val="bg1"/>
            </a:solidFill>
          </p:grpSpPr>
          <p:sp>
            <p:nvSpPr>
              <p:cNvPr id="125" name="Oval 5"/>
              <p:cNvSpPr>
                <a:spLocks noChangeArrowheads="1"/>
              </p:cNvSpPr>
              <p:nvPr/>
            </p:nvSpPr>
            <p:spPr bwMode="auto">
              <a:xfrm>
                <a:off x="3154" y="2098"/>
                <a:ext cx="360" cy="3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6" name="Freeform 6"/>
              <p:cNvSpPr>
                <a:spLocks/>
              </p:cNvSpPr>
              <p:nvPr/>
            </p:nvSpPr>
            <p:spPr bwMode="auto">
              <a:xfrm>
                <a:off x="2706" y="1599"/>
                <a:ext cx="1310" cy="1361"/>
              </a:xfrm>
              <a:custGeom>
                <a:avLst/>
                <a:gdLst>
                  <a:gd name="T0" fmla="*/ 4 w 553"/>
                  <a:gd name="T1" fmla="*/ 239 h 575"/>
                  <a:gd name="T2" fmla="*/ 98 w 553"/>
                  <a:gd name="T3" fmla="*/ 275 h 575"/>
                  <a:gd name="T4" fmla="*/ 75 w 553"/>
                  <a:gd name="T5" fmla="*/ 247 h 575"/>
                  <a:gd name="T6" fmla="*/ 88 w 553"/>
                  <a:gd name="T7" fmla="*/ 200 h 575"/>
                  <a:gd name="T8" fmla="*/ 123 w 553"/>
                  <a:gd name="T9" fmla="*/ 198 h 575"/>
                  <a:gd name="T10" fmla="*/ 148 w 553"/>
                  <a:gd name="T11" fmla="*/ 133 h 575"/>
                  <a:gd name="T12" fmla="*/ 186 w 553"/>
                  <a:gd name="T13" fmla="*/ 105 h 575"/>
                  <a:gd name="T14" fmla="*/ 216 w 553"/>
                  <a:gd name="T15" fmla="*/ 127 h 575"/>
                  <a:gd name="T16" fmla="*/ 274 w 553"/>
                  <a:gd name="T17" fmla="*/ 92 h 575"/>
                  <a:gd name="T18" fmla="*/ 321 w 553"/>
                  <a:gd name="T19" fmla="*/ 96 h 575"/>
                  <a:gd name="T20" fmla="*/ 331 w 553"/>
                  <a:gd name="T21" fmla="*/ 132 h 575"/>
                  <a:gd name="T22" fmla="*/ 396 w 553"/>
                  <a:gd name="T23" fmla="*/ 144 h 575"/>
                  <a:gd name="T24" fmla="*/ 431 w 553"/>
                  <a:gd name="T25" fmla="*/ 177 h 575"/>
                  <a:gd name="T26" fmla="*/ 415 w 553"/>
                  <a:gd name="T27" fmla="*/ 212 h 575"/>
                  <a:gd name="T28" fmla="*/ 457 w 553"/>
                  <a:gd name="T29" fmla="*/ 261 h 575"/>
                  <a:gd name="T30" fmla="*/ 462 w 553"/>
                  <a:gd name="T31" fmla="*/ 310 h 575"/>
                  <a:gd name="T32" fmla="*/ 428 w 553"/>
                  <a:gd name="T33" fmla="*/ 327 h 575"/>
                  <a:gd name="T34" fmla="*/ 428 w 553"/>
                  <a:gd name="T35" fmla="*/ 393 h 575"/>
                  <a:gd name="T36" fmla="*/ 402 w 553"/>
                  <a:gd name="T37" fmla="*/ 435 h 575"/>
                  <a:gd name="T38" fmla="*/ 367 w 553"/>
                  <a:gd name="T39" fmla="*/ 424 h 575"/>
                  <a:gd name="T40" fmla="*/ 325 w 553"/>
                  <a:gd name="T41" fmla="*/ 477 h 575"/>
                  <a:gd name="T42" fmla="*/ 277 w 553"/>
                  <a:gd name="T43" fmla="*/ 491 h 575"/>
                  <a:gd name="T44" fmla="*/ 256 w 553"/>
                  <a:gd name="T45" fmla="*/ 458 h 575"/>
                  <a:gd name="T46" fmla="*/ 213 w 553"/>
                  <a:gd name="T47" fmla="*/ 450 h 575"/>
                  <a:gd name="T48" fmla="*/ 182 w 553"/>
                  <a:gd name="T49" fmla="*/ 473 h 575"/>
                  <a:gd name="T50" fmla="*/ 144 w 553"/>
                  <a:gd name="T51" fmla="*/ 443 h 575"/>
                  <a:gd name="T52" fmla="*/ 123 w 553"/>
                  <a:gd name="T53" fmla="*/ 379 h 575"/>
                  <a:gd name="T54" fmla="*/ 87 w 553"/>
                  <a:gd name="T55" fmla="*/ 377 h 575"/>
                  <a:gd name="T56" fmla="*/ 75 w 553"/>
                  <a:gd name="T57" fmla="*/ 329 h 575"/>
                  <a:gd name="T58" fmla="*/ 98 w 553"/>
                  <a:gd name="T59" fmla="*/ 299 h 575"/>
                  <a:gd name="T60" fmla="*/ 217 w 553"/>
                  <a:gd name="T61" fmla="*/ 549 h 575"/>
                  <a:gd name="T62" fmla="*/ 313 w 553"/>
                  <a:gd name="T63" fmla="*/ 26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575">
                    <a:moveTo>
                      <a:pt x="313" y="26"/>
                    </a:moveTo>
                    <a:cubicBezTo>
                      <a:pt x="169" y="0"/>
                      <a:pt x="30" y="95"/>
                      <a:pt x="4" y="239"/>
                    </a:cubicBezTo>
                    <a:cubicBezTo>
                      <a:pt x="1" y="251"/>
                      <a:pt x="0" y="263"/>
                      <a:pt x="0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98" y="272"/>
                      <a:pt x="98" y="269"/>
                      <a:pt x="99" y="266"/>
                    </a:cubicBezTo>
                    <a:cubicBezTo>
                      <a:pt x="97" y="264"/>
                      <a:pt x="79" y="250"/>
                      <a:pt x="75" y="247"/>
                    </a:cubicBezTo>
                    <a:cubicBezTo>
                      <a:pt x="73" y="247"/>
                      <a:pt x="72" y="243"/>
                      <a:pt x="73" y="239"/>
                    </a:cubicBezTo>
                    <a:cubicBezTo>
                      <a:pt x="73" y="239"/>
                      <a:pt x="88" y="202"/>
                      <a:pt x="88" y="200"/>
                    </a:cubicBezTo>
                    <a:cubicBezTo>
                      <a:pt x="89" y="198"/>
                      <a:pt x="93" y="196"/>
                      <a:pt x="95" y="195"/>
                    </a:cubicBezTo>
                    <a:cubicBezTo>
                      <a:pt x="99" y="195"/>
                      <a:pt x="121" y="197"/>
                      <a:pt x="123" y="198"/>
                    </a:cubicBezTo>
                    <a:cubicBezTo>
                      <a:pt x="132" y="185"/>
                      <a:pt x="142" y="174"/>
                      <a:pt x="154" y="164"/>
                    </a:cubicBezTo>
                    <a:cubicBezTo>
                      <a:pt x="153" y="159"/>
                      <a:pt x="148" y="140"/>
                      <a:pt x="148" y="133"/>
                    </a:cubicBezTo>
                    <a:cubicBezTo>
                      <a:pt x="146" y="131"/>
                      <a:pt x="147" y="127"/>
                      <a:pt x="151" y="126"/>
                    </a:cubicBezTo>
                    <a:cubicBezTo>
                      <a:pt x="151" y="126"/>
                      <a:pt x="185" y="107"/>
                      <a:pt x="186" y="105"/>
                    </a:cubicBezTo>
                    <a:cubicBezTo>
                      <a:pt x="190" y="104"/>
                      <a:pt x="192" y="104"/>
                      <a:pt x="196" y="107"/>
                    </a:cubicBezTo>
                    <a:cubicBezTo>
                      <a:pt x="197" y="109"/>
                      <a:pt x="213" y="125"/>
                      <a:pt x="216" y="127"/>
                    </a:cubicBezTo>
                    <a:cubicBezTo>
                      <a:pt x="229" y="123"/>
                      <a:pt x="244" y="120"/>
                      <a:pt x="261" y="119"/>
                    </a:cubicBezTo>
                    <a:cubicBezTo>
                      <a:pt x="261" y="117"/>
                      <a:pt x="271" y="98"/>
                      <a:pt x="274" y="92"/>
                    </a:cubicBezTo>
                    <a:cubicBezTo>
                      <a:pt x="275" y="90"/>
                      <a:pt x="277" y="88"/>
                      <a:pt x="281" y="89"/>
                    </a:cubicBezTo>
                    <a:cubicBezTo>
                      <a:pt x="281" y="89"/>
                      <a:pt x="281" y="89"/>
                      <a:pt x="321" y="96"/>
                    </a:cubicBezTo>
                    <a:cubicBezTo>
                      <a:pt x="325" y="97"/>
                      <a:pt x="326" y="100"/>
                      <a:pt x="328" y="102"/>
                    </a:cubicBezTo>
                    <a:cubicBezTo>
                      <a:pt x="327" y="108"/>
                      <a:pt x="329" y="129"/>
                      <a:pt x="331" y="132"/>
                    </a:cubicBezTo>
                    <a:cubicBezTo>
                      <a:pt x="344" y="138"/>
                      <a:pt x="357" y="147"/>
                      <a:pt x="369" y="155"/>
                    </a:cubicBezTo>
                    <a:cubicBezTo>
                      <a:pt x="372" y="154"/>
                      <a:pt x="392" y="145"/>
                      <a:pt x="396" y="144"/>
                    </a:cubicBezTo>
                    <a:cubicBezTo>
                      <a:pt x="399" y="142"/>
                      <a:pt x="403" y="143"/>
                      <a:pt x="404" y="145"/>
                    </a:cubicBezTo>
                    <a:cubicBezTo>
                      <a:pt x="406" y="147"/>
                      <a:pt x="429" y="177"/>
                      <a:pt x="431" y="177"/>
                    </a:cubicBezTo>
                    <a:cubicBezTo>
                      <a:pt x="433" y="180"/>
                      <a:pt x="432" y="184"/>
                      <a:pt x="432" y="186"/>
                    </a:cubicBezTo>
                    <a:cubicBezTo>
                      <a:pt x="429" y="189"/>
                      <a:pt x="415" y="208"/>
                      <a:pt x="415" y="212"/>
                    </a:cubicBezTo>
                    <a:cubicBezTo>
                      <a:pt x="420" y="225"/>
                      <a:pt x="426" y="239"/>
                      <a:pt x="429" y="254"/>
                    </a:cubicBezTo>
                    <a:cubicBezTo>
                      <a:pt x="433" y="255"/>
                      <a:pt x="453" y="260"/>
                      <a:pt x="457" y="261"/>
                    </a:cubicBezTo>
                    <a:cubicBezTo>
                      <a:pt x="460" y="264"/>
                      <a:pt x="462" y="266"/>
                      <a:pt x="464" y="269"/>
                    </a:cubicBezTo>
                    <a:cubicBezTo>
                      <a:pt x="463" y="271"/>
                      <a:pt x="462" y="310"/>
                      <a:pt x="462" y="310"/>
                    </a:cubicBezTo>
                    <a:cubicBezTo>
                      <a:pt x="461" y="314"/>
                      <a:pt x="459" y="318"/>
                      <a:pt x="457" y="317"/>
                    </a:cubicBezTo>
                    <a:cubicBezTo>
                      <a:pt x="452" y="319"/>
                      <a:pt x="433" y="325"/>
                      <a:pt x="428" y="327"/>
                    </a:cubicBezTo>
                    <a:cubicBezTo>
                      <a:pt x="426" y="341"/>
                      <a:pt x="419" y="356"/>
                      <a:pt x="412" y="370"/>
                    </a:cubicBezTo>
                    <a:cubicBezTo>
                      <a:pt x="414" y="372"/>
                      <a:pt x="427" y="389"/>
                      <a:pt x="428" y="393"/>
                    </a:cubicBezTo>
                    <a:cubicBezTo>
                      <a:pt x="430" y="396"/>
                      <a:pt x="431" y="400"/>
                      <a:pt x="429" y="402"/>
                    </a:cubicBezTo>
                    <a:cubicBezTo>
                      <a:pt x="427" y="404"/>
                      <a:pt x="403" y="433"/>
                      <a:pt x="402" y="435"/>
                    </a:cubicBezTo>
                    <a:cubicBezTo>
                      <a:pt x="400" y="438"/>
                      <a:pt x="396" y="437"/>
                      <a:pt x="394" y="437"/>
                    </a:cubicBezTo>
                    <a:cubicBezTo>
                      <a:pt x="388" y="434"/>
                      <a:pt x="369" y="426"/>
                      <a:pt x="367" y="424"/>
                    </a:cubicBezTo>
                    <a:cubicBezTo>
                      <a:pt x="355" y="434"/>
                      <a:pt x="342" y="440"/>
                      <a:pt x="326" y="446"/>
                    </a:cubicBezTo>
                    <a:cubicBezTo>
                      <a:pt x="328" y="450"/>
                      <a:pt x="324" y="472"/>
                      <a:pt x="325" y="477"/>
                    </a:cubicBezTo>
                    <a:cubicBezTo>
                      <a:pt x="324" y="479"/>
                      <a:pt x="322" y="482"/>
                      <a:pt x="317" y="484"/>
                    </a:cubicBezTo>
                    <a:cubicBezTo>
                      <a:pt x="315" y="483"/>
                      <a:pt x="279" y="489"/>
                      <a:pt x="277" y="491"/>
                    </a:cubicBezTo>
                    <a:cubicBezTo>
                      <a:pt x="273" y="490"/>
                      <a:pt x="272" y="488"/>
                      <a:pt x="270" y="485"/>
                    </a:cubicBezTo>
                    <a:cubicBezTo>
                      <a:pt x="269" y="481"/>
                      <a:pt x="258" y="462"/>
                      <a:pt x="256" y="458"/>
                    </a:cubicBezTo>
                    <a:cubicBezTo>
                      <a:pt x="250" y="459"/>
                      <a:pt x="242" y="457"/>
                      <a:pt x="234" y="456"/>
                    </a:cubicBezTo>
                    <a:cubicBezTo>
                      <a:pt x="226" y="454"/>
                      <a:pt x="220" y="453"/>
                      <a:pt x="213" y="450"/>
                    </a:cubicBezTo>
                    <a:cubicBezTo>
                      <a:pt x="210" y="453"/>
                      <a:pt x="195" y="467"/>
                      <a:pt x="190" y="471"/>
                    </a:cubicBezTo>
                    <a:cubicBezTo>
                      <a:pt x="190" y="475"/>
                      <a:pt x="186" y="474"/>
                      <a:pt x="182" y="473"/>
                    </a:cubicBezTo>
                    <a:cubicBezTo>
                      <a:pt x="182" y="471"/>
                      <a:pt x="149" y="453"/>
                      <a:pt x="147" y="452"/>
                    </a:cubicBezTo>
                    <a:cubicBezTo>
                      <a:pt x="143" y="449"/>
                      <a:pt x="144" y="445"/>
                      <a:pt x="144" y="443"/>
                    </a:cubicBezTo>
                    <a:cubicBezTo>
                      <a:pt x="145" y="439"/>
                      <a:pt x="151" y="418"/>
                      <a:pt x="152" y="414"/>
                    </a:cubicBezTo>
                    <a:cubicBezTo>
                      <a:pt x="141" y="403"/>
                      <a:pt x="131" y="393"/>
                      <a:pt x="123" y="379"/>
                    </a:cubicBezTo>
                    <a:cubicBezTo>
                      <a:pt x="119" y="380"/>
                      <a:pt x="98" y="381"/>
                      <a:pt x="94" y="382"/>
                    </a:cubicBezTo>
                    <a:cubicBezTo>
                      <a:pt x="90" y="381"/>
                      <a:pt x="88" y="381"/>
                      <a:pt x="87" y="377"/>
                    </a:cubicBezTo>
                    <a:cubicBezTo>
                      <a:pt x="85" y="374"/>
                      <a:pt x="73" y="339"/>
                      <a:pt x="73" y="337"/>
                    </a:cubicBezTo>
                    <a:cubicBezTo>
                      <a:pt x="72" y="334"/>
                      <a:pt x="72" y="330"/>
                      <a:pt x="75" y="329"/>
                    </a:cubicBezTo>
                    <a:cubicBezTo>
                      <a:pt x="80" y="325"/>
                      <a:pt x="96" y="314"/>
                      <a:pt x="98" y="312"/>
                    </a:cubicBezTo>
                    <a:cubicBezTo>
                      <a:pt x="98" y="308"/>
                      <a:pt x="98" y="304"/>
                      <a:pt x="9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5" y="420"/>
                      <a:pt x="93" y="526"/>
                      <a:pt x="217" y="549"/>
                    </a:cubicBezTo>
                    <a:cubicBezTo>
                      <a:pt x="362" y="575"/>
                      <a:pt x="500" y="480"/>
                      <a:pt x="527" y="335"/>
                    </a:cubicBezTo>
                    <a:cubicBezTo>
                      <a:pt x="553" y="191"/>
                      <a:pt x="457" y="52"/>
                      <a:pt x="31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7" name="Freeform 7"/>
              <p:cNvSpPr>
                <a:spLocks/>
              </p:cNvSpPr>
              <p:nvPr/>
            </p:nvSpPr>
            <p:spPr bwMode="auto">
              <a:xfrm>
                <a:off x="1595" y="332"/>
                <a:ext cx="2566" cy="2396"/>
              </a:xfrm>
              <a:custGeom>
                <a:avLst/>
                <a:gdLst>
                  <a:gd name="T0" fmla="*/ 1071 w 1083"/>
                  <a:gd name="T1" fmla="*/ 545 h 1012"/>
                  <a:gd name="T2" fmla="*/ 946 w 1083"/>
                  <a:gd name="T3" fmla="*/ 404 h 1012"/>
                  <a:gd name="T4" fmla="*/ 883 w 1083"/>
                  <a:gd name="T5" fmla="*/ 377 h 1012"/>
                  <a:gd name="T6" fmla="*/ 863 w 1083"/>
                  <a:gd name="T7" fmla="*/ 363 h 1012"/>
                  <a:gd name="T8" fmla="*/ 851 w 1083"/>
                  <a:gd name="T9" fmla="*/ 352 h 1012"/>
                  <a:gd name="T10" fmla="*/ 928 w 1083"/>
                  <a:gd name="T11" fmla="*/ 199 h 1012"/>
                  <a:gd name="T12" fmla="*/ 929 w 1083"/>
                  <a:gd name="T13" fmla="*/ 94 h 1012"/>
                  <a:gd name="T14" fmla="*/ 927 w 1083"/>
                  <a:gd name="T15" fmla="*/ 86 h 1012"/>
                  <a:gd name="T16" fmla="*/ 840 w 1083"/>
                  <a:gd name="T17" fmla="*/ 10 h 1012"/>
                  <a:gd name="T18" fmla="*/ 746 w 1083"/>
                  <a:gd name="T19" fmla="*/ 17 h 1012"/>
                  <a:gd name="T20" fmla="*/ 685 w 1083"/>
                  <a:gd name="T21" fmla="*/ 95 h 1012"/>
                  <a:gd name="T22" fmla="*/ 684 w 1083"/>
                  <a:gd name="T23" fmla="*/ 98 h 1012"/>
                  <a:gd name="T24" fmla="*/ 688 w 1083"/>
                  <a:gd name="T25" fmla="*/ 209 h 1012"/>
                  <a:gd name="T26" fmla="*/ 760 w 1083"/>
                  <a:gd name="T27" fmla="*/ 349 h 1012"/>
                  <a:gd name="T28" fmla="*/ 750 w 1083"/>
                  <a:gd name="T29" fmla="*/ 359 h 1012"/>
                  <a:gd name="T30" fmla="*/ 731 w 1083"/>
                  <a:gd name="T31" fmla="*/ 374 h 1012"/>
                  <a:gd name="T32" fmla="*/ 669 w 1083"/>
                  <a:gd name="T33" fmla="*/ 404 h 1012"/>
                  <a:gd name="T34" fmla="*/ 545 w 1083"/>
                  <a:gd name="T35" fmla="*/ 531 h 1012"/>
                  <a:gd name="T36" fmla="*/ 479 w 1083"/>
                  <a:gd name="T37" fmla="*/ 499 h 1012"/>
                  <a:gd name="T38" fmla="*/ 452 w 1083"/>
                  <a:gd name="T39" fmla="*/ 480 h 1012"/>
                  <a:gd name="T40" fmla="*/ 436 w 1083"/>
                  <a:gd name="T41" fmla="*/ 465 h 1012"/>
                  <a:gd name="T42" fmla="*/ 541 w 1083"/>
                  <a:gd name="T43" fmla="*/ 257 h 1012"/>
                  <a:gd name="T44" fmla="*/ 543 w 1083"/>
                  <a:gd name="T45" fmla="*/ 131 h 1012"/>
                  <a:gd name="T46" fmla="*/ 543 w 1083"/>
                  <a:gd name="T47" fmla="*/ 127 h 1012"/>
                  <a:gd name="T48" fmla="*/ 542 w 1083"/>
                  <a:gd name="T49" fmla="*/ 114 h 1012"/>
                  <a:gd name="T50" fmla="*/ 538 w 1083"/>
                  <a:gd name="T51" fmla="*/ 99 h 1012"/>
                  <a:gd name="T52" fmla="*/ 421 w 1083"/>
                  <a:gd name="T53" fmla="*/ 4 h 1012"/>
                  <a:gd name="T54" fmla="*/ 292 w 1083"/>
                  <a:gd name="T55" fmla="*/ 14 h 1012"/>
                  <a:gd name="T56" fmla="*/ 208 w 1083"/>
                  <a:gd name="T57" fmla="*/ 120 h 1012"/>
                  <a:gd name="T58" fmla="*/ 213 w 1083"/>
                  <a:gd name="T59" fmla="*/ 271 h 1012"/>
                  <a:gd name="T60" fmla="*/ 311 w 1083"/>
                  <a:gd name="T61" fmla="*/ 462 h 1012"/>
                  <a:gd name="T62" fmla="*/ 297 w 1083"/>
                  <a:gd name="T63" fmla="*/ 475 h 1012"/>
                  <a:gd name="T64" fmla="*/ 272 w 1083"/>
                  <a:gd name="T65" fmla="*/ 496 h 1012"/>
                  <a:gd name="T66" fmla="*/ 188 w 1083"/>
                  <a:gd name="T67" fmla="*/ 536 h 1012"/>
                  <a:gd name="T68" fmla="*/ 16 w 1083"/>
                  <a:gd name="T69" fmla="*/ 729 h 1012"/>
                  <a:gd name="T70" fmla="*/ 0 w 1083"/>
                  <a:gd name="T71" fmla="*/ 970 h 1012"/>
                  <a:gd name="T72" fmla="*/ 377 w 1083"/>
                  <a:gd name="T73" fmla="*/ 1012 h 1012"/>
                  <a:gd name="T74" fmla="*/ 484 w 1083"/>
                  <a:gd name="T75" fmla="*/ 1008 h 1012"/>
                  <a:gd name="T76" fmla="*/ 422 w 1083"/>
                  <a:gd name="T77" fmla="*/ 834 h 1012"/>
                  <a:gd name="T78" fmla="*/ 281 w 1083"/>
                  <a:gd name="T79" fmla="*/ 834 h 1012"/>
                  <a:gd name="T80" fmla="*/ 206 w 1083"/>
                  <a:gd name="T81" fmla="*/ 898 h 1012"/>
                  <a:gd name="T82" fmla="*/ 130 w 1083"/>
                  <a:gd name="T83" fmla="*/ 822 h 1012"/>
                  <a:gd name="T84" fmla="*/ 206 w 1083"/>
                  <a:gd name="T85" fmla="*/ 746 h 1012"/>
                  <a:gd name="T86" fmla="*/ 281 w 1083"/>
                  <a:gd name="T87" fmla="*/ 810 h 1012"/>
                  <a:gd name="T88" fmla="*/ 422 w 1083"/>
                  <a:gd name="T89" fmla="*/ 810 h 1012"/>
                  <a:gd name="T90" fmla="*/ 731 w 1083"/>
                  <a:gd name="T91" fmla="*/ 512 h 1012"/>
                  <a:gd name="T92" fmla="*/ 1028 w 1083"/>
                  <a:gd name="T93" fmla="*/ 733 h 1012"/>
                  <a:gd name="T94" fmla="*/ 1083 w 1083"/>
                  <a:gd name="T95" fmla="*/ 722 h 1012"/>
                  <a:gd name="T96" fmla="*/ 1071 w 1083"/>
                  <a:gd name="T97" fmla="*/ 545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83" h="1012">
                    <a:moveTo>
                      <a:pt x="1071" y="545"/>
                    </a:moveTo>
                    <a:cubicBezTo>
                      <a:pt x="1067" y="474"/>
                      <a:pt x="1013" y="416"/>
                      <a:pt x="946" y="404"/>
                    </a:cubicBezTo>
                    <a:cubicBezTo>
                      <a:pt x="922" y="399"/>
                      <a:pt x="901" y="391"/>
                      <a:pt x="883" y="377"/>
                    </a:cubicBezTo>
                    <a:cubicBezTo>
                      <a:pt x="877" y="372"/>
                      <a:pt x="871" y="368"/>
                      <a:pt x="863" y="363"/>
                    </a:cubicBezTo>
                    <a:cubicBezTo>
                      <a:pt x="859" y="359"/>
                      <a:pt x="855" y="356"/>
                      <a:pt x="851" y="352"/>
                    </a:cubicBezTo>
                    <a:cubicBezTo>
                      <a:pt x="894" y="327"/>
                      <a:pt x="925" y="268"/>
                      <a:pt x="928" y="199"/>
                    </a:cubicBezTo>
                    <a:cubicBezTo>
                      <a:pt x="930" y="180"/>
                      <a:pt x="933" y="119"/>
                      <a:pt x="929" y="94"/>
                    </a:cubicBezTo>
                    <a:cubicBezTo>
                      <a:pt x="928" y="91"/>
                      <a:pt x="928" y="89"/>
                      <a:pt x="927" y="86"/>
                    </a:cubicBezTo>
                    <a:cubicBezTo>
                      <a:pt x="918" y="46"/>
                      <a:pt x="883" y="14"/>
                      <a:pt x="840" y="10"/>
                    </a:cubicBezTo>
                    <a:cubicBezTo>
                      <a:pt x="813" y="7"/>
                      <a:pt x="778" y="7"/>
                      <a:pt x="746" y="17"/>
                    </a:cubicBezTo>
                    <a:cubicBezTo>
                      <a:pt x="702" y="32"/>
                      <a:pt x="689" y="73"/>
                      <a:pt x="685" y="95"/>
                    </a:cubicBezTo>
                    <a:cubicBezTo>
                      <a:pt x="685" y="96"/>
                      <a:pt x="684" y="97"/>
                      <a:pt x="684" y="98"/>
                    </a:cubicBezTo>
                    <a:cubicBezTo>
                      <a:pt x="677" y="126"/>
                      <a:pt x="686" y="202"/>
                      <a:pt x="688" y="209"/>
                    </a:cubicBezTo>
                    <a:cubicBezTo>
                      <a:pt x="693" y="273"/>
                      <a:pt x="721" y="325"/>
                      <a:pt x="760" y="349"/>
                    </a:cubicBezTo>
                    <a:cubicBezTo>
                      <a:pt x="757" y="353"/>
                      <a:pt x="753" y="357"/>
                      <a:pt x="750" y="359"/>
                    </a:cubicBezTo>
                    <a:cubicBezTo>
                      <a:pt x="743" y="365"/>
                      <a:pt x="737" y="370"/>
                      <a:pt x="731" y="374"/>
                    </a:cubicBezTo>
                    <a:cubicBezTo>
                      <a:pt x="714" y="389"/>
                      <a:pt x="694" y="396"/>
                      <a:pt x="669" y="404"/>
                    </a:cubicBezTo>
                    <a:cubicBezTo>
                      <a:pt x="607" y="422"/>
                      <a:pt x="557" y="468"/>
                      <a:pt x="545" y="531"/>
                    </a:cubicBezTo>
                    <a:cubicBezTo>
                      <a:pt x="521" y="524"/>
                      <a:pt x="499" y="514"/>
                      <a:pt x="479" y="499"/>
                    </a:cubicBezTo>
                    <a:cubicBezTo>
                      <a:pt x="471" y="493"/>
                      <a:pt x="462" y="487"/>
                      <a:pt x="452" y="480"/>
                    </a:cubicBezTo>
                    <a:cubicBezTo>
                      <a:pt x="446" y="475"/>
                      <a:pt x="441" y="470"/>
                      <a:pt x="436" y="465"/>
                    </a:cubicBezTo>
                    <a:cubicBezTo>
                      <a:pt x="494" y="432"/>
                      <a:pt x="537" y="351"/>
                      <a:pt x="541" y="257"/>
                    </a:cubicBezTo>
                    <a:cubicBezTo>
                      <a:pt x="543" y="234"/>
                      <a:pt x="546" y="170"/>
                      <a:pt x="543" y="131"/>
                    </a:cubicBezTo>
                    <a:cubicBezTo>
                      <a:pt x="543" y="130"/>
                      <a:pt x="543" y="128"/>
                      <a:pt x="543" y="127"/>
                    </a:cubicBezTo>
                    <a:cubicBezTo>
                      <a:pt x="543" y="122"/>
                      <a:pt x="542" y="118"/>
                      <a:pt x="542" y="114"/>
                    </a:cubicBezTo>
                    <a:cubicBezTo>
                      <a:pt x="541" y="107"/>
                      <a:pt x="539" y="103"/>
                      <a:pt x="538" y="99"/>
                    </a:cubicBezTo>
                    <a:cubicBezTo>
                      <a:pt x="522" y="48"/>
                      <a:pt x="477" y="9"/>
                      <a:pt x="421" y="4"/>
                    </a:cubicBezTo>
                    <a:cubicBezTo>
                      <a:pt x="384" y="0"/>
                      <a:pt x="335" y="0"/>
                      <a:pt x="292" y="14"/>
                    </a:cubicBezTo>
                    <a:cubicBezTo>
                      <a:pt x="231" y="34"/>
                      <a:pt x="213" y="89"/>
                      <a:pt x="208" y="120"/>
                    </a:cubicBezTo>
                    <a:cubicBezTo>
                      <a:pt x="198" y="159"/>
                      <a:pt x="210" y="261"/>
                      <a:pt x="213" y="271"/>
                    </a:cubicBezTo>
                    <a:cubicBezTo>
                      <a:pt x="220" y="357"/>
                      <a:pt x="258" y="429"/>
                      <a:pt x="311" y="462"/>
                    </a:cubicBezTo>
                    <a:cubicBezTo>
                      <a:pt x="307" y="467"/>
                      <a:pt x="302" y="472"/>
                      <a:pt x="297" y="475"/>
                    </a:cubicBezTo>
                    <a:cubicBezTo>
                      <a:pt x="289" y="483"/>
                      <a:pt x="280" y="489"/>
                      <a:pt x="272" y="496"/>
                    </a:cubicBezTo>
                    <a:cubicBezTo>
                      <a:pt x="248" y="516"/>
                      <a:pt x="222" y="526"/>
                      <a:pt x="188" y="536"/>
                    </a:cubicBezTo>
                    <a:cubicBezTo>
                      <a:pt x="97" y="562"/>
                      <a:pt x="24" y="632"/>
                      <a:pt x="16" y="729"/>
                    </a:cubicBezTo>
                    <a:cubicBezTo>
                      <a:pt x="16" y="729"/>
                      <a:pt x="16" y="729"/>
                      <a:pt x="0" y="970"/>
                    </a:cubicBezTo>
                    <a:cubicBezTo>
                      <a:pt x="0" y="970"/>
                      <a:pt x="157" y="1012"/>
                      <a:pt x="377" y="1012"/>
                    </a:cubicBezTo>
                    <a:cubicBezTo>
                      <a:pt x="414" y="1012"/>
                      <a:pt x="450" y="1010"/>
                      <a:pt x="484" y="1008"/>
                    </a:cubicBezTo>
                    <a:cubicBezTo>
                      <a:pt x="447" y="959"/>
                      <a:pt x="424" y="900"/>
                      <a:pt x="422" y="834"/>
                    </a:cubicBezTo>
                    <a:cubicBezTo>
                      <a:pt x="281" y="834"/>
                      <a:pt x="281" y="834"/>
                      <a:pt x="281" y="834"/>
                    </a:cubicBezTo>
                    <a:cubicBezTo>
                      <a:pt x="275" y="871"/>
                      <a:pt x="244" y="898"/>
                      <a:pt x="206" y="898"/>
                    </a:cubicBezTo>
                    <a:cubicBezTo>
                      <a:pt x="164" y="898"/>
                      <a:pt x="130" y="864"/>
                      <a:pt x="130" y="822"/>
                    </a:cubicBezTo>
                    <a:cubicBezTo>
                      <a:pt x="130" y="780"/>
                      <a:pt x="164" y="746"/>
                      <a:pt x="206" y="746"/>
                    </a:cubicBezTo>
                    <a:cubicBezTo>
                      <a:pt x="244" y="746"/>
                      <a:pt x="275" y="774"/>
                      <a:pt x="281" y="810"/>
                    </a:cubicBezTo>
                    <a:cubicBezTo>
                      <a:pt x="422" y="810"/>
                      <a:pt x="422" y="810"/>
                      <a:pt x="422" y="810"/>
                    </a:cubicBezTo>
                    <a:cubicBezTo>
                      <a:pt x="428" y="644"/>
                      <a:pt x="564" y="512"/>
                      <a:pt x="731" y="512"/>
                    </a:cubicBezTo>
                    <a:cubicBezTo>
                      <a:pt x="872" y="512"/>
                      <a:pt x="990" y="605"/>
                      <a:pt x="1028" y="733"/>
                    </a:cubicBezTo>
                    <a:cubicBezTo>
                      <a:pt x="1063" y="727"/>
                      <a:pt x="1083" y="722"/>
                      <a:pt x="1083" y="722"/>
                    </a:cubicBezTo>
                    <a:lnTo>
                      <a:pt x="1071" y="5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128" name="Group 4"/>
          <p:cNvGrpSpPr/>
          <p:nvPr/>
        </p:nvGrpSpPr>
        <p:grpSpPr>
          <a:xfrm>
            <a:off x="715050" y="1464266"/>
            <a:ext cx="569796" cy="565859"/>
            <a:chOff x="1956890" y="1885950"/>
            <a:chExt cx="952500" cy="952500"/>
          </a:xfrm>
        </p:grpSpPr>
        <p:sp>
          <p:nvSpPr>
            <p:cNvPr id="129" name="Oval 5"/>
            <p:cNvSpPr/>
            <p:nvPr/>
          </p:nvSpPr>
          <p:spPr>
            <a:xfrm>
              <a:off x="1956890" y="188595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0" name="Freeform 5"/>
            <p:cNvSpPr>
              <a:spLocks noEditPoints="1"/>
            </p:cNvSpPr>
            <p:nvPr/>
          </p:nvSpPr>
          <p:spPr bwMode="auto">
            <a:xfrm>
              <a:off x="2217574" y="2149477"/>
              <a:ext cx="422273" cy="422273"/>
            </a:xfrm>
            <a:custGeom>
              <a:avLst/>
              <a:gdLst>
                <a:gd name="T0" fmla="*/ 81 w 240"/>
                <a:gd name="T1" fmla="*/ 103 h 240"/>
                <a:gd name="T2" fmla="*/ 12 w 240"/>
                <a:gd name="T3" fmla="*/ 35 h 240"/>
                <a:gd name="T4" fmla="*/ 12 w 240"/>
                <a:gd name="T5" fmla="*/ 26 h 240"/>
                <a:gd name="T6" fmla="*/ 21 w 240"/>
                <a:gd name="T7" fmla="*/ 26 h 240"/>
                <a:gd name="T8" fmla="*/ 89 w 240"/>
                <a:gd name="T9" fmla="*/ 96 h 240"/>
                <a:gd name="T10" fmla="*/ 94 w 240"/>
                <a:gd name="T11" fmla="*/ 90 h 240"/>
                <a:gd name="T12" fmla="*/ 26 w 240"/>
                <a:gd name="T13" fmla="*/ 22 h 240"/>
                <a:gd name="T14" fmla="*/ 26 w 240"/>
                <a:gd name="T15" fmla="*/ 13 h 240"/>
                <a:gd name="T16" fmla="*/ 34 w 240"/>
                <a:gd name="T17" fmla="*/ 13 h 240"/>
                <a:gd name="T18" fmla="*/ 103 w 240"/>
                <a:gd name="T19" fmla="*/ 82 h 240"/>
                <a:gd name="T20" fmla="*/ 111 w 240"/>
                <a:gd name="T21" fmla="*/ 74 h 240"/>
                <a:gd name="T22" fmla="*/ 46 w 240"/>
                <a:gd name="T23" fmla="*/ 8 h 240"/>
                <a:gd name="T24" fmla="*/ 12 w 240"/>
                <a:gd name="T25" fmla="*/ 11 h 240"/>
                <a:gd name="T26" fmla="*/ 9 w 240"/>
                <a:gd name="T27" fmla="*/ 44 h 240"/>
                <a:gd name="T28" fmla="*/ 75 w 240"/>
                <a:gd name="T29" fmla="*/ 110 h 240"/>
                <a:gd name="T30" fmla="*/ 81 w 240"/>
                <a:gd name="T31" fmla="*/ 103 h 240"/>
                <a:gd name="T32" fmla="*/ 81 w 240"/>
                <a:gd name="T33" fmla="*/ 103 h 240"/>
                <a:gd name="T34" fmla="*/ 239 w 240"/>
                <a:gd name="T35" fmla="*/ 227 h 240"/>
                <a:gd name="T36" fmla="*/ 220 w 240"/>
                <a:gd name="T37" fmla="*/ 199 h 240"/>
                <a:gd name="T38" fmla="*/ 214 w 240"/>
                <a:gd name="T39" fmla="*/ 201 h 240"/>
                <a:gd name="T40" fmla="*/ 214 w 240"/>
                <a:gd name="T41" fmla="*/ 200 h 240"/>
                <a:gd name="T42" fmla="*/ 156 w 240"/>
                <a:gd name="T43" fmla="*/ 142 h 240"/>
                <a:gd name="T44" fmla="*/ 143 w 240"/>
                <a:gd name="T45" fmla="*/ 156 h 240"/>
                <a:gd name="T46" fmla="*/ 200 w 240"/>
                <a:gd name="T47" fmla="*/ 214 h 240"/>
                <a:gd name="T48" fmla="*/ 202 w 240"/>
                <a:gd name="T49" fmla="*/ 215 h 240"/>
                <a:gd name="T50" fmla="*/ 199 w 240"/>
                <a:gd name="T51" fmla="*/ 219 h 240"/>
                <a:gd name="T52" fmla="*/ 228 w 240"/>
                <a:gd name="T53" fmla="*/ 239 h 240"/>
                <a:gd name="T54" fmla="*/ 234 w 240"/>
                <a:gd name="T55" fmla="*/ 234 h 240"/>
                <a:gd name="T56" fmla="*/ 239 w 240"/>
                <a:gd name="T57" fmla="*/ 227 h 240"/>
                <a:gd name="T58" fmla="*/ 172 w 240"/>
                <a:gd name="T59" fmla="*/ 115 h 240"/>
                <a:gd name="T60" fmla="*/ 215 w 240"/>
                <a:gd name="T61" fmla="*/ 100 h 240"/>
                <a:gd name="T62" fmla="*/ 224 w 240"/>
                <a:gd name="T63" fmla="*/ 36 h 240"/>
                <a:gd name="T64" fmla="*/ 186 w 240"/>
                <a:gd name="T65" fmla="*/ 74 h 240"/>
                <a:gd name="T66" fmla="*/ 168 w 240"/>
                <a:gd name="T67" fmla="*/ 56 h 240"/>
                <a:gd name="T68" fmla="*/ 205 w 240"/>
                <a:gd name="T69" fmla="*/ 18 h 240"/>
                <a:gd name="T70" fmla="*/ 142 w 240"/>
                <a:gd name="T71" fmla="*/ 26 h 240"/>
                <a:gd name="T72" fmla="*/ 127 w 240"/>
                <a:gd name="T73" fmla="*/ 69 h 240"/>
                <a:gd name="T74" fmla="*/ 121 w 240"/>
                <a:gd name="T75" fmla="*/ 75 h 240"/>
                <a:gd name="T76" fmla="*/ 21 w 240"/>
                <a:gd name="T77" fmla="*/ 175 h 240"/>
                <a:gd name="T78" fmla="*/ 21 w 240"/>
                <a:gd name="T79" fmla="*/ 222 h 240"/>
                <a:gd name="T80" fmla="*/ 67 w 240"/>
                <a:gd name="T81" fmla="*/ 222 h 240"/>
                <a:gd name="T82" fmla="*/ 167 w 240"/>
                <a:gd name="T83" fmla="*/ 121 h 240"/>
                <a:gd name="T84" fmla="*/ 172 w 240"/>
                <a:gd name="T85" fmla="*/ 115 h 240"/>
                <a:gd name="T86" fmla="*/ 55 w 240"/>
                <a:gd name="T87" fmla="*/ 202 h 240"/>
                <a:gd name="T88" fmla="*/ 40 w 240"/>
                <a:gd name="T89" fmla="*/ 202 h 240"/>
                <a:gd name="T90" fmla="*/ 40 w 240"/>
                <a:gd name="T91" fmla="*/ 188 h 240"/>
                <a:gd name="T92" fmla="*/ 55 w 240"/>
                <a:gd name="T93" fmla="*/ 188 h 240"/>
                <a:gd name="T94" fmla="*/ 55 w 240"/>
                <a:gd name="T95" fmla="*/ 20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0" h="240">
                  <a:moveTo>
                    <a:pt x="81" y="103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9" y="33"/>
                    <a:pt x="9" y="30"/>
                    <a:pt x="12" y="26"/>
                  </a:cubicBezTo>
                  <a:cubicBezTo>
                    <a:pt x="14" y="24"/>
                    <a:pt x="18" y="24"/>
                    <a:pt x="21" y="2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19"/>
                    <a:pt x="24" y="15"/>
                    <a:pt x="26" y="13"/>
                  </a:cubicBezTo>
                  <a:cubicBezTo>
                    <a:pt x="29" y="10"/>
                    <a:pt x="32" y="10"/>
                    <a:pt x="34" y="13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7" y="0"/>
                    <a:pt x="22" y="1"/>
                    <a:pt x="12" y="11"/>
                  </a:cubicBezTo>
                  <a:cubicBezTo>
                    <a:pt x="3" y="22"/>
                    <a:pt x="0" y="36"/>
                    <a:pt x="9" y="44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03"/>
                    <a:pt x="81" y="103"/>
                    <a:pt x="81" y="103"/>
                  </a:cubicBezTo>
                  <a:close/>
                  <a:moveTo>
                    <a:pt x="239" y="227"/>
                  </a:moveTo>
                  <a:cubicBezTo>
                    <a:pt x="220" y="199"/>
                    <a:pt x="220" y="199"/>
                    <a:pt x="220" y="199"/>
                  </a:cubicBezTo>
                  <a:cubicBezTo>
                    <a:pt x="219" y="198"/>
                    <a:pt x="217" y="199"/>
                    <a:pt x="214" y="201"/>
                  </a:cubicBezTo>
                  <a:cubicBezTo>
                    <a:pt x="214" y="201"/>
                    <a:pt x="214" y="201"/>
                    <a:pt x="214" y="20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0" y="215"/>
                    <a:pt x="200" y="215"/>
                    <a:pt x="202" y="215"/>
                  </a:cubicBezTo>
                  <a:cubicBezTo>
                    <a:pt x="199" y="217"/>
                    <a:pt x="198" y="219"/>
                    <a:pt x="199" y="219"/>
                  </a:cubicBezTo>
                  <a:cubicBezTo>
                    <a:pt x="228" y="239"/>
                    <a:pt x="228" y="239"/>
                    <a:pt x="228" y="239"/>
                  </a:cubicBezTo>
                  <a:cubicBezTo>
                    <a:pt x="229" y="240"/>
                    <a:pt x="232" y="237"/>
                    <a:pt x="234" y="234"/>
                  </a:cubicBezTo>
                  <a:cubicBezTo>
                    <a:pt x="238" y="232"/>
                    <a:pt x="240" y="228"/>
                    <a:pt x="239" y="227"/>
                  </a:cubicBezTo>
                  <a:close/>
                  <a:moveTo>
                    <a:pt x="172" y="115"/>
                  </a:moveTo>
                  <a:cubicBezTo>
                    <a:pt x="187" y="117"/>
                    <a:pt x="204" y="111"/>
                    <a:pt x="215" y="100"/>
                  </a:cubicBezTo>
                  <a:cubicBezTo>
                    <a:pt x="233" y="83"/>
                    <a:pt x="236" y="56"/>
                    <a:pt x="224" y="36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186" y="6"/>
                    <a:pt x="160" y="8"/>
                    <a:pt x="142" y="26"/>
                  </a:cubicBezTo>
                  <a:cubicBezTo>
                    <a:pt x="130" y="38"/>
                    <a:pt x="126" y="55"/>
                    <a:pt x="127" y="69"/>
                  </a:cubicBezTo>
                  <a:cubicBezTo>
                    <a:pt x="125" y="72"/>
                    <a:pt x="122" y="73"/>
                    <a:pt x="121" y="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8" y="188"/>
                    <a:pt x="8" y="209"/>
                    <a:pt x="21" y="222"/>
                  </a:cubicBezTo>
                  <a:cubicBezTo>
                    <a:pt x="33" y="234"/>
                    <a:pt x="55" y="234"/>
                    <a:pt x="67" y="2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9" y="119"/>
                    <a:pt x="171" y="117"/>
                    <a:pt x="172" y="115"/>
                  </a:cubicBezTo>
                  <a:close/>
                  <a:moveTo>
                    <a:pt x="55" y="202"/>
                  </a:moveTo>
                  <a:cubicBezTo>
                    <a:pt x="51" y="207"/>
                    <a:pt x="44" y="207"/>
                    <a:pt x="40" y="202"/>
                  </a:cubicBezTo>
                  <a:cubicBezTo>
                    <a:pt x="35" y="199"/>
                    <a:pt x="35" y="192"/>
                    <a:pt x="40" y="188"/>
                  </a:cubicBezTo>
                  <a:cubicBezTo>
                    <a:pt x="44" y="183"/>
                    <a:pt x="51" y="183"/>
                    <a:pt x="55" y="188"/>
                  </a:cubicBezTo>
                  <a:cubicBezTo>
                    <a:pt x="59" y="192"/>
                    <a:pt x="59" y="199"/>
                    <a:pt x="55" y="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31" name="Group 19"/>
          <p:cNvGrpSpPr/>
          <p:nvPr/>
        </p:nvGrpSpPr>
        <p:grpSpPr>
          <a:xfrm>
            <a:off x="6872782" y="1355328"/>
            <a:ext cx="553691" cy="569978"/>
            <a:chOff x="4808704" y="1705700"/>
            <a:chExt cx="952500" cy="952500"/>
          </a:xfrm>
        </p:grpSpPr>
        <p:sp>
          <p:nvSpPr>
            <p:cNvPr id="132" name="Oval 20"/>
            <p:cNvSpPr/>
            <p:nvPr/>
          </p:nvSpPr>
          <p:spPr>
            <a:xfrm>
              <a:off x="4808704" y="170570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33" name="Group 17"/>
            <p:cNvGrpSpPr>
              <a:grpSpLocks noChangeAspect="1"/>
            </p:cNvGrpSpPr>
            <p:nvPr/>
          </p:nvGrpSpPr>
          <p:grpSpPr bwMode="auto">
            <a:xfrm>
              <a:off x="5106988" y="1904945"/>
              <a:ext cx="369778" cy="501567"/>
              <a:chOff x="2591" y="1228"/>
              <a:chExt cx="578" cy="784"/>
            </a:xfrm>
            <a:solidFill>
              <a:schemeClr val="bg1"/>
            </a:solidFill>
          </p:grpSpPr>
          <p:sp>
            <p:nvSpPr>
              <p:cNvPr id="134" name="Freeform 18"/>
              <p:cNvSpPr>
                <a:spLocks/>
              </p:cNvSpPr>
              <p:nvPr/>
            </p:nvSpPr>
            <p:spPr bwMode="auto">
              <a:xfrm>
                <a:off x="2591" y="1263"/>
                <a:ext cx="578" cy="749"/>
              </a:xfrm>
              <a:custGeom>
                <a:avLst/>
                <a:gdLst>
                  <a:gd name="T0" fmla="*/ 237 w 242"/>
                  <a:gd name="T1" fmla="*/ 223 h 314"/>
                  <a:gd name="T2" fmla="*/ 182 w 242"/>
                  <a:gd name="T3" fmla="*/ 161 h 314"/>
                  <a:gd name="T4" fmla="*/ 154 w 242"/>
                  <a:gd name="T5" fmla="*/ 149 h 314"/>
                  <a:gd name="T6" fmla="*/ 145 w 242"/>
                  <a:gd name="T7" fmla="*/ 143 h 314"/>
                  <a:gd name="T8" fmla="*/ 145 w 242"/>
                  <a:gd name="T9" fmla="*/ 143 h 314"/>
                  <a:gd name="T10" fmla="*/ 138 w 242"/>
                  <a:gd name="T11" fmla="*/ 146 h 314"/>
                  <a:gd name="T12" fmla="*/ 124 w 242"/>
                  <a:gd name="T13" fmla="*/ 146 h 314"/>
                  <a:gd name="T14" fmla="*/ 116 w 242"/>
                  <a:gd name="T15" fmla="*/ 140 h 314"/>
                  <a:gd name="T16" fmla="*/ 124 w 242"/>
                  <a:gd name="T17" fmla="*/ 134 h 314"/>
                  <a:gd name="T18" fmla="*/ 138 w 242"/>
                  <a:gd name="T19" fmla="*/ 134 h 314"/>
                  <a:gd name="T20" fmla="*/ 144 w 242"/>
                  <a:gd name="T21" fmla="*/ 136 h 314"/>
                  <a:gd name="T22" fmla="*/ 168 w 242"/>
                  <a:gd name="T23" fmla="*/ 101 h 314"/>
                  <a:gd name="T24" fmla="*/ 164 w 242"/>
                  <a:gd name="T25" fmla="*/ 98 h 314"/>
                  <a:gd name="T26" fmla="*/ 162 w 242"/>
                  <a:gd name="T27" fmla="*/ 90 h 314"/>
                  <a:gd name="T28" fmla="*/ 162 w 242"/>
                  <a:gd name="T29" fmla="*/ 61 h 314"/>
                  <a:gd name="T30" fmla="*/ 164 w 242"/>
                  <a:gd name="T31" fmla="*/ 53 h 314"/>
                  <a:gd name="T32" fmla="*/ 172 w 242"/>
                  <a:gd name="T33" fmla="*/ 48 h 314"/>
                  <a:gd name="T34" fmla="*/ 174 w 242"/>
                  <a:gd name="T35" fmla="*/ 48 h 314"/>
                  <a:gd name="T36" fmla="*/ 175 w 242"/>
                  <a:gd name="T37" fmla="*/ 48 h 314"/>
                  <a:gd name="T38" fmla="*/ 174 w 242"/>
                  <a:gd name="T39" fmla="*/ 25 h 314"/>
                  <a:gd name="T40" fmla="*/ 167 w 242"/>
                  <a:gd name="T41" fmla="*/ 16 h 314"/>
                  <a:gd name="T42" fmla="*/ 150 w 242"/>
                  <a:gd name="T43" fmla="*/ 3 h 314"/>
                  <a:gd name="T44" fmla="*/ 113 w 242"/>
                  <a:gd name="T45" fmla="*/ 4 h 314"/>
                  <a:gd name="T46" fmla="*/ 95 w 242"/>
                  <a:gd name="T47" fmla="*/ 5 h 314"/>
                  <a:gd name="T48" fmla="*/ 86 w 242"/>
                  <a:gd name="T49" fmla="*/ 6 h 314"/>
                  <a:gd name="T50" fmla="*/ 67 w 242"/>
                  <a:gd name="T51" fmla="*/ 27 h 314"/>
                  <a:gd name="T52" fmla="*/ 67 w 242"/>
                  <a:gd name="T53" fmla="*/ 62 h 314"/>
                  <a:gd name="T54" fmla="*/ 68 w 242"/>
                  <a:gd name="T55" fmla="*/ 62 h 314"/>
                  <a:gd name="T56" fmla="*/ 72 w 242"/>
                  <a:gd name="T57" fmla="*/ 65 h 314"/>
                  <a:gd name="T58" fmla="*/ 73 w 242"/>
                  <a:gd name="T59" fmla="*/ 68 h 314"/>
                  <a:gd name="T60" fmla="*/ 73 w 242"/>
                  <a:gd name="T61" fmla="*/ 82 h 314"/>
                  <a:gd name="T62" fmla="*/ 72 w 242"/>
                  <a:gd name="T63" fmla="*/ 85 h 314"/>
                  <a:gd name="T64" fmla="*/ 70 w 242"/>
                  <a:gd name="T65" fmla="*/ 88 h 314"/>
                  <a:gd name="T66" fmla="*/ 100 w 242"/>
                  <a:gd name="T67" fmla="*/ 137 h 314"/>
                  <a:gd name="T68" fmla="*/ 96 w 242"/>
                  <a:gd name="T69" fmla="*/ 141 h 314"/>
                  <a:gd name="T70" fmla="*/ 87 w 242"/>
                  <a:gd name="T71" fmla="*/ 148 h 314"/>
                  <a:gd name="T72" fmla="*/ 60 w 242"/>
                  <a:gd name="T73" fmla="*/ 161 h 314"/>
                  <a:gd name="T74" fmla="*/ 5 w 242"/>
                  <a:gd name="T75" fmla="*/ 223 h 314"/>
                  <a:gd name="T76" fmla="*/ 0 w 242"/>
                  <a:gd name="T77" fmla="*/ 301 h 314"/>
                  <a:gd name="T78" fmla="*/ 121 w 242"/>
                  <a:gd name="T79" fmla="*/ 314 h 314"/>
                  <a:gd name="T80" fmla="*/ 242 w 242"/>
                  <a:gd name="T81" fmla="*/ 301 h 314"/>
                  <a:gd name="T82" fmla="*/ 237 w 242"/>
                  <a:gd name="T83" fmla="*/ 22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2" h="314">
                    <a:moveTo>
                      <a:pt x="237" y="223"/>
                    </a:moveTo>
                    <a:cubicBezTo>
                      <a:pt x="235" y="191"/>
                      <a:pt x="211" y="166"/>
                      <a:pt x="182" y="161"/>
                    </a:cubicBezTo>
                    <a:cubicBezTo>
                      <a:pt x="171" y="159"/>
                      <a:pt x="162" y="155"/>
                      <a:pt x="154" y="149"/>
                    </a:cubicBezTo>
                    <a:cubicBezTo>
                      <a:pt x="152" y="147"/>
                      <a:pt x="149" y="145"/>
                      <a:pt x="145" y="143"/>
                    </a:cubicBezTo>
                    <a:cubicBezTo>
                      <a:pt x="145" y="143"/>
                      <a:pt x="145" y="143"/>
                      <a:pt x="145" y="143"/>
                    </a:cubicBezTo>
                    <a:cubicBezTo>
                      <a:pt x="144" y="145"/>
                      <a:pt x="142" y="146"/>
                      <a:pt x="138" y="146"/>
                    </a:cubicBezTo>
                    <a:cubicBezTo>
                      <a:pt x="138" y="146"/>
                      <a:pt x="138" y="146"/>
                      <a:pt x="124" y="146"/>
                    </a:cubicBezTo>
                    <a:cubicBezTo>
                      <a:pt x="120" y="146"/>
                      <a:pt x="116" y="144"/>
                      <a:pt x="116" y="140"/>
                    </a:cubicBezTo>
                    <a:cubicBezTo>
                      <a:pt x="116" y="137"/>
                      <a:pt x="120" y="134"/>
                      <a:pt x="124" y="134"/>
                    </a:cubicBezTo>
                    <a:cubicBezTo>
                      <a:pt x="124" y="134"/>
                      <a:pt x="124" y="134"/>
                      <a:pt x="138" y="134"/>
                    </a:cubicBezTo>
                    <a:cubicBezTo>
                      <a:pt x="141" y="134"/>
                      <a:pt x="142" y="135"/>
                      <a:pt x="144" y="136"/>
                    </a:cubicBezTo>
                    <a:cubicBezTo>
                      <a:pt x="154" y="128"/>
                      <a:pt x="163" y="116"/>
                      <a:pt x="168" y="101"/>
                    </a:cubicBezTo>
                    <a:cubicBezTo>
                      <a:pt x="165" y="100"/>
                      <a:pt x="164" y="99"/>
                      <a:pt x="164" y="98"/>
                    </a:cubicBezTo>
                    <a:cubicBezTo>
                      <a:pt x="162" y="95"/>
                      <a:pt x="162" y="93"/>
                      <a:pt x="162" y="90"/>
                    </a:cubicBezTo>
                    <a:cubicBezTo>
                      <a:pt x="162" y="90"/>
                      <a:pt x="162" y="90"/>
                      <a:pt x="162" y="61"/>
                    </a:cubicBezTo>
                    <a:cubicBezTo>
                      <a:pt x="162" y="57"/>
                      <a:pt x="162" y="55"/>
                      <a:pt x="164" y="53"/>
                    </a:cubicBezTo>
                    <a:cubicBezTo>
                      <a:pt x="164" y="50"/>
                      <a:pt x="167" y="48"/>
                      <a:pt x="172" y="48"/>
                    </a:cubicBezTo>
                    <a:cubicBezTo>
                      <a:pt x="172" y="48"/>
                      <a:pt x="172" y="48"/>
                      <a:pt x="174" y="48"/>
                    </a:cubicBezTo>
                    <a:cubicBezTo>
                      <a:pt x="174" y="48"/>
                      <a:pt x="175" y="48"/>
                      <a:pt x="175" y="48"/>
                    </a:cubicBezTo>
                    <a:cubicBezTo>
                      <a:pt x="175" y="39"/>
                      <a:pt x="175" y="30"/>
                      <a:pt x="174" y="25"/>
                    </a:cubicBezTo>
                    <a:cubicBezTo>
                      <a:pt x="173" y="16"/>
                      <a:pt x="170" y="17"/>
                      <a:pt x="167" y="16"/>
                    </a:cubicBezTo>
                    <a:cubicBezTo>
                      <a:pt x="162" y="13"/>
                      <a:pt x="158" y="5"/>
                      <a:pt x="150" y="3"/>
                    </a:cubicBezTo>
                    <a:cubicBezTo>
                      <a:pt x="137" y="0"/>
                      <a:pt x="122" y="1"/>
                      <a:pt x="113" y="4"/>
                    </a:cubicBezTo>
                    <a:cubicBezTo>
                      <a:pt x="106" y="6"/>
                      <a:pt x="103" y="6"/>
                      <a:pt x="95" y="5"/>
                    </a:cubicBezTo>
                    <a:cubicBezTo>
                      <a:pt x="92" y="5"/>
                      <a:pt x="89" y="5"/>
                      <a:pt x="86" y="6"/>
                    </a:cubicBezTo>
                    <a:cubicBezTo>
                      <a:pt x="80" y="7"/>
                      <a:pt x="70" y="14"/>
                      <a:pt x="67" y="27"/>
                    </a:cubicBezTo>
                    <a:cubicBezTo>
                      <a:pt x="65" y="34"/>
                      <a:pt x="66" y="50"/>
                      <a:pt x="67" y="62"/>
                    </a:cubicBezTo>
                    <a:cubicBezTo>
                      <a:pt x="67" y="62"/>
                      <a:pt x="67" y="62"/>
                      <a:pt x="68" y="62"/>
                    </a:cubicBezTo>
                    <a:cubicBezTo>
                      <a:pt x="69" y="62"/>
                      <a:pt x="72" y="63"/>
                      <a:pt x="72" y="65"/>
                    </a:cubicBezTo>
                    <a:cubicBezTo>
                      <a:pt x="73" y="66"/>
                      <a:pt x="73" y="67"/>
                      <a:pt x="73" y="68"/>
                    </a:cubicBezTo>
                    <a:cubicBezTo>
                      <a:pt x="73" y="68"/>
                      <a:pt x="73" y="68"/>
                      <a:pt x="73" y="82"/>
                    </a:cubicBezTo>
                    <a:cubicBezTo>
                      <a:pt x="73" y="83"/>
                      <a:pt x="73" y="84"/>
                      <a:pt x="72" y="85"/>
                    </a:cubicBezTo>
                    <a:cubicBezTo>
                      <a:pt x="72" y="86"/>
                      <a:pt x="71" y="87"/>
                      <a:pt x="70" y="88"/>
                    </a:cubicBezTo>
                    <a:cubicBezTo>
                      <a:pt x="75" y="110"/>
                      <a:pt x="86" y="128"/>
                      <a:pt x="100" y="137"/>
                    </a:cubicBezTo>
                    <a:cubicBezTo>
                      <a:pt x="99" y="139"/>
                      <a:pt x="97" y="140"/>
                      <a:pt x="96" y="141"/>
                    </a:cubicBezTo>
                    <a:cubicBezTo>
                      <a:pt x="93" y="144"/>
                      <a:pt x="90" y="146"/>
                      <a:pt x="87" y="148"/>
                    </a:cubicBezTo>
                    <a:cubicBezTo>
                      <a:pt x="80" y="154"/>
                      <a:pt x="71" y="157"/>
                      <a:pt x="60" y="161"/>
                    </a:cubicBezTo>
                    <a:cubicBezTo>
                      <a:pt x="31" y="169"/>
                      <a:pt x="8" y="192"/>
                      <a:pt x="5" y="223"/>
                    </a:cubicBezTo>
                    <a:cubicBezTo>
                      <a:pt x="5" y="223"/>
                      <a:pt x="5" y="223"/>
                      <a:pt x="0" y="301"/>
                    </a:cubicBezTo>
                    <a:cubicBezTo>
                      <a:pt x="0" y="301"/>
                      <a:pt x="51" y="314"/>
                      <a:pt x="121" y="314"/>
                    </a:cubicBezTo>
                    <a:cubicBezTo>
                      <a:pt x="190" y="314"/>
                      <a:pt x="242" y="301"/>
                      <a:pt x="242" y="301"/>
                    </a:cubicBezTo>
                    <a:lnTo>
                      <a:pt x="237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5" name="Freeform 19"/>
              <p:cNvSpPr>
                <a:spLocks/>
              </p:cNvSpPr>
              <p:nvPr/>
            </p:nvSpPr>
            <p:spPr bwMode="auto">
              <a:xfrm>
                <a:off x="2705" y="1228"/>
                <a:ext cx="369" cy="376"/>
              </a:xfrm>
              <a:custGeom>
                <a:avLst/>
                <a:gdLst>
                  <a:gd name="T0" fmla="*/ 19 w 154"/>
                  <a:gd name="T1" fmla="*/ 77 h 158"/>
                  <a:gd name="T2" fmla="*/ 18 w 154"/>
                  <a:gd name="T3" fmla="*/ 77 h 158"/>
                  <a:gd name="T4" fmla="*/ 13 w 154"/>
                  <a:gd name="T5" fmla="*/ 80 h 158"/>
                  <a:gd name="T6" fmla="*/ 8 w 154"/>
                  <a:gd name="T7" fmla="*/ 62 h 158"/>
                  <a:gd name="T8" fmla="*/ 75 w 154"/>
                  <a:gd name="T9" fmla="*/ 9 h 158"/>
                  <a:gd name="T10" fmla="*/ 141 w 154"/>
                  <a:gd name="T11" fmla="*/ 62 h 158"/>
                  <a:gd name="T12" fmla="*/ 140 w 154"/>
                  <a:gd name="T13" fmla="*/ 76 h 158"/>
                  <a:gd name="T14" fmla="*/ 134 w 154"/>
                  <a:gd name="T15" fmla="*/ 67 h 158"/>
                  <a:gd name="T16" fmla="*/ 127 w 154"/>
                  <a:gd name="T17" fmla="*/ 63 h 158"/>
                  <a:gd name="T18" fmla="*/ 126 w 154"/>
                  <a:gd name="T19" fmla="*/ 86 h 158"/>
                  <a:gd name="T20" fmla="*/ 120 w 154"/>
                  <a:gd name="T21" fmla="*/ 116 h 158"/>
                  <a:gd name="T22" fmla="*/ 124 w 154"/>
                  <a:gd name="T23" fmla="*/ 116 h 158"/>
                  <a:gd name="T24" fmla="*/ 126 w 154"/>
                  <a:gd name="T25" fmla="*/ 116 h 158"/>
                  <a:gd name="T26" fmla="*/ 141 w 154"/>
                  <a:gd name="T27" fmla="*/ 100 h 158"/>
                  <a:gd name="T28" fmla="*/ 141 w 154"/>
                  <a:gd name="T29" fmla="*/ 98 h 158"/>
                  <a:gd name="T30" fmla="*/ 144 w 154"/>
                  <a:gd name="T31" fmla="*/ 105 h 158"/>
                  <a:gd name="T32" fmla="*/ 96 w 154"/>
                  <a:gd name="T33" fmla="*/ 151 h 158"/>
                  <a:gd name="T34" fmla="*/ 96 w 154"/>
                  <a:gd name="T35" fmla="*/ 151 h 158"/>
                  <a:gd name="T36" fmla="*/ 92 w 154"/>
                  <a:gd name="T37" fmla="*/ 153 h 158"/>
                  <a:gd name="T38" fmla="*/ 97 w 154"/>
                  <a:gd name="T39" fmla="*/ 158 h 158"/>
                  <a:gd name="T40" fmla="*/ 97 w 154"/>
                  <a:gd name="T41" fmla="*/ 157 h 158"/>
                  <a:gd name="T42" fmla="*/ 153 w 154"/>
                  <a:gd name="T43" fmla="*/ 106 h 158"/>
                  <a:gd name="T44" fmla="*/ 141 w 154"/>
                  <a:gd name="T45" fmla="*/ 90 h 158"/>
                  <a:gd name="T46" fmla="*/ 150 w 154"/>
                  <a:gd name="T47" fmla="*/ 61 h 158"/>
                  <a:gd name="T48" fmla="*/ 75 w 154"/>
                  <a:gd name="T49" fmla="*/ 0 h 158"/>
                  <a:gd name="T50" fmla="*/ 0 w 154"/>
                  <a:gd name="T51" fmla="*/ 61 h 158"/>
                  <a:gd name="T52" fmla="*/ 11 w 154"/>
                  <a:gd name="T53" fmla="*/ 89 h 158"/>
                  <a:gd name="T54" fmla="*/ 11 w 154"/>
                  <a:gd name="T55" fmla="*/ 95 h 158"/>
                  <a:gd name="T56" fmla="*/ 15 w 154"/>
                  <a:gd name="T57" fmla="*/ 101 h 158"/>
                  <a:gd name="T58" fmla="*/ 18 w 154"/>
                  <a:gd name="T59" fmla="*/ 104 h 158"/>
                  <a:gd name="T60" fmla="*/ 20 w 154"/>
                  <a:gd name="T61" fmla="*/ 104 h 158"/>
                  <a:gd name="T62" fmla="*/ 22 w 154"/>
                  <a:gd name="T63" fmla="*/ 103 h 158"/>
                  <a:gd name="T64" fmla="*/ 20 w 154"/>
                  <a:gd name="T65" fmla="*/ 90 h 158"/>
                  <a:gd name="T66" fmla="*/ 19 w 154"/>
                  <a:gd name="T67" fmla="*/ 7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58">
                    <a:moveTo>
                      <a:pt x="19" y="77"/>
                    </a:moveTo>
                    <a:cubicBezTo>
                      <a:pt x="18" y="77"/>
                      <a:pt x="18" y="77"/>
                      <a:pt x="18" y="77"/>
                    </a:cubicBezTo>
                    <a:cubicBezTo>
                      <a:pt x="15" y="77"/>
                      <a:pt x="14" y="79"/>
                      <a:pt x="13" y="80"/>
                    </a:cubicBezTo>
                    <a:cubicBezTo>
                      <a:pt x="10" y="76"/>
                      <a:pt x="8" y="69"/>
                      <a:pt x="8" y="62"/>
                    </a:cubicBezTo>
                    <a:cubicBezTo>
                      <a:pt x="8" y="33"/>
                      <a:pt x="38" y="9"/>
                      <a:pt x="75" y="9"/>
                    </a:cubicBezTo>
                    <a:cubicBezTo>
                      <a:pt x="112" y="9"/>
                      <a:pt x="141" y="33"/>
                      <a:pt x="141" y="62"/>
                    </a:cubicBezTo>
                    <a:cubicBezTo>
                      <a:pt x="141" y="68"/>
                      <a:pt x="141" y="72"/>
                      <a:pt x="140" y="76"/>
                    </a:cubicBezTo>
                    <a:cubicBezTo>
                      <a:pt x="138" y="72"/>
                      <a:pt x="137" y="69"/>
                      <a:pt x="134" y="67"/>
                    </a:cubicBezTo>
                    <a:cubicBezTo>
                      <a:pt x="132" y="65"/>
                      <a:pt x="129" y="64"/>
                      <a:pt x="127" y="63"/>
                    </a:cubicBezTo>
                    <a:cubicBezTo>
                      <a:pt x="127" y="73"/>
                      <a:pt x="126" y="82"/>
                      <a:pt x="126" y="86"/>
                    </a:cubicBezTo>
                    <a:cubicBezTo>
                      <a:pt x="125" y="97"/>
                      <a:pt x="123" y="107"/>
                      <a:pt x="120" y="116"/>
                    </a:cubicBezTo>
                    <a:cubicBezTo>
                      <a:pt x="121" y="116"/>
                      <a:pt x="123" y="116"/>
                      <a:pt x="124" y="116"/>
                    </a:cubicBezTo>
                    <a:cubicBezTo>
                      <a:pt x="126" y="116"/>
                      <a:pt x="126" y="116"/>
                      <a:pt x="126" y="116"/>
                    </a:cubicBezTo>
                    <a:cubicBezTo>
                      <a:pt x="134" y="116"/>
                      <a:pt x="141" y="105"/>
                      <a:pt x="141" y="100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46" y="100"/>
                      <a:pt x="144" y="104"/>
                      <a:pt x="144" y="105"/>
                    </a:cubicBezTo>
                    <a:cubicBezTo>
                      <a:pt x="141" y="127"/>
                      <a:pt x="121" y="145"/>
                      <a:pt x="96" y="151"/>
                    </a:cubicBezTo>
                    <a:cubicBezTo>
                      <a:pt x="96" y="151"/>
                      <a:pt x="96" y="151"/>
                      <a:pt x="96" y="151"/>
                    </a:cubicBezTo>
                    <a:cubicBezTo>
                      <a:pt x="95" y="152"/>
                      <a:pt x="93" y="152"/>
                      <a:pt x="92" y="153"/>
                    </a:cubicBezTo>
                    <a:cubicBezTo>
                      <a:pt x="94" y="155"/>
                      <a:pt x="95" y="156"/>
                      <a:pt x="97" y="158"/>
                    </a:cubicBezTo>
                    <a:cubicBezTo>
                      <a:pt x="97" y="157"/>
                      <a:pt x="97" y="157"/>
                      <a:pt x="97" y="157"/>
                    </a:cubicBezTo>
                    <a:cubicBezTo>
                      <a:pt x="127" y="150"/>
                      <a:pt x="150" y="130"/>
                      <a:pt x="153" y="106"/>
                    </a:cubicBezTo>
                    <a:cubicBezTo>
                      <a:pt x="154" y="103"/>
                      <a:pt x="151" y="96"/>
                      <a:pt x="141" y="90"/>
                    </a:cubicBezTo>
                    <a:cubicBezTo>
                      <a:pt x="147" y="85"/>
                      <a:pt x="150" y="74"/>
                      <a:pt x="150" y="61"/>
                    </a:cubicBezTo>
                    <a:cubicBezTo>
                      <a:pt x="150" y="27"/>
                      <a:pt x="116" y="0"/>
                      <a:pt x="75" y="0"/>
                    </a:cubicBezTo>
                    <a:cubicBezTo>
                      <a:pt x="34" y="0"/>
                      <a:pt x="0" y="27"/>
                      <a:pt x="0" y="61"/>
                    </a:cubicBezTo>
                    <a:cubicBezTo>
                      <a:pt x="0" y="72"/>
                      <a:pt x="3" y="82"/>
                      <a:pt x="11" y="89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97"/>
                      <a:pt x="13" y="100"/>
                      <a:pt x="15" y="101"/>
                    </a:cubicBezTo>
                    <a:cubicBezTo>
                      <a:pt x="17" y="103"/>
                      <a:pt x="18" y="104"/>
                      <a:pt x="18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1" y="103"/>
                      <a:pt x="22" y="103"/>
                    </a:cubicBezTo>
                    <a:cubicBezTo>
                      <a:pt x="21" y="99"/>
                      <a:pt x="21" y="95"/>
                      <a:pt x="20" y="90"/>
                    </a:cubicBezTo>
                    <a:cubicBezTo>
                      <a:pt x="20" y="89"/>
                      <a:pt x="19" y="84"/>
                      <a:pt x="19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sp>
        <p:nvSpPr>
          <p:cNvPr id="6" name="テキスト ボックス 5"/>
          <p:cNvSpPr txBox="1"/>
          <p:nvPr/>
        </p:nvSpPr>
        <p:spPr>
          <a:xfrm>
            <a:off x="519411" y="3435846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C841M J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11547" y="3537399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Catalyst 2960-L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623119" y="3546436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Aironet</a:t>
            </a:r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1800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613918" y="3488109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ASA5506-X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6" name="Picture 3"/>
          <p:cNvPicPr>
            <a:picLocks noChangeAspect="1"/>
          </p:cNvPicPr>
          <p:nvPr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84117" y="1517915"/>
            <a:ext cx="3318771" cy="90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 descr="product_ucs_c220_m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133" y="3036058"/>
            <a:ext cx="1041163" cy="2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product_ucs_c240_m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294" y="3308180"/>
            <a:ext cx="971018" cy="26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101"/>
          <p:cNvSpPr/>
          <p:nvPr/>
        </p:nvSpPr>
        <p:spPr>
          <a:xfrm>
            <a:off x="5655508" y="2696021"/>
            <a:ext cx="19839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Start </a:t>
            </a:r>
            <a:r>
              <a:rPr lang="ja-JP" altLang="en-US" sz="14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</a:t>
            </a:r>
            <a:endParaRPr lang="en-US" sz="1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" name="Rectangle 101"/>
          <p:cNvSpPr/>
          <p:nvPr/>
        </p:nvSpPr>
        <p:spPr>
          <a:xfrm>
            <a:off x="1730900" y="2123671"/>
            <a:ext cx="19839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Start </a:t>
            </a:r>
            <a:r>
              <a:rPr lang="ja-JP" altLang="en-US" sz="14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クラウド</a:t>
            </a:r>
            <a:endParaRPr lang="en-US" sz="1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202888" y="3504427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UCS C</a:t>
            </a: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18486" y="3019665"/>
            <a:ext cx="796415" cy="59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" name="図形グループ 63"/>
          <p:cNvGrpSpPr/>
          <p:nvPr/>
        </p:nvGrpSpPr>
        <p:grpSpPr>
          <a:xfrm>
            <a:off x="4380929" y="2721916"/>
            <a:ext cx="2147167" cy="2298106"/>
            <a:chOff x="1648013" y="2732435"/>
            <a:chExt cx="2147167" cy="2298106"/>
          </a:xfrm>
        </p:grpSpPr>
        <p:sp>
          <p:nvSpPr>
            <p:cNvPr id="65" name="正方形/長方形 64"/>
            <p:cNvSpPr/>
            <p:nvPr/>
          </p:nvSpPr>
          <p:spPr>
            <a:xfrm>
              <a:off x="1648013" y="2732435"/>
              <a:ext cx="1767047" cy="2298106"/>
            </a:xfrm>
            <a:prstGeom prst="rect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" name="右矢印 65"/>
            <p:cNvSpPr/>
            <p:nvPr/>
          </p:nvSpPr>
          <p:spPr>
            <a:xfrm rot="9133174">
              <a:off x="3489152" y="3949294"/>
              <a:ext cx="306028" cy="295464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5717" y="4455450"/>
            <a:ext cx="1722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②エントリー モデル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749761" y="1699682"/>
            <a:ext cx="173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Spark</a:t>
            </a:r>
            <a:endParaRPr kumimoji="1" lang="ja-JP" altLang="en-US" b="1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3583233" y="1990195"/>
            <a:ext cx="1921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Umbrella</a:t>
            </a:r>
            <a:endParaRPr lang="ja-JP" altLang="en-US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5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</a:t>
            </a:r>
            <a:b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無線製品概要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2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6" y="1519417"/>
            <a:ext cx="1280721" cy="1024577"/>
          </a:xfrm>
          <a:prstGeom prst="round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20" y="1572323"/>
            <a:ext cx="1150377" cy="920303"/>
          </a:xfrm>
          <a:prstGeom prst="round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6" y="2788265"/>
            <a:ext cx="1257129" cy="1005704"/>
          </a:xfrm>
          <a:prstGeom prst="round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75" y="2779203"/>
            <a:ext cx="1084565" cy="867651"/>
          </a:xfrm>
          <a:prstGeom prst="round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494694" cy="731837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新製品</a:t>
            </a:r>
            <a:r>
              <a:rPr kumimoji="1" lang="ja-JP" altLang="en-US" b="1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の追加</a:t>
            </a:r>
            <a:endParaRPr kumimoji="1" lang="ja-JP" altLang="en-US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37766" y="905718"/>
            <a:ext cx="8210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New </a:t>
            </a:r>
            <a:r>
              <a:rPr lang="ja-JP" altLang="en-US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Start ワイヤレス</a:t>
            </a:r>
            <a:endParaRPr lang="ja-JP" altLang="en-US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5" name="四角形: 角を丸くする 94"/>
          <p:cNvSpPr/>
          <p:nvPr/>
        </p:nvSpPr>
        <p:spPr>
          <a:xfrm>
            <a:off x="4567684" y="1633031"/>
            <a:ext cx="4081015" cy="387365"/>
          </a:xfrm>
          <a:prstGeom prst="roundRect">
            <a:avLst>
              <a:gd name="adj" fmla="val 50000"/>
            </a:avLst>
          </a:prstGeom>
          <a:solidFill>
            <a:srgbClr val="72C0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Aironet</a:t>
            </a:r>
            <a:r>
              <a:rPr lang="ja-JP" altLang="en-US" sz="200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1815 </a:t>
            </a:r>
            <a:r>
              <a:rPr lang="ja-JP" altLang="en-US" sz="200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</a:p>
        </p:txBody>
      </p:sp>
      <p:sp>
        <p:nvSpPr>
          <p:cNvPr id="10" name="TextBox 53"/>
          <p:cNvSpPr txBox="1"/>
          <p:nvPr/>
        </p:nvSpPr>
        <p:spPr>
          <a:xfrm>
            <a:off x="2746620" y="3793969"/>
            <a:ext cx="927553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altLang="ja-JP" sz="800" dirty="0">
                <a:solidFill>
                  <a:srgbClr val="43515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1815m</a:t>
            </a:r>
          </a:p>
          <a:p>
            <a:r>
              <a:rPr lang="ja-JP" altLang="en-US" sz="800" dirty="0" smtClean="0">
                <a:solidFill>
                  <a:srgbClr val="43515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高出力 モデル</a:t>
            </a:r>
            <a:endParaRPr lang="en-US" altLang="ja-JP" sz="800" dirty="0">
              <a:solidFill>
                <a:srgbClr val="43515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TextBox 53"/>
          <p:cNvSpPr txBox="1"/>
          <p:nvPr/>
        </p:nvSpPr>
        <p:spPr>
          <a:xfrm>
            <a:off x="1295489" y="2355476"/>
            <a:ext cx="142568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>
                <a:solidFill>
                  <a:srgbClr val="43515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1815i</a:t>
            </a:r>
          </a:p>
          <a:p>
            <a:r>
              <a:rPr lang="ja-JP" altLang="en-US" sz="800" dirty="0" smtClean="0">
                <a:solidFill>
                  <a:srgbClr val="43515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スタンダード モデル</a:t>
            </a:r>
            <a:endParaRPr lang="en-US" altLang="ja-JP" sz="800" dirty="0">
              <a:solidFill>
                <a:srgbClr val="43515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TextBox 53"/>
          <p:cNvSpPr txBox="1"/>
          <p:nvPr/>
        </p:nvSpPr>
        <p:spPr>
          <a:xfrm>
            <a:off x="1213403" y="3799291"/>
            <a:ext cx="1320781" cy="43859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altLang="ja-JP" sz="800" dirty="0">
                <a:solidFill>
                  <a:srgbClr val="43515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1815w</a:t>
            </a:r>
            <a:endParaRPr lang="en-US" sz="800" dirty="0">
              <a:solidFill>
                <a:srgbClr val="43515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800" dirty="0">
                <a:solidFill>
                  <a:srgbClr val="43515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ホテル・旅館に最適</a:t>
            </a:r>
            <a:endParaRPr lang="en-US" altLang="ja-JP" sz="800" dirty="0">
              <a:solidFill>
                <a:srgbClr val="43515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800" dirty="0">
                <a:solidFill>
                  <a:srgbClr val="43515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壁掛けモデル</a:t>
            </a:r>
            <a:endParaRPr lang="en-US" altLang="ja-JP" sz="800" dirty="0">
              <a:solidFill>
                <a:srgbClr val="43515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TextBox 53"/>
          <p:cNvSpPr txBox="1"/>
          <p:nvPr/>
        </p:nvSpPr>
        <p:spPr>
          <a:xfrm>
            <a:off x="2721169" y="2355476"/>
            <a:ext cx="1742047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altLang="ja-JP" sz="800" dirty="0">
                <a:solidFill>
                  <a:srgbClr val="43515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1815t</a:t>
            </a:r>
          </a:p>
          <a:p>
            <a:r>
              <a:rPr lang="ja-JP" altLang="en-US" sz="800" dirty="0">
                <a:solidFill>
                  <a:srgbClr val="43515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テレワーク向けモデル</a:t>
            </a:r>
            <a:endParaRPr lang="en-US" altLang="ja-JP" sz="800" dirty="0">
              <a:solidFill>
                <a:srgbClr val="43515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Rectangle 55"/>
          <p:cNvSpPr/>
          <p:nvPr/>
        </p:nvSpPr>
        <p:spPr>
          <a:xfrm>
            <a:off x="4650600" y="2216452"/>
            <a:ext cx="4149545" cy="8566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t"/>
          <a:lstStyle/>
          <a:p>
            <a:pPr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ja-JP" altLang="en-US" sz="16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ハイ パフォーマンス</a:t>
            </a:r>
            <a:endParaRPr lang="en-US" altLang="ja-JP" sz="1600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  <a:p>
            <a:pPr marL="285738" indent="-285738"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802.11ac </a:t>
            </a: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Wave2</a:t>
            </a:r>
            <a:endParaRPr lang="ja-JP" altLang="en-US" sz="1400" dirty="0">
              <a:solidFill>
                <a:schemeClr val="bg2">
                  <a:lumMod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  <a:p>
            <a:pPr marL="285738" indent="-285738"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2.4GHz/5GHz</a:t>
            </a: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 </a:t>
            </a: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デュアルバンド</a:t>
            </a: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対応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</p:txBody>
      </p:sp>
      <p:sp>
        <p:nvSpPr>
          <p:cNvPr id="17" name="Rectangle 55"/>
          <p:cNvSpPr/>
          <p:nvPr/>
        </p:nvSpPr>
        <p:spPr>
          <a:xfrm>
            <a:off x="4650600" y="3073132"/>
            <a:ext cx="4149545" cy="106257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t"/>
          <a:lstStyle/>
          <a:p>
            <a:pPr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ja-JP" altLang="en-US" sz="16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かんたん設定</a:t>
            </a:r>
            <a:r>
              <a:rPr lang="en-US" altLang="ja-JP" sz="16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&amp;</a:t>
            </a:r>
            <a:r>
              <a:rPr lang="ja-JP" altLang="en-US" sz="16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管理</a:t>
            </a:r>
            <a:endParaRPr lang="en-US" altLang="ja-JP" sz="1600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  <a:p>
            <a:pPr marL="285738" indent="-285738"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内蔵コントローラ対応</a:t>
            </a: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(Cisco</a:t>
            </a: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 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Mobility</a:t>
            </a: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 </a:t>
            </a: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Express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)</a:t>
            </a:r>
            <a:endParaRPr lang="ja-JP" altLang="en-US" sz="1400" dirty="0">
              <a:solidFill>
                <a:schemeClr val="bg2">
                  <a:lumMod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  <a:p>
            <a:pPr marL="285738" indent="-285738"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推奨設定値を自動適用</a:t>
            </a:r>
          </a:p>
          <a:p>
            <a:pPr marL="285738" indent="-285738"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最大</a:t>
            </a: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50</a:t>
            </a: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台</a:t>
            </a: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のアクセスポイントを集中管理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33400" y="4277414"/>
            <a:ext cx="81153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ja-JP" altLang="en-US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中小企業に最適、</a:t>
            </a:r>
            <a:r>
              <a:rPr lang="en-US" altLang="ja-JP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Aironet</a:t>
            </a:r>
            <a:r>
              <a:rPr lang="ja-JP" altLang="en-US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をさらにお求めやすく！</a:t>
            </a:r>
            <a:endParaRPr lang="en-US" altLang="ja-JP" sz="2400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924" y="1339102"/>
            <a:ext cx="1060523" cy="5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14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6" grpId="0"/>
      <p:bldP spid="17" grpId="0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91" y="4666399"/>
            <a:ext cx="9141619" cy="4764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59" indent="-115859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Centralized, FlexConnect and Mobility Express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6265" y="974248"/>
            <a:ext cx="3283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214794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エンタープライズ クラス</a:t>
            </a:r>
            <a:endParaRPr lang="en-US" sz="1400" b="1" dirty="0">
              <a:solidFill>
                <a:srgbClr val="214794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3254" y="982529"/>
            <a:ext cx="223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214794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ミッション クリティカル</a:t>
            </a:r>
            <a:endParaRPr lang="en-US" sz="1400" b="1" dirty="0">
              <a:solidFill>
                <a:srgbClr val="214794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9769" y="982529"/>
            <a:ext cx="159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214794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クラス最上位</a:t>
            </a:r>
            <a:endParaRPr lang="en-US" sz="1400" b="1" dirty="0">
              <a:solidFill>
                <a:srgbClr val="214794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14026" y="1256020"/>
            <a:ext cx="5205770" cy="7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82505" y="1266637"/>
            <a:ext cx="1597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11318" y="1258755"/>
            <a:ext cx="1597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61939" y="4950668"/>
            <a:ext cx="18537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300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2</a:t>
            </a:r>
            <a:r>
              <a:rPr lang="en-US" sz="7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 High-powered</a:t>
            </a:r>
            <a:r>
              <a:rPr lang="ja-JP" altLang="en-US" sz="7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のみ利用可能</a:t>
            </a:r>
            <a:endParaRPr lang="en-US" sz="700" dirty="0">
              <a:solidFill>
                <a:srgbClr val="676767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07540" y="1902286"/>
            <a:ext cx="1714723" cy="3051423"/>
            <a:chOff x="3635216" y="2122529"/>
            <a:chExt cx="2286297" cy="4340436"/>
          </a:xfrm>
        </p:grpSpPr>
        <p:sp>
          <p:nvSpPr>
            <p:cNvPr id="5" name="Rectangle 4"/>
            <p:cNvSpPr/>
            <p:nvPr/>
          </p:nvSpPr>
          <p:spPr>
            <a:xfrm>
              <a:off x="3635216" y="3292299"/>
              <a:ext cx="2129361" cy="317066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9132" y="3319980"/>
              <a:ext cx="2125758" cy="45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1850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42079" y="3867901"/>
              <a:ext cx="2198669" cy="233479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4x4:3SS </a:t>
              </a: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80Mhz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1.7 </a:t>
              </a:r>
              <a:r>
                <a:rPr lang="en-US" sz="900" dirty="0" err="1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Gbps</a:t>
              </a: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 Performance</a:t>
              </a:r>
              <a:endParaRPr lang="en-US" sz="90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ja-JP" alt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内蔵・外付けアンテナ</a:t>
              </a:r>
              <a:endParaRPr lang="en-US" sz="9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err="1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Tx</a:t>
              </a: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 Beam Forming 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2 </a:t>
              </a:r>
              <a:r>
                <a:rPr lang="en-US" sz="9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GE </a:t>
              </a: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Ports Uplink</a:t>
              </a:r>
              <a:endParaRPr lang="en-US" sz="90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USB </a:t>
              </a: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2.0</a:t>
              </a:r>
              <a:endParaRPr lang="en-US" sz="90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655529" y="2122529"/>
              <a:ext cx="2265984" cy="1233409"/>
              <a:chOff x="-3478195" y="-1029154"/>
              <a:chExt cx="3159877" cy="1719968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-2110067" y="-742584"/>
                <a:ext cx="1791749" cy="1433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-3478195" y="-1029154"/>
                <a:ext cx="2039030" cy="163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5564530" y="1939952"/>
            <a:ext cx="1672993" cy="3016116"/>
            <a:chOff x="5883277" y="2193771"/>
            <a:chExt cx="2230658" cy="4290214"/>
          </a:xfrm>
        </p:grpSpPr>
        <p:sp>
          <p:nvSpPr>
            <p:cNvPr id="6" name="Rectangle 5"/>
            <p:cNvSpPr/>
            <p:nvPr/>
          </p:nvSpPr>
          <p:spPr>
            <a:xfrm>
              <a:off x="5883277" y="3105882"/>
              <a:ext cx="2129361" cy="337810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04292" y="3167932"/>
              <a:ext cx="2129363" cy="45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2800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89436" y="3662751"/>
              <a:ext cx="2224499" cy="266551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4x4:3SS 160 </a:t>
              </a: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MHz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5 </a:t>
              </a:r>
              <a:r>
                <a:rPr lang="en-US" sz="900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Gbps</a:t>
              </a: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 Performance</a:t>
              </a:r>
              <a:endParaRPr lang="en-US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2.4 and </a:t>
              </a: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5GHz or </a:t>
              </a: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/>
              </a:r>
              <a:b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</a:b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Dual </a:t>
              </a: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5GHz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2 GE </a:t>
              </a: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Ports Uplink</a:t>
              </a:r>
              <a:endParaRPr lang="en-US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CleanAir</a:t>
              </a: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 and </a:t>
              </a:r>
              <a:r>
                <a:rPr lang="en-US" sz="900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ClientLink</a:t>
              </a:r>
              <a:endParaRPr lang="en-US" sz="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ja-JP" alt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内蔵・外付けアンテナ</a:t>
              </a:r>
              <a:endParaRPr lang="en-US" altLang="ja-JP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75" indent="-115875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ja-JP" alt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スマート アンテナ コネクタ</a:t>
              </a:r>
              <a:endParaRPr lang="en-US" altLang="ja-JP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75" indent="-115875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ja-JP" alt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拡張</a:t>
              </a:r>
              <a:r>
                <a:rPr lang="ja-JP" alt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ロケーション</a:t>
              </a:r>
              <a:r>
                <a:rPr lang="en-US" altLang="ja-JP" sz="900" baseline="30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1</a:t>
              </a:r>
              <a:r>
                <a:rPr lang="en-US" altLang="ja-JP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/>
              </a:r>
              <a:br>
                <a:rPr lang="en-US" altLang="ja-JP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</a:br>
              <a:r>
                <a:rPr lang="en-US" altLang="ja-JP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(</a:t>
              </a:r>
              <a:r>
                <a:rPr lang="ja-JP" alt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外部アンテナ</a:t>
              </a:r>
              <a:r>
                <a:rPr lang="en-US" altLang="ja-JP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)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USB 2.0</a:t>
              </a:r>
              <a:endParaRPr lang="en-US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091483" y="2193771"/>
              <a:ext cx="1579530" cy="840533"/>
              <a:chOff x="7117765" y="2016697"/>
              <a:chExt cx="1396181" cy="742966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94676" y="2016697"/>
                <a:ext cx="719270" cy="71115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17765" y="2063999"/>
                <a:ext cx="719270" cy="69566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7310280" y="1952422"/>
            <a:ext cx="1764364" cy="3002771"/>
            <a:chOff x="8128244" y="2135688"/>
            <a:chExt cx="2352485" cy="4363845"/>
          </a:xfrm>
        </p:grpSpPr>
        <p:sp>
          <p:nvSpPr>
            <p:cNvPr id="7" name="Rectangle 6"/>
            <p:cNvSpPr/>
            <p:nvPr/>
          </p:nvSpPr>
          <p:spPr>
            <a:xfrm>
              <a:off x="8128244" y="2825260"/>
              <a:ext cx="2352484" cy="367427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53060" y="2812271"/>
              <a:ext cx="2129361" cy="46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3800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54152" y="3257960"/>
              <a:ext cx="2326577" cy="318653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4x4:3SS 160 </a:t>
              </a: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MHz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5 </a:t>
              </a:r>
              <a:r>
                <a:rPr lang="en-US" sz="900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Gbps</a:t>
              </a: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 Performance</a:t>
              </a:r>
              <a:endParaRPr lang="en-US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2.4 and </a:t>
              </a: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5GHz or </a:t>
              </a: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/>
              </a:r>
              <a:b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</a:b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Dual </a:t>
              </a: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5GHz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2 GE </a:t>
              </a: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Ports Uplink or </a:t>
              </a:r>
              <a:b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</a:b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1 </a:t>
              </a: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GE + 1 mGig (5G)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CleanAir</a:t>
              </a: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 and </a:t>
              </a:r>
              <a:r>
                <a:rPr lang="en-US" sz="9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ClientLink</a:t>
              </a:r>
              <a:endParaRPr lang="en-US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StadiumVision</a:t>
              </a:r>
              <a:endParaRPr lang="en-US" sz="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75" indent="-115875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ja-JP" alt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内蔵・外付けアンテナ</a:t>
              </a:r>
              <a:endParaRPr lang="en-US" altLang="ja-JP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75" indent="-115875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ja-JP" alt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スマート アンテナ コネクタ</a:t>
              </a:r>
              <a:endParaRPr lang="en-US" altLang="ja-JP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75" indent="-115875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ja-JP" alt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拡張ロケーション</a:t>
              </a:r>
              <a:r>
                <a:rPr lang="en-US" altLang="ja-JP" sz="900" baseline="30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1</a:t>
              </a:r>
              <a:r>
                <a:rPr lang="en-US" altLang="ja-JP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 </a:t>
              </a:r>
              <a:r>
                <a:rPr lang="en-US" altLang="ja-JP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/>
              </a:r>
              <a:br>
                <a:rPr lang="en-US" altLang="ja-JP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</a:br>
              <a:r>
                <a:rPr lang="en-US" altLang="ja-JP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(</a:t>
              </a:r>
              <a:r>
                <a:rPr lang="ja-JP" alt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外部アンテナ</a:t>
              </a:r>
              <a:r>
                <a:rPr lang="en-US" altLang="ja-JP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)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USB </a:t>
              </a:r>
              <a:r>
                <a:rPr lang="en-US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2.0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ja-JP" alt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モジュラー対応</a:t>
              </a:r>
              <a:endParaRPr lang="en-US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509580" y="2135688"/>
              <a:ext cx="1438306" cy="670889"/>
              <a:chOff x="7180181" y="2249071"/>
              <a:chExt cx="1271349" cy="5930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57092" y="2249071"/>
                <a:ext cx="594438" cy="58772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80181" y="2267159"/>
                <a:ext cx="594437" cy="574927"/>
              </a:xfrm>
              <a:prstGeom prst="rect">
                <a:avLst/>
              </a:prstGeom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178858" y="2845210"/>
            <a:ext cx="1868657" cy="2101575"/>
            <a:chOff x="1285990" y="3494642"/>
            <a:chExt cx="2491543" cy="2989344"/>
          </a:xfrm>
        </p:grpSpPr>
        <p:sp>
          <p:nvSpPr>
            <p:cNvPr id="4" name="Rectangle 3"/>
            <p:cNvSpPr/>
            <p:nvPr/>
          </p:nvSpPr>
          <p:spPr>
            <a:xfrm>
              <a:off x="1332880" y="3501675"/>
              <a:ext cx="2362572" cy="2982311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85990" y="3494642"/>
              <a:ext cx="2491543" cy="45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1815</a:t>
              </a:r>
              <a:endParaRPr lang="en-US" sz="150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50695" y="3832425"/>
              <a:ext cx="2401112" cy="142321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US" altLang="ja-JP" sz="900" b="1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4</a:t>
              </a:r>
              <a:r>
                <a:rPr lang="ja-JP" altLang="en-US" sz="900" b="1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つのモデル展開</a:t>
              </a:r>
              <a:endParaRPr lang="en-US" sz="9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2x2:2SS 80 MHz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867 Mbps Performance</a:t>
              </a:r>
              <a:endParaRPr lang="en-US" sz="90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Tx Beam </a:t>
              </a: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Forming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ja-JP" alt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内蔵</a:t>
              </a:r>
              <a:r>
                <a:rPr lang="en-US" altLang="ja-JP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BLE</a:t>
              </a:r>
              <a:r>
                <a:rPr lang="ja-JP" alt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ゲートウェイ</a:t>
              </a:r>
              <a:r>
                <a:rPr lang="en-US" sz="900" baseline="300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1</a:t>
              </a: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Max Transmit Power (</a:t>
              </a:r>
              <a:r>
                <a:rPr lang="en-US" sz="900" dirty="0" err="1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dBm</a:t>
              </a: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) per local regulations</a:t>
              </a:r>
              <a:r>
                <a:rPr lang="en-US" sz="900" baseline="300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2</a:t>
              </a:r>
              <a:endParaRPr lang="en-US" sz="90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ja-JP" sz="900" dirty="0">
                  <a:solidFill>
                    <a:schemeClr val="accent4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3 GE </a:t>
              </a:r>
              <a:r>
                <a:rPr lang="ja-JP" altLang="en-US" sz="900" dirty="0">
                  <a:solidFill>
                    <a:schemeClr val="accent4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ローカル </a:t>
              </a:r>
              <a:r>
                <a:rPr lang="ja-JP" altLang="en-US" sz="900" dirty="0" smtClean="0">
                  <a:solidFill>
                    <a:schemeClr val="accent4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ダウンリンクポート</a:t>
              </a:r>
              <a:r>
                <a:rPr lang="en-US" altLang="ja-JP" sz="900" dirty="0" smtClean="0">
                  <a:solidFill>
                    <a:schemeClr val="accent4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(</a:t>
              </a:r>
              <a:r>
                <a:rPr lang="en-US" altLang="ja-JP" sz="900" dirty="0">
                  <a:solidFill>
                    <a:schemeClr val="accent4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1xPoE</a:t>
              </a:r>
              <a:r>
                <a:rPr lang="ja-JP" altLang="en-US" sz="900" dirty="0">
                  <a:solidFill>
                    <a:schemeClr val="accent4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出力含む</a:t>
              </a:r>
              <a:r>
                <a:rPr lang="ja-JP" altLang="en-US" sz="900" dirty="0" smtClean="0">
                  <a:solidFill>
                    <a:schemeClr val="accent4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）</a:t>
              </a:r>
              <a:r>
                <a:rPr lang="en-US" sz="900" baseline="30000" dirty="0" smtClean="0">
                  <a:solidFill>
                    <a:schemeClr val="accent4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3</a:t>
              </a:r>
              <a:endParaRPr lang="en-US" sz="900" dirty="0">
                <a:solidFill>
                  <a:schemeClr val="accent4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Local ports 802.1x </a:t>
              </a:r>
              <a:r>
                <a:rPr lang="ja-JP" altLang="en-US" sz="9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対応</a:t>
              </a:r>
              <a:r>
                <a:rPr lang="en-US" sz="900" baseline="300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3</a:t>
              </a:r>
              <a:endParaRPr lang="en-US" sz="90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  <a:p>
              <a:pPr marL="115859" indent="-115859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USB 2.0</a:t>
              </a:r>
              <a:r>
                <a:rPr lang="en-US" sz="900" baseline="30000" dirty="0" smtClean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rPr>
                <a:t>4</a:t>
              </a:r>
              <a:endParaRPr lang="en-US" sz="9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060888" y="2175364"/>
            <a:ext cx="1670679" cy="2768287"/>
            <a:chOff x="3060511" y="2698690"/>
            <a:chExt cx="2227572" cy="3937695"/>
          </a:xfrm>
        </p:grpSpPr>
        <p:grpSp>
          <p:nvGrpSpPr>
            <p:cNvPr id="49" name="Group 48"/>
            <p:cNvGrpSpPr/>
            <p:nvPr/>
          </p:nvGrpSpPr>
          <p:grpSpPr>
            <a:xfrm>
              <a:off x="3060511" y="3549262"/>
              <a:ext cx="2227572" cy="3087123"/>
              <a:chOff x="1373603" y="3396862"/>
              <a:chExt cx="2227572" cy="3087123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394622" y="3396862"/>
                <a:ext cx="2129361" cy="3087123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394622" y="3476697"/>
                <a:ext cx="2129360" cy="459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6767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メイリオ" panose="020B0604030504040204" pitchFamily="50" charset="-128"/>
                  </a:rPr>
                  <a:t>1830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373603" y="4043621"/>
                <a:ext cx="2227572" cy="200726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115859" indent="-115859">
                  <a:lnSpc>
                    <a:spcPct val="9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900" dirty="0">
                    <a:solidFill>
                      <a:srgbClr val="6767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メイリオ" panose="020B0604030504040204" pitchFamily="50" charset="-128"/>
                  </a:rPr>
                  <a:t>3x3:2SS </a:t>
                </a:r>
                <a:r>
                  <a:rPr lang="en-US" sz="900" dirty="0" smtClean="0">
                    <a:solidFill>
                      <a:srgbClr val="6767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メイリオ" panose="020B0604030504040204" pitchFamily="50" charset="-128"/>
                  </a:rPr>
                  <a:t>80MHz</a:t>
                </a:r>
              </a:p>
              <a:p>
                <a:pPr marL="115859" indent="-115859">
                  <a:lnSpc>
                    <a:spcPct val="9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900" dirty="0" smtClean="0">
                    <a:solidFill>
                      <a:srgbClr val="6767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メイリオ" panose="020B0604030504040204" pitchFamily="50" charset="-128"/>
                  </a:rPr>
                  <a:t>867 Mbps Performance</a:t>
                </a:r>
                <a:endParaRPr lang="en-US" sz="9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endParaRPr>
              </a:p>
              <a:p>
                <a:pPr marL="115859" indent="-115859">
                  <a:lnSpc>
                    <a:spcPct val="9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900" dirty="0">
                    <a:solidFill>
                      <a:srgbClr val="6767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メイリオ" panose="020B0604030504040204" pitchFamily="50" charset="-128"/>
                  </a:rPr>
                  <a:t>Tx Beam Forming</a:t>
                </a:r>
              </a:p>
              <a:p>
                <a:pPr marL="115859" indent="-115859">
                  <a:lnSpc>
                    <a:spcPct val="9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900" dirty="0">
                    <a:solidFill>
                      <a:srgbClr val="6767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メイリオ" panose="020B0604030504040204" pitchFamily="50" charset="-128"/>
                  </a:rPr>
                  <a:t>1 GE </a:t>
                </a:r>
                <a:r>
                  <a:rPr lang="en-US" sz="900" dirty="0" smtClean="0">
                    <a:solidFill>
                      <a:srgbClr val="6767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メイリオ" panose="020B0604030504040204" pitchFamily="50" charset="-128"/>
                  </a:rPr>
                  <a:t>Port Uplink</a:t>
                </a:r>
                <a:endParaRPr lang="en-US" sz="9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endParaRPr>
              </a:p>
              <a:p>
                <a:pPr marL="115859" indent="-115859">
                  <a:lnSpc>
                    <a:spcPct val="9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900" dirty="0">
                    <a:solidFill>
                      <a:srgbClr val="6767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メイリオ" panose="020B0604030504040204" pitchFamily="50" charset="-128"/>
                  </a:rPr>
                  <a:t>USB </a:t>
                </a:r>
                <a:r>
                  <a:rPr lang="en-US" sz="900" dirty="0" smtClean="0">
                    <a:solidFill>
                      <a:srgbClr val="6767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メイリオ" panose="020B0604030504040204" pitchFamily="50" charset="-128"/>
                  </a:rPr>
                  <a:t>2.0</a:t>
                </a:r>
                <a:endParaRPr lang="en-US" sz="9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メイリオ" panose="020B0604030504040204" pitchFamily="50" charset="-128"/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7567" y="2698690"/>
              <a:ext cx="1063215" cy="850572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175141" y="4941782"/>
            <a:ext cx="10897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300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7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今後のアベイラビリティ</a:t>
            </a:r>
            <a:endParaRPr lang="en-US" sz="700" dirty="0">
              <a:solidFill>
                <a:srgbClr val="676767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25085" y="4947552"/>
            <a:ext cx="23397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3000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3</a:t>
            </a:r>
            <a:r>
              <a:rPr lang="en-US" sz="7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7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ウォールプレート、テレワーカーのみ対応</a:t>
            </a:r>
            <a:endParaRPr lang="en-US" sz="700" dirty="0">
              <a:solidFill>
                <a:srgbClr val="676767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76905" y="4952494"/>
            <a:ext cx="23397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300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4 </a:t>
            </a:r>
            <a:r>
              <a:rPr lang="ja-JP" altLang="en-US" sz="700" dirty="0" smtClean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テレワーカーのみ使用可能</a:t>
            </a:r>
            <a:endParaRPr lang="en-US" sz="700" dirty="0">
              <a:solidFill>
                <a:srgbClr val="676767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27387" y="1330873"/>
            <a:ext cx="8699563" cy="18643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DNA Ready  |  RF Excellence  |  CMX  |  Centralized, </a:t>
            </a:r>
            <a:r>
              <a:rPr lang="en-US" sz="1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FlexConnect</a:t>
            </a:r>
            <a:r>
              <a:rPr 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or Mobility Express</a:t>
            </a:r>
          </a:p>
        </p:txBody>
      </p:sp>
      <p:sp>
        <p:nvSpPr>
          <p:cNvPr id="59" name="Pentagon 58"/>
          <p:cNvSpPr/>
          <p:nvPr/>
        </p:nvSpPr>
        <p:spPr>
          <a:xfrm>
            <a:off x="5580292" y="1534203"/>
            <a:ext cx="3346658" cy="17313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Dual 5 GHz  |  Flexible Radio  |  HDX</a:t>
            </a:r>
          </a:p>
        </p:txBody>
      </p:sp>
      <p:sp>
        <p:nvSpPr>
          <p:cNvPr id="60" name="Pentagon 59"/>
          <p:cNvSpPr/>
          <p:nvPr/>
        </p:nvSpPr>
        <p:spPr>
          <a:xfrm>
            <a:off x="7321521" y="1731716"/>
            <a:ext cx="1596123" cy="18438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Future Proof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Cisco </a:t>
            </a:r>
            <a:r>
              <a:rPr lang="en-US" sz="2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Aironet</a:t>
            </a:r>
            <a:r>
              <a:rPr 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 </a:t>
            </a:r>
            <a:r>
              <a:rPr 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802.11ac Wave 2 </a:t>
            </a:r>
            <a:br>
              <a:rPr 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</a:b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アクセスポイント ポートフォリオ</a:t>
            </a:r>
            <a:endParaRPr lang="en-US" sz="24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</p:txBody>
      </p:sp>
      <p:pic>
        <p:nvPicPr>
          <p:cNvPr id="57" name="Picture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538" y="2307418"/>
            <a:ext cx="434077" cy="446893"/>
          </a:xfrm>
          <a:prstGeom prst="round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97" y="2163894"/>
            <a:ext cx="804894" cy="4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98783" y="26838"/>
            <a:ext cx="894521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2738"/>
              </p:ext>
            </p:extLst>
          </p:nvPr>
        </p:nvGraphicFramePr>
        <p:xfrm>
          <a:off x="88514" y="125028"/>
          <a:ext cx="8954272" cy="4947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3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1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1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endParaRPr kumimoji="1" lang="ja-JP" altLang="en-US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Aironet1815</a:t>
                      </a:r>
                      <a:r>
                        <a:rPr kumimoji="1" lang="ja-JP" altLang="en-US" sz="9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シリーズ</a:t>
                      </a:r>
                      <a:endParaRPr kumimoji="1" lang="ja-JP" altLang="en-US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Aironet1830</a:t>
                      </a:r>
                      <a:r>
                        <a:rPr kumimoji="1" lang="ja-JP" altLang="en-US" sz="9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シリーズ</a:t>
                      </a:r>
                      <a:endParaRPr kumimoji="1" lang="ja-JP" altLang="en-US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Aironet1850</a:t>
                      </a:r>
                      <a:r>
                        <a:rPr kumimoji="1" lang="ja-JP" altLang="en-US" sz="9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シリーズ</a:t>
                      </a:r>
                      <a:endParaRPr kumimoji="1" lang="ja-JP" altLang="en-US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Aironet2800</a:t>
                      </a:r>
                      <a:r>
                        <a:rPr kumimoji="1" lang="ja-JP" altLang="en-US" sz="9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シリーズ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型番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1815I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1832I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1852I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1852E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2802I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2802E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アンテナ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内蔵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内蔵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内蔵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外付け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内蔵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外付け</a:t>
                      </a:r>
                      <a:endParaRPr kumimoji="1" lang="en-US" altLang="ja-JP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サイズ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/>
                      </a:r>
                      <a:b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it-IT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it-IT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高さ</a:t>
                      </a:r>
                      <a:r>
                        <a:rPr lang="it-IT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x</a:t>
                      </a:r>
                      <a:r>
                        <a:rPr lang="ja-JP" altLang="it-IT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幅</a:t>
                      </a:r>
                      <a:r>
                        <a:rPr lang="it-IT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x</a:t>
                      </a:r>
                      <a:r>
                        <a:rPr lang="ja-JP" altLang="it-IT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奥行</a:t>
                      </a:r>
                      <a:r>
                        <a:rPr lang="en-US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r>
                        <a:rPr lang="it-IT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  <a:endParaRPr lang="it-IT" altLang="ja-JP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3.30 x 15.</a:t>
                      </a:r>
                      <a:r>
                        <a:rPr lang="en-US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08</a:t>
                      </a:r>
                      <a:r>
                        <a:rPr lang="it-IT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x 15.08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5.08 x 21.08 x 21.08 </a:t>
                      </a:r>
                      <a:endParaRPr lang="it-IT" altLang="ja-JP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5.08 x 21.08 x 21.08 </a:t>
                      </a:r>
                      <a:endParaRPr lang="it-IT" altLang="ja-JP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5.08 x 21.08 x 21.08 </a:t>
                      </a:r>
                      <a:endParaRPr lang="it-IT" altLang="ja-JP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5.51 x 22.00 x 22.05</a:t>
                      </a:r>
                      <a:endParaRPr lang="is-IS" altLang="ja-JP" sz="800" b="0" kern="1200" dirty="0" smtClean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ja-JP" sz="800" b="0" kern="12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6.35 x 22.00 x 22.28</a:t>
                      </a:r>
                      <a:endParaRPr lang="it-IT" altLang="ja-JP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重さ</a:t>
                      </a:r>
                      <a:r>
                        <a:rPr kumimoji="1" lang="en-US" altLang="ja-JP" sz="800" b="0" baseline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kg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0.4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1.42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1.42</a:t>
                      </a:r>
                      <a:endParaRPr kumimoji="1" lang="ja-JP" altLang="en-US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1.42</a:t>
                      </a:r>
                      <a:endParaRPr kumimoji="1" lang="ja-JP" altLang="en-US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1.60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2.10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kumimoji="1" lang="en-US" altLang="ja-JP" sz="800" b="0" dirty="0" err="1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PoE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kumimoji="1" lang="en-US" altLang="ja-JP" sz="800" b="0" dirty="0" err="1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PoE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802.3af/at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802.3af/at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802.3af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利用の場合は一部機能に制限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詳細はデータ シート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ja-JP" altLang="en-US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802.3at</a:t>
                      </a:r>
                      <a:endParaRPr kumimoji="1" lang="ja-JP" altLang="en-US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802.3at</a:t>
                      </a:r>
                      <a:endParaRPr kumimoji="1" lang="ja-JP" altLang="en-US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外部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AC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電源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☓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パワー インジェクタ対応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対応規格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802.11ac wave2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ラジオ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デュアルバンド対応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(2.4/5GHz)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MIMO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2×2:2(SU-MIMO)</a:t>
                      </a:r>
                    </a:p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2×2:2(MU-MIMO)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3×3:2(SU-MIMO)</a:t>
                      </a:r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3×3:2(MU-MIMO)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4×4:4(SU-MIMO)</a:t>
                      </a:r>
                      <a:endParaRPr kumimoji="1" lang="en-US" altLang="ja-JP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4×4:3(MU-MIMO)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4×4:4(SU-MIMO)</a:t>
                      </a:r>
                    </a:p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4×4:3(MU-MIMO)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4×4:4(SU-MIMO)×2</a:t>
                      </a:r>
                    </a:p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4×4:3(MU-MIMO)×2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4×4:4(SU-MIMO)×2</a:t>
                      </a:r>
                    </a:p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4×4:3(MU-MIMO)×2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ポート数</a:t>
                      </a:r>
                      <a:endParaRPr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GE1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GE1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GE2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(LAG)</a:t>
                      </a:r>
                      <a:b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kumimoji="1" lang="en-US" altLang="ja-JP" sz="6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※AUX1</a:t>
                      </a:r>
                      <a:r>
                        <a:rPr kumimoji="1" lang="ja-JP" altLang="en-US" sz="6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ポート含む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GE2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(LAG)</a:t>
                      </a:r>
                    </a:p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※AUX1</a:t>
                      </a:r>
                      <a:r>
                        <a:rPr kumimoji="1" lang="ja-JP" altLang="en-US" sz="6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ポート含む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GE2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(LAG)</a:t>
                      </a:r>
                    </a:p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※AUX1</a:t>
                      </a:r>
                      <a:r>
                        <a:rPr kumimoji="1" lang="ja-JP" altLang="en-US" sz="6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ポート含む</a:t>
                      </a:r>
                      <a:endParaRPr kumimoji="1" lang="ja-JP" altLang="en-US" sz="7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GE2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(LAG)</a:t>
                      </a:r>
                    </a:p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※AUX1</a:t>
                      </a:r>
                      <a:r>
                        <a:rPr kumimoji="1" lang="ja-JP" altLang="en-US" sz="6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ポート含む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最大データ レート</a:t>
                      </a:r>
                      <a:endParaRPr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867 Mbps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867 Mbps</a:t>
                      </a:r>
                      <a:endParaRPr kumimoji="1" lang="ja-JP" altLang="en-US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1.7 </a:t>
                      </a:r>
                      <a:r>
                        <a:rPr kumimoji="1" lang="en-US" altLang="ja-JP" sz="800" b="0" dirty="0" err="1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Gbps</a:t>
                      </a:r>
                      <a:endParaRPr kumimoji="1" lang="ja-JP" altLang="en-US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1.7 </a:t>
                      </a:r>
                      <a:r>
                        <a:rPr kumimoji="1" lang="en-US" altLang="ja-JP" sz="800" b="0" dirty="0" err="1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Gbps</a:t>
                      </a:r>
                      <a:endParaRPr kumimoji="1" lang="ja-JP" altLang="en-US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5.2 </a:t>
                      </a:r>
                      <a:r>
                        <a:rPr kumimoji="1" lang="en-US" altLang="ja-JP" sz="800" b="0" dirty="0" err="1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Gbps</a:t>
                      </a:r>
                      <a:endParaRPr kumimoji="1" lang="ja-JP" altLang="en-US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5.2 </a:t>
                      </a:r>
                      <a:r>
                        <a:rPr kumimoji="1" lang="en-US" altLang="ja-JP" sz="800" b="0" dirty="0" err="1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Gbps</a:t>
                      </a:r>
                      <a:endParaRPr kumimoji="1" lang="ja-JP" altLang="en-US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Cisco</a:t>
                      </a:r>
                      <a:r>
                        <a:rPr kumimoji="1" lang="en-US" altLang="ja-JP" sz="800" b="0" baseline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800" b="0" baseline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Mobility Express</a:t>
                      </a:r>
                      <a:br>
                        <a:rPr kumimoji="1" lang="en-US" altLang="ja-JP" sz="800" b="0" baseline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kumimoji="1" lang="ja-JP" altLang="en-US" sz="800" b="0" baseline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対応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Mobility Express</a:t>
                      </a:r>
                      <a:b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8.4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利用時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コントロール可能な</a:t>
                      </a:r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AP</a:t>
                      </a:r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数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クライアント数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1,000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1,000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1,000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1,000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2,000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2,000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Band Select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kumimoji="1"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Clean Air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☓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☓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☓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☓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en-US" altLang="ja-JP" sz="800" b="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r>
                        <a:rPr lang="en-US" altLang="ja-JP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Client Link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☓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☓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☓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☓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</a:t>
                      </a:r>
                      <a:endParaRPr kumimoji="1" lang="ja-JP" altLang="en-US" sz="8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4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WAP150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(Wireless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Access Point)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249412" y="2101564"/>
            <a:ext cx="4215173" cy="978729"/>
            <a:chOff x="349622" y="1507204"/>
            <a:chExt cx="4215173" cy="978729"/>
          </a:xfrm>
        </p:grpSpPr>
        <p:sp>
          <p:nvSpPr>
            <p:cNvPr id="6" name="正方形/長方形 5"/>
            <p:cNvSpPr/>
            <p:nvPr/>
          </p:nvSpPr>
          <p:spPr>
            <a:xfrm>
              <a:off x="827089" y="1507204"/>
              <a:ext cx="3737706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ja-JP" altLang="en-US" sz="2400" b="1" dirty="0" smtClean="0">
                  <a:solidFill>
                    <a:srgbClr val="0070C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かんたん設定</a:t>
              </a:r>
              <a:endParaRPr lang="en-US" altLang="ja-JP" sz="2400" b="1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171450" indent="-171450">
                <a:lnSpc>
                  <a:spcPct val="120000"/>
                </a:lnSpc>
                <a:buFont typeface="Wingdings" charset="2"/>
                <a:buChar char="ü"/>
              </a:pP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ステップ バイ ステップのウィザード形式で設定</a:t>
              </a:r>
              <a:endPara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171450" indent="-171450">
                <a:lnSpc>
                  <a:spcPct val="120000"/>
                </a:lnSpc>
                <a:buFont typeface="Wingdings" charset="2"/>
                <a:buChar char="ü"/>
              </a:pP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無線</a:t>
              </a:r>
              <a:r>
                <a:rPr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LAN</a:t>
              </a: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を利用する最低限の設定を完備</a:t>
              </a:r>
              <a:endPara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622" y="1596233"/>
              <a:ext cx="468895" cy="468895"/>
            </a:xfrm>
            <a:prstGeom prst="rect">
              <a:avLst/>
            </a:prstGeom>
          </p:spPr>
        </p:pic>
      </p:grpSp>
      <p:grpSp>
        <p:nvGrpSpPr>
          <p:cNvPr id="12" name="図形グループ 11"/>
          <p:cNvGrpSpPr/>
          <p:nvPr/>
        </p:nvGrpSpPr>
        <p:grpSpPr>
          <a:xfrm>
            <a:off x="249412" y="3032122"/>
            <a:ext cx="4215171" cy="1200329"/>
            <a:chOff x="349622" y="2593210"/>
            <a:chExt cx="4215171" cy="1200329"/>
          </a:xfrm>
        </p:grpSpPr>
        <p:sp>
          <p:nvSpPr>
            <p:cNvPr id="7" name="正方形/長方形 6"/>
            <p:cNvSpPr/>
            <p:nvPr/>
          </p:nvSpPr>
          <p:spPr>
            <a:xfrm>
              <a:off x="827088" y="2593210"/>
              <a:ext cx="37377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ja-JP" altLang="en-US" sz="2400" b="1" dirty="0" smtClean="0">
                  <a:solidFill>
                    <a:srgbClr val="0070C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低価格＆高機能</a:t>
              </a:r>
              <a:endParaRPr lang="en-US" altLang="ja-JP" sz="2400" b="1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171450" indent="-171450">
                <a:lnSpc>
                  <a:spcPct val="120000"/>
                </a:lnSpc>
                <a:buFont typeface="Wingdings" charset="2"/>
                <a:buChar char="ü"/>
              </a:pPr>
              <a:r>
                <a:rPr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802.11ac wave1</a:t>
              </a: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対応</a:t>
              </a:r>
              <a:endPara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171450" indent="-171450">
                <a:lnSpc>
                  <a:spcPct val="120000"/>
                </a:lnSpc>
                <a:buFont typeface="Wingdings" charset="2"/>
                <a:buChar char="ü"/>
              </a:pP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最大</a:t>
              </a:r>
              <a:r>
                <a:rPr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1.2Gbps</a:t>
              </a: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171450" indent="-171450">
                <a:lnSpc>
                  <a:spcPct val="120000"/>
                </a:lnSpc>
                <a:buFont typeface="Wingdings" charset="2"/>
                <a:buChar char="ü"/>
              </a:pP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スケジュール機能等</a:t>
              </a:r>
              <a:endPara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622" y="2667272"/>
              <a:ext cx="468895" cy="468895"/>
            </a:xfrm>
            <a:prstGeom prst="rect">
              <a:avLst/>
            </a:prstGeom>
          </p:spPr>
        </p:pic>
      </p:grpSp>
      <p:grpSp>
        <p:nvGrpSpPr>
          <p:cNvPr id="15" name="図形グループ 14"/>
          <p:cNvGrpSpPr/>
          <p:nvPr/>
        </p:nvGrpSpPr>
        <p:grpSpPr>
          <a:xfrm>
            <a:off x="249412" y="4125348"/>
            <a:ext cx="4215171" cy="757130"/>
            <a:chOff x="349622" y="3750444"/>
            <a:chExt cx="4215171" cy="757130"/>
          </a:xfrm>
        </p:grpSpPr>
        <p:sp>
          <p:nvSpPr>
            <p:cNvPr id="8" name="正方形/長方形 7"/>
            <p:cNvSpPr/>
            <p:nvPr/>
          </p:nvSpPr>
          <p:spPr>
            <a:xfrm>
              <a:off x="827088" y="3750444"/>
              <a:ext cx="3737705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ja-JP" altLang="en-US" sz="2400" b="1" dirty="0" smtClean="0">
                  <a:solidFill>
                    <a:srgbClr val="0070C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複数でも簡単に運用</a:t>
              </a:r>
              <a:endParaRPr lang="en-US" altLang="ja-JP" sz="2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171450" indent="-171450">
                <a:lnSpc>
                  <a:spcPct val="120000"/>
                </a:lnSpc>
                <a:buFont typeface="Wingdings" charset="2"/>
                <a:buChar char="ü"/>
              </a:pP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クラスタリング</a:t>
              </a:r>
              <a:r>
                <a:rPr lang="en-US" altLang="ja-JP" sz="120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(</a:t>
              </a: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アクセス ポイントのグルーピング機能</a:t>
              </a:r>
              <a:r>
                <a:rPr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)</a:t>
              </a: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622" y="3828046"/>
              <a:ext cx="468895" cy="468895"/>
            </a:xfrm>
            <a:prstGeom prst="rect">
              <a:avLst/>
            </a:prstGeom>
          </p:spPr>
        </p:pic>
      </p:grp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90678"/>
              </p:ext>
            </p:extLst>
          </p:nvPr>
        </p:nvGraphicFramePr>
        <p:xfrm>
          <a:off x="4175140" y="1645824"/>
          <a:ext cx="4878565" cy="16767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82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32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型番</a:t>
                      </a:r>
                      <a:endParaRPr lang="ja-JP" altLang="en-US" sz="1800" b="1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WAP150-J-K9-JP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対応規格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802.11a/b/g/n/ac Wave1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ラジオ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デュアル バンド対応（</a:t>
                      </a:r>
                      <a:r>
                        <a:rPr lang="en-US" altLang="ja-JP" sz="10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2.4GHz/5GHz)</a:t>
                      </a:r>
                      <a:endParaRPr lang="en-US" altLang="ja-JP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MIMO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2x2:2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PoE</a:t>
                      </a:r>
                      <a:r>
                        <a:rPr lang="en-US" altLang="ja-JP" sz="11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en-US" altLang="ja-JP" sz="11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PoE</a:t>
                      </a:r>
                      <a:r>
                        <a:rPr lang="en-US" altLang="ja-JP" sz="11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+</a:t>
                      </a:r>
                      <a:endParaRPr lang="ja-JP" altLang="en-US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○</a:t>
                      </a:r>
                      <a:r>
                        <a:rPr lang="en-US" altLang="ja-JP" sz="10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en-US" altLang="ja-JP" sz="10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PoE</a:t>
                      </a:r>
                      <a:r>
                        <a:rPr lang="ja-JP" altLang="en-US" sz="10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で動作</a:t>
                      </a:r>
                      <a:r>
                        <a:rPr lang="en-US" altLang="ja-JP" sz="10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ja-JP" alt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3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ポート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GE × 1</a:t>
                      </a:r>
                      <a:endParaRPr lang="en-US" altLang="ja-JP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アンテナ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内蔵</a:t>
                      </a:r>
                      <a:endParaRPr lang="en-US" altLang="ja-JP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81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サイズ（高さ </a:t>
                      </a:r>
                      <a:r>
                        <a:rPr lang="en-US" altLang="ja-JP" sz="11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× </a:t>
                      </a:r>
                      <a:r>
                        <a:rPr lang="ja-JP" altLang="en-US" sz="11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幅 </a:t>
                      </a:r>
                      <a:r>
                        <a:rPr lang="en-US" altLang="ja-JP" sz="11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× </a:t>
                      </a:r>
                      <a:r>
                        <a:rPr lang="ja-JP" altLang="en-US" sz="11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奥行）</a:t>
                      </a:r>
                      <a:endParaRPr lang="ja-JP" altLang="en-US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3.8 × 13.5 × 13.5 cm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重量</a:t>
                      </a:r>
                      <a:endParaRPr lang="ja-JP" altLang="en-US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0.35 kg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4535380" y="3596055"/>
            <a:ext cx="4492580" cy="127279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こんなお客様に！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とにかく安いアクセス ポイントを探している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ハイエンドな家庭用アクセス ポイントを利用している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業務時間外は無線のアクセスを制御したい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 ポイントの利用が</a:t>
            </a:r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台まで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056" y="1118109"/>
            <a:ext cx="980505" cy="9805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6602" y="1451327"/>
            <a:ext cx="1435558" cy="4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494694" cy="731837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Meraki</a:t>
            </a:r>
            <a:r>
              <a:rPr kumimoji="1" lang="ja-JP" altLang="en-US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endParaRPr kumimoji="1" lang="ja-JP" altLang="en-US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37766" y="905718"/>
            <a:ext cx="8210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クラウド マネージド </a:t>
            </a:r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アクセスポイント</a:t>
            </a:r>
            <a:endParaRPr lang="ja-JP" altLang="en-US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5" name="四角形: 角を丸くする 94"/>
          <p:cNvSpPr/>
          <p:nvPr/>
        </p:nvSpPr>
        <p:spPr>
          <a:xfrm>
            <a:off x="4567684" y="1633031"/>
            <a:ext cx="4494020" cy="387365"/>
          </a:xfrm>
          <a:prstGeom prst="roundRect">
            <a:avLst>
              <a:gd name="adj" fmla="val 50000"/>
            </a:avLst>
          </a:prstGeom>
          <a:solidFill>
            <a:srgbClr val="72C0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MR</a:t>
            </a:r>
            <a:r>
              <a:rPr lang="ja-JP" altLang="en-US" sz="20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r>
              <a:rPr lang="en-US" altLang="ja-JP" sz="20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アクセスポイント</a:t>
            </a:r>
            <a:endParaRPr lang="ja-JP" altLang="en-US" sz="2000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Rectangle 55"/>
          <p:cNvSpPr/>
          <p:nvPr/>
        </p:nvSpPr>
        <p:spPr>
          <a:xfrm>
            <a:off x="4650600" y="2216452"/>
            <a:ext cx="4149545" cy="8566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t"/>
          <a:lstStyle/>
          <a:p>
            <a:pPr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ja-JP" altLang="en-US" sz="16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ハイ パフォーマンス</a:t>
            </a:r>
            <a:endParaRPr lang="en-US" altLang="ja-JP" sz="1600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  <a:p>
            <a:pPr marL="285738" indent="-285738"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802.11ac </a:t>
            </a: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Wave2</a:t>
            </a:r>
            <a:endParaRPr lang="ja-JP" altLang="en-US" sz="1400" dirty="0">
              <a:solidFill>
                <a:schemeClr val="bg2">
                  <a:lumMod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  <a:p>
            <a:pPr marL="285738" indent="-285738"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2.4GHz/5GHz</a:t>
            </a: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 </a:t>
            </a: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デュアルバンド</a:t>
            </a: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対応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</p:txBody>
      </p:sp>
      <p:sp>
        <p:nvSpPr>
          <p:cNvPr id="17" name="Rectangle 55"/>
          <p:cNvSpPr/>
          <p:nvPr/>
        </p:nvSpPr>
        <p:spPr>
          <a:xfrm>
            <a:off x="4650600" y="3073132"/>
            <a:ext cx="4149545" cy="106257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t"/>
          <a:lstStyle/>
          <a:p>
            <a:pPr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ja-JP" altLang="en-US" sz="1600" b="1" u="sng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クラウドでかんたん管理</a:t>
            </a:r>
            <a:endParaRPr lang="en-US" altLang="ja-JP" sz="1600" b="1" u="sng" dirty="0" smtClean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  <a:p>
            <a:pPr marL="285750" indent="-285750"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ü"/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ダッシュボードによる一元管理</a:t>
            </a:r>
            <a:endParaRPr lang="en-US" altLang="ja-JP" sz="1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  <a:p>
            <a:pPr marL="285750" indent="-285750"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ü"/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”つなげるだけ”でかんたん設定</a:t>
            </a:r>
            <a:endParaRPr lang="en-US" altLang="ja-JP" sz="1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  <a:p>
            <a:pPr marL="285750" indent="-285750"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ü"/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リモートからの管理に対応</a:t>
            </a:r>
            <a:endParaRPr lang="en-US" altLang="ja-JP" sz="1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32" y="1992349"/>
            <a:ext cx="1644629" cy="46281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657" y="1934346"/>
            <a:ext cx="1990001" cy="619188"/>
          </a:xfrm>
          <a:prstGeom prst="rect">
            <a:avLst/>
          </a:prstGeom>
        </p:spPr>
      </p:pic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05522"/>
              </p:ext>
            </p:extLst>
          </p:nvPr>
        </p:nvGraphicFramePr>
        <p:xfrm>
          <a:off x="234884" y="3172722"/>
          <a:ext cx="4149545" cy="147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9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32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型番</a:t>
                      </a:r>
                      <a:endParaRPr lang="ja-JP" altLang="en-US" sz="1200" b="1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MR33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MR42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対応規格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802.11a/b/g/n/ac </a:t>
                      </a:r>
                      <a:r>
                        <a:rPr lang="en-US" sz="9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Wave2</a:t>
                      </a:r>
                      <a:endParaRPr 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ラジオ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デュアル バンド対応（</a:t>
                      </a:r>
                      <a:r>
                        <a:rPr lang="en-US" altLang="ja-JP" sz="9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2.4GHz/5GHz)</a:t>
                      </a:r>
                      <a:endParaRPr lang="en-US" altLang="ja-JP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15" marR="6815" marT="681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MIMO</a:t>
                      </a:r>
                      <a:endParaRPr 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2x2:2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3×3:3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PoE</a:t>
                      </a:r>
                      <a:r>
                        <a:rPr lang="en-US" altLang="ja-JP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en-US" altLang="ja-JP" sz="9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PoE</a:t>
                      </a:r>
                      <a:r>
                        <a:rPr lang="en-US" altLang="ja-JP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+</a:t>
                      </a:r>
                      <a:endParaRPr lang="ja-JP" alt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PoE</a:t>
                      </a:r>
                      <a:endParaRPr lang="ja-JP" alt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PoE</a:t>
                      </a:r>
                      <a:r>
                        <a:rPr lang="en-US" altLang="ja-JP" sz="9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+</a:t>
                      </a:r>
                      <a:endParaRPr lang="ja-JP" alt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3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ポート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GE × 1</a:t>
                      </a:r>
                      <a:endParaRPr lang="en-US" altLang="ja-JP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GE×1</a:t>
                      </a:r>
                      <a:endParaRPr lang="en-US" altLang="ja-JP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アンテナ</a:t>
                      </a: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内蔵</a:t>
                      </a:r>
                      <a:endParaRPr lang="en-US" altLang="ja-JP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81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サイズ</a:t>
                      </a:r>
                      <a:endParaRPr lang="en-US" altLang="ja-JP" sz="90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9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（</a:t>
                      </a:r>
                      <a:r>
                        <a:rPr lang="ja-JP" altLang="en-US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高さ </a:t>
                      </a:r>
                      <a:r>
                        <a:rPr lang="en-US" altLang="ja-JP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× </a:t>
                      </a:r>
                      <a:r>
                        <a:rPr lang="ja-JP" altLang="en-US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幅 </a:t>
                      </a:r>
                      <a:r>
                        <a:rPr lang="en-US" altLang="ja-JP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× </a:t>
                      </a:r>
                      <a:r>
                        <a:rPr lang="ja-JP" altLang="en-US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奥行）</a:t>
                      </a:r>
                      <a:endParaRPr lang="ja-JP" alt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3.2 </a:t>
                      </a:r>
                      <a:r>
                        <a:rPr lang="en-US" altLang="ja-JP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× </a:t>
                      </a:r>
                      <a:r>
                        <a:rPr lang="en-US" altLang="ja-JP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21.5 </a:t>
                      </a:r>
                      <a:r>
                        <a:rPr lang="en-US" altLang="ja-JP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× </a:t>
                      </a:r>
                      <a:r>
                        <a:rPr lang="en-US" altLang="ja-JP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11.0 </a:t>
                      </a:r>
                      <a:r>
                        <a:rPr lang="en-US" altLang="ja-JP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cm</a:t>
                      </a:r>
                      <a:endParaRPr 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3.71 × 25.34 × 15.58 cm</a:t>
                      </a:r>
                      <a:endParaRPr lang="en-US" altLang="ja-JP" sz="900" b="0" i="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8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重量</a:t>
                      </a:r>
                      <a:endParaRPr lang="ja-JP" alt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376.5 g</a:t>
                      </a:r>
                      <a:endParaRPr 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700 g</a:t>
                      </a:r>
                      <a:endParaRPr 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15" marR="6815" marT="68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533400" y="2553533"/>
            <a:ext cx="1086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MR 33</a:t>
            </a:r>
            <a:endParaRPr kumimoji="1" lang="ja-JP" altLang="en-US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61488" y="2553534"/>
            <a:ext cx="1086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MR 42</a:t>
            </a:r>
            <a:endParaRPr kumimoji="1" lang="ja-JP" altLang="en-US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Rectangle 55"/>
          <p:cNvSpPr/>
          <p:nvPr/>
        </p:nvSpPr>
        <p:spPr>
          <a:xfrm>
            <a:off x="4650599" y="4135709"/>
            <a:ext cx="4149545" cy="7014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t"/>
          <a:lstStyle/>
          <a:p>
            <a:pPr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ja-JP" altLang="en-US" sz="16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サブスクリプションモデル</a:t>
            </a:r>
            <a:endParaRPr lang="en-US" altLang="ja-JP" sz="1600" dirty="0" smtClean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  <a:p>
            <a:pPr marL="285750" indent="-285750" defTabSz="456685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ü"/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MX/MS</a:t>
            </a:r>
            <a:r>
              <a:rPr lang="ja-JP" altLang="en-US" sz="1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シリーズといった他の</a:t>
            </a:r>
            <a:r>
              <a:rPr lang="en-US" altLang="ja-JP" sz="1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Meraki</a:t>
            </a:r>
            <a:r>
              <a:rPr lang="ja-JP" altLang="en-US" sz="1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iscoSans ExtraLight" charset="0"/>
              </a:rPr>
              <a:t>との共存</a:t>
            </a:r>
            <a:endParaRPr lang="en-US" altLang="ja-JP" sz="1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iscoSans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833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6" grpId="0"/>
      <p:bldP spid="17" grpId="0"/>
      <p:bldP spid="29" grpId="0"/>
    </p:bldLst>
  </p:timing>
</p:sld>
</file>

<file path=ppt/theme/theme1.xml><?xml version="1.0" encoding="utf-8"?>
<a:theme xmlns:a="http://schemas.openxmlformats.org/drawingml/2006/main" name="Blue theme 2015 16x9">
  <a:themeElements>
    <a:clrScheme name="Corprate Color Palette">
      <a:dk1>
        <a:srgbClr val="282828"/>
      </a:dk1>
      <a:lt1>
        <a:srgbClr val="FFFFFF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C503DE1-91F3-4E06-9D47-79C2309E909B}" vid="{C266BCD2-BF24-49DE-B4C0-2E591CE229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TNBABT_Open and Close Theme</Template>
  <TotalTime>37794</TotalTime>
  <Words>933</Words>
  <Application>Microsoft Office PowerPoint</Application>
  <PresentationFormat>画面に合わせる (16:9)</PresentationFormat>
  <Paragraphs>333</Paragraphs>
  <Slides>13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7" baseType="lpstr">
      <vt:lpstr>Ciscolight</vt:lpstr>
      <vt:lpstr>CiscoSansTT ExtraLight</vt:lpstr>
      <vt:lpstr>CiscoSansTT Thin</vt:lpstr>
      <vt:lpstr>ＭＳ Ｐゴシック</vt:lpstr>
      <vt:lpstr>Tipo de letra del sistema Fina</vt:lpstr>
      <vt:lpstr>メイリオ</vt:lpstr>
      <vt:lpstr>Arial</vt:lpstr>
      <vt:lpstr>Calibri</vt:lpstr>
      <vt:lpstr>CiscoSans</vt:lpstr>
      <vt:lpstr>CiscoSans ExtraLight</vt:lpstr>
      <vt:lpstr>CiscoSans Thin</vt:lpstr>
      <vt:lpstr>Wingdings</vt:lpstr>
      <vt:lpstr>Blue theme 2015 16x9</vt:lpstr>
      <vt:lpstr>Blue theme 2016 16x9</vt:lpstr>
      <vt:lpstr>Cisco Startシリーズ 無線特集 第2回 無線製品比較　　[修正版]</vt:lpstr>
      <vt:lpstr>本日お話する内容</vt:lpstr>
      <vt:lpstr>Cisco Start シリーズ 中堅・中小企業のお客様、及びに小規模拠点に最適な製品ポートフォリオ</vt:lpstr>
      <vt:lpstr>Cisco 無線製品概要</vt:lpstr>
      <vt:lpstr>新製品の追加</vt:lpstr>
      <vt:lpstr>Cisco Aironet 802.11ac Wave 2  アクセスポイント ポートフォリオ</vt:lpstr>
      <vt:lpstr>PowerPoint プレゼンテーション</vt:lpstr>
      <vt:lpstr>WAP150 (Wireless Access Point)</vt:lpstr>
      <vt:lpstr>Cisco Merakiシリーズ</vt:lpstr>
      <vt:lpstr>Cisco 無線製品比較</vt:lpstr>
      <vt:lpstr>シスコ ワイヤレスLAN セレクト ガイド</vt:lpstr>
      <vt:lpstr>シスコ ワイヤレスLAN セレクト ガイド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Slides</dc:title>
  <dc:creator>Microsoft Office ユーザー</dc:creator>
  <cp:lastModifiedBy>Sachiko Wakuta -T (swakuta - Adecco at Cisco)</cp:lastModifiedBy>
  <cp:revision>130</cp:revision>
  <cp:lastPrinted>2017-06-19T01:50:01Z</cp:lastPrinted>
  <dcterms:created xsi:type="dcterms:W3CDTF">2016-06-16T05:23:34Z</dcterms:created>
  <dcterms:modified xsi:type="dcterms:W3CDTF">2017-07-05T02:15:26Z</dcterms:modified>
</cp:coreProperties>
</file>