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4" r:id="rId1"/>
    <p:sldMasterId id="2147484070" r:id="rId2"/>
  </p:sldMasterIdLst>
  <p:notesMasterIdLst>
    <p:notesMasterId r:id="rId36"/>
  </p:notesMasterIdLst>
  <p:handoutMasterIdLst>
    <p:handoutMasterId r:id="rId37"/>
  </p:handoutMasterIdLst>
  <p:sldIdLst>
    <p:sldId id="258" r:id="rId3"/>
    <p:sldId id="292" r:id="rId4"/>
    <p:sldId id="293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290" r:id="rId35"/>
  </p:sldIdLst>
  <p:sldSz cx="9144000" cy="5143500" type="screen16x9"/>
  <p:notesSz cx="6805613" cy="99441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6" userDrawn="1">
          <p15:clr>
            <a:srgbClr val="A4A3A4"/>
          </p15:clr>
        </p15:guide>
        <p15:guide id="2" pos="3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85B"/>
    <a:srgbClr val="58595B"/>
    <a:srgbClr val="004BAF"/>
    <a:srgbClr val="E8EBF1"/>
    <a:srgbClr val="4D4D4D"/>
    <a:srgbClr val="AB0810"/>
    <a:srgbClr val="FDBE24"/>
    <a:srgbClr val="FA661C"/>
    <a:srgbClr val="90BDDB"/>
    <a:srgbClr val="335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66" autoAdjust="0"/>
    <p:restoredTop sz="96154" autoAdjust="0"/>
  </p:normalViewPr>
  <p:slideViewPr>
    <p:cSldViewPr snapToGrid="0" snapToObjects="1">
      <p:cViewPr varScale="1">
        <p:scale>
          <a:sx n="82" d="100"/>
          <a:sy n="82" d="100"/>
        </p:scale>
        <p:origin x="957" y="42"/>
      </p:cViewPr>
      <p:guideLst>
        <p:guide orient="horz" pos="1076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58E61C0-B6F7-4C9C-863F-D118B03799EB}" type="datetimeFigureOut">
              <a:rPr lang="en-US"/>
              <a:pPr>
                <a:defRPr/>
              </a:pPr>
              <a:t>6/7/2017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FF3F7B5-9A0B-40F3-A257-932ED5C8BD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3524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E6EE8EE-BAD1-491A-8874-8394E5CA366F}" type="datetimeFigureOut">
              <a:rPr lang="en-US"/>
              <a:pPr>
                <a:defRPr/>
              </a:pPr>
              <a:t>6/7/2017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F6C1005-B323-4A04-B0D1-DB577C3C2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9419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93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1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altLang="ja-JP" sz="1000" kern="1200" dirty="0">
              <a:solidFill>
                <a:schemeClr val="bg2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88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82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19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53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102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81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018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65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262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83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43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tx2"/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accent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5" y="517783"/>
            <a:ext cx="782431" cy="415667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53" y="503204"/>
            <a:ext cx="1429035" cy="46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2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626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42705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4" name="正方形/長方形 3"/>
          <p:cNvSpPr/>
          <p:nvPr userDrawn="1"/>
        </p:nvSpPr>
        <p:spPr>
          <a:xfrm>
            <a:off x="7089820" y="444321"/>
            <a:ext cx="1635617" cy="6288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24107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229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42705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6713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42705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1821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42705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950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30918788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1314450"/>
            <a:ext cx="3551237" cy="3276599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</a:t>
            </a:r>
            <a:r>
              <a:rPr lang="en-US" sz="600" spc="20" baseline="0" dirty="0" smtClean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reserved</a:t>
            </a:r>
            <a:endParaRPr lang="en-US" sz="600" spc="20" baseline="0" dirty="0">
              <a:solidFill>
                <a:schemeClr val="tx2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20723904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5" orient="horz" pos="82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1317625"/>
            <a:ext cx="3551237" cy="3273425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773363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tx2"/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tx2"/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tx2"/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tx2"/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</a:t>
            </a:r>
            <a:r>
              <a:rPr lang="en-US" sz="600" spc="20" baseline="0" dirty="0" smtClean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reserved</a:t>
            </a:r>
            <a:endParaRPr lang="en-US" sz="600" spc="20" baseline="0" dirty="0">
              <a:solidFill>
                <a:schemeClr val="tx2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42557179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1317625"/>
            <a:ext cx="3559175" cy="257903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33752951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13" y="503204"/>
            <a:ext cx="1429035" cy="46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518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1317625"/>
            <a:ext cx="3559175" cy="327342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22612337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u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28346620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980830" y="450377"/>
            <a:ext cx="1862919" cy="6354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</a:t>
            </a:r>
            <a:r>
              <a:rPr lang="en-US" sz="600" kern="1200" spc="20" baseline="0" dirty="0" smtClean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reserved</a:t>
            </a:r>
            <a:endParaRPr lang="en-US" sz="600" kern="1200" spc="20" baseline="0" dirty="0">
              <a:solidFill>
                <a:schemeClr val="tx2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4512576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1317624"/>
            <a:ext cx="3559175" cy="32734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4393663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1317624"/>
            <a:ext cx="3559175" cy="32734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</a:t>
            </a:r>
            <a:r>
              <a:rPr lang="en-US" sz="600" kern="1200" spc="20" baseline="0" dirty="0" smtClean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reserved</a:t>
            </a:r>
            <a:endParaRPr lang="en-US" sz="600" kern="1200" spc="20" baseline="0" dirty="0">
              <a:solidFill>
                <a:schemeClr val="tx2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4317431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948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Slide-animated gradi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ffset_comp_30711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835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ffset_comp_30711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776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6814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gue">
    <p:bg>
      <p:bgPr>
        <a:solidFill>
          <a:srgbClr val="39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76744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is-I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2017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Publix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6664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13" y="503204"/>
            <a:ext cx="1429035" cy="46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50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1155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27209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ffset_comp_30711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amazing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5" b="27614"/>
          <a:stretch/>
        </p:blipFill>
        <p:spPr>
          <a:xfrm>
            <a:off x="2401156" y="2651136"/>
            <a:ext cx="4326749" cy="5138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0044" y="3937355"/>
            <a:ext cx="899770" cy="83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NBABT_A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1" b="31105"/>
          <a:stretch/>
        </p:blipFill>
        <p:spPr>
          <a:xfrm>
            <a:off x="1871350" y="1632059"/>
            <a:ext cx="5413248" cy="118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92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8997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</a:t>
            </a:r>
            <a:r>
              <a:rPr lang="en-US" sz="600" spc="20" baseline="0" dirty="0" smtClean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reserved</a:t>
            </a:r>
            <a:endParaRPr lang="en-US" sz="600" spc="20" baseline="0" dirty="0">
              <a:solidFill>
                <a:schemeClr val="tx2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  <a:solidFill>
            <a:schemeClr val="bg1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413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93144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12297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42705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644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42705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2145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36090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6209414" y="4874681"/>
            <a:ext cx="267408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</a:t>
            </a:r>
            <a:r>
              <a:rPr lang="en-US" sz="600" spc="20" baseline="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reserved.  Cisco Public</a:t>
            </a:r>
            <a:endParaRPr lang="en-US" sz="600" spc="20" baseline="0" dirty="0">
              <a:solidFill>
                <a:schemeClr val="bg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13" y="503204"/>
            <a:ext cx="1429035" cy="46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  <p:sldLayoutId id="2147484037" r:id="rId13"/>
    <p:sldLayoutId id="2147484038" r:id="rId14"/>
    <p:sldLayoutId id="2147484039" r:id="rId15"/>
    <p:sldLayoutId id="2147484040" r:id="rId16"/>
    <p:sldLayoutId id="2147484041" r:id="rId17"/>
    <p:sldLayoutId id="2147484042" r:id="rId18"/>
    <p:sldLayoutId id="2147484043" r:id="rId19"/>
    <p:sldLayoutId id="2147484044" r:id="rId20"/>
    <p:sldLayoutId id="2147484045" r:id="rId21"/>
    <p:sldLayoutId id="2147484046" r:id="rId22"/>
    <p:sldLayoutId id="2147484047" r:id="rId23"/>
    <p:sldLayoutId id="2147484048" r:id="rId24"/>
    <p:sldLayoutId id="2147484049" r:id="rId25"/>
    <p:sldLayoutId id="2147484069" r:id="rId26"/>
  </p:sldLayoutIdLst>
  <p:hf sldNum="0" hdr="0" dt="0"/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003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62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906386" y="4741653"/>
            <a:ext cx="261914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is-I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2017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Cisco and/or its affiliates. All rights reserved.   Cisco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Public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50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</p:sldLayoutIdLst>
  <p:transition spd="slow">
    <p:wipe/>
  </p:transition>
  <p:timing>
    <p:tnLst>
      <p:par>
        <p:cTn id="1" dur="indefinite" restart="never" nodeType="tmRoot"/>
      </p:par>
    </p:tnLst>
  </p:timing>
  <p:hf sldNum="0" hdr="0" dt="0"/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kumimoji="1"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kumimoji="1"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microsoft.com/office/2007/relationships/hdphoto" Target="../media/hdphoto2.wdp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supportforums.cisco.com/community/12750136/unified-wireless-network" TargetMode="Externa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7"/>
          <p:cNvSpPr>
            <a:spLocks noGrp="1"/>
          </p:cNvSpPr>
          <p:nvPr>
            <p:ph type="subTitle" idx="1"/>
          </p:nvPr>
        </p:nvSpPr>
        <p:spPr>
          <a:xfrm>
            <a:off x="469496" y="3807438"/>
            <a:ext cx="8296421" cy="454461"/>
          </a:xfrm>
        </p:spPr>
        <p:txBody>
          <a:bodyPr/>
          <a:lstStyle/>
          <a:p>
            <a:r>
              <a:rPr lang="ja-JP" altLang="en-US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シスコシステムズ合同会社</a:t>
            </a:r>
            <a:r>
              <a:rPr lang="en-US" altLang="ja-JP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</a:br>
            <a:endParaRPr lang="en-US" sz="1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9496" y="4054764"/>
            <a:ext cx="8252690" cy="506559"/>
          </a:xfrm>
        </p:spPr>
        <p:txBody>
          <a:bodyPr/>
          <a:lstStyle/>
          <a:p>
            <a:r>
              <a:rPr lang="en-US" altLang="ja-JP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2017</a:t>
            </a:r>
            <a:r>
              <a:rPr lang="ja-JP" altLang="en-US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年 </a:t>
            </a:r>
            <a:r>
              <a:rPr lang="en-US" altLang="ja-JP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6</a:t>
            </a:r>
            <a:r>
              <a:rPr lang="ja-JP" altLang="en-US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月</a:t>
            </a:r>
            <a:endParaRPr lang="en-US" sz="1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63291" y="1764734"/>
            <a:ext cx="8165320" cy="1386160"/>
          </a:xfrm>
        </p:spPr>
        <p:txBody>
          <a:bodyPr/>
          <a:lstStyle/>
          <a:p>
            <a:r>
              <a:rPr lang="en-US" altLang="ja-JP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Start</a:t>
            </a:r>
            <a:r>
              <a:rPr lang="ja-JP" altLang="en-US" sz="4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シリーズ</a:t>
            </a:r>
            <a:r>
              <a:rPr lang="en-US" altLang="ja-JP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無線特集第１回</a:t>
            </a:r>
            <a:r>
              <a:rPr lang="en-US" altLang="ja-JP" sz="4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4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en-US" altLang="ja-JP" sz="2800" dirty="0"/>
              <a:t>Cisco Mobility Express 8.4</a:t>
            </a:r>
            <a:r>
              <a:rPr kumimoji="1" lang="ja-JP" altLang="en-US" sz="2800" dirty="0"/>
              <a:t>アップデート</a:t>
            </a:r>
            <a:endParaRPr lang="en-US" sz="28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波線 6"/>
          <p:cNvSpPr/>
          <p:nvPr/>
        </p:nvSpPr>
        <p:spPr>
          <a:xfrm>
            <a:off x="5578030" y="575890"/>
            <a:ext cx="3187887" cy="628650"/>
          </a:xfrm>
          <a:prstGeom prst="wave">
            <a:avLst>
              <a:gd name="adj1" fmla="val 12500"/>
              <a:gd name="adj2" fmla="val 243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Start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ウェビナー資料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4106064" y="4542782"/>
            <a:ext cx="7615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1200" dirty="0">
                <a:solidFill>
                  <a:schemeClr val="bg1"/>
                </a:solidFill>
              </a:rPr>
              <a:t>本資料に記載の各社社名、製品名は、各社の商標または登録商標です。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26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Autonomous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CME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5" name="Group 14"/>
          <p:cNvGrpSpPr/>
          <p:nvPr/>
        </p:nvGrpSpPr>
        <p:grpSpPr>
          <a:xfrm>
            <a:off x="2532283" y="2498186"/>
            <a:ext cx="1002139" cy="799613"/>
            <a:chOff x="2816425" y="2625863"/>
            <a:chExt cx="1002139" cy="799613"/>
          </a:xfrm>
        </p:grpSpPr>
        <p:grpSp>
          <p:nvGrpSpPr>
            <p:cNvPr id="10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12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15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6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pic>
            <p:nvPicPr>
              <p:cNvPr id="13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14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11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grpSp>
        <p:nvGrpSpPr>
          <p:cNvPr id="24" name="Group 14"/>
          <p:cNvGrpSpPr/>
          <p:nvPr/>
        </p:nvGrpSpPr>
        <p:grpSpPr>
          <a:xfrm>
            <a:off x="962887" y="2491701"/>
            <a:ext cx="1002139" cy="799613"/>
            <a:chOff x="2816425" y="2625863"/>
            <a:chExt cx="1002139" cy="799613"/>
          </a:xfrm>
        </p:grpSpPr>
        <p:grpSp>
          <p:nvGrpSpPr>
            <p:cNvPr id="25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27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30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1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pic>
            <p:nvPicPr>
              <p:cNvPr id="28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29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26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32" name="Rectangle 87"/>
          <p:cNvSpPr/>
          <p:nvPr/>
        </p:nvSpPr>
        <p:spPr>
          <a:xfrm>
            <a:off x="931516" y="3239959"/>
            <a:ext cx="97013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</a:p>
        </p:txBody>
      </p:sp>
      <p:cxnSp>
        <p:nvCxnSpPr>
          <p:cNvPr id="34" name="直線コネクタ 33"/>
          <p:cNvCxnSpPr/>
          <p:nvPr/>
        </p:nvCxnSpPr>
        <p:spPr>
          <a:xfrm>
            <a:off x="726574" y="2491701"/>
            <a:ext cx="2989634" cy="6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5471302" y="2494969"/>
            <a:ext cx="2989634" cy="6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6192080" y="2494969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290" y="2657211"/>
            <a:ext cx="1272029" cy="788451"/>
          </a:xfrm>
          <a:prstGeom prst="rect">
            <a:avLst/>
          </a:prstGeom>
        </p:spPr>
      </p:pic>
      <p:cxnSp>
        <p:nvCxnSpPr>
          <p:cNvPr id="42" name="直線コネクタ 41"/>
          <p:cNvCxnSpPr/>
          <p:nvPr/>
        </p:nvCxnSpPr>
        <p:spPr>
          <a:xfrm>
            <a:off x="7709595" y="2494969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077" y="2635089"/>
            <a:ext cx="1272029" cy="788451"/>
          </a:xfrm>
          <a:prstGeom prst="rect">
            <a:avLst/>
          </a:prstGeom>
        </p:spPr>
      </p:pic>
      <p:sp>
        <p:nvSpPr>
          <p:cNvPr id="43" name="Rectangle 87"/>
          <p:cNvSpPr/>
          <p:nvPr/>
        </p:nvSpPr>
        <p:spPr>
          <a:xfrm>
            <a:off x="2520367" y="3239959"/>
            <a:ext cx="97013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</a:p>
        </p:txBody>
      </p:sp>
      <p:sp>
        <p:nvSpPr>
          <p:cNvPr id="33" name="円/楕円 32"/>
          <p:cNvSpPr/>
          <p:nvPr/>
        </p:nvSpPr>
        <p:spPr>
          <a:xfrm>
            <a:off x="959915" y="3559028"/>
            <a:ext cx="901430" cy="428017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 smtClean="0">
                <a:solidFill>
                  <a:schemeClr val="accent3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管理 </a:t>
            </a:r>
            <a:r>
              <a:rPr kumimoji="1" lang="en-US" altLang="ja-JP" sz="1100" dirty="0" smtClean="0">
                <a:solidFill>
                  <a:schemeClr val="accent3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IP</a:t>
            </a:r>
            <a:endParaRPr kumimoji="1" lang="ja-JP" altLang="en-US" sz="1100" dirty="0" smtClean="0">
              <a:solidFill>
                <a:schemeClr val="accent3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6" name="円/楕円 35"/>
          <p:cNvSpPr/>
          <p:nvPr/>
        </p:nvSpPr>
        <p:spPr>
          <a:xfrm>
            <a:off x="2555251" y="3559028"/>
            <a:ext cx="901430" cy="428017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 smtClean="0">
                <a:solidFill>
                  <a:schemeClr val="accent3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管理 </a:t>
            </a:r>
            <a:r>
              <a:rPr kumimoji="1" lang="en-US" altLang="ja-JP" sz="1100" dirty="0" smtClean="0">
                <a:solidFill>
                  <a:schemeClr val="accent3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IP</a:t>
            </a:r>
            <a:endParaRPr kumimoji="1" lang="ja-JP" altLang="en-US" sz="1100" dirty="0" smtClean="0">
              <a:solidFill>
                <a:schemeClr val="accent3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9" name="円/楕円 38"/>
          <p:cNvSpPr/>
          <p:nvPr/>
        </p:nvSpPr>
        <p:spPr>
          <a:xfrm>
            <a:off x="5759590" y="3796883"/>
            <a:ext cx="901430" cy="428017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 smtClean="0">
                <a:solidFill>
                  <a:schemeClr val="accent3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管理 </a:t>
            </a:r>
            <a:r>
              <a:rPr kumimoji="1" lang="en-US" altLang="ja-JP" sz="1100" dirty="0" smtClean="0">
                <a:solidFill>
                  <a:schemeClr val="accent3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IP</a:t>
            </a:r>
            <a:endParaRPr kumimoji="1" lang="ja-JP" altLang="en-US" sz="1100" dirty="0" smtClean="0">
              <a:solidFill>
                <a:schemeClr val="accent3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67259" y="1549940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個々の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毎に管理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901776" y="1549940"/>
            <a:ext cx="3722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プライマリ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がメンバー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を管理</a:t>
            </a:r>
          </a:p>
        </p:txBody>
      </p:sp>
      <p:cxnSp>
        <p:nvCxnSpPr>
          <p:cNvPr id="7" name="直線矢印コネクタ 6"/>
          <p:cNvCxnSpPr>
            <a:stCxn id="39" idx="6"/>
          </p:cNvCxnSpPr>
          <p:nvPr/>
        </p:nvCxnSpPr>
        <p:spPr>
          <a:xfrm flipV="1">
            <a:off x="6661020" y="3423540"/>
            <a:ext cx="674332" cy="5873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>
            <a:stCxn id="39" idx="0"/>
            <a:endCxn id="35" idx="2"/>
          </p:cNvCxnSpPr>
          <p:nvPr/>
        </p:nvCxnSpPr>
        <p:spPr>
          <a:xfrm flipV="1">
            <a:off x="6210305" y="3445662"/>
            <a:ext cx="0" cy="351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87"/>
          <p:cNvSpPr/>
          <p:nvPr/>
        </p:nvSpPr>
        <p:spPr>
          <a:xfrm>
            <a:off x="5596995" y="3400328"/>
            <a:ext cx="5950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5" name="Rectangle 87"/>
          <p:cNvSpPr/>
          <p:nvPr/>
        </p:nvSpPr>
        <p:spPr>
          <a:xfrm>
            <a:off x="7373914" y="3400328"/>
            <a:ext cx="5950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6" name="図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267" y="2863080"/>
            <a:ext cx="344561" cy="310105"/>
          </a:xfrm>
          <a:prstGeom prst="rect">
            <a:avLst/>
          </a:prstGeom>
        </p:spPr>
      </p:pic>
      <p:sp>
        <p:nvSpPr>
          <p:cNvPr id="47" name="角丸四角形 46"/>
          <p:cNvSpPr/>
          <p:nvPr/>
        </p:nvSpPr>
        <p:spPr>
          <a:xfrm>
            <a:off x="283464" y="1399032"/>
            <a:ext cx="4178808" cy="3392424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8" name="角丸四角形 47"/>
          <p:cNvSpPr/>
          <p:nvPr/>
        </p:nvSpPr>
        <p:spPr>
          <a:xfrm>
            <a:off x="4773168" y="1399032"/>
            <a:ext cx="4178808" cy="3392424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181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Autonomous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CME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5" name="Group 14"/>
          <p:cNvGrpSpPr/>
          <p:nvPr/>
        </p:nvGrpSpPr>
        <p:grpSpPr>
          <a:xfrm>
            <a:off x="2558773" y="2744548"/>
            <a:ext cx="1002139" cy="799613"/>
            <a:chOff x="2816425" y="2625863"/>
            <a:chExt cx="1002139" cy="799613"/>
          </a:xfrm>
        </p:grpSpPr>
        <p:grpSp>
          <p:nvGrpSpPr>
            <p:cNvPr id="10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12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15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6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pic>
            <p:nvPicPr>
              <p:cNvPr id="13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14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11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grpSp>
        <p:nvGrpSpPr>
          <p:cNvPr id="24" name="Group 14"/>
          <p:cNvGrpSpPr/>
          <p:nvPr/>
        </p:nvGrpSpPr>
        <p:grpSpPr>
          <a:xfrm>
            <a:off x="989377" y="2738063"/>
            <a:ext cx="1002139" cy="799613"/>
            <a:chOff x="2816425" y="2625863"/>
            <a:chExt cx="1002139" cy="799613"/>
          </a:xfrm>
        </p:grpSpPr>
        <p:grpSp>
          <p:nvGrpSpPr>
            <p:cNvPr id="25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27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30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1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pic>
            <p:nvPicPr>
              <p:cNvPr id="28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29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26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32" name="Rectangle 87"/>
          <p:cNvSpPr/>
          <p:nvPr/>
        </p:nvSpPr>
        <p:spPr>
          <a:xfrm>
            <a:off x="958006" y="3486321"/>
            <a:ext cx="97013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</a:p>
        </p:txBody>
      </p:sp>
      <p:cxnSp>
        <p:nvCxnSpPr>
          <p:cNvPr id="34" name="直線コネクタ 33"/>
          <p:cNvCxnSpPr/>
          <p:nvPr/>
        </p:nvCxnSpPr>
        <p:spPr>
          <a:xfrm>
            <a:off x="753064" y="2738063"/>
            <a:ext cx="2989634" cy="6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5143657" y="2741331"/>
            <a:ext cx="3560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5864435" y="2741331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45" y="2903573"/>
            <a:ext cx="1272029" cy="788451"/>
          </a:xfrm>
          <a:prstGeom prst="rect">
            <a:avLst/>
          </a:prstGeom>
        </p:spPr>
      </p:pic>
      <p:cxnSp>
        <p:nvCxnSpPr>
          <p:cNvPr id="42" name="直線コネクタ 41"/>
          <p:cNvCxnSpPr/>
          <p:nvPr/>
        </p:nvCxnSpPr>
        <p:spPr>
          <a:xfrm>
            <a:off x="7381950" y="2741331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432" y="2881451"/>
            <a:ext cx="1272029" cy="788451"/>
          </a:xfrm>
          <a:prstGeom prst="rect">
            <a:avLst/>
          </a:prstGeom>
        </p:spPr>
      </p:pic>
      <p:sp>
        <p:nvSpPr>
          <p:cNvPr id="43" name="Rectangle 87"/>
          <p:cNvSpPr/>
          <p:nvPr/>
        </p:nvSpPr>
        <p:spPr>
          <a:xfrm>
            <a:off x="2546857" y="3486321"/>
            <a:ext cx="97013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</a:p>
        </p:txBody>
      </p:sp>
      <p:sp>
        <p:nvSpPr>
          <p:cNvPr id="44" name="Rectangle 87"/>
          <p:cNvSpPr/>
          <p:nvPr/>
        </p:nvSpPr>
        <p:spPr>
          <a:xfrm>
            <a:off x="5565905" y="3679137"/>
            <a:ext cx="5950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5" name="Rectangle 87"/>
          <p:cNvSpPr/>
          <p:nvPr/>
        </p:nvSpPr>
        <p:spPr>
          <a:xfrm>
            <a:off x="7128815" y="3679137"/>
            <a:ext cx="6880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CME AP 2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47" name="直線コネクタ 46"/>
          <p:cNvCxnSpPr/>
          <p:nvPr/>
        </p:nvCxnSpPr>
        <p:spPr>
          <a:xfrm>
            <a:off x="8250954" y="2741331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981" y="2881451"/>
            <a:ext cx="1272029" cy="788451"/>
          </a:xfrm>
          <a:prstGeom prst="rect">
            <a:avLst/>
          </a:prstGeom>
        </p:spPr>
      </p:pic>
      <p:sp>
        <p:nvSpPr>
          <p:cNvPr id="48" name="Rectangle 87"/>
          <p:cNvSpPr/>
          <p:nvPr/>
        </p:nvSpPr>
        <p:spPr>
          <a:xfrm>
            <a:off x="7900543" y="3679137"/>
            <a:ext cx="8034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CME AP 3…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9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754" y="4000099"/>
            <a:ext cx="520117" cy="52011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50" y="4000099"/>
            <a:ext cx="520117" cy="520117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61" y="4000099"/>
            <a:ext cx="520117" cy="52011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フリーフォーム 3"/>
          <p:cNvSpPr/>
          <p:nvPr/>
        </p:nvSpPr>
        <p:spPr>
          <a:xfrm>
            <a:off x="6090183" y="3941578"/>
            <a:ext cx="1413754" cy="901653"/>
          </a:xfrm>
          <a:custGeom>
            <a:avLst/>
            <a:gdLst>
              <a:gd name="connsiteX0" fmla="*/ 0 w 1426724"/>
              <a:gd name="connsiteY0" fmla="*/ 752273 h 921962"/>
              <a:gd name="connsiteX1" fmla="*/ 979251 w 1426724"/>
              <a:gd name="connsiteY1" fmla="*/ 869004 h 921962"/>
              <a:gd name="connsiteX2" fmla="*/ 1426724 w 1426724"/>
              <a:gd name="connsiteY2" fmla="*/ 0 h 921962"/>
              <a:gd name="connsiteX3" fmla="*/ 1426724 w 1426724"/>
              <a:gd name="connsiteY3" fmla="*/ 0 h 921962"/>
              <a:gd name="connsiteX0" fmla="*/ 0 w 1413754"/>
              <a:gd name="connsiteY0" fmla="*/ 609601 h 893474"/>
              <a:gd name="connsiteX1" fmla="*/ 966281 w 1413754"/>
              <a:gd name="connsiteY1" fmla="*/ 869004 h 893474"/>
              <a:gd name="connsiteX2" fmla="*/ 1413754 w 1413754"/>
              <a:gd name="connsiteY2" fmla="*/ 0 h 893474"/>
              <a:gd name="connsiteX3" fmla="*/ 1413754 w 1413754"/>
              <a:gd name="connsiteY3" fmla="*/ 0 h 893474"/>
              <a:gd name="connsiteX0" fmla="*/ 0 w 1413754"/>
              <a:gd name="connsiteY0" fmla="*/ 609601 h 901653"/>
              <a:gd name="connsiteX1" fmla="*/ 966281 w 1413754"/>
              <a:gd name="connsiteY1" fmla="*/ 869004 h 901653"/>
              <a:gd name="connsiteX2" fmla="*/ 1413754 w 1413754"/>
              <a:gd name="connsiteY2" fmla="*/ 0 h 901653"/>
              <a:gd name="connsiteX3" fmla="*/ 1413754 w 1413754"/>
              <a:gd name="connsiteY3" fmla="*/ 0 h 90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3754" h="901653">
                <a:moveTo>
                  <a:pt x="0" y="609601"/>
                </a:moveTo>
                <a:cubicBezTo>
                  <a:pt x="370732" y="821448"/>
                  <a:pt x="730655" y="970604"/>
                  <a:pt x="966281" y="869004"/>
                </a:cubicBezTo>
                <a:cubicBezTo>
                  <a:pt x="1201907" y="767404"/>
                  <a:pt x="1413754" y="0"/>
                  <a:pt x="1413754" y="0"/>
                </a:cubicBezTo>
                <a:lnTo>
                  <a:pt x="1413754" y="0"/>
                </a:lnTo>
              </a:path>
            </a:pathLst>
          </a:custGeom>
          <a:noFill/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2" name="フリーフォーム 51"/>
          <p:cNvSpPr/>
          <p:nvPr/>
        </p:nvSpPr>
        <p:spPr>
          <a:xfrm>
            <a:off x="6090183" y="3941578"/>
            <a:ext cx="2050836" cy="901653"/>
          </a:xfrm>
          <a:custGeom>
            <a:avLst/>
            <a:gdLst>
              <a:gd name="connsiteX0" fmla="*/ 0 w 1426724"/>
              <a:gd name="connsiteY0" fmla="*/ 752273 h 921962"/>
              <a:gd name="connsiteX1" fmla="*/ 979251 w 1426724"/>
              <a:gd name="connsiteY1" fmla="*/ 869004 h 921962"/>
              <a:gd name="connsiteX2" fmla="*/ 1426724 w 1426724"/>
              <a:gd name="connsiteY2" fmla="*/ 0 h 921962"/>
              <a:gd name="connsiteX3" fmla="*/ 1426724 w 1426724"/>
              <a:gd name="connsiteY3" fmla="*/ 0 h 921962"/>
              <a:gd name="connsiteX0" fmla="*/ 0 w 1413754"/>
              <a:gd name="connsiteY0" fmla="*/ 609601 h 893474"/>
              <a:gd name="connsiteX1" fmla="*/ 966281 w 1413754"/>
              <a:gd name="connsiteY1" fmla="*/ 869004 h 893474"/>
              <a:gd name="connsiteX2" fmla="*/ 1413754 w 1413754"/>
              <a:gd name="connsiteY2" fmla="*/ 0 h 893474"/>
              <a:gd name="connsiteX3" fmla="*/ 1413754 w 1413754"/>
              <a:gd name="connsiteY3" fmla="*/ 0 h 893474"/>
              <a:gd name="connsiteX0" fmla="*/ 0 w 1413754"/>
              <a:gd name="connsiteY0" fmla="*/ 609601 h 901653"/>
              <a:gd name="connsiteX1" fmla="*/ 966281 w 1413754"/>
              <a:gd name="connsiteY1" fmla="*/ 869004 h 901653"/>
              <a:gd name="connsiteX2" fmla="*/ 1413754 w 1413754"/>
              <a:gd name="connsiteY2" fmla="*/ 0 h 901653"/>
              <a:gd name="connsiteX3" fmla="*/ 1413754 w 1413754"/>
              <a:gd name="connsiteY3" fmla="*/ 0 h 90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3754" h="901653">
                <a:moveTo>
                  <a:pt x="0" y="609601"/>
                </a:moveTo>
                <a:cubicBezTo>
                  <a:pt x="370732" y="821448"/>
                  <a:pt x="730655" y="970604"/>
                  <a:pt x="966281" y="869004"/>
                </a:cubicBezTo>
                <a:cubicBezTo>
                  <a:pt x="1201907" y="767404"/>
                  <a:pt x="1413754" y="0"/>
                  <a:pt x="1413754" y="0"/>
                </a:cubicBezTo>
                <a:lnTo>
                  <a:pt x="1413754" y="0"/>
                </a:lnTo>
              </a:path>
            </a:pathLst>
          </a:custGeom>
          <a:noFill/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5893" y="1486506"/>
            <a:ext cx="4168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追加、コンフィグ変更は個々に設定</a:t>
            </a:r>
          </a:p>
        </p:txBody>
      </p:sp>
      <p:pic>
        <p:nvPicPr>
          <p:cNvPr id="54" name="図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1338" y="3107613"/>
            <a:ext cx="419091" cy="377182"/>
          </a:xfrm>
          <a:prstGeom prst="rect">
            <a:avLst/>
          </a:prstGeom>
        </p:spPr>
      </p:pic>
      <p:sp>
        <p:nvSpPr>
          <p:cNvPr id="56" name="角丸四角形 55"/>
          <p:cNvSpPr/>
          <p:nvPr/>
        </p:nvSpPr>
        <p:spPr>
          <a:xfrm>
            <a:off x="283464" y="1085850"/>
            <a:ext cx="4178808" cy="3934206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7" name="角丸四角形 56"/>
          <p:cNvSpPr/>
          <p:nvPr/>
        </p:nvSpPr>
        <p:spPr>
          <a:xfrm>
            <a:off x="4773168" y="1085850"/>
            <a:ext cx="4178808" cy="3934206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4739021" y="1486506"/>
            <a:ext cx="4294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追加、コンフィグ変更はプライマリ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が自動的に設定を複製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876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直線コネクタ 67"/>
          <p:cNvCxnSpPr/>
          <p:nvPr/>
        </p:nvCxnSpPr>
        <p:spPr>
          <a:xfrm>
            <a:off x="7408878" y="2006613"/>
            <a:ext cx="17862" cy="1586002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>
            <a:off x="5897848" y="2006613"/>
            <a:ext cx="17862" cy="1586002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/>
          <p:nvPr/>
        </p:nvCxnSpPr>
        <p:spPr>
          <a:xfrm>
            <a:off x="3089797" y="2006613"/>
            <a:ext cx="17862" cy="1586002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1520401" y="2006613"/>
            <a:ext cx="17862" cy="1586002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Autonomous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CME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5" name="Group 14"/>
          <p:cNvGrpSpPr/>
          <p:nvPr/>
        </p:nvGrpSpPr>
        <p:grpSpPr>
          <a:xfrm>
            <a:off x="2480283" y="2350323"/>
            <a:ext cx="1002139" cy="799613"/>
            <a:chOff x="2816425" y="2625863"/>
            <a:chExt cx="1002139" cy="799613"/>
          </a:xfrm>
        </p:grpSpPr>
        <p:grpSp>
          <p:nvGrpSpPr>
            <p:cNvPr id="10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12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15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6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pic>
            <p:nvPicPr>
              <p:cNvPr id="13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14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11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grpSp>
        <p:nvGrpSpPr>
          <p:cNvPr id="24" name="Group 14"/>
          <p:cNvGrpSpPr/>
          <p:nvPr/>
        </p:nvGrpSpPr>
        <p:grpSpPr>
          <a:xfrm>
            <a:off x="910887" y="2343838"/>
            <a:ext cx="1002139" cy="799613"/>
            <a:chOff x="2816425" y="2625863"/>
            <a:chExt cx="1002139" cy="799613"/>
          </a:xfrm>
        </p:grpSpPr>
        <p:grpSp>
          <p:nvGrpSpPr>
            <p:cNvPr id="25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27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30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1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pic>
            <p:nvPicPr>
              <p:cNvPr id="28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29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26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32" name="Rectangle 87"/>
          <p:cNvSpPr/>
          <p:nvPr/>
        </p:nvSpPr>
        <p:spPr>
          <a:xfrm>
            <a:off x="879516" y="3092096"/>
            <a:ext cx="97013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</a:p>
        </p:txBody>
      </p:sp>
      <p:cxnSp>
        <p:nvCxnSpPr>
          <p:cNvPr id="34" name="直線コネクタ 33"/>
          <p:cNvCxnSpPr/>
          <p:nvPr/>
        </p:nvCxnSpPr>
        <p:spPr>
          <a:xfrm>
            <a:off x="674574" y="2343838"/>
            <a:ext cx="2989634" cy="648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5065167" y="2347106"/>
            <a:ext cx="2989634" cy="648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5785945" y="2347106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155" y="2509348"/>
            <a:ext cx="1272029" cy="788451"/>
          </a:xfrm>
          <a:prstGeom prst="rect">
            <a:avLst/>
          </a:prstGeom>
        </p:spPr>
      </p:pic>
      <p:cxnSp>
        <p:nvCxnSpPr>
          <p:cNvPr id="42" name="直線コネクタ 41"/>
          <p:cNvCxnSpPr/>
          <p:nvPr/>
        </p:nvCxnSpPr>
        <p:spPr>
          <a:xfrm>
            <a:off x="7303460" y="2347106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942" y="2487226"/>
            <a:ext cx="1272029" cy="788451"/>
          </a:xfrm>
          <a:prstGeom prst="rect">
            <a:avLst/>
          </a:prstGeom>
        </p:spPr>
      </p:pic>
      <p:sp>
        <p:nvSpPr>
          <p:cNvPr id="43" name="Rectangle 87"/>
          <p:cNvSpPr/>
          <p:nvPr/>
        </p:nvSpPr>
        <p:spPr>
          <a:xfrm>
            <a:off x="2468367" y="3092096"/>
            <a:ext cx="97013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</a:p>
        </p:txBody>
      </p:sp>
      <p:cxnSp>
        <p:nvCxnSpPr>
          <p:cNvPr id="33" name="直線コネクタ 32"/>
          <p:cNvCxnSpPr/>
          <p:nvPr/>
        </p:nvCxnSpPr>
        <p:spPr>
          <a:xfrm>
            <a:off x="674574" y="2006613"/>
            <a:ext cx="2989634" cy="6485"/>
          </a:xfrm>
          <a:prstGeom prst="line">
            <a:avLst/>
          </a:prstGeom>
          <a:ln w="19050">
            <a:solidFill>
              <a:srgbClr val="72C0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5045536" y="2006613"/>
            <a:ext cx="2989634" cy="6485"/>
          </a:xfrm>
          <a:prstGeom prst="line">
            <a:avLst/>
          </a:prstGeom>
          <a:ln w="19050">
            <a:solidFill>
              <a:srgbClr val="72C0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20"/>
          <p:cNvGrpSpPr>
            <a:grpSpLocks noChangeAspect="1"/>
          </p:cNvGrpSpPr>
          <p:nvPr/>
        </p:nvGrpSpPr>
        <p:grpSpPr>
          <a:xfrm rot="10800000">
            <a:off x="1239329" y="3648234"/>
            <a:ext cx="608452" cy="488934"/>
            <a:chOff x="839748" y="4443493"/>
            <a:chExt cx="167995" cy="134996"/>
          </a:xfrm>
          <a:solidFill>
            <a:srgbClr val="92D050"/>
          </a:solidFill>
        </p:grpSpPr>
        <p:sp>
          <p:nvSpPr>
            <p:cNvPr id="41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4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5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46" name="Group 20"/>
          <p:cNvGrpSpPr>
            <a:grpSpLocks noChangeAspect="1"/>
          </p:cNvGrpSpPr>
          <p:nvPr/>
        </p:nvGrpSpPr>
        <p:grpSpPr>
          <a:xfrm rot="10800000">
            <a:off x="2808725" y="3639179"/>
            <a:ext cx="608452" cy="488934"/>
            <a:chOff x="839748" y="4443493"/>
            <a:chExt cx="167995" cy="134996"/>
          </a:xfrm>
          <a:solidFill>
            <a:srgbClr val="92D050"/>
          </a:solidFill>
        </p:grpSpPr>
        <p:sp>
          <p:nvSpPr>
            <p:cNvPr id="47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8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9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58" name="Group 20"/>
          <p:cNvGrpSpPr>
            <a:grpSpLocks noChangeAspect="1"/>
          </p:cNvGrpSpPr>
          <p:nvPr/>
        </p:nvGrpSpPr>
        <p:grpSpPr>
          <a:xfrm rot="10800000">
            <a:off x="5611484" y="3627547"/>
            <a:ext cx="608452" cy="488934"/>
            <a:chOff x="839748" y="4443493"/>
            <a:chExt cx="167995" cy="134996"/>
          </a:xfrm>
          <a:solidFill>
            <a:srgbClr val="92D050"/>
          </a:solidFill>
        </p:grpSpPr>
        <p:sp>
          <p:nvSpPr>
            <p:cNvPr id="59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0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1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62" name="Group 20"/>
          <p:cNvGrpSpPr>
            <a:grpSpLocks noChangeAspect="1"/>
          </p:cNvGrpSpPr>
          <p:nvPr/>
        </p:nvGrpSpPr>
        <p:grpSpPr>
          <a:xfrm rot="10800000">
            <a:off x="7125821" y="3639576"/>
            <a:ext cx="608452" cy="488934"/>
            <a:chOff x="839748" y="4443493"/>
            <a:chExt cx="167995" cy="134996"/>
          </a:xfrm>
          <a:solidFill>
            <a:srgbClr val="92D050"/>
          </a:solidFill>
        </p:grpSpPr>
        <p:sp>
          <p:nvSpPr>
            <p:cNvPr id="63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4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5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674574" y="1251998"/>
            <a:ext cx="3522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Layer2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ローミング キー共有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なし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Wingdings" charset="2"/>
              <a:buChar char="ü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ローミング時は再認証</a:t>
            </a:r>
          </a:p>
        </p:txBody>
      </p:sp>
      <p:sp>
        <p:nvSpPr>
          <p:cNvPr id="69" name="Rectangle 87"/>
          <p:cNvSpPr/>
          <p:nvPr/>
        </p:nvSpPr>
        <p:spPr>
          <a:xfrm>
            <a:off x="5231022" y="3241254"/>
            <a:ext cx="5950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0" name="Rectangle 87"/>
          <p:cNvSpPr/>
          <p:nvPr/>
        </p:nvSpPr>
        <p:spPr>
          <a:xfrm>
            <a:off x="6813387" y="3241254"/>
            <a:ext cx="5950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72" name="Group 95"/>
          <p:cNvGrpSpPr/>
          <p:nvPr/>
        </p:nvGrpSpPr>
        <p:grpSpPr>
          <a:xfrm>
            <a:off x="1291801" y="4256685"/>
            <a:ext cx="457200" cy="629617"/>
            <a:chOff x="2191035" y="3596117"/>
            <a:chExt cx="457200" cy="629617"/>
          </a:xfrm>
        </p:grpSpPr>
        <p:pic>
          <p:nvPicPr>
            <p:cNvPr id="74" name="Picture 9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035" y="3768534"/>
              <a:ext cx="457200" cy="457200"/>
            </a:xfrm>
            <a:prstGeom prst="rect">
              <a:avLst/>
            </a:prstGeom>
          </p:spPr>
        </p:pic>
        <p:pic>
          <p:nvPicPr>
            <p:cNvPr id="75" name="Picture 9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24338" y="3596117"/>
              <a:ext cx="182880" cy="182880"/>
            </a:xfrm>
            <a:prstGeom prst="rect">
              <a:avLst/>
            </a:prstGeom>
          </p:spPr>
        </p:pic>
      </p:grpSp>
      <p:grpSp>
        <p:nvGrpSpPr>
          <p:cNvPr id="76" name="Group 95"/>
          <p:cNvGrpSpPr/>
          <p:nvPr/>
        </p:nvGrpSpPr>
        <p:grpSpPr>
          <a:xfrm>
            <a:off x="2900107" y="4256685"/>
            <a:ext cx="457200" cy="629617"/>
            <a:chOff x="2191035" y="3596117"/>
            <a:chExt cx="457200" cy="629617"/>
          </a:xfrm>
        </p:grpSpPr>
        <p:pic>
          <p:nvPicPr>
            <p:cNvPr id="77" name="Picture 9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035" y="3768534"/>
              <a:ext cx="457200" cy="457200"/>
            </a:xfrm>
            <a:prstGeom prst="rect">
              <a:avLst/>
            </a:prstGeom>
          </p:spPr>
        </p:pic>
        <p:pic>
          <p:nvPicPr>
            <p:cNvPr id="78" name="Picture 9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24338" y="3596117"/>
              <a:ext cx="182880" cy="182880"/>
            </a:xfrm>
            <a:prstGeom prst="rect">
              <a:avLst/>
            </a:prstGeom>
          </p:spPr>
        </p:pic>
      </p:grpSp>
      <p:grpSp>
        <p:nvGrpSpPr>
          <p:cNvPr id="79" name="Group 95"/>
          <p:cNvGrpSpPr/>
          <p:nvPr/>
        </p:nvGrpSpPr>
        <p:grpSpPr>
          <a:xfrm>
            <a:off x="5669247" y="4256685"/>
            <a:ext cx="457200" cy="629617"/>
            <a:chOff x="2191035" y="3596117"/>
            <a:chExt cx="457200" cy="629617"/>
          </a:xfrm>
        </p:grpSpPr>
        <p:pic>
          <p:nvPicPr>
            <p:cNvPr id="80" name="Picture 9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035" y="3768534"/>
              <a:ext cx="457200" cy="457200"/>
            </a:xfrm>
            <a:prstGeom prst="rect">
              <a:avLst/>
            </a:prstGeom>
          </p:spPr>
        </p:pic>
        <p:pic>
          <p:nvPicPr>
            <p:cNvPr id="81" name="Picture 9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24338" y="3596117"/>
              <a:ext cx="182880" cy="182880"/>
            </a:xfrm>
            <a:prstGeom prst="rect">
              <a:avLst/>
            </a:prstGeom>
          </p:spPr>
        </p:pic>
      </p:grpSp>
      <p:grpSp>
        <p:nvGrpSpPr>
          <p:cNvPr id="82" name="Group 95"/>
          <p:cNvGrpSpPr/>
          <p:nvPr/>
        </p:nvGrpSpPr>
        <p:grpSpPr>
          <a:xfrm>
            <a:off x="7180277" y="4256685"/>
            <a:ext cx="457200" cy="629617"/>
            <a:chOff x="2191035" y="3596117"/>
            <a:chExt cx="457200" cy="629617"/>
          </a:xfrm>
        </p:grpSpPr>
        <p:pic>
          <p:nvPicPr>
            <p:cNvPr id="83" name="Picture 9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035" y="3768534"/>
              <a:ext cx="457200" cy="457200"/>
            </a:xfrm>
            <a:prstGeom prst="rect">
              <a:avLst/>
            </a:prstGeom>
          </p:spPr>
        </p:pic>
        <p:pic>
          <p:nvPicPr>
            <p:cNvPr id="84" name="Picture 9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24338" y="3596117"/>
              <a:ext cx="182880" cy="182880"/>
            </a:xfrm>
            <a:prstGeom prst="rect">
              <a:avLst/>
            </a:prstGeom>
          </p:spPr>
        </p:pic>
      </p:grpSp>
      <p:pic>
        <p:nvPicPr>
          <p:cNvPr id="88" name="図 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8078" y="2726398"/>
            <a:ext cx="344561" cy="310105"/>
          </a:xfrm>
          <a:prstGeom prst="rect">
            <a:avLst/>
          </a:prstGeom>
        </p:spPr>
      </p:pic>
      <p:sp>
        <p:nvSpPr>
          <p:cNvPr id="71" name="Freeform 651"/>
          <p:cNvSpPr>
            <a:spLocks noChangeAspect="1" noEditPoints="1"/>
          </p:cNvSpPr>
          <p:nvPr/>
        </p:nvSpPr>
        <p:spPr bwMode="auto">
          <a:xfrm>
            <a:off x="6054288" y="2646399"/>
            <a:ext cx="485131" cy="227908"/>
          </a:xfrm>
          <a:custGeom>
            <a:avLst/>
            <a:gdLst>
              <a:gd name="T0" fmla="*/ 194 w 217"/>
              <a:gd name="T1" fmla="*/ 28 h 102"/>
              <a:gd name="T2" fmla="*/ 97 w 217"/>
              <a:gd name="T3" fmla="*/ 28 h 102"/>
              <a:gd name="T4" fmla="*/ 51 w 217"/>
              <a:gd name="T5" fmla="*/ 0 h 102"/>
              <a:gd name="T6" fmla="*/ 0 w 217"/>
              <a:gd name="T7" fmla="*/ 51 h 102"/>
              <a:gd name="T8" fmla="*/ 51 w 217"/>
              <a:gd name="T9" fmla="*/ 102 h 102"/>
              <a:gd name="T10" fmla="*/ 97 w 217"/>
              <a:gd name="T11" fmla="*/ 74 h 102"/>
              <a:gd name="T12" fmla="*/ 113 w 217"/>
              <a:gd name="T13" fmla="*/ 74 h 102"/>
              <a:gd name="T14" fmla="*/ 113 w 217"/>
              <a:gd name="T15" fmla="*/ 64 h 102"/>
              <a:gd name="T16" fmla="*/ 119 w 217"/>
              <a:gd name="T17" fmla="*/ 58 h 102"/>
              <a:gd name="T18" fmla="*/ 124 w 217"/>
              <a:gd name="T19" fmla="*/ 64 h 102"/>
              <a:gd name="T20" fmla="*/ 124 w 217"/>
              <a:gd name="T21" fmla="*/ 74 h 102"/>
              <a:gd name="T22" fmla="*/ 136 w 217"/>
              <a:gd name="T23" fmla="*/ 74 h 102"/>
              <a:gd name="T24" fmla="*/ 136 w 217"/>
              <a:gd name="T25" fmla="*/ 64 h 102"/>
              <a:gd name="T26" fmla="*/ 142 w 217"/>
              <a:gd name="T27" fmla="*/ 58 h 102"/>
              <a:gd name="T28" fmla="*/ 148 w 217"/>
              <a:gd name="T29" fmla="*/ 64 h 102"/>
              <a:gd name="T30" fmla="*/ 148 w 217"/>
              <a:gd name="T31" fmla="*/ 74 h 102"/>
              <a:gd name="T32" fmla="*/ 160 w 217"/>
              <a:gd name="T33" fmla="*/ 74 h 102"/>
              <a:gd name="T34" fmla="*/ 160 w 217"/>
              <a:gd name="T35" fmla="*/ 64 h 102"/>
              <a:gd name="T36" fmla="*/ 166 w 217"/>
              <a:gd name="T37" fmla="*/ 58 h 102"/>
              <a:gd name="T38" fmla="*/ 171 w 217"/>
              <a:gd name="T39" fmla="*/ 64 h 102"/>
              <a:gd name="T40" fmla="*/ 171 w 217"/>
              <a:gd name="T41" fmla="*/ 74 h 102"/>
              <a:gd name="T42" fmla="*/ 183 w 217"/>
              <a:gd name="T43" fmla="*/ 74 h 102"/>
              <a:gd name="T44" fmla="*/ 183 w 217"/>
              <a:gd name="T45" fmla="*/ 64 h 102"/>
              <a:gd name="T46" fmla="*/ 189 w 217"/>
              <a:gd name="T47" fmla="*/ 58 h 102"/>
              <a:gd name="T48" fmla="*/ 195 w 217"/>
              <a:gd name="T49" fmla="*/ 64 h 102"/>
              <a:gd name="T50" fmla="*/ 195 w 217"/>
              <a:gd name="T51" fmla="*/ 74 h 102"/>
              <a:gd name="T52" fmla="*/ 217 w 217"/>
              <a:gd name="T53" fmla="*/ 51 h 102"/>
              <a:gd name="T54" fmla="*/ 194 w 217"/>
              <a:gd name="T55" fmla="*/ 28 h 102"/>
              <a:gd name="T56" fmla="*/ 34 w 217"/>
              <a:gd name="T57" fmla="*/ 68 h 102"/>
              <a:gd name="T58" fmla="*/ 17 w 217"/>
              <a:gd name="T59" fmla="*/ 51 h 102"/>
              <a:gd name="T60" fmla="*/ 34 w 217"/>
              <a:gd name="T61" fmla="*/ 34 h 102"/>
              <a:gd name="T62" fmla="*/ 51 w 217"/>
              <a:gd name="T63" fmla="*/ 51 h 102"/>
              <a:gd name="T64" fmla="*/ 34 w 217"/>
              <a:gd name="T65" fmla="*/ 68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7" h="102">
                <a:moveTo>
                  <a:pt x="194" y="28"/>
                </a:moveTo>
                <a:cubicBezTo>
                  <a:pt x="97" y="28"/>
                  <a:pt x="97" y="28"/>
                  <a:pt x="97" y="28"/>
                </a:cubicBezTo>
                <a:cubicBezTo>
                  <a:pt x="89" y="11"/>
                  <a:pt x="72" y="0"/>
                  <a:pt x="51" y="0"/>
                </a:cubicBezTo>
                <a:cubicBezTo>
                  <a:pt x="23" y="0"/>
                  <a:pt x="0" y="23"/>
                  <a:pt x="0" y="51"/>
                </a:cubicBezTo>
                <a:cubicBezTo>
                  <a:pt x="0" y="79"/>
                  <a:pt x="23" y="102"/>
                  <a:pt x="51" y="102"/>
                </a:cubicBezTo>
                <a:cubicBezTo>
                  <a:pt x="72" y="102"/>
                  <a:pt x="89" y="91"/>
                  <a:pt x="97" y="74"/>
                </a:cubicBezTo>
                <a:cubicBezTo>
                  <a:pt x="113" y="74"/>
                  <a:pt x="113" y="74"/>
                  <a:pt x="113" y="74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13" y="60"/>
                  <a:pt x="115" y="58"/>
                  <a:pt x="119" y="58"/>
                </a:cubicBezTo>
                <a:cubicBezTo>
                  <a:pt x="122" y="58"/>
                  <a:pt x="124" y="60"/>
                  <a:pt x="124" y="64"/>
                </a:cubicBezTo>
                <a:cubicBezTo>
                  <a:pt x="124" y="74"/>
                  <a:pt x="124" y="74"/>
                  <a:pt x="124" y="74"/>
                </a:cubicBezTo>
                <a:cubicBezTo>
                  <a:pt x="136" y="74"/>
                  <a:pt x="136" y="74"/>
                  <a:pt x="136" y="74"/>
                </a:cubicBezTo>
                <a:cubicBezTo>
                  <a:pt x="136" y="64"/>
                  <a:pt x="136" y="64"/>
                  <a:pt x="136" y="64"/>
                </a:cubicBezTo>
                <a:cubicBezTo>
                  <a:pt x="136" y="60"/>
                  <a:pt x="139" y="58"/>
                  <a:pt x="142" y="58"/>
                </a:cubicBezTo>
                <a:cubicBezTo>
                  <a:pt x="145" y="58"/>
                  <a:pt x="148" y="60"/>
                  <a:pt x="148" y="64"/>
                </a:cubicBezTo>
                <a:cubicBezTo>
                  <a:pt x="148" y="74"/>
                  <a:pt x="148" y="74"/>
                  <a:pt x="148" y="74"/>
                </a:cubicBezTo>
                <a:cubicBezTo>
                  <a:pt x="160" y="74"/>
                  <a:pt x="160" y="74"/>
                  <a:pt x="160" y="74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0"/>
                  <a:pt x="162" y="58"/>
                  <a:pt x="166" y="58"/>
                </a:cubicBezTo>
                <a:cubicBezTo>
                  <a:pt x="169" y="58"/>
                  <a:pt x="171" y="60"/>
                  <a:pt x="171" y="64"/>
                </a:cubicBezTo>
                <a:cubicBezTo>
                  <a:pt x="171" y="74"/>
                  <a:pt x="171" y="74"/>
                  <a:pt x="171" y="74"/>
                </a:cubicBezTo>
                <a:cubicBezTo>
                  <a:pt x="183" y="74"/>
                  <a:pt x="183" y="74"/>
                  <a:pt x="183" y="74"/>
                </a:cubicBezTo>
                <a:cubicBezTo>
                  <a:pt x="183" y="64"/>
                  <a:pt x="183" y="64"/>
                  <a:pt x="183" y="64"/>
                </a:cubicBezTo>
                <a:cubicBezTo>
                  <a:pt x="183" y="60"/>
                  <a:pt x="186" y="58"/>
                  <a:pt x="189" y="58"/>
                </a:cubicBezTo>
                <a:cubicBezTo>
                  <a:pt x="192" y="58"/>
                  <a:pt x="195" y="60"/>
                  <a:pt x="195" y="64"/>
                </a:cubicBezTo>
                <a:cubicBezTo>
                  <a:pt x="195" y="74"/>
                  <a:pt x="195" y="74"/>
                  <a:pt x="195" y="74"/>
                </a:cubicBezTo>
                <a:cubicBezTo>
                  <a:pt x="207" y="73"/>
                  <a:pt x="217" y="63"/>
                  <a:pt x="217" y="51"/>
                </a:cubicBezTo>
                <a:cubicBezTo>
                  <a:pt x="217" y="38"/>
                  <a:pt x="207" y="28"/>
                  <a:pt x="194" y="28"/>
                </a:cubicBezTo>
                <a:moveTo>
                  <a:pt x="34" y="68"/>
                </a:moveTo>
                <a:cubicBezTo>
                  <a:pt x="25" y="68"/>
                  <a:pt x="17" y="60"/>
                  <a:pt x="17" y="51"/>
                </a:cubicBezTo>
                <a:cubicBezTo>
                  <a:pt x="17" y="41"/>
                  <a:pt x="25" y="34"/>
                  <a:pt x="34" y="34"/>
                </a:cubicBezTo>
                <a:cubicBezTo>
                  <a:pt x="44" y="34"/>
                  <a:pt x="51" y="41"/>
                  <a:pt x="51" y="51"/>
                </a:cubicBezTo>
                <a:cubicBezTo>
                  <a:pt x="51" y="60"/>
                  <a:pt x="44" y="68"/>
                  <a:pt x="34" y="68"/>
                </a:cubicBezTo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3" name="Freeform 651"/>
          <p:cNvSpPr>
            <a:spLocks noChangeAspect="1" noEditPoints="1"/>
          </p:cNvSpPr>
          <p:nvPr/>
        </p:nvSpPr>
        <p:spPr bwMode="auto">
          <a:xfrm>
            <a:off x="7604229" y="2626944"/>
            <a:ext cx="485131" cy="227908"/>
          </a:xfrm>
          <a:custGeom>
            <a:avLst/>
            <a:gdLst>
              <a:gd name="T0" fmla="*/ 194 w 217"/>
              <a:gd name="T1" fmla="*/ 28 h 102"/>
              <a:gd name="T2" fmla="*/ 97 w 217"/>
              <a:gd name="T3" fmla="*/ 28 h 102"/>
              <a:gd name="T4" fmla="*/ 51 w 217"/>
              <a:gd name="T5" fmla="*/ 0 h 102"/>
              <a:gd name="T6" fmla="*/ 0 w 217"/>
              <a:gd name="T7" fmla="*/ 51 h 102"/>
              <a:gd name="T8" fmla="*/ 51 w 217"/>
              <a:gd name="T9" fmla="*/ 102 h 102"/>
              <a:gd name="T10" fmla="*/ 97 w 217"/>
              <a:gd name="T11" fmla="*/ 74 h 102"/>
              <a:gd name="T12" fmla="*/ 113 w 217"/>
              <a:gd name="T13" fmla="*/ 74 h 102"/>
              <a:gd name="T14" fmla="*/ 113 w 217"/>
              <a:gd name="T15" fmla="*/ 64 h 102"/>
              <a:gd name="T16" fmla="*/ 119 w 217"/>
              <a:gd name="T17" fmla="*/ 58 h 102"/>
              <a:gd name="T18" fmla="*/ 124 w 217"/>
              <a:gd name="T19" fmla="*/ 64 h 102"/>
              <a:gd name="T20" fmla="*/ 124 w 217"/>
              <a:gd name="T21" fmla="*/ 74 h 102"/>
              <a:gd name="T22" fmla="*/ 136 w 217"/>
              <a:gd name="T23" fmla="*/ 74 h 102"/>
              <a:gd name="T24" fmla="*/ 136 w 217"/>
              <a:gd name="T25" fmla="*/ 64 h 102"/>
              <a:gd name="T26" fmla="*/ 142 w 217"/>
              <a:gd name="T27" fmla="*/ 58 h 102"/>
              <a:gd name="T28" fmla="*/ 148 w 217"/>
              <a:gd name="T29" fmla="*/ 64 h 102"/>
              <a:gd name="T30" fmla="*/ 148 w 217"/>
              <a:gd name="T31" fmla="*/ 74 h 102"/>
              <a:gd name="T32" fmla="*/ 160 w 217"/>
              <a:gd name="T33" fmla="*/ 74 h 102"/>
              <a:gd name="T34" fmla="*/ 160 w 217"/>
              <a:gd name="T35" fmla="*/ 64 h 102"/>
              <a:gd name="T36" fmla="*/ 166 w 217"/>
              <a:gd name="T37" fmla="*/ 58 h 102"/>
              <a:gd name="T38" fmla="*/ 171 w 217"/>
              <a:gd name="T39" fmla="*/ 64 h 102"/>
              <a:gd name="T40" fmla="*/ 171 w 217"/>
              <a:gd name="T41" fmla="*/ 74 h 102"/>
              <a:gd name="T42" fmla="*/ 183 w 217"/>
              <a:gd name="T43" fmla="*/ 74 h 102"/>
              <a:gd name="T44" fmla="*/ 183 w 217"/>
              <a:gd name="T45" fmla="*/ 64 h 102"/>
              <a:gd name="T46" fmla="*/ 189 w 217"/>
              <a:gd name="T47" fmla="*/ 58 h 102"/>
              <a:gd name="T48" fmla="*/ 195 w 217"/>
              <a:gd name="T49" fmla="*/ 64 h 102"/>
              <a:gd name="T50" fmla="*/ 195 w 217"/>
              <a:gd name="T51" fmla="*/ 74 h 102"/>
              <a:gd name="T52" fmla="*/ 217 w 217"/>
              <a:gd name="T53" fmla="*/ 51 h 102"/>
              <a:gd name="T54" fmla="*/ 194 w 217"/>
              <a:gd name="T55" fmla="*/ 28 h 102"/>
              <a:gd name="T56" fmla="*/ 34 w 217"/>
              <a:gd name="T57" fmla="*/ 68 h 102"/>
              <a:gd name="T58" fmla="*/ 17 w 217"/>
              <a:gd name="T59" fmla="*/ 51 h 102"/>
              <a:gd name="T60" fmla="*/ 34 w 217"/>
              <a:gd name="T61" fmla="*/ 34 h 102"/>
              <a:gd name="T62" fmla="*/ 51 w 217"/>
              <a:gd name="T63" fmla="*/ 51 h 102"/>
              <a:gd name="T64" fmla="*/ 34 w 217"/>
              <a:gd name="T65" fmla="*/ 68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7" h="102">
                <a:moveTo>
                  <a:pt x="194" y="28"/>
                </a:moveTo>
                <a:cubicBezTo>
                  <a:pt x="97" y="28"/>
                  <a:pt x="97" y="28"/>
                  <a:pt x="97" y="28"/>
                </a:cubicBezTo>
                <a:cubicBezTo>
                  <a:pt x="89" y="11"/>
                  <a:pt x="72" y="0"/>
                  <a:pt x="51" y="0"/>
                </a:cubicBezTo>
                <a:cubicBezTo>
                  <a:pt x="23" y="0"/>
                  <a:pt x="0" y="23"/>
                  <a:pt x="0" y="51"/>
                </a:cubicBezTo>
                <a:cubicBezTo>
                  <a:pt x="0" y="79"/>
                  <a:pt x="23" y="102"/>
                  <a:pt x="51" y="102"/>
                </a:cubicBezTo>
                <a:cubicBezTo>
                  <a:pt x="72" y="102"/>
                  <a:pt x="89" y="91"/>
                  <a:pt x="97" y="74"/>
                </a:cubicBezTo>
                <a:cubicBezTo>
                  <a:pt x="113" y="74"/>
                  <a:pt x="113" y="74"/>
                  <a:pt x="113" y="74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13" y="60"/>
                  <a:pt x="115" y="58"/>
                  <a:pt x="119" y="58"/>
                </a:cubicBezTo>
                <a:cubicBezTo>
                  <a:pt x="122" y="58"/>
                  <a:pt x="124" y="60"/>
                  <a:pt x="124" y="64"/>
                </a:cubicBezTo>
                <a:cubicBezTo>
                  <a:pt x="124" y="74"/>
                  <a:pt x="124" y="74"/>
                  <a:pt x="124" y="74"/>
                </a:cubicBezTo>
                <a:cubicBezTo>
                  <a:pt x="136" y="74"/>
                  <a:pt x="136" y="74"/>
                  <a:pt x="136" y="74"/>
                </a:cubicBezTo>
                <a:cubicBezTo>
                  <a:pt x="136" y="64"/>
                  <a:pt x="136" y="64"/>
                  <a:pt x="136" y="64"/>
                </a:cubicBezTo>
                <a:cubicBezTo>
                  <a:pt x="136" y="60"/>
                  <a:pt x="139" y="58"/>
                  <a:pt x="142" y="58"/>
                </a:cubicBezTo>
                <a:cubicBezTo>
                  <a:pt x="145" y="58"/>
                  <a:pt x="148" y="60"/>
                  <a:pt x="148" y="64"/>
                </a:cubicBezTo>
                <a:cubicBezTo>
                  <a:pt x="148" y="74"/>
                  <a:pt x="148" y="74"/>
                  <a:pt x="148" y="74"/>
                </a:cubicBezTo>
                <a:cubicBezTo>
                  <a:pt x="160" y="74"/>
                  <a:pt x="160" y="74"/>
                  <a:pt x="160" y="74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0"/>
                  <a:pt x="162" y="58"/>
                  <a:pt x="166" y="58"/>
                </a:cubicBezTo>
                <a:cubicBezTo>
                  <a:pt x="169" y="58"/>
                  <a:pt x="171" y="60"/>
                  <a:pt x="171" y="64"/>
                </a:cubicBezTo>
                <a:cubicBezTo>
                  <a:pt x="171" y="74"/>
                  <a:pt x="171" y="74"/>
                  <a:pt x="171" y="74"/>
                </a:cubicBezTo>
                <a:cubicBezTo>
                  <a:pt x="183" y="74"/>
                  <a:pt x="183" y="74"/>
                  <a:pt x="183" y="74"/>
                </a:cubicBezTo>
                <a:cubicBezTo>
                  <a:pt x="183" y="64"/>
                  <a:pt x="183" y="64"/>
                  <a:pt x="183" y="64"/>
                </a:cubicBezTo>
                <a:cubicBezTo>
                  <a:pt x="183" y="60"/>
                  <a:pt x="186" y="58"/>
                  <a:pt x="189" y="58"/>
                </a:cubicBezTo>
                <a:cubicBezTo>
                  <a:pt x="192" y="58"/>
                  <a:pt x="195" y="60"/>
                  <a:pt x="195" y="64"/>
                </a:cubicBezTo>
                <a:cubicBezTo>
                  <a:pt x="195" y="74"/>
                  <a:pt x="195" y="74"/>
                  <a:pt x="195" y="74"/>
                </a:cubicBezTo>
                <a:cubicBezTo>
                  <a:pt x="207" y="73"/>
                  <a:pt x="217" y="63"/>
                  <a:pt x="217" y="51"/>
                </a:cubicBezTo>
                <a:cubicBezTo>
                  <a:pt x="217" y="38"/>
                  <a:pt x="207" y="28"/>
                  <a:pt x="194" y="28"/>
                </a:cubicBezTo>
                <a:moveTo>
                  <a:pt x="34" y="68"/>
                </a:moveTo>
                <a:cubicBezTo>
                  <a:pt x="25" y="68"/>
                  <a:pt x="17" y="60"/>
                  <a:pt x="17" y="51"/>
                </a:cubicBezTo>
                <a:cubicBezTo>
                  <a:pt x="17" y="41"/>
                  <a:pt x="25" y="34"/>
                  <a:pt x="34" y="34"/>
                </a:cubicBezTo>
                <a:cubicBezTo>
                  <a:pt x="44" y="34"/>
                  <a:pt x="51" y="41"/>
                  <a:pt x="51" y="51"/>
                </a:cubicBezTo>
                <a:cubicBezTo>
                  <a:pt x="51" y="60"/>
                  <a:pt x="44" y="68"/>
                  <a:pt x="34" y="68"/>
                </a:cubicBezTo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9" name="Freeform 651"/>
          <p:cNvSpPr>
            <a:spLocks noChangeAspect="1" noEditPoints="1"/>
          </p:cNvSpPr>
          <p:nvPr/>
        </p:nvSpPr>
        <p:spPr bwMode="auto">
          <a:xfrm>
            <a:off x="7455071" y="4390893"/>
            <a:ext cx="485131" cy="227908"/>
          </a:xfrm>
          <a:custGeom>
            <a:avLst/>
            <a:gdLst>
              <a:gd name="T0" fmla="*/ 194 w 217"/>
              <a:gd name="T1" fmla="*/ 28 h 102"/>
              <a:gd name="T2" fmla="*/ 97 w 217"/>
              <a:gd name="T3" fmla="*/ 28 h 102"/>
              <a:gd name="T4" fmla="*/ 51 w 217"/>
              <a:gd name="T5" fmla="*/ 0 h 102"/>
              <a:gd name="T6" fmla="*/ 0 w 217"/>
              <a:gd name="T7" fmla="*/ 51 h 102"/>
              <a:gd name="T8" fmla="*/ 51 w 217"/>
              <a:gd name="T9" fmla="*/ 102 h 102"/>
              <a:gd name="T10" fmla="*/ 97 w 217"/>
              <a:gd name="T11" fmla="*/ 74 h 102"/>
              <a:gd name="T12" fmla="*/ 113 w 217"/>
              <a:gd name="T13" fmla="*/ 74 h 102"/>
              <a:gd name="T14" fmla="*/ 113 w 217"/>
              <a:gd name="T15" fmla="*/ 64 h 102"/>
              <a:gd name="T16" fmla="*/ 119 w 217"/>
              <a:gd name="T17" fmla="*/ 58 h 102"/>
              <a:gd name="T18" fmla="*/ 124 w 217"/>
              <a:gd name="T19" fmla="*/ 64 h 102"/>
              <a:gd name="T20" fmla="*/ 124 w 217"/>
              <a:gd name="T21" fmla="*/ 74 h 102"/>
              <a:gd name="T22" fmla="*/ 136 w 217"/>
              <a:gd name="T23" fmla="*/ 74 h 102"/>
              <a:gd name="T24" fmla="*/ 136 w 217"/>
              <a:gd name="T25" fmla="*/ 64 h 102"/>
              <a:gd name="T26" fmla="*/ 142 w 217"/>
              <a:gd name="T27" fmla="*/ 58 h 102"/>
              <a:gd name="T28" fmla="*/ 148 w 217"/>
              <a:gd name="T29" fmla="*/ 64 h 102"/>
              <a:gd name="T30" fmla="*/ 148 w 217"/>
              <a:gd name="T31" fmla="*/ 74 h 102"/>
              <a:gd name="T32" fmla="*/ 160 w 217"/>
              <a:gd name="T33" fmla="*/ 74 h 102"/>
              <a:gd name="T34" fmla="*/ 160 w 217"/>
              <a:gd name="T35" fmla="*/ 64 h 102"/>
              <a:gd name="T36" fmla="*/ 166 w 217"/>
              <a:gd name="T37" fmla="*/ 58 h 102"/>
              <a:gd name="T38" fmla="*/ 171 w 217"/>
              <a:gd name="T39" fmla="*/ 64 h 102"/>
              <a:gd name="T40" fmla="*/ 171 w 217"/>
              <a:gd name="T41" fmla="*/ 74 h 102"/>
              <a:gd name="T42" fmla="*/ 183 w 217"/>
              <a:gd name="T43" fmla="*/ 74 h 102"/>
              <a:gd name="T44" fmla="*/ 183 w 217"/>
              <a:gd name="T45" fmla="*/ 64 h 102"/>
              <a:gd name="T46" fmla="*/ 189 w 217"/>
              <a:gd name="T47" fmla="*/ 58 h 102"/>
              <a:gd name="T48" fmla="*/ 195 w 217"/>
              <a:gd name="T49" fmla="*/ 64 h 102"/>
              <a:gd name="T50" fmla="*/ 195 w 217"/>
              <a:gd name="T51" fmla="*/ 74 h 102"/>
              <a:gd name="T52" fmla="*/ 217 w 217"/>
              <a:gd name="T53" fmla="*/ 51 h 102"/>
              <a:gd name="T54" fmla="*/ 194 w 217"/>
              <a:gd name="T55" fmla="*/ 28 h 102"/>
              <a:gd name="T56" fmla="*/ 34 w 217"/>
              <a:gd name="T57" fmla="*/ 68 h 102"/>
              <a:gd name="T58" fmla="*/ 17 w 217"/>
              <a:gd name="T59" fmla="*/ 51 h 102"/>
              <a:gd name="T60" fmla="*/ 34 w 217"/>
              <a:gd name="T61" fmla="*/ 34 h 102"/>
              <a:gd name="T62" fmla="*/ 51 w 217"/>
              <a:gd name="T63" fmla="*/ 51 h 102"/>
              <a:gd name="T64" fmla="*/ 34 w 217"/>
              <a:gd name="T65" fmla="*/ 68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7" h="102">
                <a:moveTo>
                  <a:pt x="194" y="28"/>
                </a:moveTo>
                <a:cubicBezTo>
                  <a:pt x="97" y="28"/>
                  <a:pt x="97" y="28"/>
                  <a:pt x="97" y="28"/>
                </a:cubicBezTo>
                <a:cubicBezTo>
                  <a:pt x="89" y="11"/>
                  <a:pt x="72" y="0"/>
                  <a:pt x="51" y="0"/>
                </a:cubicBezTo>
                <a:cubicBezTo>
                  <a:pt x="23" y="0"/>
                  <a:pt x="0" y="23"/>
                  <a:pt x="0" y="51"/>
                </a:cubicBezTo>
                <a:cubicBezTo>
                  <a:pt x="0" y="79"/>
                  <a:pt x="23" y="102"/>
                  <a:pt x="51" y="102"/>
                </a:cubicBezTo>
                <a:cubicBezTo>
                  <a:pt x="72" y="102"/>
                  <a:pt x="89" y="91"/>
                  <a:pt x="97" y="74"/>
                </a:cubicBezTo>
                <a:cubicBezTo>
                  <a:pt x="113" y="74"/>
                  <a:pt x="113" y="74"/>
                  <a:pt x="113" y="74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13" y="60"/>
                  <a:pt x="115" y="58"/>
                  <a:pt x="119" y="58"/>
                </a:cubicBezTo>
                <a:cubicBezTo>
                  <a:pt x="122" y="58"/>
                  <a:pt x="124" y="60"/>
                  <a:pt x="124" y="64"/>
                </a:cubicBezTo>
                <a:cubicBezTo>
                  <a:pt x="124" y="74"/>
                  <a:pt x="124" y="74"/>
                  <a:pt x="124" y="74"/>
                </a:cubicBezTo>
                <a:cubicBezTo>
                  <a:pt x="136" y="74"/>
                  <a:pt x="136" y="74"/>
                  <a:pt x="136" y="74"/>
                </a:cubicBezTo>
                <a:cubicBezTo>
                  <a:pt x="136" y="64"/>
                  <a:pt x="136" y="64"/>
                  <a:pt x="136" y="64"/>
                </a:cubicBezTo>
                <a:cubicBezTo>
                  <a:pt x="136" y="60"/>
                  <a:pt x="139" y="58"/>
                  <a:pt x="142" y="58"/>
                </a:cubicBezTo>
                <a:cubicBezTo>
                  <a:pt x="145" y="58"/>
                  <a:pt x="148" y="60"/>
                  <a:pt x="148" y="64"/>
                </a:cubicBezTo>
                <a:cubicBezTo>
                  <a:pt x="148" y="74"/>
                  <a:pt x="148" y="74"/>
                  <a:pt x="148" y="74"/>
                </a:cubicBezTo>
                <a:cubicBezTo>
                  <a:pt x="160" y="74"/>
                  <a:pt x="160" y="74"/>
                  <a:pt x="160" y="74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0"/>
                  <a:pt x="162" y="58"/>
                  <a:pt x="166" y="58"/>
                </a:cubicBezTo>
                <a:cubicBezTo>
                  <a:pt x="169" y="58"/>
                  <a:pt x="171" y="60"/>
                  <a:pt x="171" y="64"/>
                </a:cubicBezTo>
                <a:cubicBezTo>
                  <a:pt x="171" y="74"/>
                  <a:pt x="171" y="74"/>
                  <a:pt x="171" y="74"/>
                </a:cubicBezTo>
                <a:cubicBezTo>
                  <a:pt x="183" y="74"/>
                  <a:pt x="183" y="74"/>
                  <a:pt x="183" y="74"/>
                </a:cubicBezTo>
                <a:cubicBezTo>
                  <a:pt x="183" y="64"/>
                  <a:pt x="183" y="64"/>
                  <a:pt x="183" y="64"/>
                </a:cubicBezTo>
                <a:cubicBezTo>
                  <a:pt x="183" y="60"/>
                  <a:pt x="186" y="58"/>
                  <a:pt x="189" y="58"/>
                </a:cubicBezTo>
                <a:cubicBezTo>
                  <a:pt x="192" y="58"/>
                  <a:pt x="195" y="60"/>
                  <a:pt x="195" y="64"/>
                </a:cubicBezTo>
                <a:cubicBezTo>
                  <a:pt x="195" y="74"/>
                  <a:pt x="195" y="74"/>
                  <a:pt x="195" y="74"/>
                </a:cubicBezTo>
                <a:cubicBezTo>
                  <a:pt x="207" y="73"/>
                  <a:pt x="217" y="63"/>
                  <a:pt x="217" y="51"/>
                </a:cubicBezTo>
                <a:cubicBezTo>
                  <a:pt x="217" y="38"/>
                  <a:pt x="207" y="28"/>
                  <a:pt x="194" y="28"/>
                </a:cubicBezTo>
                <a:moveTo>
                  <a:pt x="34" y="68"/>
                </a:moveTo>
                <a:cubicBezTo>
                  <a:pt x="25" y="68"/>
                  <a:pt x="17" y="60"/>
                  <a:pt x="17" y="51"/>
                </a:cubicBezTo>
                <a:cubicBezTo>
                  <a:pt x="17" y="41"/>
                  <a:pt x="25" y="34"/>
                  <a:pt x="34" y="34"/>
                </a:cubicBezTo>
                <a:cubicBezTo>
                  <a:pt x="44" y="34"/>
                  <a:pt x="51" y="41"/>
                  <a:pt x="51" y="51"/>
                </a:cubicBezTo>
                <a:cubicBezTo>
                  <a:pt x="51" y="60"/>
                  <a:pt x="44" y="68"/>
                  <a:pt x="34" y="68"/>
                </a:cubicBezTo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0" name="Freeform 651"/>
          <p:cNvSpPr>
            <a:spLocks noChangeAspect="1" noEditPoints="1"/>
          </p:cNvSpPr>
          <p:nvPr/>
        </p:nvSpPr>
        <p:spPr bwMode="auto">
          <a:xfrm>
            <a:off x="5924586" y="4403864"/>
            <a:ext cx="485131" cy="227908"/>
          </a:xfrm>
          <a:custGeom>
            <a:avLst/>
            <a:gdLst>
              <a:gd name="T0" fmla="*/ 194 w 217"/>
              <a:gd name="T1" fmla="*/ 28 h 102"/>
              <a:gd name="T2" fmla="*/ 97 w 217"/>
              <a:gd name="T3" fmla="*/ 28 h 102"/>
              <a:gd name="T4" fmla="*/ 51 w 217"/>
              <a:gd name="T5" fmla="*/ 0 h 102"/>
              <a:gd name="T6" fmla="*/ 0 w 217"/>
              <a:gd name="T7" fmla="*/ 51 h 102"/>
              <a:gd name="T8" fmla="*/ 51 w 217"/>
              <a:gd name="T9" fmla="*/ 102 h 102"/>
              <a:gd name="T10" fmla="*/ 97 w 217"/>
              <a:gd name="T11" fmla="*/ 74 h 102"/>
              <a:gd name="T12" fmla="*/ 113 w 217"/>
              <a:gd name="T13" fmla="*/ 74 h 102"/>
              <a:gd name="T14" fmla="*/ 113 w 217"/>
              <a:gd name="T15" fmla="*/ 64 h 102"/>
              <a:gd name="T16" fmla="*/ 119 w 217"/>
              <a:gd name="T17" fmla="*/ 58 h 102"/>
              <a:gd name="T18" fmla="*/ 124 w 217"/>
              <a:gd name="T19" fmla="*/ 64 h 102"/>
              <a:gd name="T20" fmla="*/ 124 w 217"/>
              <a:gd name="T21" fmla="*/ 74 h 102"/>
              <a:gd name="T22" fmla="*/ 136 w 217"/>
              <a:gd name="T23" fmla="*/ 74 h 102"/>
              <a:gd name="T24" fmla="*/ 136 w 217"/>
              <a:gd name="T25" fmla="*/ 64 h 102"/>
              <a:gd name="T26" fmla="*/ 142 w 217"/>
              <a:gd name="T27" fmla="*/ 58 h 102"/>
              <a:gd name="T28" fmla="*/ 148 w 217"/>
              <a:gd name="T29" fmla="*/ 64 h 102"/>
              <a:gd name="T30" fmla="*/ 148 w 217"/>
              <a:gd name="T31" fmla="*/ 74 h 102"/>
              <a:gd name="T32" fmla="*/ 160 w 217"/>
              <a:gd name="T33" fmla="*/ 74 h 102"/>
              <a:gd name="T34" fmla="*/ 160 w 217"/>
              <a:gd name="T35" fmla="*/ 64 h 102"/>
              <a:gd name="T36" fmla="*/ 166 w 217"/>
              <a:gd name="T37" fmla="*/ 58 h 102"/>
              <a:gd name="T38" fmla="*/ 171 w 217"/>
              <a:gd name="T39" fmla="*/ 64 h 102"/>
              <a:gd name="T40" fmla="*/ 171 w 217"/>
              <a:gd name="T41" fmla="*/ 74 h 102"/>
              <a:gd name="T42" fmla="*/ 183 w 217"/>
              <a:gd name="T43" fmla="*/ 74 h 102"/>
              <a:gd name="T44" fmla="*/ 183 w 217"/>
              <a:gd name="T45" fmla="*/ 64 h 102"/>
              <a:gd name="T46" fmla="*/ 189 w 217"/>
              <a:gd name="T47" fmla="*/ 58 h 102"/>
              <a:gd name="T48" fmla="*/ 195 w 217"/>
              <a:gd name="T49" fmla="*/ 64 h 102"/>
              <a:gd name="T50" fmla="*/ 195 w 217"/>
              <a:gd name="T51" fmla="*/ 74 h 102"/>
              <a:gd name="T52" fmla="*/ 217 w 217"/>
              <a:gd name="T53" fmla="*/ 51 h 102"/>
              <a:gd name="T54" fmla="*/ 194 w 217"/>
              <a:gd name="T55" fmla="*/ 28 h 102"/>
              <a:gd name="T56" fmla="*/ 34 w 217"/>
              <a:gd name="T57" fmla="*/ 68 h 102"/>
              <a:gd name="T58" fmla="*/ 17 w 217"/>
              <a:gd name="T59" fmla="*/ 51 h 102"/>
              <a:gd name="T60" fmla="*/ 34 w 217"/>
              <a:gd name="T61" fmla="*/ 34 h 102"/>
              <a:gd name="T62" fmla="*/ 51 w 217"/>
              <a:gd name="T63" fmla="*/ 51 h 102"/>
              <a:gd name="T64" fmla="*/ 34 w 217"/>
              <a:gd name="T65" fmla="*/ 68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7" h="102">
                <a:moveTo>
                  <a:pt x="194" y="28"/>
                </a:moveTo>
                <a:cubicBezTo>
                  <a:pt x="97" y="28"/>
                  <a:pt x="97" y="28"/>
                  <a:pt x="97" y="28"/>
                </a:cubicBezTo>
                <a:cubicBezTo>
                  <a:pt x="89" y="11"/>
                  <a:pt x="72" y="0"/>
                  <a:pt x="51" y="0"/>
                </a:cubicBezTo>
                <a:cubicBezTo>
                  <a:pt x="23" y="0"/>
                  <a:pt x="0" y="23"/>
                  <a:pt x="0" y="51"/>
                </a:cubicBezTo>
                <a:cubicBezTo>
                  <a:pt x="0" y="79"/>
                  <a:pt x="23" y="102"/>
                  <a:pt x="51" y="102"/>
                </a:cubicBezTo>
                <a:cubicBezTo>
                  <a:pt x="72" y="102"/>
                  <a:pt x="89" y="91"/>
                  <a:pt x="97" y="74"/>
                </a:cubicBezTo>
                <a:cubicBezTo>
                  <a:pt x="113" y="74"/>
                  <a:pt x="113" y="74"/>
                  <a:pt x="113" y="74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13" y="60"/>
                  <a:pt x="115" y="58"/>
                  <a:pt x="119" y="58"/>
                </a:cubicBezTo>
                <a:cubicBezTo>
                  <a:pt x="122" y="58"/>
                  <a:pt x="124" y="60"/>
                  <a:pt x="124" y="64"/>
                </a:cubicBezTo>
                <a:cubicBezTo>
                  <a:pt x="124" y="74"/>
                  <a:pt x="124" y="74"/>
                  <a:pt x="124" y="74"/>
                </a:cubicBezTo>
                <a:cubicBezTo>
                  <a:pt x="136" y="74"/>
                  <a:pt x="136" y="74"/>
                  <a:pt x="136" y="74"/>
                </a:cubicBezTo>
                <a:cubicBezTo>
                  <a:pt x="136" y="64"/>
                  <a:pt x="136" y="64"/>
                  <a:pt x="136" y="64"/>
                </a:cubicBezTo>
                <a:cubicBezTo>
                  <a:pt x="136" y="60"/>
                  <a:pt x="139" y="58"/>
                  <a:pt x="142" y="58"/>
                </a:cubicBezTo>
                <a:cubicBezTo>
                  <a:pt x="145" y="58"/>
                  <a:pt x="148" y="60"/>
                  <a:pt x="148" y="64"/>
                </a:cubicBezTo>
                <a:cubicBezTo>
                  <a:pt x="148" y="74"/>
                  <a:pt x="148" y="74"/>
                  <a:pt x="148" y="74"/>
                </a:cubicBezTo>
                <a:cubicBezTo>
                  <a:pt x="160" y="74"/>
                  <a:pt x="160" y="74"/>
                  <a:pt x="160" y="74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0"/>
                  <a:pt x="162" y="58"/>
                  <a:pt x="166" y="58"/>
                </a:cubicBezTo>
                <a:cubicBezTo>
                  <a:pt x="169" y="58"/>
                  <a:pt x="171" y="60"/>
                  <a:pt x="171" y="64"/>
                </a:cubicBezTo>
                <a:cubicBezTo>
                  <a:pt x="171" y="74"/>
                  <a:pt x="171" y="74"/>
                  <a:pt x="171" y="74"/>
                </a:cubicBezTo>
                <a:cubicBezTo>
                  <a:pt x="183" y="74"/>
                  <a:pt x="183" y="74"/>
                  <a:pt x="183" y="74"/>
                </a:cubicBezTo>
                <a:cubicBezTo>
                  <a:pt x="183" y="64"/>
                  <a:pt x="183" y="64"/>
                  <a:pt x="183" y="64"/>
                </a:cubicBezTo>
                <a:cubicBezTo>
                  <a:pt x="183" y="60"/>
                  <a:pt x="186" y="58"/>
                  <a:pt x="189" y="58"/>
                </a:cubicBezTo>
                <a:cubicBezTo>
                  <a:pt x="192" y="58"/>
                  <a:pt x="195" y="60"/>
                  <a:pt x="195" y="64"/>
                </a:cubicBezTo>
                <a:cubicBezTo>
                  <a:pt x="195" y="74"/>
                  <a:pt x="195" y="74"/>
                  <a:pt x="195" y="74"/>
                </a:cubicBezTo>
                <a:cubicBezTo>
                  <a:pt x="207" y="73"/>
                  <a:pt x="217" y="63"/>
                  <a:pt x="217" y="51"/>
                </a:cubicBezTo>
                <a:cubicBezTo>
                  <a:pt x="217" y="38"/>
                  <a:pt x="207" y="28"/>
                  <a:pt x="194" y="28"/>
                </a:cubicBezTo>
                <a:moveTo>
                  <a:pt x="34" y="68"/>
                </a:moveTo>
                <a:cubicBezTo>
                  <a:pt x="25" y="68"/>
                  <a:pt x="17" y="60"/>
                  <a:pt x="17" y="51"/>
                </a:cubicBezTo>
                <a:cubicBezTo>
                  <a:pt x="17" y="41"/>
                  <a:pt x="25" y="34"/>
                  <a:pt x="34" y="34"/>
                </a:cubicBezTo>
                <a:cubicBezTo>
                  <a:pt x="44" y="34"/>
                  <a:pt x="51" y="41"/>
                  <a:pt x="51" y="51"/>
                </a:cubicBezTo>
                <a:cubicBezTo>
                  <a:pt x="51" y="60"/>
                  <a:pt x="44" y="68"/>
                  <a:pt x="34" y="68"/>
                </a:cubicBezTo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5" name="角丸四角形 84"/>
          <p:cNvSpPr/>
          <p:nvPr/>
        </p:nvSpPr>
        <p:spPr>
          <a:xfrm>
            <a:off x="283464" y="1085850"/>
            <a:ext cx="4178808" cy="3934206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6" name="角丸四角形 85"/>
          <p:cNvSpPr/>
          <p:nvPr/>
        </p:nvSpPr>
        <p:spPr>
          <a:xfrm>
            <a:off x="4773168" y="1085850"/>
            <a:ext cx="4178808" cy="3934206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5072838" y="1251998"/>
            <a:ext cx="3526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Layer2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ローミング キー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共有あり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Wingdings" charset="2"/>
              <a:buChar char="ü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再認証なしの高速ローミング</a:t>
            </a:r>
          </a:p>
        </p:txBody>
      </p:sp>
    </p:spTree>
    <p:extLst>
      <p:ext uri="{BB962C8B-B14F-4D97-AF65-F5344CB8AC3E}">
        <p14:creationId xmlns:p14="http://schemas.microsoft.com/office/powerpoint/2010/main" val="418332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Autonomous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CME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5" name="Group 14"/>
          <p:cNvGrpSpPr/>
          <p:nvPr/>
        </p:nvGrpSpPr>
        <p:grpSpPr>
          <a:xfrm>
            <a:off x="2558773" y="2744548"/>
            <a:ext cx="1002139" cy="799613"/>
            <a:chOff x="2816425" y="2625863"/>
            <a:chExt cx="1002139" cy="799613"/>
          </a:xfrm>
        </p:grpSpPr>
        <p:grpSp>
          <p:nvGrpSpPr>
            <p:cNvPr id="10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12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15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6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pic>
            <p:nvPicPr>
              <p:cNvPr id="13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14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11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grpSp>
        <p:nvGrpSpPr>
          <p:cNvPr id="24" name="Group 14"/>
          <p:cNvGrpSpPr/>
          <p:nvPr/>
        </p:nvGrpSpPr>
        <p:grpSpPr>
          <a:xfrm>
            <a:off x="989377" y="2738063"/>
            <a:ext cx="1002139" cy="799613"/>
            <a:chOff x="2816425" y="2625863"/>
            <a:chExt cx="1002139" cy="799613"/>
          </a:xfrm>
        </p:grpSpPr>
        <p:grpSp>
          <p:nvGrpSpPr>
            <p:cNvPr id="25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27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30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1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pic>
            <p:nvPicPr>
              <p:cNvPr id="28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29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26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32" name="Rectangle 87"/>
          <p:cNvSpPr/>
          <p:nvPr/>
        </p:nvSpPr>
        <p:spPr>
          <a:xfrm>
            <a:off x="958006" y="3486321"/>
            <a:ext cx="97013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</a:p>
        </p:txBody>
      </p:sp>
      <p:cxnSp>
        <p:nvCxnSpPr>
          <p:cNvPr id="34" name="直線コネクタ 33"/>
          <p:cNvCxnSpPr/>
          <p:nvPr/>
        </p:nvCxnSpPr>
        <p:spPr>
          <a:xfrm>
            <a:off x="753064" y="2738063"/>
            <a:ext cx="2989634" cy="6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5143657" y="2741331"/>
            <a:ext cx="3560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5864435" y="2741331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45" y="2903573"/>
            <a:ext cx="1272029" cy="788451"/>
          </a:xfrm>
          <a:prstGeom prst="rect">
            <a:avLst/>
          </a:prstGeom>
        </p:spPr>
      </p:pic>
      <p:cxnSp>
        <p:nvCxnSpPr>
          <p:cNvPr id="42" name="直線コネクタ 41"/>
          <p:cNvCxnSpPr/>
          <p:nvPr/>
        </p:nvCxnSpPr>
        <p:spPr>
          <a:xfrm>
            <a:off x="7381950" y="2741331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432" y="2881451"/>
            <a:ext cx="1272029" cy="788451"/>
          </a:xfrm>
          <a:prstGeom prst="rect">
            <a:avLst/>
          </a:prstGeom>
        </p:spPr>
      </p:pic>
      <p:sp>
        <p:nvSpPr>
          <p:cNvPr id="43" name="Rectangle 87"/>
          <p:cNvSpPr/>
          <p:nvPr/>
        </p:nvSpPr>
        <p:spPr>
          <a:xfrm>
            <a:off x="2546857" y="3486321"/>
            <a:ext cx="97013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</a:p>
        </p:txBody>
      </p:sp>
      <p:sp>
        <p:nvSpPr>
          <p:cNvPr id="44" name="Rectangle 87"/>
          <p:cNvSpPr/>
          <p:nvPr/>
        </p:nvSpPr>
        <p:spPr>
          <a:xfrm>
            <a:off x="5565905" y="3679137"/>
            <a:ext cx="5950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5" name="Rectangle 87"/>
          <p:cNvSpPr/>
          <p:nvPr/>
        </p:nvSpPr>
        <p:spPr>
          <a:xfrm>
            <a:off x="7128815" y="3679137"/>
            <a:ext cx="6880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CME AP 2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47" name="直線コネクタ 46"/>
          <p:cNvCxnSpPr/>
          <p:nvPr/>
        </p:nvCxnSpPr>
        <p:spPr>
          <a:xfrm>
            <a:off x="8250954" y="2741331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981" y="2881451"/>
            <a:ext cx="1272029" cy="788451"/>
          </a:xfrm>
          <a:prstGeom prst="rect">
            <a:avLst/>
          </a:prstGeom>
        </p:spPr>
      </p:pic>
      <p:sp>
        <p:nvSpPr>
          <p:cNvPr id="48" name="Rectangle 87"/>
          <p:cNvSpPr/>
          <p:nvPr/>
        </p:nvSpPr>
        <p:spPr>
          <a:xfrm>
            <a:off x="7900543" y="3679137"/>
            <a:ext cx="8034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CME AP 3…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1338" y="1471097"/>
            <a:ext cx="3948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個々の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アクセスポイント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に初期設定</a:t>
            </a: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818277" y="1328083"/>
            <a:ext cx="4238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台目の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プライマリ アクセスポイント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のみに初期設定</a:t>
            </a: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Wingdings" charset="2"/>
              <a:buChar char="ü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残りの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アクセスポイント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はネットワークに接続するだけ！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4" name="図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338" y="3107613"/>
            <a:ext cx="419091" cy="377182"/>
          </a:xfrm>
          <a:prstGeom prst="rect">
            <a:avLst/>
          </a:prstGeom>
        </p:spPr>
      </p:pic>
      <p:sp>
        <p:nvSpPr>
          <p:cNvPr id="41" name="Freeform 979"/>
          <p:cNvSpPr>
            <a:spLocks noChangeAspect="1"/>
          </p:cNvSpPr>
          <p:nvPr/>
        </p:nvSpPr>
        <p:spPr bwMode="auto">
          <a:xfrm>
            <a:off x="1077402" y="3710287"/>
            <a:ext cx="405748" cy="647675"/>
          </a:xfrm>
          <a:custGeom>
            <a:avLst/>
            <a:gdLst>
              <a:gd name="connsiteX0" fmla="*/ 205893 w 212993"/>
              <a:gd name="connsiteY0" fmla="*/ 16362 h 339990"/>
              <a:gd name="connsiteX1" fmla="*/ 212993 w 212993"/>
              <a:gd name="connsiteY1" fmla="*/ 16362 h 339990"/>
              <a:gd name="connsiteX2" fmla="*/ 212993 w 212993"/>
              <a:gd name="connsiteY2" fmla="*/ 23449 h 339990"/>
              <a:gd name="connsiteX3" fmla="*/ 175128 w 212993"/>
              <a:gd name="connsiteY3" fmla="*/ 63607 h 339990"/>
              <a:gd name="connsiteX4" fmla="*/ 175128 w 212993"/>
              <a:gd name="connsiteY4" fmla="*/ 91954 h 339990"/>
              <a:gd name="connsiteX5" fmla="*/ 118329 w 212993"/>
              <a:gd name="connsiteY5" fmla="*/ 148648 h 339990"/>
              <a:gd name="connsiteX6" fmla="*/ 118329 w 212993"/>
              <a:gd name="connsiteY6" fmla="*/ 158097 h 339990"/>
              <a:gd name="connsiteX7" fmla="*/ 118329 w 212993"/>
              <a:gd name="connsiteY7" fmla="*/ 302194 h 339990"/>
              <a:gd name="connsiteX8" fmla="*/ 80464 w 212993"/>
              <a:gd name="connsiteY8" fmla="*/ 339990 h 339990"/>
              <a:gd name="connsiteX9" fmla="*/ 40232 w 212993"/>
              <a:gd name="connsiteY9" fmla="*/ 339990 h 339990"/>
              <a:gd name="connsiteX10" fmla="*/ 0 w 212993"/>
              <a:gd name="connsiteY10" fmla="*/ 302194 h 339990"/>
              <a:gd name="connsiteX11" fmla="*/ 0 w 212993"/>
              <a:gd name="connsiteY11" fmla="*/ 158097 h 339990"/>
              <a:gd name="connsiteX12" fmla="*/ 40232 w 212993"/>
              <a:gd name="connsiteY12" fmla="*/ 120301 h 339990"/>
              <a:gd name="connsiteX13" fmla="*/ 80464 w 212993"/>
              <a:gd name="connsiteY13" fmla="*/ 120301 h 339990"/>
              <a:gd name="connsiteX14" fmla="*/ 85197 w 212993"/>
              <a:gd name="connsiteY14" fmla="*/ 120301 h 339990"/>
              <a:gd name="connsiteX15" fmla="*/ 144362 w 212993"/>
              <a:gd name="connsiteY15" fmla="*/ 61245 h 339990"/>
              <a:gd name="connsiteX16" fmla="*/ 168028 w 212993"/>
              <a:gd name="connsiteY16" fmla="*/ 56521 h 339990"/>
              <a:gd name="connsiteX17" fmla="*/ 205893 w 212993"/>
              <a:gd name="connsiteY17" fmla="*/ 16362 h 339990"/>
              <a:gd name="connsiteX18" fmla="*/ 60498 w 212993"/>
              <a:gd name="connsiteY18" fmla="*/ 0 h 339990"/>
              <a:gd name="connsiteX19" fmla="*/ 108997 w 212993"/>
              <a:gd name="connsiteY19" fmla="*/ 49499 h 339990"/>
              <a:gd name="connsiteX20" fmla="*/ 60498 w 212993"/>
              <a:gd name="connsiteY20" fmla="*/ 98998 h 339990"/>
              <a:gd name="connsiteX21" fmla="*/ 11999 w 212993"/>
              <a:gd name="connsiteY21" fmla="*/ 49499 h 339990"/>
              <a:gd name="connsiteX22" fmla="*/ 60498 w 212993"/>
              <a:gd name="connsiteY22" fmla="*/ 0 h 33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2993" h="339990">
                <a:moveTo>
                  <a:pt x="205893" y="16362"/>
                </a:moveTo>
                <a:cubicBezTo>
                  <a:pt x="208260" y="14000"/>
                  <a:pt x="210626" y="14000"/>
                  <a:pt x="212993" y="16362"/>
                </a:cubicBezTo>
                <a:cubicBezTo>
                  <a:pt x="212993" y="18725"/>
                  <a:pt x="212993" y="21087"/>
                  <a:pt x="212993" y="23449"/>
                </a:cubicBezTo>
                <a:cubicBezTo>
                  <a:pt x="212993" y="23449"/>
                  <a:pt x="212993" y="23449"/>
                  <a:pt x="175128" y="63607"/>
                </a:cubicBezTo>
                <a:cubicBezTo>
                  <a:pt x="182227" y="70694"/>
                  <a:pt x="182227" y="82505"/>
                  <a:pt x="175128" y="91954"/>
                </a:cubicBezTo>
                <a:cubicBezTo>
                  <a:pt x="175128" y="91954"/>
                  <a:pt x="175128" y="91954"/>
                  <a:pt x="118329" y="148648"/>
                </a:cubicBezTo>
                <a:cubicBezTo>
                  <a:pt x="118329" y="151010"/>
                  <a:pt x="118329" y="155735"/>
                  <a:pt x="118329" y="158097"/>
                </a:cubicBezTo>
                <a:cubicBezTo>
                  <a:pt x="118329" y="158097"/>
                  <a:pt x="118329" y="158097"/>
                  <a:pt x="118329" y="302194"/>
                </a:cubicBezTo>
                <a:cubicBezTo>
                  <a:pt x="118329" y="323454"/>
                  <a:pt x="101763" y="339990"/>
                  <a:pt x="80464" y="339990"/>
                </a:cubicBezTo>
                <a:cubicBezTo>
                  <a:pt x="80464" y="339990"/>
                  <a:pt x="80464" y="339990"/>
                  <a:pt x="40232" y="339990"/>
                </a:cubicBezTo>
                <a:cubicBezTo>
                  <a:pt x="18933" y="339990"/>
                  <a:pt x="0" y="323454"/>
                  <a:pt x="0" y="302194"/>
                </a:cubicBezTo>
                <a:cubicBezTo>
                  <a:pt x="0" y="302194"/>
                  <a:pt x="0" y="302194"/>
                  <a:pt x="0" y="158097"/>
                </a:cubicBezTo>
                <a:cubicBezTo>
                  <a:pt x="0" y="136837"/>
                  <a:pt x="18933" y="120301"/>
                  <a:pt x="40232" y="120301"/>
                </a:cubicBezTo>
                <a:cubicBezTo>
                  <a:pt x="40232" y="120301"/>
                  <a:pt x="40232" y="120301"/>
                  <a:pt x="80464" y="120301"/>
                </a:cubicBezTo>
                <a:cubicBezTo>
                  <a:pt x="82831" y="120301"/>
                  <a:pt x="82831" y="120301"/>
                  <a:pt x="85197" y="120301"/>
                </a:cubicBezTo>
                <a:cubicBezTo>
                  <a:pt x="85197" y="120301"/>
                  <a:pt x="85197" y="120301"/>
                  <a:pt x="144362" y="61245"/>
                </a:cubicBezTo>
                <a:cubicBezTo>
                  <a:pt x="151462" y="54158"/>
                  <a:pt x="160928" y="54158"/>
                  <a:pt x="168028" y="56521"/>
                </a:cubicBezTo>
                <a:cubicBezTo>
                  <a:pt x="168028" y="56521"/>
                  <a:pt x="168028" y="56521"/>
                  <a:pt x="205893" y="16362"/>
                </a:cubicBezTo>
                <a:close/>
                <a:moveTo>
                  <a:pt x="60498" y="0"/>
                </a:moveTo>
                <a:cubicBezTo>
                  <a:pt x="87283" y="0"/>
                  <a:pt x="108997" y="22161"/>
                  <a:pt x="108997" y="49499"/>
                </a:cubicBezTo>
                <a:cubicBezTo>
                  <a:pt x="108997" y="76837"/>
                  <a:pt x="87283" y="98998"/>
                  <a:pt x="60498" y="98998"/>
                </a:cubicBezTo>
                <a:cubicBezTo>
                  <a:pt x="33713" y="98998"/>
                  <a:pt x="11999" y="76837"/>
                  <a:pt x="11999" y="49499"/>
                </a:cubicBezTo>
                <a:cubicBezTo>
                  <a:pt x="11999" y="22161"/>
                  <a:pt x="33713" y="0"/>
                  <a:pt x="604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5" name="Freeform 979"/>
          <p:cNvSpPr>
            <a:spLocks noChangeAspect="1"/>
          </p:cNvSpPr>
          <p:nvPr/>
        </p:nvSpPr>
        <p:spPr bwMode="auto">
          <a:xfrm>
            <a:off x="2658886" y="3710287"/>
            <a:ext cx="405748" cy="647675"/>
          </a:xfrm>
          <a:custGeom>
            <a:avLst/>
            <a:gdLst>
              <a:gd name="connsiteX0" fmla="*/ 205893 w 212993"/>
              <a:gd name="connsiteY0" fmla="*/ 16362 h 339990"/>
              <a:gd name="connsiteX1" fmla="*/ 212993 w 212993"/>
              <a:gd name="connsiteY1" fmla="*/ 16362 h 339990"/>
              <a:gd name="connsiteX2" fmla="*/ 212993 w 212993"/>
              <a:gd name="connsiteY2" fmla="*/ 23449 h 339990"/>
              <a:gd name="connsiteX3" fmla="*/ 175128 w 212993"/>
              <a:gd name="connsiteY3" fmla="*/ 63607 h 339990"/>
              <a:gd name="connsiteX4" fmla="*/ 175128 w 212993"/>
              <a:gd name="connsiteY4" fmla="*/ 91954 h 339990"/>
              <a:gd name="connsiteX5" fmla="*/ 118329 w 212993"/>
              <a:gd name="connsiteY5" fmla="*/ 148648 h 339990"/>
              <a:gd name="connsiteX6" fmla="*/ 118329 w 212993"/>
              <a:gd name="connsiteY6" fmla="*/ 158097 h 339990"/>
              <a:gd name="connsiteX7" fmla="*/ 118329 w 212993"/>
              <a:gd name="connsiteY7" fmla="*/ 302194 h 339990"/>
              <a:gd name="connsiteX8" fmla="*/ 80464 w 212993"/>
              <a:gd name="connsiteY8" fmla="*/ 339990 h 339990"/>
              <a:gd name="connsiteX9" fmla="*/ 40232 w 212993"/>
              <a:gd name="connsiteY9" fmla="*/ 339990 h 339990"/>
              <a:gd name="connsiteX10" fmla="*/ 0 w 212993"/>
              <a:gd name="connsiteY10" fmla="*/ 302194 h 339990"/>
              <a:gd name="connsiteX11" fmla="*/ 0 w 212993"/>
              <a:gd name="connsiteY11" fmla="*/ 158097 h 339990"/>
              <a:gd name="connsiteX12" fmla="*/ 40232 w 212993"/>
              <a:gd name="connsiteY12" fmla="*/ 120301 h 339990"/>
              <a:gd name="connsiteX13" fmla="*/ 80464 w 212993"/>
              <a:gd name="connsiteY13" fmla="*/ 120301 h 339990"/>
              <a:gd name="connsiteX14" fmla="*/ 85197 w 212993"/>
              <a:gd name="connsiteY14" fmla="*/ 120301 h 339990"/>
              <a:gd name="connsiteX15" fmla="*/ 144362 w 212993"/>
              <a:gd name="connsiteY15" fmla="*/ 61245 h 339990"/>
              <a:gd name="connsiteX16" fmla="*/ 168028 w 212993"/>
              <a:gd name="connsiteY16" fmla="*/ 56521 h 339990"/>
              <a:gd name="connsiteX17" fmla="*/ 205893 w 212993"/>
              <a:gd name="connsiteY17" fmla="*/ 16362 h 339990"/>
              <a:gd name="connsiteX18" fmla="*/ 60498 w 212993"/>
              <a:gd name="connsiteY18" fmla="*/ 0 h 339990"/>
              <a:gd name="connsiteX19" fmla="*/ 108997 w 212993"/>
              <a:gd name="connsiteY19" fmla="*/ 49499 h 339990"/>
              <a:gd name="connsiteX20" fmla="*/ 60498 w 212993"/>
              <a:gd name="connsiteY20" fmla="*/ 98998 h 339990"/>
              <a:gd name="connsiteX21" fmla="*/ 11999 w 212993"/>
              <a:gd name="connsiteY21" fmla="*/ 49499 h 339990"/>
              <a:gd name="connsiteX22" fmla="*/ 60498 w 212993"/>
              <a:gd name="connsiteY22" fmla="*/ 0 h 33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2993" h="339990">
                <a:moveTo>
                  <a:pt x="205893" y="16362"/>
                </a:moveTo>
                <a:cubicBezTo>
                  <a:pt x="208260" y="14000"/>
                  <a:pt x="210626" y="14000"/>
                  <a:pt x="212993" y="16362"/>
                </a:cubicBezTo>
                <a:cubicBezTo>
                  <a:pt x="212993" y="18725"/>
                  <a:pt x="212993" y="21087"/>
                  <a:pt x="212993" y="23449"/>
                </a:cubicBezTo>
                <a:cubicBezTo>
                  <a:pt x="212993" y="23449"/>
                  <a:pt x="212993" y="23449"/>
                  <a:pt x="175128" y="63607"/>
                </a:cubicBezTo>
                <a:cubicBezTo>
                  <a:pt x="182227" y="70694"/>
                  <a:pt x="182227" y="82505"/>
                  <a:pt x="175128" y="91954"/>
                </a:cubicBezTo>
                <a:cubicBezTo>
                  <a:pt x="175128" y="91954"/>
                  <a:pt x="175128" y="91954"/>
                  <a:pt x="118329" y="148648"/>
                </a:cubicBezTo>
                <a:cubicBezTo>
                  <a:pt x="118329" y="151010"/>
                  <a:pt x="118329" y="155735"/>
                  <a:pt x="118329" y="158097"/>
                </a:cubicBezTo>
                <a:cubicBezTo>
                  <a:pt x="118329" y="158097"/>
                  <a:pt x="118329" y="158097"/>
                  <a:pt x="118329" y="302194"/>
                </a:cubicBezTo>
                <a:cubicBezTo>
                  <a:pt x="118329" y="323454"/>
                  <a:pt x="101763" y="339990"/>
                  <a:pt x="80464" y="339990"/>
                </a:cubicBezTo>
                <a:cubicBezTo>
                  <a:pt x="80464" y="339990"/>
                  <a:pt x="80464" y="339990"/>
                  <a:pt x="40232" y="339990"/>
                </a:cubicBezTo>
                <a:cubicBezTo>
                  <a:pt x="18933" y="339990"/>
                  <a:pt x="0" y="323454"/>
                  <a:pt x="0" y="302194"/>
                </a:cubicBezTo>
                <a:cubicBezTo>
                  <a:pt x="0" y="302194"/>
                  <a:pt x="0" y="302194"/>
                  <a:pt x="0" y="158097"/>
                </a:cubicBezTo>
                <a:cubicBezTo>
                  <a:pt x="0" y="136837"/>
                  <a:pt x="18933" y="120301"/>
                  <a:pt x="40232" y="120301"/>
                </a:cubicBezTo>
                <a:cubicBezTo>
                  <a:pt x="40232" y="120301"/>
                  <a:pt x="40232" y="120301"/>
                  <a:pt x="80464" y="120301"/>
                </a:cubicBezTo>
                <a:cubicBezTo>
                  <a:pt x="82831" y="120301"/>
                  <a:pt x="82831" y="120301"/>
                  <a:pt x="85197" y="120301"/>
                </a:cubicBezTo>
                <a:cubicBezTo>
                  <a:pt x="85197" y="120301"/>
                  <a:pt x="85197" y="120301"/>
                  <a:pt x="144362" y="61245"/>
                </a:cubicBezTo>
                <a:cubicBezTo>
                  <a:pt x="151462" y="54158"/>
                  <a:pt x="160928" y="54158"/>
                  <a:pt x="168028" y="56521"/>
                </a:cubicBezTo>
                <a:cubicBezTo>
                  <a:pt x="168028" y="56521"/>
                  <a:pt x="168028" y="56521"/>
                  <a:pt x="205893" y="16362"/>
                </a:cubicBezTo>
                <a:close/>
                <a:moveTo>
                  <a:pt x="60498" y="0"/>
                </a:moveTo>
                <a:cubicBezTo>
                  <a:pt x="87283" y="0"/>
                  <a:pt x="108997" y="22161"/>
                  <a:pt x="108997" y="49499"/>
                </a:cubicBezTo>
                <a:cubicBezTo>
                  <a:pt x="108997" y="76837"/>
                  <a:pt x="87283" y="98998"/>
                  <a:pt x="60498" y="98998"/>
                </a:cubicBezTo>
                <a:cubicBezTo>
                  <a:pt x="33713" y="98998"/>
                  <a:pt x="11999" y="76837"/>
                  <a:pt x="11999" y="49499"/>
                </a:cubicBezTo>
                <a:cubicBezTo>
                  <a:pt x="11999" y="22161"/>
                  <a:pt x="33713" y="0"/>
                  <a:pt x="604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6" name="Freeform 979"/>
          <p:cNvSpPr>
            <a:spLocks noChangeAspect="1"/>
          </p:cNvSpPr>
          <p:nvPr/>
        </p:nvSpPr>
        <p:spPr bwMode="auto">
          <a:xfrm>
            <a:off x="5325147" y="3399383"/>
            <a:ext cx="405748" cy="647675"/>
          </a:xfrm>
          <a:custGeom>
            <a:avLst/>
            <a:gdLst>
              <a:gd name="connsiteX0" fmla="*/ 205893 w 212993"/>
              <a:gd name="connsiteY0" fmla="*/ 16362 h 339990"/>
              <a:gd name="connsiteX1" fmla="*/ 212993 w 212993"/>
              <a:gd name="connsiteY1" fmla="*/ 16362 h 339990"/>
              <a:gd name="connsiteX2" fmla="*/ 212993 w 212993"/>
              <a:gd name="connsiteY2" fmla="*/ 23449 h 339990"/>
              <a:gd name="connsiteX3" fmla="*/ 175128 w 212993"/>
              <a:gd name="connsiteY3" fmla="*/ 63607 h 339990"/>
              <a:gd name="connsiteX4" fmla="*/ 175128 w 212993"/>
              <a:gd name="connsiteY4" fmla="*/ 91954 h 339990"/>
              <a:gd name="connsiteX5" fmla="*/ 118329 w 212993"/>
              <a:gd name="connsiteY5" fmla="*/ 148648 h 339990"/>
              <a:gd name="connsiteX6" fmla="*/ 118329 w 212993"/>
              <a:gd name="connsiteY6" fmla="*/ 158097 h 339990"/>
              <a:gd name="connsiteX7" fmla="*/ 118329 w 212993"/>
              <a:gd name="connsiteY7" fmla="*/ 302194 h 339990"/>
              <a:gd name="connsiteX8" fmla="*/ 80464 w 212993"/>
              <a:gd name="connsiteY8" fmla="*/ 339990 h 339990"/>
              <a:gd name="connsiteX9" fmla="*/ 40232 w 212993"/>
              <a:gd name="connsiteY9" fmla="*/ 339990 h 339990"/>
              <a:gd name="connsiteX10" fmla="*/ 0 w 212993"/>
              <a:gd name="connsiteY10" fmla="*/ 302194 h 339990"/>
              <a:gd name="connsiteX11" fmla="*/ 0 w 212993"/>
              <a:gd name="connsiteY11" fmla="*/ 158097 h 339990"/>
              <a:gd name="connsiteX12" fmla="*/ 40232 w 212993"/>
              <a:gd name="connsiteY12" fmla="*/ 120301 h 339990"/>
              <a:gd name="connsiteX13" fmla="*/ 80464 w 212993"/>
              <a:gd name="connsiteY13" fmla="*/ 120301 h 339990"/>
              <a:gd name="connsiteX14" fmla="*/ 85197 w 212993"/>
              <a:gd name="connsiteY14" fmla="*/ 120301 h 339990"/>
              <a:gd name="connsiteX15" fmla="*/ 144362 w 212993"/>
              <a:gd name="connsiteY15" fmla="*/ 61245 h 339990"/>
              <a:gd name="connsiteX16" fmla="*/ 168028 w 212993"/>
              <a:gd name="connsiteY16" fmla="*/ 56521 h 339990"/>
              <a:gd name="connsiteX17" fmla="*/ 205893 w 212993"/>
              <a:gd name="connsiteY17" fmla="*/ 16362 h 339990"/>
              <a:gd name="connsiteX18" fmla="*/ 60498 w 212993"/>
              <a:gd name="connsiteY18" fmla="*/ 0 h 339990"/>
              <a:gd name="connsiteX19" fmla="*/ 108997 w 212993"/>
              <a:gd name="connsiteY19" fmla="*/ 49499 h 339990"/>
              <a:gd name="connsiteX20" fmla="*/ 60498 w 212993"/>
              <a:gd name="connsiteY20" fmla="*/ 98998 h 339990"/>
              <a:gd name="connsiteX21" fmla="*/ 11999 w 212993"/>
              <a:gd name="connsiteY21" fmla="*/ 49499 h 339990"/>
              <a:gd name="connsiteX22" fmla="*/ 60498 w 212993"/>
              <a:gd name="connsiteY22" fmla="*/ 0 h 33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2993" h="339990">
                <a:moveTo>
                  <a:pt x="205893" y="16362"/>
                </a:moveTo>
                <a:cubicBezTo>
                  <a:pt x="208260" y="14000"/>
                  <a:pt x="210626" y="14000"/>
                  <a:pt x="212993" y="16362"/>
                </a:cubicBezTo>
                <a:cubicBezTo>
                  <a:pt x="212993" y="18725"/>
                  <a:pt x="212993" y="21087"/>
                  <a:pt x="212993" y="23449"/>
                </a:cubicBezTo>
                <a:cubicBezTo>
                  <a:pt x="212993" y="23449"/>
                  <a:pt x="212993" y="23449"/>
                  <a:pt x="175128" y="63607"/>
                </a:cubicBezTo>
                <a:cubicBezTo>
                  <a:pt x="182227" y="70694"/>
                  <a:pt x="182227" y="82505"/>
                  <a:pt x="175128" y="91954"/>
                </a:cubicBezTo>
                <a:cubicBezTo>
                  <a:pt x="175128" y="91954"/>
                  <a:pt x="175128" y="91954"/>
                  <a:pt x="118329" y="148648"/>
                </a:cubicBezTo>
                <a:cubicBezTo>
                  <a:pt x="118329" y="151010"/>
                  <a:pt x="118329" y="155735"/>
                  <a:pt x="118329" y="158097"/>
                </a:cubicBezTo>
                <a:cubicBezTo>
                  <a:pt x="118329" y="158097"/>
                  <a:pt x="118329" y="158097"/>
                  <a:pt x="118329" y="302194"/>
                </a:cubicBezTo>
                <a:cubicBezTo>
                  <a:pt x="118329" y="323454"/>
                  <a:pt x="101763" y="339990"/>
                  <a:pt x="80464" y="339990"/>
                </a:cubicBezTo>
                <a:cubicBezTo>
                  <a:pt x="80464" y="339990"/>
                  <a:pt x="80464" y="339990"/>
                  <a:pt x="40232" y="339990"/>
                </a:cubicBezTo>
                <a:cubicBezTo>
                  <a:pt x="18933" y="339990"/>
                  <a:pt x="0" y="323454"/>
                  <a:pt x="0" y="302194"/>
                </a:cubicBezTo>
                <a:cubicBezTo>
                  <a:pt x="0" y="302194"/>
                  <a:pt x="0" y="302194"/>
                  <a:pt x="0" y="158097"/>
                </a:cubicBezTo>
                <a:cubicBezTo>
                  <a:pt x="0" y="136837"/>
                  <a:pt x="18933" y="120301"/>
                  <a:pt x="40232" y="120301"/>
                </a:cubicBezTo>
                <a:cubicBezTo>
                  <a:pt x="40232" y="120301"/>
                  <a:pt x="40232" y="120301"/>
                  <a:pt x="80464" y="120301"/>
                </a:cubicBezTo>
                <a:cubicBezTo>
                  <a:pt x="82831" y="120301"/>
                  <a:pt x="82831" y="120301"/>
                  <a:pt x="85197" y="120301"/>
                </a:cubicBezTo>
                <a:cubicBezTo>
                  <a:pt x="85197" y="120301"/>
                  <a:pt x="85197" y="120301"/>
                  <a:pt x="144362" y="61245"/>
                </a:cubicBezTo>
                <a:cubicBezTo>
                  <a:pt x="151462" y="54158"/>
                  <a:pt x="160928" y="54158"/>
                  <a:pt x="168028" y="56521"/>
                </a:cubicBezTo>
                <a:cubicBezTo>
                  <a:pt x="168028" y="56521"/>
                  <a:pt x="168028" y="56521"/>
                  <a:pt x="205893" y="16362"/>
                </a:cubicBezTo>
                <a:close/>
                <a:moveTo>
                  <a:pt x="60498" y="0"/>
                </a:moveTo>
                <a:cubicBezTo>
                  <a:pt x="87283" y="0"/>
                  <a:pt x="108997" y="22161"/>
                  <a:pt x="108997" y="49499"/>
                </a:cubicBezTo>
                <a:cubicBezTo>
                  <a:pt x="108997" y="76837"/>
                  <a:pt x="87283" y="98998"/>
                  <a:pt x="60498" y="98998"/>
                </a:cubicBezTo>
                <a:cubicBezTo>
                  <a:pt x="33713" y="98998"/>
                  <a:pt x="11999" y="76837"/>
                  <a:pt x="11999" y="49499"/>
                </a:cubicBezTo>
                <a:cubicBezTo>
                  <a:pt x="11999" y="22161"/>
                  <a:pt x="33713" y="0"/>
                  <a:pt x="604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9" name="Freeform 979"/>
          <p:cNvSpPr>
            <a:spLocks noChangeAspect="1"/>
          </p:cNvSpPr>
          <p:nvPr/>
        </p:nvSpPr>
        <p:spPr bwMode="auto">
          <a:xfrm>
            <a:off x="7757062" y="3399383"/>
            <a:ext cx="405748" cy="647675"/>
          </a:xfrm>
          <a:custGeom>
            <a:avLst/>
            <a:gdLst>
              <a:gd name="connsiteX0" fmla="*/ 205893 w 212993"/>
              <a:gd name="connsiteY0" fmla="*/ 16362 h 339990"/>
              <a:gd name="connsiteX1" fmla="*/ 212993 w 212993"/>
              <a:gd name="connsiteY1" fmla="*/ 16362 h 339990"/>
              <a:gd name="connsiteX2" fmla="*/ 212993 w 212993"/>
              <a:gd name="connsiteY2" fmla="*/ 23449 h 339990"/>
              <a:gd name="connsiteX3" fmla="*/ 175128 w 212993"/>
              <a:gd name="connsiteY3" fmla="*/ 63607 h 339990"/>
              <a:gd name="connsiteX4" fmla="*/ 175128 w 212993"/>
              <a:gd name="connsiteY4" fmla="*/ 91954 h 339990"/>
              <a:gd name="connsiteX5" fmla="*/ 118329 w 212993"/>
              <a:gd name="connsiteY5" fmla="*/ 148648 h 339990"/>
              <a:gd name="connsiteX6" fmla="*/ 118329 w 212993"/>
              <a:gd name="connsiteY6" fmla="*/ 158097 h 339990"/>
              <a:gd name="connsiteX7" fmla="*/ 118329 w 212993"/>
              <a:gd name="connsiteY7" fmla="*/ 302194 h 339990"/>
              <a:gd name="connsiteX8" fmla="*/ 80464 w 212993"/>
              <a:gd name="connsiteY8" fmla="*/ 339990 h 339990"/>
              <a:gd name="connsiteX9" fmla="*/ 40232 w 212993"/>
              <a:gd name="connsiteY9" fmla="*/ 339990 h 339990"/>
              <a:gd name="connsiteX10" fmla="*/ 0 w 212993"/>
              <a:gd name="connsiteY10" fmla="*/ 302194 h 339990"/>
              <a:gd name="connsiteX11" fmla="*/ 0 w 212993"/>
              <a:gd name="connsiteY11" fmla="*/ 158097 h 339990"/>
              <a:gd name="connsiteX12" fmla="*/ 40232 w 212993"/>
              <a:gd name="connsiteY12" fmla="*/ 120301 h 339990"/>
              <a:gd name="connsiteX13" fmla="*/ 80464 w 212993"/>
              <a:gd name="connsiteY13" fmla="*/ 120301 h 339990"/>
              <a:gd name="connsiteX14" fmla="*/ 85197 w 212993"/>
              <a:gd name="connsiteY14" fmla="*/ 120301 h 339990"/>
              <a:gd name="connsiteX15" fmla="*/ 144362 w 212993"/>
              <a:gd name="connsiteY15" fmla="*/ 61245 h 339990"/>
              <a:gd name="connsiteX16" fmla="*/ 168028 w 212993"/>
              <a:gd name="connsiteY16" fmla="*/ 56521 h 339990"/>
              <a:gd name="connsiteX17" fmla="*/ 205893 w 212993"/>
              <a:gd name="connsiteY17" fmla="*/ 16362 h 339990"/>
              <a:gd name="connsiteX18" fmla="*/ 60498 w 212993"/>
              <a:gd name="connsiteY18" fmla="*/ 0 h 339990"/>
              <a:gd name="connsiteX19" fmla="*/ 108997 w 212993"/>
              <a:gd name="connsiteY19" fmla="*/ 49499 h 339990"/>
              <a:gd name="connsiteX20" fmla="*/ 60498 w 212993"/>
              <a:gd name="connsiteY20" fmla="*/ 98998 h 339990"/>
              <a:gd name="connsiteX21" fmla="*/ 11999 w 212993"/>
              <a:gd name="connsiteY21" fmla="*/ 49499 h 339990"/>
              <a:gd name="connsiteX22" fmla="*/ 60498 w 212993"/>
              <a:gd name="connsiteY22" fmla="*/ 0 h 33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2993" h="339990">
                <a:moveTo>
                  <a:pt x="205893" y="16362"/>
                </a:moveTo>
                <a:cubicBezTo>
                  <a:pt x="208260" y="14000"/>
                  <a:pt x="210626" y="14000"/>
                  <a:pt x="212993" y="16362"/>
                </a:cubicBezTo>
                <a:cubicBezTo>
                  <a:pt x="212993" y="18725"/>
                  <a:pt x="212993" y="21087"/>
                  <a:pt x="212993" y="23449"/>
                </a:cubicBezTo>
                <a:cubicBezTo>
                  <a:pt x="212993" y="23449"/>
                  <a:pt x="212993" y="23449"/>
                  <a:pt x="175128" y="63607"/>
                </a:cubicBezTo>
                <a:cubicBezTo>
                  <a:pt x="182227" y="70694"/>
                  <a:pt x="182227" y="82505"/>
                  <a:pt x="175128" y="91954"/>
                </a:cubicBezTo>
                <a:cubicBezTo>
                  <a:pt x="175128" y="91954"/>
                  <a:pt x="175128" y="91954"/>
                  <a:pt x="118329" y="148648"/>
                </a:cubicBezTo>
                <a:cubicBezTo>
                  <a:pt x="118329" y="151010"/>
                  <a:pt x="118329" y="155735"/>
                  <a:pt x="118329" y="158097"/>
                </a:cubicBezTo>
                <a:cubicBezTo>
                  <a:pt x="118329" y="158097"/>
                  <a:pt x="118329" y="158097"/>
                  <a:pt x="118329" y="302194"/>
                </a:cubicBezTo>
                <a:cubicBezTo>
                  <a:pt x="118329" y="323454"/>
                  <a:pt x="101763" y="339990"/>
                  <a:pt x="80464" y="339990"/>
                </a:cubicBezTo>
                <a:cubicBezTo>
                  <a:pt x="80464" y="339990"/>
                  <a:pt x="80464" y="339990"/>
                  <a:pt x="40232" y="339990"/>
                </a:cubicBezTo>
                <a:cubicBezTo>
                  <a:pt x="18933" y="339990"/>
                  <a:pt x="0" y="323454"/>
                  <a:pt x="0" y="302194"/>
                </a:cubicBezTo>
                <a:cubicBezTo>
                  <a:pt x="0" y="302194"/>
                  <a:pt x="0" y="302194"/>
                  <a:pt x="0" y="158097"/>
                </a:cubicBezTo>
                <a:cubicBezTo>
                  <a:pt x="0" y="136837"/>
                  <a:pt x="18933" y="120301"/>
                  <a:pt x="40232" y="120301"/>
                </a:cubicBezTo>
                <a:cubicBezTo>
                  <a:pt x="40232" y="120301"/>
                  <a:pt x="40232" y="120301"/>
                  <a:pt x="80464" y="120301"/>
                </a:cubicBezTo>
                <a:cubicBezTo>
                  <a:pt x="82831" y="120301"/>
                  <a:pt x="82831" y="120301"/>
                  <a:pt x="85197" y="120301"/>
                </a:cubicBezTo>
                <a:cubicBezTo>
                  <a:pt x="85197" y="120301"/>
                  <a:pt x="85197" y="120301"/>
                  <a:pt x="144362" y="61245"/>
                </a:cubicBezTo>
                <a:cubicBezTo>
                  <a:pt x="151462" y="54158"/>
                  <a:pt x="160928" y="54158"/>
                  <a:pt x="168028" y="56521"/>
                </a:cubicBezTo>
                <a:cubicBezTo>
                  <a:pt x="168028" y="56521"/>
                  <a:pt x="168028" y="56521"/>
                  <a:pt x="205893" y="16362"/>
                </a:cubicBezTo>
                <a:close/>
                <a:moveTo>
                  <a:pt x="60498" y="0"/>
                </a:moveTo>
                <a:cubicBezTo>
                  <a:pt x="87283" y="0"/>
                  <a:pt x="108997" y="22161"/>
                  <a:pt x="108997" y="49499"/>
                </a:cubicBezTo>
                <a:cubicBezTo>
                  <a:pt x="108997" y="76837"/>
                  <a:pt x="87283" y="98998"/>
                  <a:pt x="60498" y="98998"/>
                </a:cubicBezTo>
                <a:cubicBezTo>
                  <a:pt x="33713" y="98998"/>
                  <a:pt x="11999" y="76837"/>
                  <a:pt x="11999" y="49499"/>
                </a:cubicBezTo>
                <a:cubicBezTo>
                  <a:pt x="11999" y="22161"/>
                  <a:pt x="33713" y="0"/>
                  <a:pt x="60498" y="0"/>
                </a:cubicBezTo>
                <a:close/>
              </a:path>
            </a:pathLst>
          </a:custGeom>
          <a:solidFill>
            <a:srgbClr val="B8E1D0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0" name="Freeform 979"/>
          <p:cNvSpPr>
            <a:spLocks noChangeAspect="1"/>
          </p:cNvSpPr>
          <p:nvPr/>
        </p:nvSpPr>
        <p:spPr bwMode="auto">
          <a:xfrm>
            <a:off x="6849147" y="3399383"/>
            <a:ext cx="405748" cy="647675"/>
          </a:xfrm>
          <a:custGeom>
            <a:avLst/>
            <a:gdLst>
              <a:gd name="connsiteX0" fmla="*/ 205893 w 212993"/>
              <a:gd name="connsiteY0" fmla="*/ 16362 h 339990"/>
              <a:gd name="connsiteX1" fmla="*/ 212993 w 212993"/>
              <a:gd name="connsiteY1" fmla="*/ 16362 h 339990"/>
              <a:gd name="connsiteX2" fmla="*/ 212993 w 212993"/>
              <a:gd name="connsiteY2" fmla="*/ 23449 h 339990"/>
              <a:gd name="connsiteX3" fmla="*/ 175128 w 212993"/>
              <a:gd name="connsiteY3" fmla="*/ 63607 h 339990"/>
              <a:gd name="connsiteX4" fmla="*/ 175128 w 212993"/>
              <a:gd name="connsiteY4" fmla="*/ 91954 h 339990"/>
              <a:gd name="connsiteX5" fmla="*/ 118329 w 212993"/>
              <a:gd name="connsiteY5" fmla="*/ 148648 h 339990"/>
              <a:gd name="connsiteX6" fmla="*/ 118329 w 212993"/>
              <a:gd name="connsiteY6" fmla="*/ 158097 h 339990"/>
              <a:gd name="connsiteX7" fmla="*/ 118329 w 212993"/>
              <a:gd name="connsiteY7" fmla="*/ 302194 h 339990"/>
              <a:gd name="connsiteX8" fmla="*/ 80464 w 212993"/>
              <a:gd name="connsiteY8" fmla="*/ 339990 h 339990"/>
              <a:gd name="connsiteX9" fmla="*/ 40232 w 212993"/>
              <a:gd name="connsiteY9" fmla="*/ 339990 h 339990"/>
              <a:gd name="connsiteX10" fmla="*/ 0 w 212993"/>
              <a:gd name="connsiteY10" fmla="*/ 302194 h 339990"/>
              <a:gd name="connsiteX11" fmla="*/ 0 w 212993"/>
              <a:gd name="connsiteY11" fmla="*/ 158097 h 339990"/>
              <a:gd name="connsiteX12" fmla="*/ 40232 w 212993"/>
              <a:gd name="connsiteY12" fmla="*/ 120301 h 339990"/>
              <a:gd name="connsiteX13" fmla="*/ 80464 w 212993"/>
              <a:gd name="connsiteY13" fmla="*/ 120301 h 339990"/>
              <a:gd name="connsiteX14" fmla="*/ 85197 w 212993"/>
              <a:gd name="connsiteY14" fmla="*/ 120301 h 339990"/>
              <a:gd name="connsiteX15" fmla="*/ 144362 w 212993"/>
              <a:gd name="connsiteY15" fmla="*/ 61245 h 339990"/>
              <a:gd name="connsiteX16" fmla="*/ 168028 w 212993"/>
              <a:gd name="connsiteY16" fmla="*/ 56521 h 339990"/>
              <a:gd name="connsiteX17" fmla="*/ 205893 w 212993"/>
              <a:gd name="connsiteY17" fmla="*/ 16362 h 339990"/>
              <a:gd name="connsiteX18" fmla="*/ 60498 w 212993"/>
              <a:gd name="connsiteY18" fmla="*/ 0 h 339990"/>
              <a:gd name="connsiteX19" fmla="*/ 108997 w 212993"/>
              <a:gd name="connsiteY19" fmla="*/ 49499 h 339990"/>
              <a:gd name="connsiteX20" fmla="*/ 60498 w 212993"/>
              <a:gd name="connsiteY20" fmla="*/ 98998 h 339990"/>
              <a:gd name="connsiteX21" fmla="*/ 11999 w 212993"/>
              <a:gd name="connsiteY21" fmla="*/ 49499 h 339990"/>
              <a:gd name="connsiteX22" fmla="*/ 60498 w 212993"/>
              <a:gd name="connsiteY22" fmla="*/ 0 h 33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2993" h="339990">
                <a:moveTo>
                  <a:pt x="205893" y="16362"/>
                </a:moveTo>
                <a:cubicBezTo>
                  <a:pt x="208260" y="14000"/>
                  <a:pt x="210626" y="14000"/>
                  <a:pt x="212993" y="16362"/>
                </a:cubicBezTo>
                <a:cubicBezTo>
                  <a:pt x="212993" y="18725"/>
                  <a:pt x="212993" y="21087"/>
                  <a:pt x="212993" y="23449"/>
                </a:cubicBezTo>
                <a:cubicBezTo>
                  <a:pt x="212993" y="23449"/>
                  <a:pt x="212993" y="23449"/>
                  <a:pt x="175128" y="63607"/>
                </a:cubicBezTo>
                <a:cubicBezTo>
                  <a:pt x="182227" y="70694"/>
                  <a:pt x="182227" y="82505"/>
                  <a:pt x="175128" y="91954"/>
                </a:cubicBezTo>
                <a:cubicBezTo>
                  <a:pt x="175128" y="91954"/>
                  <a:pt x="175128" y="91954"/>
                  <a:pt x="118329" y="148648"/>
                </a:cubicBezTo>
                <a:cubicBezTo>
                  <a:pt x="118329" y="151010"/>
                  <a:pt x="118329" y="155735"/>
                  <a:pt x="118329" y="158097"/>
                </a:cubicBezTo>
                <a:cubicBezTo>
                  <a:pt x="118329" y="158097"/>
                  <a:pt x="118329" y="158097"/>
                  <a:pt x="118329" y="302194"/>
                </a:cubicBezTo>
                <a:cubicBezTo>
                  <a:pt x="118329" y="323454"/>
                  <a:pt x="101763" y="339990"/>
                  <a:pt x="80464" y="339990"/>
                </a:cubicBezTo>
                <a:cubicBezTo>
                  <a:pt x="80464" y="339990"/>
                  <a:pt x="80464" y="339990"/>
                  <a:pt x="40232" y="339990"/>
                </a:cubicBezTo>
                <a:cubicBezTo>
                  <a:pt x="18933" y="339990"/>
                  <a:pt x="0" y="323454"/>
                  <a:pt x="0" y="302194"/>
                </a:cubicBezTo>
                <a:cubicBezTo>
                  <a:pt x="0" y="302194"/>
                  <a:pt x="0" y="302194"/>
                  <a:pt x="0" y="158097"/>
                </a:cubicBezTo>
                <a:cubicBezTo>
                  <a:pt x="0" y="136837"/>
                  <a:pt x="18933" y="120301"/>
                  <a:pt x="40232" y="120301"/>
                </a:cubicBezTo>
                <a:cubicBezTo>
                  <a:pt x="40232" y="120301"/>
                  <a:pt x="40232" y="120301"/>
                  <a:pt x="80464" y="120301"/>
                </a:cubicBezTo>
                <a:cubicBezTo>
                  <a:pt x="82831" y="120301"/>
                  <a:pt x="82831" y="120301"/>
                  <a:pt x="85197" y="120301"/>
                </a:cubicBezTo>
                <a:cubicBezTo>
                  <a:pt x="85197" y="120301"/>
                  <a:pt x="85197" y="120301"/>
                  <a:pt x="144362" y="61245"/>
                </a:cubicBezTo>
                <a:cubicBezTo>
                  <a:pt x="151462" y="54158"/>
                  <a:pt x="160928" y="54158"/>
                  <a:pt x="168028" y="56521"/>
                </a:cubicBezTo>
                <a:cubicBezTo>
                  <a:pt x="168028" y="56521"/>
                  <a:pt x="168028" y="56521"/>
                  <a:pt x="205893" y="16362"/>
                </a:cubicBezTo>
                <a:close/>
                <a:moveTo>
                  <a:pt x="60498" y="0"/>
                </a:moveTo>
                <a:cubicBezTo>
                  <a:pt x="87283" y="0"/>
                  <a:pt x="108997" y="22161"/>
                  <a:pt x="108997" y="49499"/>
                </a:cubicBezTo>
                <a:cubicBezTo>
                  <a:pt x="108997" y="76837"/>
                  <a:pt x="87283" y="98998"/>
                  <a:pt x="60498" y="98998"/>
                </a:cubicBezTo>
                <a:cubicBezTo>
                  <a:pt x="33713" y="98998"/>
                  <a:pt x="11999" y="76837"/>
                  <a:pt x="11999" y="49499"/>
                </a:cubicBezTo>
                <a:cubicBezTo>
                  <a:pt x="11999" y="22161"/>
                  <a:pt x="33713" y="0"/>
                  <a:pt x="60498" y="0"/>
                </a:cubicBezTo>
                <a:close/>
              </a:path>
            </a:pathLst>
          </a:custGeom>
          <a:solidFill>
            <a:srgbClr val="B8E1D0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1" name="図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998" y="3845533"/>
            <a:ext cx="419091" cy="377182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2" name="図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683" y="3885826"/>
            <a:ext cx="419091" cy="377182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テキスト ボックス 2"/>
          <p:cNvSpPr txBox="1"/>
          <p:nvPr/>
        </p:nvSpPr>
        <p:spPr>
          <a:xfrm>
            <a:off x="5730895" y="4333754"/>
            <a:ext cx="2744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プライマリ</a:t>
            </a:r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がメンバー</a:t>
            </a:r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を設定</a:t>
            </a:r>
          </a:p>
        </p:txBody>
      </p:sp>
      <p:sp>
        <p:nvSpPr>
          <p:cNvPr id="51" name="角丸四角形 50"/>
          <p:cNvSpPr/>
          <p:nvPr/>
        </p:nvSpPr>
        <p:spPr>
          <a:xfrm>
            <a:off x="283464" y="1085850"/>
            <a:ext cx="4178808" cy="3934206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2" name="角丸四角形 51"/>
          <p:cNvSpPr/>
          <p:nvPr/>
        </p:nvSpPr>
        <p:spPr>
          <a:xfrm>
            <a:off x="4773168" y="1085850"/>
            <a:ext cx="4178808" cy="3934206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793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Autonomous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CME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5" name="Group 14"/>
          <p:cNvGrpSpPr/>
          <p:nvPr/>
        </p:nvGrpSpPr>
        <p:grpSpPr>
          <a:xfrm>
            <a:off x="2558773" y="2744548"/>
            <a:ext cx="1002139" cy="799613"/>
            <a:chOff x="2816425" y="2625863"/>
            <a:chExt cx="1002139" cy="799613"/>
          </a:xfrm>
        </p:grpSpPr>
        <p:grpSp>
          <p:nvGrpSpPr>
            <p:cNvPr id="10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12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15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6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pic>
            <p:nvPicPr>
              <p:cNvPr id="13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14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11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grpSp>
        <p:nvGrpSpPr>
          <p:cNvPr id="24" name="Group 14"/>
          <p:cNvGrpSpPr/>
          <p:nvPr/>
        </p:nvGrpSpPr>
        <p:grpSpPr>
          <a:xfrm>
            <a:off x="989377" y="2738063"/>
            <a:ext cx="1002139" cy="799613"/>
            <a:chOff x="2816425" y="2625863"/>
            <a:chExt cx="1002139" cy="799613"/>
          </a:xfrm>
        </p:grpSpPr>
        <p:grpSp>
          <p:nvGrpSpPr>
            <p:cNvPr id="25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27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30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1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pic>
            <p:nvPicPr>
              <p:cNvPr id="28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29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26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32" name="Rectangle 87"/>
          <p:cNvSpPr/>
          <p:nvPr/>
        </p:nvSpPr>
        <p:spPr>
          <a:xfrm>
            <a:off x="958006" y="3486321"/>
            <a:ext cx="97013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</a:p>
        </p:txBody>
      </p:sp>
      <p:cxnSp>
        <p:nvCxnSpPr>
          <p:cNvPr id="34" name="直線コネクタ 33"/>
          <p:cNvCxnSpPr/>
          <p:nvPr/>
        </p:nvCxnSpPr>
        <p:spPr>
          <a:xfrm>
            <a:off x="753064" y="2738063"/>
            <a:ext cx="2989634" cy="6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5143657" y="2668179"/>
            <a:ext cx="3560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5864435" y="2668179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45" y="2830421"/>
            <a:ext cx="1272029" cy="788451"/>
          </a:xfrm>
          <a:prstGeom prst="rect">
            <a:avLst/>
          </a:prstGeom>
        </p:spPr>
      </p:pic>
      <p:sp>
        <p:nvSpPr>
          <p:cNvPr id="43" name="Rectangle 87"/>
          <p:cNvSpPr/>
          <p:nvPr/>
        </p:nvSpPr>
        <p:spPr>
          <a:xfrm>
            <a:off x="2546857" y="3486321"/>
            <a:ext cx="97013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</a:p>
        </p:txBody>
      </p:sp>
      <p:sp>
        <p:nvSpPr>
          <p:cNvPr id="44" name="Rectangle 87"/>
          <p:cNvSpPr/>
          <p:nvPr/>
        </p:nvSpPr>
        <p:spPr>
          <a:xfrm>
            <a:off x="5565905" y="3605985"/>
            <a:ext cx="5950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47" name="直線コネクタ 46"/>
          <p:cNvCxnSpPr/>
          <p:nvPr/>
        </p:nvCxnSpPr>
        <p:spPr>
          <a:xfrm>
            <a:off x="7938296" y="2689107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241" y="2827754"/>
            <a:ext cx="1272029" cy="788451"/>
          </a:xfrm>
          <a:prstGeom prst="rect">
            <a:avLst/>
          </a:prstGeom>
        </p:spPr>
      </p:pic>
      <p:sp>
        <p:nvSpPr>
          <p:cNvPr id="48" name="Rectangle 87"/>
          <p:cNvSpPr/>
          <p:nvPr/>
        </p:nvSpPr>
        <p:spPr>
          <a:xfrm>
            <a:off x="7900543" y="3605985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CME AP…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53064" y="1476157"/>
            <a:ext cx="3256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個々の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アクセスポイント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毎に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無線状況をモニタリング</a:t>
            </a:r>
          </a:p>
        </p:txBody>
      </p:sp>
      <p:pic>
        <p:nvPicPr>
          <p:cNvPr id="54" name="図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338" y="3034461"/>
            <a:ext cx="419091" cy="377182"/>
          </a:xfrm>
          <a:prstGeom prst="rect">
            <a:avLst/>
          </a:prstGeom>
        </p:spPr>
      </p:pic>
      <p:grpSp>
        <p:nvGrpSpPr>
          <p:cNvPr id="51" name="Group 20"/>
          <p:cNvGrpSpPr>
            <a:grpSpLocks noChangeAspect="1"/>
          </p:cNvGrpSpPr>
          <p:nvPr/>
        </p:nvGrpSpPr>
        <p:grpSpPr>
          <a:xfrm rot="16200000">
            <a:off x="5023371" y="2974593"/>
            <a:ext cx="608452" cy="488934"/>
            <a:chOff x="839748" y="4443493"/>
            <a:chExt cx="167995" cy="134996"/>
          </a:xfrm>
        </p:grpSpPr>
        <p:sp>
          <p:nvSpPr>
            <p:cNvPr id="52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7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8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75" name="Group 20"/>
          <p:cNvGrpSpPr>
            <a:grpSpLocks noChangeAspect="1"/>
          </p:cNvGrpSpPr>
          <p:nvPr/>
        </p:nvGrpSpPr>
        <p:grpSpPr>
          <a:xfrm>
            <a:off x="5561635" y="2475241"/>
            <a:ext cx="608452" cy="488934"/>
            <a:chOff x="839748" y="4443493"/>
            <a:chExt cx="167995" cy="134996"/>
          </a:xfrm>
        </p:grpSpPr>
        <p:sp>
          <p:nvSpPr>
            <p:cNvPr id="76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7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8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79" name="Group 20"/>
          <p:cNvGrpSpPr>
            <a:grpSpLocks noChangeAspect="1"/>
          </p:cNvGrpSpPr>
          <p:nvPr/>
        </p:nvGrpSpPr>
        <p:grpSpPr>
          <a:xfrm rot="10800000">
            <a:off x="5600546" y="3512857"/>
            <a:ext cx="608452" cy="488934"/>
            <a:chOff x="839748" y="4443493"/>
            <a:chExt cx="167995" cy="134996"/>
          </a:xfrm>
        </p:grpSpPr>
        <p:sp>
          <p:nvSpPr>
            <p:cNvPr id="80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1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2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83" name="Group 20"/>
          <p:cNvGrpSpPr>
            <a:grpSpLocks noChangeAspect="1"/>
          </p:cNvGrpSpPr>
          <p:nvPr/>
        </p:nvGrpSpPr>
        <p:grpSpPr>
          <a:xfrm rot="5400000">
            <a:off x="6093415" y="2981079"/>
            <a:ext cx="608452" cy="488934"/>
            <a:chOff x="839748" y="4443493"/>
            <a:chExt cx="167995" cy="134996"/>
          </a:xfrm>
        </p:grpSpPr>
        <p:sp>
          <p:nvSpPr>
            <p:cNvPr id="84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5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6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87" name="Group 20"/>
          <p:cNvGrpSpPr>
            <a:grpSpLocks noChangeAspect="1"/>
          </p:cNvGrpSpPr>
          <p:nvPr/>
        </p:nvGrpSpPr>
        <p:grpSpPr>
          <a:xfrm rot="10800000">
            <a:off x="7658253" y="3507782"/>
            <a:ext cx="608452" cy="488934"/>
            <a:chOff x="839748" y="4443493"/>
            <a:chExt cx="167995" cy="134996"/>
          </a:xfrm>
        </p:grpSpPr>
        <p:sp>
          <p:nvSpPr>
            <p:cNvPr id="88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9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0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91" name="Group 20"/>
          <p:cNvGrpSpPr>
            <a:grpSpLocks noChangeAspect="1"/>
          </p:cNvGrpSpPr>
          <p:nvPr/>
        </p:nvGrpSpPr>
        <p:grpSpPr>
          <a:xfrm rot="5400000">
            <a:off x="8129738" y="2968108"/>
            <a:ext cx="608452" cy="488934"/>
            <a:chOff x="839748" y="4443493"/>
            <a:chExt cx="167995" cy="134996"/>
          </a:xfrm>
        </p:grpSpPr>
        <p:sp>
          <p:nvSpPr>
            <p:cNvPr id="92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3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4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99" name="Group 20"/>
          <p:cNvGrpSpPr>
            <a:grpSpLocks noChangeAspect="1"/>
          </p:cNvGrpSpPr>
          <p:nvPr/>
        </p:nvGrpSpPr>
        <p:grpSpPr>
          <a:xfrm rot="16200000">
            <a:off x="7156971" y="2935683"/>
            <a:ext cx="608452" cy="488934"/>
            <a:chOff x="839748" y="4443493"/>
            <a:chExt cx="167995" cy="134996"/>
          </a:xfrm>
        </p:grpSpPr>
        <p:sp>
          <p:nvSpPr>
            <p:cNvPr id="100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1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2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03" name="Group 20"/>
          <p:cNvGrpSpPr>
            <a:grpSpLocks noChangeAspect="1"/>
          </p:cNvGrpSpPr>
          <p:nvPr/>
        </p:nvGrpSpPr>
        <p:grpSpPr>
          <a:xfrm>
            <a:off x="7649840" y="2468755"/>
            <a:ext cx="608452" cy="488934"/>
            <a:chOff x="839748" y="4443493"/>
            <a:chExt cx="167995" cy="134996"/>
          </a:xfrm>
        </p:grpSpPr>
        <p:sp>
          <p:nvSpPr>
            <p:cNvPr id="104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5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6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07" name="Freeform 979"/>
          <p:cNvSpPr>
            <a:spLocks noChangeAspect="1"/>
          </p:cNvSpPr>
          <p:nvPr/>
        </p:nvSpPr>
        <p:spPr bwMode="auto">
          <a:xfrm>
            <a:off x="4964296" y="3790278"/>
            <a:ext cx="405748" cy="647675"/>
          </a:xfrm>
          <a:custGeom>
            <a:avLst/>
            <a:gdLst>
              <a:gd name="connsiteX0" fmla="*/ 205893 w 212993"/>
              <a:gd name="connsiteY0" fmla="*/ 16362 h 339990"/>
              <a:gd name="connsiteX1" fmla="*/ 212993 w 212993"/>
              <a:gd name="connsiteY1" fmla="*/ 16362 h 339990"/>
              <a:gd name="connsiteX2" fmla="*/ 212993 w 212993"/>
              <a:gd name="connsiteY2" fmla="*/ 23449 h 339990"/>
              <a:gd name="connsiteX3" fmla="*/ 175128 w 212993"/>
              <a:gd name="connsiteY3" fmla="*/ 63607 h 339990"/>
              <a:gd name="connsiteX4" fmla="*/ 175128 w 212993"/>
              <a:gd name="connsiteY4" fmla="*/ 91954 h 339990"/>
              <a:gd name="connsiteX5" fmla="*/ 118329 w 212993"/>
              <a:gd name="connsiteY5" fmla="*/ 148648 h 339990"/>
              <a:gd name="connsiteX6" fmla="*/ 118329 w 212993"/>
              <a:gd name="connsiteY6" fmla="*/ 158097 h 339990"/>
              <a:gd name="connsiteX7" fmla="*/ 118329 w 212993"/>
              <a:gd name="connsiteY7" fmla="*/ 302194 h 339990"/>
              <a:gd name="connsiteX8" fmla="*/ 80464 w 212993"/>
              <a:gd name="connsiteY8" fmla="*/ 339990 h 339990"/>
              <a:gd name="connsiteX9" fmla="*/ 40232 w 212993"/>
              <a:gd name="connsiteY9" fmla="*/ 339990 h 339990"/>
              <a:gd name="connsiteX10" fmla="*/ 0 w 212993"/>
              <a:gd name="connsiteY10" fmla="*/ 302194 h 339990"/>
              <a:gd name="connsiteX11" fmla="*/ 0 w 212993"/>
              <a:gd name="connsiteY11" fmla="*/ 158097 h 339990"/>
              <a:gd name="connsiteX12" fmla="*/ 40232 w 212993"/>
              <a:gd name="connsiteY12" fmla="*/ 120301 h 339990"/>
              <a:gd name="connsiteX13" fmla="*/ 80464 w 212993"/>
              <a:gd name="connsiteY13" fmla="*/ 120301 h 339990"/>
              <a:gd name="connsiteX14" fmla="*/ 85197 w 212993"/>
              <a:gd name="connsiteY14" fmla="*/ 120301 h 339990"/>
              <a:gd name="connsiteX15" fmla="*/ 144362 w 212993"/>
              <a:gd name="connsiteY15" fmla="*/ 61245 h 339990"/>
              <a:gd name="connsiteX16" fmla="*/ 168028 w 212993"/>
              <a:gd name="connsiteY16" fmla="*/ 56521 h 339990"/>
              <a:gd name="connsiteX17" fmla="*/ 205893 w 212993"/>
              <a:gd name="connsiteY17" fmla="*/ 16362 h 339990"/>
              <a:gd name="connsiteX18" fmla="*/ 60498 w 212993"/>
              <a:gd name="connsiteY18" fmla="*/ 0 h 339990"/>
              <a:gd name="connsiteX19" fmla="*/ 108997 w 212993"/>
              <a:gd name="connsiteY19" fmla="*/ 49499 h 339990"/>
              <a:gd name="connsiteX20" fmla="*/ 60498 w 212993"/>
              <a:gd name="connsiteY20" fmla="*/ 98998 h 339990"/>
              <a:gd name="connsiteX21" fmla="*/ 11999 w 212993"/>
              <a:gd name="connsiteY21" fmla="*/ 49499 h 339990"/>
              <a:gd name="connsiteX22" fmla="*/ 60498 w 212993"/>
              <a:gd name="connsiteY22" fmla="*/ 0 h 33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2993" h="339990">
                <a:moveTo>
                  <a:pt x="205893" y="16362"/>
                </a:moveTo>
                <a:cubicBezTo>
                  <a:pt x="208260" y="14000"/>
                  <a:pt x="210626" y="14000"/>
                  <a:pt x="212993" y="16362"/>
                </a:cubicBezTo>
                <a:cubicBezTo>
                  <a:pt x="212993" y="18725"/>
                  <a:pt x="212993" y="21087"/>
                  <a:pt x="212993" y="23449"/>
                </a:cubicBezTo>
                <a:cubicBezTo>
                  <a:pt x="212993" y="23449"/>
                  <a:pt x="212993" y="23449"/>
                  <a:pt x="175128" y="63607"/>
                </a:cubicBezTo>
                <a:cubicBezTo>
                  <a:pt x="182227" y="70694"/>
                  <a:pt x="182227" y="82505"/>
                  <a:pt x="175128" y="91954"/>
                </a:cubicBezTo>
                <a:cubicBezTo>
                  <a:pt x="175128" y="91954"/>
                  <a:pt x="175128" y="91954"/>
                  <a:pt x="118329" y="148648"/>
                </a:cubicBezTo>
                <a:cubicBezTo>
                  <a:pt x="118329" y="151010"/>
                  <a:pt x="118329" y="155735"/>
                  <a:pt x="118329" y="158097"/>
                </a:cubicBezTo>
                <a:cubicBezTo>
                  <a:pt x="118329" y="158097"/>
                  <a:pt x="118329" y="158097"/>
                  <a:pt x="118329" y="302194"/>
                </a:cubicBezTo>
                <a:cubicBezTo>
                  <a:pt x="118329" y="323454"/>
                  <a:pt x="101763" y="339990"/>
                  <a:pt x="80464" y="339990"/>
                </a:cubicBezTo>
                <a:cubicBezTo>
                  <a:pt x="80464" y="339990"/>
                  <a:pt x="80464" y="339990"/>
                  <a:pt x="40232" y="339990"/>
                </a:cubicBezTo>
                <a:cubicBezTo>
                  <a:pt x="18933" y="339990"/>
                  <a:pt x="0" y="323454"/>
                  <a:pt x="0" y="302194"/>
                </a:cubicBezTo>
                <a:cubicBezTo>
                  <a:pt x="0" y="302194"/>
                  <a:pt x="0" y="302194"/>
                  <a:pt x="0" y="158097"/>
                </a:cubicBezTo>
                <a:cubicBezTo>
                  <a:pt x="0" y="136837"/>
                  <a:pt x="18933" y="120301"/>
                  <a:pt x="40232" y="120301"/>
                </a:cubicBezTo>
                <a:cubicBezTo>
                  <a:pt x="40232" y="120301"/>
                  <a:pt x="40232" y="120301"/>
                  <a:pt x="80464" y="120301"/>
                </a:cubicBezTo>
                <a:cubicBezTo>
                  <a:pt x="82831" y="120301"/>
                  <a:pt x="82831" y="120301"/>
                  <a:pt x="85197" y="120301"/>
                </a:cubicBezTo>
                <a:cubicBezTo>
                  <a:pt x="85197" y="120301"/>
                  <a:pt x="85197" y="120301"/>
                  <a:pt x="144362" y="61245"/>
                </a:cubicBezTo>
                <a:cubicBezTo>
                  <a:pt x="151462" y="54158"/>
                  <a:pt x="160928" y="54158"/>
                  <a:pt x="168028" y="56521"/>
                </a:cubicBezTo>
                <a:cubicBezTo>
                  <a:pt x="168028" y="56521"/>
                  <a:pt x="168028" y="56521"/>
                  <a:pt x="205893" y="16362"/>
                </a:cubicBezTo>
                <a:close/>
                <a:moveTo>
                  <a:pt x="60498" y="0"/>
                </a:moveTo>
                <a:cubicBezTo>
                  <a:pt x="87283" y="0"/>
                  <a:pt x="108997" y="22161"/>
                  <a:pt x="108997" y="49499"/>
                </a:cubicBezTo>
                <a:cubicBezTo>
                  <a:pt x="108997" y="76837"/>
                  <a:pt x="87283" y="98998"/>
                  <a:pt x="60498" y="98998"/>
                </a:cubicBezTo>
                <a:cubicBezTo>
                  <a:pt x="33713" y="98998"/>
                  <a:pt x="11999" y="76837"/>
                  <a:pt x="11999" y="49499"/>
                </a:cubicBezTo>
                <a:cubicBezTo>
                  <a:pt x="11999" y="22161"/>
                  <a:pt x="33713" y="0"/>
                  <a:pt x="6049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8" name="Freeform 979"/>
          <p:cNvSpPr>
            <a:spLocks noChangeAspect="1"/>
          </p:cNvSpPr>
          <p:nvPr/>
        </p:nvSpPr>
        <p:spPr bwMode="auto">
          <a:xfrm>
            <a:off x="5371671" y="4348096"/>
            <a:ext cx="405748" cy="647675"/>
          </a:xfrm>
          <a:custGeom>
            <a:avLst/>
            <a:gdLst>
              <a:gd name="connsiteX0" fmla="*/ 205893 w 212993"/>
              <a:gd name="connsiteY0" fmla="*/ 16362 h 339990"/>
              <a:gd name="connsiteX1" fmla="*/ 212993 w 212993"/>
              <a:gd name="connsiteY1" fmla="*/ 16362 h 339990"/>
              <a:gd name="connsiteX2" fmla="*/ 212993 w 212993"/>
              <a:gd name="connsiteY2" fmla="*/ 23449 h 339990"/>
              <a:gd name="connsiteX3" fmla="*/ 175128 w 212993"/>
              <a:gd name="connsiteY3" fmla="*/ 63607 h 339990"/>
              <a:gd name="connsiteX4" fmla="*/ 175128 w 212993"/>
              <a:gd name="connsiteY4" fmla="*/ 91954 h 339990"/>
              <a:gd name="connsiteX5" fmla="*/ 118329 w 212993"/>
              <a:gd name="connsiteY5" fmla="*/ 148648 h 339990"/>
              <a:gd name="connsiteX6" fmla="*/ 118329 w 212993"/>
              <a:gd name="connsiteY6" fmla="*/ 158097 h 339990"/>
              <a:gd name="connsiteX7" fmla="*/ 118329 w 212993"/>
              <a:gd name="connsiteY7" fmla="*/ 302194 h 339990"/>
              <a:gd name="connsiteX8" fmla="*/ 80464 w 212993"/>
              <a:gd name="connsiteY8" fmla="*/ 339990 h 339990"/>
              <a:gd name="connsiteX9" fmla="*/ 40232 w 212993"/>
              <a:gd name="connsiteY9" fmla="*/ 339990 h 339990"/>
              <a:gd name="connsiteX10" fmla="*/ 0 w 212993"/>
              <a:gd name="connsiteY10" fmla="*/ 302194 h 339990"/>
              <a:gd name="connsiteX11" fmla="*/ 0 w 212993"/>
              <a:gd name="connsiteY11" fmla="*/ 158097 h 339990"/>
              <a:gd name="connsiteX12" fmla="*/ 40232 w 212993"/>
              <a:gd name="connsiteY12" fmla="*/ 120301 h 339990"/>
              <a:gd name="connsiteX13" fmla="*/ 80464 w 212993"/>
              <a:gd name="connsiteY13" fmla="*/ 120301 h 339990"/>
              <a:gd name="connsiteX14" fmla="*/ 85197 w 212993"/>
              <a:gd name="connsiteY14" fmla="*/ 120301 h 339990"/>
              <a:gd name="connsiteX15" fmla="*/ 144362 w 212993"/>
              <a:gd name="connsiteY15" fmla="*/ 61245 h 339990"/>
              <a:gd name="connsiteX16" fmla="*/ 168028 w 212993"/>
              <a:gd name="connsiteY16" fmla="*/ 56521 h 339990"/>
              <a:gd name="connsiteX17" fmla="*/ 205893 w 212993"/>
              <a:gd name="connsiteY17" fmla="*/ 16362 h 339990"/>
              <a:gd name="connsiteX18" fmla="*/ 60498 w 212993"/>
              <a:gd name="connsiteY18" fmla="*/ 0 h 339990"/>
              <a:gd name="connsiteX19" fmla="*/ 108997 w 212993"/>
              <a:gd name="connsiteY19" fmla="*/ 49499 h 339990"/>
              <a:gd name="connsiteX20" fmla="*/ 60498 w 212993"/>
              <a:gd name="connsiteY20" fmla="*/ 98998 h 339990"/>
              <a:gd name="connsiteX21" fmla="*/ 11999 w 212993"/>
              <a:gd name="connsiteY21" fmla="*/ 49499 h 339990"/>
              <a:gd name="connsiteX22" fmla="*/ 60498 w 212993"/>
              <a:gd name="connsiteY22" fmla="*/ 0 h 33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2993" h="339990">
                <a:moveTo>
                  <a:pt x="205893" y="16362"/>
                </a:moveTo>
                <a:cubicBezTo>
                  <a:pt x="208260" y="14000"/>
                  <a:pt x="210626" y="14000"/>
                  <a:pt x="212993" y="16362"/>
                </a:cubicBezTo>
                <a:cubicBezTo>
                  <a:pt x="212993" y="18725"/>
                  <a:pt x="212993" y="21087"/>
                  <a:pt x="212993" y="23449"/>
                </a:cubicBezTo>
                <a:cubicBezTo>
                  <a:pt x="212993" y="23449"/>
                  <a:pt x="212993" y="23449"/>
                  <a:pt x="175128" y="63607"/>
                </a:cubicBezTo>
                <a:cubicBezTo>
                  <a:pt x="182227" y="70694"/>
                  <a:pt x="182227" y="82505"/>
                  <a:pt x="175128" y="91954"/>
                </a:cubicBezTo>
                <a:cubicBezTo>
                  <a:pt x="175128" y="91954"/>
                  <a:pt x="175128" y="91954"/>
                  <a:pt x="118329" y="148648"/>
                </a:cubicBezTo>
                <a:cubicBezTo>
                  <a:pt x="118329" y="151010"/>
                  <a:pt x="118329" y="155735"/>
                  <a:pt x="118329" y="158097"/>
                </a:cubicBezTo>
                <a:cubicBezTo>
                  <a:pt x="118329" y="158097"/>
                  <a:pt x="118329" y="158097"/>
                  <a:pt x="118329" y="302194"/>
                </a:cubicBezTo>
                <a:cubicBezTo>
                  <a:pt x="118329" y="323454"/>
                  <a:pt x="101763" y="339990"/>
                  <a:pt x="80464" y="339990"/>
                </a:cubicBezTo>
                <a:cubicBezTo>
                  <a:pt x="80464" y="339990"/>
                  <a:pt x="80464" y="339990"/>
                  <a:pt x="40232" y="339990"/>
                </a:cubicBezTo>
                <a:cubicBezTo>
                  <a:pt x="18933" y="339990"/>
                  <a:pt x="0" y="323454"/>
                  <a:pt x="0" y="302194"/>
                </a:cubicBezTo>
                <a:cubicBezTo>
                  <a:pt x="0" y="302194"/>
                  <a:pt x="0" y="302194"/>
                  <a:pt x="0" y="158097"/>
                </a:cubicBezTo>
                <a:cubicBezTo>
                  <a:pt x="0" y="136837"/>
                  <a:pt x="18933" y="120301"/>
                  <a:pt x="40232" y="120301"/>
                </a:cubicBezTo>
                <a:cubicBezTo>
                  <a:pt x="40232" y="120301"/>
                  <a:pt x="40232" y="120301"/>
                  <a:pt x="80464" y="120301"/>
                </a:cubicBezTo>
                <a:cubicBezTo>
                  <a:pt x="82831" y="120301"/>
                  <a:pt x="82831" y="120301"/>
                  <a:pt x="85197" y="120301"/>
                </a:cubicBezTo>
                <a:cubicBezTo>
                  <a:pt x="85197" y="120301"/>
                  <a:pt x="85197" y="120301"/>
                  <a:pt x="144362" y="61245"/>
                </a:cubicBezTo>
                <a:cubicBezTo>
                  <a:pt x="151462" y="54158"/>
                  <a:pt x="160928" y="54158"/>
                  <a:pt x="168028" y="56521"/>
                </a:cubicBezTo>
                <a:cubicBezTo>
                  <a:pt x="168028" y="56521"/>
                  <a:pt x="168028" y="56521"/>
                  <a:pt x="205893" y="16362"/>
                </a:cubicBezTo>
                <a:close/>
                <a:moveTo>
                  <a:pt x="60498" y="0"/>
                </a:moveTo>
                <a:cubicBezTo>
                  <a:pt x="87283" y="0"/>
                  <a:pt x="108997" y="22161"/>
                  <a:pt x="108997" y="49499"/>
                </a:cubicBezTo>
                <a:cubicBezTo>
                  <a:pt x="108997" y="76837"/>
                  <a:pt x="87283" y="98998"/>
                  <a:pt x="60498" y="98998"/>
                </a:cubicBezTo>
                <a:cubicBezTo>
                  <a:pt x="33713" y="98998"/>
                  <a:pt x="11999" y="76837"/>
                  <a:pt x="11999" y="49499"/>
                </a:cubicBezTo>
                <a:cubicBezTo>
                  <a:pt x="11999" y="22161"/>
                  <a:pt x="33713" y="0"/>
                  <a:pt x="6049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955817" y="3998860"/>
            <a:ext cx="3671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RRM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Radio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Resource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Management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5383834" y="4576034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CleanAi</a:t>
            </a:r>
            <a:r>
              <a:rPr kumimoji="1" lang="en-US" altLang="ja-JP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</a:t>
            </a:r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8" name="角丸四角形 67"/>
          <p:cNvSpPr/>
          <p:nvPr/>
        </p:nvSpPr>
        <p:spPr>
          <a:xfrm>
            <a:off x="283464" y="1085850"/>
            <a:ext cx="4178808" cy="3934206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9" name="角丸四角形 68"/>
          <p:cNvSpPr/>
          <p:nvPr/>
        </p:nvSpPr>
        <p:spPr>
          <a:xfrm>
            <a:off x="4773168" y="1085850"/>
            <a:ext cx="4178808" cy="3934206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4773168" y="1350017"/>
            <a:ext cx="4242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内蔵コントローラが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全アクセスポイント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の無線環境をモニタリング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Wingdings" charset="2"/>
              <a:buChar char="ü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最適な環境に調整</a:t>
            </a:r>
          </a:p>
        </p:txBody>
      </p:sp>
    </p:spTree>
    <p:extLst>
      <p:ext uri="{BB962C8B-B14F-4D97-AF65-F5344CB8AC3E}">
        <p14:creationId xmlns:p14="http://schemas.microsoft.com/office/powerpoint/2010/main" val="309624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5"/>
          <p:cNvCxnSpPr/>
          <p:nvPr/>
        </p:nvCxnSpPr>
        <p:spPr>
          <a:xfrm>
            <a:off x="623328" y="2447217"/>
            <a:ext cx="0" cy="998445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Autonomous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CME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4" name="Group 14"/>
          <p:cNvGrpSpPr/>
          <p:nvPr/>
        </p:nvGrpSpPr>
        <p:grpSpPr>
          <a:xfrm>
            <a:off x="962888" y="2491702"/>
            <a:ext cx="699058" cy="578914"/>
            <a:chOff x="2816425" y="2625863"/>
            <a:chExt cx="1002139" cy="799613"/>
          </a:xfrm>
        </p:grpSpPr>
        <p:grpSp>
          <p:nvGrpSpPr>
            <p:cNvPr id="25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27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30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1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pic>
            <p:nvPicPr>
              <p:cNvPr id="28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29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26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32" name="Rectangle 87"/>
          <p:cNvSpPr/>
          <p:nvPr/>
        </p:nvSpPr>
        <p:spPr>
          <a:xfrm>
            <a:off x="763410" y="3020943"/>
            <a:ext cx="97013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</a:p>
        </p:txBody>
      </p:sp>
      <p:cxnSp>
        <p:nvCxnSpPr>
          <p:cNvPr id="34" name="直線コネクタ 33"/>
          <p:cNvCxnSpPr/>
          <p:nvPr/>
        </p:nvCxnSpPr>
        <p:spPr>
          <a:xfrm>
            <a:off x="726574" y="2491701"/>
            <a:ext cx="2989634" cy="64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5984988" y="2478061"/>
            <a:ext cx="1" cy="324485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975" y="2584182"/>
            <a:ext cx="848027" cy="52563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000173" y="1242854"/>
            <a:ext cx="3948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フロア毎に</a:t>
            </a:r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VLAN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が異なる場合、</a:t>
            </a:r>
            <a:endParaRPr kumimoji="1" lang="en-US" altLang="ja-JP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L2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VLAN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毎に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プライマリ アクセスポイント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endParaRPr kumimoji="1" lang="en-US" altLang="ja-JP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残りの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アクセスポイント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を管理</a:t>
            </a:r>
          </a:p>
        </p:txBody>
      </p:sp>
      <p:pic>
        <p:nvPicPr>
          <p:cNvPr id="46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13" y="2203377"/>
            <a:ext cx="57203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14"/>
          <p:cNvGrpSpPr/>
          <p:nvPr/>
        </p:nvGrpSpPr>
        <p:grpSpPr>
          <a:xfrm>
            <a:off x="2000505" y="2491702"/>
            <a:ext cx="699058" cy="578914"/>
            <a:chOff x="2816425" y="2625863"/>
            <a:chExt cx="1002139" cy="799613"/>
          </a:xfrm>
        </p:grpSpPr>
        <p:grpSp>
          <p:nvGrpSpPr>
            <p:cNvPr id="48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50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53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4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pic>
            <p:nvPicPr>
              <p:cNvPr id="51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52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49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55" name="Rectangle 87"/>
          <p:cNvSpPr/>
          <p:nvPr/>
        </p:nvSpPr>
        <p:spPr>
          <a:xfrm>
            <a:off x="1801027" y="3020943"/>
            <a:ext cx="97013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</a:p>
        </p:txBody>
      </p:sp>
      <p:grpSp>
        <p:nvGrpSpPr>
          <p:cNvPr id="56" name="Group 14"/>
          <p:cNvGrpSpPr/>
          <p:nvPr/>
        </p:nvGrpSpPr>
        <p:grpSpPr>
          <a:xfrm>
            <a:off x="2979756" y="2491702"/>
            <a:ext cx="699058" cy="578914"/>
            <a:chOff x="2816425" y="2625863"/>
            <a:chExt cx="1002139" cy="799613"/>
          </a:xfrm>
        </p:grpSpPr>
        <p:grpSp>
          <p:nvGrpSpPr>
            <p:cNvPr id="57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59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62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63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pic>
            <p:nvPicPr>
              <p:cNvPr id="60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61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58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64" name="Rectangle 87"/>
          <p:cNvSpPr/>
          <p:nvPr/>
        </p:nvSpPr>
        <p:spPr>
          <a:xfrm>
            <a:off x="2780278" y="3020943"/>
            <a:ext cx="97013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</a:p>
        </p:txBody>
      </p:sp>
      <p:grpSp>
        <p:nvGrpSpPr>
          <p:cNvPr id="65" name="Group 14"/>
          <p:cNvGrpSpPr/>
          <p:nvPr/>
        </p:nvGrpSpPr>
        <p:grpSpPr>
          <a:xfrm>
            <a:off x="962888" y="3561744"/>
            <a:ext cx="699058" cy="578914"/>
            <a:chOff x="2816425" y="2625863"/>
            <a:chExt cx="1002139" cy="799613"/>
          </a:xfrm>
        </p:grpSpPr>
        <p:grpSp>
          <p:nvGrpSpPr>
            <p:cNvPr id="66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68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71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2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pic>
            <p:nvPicPr>
              <p:cNvPr id="69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70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67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73" name="Rectangle 87"/>
          <p:cNvSpPr/>
          <p:nvPr/>
        </p:nvSpPr>
        <p:spPr>
          <a:xfrm>
            <a:off x="763410" y="4090985"/>
            <a:ext cx="97013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</a:p>
        </p:txBody>
      </p:sp>
      <p:cxnSp>
        <p:nvCxnSpPr>
          <p:cNvPr id="74" name="直線コネクタ 73"/>
          <p:cNvCxnSpPr/>
          <p:nvPr/>
        </p:nvCxnSpPr>
        <p:spPr>
          <a:xfrm>
            <a:off x="726574" y="3561743"/>
            <a:ext cx="2989634" cy="6485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13" y="3273419"/>
            <a:ext cx="57203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" name="Group 14"/>
          <p:cNvGrpSpPr/>
          <p:nvPr/>
        </p:nvGrpSpPr>
        <p:grpSpPr>
          <a:xfrm>
            <a:off x="2000505" y="3561744"/>
            <a:ext cx="699058" cy="578914"/>
            <a:chOff x="2816425" y="2625863"/>
            <a:chExt cx="1002139" cy="799613"/>
          </a:xfrm>
        </p:grpSpPr>
        <p:grpSp>
          <p:nvGrpSpPr>
            <p:cNvPr id="77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79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82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83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pic>
            <p:nvPicPr>
              <p:cNvPr id="80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81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78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84" name="Rectangle 87"/>
          <p:cNvSpPr/>
          <p:nvPr/>
        </p:nvSpPr>
        <p:spPr>
          <a:xfrm>
            <a:off x="1801027" y="4090985"/>
            <a:ext cx="97013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</a:p>
        </p:txBody>
      </p:sp>
      <p:grpSp>
        <p:nvGrpSpPr>
          <p:cNvPr id="85" name="Group 14"/>
          <p:cNvGrpSpPr/>
          <p:nvPr/>
        </p:nvGrpSpPr>
        <p:grpSpPr>
          <a:xfrm>
            <a:off x="2979756" y="3561744"/>
            <a:ext cx="699058" cy="578914"/>
            <a:chOff x="2816425" y="2625863"/>
            <a:chExt cx="1002139" cy="799613"/>
          </a:xfrm>
        </p:grpSpPr>
        <p:grpSp>
          <p:nvGrpSpPr>
            <p:cNvPr id="86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88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91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92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pic>
            <p:nvPicPr>
              <p:cNvPr id="89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90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87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93" name="Rectangle 87"/>
          <p:cNvSpPr/>
          <p:nvPr/>
        </p:nvSpPr>
        <p:spPr>
          <a:xfrm>
            <a:off x="2780278" y="4090985"/>
            <a:ext cx="97013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</a:p>
        </p:txBody>
      </p:sp>
      <p:cxnSp>
        <p:nvCxnSpPr>
          <p:cNvPr id="94" name="直線コネクタ 93"/>
          <p:cNvCxnSpPr/>
          <p:nvPr/>
        </p:nvCxnSpPr>
        <p:spPr>
          <a:xfrm>
            <a:off x="5136962" y="2447217"/>
            <a:ext cx="0" cy="998445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コネクタ 103"/>
          <p:cNvCxnSpPr/>
          <p:nvPr/>
        </p:nvCxnSpPr>
        <p:spPr>
          <a:xfrm>
            <a:off x="5240208" y="2491701"/>
            <a:ext cx="2989634" cy="64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947" y="2203377"/>
            <a:ext cx="57203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3" name="直線コネクタ 132"/>
          <p:cNvCxnSpPr/>
          <p:nvPr/>
        </p:nvCxnSpPr>
        <p:spPr>
          <a:xfrm>
            <a:off x="5240208" y="3561743"/>
            <a:ext cx="2989634" cy="6485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4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947" y="3273419"/>
            <a:ext cx="57203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5" name="直線コネクタ 154"/>
          <p:cNvCxnSpPr/>
          <p:nvPr/>
        </p:nvCxnSpPr>
        <p:spPr>
          <a:xfrm>
            <a:off x="6866963" y="2478061"/>
            <a:ext cx="1" cy="324485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コネクタ 155"/>
          <p:cNvCxnSpPr/>
          <p:nvPr/>
        </p:nvCxnSpPr>
        <p:spPr>
          <a:xfrm>
            <a:off x="7755422" y="2478061"/>
            <a:ext cx="1" cy="324485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4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83" y="2587097"/>
            <a:ext cx="848027" cy="525639"/>
          </a:xfrm>
          <a:prstGeom prst="rect">
            <a:avLst/>
          </a:prstGeom>
        </p:spPr>
      </p:pic>
      <p:pic>
        <p:nvPicPr>
          <p:cNvPr id="153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94" y="2587097"/>
            <a:ext cx="848027" cy="525639"/>
          </a:xfrm>
          <a:prstGeom prst="rect">
            <a:avLst/>
          </a:prstGeom>
        </p:spPr>
      </p:pic>
      <p:cxnSp>
        <p:nvCxnSpPr>
          <p:cNvPr id="157" name="直線コネクタ 156"/>
          <p:cNvCxnSpPr/>
          <p:nvPr/>
        </p:nvCxnSpPr>
        <p:spPr>
          <a:xfrm>
            <a:off x="5984988" y="3561074"/>
            <a:ext cx="1" cy="32448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8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975" y="3667195"/>
            <a:ext cx="848027" cy="525639"/>
          </a:xfrm>
          <a:prstGeom prst="rect">
            <a:avLst/>
          </a:prstGeom>
        </p:spPr>
      </p:pic>
      <p:cxnSp>
        <p:nvCxnSpPr>
          <p:cNvPr id="159" name="直線コネクタ 158"/>
          <p:cNvCxnSpPr/>
          <p:nvPr/>
        </p:nvCxnSpPr>
        <p:spPr>
          <a:xfrm>
            <a:off x="6866963" y="3561074"/>
            <a:ext cx="1" cy="32448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コネクタ 159"/>
          <p:cNvCxnSpPr/>
          <p:nvPr/>
        </p:nvCxnSpPr>
        <p:spPr>
          <a:xfrm>
            <a:off x="7755422" y="3561074"/>
            <a:ext cx="1" cy="32448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1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83" y="3670110"/>
            <a:ext cx="848027" cy="525639"/>
          </a:xfrm>
          <a:prstGeom prst="rect">
            <a:avLst/>
          </a:prstGeom>
        </p:spPr>
      </p:pic>
      <p:pic>
        <p:nvPicPr>
          <p:cNvPr id="162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94" y="3670110"/>
            <a:ext cx="848027" cy="525639"/>
          </a:xfrm>
          <a:prstGeom prst="rect">
            <a:avLst/>
          </a:prstGeom>
        </p:spPr>
      </p:pic>
      <p:sp>
        <p:nvSpPr>
          <p:cNvPr id="163" name="Rectangle 87"/>
          <p:cNvSpPr/>
          <p:nvPr/>
        </p:nvSpPr>
        <p:spPr>
          <a:xfrm>
            <a:off x="5685259" y="3076658"/>
            <a:ext cx="5950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4" name="Rectangle 87"/>
          <p:cNvSpPr/>
          <p:nvPr/>
        </p:nvSpPr>
        <p:spPr>
          <a:xfrm>
            <a:off x="6573718" y="3076658"/>
            <a:ext cx="5950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5" name="Rectangle 87"/>
          <p:cNvSpPr/>
          <p:nvPr/>
        </p:nvSpPr>
        <p:spPr>
          <a:xfrm>
            <a:off x="7468663" y="3076658"/>
            <a:ext cx="5950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6" name="Rectangle 87"/>
          <p:cNvSpPr/>
          <p:nvPr/>
        </p:nvSpPr>
        <p:spPr>
          <a:xfrm>
            <a:off x="7468663" y="4192096"/>
            <a:ext cx="5950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7" name="Rectangle 87"/>
          <p:cNvSpPr/>
          <p:nvPr/>
        </p:nvSpPr>
        <p:spPr>
          <a:xfrm>
            <a:off x="6586689" y="4192096"/>
            <a:ext cx="5950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8" name="Rectangle 87"/>
          <p:cNvSpPr/>
          <p:nvPr/>
        </p:nvSpPr>
        <p:spPr>
          <a:xfrm>
            <a:off x="5659318" y="4192096"/>
            <a:ext cx="5950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9594" y="2696977"/>
            <a:ext cx="344561" cy="310105"/>
          </a:xfrm>
          <a:prstGeom prst="rect">
            <a:avLst/>
          </a:prstGeom>
        </p:spPr>
      </p:pic>
      <p:pic>
        <p:nvPicPr>
          <p:cNvPr id="169" name="図 1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9594" y="3773505"/>
            <a:ext cx="344561" cy="310105"/>
          </a:xfrm>
          <a:prstGeom prst="rect">
            <a:avLst/>
          </a:prstGeom>
        </p:spPr>
      </p:pic>
      <p:sp>
        <p:nvSpPr>
          <p:cNvPr id="170" name="テキスト ボックス 169"/>
          <p:cNvSpPr txBox="1"/>
          <p:nvPr/>
        </p:nvSpPr>
        <p:spPr>
          <a:xfrm>
            <a:off x="2785467" y="2153055"/>
            <a:ext cx="1607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階</a:t>
            </a:r>
            <a:r>
              <a:rPr kumimoji="1"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管理用 </a:t>
            </a:r>
            <a:r>
              <a:rPr kumimoji="1"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VLAN</a:t>
            </a:r>
            <a:endParaRPr kumimoji="1" lang="ja-JP" altLang="en-US" sz="1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4" name="テキスト ボックス 173"/>
          <p:cNvSpPr txBox="1"/>
          <p:nvPr/>
        </p:nvSpPr>
        <p:spPr>
          <a:xfrm>
            <a:off x="698622" y="1259027"/>
            <a:ext cx="3433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フロア毎に</a:t>
            </a:r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VLAN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が異なる場合、</a:t>
            </a:r>
            <a:endParaRPr kumimoji="1" lang="en-US" altLang="ja-JP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全ての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アクセスポイント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を独立に管理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5560975" y="2562291"/>
            <a:ext cx="2618835" cy="719172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5" name="正方形/長方形 174"/>
          <p:cNvSpPr/>
          <p:nvPr/>
        </p:nvSpPr>
        <p:spPr>
          <a:xfrm>
            <a:off x="5560975" y="3690699"/>
            <a:ext cx="2618835" cy="719172"/>
          </a:xfrm>
          <a:prstGeom prst="rect">
            <a:avLst/>
          </a:prstGeom>
          <a:noFill/>
          <a:ln>
            <a:solidFill>
              <a:srgbClr val="FFC0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2785467" y="3298972"/>
            <a:ext cx="1607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階</a:t>
            </a:r>
            <a:r>
              <a:rPr kumimoji="1"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管理用 </a:t>
            </a:r>
            <a:r>
              <a:rPr kumimoji="1"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VLAN</a:t>
            </a:r>
            <a:endParaRPr kumimoji="1" lang="ja-JP" altLang="en-US" sz="1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7396378" y="3298972"/>
            <a:ext cx="1607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階</a:t>
            </a:r>
            <a:r>
              <a:rPr kumimoji="1"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管理用 </a:t>
            </a:r>
            <a:r>
              <a:rPr kumimoji="1"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VLAN</a:t>
            </a:r>
            <a:endParaRPr kumimoji="1" lang="ja-JP" altLang="en-US" sz="1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7426082" y="2159847"/>
            <a:ext cx="1607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階</a:t>
            </a:r>
            <a:r>
              <a:rPr kumimoji="1"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管理用 </a:t>
            </a:r>
            <a:r>
              <a:rPr kumimoji="1"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VLAN</a:t>
            </a:r>
            <a:endParaRPr kumimoji="1" lang="ja-JP" altLang="en-US" sz="1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655130" y="4591050"/>
            <a:ext cx="22140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プライマリ</a:t>
            </a:r>
            <a:r>
              <a:rPr kumimoji="1" lang="en-US" altLang="ja-JP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同士での連携はなし</a:t>
            </a:r>
            <a:endParaRPr kumimoji="1" lang="en-US" altLang="ja-JP" sz="105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9" name="角丸四角形 98"/>
          <p:cNvSpPr/>
          <p:nvPr/>
        </p:nvSpPr>
        <p:spPr>
          <a:xfrm>
            <a:off x="283464" y="1085850"/>
            <a:ext cx="4178808" cy="3934206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0" name="角丸四角形 99"/>
          <p:cNvSpPr/>
          <p:nvPr/>
        </p:nvSpPr>
        <p:spPr>
          <a:xfrm>
            <a:off x="4773168" y="1085850"/>
            <a:ext cx="4178808" cy="3934206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592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3215" y="316766"/>
            <a:ext cx="8345488" cy="731837"/>
          </a:xfrm>
        </p:spPr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Autonomous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CME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2422159" y="989447"/>
            <a:ext cx="4286982" cy="2455026"/>
            <a:chOff x="656462" y="2052966"/>
            <a:chExt cx="4286982" cy="2455026"/>
          </a:xfrm>
        </p:grpSpPr>
        <p:cxnSp>
          <p:nvCxnSpPr>
            <p:cNvPr id="42" name="直線コネクタ 41"/>
            <p:cNvCxnSpPr/>
            <p:nvPr/>
          </p:nvCxnSpPr>
          <p:spPr>
            <a:xfrm>
              <a:off x="2339257" y="2478061"/>
              <a:ext cx="1" cy="324485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5244" y="2584182"/>
              <a:ext cx="848027" cy="525639"/>
            </a:xfrm>
            <a:prstGeom prst="rect">
              <a:avLst/>
            </a:prstGeom>
          </p:spPr>
        </p:pic>
        <p:cxnSp>
          <p:nvCxnSpPr>
            <p:cNvPr id="94" name="直線コネクタ 93"/>
            <p:cNvCxnSpPr/>
            <p:nvPr/>
          </p:nvCxnSpPr>
          <p:spPr>
            <a:xfrm>
              <a:off x="1491231" y="2447217"/>
              <a:ext cx="0" cy="99844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コネクタ 103"/>
            <p:cNvCxnSpPr/>
            <p:nvPr/>
          </p:nvCxnSpPr>
          <p:spPr>
            <a:xfrm>
              <a:off x="1594477" y="2491701"/>
              <a:ext cx="2989634" cy="648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5" name="Picture 11" descr="C:\Users\ecoffey\AppData\Local\Temp\Rar$DRa0.608\30080_Device_switch_default_6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5216" y="2203377"/>
              <a:ext cx="572030" cy="48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3" name="直線コネクタ 132"/>
            <p:cNvCxnSpPr/>
            <p:nvPr/>
          </p:nvCxnSpPr>
          <p:spPr>
            <a:xfrm>
              <a:off x="1594477" y="3561743"/>
              <a:ext cx="2989634" cy="6485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4" name="Picture 11" descr="C:\Users\ecoffey\AppData\Local\Temp\Rar$DRa0.608\30080_Device_switch_default_6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5216" y="3273419"/>
              <a:ext cx="572030" cy="48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5" name="直線コネクタ 154"/>
            <p:cNvCxnSpPr/>
            <p:nvPr/>
          </p:nvCxnSpPr>
          <p:spPr>
            <a:xfrm>
              <a:off x="3221232" y="2478061"/>
              <a:ext cx="1" cy="324485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線コネクタ 155"/>
            <p:cNvCxnSpPr/>
            <p:nvPr/>
          </p:nvCxnSpPr>
          <p:spPr>
            <a:xfrm>
              <a:off x="4109691" y="2478061"/>
              <a:ext cx="1" cy="324485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4" name="Picture 2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052" y="2587097"/>
              <a:ext cx="848027" cy="525639"/>
            </a:xfrm>
            <a:prstGeom prst="rect">
              <a:avLst/>
            </a:prstGeom>
          </p:spPr>
        </p:pic>
        <p:pic>
          <p:nvPicPr>
            <p:cNvPr id="153" name="Picture 2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563" y="2587097"/>
              <a:ext cx="848027" cy="525639"/>
            </a:xfrm>
            <a:prstGeom prst="rect">
              <a:avLst/>
            </a:prstGeom>
          </p:spPr>
        </p:pic>
        <p:cxnSp>
          <p:nvCxnSpPr>
            <p:cNvPr id="157" name="直線コネクタ 156"/>
            <p:cNvCxnSpPr/>
            <p:nvPr/>
          </p:nvCxnSpPr>
          <p:spPr>
            <a:xfrm>
              <a:off x="2339257" y="3561074"/>
              <a:ext cx="1" cy="324485"/>
            </a:xfrm>
            <a:prstGeom prst="line">
              <a:avLst/>
            </a:prstGeom>
            <a:ln w="12700">
              <a:solidFill>
                <a:srgbClr val="1FAE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8" name="Picture 2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5244" y="3667195"/>
              <a:ext cx="848027" cy="525639"/>
            </a:xfrm>
            <a:prstGeom prst="rect">
              <a:avLst/>
            </a:prstGeom>
          </p:spPr>
        </p:pic>
        <p:cxnSp>
          <p:nvCxnSpPr>
            <p:cNvPr id="159" name="直線コネクタ 158"/>
            <p:cNvCxnSpPr/>
            <p:nvPr/>
          </p:nvCxnSpPr>
          <p:spPr>
            <a:xfrm>
              <a:off x="3221232" y="3561074"/>
              <a:ext cx="1" cy="324485"/>
            </a:xfrm>
            <a:prstGeom prst="line">
              <a:avLst/>
            </a:prstGeom>
            <a:ln w="12700">
              <a:solidFill>
                <a:srgbClr val="1FAE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線コネクタ 159"/>
            <p:cNvCxnSpPr/>
            <p:nvPr/>
          </p:nvCxnSpPr>
          <p:spPr>
            <a:xfrm>
              <a:off x="4109691" y="3561074"/>
              <a:ext cx="1" cy="324485"/>
            </a:xfrm>
            <a:prstGeom prst="line">
              <a:avLst/>
            </a:prstGeom>
            <a:ln w="12700">
              <a:solidFill>
                <a:srgbClr val="1FAE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1" name="Picture 2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052" y="3670110"/>
              <a:ext cx="848027" cy="525639"/>
            </a:xfrm>
            <a:prstGeom prst="rect">
              <a:avLst/>
            </a:prstGeom>
          </p:spPr>
        </p:pic>
        <p:pic>
          <p:nvPicPr>
            <p:cNvPr id="162" name="Picture 2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563" y="3670110"/>
              <a:ext cx="848027" cy="525639"/>
            </a:xfrm>
            <a:prstGeom prst="rect">
              <a:avLst/>
            </a:prstGeom>
          </p:spPr>
        </p:pic>
        <p:sp>
          <p:nvSpPr>
            <p:cNvPr id="163" name="Rectangle 87"/>
            <p:cNvSpPr/>
            <p:nvPr/>
          </p:nvSpPr>
          <p:spPr>
            <a:xfrm>
              <a:off x="2039528" y="3076658"/>
              <a:ext cx="59503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900" b="1" kern="0" dirty="0" smtClean="0">
                  <a:solidFill>
                    <a:srgbClr val="0070C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CME AP</a:t>
              </a:r>
              <a:endPara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64" name="Rectangle 87"/>
            <p:cNvSpPr/>
            <p:nvPr/>
          </p:nvSpPr>
          <p:spPr>
            <a:xfrm>
              <a:off x="2927987" y="3076658"/>
              <a:ext cx="59503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900" b="1" kern="0" dirty="0" smtClean="0">
                  <a:solidFill>
                    <a:srgbClr val="0070C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CME AP</a:t>
              </a:r>
              <a:endPara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65" name="Rectangle 87"/>
            <p:cNvSpPr/>
            <p:nvPr/>
          </p:nvSpPr>
          <p:spPr>
            <a:xfrm>
              <a:off x="3822932" y="3076658"/>
              <a:ext cx="59503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900" b="1" kern="0" dirty="0" smtClean="0">
                  <a:solidFill>
                    <a:srgbClr val="0070C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CME AP</a:t>
              </a:r>
              <a:endPara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66" name="Rectangle 87"/>
            <p:cNvSpPr/>
            <p:nvPr/>
          </p:nvSpPr>
          <p:spPr>
            <a:xfrm>
              <a:off x="3822932" y="4192096"/>
              <a:ext cx="59503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900" b="1" kern="0" dirty="0" smtClean="0">
                  <a:solidFill>
                    <a:srgbClr val="0070C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CME AP</a:t>
              </a:r>
              <a:endPara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67" name="Rectangle 87"/>
            <p:cNvSpPr/>
            <p:nvPr/>
          </p:nvSpPr>
          <p:spPr>
            <a:xfrm>
              <a:off x="2940958" y="4192096"/>
              <a:ext cx="59503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900" b="1" kern="0" dirty="0" smtClean="0">
                  <a:solidFill>
                    <a:srgbClr val="0070C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CME AP</a:t>
              </a:r>
              <a:endPara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68" name="Rectangle 87"/>
            <p:cNvSpPr/>
            <p:nvPr/>
          </p:nvSpPr>
          <p:spPr>
            <a:xfrm>
              <a:off x="2013587" y="4192096"/>
              <a:ext cx="59503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900" b="1" kern="0" dirty="0" smtClean="0">
                  <a:solidFill>
                    <a:srgbClr val="0070C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CME AP</a:t>
              </a:r>
              <a:endPara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3863" y="2696977"/>
              <a:ext cx="344561" cy="310105"/>
            </a:xfrm>
            <a:prstGeom prst="rect">
              <a:avLst/>
            </a:prstGeom>
          </p:spPr>
        </p:pic>
        <p:sp>
          <p:nvSpPr>
            <p:cNvPr id="97" name="テキスト ボックス 96"/>
            <p:cNvSpPr txBox="1"/>
            <p:nvPr/>
          </p:nvSpPr>
          <p:spPr>
            <a:xfrm>
              <a:off x="662542" y="3293980"/>
              <a:ext cx="5367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r>
                <a:rPr kumimoji="1" lang="ja-JP" altLang="en-US" sz="12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階</a:t>
              </a:r>
            </a:p>
          </p:txBody>
        </p:sp>
        <p:sp>
          <p:nvSpPr>
            <p:cNvPr id="98" name="テキスト ボックス 97"/>
            <p:cNvSpPr txBox="1"/>
            <p:nvPr/>
          </p:nvSpPr>
          <p:spPr>
            <a:xfrm>
              <a:off x="656462" y="2052966"/>
              <a:ext cx="4933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r>
                <a:rPr kumimoji="1" lang="ja-JP" altLang="en-US" sz="12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階</a:t>
              </a:r>
            </a:p>
          </p:txBody>
        </p:sp>
        <p:sp>
          <p:nvSpPr>
            <p:cNvPr id="3" name="フリーフォーム 2"/>
            <p:cNvSpPr/>
            <p:nvPr/>
          </p:nvSpPr>
          <p:spPr>
            <a:xfrm>
              <a:off x="1536391" y="2496766"/>
              <a:ext cx="272374" cy="1070043"/>
            </a:xfrm>
            <a:custGeom>
              <a:avLst/>
              <a:gdLst>
                <a:gd name="connsiteX0" fmla="*/ 252919 w 272374"/>
                <a:gd name="connsiteY0" fmla="*/ 0 h 1070043"/>
                <a:gd name="connsiteX1" fmla="*/ 0 w 272374"/>
                <a:gd name="connsiteY1" fmla="*/ 0 h 1070043"/>
                <a:gd name="connsiteX2" fmla="*/ 6485 w 272374"/>
                <a:gd name="connsiteY2" fmla="*/ 1070043 h 1070043"/>
                <a:gd name="connsiteX3" fmla="*/ 272374 w 272374"/>
                <a:gd name="connsiteY3" fmla="*/ 1070043 h 1070043"/>
                <a:gd name="connsiteX4" fmla="*/ 272374 w 272374"/>
                <a:gd name="connsiteY4" fmla="*/ 1070043 h 107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374" h="1070043">
                  <a:moveTo>
                    <a:pt x="252919" y="0"/>
                  </a:moveTo>
                  <a:lnTo>
                    <a:pt x="0" y="0"/>
                  </a:lnTo>
                  <a:cubicBezTo>
                    <a:pt x="2162" y="356681"/>
                    <a:pt x="4323" y="713362"/>
                    <a:pt x="6485" y="1070043"/>
                  </a:cubicBezTo>
                  <a:lnTo>
                    <a:pt x="272374" y="1070043"/>
                  </a:lnTo>
                  <a:lnTo>
                    <a:pt x="272374" y="1070043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9" name="テキスト ボックス 98"/>
            <p:cNvSpPr txBox="1"/>
            <p:nvPr/>
          </p:nvSpPr>
          <p:spPr>
            <a:xfrm>
              <a:off x="3335925" y="2202594"/>
              <a:ext cx="16075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同一 管理用 </a:t>
              </a:r>
              <a:r>
                <a:rPr kumimoji="1" lang="en-US" altLang="ja-JP" sz="12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VLAN</a:t>
              </a:r>
              <a:endPara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1066469" y="2140680"/>
              <a:ext cx="3876975" cy="2367312"/>
            </a:xfrm>
            <a:prstGeom prst="rect">
              <a:avLst/>
            </a:prstGeom>
            <a:noFill/>
            <a:ln>
              <a:solidFill>
                <a:schemeClr val="accent3">
                  <a:lumMod val="40000"/>
                  <a:lumOff val="60000"/>
                </a:schemeClr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6" name="角丸四角形 5"/>
          <p:cNvSpPr/>
          <p:nvPr/>
        </p:nvSpPr>
        <p:spPr>
          <a:xfrm>
            <a:off x="1014984" y="3688313"/>
            <a:ext cx="7783719" cy="133678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同一管理セグメントに</a:t>
            </a:r>
            <a:r>
              <a:rPr kumimoji="1"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すると、かんたんな管理を実現</a:t>
            </a:r>
            <a:endParaRPr kumimoji="1"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Wingdings" charset="2"/>
              <a:buChar char="ü"/>
            </a:pP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台の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プライマリ アクセスポイント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のみの管理で全体を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管理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Wingdings" charset="2"/>
              <a:buChar char="ü"/>
            </a:pP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RRM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</a:t>
            </a:r>
            <a:r>
              <a:rPr kumimoji="1" lang="en-US" altLang="ja-JP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CleanAir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等による電波管理、シンプルな設定・運用</a:t>
            </a: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Wingdings" charset="2"/>
              <a:buChar char="ü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フロア内だけでなく、フロアまたぎのローミング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770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191" y="4666399"/>
            <a:ext cx="9141619" cy="4764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59" indent="-115859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Centralized, FlexConnect and Mobility Express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56265" y="974248"/>
            <a:ext cx="3283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 smtClean="0">
                <a:solidFill>
                  <a:srgbClr val="21479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エンタープライズ クラス</a:t>
            </a:r>
            <a:endParaRPr lang="en-US" sz="1400" b="1" dirty="0">
              <a:solidFill>
                <a:srgbClr val="214794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13254" y="982529"/>
            <a:ext cx="2235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 smtClean="0">
                <a:solidFill>
                  <a:srgbClr val="21479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ミッション クリティカル</a:t>
            </a:r>
            <a:endParaRPr lang="en-US" sz="1400" b="1" dirty="0">
              <a:solidFill>
                <a:srgbClr val="214794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49769" y="982529"/>
            <a:ext cx="1597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 smtClean="0">
                <a:solidFill>
                  <a:srgbClr val="21479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クラス最上位</a:t>
            </a:r>
            <a:endParaRPr lang="en-US" sz="1400" b="1" dirty="0">
              <a:solidFill>
                <a:srgbClr val="214794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214026" y="1256020"/>
            <a:ext cx="5205770" cy="75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582505" y="1266637"/>
            <a:ext cx="15970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311318" y="1258755"/>
            <a:ext cx="15970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57322" y="4895963"/>
            <a:ext cx="185371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aseline="30000" dirty="0" smtClean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2</a:t>
            </a:r>
            <a:r>
              <a:rPr lang="en-US" sz="700" dirty="0" smtClean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 High-powered</a:t>
            </a:r>
            <a:r>
              <a:rPr lang="ja-JP" altLang="en-US" sz="700" dirty="0" smtClean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のみ利用可能</a:t>
            </a:r>
            <a:endParaRPr lang="en-US" sz="700" dirty="0">
              <a:solidFill>
                <a:srgbClr val="676767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807540" y="1902286"/>
            <a:ext cx="1714723" cy="3051423"/>
            <a:chOff x="3635216" y="2122529"/>
            <a:chExt cx="2286297" cy="4340436"/>
          </a:xfrm>
        </p:grpSpPr>
        <p:sp>
          <p:nvSpPr>
            <p:cNvPr id="5" name="Rectangle 4"/>
            <p:cNvSpPr/>
            <p:nvPr/>
          </p:nvSpPr>
          <p:spPr>
            <a:xfrm>
              <a:off x="3635216" y="3292299"/>
              <a:ext cx="2129361" cy="3170666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9132" y="3319980"/>
              <a:ext cx="2125758" cy="459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1850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642079" y="3867901"/>
              <a:ext cx="2198669" cy="233479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115859" indent="-115859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4x4:3SS </a:t>
              </a:r>
              <a:r>
                <a:rPr lang="en-US" sz="9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80Mhz</a:t>
              </a:r>
            </a:p>
            <a:p>
              <a:pPr marL="115859" indent="-115859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1.7 </a:t>
              </a:r>
              <a:r>
                <a:rPr lang="en-US" sz="900" dirty="0" err="1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Gbps</a:t>
              </a:r>
              <a:r>
                <a:rPr lang="en-US" sz="9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 Performance</a:t>
              </a:r>
              <a:endParaRPr lang="en-US" sz="900" dirty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  <a:p>
              <a:pPr marL="115859" indent="-115859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ja-JP" altLang="en-US" sz="9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内蔵・外付けアンテナ</a:t>
              </a:r>
              <a:endParaRPr lang="en-US" sz="900" dirty="0" smtClean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  <a:p>
              <a:pPr marL="115859" indent="-115859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00" dirty="0" err="1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Tx</a:t>
              </a:r>
              <a:r>
                <a:rPr lang="en-US" sz="9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 Beam Forming </a:t>
              </a:r>
            </a:p>
            <a:p>
              <a:pPr marL="115859" indent="-115859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2 </a:t>
              </a:r>
              <a:r>
                <a:rPr lang="en-US" sz="9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GE </a:t>
              </a:r>
              <a:r>
                <a:rPr lang="en-US" sz="9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Ports Uplink</a:t>
              </a:r>
              <a:endParaRPr lang="en-US" sz="900" dirty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  <a:p>
              <a:pPr marL="115859" indent="-115859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USB </a:t>
              </a:r>
              <a:r>
                <a:rPr lang="en-US" sz="9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2.0</a:t>
              </a:r>
              <a:endParaRPr lang="en-US" sz="900" dirty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3655529" y="2122529"/>
              <a:ext cx="2265984" cy="1233409"/>
              <a:chOff x="-3478195" y="-1029154"/>
              <a:chExt cx="3159877" cy="1719968"/>
            </a:xfrm>
          </p:grpSpPr>
          <p:pic>
            <p:nvPicPr>
              <p:cNvPr id="42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-2110067" y="-742584"/>
                <a:ext cx="1791749" cy="14333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3" name="Picture 2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-3478195" y="-1029154"/>
                <a:ext cx="2039030" cy="1631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5564530" y="1939952"/>
            <a:ext cx="1672993" cy="3016116"/>
            <a:chOff x="5883277" y="2193771"/>
            <a:chExt cx="2230658" cy="4290214"/>
          </a:xfrm>
        </p:grpSpPr>
        <p:sp>
          <p:nvSpPr>
            <p:cNvPr id="6" name="Rectangle 5"/>
            <p:cNvSpPr/>
            <p:nvPr/>
          </p:nvSpPr>
          <p:spPr>
            <a:xfrm>
              <a:off x="5883277" y="3105882"/>
              <a:ext cx="2129361" cy="3378103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04292" y="3167932"/>
              <a:ext cx="2129363" cy="459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2800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889436" y="3662751"/>
              <a:ext cx="2224499" cy="266551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115859" indent="-115859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00" dirty="0">
                  <a:solidFill>
                    <a:srgbClr val="5858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4x4:3SS 160 </a:t>
              </a:r>
              <a:r>
                <a:rPr lang="en-US" sz="900" dirty="0" smtClean="0">
                  <a:solidFill>
                    <a:srgbClr val="5858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MHz</a:t>
              </a:r>
            </a:p>
            <a:p>
              <a:pPr marL="115859" indent="-115859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00" dirty="0" smtClean="0">
                  <a:solidFill>
                    <a:srgbClr val="5858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5 </a:t>
              </a:r>
              <a:r>
                <a:rPr lang="en-US" sz="900" dirty="0" err="1" smtClean="0">
                  <a:solidFill>
                    <a:srgbClr val="5858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Gbps</a:t>
              </a:r>
              <a:r>
                <a:rPr lang="en-US" sz="900" dirty="0" smtClean="0">
                  <a:solidFill>
                    <a:srgbClr val="5858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 Performance</a:t>
              </a:r>
              <a:endParaRPr lang="en-US" sz="900" dirty="0">
                <a:solidFill>
                  <a:srgbClr val="58585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  <a:p>
              <a:pPr marL="115859" indent="-115859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00" dirty="0" smtClean="0">
                  <a:solidFill>
                    <a:srgbClr val="5858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2.4 and </a:t>
              </a:r>
              <a:r>
                <a:rPr lang="en-US" sz="900" dirty="0">
                  <a:solidFill>
                    <a:srgbClr val="5858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5GHz or </a:t>
              </a:r>
              <a:r>
                <a:rPr lang="en-US" sz="900" dirty="0" smtClean="0">
                  <a:solidFill>
                    <a:srgbClr val="5858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/>
              </a:r>
              <a:br>
                <a:rPr lang="en-US" sz="900" dirty="0" smtClean="0">
                  <a:solidFill>
                    <a:srgbClr val="5858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</a:br>
              <a:r>
                <a:rPr lang="en-US" sz="900" dirty="0" smtClean="0">
                  <a:solidFill>
                    <a:srgbClr val="5858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Dual </a:t>
              </a:r>
              <a:r>
                <a:rPr lang="en-US" sz="900" dirty="0">
                  <a:solidFill>
                    <a:srgbClr val="5858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5GHz</a:t>
              </a:r>
            </a:p>
            <a:p>
              <a:pPr marL="115859" indent="-115859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00" dirty="0">
                  <a:solidFill>
                    <a:srgbClr val="5858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2 GE </a:t>
              </a:r>
              <a:r>
                <a:rPr lang="en-US" sz="900" dirty="0" smtClean="0">
                  <a:solidFill>
                    <a:srgbClr val="5858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Ports Uplink</a:t>
              </a:r>
              <a:endParaRPr lang="en-US" sz="900" dirty="0">
                <a:solidFill>
                  <a:srgbClr val="58585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  <a:p>
              <a:pPr marL="115859" indent="-115859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solidFill>
                    <a:srgbClr val="5858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CleanAir</a:t>
              </a:r>
              <a:r>
                <a:rPr lang="en-US" sz="900" dirty="0">
                  <a:solidFill>
                    <a:srgbClr val="5858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 and </a:t>
              </a:r>
              <a:r>
                <a:rPr lang="en-US" sz="900" dirty="0" err="1" smtClean="0">
                  <a:solidFill>
                    <a:srgbClr val="5858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ClientLink</a:t>
              </a:r>
              <a:endParaRPr lang="en-US" sz="900" dirty="0" smtClean="0">
                <a:solidFill>
                  <a:srgbClr val="58585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  <a:p>
              <a:pPr marL="115859" indent="-115859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ja-JP" altLang="en-US" sz="900" dirty="0">
                  <a:solidFill>
                    <a:srgbClr val="5858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内蔵・外付けアンテナ</a:t>
              </a:r>
              <a:endParaRPr lang="en-US" altLang="ja-JP" sz="900" dirty="0">
                <a:solidFill>
                  <a:srgbClr val="58585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  <a:p>
              <a:pPr marL="115875" indent="-115875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ja-JP" altLang="en-US" sz="900" dirty="0" smtClean="0">
                  <a:solidFill>
                    <a:srgbClr val="5858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スマート アンテナ コネクタ</a:t>
              </a:r>
              <a:endParaRPr lang="en-US" altLang="ja-JP" sz="900" dirty="0">
                <a:solidFill>
                  <a:srgbClr val="58585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  <a:p>
              <a:pPr marL="115875" indent="-115875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ja-JP" altLang="en-US" sz="900" dirty="0">
                  <a:solidFill>
                    <a:srgbClr val="5858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拡張</a:t>
              </a:r>
              <a:r>
                <a:rPr lang="ja-JP" altLang="en-US" sz="900" dirty="0" smtClean="0">
                  <a:solidFill>
                    <a:srgbClr val="5858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ロケーション</a:t>
              </a:r>
              <a:r>
                <a:rPr lang="en-US" altLang="ja-JP" sz="900" baseline="30000" dirty="0" smtClean="0">
                  <a:solidFill>
                    <a:srgbClr val="5858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1</a:t>
              </a:r>
              <a:r>
                <a:rPr lang="en-US" altLang="ja-JP" sz="900" dirty="0">
                  <a:solidFill>
                    <a:srgbClr val="5858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/>
              </a:r>
              <a:br>
                <a:rPr lang="en-US" altLang="ja-JP" sz="900" dirty="0">
                  <a:solidFill>
                    <a:srgbClr val="5858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</a:br>
              <a:r>
                <a:rPr lang="en-US" altLang="ja-JP" sz="900" dirty="0">
                  <a:solidFill>
                    <a:srgbClr val="5858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(</a:t>
              </a:r>
              <a:r>
                <a:rPr lang="ja-JP" altLang="en-US" sz="900" dirty="0">
                  <a:solidFill>
                    <a:srgbClr val="5858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外部アンテナ</a:t>
              </a:r>
              <a:r>
                <a:rPr lang="en-US" altLang="ja-JP" sz="900" dirty="0">
                  <a:solidFill>
                    <a:srgbClr val="5858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)</a:t>
              </a:r>
            </a:p>
            <a:p>
              <a:pPr marL="115859" indent="-115859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00" dirty="0" smtClean="0">
                  <a:solidFill>
                    <a:srgbClr val="5858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USB 2.0</a:t>
              </a:r>
              <a:endParaRPr lang="en-US" sz="900" dirty="0">
                <a:solidFill>
                  <a:srgbClr val="58585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6091483" y="2193771"/>
              <a:ext cx="1579530" cy="840533"/>
              <a:chOff x="7117765" y="2016697"/>
              <a:chExt cx="1396181" cy="742966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94676" y="2016697"/>
                <a:ext cx="719270" cy="711151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17765" y="2063999"/>
                <a:ext cx="719270" cy="695664"/>
              </a:xfrm>
              <a:prstGeom prst="rect">
                <a:avLst/>
              </a:prstGeom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7310280" y="1952422"/>
            <a:ext cx="1764364" cy="3002771"/>
            <a:chOff x="8128244" y="2135688"/>
            <a:chExt cx="2352485" cy="4363845"/>
          </a:xfrm>
        </p:grpSpPr>
        <p:sp>
          <p:nvSpPr>
            <p:cNvPr id="7" name="Rectangle 6"/>
            <p:cNvSpPr/>
            <p:nvPr/>
          </p:nvSpPr>
          <p:spPr>
            <a:xfrm>
              <a:off x="8128244" y="2825260"/>
              <a:ext cx="2352484" cy="3674273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153060" y="2812271"/>
              <a:ext cx="2129361" cy="469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3800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154152" y="3381279"/>
              <a:ext cx="2326577" cy="30632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115859" indent="-115859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00" dirty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4x4:3SS 160 </a:t>
              </a:r>
              <a:r>
                <a:rPr lang="en-US" sz="900" dirty="0" smtClean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MHz</a:t>
              </a:r>
            </a:p>
            <a:p>
              <a:pPr marL="115859" indent="-115859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00" dirty="0" smtClean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5 </a:t>
              </a:r>
              <a:r>
                <a:rPr lang="en-US" sz="900" dirty="0" err="1" smtClean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Gbps</a:t>
              </a:r>
              <a:r>
                <a:rPr lang="en-US" sz="900" dirty="0" smtClean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 Performance</a:t>
              </a:r>
              <a:endParaRPr lang="en-US" sz="900" dirty="0">
                <a:solidFill>
                  <a:srgbClr val="58595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  <a:p>
              <a:pPr marL="115859" indent="-115859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00" dirty="0" smtClean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2.4 and </a:t>
              </a:r>
              <a:r>
                <a:rPr lang="en-US" sz="900" dirty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5GHz or </a:t>
              </a:r>
              <a:r>
                <a:rPr lang="en-US" sz="900" dirty="0" smtClean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/>
              </a:r>
              <a:br>
                <a:rPr lang="en-US" sz="900" dirty="0" smtClean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</a:br>
              <a:r>
                <a:rPr lang="en-US" sz="900" dirty="0" smtClean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Dual </a:t>
              </a:r>
              <a:r>
                <a:rPr lang="en-US" sz="900" dirty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5GHz</a:t>
              </a:r>
            </a:p>
            <a:p>
              <a:pPr marL="115859" indent="-115859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00" dirty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2 GE </a:t>
              </a:r>
              <a:r>
                <a:rPr lang="en-US" sz="900" dirty="0" smtClean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Ports Uplink or </a:t>
              </a:r>
              <a:br>
                <a:rPr lang="en-US" sz="900" dirty="0" smtClean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</a:br>
              <a:r>
                <a:rPr lang="en-US" sz="900" dirty="0" smtClean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1 </a:t>
              </a:r>
              <a:r>
                <a:rPr lang="en-US" sz="900" dirty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GE + 1 mGig (5G)</a:t>
              </a:r>
            </a:p>
            <a:p>
              <a:pPr marL="115859" indent="-115859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CleanAir</a:t>
              </a:r>
              <a:r>
                <a:rPr lang="en-US" sz="900" dirty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 and </a:t>
              </a:r>
              <a:r>
                <a:rPr lang="en-US" sz="900" dirty="0" err="1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ClientLink</a:t>
              </a:r>
              <a:endParaRPr lang="en-US" sz="900" dirty="0">
                <a:solidFill>
                  <a:srgbClr val="58595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  <a:p>
              <a:pPr marL="115859" indent="-115859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00" dirty="0" err="1" smtClean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StadiumVision</a:t>
              </a:r>
              <a:endParaRPr lang="en-US" sz="900" dirty="0" smtClean="0">
                <a:solidFill>
                  <a:srgbClr val="58595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  <a:p>
              <a:pPr marL="115875" indent="-115875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ja-JP" altLang="en-US" sz="900" dirty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内蔵・外付けアンテナ</a:t>
              </a:r>
              <a:endParaRPr lang="en-US" altLang="ja-JP" sz="900" dirty="0">
                <a:solidFill>
                  <a:srgbClr val="58595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  <a:p>
              <a:pPr marL="115875" indent="-115875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ja-JP" altLang="en-US" sz="900" dirty="0" smtClean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スマート アンテナ コネクタ</a:t>
              </a:r>
              <a:endParaRPr lang="en-US" altLang="ja-JP" sz="900" dirty="0">
                <a:solidFill>
                  <a:srgbClr val="58595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  <a:p>
              <a:pPr marL="115875" indent="-115875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ja-JP" altLang="en-US" sz="900" dirty="0" smtClean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拡張ロケーション</a:t>
              </a:r>
              <a:r>
                <a:rPr lang="en-US" altLang="ja-JP" sz="900" baseline="30000" dirty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1</a:t>
              </a:r>
              <a:r>
                <a:rPr lang="en-US" altLang="ja-JP" sz="900" dirty="0" smtClean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 </a:t>
              </a:r>
              <a:r>
                <a:rPr lang="en-US" altLang="ja-JP" sz="900" dirty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/>
              </a:r>
              <a:br>
                <a:rPr lang="en-US" altLang="ja-JP" sz="900" dirty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</a:br>
              <a:r>
                <a:rPr lang="en-US" altLang="ja-JP" sz="900" dirty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(</a:t>
              </a:r>
              <a:r>
                <a:rPr lang="ja-JP" altLang="en-US" sz="900" dirty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外部アンテナ</a:t>
              </a:r>
              <a:r>
                <a:rPr lang="en-US" altLang="ja-JP" sz="900" dirty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)</a:t>
              </a:r>
            </a:p>
            <a:p>
              <a:pPr marL="115859" indent="-115859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00" dirty="0" smtClean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USB </a:t>
              </a:r>
              <a:r>
                <a:rPr lang="en-US" sz="900" dirty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2.0</a:t>
              </a:r>
            </a:p>
            <a:p>
              <a:pPr marL="115859" indent="-115859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ja-JP" altLang="en-US" sz="900" dirty="0" smtClean="0">
                  <a:solidFill>
                    <a:srgbClr val="5859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モジュラー対応</a:t>
              </a:r>
              <a:endParaRPr lang="en-US" sz="900" dirty="0">
                <a:solidFill>
                  <a:srgbClr val="58595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8509580" y="2135688"/>
              <a:ext cx="1438306" cy="670889"/>
              <a:chOff x="7180181" y="2249071"/>
              <a:chExt cx="1271349" cy="593015"/>
            </a:xfrm>
          </p:grpSpPr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57092" y="2249071"/>
                <a:ext cx="594438" cy="587728"/>
              </a:xfrm>
              <a:prstGeom prst="rect">
                <a:avLst/>
              </a:prstGeom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80181" y="2267159"/>
                <a:ext cx="594437" cy="574927"/>
              </a:xfrm>
              <a:prstGeom prst="rect">
                <a:avLst/>
              </a:prstGeom>
            </p:spPr>
          </p:pic>
        </p:grpSp>
      </p:grpSp>
      <p:grpSp>
        <p:nvGrpSpPr>
          <p:cNvPr id="22" name="Group 21"/>
          <p:cNvGrpSpPr/>
          <p:nvPr/>
        </p:nvGrpSpPr>
        <p:grpSpPr>
          <a:xfrm>
            <a:off x="178858" y="2845210"/>
            <a:ext cx="1868657" cy="2101575"/>
            <a:chOff x="1285990" y="3494642"/>
            <a:chExt cx="2491543" cy="2989344"/>
          </a:xfrm>
        </p:grpSpPr>
        <p:sp>
          <p:nvSpPr>
            <p:cNvPr id="4" name="Rectangle 3"/>
            <p:cNvSpPr/>
            <p:nvPr/>
          </p:nvSpPr>
          <p:spPr>
            <a:xfrm>
              <a:off x="1332880" y="3501675"/>
              <a:ext cx="2362572" cy="2982311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85990" y="3494642"/>
              <a:ext cx="2491543" cy="459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1815</a:t>
              </a:r>
              <a:endParaRPr lang="en-US" sz="1500" dirty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350695" y="3832425"/>
              <a:ext cx="2401112" cy="1423216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300"/>
                </a:spcAft>
                <a:defRPr/>
              </a:pPr>
              <a:r>
                <a:rPr lang="en-US" altLang="ja-JP" sz="900" b="1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4</a:t>
              </a:r>
              <a:r>
                <a:rPr lang="ja-JP" altLang="en-US" sz="900" b="1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つのモデル展開</a:t>
              </a:r>
              <a:endParaRPr lang="en-US" sz="900" dirty="0" smtClean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  <a:p>
              <a:pPr marL="115859" indent="-115859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2x2:2SS 80 MHz</a:t>
              </a:r>
            </a:p>
            <a:p>
              <a:pPr marL="115859" indent="-115859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867 Mbps Performance</a:t>
              </a:r>
              <a:endParaRPr lang="en-US" sz="900" dirty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  <a:p>
              <a:pPr marL="115859" indent="-115859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Tx Beam </a:t>
              </a:r>
              <a:r>
                <a:rPr lang="en-US" sz="9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Forming</a:t>
              </a:r>
            </a:p>
            <a:p>
              <a:pPr marL="115859" indent="-115859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ja-JP" altLang="en-US" sz="9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内蔵</a:t>
              </a:r>
              <a:r>
                <a:rPr lang="en-US" altLang="ja-JP" sz="9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BLE</a:t>
              </a:r>
              <a:r>
                <a:rPr lang="ja-JP" altLang="en-US" sz="9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ゲートウェイ</a:t>
              </a:r>
              <a:r>
                <a:rPr lang="en-US" sz="900" baseline="300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1</a:t>
              </a:r>
            </a:p>
            <a:p>
              <a:pPr marL="115859" indent="-115859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Max Transmit Power (</a:t>
              </a:r>
              <a:r>
                <a:rPr lang="en-US" sz="900" dirty="0" err="1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dBm</a:t>
              </a:r>
              <a:r>
                <a:rPr lang="en-US" sz="9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) per local regulations</a:t>
              </a:r>
              <a:r>
                <a:rPr lang="en-US" sz="900" baseline="300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2</a:t>
              </a:r>
              <a:endParaRPr lang="en-US" sz="900" dirty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  <a:p>
              <a:pPr marL="115859" indent="-115859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ja-JP" sz="900" dirty="0">
                  <a:solidFill>
                    <a:schemeClr val="accent4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3 GE </a:t>
              </a:r>
              <a:r>
                <a:rPr lang="ja-JP" altLang="en-US" sz="900" dirty="0">
                  <a:solidFill>
                    <a:schemeClr val="accent4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ローカル </a:t>
              </a:r>
              <a:r>
                <a:rPr lang="ja-JP" altLang="en-US" sz="900" dirty="0" smtClean="0">
                  <a:solidFill>
                    <a:schemeClr val="accent4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ダウンリンクポート</a:t>
              </a:r>
              <a:r>
                <a:rPr lang="en-US" altLang="ja-JP" sz="900" dirty="0" smtClean="0">
                  <a:solidFill>
                    <a:schemeClr val="accent4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(</a:t>
              </a:r>
              <a:r>
                <a:rPr lang="en-US" altLang="ja-JP" sz="900" dirty="0">
                  <a:solidFill>
                    <a:schemeClr val="accent4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1xPoE</a:t>
              </a:r>
              <a:r>
                <a:rPr lang="ja-JP" altLang="en-US" sz="900" dirty="0">
                  <a:solidFill>
                    <a:schemeClr val="accent4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出力含む</a:t>
              </a:r>
              <a:r>
                <a:rPr lang="ja-JP" altLang="en-US" sz="900" dirty="0" smtClean="0">
                  <a:solidFill>
                    <a:schemeClr val="accent4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）</a:t>
              </a:r>
              <a:r>
                <a:rPr lang="en-US" sz="900" baseline="30000" dirty="0" smtClean="0">
                  <a:solidFill>
                    <a:schemeClr val="accent4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3</a:t>
              </a:r>
              <a:endParaRPr lang="en-US" sz="900" dirty="0">
                <a:solidFill>
                  <a:schemeClr val="accent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  <a:p>
              <a:pPr marL="115859" indent="-115859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Local ports 802.1x </a:t>
              </a:r>
              <a:r>
                <a:rPr lang="ja-JP" altLang="en-US" sz="9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対応</a:t>
              </a:r>
              <a:r>
                <a:rPr lang="en-US" sz="900" baseline="300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3</a:t>
              </a:r>
              <a:endParaRPr lang="en-US" sz="900" dirty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  <a:p>
              <a:pPr marL="115859" indent="-115859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USB 2.0</a:t>
              </a:r>
              <a:r>
                <a:rPr lang="en-US" sz="900" baseline="300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4</a:t>
              </a:r>
              <a:endParaRPr lang="en-US" sz="900" dirty="0" smtClean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060888" y="2175364"/>
            <a:ext cx="1670679" cy="2768287"/>
            <a:chOff x="3060511" y="2698690"/>
            <a:chExt cx="2227572" cy="3937695"/>
          </a:xfrm>
        </p:grpSpPr>
        <p:grpSp>
          <p:nvGrpSpPr>
            <p:cNvPr id="49" name="Group 48"/>
            <p:cNvGrpSpPr/>
            <p:nvPr/>
          </p:nvGrpSpPr>
          <p:grpSpPr>
            <a:xfrm>
              <a:off x="3060511" y="3549262"/>
              <a:ext cx="2227572" cy="3087123"/>
              <a:chOff x="1373603" y="3396862"/>
              <a:chExt cx="2227572" cy="3087123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1394622" y="3396862"/>
                <a:ext cx="2129361" cy="3087123"/>
              </a:xfrm>
              <a:prstGeom prst="rect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394622" y="3476697"/>
                <a:ext cx="2129360" cy="459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rPr>
                  <a:t>1830</a:t>
                </a: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1373603" y="4043621"/>
                <a:ext cx="2227572" cy="2007267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marL="115859" indent="-115859">
                  <a:lnSpc>
                    <a:spcPct val="90000"/>
                  </a:lnSpc>
                  <a:spcAft>
                    <a:spcPts val="3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900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rPr>
                  <a:t>3x3:2SS </a:t>
                </a:r>
                <a:r>
                  <a:rPr lang="en-US" sz="900" dirty="0" smtClean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rPr>
                  <a:t>80MHz</a:t>
                </a:r>
              </a:p>
              <a:p>
                <a:pPr marL="115859" indent="-115859">
                  <a:lnSpc>
                    <a:spcPct val="90000"/>
                  </a:lnSpc>
                  <a:spcAft>
                    <a:spcPts val="3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900" dirty="0" smtClean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rPr>
                  <a:t>867 Mbps Performance</a:t>
                </a:r>
                <a:endParaRPr lang="en-US" sz="9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  <a:p>
                <a:pPr marL="115859" indent="-115859">
                  <a:lnSpc>
                    <a:spcPct val="90000"/>
                  </a:lnSpc>
                  <a:spcAft>
                    <a:spcPts val="3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900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rPr>
                  <a:t>Tx Beam Forming</a:t>
                </a:r>
              </a:p>
              <a:p>
                <a:pPr marL="115859" indent="-115859">
                  <a:lnSpc>
                    <a:spcPct val="90000"/>
                  </a:lnSpc>
                  <a:spcAft>
                    <a:spcPts val="3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900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rPr>
                  <a:t>1 GE </a:t>
                </a:r>
                <a:r>
                  <a:rPr lang="en-US" sz="900" dirty="0" smtClean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rPr>
                  <a:t>Port Uplink</a:t>
                </a:r>
                <a:endParaRPr lang="en-US" sz="9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  <a:p>
                <a:pPr marL="115859" indent="-115859">
                  <a:lnSpc>
                    <a:spcPct val="90000"/>
                  </a:lnSpc>
                  <a:spcAft>
                    <a:spcPts val="3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900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rPr>
                  <a:t>USB </a:t>
                </a:r>
                <a:r>
                  <a:rPr lang="en-US" sz="900" dirty="0" smtClean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rPr>
                  <a:t>2.0</a:t>
                </a:r>
                <a:endParaRPr lang="en-US" sz="9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7567" y="2698690"/>
              <a:ext cx="1063215" cy="850572"/>
            </a:xfrm>
            <a:prstGeom prst="rect">
              <a:avLst/>
            </a:prstGeom>
          </p:spPr>
        </p:pic>
      </p:grpSp>
      <p:sp>
        <p:nvSpPr>
          <p:cNvPr id="48" name="TextBox 47"/>
          <p:cNvSpPr txBox="1"/>
          <p:nvPr/>
        </p:nvSpPr>
        <p:spPr>
          <a:xfrm>
            <a:off x="370524" y="4887077"/>
            <a:ext cx="108975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aseline="30000" dirty="0" smtClean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1</a:t>
            </a:r>
            <a:r>
              <a:rPr lang="ja-JP" altLang="en-US" sz="700" dirty="0" smtClean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今後のアベイラビリティ</a:t>
            </a:r>
            <a:endParaRPr lang="en-US" sz="700" dirty="0">
              <a:solidFill>
                <a:srgbClr val="676767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620468" y="4892847"/>
            <a:ext cx="233979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aseline="30000" dirty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3</a:t>
            </a:r>
            <a:r>
              <a:rPr lang="en-US" sz="700" dirty="0" smtClean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700" dirty="0" smtClean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ウォールプレート、テレワーカーのみ対応</a:t>
            </a:r>
            <a:endParaRPr lang="en-US" sz="700" dirty="0">
              <a:solidFill>
                <a:srgbClr val="676767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572289" y="4897789"/>
            <a:ext cx="12501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aseline="30000" dirty="0" smtClean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4 </a:t>
            </a:r>
            <a:r>
              <a:rPr lang="ja-JP" altLang="en-US" sz="700" dirty="0" smtClean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テレワーカーのみ使用可能</a:t>
            </a:r>
            <a:endParaRPr lang="en-US" sz="700" dirty="0">
              <a:solidFill>
                <a:srgbClr val="676767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227387" y="1330873"/>
            <a:ext cx="8699563" cy="186438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DNA Ready  |  RF Excellence  |  CMX  |  Centralized, </a:t>
            </a:r>
            <a:r>
              <a:rPr lang="en-US" sz="10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FlexConnect</a:t>
            </a:r>
            <a:r>
              <a:rPr lang="en-US" sz="1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or Mobility Express</a:t>
            </a:r>
          </a:p>
        </p:txBody>
      </p:sp>
      <p:sp>
        <p:nvSpPr>
          <p:cNvPr id="59" name="Pentagon 58"/>
          <p:cNvSpPr/>
          <p:nvPr/>
        </p:nvSpPr>
        <p:spPr>
          <a:xfrm>
            <a:off x="5580292" y="1534203"/>
            <a:ext cx="3346658" cy="173135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Dual 5 GHz  |  Flexible Radio  |  HDX</a:t>
            </a:r>
          </a:p>
        </p:txBody>
      </p:sp>
      <p:sp>
        <p:nvSpPr>
          <p:cNvPr id="60" name="Pentagon 59"/>
          <p:cNvSpPr/>
          <p:nvPr/>
        </p:nvSpPr>
        <p:spPr>
          <a:xfrm>
            <a:off x="7321521" y="1731716"/>
            <a:ext cx="1596123" cy="184388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Future Proof</a:t>
            </a:r>
          </a:p>
        </p:txBody>
      </p:sp>
      <p:sp>
        <p:nvSpPr>
          <p:cNvPr id="62" name="Title 1"/>
          <p:cNvSpPr>
            <a:spLocks noGrp="1"/>
          </p:cNvSpPr>
          <p:nvPr>
            <p:ph type="title"/>
          </p:nvPr>
        </p:nvSpPr>
        <p:spPr>
          <a:xfrm>
            <a:off x="308683" y="341313"/>
            <a:ext cx="7001597" cy="731837"/>
          </a:xfrm>
        </p:spPr>
        <p:txBody>
          <a:bodyPr/>
          <a:lstStyle/>
          <a:p>
            <a:r>
              <a:rPr 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Cisco </a:t>
            </a:r>
            <a:r>
              <a:rPr lang="en-US" sz="24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Aironet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アクセスポイント ポートフォリオ</a:t>
            </a:r>
            <a:r>
              <a: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/>
            </a:r>
            <a:br>
              <a: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</a:b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企業のニーズに</a:t>
            </a:r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合わせ、自在な選択</a:t>
            </a:r>
            <a:endParaRPr lang="en-US" sz="2000" dirty="0">
              <a:solidFill>
                <a:schemeClr val="tx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pic>
        <p:nvPicPr>
          <p:cNvPr id="57" name="Picture 9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538" y="2307418"/>
            <a:ext cx="434077" cy="446893"/>
          </a:xfrm>
          <a:prstGeom prst="roundRect">
            <a:avLst/>
          </a:prstGeom>
        </p:spPr>
      </p:pic>
      <p:pic>
        <p:nvPicPr>
          <p:cNvPr id="58" name="図 5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97" y="2163894"/>
            <a:ext cx="804894" cy="423911"/>
          </a:xfrm>
          <a:prstGeom prst="rect">
            <a:avLst/>
          </a:prstGeom>
        </p:spPr>
      </p:pic>
      <p:sp>
        <p:nvSpPr>
          <p:cNvPr id="2" name="角丸四角形 1"/>
          <p:cNvSpPr/>
          <p:nvPr/>
        </p:nvSpPr>
        <p:spPr>
          <a:xfrm>
            <a:off x="39077" y="1781909"/>
            <a:ext cx="7198446" cy="3305222"/>
          </a:xfrm>
          <a:prstGeom prst="round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56265" y="1813169"/>
            <a:ext cx="2281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Start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シリーズ</a:t>
            </a:r>
          </a:p>
        </p:txBody>
      </p:sp>
    </p:spTree>
    <p:extLst>
      <p:ext uri="{BB962C8B-B14F-4D97-AF65-F5344CB8AC3E}">
        <p14:creationId xmlns:p14="http://schemas.microsoft.com/office/powerpoint/2010/main" val="231053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1462" y="1659731"/>
            <a:ext cx="4651759" cy="1824038"/>
          </a:xfrm>
        </p:spPr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Mobility Express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アップデート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907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123844"/>
              </p:ext>
            </p:extLst>
          </p:nvPr>
        </p:nvGraphicFramePr>
        <p:xfrm>
          <a:off x="45720" y="1281050"/>
          <a:ext cx="9098280" cy="3434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6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77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39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0297">
                <a:tc>
                  <a:txBody>
                    <a:bodyPr/>
                    <a:lstStyle/>
                    <a:p>
                      <a:r>
                        <a:rPr kumimoji="1" lang="ja-JP" altLang="en-US" sz="1600" dirty="0" smtClean="0"/>
                        <a:t>機能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Mobility Express 8.3</a:t>
                      </a:r>
                    </a:p>
                    <a:p>
                      <a:r>
                        <a:rPr kumimoji="1" lang="en-US" altLang="ja-JP" sz="1200" dirty="0" smtClean="0"/>
                        <a:t>(1</a:t>
                      </a:r>
                      <a:r>
                        <a:rPr kumimoji="1" lang="ja-JP" altLang="en-US" sz="1200" dirty="0" smtClean="0"/>
                        <a:t>世代前のバージョン</a:t>
                      </a:r>
                      <a:r>
                        <a:rPr kumimoji="1" lang="en-US" altLang="ja-JP" sz="1200" dirty="0" smtClean="0"/>
                        <a:t>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Mobility</a:t>
                      </a:r>
                      <a:r>
                        <a:rPr kumimoji="1" lang="en-US" altLang="ja-JP" sz="1600" baseline="0" dirty="0" smtClean="0"/>
                        <a:t> Express 8.4</a:t>
                      </a:r>
                      <a:r>
                        <a:rPr kumimoji="1" lang="en-US" altLang="ja-JP" sz="1200" baseline="0" dirty="0" smtClean="0"/>
                        <a:t/>
                      </a:r>
                      <a:br>
                        <a:rPr kumimoji="1" lang="en-US" altLang="ja-JP" sz="1200" baseline="0" dirty="0" smtClean="0"/>
                      </a:br>
                      <a:r>
                        <a:rPr kumimoji="1" lang="en-US" altLang="ja-JP" sz="1200" baseline="0" dirty="0" smtClean="0"/>
                        <a:t>(</a:t>
                      </a:r>
                      <a:r>
                        <a:rPr kumimoji="1" lang="ja-JP" altLang="en-US" sz="1200" baseline="0" dirty="0" smtClean="0"/>
                        <a:t>最新バージョン</a:t>
                      </a:r>
                      <a:r>
                        <a:rPr kumimoji="1" lang="en-US" altLang="ja-JP" sz="1200" baseline="0" dirty="0" smtClean="0"/>
                        <a:t>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175">
                <a:tc>
                  <a:txBody>
                    <a:bodyPr/>
                    <a:lstStyle/>
                    <a:p>
                      <a:r>
                        <a:rPr lang="ja-JP" altLang="en-US" sz="1100" dirty="0" smtClean="0"/>
                        <a:t>スケーラビリティ</a:t>
                      </a:r>
                      <a:endParaRPr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solidFill>
                            <a:schemeClr val="tx1"/>
                          </a:solidFill>
                        </a:rPr>
                        <a:t>1800</a:t>
                      </a:r>
                      <a:r>
                        <a:rPr kumimoji="1" lang="ja-JP" altLang="en-US" sz="1100" dirty="0" smtClean="0">
                          <a:solidFill>
                            <a:schemeClr val="tx1"/>
                          </a:solidFill>
                        </a:rPr>
                        <a:t>シリーズ：</a:t>
                      </a:r>
                      <a:r>
                        <a:rPr kumimoji="1" lang="en-US" altLang="ja-JP" sz="11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r>
                        <a:rPr kumimoji="1" lang="ja-JP" altLang="en-US" sz="1100" dirty="0" smtClean="0">
                          <a:solidFill>
                            <a:schemeClr val="tx1"/>
                          </a:solidFill>
                        </a:rPr>
                        <a:t>台、</a:t>
                      </a:r>
                      <a:r>
                        <a:rPr kumimoji="1" lang="en-US" altLang="ja-JP" sz="1100" dirty="0" smtClean="0">
                          <a:solidFill>
                            <a:schemeClr val="tx1"/>
                          </a:solidFill>
                        </a:rPr>
                        <a:t>500</a:t>
                      </a:r>
                      <a:r>
                        <a:rPr kumimoji="1" lang="ja-JP" altLang="en-US" sz="1100" dirty="0" smtClean="0">
                          <a:solidFill>
                            <a:schemeClr val="tx1"/>
                          </a:solidFill>
                        </a:rPr>
                        <a:t>クライアント</a:t>
                      </a:r>
                      <a:endParaRPr kumimoji="1" lang="en-US" altLang="ja-JP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kumimoji="1" lang="en-US" altLang="ja-JP" sz="1100" dirty="0" smtClean="0">
                          <a:solidFill>
                            <a:schemeClr val="tx1"/>
                          </a:solidFill>
                        </a:rPr>
                        <a:t>2800/3800</a:t>
                      </a:r>
                      <a:r>
                        <a:rPr kumimoji="1" lang="ja-JP" altLang="en-US" sz="1100" dirty="0" smtClean="0">
                          <a:solidFill>
                            <a:schemeClr val="tx1"/>
                          </a:solidFill>
                        </a:rPr>
                        <a:t>シリーズ：</a:t>
                      </a:r>
                      <a:r>
                        <a:rPr kumimoji="1" lang="en-US" altLang="ja-JP" sz="11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r>
                        <a:rPr kumimoji="1" lang="ja-JP" altLang="en-US" sz="1100" dirty="0" smtClean="0">
                          <a:solidFill>
                            <a:schemeClr val="tx1"/>
                          </a:solidFill>
                        </a:rPr>
                        <a:t>台、</a:t>
                      </a:r>
                      <a:r>
                        <a:rPr kumimoji="1" lang="en-US" altLang="ja-JP" sz="1100" dirty="0" smtClean="0">
                          <a:solidFill>
                            <a:schemeClr val="tx1"/>
                          </a:solidFill>
                        </a:rPr>
                        <a:t>500</a:t>
                      </a:r>
                      <a:r>
                        <a:rPr kumimoji="1" lang="ja-JP" altLang="en-US" sz="1100" dirty="0" smtClean="0">
                          <a:solidFill>
                            <a:schemeClr val="tx1"/>
                          </a:solidFill>
                        </a:rPr>
                        <a:t>クライアント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1800</a:t>
                      </a:r>
                      <a:r>
                        <a:rPr kumimoji="1" lang="ja-JP" altLang="en-US" sz="1100" dirty="0" smtClean="0"/>
                        <a:t>シリーズ：</a:t>
                      </a:r>
                      <a:r>
                        <a:rPr kumimoji="1" lang="en-US" altLang="ja-JP" sz="1100" dirty="0" smtClean="0"/>
                        <a:t>50</a:t>
                      </a:r>
                      <a:r>
                        <a:rPr kumimoji="1" lang="ja-JP" altLang="en-US" sz="1100" dirty="0" smtClean="0"/>
                        <a:t>台、</a:t>
                      </a:r>
                      <a:r>
                        <a:rPr kumimoji="1" lang="en-US" altLang="ja-JP" sz="1100" dirty="0" smtClean="0"/>
                        <a:t>1000</a:t>
                      </a:r>
                      <a:r>
                        <a:rPr kumimoji="1" lang="ja-JP" altLang="en-US" sz="1100" dirty="0" smtClean="0"/>
                        <a:t>クライアント</a:t>
                      </a:r>
                      <a:endParaRPr kumimoji="1" lang="en-US" altLang="ja-JP" sz="1100" dirty="0" smtClean="0"/>
                    </a:p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2800/3800</a:t>
                      </a:r>
                      <a:r>
                        <a:rPr kumimoji="1" lang="ja-JP" altLang="en-US" sz="1100" dirty="0" smtClean="0"/>
                        <a:t>シリーズ：</a:t>
                      </a:r>
                      <a:r>
                        <a:rPr kumimoji="1" lang="en-US" altLang="ja-JP" sz="1100" dirty="0" smtClean="0"/>
                        <a:t>100</a:t>
                      </a:r>
                      <a:r>
                        <a:rPr kumimoji="1" lang="ja-JP" altLang="en-US" sz="1100" dirty="0" smtClean="0"/>
                        <a:t>台、</a:t>
                      </a:r>
                      <a:r>
                        <a:rPr kumimoji="1" lang="en-US" altLang="ja-JP" sz="1100" dirty="0" smtClean="0"/>
                        <a:t>2000</a:t>
                      </a:r>
                      <a:r>
                        <a:rPr kumimoji="1" lang="ja-JP" altLang="en-US" sz="1100" dirty="0" smtClean="0"/>
                        <a:t>クライアント</a:t>
                      </a:r>
                      <a:endParaRPr kumimoji="1" lang="en-US" altLang="ja-JP" sz="11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862">
                <a:tc>
                  <a:txBody>
                    <a:bodyPr/>
                    <a:lstStyle/>
                    <a:p>
                      <a:r>
                        <a:rPr lang="en-US" altLang="ja-JP" sz="1100" dirty="0" smtClean="0"/>
                        <a:t>GUI</a:t>
                      </a:r>
                      <a:r>
                        <a:rPr lang="ja-JP" altLang="en-US" sz="1100" dirty="0" smtClean="0"/>
                        <a:t>：</a:t>
                      </a:r>
                      <a:r>
                        <a:rPr lang="ja-JP" altLang="en-US" sz="1100" dirty="0" smtClean="0"/>
                        <a:t>エキスパート ビュー</a:t>
                      </a:r>
                      <a:endParaRPr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chemeClr val="tx1"/>
                          </a:solidFill>
                        </a:rPr>
                        <a:t>☓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dirty="0" smtClean="0"/>
                        <a:t>○</a:t>
                      </a:r>
                      <a:endParaRPr kumimoji="1" lang="en-US" altLang="ja-JP" sz="11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862">
                <a:tc>
                  <a:txBody>
                    <a:bodyPr/>
                    <a:lstStyle/>
                    <a:p>
                      <a:r>
                        <a:rPr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SSID</a:t>
                      </a:r>
                      <a:r>
                        <a:rPr lang="ja-JP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のステルス化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/>
                        <a:t>☓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/>
                        <a:t>○</a:t>
                      </a:r>
                      <a:endParaRPr kumimoji="1" lang="ja-JP" alt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022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ホワイトリスト</a:t>
                      </a:r>
                      <a:r>
                        <a:rPr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/ </a:t>
                      </a:r>
                      <a:r>
                        <a:rPr lang="ja-JP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ブラックリスト</a:t>
                      </a:r>
                      <a:r>
                        <a:rPr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(MAC</a:t>
                      </a:r>
                      <a:r>
                        <a:rPr lang="ja-JP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アドレス フィルタリング</a:t>
                      </a:r>
                      <a:r>
                        <a:rPr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/>
                        <a:t>☓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dirty="0" smtClean="0"/>
                        <a:t>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862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RRM</a:t>
                      </a:r>
                      <a:r>
                        <a:rPr lang="ja-JP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パラメータ</a:t>
                      </a:r>
                      <a:r>
                        <a:rPr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(DCA</a:t>
                      </a:r>
                      <a:r>
                        <a:rPr lang="ja-JP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チャネル リスト、チャネル幅、</a:t>
                      </a:r>
                      <a:r>
                        <a:rPr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EDRRM)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/>
                        <a:t>☓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dirty="0" smtClean="0"/>
                        <a:t>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862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802.11 r/k/v(apple</a:t>
                      </a:r>
                      <a:r>
                        <a:rPr lang="ja-JP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パートナーシップ連携</a:t>
                      </a:r>
                      <a:r>
                        <a:rPr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/>
                        <a:t>☓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dirty="0" smtClean="0"/>
                        <a:t>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862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GUI</a:t>
                      </a:r>
                      <a:r>
                        <a:rPr kumimoji="1" lang="ja-JP" altLang="en-US" sz="1100" dirty="0" smtClean="0"/>
                        <a:t>を利用した</a:t>
                      </a:r>
                      <a:r>
                        <a:rPr kumimoji="1" lang="en-US" altLang="ja-JP" sz="1100" dirty="0" smtClean="0"/>
                        <a:t>TAC</a:t>
                      </a:r>
                      <a:r>
                        <a:rPr kumimoji="1" lang="ja-JP" altLang="en-US" sz="1100" dirty="0" smtClean="0"/>
                        <a:t>ケース オープンに必要なファイル</a:t>
                      </a:r>
                      <a:r>
                        <a:rPr kumimoji="1" lang="ja-JP" altLang="en-US" sz="1100" dirty="0" smtClean="0"/>
                        <a:t>の</a:t>
                      </a:r>
                      <a:r>
                        <a:rPr kumimoji="1" lang="en-US" altLang="ja-JP" sz="1100" dirty="0" smtClean="0"/>
                        <a:t/>
                      </a:r>
                      <a:br>
                        <a:rPr kumimoji="1" lang="en-US" altLang="ja-JP" sz="1100" dirty="0" smtClean="0"/>
                      </a:br>
                      <a:r>
                        <a:rPr kumimoji="1" lang="ja-JP" altLang="en-US" sz="1100" dirty="0" smtClean="0"/>
                        <a:t>ダウンロード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dirty="0" smtClean="0"/>
                        <a:t>☓</a:t>
                      </a:r>
                      <a:r>
                        <a:rPr kumimoji="1" lang="en-US" altLang="ja-JP" sz="1100" dirty="0" smtClean="0"/>
                        <a:t>(CLI </a:t>
                      </a:r>
                      <a:r>
                        <a:rPr kumimoji="1" lang="ja-JP" altLang="en-US" sz="1100" dirty="0" smtClean="0"/>
                        <a:t>のみ対応</a:t>
                      </a:r>
                      <a:r>
                        <a:rPr kumimoji="1" lang="en-US" altLang="ja-JP" sz="1100" dirty="0" smtClean="0"/>
                        <a:t>)</a:t>
                      </a:r>
                      <a:endParaRPr kumimoji="1" lang="ja-JP" altLang="en-US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dirty="0" smtClean="0"/>
                        <a:t>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2862">
                <a:tc>
                  <a:txBody>
                    <a:bodyPr/>
                    <a:lstStyle/>
                    <a:p>
                      <a:r>
                        <a:rPr kumimoji="1" lang="ja-JP" altLang="en-US" sz="1100" dirty="0" smtClean="0"/>
                        <a:t>外部の</a:t>
                      </a:r>
                      <a:r>
                        <a:rPr kumimoji="1" lang="en-US" altLang="ja-JP" sz="1100" dirty="0" err="1" smtClean="0"/>
                        <a:t>WebAuth</a:t>
                      </a:r>
                      <a:r>
                        <a:rPr kumimoji="1" lang="ja-JP" altLang="en-US" sz="1100" dirty="0" smtClean="0"/>
                        <a:t>サーバと連携した</a:t>
                      </a:r>
                      <a:r>
                        <a:rPr kumimoji="1" lang="en-US" altLang="ja-JP" sz="1100" dirty="0" smtClean="0"/>
                        <a:t>Guest </a:t>
                      </a:r>
                      <a:r>
                        <a:rPr kumimoji="1" lang="en-US" altLang="ja-JP" sz="1100" dirty="0" err="1" smtClean="0"/>
                        <a:t>WebAuth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/>
                        <a:t>☓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dirty="0" smtClean="0"/>
                        <a:t>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2862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AVC</a:t>
                      </a:r>
                      <a:r>
                        <a:rPr kumimoji="1" lang="ja-JP" altLang="en-US" sz="1100" dirty="0" smtClean="0"/>
                        <a:t>機能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/>
                        <a:t>△</a:t>
                      </a:r>
                      <a:r>
                        <a:rPr kumimoji="1" lang="en-US" altLang="ja-JP" sz="1100" dirty="0" smtClean="0"/>
                        <a:t>(</a:t>
                      </a:r>
                      <a:r>
                        <a:rPr kumimoji="1" lang="ja-JP" altLang="en-US" sz="1100" dirty="0" smtClean="0"/>
                        <a:t>可視化機能のみ</a:t>
                      </a:r>
                      <a:r>
                        <a:rPr kumimoji="1" lang="en-US" altLang="ja-JP" sz="1100" dirty="0" smtClean="0"/>
                        <a:t>)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dirty="0" smtClean="0"/>
                        <a:t>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Mobility Express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最新アップデート一覧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899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>
          <a:xfrm>
            <a:off x="462301" y="1741436"/>
            <a:ext cx="8277344" cy="2774561"/>
          </a:xfrm>
        </p:spPr>
        <p:txBody>
          <a:bodyPr/>
          <a:lstStyle/>
          <a:p>
            <a:r>
              <a:rPr kumimoji="1" lang="en-US" altLang="ja-JP" sz="3200" dirty="0" smtClean="0">
                <a:latin typeface="+mn-lt"/>
              </a:rPr>
              <a:t>Cisco Start</a:t>
            </a:r>
            <a:r>
              <a:rPr kumimoji="1" lang="ja-JP" altLang="en-US" sz="3200" dirty="0" smtClean="0">
                <a:latin typeface="+mn-lt"/>
              </a:rPr>
              <a:t>概要</a:t>
            </a:r>
            <a:endParaRPr kumimoji="1" lang="en-US" altLang="ja-JP" sz="3200" dirty="0" smtClean="0">
              <a:latin typeface="+mn-lt"/>
            </a:endParaRPr>
          </a:p>
          <a:p>
            <a:r>
              <a:rPr kumimoji="1" lang="en-US" altLang="ja-JP" sz="3200" dirty="0" smtClean="0">
                <a:latin typeface="+mn-lt"/>
              </a:rPr>
              <a:t>Cisco Mobility Express</a:t>
            </a:r>
            <a:r>
              <a:rPr kumimoji="1" lang="ja-JP" altLang="en-US" sz="3200" dirty="0" smtClean="0">
                <a:latin typeface="+mn-lt"/>
              </a:rPr>
              <a:t>概要</a:t>
            </a:r>
            <a:endParaRPr kumimoji="1" lang="en-US" altLang="ja-JP" sz="3200" dirty="0" smtClean="0">
              <a:latin typeface="+mn-lt"/>
            </a:endParaRPr>
          </a:p>
          <a:p>
            <a:r>
              <a:rPr kumimoji="1" lang="ja-JP" altLang="en-US" sz="3200" dirty="0" smtClean="0">
                <a:latin typeface="+mn-lt"/>
              </a:rPr>
              <a:t>最新アップデート</a:t>
            </a:r>
            <a:endParaRPr kumimoji="1" lang="en-US" altLang="ja-JP" sz="3200" dirty="0" smtClean="0">
              <a:latin typeface="+mn-lt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37766" y="698904"/>
            <a:ext cx="6427058" cy="914400"/>
          </a:xfrm>
        </p:spPr>
        <p:txBody>
          <a:bodyPr/>
          <a:lstStyle/>
          <a:p>
            <a:r>
              <a:rPr kumimoji="1" lang="ja-JP" altLang="en-US" dirty="0" smtClean="0"/>
              <a:t>本日お話する内容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679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アクセスポイントとスケーラビリティ</a:t>
            </a:r>
            <a:endParaRPr kumimoji="1" lang="ja-JP" altLang="en-US" sz="24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Picture 2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80" y="1765826"/>
            <a:ext cx="0" cy="0"/>
          </a:xfrm>
          <a:prstGeom prst="rect">
            <a:avLst/>
          </a:prstGeom>
        </p:spPr>
      </p:pic>
      <p:sp>
        <p:nvSpPr>
          <p:cNvPr id="7" name="Rounded Rectangle 26"/>
          <p:cNvSpPr/>
          <p:nvPr/>
        </p:nvSpPr>
        <p:spPr>
          <a:xfrm>
            <a:off x="283496" y="2372439"/>
            <a:ext cx="1023160" cy="949894"/>
          </a:xfrm>
          <a:prstGeom prst="roundRect">
            <a:avLst>
              <a:gd name="adj" fmla="val 30460"/>
            </a:avLst>
          </a:prstGeom>
          <a:solidFill>
            <a:srgbClr val="00A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Rounded Rectangle 28"/>
          <p:cNvSpPr/>
          <p:nvPr/>
        </p:nvSpPr>
        <p:spPr>
          <a:xfrm>
            <a:off x="1211116" y="3214181"/>
            <a:ext cx="1023160" cy="949894"/>
          </a:xfrm>
          <a:prstGeom prst="roundRect">
            <a:avLst>
              <a:gd name="adj" fmla="val 30460"/>
            </a:avLst>
          </a:prstGeom>
          <a:solidFill>
            <a:srgbClr val="AB1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1" name="Rounded Rectangle 30"/>
          <p:cNvSpPr/>
          <p:nvPr/>
        </p:nvSpPr>
        <p:spPr>
          <a:xfrm>
            <a:off x="2229261" y="2355102"/>
            <a:ext cx="1023160" cy="949894"/>
          </a:xfrm>
          <a:prstGeom prst="roundRect">
            <a:avLst>
              <a:gd name="adj" fmla="val 304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2" name="Rounded Rectangle 32"/>
          <p:cNvSpPr/>
          <p:nvPr/>
        </p:nvSpPr>
        <p:spPr>
          <a:xfrm>
            <a:off x="3232925" y="3165733"/>
            <a:ext cx="1023160" cy="949894"/>
          </a:xfrm>
          <a:prstGeom prst="roundRect">
            <a:avLst>
              <a:gd name="adj" fmla="val 30460"/>
            </a:avLst>
          </a:prstGeom>
          <a:solidFill>
            <a:srgbClr val="FF8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6" name="TextBox 220"/>
          <p:cNvSpPr txBox="1"/>
          <p:nvPr/>
        </p:nvSpPr>
        <p:spPr>
          <a:xfrm>
            <a:off x="-46394" y="2129003"/>
            <a:ext cx="1682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AIR-AP1815I-</a:t>
            </a:r>
            <a:r>
              <a:rPr lang="en-US" altLang="ja-JP" sz="1200" dirty="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Q</a:t>
            </a:r>
            <a:r>
              <a:rPr lang="en-US" sz="1200" dirty="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-K9</a:t>
            </a:r>
            <a:endParaRPr lang="en-US" sz="12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7" name="TextBox 221"/>
          <p:cNvSpPr txBox="1"/>
          <p:nvPr/>
        </p:nvSpPr>
        <p:spPr>
          <a:xfrm>
            <a:off x="881221" y="4144971"/>
            <a:ext cx="1682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AIR-AP1832-Q-K9</a:t>
            </a:r>
            <a:endParaRPr lang="en-US" sz="12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8" name="TextBox 222"/>
          <p:cNvSpPr txBox="1"/>
          <p:nvPr/>
        </p:nvSpPr>
        <p:spPr>
          <a:xfrm>
            <a:off x="1865881" y="2111666"/>
            <a:ext cx="1682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AIR-AP1852-</a:t>
            </a:r>
            <a:r>
              <a:rPr lang="en-US" altLang="ja-JP" sz="1200" dirty="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Q</a:t>
            </a:r>
            <a:r>
              <a:rPr lang="en-US" sz="1200" dirty="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-K9</a:t>
            </a:r>
            <a:endParaRPr lang="en-US" sz="12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9" name="TextBox 223"/>
          <p:cNvSpPr txBox="1"/>
          <p:nvPr/>
        </p:nvSpPr>
        <p:spPr>
          <a:xfrm>
            <a:off x="2903035" y="4104018"/>
            <a:ext cx="1682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AIR-AP2800-Q-K9</a:t>
            </a:r>
            <a:endParaRPr lang="en-US" sz="12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21" name="Picture 2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16" y="3373409"/>
            <a:ext cx="1021658" cy="633262"/>
          </a:xfrm>
          <a:prstGeom prst="rect">
            <a:avLst/>
          </a:prstGeom>
        </p:spPr>
      </p:pic>
      <p:pic>
        <p:nvPicPr>
          <p:cNvPr id="22" name="Picture 2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920" y="2504197"/>
            <a:ext cx="1021659" cy="633262"/>
          </a:xfrm>
          <a:prstGeom prst="rect">
            <a:avLst/>
          </a:prstGeom>
        </p:spPr>
      </p:pic>
      <p:pic>
        <p:nvPicPr>
          <p:cNvPr id="23" name="Picture 2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833" y="3290310"/>
            <a:ext cx="1149367" cy="712420"/>
          </a:xfrm>
          <a:prstGeom prst="rect">
            <a:avLst/>
          </a:prstGeom>
        </p:spPr>
      </p:pic>
      <p:pic>
        <p:nvPicPr>
          <p:cNvPr id="29" name="Picture 2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59" y="2529843"/>
            <a:ext cx="852634" cy="633262"/>
          </a:xfrm>
          <a:prstGeom prst="rect">
            <a:avLst/>
          </a:prstGeom>
        </p:spPr>
      </p:pic>
      <p:pic>
        <p:nvPicPr>
          <p:cNvPr id="32" name="Picture 2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38" y="1511821"/>
            <a:ext cx="426317" cy="39578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33" name="TextBox 298"/>
          <p:cNvSpPr txBox="1"/>
          <p:nvPr/>
        </p:nvSpPr>
        <p:spPr>
          <a:xfrm>
            <a:off x="413896" y="1914054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altLang="ja-JP" sz="120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25</a:t>
            </a:r>
            <a:endParaRPr lang="en-US" sz="12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4" name="TextBox 299"/>
          <p:cNvSpPr txBox="1"/>
          <p:nvPr/>
        </p:nvSpPr>
        <p:spPr>
          <a:xfrm>
            <a:off x="768759" y="1920794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altLang="ja-JP" sz="120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en-US" sz="1200" dirty="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00</a:t>
            </a:r>
            <a:endParaRPr lang="en-US" sz="12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5" name="Picture 3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00" y="1494484"/>
            <a:ext cx="426317" cy="39578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36" name="TextBox 306"/>
          <p:cNvSpPr txBox="1"/>
          <p:nvPr/>
        </p:nvSpPr>
        <p:spPr>
          <a:xfrm>
            <a:off x="2330444" y="1903733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altLang="ja-JP" sz="120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25</a:t>
            </a:r>
            <a:endParaRPr lang="en-US" sz="12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TextBox 307"/>
          <p:cNvSpPr txBox="1"/>
          <p:nvPr/>
        </p:nvSpPr>
        <p:spPr>
          <a:xfrm>
            <a:off x="2698221" y="1903457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altLang="ja-JP" sz="120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en-US" sz="1200" dirty="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00</a:t>
            </a:r>
            <a:endParaRPr lang="en-US" sz="12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5" name="Picture 3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58" y="4418832"/>
            <a:ext cx="426317" cy="39578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46" name="TextBox 330"/>
          <p:cNvSpPr txBox="1"/>
          <p:nvPr/>
        </p:nvSpPr>
        <p:spPr>
          <a:xfrm>
            <a:off x="1341796" y="4811147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25</a:t>
            </a:r>
            <a:endParaRPr lang="en-US" sz="12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7" name="TextBox 331"/>
          <p:cNvSpPr txBox="1"/>
          <p:nvPr/>
        </p:nvSpPr>
        <p:spPr>
          <a:xfrm>
            <a:off x="1696380" y="4810871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en-US" sz="1200" dirty="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00</a:t>
            </a:r>
            <a:endParaRPr lang="en-US" sz="12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8" name="Picture 3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453" y="4370384"/>
            <a:ext cx="426317" cy="39578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49" name="TextBox 338"/>
          <p:cNvSpPr txBox="1"/>
          <p:nvPr/>
        </p:nvSpPr>
        <p:spPr>
          <a:xfrm>
            <a:off x="3312921" y="4762699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25</a:t>
            </a:r>
            <a:endParaRPr lang="en-US" sz="12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0" name="TextBox 339"/>
          <p:cNvSpPr txBox="1"/>
          <p:nvPr/>
        </p:nvSpPr>
        <p:spPr>
          <a:xfrm>
            <a:off x="3718189" y="4762423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en-US" sz="1200" dirty="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00</a:t>
            </a:r>
            <a:endParaRPr lang="en-US" sz="12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4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2" y="1558231"/>
            <a:ext cx="315474" cy="292884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55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22" y="4466975"/>
            <a:ext cx="315474" cy="292884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pic>
        <p:nvPicPr>
          <p:cNvPr id="56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850" y="1543738"/>
            <a:ext cx="315475" cy="292884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58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588" y="4419563"/>
            <a:ext cx="315474" cy="292884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60" name="Picture 2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170" y="1708605"/>
            <a:ext cx="0" cy="0"/>
          </a:xfrm>
          <a:prstGeom prst="rect">
            <a:avLst/>
          </a:prstGeom>
        </p:spPr>
      </p:pic>
      <p:sp>
        <p:nvSpPr>
          <p:cNvPr id="61" name="Rounded Rectangle 26"/>
          <p:cNvSpPr/>
          <p:nvPr/>
        </p:nvSpPr>
        <p:spPr>
          <a:xfrm>
            <a:off x="5109590" y="2308202"/>
            <a:ext cx="1023160" cy="949894"/>
          </a:xfrm>
          <a:prstGeom prst="roundRect">
            <a:avLst>
              <a:gd name="adj" fmla="val 30460"/>
            </a:avLst>
          </a:prstGeom>
          <a:solidFill>
            <a:srgbClr val="00A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2" name="Rounded Rectangle 28"/>
          <p:cNvSpPr/>
          <p:nvPr/>
        </p:nvSpPr>
        <p:spPr>
          <a:xfrm>
            <a:off x="6067248" y="3258096"/>
            <a:ext cx="1023160" cy="949894"/>
          </a:xfrm>
          <a:prstGeom prst="roundRect">
            <a:avLst>
              <a:gd name="adj" fmla="val 30460"/>
            </a:avLst>
          </a:prstGeom>
          <a:solidFill>
            <a:srgbClr val="AB1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3" name="Rounded Rectangle 30"/>
          <p:cNvSpPr/>
          <p:nvPr/>
        </p:nvSpPr>
        <p:spPr>
          <a:xfrm>
            <a:off x="7014393" y="2308202"/>
            <a:ext cx="1023160" cy="949894"/>
          </a:xfrm>
          <a:prstGeom prst="roundRect">
            <a:avLst>
              <a:gd name="adj" fmla="val 304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4" name="Rounded Rectangle 32"/>
          <p:cNvSpPr/>
          <p:nvPr/>
        </p:nvSpPr>
        <p:spPr>
          <a:xfrm>
            <a:off x="7885149" y="3258096"/>
            <a:ext cx="1023160" cy="949894"/>
          </a:xfrm>
          <a:prstGeom prst="roundRect">
            <a:avLst>
              <a:gd name="adj" fmla="val 30460"/>
            </a:avLst>
          </a:prstGeom>
          <a:solidFill>
            <a:srgbClr val="FF8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5" name="TextBox 220"/>
          <p:cNvSpPr txBox="1"/>
          <p:nvPr/>
        </p:nvSpPr>
        <p:spPr>
          <a:xfrm>
            <a:off x="4779700" y="2064766"/>
            <a:ext cx="1682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AIR-AP1815I-Q-K9</a:t>
            </a:r>
            <a:endParaRPr lang="en-US" sz="12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6" name="TextBox 221"/>
          <p:cNvSpPr txBox="1"/>
          <p:nvPr/>
        </p:nvSpPr>
        <p:spPr>
          <a:xfrm>
            <a:off x="5737358" y="4188886"/>
            <a:ext cx="1682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AIR-AP1832-Q-K9</a:t>
            </a:r>
            <a:endParaRPr lang="en-US" sz="12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7" name="TextBox 222"/>
          <p:cNvSpPr txBox="1"/>
          <p:nvPr/>
        </p:nvSpPr>
        <p:spPr>
          <a:xfrm>
            <a:off x="6651013" y="2064766"/>
            <a:ext cx="1682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AIR-AP1852-Q-K9</a:t>
            </a:r>
            <a:endParaRPr lang="en-US" sz="12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8" name="TextBox 223"/>
          <p:cNvSpPr txBox="1"/>
          <p:nvPr/>
        </p:nvSpPr>
        <p:spPr>
          <a:xfrm>
            <a:off x="7555259" y="4196381"/>
            <a:ext cx="1682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AIR-AP2800-Q-K9</a:t>
            </a:r>
            <a:endParaRPr lang="en-US" sz="12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69" name="Picture 2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999" y="3416411"/>
            <a:ext cx="1021658" cy="633262"/>
          </a:xfrm>
          <a:prstGeom prst="rect">
            <a:avLst/>
          </a:prstGeom>
        </p:spPr>
      </p:pic>
      <p:pic>
        <p:nvPicPr>
          <p:cNvPr id="70" name="Picture 2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52" y="2457297"/>
            <a:ext cx="1021659" cy="633262"/>
          </a:xfrm>
          <a:prstGeom prst="rect">
            <a:avLst/>
          </a:prstGeom>
        </p:spPr>
      </p:pic>
      <p:pic>
        <p:nvPicPr>
          <p:cNvPr id="71" name="Picture 2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57" y="3382673"/>
            <a:ext cx="1149367" cy="712420"/>
          </a:xfrm>
          <a:prstGeom prst="rect">
            <a:avLst/>
          </a:prstGeom>
        </p:spPr>
      </p:pic>
      <p:pic>
        <p:nvPicPr>
          <p:cNvPr id="72" name="Picture 2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53" y="2465606"/>
            <a:ext cx="852634" cy="633262"/>
          </a:xfrm>
          <a:prstGeom prst="rect">
            <a:avLst/>
          </a:prstGeom>
        </p:spPr>
      </p:pic>
      <p:pic>
        <p:nvPicPr>
          <p:cNvPr id="73" name="Picture 2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232" y="1447584"/>
            <a:ext cx="426317" cy="39578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74" name="TextBox 298"/>
          <p:cNvSpPr txBox="1"/>
          <p:nvPr/>
        </p:nvSpPr>
        <p:spPr>
          <a:xfrm>
            <a:off x="5189586" y="1856833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50</a:t>
            </a:r>
            <a:endParaRPr lang="en-US" sz="12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5" name="TextBox 299"/>
          <p:cNvSpPr txBox="1"/>
          <p:nvPr/>
        </p:nvSpPr>
        <p:spPr>
          <a:xfrm>
            <a:off x="5594853" y="1856557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1000</a:t>
            </a:r>
            <a:endParaRPr lang="en-US" sz="12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6" name="Picture 3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732" y="1447584"/>
            <a:ext cx="426317" cy="39578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77" name="TextBox 306"/>
          <p:cNvSpPr txBox="1"/>
          <p:nvPr/>
        </p:nvSpPr>
        <p:spPr>
          <a:xfrm>
            <a:off x="7078086" y="1856833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50</a:t>
            </a:r>
            <a:endParaRPr lang="en-US" sz="12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8" name="TextBox 307"/>
          <p:cNvSpPr txBox="1"/>
          <p:nvPr/>
        </p:nvSpPr>
        <p:spPr>
          <a:xfrm>
            <a:off x="7483353" y="1856557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1000</a:t>
            </a:r>
            <a:endParaRPr lang="en-US" sz="12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0" name="Picture 3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90" y="4462747"/>
            <a:ext cx="426317" cy="39578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81" name="TextBox 330"/>
          <p:cNvSpPr txBox="1"/>
          <p:nvPr/>
        </p:nvSpPr>
        <p:spPr>
          <a:xfrm>
            <a:off x="6147244" y="4855062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50</a:t>
            </a:r>
            <a:endParaRPr lang="en-US" sz="12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2" name="TextBox 331"/>
          <p:cNvSpPr txBox="1"/>
          <p:nvPr/>
        </p:nvSpPr>
        <p:spPr>
          <a:xfrm>
            <a:off x="6552512" y="485478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1000</a:t>
            </a:r>
            <a:endParaRPr lang="en-US" sz="12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3" name="Picture 3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791" y="4462747"/>
            <a:ext cx="426317" cy="39578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84" name="TextBox 338"/>
          <p:cNvSpPr txBox="1"/>
          <p:nvPr/>
        </p:nvSpPr>
        <p:spPr>
          <a:xfrm>
            <a:off x="7965145" y="4855062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100</a:t>
            </a:r>
            <a:endParaRPr lang="en-US" sz="12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5" name="TextBox 339"/>
          <p:cNvSpPr txBox="1"/>
          <p:nvPr/>
        </p:nvSpPr>
        <p:spPr>
          <a:xfrm>
            <a:off x="8370413" y="485478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en-US" sz="1200" dirty="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000</a:t>
            </a:r>
            <a:endParaRPr lang="en-US" sz="12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6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992" y="1501010"/>
            <a:ext cx="315474" cy="292884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87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670" y="4510890"/>
            <a:ext cx="315474" cy="292884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pic>
        <p:nvPicPr>
          <p:cNvPr id="88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492" y="1496838"/>
            <a:ext cx="315474" cy="292884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90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812" y="4511926"/>
            <a:ext cx="315474" cy="292884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4" name="三角形 3"/>
          <p:cNvSpPr/>
          <p:nvPr/>
        </p:nvSpPr>
        <p:spPr>
          <a:xfrm rot="5400000">
            <a:off x="3060927" y="2930509"/>
            <a:ext cx="3185445" cy="313395"/>
          </a:xfrm>
          <a:prstGeom prst="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752869" y="1030327"/>
            <a:ext cx="3386609" cy="36173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Mobility Express 8.3</a:t>
            </a:r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1" name="角丸四角形 90"/>
          <p:cNvSpPr/>
          <p:nvPr/>
        </p:nvSpPr>
        <p:spPr>
          <a:xfrm>
            <a:off x="5118040" y="1030327"/>
            <a:ext cx="3386609" cy="36173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Mobility Express 8.4</a:t>
            </a:r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258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機種が混在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した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場合</a:t>
            </a:r>
            <a:r>
              <a:rPr lang="mr-IN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63" name="Elbow Connector 57"/>
          <p:cNvCxnSpPr/>
          <p:nvPr/>
        </p:nvCxnSpPr>
        <p:spPr>
          <a:xfrm flipV="1">
            <a:off x="2220135" y="2758303"/>
            <a:ext cx="4810001" cy="1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452" y="2539980"/>
            <a:ext cx="729490" cy="487680"/>
          </a:xfrm>
          <a:prstGeom prst="rect">
            <a:avLst/>
          </a:prstGeom>
        </p:spPr>
      </p:pic>
      <p:pic>
        <p:nvPicPr>
          <p:cNvPr id="65" name="Picture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269" y="2544357"/>
            <a:ext cx="697762" cy="487680"/>
          </a:xfrm>
          <a:prstGeom prst="rect">
            <a:avLst/>
          </a:prstGeom>
        </p:spPr>
      </p:pic>
      <p:pic>
        <p:nvPicPr>
          <p:cNvPr id="66" name="Picture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163" y="2510004"/>
            <a:ext cx="885136" cy="548640"/>
          </a:xfrm>
          <a:prstGeom prst="rect">
            <a:avLst/>
          </a:prstGeom>
        </p:spPr>
      </p:pic>
      <p:sp>
        <p:nvSpPr>
          <p:cNvPr id="70" name="TextBox 74"/>
          <p:cNvSpPr txBox="1"/>
          <p:nvPr/>
        </p:nvSpPr>
        <p:spPr>
          <a:xfrm>
            <a:off x="1279014" y="3830124"/>
            <a:ext cx="180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Light" charset="0"/>
              </a:rPr>
              <a:t>5</a:t>
            </a:r>
            <a:r>
              <a:rPr lang="en-US" sz="1200" b="1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Light" charset="0"/>
              </a:rPr>
              <a:t>0 AP</a:t>
            </a:r>
            <a:endParaRPr lang="en-US" sz="1200" b="1" dirty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CiscoSans Light" charset="0"/>
            </a:endParaRPr>
          </a:p>
        </p:txBody>
      </p:sp>
      <p:pic>
        <p:nvPicPr>
          <p:cNvPr id="71" name="Picture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533" y="2522543"/>
            <a:ext cx="640080" cy="475395"/>
          </a:xfrm>
          <a:prstGeom prst="rect">
            <a:avLst/>
          </a:prstGeom>
        </p:spPr>
      </p:pic>
      <p:sp>
        <p:nvSpPr>
          <p:cNvPr id="56" name="Rectangle 86"/>
          <p:cNvSpPr/>
          <p:nvPr/>
        </p:nvSpPr>
        <p:spPr>
          <a:xfrm>
            <a:off x="3136847" y="2343446"/>
            <a:ext cx="6864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3939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Light" charset="0"/>
              </a:rPr>
              <a:t>AP3802</a:t>
            </a:r>
            <a:endParaRPr lang="en-US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7" name="Rectangle 87"/>
          <p:cNvSpPr/>
          <p:nvPr/>
        </p:nvSpPr>
        <p:spPr>
          <a:xfrm>
            <a:off x="4263256" y="2343446"/>
            <a:ext cx="6864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3939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Light" charset="0"/>
              </a:rPr>
              <a:t>AP2802</a:t>
            </a:r>
            <a:endParaRPr lang="en-US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8" name="Rectangle 88"/>
          <p:cNvSpPr/>
          <p:nvPr/>
        </p:nvSpPr>
        <p:spPr>
          <a:xfrm>
            <a:off x="5389665" y="2343446"/>
            <a:ext cx="6864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3939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Light" charset="0"/>
              </a:rPr>
              <a:t>AP1852</a:t>
            </a:r>
            <a:endParaRPr lang="en-US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9" name="Rectangle 89"/>
          <p:cNvSpPr/>
          <p:nvPr/>
        </p:nvSpPr>
        <p:spPr>
          <a:xfrm>
            <a:off x="6516074" y="2343446"/>
            <a:ext cx="6864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3939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Light" charset="0"/>
              </a:rPr>
              <a:t>AP</a:t>
            </a:r>
            <a:r>
              <a:rPr lang="en-US" altLang="ja-JP" sz="1200" b="1" dirty="0" smtClean="0">
                <a:solidFill>
                  <a:srgbClr val="3939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Light" charset="0"/>
              </a:rPr>
              <a:t>3802</a:t>
            </a:r>
            <a:endParaRPr lang="en-US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772906" y="1385085"/>
            <a:ext cx="7697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機種が混在した場合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プライ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マリ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が切り替わる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サポート数が変動します</a:t>
            </a:r>
          </a:p>
        </p:txBody>
      </p:sp>
      <p:sp>
        <p:nvSpPr>
          <p:cNvPr id="89" name="Rectangle 86"/>
          <p:cNvSpPr/>
          <p:nvPr/>
        </p:nvSpPr>
        <p:spPr>
          <a:xfrm>
            <a:off x="1867722" y="2313431"/>
            <a:ext cx="6864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3939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Light" charset="0"/>
              </a:rPr>
              <a:t>AP</a:t>
            </a:r>
            <a:r>
              <a:rPr lang="en-US" altLang="ja-JP" sz="1200" b="1" dirty="0" smtClean="0">
                <a:solidFill>
                  <a:srgbClr val="3939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Light" charset="0"/>
              </a:rPr>
              <a:t>1815</a:t>
            </a:r>
            <a:endParaRPr lang="en-US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0" name="TextBox 74"/>
          <p:cNvSpPr txBox="1"/>
          <p:nvPr/>
        </p:nvSpPr>
        <p:spPr>
          <a:xfrm>
            <a:off x="2539960" y="3601663"/>
            <a:ext cx="180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b="1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Light" charset="0"/>
              </a:rPr>
              <a:t>100</a:t>
            </a:r>
            <a:r>
              <a:rPr lang="en-US" sz="1200" b="1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Light" charset="0"/>
              </a:rPr>
              <a:t> AP</a:t>
            </a:r>
            <a:endParaRPr lang="en-US" sz="1200" b="1" dirty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CiscoSans Light" charset="0"/>
            </a:endParaRPr>
          </a:p>
        </p:txBody>
      </p:sp>
      <p:sp>
        <p:nvSpPr>
          <p:cNvPr id="91" name="TextBox 74"/>
          <p:cNvSpPr txBox="1"/>
          <p:nvPr/>
        </p:nvSpPr>
        <p:spPr>
          <a:xfrm>
            <a:off x="3758291" y="3582150"/>
            <a:ext cx="180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b="1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Light" charset="0"/>
              </a:rPr>
              <a:t>100</a:t>
            </a:r>
            <a:r>
              <a:rPr lang="en-US" sz="1200" b="1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Light" charset="0"/>
              </a:rPr>
              <a:t>AP</a:t>
            </a:r>
            <a:endParaRPr lang="en-US" sz="1200" b="1" dirty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CiscoSans Light" charset="0"/>
            </a:endParaRPr>
          </a:p>
        </p:txBody>
      </p:sp>
      <p:sp>
        <p:nvSpPr>
          <p:cNvPr id="92" name="TextBox 74"/>
          <p:cNvSpPr txBox="1"/>
          <p:nvPr/>
        </p:nvSpPr>
        <p:spPr>
          <a:xfrm>
            <a:off x="4908289" y="3781769"/>
            <a:ext cx="180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Light" charset="0"/>
              </a:rPr>
              <a:t>5</a:t>
            </a:r>
            <a:r>
              <a:rPr lang="en-US" sz="1200" b="1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Light" charset="0"/>
              </a:rPr>
              <a:t>0 AP</a:t>
            </a:r>
            <a:endParaRPr lang="en-US" sz="1200" b="1" dirty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CiscoSans Light" charset="0"/>
            </a:endParaRPr>
          </a:p>
        </p:txBody>
      </p:sp>
      <p:sp>
        <p:nvSpPr>
          <p:cNvPr id="93" name="TextBox 74"/>
          <p:cNvSpPr txBox="1"/>
          <p:nvPr/>
        </p:nvSpPr>
        <p:spPr>
          <a:xfrm>
            <a:off x="6107987" y="3559347"/>
            <a:ext cx="180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b="1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Light" charset="0"/>
              </a:rPr>
              <a:t>100</a:t>
            </a:r>
            <a:r>
              <a:rPr lang="en-US" sz="1200" b="1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Light" charset="0"/>
              </a:rPr>
              <a:t>AP</a:t>
            </a:r>
            <a:endParaRPr lang="en-US" sz="1200" b="1" dirty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CiscoSans Light" charset="0"/>
            </a:endParaRPr>
          </a:p>
        </p:txBody>
      </p:sp>
      <p:pic>
        <p:nvPicPr>
          <p:cNvPr id="95" name="Picture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582" y="2544357"/>
            <a:ext cx="697762" cy="487680"/>
          </a:xfrm>
          <a:prstGeom prst="rect">
            <a:avLst/>
          </a:prstGeom>
        </p:spPr>
      </p:pic>
      <p:cxnSp>
        <p:nvCxnSpPr>
          <p:cNvPr id="97" name="カギ線コネクタ 96"/>
          <p:cNvCxnSpPr/>
          <p:nvPr/>
        </p:nvCxnSpPr>
        <p:spPr>
          <a:xfrm>
            <a:off x="4894486" y="3421158"/>
            <a:ext cx="689522" cy="21016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図 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1465" y="3526240"/>
            <a:ext cx="344561" cy="310105"/>
          </a:xfrm>
          <a:prstGeom prst="rect">
            <a:avLst/>
          </a:prstGeom>
        </p:spPr>
      </p:pic>
      <p:pic>
        <p:nvPicPr>
          <p:cNvPr id="101" name="図 1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9171" y="3317254"/>
            <a:ext cx="344561" cy="310105"/>
          </a:xfrm>
          <a:prstGeom prst="rect">
            <a:avLst/>
          </a:prstGeom>
        </p:spPr>
      </p:pic>
      <p:pic>
        <p:nvPicPr>
          <p:cNvPr id="102" name="図 1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2573" y="3317254"/>
            <a:ext cx="344561" cy="310105"/>
          </a:xfrm>
          <a:prstGeom prst="rect">
            <a:avLst/>
          </a:prstGeom>
        </p:spPr>
      </p:pic>
      <p:pic>
        <p:nvPicPr>
          <p:cNvPr id="103" name="図 1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3755" y="3495072"/>
            <a:ext cx="344561" cy="310105"/>
          </a:xfrm>
          <a:prstGeom prst="rect">
            <a:avLst/>
          </a:prstGeom>
        </p:spPr>
      </p:pic>
      <p:pic>
        <p:nvPicPr>
          <p:cNvPr id="104" name="図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733" y="3266105"/>
            <a:ext cx="344561" cy="310105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2864629" y="4271177"/>
            <a:ext cx="3385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機種混在は、お勧めしません。</a:t>
            </a:r>
          </a:p>
        </p:txBody>
      </p:sp>
      <p:cxnSp>
        <p:nvCxnSpPr>
          <p:cNvPr id="4" name="カギ線コネクタ 3"/>
          <p:cNvCxnSpPr/>
          <p:nvPr/>
        </p:nvCxnSpPr>
        <p:spPr>
          <a:xfrm flipV="1">
            <a:off x="6076014" y="3428491"/>
            <a:ext cx="709300" cy="20916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カギ線コネクタ 46"/>
          <p:cNvCxnSpPr/>
          <p:nvPr/>
        </p:nvCxnSpPr>
        <p:spPr>
          <a:xfrm flipV="1">
            <a:off x="2437869" y="3447946"/>
            <a:ext cx="709300" cy="20916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>
            <a:off x="3741070" y="3428491"/>
            <a:ext cx="662737" cy="3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角丸四角形 2"/>
          <p:cNvSpPr/>
          <p:nvPr/>
        </p:nvSpPr>
        <p:spPr>
          <a:xfrm>
            <a:off x="1187574" y="2002535"/>
            <a:ext cx="7051170" cy="2268641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956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432" y="2744268"/>
            <a:ext cx="4276725" cy="9620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1" name="TextBox 50"/>
          <p:cNvSpPr txBox="1"/>
          <p:nvPr/>
        </p:nvSpPr>
        <p:spPr>
          <a:xfrm>
            <a:off x="1866882" y="3706293"/>
            <a:ext cx="876487" cy="2538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設定の保存</a:t>
            </a:r>
            <a:endParaRPr lang="ja-JP" altLang="en-US" sz="10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89265" y="2190331"/>
            <a:ext cx="1090019" cy="4154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US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Crash </a:t>
            </a:r>
            <a:r>
              <a:rPr 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Notification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16" y="1051427"/>
            <a:ext cx="8566496" cy="46667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6" name="直線矢印コネクタ 5"/>
          <p:cNvCxnSpPr>
            <a:stCxn id="55" idx="3"/>
          </p:cNvCxnSpPr>
          <p:nvPr/>
        </p:nvCxnSpPr>
        <p:spPr>
          <a:xfrm>
            <a:off x="1279284" y="2398065"/>
            <a:ext cx="625669" cy="538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>
            <a:stCxn id="51" idx="3"/>
          </p:cNvCxnSpPr>
          <p:nvPr/>
        </p:nvCxnSpPr>
        <p:spPr>
          <a:xfrm flipV="1">
            <a:off x="2743369" y="3261977"/>
            <a:ext cx="403858" cy="5712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54"/>
          <p:cNvSpPr txBox="1"/>
          <p:nvPr/>
        </p:nvSpPr>
        <p:spPr>
          <a:xfrm>
            <a:off x="3143868" y="1924009"/>
            <a:ext cx="992221" cy="5770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ソフトウェア</a:t>
            </a:r>
            <a:endParaRPr lang="en-US" altLang="ja-JP" sz="105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アップデートの有無</a:t>
            </a:r>
            <a:endParaRPr lang="en-US" sz="10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2" name="直線矢印コネクタ 11"/>
          <p:cNvCxnSpPr>
            <a:stCxn id="41" idx="1"/>
          </p:cNvCxnSpPr>
          <p:nvPr/>
        </p:nvCxnSpPr>
        <p:spPr>
          <a:xfrm flipH="1">
            <a:off x="2666910" y="2212535"/>
            <a:ext cx="476958" cy="709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54"/>
          <p:cNvSpPr txBox="1"/>
          <p:nvPr/>
        </p:nvSpPr>
        <p:spPr>
          <a:xfrm>
            <a:off x="4658623" y="1772978"/>
            <a:ext cx="1349192" cy="4154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エキスパートビュー</a:t>
            </a:r>
            <a:r>
              <a:rPr lang="en-US" altLang="ja-JP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切り替え</a:t>
            </a:r>
            <a:endParaRPr lang="en-US" sz="10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8" name="直線矢印コネクタ 17"/>
          <p:cNvCxnSpPr>
            <a:stCxn id="48" idx="1"/>
          </p:cNvCxnSpPr>
          <p:nvPr/>
        </p:nvCxnSpPr>
        <p:spPr>
          <a:xfrm flipH="1">
            <a:off x="3805162" y="1980712"/>
            <a:ext cx="853461" cy="971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図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0220" y="2208698"/>
            <a:ext cx="657225" cy="38100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2607" y="1772978"/>
            <a:ext cx="552450" cy="390525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6791283" y="177297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標準</a:t>
            </a:r>
            <a:endParaRPr kumimoji="1" lang="ja-JP" altLang="en-US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6791283" y="2188025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エキスパート</a:t>
            </a:r>
            <a:endParaRPr kumimoji="1" lang="ja-JP" altLang="en-US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6249357" y="1743917"/>
            <a:ext cx="1809032" cy="888215"/>
          </a:xfrm>
          <a:prstGeom prst="rect">
            <a:avLst/>
          </a:prstGeom>
          <a:noFill/>
          <a:ln>
            <a:solidFill>
              <a:srgbClr val="86DBF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1" name="TextBox 50"/>
          <p:cNvSpPr txBox="1"/>
          <p:nvPr/>
        </p:nvSpPr>
        <p:spPr>
          <a:xfrm>
            <a:off x="3007886" y="3706293"/>
            <a:ext cx="954684" cy="2538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US" altLang="ja-JP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Make</a:t>
            </a:r>
            <a:r>
              <a:rPr lang="ja-JP" altLang="en-US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</a:t>
            </a:r>
            <a:r>
              <a:rPr lang="ja-JP" altLang="en-US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wis</a:t>
            </a:r>
            <a:r>
              <a:rPr lang="en-US" altLang="ja-JP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</a:t>
            </a:r>
            <a:endParaRPr lang="ja-JP" altLang="en-US" sz="10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62" name="直線矢印コネクタ 61"/>
          <p:cNvCxnSpPr>
            <a:stCxn id="61" idx="3"/>
          </p:cNvCxnSpPr>
          <p:nvPr/>
        </p:nvCxnSpPr>
        <p:spPr>
          <a:xfrm flipV="1">
            <a:off x="3962570" y="3261977"/>
            <a:ext cx="371431" cy="5712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タイトル 13"/>
          <p:cNvSpPr>
            <a:spLocks noGrp="1"/>
          </p:cNvSpPr>
          <p:nvPr>
            <p:ph type="title"/>
          </p:nvPr>
        </p:nvSpPr>
        <p:spPr>
          <a:xfrm>
            <a:off x="263917" y="341313"/>
            <a:ext cx="7249306" cy="731837"/>
          </a:xfrm>
        </p:spPr>
        <p:txBody>
          <a:bodyPr/>
          <a:lstStyle/>
          <a:p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Mobility Express 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ダッシュボードの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変更点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8107" y="3460780"/>
            <a:ext cx="2253176" cy="160418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テキスト ボックス 2"/>
          <p:cNvSpPr txBox="1"/>
          <p:nvPr/>
        </p:nvSpPr>
        <p:spPr>
          <a:xfrm>
            <a:off x="2753457" y="4015226"/>
            <a:ext cx="1757212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日本語による要望が可能</a:t>
            </a:r>
            <a:endParaRPr kumimoji="1" lang="en-US" altLang="ja-JP" sz="105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バグ修正依頼は</a:t>
            </a:r>
            <a:r>
              <a:rPr kumimoji="1" lang="en-US" altLang="ja-JP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kumimoji="1" lang="en-US" altLang="ja-JP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SR</a:t>
            </a: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open</a:t>
            </a: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してください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7589" y="2388287"/>
            <a:ext cx="1383482" cy="4580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10" name="直線矢印コネクタ 9"/>
          <p:cNvCxnSpPr/>
          <p:nvPr/>
        </p:nvCxnSpPr>
        <p:spPr>
          <a:xfrm flipH="1">
            <a:off x="4991431" y="2839279"/>
            <a:ext cx="173061" cy="225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19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414" y="1154673"/>
            <a:ext cx="4717003" cy="357895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Rectangle 5"/>
          <p:cNvSpPr/>
          <p:nvPr/>
        </p:nvSpPr>
        <p:spPr>
          <a:xfrm>
            <a:off x="969264" y="1929137"/>
            <a:ext cx="1043551" cy="420250"/>
          </a:xfrm>
          <a:prstGeom prst="rect">
            <a:avLst/>
          </a:prstGeom>
          <a:noFill/>
          <a:ln w="381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70417" y="2377109"/>
            <a:ext cx="3373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アドバンスド メニュー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追加され、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Apple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関連の機能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を設定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できます。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エキスパート ビュー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：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WLAN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パラメータ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797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95" y="1073150"/>
            <a:ext cx="6788285" cy="38187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341313"/>
            <a:ext cx="6822570" cy="731837"/>
          </a:xfrm>
        </p:spPr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エキスパート ビュー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：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RF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の詳細パラメータ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-1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795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46" y="1120642"/>
            <a:ext cx="7111933" cy="35784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634838" y="341313"/>
            <a:ext cx="7588938" cy="731837"/>
          </a:xfrm>
        </p:spPr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エキスパート ビュー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：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RF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の詳細パラメータ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-2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41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>
          <a:xfrm>
            <a:off x="0" y="1700668"/>
            <a:ext cx="4883265" cy="2815329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SSID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ステルス化によるセキュリティ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1">
              <a:buFont typeface="Arial" charset="0"/>
              <a:buChar char="•"/>
            </a:pP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アクセスポイントから積極的に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beacon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を送信しないことで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SSID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を知らないクライアントから無線サービスを隠蔽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14336" indent="-457200">
              <a:buFont typeface="+mj-lt"/>
              <a:buAutoNum type="arabicPeriod"/>
            </a:pP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SSID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のステルス化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4" name="図形グループ 3"/>
          <p:cNvGrpSpPr/>
          <p:nvPr/>
        </p:nvGrpSpPr>
        <p:grpSpPr>
          <a:xfrm>
            <a:off x="5040313" y="1655763"/>
            <a:ext cx="3887620" cy="2667706"/>
            <a:chOff x="5290866" y="2106000"/>
            <a:chExt cx="3887620" cy="2667706"/>
          </a:xfrm>
        </p:grpSpPr>
        <p:cxnSp>
          <p:nvCxnSpPr>
            <p:cNvPr id="6" name="直線コネクタ 5"/>
            <p:cNvCxnSpPr/>
            <p:nvPr/>
          </p:nvCxnSpPr>
          <p:spPr>
            <a:xfrm flipH="1">
              <a:off x="6748901" y="2558090"/>
              <a:ext cx="0" cy="77248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グループ化 30"/>
            <p:cNvGrpSpPr>
              <a:grpSpLocks noChangeAspect="1"/>
            </p:cNvGrpSpPr>
            <p:nvPr/>
          </p:nvGrpSpPr>
          <p:grpSpPr>
            <a:xfrm rot="5400000">
              <a:off x="6281017" y="3856643"/>
              <a:ext cx="950967" cy="118871"/>
              <a:chOff x="1092146" y="2164417"/>
              <a:chExt cx="6517328" cy="814666"/>
            </a:xfrm>
          </p:grpSpPr>
          <p:grpSp>
            <p:nvGrpSpPr>
              <p:cNvPr id="8" name="グループ化 31"/>
              <p:cNvGrpSpPr/>
              <p:nvPr/>
            </p:nvGrpSpPr>
            <p:grpSpPr>
              <a:xfrm>
                <a:off x="1092146" y="2164417"/>
                <a:ext cx="6517328" cy="814666"/>
                <a:chOff x="1092146" y="2164417"/>
                <a:chExt cx="6517328" cy="814666"/>
              </a:xfrm>
            </p:grpSpPr>
            <p:grpSp>
              <p:nvGrpSpPr>
                <p:cNvPr id="22" name="グループ化 45"/>
                <p:cNvGrpSpPr>
                  <a:grpSpLocks noChangeAspect="1"/>
                </p:cNvGrpSpPr>
                <p:nvPr/>
              </p:nvGrpSpPr>
              <p:grpSpPr>
                <a:xfrm>
                  <a:off x="1092146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32" name="円弧 31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33" name="円弧 32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23" name="グループ化 46"/>
                <p:cNvGrpSpPr>
                  <a:grpSpLocks noChangeAspect="1"/>
                </p:cNvGrpSpPr>
                <p:nvPr/>
              </p:nvGrpSpPr>
              <p:grpSpPr>
                <a:xfrm>
                  <a:off x="2721478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30" name="円弧 29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31" name="円弧 30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24" name="グループ化 47"/>
                <p:cNvGrpSpPr>
                  <a:grpSpLocks noChangeAspect="1"/>
                </p:cNvGrpSpPr>
                <p:nvPr/>
              </p:nvGrpSpPr>
              <p:grpSpPr>
                <a:xfrm>
                  <a:off x="4350810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28" name="円弧 27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29" name="円弧 28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25" name="グループ化 48"/>
                <p:cNvGrpSpPr>
                  <a:grpSpLocks noChangeAspect="1"/>
                </p:cNvGrpSpPr>
                <p:nvPr/>
              </p:nvGrpSpPr>
              <p:grpSpPr>
                <a:xfrm>
                  <a:off x="5980142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26" name="円弧 25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27" name="円弧 26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</p:grpSp>
          <p:grpSp>
            <p:nvGrpSpPr>
              <p:cNvPr id="9" name="グループ化 32"/>
              <p:cNvGrpSpPr/>
              <p:nvPr/>
            </p:nvGrpSpPr>
            <p:grpSpPr>
              <a:xfrm flipV="1">
                <a:off x="1092146" y="2164417"/>
                <a:ext cx="6517328" cy="814666"/>
                <a:chOff x="1092146" y="2164417"/>
                <a:chExt cx="6517328" cy="814666"/>
              </a:xfrm>
            </p:grpSpPr>
            <p:grpSp>
              <p:nvGrpSpPr>
                <p:cNvPr id="10" name="グループ化 33"/>
                <p:cNvGrpSpPr>
                  <a:grpSpLocks noChangeAspect="1"/>
                </p:cNvGrpSpPr>
                <p:nvPr/>
              </p:nvGrpSpPr>
              <p:grpSpPr>
                <a:xfrm>
                  <a:off x="1092146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20" name="円弧 19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21" name="円弧 20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11" name="グループ化 34"/>
                <p:cNvGrpSpPr>
                  <a:grpSpLocks noChangeAspect="1"/>
                </p:cNvGrpSpPr>
                <p:nvPr/>
              </p:nvGrpSpPr>
              <p:grpSpPr>
                <a:xfrm>
                  <a:off x="2721478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18" name="円弧 17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9" name="円弧 18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12" name="グループ化 35"/>
                <p:cNvGrpSpPr>
                  <a:grpSpLocks noChangeAspect="1"/>
                </p:cNvGrpSpPr>
                <p:nvPr/>
              </p:nvGrpSpPr>
              <p:grpSpPr>
                <a:xfrm>
                  <a:off x="4350810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16" name="円弧 15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7" name="円弧 16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13" name="グループ化 36"/>
                <p:cNvGrpSpPr>
                  <a:grpSpLocks noChangeAspect="1"/>
                </p:cNvGrpSpPr>
                <p:nvPr/>
              </p:nvGrpSpPr>
              <p:grpSpPr>
                <a:xfrm>
                  <a:off x="5980142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14" name="円弧 13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5" name="円弧 14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</p:grpSp>
        </p:grpSp>
        <p:sp>
          <p:nvSpPr>
            <p:cNvPr id="34" name="正方形/長方形 33"/>
            <p:cNvSpPr/>
            <p:nvPr/>
          </p:nvSpPr>
          <p:spPr>
            <a:xfrm>
              <a:off x="5290866" y="2106000"/>
              <a:ext cx="3791933" cy="266770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35" name="グループ化 14"/>
            <p:cNvGrpSpPr>
              <a:grpSpLocks noChangeAspect="1"/>
            </p:cNvGrpSpPr>
            <p:nvPr/>
          </p:nvGrpSpPr>
          <p:grpSpPr>
            <a:xfrm>
              <a:off x="6509261" y="3322263"/>
              <a:ext cx="499896" cy="507453"/>
              <a:chOff x="3717728" y="3067535"/>
              <a:chExt cx="523846" cy="531765"/>
            </a:xfrm>
          </p:grpSpPr>
          <p:sp>
            <p:nvSpPr>
              <p:cNvPr id="36" name="Freeform 14"/>
              <p:cNvSpPr>
                <a:spLocks noEditPoints="1"/>
              </p:cNvSpPr>
              <p:nvPr/>
            </p:nvSpPr>
            <p:spPr bwMode="auto">
              <a:xfrm>
                <a:off x="3864091" y="3216164"/>
                <a:ext cx="231120" cy="234506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7" name="Freeform 481"/>
              <p:cNvSpPr>
                <a:spLocks noEditPoints="1"/>
              </p:cNvSpPr>
              <p:nvPr/>
            </p:nvSpPr>
            <p:spPr bwMode="auto">
              <a:xfrm>
                <a:off x="3717728" y="3067535"/>
                <a:ext cx="523846" cy="531765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38" name="グループ化 17"/>
            <p:cNvGrpSpPr>
              <a:grpSpLocks noChangeAspect="1"/>
            </p:cNvGrpSpPr>
            <p:nvPr/>
          </p:nvGrpSpPr>
          <p:grpSpPr>
            <a:xfrm>
              <a:off x="6523080" y="4388012"/>
              <a:ext cx="472258" cy="332998"/>
              <a:chOff x="498441" y="2210099"/>
              <a:chExt cx="472258" cy="332998"/>
            </a:xfrm>
          </p:grpSpPr>
          <p:sp>
            <p:nvSpPr>
              <p:cNvPr id="39" name="角丸四角形 38"/>
              <p:cNvSpPr/>
              <p:nvPr/>
            </p:nvSpPr>
            <p:spPr>
              <a:xfrm>
                <a:off x="567371" y="2214081"/>
                <a:ext cx="337382" cy="21975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grpSp>
            <p:nvGrpSpPr>
              <p:cNvPr id="40" name="Group 80"/>
              <p:cNvGrpSpPr>
                <a:grpSpLocks noChangeAspect="1"/>
              </p:cNvGrpSpPr>
              <p:nvPr/>
            </p:nvGrpSpPr>
            <p:grpSpPr bwMode="auto">
              <a:xfrm>
                <a:off x="498441" y="2210099"/>
                <a:ext cx="472258" cy="332998"/>
                <a:chOff x="0" y="0"/>
                <a:chExt cx="741" cy="478"/>
              </a:xfrm>
              <a:solidFill>
                <a:schemeClr val="tx1"/>
              </a:solidFill>
              <a:effectLst/>
            </p:grpSpPr>
            <p:sp>
              <p:nvSpPr>
                <p:cNvPr id="41" name="Freeform 81"/>
                <p:cNvSpPr>
                  <a:spLocks/>
                </p:cNvSpPr>
                <p:nvPr/>
              </p:nvSpPr>
              <p:spPr bwMode="auto">
                <a:xfrm>
                  <a:off x="0" y="344"/>
                  <a:ext cx="741" cy="134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2482 w 21600"/>
                    <a:gd name="T3" fmla="*/ 0 h 21600"/>
                    <a:gd name="T4" fmla="*/ 19210 w 21600"/>
                    <a:gd name="T5" fmla="*/ 0 h 21600"/>
                    <a:gd name="T6" fmla="*/ 21600 w 21600"/>
                    <a:gd name="T7" fmla="*/ 21600 h 21600"/>
                    <a:gd name="T8" fmla="*/ 0 w 21600"/>
                    <a:gd name="T9" fmla="*/ 21600 h 21600"/>
                    <a:gd name="T10" fmla="*/ 0 w 21600"/>
                    <a:gd name="T11" fmla="*/ 2160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2482" y="0"/>
                      </a:lnTo>
                      <a:lnTo>
                        <a:pt x="1921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grpFill/>
                <a:ln w="127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srgbClr val="0096D6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2" name="AutoShape 82"/>
                <p:cNvSpPr>
                  <a:spLocks/>
                </p:cNvSpPr>
                <p:nvPr/>
              </p:nvSpPr>
              <p:spPr bwMode="auto">
                <a:xfrm>
                  <a:off x="89" y="0"/>
                  <a:ext cx="567" cy="328"/>
                </a:xfrm>
                <a:custGeom>
                  <a:avLst/>
                  <a:gdLst>
                    <a:gd name="T0" fmla="*/ 284 w 21600"/>
                    <a:gd name="T1" fmla="*/ 164 h 21600"/>
                    <a:gd name="T2" fmla="*/ 0 60000 65536"/>
                    <a:gd name="T3" fmla="*/ 0 w 21600"/>
                    <a:gd name="T4" fmla="*/ 0 h 21600"/>
                    <a:gd name="T5" fmla="*/ 21600 w 21600"/>
                    <a:gd name="T6" fmla="*/ 21600 h 21600"/>
                  </a:gdLst>
                  <a:ahLst/>
                  <a:cxnLst>
                    <a:cxn ang="T2">
                      <a:pos x="T0" y="T1"/>
                    </a:cxn>
                  </a:cxnLst>
                  <a:rect l="T3" t="T4" r="T5" b="T6"/>
                  <a:pathLst>
                    <a:path w="21600" h="21600">
                      <a:moveTo>
                        <a:pt x="20179" y="0"/>
                      </a:moveTo>
                      <a:cubicBezTo>
                        <a:pt x="1421" y="0"/>
                        <a:pt x="1421" y="0"/>
                        <a:pt x="1421" y="0"/>
                      </a:cubicBezTo>
                      <a:cubicBezTo>
                        <a:pt x="568" y="0"/>
                        <a:pt x="0" y="1227"/>
                        <a:pt x="0" y="2455"/>
                      </a:cubicBezTo>
                      <a:cubicBezTo>
                        <a:pt x="0" y="21600"/>
                        <a:pt x="0" y="21600"/>
                        <a:pt x="0" y="21600"/>
                      </a:cubicBezTo>
                      <a:cubicBezTo>
                        <a:pt x="21600" y="21600"/>
                        <a:pt x="21600" y="21600"/>
                        <a:pt x="21600" y="21600"/>
                      </a:cubicBezTo>
                      <a:cubicBezTo>
                        <a:pt x="21600" y="2455"/>
                        <a:pt x="21600" y="2455"/>
                        <a:pt x="21600" y="2455"/>
                      </a:cubicBezTo>
                      <a:cubicBezTo>
                        <a:pt x="21600" y="1227"/>
                        <a:pt x="20889" y="0"/>
                        <a:pt x="20179" y="0"/>
                      </a:cubicBezTo>
                      <a:close/>
                      <a:moveTo>
                        <a:pt x="20463" y="17918"/>
                      </a:moveTo>
                      <a:cubicBezTo>
                        <a:pt x="20463" y="18900"/>
                        <a:pt x="19895" y="19636"/>
                        <a:pt x="19326" y="19636"/>
                      </a:cubicBezTo>
                      <a:cubicBezTo>
                        <a:pt x="2132" y="19636"/>
                        <a:pt x="2132" y="19636"/>
                        <a:pt x="2132" y="19636"/>
                      </a:cubicBezTo>
                      <a:cubicBezTo>
                        <a:pt x="1563" y="19636"/>
                        <a:pt x="1137" y="18900"/>
                        <a:pt x="1137" y="17918"/>
                      </a:cubicBezTo>
                      <a:cubicBezTo>
                        <a:pt x="1137" y="3927"/>
                        <a:pt x="1137" y="3927"/>
                        <a:pt x="1137" y="3927"/>
                      </a:cubicBezTo>
                      <a:cubicBezTo>
                        <a:pt x="1137" y="2945"/>
                        <a:pt x="1563" y="1964"/>
                        <a:pt x="2132" y="1964"/>
                      </a:cubicBezTo>
                      <a:cubicBezTo>
                        <a:pt x="19326" y="1964"/>
                        <a:pt x="19326" y="1964"/>
                        <a:pt x="19326" y="1964"/>
                      </a:cubicBezTo>
                      <a:cubicBezTo>
                        <a:pt x="19895" y="1964"/>
                        <a:pt x="20463" y="2945"/>
                        <a:pt x="20463" y="3927"/>
                      </a:cubicBezTo>
                      <a:lnTo>
                        <a:pt x="20463" y="17918"/>
                      </a:lnTo>
                      <a:close/>
                      <a:moveTo>
                        <a:pt x="20463" y="17918"/>
                      </a:moveTo>
                    </a:path>
                  </a:pathLst>
                </a:custGeom>
                <a:grpFill/>
                <a:ln w="127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srgbClr val="0096D6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</p:grpSp>
        <p:grpSp>
          <p:nvGrpSpPr>
            <p:cNvPr id="43" name="グループ化 22"/>
            <p:cNvGrpSpPr>
              <a:grpSpLocks noChangeAspect="1"/>
            </p:cNvGrpSpPr>
            <p:nvPr/>
          </p:nvGrpSpPr>
          <p:grpSpPr>
            <a:xfrm>
              <a:off x="6509276" y="2236935"/>
              <a:ext cx="499867" cy="496372"/>
              <a:chOff x="1492840" y="688334"/>
              <a:chExt cx="1419758" cy="1409832"/>
            </a:xfrm>
          </p:grpSpPr>
          <p:sp>
            <p:nvSpPr>
              <p:cNvPr id="44" name="正方形/長方形 43"/>
              <p:cNvSpPr/>
              <p:nvPr/>
            </p:nvSpPr>
            <p:spPr>
              <a:xfrm>
                <a:off x="1492840" y="688334"/>
                <a:ext cx="1419758" cy="1409832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5" name="フリーフォーム 44"/>
              <p:cNvSpPr>
                <a:spLocks noChangeAspect="1"/>
              </p:cNvSpPr>
              <p:nvPr/>
            </p:nvSpPr>
            <p:spPr>
              <a:xfrm>
                <a:off x="1492840" y="688334"/>
                <a:ext cx="1419758" cy="1409832"/>
              </a:xfrm>
              <a:custGeom>
                <a:avLst/>
                <a:gdLst>
                  <a:gd name="connsiteX0" fmla="*/ 1101774 w 1440493"/>
                  <a:gd name="connsiteY0" fmla="*/ 1174886 h 1440000"/>
                  <a:gd name="connsiteX1" fmla="*/ 1152530 w 1440493"/>
                  <a:gd name="connsiteY1" fmla="*/ 1225642 h 1440000"/>
                  <a:gd name="connsiteX2" fmla="*/ 1152874 w 1440493"/>
                  <a:gd name="connsiteY2" fmla="*/ 1225642 h 1440000"/>
                  <a:gd name="connsiteX3" fmla="*/ 1160851 w 1440493"/>
                  <a:gd name="connsiteY3" fmla="*/ 1265155 h 1440000"/>
                  <a:gd name="connsiteX4" fmla="*/ 1162643 w 1440493"/>
                  <a:gd name="connsiteY4" fmla="*/ 1267812 h 1440000"/>
                  <a:gd name="connsiteX5" fmla="*/ 1153896 w 1440493"/>
                  <a:gd name="connsiteY5" fmla="*/ 1280137 h 1440000"/>
                  <a:gd name="connsiteX6" fmla="*/ 1100655 w 1440493"/>
                  <a:gd name="connsiteY6" fmla="*/ 1301042 h 1440000"/>
                  <a:gd name="connsiteX7" fmla="*/ 1048058 w 1440493"/>
                  <a:gd name="connsiteY7" fmla="*/ 1278567 h 1440000"/>
                  <a:gd name="connsiteX8" fmla="*/ 1040901 w 1440493"/>
                  <a:gd name="connsiteY8" fmla="*/ 1267819 h 1440000"/>
                  <a:gd name="connsiteX9" fmla="*/ 1042697 w 1440493"/>
                  <a:gd name="connsiteY9" fmla="*/ 1265155 h 1440000"/>
                  <a:gd name="connsiteX10" fmla="*/ 1050674 w 1440493"/>
                  <a:gd name="connsiteY10" fmla="*/ 1225642 h 1440000"/>
                  <a:gd name="connsiteX11" fmla="*/ 1051018 w 1440493"/>
                  <a:gd name="connsiteY11" fmla="*/ 1225642 h 1440000"/>
                  <a:gd name="connsiteX12" fmla="*/ 1101774 w 1440493"/>
                  <a:gd name="connsiteY12" fmla="*/ 1174886 h 1440000"/>
                  <a:gd name="connsiteX13" fmla="*/ 796552 w 1440493"/>
                  <a:gd name="connsiteY13" fmla="*/ 1174886 h 1440000"/>
                  <a:gd name="connsiteX14" fmla="*/ 847308 w 1440493"/>
                  <a:gd name="connsiteY14" fmla="*/ 1225642 h 1440000"/>
                  <a:gd name="connsiteX15" fmla="*/ 847652 w 1440493"/>
                  <a:gd name="connsiteY15" fmla="*/ 1225642 h 1440000"/>
                  <a:gd name="connsiteX16" fmla="*/ 855629 w 1440493"/>
                  <a:gd name="connsiteY16" fmla="*/ 1265155 h 1440000"/>
                  <a:gd name="connsiteX17" fmla="*/ 857421 w 1440493"/>
                  <a:gd name="connsiteY17" fmla="*/ 1267812 h 1440000"/>
                  <a:gd name="connsiteX18" fmla="*/ 848674 w 1440493"/>
                  <a:gd name="connsiteY18" fmla="*/ 1280137 h 1440000"/>
                  <a:gd name="connsiteX19" fmla="*/ 795433 w 1440493"/>
                  <a:gd name="connsiteY19" fmla="*/ 1301042 h 1440000"/>
                  <a:gd name="connsiteX20" fmla="*/ 742836 w 1440493"/>
                  <a:gd name="connsiteY20" fmla="*/ 1278567 h 1440000"/>
                  <a:gd name="connsiteX21" fmla="*/ 735678 w 1440493"/>
                  <a:gd name="connsiteY21" fmla="*/ 1267818 h 1440000"/>
                  <a:gd name="connsiteX22" fmla="*/ 737474 w 1440493"/>
                  <a:gd name="connsiteY22" fmla="*/ 1265155 h 1440000"/>
                  <a:gd name="connsiteX23" fmla="*/ 745451 w 1440493"/>
                  <a:gd name="connsiteY23" fmla="*/ 1225642 h 1440000"/>
                  <a:gd name="connsiteX24" fmla="*/ 745796 w 1440493"/>
                  <a:gd name="connsiteY24" fmla="*/ 1225642 h 1440000"/>
                  <a:gd name="connsiteX25" fmla="*/ 796552 w 1440493"/>
                  <a:gd name="connsiteY25" fmla="*/ 1174886 h 1440000"/>
                  <a:gd name="connsiteX26" fmla="*/ 491329 w 1440493"/>
                  <a:gd name="connsiteY26" fmla="*/ 1174886 h 1440000"/>
                  <a:gd name="connsiteX27" fmla="*/ 542085 w 1440493"/>
                  <a:gd name="connsiteY27" fmla="*/ 1225642 h 1440000"/>
                  <a:gd name="connsiteX28" fmla="*/ 542429 w 1440493"/>
                  <a:gd name="connsiteY28" fmla="*/ 1225642 h 1440000"/>
                  <a:gd name="connsiteX29" fmla="*/ 550406 w 1440493"/>
                  <a:gd name="connsiteY29" fmla="*/ 1265155 h 1440000"/>
                  <a:gd name="connsiteX30" fmla="*/ 552198 w 1440493"/>
                  <a:gd name="connsiteY30" fmla="*/ 1267812 h 1440000"/>
                  <a:gd name="connsiteX31" fmla="*/ 543451 w 1440493"/>
                  <a:gd name="connsiteY31" fmla="*/ 1280137 h 1440000"/>
                  <a:gd name="connsiteX32" fmla="*/ 490210 w 1440493"/>
                  <a:gd name="connsiteY32" fmla="*/ 1301042 h 1440000"/>
                  <a:gd name="connsiteX33" fmla="*/ 437613 w 1440493"/>
                  <a:gd name="connsiteY33" fmla="*/ 1278567 h 1440000"/>
                  <a:gd name="connsiteX34" fmla="*/ 430456 w 1440493"/>
                  <a:gd name="connsiteY34" fmla="*/ 1267819 h 1440000"/>
                  <a:gd name="connsiteX35" fmla="*/ 432252 w 1440493"/>
                  <a:gd name="connsiteY35" fmla="*/ 1265155 h 1440000"/>
                  <a:gd name="connsiteX36" fmla="*/ 440229 w 1440493"/>
                  <a:gd name="connsiteY36" fmla="*/ 1225642 h 1440000"/>
                  <a:gd name="connsiteX37" fmla="*/ 440573 w 1440493"/>
                  <a:gd name="connsiteY37" fmla="*/ 1225642 h 1440000"/>
                  <a:gd name="connsiteX38" fmla="*/ 491329 w 1440493"/>
                  <a:gd name="connsiteY38" fmla="*/ 1174886 h 1440000"/>
                  <a:gd name="connsiteX39" fmla="*/ 186107 w 1440493"/>
                  <a:gd name="connsiteY39" fmla="*/ 1174886 h 1440000"/>
                  <a:gd name="connsiteX40" fmla="*/ 236863 w 1440493"/>
                  <a:gd name="connsiteY40" fmla="*/ 1225642 h 1440000"/>
                  <a:gd name="connsiteX41" fmla="*/ 237207 w 1440493"/>
                  <a:gd name="connsiteY41" fmla="*/ 1225642 h 1440000"/>
                  <a:gd name="connsiteX42" fmla="*/ 245184 w 1440493"/>
                  <a:gd name="connsiteY42" fmla="*/ 1265155 h 1440000"/>
                  <a:gd name="connsiteX43" fmla="*/ 246976 w 1440493"/>
                  <a:gd name="connsiteY43" fmla="*/ 1267812 h 1440000"/>
                  <a:gd name="connsiteX44" fmla="*/ 238229 w 1440493"/>
                  <a:gd name="connsiteY44" fmla="*/ 1280137 h 1440000"/>
                  <a:gd name="connsiteX45" fmla="*/ 184988 w 1440493"/>
                  <a:gd name="connsiteY45" fmla="*/ 1301042 h 1440000"/>
                  <a:gd name="connsiteX46" fmla="*/ 110699 w 1440493"/>
                  <a:gd name="connsiteY46" fmla="*/ 1225642 h 1440000"/>
                  <a:gd name="connsiteX47" fmla="*/ 135351 w 1440493"/>
                  <a:gd name="connsiteY47" fmla="*/ 1225642 h 1440000"/>
                  <a:gd name="connsiteX48" fmla="*/ 186107 w 1440493"/>
                  <a:gd name="connsiteY48" fmla="*/ 1174886 h 1440000"/>
                  <a:gd name="connsiteX49" fmla="*/ 948044 w 1440493"/>
                  <a:gd name="connsiteY49" fmla="*/ 1150242 h 1440000"/>
                  <a:gd name="connsiteX50" fmla="*/ 1001285 w 1440493"/>
                  <a:gd name="connsiteY50" fmla="*/ 1171147 h 1440000"/>
                  <a:gd name="connsiteX51" fmla="*/ 1010032 w 1440493"/>
                  <a:gd name="connsiteY51" fmla="*/ 1183472 h 1440000"/>
                  <a:gd name="connsiteX52" fmla="*/ 1008240 w 1440493"/>
                  <a:gd name="connsiteY52" fmla="*/ 1186129 h 1440000"/>
                  <a:gd name="connsiteX53" fmla="*/ 1000263 w 1440493"/>
                  <a:gd name="connsiteY53" fmla="*/ 1225642 h 1440000"/>
                  <a:gd name="connsiteX54" fmla="*/ 999919 w 1440493"/>
                  <a:gd name="connsiteY54" fmla="*/ 1225642 h 1440000"/>
                  <a:gd name="connsiteX55" fmla="*/ 949163 w 1440493"/>
                  <a:gd name="connsiteY55" fmla="*/ 1276398 h 1440000"/>
                  <a:gd name="connsiteX56" fmla="*/ 898407 w 1440493"/>
                  <a:gd name="connsiteY56" fmla="*/ 1225642 h 1440000"/>
                  <a:gd name="connsiteX57" fmla="*/ 898063 w 1440493"/>
                  <a:gd name="connsiteY57" fmla="*/ 1225642 h 1440000"/>
                  <a:gd name="connsiteX58" fmla="*/ 890086 w 1440493"/>
                  <a:gd name="connsiteY58" fmla="*/ 1186129 h 1440000"/>
                  <a:gd name="connsiteX59" fmla="*/ 888290 w 1440493"/>
                  <a:gd name="connsiteY59" fmla="*/ 1183465 h 1440000"/>
                  <a:gd name="connsiteX60" fmla="*/ 895447 w 1440493"/>
                  <a:gd name="connsiteY60" fmla="*/ 1172718 h 1440000"/>
                  <a:gd name="connsiteX61" fmla="*/ 948044 w 1440493"/>
                  <a:gd name="connsiteY61" fmla="*/ 1150242 h 1440000"/>
                  <a:gd name="connsiteX62" fmla="*/ 642821 w 1440493"/>
                  <a:gd name="connsiteY62" fmla="*/ 1150242 h 1440000"/>
                  <a:gd name="connsiteX63" fmla="*/ 696062 w 1440493"/>
                  <a:gd name="connsiteY63" fmla="*/ 1171147 h 1440000"/>
                  <a:gd name="connsiteX64" fmla="*/ 704809 w 1440493"/>
                  <a:gd name="connsiteY64" fmla="*/ 1183473 h 1440000"/>
                  <a:gd name="connsiteX65" fmla="*/ 703018 w 1440493"/>
                  <a:gd name="connsiteY65" fmla="*/ 1186129 h 1440000"/>
                  <a:gd name="connsiteX66" fmla="*/ 695041 w 1440493"/>
                  <a:gd name="connsiteY66" fmla="*/ 1225642 h 1440000"/>
                  <a:gd name="connsiteX67" fmla="*/ 694696 w 1440493"/>
                  <a:gd name="connsiteY67" fmla="*/ 1225642 h 1440000"/>
                  <a:gd name="connsiteX68" fmla="*/ 643940 w 1440493"/>
                  <a:gd name="connsiteY68" fmla="*/ 1276398 h 1440000"/>
                  <a:gd name="connsiteX69" fmla="*/ 593184 w 1440493"/>
                  <a:gd name="connsiteY69" fmla="*/ 1225642 h 1440000"/>
                  <a:gd name="connsiteX70" fmla="*/ 592840 w 1440493"/>
                  <a:gd name="connsiteY70" fmla="*/ 1225642 h 1440000"/>
                  <a:gd name="connsiteX71" fmla="*/ 584863 w 1440493"/>
                  <a:gd name="connsiteY71" fmla="*/ 1186129 h 1440000"/>
                  <a:gd name="connsiteX72" fmla="*/ 583067 w 1440493"/>
                  <a:gd name="connsiteY72" fmla="*/ 1183465 h 1440000"/>
                  <a:gd name="connsiteX73" fmla="*/ 590224 w 1440493"/>
                  <a:gd name="connsiteY73" fmla="*/ 1172718 h 1440000"/>
                  <a:gd name="connsiteX74" fmla="*/ 642821 w 1440493"/>
                  <a:gd name="connsiteY74" fmla="*/ 1150242 h 1440000"/>
                  <a:gd name="connsiteX75" fmla="*/ 337599 w 1440493"/>
                  <a:gd name="connsiteY75" fmla="*/ 1150242 h 1440000"/>
                  <a:gd name="connsiteX76" fmla="*/ 390840 w 1440493"/>
                  <a:gd name="connsiteY76" fmla="*/ 1171147 h 1440000"/>
                  <a:gd name="connsiteX77" fmla="*/ 399587 w 1440493"/>
                  <a:gd name="connsiteY77" fmla="*/ 1183472 h 1440000"/>
                  <a:gd name="connsiteX78" fmla="*/ 397795 w 1440493"/>
                  <a:gd name="connsiteY78" fmla="*/ 1186129 h 1440000"/>
                  <a:gd name="connsiteX79" fmla="*/ 389818 w 1440493"/>
                  <a:gd name="connsiteY79" fmla="*/ 1225642 h 1440000"/>
                  <a:gd name="connsiteX80" fmla="*/ 389474 w 1440493"/>
                  <a:gd name="connsiteY80" fmla="*/ 1225642 h 1440000"/>
                  <a:gd name="connsiteX81" fmla="*/ 338718 w 1440493"/>
                  <a:gd name="connsiteY81" fmla="*/ 1276398 h 1440000"/>
                  <a:gd name="connsiteX82" fmla="*/ 287962 w 1440493"/>
                  <a:gd name="connsiteY82" fmla="*/ 1225642 h 1440000"/>
                  <a:gd name="connsiteX83" fmla="*/ 287618 w 1440493"/>
                  <a:gd name="connsiteY83" fmla="*/ 1225642 h 1440000"/>
                  <a:gd name="connsiteX84" fmla="*/ 279641 w 1440493"/>
                  <a:gd name="connsiteY84" fmla="*/ 1186129 h 1440000"/>
                  <a:gd name="connsiteX85" fmla="*/ 277845 w 1440493"/>
                  <a:gd name="connsiteY85" fmla="*/ 1183465 h 1440000"/>
                  <a:gd name="connsiteX86" fmla="*/ 285002 w 1440493"/>
                  <a:gd name="connsiteY86" fmla="*/ 1172718 h 1440000"/>
                  <a:gd name="connsiteX87" fmla="*/ 337599 w 1440493"/>
                  <a:gd name="connsiteY87" fmla="*/ 1150242 h 1440000"/>
                  <a:gd name="connsiteX88" fmla="*/ 186107 w 1440493"/>
                  <a:gd name="connsiteY88" fmla="*/ 1124131 h 1440000"/>
                  <a:gd name="connsiteX89" fmla="*/ 84596 w 1440493"/>
                  <a:gd name="connsiteY89" fmla="*/ 1225642 h 1440000"/>
                  <a:gd name="connsiteX90" fmla="*/ 184600 w 1440493"/>
                  <a:gd name="connsiteY90" fmla="*/ 1327142 h 1440000"/>
                  <a:gd name="connsiteX91" fmla="*/ 256270 w 1440493"/>
                  <a:gd name="connsiteY91" fmla="*/ 1299001 h 1440000"/>
                  <a:gd name="connsiteX92" fmla="*/ 262288 w 1440493"/>
                  <a:gd name="connsiteY92" fmla="*/ 1290522 h 1440000"/>
                  <a:gd name="connsiteX93" fmla="*/ 266939 w 1440493"/>
                  <a:gd name="connsiteY93" fmla="*/ 1297421 h 1440000"/>
                  <a:gd name="connsiteX94" fmla="*/ 338718 w 1440493"/>
                  <a:gd name="connsiteY94" fmla="*/ 1327153 h 1440000"/>
                  <a:gd name="connsiteX95" fmla="*/ 410497 w 1440493"/>
                  <a:gd name="connsiteY95" fmla="*/ 1297421 h 1440000"/>
                  <a:gd name="connsiteX96" fmla="*/ 414964 w 1440493"/>
                  <a:gd name="connsiteY96" fmla="*/ 1290797 h 1440000"/>
                  <a:gd name="connsiteX97" fmla="*/ 419019 w 1440493"/>
                  <a:gd name="connsiteY97" fmla="*/ 1296886 h 1440000"/>
                  <a:gd name="connsiteX98" fmla="*/ 489822 w 1440493"/>
                  <a:gd name="connsiteY98" fmla="*/ 1327142 h 1440000"/>
                  <a:gd name="connsiteX99" fmla="*/ 561492 w 1440493"/>
                  <a:gd name="connsiteY99" fmla="*/ 1299001 h 1440000"/>
                  <a:gd name="connsiteX100" fmla="*/ 567510 w 1440493"/>
                  <a:gd name="connsiteY100" fmla="*/ 1290522 h 1440000"/>
                  <a:gd name="connsiteX101" fmla="*/ 572161 w 1440493"/>
                  <a:gd name="connsiteY101" fmla="*/ 1297421 h 1440000"/>
                  <a:gd name="connsiteX102" fmla="*/ 643940 w 1440493"/>
                  <a:gd name="connsiteY102" fmla="*/ 1327153 h 1440000"/>
                  <a:gd name="connsiteX103" fmla="*/ 715719 w 1440493"/>
                  <a:gd name="connsiteY103" fmla="*/ 1297421 h 1440000"/>
                  <a:gd name="connsiteX104" fmla="*/ 720186 w 1440493"/>
                  <a:gd name="connsiteY104" fmla="*/ 1290796 h 1440000"/>
                  <a:gd name="connsiteX105" fmla="*/ 724242 w 1440493"/>
                  <a:gd name="connsiteY105" fmla="*/ 1296886 h 1440000"/>
                  <a:gd name="connsiteX106" fmla="*/ 795045 w 1440493"/>
                  <a:gd name="connsiteY106" fmla="*/ 1327142 h 1440000"/>
                  <a:gd name="connsiteX107" fmla="*/ 866715 w 1440493"/>
                  <a:gd name="connsiteY107" fmla="*/ 1299001 h 1440000"/>
                  <a:gd name="connsiteX108" fmla="*/ 872733 w 1440493"/>
                  <a:gd name="connsiteY108" fmla="*/ 1290522 h 1440000"/>
                  <a:gd name="connsiteX109" fmla="*/ 877384 w 1440493"/>
                  <a:gd name="connsiteY109" fmla="*/ 1297421 h 1440000"/>
                  <a:gd name="connsiteX110" fmla="*/ 949163 w 1440493"/>
                  <a:gd name="connsiteY110" fmla="*/ 1327153 h 1440000"/>
                  <a:gd name="connsiteX111" fmla="*/ 1020942 w 1440493"/>
                  <a:gd name="connsiteY111" fmla="*/ 1297421 h 1440000"/>
                  <a:gd name="connsiteX112" fmla="*/ 1025409 w 1440493"/>
                  <a:gd name="connsiteY112" fmla="*/ 1290797 h 1440000"/>
                  <a:gd name="connsiteX113" fmla="*/ 1029464 w 1440493"/>
                  <a:gd name="connsiteY113" fmla="*/ 1296886 h 1440000"/>
                  <a:gd name="connsiteX114" fmla="*/ 1100267 w 1440493"/>
                  <a:gd name="connsiteY114" fmla="*/ 1327142 h 1440000"/>
                  <a:gd name="connsiteX115" fmla="*/ 1171937 w 1440493"/>
                  <a:gd name="connsiteY115" fmla="*/ 1299001 h 1440000"/>
                  <a:gd name="connsiteX116" fmla="*/ 1177955 w 1440493"/>
                  <a:gd name="connsiteY116" fmla="*/ 1290522 h 1440000"/>
                  <a:gd name="connsiteX117" fmla="*/ 1182606 w 1440493"/>
                  <a:gd name="connsiteY117" fmla="*/ 1297421 h 1440000"/>
                  <a:gd name="connsiteX118" fmla="*/ 1254385 w 1440493"/>
                  <a:gd name="connsiteY118" fmla="*/ 1327153 h 1440000"/>
                  <a:gd name="connsiteX119" fmla="*/ 1355896 w 1440493"/>
                  <a:gd name="connsiteY119" fmla="*/ 1225642 h 1440000"/>
                  <a:gd name="connsiteX120" fmla="*/ 1305141 w 1440493"/>
                  <a:gd name="connsiteY120" fmla="*/ 1225642 h 1440000"/>
                  <a:gd name="connsiteX121" fmla="*/ 1254385 w 1440493"/>
                  <a:gd name="connsiteY121" fmla="*/ 1276398 h 1440000"/>
                  <a:gd name="connsiteX122" fmla="*/ 1203629 w 1440493"/>
                  <a:gd name="connsiteY122" fmla="*/ 1225642 h 1440000"/>
                  <a:gd name="connsiteX123" fmla="*/ 1203285 w 1440493"/>
                  <a:gd name="connsiteY123" fmla="*/ 1225642 h 1440000"/>
                  <a:gd name="connsiteX124" fmla="*/ 1195308 w 1440493"/>
                  <a:gd name="connsiteY124" fmla="*/ 1186129 h 1440000"/>
                  <a:gd name="connsiteX125" fmla="*/ 1193512 w 1440493"/>
                  <a:gd name="connsiteY125" fmla="*/ 1183465 h 1440000"/>
                  <a:gd name="connsiteX126" fmla="*/ 1200669 w 1440493"/>
                  <a:gd name="connsiteY126" fmla="*/ 1172718 h 1440000"/>
                  <a:gd name="connsiteX127" fmla="*/ 1253266 w 1440493"/>
                  <a:gd name="connsiteY127" fmla="*/ 1150242 h 1440000"/>
                  <a:gd name="connsiteX128" fmla="*/ 1329760 w 1440493"/>
                  <a:gd name="connsiteY128" fmla="*/ 1223404 h 1440000"/>
                  <a:gd name="connsiteX129" fmla="*/ 1355851 w 1440493"/>
                  <a:gd name="connsiteY129" fmla="*/ 1222629 h 1440000"/>
                  <a:gd name="connsiteX130" fmla="*/ 1252878 w 1440493"/>
                  <a:gd name="connsiteY130" fmla="*/ 1124142 h 1440000"/>
                  <a:gd name="connsiteX131" fmla="*/ 1182075 w 1440493"/>
                  <a:gd name="connsiteY131" fmla="*/ 1154398 h 1440000"/>
                  <a:gd name="connsiteX132" fmla="*/ 1178020 w 1440493"/>
                  <a:gd name="connsiteY132" fmla="*/ 1160488 h 1440000"/>
                  <a:gd name="connsiteX133" fmla="*/ 1173553 w 1440493"/>
                  <a:gd name="connsiteY133" fmla="*/ 1153863 h 1440000"/>
                  <a:gd name="connsiteX134" fmla="*/ 1101774 w 1440493"/>
                  <a:gd name="connsiteY134" fmla="*/ 1124131 h 1440000"/>
                  <a:gd name="connsiteX135" fmla="*/ 1029995 w 1440493"/>
                  <a:gd name="connsiteY135" fmla="*/ 1153863 h 1440000"/>
                  <a:gd name="connsiteX136" fmla="*/ 1025344 w 1440493"/>
                  <a:gd name="connsiteY136" fmla="*/ 1160762 h 1440000"/>
                  <a:gd name="connsiteX137" fmla="*/ 1019326 w 1440493"/>
                  <a:gd name="connsiteY137" fmla="*/ 1152283 h 1440000"/>
                  <a:gd name="connsiteX138" fmla="*/ 947656 w 1440493"/>
                  <a:gd name="connsiteY138" fmla="*/ 1124142 h 1440000"/>
                  <a:gd name="connsiteX139" fmla="*/ 876853 w 1440493"/>
                  <a:gd name="connsiteY139" fmla="*/ 1154398 h 1440000"/>
                  <a:gd name="connsiteX140" fmla="*/ 872798 w 1440493"/>
                  <a:gd name="connsiteY140" fmla="*/ 1160488 h 1440000"/>
                  <a:gd name="connsiteX141" fmla="*/ 868331 w 1440493"/>
                  <a:gd name="connsiteY141" fmla="*/ 1153863 h 1440000"/>
                  <a:gd name="connsiteX142" fmla="*/ 796552 w 1440493"/>
                  <a:gd name="connsiteY142" fmla="*/ 1124131 h 1440000"/>
                  <a:gd name="connsiteX143" fmla="*/ 724773 w 1440493"/>
                  <a:gd name="connsiteY143" fmla="*/ 1153863 h 1440000"/>
                  <a:gd name="connsiteX144" fmla="*/ 720121 w 1440493"/>
                  <a:gd name="connsiteY144" fmla="*/ 1160763 h 1440000"/>
                  <a:gd name="connsiteX145" fmla="*/ 714103 w 1440493"/>
                  <a:gd name="connsiteY145" fmla="*/ 1152283 h 1440000"/>
                  <a:gd name="connsiteX146" fmla="*/ 642433 w 1440493"/>
                  <a:gd name="connsiteY146" fmla="*/ 1124142 h 1440000"/>
                  <a:gd name="connsiteX147" fmla="*/ 571630 w 1440493"/>
                  <a:gd name="connsiteY147" fmla="*/ 1154398 h 1440000"/>
                  <a:gd name="connsiteX148" fmla="*/ 567575 w 1440493"/>
                  <a:gd name="connsiteY148" fmla="*/ 1160488 h 1440000"/>
                  <a:gd name="connsiteX149" fmla="*/ 563108 w 1440493"/>
                  <a:gd name="connsiteY149" fmla="*/ 1153863 h 1440000"/>
                  <a:gd name="connsiteX150" fmla="*/ 491329 w 1440493"/>
                  <a:gd name="connsiteY150" fmla="*/ 1124131 h 1440000"/>
                  <a:gd name="connsiteX151" fmla="*/ 419550 w 1440493"/>
                  <a:gd name="connsiteY151" fmla="*/ 1153863 h 1440000"/>
                  <a:gd name="connsiteX152" fmla="*/ 414899 w 1440493"/>
                  <a:gd name="connsiteY152" fmla="*/ 1160762 h 1440000"/>
                  <a:gd name="connsiteX153" fmla="*/ 408881 w 1440493"/>
                  <a:gd name="connsiteY153" fmla="*/ 1152283 h 1440000"/>
                  <a:gd name="connsiteX154" fmla="*/ 337211 w 1440493"/>
                  <a:gd name="connsiteY154" fmla="*/ 1124142 h 1440000"/>
                  <a:gd name="connsiteX155" fmla="*/ 266408 w 1440493"/>
                  <a:gd name="connsiteY155" fmla="*/ 1154398 h 1440000"/>
                  <a:gd name="connsiteX156" fmla="*/ 262353 w 1440493"/>
                  <a:gd name="connsiteY156" fmla="*/ 1160488 h 1440000"/>
                  <a:gd name="connsiteX157" fmla="*/ 257886 w 1440493"/>
                  <a:gd name="connsiteY157" fmla="*/ 1153863 h 1440000"/>
                  <a:gd name="connsiteX158" fmla="*/ 186107 w 1440493"/>
                  <a:gd name="connsiteY158" fmla="*/ 1124131 h 1440000"/>
                  <a:gd name="connsiteX159" fmla="*/ 725458 w 1440493"/>
                  <a:gd name="connsiteY159" fmla="*/ 642022 h 1440000"/>
                  <a:gd name="connsiteX160" fmla="*/ 591694 w 1440493"/>
                  <a:gd name="connsiteY160" fmla="*/ 775786 h 1440000"/>
                  <a:gd name="connsiteX161" fmla="*/ 591694 w 1440493"/>
                  <a:gd name="connsiteY161" fmla="*/ 824725 h 1440000"/>
                  <a:gd name="connsiteX162" fmla="*/ 640633 w 1440493"/>
                  <a:gd name="connsiteY162" fmla="*/ 824725 h 1440000"/>
                  <a:gd name="connsiteX163" fmla="*/ 694877 w 1440493"/>
                  <a:gd name="connsiteY163" fmla="*/ 770480 h 1440000"/>
                  <a:gd name="connsiteX164" fmla="*/ 694877 w 1440493"/>
                  <a:gd name="connsiteY164" fmla="*/ 1010570 h 1440000"/>
                  <a:gd name="connsiteX165" fmla="*/ 725018 w 1440493"/>
                  <a:gd name="connsiteY165" fmla="*/ 1040711 h 1440000"/>
                  <a:gd name="connsiteX166" fmla="*/ 725018 w 1440493"/>
                  <a:gd name="connsiteY166" fmla="*/ 1040712 h 1440000"/>
                  <a:gd name="connsiteX167" fmla="*/ 755160 w 1440493"/>
                  <a:gd name="connsiteY167" fmla="*/ 1010570 h 1440000"/>
                  <a:gd name="connsiteX168" fmla="*/ 755160 w 1440493"/>
                  <a:gd name="connsiteY168" fmla="*/ 769369 h 1440000"/>
                  <a:gd name="connsiteX169" fmla="*/ 810515 w 1440493"/>
                  <a:gd name="connsiteY169" fmla="*/ 824725 h 1440000"/>
                  <a:gd name="connsiteX170" fmla="*/ 859454 w 1440493"/>
                  <a:gd name="connsiteY170" fmla="*/ 824725 h 1440000"/>
                  <a:gd name="connsiteX171" fmla="*/ 869590 w 1440493"/>
                  <a:gd name="connsiteY171" fmla="*/ 800255 h 1440000"/>
                  <a:gd name="connsiteX172" fmla="*/ 859454 w 1440493"/>
                  <a:gd name="connsiteY172" fmla="*/ 775786 h 1440000"/>
                  <a:gd name="connsiteX173" fmla="*/ 725690 w 1440493"/>
                  <a:gd name="connsiteY173" fmla="*/ 642022 h 1440000"/>
                  <a:gd name="connsiteX174" fmla="*/ 725574 w 1440493"/>
                  <a:gd name="connsiteY174" fmla="*/ 642138 h 1440000"/>
                  <a:gd name="connsiteX175" fmla="*/ 936833 w 1440493"/>
                  <a:gd name="connsiteY175" fmla="*/ 579699 h 1440000"/>
                  <a:gd name="connsiteX176" fmla="*/ 936833 w 1440493"/>
                  <a:gd name="connsiteY176" fmla="*/ 579863 h 1440000"/>
                  <a:gd name="connsiteX177" fmla="*/ 936669 w 1440493"/>
                  <a:gd name="connsiteY177" fmla="*/ 579863 h 1440000"/>
                  <a:gd name="connsiteX178" fmla="*/ 936669 w 1440493"/>
                  <a:gd name="connsiteY178" fmla="*/ 769034 h 1440000"/>
                  <a:gd name="connsiteX179" fmla="*/ 971274 w 1440493"/>
                  <a:gd name="connsiteY179" fmla="*/ 803639 h 1440000"/>
                  <a:gd name="connsiteX180" fmla="*/ 1005879 w 1440493"/>
                  <a:gd name="connsiteY180" fmla="*/ 769034 h 1440000"/>
                  <a:gd name="connsiteX181" fmla="*/ 1005879 w 1440493"/>
                  <a:gd name="connsiteY181" fmla="*/ 692321 h 1440000"/>
                  <a:gd name="connsiteX182" fmla="*/ 1175648 w 1440493"/>
                  <a:gd name="connsiteY182" fmla="*/ 862090 h 1440000"/>
                  <a:gd name="connsiteX183" fmla="*/ 1218274 w 1440493"/>
                  <a:gd name="connsiteY183" fmla="*/ 862090 h 1440000"/>
                  <a:gd name="connsiteX184" fmla="*/ 1218274 w 1440493"/>
                  <a:gd name="connsiteY184" fmla="*/ 862090 h 1440000"/>
                  <a:gd name="connsiteX185" fmla="*/ 1218274 w 1440493"/>
                  <a:gd name="connsiteY185" fmla="*/ 819463 h 1440000"/>
                  <a:gd name="connsiteX186" fmla="*/ 1047720 w 1440493"/>
                  <a:gd name="connsiteY186" fmla="*/ 648909 h 1440000"/>
                  <a:gd name="connsiteX187" fmla="*/ 1126004 w 1440493"/>
                  <a:gd name="connsiteY187" fmla="*/ 648909 h 1440000"/>
                  <a:gd name="connsiteX188" fmla="*/ 1160609 w 1440493"/>
                  <a:gd name="connsiteY188" fmla="*/ 614304 h 1440000"/>
                  <a:gd name="connsiteX189" fmla="*/ 1150473 w 1440493"/>
                  <a:gd name="connsiteY189" fmla="*/ 589834 h 1440000"/>
                  <a:gd name="connsiteX190" fmla="*/ 1126004 w 1440493"/>
                  <a:gd name="connsiteY190" fmla="*/ 579699 h 1440000"/>
                  <a:gd name="connsiteX191" fmla="*/ 534254 w 1440493"/>
                  <a:gd name="connsiteY191" fmla="*/ 573055 h 1440000"/>
                  <a:gd name="connsiteX192" fmla="*/ 345083 w 1440493"/>
                  <a:gd name="connsiteY192" fmla="*/ 573055 h 1440000"/>
                  <a:gd name="connsiteX193" fmla="*/ 310478 w 1440493"/>
                  <a:gd name="connsiteY193" fmla="*/ 607660 h 1440000"/>
                  <a:gd name="connsiteX194" fmla="*/ 345083 w 1440493"/>
                  <a:gd name="connsiteY194" fmla="*/ 642265 h 1440000"/>
                  <a:gd name="connsiteX195" fmla="*/ 421796 w 1440493"/>
                  <a:gd name="connsiteY195" fmla="*/ 642265 h 1440000"/>
                  <a:gd name="connsiteX196" fmla="*/ 252027 w 1440493"/>
                  <a:gd name="connsiteY196" fmla="*/ 812034 h 1440000"/>
                  <a:gd name="connsiteX197" fmla="*/ 252027 w 1440493"/>
                  <a:gd name="connsiteY197" fmla="*/ 854661 h 1440000"/>
                  <a:gd name="connsiteX198" fmla="*/ 252027 w 1440493"/>
                  <a:gd name="connsiteY198" fmla="*/ 854661 h 1440000"/>
                  <a:gd name="connsiteX199" fmla="*/ 294653 w 1440493"/>
                  <a:gd name="connsiteY199" fmla="*/ 854661 h 1440000"/>
                  <a:gd name="connsiteX200" fmla="*/ 465208 w 1440493"/>
                  <a:gd name="connsiteY200" fmla="*/ 684106 h 1440000"/>
                  <a:gd name="connsiteX201" fmla="*/ 465208 w 1440493"/>
                  <a:gd name="connsiteY201" fmla="*/ 762391 h 1440000"/>
                  <a:gd name="connsiteX202" fmla="*/ 499813 w 1440493"/>
                  <a:gd name="connsiteY202" fmla="*/ 796996 h 1440000"/>
                  <a:gd name="connsiteX203" fmla="*/ 524282 w 1440493"/>
                  <a:gd name="connsiteY203" fmla="*/ 786860 h 1440000"/>
                  <a:gd name="connsiteX204" fmla="*/ 534418 w 1440493"/>
                  <a:gd name="connsiteY204" fmla="*/ 762391 h 1440000"/>
                  <a:gd name="connsiteX205" fmla="*/ 534418 w 1440493"/>
                  <a:gd name="connsiteY205" fmla="*/ 573219 h 1440000"/>
                  <a:gd name="connsiteX206" fmla="*/ 534254 w 1440493"/>
                  <a:gd name="connsiteY206" fmla="*/ 573220 h 1440000"/>
                  <a:gd name="connsiteX207" fmla="*/ 720085 w 1440493"/>
                  <a:gd name="connsiteY207" fmla="*/ 56065 h 1440000"/>
                  <a:gd name="connsiteX208" fmla="*/ 535190 w 1440493"/>
                  <a:gd name="connsiteY208" fmla="*/ 240960 h 1440000"/>
                  <a:gd name="connsiteX209" fmla="*/ 535190 w 1440493"/>
                  <a:gd name="connsiteY209" fmla="*/ 308606 h 1440000"/>
                  <a:gd name="connsiteX210" fmla="*/ 602836 w 1440493"/>
                  <a:gd name="connsiteY210" fmla="*/ 308606 h 1440000"/>
                  <a:gd name="connsiteX211" fmla="*/ 677815 w 1440493"/>
                  <a:gd name="connsiteY211" fmla="*/ 233627 h 1440000"/>
                  <a:gd name="connsiteX212" fmla="*/ 677815 w 1440493"/>
                  <a:gd name="connsiteY212" fmla="*/ 565491 h 1440000"/>
                  <a:gd name="connsiteX213" fmla="*/ 719478 w 1440493"/>
                  <a:gd name="connsiteY213" fmla="*/ 607154 h 1440000"/>
                  <a:gd name="connsiteX214" fmla="*/ 719478 w 1440493"/>
                  <a:gd name="connsiteY214" fmla="*/ 607155 h 1440000"/>
                  <a:gd name="connsiteX215" fmla="*/ 761141 w 1440493"/>
                  <a:gd name="connsiteY215" fmla="*/ 565491 h 1440000"/>
                  <a:gd name="connsiteX216" fmla="*/ 761141 w 1440493"/>
                  <a:gd name="connsiteY216" fmla="*/ 232091 h 1440000"/>
                  <a:gd name="connsiteX217" fmla="*/ 837656 w 1440493"/>
                  <a:gd name="connsiteY217" fmla="*/ 308607 h 1440000"/>
                  <a:gd name="connsiteX218" fmla="*/ 905302 w 1440493"/>
                  <a:gd name="connsiteY218" fmla="*/ 308607 h 1440000"/>
                  <a:gd name="connsiteX219" fmla="*/ 919312 w 1440493"/>
                  <a:gd name="connsiteY219" fmla="*/ 274784 h 1440000"/>
                  <a:gd name="connsiteX220" fmla="*/ 905302 w 1440493"/>
                  <a:gd name="connsiteY220" fmla="*/ 240961 h 1440000"/>
                  <a:gd name="connsiteX221" fmla="*/ 720406 w 1440493"/>
                  <a:gd name="connsiteY221" fmla="*/ 56065 h 1440000"/>
                  <a:gd name="connsiteX222" fmla="*/ 720246 w 1440493"/>
                  <a:gd name="connsiteY222" fmla="*/ 56225 h 1440000"/>
                  <a:gd name="connsiteX223" fmla="*/ 0 w 1440493"/>
                  <a:gd name="connsiteY223" fmla="*/ 0 h 1440000"/>
                  <a:gd name="connsiteX224" fmla="*/ 1440493 w 1440493"/>
                  <a:gd name="connsiteY224" fmla="*/ 0 h 1440000"/>
                  <a:gd name="connsiteX225" fmla="*/ 1440493 w 1440493"/>
                  <a:gd name="connsiteY225" fmla="*/ 1440000 h 1440000"/>
                  <a:gd name="connsiteX226" fmla="*/ 0 w 1440493"/>
                  <a:gd name="connsiteY226" fmla="*/ 1440000 h 14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</a:cxnLst>
                <a:rect l="l" t="t" r="r" b="b"/>
                <a:pathLst>
                  <a:path w="1440493" h="1440000">
                    <a:moveTo>
                      <a:pt x="1101774" y="1174886"/>
                    </a:moveTo>
                    <a:cubicBezTo>
                      <a:pt x="1129806" y="1174886"/>
                      <a:pt x="1152530" y="1197610"/>
                      <a:pt x="1152530" y="1225642"/>
                    </a:cubicBezTo>
                    <a:lnTo>
                      <a:pt x="1152874" y="1225642"/>
                    </a:lnTo>
                    <a:cubicBezTo>
                      <a:pt x="1152874" y="1239658"/>
                      <a:pt x="1155715" y="1253010"/>
                      <a:pt x="1160851" y="1265155"/>
                    </a:cubicBezTo>
                    <a:lnTo>
                      <a:pt x="1162643" y="1267812"/>
                    </a:lnTo>
                    <a:lnTo>
                      <a:pt x="1153896" y="1280137"/>
                    </a:lnTo>
                    <a:cubicBezTo>
                      <a:pt x="1140076" y="1293355"/>
                      <a:pt x="1121258" y="1301348"/>
                      <a:pt x="1100655" y="1301042"/>
                    </a:cubicBezTo>
                    <a:cubicBezTo>
                      <a:pt x="1080052" y="1300736"/>
                      <a:pt x="1061480" y="1292189"/>
                      <a:pt x="1048058" y="1278567"/>
                    </a:cubicBezTo>
                    <a:lnTo>
                      <a:pt x="1040901" y="1267819"/>
                    </a:lnTo>
                    <a:lnTo>
                      <a:pt x="1042697" y="1265155"/>
                    </a:lnTo>
                    <a:cubicBezTo>
                      <a:pt x="1047834" y="1253010"/>
                      <a:pt x="1050674" y="1239658"/>
                      <a:pt x="1050674" y="1225642"/>
                    </a:cubicBezTo>
                    <a:lnTo>
                      <a:pt x="1051018" y="1225642"/>
                    </a:lnTo>
                    <a:cubicBezTo>
                      <a:pt x="1051018" y="1197610"/>
                      <a:pt x="1073742" y="1174886"/>
                      <a:pt x="1101774" y="1174886"/>
                    </a:cubicBezTo>
                    <a:close/>
                    <a:moveTo>
                      <a:pt x="796552" y="1174886"/>
                    </a:moveTo>
                    <a:cubicBezTo>
                      <a:pt x="824584" y="1174886"/>
                      <a:pt x="847308" y="1197610"/>
                      <a:pt x="847308" y="1225642"/>
                    </a:cubicBezTo>
                    <a:lnTo>
                      <a:pt x="847652" y="1225642"/>
                    </a:lnTo>
                    <a:cubicBezTo>
                      <a:pt x="847652" y="1239658"/>
                      <a:pt x="850493" y="1253010"/>
                      <a:pt x="855629" y="1265155"/>
                    </a:cubicBezTo>
                    <a:lnTo>
                      <a:pt x="857421" y="1267812"/>
                    </a:lnTo>
                    <a:lnTo>
                      <a:pt x="848674" y="1280137"/>
                    </a:lnTo>
                    <a:cubicBezTo>
                      <a:pt x="834854" y="1293355"/>
                      <a:pt x="816036" y="1301348"/>
                      <a:pt x="795433" y="1301042"/>
                    </a:cubicBezTo>
                    <a:cubicBezTo>
                      <a:pt x="774830" y="1300736"/>
                      <a:pt x="756258" y="1292189"/>
                      <a:pt x="742836" y="1278567"/>
                    </a:cubicBezTo>
                    <a:lnTo>
                      <a:pt x="735678" y="1267818"/>
                    </a:lnTo>
                    <a:lnTo>
                      <a:pt x="737474" y="1265155"/>
                    </a:lnTo>
                    <a:cubicBezTo>
                      <a:pt x="742611" y="1253010"/>
                      <a:pt x="745451" y="1239658"/>
                      <a:pt x="745451" y="1225642"/>
                    </a:cubicBezTo>
                    <a:lnTo>
                      <a:pt x="745796" y="1225642"/>
                    </a:lnTo>
                    <a:cubicBezTo>
                      <a:pt x="745796" y="1197610"/>
                      <a:pt x="768520" y="1174886"/>
                      <a:pt x="796552" y="1174886"/>
                    </a:cubicBezTo>
                    <a:close/>
                    <a:moveTo>
                      <a:pt x="491329" y="1174886"/>
                    </a:moveTo>
                    <a:cubicBezTo>
                      <a:pt x="519361" y="1174886"/>
                      <a:pt x="542085" y="1197610"/>
                      <a:pt x="542085" y="1225642"/>
                    </a:cubicBezTo>
                    <a:lnTo>
                      <a:pt x="542429" y="1225642"/>
                    </a:lnTo>
                    <a:cubicBezTo>
                      <a:pt x="542429" y="1239658"/>
                      <a:pt x="545270" y="1253010"/>
                      <a:pt x="550406" y="1265155"/>
                    </a:cubicBezTo>
                    <a:lnTo>
                      <a:pt x="552198" y="1267812"/>
                    </a:lnTo>
                    <a:lnTo>
                      <a:pt x="543451" y="1280137"/>
                    </a:lnTo>
                    <a:cubicBezTo>
                      <a:pt x="529631" y="1293355"/>
                      <a:pt x="510813" y="1301348"/>
                      <a:pt x="490210" y="1301042"/>
                    </a:cubicBezTo>
                    <a:cubicBezTo>
                      <a:pt x="469607" y="1300736"/>
                      <a:pt x="451035" y="1292189"/>
                      <a:pt x="437613" y="1278567"/>
                    </a:cubicBezTo>
                    <a:lnTo>
                      <a:pt x="430456" y="1267819"/>
                    </a:lnTo>
                    <a:lnTo>
                      <a:pt x="432252" y="1265155"/>
                    </a:lnTo>
                    <a:cubicBezTo>
                      <a:pt x="437389" y="1253010"/>
                      <a:pt x="440229" y="1239658"/>
                      <a:pt x="440229" y="1225642"/>
                    </a:cubicBezTo>
                    <a:lnTo>
                      <a:pt x="440573" y="1225642"/>
                    </a:lnTo>
                    <a:cubicBezTo>
                      <a:pt x="440573" y="1197610"/>
                      <a:pt x="463297" y="1174886"/>
                      <a:pt x="491329" y="1174886"/>
                    </a:cubicBezTo>
                    <a:close/>
                    <a:moveTo>
                      <a:pt x="186107" y="1174886"/>
                    </a:moveTo>
                    <a:cubicBezTo>
                      <a:pt x="214139" y="1174886"/>
                      <a:pt x="236863" y="1197610"/>
                      <a:pt x="236863" y="1225642"/>
                    </a:cubicBezTo>
                    <a:lnTo>
                      <a:pt x="237207" y="1225642"/>
                    </a:lnTo>
                    <a:cubicBezTo>
                      <a:pt x="237207" y="1239658"/>
                      <a:pt x="240048" y="1253010"/>
                      <a:pt x="245184" y="1265155"/>
                    </a:cubicBezTo>
                    <a:lnTo>
                      <a:pt x="246976" y="1267812"/>
                    </a:lnTo>
                    <a:lnTo>
                      <a:pt x="238229" y="1280137"/>
                    </a:lnTo>
                    <a:cubicBezTo>
                      <a:pt x="224409" y="1293355"/>
                      <a:pt x="205591" y="1301348"/>
                      <a:pt x="184988" y="1301042"/>
                    </a:cubicBezTo>
                    <a:cubicBezTo>
                      <a:pt x="143782" y="1300430"/>
                      <a:pt x="110699" y="1266853"/>
                      <a:pt x="110699" y="1225642"/>
                    </a:cubicBezTo>
                    <a:lnTo>
                      <a:pt x="135351" y="1225642"/>
                    </a:lnTo>
                    <a:cubicBezTo>
                      <a:pt x="135351" y="1197610"/>
                      <a:pt x="158075" y="1174886"/>
                      <a:pt x="186107" y="1174886"/>
                    </a:cubicBezTo>
                    <a:close/>
                    <a:moveTo>
                      <a:pt x="948044" y="1150242"/>
                    </a:moveTo>
                    <a:cubicBezTo>
                      <a:pt x="968647" y="1149937"/>
                      <a:pt x="987465" y="1157929"/>
                      <a:pt x="1001285" y="1171147"/>
                    </a:cubicBezTo>
                    <a:lnTo>
                      <a:pt x="1010032" y="1183472"/>
                    </a:lnTo>
                    <a:lnTo>
                      <a:pt x="1008240" y="1186129"/>
                    </a:lnTo>
                    <a:cubicBezTo>
                      <a:pt x="1003104" y="1198274"/>
                      <a:pt x="1000263" y="1211626"/>
                      <a:pt x="1000263" y="1225642"/>
                    </a:cubicBezTo>
                    <a:lnTo>
                      <a:pt x="999919" y="1225642"/>
                    </a:lnTo>
                    <a:cubicBezTo>
                      <a:pt x="999919" y="1253674"/>
                      <a:pt x="977195" y="1276398"/>
                      <a:pt x="949163" y="1276398"/>
                    </a:cubicBezTo>
                    <a:cubicBezTo>
                      <a:pt x="921131" y="1276398"/>
                      <a:pt x="898407" y="1253674"/>
                      <a:pt x="898407" y="1225642"/>
                    </a:cubicBezTo>
                    <a:lnTo>
                      <a:pt x="898063" y="1225642"/>
                    </a:lnTo>
                    <a:cubicBezTo>
                      <a:pt x="898063" y="1211626"/>
                      <a:pt x="895223" y="1198274"/>
                      <a:pt x="890086" y="1186129"/>
                    </a:cubicBezTo>
                    <a:lnTo>
                      <a:pt x="888290" y="1183465"/>
                    </a:lnTo>
                    <a:lnTo>
                      <a:pt x="895447" y="1172718"/>
                    </a:lnTo>
                    <a:cubicBezTo>
                      <a:pt x="908869" y="1159095"/>
                      <a:pt x="927441" y="1150548"/>
                      <a:pt x="948044" y="1150242"/>
                    </a:cubicBezTo>
                    <a:close/>
                    <a:moveTo>
                      <a:pt x="642821" y="1150242"/>
                    </a:moveTo>
                    <a:cubicBezTo>
                      <a:pt x="663424" y="1149937"/>
                      <a:pt x="682242" y="1157929"/>
                      <a:pt x="696062" y="1171147"/>
                    </a:cubicBezTo>
                    <a:lnTo>
                      <a:pt x="704809" y="1183473"/>
                    </a:lnTo>
                    <a:lnTo>
                      <a:pt x="703018" y="1186129"/>
                    </a:lnTo>
                    <a:cubicBezTo>
                      <a:pt x="697882" y="1198274"/>
                      <a:pt x="695041" y="1211626"/>
                      <a:pt x="695041" y="1225642"/>
                    </a:cubicBezTo>
                    <a:lnTo>
                      <a:pt x="694696" y="1225642"/>
                    </a:lnTo>
                    <a:cubicBezTo>
                      <a:pt x="694696" y="1253674"/>
                      <a:pt x="671972" y="1276398"/>
                      <a:pt x="643940" y="1276398"/>
                    </a:cubicBezTo>
                    <a:cubicBezTo>
                      <a:pt x="615908" y="1276398"/>
                      <a:pt x="593184" y="1253674"/>
                      <a:pt x="593184" y="1225642"/>
                    </a:cubicBezTo>
                    <a:lnTo>
                      <a:pt x="592840" y="1225642"/>
                    </a:lnTo>
                    <a:cubicBezTo>
                      <a:pt x="592840" y="1211626"/>
                      <a:pt x="590000" y="1198274"/>
                      <a:pt x="584863" y="1186129"/>
                    </a:cubicBezTo>
                    <a:lnTo>
                      <a:pt x="583067" y="1183465"/>
                    </a:lnTo>
                    <a:lnTo>
                      <a:pt x="590224" y="1172718"/>
                    </a:lnTo>
                    <a:cubicBezTo>
                      <a:pt x="603646" y="1159095"/>
                      <a:pt x="622218" y="1150548"/>
                      <a:pt x="642821" y="1150242"/>
                    </a:cubicBezTo>
                    <a:close/>
                    <a:moveTo>
                      <a:pt x="337599" y="1150242"/>
                    </a:moveTo>
                    <a:cubicBezTo>
                      <a:pt x="358202" y="1149937"/>
                      <a:pt x="377020" y="1157929"/>
                      <a:pt x="390840" y="1171147"/>
                    </a:cubicBezTo>
                    <a:lnTo>
                      <a:pt x="399587" y="1183472"/>
                    </a:lnTo>
                    <a:lnTo>
                      <a:pt x="397795" y="1186129"/>
                    </a:lnTo>
                    <a:cubicBezTo>
                      <a:pt x="392659" y="1198274"/>
                      <a:pt x="389818" y="1211626"/>
                      <a:pt x="389818" y="1225642"/>
                    </a:cubicBezTo>
                    <a:lnTo>
                      <a:pt x="389474" y="1225642"/>
                    </a:lnTo>
                    <a:cubicBezTo>
                      <a:pt x="389474" y="1253674"/>
                      <a:pt x="366750" y="1276398"/>
                      <a:pt x="338718" y="1276398"/>
                    </a:cubicBezTo>
                    <a:cubicBezTo>
                      <a:pt x="310686" y="1276398"/>
                      <a:pt x="287962" y="1253674"/>
                      <a:pt x="287962" y="1225642"/>
                    </a:cubicBezTo>
                    <a:lnTo>
                      <a:pt x="287618" y="1225642"/>
                    </a:lnTo>
                    <a:cubicBezTo>
                      <a:pt x="287618" y="1211626"/>
                      <a:pt x="284778" y="1198274"/>
                      <a:pt x="279641" y="1186129"/>
                    </a:cubicBezTo>
                    <a:lnTo>
                      <a:pt x="277845" y="1183465"/>
                    </a:lnTo>
                    <a:lnTo>
                      <a:pt x="285002" y="1172718"/>
                    </a:lnTo>
                    <a:cubicBezTo>
                      <a:pt x="298424" y="1159095"/>
                      <a:pt x="316996" y="1150548"/>
                      <a:pt x="337599" y="1150242"/>
                    </a:cubicBezTo>
                    <a:close/>
                    <a:moveTo>
                      <a:pt x="186107" y="1124131"/>
                    </a:moveTo>
                    <a:cubicBezTo>
                      <a:pt x="130044" y="1124131"/>
                      <a:pt x="84596" y="1169579"/>
                      <a:pt x="84596" y="1225642"/>
                    </a:cubicBezTo>
                    <a:cubicBezTo>
                      <a:pt x="84596" y="1281117"/>
                      <a:pt x="129131" y="1326318"/>
                      <a:pt x="184600" y="1327142"/>
                    </a:cubicBezTo>
                    <a:cubicBezTo>
                      <a:pt x="212335" y="1327554"/>
                      <a:pt x="237666" y="1316795"/>
                      <a:pt x="256270" y="1299001"/>
                    </a:cubicBezTo>
                    <a:lnTo>
                      <a:pt x="262288" y="1290522"/>
                    </a:lnTo>
                    <a:lnTo>
                      <a:pt x="266939" y="1297421"/>
                    </a:lnTo>
                    <a:cubicBezTo>
                      <a:pt x="285309" y="1315791"/>
                      <a:pt x="310687" y="1327153"/>
                      <a:pt x="338718" y="1327153"/>
                    </a:cubicBezTo>
                    <a:cubicBezTo>
                      <a:pt x="366750" y="1327153"/>
                      <a:pt x="392127" y="1315791"/>
                      <a:pt x="410497" y="1297421"/>
                    </a:cubicBezTo>
                    <a:lnTo>
                      <a:pt x="414964" y="1290797"/>
                    </a:lnTo>
                    <a:lnTo>
                      <a:pt x="419019" y="1296886"/>
                    </a:lnTo>
                    <a:cubicBezTo>
                      <a:pt x="437087" y="1315224"/>
                      <a:pt x="462088" y="1326730"/>
                      <a:pt x="489822" y="1327142"/>
                    </a:cubicBezTo>
                    <a:cubicBezTo>
                      <a:pt x="517557" y="1327554"/>
                      <a:pt x="542888" y="1316795"/>
                      <a:pt x="561492" y="1299001"/>
                    </a:cubicBezTo>
                    <a:lnTo>
                      <a:pt x="567510" y="1290522"/>
                    </a:lnTo>
                    <a:lnTo>
                      <a:pt x="572161" y="1297421"/>
                    </a:lnTo>
                    <a:cubicBezTo>
                      <a:pt x="590531" y="1315791"/>
                      <a:pt x="615909" y="1327153"/>
                      <a:pt x="643940" y="1327153"/>
                    </a:cubicBezTo>
                    <a:cubicBezTo>
                      <a:pt x="671972" y="1327153"/>
                      <a:pt x="697349" y="1315791"/>
                      <a:pt x="715719" y="1297421"/>
                    </a:cubicBezTo>
                    <a:lnTo>
                      <a:pt x="720186" y="1290796"/>
                    </a:lnTo>
                    <a:lnTo>
                      <a:pt x="724242" y="1296886"/>
                    </a:lnTo>
                    <a:cubicBezTo>
                      <a:pt x="742310" y="1315224"/>
                      <a:pt x="767311" y="1326730"/>
                      <a:pt x="795045" y="1327142"/>
                    </a:cubicBezTo>
                    <a:cubicBezTo>
                      <a:pt x="822780" y="1327554"/>
                      <a:pt x="848111" y="1316795"/>
                      <a:pt x="866715" y="1299001"/>
                    </a:cubicBezTo>
                    <a:lnTo>
                      <a:pt x="872733" y="1290522"/>
                    </a:lnTo>
                    <a:lnTo>
                      <a:pt x="877384" y="1297421"/>
                    </a:lnTo>
                    <a:cubicBezTo>
                      <a:pt x="895754" y="1315791"/>
                      <a:pt x="921132" y="1327153"/>
                      <a:pt x="949163" y="1327153"/>
                    </a:cubicBezTo>
                    <a:cubicBezTo>
                      <a:pt x="977195" y="1327153"/>
                      <a:pt x="1002572" y="1315791"/>
                      <a:pt x="1020942" y="1297421"/>
                    </a:cubicBezTo>
                    <a:lnTo>
                      <a:pt x="1025409" y="1290797"/>
                    </a:lnTo>
                    <a:lnTo>
                      <a:pt x="1029464" y="1296886"/>
                    </a:lnTo>
                    <a:cubicBezTo>
                      <a:pt x="1047532" y="1315224"/>
                      <a:pt x="1072533" y="1326730"/>
                      <a:pt x="1100267" y="1327142"/>
                    </a:cubicBezTo>
                    <a:cubicBezTo>
                      <a:pt x="1128002" y="1327554"/>
                      <a:pt x="1153333" y="1316795"/>
                      <a:pt x="1171937" y="1299001"/>
                    </a:cubicBezTo>
                    <a:lnTo>
                      <a:pt x="1177955" y="1290522"/>
                    </a:lnTo>
                    <a:lnTo>
                      <a:pt x="1182606" y="1297421"/>
                    </a:lnTo>
                    <a:cubicBezTo>
                      <a:pt x="1200976" y="1315791"/>
                      <a:pt x="1226354" y="1327153"/>
                      <a:pt x="1254385" y="1327153"/>
                    </a:cubicBezTo>
                    <a:cubicBezTo>
                      <a:pt x="1310448" y="1327153"/>
                      <a:pt x="1355896" y="1281705"/>
                      <a:pt x="1355896" y="1225642"/>
                    </a:cubicBezTo>
                    <a:lnTo>
                      <a:pt x="1305141" y="1225642"/>
                    </a:lnTo>
                    <a:cubicBezTo>
                      <a:pt x="1305141" y="1253674"/>
                      <a:pt x="1282417" y="1276398"/>
                      <a:pt x="1254385" y="1276398"/>
                    </a:cubicBezTo>
                    <a:cubicBezTo>
                      <a:pt x="1226353" y="1276398"/>
                      <a:pt x="1203629" y="1253674"/>
                      <a:pt x="1203629" y="1225642"/>
                    </a:cubicBezTo>
                    <a:lnTo>
                      <a:pt x="1203285" y="1225642"/>
                    </a:lnTo>
                    <a:cubicBezTo>
                      <a:pt x="1203285" y="1211626"/>
                      <a:pt x="1200445" y="1198274"/>
                      <a:pt x="1195308" y="1186129"/>
                    </a:cubicBezTo>
                    <a:lnTo>
                      <a:pt x="1193512" y="1183465"/>
                    </a:lnTo>
                    <a:lnTo>
                      <a:pt x="1200669" y="1172718"/>
                    </a:lnTo>
                    <a:cubicBezTo>
                      <a:pt x="1214091" y="1159095"/>
                      <a:pt x="1232663" y="1150548"/>
                      <a:pt x="1253266" y="1150242"/>
                    </a:cubicBezTo>
                    <a:cubicBezTo>
                      <a:pt x="1294472" y="1149631"/>
                      <a:pt x="1328537" y="1182212"/>
                      <a:pt x="1329760" y="1223404"/>
                    </a:cubicBezTo>
                    <a:lnTo>
                      <a:pt x="1355851" y="1222629"/>
                    </a:lnTo>
                    <a:cubicBezTo>
                      <a:pt x="1354204" y="1167178"/>
                      <a:pt x="1308347" y="1123319"/>
                      <a:pt x="1252878" y="1124142"/>
                    </a:cubicBezTo>
                    <a:cubicBezTo>
                      <a:pt x="1225144" y="1124554"/>
                      <a:pt x="1200143" y="1136060"/>
                      <a:pt x="1182075" y="1154398"/>
                    </a:cubicBezTo>
                    <a:lnTo>
                      <a:pt x="1178020" y="1160488"/>
                    </a:lnTo>
                    <a:lnTo>
                      <a:pt x="1173553" y="1153863"/>
                    </a:lnTo>
                    <a:cubicBezTo>
                      <a:pt x="1155183" y="1135493"/>
                      <a:pt x="1129806" y="1124131"/>
                      <a:pt x="1101774" y="1124131"/>
                    </a:cubicBezTo>
                    <a:cubicBezTo>
                      <a:pt x="1073743" y="1124131"/>
                      <a:pt x="1048365" y="1135493"/>
                      <a:pt x="1029995" y="1153863"/>
                    </a:cubicBezTo>
                    <a:lnTo>
                      <a:pt x="1025344" y="1160762"/>
                    </a:lnTo>
                    <a:lnTo>
                      <a:pt x="1019326" y="1152283"/>
                    </a:lnTo>
                    <a:cubicBezTo>
                      <a:pt x="1000722" y="1134490"/>
                      <a:pt x="975391" y="1123731"/>
                      <a:pt x="947656" y="1124142"/>
                    </a:cubicBezTo>
                    <a:cubicBezTo>
                      <a:pt x="919922" y="1124554"/>
                      <a:pt x="894921" y="1136060"/>
                      <a:pt x="876853" y="1154398"/>
                    </a:cubicBezTo>
                    <a:lnTo>
                      <a:pt x="872798" y="1160488"/>
                    </a:lnTo>
                    <a:lnTo>
                      <a:pt x="868331" y="1153863"/>
                    </a:lnTo>
                    <a:cubicBezTo>
                      <a:pt x="849961" y="1135493"/>
                      <a:pt x="824584" y="1124131"/>
                      <a:pt x="796552" y="1124131"/>
                    </a:cubicBezTo>
                    <a:cubicBezTo>
                      <a:pt x="768521" y="1124131"/>
                      <a:pt x="743143" y="1135493"/>
                      <a:pt x="724773" y="1153863"/>
                    </a:cubicBezTo>
                    <a:lnTo>
                      <a:pt x="720121" y="1160763"/>
                    </a:lnTo>
                    <a:lnTo>
                      <a:pt x="714103" y="1152283"/>
                    </a:lnTo>
                    <a:cubicBezTo>
                      <a:pt x="695499" y="1134490"/>
                      <a:pt x="670168" y="1123731"/>
                      <a:pt x="642433" y="1124142"/>
                    </a:cubicBezTo>
                    <a:cubicBezTo>
                      <a:pt x="614699" y="1124554"/>
                      <a:pt x="589698" y="1136060"/>
                      <a:pt x="571630" y="1154398"/>
                    </a:cubicBezTo>
                    <a:lnTo>
                      <a:pt x="567575" y="1160488"/>
                    </a:lnTo>
                    <a:lnTo>
                      <a:pt x="563108" y="1153863"/>
                    </a:lnTo>
                    <a:cubicBezTo>
                      <a:pt x="544738" y="1135493"/>
                      <a:pt x="519361" y="1124131"/>
                      <a:pt x="491329" y="1124131"/>
                    </a:cubicBezTo>
                    <a:cubicBezTo>
                      <a:pt x="463298" y="1124131"/>
                      <a:pt x="437920" y="1135493"/>
                      <a:pt x="419550" y="1153863"/>
                    </a:cubicBezTo>
                    <a:lnTo>
                      <a:pt x="414899" y="1160762"/>
                    </a:lnTo>
                    <a:lnTo>
                      <a:pt x="408881" y="1152283"/>
                    </a:lnTo>
                    <a:cubicBezTo>
                      <a:pt x="390277" y="1134490"/>
                      <a:pt x="364946" y="1123731"/>
                      <a:pt x="337211" y="1124142"/>
                    </a:cubicBezTo>
                    <a:cubicBezTo>
                      <a:pt x="309477" y="1124554"/>
                      <a:pt x="284476" y="1136060"/>
                      <a:pt x="266408" y="1154398"/>
                    </a:cubicBezTo>
                    <a:lnTo>
                      <a:pt x="262353" y="1160488"/>
                    </a:lnTo>
                    <a:lnTo>
                      <a:pt x="257886" y="1153863"/>
                    </a:lnTo>
                    <a:cubicBezTo>
                      <a:pt x="239516" y="1135493"/>
                      <a:pt x="214139" y="1124131"/>
                      <a:pt x="186107" y="1124131"/>
                    </a:cubicBezTo>
                    <a:close/>
                    <a:moveTo>
                      <a:pt x="725458" y="642022"/>
                    </a:moveTo>
                    <a:lnTo>
                      <a:pt x="591694" y="775786"/>
                    </a:lnTo>
                    <a:cubicBezTo>
                      <a:pt x="578180" y="789300"/>
                      <a:pt x="578180" y="811211"/>
                      <a:pt x="591694" y="824725"/>
                    </a:cubicBezTo>
                    <a:cubicBezTo>
                      <a:pt x="605208" y="838239"/>
                      <a:pt x="627119" y="838239"/>
                      <a:pt x="640633" y="824725"/>
                    </a:cubicBezTo>
                    <a:lnTo>
                      <a:pt x="694877" y="770480"/>
                    </a:lnTo>
                    <a:lnTo>
                      <a:pt x="694877" y="1010570"/>
                    </a:lnTo>
                    <a:cubicBezTo>
                      <a:pt x="694877" y="1027217"/>
                      <a:pt x="708372" y="1040711"/>
                      <a:pt x="725018" y="1040711"/>
                    </a:cubicBezTo>
                    <a:lnTo>
                      <a:pt x="725018" y="1040712"/>
                    </a:lnTo>
                    <a:cubicBezTo>
                      <a:pt x="741665" y="1040712"/>
                      <a:pt x="755160" y="1027217"/>
                      <a:pt x="755160" y="1010570"/>
                    </a:cubicBezTo>
                    <a:lnTo>
                      <a:pt x="755160" y="769369"/>
                    </a:lnTo>
                    <a:lnTo>
                      <a:pt x="810515" y="824725"/>
                    </a:lnTo>
                    <a:cubicBezTo>
                      <a:pt x="824029" y="838239"/>
                      <a:pt x="845940" y="838239"/>
                      <a:pt x="859454" y="824725"/>
                    </a:cubicBezTo>
                    <a:cubicBezTo>
                      <a:pt x="866211" y="817968"/>
                      <a:pt x="869590" y="809112"/>
                      <a:pt x="869590" y="800255"/>
                    </a:cubicBezTo>
                    <a:cubicBezTo>
                      <a:pt x="869590" y="791399"/>
                      <a:pt x="866211" y="782543"/>
                      <a:pt x="859454" y="775786"/>
                    </a:cubicBezTo>
                    <a:lnTo>
                      <a:pt x="725690" y="642022"/>
                    </a:lnTo>
                    <a:lnTo>
                      <a:pt x="725574" y="642138"/>
                    </a:lnTo>
                    <a:close/>
                    <a:moveTo>
                      <a:pt x="936833" y="579699"/>
                    </a:moveTo>
                    <a:lnTo>
                      <a:pt x="936833" y="579863"/>
                    </a:lnTo>
                    <a:lnTo>
                      <a:pt x="936669" y="579863"/>
                    </a:lnTo>
                    <a:lnTo>
                      <a:pt x="936669" y="769034"/>
                    </a:lnTo>
                    <a:cubicBezTo>
                      <a:pt x="936669" y="788145"/>
                      <a:pt x="952162" y="803638"/>
                      <a:pt x="971274" y="803639"/>
                    </a:cubicBezTo>
                    <a:cubicBezTo>
                      <a:pt x="990386" y="803639"/>
                      <a:pt x="1005879" y="788146"/>
                      <a:pt x="1005879" y="769034"/>
                    </a:cubicBezTo>
                    <a:lnTo>
                      <a:pt x="1005879" y="692321"/>
                    </a:lnTo>
                    <a:lnTo>
                      <a:pt x="1175648" y="862090"/>
                    </a:lnTo>
                    <a:cubicBezTo>
                      <a:pt x="1187419" y="873861"/>
                      <a:pt x="1206503" y="873861"/>
                      <a:pt x="1218274" y="862090"/>
                    </a:cubicBezTo>
                    <a:lnTo>
                      <a:pt x="1218274" y="862090"/>
                    </a:lnTo>
                    <a:cubicBezTo>
                      <a:pt x="1230045" y="850319"/>
                      <a:pt x="1230045" y="831234"/>
                      <a:pt x="1218274" y="819463"/>
                    </a:cubicBezTo>
                    <a:lnTo>
                      <a:pt x="1047720" y="648909"/>
                    </a:lnTo>
                    <a:lnTo>
                      <a:pt x="1126004" y="648909"/>
                    </a:lnTo>
                    <a:cubicBezTo>
                      <a:pt x="1145116" y="648909"/>
                      <a:pt x="1160609" y="633416"/>
                      <a:pt x="1160609" y="614304"/>
                    </a:cubicBezTo>
                    <a:cubicBezTo>
                      <a:pt x="1160609" y="604748"/>
                      <a:pt x="1156736" y="596097"/>
                      <a:pt x="1150473" y="589834"/>
                    </a:cubicBezTo>
                    <a:cubicBezTo>
                      <a:pt x="1144211" y="583572"/>
                      <a:pt x="1135560" y="579699"/>
                      <a:pt x="1126004" y="579699"/>
                    </a:cubicBezTo>
                    <a:close/>
                    <a:moveTo>
                      <a:pt x="534254" y="573055"/>
                    </a:moveTo>
                    <a:lnTo>
                      <a:pt x="345083" y="573055"/>
                    </a:lnTo>
                    <a:cubicBezTo>
                      <a:pt x="325971" y="573055"/>
                      <a:pt x="310478" y="588549"/>
                      <a:pt x="310478" y="607660"/>
                    </a:cubicBezTo>
                    <a:cubicBezTo>
                      <a:pt x="310478" y="626772"/>
                      <a:pt x="325971" y="642266"/>
                      <a:pt x="345083" y="642265"/>
                    </a:cubicBezTo>
                    <a:lnTo>
                      <a:pt x="421796" y="642265"/>
                    </a:lnTo>
                    <a:lnTo>
                      <a:pt x="252027" y="812034"/>
                    </a:lnTo>
                    <a:cubicBezTo>
                      <a:pt x="240256" y="823805"/>
                      <a:pt x="240256" y="842890"/>
                      <a:pt x="252027" y="854661"/>
                    </a:cubicBezTo>
                    <a:lnTo>
                      <a:pt x="252027" y="854661"/>
                    </a:lnTo>
                    <a:cubicBezTo>
                      <a:pt x="263798" y="866432"/>
                      <a:pt x="282883" y="866432"/>
                      <a:pt x="294653" y="854661"/>
                    </a:cubicBezTo>
                    <a:lnTo>
                      <a:pt x="465208" y="684106"/>
                    </a:lnTo>
                    <a:lnTo>
                      <a:pt x="465208" y="762391"/>
                    </a:lnTo>
                    <a:cubicBezTo>
                      <a:pt x="465208" y="781503"/>
                      <a:pt x="480701" y="796996"/>
                      <a:pt x="499813" y="796996"/>
                    </a:cubicBezTo>
                    <a:cubicBezTo>
                      <a:pt x="509369" y="796996"/>
                      <a:pt x="518020" y="793122"/>
                      <a:pt x="524282" y="786860"/>
                    </a:cubicBezTo>
                    <a:cubicBezTo>
                      <a:pt x="530545" y="780598"/>
                      <a:pt x="534418" y="771947"/>
                      <a:pt x="534418" y="762391"/>
                    </a:cubicBezTo>
                    <a:lnTo>
                      <a:pt x="534418" y="573219"/>
                    </a:lnTo>
                    <a:lnTo>
                      <a:pt x="534254" y="573220"/>
                    </a:lnTo>
                    <a:close/>
                    <a:moveTo>
                      <a:pt x="720085" y="56065"/>
                    </a:moveTo>
                    <a:lnTo>
                      <a:pt x="535190" y="240960"/>
                    </a:lnTo>
                    <a:cubicBezTo>
                      <a:pt x="516510" y="259640"/>
                      <a:pt x="516510" y="289926"/>
                      <a:pt x="535190" y="308606"/>
                    </a:cubicBezTo>
                    <a:cubicBezTo>
                      <a:pt x="553870" y="327286"/>
                      <a:pt x="584156" y="327286"/>
                      <a:pt x="602836" y="308606"/>
                    </a:cubicBezTo>
                    <a:lnTo>
                      <a:pt x="677815" y="233627"/>
                    </a:lnTo>
                    <a:lnTo>
                      <a:pt x="677815" y="565491"/>
                    </a:lnTo>
                    <a:cubicBezTo>
                      <a:pt x="677815" y="588501"/>
                      <a:pt x="696468" y="607154"/>
                      <a:pt x="719478" y="607154"/>
                    </a:cubicBezTo>
                    <a:lnTo>
                      <a:pt x="719478" y="607155"/>
                    </a:lnTo>
                    <a:cubicBezTo>
                      <a:pt x="742488" y="607155"/>
                      <a:pt x="761141" y="588501"/>
                      <a:pt x="761141" y="565491"/>
                    </a:cubicBezTo>
                    <a:lnTo>
                      <a:pt x="761141" y="232091"/>
                    </a:lnTo>
                    <a:lnTo>
                      <a:pt x="837656" y="308607"/>
                    </a:lnTo>
                    <a:cubicBezTo>
                      <a:pt x="856336" y="327287"/>
                      <a:pt x="886622" y="327287"/>
                      <a:pt x="905302" y="308607"/>
                    </a:cubicBezTo>
                    <a:cubicBezTo>
                      <a:pt x="914642" y="299267"/>
                      <a:pt x="919312" y="287025"/>
                      <a:pt x="919312" y="274784"/>
                    </a:cubicBezTo>
                    <a:cubicBezTo>
                      <a:pt x="919312" y="262542"/>
                      <a:pt x="914642" y="250301"/>
                      <a:pt x="905302" y="240961"/>
                    </a:cubicBezTo>
                    <a:lnTo>
                      <a:pt x="720406" y="56065"/>
                    </a:lnTo>
                    <a:lnTo>
                      <a:pt x="720246" y="56225"/>
                    </a:lnTo>
                    <a:close/>
                    <a:moveTo>
                      <a:pt x="0" y="0"/>
                    </a:moveTo>
                    <a:lnTo>
                      <a:pt x="1440493" y="0"/>
                    </a:lnTo>
                    <a:lnTo>
                      <a:pt x="1440493" y="1440000"/>
                    </a:lnTo>
                    <a:lnTo>
                      <a:pt x="0" y="1440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46" name="Text Box 8"/>
            <p:cNvSpPr txBox="1">
              <a:spLocks noChangeArrowheads="1"/>
            </p:cNvSpPr>
            <p:nvPr/>
          </p:nvSpPr>
          <p:spPr bwMode="auto">
            <a:xfrm>
              <a:off x="5290867" y="3430116"/>
              <a:ext cx="150056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1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(SSID</a:t>
              </a:r>
              <a:r>
                <a:rPr lang="ja-JP" altLang="en-US" sz="1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：</a:t>
              </a:r>
              <a:r>
                <a:rPr lang="en-US" altLang="ja-JP" sz="1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WLAN)</a:t>
              </a:r>
              <a:endPara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pic>
          <p:nvPicPr>
            <p:cNvPr id="74" name="図 7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5773" y="3916079"/>
              <a:ext cx="507743" cy="507743"/>
            </a:xfrm>
            <a:prstGeom prst="rect">
              <a:avLst/>
            </a:prstGeom>
          </p:spPr>
        </p:pic>
        <p:grpSp>
          <p:nvGrpSpPr>
            <p:cNvPr id="75" name="グループ化 61"/>
            <p:cNvGrpSpPr>
              <a:grpSpLocks noChangeAspect="1"/>
            </p:cNvGrpSpPr>
            <p:nvPr/>
          </p:nvGrpSpPr>
          <p:grpSpPr>
            <a:xfrm>
              <a:off x="8039904" y="4058524"/>
              <a:ext cx="472258" cy="332998"/>
              <a:chOff x="498441" y="2210099"/>
              <a:chExt cx="472258" cy="332998"/>
            </a:xfrm>
          </p:grpSpPr>
          <p:sp>
            <p:nvSpPr>
              <p:cNvPr id="76" name="角丸四角形 75"/>
              <p:cNvSpPr/>
              <p:nvPr/>
            </p:nvSpPr>
            <p:spPr>
              <a:xfrm>
                <a:off x="567371" y="2214081"/>
                <a:ext cx="337382" cy="21975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grpSp>
            <p:nvGrpSpPr>
              <p:cNvPr id="77" name="Group 80"/>
              <p:cNvGrpSpPr>
                <a:grpSpLocks noChangeAspect="1"/>
              </p:cNvGrpSpPr>
              <p:nvPr/>
            </p:nvGrpSpPr>
            <p:grpSpPr bwMode="auto">
              <a:xfrm>
                <a:off x="498441" y="2210099"/>
                <a:ext cx="472258" cy="332998"/>
                <a:chOff x="0" y="0"/>
                <a:chExt cx="741" cy="478"/>
              </a:xfrm>
              <a:solidFill>
                <a:schemeClr val="tx1"/>
              </a:solidFill>
              <a:effectLst/>
            </p:grpSpPr>
            <p:sp>
              <p:nvSpPr>
                <p:cNvPr id="78" name="Freeform 81"/>
                <p:cNvSpPr>
                  <a:spLocks/>
                </p:cNvSpPr>
                <p:nvPr/>
              </p:nvSpPr>
              <p:spPr bwMode="auto">
                <a:xfrm>
                  <a:off x="0" y="344"/>
                  <a:ext cx="741" cy="134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2482 w 21600"/>
                    <a:gd name="T3" fmla="*/ 0 h 21600"/>
                    <a:gd name="T4" fmla="*/ 19210 w 21600"/>
                    <a:gd name="T5" fmla="*/ 0 h 21600"/>
                    <a:gd name="T6" fmla="*/ 21600 w 21600"/>
                    <a:gd name="T7" fmla="*/ 21600 h 21600"/>
                    <a:gd name="T8" fmla="*/ 0 w 21600"/>
                    <a:gd name="T9" fmla="*/ 21600 h 21600"/>
                    <a:gd name="T10" fmla="*/ 0 w 21600"/>
                    <a:gd name="T11" fmla="*/ 2160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2482" y="0"/>
                      </a:lnTo>
                      <a:lnTo>
                        <a:pt x="1921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grpFill/>
                <a:ln w="127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srgbClr val="0096D6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9" name="AutoShape 82"/>
                <p:cNvSpPr>
                  <a:spLocks/>
                </p:cNvSpPr>
                <p:nvPr/>
              </p:nvSpPr>
              <p:spPr bwMode="auto">
                <a:xfrm>
                  <a:off x="89" y="0"/>
                  <a:ext cx="567" cy="328"/>
                </a:xfrm>
                <a:custGeom>
                  <a:avLst/>
                  <a:gdLst>
                    <a:gd name="T0" fmla="*/ 284 w 21600"/>
                    <a:gd name="T1" fmla="*/ 164 h 21600"/>
                    <a:gd name="T2" fmla="*/ 0 60000 65536"/>
                    <a:gd name="T3" fmla="*/ 0 w 21600"/>
                    <a:gd name="T4" fmla="*/ 0 h 21600"/>
                    <a:gd name="T5" fmla="*/ 21600 w 21600"/>
                    <a:gd name="T6" fmla="*/ 21600 h 21600"/>
                  </a:gdLst>
                  <a:ahLst/>
                  <a:cxnLst>
                    <a:cxn ang="T2">
                      <a:pos x="T0" y="T1"/>
                    </a:cxn>
                  </a:cxnLst>
                  <a:rect l="T3" t="T4" r="T5" b="T6"/>
                  <a:pathLst>
                    <a:path w="21600" h="21600">
                      <a:moveTo>
                        <a:pt x="20179" y="0"/>
                      </a:moveTo>
                      <a:cubicBezTo>
                        <a:pt x="1421" y="0"/>
                        <a:pt x="1421" y="0"/>
                        <a:pt x="1421" y="0"/>
                      </a:cubicBezTo>
                      <a:cubicBezTo>
                        <a:pt x="568" y="0"/>
                        <a:pt x="0" y="1227"/>
                        <a:pt x="0" y="2455"/>
                      </a:cubicBezTo>
                      <a:cubicBezTo>
                        <a:pt x="0" y="21600"/>
                        <a:pt x="0" y="21600"/>
                        <a:pt x="0" y="21600"/>
                      </a:cubicBezTo>
                      <a:cubicBezTo>
                        <a:pt x="21600" y="21600"/>
                        <a:pt x="21600" y="21600"/>
                        <a:pt x="21600" y="21600"/>
                      </a:cubicBezTo>
                      <a:cubicBezTo>
                        <a:pt x="21600" y="2455"/>
                        <a:pt x="21600" y="2455"/>
                        <a:pt x="21600" y="2455"/>
                      </a:cubicBezTo>
                      <a:cubicBezTo>
                        <a:pt x="21600" y="1227"/>
                        <a:pt x="20889" y="0"/>
                        <a:pt x="20179" y="0"/>
                      </a:cubicBezTo>
                      <a:close/>
                      <a:moveTo>
                        <a:pt x="20463" y="17918"/>
                      </a:moveTo>
                      <a:cubicBezTo>
                        <a:pt x="20463" y="18900"/>
                        <a:pt x="19895" y="19636"/>
                        <a:pt x="19326" y="19636"/>
                      </a:cubicBezTo>
                      <a:cubicBezTo>
                        <a:pt x="2132" y="19636"/>
                        <a:pt x="2132" y="19636"/>
                        <a:pt x="2132" y="19636"/>
                      </a:cubicBezTo>
                      <a:cubicBezTo>
                        <a:pt x="1563" y="19636"/>
                        <a:pt x="1137" y="18900"/>
                        <a:pt x="1137" y="17918"/>
                      </a:cubicBezTo>
                      <a:cubicBezTo>
                        <a:pt x="1137" y="3927"/>
                        <a:pt x="1137" y="3927"/>
                        <a:pt x="1137" y="3927"/>
                      </a:cubicBezTo>
                      <a:cubicBezTo>
                        <a:pt x="1137" y="2945"/>
                        <a:pt x="1563" y="1964"/>
                        <a:pt x="2132" y="1964"/>
                      </a:cubicBezTo>
                      <a:cubicBezTo>
                        <a:pt x="19326" y="1964"/>
                        <a:pt x="19326" y="1964"/>
                        <a:pt x="19326" y="1964"/>
                      </a:cubicBezTo>
                      <a:cubicBezTo>
                        <a:pt x="19895" y="1964"/>
                        <a:pt x="20463" y="2945"/>
                        <a:pt x="20463" y="3927"/>
                      </a:cubicBezTo>
                      <a:lnTo>
                        <a:pt x="20463" y="17918"/>
                      </a:lnTo>
                      <a:close/>
                      <a:moveTo>
                        <a:pt x="20463" y="17918"/>
                      </a:moveTo>
                    </a:path>
                  </a:pathLst>
                </a:custGeom>
                <a:grpFill/>
                <a:ln w="127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srgbClr val="0096D6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</p:grpSp>
        <p:grpSp>
          <p:nvGrpSpPr>
            <p:cNvPr id="80" name="グループ化 30"/>
            <p:cNvGrpSpPr>
              <a:grpSpLocks noChangeAspect="1"/>
            </p:cNvGrpSpPr>
            <p:nvPr/>
          </p:nvGrpSpPr>
          <p:grpSpPr>
            <a:xfrm rot="1602201">
              <a:off x="7096454" y="3640092"/>
              <a:ext cx="950967" cy="118871"/>
              <a:chOff x="1092146" y="2164417"/>
              <a:chExt cx="6517328" cy="814666"/>
            </a:xfrm>
          </p:grpSpPr>
          <p:grpSp>
            <p:nvGrpSpPr>
              <p:cNvPr id="81" name="グループ化 31"/>
              <p:cNvGrpSpPr/>
              <p:nvPr/>
            </p:nvGrpSpPr>
            <p:grpSpPr>
              <a:xfrm>
                <a:off x="1092146" y="2164417"/>
                <a:ext cx="6517328" cy="814666"/>
                <a:chOff x="1092146" y="2164417"/>
                <a:chExt cx="6517328" cy="814666"/>
              </a:xfrm>
            </p:grpSpPr>
            <p:grpSp>
              <p:nvGrpSpPr>
                <p:cNvPr id="95" name="グループ化 45"/>
                <p:cNvGrpSpPr>
                  <a:grpSpLocks noChangeAspect="1"/>
                </p:cNvGrpSpPr>
                <p:nvPr/>
              </p:nvGrpSpPr>
              <p:grpSpPr>
                <a:xfrm>
                  <a:off x="1092146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105" name="円弧 104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06" name="円弧 105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96" name="グループ化 46"/>
                <p:cNvGrpSpPr>
                  <a:grpSpLocks noChangeAspect="1"/>
                </p:cNvGrpSpPr>
                <p:nvPr/>
              </p:nvGrpSpPr>
              <p:grpSpPr>
                <a:xfrm>
                  <a:off x="2721478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103" name="円弧 102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04" name="円弧 103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97" name="グループ化 47"/>
                <p:cNvGrpSpPr>
                  <a:grpSpLocks noChangeAspect="1"/>
                </p:cNvGrpSpPr>
                <p:nvPr/>
              </p:nvGrpSpPr>
              <p:grpSpPr>
                <a:xfrm>
                  <a:off x="4350810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101" name="円弧 100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02" name="円弧 101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98" name="グループ化 48"/>
                <p:cNvGrpSpPr>
                  <a:grpSpLocks noChangeAspect="1"/>
                </p:cNvGrpSpPr>
                <p:nvPr/>
              </p:nvGrpSpPr>
              <p:grpSpPr>
                <a:xfrm>
                  <a:off x="5980142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99" name="円弧 98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00" name="円弧 99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</p:grpSp>
          <p:grpSp>
            <p:nvGrpSpPr>
              <p:cNvPr id="82" name="グループ化 32"/>
              <p:cNvGrpSpPr/>
              <p:nvPr/>
            </p:nvGrpSpPr>
            <p:grpSpPr>
              <a:xfrm flipV="1">
                <a:off x="1092146" y="2164417"/>
                <a:ext cx="6517328" cy="814666"/>
                <a:chOff x="1092146" y="2164417"/>
                <a:chExt cx="6517328" cy="814666"/>
              </a:xfrm>
            </p:grpSpPr>
            <p:grpSp>
              <p:nvGrpSpPr>
                <p:cNvPr id="83" name="グループ化 33"/>
                <p:cNvGrpSpPr>
                  <a:grpSpLocks noChangeAspect="1"/>
                </p:cNvGrpSpPr>
                <p:nvPr/>
              </p:nvGrpSpPr>
              <p:grpSpPr>
                <a:xfrm>
                  <a:off x="1092146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93" name="円弧 92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4" name="円弧 93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84" name="グループ化 34"/>
                <p:cNvGrpSpPr>
                  <a:grpSpLocks noChangeAspect="1"/>
                </p:cNvGrpSpPr>
                <p:nvPr/>
              </p:nvGrpSpPr>
              <p:grpSpPr>
                <a:xfrm>
                  <a:off x="2721478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91" name="円弧 90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2" name="円弧 91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85" name="グループ化 35"/>
                <p:cNvGrpSpPr>
                  <a:grpSpLocks noChangeAspect="1"/>
                </p:cNvGrpSpPr>
                <p:nvPr/>
              </p:nvGrpSpPr>
              <p:grpSpPr>
                <a:xfrm>
                  <a:off x="4350810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89" name="円弧 88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0" name="円弧 89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86" name="グループ化 36"/>
                <p:cNvGrpSpPr>
                  <a:grpSpLocks noChangeAspect="1"/>
                </p:cNvGrpSpPr>
                <p:nvPr/>
              </p:nvGrpSpPr>
              <p:grpSpPr>
                <a:xfrm>
                  <a:off x="5980142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87" name="円弧 86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88" name="円弧 87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</p:grpSp>
        </p:grpSp>
        <p:sp>
          <p:nvSpPr>
            <p:cNvPr id="107" name="ストライプ矢印 106"/>
            <p:cNvSpPr/>
            <p:nvPr/>
          </p:nvSpPr>
          <p:spPr>
            <a:xfrm>
              <a:off x="7148982" y="3931267"/>
              <a:ext cx="729577" cy="400860"/>
            </a:xfrm>
            <a:prstGeom prst="stripedRightArrow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8" name="テキスト ボックス 107"/>
            <p:cNvSpPr txBox="1"/>
            <p:nvPr/>
          </p:nvSpPr>
          <p:spPr>
            <a:xfrm>
              <a:off x="7075365" y="4398969"/>
              <a:ext cx="21031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400" dirty="0" smtClean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ツールにより</a:t>
              </a:r>
              <a:r>
                <a:rPr kumimoji="1" lang="en-US" altLang="ja-JP" sz="1400" dirty="0" smtClean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SSID</a:t>
              </a:r>
              <a:r>
                <a:rPr kumimoji="1" lang="ja-JP" altLang="en-US" sz="1400" dirty="0" smtClean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を取得</a:t>
              </a:r>
              <a:endParaRPr kumimoji="1" lang="ja-JP" altLang="en-US" sz="1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10" name="下矢印 109"/>
          <p:cNvSpPr/>
          <p:nvPr/>
        </p:nvSpPr>
        <p:spPr>
          <a:xfrm>
            <a:off x="1958009" y="3362067"/>
            <a:ext cx="1470991" cy="244522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1" name="フローチャート: 代替処理 110"/>
          <p:cNvSpPr/>
          <p:nvPr/>
        </p:nvSpPr>
        <p:spPr>
          <a:xfrm>
            <a:off x="826994" y="3665875"/>
            <a:ext cx="3929652" cy="715089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ツールにより簡単に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SSID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を取得可能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SSID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の取得によりアクセス可能に</a:t>
            </a: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128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>
          <a:xfrm>
            <a:off x="149558" y="1983734"/>
            <a:ext cx="5030312" cy="2259089"/>
          </a:xfrm>
        </p:spPr>
        <p:txBody>
          <a:bodyPr/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MAC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フィルタリングによるセキュリティ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1"/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MAC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アドレスを認証キーとして認証サーバにてアクセスの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許可、拒否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を実施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MAC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 フィルタリング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87" name="図形グループ 86"/>
          <p:cNvGrpSpPr/>
          <p:nvPr/>
        </p:nvGrpSpPr>
        <p:grpSpPr>
          <a:xfrm>
            <a:off x="5156019" y="1619349"/>
            <a:ext cx="3844800" cy="2732400"/>
            <a:chOff x="5206380" y="1910695"/>
            <a:chExt cx="3844800" cy="2732400"/>
          </a:xfrm>
        </p:grpSpPr>
        <p:grpSp>
          <p:nvGrpSpPr>
            <p:cNvPr id="4" name="グループ化 66"/>
            <p:cNvGrpSpPr>
              <a:grpSpLocks noChangeAspect="1"/>
            </p:cNvGrpSpPr>
            <p:nvPr/>
          </p:nvGrpSpPr>
          <p:grpSpPr>
            <a:xfrm rot="5400000">
              <a:off x="6448201" y="3380554"/>
              <a:ext cx="950967" cy="118871"/>
              <a:chOff x="1092146" y="2164417"/>
              <a:chExt cx="6517328" cy="814666"/>
            </a:xfrm>
          </p:grpSpPr>
          <p:grpSp>
            <p:nvGrpSpPr>
              <p:cNvPr id="5" name="グループ化 67"/>
              <p:cNvGrpSpPr/>
              <p:nvPr/>
            </p:nvGrpSpPr>
            <p:grpSpPr>
              <a:xfrm>
                <a:off x="1092146" y="2164417"/>
                <a:ext cx="6517328" cy="814666"/>
                <a:chOff x="1092146" y="2164417"/>
                <a:chExt cx="6517328" cy="814666"/>
              </a:xfrm>
            </p:grpSpPr>
            <p:grpSp>
              <p:nvGrpSpPr>
                <p:cNvPr id="19" name="グループ化 81"/>
                <p:cNvGrpSpPr>
                  <a:grpSpLocks noChangeAspect="1"/>
                </p:cNvGrpSpPr>
                <p:nvPr/>
              </p:nvGrpSpPr>
              <p:grpSpPr>
                <a:xfrm>
                  <a:off x="1092146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29" name="円弧 28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30" name="円弧 29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20" name="グループ化 82"/>
                <p:cNvGrpSpPr>
                  <a:grpSpLocks noChangeAspect="1"/>
                </p:cNvGrpSpPr>
                <p:nvPr/>
              </p:nvGrpSpPr>
              <p:grpSpPr>
                <a:xfrm>
                  <a:off x="2721478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27" name="円弧 26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28" name="円弧 27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21" name="グループ化 83"/>
                <p:cNvGrpSpPr>
                  <a:grpSpLocks noChangeAspect="1"/>
                </p:cNvGrpSpPr>
                <p:nvPr/>
              </p:nvGrpSpPr>
              <p:grpSpPr>
                <a:xfrm>
                  <a:off x="4350810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25" name="円弧 24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26" name="円弧 25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22" name="グループ化 84"/>
                <p:cNvGrpSpPr>
                  <a:grpSpLocks noChangeAspect="1"/>
                </p:cNvGrpSpPr>
                <p:nvPr/>
              </p:nvGrpSpPr>
              <p:grpSpPr>
                <a:xfrm>
                  <a:off x="5980142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23" name="円弧 22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24" name="円弧 23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</p:grpSp>
          <p:grpSp>
            <p:nvGrpSpPr>
              <p:cNvPr id="6" name="グループ化 68"/>
              <p:cNvGrpSpPr/>
              <p:nvPr/>
            </p:nvGrpSpPr>
            <p:grpSpPr>
              <a:xfrm flipV="1">
                <a:off x="1092146" y="2164417"/>
                <a:ext cx="6517328" cy="814666"/>
                <a:chOff x="1092146" y="2164417"/>
                <a:chExt cx="6517328" cy="814666"/>
              </a:xfrm>
            </p:grpSpPr>
            <p:grpSp>
              <p:nvGrpSpPr>
                <p:cNvPr id="7" name="グループ化 69"/>
                <p:cNvGrpSpPr>
                  <a:grpSpLocks noChangeAspect="1"/>
                </p:cNvGrpSpPr>
                <p:nvPr/>
              </p:nvGrpSpPr>
              <p:grpSpPr>
                <a:xfrm>
                  <a:off x="1092146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17" name="円弧 16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8" name="円弧 17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8" name="グループ化 70"/>
                <p:cNvGrpSpPr>
                  <a:grpSpLocks noChangeAspect="1"/>
                </p:cNvGrpSpPr>
                <p:nvPr/>
              </p:nvGrpSpPr>
              <p:grpSpPr>
                <a:xfrm>
                  <a:off x="2721478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15" name="円弧 14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6" name="円弧 15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9" name="グループ化 71"/>
                <p:cNvGrpSpPr>
                  <a:grpSpLocks noChangeAspect="1"/>
                </p:cNvGrpSpPr>
                <p:nvPr/>
              </p:nvGrpSpPr>
              <p:grpSpPr>
                <a:xfrm>
                  <a:off x="4350810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13" name="円弧 12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4" name="円弧 13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10" name="グループ化 72"/>
                <p:cNvGrpSpPr>
                  <a:grpSpLocks noChangeAspect="1"/>
                </p:cNvGrpSpPr>
                <p:nvPr/>
              </p:nvGrpSpPr>
              <p:grpSpPr>
                <a:xfrm>
                  <a:off x="5980142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11" name="円弧 10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2" name="円弧 11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</p:grpSp>
        </p:grpSp>
        <p:cxnSp>
          <p:nvCxnSpPr>
            <p:cNvPr id="31" name="直線コネクタ 30"/>
            <p:cNvCxnSpPr/>
            <p:nvPr/>
          </p:nvCxnSpPr>
          <p:spPr>
            <a:xfrm flipH="1">
              <a:off x="6735262" y="2275080"/>
              <a:ext cx="0" cy="77248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グループ化 30"/>
            <p:cNvGrpSpPr>
              <a:grpSpLocks noChangeAspect="1"/>
            </p:cNvGrpSpPr>
            <p:nvPr/>
          </p:nvGrpSpPr>
          <p:grpSpPr>
            <a:xfrm rot="5400000">
              <a:off x="6081118" y="3573633"/>
              <a:ext cx="950967" cy="118871"/>
              <a:chOff x="1092146" y="2164417"/>
              <a:chExt cx="6517328" cy="814666"/>
            </a:xfrm>
          </p:grpSpPr>
          <p:grpSp>
            <p:nvGrpSpPr>
              <p:cNvPr id="33" name="グループ化 31"/>
              <p:cNvGrpSpPr/>
              <p:nvPr/>
            </p:nvGrpSpPr>
            <p:grpSpPr>
              <a:xfrm>
                <a:off x="1092146" y="2164417"/>
                <a:ext cx="6517328" cy="814666"/>
                <a:chOff x="1092146" y="2164417"/>
                <a:chExt cx="6517328" cy="814666"/>
              </a:xfrm>
            </p:grpSpPr>
            <p:grpSp>
              <p:nvGrpSpPr>
                <p:cNvPr id="47" name="グループ化 45"/>
                <p:cNvGrpSpPr>
                  <a:grpSpLocks noChangeAspect="1"/>
                </p:cNvGrpSpPr>
                <p:nvPr/>
              </p:nvGrpSpPr>
              <p:grpSpPr>
                <a:xfrm>
                  <a:off x="1092146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57" name="円弧 56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58" name="円弧 57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48" name="グループ化 46"/>
                <p:cNvGrpSpPr>
                  <a:grpSpLocks noChangeAspect="1"/>
                </p:cNvGrpSpPr>
                <p:nvPr/>
              </p:nvGrpSpPr>
              <p:grpSpPr>
                <a:xfrm>
                  <a:off x="2721478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55" name="円弧 54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56" name="円弧 55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49" name="グループ化 47"/>
                <p:cNvGrpSpPr>
                  <a:grpSpLocks noChangeAspect="1"/>
                </p:cNvGrpSpPr>
                <p:nvPr/>
              </p:nvGrpSpPr>
              <p:grpSpPr>
                <a:xfrm>
                  <a:off x="4350810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53" name="円弧 52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54" name="円弧 53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50" name="グループ化 48"/>
                <p:cNvGrpSpPr>
                  <a:grpSpLocks noChangeAspect="1"/>
                </p:cNvGrpSpPr>
                <p:nvPr/>
              </p:nvGrpSpPr>
              <p:grpSpPr>
                <a:xfrm>
                  <a:off x="5980142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51" name="円弧 50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52" name="円弧 51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</p:grpSp>
          <p:grpSp>
            <p:nvGrpSpPr>
              <p:cNvPr id="34" name="グループ化 32"/>
              <p:cNvGrpSpPr/>
              <p:nvPr/>
            </p:nvGrpSpPr>
            <p:grpSpPr>
              <a:xfrm flipV="1">
                <a:off x="1092146" y="2164417"/>
                <a:ext cx="6517328" cy="814666"/>
                <a:chOff x="1092146" y="2164417"/>
                <a:chExt cx="6517328" cy="814666"/>
              </a:xfrm>
            </p:grpSpPr>
            <p:grpSp>
              <p:nvGrpSpPr>
                <p:cNvPr id="35" name="グループ化 33"/>
                <p:cNvGrpSpPr>
                  <a:grpSpLocks noChangeAspect="1"/>
                </p:cNvGrpSpPr>
                <p:nvPr/>
              </p:nvGrpSpPr>
              <p:grpSpPr>
                <a:xfrm>
                  <a:off x="1092146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45" name="円弧 44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46" name="円弧 45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36" name="グループ化 34"/>
                <p:cNvGrpSpPr>
                  <a:grpSpLocks noChangeAspect="1"/>
                </p:cNvGrpSpPr>
                <p:nvPr/>
              </p:nvGrpSpPr>
              <p:grpSpPr>
                <a:xfrm>
                  <a:off x="2721478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43" name="円弧 42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44" name="円弧 43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37" name="グループ化 35"/>
                <p:cNvGrpSpPr>
                  <a:grpSpLocks noChangeAspect="1"/>
                </p:cNvGrpSpPr>
                <p:nvPr/>
              </p:nvGrpSpPr>
              <p:grpSpPr>
                <a:xfrm>
                  <a:off x="4350810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41" name="円弧 40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42" name="円弧 41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38" name="グループ化 36"/>
                <p:cNvGrpSpPr>
                  <a:grpSpLocks noChangeAspect="1"/>
                </p:cNvGrpSpPr>
                <p:nvPr/>
              </p:nvGrpSpPr>
              <p:grpSpPr>
                <a:xfrm>
                  <a:off x="5980142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39" name="円弧 38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40" name="円弧 39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</p:grpSp>
        </p:grpSp>
        <p:sp>
          <p:nvSpPr>
            <p:cNvPr id="59" name="正方形/長方形 58"/>
            <p:cNvSpPr/>
            <p:nvPr/>
          </p:nvSpPr>
          <p:spPr>
            <a:xfrm>
              <a:off x="5206380" y="1910695"/>
              <a:ext cx="3844800" cy="27324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60" name="グループ化 14"/>
            <p:cNvGrpSpPr>
              <a:grpSpLocks noChangeAspect="1"/>
            </p:cNvGrpSpPr>
            <p:nvPr/>
          </p:nvGrpSpPr>
          <p:grpSpPr>
            <a:xfrm>
              <a:off x="6475744" y="2843948"/>
              <a:ext cx="499896" cy="507453"/>
              <a:chOff x="3717728" y="3067535"/>
              <a:chExt cx="523846" cy="531765"/>
            </a:xfrm>
          </p:grpSpPr>
          <p:sp>
            <p:nvSpPr>
              <p:cNvPr id="61" name="Freeform 14"/>
              <p:cNvSpPr>
                <a:spLocks noEditPoints="1"/>
              </p:cNvSpPr>
              <p:nvPr/>
            </p:nvSpPr>
            <p:spPr bwMode="auto">
              <a:xfrm>
                <a:off x="3864091" y="3216164"/>
                <a:ext cx="231120" cy="234506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2" name="Freeform 481"/>
              <p:cNvSpPr>
                <a:spLocks noEditPoints="1"/>
              </p:cNvSpPr>
              <p:nvPr/>
            </p:nvSpPr>
            <p:spPr bwMode="auto">
              <a:xfrm>
                <a:off x="3717728" y="3067535"/>
                <a:ext cx="523846" cy="531765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63" name="グループ化 17"/>
            <p:cNvGrpSpPr>
              <a:grpSpLocks noChangeAspect="1"/>
            </p:cNvGrpSpPr>
            <p:nvPr/>
          </p:nvGrpSpPr>
          <p:grpSpPr>
            <a:xfrm>
              <a:off x="6224127" y="3825409"/>
              <a:ext cx="472258" cy="332998"/>
              <a:chOff x="498441" y="2210099"/>
              <a:chExt cx="472258" cy="332998"/>
            </a:xfrm>
          </p:grpSpPr>
          <p:sp>
            <p:nvSpPr>
              <p:cNvPr id="64" name="角丸四角形 63"/>
              <p:cNvSpPr/>
              <p:nvPr/>
            </p:nvSpPr>
            <p:spPr>
              <a:xfrm>
                <a:off x="567371" y="2214081"/>
                <a:ext cx="337382" cy="21975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grpSp>
            <p:nvGrpSpPr>
              <p:cNvPr id="65" name="Group 80"/>
              <p:cNvGrpSpPr>
                <a:grpSpLocks noChangeAspect="1"/>
              </p:cNvGrpSpPr>
              <p:nvPr/>
            </p:nvGrpSpPr>
            <p:grpSpPr bwMode="auto">
              <a:xfrm>
                <a:off x="498441" y="2210099"/>
                <a:ext cx="472258" cy="332998"/>
                <a:chOff x="0" y="0"/>
                <a:chExt cx="741" cy="478"/>
              </a:xfrm>
              <a:solidFill>
                <a:schemeClr val="tx1"/>
              </a:solidFill>
              <a:effectLst/>
            </p:grpSpPr>
            <p:sp>
              <p:nvSpPr>
                <p:cNvPr id="66" name="Freeform 81"/>
                <p:cNvSpPr>
                  <a:spLocks/>
                </p:cNvSpPr>
                <p:nvPr/>
              </p:nvSpPr>
              <p:spPr bwMode="auto">
                <a:xfrm>
                  <a:off x="0" y="344"/>
                  <a:ext cx="741" cy="134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2482 w 21600"/>
                    <a:gd name="T3" fmla="*/ 0 h 21600"/>
                    <a:gd name="T4" fmla="*/ 19210 w 21600"/>
                    <a:gd name="T5" fmla="*/ 0 h 21600"/>
                    <a:gd name="T6" fmla="*/ 21600 w 21600"/>
                    <a:gd name="T7" fmla="*/ 21600 h 21600"/>
                    <a:gd name="T8" fmla="*/ 0 w 21600"/>
                    <a:gd name="T9" fmla="*/ 21600 h 21600"/>
                    <a:gd name="T10" fmla="*/ 0 w 21600"/>
                    <a:gd name="T11" fmla="*/ 2160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2482" y="0"/>
                      </a:lnTo>
                      <a:lnTo>
                        <a:pt x="1921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grpFill/>
                <a:ln w="127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srgbClr val="0096D6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67" name="AutoShape 82"/>
                <p:cNvSpPr>
                  <a:spLocks/>
                </p:cNvSpPr>
                <p:nvPr/>
              </p:nvSpPr>
              <p:spPr bwMode="auto">
                <a:xfrm>
                  <a:off x="89" y="0"/>
                  <a:ext cx="567" cy="328"/>
                </a:xfrm>
                <a:custGeom>
                  <a:avLst/>
                  <a:gdLst>
                    <a:gd name="T0" fmla="*/ 284 w 21600"/>
                    <a:gd name="T1" fmla="*/ 164 h 21600"/>
                    <a:gd name="T2" fmla="*/ 0 60000 65536"/>
                    <a:gd name="T3" fmla="*/ 0 w 21600"/>
                    <a:gd name="T4" fmla="*/ 0 h 21600"/>
                    <a:gd name="T5" fmla="*/ 21600 w 21600"/>
                    <a:gd name="T6" fmla="*/ 21600 h 21600"/>
                  </a:gdLst>
                  <a:ahLst/>
                  <a:cxnLst>
                    <a:cxn ang="T2">
                      <a:pos x="T0" y="T1"/>
                    </a:cxn>
                  </a:cxnLst>
                  <a:rect l="T3" t="T4" r="T5" b="T6"/>
                  <a:pathLst>
                    <a:path w="21600" h="21600">
                      <a:moveTo>
                        <a:pt x="20179" y="0"/>
                      </a:moveTo>
                      <a:cubicBezTo>
                        <a:pt x="1421" y="0"/>
                        <a:pt x="1421" y="0"/>
                        <a:pt x="1421" y="0"/>
                      </a:cubicBezTo>
                      <a:cubicBezTo>
                        <a:pt x="568" y="0"/>
                        <a:pt x="0" y="1227"/>
                        <a:pt x="0" y="2455"/>
                      </a:cubicBezTo>
                      <a:cubicBezTo>
                        <a:pt x="0" y="21600"/>
                        <a:pt x="0" y="21600"/>
                        <a:pt x="0" y="21600"/>
                      </a:cubicBezTo>
                      <a:cubicBezTo>
                        <a:pt x="21600" y="21600"/>
                        <a:pt x="21600" y="21600"/>
                        <a:pt x="21600" y="21600"/>
                      </a:cubicBezTo>
                      <a:cubicBezTo>
                        <a:pt x="21600" y="2455"/>
                        <a:pt x="21600" y="2455"/>
                        <a:pt x="21600" y="2455"/>
                      </a:cubicBezTo>
                      <a:cubicBezTo>
                        <a:pt x="21600" y="1227"/>
                        <a:pt x="20889" y="0"/>
                        <a:pt x="20179" y="0"/>
                      </a:cubicBezTo>
                      <a:close/>
                      <a:moveTo>
                        <a:pt x="20463" y="17918"/>
                      </a:moveTo>
                      <a:cubicBezTo>
                        <a:pt x="20463" y="18900"/>
                        <a:pt x="19895" y="19636"/>
                        <a:pt x="19326" y="19636"/>
                      </a:cubicBezTo>
                      <a:cubicBezTo>
                        <a:pt x="2132" y="19636"/>
                        <a:pt x="2132" y="19636"/>
                        <a:pt x="2132" y="19636"/>
                      </a:cubicBezTo>
                      <a:cubicBezTo>
                        <a:pt x="1563" y="19636"/>
                        <a:pt x="1137" y="18900"/>
                        <a:pt x="1137" y="17918"/>
                      </a:cubicBezTo>
                      <a:cubicBezTo>
                        <a:pt x="1137" y="3927"/>
                        <a:pt x="1137" y="3927"/>
                        <a:pt x="1137" y="3927"/>
                      </a:cubicBezTo>
                      <a:cubicBezTo>
                        <a:pt x="1137" y="2945"/>
                        <a:pt x="1563" y="1964"/>
                        <a:pt x="2132" y="1964"/>
                      </a:cubicBezTo>
                      <a:cubicBezTo>
                        <a:pt x="19326" y="1964"/>
                        <a:pt x="19326" y="1964"/>
                        <a:pt x="19326" y="1964"/>
                      </a:cubicBezTo>
                      <a:cubicBezTo>
                        <a:pt x="19895" y="1964"/>
                        <a:pt x="20463" y="2945"/>
                        <a:pt x="20463" y="3927"/>
                      </a:cubicBezTo>
                      <a:lnTo>
                        <a:pt x="20463" y="17918"/>
                      </a:lnTo>
                      <a:close/>
                      <a:moveTo>
                        <a:pt x="20463" y="17918"/>
                      </a:moveTo>
                    </a:path>
                  </a:pathLst>
                </a:custGeom>
                <a:grpFill/>
                <a:ln w="127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srgbClr val="0096D6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</p:grpSp>
        <p:grpSp>
          <p:nvGrpSpPr>
            <p:cNvPr id="68" name="グループ化 22"/>
            <p:cNvGrpSpPr>
              <a:grpSpLocks noChangeAspect="1"/>
            </p:cNvGrpSpPr>
            <p:nvPr/>
          </p:nvGrpSpPr>
          <p:grpSpPr>
            <a:xfrm>
              <a:off x="6495637" y="2054181"/>
              <a:ext cx="499867" cy="496372"/>
              <a:chOff x="1492840" y="688334"/>
              <a:chExt cx="1419758" cy="1409832"/>
            </a:xfrm>
          </p:grpSpPr>
          <p:sp>
            <p:nvSpPr>
              <p:cNvPr id="69" name="正方形/長方形 68"/>
              <p:cNvSpPr/>
              <p:nvPr/>
            </p:nvSpPr>
            <p:spPr>
              <a:xfrm>
                <a:off x="1492840" y="688334"/>
                <a:ext cx="1419758" cy="1409832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0" name="フリーフォーム 69"/>
              <p:cNvSpPr>
                <a:spLocks noChangeAspect="1"/>
              </p:cNvSpPr>
              <p:nvPr/>
            </p:nvSpPr>
            <p:spPr>
              <a:xfrm>
                <a:off x="1492840" y="688334"/>
                <a:ext cx="1419758" cy="1409832"/>
              </a:xfrm>
              <a:custGeom>
                <a:avLst/>
                <a:gdLst>
                  <a:gd name="connsiteX0" fmla="*/ 1101774 w 1440493"/>
                  <a:gd name="connsiteY0" fmla="*/ 1174886 h 1440000"/>
                  <a:gd name="connsiteX1" fmla="*/ 1152530 w 1440493"/>
                  <a:gd name="connsiteY1" fmla="*/ 1225642 h 1440000"/>
                  <a:gd name="connsiteX2" fmla="*/ 1152874 w 1440493"/>
                  <a:gd name="connsiteY2" fmla="*/ 1225642 h 1440000"/>
                  <a:gd name="connsiteX3" fmla="*/ 1160851 w 1440493"/>
                  <a:gd name="connsiteY3" fmla="*/ 1265155 h 1440000"/>
                  <a:gd name="connsiteX4" fmla="*/ 1162643 w 1440493"/>
                  <a:gd name="connsiteY4" fmla="*/ 1267812 h 1440000"/>
                  <a:gd name="connsiteX5" fmla="*/ 1153896 w 1440493"/>
                  <a:gd name="connsiteY5" fmla="*/ 1280137 h 1440000"/>
                  <a:gd name="connsiteX6" fmla="*/ 1100655 w 1440493"/>
                  <a:gd name="connsiteY6" fmla="*/ 1301042 h 1440000"/>
                  <a:gd name="connsiteX7" fmla="*/ 1048058 w 1440493"/>
                  <a:gd name="connsiteY7" fmla="*/ 1278567 h 1440000"/>
                  <a:gd name="connsiteX8" fmla="*/ 1040901 w 1440493"/>
                  <a:gd name="connsiteY8" fmla="*/ 1267819 h 1440000"/>
                  <a:gd name="connsiteX9" fmla="*/ 1042697 w 1440493"/>
                  <a:gd name="connsiteY9" fmla="*/ 1265155 h 1440000"/>
                  <a:gd name="connsiteX10" fmla="*/ 1050674 w 1440493"/>
                  <a:gd name="connsiteY10" fmla="*/ 1225642 h 1440000"/>
                  <a:gd name="connsiteX11" fmla="*/ 1051018 w 1440493"/>
                  <a:gd name="connsiteY11" fmla="*/ 1225642 h 1440000"/>
                  <a:gd name="connsiteX12" fmla="*/ 1101774 w 1440493"/>
                  <a:gd name="connsiteY12" fmla="*/ 1174886 h 1440000"/>
                  <a:gd name="connsiteX13" fmla="*/ 796552 w 1440493"/>
                  <a:gd name="connsiteY13" fmla="*/ 1174886 h 1440000"/>
                  <a:gd name="connsiteX14" fmla="*/ 847308 w 1440493"/>
                  <a:gd name="connsiteY14" fmla="*/ 1225642 h 1440000"/>
                  <a:gd name="connsiteX15" fmla="*/ 847652 w 1440493"/>
                  <a:gd name="connsiteY15" fmla="*/ 1225642 h 1440000"/>
                  <a:gd name="connsiteX16" fmla="*/ 855629 w 1440493"/>
                  <a:gd name="connsiteY16" fmla="*/ 1265155 h 1440000"/>
                  <a:gd name="connsiteX17" fmla="*/ 857421 w 1440493"/>
                  <a:gd name="connsiteY17" fmla="*/ 1267812 h 1440000"/>
                  <a:gd name="connsiteX18" fmla="*/ 848674 w 1440493"/>
                  <a:gd name="connsiteY18" fmla="*/ 1280137 h 1440000"/>
                  <a:gd name="connsiteX19" fmla="*/ 795433 w 1440493"/>
                  <a:gd name="connsiteY19" fmla="*/ 1301042 h 1440000"/>
                  <a:gd name="connsiteX20" fmla="*/ 742836 w 1440493"/>
                  <a:gd name="connsiteY20" fmla="*/ 1278567 h 1440000"/>
                  <a:gd name="connsiteX21" fmla="*/ 735678 w 1440493"/>
                  <a:gd name="connsiteY21" fmla="*/ 1267818 h 1440000"/>
                  <a:gd name="connsiteX22" fmla="*/ 737474 w 1440493"/>
                  <a:gd name="connsiteY22" fmla="*/ 1265155 h 1440000"/>
                  <a:gd name="connsiteX23" fmla="*/ 745451 w 1440493"/>
                  <a:gd name="connsiteY23" fmla="*/ 1225642 h 1440000"/>
                  <a:gd name="connsiteX24" fmla="*/ 745796 w 1440493"/>
                  <a:gd name="connsiteY24" fmla="*/ 1225642 h 1440000"/>
                  <a:gd name="connsiteX25" fmla="*/ 796552 w 1440493"/>
                  <a:gd name="connsiteY25" fmla="*/ 1174886 h 1440000"/>
                  <a:gd name="connsiteX26" fmla="*/ 491329 w 1440493"/>
                  <a:gd name="connsiteY26" fmla="*/ 1174886 h 1440000"/>
                  <a:gd name="connsiteX27" fmla="*/ 542085 w 1440493"/>
                  <a:gd name="connsiteY27" fmla="*/ 1225642 h 1440000"/>
                  <a:gd name="connsiteX28" fmla="*/ 542429 w 1440493"/>
                  <a:gd name="connsiteY28" fmla="*/ 1225642 h 1440000"/>
                  <a:gd name="connsiteX29" fmla="*/ 550406 w 1440493"/>
                  <a:gd name="connsiteY29" fmla="*/ 1265155 h 1440000"/>
                  <a:gd name="connsiteX30" fmla="*/ 552198 w 1440493"/>
                  <a:gd name="connsiteY30" fmla="*/ 1267812 h 1440000"/>
                  <a:gd name="connsiteX31" fmla="*/ 543451 w 1440493"/>
                  <a:gd name="connsiteY31" fmla="*/ 1280137 h 1440000"/>
                  <a:gd name="connsiteX32" fmla="*/ 490210 w 1440493"/>
                  <a:gd name="connsiteY32" fmla="*/ 1301042 h 1440000"/>
                  <a:gd name="connsiteX33" fmla="*/ 437613 w 1440493"/>
                  <a:gd name="connsiteY33" fmla="*/ 1278567 h 1440000"/>
                  <a:gd name="connsiteX34" fmla="*/ 430456 w 1440493"/>
                  <a:gd name="connsiteY34" fmla="*/ 1267819 h 1440000"/>
                  <a:gd name="connsiteX35" fmla="*/ 432252 w 1440493"/>
                  <a:gd name="connsiteY35" fmla="*/ 1265155 h 1440000"/>
                  <a:gd name="connsiteX36" fmla="*/ 440229 w 1440493"/>
                  <a:gd name="connsiteY36" fmla="*/ 1225642 h 1440000"/>
                  <a:gd name="connsiteX37" fmla="*/ 440573 w 1440493"/>
                  <a:gd name="connsiteY37" fmla="*/ 1225642 h 1440000"/>
                  <a:gd name="connsiteX38" fmla="*/ 491329 w 1440493"/>
                  <a:gd name="connsiteY38" fmla="*/ 1174886 h 1440000"/>
                  <a:gd name="connsiteX39" fmla="*/ 186107 w 1440493"/>
                  <a:gd name="connsiteY39" fmla="*/ 1174886 h 1440000"/>
                  <a:gd name="connsiteX40" fmla="*/ 236863 w 1440493"/>
                  <a:gd name="connsiteY40" fmla="*/ 1225642 h 1440000"/>
                  <a:gd name="connsiteX41" fmla="*/ 237207 w 1440493"/>
                  <a:gd name="connsiteY41" fmla="*/ 1225642 h 1440000"/>
                  <a:gd name="connsiteX42" fmla="*/ 245184 w 1440493"/>
                  <a:gd name="connsiteY42" fmla="*/ 1265155 h 1440000"/>
                  <a:gd name="connsiteX43" fmla="*/ 246976 w 1440493"/>
                  <a:gd name="connsiteY43" fmla="*/ 1267812 h 1440000"/>
                  <a:gd name="connsiteX44" fmla="*/ 238229 w 1440493"/>
                  <a:gd name="connsiteY44" fmla="*/ 1280137 h 1440000"/>
                  <a:gd name="connsiteX45" fmla="*/ 184988 w 1440493"/>
                  <a:gd name="connsiteY45" fmla="*/ 1301042 h 1440000"/>
                  <a:gd name="connsiteX46" fmla="*/ 110699 w 1440493"/>
                  <a:gd name="connsiteY46" fmla="*/ 1225642 h 1440000"/>
                  <a:gd name="connsiteX47" fmla="*/ 135351 w 1440493"/>
                  <a:gd name="connsiteY47" fmla="*/ 1225642 h 1440000"/>
                  <a:gd name="connsiteX48" fmla="*/ 186107 w 1440493"/>
                  <a:gd name="connsiteY48" fmla="*/ 1174886 h 1440000"/>
                  <a:gd name="connsiteX49" fmla="*/ 948044 w 1440493"/>
                  <a:gd name="connsiteY49" fmla="*/ 1150242 h 1440000"/>
                  <a:gd name="connsiteX50" fmla="*/ 1001285 w 1440493"/>
                  <a:gd name="connsiteY50" fmla="*/ 1171147 h 1440000"/>
                  <a:gd name="connsiteX51" fmla="*/ 1010032 w 1440493"/>
                  <a:gd name="connsiteY51" fmla="*/ 1183472 h 1440000"/>
                  <a:gd name="connsiteX52" fmla="*/ 1008240 w 1440493"/>
                  <a:gd name="connsiteY52" fmla="*/ 1186129 h 1440000"/>
                  <a:gd name="connsiteX53" fmla="*/ 1000263 w 1440493"/>
                  <a:gd name="connsiteY53" fmla="*/ 1225642 h 1440000"/>
                  <a:gd name="connsiteX54" fmla="*/ 999919 w 1440493"/>
                  <a:gd name="connsiteY54" fmla="*/ 1225642 h 1440000"/>
                  <a:gd name="connsiteX55" fmla="*/ 949163 w 1440493"/>
                  <a:gd name="connsiteY55" fmla="*/ 1276398 h 1440000"/>
                  <a:gd name="connsiteX56" fmla="*/ 898407 w 1440493"/>
                  <a:gd name="connsiteY56" fmla="*/ 1225642 h 1440000"/>
                  <a:gd name="connsiteX57" fmla="*/ 898063 w 1440493"/>
                  <a:gd name="connsiteY57" fmla="*/ 1225642 h 1440000"/>
                  <a:gd name="connsiteX58" fmla="*/ 890086 w 1440493"/>
                  <a:gd name="connsiteY58" fmla="*/ 1186129 h 1440000"/>
                  <a:gd name="connsiteX59" fmla="*/ 888290 w 1440493"/>
                  <a:gd name="connsiteY59" fmla="*/ 1183465 h 1440000"/>
                  <a:gd name="connsiteX60" fmla="*/ 895447 w 1440493"/>
                  <a:gd name="connsiteY60" fmla="*/ 1172718 h 1440000"/>
                  <a:gd name="connsiteX61" fmla="*/ 948044 w 1440493"/>
                  <a:gd name="connsiteY61" fmla="*/ 1150242 h 1440000"/>
                  <a:gd name="connsiteX62" fmla="*/ 642821 w 1440493"/>
                  <a:gd name="connsiteY62" fmla="*/ 1150242 h 1440000"/>
                  <a:gd name="connsiteX63" fmla="*/ 696062 w 1440493"/>
                  <a:gd name="connsiteY63" fmla="*/ 1171147 h 1440000"/>
                  <a:gd name="connsiteX64" fmla="*/ 704809 w 1440493"/>
                  <a:gd name="connsiteY64" fmla="*/ 1183473 h 1440000"/>
                  <a:gd name="connsiteX65" fmla="*/ 703018 w 1440493"/>
                  <a:gd name="connsiteY65" fmla="*/ 1186129 h 1440000"/>
                  <a:gd name="connsiteX66" fmla="*/ 695041 w 1440493"/>
                  <a:gd name="connsiteY66" fmla="*/ 1225642 h 1440000"/>
                  <a:gd name="connsiteX67" fmla="*/ 694696 w 1440493"/>
                  <a:gd name="connsiteY67" fmla="*/ 1225642 h 1440000"/>
                  <a:gd name="connsiteX68" fmla="*/ 643940 w 1440493"/>
                  <a:gd name="connsiteY68" fmla="*/ 1276398 h 1440000"/>
                  <a:gd name="connsiteX69" fmla="*/ 593184 w 1440493"/>
                  <a:gd name="connsiteY69" fmla="*/ 1225642 h 1440000"/>
                  <a:gd name="connsiteX70" fmla="*/ 592840 w 1440493"/>
                  <a:gd name="connsiteY70" fmla="*/ 1225642 h 1440000"/>
                  <a:gd name="connsiteX71" fmla="*/ 584863 w 1440493"/>
                  <a:gd name="connsiteY71" fmla="*/ 1186129 h 1440000"/>
                  <a:gd name="connsiteX72" fmla="*/ 583067 w 1440493"/>
                  <a:gd name="connsiteY72" fmla="*/ 1183465 h 1440000"/>
                  <a:gd name="connsiteX73" fmla="*/ 590224 w 1440493"/>
                  <a:gd name="connsiteY73" fmla="*/ 1172718 h 1440000"/>
                  <a:gd name="connsiteX74" fmla="*/ 642821 w 1440493"/>
                  <a:gd name="connsiteY74" fmla="*/ 1150242 h 1440000"/>
                  <a:gd name="connsiteX75" fmla="*/ 337599 w 1440493"/>
                  <a:gd name="connsiteY75" fmla="*/ 1150242 h 1440000"/>
                  <a:gd name="connsiteX76" fmla="*/ 390840 w 1440493"/>
                  <a:gd name="connsiteY76" fmla="*/ 1171147 h 1440000"/>
                  <a:gd name="connsiteX77" fmla="*/ 399587 w 1440493"/>
                  <a:gd name="connsiteY77" fmla="*/ 1183472 h 1440000"/>
                  <a:gd name="connsiteX78" fmla="*/ 397795 w 1440493"/>
                  <a:gd name="connsiteY78" fmla="*/ 1186129 h 1440000"/>
                  <a:gd name="connsiteX79" fmla="*/ 389818 w 1440493"/>
                  <a:gd name="connsiteY79" fmla="*/ 1225642 h 1440000"/>
                  <a:gd name="connsiteX80" fmla="*/ 389474 w 1440493"/>
                  <a:gd name="connsiteY80" fmla="*/ 1225642 h 1440000"/>
                  <a:gd name="connsiteX81" fmla="*/ 338718 w 1440493"/>
                  <a:gd name="connsiteY81" fmla="*/ 1276398 h 1440000"/>
                  <a:gd name="connsiteX82" fmla="*/ 287962 w 1440493"/>
                  <a:gd name="connsiteY82" fmla="*/ 1225642 h 1440000"/>
                  <a:gd name="connsiteX83" fmla="*/ 287618 w 1440493"/>
                  <a:gd name="connsiteY83" fmla="*/ 1225642 h 1440000"/>
                  <a:gd name="connsiteX84" fmla="*/ 279641 w 1440493"/>
                  <a:gd name="connsiteY84" fmla="*/ 1186129 h 1440000"/>
                  <a:gd name="connsiteX85" fmla="*/ 277845 w 1440493"/>
                  <a:gd name="connsiteY85" fmla="*/ 1183465 h 1440000"/>
                  <a:gd name="connsiteX86" fmla="*/ 285002 w 1440493"/>
                  <a:gd name="connsiteY86" fmla="*/ 1172718 h 1440000"/>
                  <a:gd name="connsiteX87" fmla="*/ 337599 w 1440493"/>
                  <a:gd name="connsiteY87" fmla="*/ 1150242 h 1440000"/>
                  <a:gd name="connsiteX88" fmla="*/ 186107 w 1440493"/>
                  <a:gd name="connsiteY88" fmla="*/ 1124131 h 1440000"/>
                  <a:gd name="connsiteX89" fmla="*/ 84596 w 1440493"/>
                  <a:gd name="connsiteY89" fmla="*/ 1225642 h 1440000"/>
                  <a:gd name="connsiteX90" fmla="*/ 184600 w 1440493"/>
                  <a:gd name="connsiteY90" fmla="*/ 1327142 h 1440000"/>
                  <a:gd name="connsiteX91" fmla="*/ 256270 w 1440493"/>
                  <a:gd name="connsiteY91" fmla="*/ 1299001 h 1440000"/>
                  <a:gd name="connsiteX92" fmla="*/ 262288 w 1440493"/>
                  <a:gd name="connsiteY92" fmla="*/ 1290522 h 1440000"/>
                  <a:gd name="connsiteX93" fmla="*/ 266939 w 1440493"/>
                  <a:gd name="connsiteY93" fmla="*/ 1297421 h 1440000"/>
                  <a:gd name="connsiteX94" fmla="*/ 338718 w 1440493"/>
                  <a:gd name="connsiteY94" fmla="*/ 1327153 h 1440000"/>
                  <a:gd name="connsiteX95" fmla="*/ 410497 w 1440493"/>
                  <a:gd name="connsiteY95" fmla="*/ 1297421 h 1440000"/>
                  <a:gd name="connsiteX96" fmla="*/ 414964 w 1440493"/>
                  <a:gd name="connsiteY96" fmla="*/ 1290797 h 1440000"/>
                  <a:gd name="connsiteX97" fmla="*/ 419019 w 1440493"/>
                  <a:gd name="connsiteY97" fmla="*/ 1296886 h 1440000"/>
                  <a:gd name="connsiteX98" fmla="*/ 489822 w 1440493"/>
                  <a:gd name="connsiteY98" fmla="*/ 1327142 h 1440000"/>
                  <a:gd name="connsiteX99" fmla="*/ 561492 w 1440493"/>
                  <a:gd name="connsiteY99" fmla="*/ 1299001 h 1440000"/>
                  <a:gd name="connsiteX100" fmla="*/ 567510 w 1440493"/>
                  <a:gd name="connsiteY100" fmla="*/ 1290522 h 1440000"/>
                  <a:gd name="connsiteX101" fmla="*/ 572161 w 1440493"/>
                  <a:gd name="connsiteY101" fmla="*/ 1297421 h 1440000"/>
                  <a:gd name="connsiteX102" fmla="*/ 643940 w 1440493"/>
                  <a:gd name="connsiteY102" fmla="*/ 1327153 h 1440000"/>
                  <a:gd name="connsiteX103" fmla="*/ 715719 w 1440493"/>
                  <a:gd name="connsiteY103" fmla="*/ 1297421 h 1440000"/>
                  <a:gd name="connsiteX104" fmla="*/ 720186 w 1440493"/>
                  <a:gd name="connsiteY104" fmla="*/ 1290796 h 1440000"/>
                  <a:gd name="connsiteX105" fmla="*/ 724242 w 1440493"/>
                  <a:gd name="connsiteY105" fmla="*/ 1296886 h 1440000"/>
                  <a:gd name="connsiteX106" fmla="*/ 795045 w 1440493"/>
                  <a:gd name="connsiteY106" fmla="*/ 1327142 h 1440000"/>
                  <a:gd name="connsiteX107" fmla="*/ 866715 w 1440493"/>
                  <a:gd name="connsiteY107" fmla="*/ 1299001 h 1440000"/>
                  <a:gd name="connsiteX108" fmla="*/ 872733 w 1440493"/>
                  <a:gd name="connsiteY108" fmla="*/ 1290522 h 1440000"/>
                  <a:gd name="connsiteX109" fmla="*/ 877384 w 1440493"/>
                  <a:gd name="connsiteY109" fmla="*/ 1297421 h 1440000"/>
                  <a:gd name="connsiteX110" fmla="*/ 949163 w 1440493"/>
                  <a:gd name="connsiteY110" fmla="*/ 1327153 h 1440000"/>
                  <a:gd name="connsiteX111" fmla="*/ 1020942 w 1440493"/>
                  <a:gd name="connsiteY111" fmla="*/ 1297421 h 1440000"/>
                  <a:gd name="connsiteX112" fmla="*/ 1025409 w 1440493"/>
                  <a:gd name="connsiteY112" fmla="*/ 1290797 h 1440000"/>
                  <a:gd name="connsiteX113" fmla="*/ 1029464 w 1440493"/>
                  <a:gd name="connsiteY113" fmla="*/ 1296886 h 1440000"/>
                  <a:gd name="connsiteX114" fmla="*/ 1100267 w 1440493"/>
                  <a:gd name="connsiteY114" fmla="*/ 1327142 h 1440000"/>
                  <a:gd name="connsiteX115" fmla="*/ 1171937 w 1440493"/>
                  <a:gd name="connsiteY115" fmla="*/ 1299001 h 1440000"/>
                  <a:gd name="connsiteX116" fmla="*/ 1177955 w 1440493"/>
                  <a:gd name="connsiteY116" fmla="*/ 1290522 h 1440000"/>
                  <a:gd name="connsiteX117" fmla="*/ 1182606 w 1440493"/>
                  <a:gd name="connsiteY117" fmla="*/ 1297421 h 1440000"/>
                  <a:gd name="connsiteX118" fmla="*/ 1254385 w 1440493"/>
                  <a:gd name="connsiteY118" fmla="*/ 1327153 h 1440000"/>
                  <a:gd name="connsiteX119" fmla="*/ 1355896 w 1440493"/>
                  <a:gd name="connsiteY119" fmla="*/ 1225642 h 1440000"/>
                  <a:gd name="connsiteX120" fmla="*/ 1305141 w 1440493"/>
                  <a:gd name="connsiteY120" fmla="*/ 1225642 h 1440000"/>
                  <a:gd name="connsiteX121" fmla="*/ 1254385 w 1440493"/>
                  <a:gd name="connsiteY121" fmla="*/ 1276398 h 1440000"/>
                  <a:gd name="connsiteX122" fmla="*/ 1203629 w 1440493"/>
                  <a:gd name="connsiteY122" fmla="*/ 1225642 h 1440000"/>
                  <a:gd name="connsiteX123" fmla="*/ 1203285 w 1440493"/>
                  <a:gd name="connsiteY123" fmla="*/ 1225642 h 1440000"/>
                  <a:gd name="connsiteX124" fmla="*/ 1195308 w 1440493"/>
                  <a:gd name="connsiteY124" fmla="*/ 1186129 h 1440000"/>
                  <a:gd name="connsiteX125" fmla="*/ 1193512 w 1440493"/>
                  <a:gd name="connsiteY125" fmla="*/ 1183465 h 1440000"/>
                  <a:gd name="connsiteX126" fmla="*/ 1200669 w 1440493"/>
                  <a:gd name="connsiteY126" fmla="*/ 1172718 h 1440000"/>
                  <a:gd name="connsiteX127" fmla="*/ 1253266 w 1440493"/>
                  <a:gd name="connsiteY127" fmla="*/ 1150242 h 1440000"/>
                  <a:gd name="connsiteX128" fmla="*/ 1329760 w 1440493"/>
                  <a:gd name="connsiteY128" fmla="*/ 1223404 h 1440000"/>
                  <a:gd name="connsiteX129" fmla="*/ 1355851 w 1440493"/>
                  <a:gd name="connsiteY129" fmla="*/ 1222629 h 1440000"/>
                  <a:gd name="connsiteX130" fmla="*/ 1252878 w 1440493"/>
                  <a:gd name="connsiteY130" fmla="*/ 1124142 h 1440000"/>
                  <a:gd name="connsiteX131" fmla="*/ 1182075 w 1440493"/>
                  <a:gd name="connsiteY131" fmla="*/ 1154398 h 1440000"/>
                  <a:gd name="connsiteX132" fmla="*/ 1178020 w 1440493"/>
                  <a:gd name="connsiteY132" fmla="*/ 1160488 h 1440000"/>
                  <a:gd name="connsiteX133" fmla="*/ 1173553 w 1440493"/>
                  <a:gd name="connsiteY133" fmla="*/ 1153863 h 1440000"/>
                  <a:gd name="connsiteX134" fmla="*/ 1101774 w 1440493"/>
                  <a:gd name="connsiteY134" fmla="*/ 1124131 h 1440000"/>
                  <a:gd name="connsiteX135" fmla="*/ 1029995 w 1440493"/>
                  <a:gd name="connsiteY135" fmla="*/ 1153863 h 1440000"/>
                  <a:gd name="connsiteX136" fmla="*/ 1025344 w 1440493"/>
                  <a:gd name="connsiteY136" fmla="*/ 1160762 h 1440000"/>
                  <a:gd name="connsiteX137" fmla="*/ 1019326 w 1440493"/>
                  <a:gd name="connsiteY137" fmla="*/ 1152283 h 1440000"/>
                  <a:gd name="connsiteX138" fmla="*/ 947656 w 1440493"/>
                  <a:gd name="connsiteY138" fmla="*/ 1124142 h 1440000"/>
                  <a:gd name="connsiteX139" fmla="*/ 876853 w 1440493"/>
                  <a:gd name="connsiteY139" fmla="*/ 1154398 h 1440000"/>
                  <a:gd name="connsiteX140" fmla="*/ 872798 w 1440493"/>
                  <a:gd name="connsiteY140" fmla="*/ 1160488 h 1440000"/>
                  <a:gd name="connsiteX141" fmla="*/ 868331 w 1440493"/>
                  <a:gd name="connsiteY141" fmla="*/ 1153863 h 1440000"/>
                  <a:gd name="connsiteX142" fmla="*/ 796552 w 1440493"/>
                  <a:gd name="connsiteY142" fmla="*/ 1124131 h 1440000"/>
                  <a:gd name="connsiteX143" fmla="*/ 724773 w 1440493"/>
                  <a:gd name="connsiteY143" fmla="*/ 1153863 h 1440000"/>
                  <a:gd name="connsiteX144" fmla="*/ 720121 w 1440493"/>
                  <a:gd name="connsiteY144" fmla="*/ 1160763 h 1440000"/>
                  <a:gd name="connsiteX145" fmla="*/ 714103 w 1440493"/>
                  <a:gd name="connsiteY145" fmla="*/ 1152283 h 1440000"/>
                  <a:gd name="connsiteX146" fmla="*/ 642433 w 1440493"/>
                  <a:gd name="connsiteY146" fmla="*/ 1124142 h 1440000"/>
                  <a:gd name="connsiteX147" fmla="*/ 571630 w 1440493"/>
                  <a:gd name="connsiteY147" fmla="*/ 1154398 h 1440000"/>
                  <a:gd name="connsiteX148" fmla="*/ 567575 w 1440493"/>
                  <a:gd name="connsiteY148" fmla="*/ 1160488 h 1440000"/>
                  <a:gd name="connsiteX149" fmla="*/ 563108 w 1440493"/>
                  <a:gd name="connsiteY149" fmla="*/ 1153863 h 1440000"/>
                  <a:gd name="connsiteX150" fmla="*/ 491329 w 1440493"/>
                  <a:gd name="connsiteY150" fmla="*/ 1124131 h 1440000"/>
                  <a:gd name="connsiteX151" fmla="*/ 419550 w 1440493"/>
                  <a:gd name="connsiteY151" fmla="*/ 1153863 h 1440000"/>
                  <a:gd name="connsiteX152" fmla="*/ 414899 w 1440493"/>
                  <a:gd name="connsiteY152" fmla="*/ 1160762 h 1440000"/>
                  <a:gd name="connsiteX153" fmla="*/ 408881 w 1440493"/>
                  <a:gd name="connsiteY153" fmla="*/ 1152283 h 1440000"/>
                  <a:gd name="connsiteX154" fmla="*/ 337211 w 1440493"/>
                  <a:gd name="connsiteY154" fmla="*/ 1124142 h 1440000"/>
                  <a:gd name="connsiteX155" fmla="*/ 266408 w 1440493"/>
                  <a:gd name="connsiteY155" fmla="*/ 1154398 h 1440000"/>
                  <a:gd name="connsiteX156" fmla="*/ 262353 w 1440493"/>
                  <a:gd name="connsiteY156" fmla="*/ 1160488 h 1440000"/>
                  <a:gd name="connsiteX157" fmla="*/ 257886 w 1440493"/>
                  <a:gd name="connsiteY157" fmla="*/ 1153863 h 1440000"/>
                  <a:gd name="connsiteX158" fmla="*/ 186107 w 1440493"/>
                  <a:gd name="connsiteY158" fmla="*/ 1124131 h 1440000"/>
                  <a:gd name="connsiteX159" fmla="*/ 725458 w 1440493"/>
                  <a:gd name="connsiteY159" fmla="*/ 642022 h 1440000"/>
                  <a:gd name="connsiteX160" fmla="*/ 591694 w 1440493"/>
                  <a:gd name="connsiteY160" fmla="*/ 775786 h 1440000"/>
                  <a:gd name="connsiteX161" fmla="*/ 591694 w 1440493"/>
                  <a:gd name="connsiteY161" fmla="*/ 824725 h 1440000"/>
                  <a:gd name="connsiteX162" fmla="*/ 640633 w 1440493"/>
                  <a:gd name="connsiteY162" fmla="*/ 824725 h 1440000"/>
                  <a:gd name="connsiteX163" fmla="*/ 694877 w 1440493"/>
                  <a:gd name="connsiteY163" fmla="*/ 770480 h 1440000"/>
                  <a:gd name="connsiteX164" fmla="*/ 694877 w 1440493"/>
                  <a:gd name="connsiteY164" fmla="*/ 1010570 h 1440000"/>
                  <a:gd name="connsiteX165" fmla="*/ 725018 w 1440493"/>
                  <a:gd name="connsiteY165" fmla="*/ 1040711 h 1440000"/>
                  <a:gd name="connsiteX166" fmla="*/ 725018 w 1440493"/>
                  <a:gd name="connsiteY166" fmla="*/ 1040712 h 1440000"/>
                  <a:gd name="connsiteX167" fmla="*/ 755160 w 1440493"/>
                  <a:gd name="connsiteY167" fmla="*/ 1010570 h 1440000"/>
                  <a:gd name="connsiteX168" fmla="*/ 755160 w 1440493"/>
                  <a:gd name="connsiteY168" fmla="*/ 769369 h 1440000"/>
                  <a:gd name="connsiteX169" fmla="*/ 810515 w 1440493"/>
                  <a:gd name="connsiteY169" fmla="*/ 824725 h 1440000"/>
                  <a:gd name="connsiteX170" fmla="*/ 859454 w 1440493"/>
                  <a:gd name="connsiteY170" fmla="*/ 824725 h 1440000"/>
                  <a:gd name="connsiteX171" fmla="*/ 869590 w 1440493"/>
                  <a:gd name="connsiteY171" fmla="*/ 800255 h 1440000"/>
                  <a:gd name="connsiteX172" fmla="*/ 859454 w 1440493"/>
                  <a:gd name="connsiteY172" fmla="*/ 775786 h 1440000"/>
                  <a:gd name="connsiteX173" fmla="*/ 725690 w 1440493"/>
                  <a:gd name="connsiteY173" fmla="*/ 642022 h 1440000"/>
                  <a:gd name="connsiteX174" fmla="*/ 725574 w 1440493"/>
                  <a:gd name="connsiteY174" fmla="*/ 642138 h 1440000"/>
                  <a:gd name="connsiteX175" fmla="*/ 936833 w 1440493"/>
                  <a:gd name="connsiteY175" fmla="*/ 579699 h 1440000"/>
                  <a:gd name="connsiteX176" fmla="*/ 936833 w 1440493"/>
                  <a:gd name="connsiteY176" fmla="*/ 579863 h 1440000"/>
                  <a:gd name="connsiteX177" fmla="*/ 936669 w 1440493"/>
                  <a:gd name="connsiteY177" fmla="*/ 579863 h 1440000"/>
                  <a:gd name="connsiteX178" fmla="*/ 936669 w 1440493"/>
                  <a:gd name="connsiteY178" fmla="*/ 769034 h 1440000"/>
                  <a:gd name="connsiteX179" fmla="*/ 971274 w 1440493"/>
                  <a:gd name="connsiteY179" fmla="*/ 803639 h 1440000"/>
                  <a:gd name="connsiteX180" fmla="*/ 1005879 w 1440493"/>
                  <a:gd name="connsiteY180" fmla="*/ 769034 h 1440000"/>
                  <a:gd name="connsiteX181" fmla="*/ 1005879 w 1440493"/>
                  <a:gd name="connsiteY181" fmla="*/ 692321 h 1440000"/>
                  <a:gd name="connsiteX182" fmla="*/ 1175648 w 1440493"/>
                  <a:gd name="connsiteY182" fmla="*/ 862090 h 1440000"/>
                  <a:gd name="connsiteX183" fmla="*/ 1218274 w 1440493"/>
                  <a:gd name="connsiteY183" fmla="*/ 862090 h 1440000"/>
                  <a:gd name="connsiteX184" fmla="*/ 1218274 w 1440493"/>
                  <a:gd name="connsiteY184" fmla="*/ 862090 h 1440000"/>
                  <a:gd name="connsiteX185" fmla="*/ 1218274 w 1440493"/>
                  <a:gd name="connsiteY185" fmla="*/ 819463 h 1440000"/>
                  <a:gd name="connsiteX186" fmla="*/ 1047720 w 1440493"/>
                  <a:gd name="connsiteY186" fmla="*/ 648909 h 1440000"/>
                  <a:gd name="connsiteX187" fmla="*/ 1126004 w 1440493"/>
                  <a:gd name="connsiteY187" fmla="*/ 648909 h 1440000"/>
                  <a:gd name="connsiteX188" fmla="*/ 1160609 w 1440493"/>
                  <a:gd name="connsiteY188" fmla="*/ 614304 h 1440000"/>
                  <a:gd name="connsiteX189" fmla="*/ 1150473 w 1440493"/>
                  <a:gd name="connsiteY189" fmla="*/ 589834 h 1440000"/>
                  <a:gd name="connsiteX190" fmla="*/ 1126004 w 1440493"/>
                  <a:gd name="connsiteY190" fmla="*/ 579699 h 1440000"/>
                  <a:gd name="connsiteX191" fmla="*/ 534254 w 1440493"/>
                  <a:gd name="connsiteY191" fmla="*/ 573055 h 1440000"/>
                  <a:gd name="connsiteX192" fmla="*/ 345083 w 1440493"/>
                  <a:gd name="connsiteY192" fmla="*/ 573055 h 1440000"/>
                  <a:gd name="connsiteX193" fmla="*/ 310478 w 1440493"/>
                  <a:gd name="connsiteY193" fmla="*/ 607660 h 1440000"/>
                  <a:gd name="connsiteX194" fmla="*/ 345083 w 1440493"/>
                  <a:gd name="connsiteY194" fmla="*/ 642265 h 1440000"/>
                  <a:gd name="connsiteX195" fmla="*/ 421796 w 1440493"/>
                  <a:gd name="connsiteY195" fmla="*/ 642265 h 1440000"/>
                  <a:gd name="connsiteX196" fmla="*/ 252027 w 1440493"/>
                  <a:gd name="connsiteY196" fmla="*/ 812034 h 1440000"/>
                  <a:gd name="connsiteX197" fmla="*/ 252027 w 1440493"/>
                  <a:gd name="connsiteY197" fmla="*/ 854661 h 1440000"/>
                  <a:gd name="connsiteX198" fmla="*/ 252027 w 1440493"/>
                  <a:gd name="connsiteY198" fmla="*/ 854661 h 1440000"/>
                  <a:gd name="connsiteX199" fmla="*/ 294653 w 1440493"/>
                  <a:gd name="connsiteY199" fmla="*/ 854661 h 1440000"/>
                  <a:gd name="connsiteX200" fmla="*/ 465208 w 1440493"/>
                  <a:gd name="connsiteY200" fmla="*/ 684106 h 1440000"/>
                  <a:gd name="connsiteX201" fmla="*/ 465208 w 1440493"/>
                  <a:gd name="connsiteY201" fmla="*/ 762391 h 1440000"/>
                  <a:gd name="connsiteX202" fmla="*/ 499813 w 1440493"/>
                  <a:gd name="connsiteY202" fmla="*/ 796996 h 1440000"/>
                  <a:gd name="connsiteX203" fmla="*/ 524282 w 1440493"/>
                  <a:gd name="connsiteY203" fmla="*/ 786860 h 1440000"/>
                  <a:gd name="connsiteX204" fmla="*/ 534418 w 1440493"/>
                  <a:gd name="connsiteY204" fmla="*/ 762391 h 1440000"/>
                  <a:gd name="connsiteX205" fmla="*/ 534418 w 1440493"/>
                  <a:gd name="connsiteY205" fmla="*/ 573219 h 1440000"/>
                  <a:gd name="connsiteX206" fmla="*/ 534254 w 1440493"/>
                  <a:gd name="connsiteY206" fmla="*/ 573220 h 1440000"/>
                  <a:gd name="connsiteX207" fmla="*/ 720085 w 1440493"/>
                  <a:gd name="connsiteY207" fmla="*/ 56065 h 1440000"/>
                  <a:gd name="connsiteX208" fmla="*/ 535190 w 1440493"/>
                  <a:gd name="connsiteY208" fmla="*/ 240960 h 1440000"/>
                  <a:gd name="connsiteX209" fmla="*/ 535190 w 1440493"/>
                  <a:gd name="connsiteY209" fmla="*/ 308606 h 1440000"/>
                  <a:gd name="connsiteX210" fmla="*/ 602836 w 1440493"/>
                  <a:gd name="connsiteY210" fmla="*/ 308606 h 1440000"/>
                  <a:gd name="connsiteX211" fmla="*/ 677815 w 1440493"/>
                  <a:gd name="connsiteY211" fmla="*/ 233627 h 1440000"/>
                  <a:gd name="connsiteX212" fmla="*/ 677815 w 1440493"/>
                  <a:gd name="connsiteY212" fmla="*/ 565491 h 1440000"/>
                  <a:gd name="connsiteX213" fmla="*/ 719478 w 1440493"/>
                  <a:gd name="connsiteY213" fmla="*/ 607154 h 1440000"/>
                  <a:gd name="connsiteX214" fmla="*/ 719478 w 1440493"/>
                  <a:gd name="connsiteY214" fmla="*/ 607155 h 1440000"/>
                  <a:gd name="connsiteX215" fmla="*/ 761141 w 1440493"/>
                  <a:gd name="connsiteY215" fmla="*/ 565491 h 1440000"/>
                  <a:gd name="connsiteX216" fmla="*/ 761141 w 1440493"/>
                  <a:gd name="connsiteY216" fmla="*/ 232091 h 1440000"/>
                  <a:gd name="connsiteX217" fmla="*/ 837656 w 1440493"/>
                  <a:gd name="connsiteY217" fmla="*/ 308607 h 1440000"/>
                  <a:gd name="connsiteX218" fmla="*/ 905302 w 1440493"/>
                  <a:gd name="connsiteY218" fmla="*/ 308607 h 1440000"/>
                  <a:gd name="connsiteX219" fmla="*/ 919312 w 1440493"/>
                  <a:gd name="connsiteY219" fmla="*/ 274784 h 1440000"/>
                  <a:gd name="connsiteX220" fmla="*/ 905302 w 1440493"/>
                  <a:gd name="connsiteY220" fmla="*/ 240961 h 1440000"/>
                  <a:gd name="connsiteX221" fmla="*/ 720406 w 1440493"/>
                  <a:gd name="connsiteY221" fmla="*/ 56065 h 1440000"/>
                  <a:gd name="connsiteX222" fmla="*/ 720246 w 1440493"/>
                  <a:gd name="connsiteY222" fmla="*/ 56225 h 1440000"/>
                  <a:gd name="connsiteX223" fmla="*/ 0 w 1440493"/>
                  <a:gd name="connsiteY223" fmla="*/ 0 h 1440000"/>
                  <a:gd name="connsiteX224" fmla="*/ 1440493 w 1440493"/>
                  <a:gd name="connsiteY224" fmla="*/ 0 h 1440000"/>
                  <a:gd name="connsiteX225" fmla="*/ 1440493 w 1440493"/>
                  <a:gd name="connsiteY225" fmla="*/ 1440000 h 1440000"/>
                  <a:gd name="connsiteX226" fmla="*/ 0 w 1440493"/>
                  <a:gd name="connsiteY226" fmla="*/ 1440000 h 14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</a:cxnLst>
                <a:rect l="l" t="t" r="r" b="b"/>
                <a:pathLst>
                  <a:path w="1440493" h="1440000">
                    <a:moveTo>
                      <a:pt x="1101774" y="1174886"/>
                    </a:moveTo>
                    <a:cubicBezTo>
                      <a:pt x="1129806" y="1174886"/>
                      <a:pt x="1152530" y="1197610"/>
                      <a:pt x="1152530" y="1225642"/>
                    </a:cubicBezTo>
                    <a:lnTo>
                      <a:pt x="1152874" y="1225642"/>
                    </a:lnTo>
                    <a:cubicBezTo>
                      <a:pt x="1152874" y="1239658"/>
                      <a:pt x="1155715" y="1253010"/>
                      <a:pt x="1160851" y="1265155"/>
                    </a:cubicBezTo>
                    <a:lnTo>
                      <a:pt x="1162643" y="1267812"/>
                    </a:lnTo>
                    <a:lnTo>
                      <a:pt x="1153896" y="1280137"/>
                    </a:lnTo>
                    <a:cubicBezTo>
                      <a:pt x="1140076" y="1293355"/>
                      <a:pt x="1121258" y="1301348"/>
                      <a:pt x="1100655" y="1301042"/>
                    </a:cubicBezTo>
                    <a:cubicBezTo>
                      <a:pt x="1080052" y="1300736"/>
                      <a:pt x="1061480" y="1292189"/>
                      <a:pt x="1048058" y="1278567"/>
                    </a:cubicBezTo>
                    <a:lnTo>
                      <a:pt x="1040901" y="1267819"/>
                    </a:lnTo>
                    <a:lnTo>
                      <a:pt x="1042697" y="1265155"/>
                    </a:lnTo>
                    <a:cubicBezTo>
                      <a:pt x="1047834" y="1253010"/>
                      <a:pt x="1050674" y="1239658"/>
                      <a:pt x="1050674" y="1225642"/>
                    </a:cubicBezTo>
                    <a:lnTo>
                      <a:pt x="1051018" y="1225642"/>
                    </a:lnTo>
                    <a:cubicBezTo>
                      <a:pt x="1051018" y="1197610"/>
                      <a:pt x="1073742" y="1174886"/>
                      <a:pt x="1101774" y="1174886"/>
                    </a:cubicBezTo>
                    <a:close/>
                    <a:moveTo>
                      <a:pt x="796552" y="1174886"/>
                    </a:moveTo>
                    <a:cubicBezTo>
                      <a:pt x="824584" y="1174886"/>
                      <a:pt x="847308" y="1197610"/>
                      <a:pt x="847308" y="1225642"/>
                    </a:cubicBezTo>
                    <a:lnTo>
                      <a:pt x="847652" y="1225642"/>
                    </a:lnTo>
                    <a:cubicBezTo>
                      <a:pt x="847652" y="1239658"/>
                      <a:pt x="850493" y="1253010"/>
                      <a:pt x="855629" y="1265155"/>
                    </a:cubicBezTo>
                    <a:lnTo>
                      <a:pt x="857421" y="1267812"/>
                    </a:lnTo>
                    <a:lnTo>
                      <a:pt x="848674" y="1280137"/>
                    </a:lnTo>
                    <a:cubicBezTo>
                      <a:pt x="834854" y="1293355"/>
                      <a:pt x="816036" y="1301348"/>
                      <a:pt x="795433" y="1301042"/>
                    </a:cubicBezTo>
                    <a:cubicBezTo>
                      <a:pt x="774830" y="1300736"/>
                      <a:pt x="756258" y="1292189"/>
                      <a:pt x="742836" y="1278567"/>
                    </a:cubicBezTo>
                    <a:lnTo>
                      <a:pt x="735678" y="1267818"/>
                    </a:lnTo>
                    <a:lnTo>
                      <a:pt x="737474" y="1265155"/>
                    </a:lnTo>
                    <a:cubicBezTo>
                      <a:pt x="742611" y="1253010"/>
                      <a:pt x="745451" y="1239658"/>
                      <a:pt x="745451" y="1225642"/>
                    </a:cubicBezTo>
                    <a:lnTo>
                      <a:pt x="745796" y="1225642"/>
                    </a:lnTo>
                    <a:cubicBezTo>
                      <a:pt x="745796" y="1197610"/>
                      <a:pt x="768520" y="1174886"/>
                      <a:pt x="796552" y="1174886"/>
                    </a:cubicBezTo>
                    <a:close/>
                    <a:moveTo>
                      <a:pt x="491329" y="1174886"/>
                    </a:moveTo>
                    <a:cubicBezTo>
                      <a:pt x="519361" y="1174886"/>
                      <a:pt x="542085" y="1197610"/>
                      <a:pt x="542085" y="1225642"/>
                    </a:cubicBezTo>
                    <a:lnTo>
                      <a:pt x="542429" y="1225642"/>
                    </a:lnTo>
                    <a:cubicBezTo>
                      <a:pt x="542429" y="1239658"/>
                      <a:pt x="545270" y="1253010"/>
                      <a:pt x="550406" y="1265155"/>
                    </a:cubicBezTo>
                    <a:lnTo>
                      <a:pt x="552198" y="1267812"/>
                    </a:lnTo>
                    <a:lnTo>
                      <a:pt x="543451" y="1280137"/>
                    </a:lnTo>
                    <a:cubicBezTo>
                      <a:pt x="529631" y="1293355"/>
                      <a:pt x="510813" y="1301348"/>
                      <a:pt x="490210" y="1301042"/>
                    </a:cubicBezTo>
                    <a:cubicBezTo>
                      <a:pt x="469607" y="1300736"/>
                      <a:pt x="451035" y="1292189"/>
                      <a:pt x="437613" y="1278567"/>
                    </a:cubicBezTo>
                    <a:lnTo>
                      <a:pt x="430456" y="1267819"/>
                    </a:lnTo>
                    <a:lnTo>
                      <a:pt x="432252" y="1265155"/>
                    </a:lnTo>
                    <a:cubicBezTo>
                      <a:pt x="437389" y="1253010"/>
                      <a:pt x="440229" y="1239658"/>
                      <a:pt x="440229" y="1225642"/>
                    </a:cubicBezTo>
                    <a:lnTo>
                      <a:pt x="440573" y="1225642"/>
                    </a:lnTo>
                    <a:cubicBezTo>
                      <a:pt x="440573" y="1197610"/>
                      <a:pt x="463297" y="1174886"/>
                      <a:pt x="491329" y="1174886"/>
                    </a:cubicBezTo>
                    <a:close/>
                    <a:moveTo>
                      <a:pt x="186107" y="1174886"/>
                    </a:moveTo>
                    <a:cubicBezTo>
                      <a:pt x="214139" y="1174886"/>
                      <a:pt x="236863" y="1197610"/>
                      <a:pt x="236863" y="1225642"/>
                    </a:cubicBezTo>
                    <a:lnTo>
                      <a:pt x="237207" y="1225642"/>
                    </a:lnTo>
                    <a:cubicBezTo>
                      <a:pt x="237207" y="1239658"/>
                      <a:pt x="240048" y="1253010"/>
                      <a:pt x="245184" y="1265155"/>
                    </a:cubicBezTo>
                    <a:lnTo>
                      <a:pt x="246976" y="1267812"/>
                    </a:lnTo>
                    <a:lnTo>
                      <a:pt x="238229" y="1280137"/>
                    </a:lnTo>
                    <a:cubicBezTo>
                      <a:pt x="224409" y="1293355"/>
                      <a:pt x="205591" y="1301348"/>
                      <a:pt x="184988" y="1301042"/>
                    </a:cubicBezTo>
                    <a:cubicBezTo>
                      <a:pt x="143782" y="1300430"/>
                      <a:pt x="110699" y="1266853"/>
                      <a:pt x="110699" y="1225642"/>
                    </a:cubicBezTo>
                    <a:lnTo>
                      <a:pt x="135351" y="1225642"/>
                    </a:lnTo>
                    <a:cubicBezTo>
                      <a:pt x="135351" y="1197610"/>
                      <a:pt x="158075" y="1174886"/>
                      <a:pt x="186107" y="1174886"/>
                    </a:cubicBezTo>
                    <a:close/>
                    <a:moveTo>
                      <a:pt x="948044" y="1150242"/>
                    </a:moveTo>
                    <a:cubicBezTo>
                      <a:pt x="968647" y="1149937"/>
                      <a:pt x="987465" y="1157929"/>
                      <a:pt x="1001285" y="1171147"/>
                    </a:cubicBezTo>
                    <a:lnTo>
                      <a:pt x="1010032" y="1183472"/>
                    </a:lnTo>
                    <a:lnTo>
                      <a:pt x="1008240" y="1186129"/>
                    </a:lnTo>
                    <a:cubicBezTo>
                      <a:pt x="1003104" y="1198274"/>
                      <a:pt x="1000263" y="1211626"/>
                      <a:pt x="1000263" y="1225642"/>
                    </a:cubicBezTo>
                    <a:lnTo>
                      <a:pt x="999919" y="1225642"/>
                    </a:lnTo>
                    <a:cubicBezTo>
                      <a:pt x="999919" y="1253674"/>
                      <a:pt x="977195" y="1276398"/>
                      <a:pt x="949163" y="1276398"/>
                    </a:cubicBezTo>
                    <a:cubicBezTo>
                      <a:pt x="921131" y="1276398"/>
                      <a:pt x="898407" y="1253674"/>
                      <a:pt x="898407" y="1225642"/>
                    </a:cubicBezTo>
                    <a:lnTo>
                      <a:pt x="898063" y="1225642"/>
                    </a:lnTo>
                    <a:cubicBezTo>
                      <a:pt x="898063" y="1211626"/>
                      <a:pt x="895223" y="1198274"/>
                      <a:pt x="890086" y="1186129"/>
                    </a:cubicBezTo>
                    <a:lnTo>
                      <a:pt x="888290" y="1183465"/>
                    </a:lnTo>
                    <a:lnTo>
                      <a:pt x="895447" y="1172718"/>
                    </a:lnTo>
                    <a:cubicBezTo>
                      <a:pt x="908869" y="1159095"/>
                      <a:pt x="927441" y="1150548"/>
                      <a:pt x="948044" y="1150242"/>
                    </a:cubicBezTo>
                    <a:close/>
                    <a:moveTo>
                      <a:pt x="642821" y="1150242"/>
                    </a:moveTo>
                    <a:cubicBezTo>
                      <a:pt x="663424" y="1149937"/>
                      <a:pt x="682242" y="1157929"/>
                      <a:pt x="696062" y="1171147"/>
                    </a:cubicBezTo>
                    <a:lnTo>
                      <a:pt x="704809" y="1183473"/>
                    </a:lnTo>
                    <a:lnTo>
                      <a:pt x="703018" y="1186129"/>
                    </a:lnTo>
                    <a:cubicBezTo>
                      <a:pt x="697882" y="1198274"/>
                      <a:pt x="695041" y="1211626"/>
                      <a:pt x="695041" y="1225642"/>
                    </a:cubicBezTo>
                    <a:lnTo>
                      <a:pt x="694696" y="1225642"/>
                    </a:lnTo>
                    <a:cubicBezTo>
                      <a:pt x="694696" y="1253674"/>
                      <a:pt x="671972" y="1276398"/>
                      <a:pt x="643940" y="1276398"/>
                    </a:cubicBezTo>
                    <a:cubicBezTo>
                      <a:pt x="615908" y="1276398"/>
                      <a:pt x="593184" y="1253674"/>
                      <a:pt x="593184" y="1225642"/>
                    </a:cubicBezTo>
                    <a:lnTo>
                      <a:pt x="592840" y="1225642"/>
                    </a:lnTo>
                    <a:cubicBezTo>
                      <a:pt x="592840" y="1211626"/>
                      <a:pt x="590000" y="1198274"/>
                      <a:pt x="584863" y="1186129"/>
                    </a:cubicBezTo>
                    <a:lnTo>
                      <a:pt x="583067" y="1183465"/>
                    </a:lnTo>
                    <a:lnTo>
                      <a:pt x="590224" y="1172718"/>
                    </a:lnTo>
                    <a:cubicBezTo>
                      <a:pt x="603646" y="1159095"/>
                      <a:pt x="622218" y="1150548"/>
                      <a:pt x="642821" y="1150242"/>
                    </a:cubicBezTo>
                    <a:close/>
                    <a:moveTo>
                      <a:pt x="337599" y="1150242"/>
                    </a:moveTo>
                    <a:cubicBezTo>
                      <a:pt x="358202" y="1149937"/>
                      <a:pt x="377020" y="1157929"/>
                      <a:pt x="390840" y="1171147"/>
                    </a:cubicBezTo>
                    <a:lnTo>
                      <a:pt x="399587" y="1183472"/>
                    </a:lnTo>
                    <a:lnTo>
                      <a:pt x="397795" y="1186129"/>
                    </a:lnTo>
                    <a:cubicBezTo>
                      <a:pt x="392659" y="1198274"/>
                      <a:pt x="389818" y="1211626"/>
                      <a:pt x="389818" y="1225642"/>
                    </a:cubicBezTo>
                    <a:lnTo>
                      <a:pt x="389474" y="1225642"/>
                    </a:lnTo>
                    <a:cubicBezTo>
                      <a:pt x="389474" y="1253674"/>
                      <a:pt x="366750" y="1276398"/>
                      <a:pt x="338718" y="1276398"/>
                    </a:cubicBezTo>
                    <a:cubicBezTo>
                      <a:pt x="310686" y="1276398"/>
                      <a:pt x="287962" y="1253674"/>
                      <a:pt x="287962" y="1225642"/>
                    </a:cubicBezTo>
                    <a:lnTo>
                      <a:pt x="287618" y="1225642"/>
                    </a:lnTo>
                    <a:cubicBezTo>
                      <a:pt x="287618" y="1211626"/>
                      <a:pt x="284778" y="1198274"/>
                      <a:pt x="279641" y="1186129"/>
                    </a:cubicBezTo>
                    <a:lnTo>
                      <a:pt x="277845" y="1183465"/>
                    </a:lnTo>
                    <a:lnTo>
                      <a:pt x="285002" y="1172718"/>
                    </a:lnTo>
                    <a:cubicBezTo>
                      <a:pt x="298424" y="1159095"/>
                      <a:pt x="316996" y="1150548"/>
                      <a:pt x="337599" y="1150242"/>
                    </a:cubicBezTo>
                    <a:close/>
                    <a:moveTo>
                      <a:pt x="186107" y="1124131"/>
                    </a:moveTo>
                    <a:cubicBezTo>
                      <a:pt x="130044" y="1124131"/>
                      <a:pt x="84596" y="1169579"/>
                      <a:pt x="84596" y="1225642"/>
                    </a:cubicBezTo>
                    <a:cubicBezTo>
                      <a:pt x="84596" y="1281117"/>
                      <a:pt x="129131" y="1326318"/>
                      <a:pt x="184600" y="1327142"/>
                    </a:cubicBezTo>
                    <a:cubicBezTo>
                      <a:pt x="212335" y="1327554"/>
                      <a:pt x="237666" y="1316795"/>
                      <a:pt x="256270" y="1299001"/>
                    </a:cubicBezTo>
                    <a:lnTo>
                      <a:pt x="262288" y="1290522"/>
                    </a:lnTo>
                    <a:lnTo>
                      <a:pt x="266939" y="1297421"/>
                    </a:lnTo>
                    <a:cubicBezTo>
                      <a:pt x="285309" y="1315791"/>
                      <a:pt x="310687" y="1327153"/>
                      <a:pt x="338718" y="1327153"/>
                    </a:cubicBezTo>
                    <a:cubicBezTo>
                      <a:pt x="366750" y="1327153"/>
                      <a:pt x="392127" y="1315791"/>
                      <a:pt x="410497" y="1297421"/>
                    </a:cubicBezTo>
                    <a:lnTo>
                      <a:pt x="414964" y="1290797"/>
                    </a:lnTo>
                    <a:lnTo>
                      <a:pt x="419019" y="1296886"/>
                    </a:lnTo>
                    <a:cubicBezTo>
                      <a:pt x="437087" y="1315224"/>
                      <a:pt x="462088" y="1326730"/>
                      <a:pt x="489822" y="1327142"/>
                    </a:cubicBezTo>
                    <a:cubicBezTo>
                      <a:pt x="517557" y="1327554"/>
                      <a:pt x="542888" y="1316795"/>
                      <a:pt x="561492" y="1299001"/>
                    </a:cubicBezTo>
                    <a:lnTo>
                      <a:pt x="567510" y="1290522"/>
                    </a:lnTo>
                    <a:lnTo>
                      <a:pt x="572161" y="1297421"/>
                    </a:lnTo>
                    <a:cubicBezTo>
                      <a:pt x="590531" y="1315791"/>
                      <a:pt x="615909" y="1327153"/>
                      <a:pt x="643940" y="1327153"/>
                    </a:cubicBezTo>
                    <a:cubicBezTo>
                      <a:pt x="671972" y="1327153"/>
                      <a:pt x="697349" y="1315791"/>
                      <a:pt x="715719" y="1297421"/>
                    </a:cubicBezTo>
                    <a:lnTo>
                      <a:pt x="720186" y="1290796"/>
                    </a:lnTo>
                    <a:lnTo>
                      <a:pt x="724242" y="1296886"/>
                    </a:lnTo>
                    <a:cubicBezTo>
                      <a:pt x="742310" y="1315224"/>
                      <a:pt x="767311" y="1326730"/>
                      <a:pt x="795045" y="1327142"/>
                    </a:cubicBezTo>
                    <a:cubicBezTo>
                      <a:pt x="822780" y="1327554"/>
                      <a:pt x="848111" y="1316795"/>
                      <a:pt x="866715" y="1299001"/>
                    </a:cubicBezTo>
                    <a:lnTo>
                      <a:pt x="872733" y="1290522"/>
                    </a:lnTo>
                    <a:lnTo>
                      <a:pt x="877384" y="1297421"/>
                    </a:lnTo>
                    <a:cubicBezTo>
                      <a:pt x="895754" y="1315791"/>
                      <a:pt x="921132" y="1327153"/>
                      <a:pt x="949163" y="1327153"/>
                    </a:cubicBezTo>
                    <a:cubicBezTo>
                      <a:pt x="977195" y="1327153"/>
                      <a:pt x="1002572" y="1315791"/>
                      <a:pt x="1020942" y="1297421"/>
                    </a:cubicBezTo>
                    <a:lnTo>
                      <a:pt x="1025409" y="1290797"/>
                    </a:lnTo>
                    <a:lnTo>
                      <a:pt x="1029464" y="1296886"/>
                    </a:lnTo>
                    <a:cubicBezTo>
                      <a:pt x="1047532" y="1315224"/>
                      <a:pt x="1072533" y="1326730"/>
                      <a:pt x="1100267" y="1327142"/>
                    </a:cubicBezTo>
                    <a:cubicBezTo>
                      <a:pt x="1128002" y="1327554"/>
                      <a:pt x="1153333" y="1316795"/>
                      <a:pt x="1171937" y="1299001"/>
                    </a:cubicBezTo>
                    <a:lnTo>
                      <a:pt x="1177955" y="1290522"/>
                    </a:lnTo>
                    <a:lnTo>
                      <a:pt x="1182606" y="1297421"/>
                    </a:lnTo>
                    <a:cubicBezTo>
                      <a:pt x="1200976" y="1315791"/>
                      <a:pt x="1226354" y="1327153"/>
                      <a:pt x="1254385" y="1327153"/>
                    </a:cubicBezTo>
                    <a:cubicBezTo>
                      <a:pt x="1310448" y="1327153"/>
                      <a:pt x="1355896" y="1281705"/>
                      <a:pt x="1355896" y="1225642"/>
                    </a:cubicBezTo>
                    <a:lnTo>
                      <a:pt x="1305141" y="1225642"/>
                    </a:lnTo>
                    <a:cubicBezTo>
                      <a:pt x="1305141" y="1253674"/>
                      <a:pt x="1282417" y="1276398"/>
                      <a:pt x="1254385" y="1276398"/>
                    </a:cubicBezTo>
                    <a:cubicBezTo>
                      <a:pt x="1226353" y="1276398"/>
                      <a:pt x="1203629" y="1253674"/>
                      <a:pt x="1203629" y="1225642"/>
                    </a:cubicBezTo>
                    <a:lnTo>
                      <a:pt x="1203285" y="1225642"/>
                    </a:lnTo>
                    <a:cubicBezTo>
                      <a:pt x="1203285" y="1211626"/>
                      <a:pt x="1200445" y="1198274"/>
                      <a:pt x="1195308" y="1186129"/>
                    </a:cubicBezTo>
                    <a:lnTo>
                      <a:pt x="1193512" y="1183465"/>
                    </a:lnTo>
                    <a:lnTo>
                      <a:pt x="1200669" y="1172718"/>
                    </a:lnTo>
                    <a:cubicBezTo>
                      <a:pt x="1214091" y="1159095"/>
                      <a:pt x="1232663" y="1150548"/>
                      <a:pt x="1253266" y="1150242"/>
                    </a:cubicBezTo>
                    <a:cubicBezTo>
                      <a:pt x="1294472" y="1149631"/>
                      <a:pt x="1328537" y="1182212"/>
                      <a:pt x="1329760" y="1223404"/>
                    </a:cubicBezTo>
                    <a:lnTo>
                      <a:pt x="1355851" y="1222629"/>
                    </a:lnTo>
                    <a:cubicBezTo>
                      <a:pt x="1354204" y="1167178"/>
                      <a:pt x="1308347" y="1123319"/>
                      <a:pt x="1252878" y="1124142"/>
                    </a:cubicBezTo>
                    <a:cubicBezTo>
                      <a:pt x="1225144" y="1124554"/>
                      <a:pt x="1200143" y="1136060"/>
                      <a:pt x="1182075" y="1154398"/>
                    </a:cubicBezTo>
                    <a:lnTo>
                      <a:pt x="1178020" y="1160488"/>
                    </a:lnTo>
                    <a:lnTo>
                      <a:pt x="1173553" y="1153863"/>
                    </a:lnTo>
                    <a:cubicBezTo>
                      <a:pt x="1155183" y="1135493"/>
                      <a:pt x="1129806" y="1124131"/>
                      <a:pt x="1101774" y="1124131"/>
                    </a:cubicBezTo>
                    <a:cubicBezTo>
                      <a:pt x="1073743" y="1124131"/>
                      <a:pt x="1048365" y="1135493"/>
                      <a:pt x="1029995" y="1153863"/>
                    </a:cubicBezTo>
                    <a:lnTo>
                      <a:pt x="1025344" y="1160762"/>
                    </a:lnTo>
                    <a:lnTo>
                      <a:pt x="1019326" y="1152283"/>
                    </a:lnTo>
                    <a:cubicBezTo>
                      <a:pt x="1000722" y="1134490"/>
                      <a:pt x="975391" y="1123731"/>
                      <a:pt x="947656" y="1124142"/>
                    </a:cubicBezTo>
                    <a:cubicBezTo>
                      <a:pt x="919922" y="1124554"/>
                      <a:pt x="894921" y="1136060"/>
                      <a:pt x="876853" y="1154398"/>
                    </a:cubicBezTo>
                    <a:lnTo>
                      <a:pt x="872798" y="1160488"/>
                    </a:lnTo>
                    <a:lnTo>
                      <a:pt x="868331" y="1153863"/>
                    </a:lnTo>
                    <a:cubicBezTo>
                      <a:pt x="849961" y="1135493"/>
                      <a:pt x="824584" y="1124131"/>
                      <a:pt x="796552" y="1124131"/>
                    </a:cubicBezTo>
                    <a:cubicBezTo>
                      <a:pt x="768521" y="1124131"/>
                      <a:pt x="743143" y="1135493"/>
                      <a:pt x="724773" y="1153863"/>
                    </a:cubicBezTo>
                    <a:lnTo>
                      <a:pt x="720121" y="1160763"/>
                    </a:lnTo>
                    <a:lnTo>
                      <a:pt x="714103" y="1152283"/>
                    </a:lnTo>
                    <a:cubicBezTo>
                      <a:pt x="695499" y="1134490"/>
                      <a:pt x="670168" y="1123731"/>
                      <a:pt x="642433" y="1124142"/>
                    </a:cubicBezTo>
                    <a:cubicBezTo>
                      <a:pt x="614699" y="1124554"/>
                      <a:pt x="589698" y="1136060"/>
                      <a:pt x="571630" y="1154398"/>
                    </a:cubicBezTo>
                    <a:lnTo>
                      <a:pt x="567575" y="1160488"/>
                    </a:lnTo>
                    <a:lnTo>
                      <a:pt x="563108" y="1153863"/>
                    </a:lnTo>
                    <a:cubicBezTo>
                      <a:pt x="544738" y="1135493"/>
                      <a:pt x="519361" y="1124131"/>
                      <a:pt x="491329" y="1124131"/>
                    </a:cubicBezTo>
                    <a:cubicBezTo>
                      <a:pt x="463298" y="1124131"/>
                      <a:pt x="437920" y="1135493"/>
                      <a:pt x="419550" y="1153863"/>
                    </a:cubicBezTo>
                    <a:lnTo>
                      <a:pt x="414899" y="1160762"/>
                    </a:lnTo>
                    <a:lnTo>
                      <a:pt x="408881" y="1152283"/>
                    </a:lnTo>
                    <a:cubicBezTo>
                      <a:pt x="390277" y="1134490"/>
                      <a:pt x="364946" y="1123731"/>
                      <a:pt x="337211" y="1124142"/>
                    </a:cubicBezTo>
                    <a:cubicBezTo>
                      <a:pt x="309477" y="1124554"/>
                      <a:pt x="284476" y="1136060"/>
                      <a:pt x="266408" y="1154398"/>
                    </a:cubicBezTo>
                    <a:lnTo>
                      <a:pt x="262353" y="1160488"/>
                    </a:lnTo>
                    <a:lnTo>
                      <a:pt x="257886" y="1153863"/>
                    </a:lnTo>
                    <a:cubicBezTo>
                      <a:pt x="239516" y="1135493"/>
                      <a:pt x="214139" y="1124131"/>
                      <a:pt x="186107" y="1124131"/>
                    </a:cubicBezTo>
                    <a:close/>
                    <a:moveTo>
                      <a:pt x="725458" y="642022"/>
                    </a:moveTo>
                    <a:lnTo>
                      <a:pt x="591694" y="775786"/>
                    </a:lnTo>
                    <a:cubicBezTo>
                      <a:pt x="578180" y="789300"/>
                      <a:pt x="578180" y="811211"/>
                      <a:pt x="591694" y="824725"/>
                    </a:cubicBezTo>
                    <a:cubicBezTo>
                      <a:pt x="605208" y="838239"/>
                      <a:pt x="627119" y="838239"/>
                      <a:pt x="640633" y="824725"/>
                    </a:cubicBezTo>
                    <a:lnTo>
                      <a:pt x="694877" y="770480"/>
                    </a:lnTo>
                    <a:lnTo>
                      <a:pt x="694877" y="1010570"/>
                    </a:lnTo>
                    <a:cubicBezTo>
                      <a:pt x="694877" y="1027217"/>
                      <a:pt x="708372" y="1040711"/>
                      <a:pt x="725018" y="1040711"/>
                    </a:cubicBezTo>
                    <a:lnTo>
                      <a:pt x="725018" y="1040712"/>
                    </a:lnTo>
                    <a:cubicBezTo>
                      <a:pt x="741665" y="1040712"/>
                      <a:pt x="755160" y="1027217"/>
                      <a:pt x="755160" y="1010570"/>
                    </a:cubicBezTo>
                    <a:lnTo>
                      <a:pt x="755160" y="769369"/>
                    </a:lnTo>
                    <a:lnTo>
                      <a:pt x="810515" y="824725"/>
                    </a:lnTo>
                    <a:cubicBezTo>
                      <a:pt x="824029" y="838239"/>
                      <a:pt x="845940" y="838239"/>
                      <a:pt x="859454" y="824725"/>
                    </a:cubicBezTo>
                    <a:cubicBezTo>
                      <a:pt x="866211" y="817968"/>
                      <a:pt x="869590" y="809112"/>
                      <a:pt x="869590" y="800255"/>
                    </a:cubicBezTo>
                    <a:cubicBezTo>
                      <a:pt x="869590" y="791399"/>
                      <a:pt x="866211" y="782543"/>
                      <a:pt x="859454" y="775786"/>
                    </a:cubicBezTo>
                    <a:lnTo>
                      <a:pt x="725690" y="642022"/>
                    </a:lnTo>
                    <a:lnTo>
                      <a:pt x="725574" y="642138"/>
                    </a:lnTo>
                    <a:close/>
                    <a:moveTo>
                      <a:pt x="936833" y="579699"/>
                    </a:moveTo>
                    <a:lnTo>
                      <a:pt x="936833" y="579863"/>
                    </a:lnTo>
                    <a:lnTo>
                      <a:pt x="936669" y="579863"/>
                    </a:lnTo>
                    <a:lnTo>
                      <a:pt x="936669" y="769034"/>
                    </a:lnTo>
                    <a:cubicBezTo>
                      <a:pt x="936669" y="788145"/>
                      <a:pt x="952162" y="803638"/>
                      <a:pt x="971274" y="803639"/>
                    </a:cubicBezTo>
                    <a:cubicBezTo>
                      <a:pt x="990386" y="803639"/>
                      <a:pt x="1005879" y="788146"/>
                      <a:pt x="1005879" y="769034"/>
                    </a:cubicBezTo>
                    <a:lnTo>
                      <a:pt x="1005879" y="692321"/>
                    </a:lnTo>
                    <a:lnTo>
                      <a:pt x="1175648" y="862090"/>
                    </a:lnTo>
                    <a:cubicBezTo>
                      <a:pt x="1187419" y="873861"/>
                      <a:pt x="1206503" y="873861"/>
                      <a:pt x="1218274" y="862090"/>
                    </a:cubicBezTo>
                    <a:lnTo>
                      <a:pt x="1218274" y="862090"/>
                    </a:lnTo>
                    <a:cubicBezTo>
                      <a:pt x="1230045" y="850319"/>
                      <a:pt x="1230045" y="831234"/>
                      <a:pt x="1218274" y="819463"/>
                    </a:cubicBezTo>
                    <a:lnTo>
                      <a:pt x="1047720" y="648909"/>
                    </a:lnTo>
                    <a:lnTo>
                      <a:pt x="1126004" y="648909"/>
                    </a:lnTo>
                    <a:cubicBezTo>
                      <a:pt x="1145116" y="648909"/>
                      <a:pt x="1160609" y="633416"/>
                      <a:pt x="1160609" y="614304"/>
                    </a:cubicBezTo>
                    <a:cubicBezTo>
                      <a:pt x="1160609" y="604748"/>
                      <a:pt x="1156736" y="596097"/>
                      <a:pt x="1150473" y="589834"/>
                    </a:cubicBezTo>
                    <a:cubicBezTo>
                      <a:pt x="1144211" y="583572"/>
                      <a:pt x="1135560" y="579699"/>
                      <a:pt x="1126004" y="579699"/>
                    </a:cubicBezTo>
                    <a:close/>
                    <a:moveTo>
                      <a:pt x="534254" y="573055"/>
                    </a:moveTo>
                    <a:lnTo>
                      <a:pt x="345083" y="573055"/>
                    </a:lnTo>
                    <a:cubicBezTo>
                      <a:pt x="325971" y="573055"/>
                      <a:pt x="310478" y="588549"/>
                      <a:pt x="310478" y="607660"/>
                    </a:cubicBezTo>
                    <a:cubicBezTo>
                      <a:pt x="310478" y="626772"/>
                      <a:pt x="325971" y="642266"/>
                      <a:pt x="345083" y="642265"/>
                    </a:cubicBezTo>
                    <a:lnTo>
                      <a:pt x="421796" y="642265"/>
                    </a:lnTo>
                    <a:lnTo>
                      <a:pt x="252027" y="812034"/>
                    </a:lnTo>
                    <a:cubicBezTo>
                      <a:pt x="240256" y="823805"/>
                      <a:pt x="240256" y="842890"/>
                      <a:pt x="252027" y="854661"/>
                    </a:cubicBezTo>
                    <a:lnTo>
                      <a:pt x="252027" y="854661"/>
                    </a:lnTo>
                    <a:cubicBezTo>
                      <a:pt x="263798" y="866432"/>
                      <a:pt x="282883" y="866432"/>
                      <a:pt x="294653" y="854661"/>
                    </a:cubicBezTo>
                    <a:lnTo>
                      <a:pt x="465208" y="684106"/>
                    </a:lnTo>
                    <a:lnTo>
                      <a:pt x="465208" y="762391"/>
                    </a:lnTo>
                    <a:cubicBezTo>
                      <a:pt x="465208" y="781503"/>
                      <a:pt x="480701" y="796996"/>
                      <a:pt x="499813" y="796996"/>
                    </a:cubicBezTo>
                    <a:cubicBezTo>
                      <a:pt x="509369" y="796996"/>
                      <a:pt x="518020" y="793122"/>
                      <a:pt x="524282" y="786860"/>
                    </a:cubicBezTo>
                    <a:cubicBezTo>
                      <a:pt x="530545" y="780598"/>
                      <a:pt x="534418" y="771947"/>
                      <a:pt x="534418" y="762391"/>
                    </a:cubicBezTo>
                    <a:lnTo>
                      <a:pt x="534418" y="573219"/>
                    </a:lnTo>
                    <a:lnTo>
                      <a:pt x="534254" y="573220"/>
                    </a:lnTo>
                    <a:close/>
                    <a:moveTo>
                      <a:pt x="720085" y="56065"/>
                    </a:moveTo>
                    <a:lnTo>
                      <a:pt x="535190" y="240960"/>
                    </a:lnTo>
                    <a:cubicBezTo>
                      <a:pt x="516510" y="259640"/>
                      <a:pt x="516510" y="289926"/>
                      <a:pt x="535190" y="308606"/>
                    </a:cubicBezTo>
                    <a:cubicBezTo>
                      <a:pt x="553870" y="327286"/>
                      <a:pt x="584156" y="327286"/>
                      <a:pt x="602836" y="308606"/>
                    </a:cubicBezTo>
                    <a:lnTo>
                      <a:pt x="677815" y="233627"/>
                    </a:lnTo>
                    <a:lnTo>
                      <a:pt x="677815" y="565491"/>
                    </a:lnTo>
                    <a:cubicBezTo>
                      <a:pt x="677815" y="588501"/>
                      <a:pt x="696468" y="607154"/>
                      <a:pt x="719478" y="607154"/>
                    </a:cubicBezTo>
                    <a:lnTo>
                      <a:pt x="719478" y="607155"/>
                    </a:lnTo>
                    <a:cubicBezTo>
                      <a:pt x="742488" y="607155"/>
                      <a:pt x="761141" y="588501"/>
                      <a:pt x="761141" y="565491"/>
                    </a:cubicBezTo>
                    <a:lnTo>
                      <a:pt x="761141" y="232091"/>
                    </a:lnTo>
                    <a:lnTo>
                      <a:pt x="837656" y="308607"/>
                    </a:lnTo>
                    <a:cubicBezTo>
                      <a:pt x="856336" y="327287"/>
                      <a:pt x="886622" y="327287"/>
                      <a:pt x="905302" y="308607"/>
                    </a:cubicBezTo>
                    <a:cubicBezTo>
                      <a:pt x="914642" y="299267"/>
                      <a:pt x="919312" y="287025"/>
                      <a:pt x="919312" y="274784"/>
                    </a:cubicBezTo>
                    <a:cubicBezTo>
                      <a:pt x="919312" y="262542"/>
                      <a:pt x="914642" y="250301"/>
                      <a:pt x="905302" y="240961"/>
                    </a:cubicBezTo>
                    <a:lnTo>
                      <a:pt x="720406" y="56065"/>
                    </a:lnTo>
                    <a:lnTo>
                      <a:pt x="720246" y="56225"/>
                    </a:lnTo>
                    <a:close/>
                    <a:moveTo>
                      <a:pt x="0" y="0"/>
                    </a:moveTo>
                    <a:lnTo>
                      <a:pt x="1440493" y="0"/>
                    </a:lnTo>
                    <a:lnTo>
                      <a:pt x="1440493" y="1440000"/>
                    </a:lnTo>
                    <a:lnTo>
                      <a:pt x="0" y="1440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71" name="Text Box 8"/>
            <p:cNvSpPr txBox="1">
              <a:spLocks noChangeArrowheads="1"/>
            </p:cNvSpPr>
            <p:nvPr/>
          </p:nvSpPr>
          <p:spPr bwMode="auto">
            <a:xfrm>
              <a:off x="5270112" y="2951801"/>
              <a:ext cx="150056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1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SSID</a:t>
              </a:r>
              <a:r>
                <a:rPr lang="ja-JP" altLang="en-US" sz="1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：</a:t>
              </a:r>
              <a:r>
                <a:rPr lang="en-US" altLang="ja-JP" sz="1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WLAN</a:t>
              </a:r>
              <a:endPara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2" name="Text Box 11"/>
            <p:cNvSpPr txBox="1">
              <a:spLocks noChangeArrowheads="1"/>
            </p:cNvSpPr>
            <p:nvPr/>
          </p:nvSpPr>
          <p:spPr bwMode="auto">
            <a:xfrm>
              <a:off x="5364192" y="4110779"/>
              <a:ext cx="166384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1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SSID</a:t>
              </a:r>
              <a:r>
                <a:rPr lang="ja-JP" altLang="en-US" sz="1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：</a:t>
              </a:r>
              <a:r>
                <a:rPr lang="en-US" altLang="ja-JP" sz="1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WLAN</a:t>
              </a:r>
              <a:endPara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>
                <a:defRPr/>
              </a:pPr>
              <a:r>
                <a:rPr lang="en-US" altLang="ja-JP" sz="1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MAC</a:t>
              </a:r>
              <a:r>
                <a:rPr lang="ja-JP" altLang="en-US" sz="1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：</a:t>
              </a:r>
              <a:r>
                <a:rPr lang="en-US" altLang="ja-JP" sz="1400" dirty="0" err="1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y:y:y:y:y:y</a:t>
              </a:r>
              <a:endPara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3" name="Text Box 12"/>
            <p:cNvSpPr txBox="1">
              <a:spLocks noChangeArrowheads="1"/>
            </p:cNvSpPr>
            <p:nvPr/>
          </p:nvSpPr>
          <p:spPr bwMode="auto">
            <a:xfrm>
              <a:off x="6888231" y="4110779"/>
              <a:ext cx="156211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1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SSID</a:t>
              </a:r>
              <a:r>
                <a:rPr lang="ja-JP" altLang="en-US" sz="1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：</a:t>
              </a:r>
              <a:r>
                <a:rPr lang="en-US" altLang="ja-JP" sz="1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WLAN</a:t>
              </a:r>
              <a:endPara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>
                <a:defRPr/>
              </a:pPr>
              <a:r>
                <a:rPr lang="en-US" altLang="ja-JP" sz="1400" dirty="0" err="1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MAC:x:x:x:x:x:x</a:t>
              </a:r>
              <a:endPara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4" name="Text Box 44"/>
            <p:cNvSpPr txBox="1">
              <a:spLocks noChangeArrowheads="1"/>
            </p:cNvSpPr>
            <p:nvPr/>
          </p:nvSpPr>
          <p:spPr bwMode="auto">
            <a:xfrm>
              <a:off x="7028035" y="2009785"/>
              <a:ext cx="1981200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MAC </a:t>
              </a:r>
              <a:r>
                <a:rPr lang="en-US" altLang="ja-JP" sz="1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Filter</a:t>
              </a:r>
              <a:endPara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>
                <a:defRPr/>
              </a:pPr>
              <a:r>
                <a:rPr lang="en-US" altLang="ja-JP" sz="1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MAC</a:t>
              </a:r>
              <a:r>
                <a:rPr lang="ja-JP" altLang="en-US" sz="1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：</a:t>
              </a:r>
              <a:r>
                <a:rPr lang="en-US" altLang="ja-JP" sz="1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x:x:x:x:x:x</a:t>
              </a:r>
              <a:endPara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75" name="グループ化 61"/>
            <p:cNvGrpSpPr>
              <a:grpSpLocks noChangeAspect="1"/>
            </p:cNvGrpSpPr>
            <p:nvPr/>
          </p:nvGrpSpPr>
          <p:grpSpPr>
            <a:xfrm>
              <a:off x="6819300" y="3825409"/>
              <a:ext cx="472258" cy="332998"/>
              <a:chOff x="498441" y="2210099"/>
              <a:chExt cx="472258" cy="332998"/>
            </a:xfrm>
          </p:grpSpPr>
          <p:sp>
            <p:nvSpPr>
              <p:cNvPr id="76" name="角丸四角形 75"/>
              <p:cNvSpPr/>
              <p:nvPr/>
            </p:nvSpPr>
            <p:spPr>
              <a:xfrm>
                <a:off x="567371" y="2214081"/>
                <a:ext cx="337382" cy="21975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grpSp>
            <p:nvGrpSpPr>
              <p:cNvPr id="77" name="Group 80"/>
              <p:cNvGrpSpPr>
                <a:grpSpLocks noChangeAspect="1"/>
              </p:cNvGrpSpPr>
              <p:nvPr/>
            </p:nvGrpSpPr>
            <p:grpSpPr bwMode="auto">
              <a:xfrm>
                <a:off x="498441" y="2210099"/>
                <a:ext cx="472258" cy="332998"/>
                <a:chOff x="0" y="0"/>
                <a:chExt cx="741" cy="478"/>
              </a:xfrm>
              <a:solidFill>
                <a:schemeClr val="tx1"/>
              </a:solidFill>
              <a:effectLst/>
            </p:grpSpPr>
            <p:sp>
              <p:nvSpPr>
                <p:cNvPr id="78" name="Freeform 81"/>
                <p:cNvSpPr>
                  <a:spLocks/>
                </p:cNvSpPr>
                <p:nvPr/>
              </p:nvSpPr>
              <p:spPr bwMode="auto">
                <a:xfrm>
                  <a:off x="0" y="344"/>
                  <a:ext cx="741" cy="134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2482 w 21600"/>
                    <a:gd name="T3" fmla="*/ 0 h 21600"/>
                    <a:gd name="T4" fmla="*/ 19210 w 21600"/>
                    <a:gd name="T5" fmla="*/ 0 h 21600"/>
                    <a:gd name="T6" fmla="*/ 21600 w 21600"/>
                    <a:gd name="T7" fmla="*/ 21600 h 21600"/>
                    <a:gd name="T8" fmla="*/ 0 w 21600"/>
                    <a:gd name="T9" fmla="*/ 21600 h 21600"/>
                    <a:gd name="T10" fmla="*/ 0 w 21600"/>
                    <a:gd name="T11" fmla="*/ 2160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2482" y="0"/>
                      </a:lnTo>
                      <a:lnTo>
                        <a:pt x="1921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grpFill/>
                <a:ln w="127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srgbClr val="0096D6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9" name="AutoShape 82"/>
                <p:cNvSpPr>
                  <a:spLocks/>
                </p:cNvSpPr>
                <p:nvPr/>
              </p:nvSpPr>
              <p:spPr bwMode="auto">
                <a:xfrm>
                  <a:off x="89" y="0"/>
                  <a:ext cx="567" cy="328"/>
                </a:xfrm>
                <a:custGeom>
                  <a:avLst/>
                  <a:gdLst>
                    <a:gd name="T0" fmla="*/ 284 w 21600"/>
                    <a:gd name="T1" fmla="*/ 164 h 21600"/>
                    <a:gd name="T2" fmla="*/ 0 60000 65536"/>
                    <a:gd name="T3" fmla="*/ 0 w 21600"/>
                    <a:gd name="T4" fmla="*/ 0 h 21600"/>
                    <a:gd name="T5" fmla="*/ 21600 w 21600"/>
                    <a:gd name="T6" fmla="*/ 21600 h 21600"/>
                  </a:gdLst>
                  <a:ahLst/>
                  <a:cxnLst>
                    <a:cxn ang="T2">
                      <a:pos x="T0" y="T1"/>
                    </a:cxn>
                  </a:cxnLst>
                  <a:rect l="T3" t="T4" r="T5" b="T6"/>
                  <a:pathLst>
                    <a:path w="21600" h="21600">
                      <a:moveTo>
                        <a:pt x="20179" y="0"/>
                      </a:moveTo>
                      <a:cubicBezTo>
                        <a:pt x="1421" y="0"/>
                        <a:pt x="1421" y="0"/>
                        <a:pt x="1421" y="0"/>
                      </a:cubicBezTo>
                      <a:cubicBezTo>
                        <a:pt x="568" y="0"/>
                        <a:pt x="0" y="1227"/>
                        <a:pt x="0" y="2455"/>
                      </a:cubicBezTo>
                      <a:cubicBezTo>
                        <a:pt x="0" y="21600"/>
                        <a:pt x="0" y="21600"/>
                        <a:pt x="0" y="21600"/>
                      </a:cubicBezTo>
                      <a:cubicBezTo>
                        <a:pt x="21600" y="21600"/>
                        <a:pt x="21600" y="21600"/>
                        <a:pt x="21600" y="21600"/>
                      </a:cubicBezTo>
                      <a:cubicBezTo>
                        <a:pt x="21600" y="2455"/>
                        <a:pt x="21600" y="2455"/>
                        <a:pt x="21600" y="2455"/>
                      </a:cubicBezTo>
                      <a:cubicBezTo>
                        <a:pt x="21600" y="1227"/>
                        <a:pt x="20889" y="0"/>
                        <a:pt x="20179" y="0"/>
                      </a:cubicBezTo>
                      <a:close/>
                      <a:moveTo>
                        <a:pt x="20463" y="17918"/>
                      </a:moveTo>
                      <a:cubicBezTo>
                        <a:pt x="20463" y="18900"/>
                        <a:pt x="19895" y="19636"/>
                        <a:pt x="19326" y="19636"/>
                      </a:cubicBezTo>
                      <a:cubicBezTo>
                        <a:pt x="2132" y="19636"/>
                        <a:pt x="2132" y="19636"/>
                        <a:pt x="2132" y="19636"/>
                      </a:cubicBezTo>
                      <a:cubicBezTo>
                        <a:pt x="1563" y="19636"/>
                        <a:pt x="1137" y="18900"/>
                        <a:pt x="1137" y="17918"/>
                      </a:cubicBezTo>
                      <a:cubicBezTo>
                        <a:pt x="1137" y="3927"/>
                        <a:pt x="1137" y="3927"/>
                        <a:pt x="1137" y="3927"/>
                      </a:cubicBezTo>
                      <a:cubicBezTo>
                        <a:pt x="1137" y="2945"/>
                        <a:pt x="1563" y="1964"/>
                        <a:pt x="2132" y="1964"/>
                      </a:cubicBezTo>
                      <a:cubicBezTo>
                        <a:pt x="19326" y="1964"/>
                        <a:pt x="19326" y="1964"/>
                        <a:pt x="19326" y="1964"/>
                      </a:cubicBezTo>
                      <a:cubicBezTo>
                        <a:pt x="19895" y="1964"/>
                        <a:pt x="20463" y="2945"/>
                        <a:pt x="20463" y="3927"/>
                      </a:cubicBezTo>
                      <a:lnTo>
                        <a:pt x="20463" y="17918"/>
                      </a:lnTo>
                      <a:close/>
                      <a:moveTo>
                        <a:pt x="20463" y="17918"/>
                      </a:moveTo>
                    </a:path>
                  </a:pathLst>
                </a:custGeom>
                <a:grpFill/>
                <a:ln w="127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srgbClr val="0096D6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</p:grpSp>
        <p:sp>
          <p:nvSpPr>
            <p:cNvPr id="80" name="乗算 5"/>
            <p:cNvSpPr>
              <a:spLocks noChangeAspect="1"/>
            </p:cNvSpPr>
            <p:nvPr/>
          </p:nvSpPr>
          <p:spPr>
            <a:xfrm>
              <a:off x="6262135" y="3315688"/>
              <a:ext cx="571959" cy="571959"/>
            </a:xfrm>
            <a:prstGeom prst="mathMultiply">
              <a:avLst>
                <a:gd name="adj1" fmla="val 9665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pic>
          <p:nvPicPr>
            <p:cNvPr id="81" name="図 8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2471" y="2930021"/>
              <a:ext cx="507743" cy="507743"/>
            </a:xfrm>
            <a:prstGeom prst="rect">
              <a:avLst/>
            </a:prstGeom>
          </p:spPr>
        </p:pic>
        <p:grpSp>
          <p:nvGrpSpPr>
            <p:cNvPr id="82" name="グループ化 61"/>
            <p:cNvGrpSpPr>
              <a:grpSpLocks noChangeAspect="1"/>
            </p:cNvGrpSpPr>
            <p:nvPr/>
          </p:nvGrpSpPr>
          <p:grpSpPr>
            <a:xfrm>
              <a:off x="7956602" y="3072466"/>
              <a:ext cx="472258" cy="332998"/>
              <a:chOff x="498441" y="2210099"/>
              <a:chExt cx="472258" cy="332998"/>
            </a:xfrm>
          </p:grpSpPr>
          <p:sp>
            <p:nvSpPr>
              <p:cNvPr id="83" name="角丸四角形 82"/>
              <p:cNvSpPr/>
              <p:nvPr/>
            </p:nvSpPr>
            <p:spPr>
              <a:xfrm>
                <a:off x="567371" y="2214081"/>
                <a:ext cx="337382" cy="21975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grpSp>
            <p:nvGrpSpPr>
              <p:cNvPr id="84" name="Group 80"/>
              <p:cNvGrpSpPr>
                <a:grpSpLocks noChangeAspect="1"/>
              </p:cNvGrpSpPr>
              <p:nvPr/>
            </p:nvGrpSpPr>
            <p:grpSpPr bwMode="auto">
              <a:xfrm>
                <a:off x="498441" y="2210099"/>
                <a:ext cx="472258" cy="332998"/>
                <a:chOff x="0" y="0"/>
                <a:chExt cx="741" cy="478"/>
              </a:xfrm>
              <a:solidFill>
                <a:schemeClr val="tx1"/>
              </a:solidFill>
              <a:effectLst/>
            </p:grpSpPr>
            <p:sp>
              <p:nvSpPr>
                <p:cNvPr id="85" name="Freeform 81"/>
                <p:cNvSpPr>
                  <a:spLocks/>
                </p:cNvSpPr>
                <p:nvPr/>
              </p:nvSpPr>
              <p:spPr bwMode="auto">
                <a:xfrm>
                  <a:off x="0" y="344"/>
                  <a:ext cx="741" cy="134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2482 w 21600"/>
                    <a:gd name="T3" fmla="*/ 0 h 21600"/>
                    <a:gd name="T4" fmla="*/ 19210 w 21600"/>
                    <a:gd name="T5" fmla="*/ 0 h 21600"/>
                    <a:gd name="T6" fmla="*/ 21600 w 21600"/>
                    <a:gd name="T7" fmla="*/ 21600 h 21600"/>
                    <a:gd name="T8" fmla="*/ 0 w 21600"/>
                    <a:gd name="T9" fmla="*/ 21600 h 21600"/>
                    <a:gd name="T10" fmla="*/ 0 w 21600"/>
                    <a:gd name="T11" fmla="*/ 2160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2482" y="0"/>
                      </a:lnTo>
                      <a:lnTo>
                        <a:pt x="1921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grpFill/>
                <a:ln w="127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srgbClr val="0096D6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86" name="AutoShape 82"/>
                <p:cNvSpPr>
                  <a:spLocks/>
                </p:cNvSpPr>
                <p:nvPr/>
              </p:nvSpPr>
              <p:spPr bwMode="auto">
                <a:xfrm>
                  <a:off x="89" y="0"/>
                  <a:ext cx="567" cy="328"/>
                </a:xfrm>
                <a:custGeom>
                  <a:avLst/>
                  <a:gdLst>
                    <a:gd name="T0" fmla="*/ 284 w 21600"/>
                    <a:gd name="T1" fmla="*/ 164 h 21600"/>
                    <a:gd name="T2" fmla="*/ 0 60000 65536"/>
                    <a:gd name="T3" fmla="*/ 0 w 21600"/>
                    <a:gd name="T4" fmla="*/ 0 h 21600"/>
                    <a:gd name="T5" fmla="*/ 21600 w 21600"/>
                    <a:gd name="T6" fmla="*/ 21600 h 21600"/>
                  </a:gdLst>
                  <a:ahLst/>
                  <a:cxnLst>
                    <a:cxn ang="T2">
                      <a:pos x="T0" y="T1"/>
                    </a:cxn>
                  </a:cxnLst>
                  <a:rect l="T3" t="T4" r="T5" b="T6"/>
                  <a:pathLst>
                    <a:path w="21600" h="21600">
                      <a:moveTo>
                        <a:pt x="20179" y="0"/>
                      </a:moveTo>
                      <a:cubicBezTo>
                        <a:pt x="1421" y="0"/>
                        <a:pt x="1421" y="0"/>
                        <a:pt x="1421" y="0"/>
                      </a:cubicBezTo>
                      <a:cubicBezTo>
                        <a:pt x="568" y="0"/>
                        <a:pt x="0" y="1227"/>
                        <a:pt x="0" y="2455"/>
                      </a:cubicBezTo>
                      <a:cubicBezTo>
                        <a:pt x="0" y="21600"/>
                        <a:pt x="0" y="21600"/>
                        <a:pt x="0" y="21600"/>
                      </a:cubicBezTo>
                      <a:cubicBezTo>
                        <a:pt x="21600" y="21600"/>
                        <a:pt x="21600" y="21600"/>
                        <a:pt x="21600" y="21600"/>
                      </a:cubicBezTo>
                      <a:cubicBezTo>
                        <a:pt x="21600" y="2455"/>
                        <a:pt x="21600" y="2455"/>
                        <a:pt x="21600" y="2455"/>
                      </a:cubicBezTo>
                      <a:cubicBezTo>
                        <a:pt x="21600" y="1227"/>
                        <a:pt x="20889" y="0"/>
                        <a:pt x="20179" y="0"/>
                      </a:cubicBezTo>
                      <a:close/>
                      <a:moveTo>
                        <a:pt x="20463" y="17918"/>
                      </a:moveTo>
                      <a:cubicBezTo>
                        <a:pt x="20463" y="18900"/>
                        <a:pt x="19895" y="19636"/>
                        <a:pt x="19326" y="19636"/>
                      </a:cubicBezTo>
                      <a:cubicBezTo>
                        <a:pt x="2132" y="19636"/>
                        <a:pt x="2132" y="19636"/>
                        <a:pt x="2132" y="19636"/>
                      </a:cubicBezTo>
                      <a:cubicBezTo>
                        <a:pt x="1563" y="19636"/>
                        <a:pt x="1137" y="18900"/>
                        <a:pt x="1137" y="17918"/>
                      </a:cubicBezTo>
                      <a:cubicBezTo>
                        <a:pt x="1137" y="3927"/>
                        <a:pt x="1137" y="3927"/>
                        <a:pt x="1137" y="3927"/>
                      </a:cubicBezTo>
                      <a:cubicBezTo>
                        <a:pt x="1137" y="2945"/>
                        <a:pt x="1563" y="1964"/>
                        <a:pt x="2132" y="1964"/>
                      </a:cubicBezTo>
                      <a:cubicBezTo>
                        <a:pt x="19326" y="1964"/>
                        <a:pt x="19326" y="1964"/>
                        <a:pt x="19326" y="1964"/>
                      </a:cubicBezTo>
                      <a:cubicBezTo>
                        <a:pt x="19895" y="1964"/>
                        <a:pt x="20463" y="2945"/>
                        <a:pt x="20463" y="3927"/>
                      </a:cubicBezTo>
                      <a:lnTo>
                        <a:pt x="20463" y="17918"/>
                      </a:lnTo>
                      <a:close/>
                      <a:moveTo>
                        <a:pt x="20463" y="17918"/>
                      </a:moveTo>
                    </a:path>
                  </a:pathLst>
                </a:custGeom>
                <a:grpFill/>
                <a:ln w="127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srgbClr val="0096D6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</p:grpSp>
        <p:sp>
          <p:nvSpPr>
            <p:cNvPr id="88" name="Text Box 12"/>
            <p:cNvSpPr txBox="1">
              <a:spLocks noChangeArrowheads="1"/>
            </p:cNvSpPr>
            <p:nvPr/>
          </p:nvSpPr>
          <p:spPr bwMode="auto">
            <a:xfrm>
              <a:off x="7629546" y="3397142"/>
              <a:ext cx="1421634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1400" dirty="0" err="1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MAC:z:z:z:z:z:z</a:t>
              </a:r>
              <a:endPara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>
                <a:defRPr/>
              </a:pPr>
              <a:r>
                <a:rPr lang="en-US" altLang="ja-JP" sz="1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	</a:t>
              </a:r>
              <a:r>
                <a:rPr lang="ja-JP" altLang="en-US" sz="1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↓</a:t>
              </a:r>
              <a:endPara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>
                <a:defRPr/>
              </a:pPr>
              <a:r>
                <a:rPr lang="en-US" altLang="ja-JP" sz="1400" dirty="0" err="1" smtClean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MAC:x:x:x:x:x:x</a:t>
              </a:r>
              <a:endParaRPr lang="en-US" altLang="ja-JP" sz="1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3" name="ストライプ矢印 92"/>
            <p:cNvSpPr/>
            <p:nvPr/>
          </p:nvSpPr>
          <p:spPr>
            <a:xfrm rot="20732426">
              <a:off x="7164304" y="3514054"/>
              <a:ext cx="491278" cy="400860"/>
            </a:xfrm>
            <a:prstGeom prst="stripedRightArrow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4" name="テキスト ボックス 93"/>
            <p:cNvSpPr txBox="1"/>
            <p:nvPr/>
          </p:nvSpPr>
          <p:spPr>
            <a:xfrm rot="20656141">
              <a:off x="7139133" y="3549667"/>
              <a:ext cx="5652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400" dirty="0" smtClean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傍受</a:t>
              </a:r>
              <a:endParaRPr kumimoji="1" lang="ja-JP" altLang="en-US" sz="1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95" name="グループ化 66"/>
            <p:cNvGrpSpPr>
              <a:grpSpLocks noChangeAspect="1"/>
            </p:cNvGrpSpPr>
            <p:nvPr/>
          </p:nvGrpSpPr>
          <p:grpSpPr>
            <a:xfrm rot="480832">
              <a:off x="7039427" y="3096655"/>
              <a:ext cx="950967" cy="118871"/>
              <a:chOff x="1092146" y="2164417"/>
              <a:chExt cx="6517328" cy="814666"/>
            </a:xfrm>
          </p:grpSpPr>
          <p:grpSp>
            <p:nvGrpSpPr>
              <p:cNvPr id="96" name="グループ化 67"/>
              <p:cNvGrpSpPr/>
              <p:nvPr/>
            </p:nvGrpSpPr>
            <p:grpSpPr>
              <a:xfrm>
                <a:off x="1092146" y="2164417"/>
                <a:ext cx="6517328" cy="814666"/>
                <a:chOff x="1092146" y="2164417"/>
                <a:chExt cx="6517328" cy="814666"/>
              </a:xfrm>
            </p:grpSpPr>
            <p:grpSp>
              <p:nvGrpSpPr>
                <p:cNvPr id="110" name="グループ化 81"/>
                <p:cNvGrpSpPr>
                  <a:grpSpLocks noChangeAspect="1"/>
                </p:cNvGrpSpPr>
                <p:nvPr/>
              </p:nvGrpSpPr>
              <p:grpSpPr>
                <a:xfrm>
                  <a:off x="1092146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120" name="円弧 119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solidFill>
                      <a:srgbClr val="FF000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21" name="円弧 120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solidFill>
                      <a:srgbClr val="FF000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111" name="グループ化 82"/>
                <p:cNvGrpSpPr>
                  <a:grpSpLocks noChangeAspect="1"/>
                </p:cNvGrpSpPr>
                <p:nvPr/>
              </p:nvGrpSpPr>
              <p:grpSpPr>
                <a:xfrm>
                  <a:off x="2721478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118" name="円弧 117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solidFill>
                      <a:srgbClr val="FF000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19" name="円弧 118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solidFill>
                      <a:srgbClr val="FF000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112" name="グループ化 83"/>
                <p:cNvGrpSpPr>
                  <a:grpSpLocks noChangeAspect="1"/>
                </p:cNvGrpSpPr>
                <p:nvPr/>
              </p:nvGrpSpPr>
              <p:grpSpPr>
                <a:xfrm>
                  <a:off x="4350810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116" name="円弧 115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solidFill>
                      <a:srgbClr val="FF000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17" name="円弧 116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solidFill>
                      <a:srgbClr val="FF000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113" name="グループ化 84"/>
                <p:cNvGrpSpPr>
                  <a:grpSpLocks noChangeAspect="1"/>
                </p:cNvGrpSpPr>
                <p:nvPr/>
              </p:nvGrpSpPr>
              <p:grpSpPr>
                <a:xfrm>
                  <a:off x="5980142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114" name="円弧 113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solidFill>
                      <a:srgbClr val="FF000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15" name="円弧 114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19050">
                    <a:solidFill>
                      <a:srgbClr val="FF000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</p:grpSp>
          <p:grpSp>
            <p:nvGrpSpPr>
              <p:cNvPr id="97" name="グループ化 68"/>
              <p:cNvGrpSpPr/>
              <p:nvPr/>
            </p:nvGrpSpPr>
            <p:grpSpPr>
              <a:xfrm flipV="1">
                <a:off x="1092146" y="2164417"/>
                <a:ext cx="6517328" cy="814666"/>
                <a:chOff x="1092146" y="2164417"/>
                <a:chExt cx="6517328" cy="814666"/>
              </a:xfrm>
            </p:grpSpPr>
            <p:grpSp>
              <p:nvGrpSpPr>
                <p:cNvPr id="98" name="グループ化 69"/>
                <p:cNvGrpSpPr>
                  <a:grpSpLocks noChangeAspect="1"/>
                </p:cNvGrpSpPr>
                <p:nvPr/>
              </p:nvGrpSpPr>
              <p:grpSpPr>
                <a:xfrm>
                  <a:off x="1092146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108" name="円弧 107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solidFill>
                      <a:srgbClr val="FF000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09" name="円弧 108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solidFill>
                      <a:srgbClr val="FF000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99" name="グループ化 70"/>
                <p:cNvGrpSpPr>
                  <a:grpSpLocks noChangeAspect="1"/>
                </p:cNvGrpSpPr>
                <p:nvPr/>
              </p:nvGrpSpPr>
              <p:grpSpPr>
                <a:xfrm>
                  <a:off x="2721478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106" name="円弧 105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solidFill>
                      <a:srgbClr val="FF000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07" name="円弧 106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solidFill>
                      <a:srgbClr val="FF000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100" name="グループ化 71"/>
                <p:cNvGrpSpPr>
                  <a:grpSpLocks noChangeAspect="1"/>
                </p:cNvGrpSpPr>
                <p:nvPr/>
              </p:nvGrpSpPr>
              <p:grpSpPr>
                <a:xfrm>
                  <a:off x="4350810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104" name="円弧 103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solidFill>
                      <a:srgbClr val="FF000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05" name="円弧 104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solidFill>
                      <a:srgbClr val="FF000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101" name="グループ化 72"/>
                <p:cNvGrpSpPr>
                  <a:grpSpLocks noChangeAspect="1"/>
                </p:cNvGrpSpPr>
                <p:nvPr/>
              </p:nvGrpSpPr>
              <p:grpSpPr>
                <a:xfrm>
                  <a:off x="5980142" y="2164417"/>
                  <a:ext cx="1629332" cy="814666"/>
                  <a:chOff x="1793604" y="1671750"/>
                  <a:chExt cx="3600000" cy="1800000"/>
                </a:xfrm>
              </p:grpSpPr>
              <p:sp>
                <p:nvSpPr>
                  <p:cNvPr id="102" name="円弧 101"/>
                  <p:cNvSpPr/>
                  <p:nvPr/>
                </p:nvSpPr>
                <p:spPr>
                  <a:xfrm>
                    <a:off x="17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solidFill>
                      <a:srgbClr val="FF000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03" name="円弧 102"/>
                  <p:cNvSpPr/>
                  <p:nvPr/>
                </p:nvSpPr>
                <p:spPr>
                  <a:xfrm flipV="1">
                    <a:off x="3593604" y="1671750"/>
                    <a:ext cx="1800000" cy="1800000"/>
                  </a:xfrm>
                  <a:prstGeom prst="arc">
                    <a:avLst>
                      <a:gd name="adj1" fmla="val 10791133"/>
                      <a:gd name="adj2" fmla="val 0"/>
                    </a:avLst>
                  </a:prstGeom>
                  <a:ln w="38100">
                    <a:solidFill>
                      <a:srgbClr val="FF000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</p:grpSp>
        </p:grpSp>
      </p:grpSp>
      <p:sp>
        <p:nvSpPr>
          <p:cNvPr id="122" name="下矢印 121"/>
          <p:cNvSpPr/>
          <p:nvPr/>
        </p:nvSpPr>
        <p:spPr>
          <a:xfrm>
            <a:off x="1811404" y="3246111"/>
            <a:ext cx="1470991" cy="244522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3" name="フローチャート: 代替処理 122"/>
          <p:cNvSpPr/>
          <p:nvPr/>
        </p:nvSpPr>
        <p:spPr>
          <a:xfrm>
            <a:off x="149558" y="3549919"/>
            <a:ext cx="4859856" cy="715089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無線の傍受により使用者の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MAC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アドレスを入手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MAC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アドレスの偽装によりアクセス可能に</a:t>
            </a: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582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37766" y="341313"/>
            <a:ext cx="7098754" cy="811879"/>
          </a:xfrm>
        </p:spPr>
        <p:txBody>
          <a:bodyPr/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MAC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アドレスと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SSID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によるセキュリティ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プレースホルダー 1"/>
          <p:cNvSpPr txBox="1">
            <a:spLocks/>
          </p:cNvSpPr>
          <p:nvPr/>
        </p:nvSpPr>
        <p:spPr>
          <a:xfrm>
            <a:off x="533400" y="3699104"/>
            <a:ext cx="8098971" cy="1221853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>
            <a:lvl1pPr marL="280928" indent="-223792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kumimoji="1" lang="en-US" sz="20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507895" indent="-215855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kumimoji="1" lang="en-US" sz="18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747558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kumimoji="1" lang="en-US" sz="16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kumimoji="1" lang="en-US" sz="14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kumimoji="1" lang="en-US" sz="12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kumimoji="1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kumimoji="1"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MAC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アドレスや</a:t>
            </a:r>
            <a:r>
              <a: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SSID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は無線の傍受で容易に入手可能</a:t>
            </a:r>
            <a:r>
              <a: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-&gt;</a:t>
            </a:r>
            <a:r>
              <a:rPr lang="ja-JP" altLang="en-US" sz="2400" b="1" u="sng" dirty="0" smtClean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改竄や詐称も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ツールで</a:t>
            </a:r>
            <a:r>
              <a:rPr lang="ja-JP" altLang="en-US" sz="2400" b="1" u="sng" dirty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簡単</a:t>
            </a:r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でき 入手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も容易です。</a:t>
            </a:r>
          </a:p>
          <a:p>
            <a:pPr>
              <a:spcBef>
                <a:spcPts val="600"/>
              </a:spcBef>
            </a:pPr>
            <a:r>
              <a:rPr lang="ja-JP" altLang="en-US" sz="2400" b="1" u="sng" dirty="0" smtClean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セキュリティ対策として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は不十分</a:t>
            </a:r>
            <a:endParaRPr lang="en-US" altLang="ja-JP" sz="2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楕円 6"/>
          <p:cNvSpPr>
            <a:spLocks noChangeAspect="1"/>
          </p:cNvSpPr>
          <p:nvPr/>
        </p:nvSpPr>
        <p:spPr>
          <a:xfrm>
            <a:off x="1595603" y="1282508"/>
            <a:ext cx="2207240" cy="22072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MAC</a:t>
            </a:r>
            <a:r>
              <a:rPr kumimoji="1"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</a:t>
            </a:r>
          </a:p>
        </p:txBody>
      </p:sp>
      <p:sp>
        <p:nvSpPr>
          <p:cNvPr id="8" name="楕円 7"/>
          <p:cNvSpPr>
            <a:spLocks noChangeAspect="1"/>
          </p:cNvSpPr>
          <p:nvPr/>
        </p:nvSpPr>
        <p:spPr>
          <a:xfrm>
            <a:off x="5127009" y="1282508"/>
            <a:ext cx="2207240" cy="22072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SSID</a:t>
            </a:r>
            <a:endParaRPr kumimoji="1" lang="ja-JP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877462" y="2600237"/>
            <a:ext cx="1567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認証</a:t>
            </a:r>
            <a:endParaRPr kumimoji="1" lang="en-US" altLang="ja-JP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フィルタリング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46857" y="2600237"/>
            <a:ext cx="1567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ステルス化</a:t>
            </a:r>
            <a:endParaRPr kumimoji="1" lang="en-US" altLang="ja-JP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Any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接続拒否</a:t>
            </a:r>
          </a:p>
        </p:txBody>
      </p:sp>
    </p:spTree>
    <p:extLst>
      <p:ext uri="{BB962C8B-B14F-4D97-AF65-F5344CB8AC3E}">
        <p14:creationId xmlns:p14="http://schemas.microsoft.com/office/powerpoint/2010/main" val="419209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5330065" y="2268519"/>
            <a:ext cx="33682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トラブル発生時、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サポートに必要なファイル一式が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簡単に取得できます。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08" y="1073150"/>
            <a:ext cx="4548105" cy="39243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コントローラ ツール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の拡張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683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215667"/>
            <a:ext cx="8345488" cy="731837"/>
          </a:xfrm>
        </p:spPr>
        <p:txBody>
          <a:bodyPr/>
          <a:lstStyle/>
          <a:p>
            <a:r>
              <a:rPr lang="en-US" altLang="ja-JP" sz="280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Start </a:t>
            </a:r>
            <a:r>
              <a:rPr lang="ja-JP" altLang="en-US" sz="280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シリーズ</a:t>
            </a:r>
            <a:r>
              <a:rPr lang="en-US" altLang="ja-JP" sz="280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280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1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中堅・中小企業のお客様、及びに小規模拠点に最適な製品</a:t>
            </a:r>
            <a:r>
              <a:rPr lang="ja-JP" altLang="en-US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ポートフォリオ</a:t>
            </a:r>
            <a:endParaRPr kumimoji="1" lang="ja-JP" altLang="en-US" sz="17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0" name="Rectangle 107"/>
          <p:cNvSpPr/>
          <p:nvPr/>
        </p:nvSpPr>
        <p:spPr>
          <a:xfrm>
            <a:off x="150222" y="1082888"/>
            <a:ext cx="8837024" cy="2363742"/>
          </a:xfrm>
          <a:custGeom>
            <a:avLst/>
            <a:gdLst/>
            <a:ahLst/>
            <a:cxnLst/>
            <a:rect l="l" t="t" r="r" b="b"/>
            <a:pathLst>
              <a:path w="9144000" h="1602792">
                <a:moveTo>
                  <a:pt x="4626428" y="0"/>
                </a:moveTo>
                <a:cubicBezTo>
                  <a:pt x="6219541" y="0"/>
                  <a:pt x="7712500" y="89622"/>
                  <a:pt x="8996181" y="246060"/>
                </a:cubicBezTo>
                <a:lnTo>
                  <a:pt x="9144000" y="265151"/>
                </a:lnTo>
                <a:lnTo>
                  <a:pt x="9144000" y="1587848"/>
                </a:lnTo>
                <a:lnTo>
                  <a:pt x="8783300" y="1540030"/>
                </a:lnTo>
                <a:cubicBezTo>
                  <a:pt x="7546536" y="1385127"/>
                  <a:pt x="6129235" y="1297139"/>
                  <a:pt x="4622800" y="1297139"/>
                </a:cubicBezTo>
                <a:cubicBezTo>
                  <a:pt x="2965722" y="1297139"/>
                  <a:pt x="1416495" y="1403605"/>
                  <a:pt x="96779" y="1588487"/>
                </a:cubicBezTo>
                <a:lnTo>
                  <a:pt x="0" y="1602792"/>
                </a:lnTo>
                <a:lnTo>
                  <a:pt x="0" y="279210"/>
                </a:lnTo>
                <a:lnTo>
                  <a:pt x="256675" y="246060"/>
                </a:lnTo>
                <a:cubicBezTo>
                  <a:pt x="1540356" y="89622"/>
                  <a:pt x="3033315" y="0"/>
                  <a:pt x="4626428" y="0"/>
                </a:cubicBezTo>
                <a:close/>
              </a:path>
            </a:pathLst>
          </a:custGeom>
          <a:gradFill flip="none" rotWithShape="1">
            <a:gsLst>
              <a:gs pos="46000">
                <a:schemeClr val="bg2">
                  <a:lumMod val="20000"/>
                  <a:lumOff val="80000"/>
                  <a:alpha val="16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pPr algn="ctr"/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3" name="Rectangle 107"/>
          <p:cNvSpPr/>
          <p:nvPr/>
        </p:nvSpPr>
        <p:spPr>
          <a:xfrm>
            <a:off x="116373" y="1856939"/>
            <a:ext cx="8837024" cy="2501031"/>
          </a:xfrm>
          <a:custGeom>
            <a:avLst/>
            <a:gdLst/>
            <a:ahLst/>
            <a:cxnLst/>
            <a:rect l="l" t="t" r="r" b="b"/>
            <a:pathLst>
              <a:path w="9144000" h="1602792">
                <a:moveTo>
                  <a:pt x="4626428" y="0"/>
                </a:moveTo>
                <a:cubicBezTo>
                  <a:pt x="6219541" y="0"/>
                  <a:pt x="7712500" y="89622"/>
                  <a:pt x="8996181" y="246060"/>
                </a:cubicBezTo>
                <a:lnTo>
                  <a:pt x="9144000" y="265151"/>
                </a:lnTo>
                <a:lnTo>
                  <a:pt x="9144000" y="1587848"/>
                </a:lnTo>
                <a:lnTo>
                  <a:pt x="8783300" y="1540030"/>
                </a:lnTo>
                <a:cubicBezTo>
                  <a:pt x="7546536" y="1385127"/>
                  <a:pt x="6129235" y="1297139"/>
                  <a:pt x="4622800" y="1297139"/>
                </a:cubicBezTo>
                <a:cubicBezTo>
                  <a:pt x="2965722" y="1297139"/>
                  <a:pt x="1416495" y="1403605"/>
                  <a:pt x="96779" y="1588487"/>
                </a:cubicBezTo>
                <a:lnTo>
                  <a:pt x="0" y="1602792"/>
                </a:lnTo>
                <a:lnTo>
                  <a:pt x="0" y="279210"/>
                </a:lnTo>
                <a:lnTo>
                  <a:pt x="256675" y="246060"/>
                </a:lnTo>
                <a:cubicBezTo>
                  <a:pt x="1540356" y="89622"/>
                  <a:pt x="3033315" y="0"/>
                  <a:pt x="4626428" y="0"/>
                </a:cubicBezTo>
                <a:close/>
              </a:path>
            </a:pathLst>
          </a:custGeom>
          <a:gradFill flip="none" rotWithShape="1">
            <a:gsLst>
              <a:gs pos="24000">
                <a:srgbClr val="00B0F0">
                  <a:alpha val="0"/>
                </a:srgbClr>
              </a:gs>
              <a:gs pos="100000">
                <a:srgbClr val="0070C0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pPr algn="ctr"/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379765" y="2571750"/>
            <a:ext cx="2441694" cy="181767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ja-JP" altLang="en-US" sz="16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ja-JP" altLang="en-US" sz="16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スタンダード モデル</a:t>
            </a:r>
            <a:endParaRPr lang="ja-JP" altLang="en-US" sz="1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4" name="正方形/長方形 93"/>
          <p:cNvSpPr/>
          <p:nvPr/>
        </p:nvSpPr>
        <p:spPr>
          <a:xfrm>
            <a:off x="2998336" y="4066469"/>
            <a:ext cx="3204552" cy="310972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ja-JP" altLang="en-US" sz="14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エントリー モデル</a:t>
            </a:r>
            <a:endParaRPr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5" name="正方形/長方形 94"/>
          <p:cNvSpPr/>
          <p:nvPr/>
        </p:nvSpPr>
        <p:spPr>
          <a:xfrm>
            <a:off x="2427823" y="1453879"/>
            <a:ext cx="4288353" cy="181767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 業種別ソリューション展開</a:t>
            </a:r>
            <a:endParaRPr lang="ja-JP" alt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6" name="Picture 22" descr="C:\Users\kyle.huang\Documents\KeyShot 4\Renderings\C_150\v4\P\6-3.3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6627" y="4335854"/>
            <a:ext cx="585148" cy="36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図 9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455" r="89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3134" y="4180350"/>
            <a:ext cx="946754" cy="630022"/>
          </a:xfrm>
          <a:prstGeom prst="rect">
            <a:avLst/>
          </a:prstGeom>
        </p:spPr>
      </p:pic>
      <p:sp>
        <p:nvSpPr>
          <p:cNvPr id="98" name="Rectangle 101"/>
          <p:cNvSpPr/>
          <p:nvPr/>
        </p:nvSpPr>
        <p:spPr>
          <a:xfrm>
            <a:off x="4571001" y="4731990"/>
            <a:ext cx="1552863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400" b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WAP</a:t>
            </a: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シリーズ</a:t>
            </a:r>
            <a:endParaRPr lang="en-US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9" name="図 9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898" y="4155926"/>
            <a:ext cx="527707" cy="659633"/>
          </a:xfrm>
          <a:prstGeom prst="rect">
            <a:avLst/>
          </a:prstGeom>
        </p:spPr>
      </p:pic>
      <p:pic>
        <p:nvPicPr>
          <p:cNvPr id="100" name="図 9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775" y="4207118"/>
            <a:ext cx="1332007" cy="604093"/>
          </a:xfrm>
          <a:prstGeom prst="rect">
            <a:avLst/>
          </a:prstGeom>
        </p:spPr>
      </p:pic>
      <p:sp>
        <p:nvSpPr>
          <p:cNvPr id="101" name="Rectangle 101"/>
          <p:cNvSpPr/>
          <p:nvPr/>
        </p:nvSpPr>
        <p:spPr>
          <a:xfrm>
            <a:off x="2344801" y="4712245"/>
            <a:ext cx="1712236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b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en-US" altLang="ja-JP" sz="1400" b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G/SF</a:t>
            </a:r>
            <a:r>
              <a:rPr lang="ja-JP" altLang="en-US" sz="14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シリーズ</a:t>
            </a:r>
            <a:endParaRPr lang="en-US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04" name="図 10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645" y="4155926"/>
            <a:ext cx="983408" cy="786726"/>
          </a:xfrm>
          <a:prstGeom prst="rect">
            <a:avLst/>
          </a:prstGeom>
        </p:spPr>
      </p:pic>
      <p:sp>
        <p:nvSpPr>
          <p:cNvPr id="105" name="Rectangle 101"/>
          <p:cNvSpPr/>
          <p:nvPr/>
        </p:nvSpPr>
        <p:spPr>
          <a:xfrm>
            <a:off x="251520" y="2737252"/>
            <a:ext cx="1359329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Start </a:t>
            </a:r>
            <a:r>
              <a:rPr lang="ja-JP" alt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ルータ</a:t>
            </a:r>
            <a:endParaRPr lang="en-US" sz="1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6" name="Rectangle 101"/>
          <p:cNvSpPr/>
          <p:nvPr/>
        </p:nvSpPr>
        <p:spPr>
          <a:xfrm>
            <a:off x="2054677" y="2716391"/>
            <a:ext cx="198391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Start </a:t>
            </a:r>
            <a:r>
              <a:rPr lang="ja-JP" alt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スイッチ</a:t>
            </a:r>
            <a:endParaRPr lang="en-US" sz="1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7" name="Rectangle 101"/>
          <p:cNvSpPr/>
          <p:nvPr/>
        </p:nvSpPr>
        <p:spPr>
          <a:xfrm>
            <a:off x="4139952" y="2699892"/>
            <a:ext cx="198391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Start </a:t>
            </a:r>
            <a:r>
              <a:rPr lang="ja-JP" alt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ワイヤレス</a:t>
            </a:r>
            <a:endParaRPr lang="en-US" sz="1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8" name="Rectangle 101"/>
          <p:cNvSpPr/>
          <p:nvPr/>
        </p:nvSpPr>
        <p:spPr>
          <a:xfrm>
            <a:off x="7164288" y="2686991"/>
            <a:ext cx="2038817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Start </a:t>
            </a:r>
            <a:r>
              <a:rPr lang="ja-JP" altLang="en-US" sz="14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セキュリティ</a:t>
            </a:r>
            <a:endParaRPr lang="en-US" sz="1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09" name="グループ化 108"/>
          <p:cNvGrpSpPr/>
          <p:nvPr/>
        </p:nvGrpSpPr>
        <p:grpSpPr>
          <a:xfrm>
            <a:off x="251520" y="3003798"/>
            <a:ext cx="1260977" cy="514773"/>
            <a:chOff x="600501" y="1955061"/>
            <a:chExt cx="2039972" cy="715362"/>
          </a:xfrm>
          <a:effectLst/>
        </p:grpSpPr>
        <p:pic>
          <p:nvPicPr>
            <p:cNvPr id="110" name="図 4" descr="スクリーンショット 2015-05-14 17.10.52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9259" y="1955061"/>
              <a:ext cx="671214" cy="4451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11" name="図 1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0501" y="2087066"/>
              <a:ext cx="1764122" cy="583357"/>
            </a:xfrm>
            <a:prstGeom prst="rect">
              <a:avLst/>
            </a:prstGeom>
            <a:effectLst/>
          </p:spPr>
        </p:pic>
      </p:grpSp>
      <p:pic>
        <p:nvPicPr>
          <p:cNvPr id="112" name="Picture 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11" b="89648" l="4700" r="948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2300" y="3058295"/>
            <a:ext cx="824446" cy="483852"/>
          </a:xfrm>
          <a:prstGeom prst="rect">
            <a:avLst/>
          </a:prstGeom>
          <a:ln>
            <a:noFill/>
          </a:ln>
        </p:spPr>
      </p:pic>
      <p:pic>
        <p:nvPicPr>
          <p:cNvPr id="113" name="Picture 9" descr="KR40018.pn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6330" y="2987980"/>
            <a:ext cx="2731654" cy="605520"/>
          </a:xfrm>
          <a:prstGeom prst="rect">
            <a:avLst/>
          </a:prstGeom>
        </p:spPr>
      </p:pic>
      <p:pic>
        <p:nvPicPr>
          <p:cNvPr id="115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6128" y="2867214"/>
            <a:ext cx="858610" cy="686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7" name="Group 13"/>
          <p:cNvGrpSpPr/>
          <p:nvPr/>
        </p:nvGrpSpPr>
        <p:grpSpPr>
          <a:xfrm>
            <a:off x="1749493" y="1347614"/>
            <a:ext cx="549728" cy="578110"/>
            <a:chOff x="3382797" y="1885950"/>
            <a:chExt cx="952500" cy="952500"/>
          </a:xfrm>
        </p:grpSpPr>
        <p:sp>
          <p:nvSpPr>
            <p:cNvPr id="118" name="Oval 15"/>
            <p:cNvSpPr/>
            <p:nvPr/>
          </p:nvSpPr>
          <p:spPr>
            <a:xfrm>
              <a:off x="3382797" y="1885950"/>
              <a:ext cx="952500" cy="9525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119" name="Group 12"/>
            <p:cNvGrpSpPr>
              <a:grpSpLocks noChangeAspect="1"/>
            </p:cNvGrpSpPr>
            <p:nvPr/>
          </p:nvGrpSpPr>
          <p:grpSpPr bwMode="auto">
            <a:xfrm>
              <a:off x="3548470" y="2168693"/>
              <a:ext cx="629902" cy="650091"/>
              <a:chOff x="2546" y="1392"/>
              <a:chExt cx="780" cy="805"/>
            </a:xfrm>
            <a:solidFill>
              <a:schemeClr val="bg1"/>
            </a:solidFill>
          </p:grpSpPr>
          <p:sp>
            <p:nvSpPr>
              <p:cNvPr id="120" name="Oval 13"/>
              <p:cNvSpPr>
                <a:spLocks noChangeArrowheads="1"/>
              </p:cNvSpPr>
              <p:nvPr/>
            </p:nvSpPr>
            <p:spPr bwMode="auto">
              <a:xfrm>
                <a:off x="3171" y="1527"/>
                <a:ext cx="124" cy="12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21" name="Freeform 14"/>
              <p:cNvSpPr>
                <a:spLocks noEditPoints="1"/>
              </p:cNvSpPr>
              <p:nvPr/>
            </p:nvSpPr>
            <p:spPr bwMode="auto">
              <a:xfrm>
                <a:off x="2546" y="1392"/>
                <a:ext cx="780" cy="805"/>
              </a:xfrm>
              <a:custGeom>
                <a:avLst/>
                <a:gdLst>
                  <a:gd name="T0" fmla="*/ 328 w 328"/>
                  <a:gd name="T1" fmla="*/ 154 h 339"/>
                  <a:gd name="T2" fmla="*/ 297 w 328"/>
                  <a:gd name="T3" fmla="*/ 121 h 339"/>
                  <a:gd name="T4" fmla="*/ 265 w 328"/>
                  <a:gd name="T5" fmla="*/ 129 h 339"/>
                  <a:gd name="T6" fmla="*/ 236 w 328"/>
                  <a:gd name="T7" fmla="*/ 158 h 339"/>
                  <a:gd name="T8" fmla="*/ 216 w 328"/>
                  <a:gd name="T9" fmla="*/ 162 h 339"/>
                  <a:gd name="T10" fmla="*/ 208 w 328"/>
                  <a:gd name="T11" fmla="*/ 40 h 339"/>
                  <a:gd name="T12" fmla="*/ 218 w 328"/>
                  <a:gd name="T13" fmla="*/ 28 h 339"/>
                  <a:gd name="T14" fmla="*/ 123 w 328"/>
                  <a:gd name="T15" fmla="*/ 15 h 339"/>
                  <a:gd name="T16" fmla="*/ 93 w 328"/>
                  <a:gd name="T17" fmla="*/ 15 h 339"/>
                  <a:gd name="T18" fmla="*/ 0 w 328"/>
                  <a:gd name="T19" fmla="*/ 28 h 339"/>
                  <a:gd name="T20" fmla="*/ 8 w 328"/>
                  <a:gd name="T21" fmla="*/ 40 h 339"/>
                  <a:gd name="T22" fmla="*/ 0 w 328"/>
                  <a:gd name="T23" fmla="*/ 174 h 339"/>
                  <a:gd name="T24" fmla="*/ 161 w 328"/>
                  <a:gd name="T25" fmla="*/ 186 h 339"/>
                  <a:gd name="T26" fmla="*/ 210 w 328"/>
                  <a:gd name="T27" fmla="*/ 199 h 339"/>
                  <a:gd name="T28" fmla="*/ 217 w 328"/>
                  <a:gd name="T29" fmla="*/ 203 h 339"/>
                  <a:gd name="T30" fmla="*/ 236 w 328"/>
                  <a:gd name="T31" fmla="*/ 199 h 339"/>
                  <a:gd name="T32" fmla="*/ 253 w 328"/>
                  <a:gd name="T33" fmla="*/ 267 h 339"/>
                  <a:gd name="T34" fmla="*/ 287 w 328"/>
                  <a:gd name="T35" fmla="*/ 319 h 339"/>
                  <a:gd name="T36" fmla="*/ 294 w 328"/>
                  <a:gd name="T37" fmla="*/ 267 h 339"/>
                  <a:gd name="T38" fmla="*/ 328 w 328"/>
                  <a:gd name="T39" fmla="*/ 285 h 339"/>
                  <a:gd name="T40" fmla="*/ 328 w 328"/>
                  <a:gd name="T41" fmla="*/ 191 h 339"/>
                  <a:gd name="T42" fmla="*/ 108 w 328"/>
                  <a:gd name="T43" fmla="*/ 6 h 339"/>
                  <a:gd name="T44" fmla="*/ 108 w 328"/>
                  <a:gd name="T45" fmla="*/ 23 h 339"/>
                  <a:gd name="T46" fmla="*/ 16 w 328"/>
                  <a:gd name="T47" fmla="*/ 40 h 339"/>
                  <a:gd name="T48" fmla="*/ 154 w 328"/>
                  <a:gd name="T49" fmla="*/ 84 h 339"/>
                  <a:gd name="T50" fmla="*/ 75 w 328"/>
                  <a:gd name="T51" fmla="*/ 125 h 339"/>
                  <a:gd name="T52" fmla="*/ 16 w 328"/>
                  <a:gd name="T53" fmla="*/ 146 h 339"/>
                  <a:gd name="T54" fmla="*/ 16 w 328"/>
                  <a:gd name="T55" fmla="*/ 174 h 339"/>
                  <a:gd name="T56" fmla="*/ 59 w 328"/>
                  <a:gd name="T57" fmla="*/ 124 h 339"/>
                  <a:gd name="T58" fmla="*/ 125 w 328"/>
                  <a:gd name="T59" fmla="*/ 96 h 339"/>
                  <a:gd name="T60" fmla="*/ 167 w 328"/>
                  <a:gd name="T61" fmla="*/ 156 h 339"/>
                  <a:gd name="T62" fmla="*/ 16 w 328"/>
                  <a:gd name="T63" fmla="*/ 174 h 339"/>
                  <a:gd name="T64" fmla="*/ 188 w 328"/>
                  <a:gd name="T65" fmla="*/ 135 h 339"/>
                  <a:gd name="T66" fmla="*/ 128 w 328"/>
                  <a:gd name="T67" fmla="*/ 94 h 339"/>
                  <a:gd name="T68" fmla="*/ 154 w 328"/>
                  <a:gd name="T69" fmla="*/ 100 h 339"/>
                  <a:gd name="T70" fmla="*/ 201 w 328"/>
                  <a:gd name="T71" fmla="*/ 147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28" h="339">
                    <a:moveTo>
                      <a:pt x="328" y="191"/>
                    </a:moveTo>
                    <a:cubicBezTo>
                      <a:pt x="328" y="154"/>
                      <a:pt x="328" y="154"/>
                      <a:pt x="328" y="154"/>
                    </a:cubicBezTo>
                    <a:cubicBezTo>
                      <a:pt x="328" y="153"/>
                      <a:pt x="328" y="153"/>
                      <a:pt x="328" y="152"/>
                    </a:cubicBezTo>
                    <a:cubicBezTo>
                      <a:pt x="327" y="135"/>
                      <a:pt x="313" y="121"/>
                      <a:pt x="297" y="121"/>
                    </a:cubicBezTo>
                    <a:cubicBezTo>
                      <a:pt x="285" y="121"/>
                      <a:pt x="285" y="121"/>
                      <a:pt x="285" y="121"/>
                    </a:cubicBezTo>
                    <a:cubicBezTo>
                      <a:pt x="278" y="121"/>
                      <a:pt x="270" y="124"/>
                      <a:pt x="265" y="129"/>
                    </a:cubicBezTo>
                    <a:cubicBezTo>
                      <a:pt x="264" y="129"/>
                      <a:pt x="264" y="130"/>
                      <a:pt x="263" y="131"/>
                    </a:cubicBezTo>
                    <a:cubicBezTo>
                      <a:pt x="236" y="158"/>
                      <a:pt x="236" y="158"/>
                      <a:pt x="236" y="158"/>
                    </a:cubicBezTo>
                    <a:cubicBezTo>
                      <a:pt x="223" y="170"/>
                      <a:pt x="223" y="170"/>
                      <a:pt x="223" y="170"/>
                    </a:cubicBezTo>
                    <a:cubicBezTo>
                      <a:pt x="216" y="162"/>
                      <a:pt x="216" y="162"/>
                      <a:pt x="216" y="162"/>
                    </a:cubicBezTo>
                    <a:cubicBezTo>
                      <a:pt x="208" y="156"/>
                      <a:pt x="208" y="156"/>
                      <a:pt x="208" y="156"/>
                    </a:cubicBezTo>
                    <a:cubicBezTo>
                      <a:pt x="208" y="40"/>
                      <a:pt x="208" y="40"/>
                      <a:pt x="208" y="40"/>
                    </a:cubicBezTo>
                    <a:cubicBezTo>
                      <a:pt x="218" y="40"/>
                      <a:pt x="218" y="40"/>
                      <a:pt x="218" y="40"/>
                    </a:cubicBezTo>
                    <a:cubicBezTo>
                      <a:pt x="218" y="28"/>
                      <a:pt x="218" y="28"/>
                      <a:pt x="218" y="28"/>
                    </a:cubicBezTo>
                    <a:cubicBezTo>
                      <a:pt x="116" y="28"/>
                      <a:pt x="116" y="28"/>
                      <a:pt x="116" y="28"/>
                    </a:cubicBezTo>
                    <a:cubicBezTo>
                      <a:pt x="120" y="25"/>
                      <a:pt x="123" y="20"/>
                      <a:pt x="123" y="15"/>
                    </a:cubicBezTo>
                    <a:cubicBezTo>
                      <a:pt x="123" y="6"/>
                      <a:pt x="117" y="0"/>
                      <a:pt x="108" y="0"/>
                    </a:cubicBezTo>
                    <a:cubicBezTo>
                      <a:pt x="101" y="0"/>
                      <a:pt x="93" y="6"/>
                      <a:pt x="93" y="15"/>
                    </a:cubicBezTo>
                    <a:cubicBezTo>
                      <a:pt x="93" y="20"/>
                      <a:pt x="97" y="25"/>
                      <a:pt x="102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8" y="174"/>
                      <a:pt x="8" y="174"/>
                      <a:pt x="8" y="174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161" y="186"/>
                      <a:pt x="161" y="186"/>
                      <a:pt x="161" y="186"/>
                    </a:cubicBezTo>
                    <a:cubicBezTo>
                      <a:pt x="197" y="186"/>
                      <a:pt x="197" y="186"/>
                      <a:pt x="197" y="186"/>
                    </a:cubicBezTo>
                    <a:cubicBezTo>
                      <a:pt x="210" y="199"/>
                      <a:pt x="210" y="199"/>
                      <a:pt x="210" y="199"/>
                    </a:cubicBezTo>
                    <a:cubicBezTo>
                      <a:pt x="211" y="200"/>
                      <a:pt x="212" y="201"/>
                      <a:pt x="212" y="201"/>
                    </a:cubicBezTo>
                    <a:cubicBezTo>
                      <a:pt x="214" y="203"/>
                      <a:pt x="215" y="203"/>
                      <a:pt x="217" y="203"/>
                    </a:cubicBezTo>
                    <a:cubicBezTo>
                      <a:pt x="222" y="207"/>
                      <a:pt x="229" y="206"/>
                      <a:pt x="234" y="201"/>
                    </a:cubicBezTo>
                    <a:cubicBezTo>
                      <a:pt x="235" y="201"/>
                      <a:pt x="236" y="200"/>
                      <a:pt x="236" y="199"/>
                    </a:cubicBezTo>
                    <a:cubicBezTo>
                      <a:pt x="253" y="182"/>
                      <a:pt x="253" y="182"/>
                      <a:pt x="253" y="182"/>
                    </a:cubicBezTo>
                    <a:cubicBezTo>
                      <a:pt x="253" y="267"/>
                      <a:pt x="253" y="267"/>
                      <a:pt x="253" y="267"/>
                    </a:cubicBezTo>
                    <a:cubicBezTo>
                      <a:pt x="253" y="301"/>
                      <a:pt x="253" y="323"/>
                      <a:pt x="253" y="339"/>
                    </a:cubicBezTo>
                    <a:cubicBezTo>
                      <a:pt x="265" y="333"/>
                      <a:pt x="276" y="327"/>
                      <a:pt x="287" y="319"/>
                    </a:cubicBezTo>
                    <a:cubicBezTo>
                      <a:pt x="287" y="267"/>
                      <a:pt x="287" y="267"/>
                      <a:pt x="287" y="267"/>
                    </a:cubicBezTo>
                    <a:cubicBezTo>
                      <a:pt x="294" y="267"/>
                      <a:pt x="294" y="267"/>
                      <a:pt x="294" y="267"/>
                    </a:cubicBezTo>
                    <a:cubicBezTo>
                      <a:pt x="294" y="286"/>
                      <a:pt x="294" y="302"/>
                      <a:pt x="294" y="315"/>
                    </a:cubicBezTo>
                    <a:cubicBezTo>
                      <a:pt x="306" y="306"/>
                      <a:pt x="318" y="296"/>
                      <a:pt x="328" y="285"/>
                    </a:cubicBezTo>
                    <a:cubicBezTo>
                      <a:pt x="328" y="267"/>
                      <a:pt x="328" y="267"/>
                      <a:pt x="328" y="267"/>
                    </a:cubicBezTo>
                    <a:cubicBezTo>
                      <a:pt x="328" y="191"/>
                      <a:pt x="328" y="191"/>
                      <a:pt x="328" y="191"/>
                    </a:cubicBezTo>
                    <a:close/>
                    <a:moveTo>
                      <a:pt x="100" y="15"/>
                    </a:moveTo>
                    <a:cubicBezTo>
                      <a:pt x="100" y="9"/>
                      <a:pt x="104" y="6"/>
                      <a:pt x="108" y="6"/>
                    </a:cubicBezTo>
                    <a:cubicBezTo>
                      <a:pt x="114" y="6"/>
                      <a:pt x="118" y="9"/>
                      <a:pt x="118" y="15"/>
                    </a:cubicBezTo>
                    <a:cubicBezTo>
                      <a:pt x="118" y="20"/>
                      <a:pt x="114" y="23"/>
                      <a:pt x="108" y="23"/>
                    </a:cubicBezTo>
                    <a:cubicBezTo>
                      <a:pt x="104" y="23"/>
                      <a:pt x="100" y="20"/>
                      <a:pt x="100" y="15"/>
                    </a:cubicBezTo>
                    <a:close/>
                    <a:moveTo>
                      <a:pt x="16" y="40"/>
                    </a:moveTo>
                    <a:cubicBezTo>
                      <a:pt x="199" y="40"/>
                      <a:pt x="199" y="40"/>
                      <a:pt x="199" y="40"/>
                    </a:cubicBezTo>
                    <a:cubicBezTo>
                      <a:pt x="154" y="84"/>
                      <a:pt x="154" y="84"/>
                      <a:pt x="154" y="84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75" y="125"/>
                      <a:pt x="75" y="125"/>
                      <a:pt x="75" y="125"/>
                    </a:cubicBezTo>
                    <a:cubicBezTo>
                      <a:pt x="60" y="109"/>
                      <a:pt x="60" y="109"/>
                      <a:pt x="60" y="109"/>
                    </a:cubicBezTo>
                    <a:cubicBezTo>
                      <a:pt x="16" y="146"/>
                      <a:pt x="16" y="146"/>
                      <a:pt x="16" y="146"/>
                    </a:cubicBezTo>
                    <a:lnTo>
                      <a:pt x="16" y="40"/>
                    </a:lnTo>
                    <a:close/>
                    <a:moveTo>
                      <a:pt x="16" y="174"/>
                    </a:moveTo>
                    <a:cubicBezTo>
                      <a:pt x="16" y="160"/>
                      <a:pt x="16" y="160"/>
                      <a:pt x="16" y="160"/>
                    </a:cubicBezTo>
                    <a:cubicBezTo>
                      <a:pt x="59" y="124"/>
                      <a:pt x="59" y="124"/>
                      <a:pt x="59" y="124"/>
                    </a:cubicBezTo>
                    <a:cubicBezTo>
                      <a:pt x="75" y="141"/>
                      <a:pt x="75" y="141"/>
                      <a:pt x="75" y="141"/>
                    </a:cubicBezTo>
                    <a:cubicBezTo>
                      <a:pt x="125" y="96"/>
                      <a:pt x="125" y="96"/>
                      <a:pt x="125" y="96"/>
                    </a:cubicBezTo>
                    <a:cubicBezTo>
                      <a:pt x="165" y="139"/>
                      <a:pt x="165" y="139"/>
                      <a:pt x="165" y="139"/>
                    </a:cubicBezTo>
                    <a:cubicBezTo>
                      <a:pt x="163" y="145"/>
                      <a:pt x="164" y="151"/>
                      <a:pt x="167" y="156"/>
                    </a:cubicBezTo>
                    <a:cubicBezTo>
                      <a:pt x="185" y="174"/>
                      <a:pt x="185" y="174"/>
                      <a:pt x="185" y="174"/>
                    </a:cubicBezTo>
                    <a:lnTo>
                      <a:pt x="16" y="174"/>
                    </a:lnTo>
                    <a:close/>
                    <a:moveTo>
                      <a:pt x="201" y="147"/>
                    </a:moveTo>
                    <a:cubicBezTo>
                      <a:pt x="188" y="135"/>
                      <a:pt x="188" y="135"/>
                      <a:pt x="188" y="135"/>
                    </a:cubicBezTo>
                    <a:cubicBezTo>
                      <a:pt x="183" y="131"/>
                      <a:pt x="177" y="130"/>
                      <a:pt x="171" y="133"/>
                    </a:cubicBezTo>
                    <a:cubicBezTo>
                      <a:pt x="128" y="94"/>
                      <a:pt x="128" y="94"/>
                      <a:pt x="128" y="94"/>
                    </a:cubicBezTo>
                    <a:cubicBezTo>
                      <a:pt x="139" y="85"/>
                      <a:pt x="139" y="85"/>
                      <a:pt x="139" y="85"/>
                    </a:cubicBezTo>
                    <a:cubicBezTo>
                      <a:pt x="154" y="100"/>
                      <a:pt x="154" y="100"/>
                      <a:pt x="154" y="100"/>
                    </a:cubicBezTo>
                    <a:cubicBezTo>
                      <a:pt x="201" y="54"/>
                      <a:pt x="201" y="54"/>
                      <a:pt x="201" y="54"/>
                    </a:cubicBezTo>
                    <a:lnTo>
                      <a:pt x="201" y="1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122" name="Group 7"/>
          <p:cNvGrpSpPr/>
          <p:nvPr/>
        </p:nvGrpSpPr>
        <p:grpSpPr>
          <a:xfrm>
            <a:off x="7884422" y="1459580"/>
            <a:ext cx="546104" cy="565859"/>
            <a:chOff x="530983" y="1885950"/>
            <a:chExt cx="952500" cy="952500"/>
          </a:xfrm>
        </p:grpSpPr>
        <p:sp>
          <p:nvSpPr>
            <p:cNvPr id="123" name="Oval 8"/>
            <p:cNvSpPr/>
            <p:nvPr/>
          </p:nvSpPr>
          <p:spPr>
            <a:xfrm>
              <a:off x="530983" y="1885950"/>
              <a:ext cx="952500" cy="9525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124" name="Group 4"/>
            <p:cNvGrpSpPr>
              <a:grpSpLocks noChangeAspect="1"/>
            </p:cNvGrpSpPr>
            <p:nvPr/>
          </p:nvGrpSpPr>
          <p:grpSpPr bwMode="auto">
            <a:xfrm>
              <a:off x="772856" y="2122397"/>
              <a:ext cx="477486" cy="489022"/>
              <a:chOff x="1595" y="332"/>
              <a:chExt cx="2566" cy="2628"/>
            </a:xfrm>
            <a:solidFill>
              <a:schemeClr val="bg1"/>
            </a:solidFill>
          </p:grpSpPr>
          <p:sp>
            <p:nvSpPr>
              <p:cNvPr id="125" name="Oval 5"/>
              <p:cNvSpPr>
                <a:spLocks noChangeArrowheads="1"/>
              </p:cNvSpPr>
              <p:nvPr/>
            </p:nvSpPr>
            <p:spPr bwMode="auto">
              <a:xfrm>
                <a:off x="3154" y="2098"/>
                <a:ext cx="360" cy="36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26" name="Freeform 6"/>
              <p:cNvSpPr>
                <a:spLocks/>
              </p:cNvSpPr>
              <p:nvPr/>
            </p:nvSpPr>
            <p:spPr bwMode="auto">
              <a:xfrm>
                <a:off x="2706" y="1599"/>
                <a:ext cx="1310" cy="1361"/>
              </a:xfrm>
              <a:custGeom>
                <a:avLst/>
                <a:gdLst>
                  <a:gd name="T0" fmla="*/ 4 w 553"/>
                  <a:gd name="T1" fmla="*/ 239 h 575"/>
                  <a:gd name="T2" fmla="*/ 98 w 553"/>
                  <a:gd name="T3" fmla="*/ 275 h 575"/>
                  <a:gd name="T4" fmla="*/ 75 w 553"/>
                  <a:gd name="T5" fmla="*/ 247 h 575"/>
                  <a:gd name="T6" fmla="*/ 88 w 553"/>
                  <a:gd name="T7" fmla="*/ 200 h 575"/>
                  <a:gd name="T8" fmla="*/ 123 w 553"/>
                  <a:gd name="T9" fmla="*/ 198 h 575"/>
                  <a:gd name="T10" fmla="*/ 148 w 553"/>
                  <a:gd name="T11" fmla="*/ 133 h 575"/>
                  <a:gd name="T12" fmla="*/ 186 w 553"/>
                  <a:gd name="T13" fmla="*/ 105 h 575"/>
                  <a:gd name="T14" fmla="*/ 216 w 553"/>
                  <a:gd name="T15" fmla="*/ 127 h 575"/>
                  <a:gd name="T16" fmla="*/ 274 w 553"/>
                  <a:gd name="T17" fmla="*/ 92 h 575"/>
                  <a:gd name="T18" fmla="*/ 321 w 553"/>
                  <a:gd name="T19" fmla="*/ 96 h 575"/>
                  <a:gd name="T20" fmla="*/ 331 w 553"/>
                  <a:gd name="T21" fmla="*/ 132 h 575"/>
                  <a:gd name="T22" fmla="*/ 396 w 553"/>
                  <a:gd name="T23" fmla="*/ 144 h 575"/>
                  <a:gd name="T24" fmla="*/ 431 w 553"/>
                  <a:gd name="T25" fmla="*/ 177 h 575"/>
                  <a:gd name="T26" fmla="*/ 415 w 553"/>
                  <a:gd name="T27" fmla="*/ 212 h 575"/>
                  <a:gd name="T28" fmla="*/ 457 w 553"/>
                  <a:gd name="T29" fmla="*/ 261 h 575"/>
                  <a:gd name="T30" fmla="*/ 462 w 553"/>
                  <a:gd name="T31" fmla="*/ 310 h 575"/>
                  <a:gd name="T32" fmla="*/ 428 w 553"/>
                  <a:gd name="T33" fmla="*/ 327 h 575"/>
                  <a:gd name="T34" fmla="*/ 428 w 553"/>
                  <a:gd name="T35" fmla="*/ 393 h 575"/>
                  <a:gd name="T36" fmla="*/ 402 w 553"/>
                  <a:gd name="T37" fmla="*/ 435 h 575"/>
                  <a:gd name="T38" fmla="*/ 367 w 553"/>
                  <a:gd name="T39" fmla="*/ 424 h 575"/>
                  <a:gd name="T40" fmla="*/ 325 w 553"/>
                  <a:gd name="T41" fmla="*/ 477 h 575"/>
                  <a:gd name="T42" fmla="*/ 277 w 553"/>
                  <a:gd name="T43" fmla="*/ 491 h 575"/>
                  <a:gd name="T44" fmla="*/ 256 w 553"/>
                  <a:gd name="T45" fmla="*/ 458 h 575"/>
                  <a:gd name="T46" fmla="*/ 213 w 553"/>
                  <a:gd name="T47" fmla="*/ 450 h 575"/>
                  <a:gd name="T48" fmla="*/ 182 w 553"/>
                  <a:gd name="T49" fmla="*/ 473 h 575"/>
                  <a:gd name="T50" fmla="*/ 144 w 553"/>
                  <a:gd name="T51" fmla="*/ 443 h 575"/>
                  <a:gd name="T52" fmla="*/ 123 w 553"/>
                  <a:gd name="T53" fmla="*/ 379 h 575"/>
                  <a:gd name="T54" fmla="*/ 87 w 553"/>
                  <a:gd name="T55" fmla="*/ 377 h 575"/>
                  <a:gd name="T56" fmla="*/ 75 w 553"/>
                  <a:gd name="T57" fmla="*/ 329 h 575"/>
                  <a:gd name="T58" fmla="*/ 98 w 553"/>
                  <a:gd name="T59" fmla="*/ 299 h 575"/>
                  <a:gd name="T60" fmla="*/ 217 w 553"/>
                  <a:gd name="T61" fmla="*/ 549 h 575"/>
                  <a:gd name="T62" fmla="*/ 313 w 553"/>
                  <a:gd name="T63" fmla="*/ 26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53" h="575">
                    <a:moveTo>
                      <a:pt x="313" y="26"/>
                    </a:moveTo>
                    <a:cubicBezTo>
                      <a:pt x="169" y="0"/>
                      <a:pt x="30" y="95"/>
                      <a:pt x="4" y="239"/>
                    </a:cubicBezTo>
                    <a:cubicBezTo>
                      <a:pt x="1" y="251"/>
                      <a:pt x="0" y="263"/>
                      <a:pt x="0" y="275"/>
                    </a:cubicBezTo>
                    <a:cubicBezTo>
                      <a:pt x="98" y="275"/>
                      <a:pt x="98" y="275"/>
                      <a:pt x="98" y="275"/>
                    </a:cubicBezTo>
                    <a:cubicBezTo>
                      <a:pt x="98" y="272"/>
                      <a:pt x="98" y="269"/>
                      <a:pt x="99" y="266"/>
                    </a:cubicBezTo>
                    <a:cubicBezTo>
                      <a:pt x="97" y="264"/>
                      <a:pt x="79" y="250"/>
                      <a:pt x="75" y="247"/>
                    </a:cubicBezTo>
                    <a:cubicBezTo>
                      <a:pt x="73" y="247"/>
                      <a:pt x="72" y="243"/>
                      <a:pt x="73" y="239"/>
                    </a:cubicBezTo>
                    <a:cubicBezTo>
                      <a:pt x="73" y="239"/>
                      <a:pt x="88" y="202"/>
                      <a:pt x="88" y="200"/>
                    </a:cubicBezTo>
                    <a:cubicBezTo>
                      <a:pt x="89" y="198"/>
                      <a:pt x="93" y="196"/>
                      <a:pt x="95" y="195"/>
                    </a:cubicBezTo>
                    <a:cubicBezTo>
                      <a:pt x="99" y="195"/>
                      <a:pt x="121" y="197"/>
                      <a:pt x="123" y="198"/>
                    </a:cubicBezTo>
                    <a:cubicBezTo>
                      <a:pt x="132" y="185"/>
                      <a:pt x="142" y="174"/>
                      <a:pt x="154" y="164"/>
                    </a:cubicBezTo>
                    <a:cubicBezTo>
                      <a:pt x="153" y="159"/>
                      <a:pt x="148" y="140"/>
                      <a:pt x="148" y="133"/>
                    </a:cubicBezTo>
                    <a:cubicBezTo>
                      <a:pt x="146" y="131"/>
                      <a:pt x="147" y="127"/>
                      <a:pt x="151" y="126"/>
                    </a:cubicBezTo>
                    <a:cubicBezTo>
                      <a:pt x="151" y="126"/>
                      <a:pt x="185" y="107"/>
                      <a:pt x="186" y="105"/>
                    </a:cubicBezTo>
                    <a:cubicBezTo>
                      <a:pt x="190" y="104"/>
                      <a:pt x="192" y="104"/>
                      <a:pt x="196" y="107"/>
                    </a:cubicBezTo>
                    <a:cubicBezTo>
                      <a:pt x="197" y="109"/>
                      <a:pt x="213" y="125"/>
                      <a:pt x="216" y="127"/>
                    </a:cubicBezTo>
                    <a:cubicBezTo>
                      <a:pt x="229" y="123"/>
                      <a:pt x="244" y="120"/>
                      <a:pt x="261" y="119"/>
                    </a:cubicBezTo>
                    <a:cubicBezTo>
                      <a:pt x="261" y="117"/>
                      <a:pt x="271" y="98"/>
                      <a:pt x="274" y="92"/>
                    </a:cubicBezTo>
                    <a:cubicBezTo>
                      <a:pt x="275" y="90"/>
                      <a:pt x="277" y="88"/>
                      <a:pt x="281" y="89"/>
                    </a:cubicBezTo>
                    <a:cubicBezTo>
                      <a:pt x="281" y="89"/>
                      <a:pt x="281" y="89"/>
                      <a:pt x="321" y="96"/>
                    </a:cubicBezTo>
                    <a:cubicBezTo>
                      <a:pt x="325" y="97"/>
                      <a:pt x="326" y="100"/>
                      <a:pt x="328" y="102"/>
                    </a:cubicBezTo>
                    <a:cubicBezTo>
                      <a:pt x="327" y="108"/>
                      <a:pt x="329" y="129"/>
                      <a:pt x="331" y="132"/>
                    </a:cubicBezTo>
                    <a:cubicBezTo>
                      <a:pt x="344" y="138"/>
                      <a:pt x="357" y="147"/>
                      <a:pt x="369" y="155"/>
                    </a:cubicBezTo>
                    <a:cubicBezTo>
                      <a:pt x="372" y="154"/>
                      <a:pt x="392" y="145"/>
                      <a:pt x="396" y="144"/>
                    </a:cubicBezTo>
                    <a:cubicBezTo>
                      <a:pt x="399" y="142"/>
                      <a:pt x="403" y="143"/>
                      <a:pt x="404" y="145"/>
                    </a:cubicBezTo>
                    <a:cubicBezTo>
                      <a:pt x="406" y="147"/>
                      <a:pt x="429" y="177"/>
                      <a:pt x="431" y="177"/>
                    </a:cubicBezTo>
                    <a:cubicBezTo>
                      <a:pt x="433" y="180"/>
                      <a:pt x="432" y="184"/>
                      <a:pt x="432" y="186"/>
                    </a:cubicBezTo>
                    <a:cubicBezTo>
                      <a:pt x="429" y="189"/>
                      <a:pt x="415" y="208"/>
                      <a:pt x="415" y="212"/>
                    </a:cubicBezTo>
                    <a:cubicBezTo>
                      <a:pt x="420" y="225"/>
                      <a:pt x="426" y="239"/>
                      <a:pt x="429" y="254"/>
                    </a:cubicBezTo>
                    <a:cubicBezTo>
                      <a:pt x="433" y="255"/>
                      <a:pt x="453" y="260"/>
                      <a:pt x="457" y="261"/>
                    </a:cubicBezTo>
                    <a:cubicBezTo>
                      <a:pt x="460" y="264"/>
                      <a:pt x="462" y="266"/>
                      <a:pt x="464" y="269"/>
                    </a:cubicBezTo>
                    <a:cubicBezTo>
                      <a:pt x="463" y="271"/>
                      <a:pt x="462" y="310"/>
                      <a:pt x="462" y="310"/>
                    </a:cubicBezTo>
                    <a:cubicBezTo>
                      <a:pt x="461" y="314"/>
                      <a:pt x="459" y="318"/>
                      <a:pt x="457" y="317"/>
                    </a:cubicBezTo>
                    <a:cubicBezTo>
                      <a:pt x="452" y="319"/>
                      <a:pt x="433" y="325"/>
                      <a:pt x="428" y="327"/>
                    </a:cubicBezTo>
                    <a:cubicBezTo>
                      <a:pt x="426" y="341"/>
                      <a:pt x="419" y="356"/>
                      <a:pt x="412" y="370"/>
                    </a:cubicBezTo>
                    <a:cubicBezTo>
                      <a:pt x="414" y="372"/>
                      <a:pt x="427" y="389"/>
                      <a:pt x="428" y="393"/>
                    </a:cubicBezTo>
                    <a:cubicBezTo>
                      <a:pt x="430" y="396"/>
                      <a:pt x="431" y="400"/>
                      <a:pt x="429" y="402"/>
                    </a:cubicBezTo>
                    <a:cubicBezTo>
                      <a:pt x="427" y="404"/>
                      <a:pt x="403" y="433"/>
                      <a:pt x="402" y="435"/>
                    </a:cubicBezTo>
                    <a:cubicBezTo>
                      <a:pt x="400" y="438"/>
                      <a:pt x="396" y="437"/>
                      <a:pt x="394" y="437"/>
                    </a:cubicBezTo>
                    <a:cubicBezTo>
                      <a:pt x="388" y="434"/>
                      <a:pt x="369" y="426"/>
                      <a:pt x="367" y="424"/>
                    </a:cubicBezTo>
                    <a:cubicBezTo>
                      <a:pt x="355" y="434"/>
                      <a:pt x="342" y="440"/>
                      <a:pt x="326" y="446"/>
                    </a:cubicBezTo>
                    <a:cubicBezTo>
                      <a:pt x="328" y="450"/>
                      <a:pt x="324" y="472"/>
                      <a:pt x="325" y="477"/>
                    </a:cubicBezTo>
                    <a:cubicBezTo>
                      <a:pt x="324" y="479"/>
                      <a:pt x="322" y="482"/>
                      <a:pt x="317" y="484"/>
                    </a:cubicBezTo>
                    <a:cubicBezTo>
                      <a:pt x="315" y="483"/>
                      <a:pt x="279" y="489"/>
                      <a:pt x="277" y="491"/>
                    </a:cubicBezTo>
                    <a:cubicBezTo>
                      <a:pt x="273" y="490"/>
                      <a:pt x="272" y="488"/>
                      <a:pt x="270" y="485"/>
                    </a:cubicBezTo>
                    <a:cubicBezTo>
                      <a:pt x="269" y="481"/>
                      <a:pt x="258" y="462"/>
                      <a:pt x="256" y="458"/>
                    </a:cubicBezTo>
                    <a:cubicBezTo>
                      <a:pt x="250" y="459"/>
                      <a:pt x="242" y="457"/>
                      <a:pt x="234" y="456"/>
                    </a:cubicBezTo>
                    <a:cubicBezTo>
                      <a:pt x="226" y="454"/>
                      <a:pt x="220" y="453"/>
                      <a:pt x="213" y="450"/>
                    </a:cubicBezTo>
                    <a:cubicBezTo>
                      <a:pt x="210" y="453"/>
                      <a:pt x="195" y="467"/>
                      <a:pt x="190" y="471"/>
                    </a:cubicBezTo>
                    <a:cubicBezTo>
                      <a:pt x="190" y="475"/>
                      <a:pt x="186" y="474"/>
                      <a:pt x="182" y="473"/>
                    </a:cubicBezTo>
                    <a:cubicBezTo>
                      <a:pt x="182" y="471"/>
                      <a:pt x="149" y="453"/>
                      <a:pt x="147" y="452"/>
                    </a:cubicBezTo>
                    <a:cubicBezTo>
                      <a:pt x="143" y="449"/>
                      <a:pt x="144" y="445"/>
                      <a:pt x="144" y="443"/>
                    </a:cubicBezTo>
                    <a:cubicBezTo>
                      <a:pt x="145" y="439"/>
                      <a:pt x="151" y="418"/>
                      <a:pt x="152" y="414"/>
                    </a:cubicBezTo>
                    <a:cubicBezTo>
                      <a:pt x="141" y="403"/>
                      <a:pt x="131" y="393"/>
                      <a:pt x="123" y="379"/>
                    </a:cubicBezTo>
                    <a:cubicBezTo>
                      <a:pt x="119" y="380"/>
                      <a:pt x="98" y="381"/>
                      <a:pt x="94" y="382"/>
                    </a:cubicBezTo>
                    <a:cubicBezTo>
                      <a:pt x="90" y="381"/>
                      <a:pt x="88" y="381"/>
                      <a:pt x="87" y="377"/>
                    </a:cubicBezTo>
                    <a:cubicBezTo>
                      <a:pt x="85" y="374"/>
                      <a:pt x="73" y="339"/>
                      <a:pt x="73" y="337"/>
                    </a:cubicBezTo>
                    <a:cubicBezTo>
                      <a:pt x="72" y="334"/>
                      <a:pt x="72" y="330"/>
                      <a:pt x="75" y="329"/>
                    </a:cubicBezTo>
                    <a:cubicBezTo>
                      <a:pt x="80" y="325"/>
                      <a:pt x="96" y="314"/>
                      <a:pt x="98" y="312"/>
                    </a:cubicBezTo>
                    <a:cubicBezTo>
                      <a:pt x="98" y="308"/>
                      <a:pt x="98" y="304"/>
                      <a:pt x="98" y="299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5" y="420"/>
                      <a:pt x="93" y="526"/>
                      <a:pt x="217" y="549"/>
                    </a:cubicBezTo>
                    <a:cubicBezTo>
                      <a:pt x="362" y="575"/>
                      <a:pt x="500" y="480"/>
                      <a:pt x="527" y="335"/>
                    </a:cubicBezTo>
                    <a:cubicBezTo>
                      <a:pt x="553" y="191"/>
                      <a:pt x="457" y="52"/>
                      <a:pt x="31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27" name="Freeform 7"/>
              <p:cNvSpPr>
                <a:spLocks/>
              </p:cNvSpPr>
              <p:nvPr/>
            </p:nvSpPr>
            <p:spPr bwMode="auto">
              <a:xfrm>
                <a:off x="1595" y="332"/>
                <a:ext cx="2566" cy="2396"/>
              </a:xfrm>
              <a:custGeom>
                <a:avLst/>
                <a:gdLst>
                  <a:gd name="T0" fmla="*/ 1071 w 1083"/>
                  <a:gd name="T1" fmla="*/ 545 h 1012"/>
                  <a:gd name="T2" fmla="*/ 946 w 1083"/>
                  <a:gd name="T3" fmla="*/ 404 h 1012"/>
                  <a:gd name="T4" fmla="*/ 883 w 1083"/>
                  <a:gd name="T5" fmla="*/ 377 h 1012"/>
                  <a:gd name="T6" fmla="*/ 863 w 1083"/>
                  <a:gd name="T7" fmla="*/ 363 h 1012"/>
                  <a:gd name="T8" fmla="*/ 851 w 1083"/>
                  <a:gd name="T9" fmla="*/ 352 h 1012"/>
                  <a:gd name="T10" fmla="*/ 928 w 1083"/>
                  <a:gd name="T11" fmla="*/ 199 h 1012"/>
                  <a:gd name="T12" fmla="*/ 929 w 1083"/>
                  <a:gd name="T13" fmla="*/ 94 h 1012"/>
                  <a:gd name="T14" fmla="*/ 927 w 1083"/>
                  <a:gd name="T15" fmla="*/ 86 h 1012"/>
                  <a:gd name="T16" fmla="*/ 840 w 1083"/>
                  <a:gd name="T17" fmla="*/ 10 h 1012"/>
                  <a:gd name="T18" fmla="*/ 746 w 1083"/>
                  <a:gd name="T19" fmla="*/ 17 h 1012"/>
                  <a:gd name="T20" fmla="*/ 685 w 1083"/>
                  <a:gd name="T21" fmla="*/ 95 h 1012"/>
                  <a:gd name="T22" fmla="*/ 684 w 1083"/>
                  <a:gd name="T23" fmla="*/ 98 h 1012"/>
                  <a:gd name="T24" fmla="*/ 688 w 1083"/>
                  <a:gd name="T25" fmla="*/ 209 h 1012"/>
                  <a:gd name="T26" fmla="*/ 760 w 1083"/>
                  <a:gd name="T27" fmla="*/ 349 h 1012"/>
                  <a:gd name="T28" fmla="*/ 750 w 1083"/>
                  <a:gd name="T29" fmla="*/ 359 h 1012"/>
                  <a:gd name="T30" fmla="*/ 731 w 1083"/>
                  <a:gd name="T31" fmla="*/ 374 h 1012"/>
                  <a:gd name="T32" fmla="*/ 669 w 1083"/>
                  <a:gd name="T33" fmla="*/ 404 h 1012"/>
                  <a:gd name="T34" fmla="*/ 545 w 1083"/>
                  <a:gd name="T35" fmla="*/ 531 h 1012"/>
                  <a:gd name="T36" fmla="*/ 479 w 1083"/>
                  <a:gd name="T37" fmla="*/ 499 h 1012"/>
                  <a:gd name="T38" fmla="*/ 452 w 1083"/>
                  <a:gd name="T39" fmla="*/ 480 h 1012"/>
                  <a:gd name="T40" fmla="*/ 436 w 1083"/>
                  <a:gd name="T41" fmla="*/ 465 h 1012"/>
                  <a:gd name="T42" fmla="*/ 541 w 1083"/>
                  <a:gd name="T43" fmla="*/ 257 h 1012"/>
                  <a:gd name="T44" fmla="*/ 543 w 1083"/>
                  <a:gd name="T45" fmla="*/ 131 h 1012"/>
                  <a:gd name="T46" fmla="*/ 543 w 1083"/>
                  <a:gd name="T47" fmla="*/ 127 h 1012"/>
                  <a:gd name="T48" fmla="*/ 542 w 1083"/>
                  <a:gd name="T49" fmla="*/ 114 h 1012"/>
                  <a:gd name="T50" fmla="*/ 538 w 1083"/>
                  <a:gd name="T51" fmla="*/ 99 h 1012"/>
                  <a:gd name="T52" fmla="*/ 421 w 1083"/>
                  <a:gd name="T53" fmla="*/ 4 h 1012"/>
                  <a:gd name="T54" fmla="*/ 292 w 1083"/>
                  <a:gd name="T55" fmla="*/ 14 h 1012"/>
                  <a:gd name="T56" fmla="*/ 208 w 1083"/>
                  <a:gd name="T57" fmla="*/ 120 h 1012"/>
                  <a:gd name="T58" fmla="*/ 213 w 1083"/>
                  <a:gd name="T59" fmla="*/ 271 h 1012"/>
                  <a:gd name="T60" fmla="*/ 311 w 1083"/>
                  <a:gd name="T61" fmla="*/ 462 h 1012"/>
                  <a:gd name="T62" fmla="*/ 297 w 1083"/>
                  <a:gd name="T63" fmla="*/ 475 h 1012"/>
                  <a:gd name="T64" fmla="*/ 272 w 1083"/>
                  <a:gd name="T65" fmla="*/ 496 h 1012"/>
                  <a:gd name="T66" fmla="*/ 188 w 1083"/>
                  <a:gd name="T67" fmla="*/ 536 h 1012"/>
                  <a:gd name="T68" fmla="*/ 16 w 1083"/>
                  <a:gd name="T69" fmla="*/ 729 h 1012"/>
                  <a:gd name="T70" fmla="*/ 0 w 1083"/>
                  <a:gd name="T71" fmla="*/ 970 h 1012"/>
                  <a:gd name="T72" fmla="*/ 377 w 1083"/>
                  <a:gd name="T73" fmla="*/ 1012 h 1012"/>
                  <a:gd name="T74" fmla="*/ 484 w 1083"/>
                  <a:gd name="T75" fmla="*/ 1008 h 1012"/>
                  <a:gd name="T76" fmla="*/ 422 w 1083"/>
                  <a:gd name="T77" fmla="*/ 834 h 1012"/>
                  <a:gd name="T78" fmla="*/ 281 w 1083"/>
                  <a:gd name="T79" fmla="*/ 834 h 1012"/>
                  <a:gd name="T80" fmla="*/ 206 w 1083"/>
                  <a:gd name="T81" fmla="*/ 898 h 1012"/>
                  <a:gd name="T82" fmla="*/ 130 w 1083"/>
                  <a:gd name="T83" fmla="*/ 822 h 1012"/>
                  <a:gd name="T84" fmla="*/ 206 w 1083"/>
                  <a:gd name="T85" fmla="*/ 746 h 1012"/>
                  <a:gd name="T86" fmla="*/ 281 w 1083"/>
                  <a:gd name="T87" fmla="*/ 810 h 1012"/>
                  <a:gd name="T88" fmla="*/ 422 w 1083"/>
                  <a:gd name="T89" fmla="*/ 810 h 1012"/>
                  <a:gd name="T90" fmla="*/ 731 w 1083"/>
                  <a:gd name="T91" fmla="*/ 512 h 1012"/>
                  <a:gd name="T92" fmla="*/ 1028 w 1083"/>
                  <a:gd name="T93" fmla="*/ 733 h 1012"/>
                  <a:gd name="T94" fmla="*/ 1083 w 1083"/>
                  <a:gd name="T95" fmla="*/ 722 h 1012"/>
                  <a:gd name="T96" fmla="*/ 1071 w 1083"/>
                  <a:gd name="T97" fmla="*/ 545 h 1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83" h="1012">
                    <a:moveTo>
                      <a:pt x="1071" y="545"/>
                    </a:moveTo>
                    <a:cubicBezTo>
                      <a:pt x="1067" y="474"/>
                      <a:pt x="1013" y="416"/>
                      <a:pt x="946" y="404"/>
                    </a:cubicBezTo>
                    <a:cubicBezTo>
                      <a:pt x="922" y="399"/>
                      <a:pt x="901" y="391"/>
                      <a:pt x="883" y="377"/>
                    </a:cubicBezTo>
                    <a:cubicBezTo>
                      <a:pt x="877" y="372"/>
                      <a:pt x="871" y="368"/>
                      <a:pt x="863" y="363"/>
                    </a:cubicBezTo>
                    <a:cubicBezTo>
                      <a:pt x="859" y="359"/>
                      <a:pt x="855" y="356"/>
                      <a:pt x="851" y="352"/>
                    </a:cubicBezTo>
                    <a:cubicBezTo>
                      <a:pt x="894" y="327"/>
                      <a:pt x="925" y="268"/>
                      <a:pt x="928" y="199"/>
                    </a:cubicBezTo>
                    <a:cubicBezTo>
                      <a:pt x="930" y="180"/>
                      <a:pt x="933" y="119"/>
                      <a:pt x="929" y="94"/>
                    </a:cubicBezTo>
                    <a:cubicBezTo>
                      <a:pt x="928" y="91"/>
                      <a:pt x="928" y="89"/>
                      <a:pt x="927" y="86"/>
                    </a:cubicBezTo>
                    <a:cubicBezTo>
                      <a:pt x="918" y="46"/>
                      <a:pt x="883" y="14"/>
                      <a:pt x="840" y="10"/>
                    </a:cubicBezTo>
                    <a:cubicBezTo>
                      <a:pt x="813" y="7"/>
                      <a:pt x="778" y="7"/>
                      <a:pt x="746" y="17"/>
                    </a:cubicBezTo>
                    <a:cubicBezTo>
                      <a:pt x="702" y="32"/>
                      <a:pt x="689" y="73"/>
                      <a:pt x="685" y="95"/>
                    </a:cubicBezTo>
                    <a:cubicBezTo>
                      <a:pt x="685" y="96"/>
                      <a:pt x="684" y="97"/>
                      <a:pt x="684" y="98"/>
                    </a:cubicBezTo>
                    <a:cubicBezTo>
                      <a:pt x="677" y="126"/>
                      <a:pt x="686" y="202"/>
                      <a:pt x="688" y="209"/>
                    </a:cubicBezTo>
                    <a:cubicBezTo>
                      <a:pt x="693" y="273"/>
                      <a:pt x="721" y="325"/>
                      <a:pt x="760" y="349"/>
                    </a:cubicBezTo>
                    <a:cubicBezTo>
                      <a:pt x="757" y="353"/>
                      <a:pt x="753" y="357"/>
                      <a:pt x="750" y="359"/>
                    </a:cubicBezTo>
                    <a:cubicBezTo>
                      <a:pt x="743" y="365"/>
                      <a:pt x="737" y="370"/>
                      <a:pt x="731" y="374"/>
                    </a:cubicBezTo>
                    <a:cubicBezTo>
                      <a:pt x="714" y="389"/>
                      <a:pt x="694" y="396"/>
                      <a:pt x="669" y="404"/>
                    </a:cubicBezTo>
                    <a:cubicBezTo>
                      <a:pt x="607" y="422"/>
                      <a:pt x="557" y="468"/>
                      <a:pt x="545" y="531"/>
                    </a:cubicBezTo>
                    <a:cubicBezTo>
                      <a:pt x="521" y="524"/>
                      <a:pt x="499" y="514"/>
                      <a:pt x="479" y="499"/>
                    </a:cubicBezTo>
                    <a:cubicBezTo>
                      <a:pt x="471" y="493"/>
                      <a:pt x="462" y="487"/>
                      <a:pt x="452" y="480"/>
                    </a:cubicBezTo>
                    <a:cubicBezTo>
                      <a:pt x="446" y="475"/>
                      <a:pt x="441" y="470"/>
                      <a:pt x="436" y="465"/>
                    </a:cubicBezTo>
                    <a:cubicBezTo>
                      <a:pt x="494" y="432"/>
                      <a:pt x="537" y="351"/>
                      <a:pt x="541" y="257"/>
                    </a:cubicBezTo>
                    <a:cubicBezTo>
                      <a:pt x="543" y="234"/>
                      <a:pt x="546" y="170"/>
                      <a:pt x="543" y="131"/>
                    </a:cubicBezTo>
                    <a:cubicBezTo>
                      <a:pt x="543" y="130"/>
                      <a:pt x="543" y="128"/>
                      <a:pt x="543" y="127"/>
                    </a:cubicBezTo>
                    <a:cubicBezTo>
                      <a:pt x="543" y="122"/>
                      <a:pt x="542" y="118"/>
                      <a:pt x="542" y="114"/>
                    </a:cubicBezTo>
                    <a:cubicBezTo>
                      <a:pt x="541" y="107"/>
                      <a:pt x="539" y="103"/>
                      <a:pt x="538" y="99"/>
                    </a:cubicBezTo>
                    <a:cubicBezTo>
                      <a:pt x="522" y="48"/>
                      <a:pt x="477" y="9"/>
                      <a:pt x="421" y="4"/>
                    </a:cubicBezTo>
                    <a:cubicBezTo>
                      <a:pt x="384" y="0"/>
                      <a:pt x="335" y="0"/>
                      <a:pt x="292" y="14"/>
                    </a:cubicBezTo>
                    <a:cubicBezTo>
                      <a:pt x="231" y="34"/>
                      <a:pt x="213" y="89"/>
                      <a:pt x="208" y="120"/>
                    </a:cubicBezTo>
                    <a:cubicBezTo>
                      <a:pt x="198" y="159"/>
                      <a:pt x="210" y="261"/>
                      <a:pt x="213" y="271"/>
                    </a:cubicBezTo>
                    <a:cubicBezTo>
                      <a:pt x="220" y="357"/>
                      <a:pt x="258" y="429"/>
                      <a:pt x="311" y="462"/>
                    </a:cubicBezTo>
                    <a:cubicBezTo>
                      <a:pt x="307" y="467"/>
                      <a:pt x="302" y="472"/>
                      <a:pt x="297" y="475"/>
                    </a:cubicBezTo>
                    <a:cubicBezTo>
                      <a:pt x="289" y="483"/>
                      <a:pt x="280" y="489"/>
                      <a:pt x="272" y="496"/>
                    </a:cubicBezTo>
                    <a:cubicBezTo>
                      <a:pt x="248" y="516"/>
                      <a:pt x="222" y="526"/>
                      <a:pt x="188" y="536"/>
                    </a:cubicBezTo>
                    <a:cubicBezTo>
                      <a:pt x="97" y="562"/>
                      <a:pt x="24" y="632"/>
                      <a:pt x="16" y="729"/>
                    </a:cubicBezTo>
                    <a:cubicBezTo>
                      <a:pt x="16" y="729"/>
                      <a:pt x="16" y="729"/>
                      <a:pt x="0" y="970"/>
                    </a:cubicBezTo>
                    <a:cubicBezTo>
                      <a:pt x="0" y="970"/>
                      <a:pt x="157" y="1012"/>
                      <a:pt x="377" y="1012"/>
                    </a:cubicBezTo>
                    <a:cubicBezTo>
                      <a:pt x="414" y="1012"/>
                      <a:pt x="450" y="1010"/>
                      <a:pt x="484" y="1008"/>
                    </a:cubicBezTo>
                    <a:cubicBezTo>
                      <a:pt x="447" y="959"/>
                      <a:pt x="424" y="900"/>
                      <a:pt x="422" y="834"/>
                    </a:cubicBezTo>
                    <a:cubicBezTo>
                      <a:pt x="281" y="834"/>
                      <a:pt x="281" y="834"/>
                      <a:pt x="281" y="834"/>
                    </a:cubicBezTo>
                    <a:cubicBezTo>
                      <a:pt x="275" y="871"/>
                      <a:pt x="244" y="898"/>
                      <a:pt x="206" y="898"/>
                    </a:cubicBezTo>
                    <a:cubicBezTo>
                      <a:pt x="164" y="898"/>
                      <a:pt x="130" y="864"/>
                      <a:pt x="130" y="822"/>
                    </a:cubicBezTo>
                    <a:cubicBezTo>
                      <a:pt x="130" y="780"/>
                      <a:pt x="164" y="746"/>
                      <a:pt x="206" y="746"/>
                    </a:cubicBezTo>
                    <a:cubicBezTo>
                      <a:pt x="244" y="746"/>
                      <a:pt x="275" y="774"/>
                      <a:pt x="281" y="810"/>
                    </a:cubicBezTo>
                    <a:cubicBezTo>
                      <a:pt x="422" y="810"/>
                      <a:pt x="422" y="810"/>
                      <a:pt x="422" y="810"/>
                    </a:cubicBezTo>
                    <a:cubicBezTo>
                      <a:pt x="428" y="644"/>
                      <a:pt x="564" y="512"/>
                      <a:pt x="731" y="512"/>
                    </a:cubicBezTo>
                    <a:cubicBezTo>
                      <a:pt x="872" y="512"/>
                      <a:pt x="990" y="605"/>
                      <a:pt x="1028" y="733"/>
                    </a:cubicBezTo>
                    <a:cubicBezTo>
                      <a:pt x="1063" y="727"/>
                      <a:pt x="1083" y="722"/>
                      <a:pt x="1083" y="722"/>
                    </a:cubicBezTo>
                    <a:lnTo>
                      <a:pt x="1071" y="5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128" name="Group 4"/>
          <p:cNvGrpSpPr/>
          <p:nvPr/>
        </p:nvGrpSpPr>
        <p:grpSpPr>
          <a:xfrm>
            <a:off x="715050" y="1464266"/>
            <a:ext cx="569796" cy="565859"/>
            <a:chOff x="1956890" y="1885950"/>
            <a:chExt cx="952500" cy="952500"/>
          </a:xfrm>
        </p:grpSpPr>
        <p:sp>
          <p:nvSpPr>
            <p:cNvPr id="129" name="Oval 5"/>
            <p:cNvSpPr/>
            <p:nvPr/>
          </p:nvSpPr>
          <p:spPr>
            <a:xfrm>
              <a:off x="1956890" y="1885950"/>
              <a:ext cx="952500" cy="9525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0" name="Freeform 5"/>
            <p:cNvSpPr>
              <a:spLocks noEditPoints="1"/>
            </p:cNvSpPr>
            <p:nvPr/>
          </p:nvSpPr>
          <p:spPr bwMode="auto">
            <a:xfrm>
              <a:off x="2217574" y="2149477"/>
              <a:ext cx="422273" cy="422273"/>
            </a:xfrm>
            <a:custGeom>
              <a:avLst/>
              <a:gdLst>
                <a:gd name="T0" fmla="*/ 81 w 240"/>
                <a:gd name="T1" fmla="*/ 103 h 240"/>
                <a:gd name="T2" fmla="*/ 12 w 240"/>
                <a:gd name="T3" fmla="*/ 35 h 240"/>
                <a:gd name="T4" fmla="*/ 12 w 240"/>
                <a:gd name="T5" fmla="*/ 26 h 240"/>
                <a:gd name="T6" fmla="*/ 21 w 240"/>
                <a:gd name="T7" fmla="*/ 26 h 240"/>
                <a:gd name="T8" fmla="*/ 89 w 240"/>
                <a:gd name="T9" fmla="*/ 96 h 240"/>
                <a:gd name="T10" fmla="*/ 94 w 240"/>
                <a:gd name="T11" fmla="*/ 90 h 240"/>
                <a:gd name="T12" fmla="*/ 26 w 240"/>
                <a:gd name="T13" fmla="*/ 22 h 240"/>
                <a:gd name="T14" fmla="*/ 26 w 240"/>
                <a:gd name="T15" fmla="*/ 13 h 240"/>
                <a:gd name="T16" fmla="*/ 34 w 240"/>
                <a:gd name="T17" fmla="*/ 13 h 240"/>
                <a:gd name="T18" fmla="*/ 103 w 240"/>
                <a:gd name="T19" fmla="*/ 82 h 240"/>
                <a:gd name="T20" fmla="*/ 111 w 240"/>
                <a:gd name="T21" fmla="*/ 74 h 240"/>
                <a:gd name="T22" fmla="*/ 46 w 240"/>
                <a:gd name="T23" fmla="*/ 8 h 240"/>
                <a:gd name="T24" fmla="*/ 12 w 240"/>
                <a:gd name="T25" fmla="*/ 11 h 240"/>
                <a:gd name="T26" fmla="*/ 9 w 240"/>
                <a:gd name="T27" fmla="*/ 44 h 240"/>
                <a:gd name="T28" fmla="*/ 75 w 240"/>
                <a:gd name="T29" fmla="*/ 110 h 240"/>
                <a:gd name="T30" fmla="*/ 81 w 240"/>
                <a:gd name="T31" fmla="*/ 103 h 240"/>
                <a:gd name="T32" fmla="*/ 81 w 240"/>
                <a:gd name="T33" fmla="*/ 103 h 240"/>
                <a:gd name="T34" fmla="*/ 239 w 240"/>
                <a:gd name="T35" fmla="*/ 227 h 240"/>
                <a:gd name="T36" fmla="*/ 220 w 240"/>
                <a:gd name="T37" fmla="*/ 199 h 240"/>
                <a:gd name="T38" fmla="*/ 214 w 240"/>
                <a:gd name="T39" fmla="*/ 201 h 240"/>
                <a:gd name="T40" fmla="*/ 214 w 240"/>
                <a:gd name="T41" fmla="*/ 200 h 240"/>
                <a:gd name="T42" fmla="*/ 156 w 240"/>
                <a:gd name="T43" fmla="*/ 142 h 240"/>
                <a:gd name="T44" fmla="*/ 143 w 240"/>
                <a:gd name="T45" fmla="*/ 156 h 240"/>
                <a:gd name="T46" fmla="*/ 200 w 240"/>
                <a:gd name="T47" fmla="*/ 214 h 240"/>
                <a:gd name="T48" fmla="*/ 202 w 240"/>
                <a:gd name="T49" fmla="*/ 215 h 240"/>
                <a:gd name="T50" fmla="*/ 199 w 240"/>
                <a:gd name="T51" fmla="*/ 219 h 240"/>
                <a:gd name="T52" fmla="*/ 228 w 240"/>
                <a:gd name="T53" fmla="*/ 239 h 240"/>
                <a:gd name="T54" fmla="*/ 234 w 240"/>
                <a:gd name="T55" fmla="*/ 234 h 240"/>
                <a:gd name="T56" fmla="*/ 239 w 240"/>
                <a:gd name="T57" fmla="*/ 227 h 240"/>
                <a:gd name="T58" fmla="*/ 172 w 240"/>
                <a:gd name="T59" fmla="*/ 115 h 240"/>
                <a:gd name="T60" fmla="*/ 215 w 240"/>
                <a:gd name="T61" fmla="*/ 100 h 240"/>
                <a:gd name="T62" fmla="*/ 224 w 240"/>
                <a:gd name="T63" fmla="*/ 36 h 240"/>
                <a:gd name="T64" fmla="*/ 186 w 240"/>
                <a:gd name="T65" fmla="*/ 74 h 240"/>
                <a:gd name="T66" fmla="*/ 168 w 240"/>
                <a:gd name="T67" fmla="*/ 56 h 240"/>
                <a:gd name="T68" fmla="*/ 205 w 240"/>
                <a:gd name="T69" fmla="*/ 18 h 240"/>
                <a:gd name="T70" fmla="*/ 142 w 240"/>
                <a:gd name="T71" fmla="*/ 26 h 240"/>
                <a:gd name="T72" fmla="*/ 127 w 240"/>
                <a:gd name="T73" fmla="*/ 69 h 240"/>
                <a:gd name="T74" fmla="*/ 121 w 240"/>
                <a:gd name="T75" fmla="*/ 75 h 240"/>
                <a:gd name="T76" fmla="*/ 21 w 240"/>
                <a:gd name="T77" fmla="*/ 175 h 240"/>
                <a:gd name="T78" fmla="*/ 21 w 240"/>
                <a:gd name="T79" fmla="*/ 222 h 240"/>
                <a:gd name="T80" fmla="*/ 67 w 240"/>
                <a:gd name="T81" fmla="*/ 222 h 240"/>
                <a:gd name="T82" fmla="*/ 167 w 240"/>
                <a:gd name="T83" fmla="*/ 121 h 240"/>
                <a:gd name="T84" fmla="*/ 172 w 240"/>
                <a:gd name="T85" fmla="*/ 115 h 240"/>
                <a:gd name="T86" fmla="*/ 55 w 240"/>
                <a:gd name="T87" fmla="*/ 202 h 240"/>
                <a:gd name="T88" fmla="*/ 40 w 240"/>
                <a:gd name="T89" fmla="*/ 202 h 240"/>
                <a:gd name="T90" fmla="*/ 40 w 240"/>
                <a:gd name="T91" fmla="*/ 188 h 240"/>
                <a:gd name="T92" fmla="*/ 55 w 240"/>
                <a:gd name="T93" fmla="*/ 188 h 240"/>
                <a:gd name="T94" fmla="*/ 55 w 240"/>
                <a:gd name="T95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0" h="240">
                  <a:moveTo>
                    <a:pt x="81" y="103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9" y="33"/>
                    <a:pt x="9" y="30"/>
                    <a:pt x="12" y="26"/>
                  </a:cubicBezTo>
                  <a:cubicBezTo>
                    <a:pt x="14" y="24"/>
                    <a:pt x="18" y="24"/>
                    <a:pt x="21" y="26"/>
                  </a:cubicBezTo>
                  <a:cubicBezTo>
                    <a:pt x="89" y="96"/>
                    <a:pt x="89" y="96"/>
                    <a:pt x="89" y="96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4" y="19"/>
                    <a:pt x="24" y="15"/>
                    <a:pt x="26" y="13"/>
                  </a:cubicBezTo>
                  <a:cubicBezTo>
                    <a:pt x="29" y="10"/>
                    <a:pt x="32" y="10"/>
                    <a:pt x="34" y="13"/>
                  </a:cubicBezTo>
                  <a:cubicBezTo>
                    <a:pt x="103" y="82"/>
                    <a:pt x="103" y="82"/>
                    <a:pt x="103" y="82"/>
                  </a:cubicBezTo>
                  <a:cubicBezTo>
                    <a:pt x="111" y="74"/>
                    <a:pt x="111" y="74"/>
                    <a:pt x="111" y="74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37" y="0"/>
                    <a:pt x="22" y="1"/>
                    <a:pt x="12" y="11"/>
                  </a:cubicBezTo>
                  <a:cubicBezTo>
                    <a:pt x="3" y="22"/>
                    <a:pt x="0" y="36"/>
                    <a:pt x="9" y="44"/>
                  </a:cubicBezTo>
                  <a:cubicBezTo>
                    <a:pt x="75" y="110"/>
                    <a:pt x="75" y="110"/>
                    <a:pt x="75" y="110"/>
                  </a:cubicBezTo>
                  <a:cubicBezTo>
                    <a:pt x="81" y="103"/>
                    <a:pt x="81" y="103"/>
                    <a:pt x="81" y="103"/>
                  </a:cubicBezTo>
                  <a:cubicBezTo>
                    <a:pt x="81" y="103"/>
                    <a:pt x="81" y="103"/>
                    <a:pt x="81" y="103"/>
                  </a:cubicBezTo>
                  <a:close/>
                  <a:moveTo>
                    <a:pt x="239" y="227"/>
                  </a:moveTo>
                  <a:cubicBezTo>
                    <a:pt x="220" y="199"/>
                    <a:pt x="220" y="199"/>
                    <a:pt x="220" y="199"/>
                  </a:cubicBezTo>
                  <a:cubicBezTo>
                    <a:pt x="219" y="198"/>
                    <a:pt x="217" y="199"/>
                    <a:pt x="214" y="201"/>
                  </a:cubicBezTo>
                  <a:cubicBezTo>
                    <a:pt x="214" y="201"/>
                    <a:pt x="214" y="201"/>
                    <a:pt x="214" y="200"/>
                  </a:cubicBezTo>
                  <a:cubicBezTo>
                    <a:pt x="156" y="142"/>
                    <a:pt x="156" y="142"/>
                    <a:pt x="156" y="142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200" y="214"/>
                    <a:pt x="200" y="214"/>
                    <a:pt x="200" y="214"/>
                  </a:cubicBezTo>
                  <a:cubicBezTo>
                    <a:pt x="200" y="215"/>
                    <a:pt x="200" y="215"/>
                    <a:pt x="202" y="215"/>
                  </a:cubicBezTo>
                  <a:cubicBezTo>
                    <a:pt x="199" y="217"/>
                    <a:pt x="198" y="219"/>
                    <a:pt x="199" y="219"/>
                  </a:cubicBezTo>
                  <a:cubicBezTo>
                    <a:pt x="228" y="239"/>
                    <a:pt x="228" y="239"/>
                    <a:pt x="228" y="239"/>
                  </a:cubicBezTo>
                  <a:cubicBezTo>
                    <a:pt x="229" y="240"/>
                    <a:pt x="232" y="237"/>
                    <a:pt x="234" y="234"/>
                  </a:cubicBezTo>
                  <a:cubicBezTo>
                    <a:pt x="238" y="232"/>
                    <a:pt x="240" y="228"/>
                    <a:pt x="239" y="227"/>
                  </a:cubicBezTo>
                  <a:close/>
                  <a:moveTo>
                    <a:pt x="172" y="115"/>
                  </a:moveTo>
                  <a:cubicBezTo>
                    <a:pt x="187" y="117"/>
                    <a:pt x="204" y="111"/>
                    <a:pt x="215" y="100"/>
                  </a:cubicBezTo>
                  <a:cubicBezTo>
                    <a:pt x="233" y="83"/>
                    <a:pt x="236" y="56"/>
                    <a:pt x="224" y="36"/>
                  </a:cubicBezTo>
                  <a:cubicBezTo>
                    <a:pt x="186" y="74"/>
                    <a:pt x="186" y="74"/>
                    <a:pt x="186" y="74"/>
                  </a:cubicBezTo>
                  <a:cubicBezTo>
                    <a:pt x="168" y="56"/>
                    <a:pt x="168" y="56"/>
                    <a:pt x="168" y="56"/>
                  </a:cubicBezTo>
                  <a:cubicBezTo>
                    <a:pt x="205" y="18"/>
                    <a:pt x="205" y="18"/>
                    <a:pt x="205" y="18"/>
                  </a:cubicBezTo>
                  <a:cubicBezTo>
                    <a:pt x="186" y="6"/>
                    <a:pt x="160" y="8"/>
                    <a:pt x="142" y="26"/>
                  </a:cubicBezTo>
                  <a:cubicBezTo>
                    <a:pt x="130" y="38"/>
                    <a:pt x="126" y="55"/>
                    <a:pt x="127" y="69"/>
                  </a:cubicBezTo>
                  <a:cubicBezTo>
                    <a:pt x="125" y="72"/>
                    <a:pt x="122" y="73"/>
                    <a:pt x="121" y="75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8" y="188"/>
                    <a:pt x="8" y="209"/>
                    <a:pt x="21" y="222"/>
                  </a:cubicBezTo>
                  <a:cubicBezTo>
                    <a:pt x="33" y="234"/>
                    <a:pt x="55" y="234"/>
                    <a:pt x="67" y="222"/>
                  </a:cubicBezTo>
                  <a:cubicBezTo>
                    <a:pt x="167" y="121"/>
                    <a:pt x="167" y="121"/>
                    <a:pt x="167" y="121"/>
                  </a:cubicBezTo>
                  <a:cubicBezTo>
                    <a:pt x="169" y="119"/>
                    <a:pt x="171" y="117"/>
                    <a:pt x="172" y="115"/>
                  </a:cubicBezTo>
                  <a:close/>
                  <a:moveTo>
                    <a:pt x="55" y="202"/>
                  </a:moveTo>
                  <a:cubicBezTo>
                    <a:pt x="51" y="207"/>
                    <a:pt x="44" y="207"/>
                    <a:pt x="40" y="202"/>
                  </a:cubicBezTo>
                  <a:cubicBezTo>
                    <a:pt x="35" y="199"/>
                    <a:pt x="35" y="192"/>
                    <a:pt x="40" y="188"/>
                  </a:cubicBezTo>
                  <a:cubicBezTo>
                    <a:pt x="44" y="183"/>
                    <a:pt x="51" y="183"/>
                    <a:pt x="55" y="188"/>
                  </a:cubicBezTo>
                  <a:cubicBezTo>
                    <a:pt x="59" y="192"/>
                    <a:pt x="59" y="199"/>
                    <a:pt x="55" y="20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31" name="Group 19"/>
          <p:cNvGrpSpPr/>
          <p:nvPr/>
        </p:nvGrpSpPr>
        <p:grpSpPr>
          <a:xfrm>
            <a:off x="6872782" y="1355328"/>
            <a:ext cx="553691" cy="569978"/>
            <a:chOff x="4808704" y="1705700"/>
            <a:chExt cx="952500" cy="952500"/>
          </a:xfrm>
        </p:grpSpPr>
        <p:sp>
          <p:nvSpPr>
            <p:cNvPr id="132" name="Oval 20"/>
            <p:cNvSpPr/>
            <p:nvPr/>
          </p:nvSpPr>
          <p:spPr>
            <a:xfrm>
              <a:off x="4808704" y="1705700"/>
              <a:ext cx="952500" cy="9525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133" name="Group 17"/>
            <p:cNvGrpSpPr>
              <a:grpSpLocks noChangeAspect="1"/>
            </p:cNvGrpSpPr>
            <p:nvPr/>
          </p:nvGrpSpPr>
          <p:grpSpPr bwMode="auto">
            <a:xfrm>
              <a:off x="5106988" y="1904945"/>
              <a:ext cx="369778" cy="501567"/>
              <a:chOff x="2591" y="1228"/>
              <a:chExt cx="578" cy="784"/>
            </a:xfrm>
            <a:solidFill>
              <a:schemeClr val="bg1"/>
            </a:solidFill>
          </p:grpSpPr>
          <p:sp>
            <p:nvSpPr>
              <p:cNvPr id="134" name="Freeform 18"/>
              <p:cNvSpPr>
                <a:spLocks/>
              </p:cNvSpPr>
              <p:nvPr/>
            </p:nvSpPr>
            <p:spPr bwMode="auto">
              <a:xfrm>
                <a:off x="2591" y="1263"/>
                <a:ext cx="578" cy="749"/>
              </a:xfrm>
              <a:custGeom>
                <a:avLst/>
                <a:gdLst>
                  <a:gd name="T0" fmla="*/ 237 w 242"/>
                  <a:gd name="T1" fmla="*/ 223 h 314"/>
                  <a:gd name="T2" fmla="*/ 182 w 242"/>
                  <a:gd name="T3" fmla="*/ 161 h 314"/>
                  <a:gd name="T4" fmla="*/ 154 w 242"/>
                  <a:gd name="T5" fmla="*/ 149 h 314"/>
                  <a:gd name="T6" fmla="*/ 145 w 242"/>
                  <a:gd name="T7" fmla="*/ 143 h 314"/>
                  <a:gd name="T8" fmla="*/ 145 w 242"/>
                  <a:gd name="T9" fmla="*/ 143 h 314"/>
                  <a:gd name="T10" fmla="*/ 138 w 242"/>
                  <a:gd name="T11" fmla="*/ 146 h 314"/>
                  <a:gd name="T12" fmla="*/ 124 w 242"/>
                  <a:gd name="T13" fmla="*/ 146 h 314"/>
                  <a:gd name="T14" fmla="*/ 116 w 242"/>
                  <a:gd name="T15" fmla="*/ 140 h 314"/>
                  <a:gd name="T16" fmla="*/ 124 w 242"/>
                  <a:gd name="T17" fmla="*/ 134 h 314"/>
                  <a:gd name="T18" fmla="*/ 138 w 242"/>
                  <a:gd name="T19" fmla="*/ 134 h 314"/>
                  <a:gd name="T20" fmla="*/ 144 w 242"/>
                  <a:gd name="T21" fmla="*/ 136 h 314"/>
                  <a:gd name="T22" fmla="*/ 168 w 242"/>
                  <a:gd name="T23" fmla="*/ 101 h 314"/>
                  <a:gd name="T24" fmla="*/ 164 w 242"/>
                  <a:gd name="T25" fmla="*/ 98 h 314"/>
                  <a:gd name="T26" fmla="*/ 162 w 242"/>
                  <a:gd name="T27" fmla="*/ 90 h 314"/>
                  <a:gd name="T28" fmla="*/ 162 w 242"/>
                  <a:gd name="T29" fmla="*/ 61 h 314"/>
                  <a:gd name="T30" fmla="*/ 164 w 242"/>
                  <a:gd name="T31" fmla="*/ 53 h 314"/>
                  <a:gd name="T32" fmla="*/ 172 w 242"/>
                  <a:gd name="T33" fmla="*/ 48 h 314"/>
                  <a:gd name="T34" fmla="*/ 174 w 242"/>
                  <a:gd name="T35" fmla="*/ 48 h 314"/>
                  <a:gd name="T36" fmla="*/ 175 w 242"/>
                  <a:gd name="T37" fmla="*/ 48 h 314"/>
                  <a:gd name="T38" fmla="*/ 174 w 242"/>
                  <a:gd name="T39" fmla="*/ 25 h 314"/>
                  <a:gd name="T40" fmla="*/ 167 w 242"/>
                  <a:gd name="T41" fmla="*/ 16 h 314"/>
                  <a:gd name="T42" fmla="*/ 150 w 242"/>
                  <a:gd name="T43" fmla="*/ 3 h 314"/>
                  <a:gd name="T44" fmla="*/ 113 w 242"/>
                  <a:gd name="T45" fmla="*/ 4 h 314"/>
                  <a:gd name="T46" fmla="*/ 95 w 242"/>
                  <a:gd name="T47" fmla="*/ 5 h 314"/>
                  <a:gd name="T48" fmla="*/ 86 w 242"/>
                  <a:gd name="T49" fmla="*/ 6 h 314"/>
                  <a:gd name="T50" fmla="*/ 67 w 242"/>
                  <a:gd name="T51" fmla="*/ 27 h 314"/>
                  <a:gd name="T52" fmla="*/ 67 w 242"/>
                  <a:gd name="T53" fmla="*/ 62 h 314"/>
                  <a:gd name="T54" fmla="*/ 68 w 242"/>
                  <a:gd name="T55" fmla="*/ 62 h 314"/>
                  <a:gd name="T56" fmla="*/ 72 w 242"/>
                  <a:gd name="T57" fmla="*/ 65 h 314"/>
                  <a:gd name="T58" fmla="*/ 73 w 242"/>
                  <a:gd name="T59" fmla="*/ 68 h 314"/>
                  <a:gd name="T60" fmla="*/ 73 w 242"/>
                  <a:gd name="T61" fmla="*/ 82 h 314"/>
                  <a:gd name="T62" fmla="*/ 72 w 242"/>
                  <a:gd name="T63" fmla="*/ 85 h 314"/>
                  <a:gd name="T64" fmla="*/ 70 w 242"/>
                  <a:gd name="T65" fmla="*/ 88 h 314"/>
                  <a:gd name="T66" fmla="*/ 100 w 242"/>
                  <a:gd name="T67" fmla="*/ 137 h 314"/>
                  <a:gd name="T68" fmla="*/ 96 w 242"/>
                  <a:gd name="T69" fmla="*/ 141 h 314"/>
                  <a:gd name="T70" fmla="*/ 87 w 242"/>
                  <a:gd name="T71" fmla="*/ 148 h 314"/>
                  <a:gd name="T72" fmla="*/ 60 w 242"/>
                  <a:gd name="T73" fmla="*/ 161 h 314"/>
                  <a:gd name="T74" fmla="*/ 5 w 242"/>
                  <a:gd name="T75" fmla="*/ 223 h 314"/>
                  <a:gd name="T76" fmla="*/ 0 w 242"/>
                  <a:gd name="T77" fmla="*/ 301 h 314"/>
                  <a:gd name="T78" fmla="*/ 121 w 242"/>
                  <a:gd name="T79" fmla="*/ 314 h 314"/>
                  <a:gd name="T80" fmla="*/ 242 w 242"/>
                  <a:gd name="T81" fmla="*/ 301 h 314"/>
                  <a:gd name="T82" fmla="*/ 237 w 242"/>
                  <a:gd name="T83" fmla="*/ 223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42" h="314">
                    <a:moveTo>
                      <a:pt x="237" y="223"/>
                    </a:moveTo>
                    <a:cubicBezTo>
                      <a:pt x="235" y="191"/>
                      <a:pt x="211" y="166"/>
                      <a:pt x="182" y="161"/>
                    </a:cubicBezTo>
                    <a:cubicBezTo>
                      <a:pt x="171" y="159"/>
                      <a:pt x="162" y="155"/>
                      <a:pt x="154" y="149"/>
                    </a:cubicBezTo>
                    <a:cubicBezTo>
                      <a:pt x="152" y="147"/>
                      <a:pt x="149" y="145"/>
                      <a:pt x="145" y="143"/>
                    </a:cubicBezTo>
                    <a:cubicBezTo>
                      <a:pt x="145" y="143"/>
                      <a:pt x="145" y="143"/>
                      <a:pt x="145" y="143"/>
                    </a:cubicBezTo>
                    <a:cubicBezTo>
                      <a:pt x="144" y="145"/>
                      <a:pt x="142" y="146"/>
                      <a:pt x="138" y="146"/>
                    </a:cubicBezTo>
                    <a:cubicBezTo>
                      <a:pt x="138" y="146"/>
                      <a:pt x="138" y="146"/>
                      <a:pt x="124" y="146"/>
                    </a:cubicBezTo>
                    <a:cubicBezTo>
                      <a:pt x="120" y="146"/>
                      <a:pt x="116" y="144"/>
                      <a:pt x="116" y="140"/>
                    </a:cubicBezTo>
                    <a:cubicBezTo>
                      <a:pt x="116" y="137"/>
                      <a:pt x="120" y="134"/>
                      <a:pt x="124" y="134"/>
                    </a:cubicBezTo>
                    <a:cubicBezTo>
                      <a:pt x="124" y="134"/>
                      <a:pt x="124" y="134"/>
                      <a:pt x="138" y="134"/>
                    </a:cubicBezTo>
                    <a:cubicBezTo>
                      <a:pt x="141" y="134"/>
                      <a:pt x="142" y="135"/>
                      <a:pt x="144" y="136"/>
                    </a:cubicBezTo>
                    <a:cubicBezTo>
                      <a:pt x="154" y="128"/>
                      <a:pt x="163" y="116"/>
                      <a:pt x="168" y="101"/>
                    </a:cubicBezTo>
                    <a:cubicBezTo>
                      <a:pt x="165" y="100"/>
                      <a:pt x="164" y="99"/>
                      <a:pt x="164" y="98"/>
                    </a:cubicBezTo>
                    <a:cubicBezTo>
                      <a:pt x="162" y="95"/>
                      <a:pt x="162" y="93"/>
                      <a:pt x="162" y="90"/>
                    </a:cubicBezTo>
                    <a:cubicBezTo>
                      <a:pt x="162" y="90"/>
                      <a:pt x="162" y="90"/>
                      <a:pt x="162" y="61"/>
                    </a:cubicBezTo>
                    <a:cubicBezTo>
                      <a:pt x="162" y="57"/>
                      <a:pt x="162" y="55"/>
                      <a:pt x="164" y="53"/>
                    </a:cubicBezTo>
                    <a:cubicBezTo>
                      <a:pt x="164" y="50"/>
                      <a:pt x="167" y="48"/>
                      <a:pt x="172" y="48"/>
                    </a:cubicBezTo>
                    <a:cubicBezTo>
                      <a:pt x="172" y="48"/>
                      <a:pt x="172" y="48"/>
                      <a:pt x="174" y="48"/>
                    </a:cubicBezTo>
                    <a:cubicBezTo>
                      <a:pt x="174" y="48"/>
                      <a:pt x="175" y="48"/>
                      <a:pt x="175" y="48"/>
                    </a:cubicBezTo>
                    <a:cubicBezTo>
                      <a:pt x="175" y="39"/>
                      <a:pt x="175" y="30"/>
                      <a:pt x="174" y="25"/>
                    </a:cubicBezTo>
                    <a:cubicBezTo>
                      <a:pt x="173" y="16"/>
                      <a:pt x="170" y="17"/>
                      <a:pt x="167" y="16"/>
                    </a:cubicBezTo>
                    <a:cubicBezTo>
                      <a:pt x="162" y="13"/>
                      <a:pt x="158" y="5"/>
                      <a:pt x="150" y="3"/>
                    </a:cubicBezTo>
                    <a:cubicBezTo>
                      <a:pt x="137" y="0"/>
                      <a:pt x="122" y="1"/>
                      <a:pt x="113" y="4"/>
                    </a:cubicBezTo>
                    <a:cubicBezTo>
                      <a:pt x="106" y="6"/>
                      <a:pt x="103" y="6"/>
                      <a:pt x="95" y="5"/>
                    </a:cubicBezTo>
                    <a:cubicBezTo>
                      <a:pt x="92" y="5"/>
                      <a:pt x="89" y="5"/>
                      <a:pt x="86" y="6"/>
                    </a:cubicBezTo>
                    <a:cubicBezTo>
                      <a:pt x="80" y="7"/>
                      <a:pt x="70" y="14"/>
                      <a:pt x="67" y="27"/>
                    </a:cubicBezTo>
                    <a:cubicBezTo>
                      <a:pt x="65" y="34"/>
                      <a:pt x="66" y="50"/>
                      <a:pt x="67" y="62"/>
                    </a:cubicBezTo>
                    <a:cubicBezTo>
                      <a:pt x="67" y="62"/>
                      <a:pt x="67" y="62"/>
                      <a:pt x="68" y="62"/>
                    </a:cubicBezTo>
                    <a:cubicBezTo>
                      <a:pt x="69" y="62"/>
                      <a:pt x="72" y="63"/>
                      <a:pt x="72" y="65"/>
                    </a:cubicBezTo>
                    <a:cubicBezTo>
                      <a:pt x="73" y="66"/>
                      <a:pt x="73" y="67"/>
                      <a:pt x="73" y="68"/>
                    </a:cubicBezTo>
                    <a:cubicBezTo>
                      <a:pt x="73" y="68"/>
                      <a:pt x="73" y="68"/>
                      <a:pt x="73" y="82"/>
                    </a:cubicBezTo>
                    <a:cubicBezTo>
                      <a:pt x="73" y="83"/>
                      <a:pt x="73" y="84"/>
                      <a:pt x="72" y="85"/>
                    </a:cubicBezTo>
                    <a:cubicBezTo>
                      <a:pt x="72" y="86"/>
                      <a:pt x="71" y="87"/>
                      <a:pt x="70" y="88"/>
                    </a:cubicBezTo>
                    <a:cubicBezTo>
                      <a:pt x="75" y="110"/>
                      <a:pt x="86" y="128"/>
                      <a:pt x="100" y="137"/>
                    </a:cubicBezTo>
                    <a:cubicBezTo>
                      <a:pt x="99" y="139"/>
                      <a:pt x="97" y="140"/>
                      <a:pt x="96" y="141"/>
                    </a:cubicBezTo>
                    <a:cubicBezTo>
                      <a:pt x="93" y="144"/>
                      <a:pt x="90" y="146"/>
                      <a:pt x="87" y="148"/>
                    </a:cubicBezTo>
                    <a:cubicBezTo>
                      <a:pt x="80" y="154"/>
                      <a:pt x="71" y="157"/>
                      <a:pt x="60" y="161"/>
                    </a:cubicBezTo>
                    <a:cubicBezTo>
                      <a:pt x="31" y="169"/>
                      <a:pt x="8" y="192"/>
                      <a:pt x="5" y="223"/>
                    </a:cubicBezTo>
                    <a:cubicBezTo>
                      <a:pt x="5" y="223"/>
                      <a:pt x="5" y="223"/>
                      <a:pt x="0" y="301"/>
                    </a:cubicBezTo>
                    <a:cubicBezTo>
                      <a:pt x="0" y="301"/>
                      <a:pt x="51" y="314"/>
                      <a:pt x="121" y="314"/>
                    </a:cubicBezTo>
                    <a:cubicBezTo>
                      <a:pt x="190" y="314"/>
                      <a:pt x="242" y="301"/>
                      <a:pt x="242" y="301"/>
                    </a:cubicBezTo>
                    <a:lnTo>
                      <a:pt x="237" y="2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35" name="Freeform 19"/>
              <p:cNvSpPr>
                <a:spLocks/>
              </p:cNvSpPr>
              <p:nvPr/>
            </p:nvSpPr>
            <p:spPr bwMode="auto">
              <a:xfrm>
                <a:off x="2705" y="1228"/>
                <a:ext cx="369" cy="376"/>
              </a:xfrm>
              <a:custGeom>
                <a:avLst/>
                <a:gdLst>
                  <a:gd name="T0" fmla="*/ 19 w 154"/>
                  <a:gd name="T1" fmla="*/ 77 h 158"/>
                  <a:gd name="T2" fmla="*/ 18 w 154"/>
                  <a:gd name="T3" fmla="*/ 77 h 158"/>
                  <a:gd name="T4" fmla="*/ 13 w 154"/>
                  <a:gd name="T5" fmla="*/ 80 h 158"/>
                  <a:gd name="T6" fmla="*/ 8 w 154"/>
                  <a:gd name="T7" fmla="*/ 62 h 158"/>
                  <a:gd name="T8" fmla="*/ 75 w 154"/>
                  <a:gd name="T9" fmla="*/ 9 h 158"/>
                  <a:gd name="T10" fmla="*/ 141 w 154"/>
                  <a:gd name="T11" fmla="*/ 62 h 158"/>
                  <a:gd name="T12" fmla="*/ 140 w 154"/>
                  <a:gd name="T13" fmla="*/ 76 h 158"/>
                  <a:gd name="T14" fmla="*/ 134 w 154"/>
                  <a:gd name="T15" fmla="*/ 67 h 158"/>
                  <a:gd name="T16" fmla="*/ 127 w 154"/>
                  <a:gd name="T17" fmla="*/ 63 h 158"/>
                  <a:gd name="T18" fmla="*/ 126 w 154"/>
                  <a:gd name="T19" fmla="*/ 86 h 158"/>
                  <a:gd name="T20" fmla="*/ 120 w 154"/>
                  <a:gd name="T21" fmla="*/ 116 h 158"/>
                  <a:gd name="T22" fmla="*/ 124 w 154"/>
                  <a:gd name="T23" fmla="*/ 116 h 158"/>
                  <a:gd name="T24" fmla="*/ 126 w 154"/>
                  <a:gd name="T25" fmla="*/ 116 h 158"/>
                  <a:gd name="T26" fmla="*/ 141 w 154"/>
                  <a:gd name="T27" fmla="*/ 100 h 158"/>
                  <a:gd name="T28" fmla="*/ 141 w 154"/>
                  <a:gd name="T29" fmla="*/ 98 h 158"/>
                  <a:gd name="T30" fmla="*/ 144 w 154"/>
                  <a:gd name="T31" fmla="*/ 105 h 158"/>
                  <a:gd name="T32" fmla="*/ 96 w 154"/>
                  <a:gd name="T33" fmla="*/ 151 h 158"/>
                  <a:gd name="T34" fmla="*/ 96 w 154"/>
                  <a:gd name="T35" fmla="*/ 151 h 158"/>
                  <a:gd name="T36" fmla="*/ 92 w 154"/>
                  <a:gd name="T37" fmla="*/ 153 h 158"/>
                  <a:gd name="T38" fmla="*/ 97 w 154"/>
                  <a:gd name="T39" fmla="*/ 158 h 158"/>
                  <a:gd name="T40" fmla="*/ 97 w 154"/>
                  <a:gd name="T41" fmla="*/ 157 h 158"/>
                  <a:gd name="T42" fmla="*/ 153 w 154"/>
                  <a:gd name="T43" fmla="*/ 106 h 158"/>
                  <a:gd name="T44" fmla="*/ 141 w 154"/>
                  <a:gd name="T45" fmla="*/ 90 h 158"/>
                  <a:gd name="T46" fmla="*/ 150 w 154"/>
                  <a:gd name="T47" fmla="*/ 61 h 158"/>
                  <a:gd name="T48" fmla="*/ 75 w 154"/>
                  <a:gd name="T49" fmla="*/ 0 h 158"/>
                  <a:gd name="T50" fmla="*/ 0 w 154"/>
                  <a:gd name="T51" fmla="*/ 61 h 158"/>
                  <a:gd name="T52" fmla="*/ 11 w 154"/>
                  <a:gd name="T53" fmla="*/ 89 h 158"/>
                  <a:gd name="T54" fmla="*/ 11 w 154"/>
                  <a:gd name="T55" fmla="*/ 95 h 158"/>
                  <a:gd name="T56" fmla="*/ 15 w 154"/>
                  <a:gd name="T57" fmla="*/ 101 h 158"/>
                  <a:gd name="T58" fmla="*/ 18 w 154"/>
                  <a:gd name="T59" fmla="*/ 104 h 158"/>
                  <a:gd name="T60" fmla="*/ 20 w 154"/>
                  <a:gd name="T61" fmla="*/ 104 h 158"/>
                  <a:gd name="T62" fmla="*/ 22 w 154"/>
                  <a:gd name="T63" fmla="*/ 103 h 158"/>
                  <a:gd name="T64" fmla="*/ 20 w 154"/>
                  <a:gd name="T65" fmla="*/ 90 h 158"/>
                  <a:gd name="T66" fmla="*/ 19 w 154"/>
                  <a:gd name="T67" fmla="*/ 77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4" h="158">
                    <a:moveTo>
                      <a:pt x="19" y="77"/>
                    </a:moveTo>
                    <a:cubicBezTo>
                      <a:pt x="18" y="77"/>
                      <a:pt x="18" y="77"/>
                      <a:pt x="18" y="77"/>
                    </a:cubicBezTo>
                    <a:cubicBezTo>
                      <a:pt x="15" y="77"/>
                      <a:pt x="14" y="79"/>
                      <a:pt x="13" y="80"/>
                    </a:cubicBezTo>
                    <a:cubicBezTo>
                      <a:pt x="10" y="76"/>
                      <a:pt x="8" y="69"/>
                      <a:pt x="8" y="62"/>
                    </a:cubicBezTo>
                    <a:cubicBezTo>
                      <a:pt x="8" y="33"/>
                      <a:pt x="38" y="9"/>
                      <a:pt x="75" y="9"/>
                    </a:cubicBezTo>
                    <a:cubicBezTo>
                      <a:pt x="112" y="9"/>
                      <a:pt x="141" y="33"/>
                      <a:pt x="141" y="62"/>
                    </a:cubicBezTo>
                    <a:cubicBezTo>
                      <a:pt x="141" y="68"/>
                      <a:pt x="141" y="72"/>
                      <a:pt x="140" y="76"/>
                    </a:cubicBezTo>
                    <a:cubicBezTo>
                      <a:pt x="138" y="72"/>
                      <a:pt x="137" y="69"/>
                      <a:pt x="134" y="67"/>
                    </a:cubicBezTo>
                    <a:cubicBezTo>
                      <a:pt x="132" y="65"/>
                      <a:pt x="129" y="64"/>
                      <a:pt x="127" y="63"/>
                    </a:cubicBezTo>
                    <a:cubicBezTo>
                      <a:pt x="127" y="73"/>
                      <a:pt x="126" y="82"/>
                      <a:pt x="126" y="86"/>
                    </a:cubicBezTo>
                    <a:cubicBezTo>
                      <a:pt x="125" y="97"/>
                      <a:pt x="123" y="107"/>
                      <a:pt x="120" y="116"/>
                    </a:cubicBezTo>
                    <a:cubicBezTo>
                      <a:pt x="121" y="116"/>
                      <a:pt x="123" y="116"/>
                      <a:pt x="124" y="116"/>
                    </a:cubicBezTo>
                    <a:cubicBezTo>
                      <a:pt x="126" y="116"/>
                      <a:pt x="126" y="116"/>
                      <a:pt x="126" y="116"/>
                    </a:cubicBezTo>
                    <a:cubicBezTo>
                      <a:pt x="134" y="116"/>
                      <a:pt x="141" y="105"/>
                      <a:pt x="141" y="100"/>
                    </a:cubicBezTo>
                    <a:cubicBezTo>
                      <a:pt x="141" y="98"/>
                      <a:pt x="141" y="98"/>
                      <a:pt x="141" y="98"/>
                    </a:cubicBezTo>
                    <a:cubicBezTo>
                      <a:pt x="146" y="100"/>
                      <a:pt x="144" y="104"/>
                      <a:pt x="144" y="105"/>
                    </a:cubicBezTo>
                    <a:cubicBezTo>
                      <a:pt x="141" y="127"/>
                      <a:pt x="121" y="145"/>
                      <a:pt x="96" y="151"/>
                    </a:cubicBezTo>
                    <a:cubicBezTo>
                      <a:pt x="96" y="151"/>
                      <a:pt x="96" y="151"/>
                      <a:pt x="96" y="151"/>
                    </a:cubicBezTo>
                    <a:cubicBezTo>
                      <a:pt x="95" y="152"/>
                      <a:pt x="93" y="152"/>
                      <a:pt x="92" y="153"/>
                    </a:cubicBezTo>
                    <a:cubicBezTo>
                      <a:pt x="94" y="155"/>
                      <a:pt x="95" y="156"/>
                      <a:pt x="97" y="158"/>
                    </a:cubicBezTo>
                    <a:cubicBezTo>
                      <a:pt x="97" y="157"/>
                      <a:pt x="97" y="157"/>
                      <a:pt x="97" y="157"/>
                    </a:cubicBezTo>
                    <a:cubicBezTo>
                      <a:pt x="127" y="150"/>
                      <a:pt x="150" y="130"/>
                      <a:pt x="153" y="106"/>
                    </a:cubicBezTo>
                    <a:cubicBezTo>
                      <a:pt x="154" y="103"/>
                      <a:pt x="151" y="96"/>
                      <a:pt x="141" y="90"/>
                    </a:cubicBezTo>
                    <a:cubicBezTo>
                      <a:pt x="147" y="85"/>
                      <a:pt x="150" y="74"/>
                      <a:pt x="150" y="61"/>
                    </a:cubicBezTo>
                    <a:cubicBezTo>
                      <a:pt x="150" y="27"/>
                      <a:pt x="116" y="0"/>
                      <a:pt x="75" y="0"/>
                    </a:cubicBezTo>
                    <a:cubicBezTo>
                      <a:pt x="34" y="0"/>
                      <a:pt x="0" y="27"/>
                      <a:pt x="0" y="61"/>
                    </a:cubicBezTo>
                    <a:cubicBezTo>
                      <a:pt x="0" y="72"/>
                      <a:pt x="3" y="82"/>
                      <a:pt x="11" y="89"/>
                    </a:cubicBezTo>
                    <a:cubicBezTo>
                      <a:pt x="11" y="95"/>
                      <a:pt x="11" y="95"/>
                      <a:pt x="11" y="95"/>
                    </a:cubicBezTo>
                    <a:cubicBezTo>
                      <a:pt x="11" y="97"/>
                      <a:pt x="13" y="100"/>
                      <a:pt x="15" y="101"/>
                    </a:cubicBezTo>
                    <a:cubicBezTo>
                      <a:pt x="17" y="103"/>
                      <a:pt x="18" y="104"/>
                      <a:pt x="18" y="104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1" y="103"/>
                      <a:pt x="22" y="103"/>
                    </a:cubicBezTo>
                    <a:cubicBezTo>
                      <a:pt x="21" y="99"/>
                      <a:pt x="21" y="95"/>
                      <a:pt x="20" y="90"/>
                    </a:cubicBezTo>
                    <a:cubicBezTo>
                      <a:pt x="20" y="89"/>
                      <a:pt x="19" y="84"/>
                      <a:pt x="19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sp>
        <p:nvSpPr>
          <p:cNvPr id="6" name="テキスト ボックス 5"/>
          <p:cNvSpPr txBox="1"/>
          <p:nvPr/>
        </p:nvSpPr>
        <p:spPr>
          <a:xfrm>
            <a:off x="519411" y="3435846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C841M J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311547" y="3537399"/>
            <a:ext cx="1438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Catalyst 2960-L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623119" y="3546436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Aironet</a:t>
            </a:r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1800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7613918" y="3488109"/>
            <a:ext cx="1075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ASA5506-X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6" name="Picture 3"/>
          <p:cNvPicPr>
            <a:picLocks noChangeAspect="1"/>
          </p:cNvPicPr>
          <p:nvPr/>
        </p:nvPicPr>
        <p:blipFill>
          <a:blip r:embed="rId15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84117" y="1517915"/>
            <a:ext cx="3318771" cy="90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2" descr="product_ucs_c220_m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5133" y="3036058"/>
            <a:ext cx="1041163" cy="28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product_ucs_c240_m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9294" y="3308180"/>
            <a:ext cx="971018" cy="26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101"/>
          <p:cNvSpPr/>
          <p:nvPr/>
        </p:nvSpPr>
        <p:spPr>
          <a:xfrm>
            <a:off x="5655508" y="2696021"/>
            <a:ext cx="198391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Start </a:t>
            </a:r>
            <a:r>
              <a:rPr lang="ja-JP" altLang="en-US" sz="14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サーバ</a:t>
            </a:r>
            <a:endParaRPr lang="en-US" sz="1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3" name="Rectangle 101"/>
          <p:cNvSpPr/>
          <p:nvPr/>
        </p:nvSpPr>
        <p:spPr>
          <a:xfrm>
            <a:off x="1730900" y="2123671"/>
            <a:ext cx="198391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Start </a:t>
            </a:r>
            <a:r>
              <a:rPr lang="ja-JP" altLang="en-US" sz="14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クラウド</a:t>
            </a:r>
            <a:endParaRPr lang="en-US" sz="1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6202888" y="3504427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UCS C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シリーズ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18486" y="3019665"/>
            <a:ext cx="796415" cy="59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4" name="図形グループ 63"/>
          <p:cNvGrpSpPr/>
          <p:nvPr/>
        </p:nvGrpSpPr>
        <p:grpSpPr>
          <a:xfrm>
            <a:off x="4380929" y="2379731"/>
            <a:ext cx="1722200" cy="1463962"/>
            <a:chOff x="1648013" y="2390250"/>
            <a:chExt cx="1722200" cy="1463962"/>
          </a:xfrm>
        </p:grpSpPr>
        <p:sp>
          <p:nvSpPr>
            <p:cNvPr id="65" name="正方形/長方形 64"/>
            <p:cNvSpPr/>
            <p:nvPr/>
          </p:nvSpPr>
          <p:spPr>
            <a:xfrm>
              <a:off x="1648013" y="2732435"/>
              <a:ext cx="1530157" cy="1121777"/>
            </a:xfrm>
            <a:prstGeom prst="rect">
              <a:avLst/>
            </a:prstGeom>
            <a:no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6" name="右矢印 65"/>
            <p:cNvSpPr/>
            <p:nvPr/>
          </p:nvSpPr>
          <p:spPr>
            <a:xfrm rot="7961006">
              <a:off x="3069467" y="2395532"/>
              <a:ext cx="306028" cy="295464"/>
            </a:xfrm>
            <a:prstGeom prst="rightArrow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67" name="テキスト ボックス 66"/>
          <p:cNvSpPr txBox="1"/>
          <p:nvPr/>
        </p:nvSpPr>
        <p:spPr>
          <a:xfrm>
            <a:off x="3749761" y="1699682"/>
            <a:ext cx="173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Cisco Spark</a:t>
            </a:r>
            <a:endParaRPr kumimoji="1" lang="ja-JP" altLang="en-US" b="1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9" name="正方形/長方形 68"/>
          <p:cNvSpPr/>
          <p:nvPr/>
        </p:nvSpPr>
        <p:spPr>
          <a:xfrm>
            <a:off x="3583233" y="1990195"/>
            <a:ext cx="1921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Cisco Umbrella</a:t>
            </a:r>
            <a:endParaRPr lang="ja-JP" altLang="en-US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9721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製品比較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386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-5824" y="71352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61805"/>
              </p:ext>
            </p:extLst>
          </p:nvPr>
        </p:nvGraphicFramePr>
        <p:xfrm>
          <a:off x="82690" y="196380"/>
          <a:ext cx="8954272" cy="49471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633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3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1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1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11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1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11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811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52000">
                <a:tc gridSpan="2"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Aironet1815</a:t>
                      </a:r>
                      <a:r>
                        <a:rPr kumimoji="1" lang="ja-JP" altLang="en-US" sz="900" dirty="0" smtClean="0"/>
                        <a:t>シリーズ</a:t>
                      </a:r>
                      <a:endParaRPr kumimoji="1" lang="ja-JP" altLang="en-US" sz="9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Aironet1830</a:t>
                      </a:r>
                      <a:r>
                        <a:rPr kumimoji="1" lang="ja-JP" altLang="en-US" sz="900" dirty="0" smtClean="0"/>
                        <a:t>シリーズ</a:t>
                      </a:r>
                      <a:endParaRPr kumimoji="1" lang="ja-JP" altLang="en-US" sz="9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Aironet1850</a:t>
                      </a:r>
                      <a:r>
                        <a:rPr kumimoji="1" lang="ja-JP" altLang="en-US" sz="900" dirty="0" smtClean="0"/>
                        <a:t>シリーズ</a:t>
                      </a:r>
                      <a:endParaRPr kumimoji="1" lang="ja-JP" altLang="en-US" sz="9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/>
                        <a:t>Aironet2800</a:t>
                      </a:r>
                      <a:r>
                        <a:rPr kumimoji="1" lang="ja-JP" altLang="en-US" sz="900" dirty="0" smtClean="0"/>
                        <a:t>シリーズ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型番</a:t>
                      </a:r>
                      <a:endParaRPr kumimoji="1" lang="ja-JP" altLang="en-US" sz="8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 smtClean="0"/>
                        <a:t>1815I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 smtClean="0"/>
                        <a:t>1832I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 smtClean="0"/>
                        <a:t>1852I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 smtClean="0"/>
                        <a:t>1852E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 smtClean="0"/>
                        <a:t>2802I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 smtClean="0"/>
                        <a:t>2802E</a:t>
                      </a:r>
                      <a:endParaRPr kumimoji="1" lang="ja-JP" altLang="en-US" sz="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アンテナ</a:t>
                      </a:r>
                      <a:endParaRPr kumimoji="1" lang="ja-JP" altLang="en-US" sz="8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内蔵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内蔵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内蔵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外付け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内蔵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外付け</a:t>
                      </a:r>
                      <a:endParaRPr kumimoji="1" lang="en-US" altLang="ja-JP" sz="80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b="0" dirty="0" smtClean="0"/>
                        <a:t>サイズ</a:t>
                      </a:r>
                      <a:r>
                        <a:rPr kumimoji="1" lang="en-US" altLang="ja-JP" sz="800" b="0" dirty="0" smtClean="0"/>
                        <a:t/>
                      </a:r>
                      <a:br>
                        <a:rPr kumimoji="1" lang="en-US" altLang="ja-JP" sz="800" b="0" dirty="0" smtClean="0"/>
                      </a:br>
                      <a:r>
                        <a:rPr lang="it-IT" altLang="ja-JP" sz="800" b="0" kern="1200" dirty="0" smtClean="0">
                          <a:effectLst/>
                        </a:rPr>
                        <a:t>(</a:t>
                      </a:r>
                      <a:r>
                        <a:rPr lang="ja-JP" altLang="it-IT" sz="800" b="0" kern="1200" dirty="0" smtClean="0">
                          <a:effectLst/>
                        </a:rPr>
                        <a:t>高さ</a:t>
                      </a:r>
                      <a:r>
                        <a:rPr lang="it-IT" altLang="ja-JP" sz="800" b="0" kern="1200" dirty="0" smtClean="0">
                          <a:effectLst/>
                        </a:rPr>
                        <a:t>x</a:t>
                      </a:r>
                      <a:r>
                        <a:rPr lang="ja-JP" altLang="it-IT" sz="800" b="0" kern="1200" dirty="0" smtClean="0">
                          <a:effectLst/>
                        </a:rPr>
                        <a:t>幅</a:t>
                      </a:r>
                      <a:r>
                        <a:rPr lang="it-IT" altLang="ja-JP" sz="800" b="0" kern="1200" dirty="0" smtClean="0">
                          <a:effectLst/>
                        </a:rPr>
                        <a:t>x</a:t>
                      </a:r>
                      <a:r>
                        <a:rPr lang="ja-JP" altLang="it-IT" sz="800" b="0" kern="1200" dirty="0" smtClean="0">
                          <a:effectLst/>
                        </a:rPr>
                        <a:t>奥行</a:t>
                      </a:r>
                      <a:r>
                        <a:rPr lang="en-US" altLang="ja-JP" sz="800" b="0" kern="1200" dirty="0" smtClean="0">
                          <a:effectLst/>
                        </a:rPr>
                        <a:t>)</a:t>
                      </a:r>
                      <a:r>
                        <a:rPr lang="it-IT" altLang="ja-JP" sz="800" b="0" kern="1200" dirty="0" smtClean="0">
                          <a:effectLst/>
                        </a:rPr>
                        <a:t>cm</a:t>
                      </a:r>
                      <a:endParaRPr lang="it-IT" altLang="ja-JP" sz="800" b="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altLang="ja-JP" sz="800" b="0" kern="1200" dirty="0" smtClean="0">
                          <a:effectLst/>
                        </a:rPr>
                        <a:t>3.30 x 15.</a:t>
                      </a:r>
                      <a:r>
                        <a:rPr lang="en-US" altLang="ja-JP" sz="800" b="0" kern="1200" dirty="0" smtClean="0">
                          <a:effectLst/>
                        </a:rPr>
                        <a:t>08</a:t>
                      </a:r>
                      <a:r>
                        <a:rPr lang="it-IT" altLang="ja-JP" sz="800" b="0" kern="1200" dirty="0" smtClean="0">
                          <a:effectLst/>
                        </a:rPr>
                        <a:t> x 15.08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ja-JP" sz="800" b="0" kern="1200" dirty="0" smtClean="0">
                          <a:effectLst/>
                        </a:rPr>
                        <a:t>5.08 x 21.08 x 21.08 </a:t>
                      </a:r>
                      <a:endParaRPr lang="it-IT" altLang="ja-JP" sz="8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ja-JP" sz="800" b="0" kern="1200" dirty="0" smtClean="0">
                          <a:effectLst/>
                        </a:rPr>
                        <a:t>5.08 x 21.08 x 21.08 </a:t>
                      </a:r>
                      <a:endParaRPr lang="it-IT" altLang="ja-JP" sz="8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ja-JP" sz="800" b="0" kern="1200" dirty="0" smtClean="0">
                          <a:effectLst/>
                        </a:rPr>
                        <a:t>5.08 x 21.08 x 21.08 </a:t>
                      </a:r>
                      <a:endParaRPr lang="it-IT" altLang="ja-JP" sz="8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altLang="ja-JP" sz="800" b="0" kern="1200" dirty="0" smtClean="0">
                          <a:effectLst/>
                        </a:rPr>
                        <a:t>5.51 x 22.00 x 22.05</a:t>
                      </a:r>
                      <a:endParaRPr lang="is-IS" altLang="ja-JP" sz="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ja-JP" sz="800" b="0" kern="1200" dirty="0" smtClean="0">
                          <a:effectLst/>
                        </a:rPr>
                        <a:t>6.35 x 22.00 x 22.28</a:t>
                      </a:r>
                      <a:endParaRPr lang="it-IT" altLang="ja-JP" sz="80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重さ</a:t>
                      </a:r>
                      <a:r>
                        <a:rPr kumimoji="1" lang="en-US" altLang="ja-JP" sz="800" b="0" baseline="0" dirty="0" smtClean="0"/>
                        <a:t> kg</a:t>
                      </a:r>
                      <a:endParaRPr kumimoji="1" lang="ja-JP" altLang="en-US" sz="8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smtClean="0"/>
                        <a:t>0.4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 smtClean="0"/>
                        <a:t>1.42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/>
                        <a:t>1.42</a:t>
                      </a:r>
                      <a:endParaRPr kumimoji="1" lang="ja-JP" altLang="en-US" sz="8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/>
                        <a:t>1.42</a:t>
                      </a:r>
                      <a:endParaRPr kumimoji="1" lang="ja-JP" altLang="en-US" sz="8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 smtClean="0"/>
                        <a:t>1.60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 smtClean="0"/>
                        <a:t>2.10</a:t>
                      </a:r>
                      <a:endParaRPr kumimoji="1" lang="ja-JP" altLang="en-US" sz="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r>
                        <a:rPr kumimoji="1" lang="en-US" altLang="ja-JP" sz="800" b="0" dirty="0" err="1" smtClean="0"/>
                        <a:t>PoE</a:t>
                      </a:r>
                      <a:r>
                        <a:rPr kumimoji="1" lang="en-US" altLang="ja-JP" sz="800" b="0" dirty="0" smtClean="0"/>
                        <a:t>/</a:t>
                      </a:r>
                      <a:r>
                        <a:rPr kumimoji="1" lang="en-US" altLang="ja-JP" sz="800" b="0" dirty="0" err="1" smtClean="0"/>
                        <a:t>PoE</a:t>
                      </a:r>
                      <a:r>
                        <a:rPr kumimoji="1" lang="en-US" altLang="ja-JP" sz="800" b="0" dirty="0" smtClean="0"/>
                        <a:t>+</a:t>
                      </a:r>
                      <a:endParaRPr kumimoji="1" lang="ja-JP" altLang="en-US" sz="8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 smtClean="0"/>
                        <a:t>802.3af/at</a:t>
                      </a:r>
                      <a:endParaRPr kumimoji="1" lang="ja-JP" altLang="en-US" sz="800" b="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/>
                        <a:t>802.3af/at</a:t>
                      </a:r>
                      <a:r>
                        <a:rPr kumimoji="1" lang="ja-JP" altLang="en-US" sz="800" b="0" dirty="0" smtClean="0"/>
                        <a:t>、</a:t>
                      </a:r>
                      <a:r>
                        <a:rPr kumimoji="1" lang="en-US" altLang="ja-JP" sz="800" b="0" dirty="0" smtClean="0"/>
                        <a:t>802.3af</a:t>
                      </a:r>
                      <a:r>
                        <a:rPr kumimoji="1" lang="ja-JP" altLang="en-US" sz="800" b="0" dirty="0" smtClean="0"/>
                        <a:t>利用の場合は一部機能に制限</a:t>
                      </a:r>
                      <a:r>
                        <a:rPr kumimoji="1" lang="en-US" altLang="ja-JP" sz="800" b="0" dirty="0" smtClean="0"/>
                        <a:t>(</a:t>
                      </a:r>
                      <a:r>
                        <a:rPr kumimoji="1" lang="ja-JP" altLang="en-US" sz="800" b="0" dirty="0" smtClean="0"/>
                        <a:t>詳細はデータシート</a:t>
                      </a:r>
                      <a:r>
                        <a:rPr kumimoji="1" lang="en-US" altLang="ja-JP" sz="800" b="0" dirty="0" smtClean="0"/>
                        <a:t>)</a:t>
                      </a:r>
                      <a:endParaRPr kumimoji="1" lang="ja-JP" altLang="en-US" sz="800" b="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/>
                        <a:t>802.3at</a:t>
                      </a:r>
                      <a:endParaRPr kumimoji="1" lang="ja-JP" altLang="en-US" sz="8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/>
                        <a:t>802.3at</a:t>
                      </a:r>
                      <a:endParaRPr kumimoji="1" lang="ja-JP" altLang="en-US" sz="80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外部</a:t>
                      </a:r>
                      <a:r>
                        <a:rPr kumimoji="1" lang="en-US" altLang="ja-JP" sz="800" b="0" dirty="0" smtClean="0"/>
                        <a:t>AC</a:t>
                      </a:r>
                      <a:r>
                        <a:rPr kumimoji="1" lang="ja-JP" altLang="en-US" sz="800" b="0" dirty="0" smtClean="0"/>
                        <a:t>電源</a:t>
                      </a:r>
                      <a:endParaRPr kumimoji="1" lang="ja-JP" altLang="en-US" sz="8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☓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b="0" dirty="0" smtClean="0"/>
                        <a:t>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b="0" dirty="0" smtClean="0"/>
                        <a:t>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b="0" dirty="0" smtClean="0"/>
                        <a:t>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b="0" dirty="0" smtClean="0"/>
                        <a:t>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b="0" dirty="0" smtClean="0"/>
                        <a:t>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パワーインジェクタ対応</a:t>
                      </a:r>
                      <a:endParaRPr kumimoji="1" lang="ja-JP" altLang="en-US" sz="8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○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b="0" dirty="0" smtClean="0"/>
                        <a:t>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b="0" dirty="0" smtClean="0"/>
                        <a:t>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b="0" dirty="0" smtClean="0"/>
                        <a:t>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b="0" dirty="0" smtClean="0"/>
                        <a:t>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b="0" dirty="0" smtClean="0"/>
                        <a:t>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対応規格</a:t>
                      </a:r>
                      <a:endParaRPr kumimoji="1" lang="ja-JP" altLang="en-US" sz="8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/>
                        <a:t>802.11ac wave2</a:t>
                      </a:r>
                      <a:endParaRPr kumimoji="1" lang="ja-JP" altLang="en-US" sz="8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ラジオ</a:t>
                      </a:r>
                      <a:endParaRPr kumimoji="1" lang="ja-JP" altLang="en-US" sz="8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kumimoji="1" lang="ja-JP" altLang="en-US" sz="800" b="0" dirty="0" smtClean="0"/>
                        <a:t>デュアルバンド対応</a:t>
                      </a:r>
                      <a:r>
                        <a:rPr kumimoji="1" lang="en-US" altLang="ja-JP" sz="800" b="0" dirty="0" smtClean="0"/>
                        <a:t>(2.4/5GHz)</a:t>
                      </a:r>
                      <a:endParaRPr kumimoji="1" lang="ja-JP" altLang="en-US" sz="8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r>
                        <a:rPr kumimoji="1" lang="en-US" altLang="ja-JP" sz="800" b="0" dirty="0" smtClean="0"/>
                        <a:t>MIMO</a:t>
                      </a:r>
                      <a:endParaRPr kumimoji="1" lang="ja-JP" altLang="en-US" sz="8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/>
                        <a:t>2×2:2(SU-MIMO)</a:t>
                      </a:r>
                    </a:p>
                    <a:p>
                      <a:pPr algn="ctr"/>
                      <a:r>
                        <a:rPr kumimoji="1" lang="en-US" altLang="ja-JP" sz="800" b="0" dirty="0" smtClean="0"/>
                        <a:t>2×2:2(MU-MIMO)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/>
                        <a:t>3×3:2(SU-MIMO)</a:t>
                      </a:r>
                    </a:p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/>
                        <a:t>3×3:2(MU-MIMO)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/>
                        <a:t>4×4:4(SU-MIMO)</a:t>
                      </a:r>
                      <a:endParaRPr kumimoji="1" lang="en-US" altLang="ja-JP" sz="800" b="0" dirty="0"/>
                    </a:p>
                    <a:p>
                      <a:pPr algn="ctr"/>
                      <a:r>
                        <a:rPr kumimoji="1" lang="en-US" altLang="ja-JP" sz="800" b="0" dirty="0" smtClean="0"/>
                        <a:t>4×4:3(MU-MIMO)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/>
                        <a:t>4×4:4(SU-MIMO)</a:t>
                      </a:r>
                    </a:p>
                    <a:p>
                      <a:pPr algn="ctr"/>
                      <a:r>
                        <a:rPr kumimoji="1" lang="en-US" altLang="ja-JP" sz="800" b="0" dirty="0" smtClean="0"/>
                        <a:t>4×4:3(MU-MIMO)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/>
                        <a:t>4×4:4(SU-MIMO)×2</a:t>
                      </a:r>
                    </a:p>
                    <a:p>
                      <a:pPr algn="ctr"/>
                      <a:r>
                        <a:rPr kumimoji="1" lang="en-US" altLang="ja-JP" sz="800" b="0" dirty="0" smtClean="0"/>
                        <a:t>4×4:3(MU-MIMO)×2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/>
                        <a:t>4×4:4(SU-MIMO)×2</a:t>
                      </a:r>
                    </a:p>
                    <a:p>
                      <a:pPr algn="ctr"/>
                      <a:r>
                        <a:rPr kumimoji="1" lang="en-US" altLang="ja-JP" sz="800" b="0" dirty="0" smtClean="0"/>
                        <a:t>4×4:3(MU-MIMO)×2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r>
                        <a:rPr lang="ja-JP" altLang="en-US" sz="800" b="0" dirty="0" smtClean="0"/>
                        <a:t>ポート数</a:t>
                      </a:r>
                      <a:endParaRPr lang="ja-JP" altLang="en-US" sz="8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 smtClean="0"/>
                        <a:t>GE1</a:t>
                      </a:r>
                      <a:r>
                        <a:rPr kumimoji="1" lang="ja-JP" altLang="en-US" sz="800" b="0" dirty="0" smtClean="0"/>
                        <a:t>ポート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/>
                        <a:t>GE1</a:t>
                      </a:r>
                      <a:r>
                        <a:rPr kumimoji="1" lang="ja-JP" altLang="en-US" sz="800" b="0" dirty="0" smtClean="0"/>
                        <a:t>ポート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/>
                        <a:t>GE2</a:t>
                      </a:r>
                      <a:r>
                        <a:rPr kumimoji="1" lang="ja-JP" altLang="en-US" sz="800" b="0" dirty="0" smtClean="0"/>
                        <a:t>ポート</a:t>
                      </a:r>
                      <a:r>
                        <a:rPr kumimoji="1" lang="en-US" altLang="ja-JP" sz="800" b="0" dirty="0" smtClean="0"/>
                        <a:t>(LAG)</a:t>
                      </a:r>
                      <a:br>
                        <a:rPr kumimoji="1" lang="en-US" altLang="ja-JP" sz="800" b="0" dirty="0" smtClean="0"/>
                      </a:br>
                      <a:r>
                        <a:rPr kumimoji="1" lang="en-US" altLang="ja-JP" sz="600" b="0" dirty="0" smtClean="0"/>
                        <a:t>※AUX1</a:t>
                      </a:r>
                      <a:r>
                        <a:rPr kumimoji="1" lang="ja-JP" altLang="en-US" sz="600" b="0" dirty="0" smtClean="0"/>
                        <a:t>ポート含む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/>
                        <a:t>GE2</a:t>
                      </a:r>
                      <a:r>
                        <a:rPr kumimoji="1" lang="ja-JP" altLang="en-US" sz="800" b="0" dirty="0" smtClean="0"/>
                        <a:t>ポート</a:t>
                      </a:r>
                      <a:r>
                        <a:rPr kumimoji="1" lang="en-US" altLang="ja-JP" sz="800" b="0" dirty="0" smtClean="0"/>
                        <a:t>(LAG)</a:t>
                      </a:r>
                    </a:p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dirty="0" smtClean="0"/>
                        <a:t>※AUX1</a:t>
                      </a:r>
                      <a:r>
                        <a:rPr kumimoji="1" lang="ja-JP" altLang="en-US" sz="600" b="0" dirty="0" smtClean="0"/>
                        <a:t>ポート含む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/>
                        <a:t>GE2</a:t>
                      </a:r>
                      <a:r>
                        <a:rPr kumimoji="1" lang="ja-JP" altLang="en-US" sz="800" b="0" dirty="0" smtClean="0"/>
                        <a:t>ポート</a:t>
                      </a:r>
                      <a:r>
                        <a:rPr kumimoji="1" lang="en-US" altLang="ja-JP" sz="800" b="0" dirty="0" smtClean="0"/>
                        <a:t>(LAG)</a:t>
                      </a:r>
                    </a:p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dirty="0" smtClean="0"/>
                        <a:t>※AUX1</a:t>
                      </a:r>
                      <a:r>
                        <a:rPr kumimoji="1" lang="ja-JP" altLang="en-US" sz="600" b="0" dirty="0" smtClean="0"/>
                        <a:t>ポート含む</a:t>
                      </a:r>
                      <a:endParaRPr kumimoji="1" lang="ja-JP" altLang="en-US" sz="7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/>
                        <a:t>GE2</a:t>
                      </a:r>
                      <a:r>
                        <a:rPr kumimoji="1" lang="ja-JP" altLang="en-US" sz="800" b="0" dirty="0" smtClean="0"/>
                        <a:t>ポート</a:t>
                      </a:r>
                      <a:r>
                        <a:rPr kumimoji="1" lang="en-US" altLang="ja-JP" sz="800" b="0" dirty="0" smtClean="0"/>
                        <a:t>(LAG)</a:t>
                      </a:r>
                    </a:p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dirty="0" smtClean="0"/>
                        <a:t>※AUX1</a:t>
                      </a:r>
                      <a:r>
                        <a:rPr kumimoji="1" lang="ja-JP" altLang="en-US" sz="600" b="0" dirty="0" smtClean="0"/>
                        <a:t>ポート含む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r>
                        <a:rPr lang="ja-JP" altLang="en-US" sz="800" b="0" dirty="0" smtClean="0"/>
                        <a:t>最大</a:t>
                      </a:r>
                      <a:r>
                        <a:rPr lang="ja-JP" altLang="en-US" sz="800" b="0" dirty="0" smtClean="0"/>
                        <a:t>データ レート</a:t>
                      </a:r>
                      <a:endParaRPr lang="ja-JP" altLang="en-US" sz="8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 smtClean="0"/>
                        <a:t>867 Mbps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/>
                        <a:t>867 Mbps</a:t>
                      </a:r>
                      <a:endParaRPr kumimoji="1" lang="ja-JP" altLang="en-US" sz="8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/>
                        <a:t>1.7 </a:t>
                      </a:r>
                      <a:r>
                        <a:rPr kumimoji="1" lang="en-US" altLang="ja-JP" sz="800" b="0" dirty="0" err="1" smtClean="0"/>
                        <a:t>Gbps</a:t>
                      </a:r>
                      <a:endParaRPr kumimoji="1" lang="ja-JP" altLang="en-US" sz="8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/>
                        <a:t>1.7 </a:t>
                      </a:r>
                      <a:r>
                        <a:rPr kumimoji="1" lang="en-US" altLang="ja-JP" sz="800" b="0" dirty="0" err="1" smtClean="0"/>
                        <a:t>Gbps</a:t>
                      </a:r>
                      <a:endParaRPr kumimoji="1" lang="ja-JP" altLang="en-US" sz="8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/>
                        <a:t>5.2 </a:t>
                      </a:r>
                      <a:r>
                        <a:rPr kumimoji="1" lang="en-US" altLang="ja-JP" sz="800" b="0" dirty="0" err="1" smtClean="0"/>
                        <a:t>Gbps</a:t>
                      </a:r>
                      <a:endParaRPr kumimoji="1" lang="ja-JP" altLang="en-US" sz="8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/>
                        <a:t>5.2 </a:t>
                      </a:r>
                      <a:r>
                        <a:rPr kumimoji="1" lang="en-US" altLang="ja-JP" sz="800" b="0" dirty="0" err="1" smtClean="0"/>
                        <a:t>Gbps</a:t>
                      </a:r>
                      <a:endParaRPr kumimoji="1" lang="ja-JP" altLang="en-US" sz="80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r>
                        <a:rPr kumimoji="1" lang="en-US" altLang="ja-JP" sz="800" b="0" dirty="0" smtClean="0"/>
                        <a:t>Cisco</a:t>
                      </a:r>
                      <a:r>
                        <a:rPr kumimoji="1" lang="en-US" altLang="ja-JP" sz="800" b="0" baseline="0" dirty="0" smtClean="0"/>
                        <a:t> Mobility Express</a:t>
                      </a:r>
                      <a:r>
                        <a:rPr kumimoji="1" lang="ja-JP" altLang="en-US" sz="800" b="0" baseline="0" dirty="0" smtClean="0"/>
                        <a:t>対応</a:t>
                      </a:r>
                      <a:endParaRPr kumimoji="1" lang="ja-JP" altLang="en-US" sz="8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○</a:t>
                      </a:r>
                      <a:endParaRPr kumimoji="1" lang="ja-JP" altLang="en-US" sz="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00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/>
                        <a:t>Mobility Express</a:t>
                      </a:r>
                      <a:br>
                        <a:rPr kumimoji="1" lang="en-US" altLang="ja-JP" sz="800" b="0" dirty="0" smtClean="0"/>
                      </a:br>
                      <a:r>
                        <a:rPr kumimoji="1" lang="en-US" altLang="ja-JP" sz="800" b="0" dirty="0" smtClean="0"/>
                        <a:t>8.4</a:t>
                      </a:r>
                      <a:r>
                        <a:rPr kumimoji="1" lang="ja-JP" altLang="en-US" sz="800" b="0" dirty="0" smtClean="0"/>
                        <a:t>利用時</a:t>
                      </a:r>
                      <a:endParaRPr kumimoji="1" lang="ja-JP" altLang="en-US" sz="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コントロール可能な</a:t>
                      </a:r>
                      <a:r>
                        <a:rPr kumimoji="1" lang="en-US" altLang="ja-JP" sz="800" b="0" dirty="0" smtClean="0"/>
                        <a:t>AP</a:t>
                      </a:r>
                      <a:r>
                        <a:rPr kumimoji="1" lang="ja-JP" altLang="en-US" sz="800" b="0" dirty="0" smtClean="0"/>
                        <a:t>数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 smtClean="0"/>
                        <a:t>50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 smtClean="0"/>
                        <a:t>50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 smtClean="0"/>
                        <a:t>50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 smtClean="0"/>
                        <a:t>50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 smtClean="0"/>
                        <a:t>100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 smtClean="0"/>
                        <a:t>100</a:t>
                      </a:r>
                      <a:endParaRPr kumimoji="1" lang="ja-JP" altLang="en-US" sz="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kumimoji="1" lang="ja-JP" alt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クライアント数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 smtClean="0"/>
                        <a:t>1,000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 smtClean="0"/>
                        <a:t>1,000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 smtClean="0"/>
                        <a:t>1,000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 smtClean="0"/>
                        <a:t>1,000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 smtClean="0"/>
                        <a:t>2,000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 smtClean="0"/>
                        <a:t>2,000</a:t>
                      </a:r>
                      <a:endParaRPr kumimoji="1" lang="ja-JP" altLang="en-US" sz="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dirty="0" smtClean="0"/>
                        <a:t>Band Select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○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○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○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○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○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○</a:t>
                      </a:r>
                      <a:endParaRPr kumimoji="1" lang="ja-JP" altLang="en-US" sz="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r>
                        <a:rPr kumimoji="1" lang="en-US" altLang="ja-JP" sz="800" b="0" dirty="0" smtClean="0"/>
                        <a:t>Clean Air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☓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☓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☓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☓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○</a:t>
                      </a:r>
                      <a:endParaRPr kumimoji="1" lang="en-US" altLang="ja-JP" sz="8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○</a:t>
                      </a:r>
                      <a:endParaRPr kumimoji="1" lang="ja-JP" altLang="en-US" sz="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r>
                        <a:rPr lang="en-US" altLang="ja-JP" sz="800" b="0" dirty="0" smtClean="0"/>
                        <a:t>Client Link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☓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☓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☓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☓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○</a:t>
                      </a:r>
                      <a:endParaRPr kumimoji="1" lang="ja-JP" alt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b="0" dirty="0" smtClean="0"/>
                        <a:t>○</a:t>
                      </a:r>
                      <a:endParaRPr kumimoji="1" lang="ja-JP" altLang="en-US" sz="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088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7150" indent="0">
              <a:buNone/>
            </a:pP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7150" indent="0">
              <a:buNone/>
            </a:pP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7150" indent="0">
              <a:buNone/>
            </a:pP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7150" indent="0">
              <a:buNone/>
            </a:pP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7150" indent="0">
              <a:buNone/>
            </a:pP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CME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に限らず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Japan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TAC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ら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有益な技術情報を公開しております。</a:t>
            </a: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7150" indent="0">
              <a:buNone/>
            </a:pPr>
            <a:r>
              <a:rPr kumimoji="1" lang="en-US" altLang="ja-JP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2"/>
              </a:rPr>
              <a:t>https</a:t>
            </a:r>
            <a:r>
              <a:rPr kumimoji="1" lang="en-US" altLang="ja-JP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2"/>
              </a:rPr>
              <a:t>://</a:t>
            </a:r>
            <a:r>
              <a:rPr kumimoji="1" lang="en-US" altLang="ja-JP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2"/>
              </a:rPr>
              <a:t>supportforums.cisco.com/community/12750136/unified-wireless-network</a:t>
            </a:r>
            <a:endParaRPr kumimoji="1" lang="en-US" altLang="ja-JP" sz="18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7150" indent="0">
              <a:buNone/>
            </a:pPr>
            <a:endParaRPr kumimoji="1" lang="ja-JP" altLang="en-US" sz="1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最後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76" y="1309370"/>
            <a:ext cx="7839074" cy="144108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6605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221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5386" y="1648250"/>
            <a:ext cx="4657835" cy="1835519"/>
          </a:xfrm>
        </p:spPr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Mobility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Express</a:t>
            </a:r>
            <a:b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概要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359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3461" y="341313"/>
            <a:ext cx="6531363" cy="731837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Wireless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の歴史</a:t>
            </a:r>
            <a:endParaRPr lang="en-US" sz="2000" dirty="0">
              <a:solidFill>
                <a:schemeClr val="accent2">
                  <a:lumMod val="40000"/>
                  <a:lumOff val="6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99" name="Pentagon 2"/>
          <p:cNvSpPr/>
          <p:nvPr/>
        </p:nvSpPr>
        <p:spPr>
          <a:xfrm rot="5400000" flipH="1">
            <a:off x="3281284" y="3380158"/>
            <a:ext cx="297788" cy="1552192"/>
          </a:xfrm>
          <a:prstGeom prst="homePlate">
            <a:avLst>
              <a:gd name="adj" fmla="val 68889"/>
            </a:avLst>
          </a:prstGeom>
          <a:noFill/>
          <a:ln w="12700" cap="flat" cmpd="sng" algn="ctr">
            <a:gradFill flip="none" rotWithShape="1">
              <a:gsLst>
                <a:gs pos="0">
                  <a:srgbClr val="004BAF">
                    <a:tint val="66000"/>
                    <a:satMod val="160000"/>
                    <a:alpha val="0"/>
                  </a:srgbClr>
                </a:gs>
                <a:gs pos="100000">
                  <a:srgbClr val="58585B"/>
                </a:gs>
              </a:gsLst>
              <a:lin ang="0" scaled="0"/>
              <a:tileRect/>
            </a:gradFill>
            <a:prstDash val="solid"/>
          </a:ln>
          <a:effectLst>
            <a:innerShdw blurRad="114300">
              <a:prstClr val="black">
                <a:alpha val="34000"/>
              </a:prstClr>
            </a:innerShdw>
          </a:effectLst>
        </p:spPr>
        <p:txBody>
          <a:bodyPr lIns="68585" tIns="34295" rIns="68585" bIns="3429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0" name="TextBox 3"/>
          <p:cNvSpPr txBox="1"/>
          <p:nvPr/>
        </p:nvSpPr>
        <p:spPr>
          <a:xfrm>
            <a:off x="269494" y="3269085"/>
            <a:ext cx="1535503" cy="323165"/>
          </a:xfrm>
          <a:prstGeom prst="rect">
            <a:avLst/>
          </a:prstGeom>
          <a:noFill/>
        </p:spPr>
        <p:txBody>
          <a:bodyPr wrap="square" lIns="68585" tIns="34295" rIns="68585" bIns="34295" rtlCol="0">
            <a:spAutoFit/>
          </a:bodyPr>
          <a:lstStyle/>
          <a:p>
            <a:r>
              <a:rPr lang="en-US" sz="800" dirty="0">
                <a:solidFill>
                  <a:srgbClr val="676767"/>
                </a:solidFill>
                <a:latin typeface="Arial"/>
              </a:rPr>
              <a:t>Cisco Wi-Fi </a:t>
            </a:r>
          </a:p>
          <a:p>
            <a:r>
              <a:rPr lang="en-US" sz="800" dirty="0">
                <a:solidFill>
                  <a:srgbClr val="676767"/>
                </a:solidFill>
                <a:latin typeface="Arial"/>
              </a:rPr>
              <a:t>Leadership</a:t>
            </a:r>
          </a:p>
        </p:txBody>
      </p:sp>
      <p:sp>
        <p:nvSpPr>
          <p:cNvPr id="301" name="TextBox 26"/>
          <p:cNvSpPr txBox="1">
            <a:spLocks noChangeArrowheads="1"/>
          </p:cNvSpPr>
          <p:nvPr/>
        </p:nvSpPr>
        <p:spPr bwMode="auto">
          <a:xfrm>
            <a:off x="2599426" y="4201856"/>
            <a:ext cx="1715564" cy="367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8808" tIns="14403" rIns="28808" bIns="14403">
            <a:spAutoFit/>
          </a:bodyPr>
          <a:lstStyle>
            <a:defPPr>
              <a:defRPr lang="en-US"/>
            </a:defPPr>
            <a:lvl1pPr indent="0" algn="ctr" fontAlgn="base">
              <a:buSzPct val="120000"/>
              <a:buFont typeface="Wingdings" charset="2"/>
              <a:buNone/>
              <a:defRPr sz="1050" b="1" i="0">
                <a:solidFill>
                  <a:schemeClr val="bg2"/>
                </a:solidFill>
                <a:cs typeface="Arial" charset="0"/>
              </a:defRPr>
            </a:lvl1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Wingdings" charset="2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cs typeface="Arial" charset="0"/>
              </a:rPr>
              <a:t>Self-Protecting </a:t>
            </a: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cs typeface="Arial" charset="0"/>
              </a:rPr>
              <a:t>- CleanAir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cs typeface="Arial" charset="0"/>
            </a:endParaRPr>
          </a:p>
        </p:txBody>
      </p:sp>
      <p:cxnSp>
        <p:nvCxnSpPr>
          <p:cNvPr id="302" name="Straight Connector 7"/>
          <p:cNvCxnSpPr/>
          <p:nvPr/>
        </p:nvCxnSpPr>
        <p:spPr>
          <a:xfrm flipV="1">
            <a:off x="283217" y="3608118"/>
            <a:ext cx="8371569" cy="15"/>
          </a:xfrm>
          <a:prstGeom prst="line">
            <a:avLst/>
          </a:prstGeom>
          <a:noFill/>
          <a:ln w="9525" cap="flat" cmpd="sng" algn="ctr">
            <a:solidFill>
              <a:srgbClr val="2968A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303" name="Group 8"/>
          <p:cNvGrpSpPr/>
          <p:nvPr/>
        </p:nvGrpSpPr>
        <p:grpSpPr>
          <a:xfrm>
            <a:off x="1029975" y="2710819"/>
            <a:ext cx="907721" cy="897299"/>
            <a:chOff x="1673351" y="3003131"/>
            <a:chExt cx="1209979" cy="1196399"/>
          </a:xfrm>
        </p:grpSpPr>
        <p:grpSp>
          <p:nvGrpSpPr>
            <p:cNvPr id="304" name="Group 9"/>
            <p:cNvGrpSpPr/>
            <p:nvPr/>
          </p:nvGrpSpPr>
          <p:grpSpPr>
            <a:xfrm>
              <a:off x="1673351" y="3003131"/>
              <a:ext cx="1209979" cy="1037888"/>
              <a:chOff x="1158491" y="2196980"/>
              <a:chExt cx="1209979" cy="1037888"/>
            </a:xfrm>
          </p:grpSpPr>
          <p:sp>
            <p:nvSpPr>
              <p:cNvPr id="306" name="Oval 11"/>
              <p:cNvSpPr/>
              <p:nvPr/>
            </p:nvSpPr>
            <p:spPr bwMode="auto">
              <a:xfrm flipH="1">
                <a:off x="1506887" y="2730284"/>
                <a:ext cx="504584" cy="504584"/>
              </a:xfrm>
              <a:prstGeom prst="ellipse">
                <a:avLst/>
              </a:prstGeom>
              <a:gradFill rotWithShape="0">
                <a:gsLst>
                  <a:gs pos="0">
                    <a:srgbClr val="5C6A76"/>
                  </a:gs>
                  <a:gs pos="100000">
                    <a:srgbClr val="121517"/>
                  </a:gs>
                </a:gsLst>
                <a:lin ang="5400000" scaled="1"/>
              </a:gradFill>
              <a:ln w="19050" cap="flat">
                <a:gradFill>
                  <a:gsLst>
                    <a:gs pos="0">
                      <a:srgbClr val="0183B7">
                        <a:lumMod val="20000"/>
                        <a:lumOff val="80000"/>
                      </a:srgbClr>
                    </a:gs>
                    <a:gs pos="100000">
                      <a:srgbClr val="0183B7">
                        <a:lumMod val="20000"/>
                        <a:lumOff val="80000"/>
                        <a:alpha val="39000"/>
                      </a:srgbClr>
                    </a:gs>
                  </a:gsLst>
                  <a:lin ang="5400000" scaled="0"/>
                </a:gradFill>
                <a:round/>
                <a:headEnd type="none" w="med" len="med"/>
                <a:tailEnd type="none" w="med" len="med"/>
              </a:ln>
              <a:effectLst>
                <a:outerShdw blurRad="241300" algn="ctr" rotWithShape="0">
                  <a:sysClr val="windowText" lastClr="000000">
                    <a:alpha val="73000"/>
                  </a:sysClr>
                </a:outerShdw>
              </a:effec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grpSp>
            <p:nvGrpSpPr>
              <p:cNvPr id="307" name="Group 382"/>
              <p:cNvGrpSpPr/>
              <p:nvPr/>
            </p:nvGrpSpPr>
            <p:grpSpPr>
              <a:xfrm>
                <a:off x="1618689" y="2835238"/>
                <a:ext cx="280980" cy="285227"/>
                <a:chOff x="2784571" y="3205550"/>
                <a:chExt cx="408950" cy="544212"/>
              </a:xfrm>
              <a:solidFill>
                <a:srgbClr val="FFFFFF"/>
              </a:solidFill>
            </p:grpSpPr>
            <p:sp>
              <p:nvSpPr>
                <p:cNvPr id="309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10" name="Freeform 15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  <p:sp>
            <p:nvSpPr>
              <p:cNvPr id="308" name="TextBox 13"/>
              <p:cNvSpPr txBox="1"/>
              <p:nvPr/>
            </p:nvSpPr>
            <p:spPr>
              <a:xfrm>
                <a:off x="1158491" y="2196980"/>
                <a:ext cx="1209979" cy="451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Arial"/>
                    <a:cs typeface="Arial Narrow"/>
                  </a:rPr>
                  <a:t>Autonomous Access Point</a:t>
                </a:r>
              </a:p>
            </p:txBody>
          </p:sp>
        </p:grpSp>
        <p:cxnSp>
          <p:nvCxnSpPr>
            <p:cNvPr id="305" name="Straight Connector 10"/>
            <p:cNvCxnSpPr>
              <a:stCxn id="306" idx="4"/>
            </p:cNvCxnSpPr>
            <p:nvPr/>
          </p:nvCxnSpPr>
          <p:spPr>
            <a:xfrm>
              <a:off x="2274039" y="4041019"/>
              <a:ext cx="36" cy="158511"/>
            </a:xfrm>
            <a:prstGeom prst="line">
              <a:avLst/>
            </a:prstGeom>
            <a:noFill/>
            <a:ln w="9525" cap="flat" cmpd="sng" algn="ctr">
              <a:solidFill>
                <a:srgbClr val="2968AF"/>
              </a:solidFill>
              <a:prstDash val="solid"/>
              <a:tailEnd type="oval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311" name="Group 16"/>
          <p:cNvGrpSpPr/>
          <p:nvPr/>
        </p:nvGrpSpPr>
        <p:grpSpPr>
          <a:xfrm>
            <a:off x="1991560" y="2380762"/>
            <a:ext cx="907721" cy="1227366"/>
            <a:chOff x="2955126" y="2563045"/>
            <a:chExt cx="1209979" cy="1636485"/>
          </a:xfrm>
        </p:grpSpPr>
        <p:grpSp>
          <p:nvGrpSpPr>
            <p:cNvPr id="312" name="Group 17"/>
            <p:cNvGrpSpPr/>
            <p:nvPr/>
          </p:nvGrpSpPr>
          <p:grpSpPr>
            <a:xfrm>
              <a:off x="2955126" y="2563045"/>
              <a:ext cx="1209979" cy="1306354"/>
              <a:chOff x="2469371" y="1926464"/>
              <a:chExt cx="1209979" cy="1306354"/>
            </a:xfrm>
          </p:grpSpPr>
          <p:sp>
            <p:nvSpPr>
              <p:cNvPr id="314" name="Oval 19"/>
              <p:cNvSpPr/>
              <p:nvPr/>
            </p:nvSpPr>
            <p:spPr bwMode="auto">
              <a:xfrm flipH="1">
                <a:off x="2817765" y="2728234"/>
                <a:ext cx="504584" cy="504584"/>
              </a:xfrm>
              <a:prstGeom prst="ellipse">
                <a:avLst/>
              </a:prstGeom>
              <a:gradFill rotWithShape="0">
                <a:gsLst>
                  <a:gs pos="0">
                    <a:srgbClr val="5C6A76"/>
                  </a:gs>
                  <a:gs pos="100000">
                    <a:srgbClr val="121517"/>
                  </a:gs>
                </a:gsLst>
                <a:lin ang="5400000" scaled="1"/>
              </a:gradFill>
              <a:ln w="19050" cap="flat">
                <a:gradFill>
                  <a:gsLst>
                    <a:gs pos="0">
                      <a:srgbClr val="0183B7">
                        <a:lumMod val="20000"/>
                        <a:lumOff val="80000"/>
                      </a:srgbClr>
                    </a:gs>
                    <a:gs pos="100000">
                      <a:srgbClr val="0183B7">
                        <a:lumMod val="20000"/>
                        <a:lumOff val="80000"/>
                        <a:alpha val="39000"/>
                      </a:srgbClr>
                    </a:gs>
                  </a:gsLst>
                  <a:lin ang="5400000" scaled="0"/>
                </a:gradFill>
                <a:round/>
                <a:headEnd type="none" w="med" len="med"/>
                <a:tailEnd type="none" w="med" len="med"/>
              </a:ln>
              <a:effectLst>
                <a:outerShdw blurRad="241300" algn="ctr" rotWithShape="0">
                  <a:sysClr val="windowText" lastClr="000000">
                    <a:alpha val="73000"/>
                  </a:sysClr>
                </a:outerShdw>
              </a:effec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pic>
            <p:nvPicPr>
              <p:cNvPr id="315" name="Picture 20" descr="whiteparts.ai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859685" y="2849222"/>
                <a:ext cx="419965" cy="254834"/>
              </a:xfrm>
              <a:prstGeom prst="rect">
                <a:avLst/>
              </a:prstGeom>
            </p:spPr>
          </p:pic>
          <p:sp>
            <p:nvSpPr>
              <p:cNvPr id="316" name="TextBox 21"/>
              <p:cNvSpPr txBox="1"/>
              <p:nvPr/>
            </p:nvSpPr>
            <p:spPr>
              <a:xfrm>
                <a:off x="2469371" y="1926464"/>
                <a:ext cx="1209979" cy="779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Arial"/>
                    <a:cs typeface="Arial Narrow"/>
                  </a:rPr>
                  <a:t>Controller  Coordinated Access Points with RRM</a:t>
                </a:r>
              </a:p>
            </p:txBody>
          </p:sp>
        </p:grpSp>
        <p:cxnSp>
          <p:nvCxnSpPr>
            <p:cNvPr id="313" name="Straight Connector 18"/>
            <p:cNvCxnSpPr>
              <a:stCxn id="314" idx="4"/>
            </p:cNvCxnSpPr>
            <p:nvPr/>
          </p:nvCxnSpPr>
          <p:spPr>
            <a:xfrm flipH="1">
              <a:off x="3552705" y="3869399"/>
              <a:ext cx="3107" cy="330131"/>
            </a:xfrm>
            <a:prstGeom prst="line">
              <a:avLst/>
            </a:prstGeom>
            <a:noFill/>
            <a:ln w="9525" cap="flat" cmpd="sng" algn="ctr">
              <a:solidFill>
                <a:srgbClr val="2968AF"/>
              </a:solidFill>
              <a:prstDash val="solid"/>
              <a:tailEnd type="oval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317" name="Group 22"/>
          <p:cNvGrpSpPr/>
          <p:nvPr/>
        </p:nvGrpSpPr>
        <p:grpSpPr>
          <a:xfrm>
            <a:off x="2953139" y="2340657"/>
            <a:ext cx="1026588" cy="1267443"/>
            <a:chOff x="4236901" y="2509600"/>
            <a:chExt cx="1368428" cy="1689930"/>
          </a:xfrm>
        </p:grpSpPr>
        <p:grpSp>
          <p:nvGrpSpPr>
            <p:cNvPr id="318" name="Group 23"/>
            <p:cNvGrpSpPr/>
            <p:nvPr/>
          </p:nvGrpSpPr>
          <p:grpSpPr>
            <a:xfrm>
              <a:off x="4236901" y="2509600"/>
              <a:ext cx="1368428" cy="1188179"/>
              <a:chOff x="3599212" y="2042589"/>
              <a:chExt cx="1368428" cy="1188179"/>
            </a:xfrm>
          </p:grpSpPr>
          <p:sp>
            <p:nvSpPr>
              <p:cNvPr id="320" name="Oval 25"/>
              <p:cNvSpPr/>
              <p:nvPr/>
            </p:nvSpPr>
            <p:spPr bwMode="auto">
              <a:xfrm flipH="1">
                <a:off x="3991350" y="2726184"/>
                <a:ext cx="504584" cy="504584"/>
              </a:xfrm>
              <a:prstGeom prst="ellipse">
                <a:avLst/>
              </a:prstGeom>
              <a:gradFill rotWithShape="0">
                <a:gsLst>
                  <a:gs pos="0">
                    <a:srgbClr val="5C6A76"/>
                  </a:gs>
                  <a:gs pos="100000">
                    <a:srgbClr val="121517"/>
                  </a:gs>
                </a:gsLst>
                <a:lin ang="5400000" scaled="1"/>
              </a:gradFill>
              <a:ln w="19050" cap="flat">
                <a:gradFill>
                  <a:gsLst>
                    <a:gs pos="0">
                      <a:srgbClr val="0183B7">
                        <a:lumMod val="20000"/>
                        <a:lumOff val="80000"/>
                      </a:srgbClr>
                    </a:gs>
                    <a:gs pos="100000">
                      <a:srgbClr val="0183B7">
                        <a:lumMod val="20000"/>
                        <a:lumOff val="80000"/>
                        <a:alpha val="39000"/>
                      </a:srgbClr>
                    </a:gs>
                  </a:gsLst>
                  <a:lin ang="5400000" scaled="0"/>
                </a:gradFill>
                <a:round/>
                <a:headEnd type="none" w="med" len="med"/>
                <a:tailEnd type="none" w="med" len="med"/>
              </a:ln>
              <a:effectLst>
                <a:outerShdw blurRad="241300" algn="ctr" rotWithShape="0">
                  <a:sysClr val="windowText" lastClr="000000">
                    <a:alpha val="73000"/>
                  </a:sysClr>
                </a:outerShdw>
              </a:effec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grpSp>
            <p:nvGrpSpPr>
              <p:cNvPr id="321" name="Group 26"/>
              <p:cNvGrpSpPr/>
              <p:nvPr/>
            </p:nvGrpSpPr>
            <p:grpSpPr>
              <a:xfrm>
                <a:off x="4008234" y="2765246"/>
                <a:ext cx="469136" cy="448056"/>
                <a:chOff x="6119081" y="2449936"/>
                <a:chExt cx="469136" cy="448056"/>
              </a:xfrm>
            </p:grpSpPr>
            <p:sp>
              <p:nvSpPr>
                <p:cNvPr id="323" name="Oval 28"/>
                <p:cNvSpPr/>
                <p:nvPr/>
              </p:nvSpPr>
              <p:spPr>
                <a:xfrm>
                  <a:off x="6323041" y="2631061"/>
                  <a:ext cx="82296" cy="85806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>
                  <a:outerShdw blurRad="76200" dist="50800" dir="5400000" algn="ctr" rotWithShape="0">
                    <a:srgbClr val="000000">
                      <a:alpha val="27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Oval 29"/>
                <p:cNvSpPr>
                  <a:spLocks/>
                </p:cNvSpPr>
                <p:nvPr/>
              </p:nvSpPr>
              <p:spPr>
                <a:xfrm>
                  <a:off x="6277321" y="2587096"/>
                  <a:ext cx="173736" cy="173736"/>
                </a:xfrm>
                <a:prstGeom prst="ellipse">
                  <a:avLst/>
                </a:prstGeom>
                <a:noFill/>
                <a:ln w="6350" cap="flat" cmpd="sng" algn="ctr">
                  <a:solidFill>
                    <a:srgbClr val="FFFFFF"/>
                  </a:solidFill>
                  <a:prstDash val="solid"/>
                </a:ln>
                <a:effectLst>
                  <a:outerShdw blurRad="76200" dist="50800" dir="5400000" algn="ctr" rotWithShape="0">
                    <a:srgbClr val="000000">
                      <a:alpha val="27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5" name="Oval 30"/>
                <p:cNvSpPr>
                  <a:spLocks noChangeAspect="1"/>
                </p:cNvSpPr>
                <p:nvPr/>
              </p:nvSpPr>
              <p:spPr>
                <a:xfrm>
                  <a:off x="6231601" y="2541376"/>
                  <a:ext cx="265176" cy="265176"/>
                </a:xfrm>
                <a:prstGeom prst="ellipse">
                  <a:avLst/>
                </a:prstGeom>
                <a:noFill/>
                <a:ln w="6350" cap="flat" cmpd="sng" algn="ctr">
                  <a:solidFill>
                    <a:srgbClr val="FFFFFF"/>
                  </a:solidFill>
                  <a:prstDash val="solid"/>
                </a:ln>
                <a:effectLst>
                  <a:outerShdw blurRad="76200" dist="50800" dir="5400000" algn="ctr" rotWithShape="0">
                    <a:srgbClr val="000000">
                      <a:alpha val="27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6" name="Oval 31"/>
                <p:cNvSpPr>
                  <a:spLocks noChangeAspect="1"/>
                </p:cNvSpPr>
                <p:nvPr/>
              </p:nvSpPr>
              <p:spPr>
                <a:xfrm>
                  <a:off x="6185881" y="2495656"/>
                  <a:ext cx="356616" cy="356616"/>
                </a:xfrm>
                <a:prstGeom prst="ellipse">
                  <a:avLst/>
                </a:prstGeom>
                <a:noFill/>
                <a:ln w="6350" cap="flat" cmpd="sng" algn="ctr">
                  <a:solidFill>
                    <a:srgbClr val="FFFFFF"/>
                  </a:solidFill>
                  <a:prstDash val="solid"/>
                </a:ln>
                <a:effectLst>
                  <a:outerShdw blurRad="76200" dist="50800" dir="5400000" algn="ctr" rotWithShape="0">
                    <a:srgbClr val="000000">
                      <a:alpha val="27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7" name="Oval 32"/>
                <p:cNvSpPr>
                  <a:spLocks noChangeAspect="1"/>
                </p:cNvSpPr>
                <p:nvPr/>
              </p:nvSpPr>
              <p:spPr>
                <a:xfrm>
                  <a:off x="6140161" y="2449936"/>
                  <a:ext cx="448056" cy="448056"/>
                </a:xfrm>
                <a:prstGeom prst="ellipse">
                  <a:avLst/>
                </a:prstGeom>
                <a:noFill/>
                <a:ln w="6350" cap="flat" cmpd="sng" algn="ctr">
                  <a:solidFill>
                    <a:srgbClr val="FFFFFF"/>
                  </a:solidFill>
                  <a:prstDash val="solid"/>
                </a:ln>
                <a:effectLst>
                  <a:outerShdw blurRad="76200" dist="50800" dir="5400000" algn="ctr" rotWithShape="0">
                    <a:srgbClr val="000000">
                      <a:alpha val="27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28" name="Straight Connector 33"/>
                <p:cNvCxnSpPr/>
                <p:nvPr/>
              </p:nvCxnSpPr>
              <p:spPr>
                <a:xfrm flipV="1">
                  <a:off x="6201060" y="2668549"/>
                  <a:ext cx="174930" cy="16637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</p:cxnSp>
            <p:sp>
              <p:nvSpPr>
                <p:cNvPr id="329" name="Right Triangle 17"/>
                <p:cNvSpPr/>
                <p:nvPr/>
              </p:nvSpPr>
              <p:spPr>
                <a:xfrm rot="19133833">
                  <a:off x="6119081" y="2602712"/>
                  <a:ext cx="249933" cy="168174"/>
                </a:xfrm>
                <a:custGeom>
                  <a:avLst/>
                  <a:gdLst>
                    <a:gd name="connsiteX0" fmla="*/ 0 w 249933"/>
                    <a:gd name="connsiteY0" fmla="*/ 130763 h 130763"/>
                    <a:gd name="connsiteX1" fmla="*/ 0 w 249933"/>
                    <a:gd name="connsiteY1" fmla="*/ 0 h 130763"/>
                    <a:gd name="connsiteX2" fmla="*/ 249933 w 249933"/>
                    <a:gd name="connsiteY2" fmla="*/ 130763 h 130763"/>
                    <a:gd name="connsiteX3" fmla="*/ 0 w 249933"/>
                    <a:gd name="connsiteY3" fmla="*/ 130763 h 130763"/>
                    <a:gd name="connsiteX0" fmla="*/ 0 w 249933"/>
                    <a:gd name="connsiteY0" fmla="*/ 125722 h 125722"/>
                    <a:gd name="connsiteX1" fmla="*/ 25097 w 249933"/>
                    <a:gd name="connsiteY1" fmla="*/ 0 h 125722"/>
                    <a:gd name="connsiteX2" fmla="*/ 249933 w 249933"/>
                    <a:gd name="connsiteY2" fmla="*/ 125722 h 125722"/>
                    <a:gd name="connsiteX3" fmla="*/ 0 w 249933"/>
                    <a:gd name="connsiteY3" fmla="*/ 125722 h 125722"/>
                    <a:gd name="connsiteX0" fmla="*/ 0 w 249933"/>
                    <a:gd name="connsiteY0" fmla="*/ 112385 h 112385"/>
                    <a:gd name="connsiteX1" fmla="*/ 62462 w 249933"/>
                    <a:gd name="connsiteY1" fmla="*/ 0 h 112385"/>
                    <a:gd name="connsiteX2" fmla="*/ 249933 w 249933"/>
                    <a:gd name="connsiteY2" fmla="*/ 112385 h 112385"/>
                    <a:gd name="connsiteX3" fmla="*/ 0 w 249933"/>
                    <a:gd name="connsiteY3" fmla="*/ 112385 h 112385"/>
                    <a:gd name="connsiteX0" fmla="*/ 0 w 249933"/>
                    <a:gd name="connsiteY0" fmla="*/ 112385 h 112385"/>
                    <a:gd name="connsiteX1" fmla="*/ 62462 w 249933"/>
                    <a:gd name="connsiteY1" fmla="*/ 0 h 112385"/>
                    <a:gd name="connsiteX2" fmla="*/ 249933 w 249933"/>
                    <a:gd name="connsiteY2" fmla="*/ 112385 h 112385"/>
                    <a:gd name="connsiteX3" fmla="*/ 0 w 249933"/>
                    <a:gd name="connsiteY3" fmla="*/ 112385 h 112385"/>
                    <a:gd name="connsiteX0" fmla="*/ 0 w 249933"/>
                    <a:gd name="connsiteY0" fmla="*/ 112385 h 112385"/>
                    <a:gd name="connsiteX1" fmla="*/ 62462 w 249933"/>
                    <a:gd name="connsiteY1" fmla="*/ 0 h 112385"/>
                    <a:gd name="connsiteX2" fmla="*/ 249933 w 249933"/>
                    <a:gd name="connsiteY2" fmla="*/ 112385 h 112385"/>
                    <a:gd name="connsiteX3" fmla="*/ 0 w 249933"/>
                    <a:gd name="connsiteY3" fmla="*/ 112385 h 112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9933" h="112385">
                      <a:moveTo>
                        <a:pt x="0" y="112385"/>
                      </a:moveTo>
                      <a:cubicBezTo>
                        <a:pt x="20821" y="74923"/>
                        <a:pt x="-10333" y="35317"/>
                        <a:pt x="62462" y="0"/>
                      </a:cubicBezTo>
                      <a:lnTo>
                        <a:pt x="249933" y="112385"/>
                      </a:lnTo>
                      <a:lnTo>
                        <a:pt x="0" y="112385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0096D6">
                        <a:alpha val="0"/>
                      </a:srgbClr>
                    </a:gs>
                    <a:gs pos="100000">
                      <a:srgbClr val="FFFFFF"/>
                    </a:gs>
                    <a:gs pos="50000">
                      <a:srgbClr val="FFFFFF">
                        <a:alpha val="50000"/>
                      </a:srgbClr>
                    </a:gs>
                    <a:gs pos="75000">
                      <a:srgbClr val="FFFFFF">
                        <a:alpha val="50000"/>
                      </a:srgbClr>
                    </a:gs>
                  </a:gsLst>
                  <a:lin ang="4140000" scaled="0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76200" dist="50800" dir="5400000" algn="ctr" rotWithShape="0">
                    <a:srgbClr val="000000">
                      <a:alpha val="27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22" name="TextBox 27"/>
              <p:cNvSpPr txBox="1"/>
              <p:nvPr/>
            </p:nvSpPr>
            <p:spPr>
              <a:xfrm>
                <a:off x="3599212" y="2042589"/>
                <a:ext cx="1368428" cy="615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Arial"/>
                    <a:cs typeface="Arial Narrow"/>
                  </a:rPr>
                  <a:t>1,2, and 3 Spatial Stream 802.11n with CleanAir</a:t>
                </a:r>
              </a:p>
            </p:txBody>
          </p:sp>
        </p:grpSp>
        <p:cxnSp>
          <p:nvCxnSpPr>
            <p:cNvPr id="319" name="Straight Connector 24"/>
            <p:cNvCxnSpPr>
              <a:stCxn id="320" idx="4"/>
            </p:cNvCxnSpPr>
            <p:nvPr/>
          </p:nvCxnSpPr>
          <p:spPr>
            <a:xfrm flipH="1">
              <a:off x="4874243" y="3697779"/>
              <a:ext cx="7088" cy="501751"/>
            </a:xfrm>
            <a:prstGeom prst="line">
              <a:avLst/>
            </a:prstGeom>
            <a:noFill/>
            <a:ln w="9525" cap="flat" cmpd="sng" algn="ctr">
              <a:solidFill>
                <a:srgbClr val="2968AF"/>
              </a:solidFill>
              <a:prstDash val="solid"/>
              <a:tailEnd type="oval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330" name="Group 35"/>
          <p:cNvGrpSpPr/>
          <p:nvPr/>
        </p:nvGrpSpPr>
        <p:grpSpPr>
          <a:xfrm>
            <a:off x="3979730" y="2179259"/>
            <a:ext cx="907721" cy="1428863"/>
            <a:chOff x="5605329" y="2294380"/>
            <a:chExt cx="1209979" cy="1905150"/>
          </a:xfrm>
        </p:grpSpPr>
        <p:grpSp>
          <p:nvGrpSpPr>
            <p:cNvPr id="331" name="Group 36"/>
            <p:cNvGrpSpPr/>
            <p:nvPr/>
          </p:nvGrpSpPr>
          <p:grpSpPr>
            <a:xfrm>
              <a:off x="5605329" y="2294380"/>
              <a:ext cx="1209979" cy="1231779"/>
              <a:chOff x="5020281" y="2007570"/>
              <a:chExt cx="1209979" cy="1231779"/>
            </a:xfrm>
          </p:grpSpPr>
          <p:sp>
            <p:nvSpPr>
              <p:cNvPr id="333" name="Oval 38"/>
              <p:cNvSpPr/>
              <p:nvPr/>
            </p:nvSpPr>
            <p:spPr bwMode="auto">
              <a:xfrm flipH="1">
                <a:off x="5368675" y="2734765"/>
                <a:ext cx="504584" cy="504584"/>
              </a:xfrm>
              <a:prstGeom prst="ellipse">
                <a:avLst/>
              </a:prstGeom>
              <a:gradFill rotWithShape="0">
                <a:gsLst>
                  <a:gs pos="0">
                    <a:srgbClr val="5C6A76"/>
                  </a:gs>
                  <a:gs pos="100000">
                    <a:srgbClr val="121517"/>
                  </a:gs>
                </a:gsLst>
                <a:lin ang="5400000" scaled="1"/>
              </a:gradFill>
              <a:ln w="19050" cap="flat">
                <a:gradFill>
                  <a:gsLst>
                    <a:gs pos="0">
                      <a:srgbClr val="0183B7">
                        <a:lumMod val="20000"/>
                        <a:lumOff val="80000"/>
                      </a:srgbClr>
                    </a:gs>
                    <a:gs pos="100000">
                      <a:srgbClr val="0183B7">
                        <a:lumMod val="20000"/>
                        <a:lumOff val="80000"/>
                        <a:alpha val="39000"/>
                      </a:srgbClr>
                    </a:gs>
                  </a:gsLst>
                  <a:lin ang="5400000" scaled="0"/>
                </a:gradFill>
                <a:round/>
                <a:headEnd type="none" w="med" len="med"/>
                <a:tailEnd type="none" w="med" len="med"/>
              </a:ln>
              <a:effectLst>
                <a:outerShdw blurRad="241300" algn="ctr" rotWithShape="0">
                  <a:sysClr val="windowText" lastClr="000000">
                    <a:alpha val="73000"/>
                  </a:sysClr>
                </a:outerShdw>
              </a:effec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4" name="TextBox 39"/>
              <p:cNvSpPr txBox="1"/>
              <p:nvPr/>
            </p:nvSpPr>
            <p:spPr>
              <a:xfrm>
                <a:off x="5020281" y="2007570"/>
                <a:ext cx="1209979" cy="615553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Arial"/>
                    <a:cs typeface="Arial Narrow"/>
                  </a:rPr>
                  <a:t>Unified Policy and Network Management</a:t>
                </a:r>
              </a:p>
            </p:txBody>
          </p:sp>
          <p:grpSp>
            <p:nvGrpSpPr>
              <p:cNvPr id="335" name="Group 17"/>
              <p:cNvGrpSpPr/>
              <p:nvPr/>
            </p:nvGrpSpPr>
            <p:grpSpPr>
              <a:xfrm>
                <a:off x="5625235" y="2948827"/>
                <a:ext cx="216120" cy="208813"/>
                <a:chOff x="9746748" y="2875293"/>
                <a:chExt cx="308531" cy="298100"/>
              </a:xfrm>
            </p:grpSpPr>
            <p:sp>
              <p:nvSpPr>
                <p:cNvPr id="361" name="Freeform 18"/>
                <p:cNvSpPr>
                  <a:spLocks noEditPoints="1"/>
                </p:cNvSpPr>
                <p:nvPr/>
              </p:nvSpPr>
              <p:spPr bwMode="auto">
                <a:xfrm>
                  <a:off x="9902918" y="2936338"/>
                  <a:ext cx="90905" cy="87755"/>
                </a:xfrm>
                <a:custGeom>
                  <a:avLst/>
                  <a:gdLst>
                    <a:gd name="T0" fmla="*/ 303 w 303"/>
                    <a:gd name="T1" fmla="*/ 303 h 303"/>
                    <a:gd name="T2" fmla="*/ 0 w 303"/>
                    <a:gd name="T3" fmla="*/ 303 h 303"/>
                    <a:gd name="T4" fmla="*/ 0 w 303"/>
                    <a:gd name="T5" fmla="*/ 0 h 303"/>
                    <a:gd name="T6" fmla="*/ 303 w 303"/>
                    <a:gd name="T7" fmla="*/ 0 h 303"/>
                    <a:gd name="T8" fmla="*/ 303 w 303"/>
                    <a:gd name="T9" fmla="*/ 303 h 303"/>
                    <a:gd name="T10" fmla="*/ 29 w 303"/>
                    <a:gd name="T11" fmla="*/ 274 h 303"/>
                    <a:gd name="T12" fmla="*/ 275 w 303"/>
                    <a:gd name="T13" fmla="*/ 274 h 303"/>
                    <a:gd name="T14" fmla="*/ 275 w 303"/>
                    <a:gd name="T15" fmla="*/ 28 h 303"/>
                    <a:gd name="T16" fmla="*/ 29 w 303"/>
                    <a:gd name="T17" fmla="*/ 28 h 303"/>
                    <a:gd name="T18" fmla="*/ 29 w 303"/>
                    <a:gd name="T19" fmla="*/ 274 h 3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3" h="303">
                      <a:moveTo>
                        <a:pt x="303" y="303"/>
                      </a:moveTo>
                      <a:lnTo>
                        <a:pt x="0" y="303"/>
                      </a:lnTo>
                      <a:lnTo>
                        <a:pt x="0" y="0"/>
                      </a:lnTo>
                      <a:lnTo>
                        <a:pt x="303" y="0"/>
                      </a:lnTo>
                      <a:lnTo>
                        <a:pt x="303" y="303"/>
                      </a:lnTo>
                      <a:close/>
                      <a:moveTo>
                        <a:pt x="29" y="274"/>
                      </a:moveTo>
                      <a:lnTo>
                        <a:pt x="275" y="274"/>
                      </a:lnTo>
                      <a:lnTo>
                        <a:pt x="275" y="28"/>
                      </a:lnTo>
                      <a:lnTo>
                        <a:pt x="29" y="28"/>
                      </a:lnTo>
                      <a:lnTo>
                        <a:pt x="29" y="2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62" name="Freeform 6"/>
                <p:cNvSpPr>
                  <a:spLocks noEditPoints="1"/>
                </p:cNvSpPr>
                <p:nvPr/>
              </p:nvSpPr>
              <p:spPr bwMode="auto">
                <a:xfrm>
                  <a:off x="9746748" y="2875293"/>
                  <a:ext cx="308531" cy="298100"/>
                </a:xfrm>
                <a:custGeom>
                  <a:avLst/>
                  <a:gdLst>
                    <a:gd name="T0" fmla="*/ 319 w 489"/>
                    <a:gd name="T1" fmla="*/ 0 h 489"/>
                    <a:gd name="T2" fmla="*/ 148 w 489"/>
                    <a:gd name="T3" fmla="*/ 170 h 489"/>
                    <a:gd name="T4" fmla="*/ 319 w 489"/>
                    <a:gd name="T5" fmla="*/ 340 h 489"/>
                    <a:gd name="T6" fmla="*/ 489 w 489"/>
                    <a:gd name="T7" fmla="*/ 170 h 489"/>
                    <a:gd name="T8" fmla="*/ 319 w 489"/>
                    <a:gd name="T9" fmla="*/ 0 h 489"/>
                    <a:gd name="T10" fmla="*/ 319 w 489"/>
                    <a:gd name="T11" fmla="*/ 299 h 489"/>
                    <a:gd name="T12" fmla="*/ 190 w 489"/>
                    <a:gd name="T13" fmla="*/ 170 h 489"/>
                    <a:gd name="T14" fmla="*/ 319 w 489"/>
                    <a:gd name="T15" fmla="*/ 41 h 489"/>
                    <a:gd name="T16" fmla="*/ 448 w 489"/>
                    <a:gd name="T17" fmla="*/ 170 h 489"/>
                    <a:gd name="T18" fmla="*/ 319 w 489"/>
                    <a:gd name="T19" fmla="*/ 299 h 489"/>
                    <a:gd name="T20" fmla="*/ 102 w 489"/>
                    <a:gd name="T21" fmla="*/ 322 h 489"/>
                    <a:gd name="T22" fmla="*/ 18 w 489"/>
                    <a:gd name="T23" fmla="*/ 407 h 489"/>
                    <a:gd name="T24" fmla="*/ 18 w 489"/>
                    <a:gd name="T25" fmla="*/ 471 h 489"/>
                    <a:gd name="T26" fmla="*/ 82 w 489"/>
                    <a:gd name="T27" fmla="*/ 471 h 489"/>
                    <a:gd name="T28" fmla="*/ 167 w 489"/>
                    <a:gd name="T29" fmla="*/ 387 h 489"/>
                    <a:gd name="T30" fmla="*/ 167 w 489"/>
                    <a:gd name="T31" fmla="*/ 322 h 489"/>
                    <a:gd name="T32" fmla="*/ 102 w 489"/>
                    <a:gd name="T33" fmla="*/ 322 h 4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9" h="489">
                      <a:moveTo>
                        <a:pt x="319" y="0"/>
                      </a:moveTo>
                      <a:cubicBezTo>
                        <a:pt x="225" y="0"/>
                        <a:pt x="148" y="76"/>
                        <a:pt x="148" y="170"/>
                      </a:cubicBezTo>
                      <a:cubicBezTo>
                        <a:pt x="148" y="264"/>
                        <a:pt x="225" y="340"/>
                        <a:pt x="319" y="340"/>
                      </a:cubicBezTo>
                      <a:cubicBezTo>
                        <a:pt x="413" y="340"/>
                        <a:pt x="489" y="264"/>
                        <a:pt x="489" y="170"/>
                      </a:cubicBezTo>
                      <a:cubicBezTo>
                        <a:pt x="489" y="76"/>
                        <a:pt x="413" y="0"/>
                        <a:pt x="319" y="0"/>
                      </a:cubicBezTo>
                      <a:close/>
                      <a:moveTo>
                        <a:pt x="319" y="299"/>
                      </a:moveTo>
                      <a:cubicBezTo>
                        <a:pt x="248" y="299"/>
                        <a:pt x="190" y="241"/>
                        <a:pt x="190" y="170"/>
                      </a:cubicBezTo>
                      <a:cubicBezTo>
                        <a:pt x="190" y="99"/>
                        <a:pt x="248" y="41"/>
                        <a:pt x="319" y="41"/>
                      </a:cubicBezTo>
                      <a:cubicBezTo>
                        <a:pt x="390" y="41"/>
                        <a:pt x="448" y="99"/>
                        <a:pt x="448" y="170"/>
                      </a:cubicBezTo>
                      <a:cubicBezTo>
                        <a:pt x="448" y="241"/>
                        <a:pt x="390" y="299"/>
                        <a:pt x="319" y="299"/>
                      </a:cubicBezTo>
                      <a:close/>
                      <a:moveTo>
                        <a:pt x="102" y="322"/>
                      </a:moveTo>
                      <a:cubicBezTo>
                        <a:pt x="18" y="407"/>
                        <a:pt x="18" y="407"/>
                        <a:pt x="18" y="407"/>
                      </a:cubicBezTo>
                      <a:cubicBezTo>
                        <a:pt x="0" y="424"/>
                        <a:pt x="0" y="453"/>
                        <a:pt x="18" y="471"/>
                      </a:cubicBezTo>
                      <a:cubicBezTo>
                        <a:pt x="36" y="489"/>
                        <a:pt x="64" y="489"/>
                        <a:pt x="82" y="471"/>
                      </a:cubicBezTo>
                      <a:cubicBezTo>
                        <a:pt x="167" y="387"/>
                        <a:pt x="167" y="387"/>
                        <a:pt x="167" y="387"/>
                      </a:cubicBezTo>
                      <a:cubicBezTo>
                        <a:pt x="184" y="369"/>
                        <a:pt x="184" y="340"/>
                        <a:pt x="167" y="322"/>
                      </a:cubicBezTo>
                      <a:cubicBezTo>
                        <a:pt x="149" y="305"/>
                        <a:pt x="120" y="305"/>
                        <a:pt x="102" y="3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  <p:grpSp>
            <p:nvGrpSpPr>
              <p:cNvPr id="336" name="Group 63"/>
              <p:cNvGrpSpPr/>
              <p:nvPr/>
            </p:nvGrpSpPr>
            <p:grpSpPr>
              <a:xfrm>
                <a:off x="5443691" y="2810490"/>
                <a:ext cx="192543" cy="269926"/>
                <a:chOff x="543004" y="6860135"/>
                <a:chExt cx="382845" cy="548004"/>
              </a:xfrm>
              <a:solidFill>
                <a:srgbClr val="FFFFFF"/>
              </a:solidFill>
              <a:effectLst/>
            </p:grpSpPr>
            <p:sp>
              <p:nvSpPr>
                <p:cNvPr id="337" name="Freeform 75"/>
                <p:cNvSpPr>
                  <a:spLocks/>
                </p:cNvSpPr>
                <p:nvPr/>
              </p:nvSpPr>
              <p:spPr bwMode="auto">
                <a:xfrm>
                  <a:off x="710655" y="6868471"/>
                  <a:ext cx="41705" cy="19184"/>
                </a:xfrm>
                <a:custGeom>
                  <a:avLst/>
                  <a:gdLst>
                    <a:gd name="T0" fmla="*/ 6 w 21"/>
                    <a:gd name="T1" fmla="*/ 0 h 10"/>
                    <a:gd name="T2" fmla="*/ 13 w 21"/>
                    <a:gd name="T3" fmla="*/ 0 h 10"/>
                    <a:gd name="T4" fmla="*/ 0 w 21"/>
                    <a:gd name="T5" fmla="*/ 4 h 10"/>
                    <a:gd name="T6" fmla="*/ 6 w 21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0">
                      <a:moveTo>
                        <a:pt x="6" y="0"/>
                      </a:moveTo>
                      <a:cubicBezTo>
                        <a:pt x="8" y="0"/>
                        <a:pt x="10" y="0"/>
                        <a:pt x="13" y="0"/>
                      </a:cubicBezTo>
                      <a:cubicBezTo>
                        <a:pt x="21" y="6"/>
                        <a:pt x="2" y="10"/>
                        <a:pt x="0" y="4"/>
                      </a:cubicBezTo>
                      <a:cubicBezTo>
                        <a:pt x="0" y="1"/>
                        <a:pt x="4" y="2"/>
                        <a:pt x="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63500" sx="102000" sy="102000" algn="ctr" rotWithShape="0">
                    <a:srgbClr val="702D89">
                      <a:alpha val="60000"/>
                    </a:srgbClr>
                  </a:outerShdw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38" name="Freeform 76"/>
                <p:cNvSpPr>
                  <a:spLocks/>
                </p:cNvSpPr>
                <p:nvPr/>
              </p:nvSpPr>
              <p:spPr bwMode="auto">
                <a:xfrm>
                  <a:off x="651436" y="6860135"/>
                  <a:ext cx="196010" cy="75067"/>
                </a:xfrm>
                <a:custGeom>
                  <a:avLst/>
                  <a:gdLst>
                    <a:gd name="T0" fmla="*/ 67 w 99"/>
                    <a:gd name="T1" fmla="*/ 14 h 38"/>
                    <a:gd name="T2" fmla="*/ 55 w 99"/>
                    <a:gd name="T3" fmla="*/ 15 h 38"/>
                    <a:gd name="T4" fmla="*/ 81 w 99"/>
                    <a:gd name="T5" fmla="*/ 23 h 38"/>
                    <a:gd name="T6" fmla="*/ 99 w 99"/>
                    <a:gd name="T7" fmla="*/ 38 h 38"/>
                    <a:gd name="T8" fmla="*/ 77 w 99"/>
                    <a:gd name="T9" fmla="*/ 28 h 38"/>
                    <a:gd name="T10" fmla="*/ 36 w 99"/>
                    <a:gd name="T11" fmla="*/ 23 h 38"/>
                    <a:gd name="T12" fmla="*/ 22 w 99"/>
                    <a:gd name="T13" fmla="*/ 20 h 38"/>
                    <a:gd name="T14" fmla="*/ 0 w 99"/>
                    <a:gd name="T15" fmla="*/ 24 h 38"/>
                    <a:gd name="T16" fmla="*/ 40 w 99"/>
                    <a:gd name="T17" fmla="*/ 13 h 38"/>
                    <a:gd name="T18" fmla="*/ 67 w 99"/>
                    <a:gd name="T19" fmla="*/ 14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9" h="38">
                      <a:moveTo>
                        <a:pt x="67" y="14"/>
                      </a:moveTo>
                      <a:cubicBezTo>
                        <a:pt x="62" y="14"/>
                        <a:pt x="59" y="12"/>
                        <a:pt x="55" y="15"/>
                      </a:cubicBezTo>
                      <a:cubicBezTo>
                        <a:pt x="62" y="19"/>
                        <a:pt x="72" y="19"/>
                        <a:pt x="81" y="23"/>
                      </a:cubicBezTo>
                      <a:cubicBezTo>
                        <a:pt x="88" y="26"/>
                        <a:pt x="98" y="28"/>
                        <a:pt x="99" y="38"/>
                      </a:cubicBezTo>
                      <a:cubicBezTo>
                        <a:pt x="91" y="36"/>
                        <a:pt x="85" y="31"/>
                        <a:pt x="77" y="28"/>
                      </a:cubicBezTo>
                      <a:cubicBezTo>
                        <a:pt x="64" y="24"/>
                        <a:pt x="53" y="25"/>
                        <a:pt x="36" y="23"/>
                      </a:cubicBezTo>
                      <a:cubicBezTo>
                        <a:pt x="31" y="23"/>
                        <a:pt x="27" y="20"/>
                        <a:pt x="22" y="20"/>
                      </a:cubicBezTo>
                      <a:cubicBezTo>
                        <a:pt x="14" y="21"/>
                        <a:pt x="7" y="28"/>
                        <a:pt x="0" y="24"/>
                      </a:cubicBezTo>
                      <a:cubicBezTo>
                        <a:pt x="3" y="9"/>
                        <a:pt x="25" y="15"/>
                        <a:pt x="40" y="13"/>
                      </a:cubicBezTo>
                      <a:cubicBezTo>
                        <a:pt x="49" y="12"/>
                        <a:pt x="64" y="0"/>
                        <a:pt x="67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39" name="Freeform 77"/>
                <p:cNvSpPr>
                  <a:spLocks/>
                </p:cNvSpPr>
                <p:nvPr/>
              </p:nvSpPr>
              <p:spPr bwMode="auto">
                <a:xfrm>
                  <a:off x="794063" y="6877650"/>
                  <a:ext cx="29192" cy="25855"/>
                </a:xfrm>
                <a:custGeom>
                  <a:avLst/>
                  <a:gdLst>
                    <a:gd name="T0" fmla="*/ 14 w 15"/>
                    <a:gd name="T1" fmla="*/ 12 h 13"/>
                    <a:gd name="T2" fmla="*/ 0 w 15"/>
                    <a:gd name="T3" fmla="*/ 7 h 13"/>
                    <a:gd name="T4" fmla="*/ 14 w 15"/>
                    <a:gd name="T5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" h="13">
                      <a:moveTo>
                        <a:pt x="14" y="12"/>
                      </a:moveTo>
                      <a:cubicBezTo>
                        <a:pt x="9" y="13"/>
                        <a:pt x="3" y="10"/>
                        <a:pt x="0" y="7"/>
                      </a:cubicBezTo>
                      <a:cubicBezTo>
                        <a:pt x="1" y="0"/>
                        <a:pt x="15" y="5"/>
                        <a:pt x="14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40" name="Freeform 78"/>
                <p:cNvSpPr>
                  <a:spLocks/>
                </p:cNvSpPr>
                <p:nvPr/>
              </p:nvSpPr>
              <p:spPr bwMode="auto">
                <a:xfrm>
                  <a:off x="586377" y="6905174"/>
                  <a:ext cx="321957" cy="154304"/>
                </a:xfrm>
                <a:custGeom>
                  <a:avLst/>
                  <a:gdLst>
                    <a:gd name="T0" fmla="*/ 160 w 163"/>
                    <a:gd name="T1" fmla="*/ 78 h 78"/>
                    <a:gd name="T2" fmla="*/ 149 w 163"/>
                    <a:gd name="T3" fmla="*/ 60 h 78"/>
                    <a:gd name="T4" fmla="*/ 136 w 163"/>
                    <a:gd name="T5" fmla="*/ 45 h 78"/>
                    <a:gd name="T6" fmla="*/ 134 w 163"/>
                    <a:gd name="T7" fmla="*/ 33 h 78"/>
                    <a:gd name="T8" fmla="*/ 88 w 163"/>
                    <a:gd name="T9" fmla="*/ 12 h 78"/>
                    <a:gd name="T10" fmla="*/ 53 w 163"/>
                    <a:gd name="T11" fmla="*/ 8 h 78"/>
                    <a:gd name="T12" fmla="*/ 86 w 163"/>
                    <a:gd name="T13" fmla="*/ 15 h 78"/>
                    <a:gd name="T14" fmla="*/ 130 w 163"/>
                    <a:gd name="T15" fmla="*/ 40 h 78"/>
                    <a:gd name="T16" fmla="*/ 85 w 163"/>
                    <a:gd name="T17" fmla="*/ 22 h 78"/>
                    <a:gd name="T18" fmla="*/ 65 w 163"/>
                    <a:gd name="T19" fmla="*/ 22 h 78"/>
                    <a:gd name="T20" fmla="*/ 49 w 163"/>
                    <a:gd name="T21" fmla="*/ 17 h 78"/>
                    <a:gd name="T22" fmla="*/ 1 w 163"/>
                    <a:gd name="T23" fmla="*/ 39 h 78"/>
                    <a:gd name="T24" fmla="*/ 18 w 163"/>
                    <a:gd name="T25" fmla="*/ 24 h 78"/>
                    <a:gd name="T26" fmla="*/ 45 w 163"/>
                    <a:gd name="T27" fmla="*/ 5 h 78"/>
                    <a:gd name="T28" fmla="*/ 69 w 163"/>
                    <a:gd name="T29" fmla="*/ 5 h 78"/>
                    <a:gd name="T30" fmla="*/ 90 w 163"/>
                    <a:gd name="T31" fmla="*/ 5 h 78"/>
                    <a:gd name="T32" fmla="*/ 140 w 163"/>
                    <a:gd name="T33" fmla="*/ 27 h 78"/>
                    <a:gd name="T34" fmla="*/ 144 w 163"/>
                    <a:gd name="T35" fmla="*/ 41 h 78"/>
                    <a:gd name="T36" fmla="*/ 152 w 163"/>
                    <a:gd name="T37" fmla="*/ 50 h 78"/>
                    <a:gd name="T38" fmla="*/ 160 w 163"/>
                    <a:gd name="T39" fmla="*/ 78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63" h="78">
                      <a:moveTo>
                        <a:pt x="160" y="78"/>
                      </a:moveTo>
                      <a:cubicBezTo>
                        <a:pt x="155" y="73"/>
                        <a:pt x="153" y="67"/>
                        <a:pt x="149" y="60"/>
                      </a:cubicBezTo>
                      <a:cubicBezTo>
                        <a:pt x="145" y="55"/>
                        <a:pt x="138" y="50"/>
                        <a:pt x="136" y="45"/>
                      </a:cubicBezTo>
                      <a:cubicBezTo>
                        <a:pt x="135" y="41"/>
                        <a:pt x="136" y="37"/>
                        <a:pt x="134" y="33"/>
                      </a:cubicBezTo>
                      <a:cubicBezTo>
                        <a:pt x="129" y="22"/>
                        <a:pt x="105" y="13"/>
                        <a:pt x="88" y="12"/>
                      </a:cubicBezTo>
                      <a:cubicBezTo>
                        <a:pt x="74" y="11"/>
                        <a:pt x="65" y="11"/>
                        <a:pt x="53" y="8"/>
                      </a:cubicBezTo>
                      <a:cubicBezTo>
                        <a:pt x="58" y="17"/>
                        <a:pt x="73" y="15"/>
                        <a:pt x="86" y="15"/>
                      </a:cubicBezTo>
                      <a:cubicBezTo>
                        <a:pt x="106" y="17"/>
                        <a:pt x="128" y="24"/>
                        <a:pt x="130" y="40"/>
                      </a:cubicBezTo>
                      <a:cubicBezTo>
                        <a:pt x="116" y="33"/>
                        <a:pt x="103" y="23"/>
                        <a:pt x="85" y="22"/>
                      </a:cubicBezTo>
                      <a:cubicBezTo>
                        <a:pt x="78" y="21"/>
                        <a:pt x="72" y="23"/>
                        <a:pt x="65" y="22"/>
                      </a:cubicBezTo>
                      <a:cubicBezTo>
                        <a:pt x="60" y="21"/>
                        <a:pt x="55" y="17"/>
                        <a:pt x="49" y="17"/>
                      </a:cubicBezTo>
                      <a:cubicBezTo>
                        <a:pt x="30" y="15"/>
                        <a:pt x="20" y="39"/>
                        <a:pt x="1" y="39"/>
                      </a:cubicBezTo>
                      <a:cubicBezTo>
                        <a:pt x="0" y="30"/>
                        <a:pt x="12" y="28"/>
                        <a:pt x="18" y="24"/>
                      </a:cubicBezTo>
                      <a:cubicBezTo>
                        <a:pt x="26" y="19"/>
                        <a:pt x="36" y="10"/>
                        <a:pt x="45" y="5"/>
                      </a:cubicBezTo>
                      <a:cubicBezTo>
                        <a:pt x="52" y="0"/>
                        <a:pt x="61" y="3"/>
                        <a:pt x="69" y="5"/>
                      </a:cubicBezTo>
                      <a:cubicBezTo>
                        <a:pt x="76" y="6"/>
                        <a:pt x="83" y="5"/>
                        <a:pt x="90" y="5"/>
                      </a:cubicBezTo>
                      <a:cubicBezTo>
                        <a:pt x="106" y="6"/>
                        <a:pt x="132" y="16"/>
                        <a:pt x="140" y="27"/>
                      </a:cubicBezTo>
                      <a:cubicBezTo>
                        <a:pt x="143" y="31"/>
                        <a:pt x="142" y="36"/>
                        <a:pt x="144" y="41"/>
                      </a:cubicBezTo>
                      <a:cubicBezTo>
                        <a:pt x="145" y="45"/>
                        <a:pt x="149" y="46"/>
                        <a:pt x="152" y="50"/>
                      </a:cubicBezTo>
                      <a:cubicBezTo>
                        <a:pt x="158" y="57"/>
                        <a:pt x="163" y="67"/>
                        <a:pt x="160" y="7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41" name="Freeform 79"/>
                <p:cNvSpPr>
                  <a:spLocks/>
                </p:cNvSpPr>
                <p:nvPr/>
              </p:nvSpPr>
              <p:spPr bwMode="auto">
                <a:xfrm>
                  <a:off x="612232" y="6913515"/>
                  <a:ext cx="37535" cy="29192"/>
                </a:xfrm>
                <a:custGeom>
                  <a:avLst/>
                  <a:gdLst>
                    <a:gd name="T0" fmla="*/ 19 w 19"/>
                    <a:gd name="T1" fmla="*/ 2 h 15"/>
                    <a:gd name="T2" fmla="*/ 0 w 19"/>
                    <a:gd name="T3" fmla="*/ 15 h 15"/>
                    <a:gd name="T4" fmla="*/ 19 w 19"/>
                    <a:gd name="T5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" h="15">
                      <a:moveTo>
                        <a:pt x="19" y="2"/>
                      </a:moveTo>
                      <a:cubicBezTo>
                        <a:pt x="16" y="10"/>
                        <a:pt x="7" y="14"/>
                        <a:pt x="0" y="15"/>
                      </a:cubicBezTo>
                      <a:cubicBezTo>
                        <a:pt x="2" y="7"/>
                        <a:pt x="9" y="0"/>
                        <a:pt x="19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63500" sx="102000" sy="102000" algn="ctr" rotWithShape="0">
                    <a:srgbClr val="702D89">
                      <a:alpha val="60000"/>
                    </a:srgbClr>
                  </a:outerShdw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42" name="Freeform 80"/>
                <p:cNvSpPr>
                  <a:spLocks/>
                </p:cNvSpPr>
                <p:nvPr/>
              </p:nvSpPr>
              <p:spPr bwMode="auto">
                <a:xfrm>
                  <a:off x="555515" y="6939372"/>
                  <a:ext cx="137624" cy="127615"/>
                </a:xfrm>
                <a:custGeom>
                  <a:avLst/>
                  <a:gdLst>
                    <a:gd name="T0" fmla="*/ 70 w 70"/>
                    <a:gd name="T1" fmla="*/ 6 h 65"/>
                    <a:gd name="T2" fmla="*/ 40 w 70"/>
                    <a:gd name="T3" fmla="*/ 26 h 65"/>
                    <a:gd name="T4" fmla="*/ 35 w 70"/>
                    <a:gd name="T5" fmla="*/ 36 h 65"/>
                    <a:gd name="T6" fmla="*/ 17 w 70"/>
                    <a:gd name="T7" fmla="*/ 49 h 65"/>
                    <a:gd name="T8" fmla="*/ 2 w 70"/>
                    <a:gd name="T9" fmla="*/ 65 h 65"/>
                    <a:gd name="T10" fmla="*/ 16 w 70"/>
                    <a:gd name="T11" fmla="*/ 41 h 65"/>
                    <a:gd name="T12" fmla="*/ 29 w 70"/>
                    <a:gd name="T13" fmla="*/ 33 h 65"/>
                    <a:gd name="T14" fmla="*/ 37 w 70"/>
                    <a:gd name="T15" fmla="*/ 18 h 65"/>
                    <a:gd name="T16" fmla="*/ 70 w 70"/>
                    <a:gd name="T17" fmla="*/ 6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0" h="65">
                      <a:moveTo>
                        <a:pt x="70" y="6"/>
                      </a:moveTo>
                      <a:cubicBezTo>
                        <a:pt x="59" y="13"/>
                        <a:pt x="47" y="16"/>
                        <a:pt x="40" y="26"/>
                      </a:cubicBezTo>
                      <a:cubicBezTo>
                        <a:pt x="37" y="29"/>
                        <a:pt x="37" y="33"/>
                        <a:pt x="35" y="36"/>
                      </a:cubicBezTo>
                      <a:cubicBezTo>
                        <a:pt x="30" y="41"/>
                        <a:pt x="23" y="44"/>
                        <a:pt x="17" y="49"/>
                      </a:cubicBezTo>
                      <a:cubicBezTo>
                        <a:pt x="12" y="55"/>
                        <a:pt x="9" y="62"/>
                        <a:pt x="2" y="65"/>
                      </a:cubicBezTo>
                      <a:cubicBezTo>
                        <a:pt x="0" y="55"/>
                        <a:pt x="9" y="48"/>
                        <a:pt x="16" y="41"/>
                      </a:cubicBezTo>
                      <a:cubicBezTo>
                        <a:pt x="20" y="38"/>
                        <a:pt x="26" y="36"/>
                        <a:pt x="29" y="33"/>
                      </a:cubicBezTo>
                      <a:cubicBezTo>
                        <a:pt x="32" y="29"/>
                        <a:pt x="34" y="23"/>
                        <a:pt x="37" y="18"/>
                      </a:cubicBezTo>
                      <a:cubicBezTo>
                        <a:pt x="44" y="11"/>
                        <a:pt x="62" y="0"/>
                        <a:pt x="70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43" name="Freeform 81"/>
                <p:cNvSpPr>
                  <a:spLocks/>
                </p:cNvSpPr>
                <p:nvPr/>
              </p:nvSpPr>
              <p:spPr bwMode="auto">
                <a:xfrm>
                  <a:off x="638089" y="6951050"/>
                  <a:ext cx="287760" cy="281919"/>
                </a:xfrm>
                <a:custGeom>
                  <a:avLst/>
                  <a:gdLst>
                    <a:gd name="T0" fmla="*/ 146 w 146"/>
                    <a:gd name="T1" fmla="*/ 107 h 143"/>
                    <a:gd name="T2" fmla="*/ 146 w 146"/>
                    <a:gd name="T3" fmla="*/ 122 h 143"/>
                    <a:gd name="T4" fmla="*/ 137 w 146"/>
                    <a:gd name="T5" fmla="*/ 143 h 143"/>
                    <a:gd name="T6" fmla="*/ 139 w 146"/>
                    <a:gd name="T7" fmla="*/ 105 h 143"/>
                    <a:gd name="T8" fmla="*/ 104 w 146"/>
                    <a:gd name="T9" fmla="*/ 32 h 143"/>
                    <a:gd name="T10" fmla="*/ 18 w 146"/>
                    <a:gd name="T11" fmla="*/ 16 h 143"/>
                    <a:gd name="T12" fmla="*/ 0 w 146"/>
                    <a:gd name="T13" fmla="*/ 27 h 143"/>
                    <a:gd name="T14" fmla="*/ 20 w 146"/>
                    <a:gd name="T15" fmla="*/ 8 h 143"/>
                    <a:gd name="T16" fmla="*/ 66 w 146"/>
                    <a:gd name="T17" fmla="*/ 3 h 143"/>
                    <a:gd name="T18" fmla="*/ 146 w 146"/>
                    <a:gd name="T19" fmla="*/ 107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6" h="143">
                      <a:moveTo>
                        <a:pt x="146" y="107"/>
                      </a:moveTo>
                      <a:cubicBezTo>
                        <a:pt x="146" y="112"/>
                        <a:pt x="146" y="117"/>
                        <a:pt x="146" y="122"/>
                      </a:cubicBezTo>
                      <a:cubicBezTo>
                        <a:pt x="143" y="129"/>
                        <a:pt x="144" y="140"/>
                        <a:pt x="137" y="143"/>
                      </a:cubicBezTo>
                      <a:cubicBezTo>
                        <a:pt x="136" y="130"/>
                        <a:pt x="140" y="118"/>
                        <a:pt x="139" y="105"/>
                      </a:cubicBezTo>
                      <a:cubicBezTo>
                        <a:pt x="137" y="78"/>
                        <a:pt x="118" y="47"/>
                        <a:pt x="104" y="32"/>
                      </a:cubicBezTo>
                      <a:cubicBezTo>
                        <a:pt x="86" y="14"/>
                        <a:pt x="48" y="0"/>
                        <a:pt x="18" y="16"/>
                      </a:cubicBezTo>
                      <a:cubicBezTo>
                        <a:pt x="12" y="20"/>
                        <a:pt x="9" y="28"/>
                        <a:pt x="0" y="27"/>
                      </a:cubicBezTo>
                      <a:cubicBezTo>
                        <a:pt x="3" y="18"/>
                        <a:pt x="12" y="12"/>
                        <a:pt x="20" y="8"/>
                      </a:cubicBezTo>
                      <a:cubicBezTo>
                        <a:pt x="33" y="3"/>
                        <a:pt x="51" y="0"/>
                        <a:pt x="66" y="3"/>
                      </a:cubicBezTo>
                      <a:cubicBezTo>
                        <a:pt x="111" y="14"/>
                        <a:pt x="140" y="58"/>
                        <a:pt x="146" y="1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44" name="Freeform 82"/>
                <p:cNvSpPr>
                  <a:spLocks/>
                </p:cNvSpPr>
                <p:nvPr/>
              </p:nvSpPr>
              <p:spPr bwMode="auto">
                <a:xfrm>
                  <a:off x="543004" y="6976073"/>
                  <a:ext cx="361159" cy="244385"/>
                </a:xfrm>
                <a:custGeom>
                  <a:avLst/>
                  <a:gdLst>
                    <a:gd name="T0" fmla="*/ 0 w 183"/>
                    <a:gd name="T1" fmla="*/ 84 h 124"/>
                    <a:gd name="T2" fmla="*/ 0 w 183"/>
                    <a:gd name="T3" fmla="*/ 78 h 124"/>
                    <a:gd name="T4" fmla="*/ 40 w 183"/>
                    <a:gd name="T5" fmla="*/ 24 h 124"/>
                    <a:gd name="T6" fmla="*/ 53 w 183"/>
                    <a:gd name="T7" fmla="*/ 19 h 124"/>
                    <a:gd name="T8" fmla="*/ 68 w 183"/>
                    <a:gd name="T9" fmla="*/ 8 h 124"/>
                    <a:gd name="T10" fmla="*/ 105 w 183"/>
                    <a:gd name="T11" fmla="*/ 0 h 124"/>
                    <a:gd name="T12" fmla="*/ 151 w 183"/>
                    <a:gd name="T13" fmla="*/ 26 h 124"/>
                    <a:gd name="T14" fmla="*/ 181 w 183"/>
                    <a:gd name="T15" fmla="*/ 99 h 124"/>
                    <a:gd name="T16" fmla="*/ 175 w 183"/>
                    <a:gd name="T17" fmla="*/ 124 h 124"/>
                    <a:gd name="T18" fmla="*/ 173 w 183"/>
                    <a:gd name="T19" fmla="*/ 97 h 124"/>
                    <a:gd name="T20" fmla="*/ 147 w 183"/>
                    <a:gd name="T21" fmla="*/ 34 h 124"/>
                    <a:gd name="T22" fmla="*/ 74 w 183"/>
                    <a:gd name="T23" fmla="*/ 13 h 124"/>
                    <a:gd name="T24" fmla="*/ 55 w 183"/>
                    <a:gd name="T25" fmla="*/ 27 h 124"/>
                    <a:gd name="T26" fmla="*/ 42 w 183"/>
                    <a:gd name="T27" fmla="*/ 31 h 124"/>
                    <a:gd name="T28" fmla="*/ 12 w 183"/>
                    <a:gd name="T29" fmla="*/ 67 h 124"/>
                    <a:gd name="T30" fmla="*/ 0 w 183"/>
                    <a:gd name="T31" fmla="*/ 84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83" h="124">
                      <a:moveTo>
                        <a:pt x="0" y="84"/>
                      </a:moveTo>
                      <a:cubicBezTo>
                        <a:pt x="0" y="82"/>
                        <a:pt x="0" y="80"/>
                        <a:pt x="0" y="78"/>
                      </a:cubicBezTo>
                      <a:cubicBezTo>
                        <a:pt x="6" y="57"/>
                        <a:pt x="22" y="32"/>
                        <a:pt x="40" y="24"/>
                      </a:cubicBezTo>
                      <a:cubicBezTo>
                        <a:pt x="44" y="21"/>
                        <a:pt x="49" y="21"/>
                        <a:pt x="53" y="19"/>
                      </a:cubicBezTo>
                      <a:cubicBezTo>
                        <a:pt x="59" y="15"/>
                        <a:pt x="64" y="10"/>
                        <a:pt x="68" y="8"/>
                      </a:cubicBezTo>
                      <a:cubicBezTo>
                        <a:pt x="77" y="2"/>
                        <a:pt x="89" y="0"/>
                        <a:pt x="105" y="0"/>
                      </a:cubicBezTo>
                      <a:cubicBezTo>
                        <a:pt x="124" y="1"/>
                        <a:pt x="141" y="14"/>
                        <a:pt x="151" y="26"/>
                      </a:cubicBezTo>
                      <a:cubicBezTo>
                        <a:pt x="167" y="44"/>
                        <a:pt x="181" y="70"/>
                        <a:pt x="181" y="99"/>
                      </a:cubicBezTo>
                      <a:cubicBezTo>
                        <a:pt x="181" y="108"/>
                        <a:pt x="183" y="118"/>
                        <a:pt x="175" y="124"/>
                      </a:cubicBezTo>
                      <a:cubicBezTo>
                        <a:pt x="171" y="114"/>
                        <a:pt x="174" y="105"/>
                        <a:pt x="173" y="97"/>
                      </a:cubicBezTo>
                      <a:cubicBezTo>
                        <a:pt x="172" y="71"/>
                        <a:pt x="159" y="49"/>
                        <a:pt x="147" y="34"/>
                      </a:cubicBezTo>
                      <a:cubicBezTo>
                        <a:pt x="133" y="16"/>
                        <a:pt x="102" y="0"/>
                        <a:pt x="74" y="13"/>
                      </a:cubicBezTo>
                      <a:cubicBezTo>
                        <a:pt x="67" y="17"/>
                        <a:pt x="62" y="24"/>
                        <a:pt x="55" y="27"/>
                      </a:cubicBezTo>
                      <a:cubicBezTo>
                        <a:pt x="51" y="29"/>
                        <a:pt x="46" y="29"/>
                        <a:pt x="42" y="31"/>
                      </a:cubicBezTo>
                      <a:cubicBezTo>
                        <a:pt x="28" y="37"/>
                        <a:pt x="18" y="54"/>
                        <a:pt x="12" y="67"/>
                      </a:cubicBezTo>
                      <a:cubicBezTo>
                        <a:pt x="9" y="73"/>
                        <a:pt x="6" y="87"/>
                        <a:pt x="0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45" name="Freeform 83"/>
                <p:cNvSpPr>
                  <a:spLocks/>
                </p:cNvSpPr>
                <p:nvPr/>
              </p:nvSpPr>
              <p:spPr bwMode="auto">
                <a:xfrm>
                  <a:off x="574699" y="6984418"/>
                  <a:ext cx="37535" cy="35031"/>
                </a:xfrm>
                <a:custGeom>
                  <a:avLst/>
                  <a:gdLst>
                    <a:gd name="T0" fmla="*/ 19 w 19"/>
                    <a:gd name="T1" fmla="*/ 0 h 18"/>
                    <a:gd name="T2" fmla="*/ 0 w 19"/>
                    <a:gd name="T3" fmla="*/ 18 h 18"/>
                    <a:gd name="T4" fmla="*/ 19 w 19"/>
                    <a:gd name="T5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" h="18">
                      <a:moveTo>
                        <a:pt x="19" y="0"/>
                      </a:moveTo>
                      <a:cubicBezTo>
                        <a:pt x="17" y="11"/>
                        <a:pt x="8" y="14"/>
                        <a:pt x="0" y="18"/>
                      </a:cubicBezTo>
                      <a:cubicBezTo>
                        <a:pt x="0" y="8"/>
                        <a:pt x="9" y="2"/>
                        <a:pt x="1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46" name="Freeform 84"/>
                <p:cNvSpPr>
                  <a:spLocks/>
                </p:cNvSpPr>
                <p:nvPr/>
              </p:nvSpPr>
              <p:spPr bwMode="auto">
                <a:xfrm>
                  <a:off x="549677" y="7000264"/>
                  <a:ext cx="293599" cy="374502"/>
                </a:xfrm>
                <a:custGeom>
                  <a:avLst/>
                  <a:gdLst>
                    <a:gd name="T0" fmla="*/ 69 w 149"/>
                    <a:gd name="T1" fmla="*/ 19 h 190"/>
                    <a:gd name="T2" fmla="*/ 84 w 149"/>
                    <a:gd name="T3" fmla="*/ 16 h 190"/>
                    <a:gd name="T4" fmla="*/ 149 w 149"/>
                    <a:gd name="T5" fmla="*/ 72 h 190"/>
                    <a:gd name="T6" fmla="*/ 148 w 149"/>
                    <a:gd name="T7" fmla="*/ 77 h 190"/>
                    <a:gd name="T8" fmla="*/ 124 w 149"/>
                    <a:gd name="T9" fmla="*/ 156 h 190"/>
                    <a:gd name="T10" fmla="*/ 97 w 149"/>
                    <a:gd name="T11" fmla="*/ 169 h 190"/>
                    <a:gd name="T12" fmla="*/ 77 w 149"/>
                    <a:gd name="T13" fmla="*/ 180 h 190"/>
                    <a:gd name="T14" fmla="*/ 54 w 149"/>
                    <a:gd name="T15" fmla="*/ 184 h 190"/>
                    <a:gd name="T16" fmla="*/ 40 w 149"/>
                    <a:gd name="T17" fmla="*/ 188 h 190"/>
                    <a:gd name="T18" fmla="*/ 70 w 149"/>
                    <a:gd name="T19" fmla="*/ 174 h 190"/>
                    <a:gd name="T20" fmla="*/ 123 w 149"/>
                    <a:gd name="T21" fmla="*/ 113 h 190"/>
                    <a:gd name="T22" fmla="*/ 127 w 149"/>
                    <a:gd name="T23" fmla="*/ 94 h 190"/>
                    <a:gd name="T24" fmla="*/ 129 w 149"/>
                    <a:gd name="T25" fmla="*/ 118 h 190"/>
                    <a:gd name="T26" fmla="*/ 111 w 149"/>
                    <a:gd name="T27" fmla="*/ 155 h 190"/>
                    <a:gd name="T28" fmla="*/ 137 w 149"/>
                    <a:gd name="T29" fmla="*/ 95 h 190"/>
                    <a:gd name="T30" fmla="*/ 139 w 149"/>
                    <a:gd name="T31" fmla="*/ 65 h 190"/>
                    <a:gd name="T32" fmla="*/ 93 w 149"/>
                    <a:gd name="T33" fmla="*/ 24 h 190"/>
                    <a:gd name="T34" fmla="*/ 58 w 149"/>
                    <a:gd name="T35" fmla="*/ 37 h 190"/>
                    <a:gd name="T36" fmla="*/ 36 w 149"/>
                    <a:gd name="T37" fmla="*/ 58 h 190"/>
                    <a:gd name="T38" fmla="*/ 20 w 149"/>
                    <a:gd name="T39" fmla="*/ 91 h 190"/>
                    <a:gd name="T40" fmla="*/ 3 w 149"/>
                    <a:gd name="T41" fmla="*/ 116 h 190"/>
                    <a:gd name="T42" fmla="*/ 14 w 149"/>
                    <a:gd name="T43" fmla="*/ 86 h 190"/>
                    <a:gd name="T44" fmla="*/ 27 w 149"/>
                    <a:gd name="T45" fmla="*/ 56 h 190"/>
                    <a:gd name="T46" fmla="*/ 48 w 149"/>
                    <a:gd name="T47" fmla="*/ 34 h 190"/>
                    <a:gd name="T48" fmla="*/ 90 w 149"/>
                    <a:gd name="T49" fmla="*/ 1 h 190"/>
                    <a:gd name="T50" fmla="*/ 102 w 149"/>
                    <a:gd name="T51" fmla="*/ 5 h 190"/>
                    <a:gd name="T52" fmla="*/ 84 w 149"/>
                    <a:gd name="T53" fmla="*/ 11 h 190"/>
                    <a:gd name="T54" fmla="*/ 69 w 149"/>
                    <a:gd name="T55" fmla="*/ 19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49" h="190">
                      <a:moveTo>
                        <a:pt x="69" y="19"/>
                      </a:moveTo>
                      <a:cubicBezTo>
                        <a:pt x="75" y="20"/>
                        <a:pt x="79" y="16"/>
                        <a:pt x="84" y="16"/>
                      </a:cubicBezTo>
                      <a:cubicBezTo>
                        <a:pt x="117" y="12"/>
                        <a:pt x="149" y="43"/>
                        <a:pt x="149" y="72"/>
                      </a:cubicBezTo>
                      <a:cubicBezTo>
                        <a:pt x="149" y="74"/>
                        <a:pt x="148" y="76"/>
                        <a:pt x="148" y="77"/>
                      </a:cubicBezTo>
                      <a:cubicBezTo>
                        <a:pt x="141" y="111"/>
                        <a:pt x="144" y="138"/>
                        <a:pt x="124" y="156"/>
                      </a:cubicBezTo>
                      <a:cubicBezTo>
                        <a:pt x="116" y="164"/>
                        <a:pt x="107" y="165"/>
                        <a:pt x="97" y="169"/>
                      </a:cubicBezTo>
                      <a:cubicBezTo>
                        <a:pt x="90" y="171"/>
                        <a:pt x="85" y="177"/>
                        <a:pt x="77" y="180"/>
                      </a:cubicBezTo>
                      <a:cubicBezTo>
                        <a:pt x="71" y="183"/>
                        <a:pt x="62" y="182"/>
                        <a:pt x="54" y="184"/>
                      </a:cubicBezTo>
                      <a:cubicBezTo>
                        <a:pt x="50" y="185"/>
                        <a:pt x="46" y="190"/>
                        <a:pt x="40" y="188"/>
                      </a:cubicBezTo>
                      <a:cubicBezTo>
                        <a:pt x="39" y="175"/>
                        <a:pt x="59" y="178"/>
                        <a:pt x="70" y="174"/>
                      </a:cubicBezTo>
                      <a:cubicBezTo>
                        <a:pt x="95" y="165"/>
                        <a:pt x="117" y="142"/>
                        <a:pt x="123" y="113"/>
                      </a:cubicBezTo>
                      <a:cubicBezTo>
                        <a:pt x="124" y="107"/>
                        <a:pt x="122" y="100"/>
                        <a:pt x="127" y="94"/>
                      </a:cubicBezTo>
                      <a:cubicBezTo>
                        <a:pt x="136" y="98"/>
                        <a:pt x="131" y="110"/>
                        <a:pt x="129" y="118"/>
                      </a:cubicBezTo>
                      <a:cubicBezTo>
                        <a:pt x="125" y="133"/>
                        <a:pt x="120" y="146"/>
                        <a:pt x="111" y="155"/>
                      </a:cubicBezTo>
                      <a:cubicBezTo>
                        <a:pt x="131" y="148"/>
                        <a:pt x="135" y="122"/>
                        <a:pt x="137" y="95"/>
                      </a:cubicBezTo>
                      <a:cubicBezTo>
                        <a:pt x="138" y="84"/>
                        <a:pt x="141" y="75"/>
                        <a:pt x="139" y="65"/>
                      </a:cubicBezTo>
                      <a:cubicBezTo>
                        <a:pt x="134" y="45"/>
                        <a:pt x="116" y="25"/>
                        <a:pt x="93" y="24"/>
                      </a:cubicBezTo>
                      <a:cubicBezTo>
                        <a:pt x="79" y="24"/>
                        <a:pt x="67" y="30"/>
                        <a:pt x="58" y="37"/>
                      </a:cubicBezTo>
                      <a:cubicBezTo>
                        <a:pt x="51" y="43"/>
                        <a:pt x="42" y="51"/>
                        <a:pt x="36" y="58"/>
                      </a:cubicBezTo>
                      <a:cubicBezTo>
                        <a:pt x="30" y="66"/>
                        <a:pt x="26" y="80"/>
                        <a:pt x="20" y="91"/>
                      </a:cubicBezTo>
                      <a:cubicBezTo>
                        <a:pt x="16" y="100"/>
                        <a:pt x="13" y="112"/>
                        <a:pt x="3" y="116"/>
                      </a:cubicBezTo>
                      <a:cubicBezTo>
                        <a:pt x="0" y="106"/>
                        <a:pt x="9" y="96"/>
                        <a:pt x="14" y="86"/>
                      </a:cubicBezTo>
                      <a:cubicBezTo>
                        <a:pt x="19" y="77"/>
                        <a:pt x="21" y="65"/>
                        <a:pt x="27" y="56"/>
                      </a:cubicBezTo>
                      <a:cubicBezTo>
                        <a:pt x="32" y="48"/>
                        <a:pt x="41" y="41"/>
                        <a:pt x="48" y="34"/>
                      </a:cubicBezTo>
                      <a:cubicBezTo>
                        <a:pt x="61" y="19"/>
                        <a:pt x="66" y="3"/>
                        <a:pt x="90" y="1"/>
                      </a:cubicBezTo>
                      <a:cubicBezTo>
                        <a:pt x="94" y="1"/>
                        <a:pt x="102" y="0"/>
                        <a:pt x="102" y="5"/>
                      </a:cubicBezTo>
                      <a:cubicBezTo>
                        <a:pt x="103" y="11"/>
                        <a:pt x="89" y="9"/>
                        <a:pt x="84" y="11"/>
                      </a:cubicBezTo>
                      <a:cubicBezTo>
                        <a:pt x="78" y="12"/>
                        <a:pt x="72" y="14"/>
                        <a:pt x="69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47" name="Freeform 85"/>
                <p:cNvSpPr>
                  <a:spLocks/>
                </p:cNvSpPr>
                <p:nvPr/>
              </p:nvSpPr>
              <p:spPr bwMode="auto">
                <a:xfrm>
                  <a:off x="758198" y="7001942"/>
                  <a:ext cx="120108" cy="218528"/>
                </a:xfrm>
                <a:custGeom>
                  <a:avLst/>
                  <a:gdLst>
                    <a:gd name="T0" fmla="*/ 54 w 61"/>
                    <a:gd name="T1" fmla="*/ 111 h 111"/>
                    <a:gd name="T2" fmla="*/ 53 w 61"/>
                    <a:gd name="T3" fmla="*/ 84 h 111"/>
                    <a:gd name="T4" fmla="*/ 49 w 61"/>
                    <a:gd name="T5" fmla="*/ 74 h 111"/>
                    <a:gd name="T6" fmla="*/ 41 w 61"/>
                    <a:gd name="T7" fmla="*/ 47 h 111"/>
                    <a:gd name="T8" fmla="*/ 14 w 61"/>
                    <a:gd name="T9" fmla="*/ 17 h 111"/>
                    <a:gd name="T10" fmla="*/ 0 w 61"/>
                    <a:gd name="T11" fmla="*/ 6 h 111"/>
                    <a:gd name="T12" fmla="*/ 35 w 61"/>
                    <a:gd name="T13" fmla="*/ 24 h 111"/>
                    <a:gd name="T14" fmla="*/ 60 w 61"/>
                    <a:gd name="T15" fmla="*/ 81 h 111"/>
                    <a:gd name="T16" fmla="*/ 54 w 61"/>
                    <a:gd name="T17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1" h="111">
                      <a:moveTo>
                        <a:pt x="54" y="111"/>
                      </a:moveTo>
                      <a:cubicBezTo>
                        <a:pt x="49" y="104"/>
                        <a:pt x="55" y="93"/>
                        <a:pt x="53" y="84"/>
                      </a:cubicBezTo>
                      <a:cubicBezTo>
                        <a:pt x="52" y="80"/>
                        <a:pt x="50" y="77"/>
                        <a:pt x="49" y="74"/>
                      </a:cubicBezTo>
                      <a:cubicBezTo>
                        <a:pt x="47" y="64"/>
                        <a:pt x="45" y="56"/>
                        <a:pt x="41" y="47"/>
                      </a:cubicBezTo>
                      <a:cubicBezTo>
                        <a:pt x="35" y="36"/>
                        <a:pt x="24" y="23"/>
                        <a:pt x="14" y="17"/>
                      </a:cubicBezTo>
                      <a:cubicBezTo>
                        <a:pt x="9" y="14"/>
                        <a:pt x="1" y="14"/>
                        <a:pt x="0" y="6"/>
                      </a:cubicBezTo>
                      <a:cubicBezTo>
                        <a:pt x="8" y="0"/>
                        <a:pt x="28" y="15"/>
                        <a:pt x="35" y="24"/>
                      </a:cubicBezTo>
                      <a:cubicBezTo>
                        <a:pt x="47" y="39"/>
                        <a:pt x="59" y="62"/>
                        <a:pt x="60" y="81"/>
                      </a:cubicBezTo>
                      <a:cubicBezTo>
                        <a:pt x="61" y="92"/>
                        <a:pt x="61" y="106"/>
                        <a:pt x="54" y="1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48" name="Freeform 86"/>
                <p:cNvSpPr>
                  <a:spLocks/>
                </p:cNvSpPr>
                <p:nvPr/>
              </p:nvSpPr>
              <p:spPr bwMode="auto">
                <a:xfrm>
                  <a:off x="549677" y="7039475"/>
                  <a:ext cx="98422" cy="145963"/>
                </a:xfrm>
                <a:custGeom>
                  <a:avLst/>
                  <a:gdLst>
                    <a:gd name="T0" fmla="*/ 49 w 50"/>
                    <a:gd name="T1" fmla="*/ 0 h 74"/>
                    <a:gd name="T2" fmla="*/ 33 w 50"/>
                    <a:gd name="T3" fmla="*/ 20 h 74"/>
                    <a:gd name="T4" fmla="*/ 18 w 50"/>
                    <a:gd name="T5" fmla="*/ 43 h 74"/>
                    <a:gd name="T6" fmla="*/ 1 w 50"/>
                    <a:gd name="T7" fmla="*/ 74 h 74"/>
                    <a:gd name="T8" fmla="*/ 9 w 50"/>
                    <a:gd name="T9" fmla="*/ 47 h 74"/>
                    <a:gd name="T10" fmla="*/ 19 w 50"/>
                    <a:gd name="T11" fmla="*/ 22 h 74"/>
                    <a:gd name="T12" fmla="*/ 48 w 50"/>
                    <a:gd name="T13" fmla="*/ 0 h 74"/>
                    <a:gd name="T14" fmla="*/ 49 w 50"/>
                    <a:gd name="T15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0" h="74">
                      <a:moveTo>
                        <a:pt x="49" y="0"/>
                      </a:moveTo>
                      <a:cubicBezTo>
                        <a:pt x="50" y="10"/>
                        <a:pt x="39" y="14"/>
                        <a:pt x="33" y="20"/>
                      </a:cubicBezTo>
                      <a:cubicBezTo>
                        <a:pt x="27" y="26"/>
                        <a:pt x="21" y="35"/>
                        <a:pt x="18" y="43"/>
                      </a:cubicBezTo>
                      <a:cubicBezTo>
                        <a:pt x="13" y="54"/>
                        <a:pt x="12" y="67"/>
                        <a:pt x="1" y="74"/>
                      </a:cubicBezTo>
                      <a:cubicBezTo>
                        <a:pt x="0" y="65"/>
                        <a:pt x="5" y="56"/>
                        <a:pt x="9" y="47"/>
                      </a:cubicBezTo>
                      <a:cubicBezTo>
                        <a:pt x="12" y="39"/>
                        <a:pt x="15" y="29"/>
                        <a:pt x="19" y="22"/>
                      </a:cubicBezTo>
                      <a:cubicBezTo>
                        <a:pt x="25" y="14"/>
                        <a:pt x="39" y="4"/>
                        <a:pt x="48" y="0"/>
                      </a:cubicBezTo>
                      <a:cubicBezTo>
                        <a:pt x="48" y="0"/>
                        <a:pt x="49" y="0"/>
                        <a:pt x="4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49" name="Freeform 87"/>
                <p:cNvSpPr>
                  <a:spLocks/>
                </p:cNvSpPr>
                <p:nvPr/>
              </p:nvSpPr>
              <p:spPr bwMode="auto">
                <a:xfrm>
                  <a:off x="578869" y="7049485"/>
                  <a:ext cx="244386" cy="293596"/>
                </a:xfrm>
                <a:custGeom>
                  <a:avLst/>
                  <a:gdLst>
                    <a:gd name="T0" fmla="*/ 113 w 124"/>
                    <a:gd name="T1" fmla="*/ 65 h 149"/>
                    <a:gd name="T2" fmla="*/ 80 w 124"/>
                    <a:gd name="T3" fmla="*/ 15 h 149"/>
                    <a:gd name="T4" fmla="*/ 47 w 124"/>
                    <a:gd name="T5" fmla="*/ 27 h 149"/>
                    <a:gd name="T6" fmla="*/ 42 w 124"/>
                    <a:gd name="T7" fmla="*/ 34 h 149"/>
                    <a:gd name="T8" fmla="*/ 30 w 124"/>
                    <a:gd name="T9" fmla="*/ 48 h 149"/>
                    <a:gd name="T10" fmla="*/ 94 w 124"/>
                    <a:gd name="T11" fmla="*/ 24 h 149"/>
                    <a:gd name="T12" fmla="*/ 98 w 124"/>
                    <a:gd name="T13" fmla="*/ 103 h 149"/>
                    <a:gd name="T14" fmla="*/ 68 w 124"/>
                    <a:gd name="T15" fmla="*/ 137 h 149"/>
                    <a:gd name="T16" fmla="*/ 55 w 124"/>
                    <a:gd name="T17" fmla="*/ 143 h 149"/>
                    <a:gd name="T18" fmla="*/ 43 w 124"/>
                    <a:gd name="T19" fmla="*/ 147 h 149"/>
                    <a:gd name="T20" fmla="*/ 69 w 124"/>
                    <a:gd name="T21" fmla="*/ 126 h 149"/>
                    <a:gd name="T22" fmla="*/ 95 w 124"/>
                    <a:gd name="T23" fmla="*/ 75 h 149"/>
                    <a:gd name="T24" fmla="*/ 93 w 124"/>
                    <a:gd name="T25" fmla="*/ 35 h 149"/>
                    <a:gd name="T26" fmla="*/ 61 w 124"/>
                    <a:gd name="T27" fmla="*/ 30 h 149"/>
                    <a:gd name="T28" fmla="*/ 47 w 124"/>
                    <a:gd name="T29" fmla="*/ 46 h 149"/>
                    <a:gd name="T30" fmla="*/ 36 w 124"/>
                    <a:gd name="T31" fmla="*/ 55 h 149"/>
                    <a:gd name="T32" fmla="*/ 33 w 124"/>
                    <a:gd name="T33" fmla="*/ 78 h 149"/>
                    <a:gd name="T34" fmla="*/ 21 w 124"/>
                    <a:gd name="T35" fmla="*/ 103 h 149"/>
                    <a:gd name="T36" fmla="*/ 0 w 124"/>
                    <a:gd name="T37" fmla="*/ 117 h 149"/>
                    <a:gd name="T38" fmla="*/ 15 w 124"/>
                    <a:gd name="T39" fmla="*/ 95 h 149"/>
                    <a:gd name="T40" fmla="*/ 23 w 124"/>
                    <a:gd name="T41" fmla="*/ 64 h 149"/>
                    <a:gd name="T42" fmla="*/ 23 w 124"/>
                    <a:gd name="T43" fmla="*/ 40 h 149"/>
                    <a:gd name="T44" fmla="*/ 45 w 124"/>
                    <a:gd name="T45" fmla="*/ 19 h 149"/>
                    <a:gd name="T46" fmla="*/ 115 w 124"/>
                    <a:gd name="T47" fmla="*/ 31 h 149"/>
                    <a:gd name="T48" fmla="*/ 113 w 124"/>
                    <a:gd name="T49" fmla="*/ 6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4" h="149">
                      <a:moveTo>
                        <a:pt x="113" y="65"/>
                      </a:moveTo>
                      <a:cubicBezTo>
                        <a:pt x="113" y="39"/>
                        <a:pt x="104" y="15"/>
                        <a:pt x="80" y="15"/>
                      </a:cubicBezTo>
                      <a:cubicBezTo>
                        <a:pt x="68" y="14"/>
                        <a:pt x="55" y="20"/>
                        <a:pt x="47" y="27"/>
                      </a:cubicBezTo>
                      <a:cubicBezTo>
                        <a:pt x="45" y="29"/>
                        <a:pt x="44" y="32"/>
                        <a:pt x="42" y="34"/>
                      </a:cubicBezTo>
                      <a:cubicBezTo>
                        <a:pt x="38" y="38"/>
                        <a:pt x="29" y="40"/>
                        <a:pt x="30" y="48"/>
                      </a:cubicBezTo>
                      <a:cubicBezTo>
                        <a:pt x="46" y="40"/>
                        <a:pt x="67" y="6"/>
                        <a:pt x="94" y="24"/>
                      </a:cubicBezTo>
                      <a:cubicBezTo>
                        <a:pt x="111" y="35"/>
                        <a:pt x="107" y="83"/>
                        <a:pt x="98" y="103"/>
                      </a:cubicBezTo>
                      <a:cubicBezTo>
                        <a:pt x="91" y="117"/>
                        <a:pt x="79" y="131"/>
                        <a:pt x="68" y="137"/>
                      </a:cubicBezTo>
                      <a:cubicBezTo>
                        <a:pt x="64" y="139"/>
                        <a:pt x="59" y="141"/>
                        <a:pt x="55" y="143"/>
                      </a:cubicBezTo>
                      <a:cubicBezTo>
                        <a:pt x="51" y="145"/>
                        <a:pt x="47" y="149"/>
                        <a:pt x="43" y="147"/>
                      </a:cubicBezTo>
                      <a:cubicBezTo>
                        <a:pt x="47" y="134"/>
                        <a:pt x="60" y="134"/>
                        <a:pt x="69" y="126"/>
                      </a:cubicBezTo>
                      <a:cubicBezTo>
                        <a:pt x="84" y="115"/>
                        <a:pt x="92" y="99"/>
                        <a:pt x="95" y="75"/>
                      </a:cubicBezTo>
                      <a:cubicBezTo>
                        <a:pt x="96" y="61"/>
                        <a:pt x="101" y="45"/>
                        <a:pt x="93" y="35"/>
                      </a:cubicBezTo>
                      <a:cubicBezTo>
                        <a:pt x="87" y="25"/>
                        <a:pt x="71" y="25"/>
                        <a:pt x="61" y="30"/>
                      </a:cubicBezTo>
                      <a:cubicBezTo>
                        <a:pt x="56" y="33"/>
                        <a:pt x="53" y="40"/>
                        <a:pt x="47" y="46"/>
                      </a:cubicBezTo>
                      <a:cubicBezTo>
                        <a:pt x="44" y="49"/>
                        <a:pt x="38" y="51"/>
                        <a:pt x="36" y="55"/>
                      </a:cubicBezTo>
                      <a:cubicBezTo>
                        <a:pt x="32" y="62"/>
                        <a:pt x="35" y="69"/>
                        <a:pt x="33" y="78"/>
                      </a:cubicBezTo>
                      <a:cubicBezTo>
                        <a:pt x="32" y="86"/>
                        <a:pt x="26" y="96"/>
                        <a:pt x="21" y="103"/>
                      </a:cubicBezTo>
                      <a:cubicBezTo>
                        <a:pt x="16" y="109"/>
                        <a:pt x="10" y="117"/>
                        <a:pt x="0" y="117"/>
                      </a:cubicBezTo>
                      <a:cubicBezTo>
                        <a:pt x="1" y="107"/>
                        <a:pt x="11" y="102"/>
                        <a:pt x="15" y="95"/>
                      </a:cubicBezTo>
                      <a:cubicBezTo>
                        <a:pt x="20" y="88"/>
                        <a:pt x="24" y="77"/>
                        <a:pt x="23" y="64"/>
                      </a:cubicBezTo>
                      <a:cubicBezTo>
                        <a:pt x="22" y="56"/>
                        <a:pt x="19" y="48"/>
                        <a:pt x="23" y="40"/>
                      </a:cubicBezTo>
                      <a:cubicBezTo>
                        <a:pt x="26" y="33"/>
                        <a:pt x="37" y="25"/>
                        <a:pt x="45" y="19"/>
                      </a:cubicBezTo>
                      <a:cubicBezTo>
                        <a:pt x="68" y="0"/>
                        <a:pt x="102" y="2"/>
                        <a:pt x="115" y="31"/>
                      </a:cubicBezTo>
                      <a:cubicBezTo>
                        <a:pt x="119" y="39"/>
                        <a:pt x="124" y="62"/>
                        <a:pt x="113" y="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50" name="Freeform 88"/>
                <p:cNvSpPr>
                  <a:spLocks/>
                </p:cNvSpPr>
                <p:nvPr/>
              </p:nvSpPr>
              <p:spPr bwMode="auto">
                <a:xfrm>
                  <a:off x="720664" y="7100363"/>
                  <a:ext cx="45875" cy="33364"/>
                </a:xfrm>
                <a:custGeom>
                  <a:avLst/>
                  <a:gdLst>
                    <a:gd name="T0" fmla="*/ 18 w 23"/>
                    <a:gd name="T1" fmla="*/ 17 h 17"/>
                    <a:gd name="T2" fmla="*/ 3 w 23"/>
                    <a:gd name="T3" fmla="*/ 12 h 17"/>
                    <a:gd name="T4" fmla="*/ 18 w 23"/>
                    <a:gd name="T5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17">
                      <a:moveTo>
                        <a:pt x="18" y="17"/>
                      </a:moveTo>
                      <a:cubicBezTo>
                        <a:pt x="14" y="15"/>
                        <a:pt x="9" y="13"/>
                        <a:pt x="3" y="12"/>
                      </a:cubicBezTo>
                      <a:cubicBezTo>
                        <a:pt x="0" y="0"/>
                        <a:pt x="23" y="7"/>
                        <a:pt x="18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51" name="Freeform 89"/>
                <p:cNvSpPr>
                  <a:spLocks/>
                </p:cNvSpPr>
                <p:nvPr/>
              </p:nvSpPr>
              <p:spPr bwMode="auto">
                <a:xfrm>
                  <a:off x="643928" y="7102859"/>
                  <a:ext cx="79238" cy="92582"/>
                </a:xfrm>
                <a:custGeom>
                  <a:avLst/>
                  <a:gdLst>
                    <a:gd name="T0" fmla="*/ 40 w 40"/>
                    <a:gd name="T1" fmla="*/ 9 h 47"/>
                    <a:gd name="T2" fmla="*/ 33 w 40"/>
                    <a:gd name="T3" fmla="*/ 14 h 47"/>
                    <a:gd name="T4" fmla="*/ 16 w 40"/>
                    <a:gd name="T5" fmla="*/ 32 h 47"/>
                    <a:gd name="T6" fmla="*/ 6 w 40"/>
                    <a:gd name="T7" fmla="*/ 47 h 47"/>
                    <a:gd name="T8" fmla="*/ 21 w 40"/>
                    <a:gd name="T9" fmla="*/ 17 h 47"/>
                    <a:gd name="T10" fmla="*/ 40 w 40"/>
                    <a:gd name="T11" fmla="*/ 9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" h="47">
                      <a:moveTo>
                        <a:pt x="40" y="9"/>
                      </a:moveTo>
                      <a:cubicBezTo>
                        <a:pt x="40" y="13"/>
                        <a:pt x="35" y="12"/>
                        <a:pt x="33" y="14"/>
                      </a:cubicBezTo>
                      <a:cubicBezTo>
                        <a:pt x="29" y="22"/>
                        <a:pt x="21" y="26"/>
                        <a:pt x="16" y="32"/>
                      </a:cubicBezTo>
                      <a:cubicBezTo>
                        <a:pt x="12" y="37"/>
                        <a:pt x="12" y="44"/>
                        <a:pt x="6" y="47"/>
                      </a:cubicBezTo>
                      <a:cubicBezTo>
                        <a:pt x="0" y="35"/>
                        <a:pt x="14" y="25"/>
                        <a:pt x="21" y="17"/>
                      </a:cubicBezTo>
                      <a:cubicBezTo>
                        <a:pt x="25" y="12"/>
                        <a:pt x="32" y="0"/>
                        <a:pt x="40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52" name="Freeform 90"/>
                <p:cNvSpPr>
                  <a:spLocks/>
                </p:cNvSpPr>
                <p:nvPr/>
              </p:nvSpPr>
              <p:spPr bwMode="auto">
                <a:xfrm>
                  <a:off x="590547" y="7127885"/>
                  <a:ext cx="171821" cy="222700"/>
                </a:xfrm>
                <a:custGeom>
                  <a:avLst/>
                  <a:gdLst>
                    <a:gd name="T0" fmla="*/ 9 w 87"/>
                    <a:gd name="T1" fmla="*/ 109 h 113"/>
                    <a:gd name="T2" fmla="*/ 22 w 87"/>
                    <a:gd name="T3" fmla="*/ 100 h 113"/>
                    <a:gd name="T4" fmla="*/ 42 w 87"/>
                    <a:gd name="T5" fmla="*/ 81 h 113"/>
                    <a:gd name="T6" fmla="*/ 54 w 87"/>
                    <a:gd name="T7" fmla="*/ 77 h 113"/>
                    <a:gd name="T8" fmla="*/ 78 w 87"/>
                    <a:gd name="T9" fmla="*/ 37 h 113"/>
                    <a:gd name="T10" fmla="*/ 77 w 87"/>
                    <a:gd name="T11" fmla="*/ 29 h 113"/>
                    <a:gd name="T12" fmla="*/ 72 w 87"/>
                    <a:gd name="T13" fmla="*/ 10 h 113"/>
                    <a:gd name="T14" fmla="*/ 60 w 87"/>
                    <a:gd name="T15" fmla="*/ 23 h 113"/>
                    <a:gd name="T16" fmla="*/ 12 w 87"/>
                    <a:gd name="T17" fmla="*/ 87 h 113"/>
                    <a:gd name="T18" fmla="*/ 0 w 87"/>
                    <a:gd name="T19" fmla="*/ 90 h 113"/>
                    <a:gd name="T20" fmla="*/ 14 w 87"/>
                    <a:gd name="T21" fmla="*/ 76 h 113"/>
                    <a:gd name="T22" fmla="*/ 43 w 87"/>
                    <a:gd name="T23" fmla="*/ 26 h 113"/>
                    <a:gd name="T24" fmla="*/ 53 w 87"/>
                    <a:gd name="T25" fmla="*/ 18 h 113"/>
                    <a:gd name="T26" fmla="*/ 61 w 87"/>
                    <a:gd name="T27" fmla="*/ 7 h 113"/>
                    <a:gd name="T28" fmla="*/ 86 w 87"/>
                    <a:gd name="T29" fmla="*/ 16 h 113"/>
                    <a:gd name="T30" fmla="*/ 84 w 87"/>
                    <a:gd name="T31" fmla="*/ 29 h 113"/>
                    <a:gd name="T32" fmla="*/ 84 w 87"/>
                    <a:gd name="T33" fmla="*/ 44 h 113"/>
                    <a:gd name="T34" fmla="*/ 64 w 87"/>
                    <a:gd name="T35" fmla="*/ 80 h 113"/>
                    <a:gd name="T36" fmla="*/ 47 w 87"/>
                    <a:gd name="T37" fmla="*/ 88 h 113"/>
                    <a:gd name="T38" fmla="*/ 9 w 87"/>
                    <a:gd name="T39" fmla="*/ 109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7" h="113">
                      <a:moveTo>
                        <a:pt x="9" y="109"/>
                      </a:moveTo>
                      <a:cubicBezTo>
                        <a:pt x="11" y="104"/>
                        <a:pt x="16" y="104"/>
                        <a:pt x="22" y="100"/>
                      </a:cubicBezTo>
                      <a:cubicBezTo>
                        <a:pt x="29" y="95"/>
                        <a:pt x="35" y="85"/>
                        <a:pt x="42" y="81"/>
                      </a:cubicBezTo>
                      <a:cubicBezTo>
                        <a:pt x="46" y="79"/>
                        <a:pt x="50" y="79"/>
                        <a:pt x="54" y="77"/>
                      </a:cubicBezTo>
                      <a:cubicBezTo>
                        <a:pt x="66" y="70"/>
                        <a:pt x="77" y="51"/>
                        <a:pt x="78" y="37"/>
                      </a:cubicBezTo>
                      <a:cubicBezTo>
                        <a:pt x="78" y="34"/>
                        <a:pt x="77" y="31"/>
                        <a:pt x="77" y="29"/>
                      </a:cubicBezTo>
                      <a:cubicBezTo>
                        <a:pt x="77" y="21"/>
                        <a:pt x="81" y="11"/>
                        <a:pt x="72" y="10"/>
                      </a:cubicBezTo>
                      <a:cubicBezTo>
                        <a:pt x="64" y="9"/>
                        <a:pt x="62" y="16"/>
                        <a:pt x="60" y="23"/>
                      </a:cubicBezTo>
                      <a:cubicBezTo>
                        <a:pt x="41" y="39"/>
                        <a:pt x="34" y="74"/>
                        <a:pt x="12" y="87"/>
                      </a:cubicBezTo>
                      <a:cubicBezTo>
                        <a:pt x="9" y="89"/>
                        <a:pt x="4" y="91"/>
                        <a:pt x="0" y="90"/>
                      </a:cubicBezTo>
                      <a:cubicBezTo>
                        <a:pt x="0" y="81"/>
                        <a:pt x="8" y="81"/>
                        <a:pt x="14" y="76"/>
                      </a:cubicBezTo>
                      <a:cubicBezTo>
                        <a:pt x="28" y="64"/>
                        <a:pt x="31" y="41"/>
                        <a:pt x="43" y="26"/>
                      </a:cubicBezTo>
                      <a:cubicBezTo>
                        <a:pt x="46" y="23"/>
                        <a:pt x="50" y="21"/>
                        <a:pt x="53" y="18"/>
                      </a:cubicBezTo>
                      <a:cubicBezTo>
                        <a:pt x="56" y="14"/>
                        <a:pt x="58" y="9"/>
                        <a:pt x="61" y="7"/>
                      </a:cubicBezTo>
                      <a:cubicBezTo>
                        <a:pt x="71" y="0"/>
                        <a:pt x="85" y="5"/>
                        <a:pt x="86" y="16"/>
                      </a:cubicBezTo>
                      <a:cubicBezTo>
                        <a:pt x="87" y="20"/>
                        <a:pt x="84" y="25"/>
                        <a:pt x="84" y="29"/>
                      </a:cubicBezTo>
                      <a:cubicBezTo>
                        <a:pt x="84" y="35"/>
                        <a:pt x="85" y="40"/>
                        <a:pt x="84" y="44"/>
                      </a:cubicBezTo>
                      <a:cubicBezTo>
                        <a:pt x="82" y="59"/>
                        <a:pt x="74" y="72"/>
                        <a:pt x="64" y="80"/>
                      </a:cubicBezTo>
                      <a:cubicBezTo>
                        <a:pt x="59" y="84"/>
                        <a:pt x="53" y="85"/>
                        <a:pt x="47" y="88"/>
                      </a:cubicBezTo>
                      <a:cubicBezTo>
                        <a:pt x="36" y="95"/>
                        <a:pt x="27" y="113"/>
                        <a:pt x="9" y="10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53" name="Freeform 91"/>
                <p:cNvSpPr>
                  <a:spLocks noEditPoints="1"/>
                </p:cNvSpPr>
                <p:nvPr/>
              </p:nvSpPr>
              <p:spPr bwMode="auto">
                <a:xfrm>
                  <a:off x="594717" y="7155408"/>
                  <a:ext cx="147633" cy="179327"/>
                </a:xfrm>
                <a:custGeom>
                  <a:avLst/>
                  <a:gdLst>
                    <a:gd name="T0" fmla="*/ 70 w 75"/>
                    <a:gd name="T1" fmla="*/ 0 h 91"/>
                    <a:gd name="T2" fmla="*/ 68 w 75"/>
                    <a:gd name="T3" fmla="*/ 14 h 91"/>
                    <a:gd name="T4" fmla="*/ 56 w 75"/>
                    <a:gd name="T5" fmla="*/ 53 h 91"/>
                    <a:gd name="T6" fmla="*/ 29 w 75"/>
                    <a:gd name="T7" fmla="*/ 70 h 91"/>
                    <a:gd name="T8" fmla="*/ 0 w 75"/>
                    <a:gd name="T9" fmla="*/ 85 h 91"/>
                    <a:gd name="T10" fmla="*/ 14 w 75"/>
                    <a:gd name="T11" fmla="*/ 75 h 91"/>
                    <a:gd name="T12" fmla="*/ 38 w 75"/>
                    <a:gd name="T13" fmla="*/ 49 h 91"/>
                    <a:gd name="T14" fmla="*/ 62 w 75"/>
                    <a:gd name="T15" fmla="*/ 11 h 91"/>
                    <a:gd name="T16" fmla="*/ 68 w 75"/>
                    <a:gd name="T17" fmla="*/ 0 h 91"/>
                    <a:gd name="T18" fmla="*/ 70 w 75"/>
                    <a:gd name="T19" fmla="*/ 0 h 91"/>
                    <a:gd name="T20" fmla="*/ 47 w 75"/>
                    <a:gd name="T21" fmla="*/ 47 h 91"/>
                    <a:gd name="T22" fmla="*/ 62 w 75"/>
                    <a:gd name="T23" fmla="*/ 22 h 91"/>
                    <a:gd name="T24" fmla="*/ 60 w 75"/>
                    <a:gd name="T25" fmla="*/ 21 h 91"/>
                    <a:gd name="T26" fmla="*/ 47 w 75"/>
                    <a:gd name="T27" fmla="*/ 47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5" h="91">
                      <a:moveTo>
                        <a:pt x="70" y="0"/>
                      </a:moveTo>
                      <a:cubicBezTo>
                        <a:pt x="74" y="4"/>
                        <a:pt x="70" y="10"/>
                        <a:pt x="68" y="14"/>
                      </a:cubicBezTo>
                      <a:cubicBezTo>
                        <a:pt x="75" y="22"/>
                        <a:pt x="65" y="49"/>
                        <a:pt x="56" y="53"/>
                      </a:cubicBezTo>
                      <a:cubicBezTo>
                        <a:pt x="44" y="58"/>
                        <a:pt x="37" y="61"/>
                        <a:pt x="29" y="70"/>
                      </a:cubicBezTo>
                      <a:cubicBezTo>
                        <a:pt x="23" y="76"/>
                        <a:pt x="11" y="91"/>
                        <a:pt x="0" y="85"/>
                      </a:cubicBezTo>
                      <a:cubicBezTo>
                        <a:pt x="3" y="79"/>
                        <a:pt x="9" y="78"/>
                        <a:pt x="14" y="75"/>
                      </a:cubicBezTo>
                      <a:cubicBezTo>
                        <a:pt x="19" y="71"/>
                        <a:pt x="35" y="56"/>
                        <a:pt x="38" y="49"/>
                      </a:cubicBezTo>
                      <a:cubicBezTo>
                        <a:pt x="43" y="36"/>
                        <a:pt x="50" y="19"/>
                        <a:pt x="62" y="11"/>
                      </a:cubicBezTo>
                      <a:cubicBezTo>
                        <a:pt x="63" y="6"/>
                        <a:pt x="64" y="1"/>
                        <a:pt x="68" y="0"/>
                      </a:cubicBezTo>
                      <a:cubicBezTo>
                        <a:pt x="69" y="0"/>
                        <a:pt x="69" y="0"/>
                        <a:pt x="70" y="0"/>
                      </a:cubicBezTo>
                      <a:close/>
                      <a:moveTo>
                        <a:pt x="47" y="47"/>
                      </a:moveTo>
                      <a:cubicBezTo>
                        <a:pt x="56" y="46"/>
                        <a:pt x="63" y="33"/>
                        <a:pt x="62" y="22"/>
                      </a:cubicBezTo>
                      <a:cubicBezTo>
                        <a:pt x="61" y="22"/>
                        <a:pt x="61" y="21"/>
                        <a:pt x="60" y="21"/>
                      </a:cubicBezTo>
                      <a:cubicBezTo>
                        <a:pt x="56" y="30"/>
                        <a:pt x="51" y="38"/>
                        <a:pt x="47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54" name="Freeform 92"/>
                <p:cNvSpPr>
                  <a:spLocks/>
                </p:cNvSpPr>
                <p:nvPr/>
              </p:nvSpPr>
              <p:spPr bwMode="auto">
                <a:xfrm>
                  <a:off x="837436" y="7162076"/>
                  <a:ext cx="23354" cy="52546"/>
                </a:xfrm>
                <a:custGeom>
                  <a:avLst/>
                  <a:gdLst>
                    <a:gd name="T0" fmla="*/ 7 w 12"/>
                    <a:gd name="T1" fmla="*/ 0 h 27"/>
                    <a:gd name="T2" fmla="*/ 3 w 12"/>
                    <a:gd name="T3" fmla="*/ 27 h 27"/>
                    <a:gd name="T4" fmla="*/ 7 w 12"/>
                    <a:gd name="T5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27">
                      <a:moveTo>
                        <a:pt x="7" y="0"/>
                      </a:moveTo>
                      <a:cubicBezTo>
                        <a:pt x="12" y="5"/>
                        <a:pt x="10" y="24"/>
                        <a:pt x="3" y="27"/>
                      </a:cubicBezTo>
                      <a:cubicBezTo>
                        <a:pt x="2" y="19"/>
                        <a:pt x="0" y="3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55" name="Freeform 93"/>
                <p:cNvSpPr>
                  <a:spLocks/>
                </p:cNvSpPr>
                <p:nvPr/>
              </p:nvSpPr>
              <p:spPr bwMode="auto">
                <a:xfrm>
                  <a:off x="561353" y="7167919"/>
                  <a:ext cx="56718" cy="90080"/>
                </a:xfrm>
                <a:custGeom>
                  <a:avLst/>
                  <a:gdLst>
                    <a:gd name="T0" fmla="*/ 25 w 29"/>
                    <a:gd name="T1" fmla="*/ 1 h 46"/>
                    <a:gd name="T2" fmla="*/ 20 w 29"/>
                    <a:gd name="T3" fmla="*/ 28 h 46"/>
                    <a:gd name="T4" fmla="*/ 3 w 29"/>
                    <a:gd name="T5" fmla="*/ 46 h 46"/>
                    <a:gd name="T6" fmla="*/ 22 w 29"/>
                    <a:gd name="T7" fmla="*/ 2 h 46"/>
                    <a:gd name="T8" fmla="*/ 23 w 29"/>
                    <a:gd name="T9" fmla="*/ 0 h 46"/>
                    <a:gd name="T10" fmla="*/ 25 w 29"/>
                    <a:gd name="T11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" h="46">
                      <a:moveTo>
                        <a:pt x="25" y="1"/>
                      </a:moveTo>
                      <a:cubicBezTo>
                        <a:pt x="29" y="11"/>
                        <a:pt x="25" y="21"/>
                        <a:pt x="20" y="28"/>
                      </a:cubicBezTo>
                      <a:cubicBezTo>
                        <a:pt x="16" y="34"/>
                        <a:pt x="10" y="42"/>
                        <a:pt x="3" y="46"/>
                      </a:cubicBezTo>
                      <a:cubicBezTo>
                        <a:pt x="0" y="27"/>
                        <a:pt x="19" y="19"/>
                        <a:pt x="22" y="2"/>
                      </a:cubicBezTo>
                      <a:cubicBezTo>
                        <a:pt x="22" y="1"/>
                        <a:pt x="23" y="1"/>
                        <a:pt x="23" y="0"/>
                      </a:cubicBezTo>
                      <a:cubicBezTo>
                        <a:pt x="24" y="0"/>
                        <a:pt x="24" y="1"/>
                        <a:pt x="2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56" name="Freeform 94"/>
                <p:cNvSpPr>
                  <a:spLocks/>
                </p:cNvSpPr>
                <p:nvPr/>
              </p:nvSpPr>
              <p:spPr bwMode="auto">
                <a:xfrm>
                  <a:off x="673122" y="7227143"/>
                  <a:ext cx="180162" cy="180996"/>
                </a:xfrm>
                <a:custGeom>
                  <a:avLst/>
                  <a:gdLst>
                    <a:gd name="T0" fmla="*/ 88 w 91"/>
                    <a:gd name="T1" fmla="*/ 0 h 92"/>
                    <a:gd name="T2" fmla="*/ 79 w 91"/>
                    <a:gd name="T3" fmla="*/ 34 h 92"/>
                    <a:gd name="T4" fmla="*/ 59 w 91"/>
                    <a:gd name="T5" fmla="*/ 58 h 92"/>
                    <a:gd name="T6" fmla="*/ 29 w 91"/>
                    <a:gd name="T7" fmla="*/ 71 h 92"/>
                    <a:gd name="T8" fmla="*/ 57 w 91"/>
                    <a:gd name="T9" fmla="*/ 64 h 92"/>
                    <a:gd name="T10" fmla="*/ 22 w 91"/>
                    <a:gd name="T11" fmla="*/ 80 h 92"/>
                    <a:gd name="T12" fmla="*/ 0 w 91"/>
                    <a:gd name="T13" fmla="*/ 89 h 92"/>
                    <a:gd name="T14" fmla="*/ 10 w 91"/>
                    <a:gd name="T15" fmla="*/ 80 h 92"/>
                    <a:gd name="T16" fmla="*/ 25 w 91"/>
                    <a:gd name="T17" fmla="*/ 64 h 92"/>
                    <a:gd name="T18" fmla="*/ 59 w 91"/>
                    <a:gd name="T19" fmla="*/ 49 h 92"/>
                    <a:gd name="T20" fmla="*/ 84 w 91"/>
                    <a:gd name="T21" fmla="*/ 3 h 92"/>
                    <a:gd name="T22" fmla="*/ 86 w 91"/>
                    <a:gd name="T23" fmla="*/ 0 h 92"/>
                    <a:gd name="T24" fmla="*/ 88 w 91"/>
                    <a:gd name="T25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1" h="92">
                      <a:moveTo>
                        <a:pt x="88" y="0"/>
                      </a:moveTo>
                      <a:cubicBezTo>
                        <a:pt x="91" y="12"/>
                        <a:pt x="85" y="24"/>
                        <a:pt x="79" y="34"/>
                      </a:cubicBezTo>
                      <a:cubicBezTo>
                        <a:pt x="74" y="43"/>
                        <a:pt x="68" y="53"/>
                        <a:pt x="59" y="58"/>
                      </a:cubicBezTo>
                      <a:cubicBezTo>
                        <a:pt x="49" y="63"/>
                        <a:pt x="37" y="63"/>
                        <a:pt x="29" y="71"/>
                      </a:cubicBezTo>
                      <a:cubicBezTo>
                        <a:pt x="39" y="73"/>
                        <a:pt x="49" y="65"/>
                        <a:pt x="57" y="64"/>
                      </a:cubicBezTo>
                      <a:cubicBezTo>
                        <a:pt x="56" y="81"/>
                        <a:pt x="35" y="75"/>
                        <a:pt x="22" y="80"/>
                      </a:cubicBezTo>
                      <a:cubicBezTo>
                        <a:pt x="14" y="82"/>
                        <a:pt x="9" y="92"/>
                        <a:pt x="0" y="89"/>
                      </a:cubicBezTo>
                      <a:cubicBezTo>
                        <a:pt x="1" y="82"/>
                        <a:pt x="7" y="82"/>
                        <a:pt x="10" y="80"/>
                      </a:cubicBezTo>
                      <a:cubicBezTo>
                        <a:pt x="16" y="75"/>
                        <a:pt x="19" y="68"/>
                        <a:pt x="25" y="64"/>
                      </a:cubicBezTo>
                      <a:cubicBezTo>
                        <a:pt x="36" y="55"/>
                        <a:pt x="50" y="56"/>
                        <a:pt x="59" y="49"/>
                      </a:cubicBezTo>
                      <a:cubicBezTo>
                        <a:pt x="75" y="37"/>
                        <a:pt x="76" y="22"/>
                        <a:pt x="84" y="3"/>
                      </a:cubicBezTo>
                      <a:cubicBezTo>
                        <a:pt x="85" y="2"/>
                        <a:pt x="85" y="1"/>
                        <a:pt x="86" y="0"/>
                      </a:cubicBezTo>
                      <a:cubicBezTo>
                        <a:pt x="87" y="0"/>
                        <a:pt x="87" y="0"/>
                        <a:pt x="8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57" name="Freeform 95"/>
                <p:cNvSpPr>
                  <a:spLocks/>
                </p:cNvSpPr>
                <p:nvPr/>
              </p:nvSpPr>
              <p:spPr bwMode="auto">
                <a:xfrm>
                  <a:off x="791561" y="7230479"/>
                  <a:ext cx="108432" cy="128449"/>
                </a:xfrm>
                <a:custGeom>
                  <a:avLst/>
                  <a:gdLst>
                    <a:gd name="T0" fmla="*/ 52 w 55"/>
                    <a:gd name="T1" fmla="*/ 0 h 65"/>
                    <a:gd name="T2" fmla="*/ 39 w 55"/>
                    <a:gd name="T3" fmla="*/ 34 h 65"/>
                    <a:gd name="T4" fmla="*/ 27 w 55"/>
                    <a:gd name="T5" fmla="*/ 41 h 65"/>
                    <a:gd name="T6" fmla="*/ 0 w 55"/>
                    <a:gd name="T7" fmla="*/ 61 h 65"/>
                    <a:gd name="T8" fmla="*/ 9 w 55"/>
                    <a:gd name="T9" fmla="*/ 51 h 65"/>
                    <a:gd name="T10" fmla="*/ 31 w 55"/>
                    <a:gd name="T11" fmla="*/ 13 h 65"/>
                    <a:gd name="T12" fmla="*/ 37 w 55"/>
                    <a:gd name="T13" fmla="*/ 0 h 65"/>
                    <a:gd name="T14" fmla="*/ 32 w 55"/>
                    <a:gd name="T15" fmla="*/ 29 h 65"/>
                    <a:gd name="T16" fmla="*/ 49 w 55"/>
                    <a:gd name="T17" fmla="*/ 0 h 65"/>
                    <a:gd name="T18" fmla="*/ 52 w 55"/>
                    <a:gd name="T19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5" h="65">
                      <a:moveTo>
                        <a:pt x="52" y="0"/>
                      </a:moveTo>
                      <a:cubicBezTo>
                        <a:pt x="55" y="13"/>
                        <a:pt x="47" y="27"/>
                        <a:pt x="39" y="34"/>
                      </a:cubicBezTo>
                      <a:cubicBezTo>
                        <a:pt x="36" y="37"/>
                        <a:pt x="31" y="38"/>
                        <a:pt x="27" y="41"/>
                      </a:cubicBezTo>
                      <a:cubicBezTo>
                        <a:pt x="19" y="49"/>
                        <a:pt x="14" y="65"/>
                        <a:pt x="0" y="61"/>
                      </a:cubicBezTo>
                      <a:cubicBezTo>
                        <a:pt x="0" y="55"/>
                        <a:pt x="5" y="55"/>
                        <a:pt x="9" y="51"/>
                      </a:cubicBezTo>
                      <a:cubicBezTo>
                        <a:pt x="19" y="43"/>
                        <a:pt x="27" y="27"/>
                        <a:pt x="31" y="13"/>
                      </a:cubicBezTo>
                      <a:cubicBezTo>
                        <a:pt x="32" y="9"/>
                        <a:pt x="32" y="2"/>
                        <a:pt x="37" y="0"/>
                      </a:cubicBezTo>
                      <a:cubicBezTo>
                        <a:pt x="44" y="8"/>
                        <a:pt x="33" y="21"/>
                        <a:pt x="32" y="29"/>
                      </a:cubicBezTo>
                      <a:cubicBezTo>
                        <a:pt x="42" y="26"/>
                        <a:pt x="42" y="7"/>
                        <a:pt x="49" y="0"/>
                      </a:cubicBezTo>
                      <a:cubicBezTo>
                        <a:pt x="50" y="0"/>
                        <a:pt x="51" y="0"/>
                        <a:pt x="5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58" name="Freeform 96"/>
                <p:cNvSpPr>
                  <a:spLocks/>
                </p:cNvSpPr>
                <p:nvPr/>
              </p:nvSpPr>
              <p:spPr bwMode="auto">
                <a:xfrm>
                  <a:off x="768208" y="7298044"/>
                  <a:ext cx="118441" cy="90080"/>
                </a:xfrm>
                <a:custGeom>
                  <a:avLst/>
                  <a:gdLst>
                    <a:gd name="T0" fmla="*/ 59 w 60"/>
                    <a:gd name="T1" fmla="*/ 0 h 46"/>
                    <a:gd name="T2" fmla="*/ 45 w 60"/>
                    <a:gd name="T3" fmla="*/ 18 h 46"/>
                    <a:gd name="T4" fmla="*/ 52 w 60"/>
                    <a:gd name="T5" fmla="*/ 16 h 46"/>
                    <a:gd name="T6" fmla="*/ 45 w 60"/>
                    <a:gd name="T7" fmla="*/ 26 h 46"/>
                    <a:gd name="T8" fmla="*/ 0 w 60"/>
                    <a:gd name="T9" fmla="*/ 46 h 46"/>
                    <a:gd name="T10" fmla="*/ 17 w 60"/>
                    <a:gd name="T11" fmla="*/ 33 h 46"/>
                    <a:gd name="T12" fmla="*/ 35 w 60"/>
                    <a:gd name="T13" fmla="*/ 21 h 46"/>
                    <a:gd name="T14" fmla="*/ 57 w 60"/>
                    <a:gd name="T15" fmla="*/ 0 h 46"/>
                    <a:gd name="T16" fmla="*/ 59 w 60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" h="46">
                      <a:moveTo>
                        <a:pt x="59" y="0"/>
                      </a:moveTo>
                      <a:cubicBezTo>
                        <a:pt x="60" y="9"/>
                        <a:pt x="50" y="12"/>
                        <a:pt x="45" y="18"/>
                      </a:cubicBezTo>
                      <a:cubicBezTo>
                        <a:pt x="47" y="20"/>
                        <a:pt x="48" y="15"/>
                        <a:pt x="52" y="16"/>
                      </a:cubicBezTo>
                      <a:cubicBezTo>
                        <a:pt x="52" y="22"/>
                        <a:pt x="47" y="23"/>
                        <a:pt x="45" y="26"/>
                      </a:cubicBezTo>
                      <a:cubicBezTo>
                        <a:pt x="27" y="29"/>
                        <a:pt x="18" y="45"/>
                        <a:pt x="0" y="46"/>
                      </a:cubicBezTo>
                      <a:cubicBezTo>
                        <a:pt x="3" y="39"/>
                        <a:pt x="11" y="37"/>
                        <a:pt x="17" y="33"/>
                      </a:cubicBezTo>
                      <a:cubicBezTo>
                        <a:pt x="23" y="30"/>
                        <a:pt x="30" y="26"/>
                        <a:pt x="35" y="21"/>
                      </a:cubicBezTo>
                      <a:cubicBezTo>
                        <a:pt x="42" y="15"/>
                        <a:pt x="47" y="4"/>
                        <a:pt x="57" y="0"/>
                      </a:cubicBezTo>
                      <a:cubicBezTo>
                        <a:pt x="57" y="0"/>
                        <a:pt x="58" y="0"/>
                        <a:pt x="5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59" name="Freeform 97"/>
                <p:cNvSpPr>
                  <a:spLocks/>
                </p:cNvSpPr>
                <p:nvPr/>
              </p:nvSpPr>
              <p:spPr bwMode="auto">
                <a:xfrm>
                  <a:off x="643928" y="7366435"/>
                  <a:ext cx="49211" cy="30027"/>
                </a:xfrm>
                <a:custGeom>
                  <a:avLst/>
                  <a:gdLst>
                    <a:gd name="T0" fmla="*/ 25 w 25"/>
                    <a:gd name="T1" fmla="*/ 1 h 15"/>
                    <a:gd name="T2" fmla="*/ 0 w 25"/>
                    <a:gd name="T3" fmla="*/ 9 h 15"/>
                    <a:gd name="T4" fmla="*/ 25 w 25"/>
                    <a:gd name="T5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" h="15">
                      <a:moveTo>
                        <a:pt x="25" y="1"/>
                      </a:moveTo>
                      <a:cubicBezTo>
                        <a:pt x="22" y="8"/>
                        <a:pt x="7" y="15"/>
                        <a:pt x="0" y="9"/>
                      </a:cubicBezTo>
                      <a:cubicBezTo>
                        <a:pt x="2" y="1"/>
                        <a:pt x="18" y="0"/>
                        <a:pt x="2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60" name="Freeform 98"/>
                <p:cNvSpPr>
                  <a:spLocks/>
                </p:cNvSpPr>
                <p:nvPr/>
              </p:nvSpPr>
              <p:spPr bwMode="auto">
                <a:xfrm>
                  <a:off x="698977" y="7380620"/>
                  <a:ext cx="49211" cy="23353"/>
                </a:xfrm>
                <a:custGeom>
                  <a:avLst/>
                  <a:gdLst>
                    <a:gd name="T0" fmla="*/ 14 w 25"/>
                    <a:gd name="T1" fmla="*/ 12 h 12"/>
                    <a:gd name="T2" fmla="*/ 6 w 25"/>
                    <a:gd name="T3" fmla="*/ 12 h 12"/>
                    <a:gd name="T4" fmla="*/ 25 w 25"/>
                    <a:gd name="T5" fmla="*/ 5 h 12"/>
                    <a:gd name="T6" fmla="*/ 14 w 25"/>
                    <a:gd name="T7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2">
                      <a:moveTo>
                        <a:pt x="14" y="12"/>
                      </a:moveTo>
                      <a:cubicBezTo>
                        <a:pt x="11" y="12"/>
                        <a:pt x="9" y="12"/>
                        <a:pt x="6" y="12"/>
                      </a:cubicBezTo>
                      <a:cubicBezTo>
                        <a:pt x="0" y="5"/>
                        <a:pt x="19" y="0"/>
                        <a:pt x="25" y="5"/>
                      </a:cubicBezTo>
                      <a:cubicBezTo>
                        <a:pt x="24" y="10"/>
                        <a:pt x="18" y="10"/>
                        <a:pt x="14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63500" sx="102000" sy="102000" algn="ctr" rotWithShape="0">
                    <a:srgbClr val="702D89">
                      <a:alpha val="60000"/>
                    </a:srgbClr>
                  </a:outerShdw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</p:grpSp>
        <p:cxnSp>
          <p:nvCxnSpPr>
            <p:cNvPr id="332" name="Straight Connector 37"/>
            <p:cNvCxnSpPr>
              <a:stCxn id="333" idx="4"/>
            </p:cNvCxnSpPr>
            <p:nvPr/>
          </p:nvCxnSpPr>
          <p:spPr>
            <a:xfrm flipH="1">
              <a:off x="6204362" y="3526159"/>
              <a:ext cx="1653" cy="673371"/>
            </a:xfrm>
            <a:prstGeom prst="line">
              <a:avLst/>
            </a:prstGeom>
            <a:noFill/>
            <a:ln w="9525" cap="flat" cmpd="sng" algn="ctr">
              <a:solidFill>
                <a:srgbClr val="2968AF"/>
              </a:solidFill>
              <a:prstDash val="solid"/>
              <a:tailEnd type="oval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363" name="Oval 71"/>
          <p:cNvSpPr/>
          <p:nvPr/>
        </p:nvSpPr>
        <p:spPr bwMode="auto">
          <a:xfrm flipH="1">
            <a:off x="6170692" y="2467222"/>
            <a:ext cx="378536" cy="378438"/>
          </a:xfrm>
          <a:prstGeom prst="ellipse">
            <a:avLst/>
          </a:prstGeom>
          <a:gradFill rotWithShape="0">
            <a:gsLst>
              <a:gs pos="0">
                <a:srgbClr val="5C6A76"/>
              </a:gs>
              <a:gs pos="100000">
                <a:srgbClr val="121517"/>
              </a:gs>
            </a:gsLst>
            <a:lin ang="5400000" scaled="1"/>
          </a:gradFill>
          <a:ln w="19050" cap="flat">
            <a:gradFill>
              <a:gsLst>
                <a:gs pos="0">
                  <a:srgbClr val="0183B7">
                    <a:lumMod val="20000"/>
                    <a:lumOff val="80000"/>
                  </a:srgbClr>
                </a:gs>
                <a:gs pos="100000">
                  <a:srgbClr val="0183B7">
                    <a:lumMod val="20000"/>
                    <a:lumOff val="80000"/>
                    <a:alpha val="39000"/>
                  </a:srgbClr>
                </a:gs>
              </a:gsLst>
              <a:lin ang="5400000" scaled="0"/>
            </a:gradFill>
            <a:round/>
            <a:headEnd type="none" w="med" len="med"/>
            <a:tailEnd type="none" w="med" len="med"/>
          </a:ln>
          <a:effectLst>
            <a:outerShdw blurRad="241300" algn="ctr" rotWithShape="0">
              <a:sysClr val="windowText" lastClr="000000">
                <a:alpha val="73000"/>
              </a:sysClr>
            </a:outerShdw>
          </a:effectLst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364" name="Group 72"/>
          <p:cNvGrpSpPr/>
          <p:nvPr/>
        </p:nvGrpSpPr>
        <p:grpSpPr>
          <a:xfrm>
            <a:off x="5849031" y="1685001"/>
            <a:ext cx="1009001" cy="1115337"/>
            <a:chOff x="8088497" y="2185357"/>
            <a:chExt cx="1344985" cy="1487116"/>
          </a:xfrm>
        </p:grpSpPr>
        <p:sp>
          <p:nvSpPr>
            <p:cNvPr id="365" name="TextBox 73"/>
            <p:cNvSpPr txBox="1"/>
            <p:nvPr/>
          </p:nvSpPr>
          <p:spPr>
            <a:xfrm>
              <a:off x="8088497" y="2185357"/>
              <a:ext cx="1344985" cy="943848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676767"/>
                  </a:solidFill>
                  <a:latin typeface="Arial"/>
                  <a:cs typeface="Arial Narrow"/>
                </a:rPr>
                <a:t>Stateful Switchover &amp;</a:t>
              </a:r>
            </a:p>
            <a:p>
              <a:pPr algn="ctr"/>
              <a:r>
                <a:rPr lang="en-US" sz="800" dirty="0">
                  <a:solidFill>
                    <a:srgbClr val="676767"/>
                  </a:solidFill>
                  <a:latin typeface="Arial"/>
                  <a:cs typeface="Arial Narrow"/>
                </a:rPr>
                <a:t>Application Visibility and Control</a:t>
              </a:r>
            </a:p>
          </p:txBody>
        </p:sp>
        <p:pic>
          <p:nvPicPr>
            <p:cNvPr id="366" name="Picture 74" descr="app_icon.pn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55669" y="3252026"/>
              <a:ext cx="429071" cy="420447"/>
            </a:xfrm>
            <a:prstGeom prst="rect">
              <a:avLst/>
            </a:prstGeom>
          </p:spPr>
        </p:pic>
      </p:grpSp>
      <p:cxnSp>
        <p:nvCxnSpPr>
          <p:cNvPr id="367" name="Straight Connector 70"/>
          <p:cNvCxnSpPr>
            <a:stCxn id="363" idx="4"/>
          </p:cNvCxnSpPr>
          <p:nvPr/>
        </p:nvCxnSpPr>
        <p:spPr>
          <a:xfrm>
            <a:off x="6359963" y="2845661"/>
            <a:ext cx="479" cy="762458"/>
          </a:xfrm>
          <a:prstGeom prst="line">
            <a:avLst/>
          </a:prstGeom>
          <a:noFill/>
          <a:ln w="9525" cap="flat" cmpd="sng" algn="ctr">
            <a:solidFill>
              <a:srgbClr val="2968AF"/>
            </a:solidFill>
            <a:prstDash val="solid"/>
            <a:tailEnd type="oval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368" name="Group 75"/>
          <p:cNvGrpSpPr/>
          <p:nvPr/>
        </p:nvGrpSpPr>
        <p:grpSpPr>
          <a:xfrm>
            <a:off x="6767887" y="1818221"/>
            <a:ext cx="1189081" cy="1789898"/>
            <a:chOff x="9459232" y="1812999"/>
            <a:chExt cx="1585029" cy="2386531"/>
          </a:xfrm>
        </p:grpSpPr>
        <p:grpSp>
          <p:nvGrpSpPr>
            <p:cNvPr id="369" name="Group 76"/>
            <p:cNvGrpSpPr/>
            <p:nvPr/>
          </p:nvGrpSpPr>
          <p:grpSpPr>
            <a:xfrm>
              <a:off x="9459232" y="1812999"/>
              <a:ext cx="1585029" cy="1198300"/>
              <a:chOff x="9064504" y="1873528"/>
              <a:chExt cx="1585029" cy="1198300"/>
            </a:xfrm>
          </p:grpSpPr>
          <p:sp>
            <p:nvSpPr>
              <p:cNvPr id="371" name="Oval 78"/>
              <p:cNvSpPr/>
              <p:nvPr/>
            </p:nvSpPr>
            <p:spPr bwMode="auto">
              <a:xfrm flipH="1">
                <a:off x="9610271" y="2563145"/>
                <a:ext cx="504584" cy="504584"/>
              </a:xfrm>
              <a:prstGeom prst="ellipse">
                <a:avLst/>
              </a:prstGeom>
              <a:gradFill rotWithShape="0">
                <a:gsLst>
                  <a:gs pos="0">
                    <a:srgbClr val="5C6A76"/>
                  </a:gs>
                  <a:gs pos="100000">
                    <a:srgbClr val="121517"/>
                  </a:gs>
                </a:gsLst>
                <a:lin ang="5400000" scaled="1"/>
              </a:gradFill>
              <a:ln w="19050" cap="flat">
                <a:gradFill>
                  <a:gsLst>
                    <a:gs pos="0">
                      <a:srgbClr val="0183B7">
                        <a:lumMod val="20000"/>
                        <a:lumOff val="80000"/>
                      </a:srgbClr>
                    </a:gs>
                    <a:gs pos="100000">
                      <a:srgbClr val="0183B7">
                        <a:lumMod val="20000"/>
                        <a:lumOff val="80000"/>
                        <a:alpha val="39000"/>
                      </a:srgbClr>
                    </a:gs>
                  </a:gsLst>
                  <a:lin ang="5400000" scaled="0"/>
                </a:gradFill>
                <a:round/>
                <a:headEnd type="none" w="med" len="med"/>
                <a:tailEnd type="none" w="med" len="med"/>
              </a:ln>
              <a:effectLst>
                <a:outerShdw blurRad="241300" algn="ctr" rotWithShape="0">
                  <a:sysClr val="windowText" lastClr="000000">
                    <a:alpha val="73000"/>
                  </a:sysClr>
                </a:outerShdw>
              </a:effec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2" name="TextBox 79"/>
              <p:cNvSpPr txBox="1"/>
              <p:nvPr/>
            </p:nvSpPr>
            <p:spPr>
              <a:xfrm>
                <a:off x="9064504" y="1873528"/>
                <a:ext cx="1585029" cy="615553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Arial"/>
                    <a:cs typeface="Arial Narrow"/>
                  </a:rPr>
                  <a:t>802.11ac Wave 1     &amp; High-Density Experience </a:t>
                </a:r>
              </a:p>
            </p:txBody>
          </p:sp>
          <p:grpSp>
            <p:nvGrpSpPr>
              <p:cNvPr id="373" name="Group 80"/>
              <p:cNvGrpSpPr/>
              <p:nvPr/>
            </p:nvGrpSpPr>
            <p:grpSpPr>
              <a:xfrm>
                <a:off x="9610856" y="2594398"/>
                <a:ext cx="479907" cy="477430"/>
                <a:chOff x="4436264" y="1865059"/>
                <a:chExt cx="619128" cy="615933"/>
              </a:xfrm>
            </p:grpSpPr>
            <p:sp>
              <p:nvSpPr>
                <p:cNvPr id="374" name="Freeform 24"/>
                <p:cNvSpPr>
                  <a:spLocks noEditPoints="1"/>
                </p:cNvSpPr>
                <p:nvPr/>
              </p:nvSpPr>
              <p:spPr bwMode="auto">
                <a:xfrm>
                  <a:off x="4666561" y="2063431"/>
                  <a:ext cx="188008" cy="185713"/>
                </a:xfrm>
                <a:custGeom>
                  <a:avLst/>
                  <a:gdLst/>
                  <a:ahLst/>
                  <a:cxnLst>
                    <a:cxn ang="0">
                      <a:pos x="1329" y="160"/>
                    </a:cxn>
                    <a:cxn ang="0">
                      <a:pos x="1045" y="28"/>
                    </a:cxn>
                    <a:cxn ang="0">
                      <a:pos x="220" y="282"/>
                    </a:cxn>
                    <a:cxn ang="0">
                      <a:pos x="47" y="592"/>
                    </a:cxn>
                    <a:cxn ang="0">
                      <a:pos x="350" y="1503"/>
                    </a:cxn>
                    <a:cxn ang="0">
                      <a:pos x="600" y="1628"/>
                    </a:cxn>
                    <a:cxn ang="0">
                      <a:pos x="1236" y="1564"/>
                    </a:cxn>
                    <a:cxn ang="0">
                      <a:pos x="1647" y="1034"/>
                    </a:cxn>
                    <a:cxn ang="0">
                      <a:pos x="1514" y="463"/>
                    </a:cxn>
                    <a:cxn ang="0">
                      <a:pos x="1456" y="368"/>
                    </a:cxn>
                    <a:cxn ang="0">
                      <a:pos x="1198" y="647"/>
                    </a:cxn>
                    <a:cxn ang="0">
                      <a:pos x="1422" y="844"/>
                    </a:cxn>
                    <a:cxn ang="0">
                      <a:pos x="881" y="266"/>
                    </a:cxn>
                    <a:cxn ang="0">
                      <a:pos x="759" y="476"/>
                    </a:cxn>
                    <a:cxn ang="0">
                      <a:pos x="489" y="721"/>
                    </a:cxn>
                    <a:cxn ang="0">
                      <a:pos x="572" y="354"/>
                    </a:cxn>
                    <a:cxn ang="0">
                      <a:pos x="865" y="622"/>
                    </a:cxn>
                    <a:cxn ang="0">
                      <a:pos x="940" y="645"/>
                    </a:cxn>
                    <a:cxn ang="0">
                      <a:pos x="857" y="918"/>
                    </a:cxn>
                    <a:cxn ang="0">
                      <a:pos x="1196" y="566"/>
                    </a:cxn>
                    <a:cxn ang="0">
                      <a:pos x="1352" y="417"/>
                    </a:cxn>
                    <a:cxn ang="0">
                      <a:pos x="1342" y="451"/>
                    </a:cxn>
                    <a:cxn ang="0">
                      <a:pos x="1302" y="250"/>
                    </a:cxn>
                    <a:cxn ang="0">
                      <a:pos x="1098" y="127"/>
                    </a:cxn>
                    <a:cxn ang="0">
                      <a:pos x="1110" y="581"/>
                    </a:cxn>
                    <a:cxn ang="0">
                      <a:pos x="1022" y="104"/>
                    </a:cxn>
                    <a:cxn ang="0">
                      <a:pos x="791" y="89"/>
                    </a:cxn>
                    <a:cxn ang="0">
                      <a:pos x="793" y="90"/>
                    </a:cxn>
                    <a:cxn ang="0">
                      <a:pos x="641" y="223"/>
                    </a:cxn>
                    <a:cxn ang="0">
                      <a:pos x="760" y="203"/>
                    </a:cxn>
                    <a:cxn ang="0">
                      <a:pos x="632" y="92"/>
                    </a:cxn>
                    <a:cxn ang="0">
                      <a:pos x="609" y="98"/>
                    </a:cxn>
                    <a:cxn ang="0">
                      <a:pos x="362" y="287"/>
                    </a:cxn>
                    <a:cxn ang="0">
                      <a:pos x="509" y="298"/>
                    </a:cxn>
                    <a:cxn ang="0">
                      <a:pos x="122" y="615"/>
                    </a:cxn>
                    <a:cxn ang="0">
                      <a:pos x="255" y="428"/>
                    </a:cxn>
                    <a:cxn ang="0">
                      <a:pos x="286" y="1340"/>
                    </a:cxn>
                    <a:cxn ang="0">
                      <a:pos x="310" y="1209"/>
                    </a:cxn>
                    <a:cxn ang="0">
                      <a:pos x="217" y="1006"/>
                    </a:cxn>
                    <a:cxn ang="0">
                      <a:pos x="295" y="588"/>
                    </a:cxn>
                    <a:cxn ang="0">
                      <a:pos x="348" y="1061"/>
                    </a:cxn>
                    <a:cxn ang="0">
                      <a:pos x="634" y="1382"/>
                    </a:cxn>
                    <a:cxn ang="0">
                      <a:pos x="436" y="1046"/>
                    </a:cxn>
                    <a:cxn ang="0">
                      <a:pos x="399" y="1176"/>
                    </a:cxn>
                    <a:cxn ang="0">
                      <a:pos x="990" y="1444"/>
                    </a:cxn>
                    <a:cxn ang="0">
                      <a:pos x="1108" y="1024"/>
                    </a:cxn>
                    <a:cxn ang="0">
                      <a:pos x="732" y="1329"/>
                    </a:cxn>
                    <a:cxn ang="0">
                      <a:pos x="1263" y="1407"/>
                    </a:cxn>
                    <a:cxn ang="0">
                      <a:pos x="1394" y="1262"/>
                    </a:cxn>
                    <a:cxn ang="0">
                      <a:pos x="1126" y="1296"/>
                    </a:cxn>
                    <a:cxn ang="0">
                      <a:pos x="1395" y="1260"/>
                    </a:cxn>
                    <a:cxn ang="0">
                      <a:pos x="1417" y="475"/>
                    </a:cxn>
                    <a:cxn ang="0">
                      <a:pos x="1515" y="736"/>
                    </a:cxn>
                    <a:cxn ang="0">
                      <a:pos x="1552" y="1078"/>
                    </a:cxn>
                    <a:cxn ang="0">
                      <a:pos x="1497" y="1170"/>
                    </a:cxn>
                    <a:cxn ang="0">
                      <a:pos x="1561" y="1051"/>
                    </a:cxn>
                  </a:cxnLst>
                  <a:rect l="0" t="0" r="r" b="b"/>
                  <a:pathLst>
                    <a:path w="1678" h="1666">
                      <a:moveTo>
                        <a:pt x="1621" y="547"/>
                      </a:moveTo>
                      <a:cubicBezTo>
                        <a:pt x="1570" y="408"/>
                        <a:pt x="1481" y="283"/>
                        <a:pt x="1364" y="187"/>
                      </a:cubicBezTo>
                      <a:cubicBezTo>
                        <a:pt x="1359" y="184"/>
                        <a:pt x="1355" y="180"/>
                        <a:pt x="1350" y="176"/>
                      </a:cubicBezTo>
                      <a:cubicBezTo>
                        <a:pt x="1343" y="171"/>
                        <a:pt x="1336" y="166"/>
                        <a:pt x="1329" y="160"/>
                      </a:cubicBezTo>
                      <a:cubicBezTo>
                        <a:pt x="1267" y="115"/>
                        <a:pt x="1197" y="78"/>
                        <a:pt x="1121" y="51"/>
                      </a:cubicBezTo>
                      <a:cubicBezTo>
                        <a:pt x="1118" y="50"/>
                        <a:pt x="1115" y="49"/>
                        <a:pt x="1112" y="48"/>
                      </a:cubicBezTo>
                      <a:cubicBezTo>
                        <a:pt x="1102" y="44"/>
                        <a:pt x="1092" y="41"/>
                        <a:pt x="1082" y="38"/>
                      </a:cubicBezTo>
                      <a:cubicBezTo>
                        <a:pt x="1070" y="35"/>
                        <a:pt x="1058" y="31"/>
                        <a:pt x="1045" y="28"/>
                      </a:cubicBezTo>
                      <a:cubicBezTo>
                        <a:pt x="967" y="8"/>
                        <a:pt x="888" y="0"/>
                        <a:pt x="811" y="3"/>
                      </a:cubicBezTo>
                      <a:cubicBezTo>
                        <a:pt x="802" y="3"/>
                        <a:pt x="793" y="4"/>
                        <a:pt x="785" y="4"/>
                      </a:cubicBezTo>
                      <a:cubicBezTo>
                        <a:pt x="628" y="15"/>
                        <a:pt x="478" y="70"/>
                        <a:pt x="353" y="161"/>
                      </a:cubicBezTo>
                      <a:cubicBezTo>
                        <a:pt x="305" y="196"/>
                        <a:pt x="260" y="237"/>
                        <a:pt x="220" y="282"/>
                      </a:cubicBezTo>
                      <a:cubicBezTo>
                        <a:pt x="180" y="327"/>
                        <a:pt x="145" y="377"/>
                        <a:pt x="115" y="431"/>
                      </a:cubicBezTo>
                      <a:cubicBezTo>
                        <a:pt x="93" y="470"/>
                        <a:pt x="74" y="512"/>
                        <a:pt x="59" y="556"/>
                      </a:cubicBezTo>
                      <a:cubicBezTo>
                        <a:pt x="58" y="558"/>
                        <a:pt x="57" y="560"/>
                        <a:pt x="56" y="563"/>
                      </a:cubicBezTo>
                      <a:cubicBezTo>
                        <a:pt x="53" y="572"/>
                        <a:pt x="50" y="582"/>
                        <a:pt x="47" y="592"/>
                      </a:cubicBezTo>
                      <a:cubicBezTo>
                        <a:pt x="2" y="738"/>
                        <a:pt x="0" y="888"/>
                        <a:pt x="34" y="1028"/>
                      </a:cubicBezTo>
                      <a:cubicBezTo>
                        <a:pt x="51" y="1096"/>
                        <a:pt x="76" y="1162"/>
                        <a:pt x="109" y="1224"/>
                      </a:cubicBezTo>
                      <a:cubicBezTo>
                        <a:pt x="151" y="1304"/>
                        <a:pt x="208" y="1378"/>
                        <a:pt x="275" y="1441"/>
                      </a:cubicBezTo>
                      <a:cubicBezTo>
                        <a:pt x="299" y="1463"/>
                        <a:pt x="324" y="1484"/>
                        <a:pt x="350" y="1503"/>
                      </a:cubicBezTo>
                      <a:cubicBezTo>
                        <a:pt x="414" y="1549"/>
                        <a:pt x="485" y="1588"/>
                        <a:pt x="563" y="1615"/>
                      </a:cubicBezTo>
                      <a:cubicBezTo>
                        <a:pt x="566" y="1616"/>
                        <a:pt x="568" y="1617"/>
                        <a:pt x="571" y="1618"/>
                      </a:cubicBezTo>
                      <a:cubicBezTo>
                        <a:pt x="580" y="1621"/>
                        <a:pt x="590" y="1625"/>
                        <a:pt x="599" y="1627"/>
                      </a:cubicBezTo>
                      <a:cubicBezTo>
                        <a:pt x="600" y="1628"/>
                        <a:pt x="600" y="1628"/>
                        <a:pt x="600" y="1628"/>
                      </a:cubicBezTo>
                      <a:cubicBezTo>
                        <a:pt x="613" y="1632"/>
                        <a:pt x="626" y="1635"/>
                        <a:pt x="638" y="1638"/>
                      </a:cubicBezTo>
                      <a:cubicBezTo>
                        <a:pt x="719" y="1659"/>
                        <a:pt x="800" y="1666"/>
                        <a:pt x="879" y="1663"/>
                      </a:cubicBezTo>
                      <a:cubicBezTo>
                        <a:pt x="912" y="1661"/>
                        <a:pt x="944" y="1658"/>
                        <a:pt x="976" y="1653"/>
                      </a:cubicBezTo>
                      <a:cubicBezTo>
                        <a:pt x="1067" y="1638"/>
                        <a:pt x="1155" y="1607"/>
                        <a:pt x="1236" y="1564"/>
                      </a:cubicBezTo>
                      <a:cubicBezTo>
                        <a:pt x="1298" y="1531"/>
                        <a:pt x="1355" y="1489"/>
                        <a:pt x="1407" y="1441"/>
                      </a:cubicBezTo>
                      <a:cubicBezTo>
                        <a:pt x="1504" y="1352"/>
                        <a:pt x="1581" y="1237"/>
                        <a:pt x="1627" y="1103"/>
                      </a:cubicBezTo>
                      <a:cubicBezTo>
                        <a:pt x="1630" y="1094"/>
                        <a:pt x="1633" y="1084"/>
                        <a:pt x="1636" y="1074"/>
                      </a:cubicBezTo>
                      <a:cubicBezTo>
                        <a:pt x="1640" y="1061"/>
                        <a:pt x="1644" y="1047"/>
                        <a:pt x="1647" y="1034"/>
                      </a:cubicBezTo>
                      <a:cubicBezTo>
                        <a:pt x="1659" y="985"/>
                        <a:pt x="1667" y="936"/>
                        <a:pt x="1670" y="887"/>
                      </a:cubicBezTo>
                      <a:cubicBezTo>
                        <a:pt x="1678" y="770"/>
                        <a:pt x="1660" y="654"/>
                        <a:pt x="1621" y="547"/>
                      </a:cubicBezTo>
                      <a:close/>
                      <a:moveTo>
                        <a:pt x="1456" y="368"/>
                      </a:moveTo>
                      <a:cubicBezTo>
                        <a:pt x="1480" y="399"/>
                        <a:pt x="1499" y="431"/>
                        <a:pt x="1514" y="463"/>
                      </a:cubicBezTo>
                      <a:cubicBezTo>
                        <a:pt x="1496" y="443"/>
                        <a:pt x="1478" y="423"/>
                        <a:pt x="1459" y="405"/>
                      </a:cubicBezTo>
                      <a:cubicBezTo>
                        <a:pt x="1451" y="393"/>
                        <a:pt x="1442" y="381"/>
                        <a:pt x="1433" y="370"/>
                      </a:cubicBezTo>
                      <a:cubicBezTo>
                        <a:pt x="1432" y="358"/>
                        <a:pt x="1430" y="346"/>
                        <a:pt x="1428" y="334"/>
                      </a:cubicBezTo>
                      <a:cubicBezTo>
                        <a:pt x="1438" y="345"/>
                        <a:pt x="1448" y="356"/>
                        <a:pt x="1456" y="368"/>
                      </a:cubicBezTo>
                      <a:close/>
                      <a:moveTo>
                        <a:pt x="1422" y="844"/>
                      </a:moveTo>
                      <a:cubicBezTo>
                        <a:pt x="1381" y="876"/>
                        <a:pt x="1330" y="901"/>
                        <a:pt x="1271" y="919"/>
                      </a:cubicBezTo>
                      <a:cubicBezTo>
                        <a:pt x="1248" y="926"/>
                        <a:pt x="1223" y="931"/>
                        <a:pt x="1198" y="936"/>
                      </a:cubicBezTo>
                      <a:cubicBezTo>
                        <a:pt x="1207" y="836"/>
                        <a:pt x="1207" y="739"/>
                        <a:pt x="1198" y="647"/>
                      </a:cubicBezTo>
                      <a:cubicBezTo>
                        <a:pt x="1205" y="646"/>
                        <a:pt x="1212" y="644"/>
                        <a:pt x="1218" y="642"/>
                      </a:cubicBezTo>
                      <a:cubicBezTo>
                        <a:pt x="1261" y="629"/>
                        <a:pt x="1300" y="610"/>
                        <a:pt x="1333" y="584"/>
                      </a:cubicBezTo>
                      <a:cubicBezTo>
                        <a:pt x="1343" y="601"/>
                        <a:pt x="1351" y="619"/>
                        <a:pt x="1359" y="637"/>
                      </a:cubicBezTo>
                      <a:cubicBezTo>
                        <a:pt x="1389" y="702"/>
                        <a:pt x="1410" y="772"/>
                        <a:pt x="1422" y="844"/>
                      </a:cubicBezTo>
                      <a:close/>
                      <a:moveTo>
                        <a:pt x="702" y="422"/>
                      </a:moveTo>
                      <a:cubicBezTo>
                        <a:pt x="697" y="416"/>
                        <a:pt x="692" y="410"/>
                        <a:pt x="688" y="405"/>
                      </a:cubicBezTo>
                      <a:cubicBezTo>
                        <a:pt x="667" y="377"/>
                        <a:pt x="652" y="348"/>
                        <a:pt x="644" y="320"/>
                      </a:cubicBezTo>
                      <a:cubicBezTo>
                        <a:pt x="720" y="289"/>
                        <a:pt x="800" y="271"/>
                        <a:pt x="881" y="266"/>
                      </a:cubicBezTo>
                      <a:cubicBezTo>
                        <a:pt x="819" y="308"/>
                        <a:pt x="759" y="360"/>
                        <a:pt x="702" y="422"/>
                      </a:cubicBezTo>
                      <a:close/>
                      <a:moveTo>
                        <a:pt x="960" y="310"/>
                      </a:moveTo>
                      <a:cubicBezTo>
                        <a:pt x="888" y="547"/>
                        <a:pt x="888" y="547"/>
                        <a:pt x="888" y="547"/>
                      </a:cubicBezTo>
                      <a:cubicBezTo>
                        <a:pt x="839" y="528"/>
                        <a:pt x="796" y="504"/>
                        <a:pt x="759" y="476"/>
                      </a:cubicBezTo>
                      <a:cubicBezTo>
                        <a:pt x="784" y="449"/>
                        <a:pt x="809" y="425"/>
                        <a:pt x="834" y="403"/>
                      </a:cubicBezTo>
                      <a:cubicBezTo>
                        <a:pt x="875" y="366"/>
                        <a:pt x="917" y="335"/>
                        <a:pt x="960" y="310"/>
                      </a:cubicBezTo>
                      <a:close/>
                      <a:moveTo>
                        <a:pt x="650" y="481"/>
                      </a:moveTo>
                      <a:cubicBezTo>
                        <a:pt x="591" y="552"/>
                        <a:pt x="538" y="633"/>
                        <a:pt x="489" y="721"/>
                      </a:cubicBezTo>
                      <a:cubicBezTo>
                        <a:pt x="465" y="698"/>
                        <a:pt x="443" y="674"/>
                        <a:pt x="424" y="649"/>
                      </a:cubicBezTo>
                      <a:cubicBezTo>
                        <a:pt x="392" y="607"/>
                        <a:pt x="368" y="564"/>
                        <a:pt x="353" y="520"/>
                      </a:cubicBezTo>
                      <a:cubicBezTo>
                        <a:pt x="411" y="459"/>
                        <a:pt x="477" y="407"/>
                        <a:pt x="548" y="366"/>
                      </a:cubicBezTo>
                      <a:cubicBezTo>
                        <a:pt x="556" y="362"/>
                        <a:pt x="564" y="358"/>
                        <a:pt x="572" y="354"/>
                      </a:cubicBezTo>
                      <a:cubicBezTo>
                        <a:pt x="583" y="388"/>
                        <a:pt x="602" y="422"/>
                        <a:pt x="625" y="453"/>
                      </a:cubicBezTo>
                      <a:cubicBezTo>
                        <a:pt x="633" y="463"/>
                        <a:pt x="641" y="472"/>
                        <a:pt x="650" y="481"/>
                      </a:cubicBezTo>
                      <a:close/>
                      <a:moveTo>
                        <a:pt x="708" y="535"/>
                      </a:moveTo>
                      <a:cubicBezTo>
                        <a:pt x="752" y="570"/>
                        <a:pt x="805" y="600"/>
                        <a:pt x="865" y="622"/>
                      </a:cubicBezTo>
                      <a:cubicBezTo>
                        <a:pt x="782" y="895"/>
                        <a:pt x="782" y="895"/>
                        <a:pt x="782" y="895"/>
                      </a:cubicBezTo>
                      <a:cubicBezTo>
                        <a:pt x="694" y="865"/>
                        <a:pt x="616" y="822"/>
                        <a:pt x="551" y="773"/>
                      </a:cubicBezTo>
                      <a:cubicBezTo>
                        <a:pt x="598" y="685"/>
                        <a:pt x="651" y="605"/>
                        <a:pt x="708" y="535"/>
                      </a:cubicBezTo>
                      <a:close/>
                      <a:moveTo>
                        <a:pt x="940" y="645"/>
                      </a:moveTo>
                      <a:cubicBezTo>
                        <a:pt x="1002" y="660"/>
                        <a:pt x="1063" y="664"/>
                        <a:pt x="1120" y="660"/>
                      </a:cubicBezTo>
                      <a:cubicBezTo>
                        <a:pt x="1121" y="668"/>
                        <a:pt x="1122" y="675"/>
                        <a:pt x="1122" y="683"/>
                      </a:cubicBezTo>
                      <a:cubicBezTo>
                        <a:pt x="1129" y="766"/>
                        <a:pt x="1127" y="854"/>
                        <a:pt x="1118" y="945"/>
                      </a:cubicBezTo>
                      <a:cubicBezTo>
                        <a:pt x="1036" y="950"/>
                        <a:pt x="947" y="941"/>
                        <a:pt x="857" y="918"/>
                      </a:cubicBezTo>
                      <a:lnTo>
                        <a:pt x="940" y="645"/>
                      </a:lnTo>
                      <a:close/>
                      <a:moveTo>
                        <a:pt x="1126" y="341"/>
                      </a:moveTo>
                      <a:cubicBezTo>
                        <a:pt x="1190" y="390"/>
                        <a:pt x="1246" y="449"/>
                        <a:pt x="1292" y="516"/>
                      </a:cubicBezTo>
                      <a:cubicBezTo>
                        <a:pt x="1267" y="538"/>
                        <a:pt x="1234" y="555"/>
                        <a:pt x="1196" y="566"/>
                      </a:cubicBezTo>
                      <a:cubicBezTo>
                        <a:pt x="1193" y="567"/>
                        <a:pt x="1191" y="568"/>
                        <a:pt x="1188" y="568"/>
                      </a:cubicBezTo>
                      <a:cubicBezTo>
                        <a:pt x="1184" y="544"/>
                        <a:pt x="1179" y="519"/>
                        <a:pt x="1174" y="495"/>
                      </a:cubicBezTo>
                      <a:cubicBezTo>
                        <a:pt x="1162" y="441"/>
                        <a:pt x="1145" y="389"/>
                        <a:pt x="1126" y="341"/>
                      </a:cubicBezTo>
                      <a:close/>
                      <a:moveTo>
                        <a:pt x="1352" y="417"/>
                      </a:moveTo>
                      <a:cubicBezTo>
                        <a:pt x="1351" y="423"/>
                        <a:pt x="1350" y="429"/>
                        <a:pt x="1348" y="434"/>
                      </a:cubicBezTo>
                      <a:cubicBezTo>
                        <a:pt x="1348" y="435"/>
                        <a:pt x="1347" y="437"/>
                        <a:pt x="1347" y="438"/>
                      </a:cubicBezTo>
                      <a:cubicBezTo>
                        <a:pt x="1347" y="439"/>
                        <a:pt x="1346" y="441"/>
                        <a:pt x="1345" y="442"/>
                      </a:cubicBezTo>
                      <a:cubicBezTo>
                        <a:pt x="1344" y="445"/>
                        <a:pt x="1343" y="448"/>
                        <a:pt x="1342" y="451"/>
                      </a:cubicBezTo>
                      <a:cubicBezTo>
                        <a:pt x="1318" y="417"/>
                        <a:pt x="1291" y="385"/>
                        <a:pt x="1262" y="356"/>
                      </a:cubicBezTo>
                      <a:cubicBezTo>
                        <a:pt x="1294" y="374"/>
                        <a:pt x="1324" y="394"/>
                        <a:pt x="1352" y="417"/>
                      </a:cubicBezTo>
                      <a:close/>
                      <a:moveTo>
                        <a:pt x="1297" y="243"/>
                      </a:moveTo>
                      <a:cubicBezTo>
                        <a:pt x="1299" y="245"/>
                        <a:pt x="1301" y="247"/>
                        <a:pt x="1302" y="250"/>
                      </a:cubicBezTo>
                      <a:cubicBezTo>
                        <a:pt x="1317" y="269"/>
                        <a:pt x="1329" y="289"/>
                        <a:pt x="1338" y="309"/>
                      </a:cubicBezTo>
                      <a:cubicBezTo>
                        <a:pt x="1291" y="279"/>
                        <a:pt x="1240" y="254"/>
                        <a:pt x="1186" y="234"/>
                      </a:cubicBezTo>
                      <a:cubicBezTo>
                        <a:pt x="1224" y="232"/>
                        <a:pt x="1261" y="235"/>
                        <a:pt x="1297" y="243"/>
                      </a:cubicBezTo>
                      <a:close/>
                      <a:moveTo>
                        <a:pt x="1098" y="127"/>
                      </a:moveTo>
                      <a:cubicBezTo>
                        <a:pt x="1122" y="136"/>
                        <a:pt x="1146" y="146"/>
                        <a:pt x="1169" y="157"/>
                      </a:cubicBezTo>
                      <a:cubicBezTo>
                        <a:pt x="1141" y="159"/>
                        <a:pt x="1112" y="164"/>
                        <a:pt x="1084" y="172"/>
                      </a:cubicBezTo>
                      <a:lnTo>
                        <a:pt x="1098" y="127"/>
                      </a:lnTo>
                      <a:close/>
                      <a:moveTo>
                        <a:pt x="1110" y="581"/>
                      </a:moveTo>
                      <a:cubicBezTo>
                        <a:pt x="1064" y="585"/>
                        <a:pt x="1014" y="581"/>
                        <a:pt x="963" y="570"/>
                      </a:cubicBezTo>
                      <a:cubicBezTo>
                        <a:pt x="1035" y="332"/>
                        <a:pt x="1035" y="332"/>
                        <a:pt x="1035" y="332"/>
                      </a:cubicBezTo>
                      <a:cubicBezTo>
                        <a:pt x="1070" y="404"/>
                        <a:pt x="1095" y="488"/>
                        <a:pt x="1110" y="581"/>
                      </a:cubicBezTo>
                      <a:close/>
                      <a:moveTo>
                        <a:pt x="1022" y="104"/>
                      </a:moveTo>
                      <a:cubicBezTo>
                        <a:pt x="1009" y="148"/>
                        <a:pt x="1009" y="148"/>
                        <a:pt x="1009" y="148"/>
                      </a:cubicBezTo>
                      <a:cubicBezTo>
                        <a:pt x="990" y="127"/>
                        <a:pt x="969" y="107"/>
                        <a:pt x="947" y="89"/>
                      </a:cubicBezTo>
                      <a:cubicBezTo>
                        <a:pt x="972" y="93"/>
                        <a:pt x="997" y="97"/>
                        <a:pt x="1022" y="104"/>
                      </a:cubicBezTo>
                      <a:close/>
                      <a:moveTo>
                        <a:pt x="791" y="89"/>
                      </a:moveTo>
                      <a:cubicBezTo>
                        <a:pt x="792" y="90"/>
                        <a:pt x="792" y="90"/>
                        <a:pt x="793" y="90"/>
                      </a:cubicBezTo>
                      <a:cubicBezTo>
                        <a:pt x="793" y="89"/>
                        <a:pt x="793" y="89"/>
                        <a:pt x="793" y="89"/>
                      </a:cubicBezTo>
                      <a:cubicBezTo>
                        <a:pt x="793" y="89"/>
                        <a:pt x="793" y="89"/>
                        <a:pt x="793" y="89"/>
                      </a:cubicBezTo>
                      <a:cubicBezTo>
                        <a:pt x="793" y="90"/>
                        <a:pt x="793" y="90"/>
                        <a:pt x="793" y="90"/>
                      </a:cubicBezTo>
                      <a:cubicBezTo>
                        <a:pt x="827" y="103"/>
                        <a:pt x="860" y="121"/>
                        <a:pt x="889" y="144"/>
                      </a:cubicBezTo>
                      <a:cubicBezTo>
                        <a:pt x="833" y="130"/>
                        <a:pt x="776" y="123"/>
                        <a:pt x="720" y="122"/>
                      </a:cubicBezTo>
                      <a:cubicBezTo>
                        <a:pt x="741" y="109"/>
                        <a:pt x="764" y="98"/>
                        <a:pt x="791" y="89"/>
                      </a:cubicBezTo>
                      <a:close/>
                      <a:moveTo>
                        <a:pt x="641" y="223"/>
                      </a:moveTo>
                      <a:cubicBezTo>
                        <a:pt x="642" y="222"/>
                        <a:pt x="642" y="221"/>
                        <a:pt x="642" y="220"/>
                      </a:cubicBezTo>
                      <a:cubicBezTo>
                        <a:pt x="643" y="218"/>
                        <a:pt x="644" y="215"/>
                        <a:pt x="645" y="212"/>
                      </a:cubicBezTo>
                      <a:cubicBezTo>
                        <a:pt x="646" y="209"/>
                        <a:pt x="647" y="206"/>
                        <a:pt x="648" y="203"/>
                      </a:cubicBezTo>
                      <a:cubicBezTo>
                        <a:pt x="685" y="200"/>
                        <a:pt x="722" y="200"/>
                        <a:pt x="760" y="203"/>
                      </a:cubicBezTo>
                      <a:cubicBezTo>
                        <a:pt x="718" y="211"/>
                        <a:pt x="678" y="223"/>
                        <a:pt x="638" y="238"/>
                      </a:cubicBezTo>
                      <a:cubicBezTo>
                        <a:pt x="639" y="233"/>
                        <a:pt x="640" y="228"/>
                        <a:pt x="641" y="223"/>
                      </a:cubicBezTo>
                      <a:close/>
                      <a:moveTo>
                        <a:pt x="609" y="98"/>
                      </a:moveTo>
                      <a:cubicBezTo>
                        <a:pt x="616" y="96"/>
                        <a:pt x="624" y="94"/>
                        <a:pt x="632" y="92"/>
                      </a:cubicBezTo>
                      <a:cubicBezTo>
                        <a:pt x="623" y="100"/>
                        <a:pt x="615" y="109"/>
                        <a:pt x="608" y="119"/>
                      </a:cubicBezTo>
                      <a:cubicBezTo>
                        <a:pt x="593" y="124"/>
                        <a:pt x="578" y="129"/>
                        <a:pt x="564" y="135"/>
                      </a:cubicBezTo>
                      <a:cubicBezTo>
                        <a:pt x="538" y="140"/>
                        <a:pt x="512" y="146"/>
                        <a:pt x="487" y="153"/>
                      </a:cubicBezTo>
                      <a:cubicBezTo>
                        <a:pt x="522" y="130"/>
                        <a:pt x="563" y="112"/>
                        <a:pt x="609" y="98"/>
                      </a:cubicBezTo>
                      <a:close/>
                      <a:moveTo>
                        <a:pt x="335" y="377"/>
                      </a:moveTo>
                      <a:cubicBezTo>
                        <a:pt x="337" y="361"/>
                        <a:pt x="341" y="344"/>
                        <a:pt x="345" y="328"/>
                      </a:cubicBezTo>
                      <a:cubicBezTo>
                        <a:pt x="347" y="323"/>
                        <a:pt x="348" y="319"/>
                        <a:pt x="350" y="314"/>
                      </a:cubicBezTo>
                      <a:cubicBezTo>
                        <a:pt x="353" y="305"/>
                        <a:pt x="357" y="296"/>
                        <a:pt x="362" y="287"/>
                      </a:cubicBezTo>
                      <a:cubicBezTo>
                        <a:pt x="425" y="254"/>
                        <a:pt x="493" y="230"/>
                        <a:pt x="562" y="216"/>
                      </a:cubicBezTo>
                      <a:cubicBezTo>
                        <a:pt x="561" y="220"/>
                        <a:pt x="560" y="225"/>
                        <a:pt x="559" y="230"/>
                      </a:cubicBezTo>
                      <a:cubicBezTo>
                        <a:pt x="557" y="244"/>
                        <a:pt x="556" y="258"/>
                        <a:pt x="557" y="273"/>
                      </a:cubicBezTo>
                      <a:cubicBezTo>
                        <a:pt x="541" y="281"/>
                        <a:pt x="525" y="289"/>
                        <a:pt x="509" y="298"/>
                      </a:cubicBezTo>
                      <a:cubicBezTo>
                        <a:pt x="447" y="333"/>
                        <a:pt x="388" y="377"/>
                        <a:pt x="334" y="428"/>
                      </a:cubicBezTo>
                      <a:cubicBezTo>
                        <a:pt x="333" y="411"/>
                        <a:pt x="333" y="394"/>
                        <a:pt x="335" y="377"/>
                      </a:cubicBezTo>
                      <a:close/>
                      <a:moveTo>
                        <a:pt x="122" y="615"/>
                      </a:moveTo>
                      <a:cubicBezTo>
                        <a:pt x="122" y="615"/>
                        <a:pt x="122" y="615"/>
                        <a:pt x="122" y="615"/>
                      </a:cubicBezTo>
                      <a:cubicBezTo>
                        <a:pt x="122" y="615"/>
                        <a:pt x="123" y="614"/>
                        <a:pt x="123" y="614"/>
                      </a:cubicBezTo>
                      <a:cubicBezTo>
                        <a:pt x="125" y="605"/>
                        <a:pt x="128" y="597"/>
                        <a:pt x="131" y="588"/>
                      </a:cubicBezTo>
                      <a:cubicBezTo>
                        <a:pt x="160" y="502"/>
                        <a:pt x="204" y="425"/>
                        <a:pt x="258" y="359"/>
                      </a:cubicBezTo>
                      <a:cubicBezTo>
                        <a:pt x="255" y="382"/>
                        <a:pt x="254" y="405"/>
                        <a:pt x="255" y="428"/>
                      </a:cubicBezTo>
                      <a:cubicBezTo>
                        <a:pt x="256" y="452"/>
                        <a:pt x="260" y="476"/>
                        <a:pt x="265" y="500"/>
                      </a:cubicBezTo>
                      <a:cubicBezTo>
                        <a:pt x="202" y="573"/>
                        <a:pt x="150" y="658"/>
                        <a:pt x="109" y="751"/>
                      </a:cubicBezTo>
                      <a:cubicBezTo>
                        <a:pt x="105" y="705"/>
                        <a:pt x="109" y="659"/>
                        <a:pt x="122" y="615"/>
                      </a:cubicBezTo>
                      <a:close/>
                      <a:moveTo>
                        <a:pt x="286" y="1340"/>
                      </a:moveTo>
                      <a:cubicBezTo>
                        <a:pt x="204" y="1250"/>
                        <a:pt x="145" y="1141"/>
                        <a:pt x="114" y="1023"/>
                      </a:cubicBezTo>
                      <a:cubicBezTo>
                        <a:pt x="115" y="1015"/>
                        <a:pt x="116" y="1008"/>
                        <a:pt x="118" y="1001"/>
                      </a:cubicBezTo>
                      <a:cubicBezTo>
                        <a:pt x="129" y="1019"/>
                        <a:pt x="141" y="1036"/>
                        <a:pt x="155" y="1054"/>
                      </a:cubicBezTo>
                      <a:cubicBezTo>
                        <a:pt x="197" y="1109"/>
                        <a:pt x="250" y="1162"/>
                        <a:pt x="310" y="1209"/>
                      </a:cubicBezTo>
                      <a:cubicBezTo>
                        <a:pt x="300" y="1253"/>
                        <a:pt x="293" y="1297"/>
                        <a:pt x="286" y="1340"/>
                      </a:cubicBezTo>
                      <a:close/>
                      <a:moveTo>
                        <a:pt x="348" y="1061"/>
                      </a:moveTo>
                      <a:cubicBezTo>
                        <a:pt x="342" y="1082"/>
                        <a:pt x="336" y="1103"/>
                        <a:pt x="331" y="1124"/>
                      </a:cubicBezTo>
                      <a:cubicBezTo>
                        <a:pt x="287" y="1087"/>
                        <a:pt x="249" y="1047"/>
                        <a:pt x="217" y="1006"/>
                      </a:cubicBezTo>
                      <a:cubicBezTo>
                        <a:pt x="187" y="966"/>
                        <a:pt x="163" y="925"/>
                        <a:pt x="145" y="884"/>
                      </a:cubicBezTo>
                      <a:cubicBezTo>
                        <a:pt x="145" y="883"/>
                        <a:pt x="145" y="882"/>
                        <a:pt x="146" y="881"/>
                      </a:cubicBezTo>
                      <a:cubicBezTo>
                        <a:pt x="149" y="871"/>
                        <a:pt x="152" y="861"/>
                        <a:pt x="155" y="851"/>
                      </a:cubicBezTo>
                      <a:cubicBezTo>
                        <a:pt x="189" y="753"/>
                        <a:pt x="237" y="665"/>
                        <a:pt x="295" y="588"/>
                      </a:cubicBezTo>
                      <a:cubicBezTo>
                        <a:pt x="312" y="626"/>
                        <a:pt x="335" y="662"/>
                        <a:pt x="361" y="697"/>
                      </a:cubicBezTo>
                      <a:cubicBezTo>
                        <a:pt x="387" y="731"/>
                        <a:pt x="418" y="764"/>
                        <a:pt x="452" y="794"/>
                      </a:cubicBezTo>
                      <a:cubicBezTo>
                        <a:pt x="418" y="866"/>
                        <a:pt x="387" y="942"/>
                        <a:pt x="361" y="1022"/>
                      </a:cubicBezTo>
                      <a:cubicBezTo>
                        <a:pt x="357" y="1035"/>
                        <a:pt x="352" y="1048"/>
                        <a:pt x="348" y="1061"/>
                      </a:cubicBezTo>
                      <a:close/>
                      <a:moveTo>
                        <a:pt x="586" y="1540"/>
                      </a:moveTo>
                      <a:cubicBezTo>
                        <a:pt x="500" y="1509"/>
                        <a:pt x="423" y="1464"/>
                        <a:pt x="357" y="1408"/>
                      </a:cubicBezTo>
                      <a:cubicBezTo>
                        <a:pt x="363" y="1359"/>
                        <a:pt x="370" y="1309"/>
                        <a:pt x="380" y="1259"/>
                      </a:cubicBezTo>
                      <a:cubicBezTo>
                        <a:pt x="456" y="1308"/>
                        <a:pt x="541" y="1350"/>
                        <a:pt x="634" y="1382"/>
                      </a:cubicBezTo>
                      <a:lnTo>
                        <a:pt x="586" y="1540"/>
                      </a:lnTo>
                      <a:close/>
                      <a:moveTo>
                        <a:pt x="399" y="1176"/>
                      </a:moveTo>
                      <a:cubicBezTo>
                        <a:pt x="406" y="1146"/>
                        <a:pt x="414" y="1115"/>
                        <a:pt x="424" y="1084"/>
                      </a:cubicBezTo>
                      <a:cubicBezTo>
                        <a:pt x="428" y="1072"/>
                        <a:pt x="432" y="1059"/>
                        <a:pt x="436" y="1046"/>
                      </a:cubicBezTo>
                      <a:cubicBezTo>
                        <a:pt x="459" y="976"/>
                        <a:pt x="486" y="908"/>
                        <a:pt x="515" y="845"/>
                      </a:cubicBezTo>
                      <a:cubicBezTo>
                        <a:pt x="586" y="896"/>
                        <a:pt x="668" y="939"/>
                        <a:pt x="759" y="971"/>
                      </a:cubicBezTo>
                      <a:cubicBezTo>
                        <a:pt x="657" y="1306"/>
                        <a:pt x="657" y="1306"/>
                        <a:pt x="657" y="1306"/>
                      </a:cubicBezTo>
                      <a:cubicBezTo>
                        <a:pt x="560" y="1273"/>
                        <a:pt x="473" y="1228"/>
                        <a:pt x="399" y="1176"/>
                      </a:cubicBezTo>
                      <a:close/>
                      <a:moveTo>
                        <a:pt x="926" y="1580"/>
                      </a:moveTo>
                      <a:cubicBezTo>
                        <a:pt x="839" y="1590"/>
                        <a:pt x="750" y="1585"/>
                        <a:pt x="661" y="1563"/>
                      </a:cubicBezTo>
                      <a:cubicBezTo>
                        <a:pt x="710" y="1405"/>
                        <a:pt x="710" y="1405"/>
                        <a:pt x="710" y="1405"/>
                      </a:cubicBezTo>
                      <a:cubicBezTo>
                        <a:pt x="805" y="1430"/>
                        <a:pt x="899" y="1443"/>
                        <a:pt x="990" y="1444"/>
                      </a:cubicBezTo>
                      <a:cubicBezTo>
                        <a:pt x="970" y="1491"/>
                        <a:pt x="949" y="1537"/>
                        <a:pt x="926" y="1580"/>
                      </a:cubicBezTo>
                      <a:close/>
                      <a:moveTo>
                        <a:pt x="732" y="1329"/>
                      </a:moveTo>
                      <a:cubicBezTo>
                        <a:pt x="834" y="994"/>
                        <a:pt x="834" y="994"/>
                        <a:pt x="834" y="994"/>
                      </a:cubicBezTo>
                      <a:cubicBezTo>
                        <a:pt x="928" y="1018"/>
                        <a:pt x="1020" y="1028"/>
                        <a:pt x="1108" y="1024"/>
                      </a:cubicBezTo>
                      <a:cubicBezTo>
                        <a:pt x="1095" y="1106"/>
                        <a:pt x="1076" y="1189"/>
                        <a:pt x="1051" y="1273"/>
                      </a:cubicBezTo>
                      <a:cubicBezTo>
                        <a:pt x="1047" y="1286"/>
                        <a:pt x="1043" y="1299"/>
                        <a:pt x="1039" y="1311"/>
                      </a:cubicBezTo>
                      <a:cubicBezTo>
                        <a:pt x="1033" y="1329"/>
                        <a:pt x="1027" y="1347"/>
                        <a:pt x="1020" y="1365"/>
                      </a:cubicBezTo>
                      <a:cubicBezTo>
                        <a:pt x="929" y="1367"/>
                        <a:pt x="831" y="1355"/>
                        <a:pt x="732" y="1329"/>
                      </a:cubicBezTo>
                      <a:close/>
                      <a:moveTo>
                        <a:pt x="1343" y="1393"/>
                      </a:moveTo>
                      <a:cubicBezTo>
                        <a:pt x="1251" y="1475"/>
                        <a:pt x="1141" y="1533"/>
                        <a:pt x="1023" y="1562"/>
                      </a:cubicBezTo>
                      <a:cubicBezTo>
                        <a:pt x="1042" y="1523"/>
                        <a:pt x="1060" y="1483"/>
                        <a:pt x="1076" y="1441"/>
                      </a:cubicBezTo>
                      <a:cubicBezTo>
                        <a:pt x="1142" y="1436"/>
                        <a:pt x="1204" y="1425"/>
                        <a:pt x="1263" y="1407"/>
                      </a:cubicBezTo>
                      <a:cubicBezTo>
                        <a:pt x="1294" y="1398"/>
                        <a:pt x="1323" y="1387"/>
                        <a:pt x="1351" y="1374"/>
                      </a:cubicBezTo>
                      <a:cubicBezTo>
                        <a:pt x="1348" y="1381"/>
                        <a:pt x="1346" y="1387"/>
                        <a:pt x="1343" y="1393"/>
                      </a:cubicBezTo>
                      <a:close/>
                      <a:moveTo>
                        <a:pt x="1395" y="1260"/>
                      </a:moveTo>
                      <a:cubicBezTo>
                        <a:pt x="1394" y="1260"/>
                        <a:pt x="1394" y="1261"/>
                        <a:pt x="1394" y="1262"/>
                      </a:cubicBezTo>
                      <a:cubicBezTo>
                        <a:pt x="1349" y="1291"/>
                        <a:pt x="1298" y="1314"/>
                        <a:pt x="1240" y="1331"/>
                      </a:cubicBezTo>
                      <a:cubicBezTo>
                        <a:pt x="1198" y="1344"/>
                        <a:pt x="1153" y="1353"/>
                        <a:pt x="1106" y="1359"/>
                      </a:cubicBezTo>
                      <a:cubicBezTo>
                        <a:pt x="1109" y="1351"/>
                        <a:pt x="1111" y="1344"/>
                        <a:pt x="1114" y="1336"/>
                      </a:cubicBezTo>
                      <a:cubicBezTo>
                        <a:pt x="1118" y="1323"/>
                        <a:pt x="1122" y="1310"/>
                        <a:pt x="1126" y="1296"/>
                      </a:cubicBezTo>
                      <a:cubicBezTo>
                        <a:pt x="1155" y="1202"/>
                        <a:pt x="1175" y="1109"/>
                        <a:pt x="1188" y="1017"/>
                      </a:cubicBezTo>
                      <a:cubicBezTo>
                        <a:pt x="1225" y="1012"/>
                        <a:pt x="1260" y="1004"/>
                        <a:pt x="1294" y="994"/>
                      </a:cubicBezTo>
                      <a:cubicBezTo>
                        <a:pt x="1344" y="979"/>
                        <a:pt x="1391" y="959"/>
                        <a:pt x="1433" y="933"/>
                      </a:cubicBezTo>
                      <a:cubicBezTo>
                        <a:pt x="1440" y="1039"/>
                        <a:pt x="1428" y="1150"/>
                        <a:pt x="1395" y="1260"/>
                      </a:cubicBezTo>
                      <a:close/>
                      <a:moveTo>
                        <a:pt x="1431" y="604"/>
                      </a:moveTo>
                      <a:cubicBezTo>
                        <a:pt x="1419" y="577"/>
                        <a:pt x="1405" y="551"/>
                        <a:pt x="1390" y="525"/>
                      </a:cubicBezTo>
                      <a:cubicBezTo>
                        <a:pt x="1398" y="514"/>
                        <a:pt x="1405" y="502"/>
                        <a:pt x="1411" y="489"/>
                      </a:cubicBezTo>
                      <a:cubicBezTo>
                        <a:pt x="1414" y="484"/>
                        <a:pt x="1416" y="480"/>
                        <a:pt x="1417" y="475"/>
                      </a:cubicBezTo>
                      <a:cubicBezTo>
                        <a:pt x="1467" y="525"/>
                        <a:pt x="1510" y="582"/>
                        <a:pt x="1544" y="645"/>
                      </a:cubicBezTo>
                      <a:cubicBezTo>
                        <a:pt x="1542" y="660"/>
                        <a:pt x="1539" y="674"/>
                        <a:pt x="1535" y="689"/>
                      </a:cubicBezTo>
                      <a:cubicBezTo>
                        <a:pt x="1533" y="694"/>
                        <a:pt x="1532" y="698"/>
                        <a:pt x="1530" y="703"/>
                      </a:cubicBezTo>
                      <a:cubicBezTo>
                        <a:pt x="1526" y="714"/>
                        <a:pt x="1521" y="725"/>
                        <a:pt x="1515" y="736"/>
                      </a:cubicBezTo>
                      <a:cubicBezTo>
                        <a:pt x="1508" y="751"/>
                        <a:pt x="1499" y="764"/>
                        <a:pt x="1489" y="777"/>
                      </a:cubicBezTo>
                      <a:cubicBezTo>
                        <a:pt x="1476" y="717"/>
                        <a:pt x="1456" y="659"/>
                        <a:pt x="1431" y="604"/>
                      </a:cubicBezTo>
                      <a:close/>
                      <a:moveTo>
                        <a:pt x="1561" y="1051"/>
                      </a:moveTo>
                      <a:cubicBezTo>
                        <a:pt x="1558" y="1060"/>
                        <a:pt x="1555" y="1069"/>
                        <a:pt x="1552" y="1078"/>
                      </a:cubicBezTo>
                      <a:cubicBezTo>
                        <a:pt x="1555" y="1069"/>
                        <a:pt x="1558" y="1061"/>
                        <a:pt x="1560" y="1052"/>
                      </a:cubicBezTo>
                      <a:cubicBezTo>
                        <a:pt x="1560" y="1052"/>
                        <a:pt x="1560" y="1052"/>
                        <a:pt x="1560" y="1052"/>
                      </a:cubicBezTo>
                      <a:cubicBezTo>
                        <a:pt x="1559" y="1058"/>
                        <a:pt x="1557" y="1063"/>
                        <a:pt x="1555" y="1069"/>
                      </a:cubicBezTo>
                      <a:cubicBezTo>
                        <a:pt x="1542" y="1105"/>
                        <a:pt x="1522" y="1139"/>
                        <a:pt x="1497" y="1170"/>
                      </a:cubicBezTo>
                      <a:cubicBezTo>
                        <a:pt x="1515" y="1071"/>
                        <a:pt x="1518" y="972"/>
                        <a:pt x="1507" y="876"/>
                      </a:cubicBezTo>
                      <a:cubicBezTo>
                        <a:pt x="1524" y="860"/>
                        <a:pt x="1540" y="842"/>
                        <a:pt x="1554" y="823"/>
                      </a:cubicBezTo>
                      <a:cubicBezTo>
                        <a:pt x="1568" y="805"/>
                        <a:pt x="1580" y="785"/>
                        <a:pt x="1590" y="764"/>
                      </a:cubicBezTo>
                      <a:cubicBezTo>
                        <a:pt x="1599" y="858"/>
                        <a:pt x="1590" y="955"/>
                        <a:pt x="1561" y="10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63500" sx="102000" sy="102000" algn="ctr" rotWithShape="0">
                    <a:srgbClr val="702D89">
                      <a:alpha val="60000"/>
                    </a:srgbClr>
                  </a:outerShdw>
                </a:effectLst>
              </p:spPr>
              <p:txBody>
                <a:bodyPr/>
                <a:lstStyle/>
                <a:p>
                  <a:pPr marL="0" marR="0" lvl="0" indent="0" defTabSz="91421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endParaRPr>
                </a:p>
              </p:txBody>
            </p:sp>
            <p:grpSp>
              <p:nvGrpSpPr>
                <p:cNvPr id="375" name="Group 118"/>
                <p:cNvGrpSpPr>
                  <a:grpSpLocks/>
                </p:cNvGrpSpPr>
                <p:nvPr/>
              </p:nvGrpSpPr>
              <p:grpSpPr bwMode="auto">
                <a:xfrm>
                  <a:off x="4436264" y="1865059"/>
                  <a:ext cx="619128" cy="615933"/>
                  <a:chOff x="4613809" y="-3078925"/>
                  <a:chExt cx="1247172" cy="1247172"/>
                </a:xfrm>
              </p:grpSpPr>
              <p:sp>
                <p:nvSpPr>
                  <p:cNvPr id="384" name="Freeform 60"/>
                  <p:cNvSpPr>
                    <a:spLocks/>
                  </p:cNvSpPr>
                  <p:nvPr/>
                </p:nvSpPr>
                <p:spPr bwMode="auto">
                  <a:xfrm>
                    <a:off x="4613783" y="-3078569"/>
                    <a:ext cx="593333" cy="821599"/>
                  </a:xfrm>
                  <a:custGeom>
                    <a:avLst/>
                    <a:gdLst/>
                    <a:ahLst/>
                    <a:cxnLst>
                      <a:cxn ang="0">
                        <a:pos x="81" y="26"/>
                      </a:cxn>
                      <a:cxn ang="0">
                        <a:pos x="121" y="13"/>
                      </a:cxn>
                      <a:cxn ang="0">
                        <a:pos x="121" y="0"/>
                      </a:cxn>
                      <a:cxn ang="0">
                        <a:pos x="74" y="15"/>
                      </a:cxn>
                      <a:cxn ang="0">
                        <a:pos x="24" y="167"/>
                      </a:cxn>
                      <a:cxn ang="0">
                        <a:pos x="36" y="160"/>
                      </a:cxn>
                      <a:cxn ang="0">
                        <a:pos x="81" y="26"/>
                      </a:cxn>
                    </a:cxnLst>
                    <a:rect l="0" t="0" r="r" b="b"/>
                    <a:pathLst>
                      <a:path w="121" h="167">
                        <a:moveTo>
                          <a:pt x="81" y="26"/>
                        </a:moveTo>
                        <a:cubicBezTo>
                          <a:pt x="94" y="19"/>
                          <a:pt x="107" y="15"/>
                          <a:pt x="121" y="13"/>
                        </a:cubicBezTo>
                        <a:cubicBezTo>
                          <a:pt x="121" y="0"/>
                          <a:pt x="121" y="0"/>
                          <a:pt x="121" y="0"/>
                        </a:cubicBezTo>
                        <a:cubicBezTo>
                          <a:pt x="104" y="1"/>
                          <a:pt x="89" y="6"/>
                          <a:pt x="74" y="15"/>
                        </a:cubicBezTo>
                        <a:cubicBezTo>
                          <a:pt x="21" y="46"/>
                          <a:pt x="0" y="112"/>
                          <a:pt x="24" y="167"/>
                        </a:cubicBezTo>
                        <a:cubicBezTo>
                          <a:pt x="36" y="160"/>
                          <a:pt x="36" y="160"/>
                          <a:pt x="36" y="160"/>
                        </a:cubicBezTo>
                        <a:cubicBezTo>
                          <a:pt x="15" y="111"/>
                          <a:pt x="34" y="54"/>
                          <a:pt x="81" y="26"/>
                        </a:cubicBezTo>
                      </a:path>
                    </a:pathLst>
                  </a:custGeom>
                  <a:solidFill>
                    <a:srgbClr val="FFFFFF">
                      <a:alpha val="23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</a:endParaRPr>
                  </a:p>
                </p:txBody>
              </p:sp>
              <p:sp>
                <p:nvSpPr>
                  <p:cNvPr id="385" name="Freeform 61"/>
                  <p:cNvSpPr>
                    <a:spLocks/>
                  </p:cNvSpPr>
                  <p:nvPr/>
                </p:nvSpPr>
                <p:spPr bwMode="auto">
                  <a:xfrm>
                    <a:off x="4793678" y="-2177971"/>
                    <a:ext cx="953120" cy="347599"/>
                  </a:xfrm>
                  <a:custGeom>
                    <a:avLst/>
                    <a:gdLst/>
                    <a:ahLst/>
                    <a:cxnLst>
                      <a:cxn ang="0">
                        <a:pos x="44" y="28"/>
                      </a:cxn>
                      <a:cxn ang="0">
                        <a:pos x="12" y="0"/>
                      </a:cxn>
                      <a:cxn ang="0">
                        <a:pos x="0" y="7"/>
                      </a:cxn>
                      <a:cxn ang="0">
                        <a:pos x="37" y="40"/>
                      </a:cxn>
                      <a:cxn ang="0">
                        <a:pos x="194" y="7"/>
                      </a:cxn>
                      <a:cxn ang="0">
                        <a:pos x="182" y="0"/>
                      </a:cxn>
                      <a:cxn ang="0">
                        <a:pos x="44" y="28"/>
                      </a:cxn>
                    </a:cxnLst>
                    <a:rect l="0" t="0" r="r" b="b"/>
                    <a:pathLst>
                      <a:path w="194" h="71">
                        <a:moveTo>
                          <a:pt x="44" y="28"/>
                        </a:moveTo>
                        <a:cubicBezTo>
                          <a:pt x="31" y="21"/>
                          <a:pt x="20" y="12"/>
                          <a:pt x="12" y="0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0" y="21"/>
                          <a:pt x="22" y="31"/>
                          <a:pt x="37" y="40"/>
                        </a:cubicBezTo>
                        <a:cubicBezTo>
                          <a:pt x="90" y="71"/>
                          <a:pt x="158" y="56"/>
                          <a:pt x="194" y="7"/>
                        </a:cubicBezTo>
                        <a:cubicBezTo>
                          <a:pt x="182" y="0"/>
                          <a:pt x="182" y="0"/>
                          <a:pt x="182" y="0"/>
                        </a:cubicBezTo>
                        <a:cubicBezTo>
                          <a:pt x="150" y="43"/>
                          <a:pt x="91" y="55"/>
                          <a:pt x="44" y="28"/>
                        </a:cubicBezTo>
                      </a:path>
                    </a:pathLst>
                  </a:custGeom>
                  <a:solidFill>
                    <a:srgbClr val="FFFFFF">
                      <a:alpha val="23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</a:endParaRPr>
                  </a:p>
                </p:txBody>
              </p:sp>
              <p:sp>
                <p:nvSpPr>
                  <p:cNvPr id="386" name="Freeform 62"/>
                  <p:cNvSpPr>
                    <a:spLocks/>
                  </p:cNvSpPr>
                  <p:nvPr/>
                </p:nvSpPr>
                <p:spPr bwMode="auto">
                  <a:xfrm>
                    <a:off x="5333357" y="-3078569"/>
                    <a:ext cx="527057" cy="821599"/>
                  </a:xfrm>
                  <a:custGeom>
                    <a:avLst/>
                    <a:gdLst/>
                    <a:ahLst/>
                    <a:cxnLst>
                      <a:cxn ang="0">
                        <a:pos x="94" y="119"/>
                      </a:cxn>
                      <a:cxn ang="0">
                        <a:pos x="85" y="160"/>
                      </a:cxn>
                      <a:cxn ang="0">
                        <a:pos x="97" y="167"/>
                      </a:cxn>
                      <a:cxn ang="0">
                        <a:pos x="107" y="119"/>
                      </a:cxn>
                      <a:cxn ang="0">
                        <a:pos x="0" y="0"/>
                      </a:cxn>
                      <a:cxn ang="0">
                        <a:pos x="0" y="13"/>
                      </a:cxn>
                      <a:cxn ang="0">
                        <a:pos x="94" y="119"/>
                      </a:cxn>
                    </a:cxnLst>
                    <a:rect l="0" t="0" r="r" b="b"/>
                    <a:pathLst>
                      <a:path w="107" h="167">
                        <a:moveTo>
                          <a:pt x="94" y="119"/>
                        </a:moveTo>
                        <a:cubicBezTo>
                          <a:pt x="94" y="134"/>
                          <a:pt x="91" y="147"/>
                          <a:pt x="85" y="160"/>
                        </a:cubicBezTo>
                        <a:cubicBezTo>
                          <a:pt x="97" y="167"/>
                          <a:pt x="97" y="167"/>
                          <a:pt x="97" y="167"/>
                        </a:cubicBezTo>
                        <a:cubicBezTo>
                          <a:pt x="104" y="152"/>
                          <a:pt x="107" y="136"/>
                          <a:pt x="107" y="119"/>
                        </a:cubicBezTo>
                        <a:cubicBezTo>
                          <a:pt x="107" y="57"/>
                          <a:pt x="60" y="6"/>
                          <a:pt x="0" y="0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53" y="20"/>
                          <a:pt x="94" y="64"/>
                          <a:pt x="94" y="119"/>
                        </a:cubicBezTo>
                      </a:path>
                    </a:pathLst>
                  </a:custGeom>
                  <a:solidFill>
                    <a:srgbClr val="FFFFFF">
                      <a:alpha val="23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376" name="Group 119"/>
                <p:cNvGrpSpPr>
                  <a:grpSpLocks/>
                </p:cNvGrpSpPr>
                <p:nvPr/>
              </p:nvGrpSpPr>
              <p:grpSpPr bwMode="auto">
                <a:xfrm>
                  <a:off x="4508258" y="1929138"/>
                  <a:ext cx="480856" cy="477347"/>
                  <a:chOff x="4759312" y="-2950050"/>
                  <a:chExt cx="968637" cy="966556"/>
                </a:xfrm>
              </p:grpSpPr>
              <p:sp>
                <p:nvSpPr>
                  <p:cNvPr id="381" name="Freeform 63"/>
                  <p:cNvSpPr>
                    <a:spLocks/>
                  </p:cNvSpPr>
                  <p:nvPr/>
                </p:nvSpPr>
                <p:spPr bwMode="auto">
                  <a:xfrm>
                    <a:off x="4759437" y="-2949885"/>
                    <a:ext cx="448156" cy="622520"/>
                  </a:xfrm>
                  <a:custGeom>
                    <a:avLst/>
                    <a:gdLst/>
                    <a:ahLst/>
                    <a:cxnLst>
                      <a:cxn ang="0">
                        <a:pos x="64" y="24"/>
                      </a:cxn>
                      <a:cxn ang="0">
                        <a:pos x="91" y="14"/>
                      </a:cxn>
                      <a:cxn ang="0">
                        <a:pos x="91" y="0"/>
                      </a:cxn>
                      <a:cxn ang="0">
                        <a:pos x="57" y="12"/>
                      </a:cxn>
                      <a:cxn ang="0">
                        <a:pos x="17" y="127"/>
                      </a:cxn>
                      <a:cxn ang="0">
                        <a:pos x="29" y="121"/>
                      </a:cxn>
                      <a:cxn ang="0">
                        <a:pos x="64" y="24"/>
                      </a:cxn>
                    </a:cxnLst>
                    <a:rect l="0" t="0" r="r" b="b"/>
                    <a:pathLst>
                      <a:path w="91" h="127">
                        <a:moveTo>
                          <a:pt x="64" y="24"/>
                        </a:moveTo>
                        <a:cubicBezTo>
                          <a:pt x="73" y="19"/>
                          <a:pt x="81" y="16"/>
                          <a:pt x="91" y="14"/>
                        </a:cubicBezTo>
                        <a:cubicBezTo>
                          <a:pt x="91" y="0"/>
                          <a:pt x="91" y="0"/>
                          <a:pt x="91" y="0"/>
                        </a:cubicBezTo>
                        <a:cubicBezTo>
                          <a:pt x="79" y="2"/>
                          <a:pt x="68" y="6"/>
                          <a:pt x="57" y="12"/>
                        </a:cubicBezTo>
                        <a:cubicBezTo>
                          <a:pt x="17" y="36"/>
                          <a:pt x="0" y="85"/>
                          <a:pt x="17" y="127"/>
                        </a:cubicBezTo>
                        <a:cubicBezTo>
                          <a:pt x="29" y="121"/>
                          <a:pt x="29" y="121"/>
                          <a:pt x="29" y="121"/>
                        </a:cubicBezTo>
                        <a:cubicBezTo>
                          <a:pt x="16" y="85"/>
                          <a:pt x="30" y="43"/>
                          <a:pt x="64" y="24"/>
                        </a:cubicBezTo>
                      </a:path>
                    </a:pathLst>
                  </a:custGeom>
                  <a:solidFill>
                    <a:srgbClr val="FFFFFF">
                      <a:alpha val="51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</a:endParaRPr>
                  </a:p>
                </p:txBody>
              </p:sp>
              <p:sp>
                <p:nvSpPr>
                  <p:cNvPr id="382" name="Freeform 64"/>
                  <p:cNvSpPr>
                    <a:spLocks/>
                  </p:cNvSpPr>
                  <p:nvPr/>
                </p:nvSpPr>
                <p:spPr bwMode="auto">
                  <a:xfrm>
                    <a:off x="4914084" y="-2242046"/>
                    <a:ext cx="716417" cy="259119"/>
                  </a:xfrm>
                  <a:custGeom>
                    <a:avLst/>
                    <a:gdLst/>
                    <a:ahLst/>
                    <a:cxnLst>
                      <a:cxn ang="0">
                        <a:pos x="33" y="18"/>
                      </a:cxn>
                      <a:cxn ang="0">
                        <a:pos x="11" y="0"/>
                      </a:cxn>
                      <a:cxn ang="0">
                        <a:pos x="0" y="7"/>
                      </a:cxn>
                      <a:cxn ang="0">
                        <a:pos x="26" y="30"/>
                      </a:cxn>
                      <a:cxn ang="0">
                        <a:pos x="146" y="7"/>
                      </a:cxn>
                      <a:cxn ang="0">
                        <a:pos x="135" y="0"/>
                      </a:cxn>
                      <a:cxn ang="0">
                        <a:pos x="33" y="18"/>
                      </a:cxn>
                    </a:cxnLst>
                    <a:rect l="0" t="0" r="r" b="b"/>
                    <a:pathLst>
                      <a:path w="146" h="53">
                        <a:moveTo>
                          <a:pt x="33" y="18"/>
                        </a:moveTo>
                        <a:cubicBezTo>
                          <a:pt x="24" y="13"/>
                          <a:pt x="17" y="7"/>
                          <a:pt x="11" y="0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7" y="16"/>
                          <a:pt x="16" y="23"/>
                          <a:pt x="26" y="30"/>
                        </a:cubicBezTo>
                        <a:cubicBezTo>
                          <a:pt x="67" y="53"/>
                          <a:pt x="118" y="42"/>
                          <a:pt x="146" y="7"/>
                        </a:cubicBezTo>
                        <a:cubicBezTo>
                          <a:pt x="135" y="0"/>
                          <a:pt x="135" y="0"/>
                          <a:pt x="135" y="0"/>
                        </a:cubicBezTo>
                        <a:cubicBezTo>
                          <a:pt x="110" y="29"/>
                          <a:pt x="67" y="38"/>
                          <a:pt x="33" y="18"/>
                        </a:cubicBezTo>
                      </a:path>
                    </a:pathLst>
                  </a:custGeom>
                  <a:solidFill>
                    <a:srgbClr val="FFFFFF">
                      <a:alpha val="51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</a:endParaRPr>
                  </a:p>
                </p:txBody>
              </p:sp>
              <p:sp>
                <p:nvSpPr>
                  <p:cNvPr id="383" name="Freeform 65"/>
                  <p:cNvSpPr>
                    <a:spLocks/>
                  </p:cNvSpPr>
                  <p:nvPr/>
                </p:nvSpPr>
                <p:spPr bwMode="auto">
                  <a:xfrm>
                    <a:off x="5333834" y="-2946724"/>
                    <a:ext cx="394504" cy="62567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3"/>
                      </a:cxn>
                      <a:cxn ang="0">
                        <a:pos x="67" y="92"/>
                      </a:cxn>
                      <a:cxn ang="0">
                        <a:pos x="62" y="120"/>
                      </a:cxn>
                      <a:cxn ang="0">
                        <a:pos x="74" y="127"/>
                      </a:cxn>
                      <a:cxn ang="0">
                        <a:pos x="80" y="9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80" h="127">
                        <a:moveTo>
                          <a:pt x="0" y="0"/>
                        </a:move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38" y="19"/>
                          <a:pt x="67" y="52"/>
                          <a:pt x="67" y="92"/>
                        </a:cubicBezTo>
                        <a:cubicBezTo>
                          <a:pt x="67" y="102"/>
                          <a:pt x="65" y="111"/>
                          <a:pt x="62" y="120"/>
                        </a:cubicBezTo>
                        <a:cubicBezTo>
                          <a:pt x="74" y="127"/>
                          <a:pt x="74" y="127"/>
                          <a:pt x="74" y="127"/>
                        </a:cubicBezTo>
                        <a:cubicBezTo>
                          <a:pt x="78" y="116"/>
                          <a:pt x="80" y="104"/>
                          <a:pt x="80" y="92"/>
                        </a:cubicBezTo>
                        <a:cubicBezTo>
                          <a:pt x="80" y="45"/>
                          <a:pt x="46" y="6"/>
                          <a:pt x="0" y="0"/>
                        </a:cubicBezTo>
                      </a:path>
                    </a:pathLst>
                  </a:custGeom>
                  <a:solidFill>
                    <a:srgbClr val="FFFFFF">
                      <a:alpha val="51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377" name="Group 120"/>
                <p:cNvGrpSpPr>
                  <a:grpSpLocks/>
                </p:cNvGrpSpPr>
                <p:nvPr/>
              </p:nvGrpSpPr>
              <p:grpSpPr bwMode="auto">
                <a:xfrm>
                  <a:off x="4584144" y="1997086"/>
                  <a:ext cx="340520" cy="336710"/>
                  <a:chOff x="4913130" y="-2812862"/>
                  <a:chExt cx="685945" cy="681787"/>
                </a:xfrm>
              </p:grpSpPr>
              <p:sp>
                <p:nvSpPr>
                  <p:cNvPr id="378" name="Freeform 66"/>
                  <p:cNvSpPr>
                    <a:spLocks/>
                  </p:cNvSpPr>
                  <p:nvPr/>
                </p:nvSpPr>
                <p:spPr bwMode="auto">
                  <a:xfrm>
                    <a:off x="4911880" y="-2814401"/>
                    <a:ext cx="293512" cy="423440"/>
                  </a:xfrm>
                  <a:custGeom>
                    <a:avLst/>
                    <a:gdLst/>
                    <a:ahLst/>
                    <a:cxnLst>
                      <a:cxn ang="0">
                        <a:pos x="46" y="19"/>
                      </a:cxn>
                      <a:cxn ang="0">
                        <a:pos x="60" y="13"/>
                      </a:cxn>
                      <a:cxn ang="0">
                        <a:pos x="60" y="0"/>
                      </a:cxn>
                      <a:cxn ang="0">
                        <a:pos x="40" y="7"/>
                      </a:cxn>
                      <a:cxn ang="0">
                        <a:pos x="10" y="86"/>
                      </a:cxn>
                      <a:cxn ang="0">
                        <a:pos x="22" y="79"/>
                      </a:cxn>
                      <a:cxn ang="0">
                        <a:pos x="46" y="19"/>
                      </a:cxn>
                    </a:cxnLst>
                    <a:rect l="0" t="0" r="r" b="b"/>
                    <a:pathLst>
                      <a:path w="60" h="86">
                        <a:moveTo>
                          <a:pt x="46" y="19"/>
                        </a:moveTo>
                        <a:cubicBezTo>
                          <a:pt x="51" y="16"/>
                          <a:pt x="55" y="14"/>
                          <a:pt x="60" y="13"/>
                        </a:cubicBezTo>
                        <a:cubicBezTo>
                          <a:pt x="60" y="0"/>
                          <a:pt x="60" y="0"/>
                          <a:pt x="60" y="0"/>
                        </a:cubicBezTo>
                        <a:cubicBezTo>
                          <a:pt x="53" y="1"/>
                          <a:pt x="46" y="3"/>
                          <a:pt x="40" y="7"/>
                        </a:cubicBezTo>
                        <a:cubicBezTo>
                          <a:pt x="12" y="23"/>
                          <a:pt x="0" y="57"/>
                          <a:pt x="10" y="86"/>
                        </a:cubicBezTo>
                        <a:cubicBezTo>
                          <a:pt x="22" y="79"/>
                          <a:pt x="22" y="79"/>
                          <a:pt x="22" y="79"/>
                        </a:cubicBezTo>
                        <a:cubicBezTo>
                          <a:pt x="15" y="56"/>
                          <a:pt x="25" y="31"/>
                          <a:pt x="46" y="19"/>
                        </a:cubicBezTo>
                      </a:path>
                    </a:pathLst>
                  </a:custGeom>
                  <a:solidFill>
                    <a:srgbClr val="FFFFFF">
                      <a:alpha val="76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</a:endParaRPr>
                  </a:p>
                </p:txBody>
              </p:sp>
              <p:sp>
                <p:nvSpPr>
                  <p:cNvPr id="379" name="Freeform 67"/>
                  <p:cNvSpPr>
                    <a:spLocks/>
                  </p:cNvSpPr>
                  <p:nvPr/>
                </p:nvSpPr>
                <p:spPr bwMode="auto">
                  <a:xfrm>
                    <a:off x="5025497" y="-2311962"/>
                    <a:ext cx="492341" cy="180121"/>
                  </a:xfrm>
                  <a:custGeom>
                    <a:avLst/>
                    <a:gdLst/>
                    <a:ahLst/>
                    <a:cxnLst>
                      <a:cxn ang="0">
                        <a:pos x="23" y="9"/>
                      </a:cxn>
                      <a:cxn ang="0">
                        <a:pos x="12" y="0"/>
                      </a:cxn>
                      <a:cxn ang="0">
                        <a:pos x="0" y="7"/>
                      </a:cxn>
                      <a:cxn ang="0">
                        <a:pos x="17" y="21"/>
                      </a:cxn>
                      <a:cxn ang="0">
                        <a:pos x="100" y="7"/>
                      </a:cxn>
                      <a:cxn ang="0">
                        <a:pos x="88" y="0"/>
                      </a:cxn>
                      <a:cxn ang="0">
                        <a:pos x="23" y="9"/>
                      </a:cxn>
                    </a:cxnLst>
                    <a:rect l="0" t="0" r="r" b="b"/>
                    <a:pathLst>
                      <a:path w="100" h="37">
                        <a:moveTo>
                          <a:pt x="23" y="9"/>
                        </a:moveTo>
                        <a:cubicBezTo>
                          <a:pt x="19" y="6"/>
                          <a:pt x="15" y="4"/>
                          <a:pt x="12" y="0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5" y="12"/>
                          <a:pt x="10" y="17"/>
                          <a:pt x="17" y="21"/>
                        </a:cubicBezTo>
                        <a:cubicBezTo>
                          <a:pt x="45" y="37"/>
                          <a:pt x="79" y="30"/>
                          <a:pt x="100" y="7"/>
                        </a:cubicBezTo>
                        <a:cubicBezTo>
                          <a:pt x="88" y="0"/>
                          <a:pt x="88" y="0"/>
                          <a:pt x="88" y="0"/>
                        </a:cubicBezTo>
                        <a:cubicBezTo>
                          <a:pt x="71" y="17"/>
                          <a:pt x="45" y="21"/>
                          <a:pt x="23" y="9"/>
                        </a:cubicBezTo>
                      </a:path>
                    </a:pathLst>
                  </a:custGeom>
                  <a:solidFill>
                    <a:srgbClr val="FFFFFF">
                      <a:alpha val="76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</a:endParaRPr>
                  </a:p>
                </p:txBody>
              </p:sp>
              <p:sp>
                <p:nvSpPr>
                  <p:cNvPr id="380" name="Freeform 68"/>
                  <p:cNvSpPr>
                    <a:spLocks/>
                  </p:cNvSpPr>
                  <p:nvPr/>
                </p:nvSpPr>
                <p:spPr bwMode="auto">
                  <a:xfrm>
                    <a:off x="5334788" y="-2814401"/>
                    <a:ext cx="265107" cy="423440"/>
                  </a:xfrm>
                  <a:custGeom>
                    <a:avLst/>
                    <a:gdLst/>
                    <a:ahLst/>
                    <a:cxnLst>
                      <a:cxn ang="0">
                        <a:pos x="40" y="65"/>
                      </a:cxn>
                      <a:cxn ang="0">
                        <a:pos x="38" y="79"/>
                      </a:cxn>
                      <a:cxn ang="0">
                        <a:pos x="50" y="86"/>
                      </a:cxn>
                      <a:cxn ang="0">
                        <a:pos x="54" y="65"/>
                      </a:cxn>
                      <a:cxn ang="0">
                        <a:pos x="0" y="0"/>
                      </a:cxn>
                      <a:cxn ang="0">
                        <a:pos x="0" y="13"/>
                      </a:cxn>
                      <a:cxn ang="0">
                        <a:pos x="40" y="65"/>
                      </a:cxn>
                    </a:cxnLst>
                    <a:rect l="0" t="0" r="r" b="b"/>
                    <a:pathLst>
                      <a:path w="54" h="86">
                        <a:moveTo>
                          <a:pt x="40" y="65"/>
                        </a:moveTo>
                        <a:cubicBezTo>
                          <a:pt x="40" y="70"/>
                          <a:pt x="40" y="75"/>
                          <a:pt x="38" y="79"/>
                        </a:cubicBezTo>
                        <a:cubicBezTo>
                          <a:pt x="50" y="86"/>
                          <a:pt x="50" y="86"/>
                          <a:pt x="50" y="86"/>
                        </a:cubicBezTo>
                        <a:cubicBezTo>
                          <a:pt x="52" y="79"/>
                          <a:pt x="54" y="72"/>
                          <a:pt x="54" y="65"/>
                        </a:cubicBezTo>
                        <a:cubicBezTo>
                          <a:pt x="54" y="33"/>
                          <a:pt x="31" y="6"/>
                          <a:pt x="0" y="0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23" y="19"/>
                          <a:pt x="40" y="40"/>
                          <a:pt x="40" y="65"/>
                        </a:cubicBezTo>
                      </a:path>
                    </a:pathLst>
                  </a:custGeom>
                  <a:solidFill>
                    <a:srgbClr val="FFFFFF">
                      <a:alpha val="76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</a:endParaRPr>
                  </a:p>
                </p:txBody>
              </p:sp>
            </p:grpSp>
          </p:grpSp>
        </p:grpSp>
        <p:cxnSp>
          <p:nvCxnSpPr>
            <p:cNvPr id="370" name="Straight Connector 77"/>
            <p:cNvCxnSpPr>
              <a:stCxn id="371" idx="4"/>
            </p:cNvCxnSpPr>
            <p:nvPr/>
          </p:nvCxnSpPr>
          <p:spPr>
            <a:xfrm flipH="1">
              <a:off x="10254789" y="3007200"/>
              <a:ext cx="2502" cy="1192330"/>
            </a:xfrm>
            <a:prstGeom prst="line">
              <a:avLst/>
            </a:prstGeom>
            <a:noFill/>
            <a:ln w="9525" cap="flat" cmpd="sng" algn="ctr">
              <a:solidFill>
                <a:srgbClr val="2968AF"/>
              </a:solidFill>
              <a:prstDash val="solid"/>
              <a:tailEnd type="oval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387" name="Freeform 94"/>
          <p:cNvSpPr/>
          <p:nvPr/>
        </p:nvSpPr>
        <p:spPr>
          <a:xfrm>
            <a:off x="283220" y="3614557"/>
            <a:ext cx="5388385" cy="250981"/>
          </a:xfrm>
          <a:custGeom>
            <a:avLst/>
            <a:gdLst>
              <a:gd name="connsiteX0" fmla="*/ 0 w 7551643"/>
              <a:gd name="connsiteY0" fmla="*/ 334641 h 334641"/>
              <a:gd name="connsiteX1" fmla="*/ 7199805 w 7551643"/>
              <a:gd name="connsiteY1" fmla="*/ 334641 h 334641"/>
              <a:gd name="connsiteX2" fmla="*/ 7551643 w 7551643"/>
              <a:gd name="connsiteY2" fmla="*/ 0 h 334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51643" h="334641">
                <a:moveTo>
                  <a:pt x="0" y="334641"/>
                </a:moveTo>
                <a:lnTo>
                  <a:pt x="7199805" y="334641"/>
                </a:lnTo>
                <a:lnTo>
                  <a:pt x="7551643" y="0"/>
                </a:lnTo>
              </a:path>
            </a:pathLst>
          </a:custGeom>
          <a:noFill/>
          <a:ln w="9525" cap="flat" cmpd="sng" algn="ctr">
            <a:solidFill>
              <a:srgbClr val="2968A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85" tIns="34295" rIns="68585" bIns="3429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8" name="TextBox 95"/>
          <p:cNvSpPr txBox="1"/>
          <p:nvPr/>
        </p:nvSpPr>
        <p:spPr>
          <a:xfrm>
            <a:off x="280820" y="3660104"/>
            <a:ext cx="1535503" cy="196208"/>
          </a:xfrm>
          <a:prstGeom prst="rect">
            <a:avLst/>
          </a:prstGeom>
          <a:noFill/>
        </p:spPr>
        <p:txBody>
          <a:bodyPr wrap="square" lIns="68585" tIns="34295" rIns="68585" bIns="34295" rtlCol="0">
            <a:spAutoFit/>
          </a:bodyPr>
          <a:lstStyle/>
          <a:p>
            <a:r>
              <a:rPr lang="en-US" sz="800" dirty="0">
                <a:solidFill>
                  <a:srgbClr val="676767"/>
                </a:solidFill>
                <a:latin typeface="Arial"/>
              </a:rPr>
              <a:t>Cisco LAN</a:t>
            </a:r>
          </a:p>
        </p:txBody>
      </p:sp>
      <p:grpSp>
        <p:nvGrpSpPr>
          <p:cNvPr id="389" name="Group 96"/>
          <p:cNvGrpSpPr/>
          <p:nvPr/>
        </p:nvGrpSpPr>
        <p:grpSpPr>
          <a:xfrm>
            <a:off x="4941309" y="2078725"/>
            <a:ext cx="1986574" cy="1529394"/>
            <a:chOff x="6887104" y="2160338"/>
            <a:chExt cx="2648076" cy="2039192"/>
          </a:xfrm>
        </p:grpSpPr>
        <p:grpSp>
          <p:nvGrpSpPr>
            <p:cNvPr id="390" name="Group 97"/>
            <p:cNvGrpSpPr/>
            <p:nvPr/>
          </p:nvGrpSpPr>
          <p:grpSpPr>
            <a:xfrm>
              <a:off x="6887104" y="2160338"/>
              <a:ext cx="1209979" cy="2039192"/>
              <a:chOff x="6887104" y="2160338"/>
              <a:chExt cx="1209979" cy="2039192"/>
            </a:xfrm>
          </p:grpSpPr>
          <p:grpSp>
            <p:nvGrpSpPr>
              <p:cNvPr id="392" name="Group 99"/>
              <p:cNvGrpSpPr/>
              <p:nvPr/>
            </p:nvGrpSpPr>
            <p:grpSpPr>
              <a:xfrm>
                <a:off x="6887104" y="2160338"/>
                <a:ext cx="1209979" cy="1194201"/>
                <a:chOff x="6296847" y="2043098"/>
                <a:chExt cx="1209979" cy="1194201"/>
              </a:xfrm>
            </p:grpSpPr>
            <p:sp>
              <p:nvSpPr>
                <p:cNvPr id="394" name="Oval 101"/>
                <p:cNvSpPr/>
                <p:nvPr/>
              </p:nvSpPr>
              <p:spPr bwMode="auto">
                <a:xfrm flipH="1">
                  <a:off x="6645241" y="2732715"/>
                  <a:ext cx="504584" cy="5045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C6A76"/>
                    </a:gs>
                    <a:gs pos="100000">
                      <a:srgbClr val="121517"/>
                    </a:gs>
                  </a:gsLst>
                  <a:lin ang="5400000" scaled="1"/>
                </a:gradFill>
                <a:ln w="19050" cap="flat">
                  <a:gradFill>
                    <a:gsLst>
                      <a:gs pos="0">
                        <a:srgbClr val="0183B7">
                          <a:lumMod val="20000"/>
                          <a:lumOff val="80000"/>
                        </a:srgbClr>
                      </a:gs>
                      <a:gs pos="100000">
                        <a:srgbClr val="0183B7">
                          <a:lumMod val="20000"/>
                          <a:lumOff val="80000"/>
                          <a:alpha val="39000"/>
                        </a:srgbClr>
                      </a:gs>
                    </a:gsLst>
                    <a:lin ang="5400000" scaled="0"/>
                  </a:gradFill>
                  <a:round/>
                  <a:headEnd type="none" w="med" len="med"/>
                  <a:tailEnd type="none" w="med" len="med"/>
                </a:ln>
                <a:effectLst>
                  <a:outerShdw blurRad="241300" algn="ctr" rotWithShape="0">
                    <a:sysClr val="windowText" lastClr="000000">
                      <a:alpha val="73000"/>
                    </a:sysClr>
                  </a:outerShdw>
                </a:effectLst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95" name="TextBox 102"/>
                <p:cNvSpPr txBox="1"/>
                <p:nvPr/>
              </p:nvSpPr>
              <p:spPr>
                <a:xfrm>
                  <a:off x="6296847" y="2043098"/>
                  <a:ext cx="1209979" cy="615553"/>
                </a:xfrm>
                <a:prstGeom prst="rect">
                  <a:avLst/>
                </a:prstGeom>
                <a:noFill/>
              </p:spPr>
              <p:txBody>
                <a:bodyPr wrap="square" rtlCol="0" anchor="b" anchorCtr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676767"/>
                      </a:solidFill>
                      <a:effectLst/>
                      <a:uLnTx/>
                      <a:uFillTx/>
                      <a:latin typeface="Arial"/>
                      <a:cs typeface="Arial Narrow"/>
                    </a:rPr>
                    <a:t>Connected Mobile Experiences</a:t>
                  </a:r>
                </a:p>
              </p:txBody>
            </p:sp>
            <p:grpSp>
              <p:nvGrpSpPr>
                <p:cNvPr id="396" name="Group 104"/>
                <p:cNvGrpSpPr>
                  <a:grpSpLocks/>
                </p:cNvGrpSpPr>
                <p:nvPr/>
              </p:nvGrpSpPr>
              <p:grpSpPr bwMode="auto">
                <a:xfrm>
                  <a:off x="6813049" y="2796301"/>
                  <a:ext cx="178558" cy="378500"/>
                  <a:chOff x="4319103" y="1927813"/>
                  <a:chExt cx="693758" cy="1478228"/>
                </a:xfrm>
                <a:effectLst/>
              </p:grpSpPr>
              <p:sp>
                <p:nvSpPr>
                  <p:cNvPr id="397" name="Freeform 7"/>
                  <p:cNvSpPr>
                    <a:spLocks noEditPoints="1"/>
                  </p:cNvSpPr>
                  <p:nvPr/>
                </p:nvSpPr>
                <p:spPr bwMode="auto">
                  <a:xfrm>
                    <a:off x="4319103" y="1927813"/>
                    <a:ext cx="516047" cy="1023126"/>
                  </a:xfrm>
                  <a:custGeom>
                    <a:avLst/>
                    <a:gdLst/>
                    <a:ahLst/>
                    <a:cxnLst>
                      <a:cxn ang="0">
                        <a:pos x="478" y="0"/>
                      </a:cxn>
                      <a:cxn ang="0">
                        <a:pos x="48" y="0"/>
                      </a:cxn>
                      <a:cxn ang="0">
                        <a:pos x="0" y="48"/>
                      </a:cxn>
                      <a:cxn ang="0">
                        <a:pos x="0" y="992"/>
                      </a:cxn>
                      <a:cxn ang="0">
                        <a:pos x="48" y="1040"/>
                      </a:cxn>
                      <a:cxn ang="0">
                        <a:pos x="478" y="1040"/>
                      </a:cxn>
                      <a:cxn ang="0">
                        <a:pos x="526" y="992"/>
                      </a:cxn>
                      <a:cxn ang="0">
                        <a:pos x="526" y="48"/>
                      </a:cxn>
                      <a:cxn ang="0">
                        <a:pos x="478" y="0"/>
                      </a:cxn>
                      <a:cxn ang="0">
                        <a:pos x="195" y="75"/>
                      </a:cxn>
                      <a:cxn ang="0">
                        <a:pos x="331" y="75"/>
                      </a:cxn>
                      <a:cxn ang="0">
                        <a:pos x="340" y="82"/>
                      </a:cxn>
                      <a:cxn ang="0">
                        <a:pos x="331" y="89"/>
                      </a:cxn>
                      <a:cxn ang="0">
                        <a:pos x="195" y="89"/>
                      </a:cxn>
                      <a:cxn ang="0">
                        <a:pos x="186" y="82"/>
                      </a:cxn>
                      <a:cxn ang="0">
                        <a:pos x="195" y="75"/>
                      </a:cxn>
                      <a:cxn ang="0">
                        <a:pos x="263" y="999"/>
                      </a:cxn>
                      <a:cxn ang="0">
                        <a:pos x="207" y="943"/>
                      </a:cxn>
                      <a:cxn ang="0">
                        <a:pos x="263" y="887"/>
                      </a:cxn>
                      <a:cxn ang="0">
                        <a:pos x="319" y="943"/>
                      </a:cxn>
                      <a:cxn ang="0">
                        <a:pos x="263" y="999"/>
                      </a:cxn>
                      <a:cxn ang="0">
                        <a:pos x="473" y="817"/>
                      </a:cxn>
                      <a:cxn ang="0">
                        <a:pos x="53" y="817"/>
                      </a:cxn>
                      <a:cxn ang="0">
                        <a:pos x="53" y="131"/>
                      </a:cxn>
                      <a:cxn ang="0">
                        <a:pos x="473" y="131"/>
                      </a:cxn>
                      <a:cxn ang="0">
                        <a:pos x="473" y="817"/>
                      </a:cxn>
                      <a:cxn ang="0">
                        <a:pos x="263" y="899"/>
                      </a:cxn>
                      <a:cxn ang="0">
                        <a:pos x="219" y="943"/>
                      </a:cxn>
                      <a:cxn ang="0">
                        <a:pos x="263" y="987"/>
                      </a:cxn>
                      <a:cxn ang="0">
                        <a:pos x="307" y="943"/>
                      </a:cxn>
                      <a:cxn ang="0">
                        <a:pos x="263" y="899"/>
                      </a:cxn>
                    </a:cxnLst>
                    <a:rect l="0" t="0" r="r" b="b"/>
                    <a:pathLst>
                      <a:path w="526" h="1040">
                        <a:moveTo>
                          <a:pt x="478" y="0"/>
                        </a:moveTo>
                        <a:cubicBezTo>
                          <a:pt x="48" y="0"/>
                          <a:pt x="48" y="0"/>
                          <a:pt x="48" y="0"/>
                        </a:cubicBezTo>
                        <a:cubicBezTo>
                          <a:pt x="22" y="0"/>
                          <a:pt x="0" y="21"/>
                          <a:pt x="0" y="48"/>
                        </a:cubicBezTo>
                        <a:cubicBezTo>
                          <a:pt x="0" y="992"/>
                          <a:pt x="0" y="992"/>
                          <a:pt x="0" y="992"/>
                        </a:cubicBezTo>
                        <a:cubicBezTo>
                          <a:pt x="0" y="1019"/>
                          <a:pt x="22" y="1040"/>
                          <a:pt x="48" y="1040"/>
                        </a:cubicBezTo>
                        <a:cubicBezTo>
                          <a:pt x="478" y="1040"/>
                          <a:pt x="478" y="1040"/>
                          <a:pt x="478" y="1040"/>
                        </a:cubicBezTo>
                        <a:cubicBezTo>
                          <a:pt x="504" y="1040"/>
                          <a:pt x="526" y="1019"/>
                          <a:pt x="526" y="992"/>
                        </a:cubicBezTo>
                        <a:cubicBezTo>
                          <a:pt x="526" y="48"/>
                          <a:pt x="526" y="48"/>
                          <a:pt x="526" y="48"/>
                        </a:cubicBezTo>
                        <a:cubicBezTo>
                          <a:pt x="526" y="21"/>
                          <a:pt x="504" y="0"/>
                          <a:pt x="478" y="0"/>
                        </a:cubicBezTo>
                        <a:close/>
                        <a:moveTo>
                          <a:pt x="195" y="75"/>
                        </a:moveTo>
                        <a:cubicBezTo>
                          <a:pt x="331" y="75"/>
                          <a:pt x="331" y="75"/>
                          <a:pt x="331" y="75"/>
                        </a:cubicBezTo>
                        <a:cubicBezTo>
                          <a:pt x="335" y="75"/>
                          <a:pt x="340" y="79"/>
                          <a:pt x="340" y="82"/>
                        </a:cubicBezTo>
                        <a:cubicBezTo>
                          <a:pt x="340" y="87"/>
                          <a:pt x="335" y="89"/>
                          <a:pt x="331" y="89"/>
                        </a:cubicBezTo>
                        <a:cubicBezTo>
                          <a:pt x="195" y="89"/>
                          <a:pt x="195" y="89"/>
                          <a:pt x="195" y="89"/>
                        </a:cubicBezTo>
                        <a:cubicBezTo>
                          <a:pt x="189" y="89"/>
                          <a:pt x="186" y="87"/>
                          <a:pt x="186" y="82"/>
                        </a:cubicBezTo>
                        <a:cubicBezTo>
                          <a:pt x="186" y="79"/>
                          <a:pt x="189" y="75"/>
                          <a:pt x="195" y="75"/>
                        </a:cubicBezTo>
                        <a:close/>
                        <a:moveTo>
                          <a:pt x="263" y="999"/>
                        </a:moveTo>
                        <a:cubicBezTo>
                          <a:pt x="232" y="999"/>
                          <a:pt x="207" y="974"/>
                          <a:pt x="207" y="943"/>
                        </a:cubicBezTo>
                        <a:cubicBezTo>
                          <a:pt x="207" y="912"/>
                          <a:pt x="232" y="887"/>
                          <a:pt x="263" y="887"/>
                        </a:cubicBezTo>
                        <a:cubicBezTo>
                          <a:pt x="294" y="887"/>
                          <a:pt x="319" y="912"/>
                          <a:pt x="319" y="943"/>
                        </a:cubicBezTo>
                        <a:cubicBezTo>
                          <a:pt x="319" y="974"/>
                          <a:pt x="294" y="999"/>
                          <a:pt x="263" y="999"/>
                        </a:cubicBezTo>
                        <a:close/>
                        <a:moveTo>
                          <a:pt x="473" y="817"/>
                        </a:moveTo>
                        <a:cubicBezTo>
                          <a:pt x="53" y="817"/>
                          <a:pt x="53" y="817"/>
                          <a:pt x="53" y="817"/>
                        </a:cubicBezTo>
                        <a:cubicBezTo>
                          <a:pt x="53" y="131"/>
                          <a:pt x="53" y="131"/>
                          <a:pt x="53" y="131"/>
                        </a:cubicBezTo>
                        <a:cubicBezTo>
                          <a:pt x="473" y="131"/>
                          <a:pt x="473" y="131"/>
                          <a:pt x="473" y="131"/>
                        </a:cubicBezTo>
                        <a:lnTo>
                          <a:pt x="473" y="817"/>
                        </a:lnTo>
                        <a:close/>
                        <a:moveTo>
                          <a:pt x="263" y="899"/>
                        </a:moveTo>
                        <a:cubicBezTo>
                          <a:pt x="239" y="899"/>
                          <a:pt x="219" y="918"/>
                          <a:pt x="219" y="943"/>
                        </a:cubicBezTo>
                        <a:cubicBezTo>
                          <a:pt x="219" y="967"/>
                          <a:pt x="239" y="987"/>
                          <a:pt x="263" y="987"/>
                        </a:cubicBezTo>
                        <a:cubicBezTo>
                          <a:pt x="287" y="987"/>
                          <a:pt x="307" y="967"/>
                          <a:pt x="307" y="943"/>
                        </a:cubicBezTo>
                        <a:cubicBezTo>
                          <a:pt x="307" y="918"/>
                          <a:pt x="287" y="899"/>
                          <a:pt x="263" y="89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</a:endParaRPr>
                  </a:p>
                </p:txBody>
              </p:sp>
              <p:sp>
                <p:nvSpPr>
                  <p:cNvPr id="398" name="Freeform 105"/>
                  <p:cNvSpPr>
                    <a:spLocks/>
                  </p:cNvSpPr>
                  <p:nvPr/>
                </p:nvSpPr>
                <p:spPr bwMode="auto">
                  <a:xfrm>
                    <a:off x="4411378" y="2256308"/>
                    <a:ext cx="328082" cy="112921"/>
                  </a:xfrm>
                  <a:custGeom>
                    <a:avLst/>
                    <a:gdLst>
                      <a:gd name="T0" fmla="*/ 0 w 2590"/>
                      <a:gd name="T1" fmla="*/ 542 h 773"/>
                      <a:gd name="T2" fmla="*/ 231 w 2590"/>
                      <a:gd name="T3" fmla="*/ 773 h 773"/>
                      <a:gd name="T4" fmla="*/ 1295 w 2590"/>
                      <a:gd name="T5" fmla="*/ 327 h 773"/>
                      <a:gd name="T6" fmla="*/ 2359 w 2590"/>
                      <a:gd name="T7" fmla="*/ 773 h 773"/>
                      <a:gd name="T8" fmla="*/ 2590 w 2590"/>
                      <a:gd name="T9" fmla="*/ 542 h 773"/>
                      <a:gd name="T10" fmla="*/ 1295 w 2590"/>
                      <a:gd name="T11" fmla="*/ 0 h 773"/>
                      <a:gd name="T12" fmla="*/ 0 w 2590"/>
                      <a:gd name="T13" fmla="*/ 542 h 7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590" h="773">
                        <a:moveTo>
                          <a:pt x="0" y="542"/>
                        </a:moveTo>
                        <a:cubicBezTo>
                          <a:pt x="231" y="773"/>
                          <a:pt x="231" y="773"/>
                          <a:pt x="231" y="773"/>
                        </a:cubicBezTo>
                        <a:cubicBezTo>
                          <a:pt x="502" y="497"/>
                          <a:pt x="879" y="327"/>
                          <a:pt x="1295" y="327"/>
                        </a:cubicBezTo>
                        <a:cubicBezTo>
                          <a:pt x="1711" y="327"/>
                          <a:pt x="2088" y="497"/>
                          <a:pt x="2359" y="773"/>
                        </a:cubicBezTo>
                        <a:cubicBezTo>
                          <a:pt x="2590" y="542"/>
                          <a:pt x="2590" y="542"/>
                          <a:pt x="2590" y="542"/>
                        </a:cubicBezTo>
                        <a:cubicBezTo>
                          <a:pt x="2260" y="207"/>
                          <a:pt x="1801" y="0"/>
                          <a:pt x="1295" y="0"/>
                        </a:cubicBezTo>
                        <a:cubicBezTo>
                          <a:pt x="789" y="0"/>
                          <a:pt x="330" y="207"/>
                          <a:pt x="0" y="5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  <a:extLst/>
                </p:spPr>
                <p:txBody>
                  <a:bodyPr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</a:endParaRPr>
                  </a:p>
                </p:txBody>
              </p:sp>
              <p:sp>
                <p:nvSpPr>
                  <p:cNvPr id="399" name="Freeform 106"/>
                  <p:cNvSpPr>
                    <a:spLocks/>
                  </p:cNvSpPr>
                  <p:nvPr/>
                </p:nvSpPr>
                <p:spPr bwMode="auto">
                  <a:xfrm>
                    <a:off x="4469474" y="2348698"/>
                    <a:ext cx="211886" cy="82124"/>
                  </a:xfrm>
                  <a:custGeom>
                    <a:avLst/>
                    <a:gdLst>
                      <a:gd name="T0" fmla="*/ 0 w 1666"/>
                      <a:gd name="T1" fmla="*/ 350 h 581"/>
                      <a:gd name="T2" fmla="*/ 231 w 1666"/>
                      <a:gd name="T3" fmla="*/ 581 h 581"/>
                      <a:gd name="T4" fmla="*/ 231 w 1666"/>
                      <a:gd name="T5" fmla="*/ 581 h 581"/>
                      <a:gd name="T6" fmla="*/ 790 w 1666"/>
                      <a:gd name="T7" fmla="*/ 328 h 581"/>
                      <a:gd name="T8" fmla="*/ 833 w 1666"/>
                      <a:gd name="T9" fmla="*/ 327 h 581"/>
                      <a:gd name="T10" fmla="*/ 876 w 1666"/>
                      <a:gd name="T11" fmla="*/ 328 h 581"/>
                      <a:gd name="T12" fmla="*/ 1436 w 1666"/>
                      <a:gd name="T13" fmla="*/ 581 h 581"/>
                      <a:gd name="T14" fmla="*/ 1436 w 1666"/>
                      <a:gd name="T15" fmla="*/ 581 h 581"/>
                      <a:gd name="T16" fmla="*/ 1666 w 1666"/>
                      <a:gd name="T17" fmla="*/ 350 h 581"/>
                      <a:gd name="T18" fmla="*/ 833 w 1666"/>
                      <a:gd name="T19" fmla="*/ 0 h 581"/>
                      <a:gd name="T20" fmla="*/ 0 w 1666"/>
                      <a:gd name="T21" fmla="*/ 350 h 5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666" h="581">
                        <a:moveTo>
                          <a:pt x="0" y="350"/>
                        </a:moveTo>
                        <a:cubicBezTo>
                          <a:pt x="231" y="581"/>
                          <a:pt x="231" y="581"/>
                          <a:pt x="231" y="581"/>
                        </a:cubicBezTo>
                        <a:cubicBezTo>
                          <a:pt x="231" y="581"/>
                          <a:pt x="231" y="581"/>
                          <a:pt x="231" y="581"/>
                        </a:cubicBezTo>
                        <a:cubicBezTo>
                          <a:pt x="374" y="434"/>
                          <a:pt x="571" y="339"/>
                          <a:pt x="790" y="328"/>
                        </a:cubicBezTo>
                        <a:cubicBezTo>
                          <a:pt x="804" y="327"/>
                          <a:pt x="819" y="327"/>
                          <a:pt x="833" y="327"/>
                        </a:cubicBezTo>
                        <a:cubicBezTo>
                          <a:pt x="848" y="327"/>
                          <a:pt x="862" y="327"/>
                          <a:pt x="876" y="328"/>
                        </a:cubicBezTo>
                        <a:cubicBezTo>
                          <a:pt x="1095" y="339"/>
                          <a:pt x="1292" y="434"/>
                          <a:pt x="1436" y="581"/>
                        </a:cubicBezTo>
                        <a:cubicBezTo>
                          <a:pt x="1436" y="581"/>
                          <a:pt x="1436" y="581"/>
                          <a:pt x="1436" y="581"/>
                        </a:cubicBezTo>
                        <a:cubicBezTo>
                          <a:pt x="1666" y="350"/>
                          <a:pt x="1666" y="350"/>
                          <a:pt x="1666" y="350"/>
                        </a:cubicBezTo>
                        <a:cubicBezTo>
                          <a:pt x="1454" y="135"/>
                          <a:pt x="1159" y="0"/>
                          <a:pt x="833" y="0"/>
                        </a:cubicBezTo>
                        <a:cubicBezTo>
                          <a:pt x="507" y="0"/>
                          <a:pt x="212" y="135"/>
                          <a:pt x="0" y="35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  <a:extLst/>
                </p:spPr>
                <p:txBody>
                  <a:bodyPr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</a:endParaRPr>
                  </a:p>
                </p:txBody>
              </p:sp>
              <p:sp>
                <p:nvSpPr>
                  <p:cNvPr id="400" name="Freeform 7"/>
                  <p:cNvSpPr>
                    <a:spLocks/>
                  </p:cNvSpPr>
                  <p:nvPr/>
                </p:nvSpPr>
                <p:spPr bwMode="auto">
                  <a:xfrm>
                    <a:off x="4339608" y="2430822"/>
                    <a:ext cx="673253" cy="975219"/>
                  </a:xfrm>
                  <a:custGeom>
                    <a:avLst/>
                    <a:gdLst>
                      <a:gd name="T0" fmla="*/ 1098 w 2852"/>
                      <a:gd name="T1" fmla="*/ 22 h 4137"/>
                      <a:gd name="T2" fmla="*/ 1176 w 2852"/>
                      <a:gd name="T3" fmla="*/ 96 h 4137"/>
                      <a:gd name="T4" fmla="*/ 1233 w 2852"/>
                      <a:gd name="T5" fmla="*/ 286 h 4137"/>
                      <a:gd name="T6" fmla="*/ 1251 w 2852"/>
                      <a:gd name="T7" fmla="*/ 1948 h 4137"/>
                      <a:gd name="T8" fmla="*/ 1285 w 2852"/>
                      <a:gd name="T9" fmla="*/ 1946 h 4137"/>
                      <a:gd name="T10" fmla="*/ 1305 w 2852"/>
                      <a:gd name="T11" fmla="*/ 1821 h 4137"/>
                      <a:gd name="T12" fmla="*/ 1301 w 2852"/>
                      <a:gd name="T13" fmla="*/ 1111 h 4137"/>
                      <a:gd name="T14" fmla="*/ 1368 w 2852"/>
                      <a:gd name="T15" fmla="*/ 904 h 4137"/>
                      <a:gd name="T16" fmla="*/ 1496 w 2852"/>
                      <a:gd name="T17" fmla="*/ 840 h 4137"/>
                      <a:gd name="T18" fmla="*/ 1688 w 2852"/>
                      <a:gd name="T19" fmla="*/ 891 h 4137"/>
                      <a:gd name="T20" fmla="*/ 1759 w 2852"/>
                      <a:gd name="T21" fmla="*/ 992 h 4137"/>
                      <a:gd name="T22" fmla="*/ 1770 w 2852"/>
                      <a:gd name="T23" fmla="*/ 1234 h 4137"/>
                      <a:gd name="T24" fmla="*/ 1808 w 2852"/>
                      <a:gd name="T25" fmla="*/ 1952 h 4137"/>
                      <a:gd name="T26" fmla="*/ 1851 w 2852"/>
                      <a:gd name="T27" fmla="*/ 1798 h 4137"/>
                      <a:gd name="T28" fmla="*/ 1856 w 2852"/>
                      <a:gd name="T29" fmla="*/ 1089 h 4137"/>
                      <a:gd name="T30" fmla="*/ 1984 w 2852"/>
                      <a:gd name="T31" fmla="*/ 960 h 4137"/>
                      <a:gd name="T32" fmla="*/ 2173 w 2852"/>
                      <a:gd name="T33" fmla="*/ 962 h 4137"/>
                      <a:gd name="T34" fmla="*/ 2305 w 2852"/>
                      <a:gd name="T35" fmla="*/ 1116 h 4137"/>
                      <a:gd name="T36" fmla="*/ 2312 w 2852"/>
                      <a:gd name="T37" fmla="*/ 1936 h 4137"/>
                      <a:gd name="T38" fmla="*/ 2384 w 2852"/>
                      <a:gd name="T39" fmla="*/ 1936 h 4137"/>
                      <a:gd name="T40" fmla="*/ 2408 w 2852"/>
                      <a:gd name="T41" fmla="*/ 1296 h 4137"/>
                      <a:gd name="T42" fmla="*/ 2462 w 2852"/>
                      <a:gd name="T43" fmla="*/ 1236 h 4137"/>
                      <a:gd name="T44" fmla="*/ 2568 w 2852"/>
                      <a:gd name="T45" fmla="*/ 1177 h 4137"/>
                      <a:gd name="T46" fmla="*/ 2792 w 2852"/>
                      <a:gd name="T47" fmla="*/ 1257 h 4137"/>
                      <a:gd name="T48" fmla="*/ 2852 w 2852"/>
                      <a:gd name="T49" fmla="*/ 1538 h 4137"/>
                      <a:gd name="T50" fmla="*/ 2840 w 2852"/>
                      <a:gd name="T51" fmla="*/ 2848 h 4137"/>
                      <a:gd name="T52" fmla="*/ 2801 w 2852"/>
                      <a:gd name="T53" fmla="*/ 3009 h 4137"/>
                      <a:gd name="T54" fmla="*/ 2737 w 2852"/>
                      <a:gd name="T55" fmla="*/ 3161 h 4137"/>
                      <a:gd name="T56" fmla="*/ 2656 w 2852"/>
                      <a:gd name="T57" fmla="*/ 3289 h 4137"/>
                      <a:gd name="T58" fmla="*/ 2498 w 2852"/>
                      <a:gd name="T59" fmla="*/ 3651 h 4137"/>
                      <a:gd name="T60" fmla="*/ 2472 w 2852"/>
                      <a:gd name="T61" fmla="*/ 4137 h 4137"/>
                      <a:gd name="T62" fmla="*/ 1047 w 2852"/>
                      <a:gd name="T63" fmla="*/ 3712 h 4137"/>
                      <a:gd name="T64" fmla="*/ 1000 w 2852"/>
                      <a:gd name="T65" fmla="*/ 3609 h 4137"/>
                      <a:gd name="T66" fmla="*/ 880 w 2852"/>
                      <a:gd name="T67" fmla="*/ 3473 h 4137"/>
                      <a:gd name="T68" fmla="*/ 648 w 2852"/>
                      <a:gd name="T69" fmla="*/ 3240 h 4137"/>
                      <a:gd name="T70" fmla="*/ 584 w 2852"/>
                      <a:gd name="T71" fmla="*/ 3145 h 4137"/>
                      <a:gd name="T72" fmla="*/ 512 w 2852"/>
                      <a:gd name="T73" fmla="*/ 3017 h 4137"/>
                      <a:gd name="T74" fmla="*/ 416 w 2852"/>
                      <a:gd name="T75" fmla="*/ 2672 h 4137"/>
                      <a:gd name="T76" fmla="*/ 388 w 2852"/>
                      <a:gd name="T77" fmla="*/ 2304 h 4137"/>
                      <a:gd name="T78" fmla="*/ 320 w 2852"/>
                      <a:gd name="T79" fmla="*/ 2145 h 4137"/>
                      <a:gd name="T80" fmla="*/ 200 w 2852"/>
                      <a:gd name="T81" fmla="*/ 2048 h 4137"/>
                      <a:gd name="T82" fmla="*/ 55 w 2852"/>
                      <a:gd name="T83" fmla="*/ 1960 h 4137"/>
                      <a:gd name="T84" fmla="*/ 0 w 2852"/>
                      <a:gd name="T85" fmla="*/ 1761 h 4137"/>
                      <a:gd name="T86" fmla="*/ 40 w 2852"/>
                      <a:gd name="T87" fmla="*/ 1673 h 4137"/>
                      <a:gd name="T88" fmla="*/ 204 w 2852"/>
                      <a:gd name="T89" fmla="*/ 1582 h 4137"/>
                      <a:gd name="T90" fmla="*/ 440 w 2852"/>
                      <a:gd name="T91" fmla="*/ 1616 h 4137"/>
                      <a:gd name="T92" fmla="*/ 569 w 2852"/>
                      <a:gd name="T93" fmla="*/ 1695 h 4137"/>
                      <a:gd name="T94" fmla="*/ 656 w 2852"/>
                      <a:gd name="T95" fmla="*/ 1801 h 4137"/>
                      <a:gd name="T96" fmla="*/ 690 w 2852"/>
                      <a:gd name="T97" fmla="*/ 2093 h 4137"/>
                      <a:gd name="T98" fmla="*/ 664 w 2852"/>
                      <a:gd name="T99" fmla="*/ 2376 h 4137"/>
                      <a:gd name="T100" fmla="*/ 624 w 2852"/>
                      <a:gd name="T101" fmla="*/ 2489 h 4137"/>
                      <a:gd name="T102" fmla="*/ 584 w 2852"/>
                      <a:gd name="T103" fmla="*/ 2720 h 4137"/>
                      <a:gd name="T104" fmla="*/ 637 w 2852"/>
                      <a:gd name="T105" fmla="*/ 2723 h 4137"/>
                      <a:gd name="T106" fmla="*/ 668 w 2852"/>
                      <a:gd name="T107" fmla="*/ 2596 h 4137"/>
                      <a:gd name="T108" fmla="*/ 712 w 2852"/>
                      <a:gd name="T109" fmla="*/ 2449 h 4137"/>
                      <a:gd name="T110" fmla="*/ 744 w 2852"/>
                      <a:gd name="T111" fmla="*/ 2328 h 4137"/>
                      <a:gd name="T112" fmla="*/ 760 w 2852"/>
                      <a:gd name="T113" fmla="*/ 2042 h 4137"/>
                      <a:gd name="T114" fmla="*/ 767 w 2852"/>
                      <a:gd name="T115" fmla="*/ 1845 h 4137"/>
                      <a:gd name="T116" fmla="*/ 760 w 2852"/>
                      <a:gd name="T117" fmla="*/ 240 h 4137"/>
                      <a:gd name="T118" fmla="*/ 855 w 2852"/>
                      <a:gd name="T119" fmla="*/ 56 h 4137"/>
                      <a:gd name="T120" fmla="*/ 985 w 2852"/>
                      <a:gd name="T121" fmla="*/ 0 h 4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2852" h="4137">
                        <a:moveTo>
                          <a:pt x="985" y="0"/>
                        </a:moveTo>
                        <a:lnTo>
                          <a:pt x="997" y="1"/>
                        </a:lnTo>
                        <a:lnTo>
                          <a:pt x="1014" y="3"/>
                        </a:lnTo>
                        <a:lnTo>
                          <a:pt x="1032" y="6"/>
                        </a:lnTo>
                        <a:lnTo>
                          <a:pt x="1051" y="11"/>
                        </a:lnTo>
                        <a:lnTo>
                          <a:pt x="1070" y="15"/>
                        </a:lnTo>
                        <a:lnTo>
                          <a:pt x="1085" y="18"/>
                        </a:lnTo>
                        <a:lnTo>
                          <a:pt x="1098" y="22"/>
                        </a:lnTo>
                        <a:lnTo>
                          <a:pt x="1104" y="23"/>
                        </a:lnTo>
                        <a:lnTo>
                          <a:pt x="1112" y="40"/>
                        </a:lnTo>
                        <a:lnTo>
                          <a:pt x="1128" y="40"/>
                        </a:lnTo>
                        <a:lnTo>
                          <a:pt x="1135" y="56"/>
                        </a:lnTo>
                        <a:lnTo>
                          <a:pt x="1152" y="56"/>
                        </a:lnTo>
                        <a:lnTo>
                          <a:pt x="1152" y="64"/>
                        </a:lnTo>
                        <a:lnTo>
                          <a:pt x="1176" y="80"/>
                        </a:lnTo>
                        <a:lnTo>
                          <a:pt x="1176" y="96"/>
                        </a:lnTo>
                        <a:lnTo>
                          <a:pt x="1192" y="104"/>
                        </a:lnTo>
                        <a:lnTo>
                          <a:pt x="1192" y="120"/>
                        </a:lnTo>
                        <a:lnTo>
                          <a:pt x="1208" y="128"/>
                        </a:lnTo>
                        <a:lnTo>
                          <a:pt x="1217" y="152"/>
                        </a:lnTo>
                        <a:lnTo>
                          <a:pt x="1225" y="180"/>
                        </a:lnTo>
                        <a:lnTo>
                          <a:pt x="1230" y="213"/>
                        </a:lnTo>
                        <a:lnTo>
                          <a:pt x="1232" y="248"/>
                        </a:lnTo>
                        <a:lnTo>
                          <a:pt x="1233" y="286"/>
                        </a:lnTo>
                        <a:lnTo>
                          <a:pt x="1233" y="324"/>
                        </a:lnTo>
                        <a:lnTo>
                          <a:pt x="1233" y="361"/>
                        </a:lnTo>
                        <a:lnTo>
                          <a:pt x="1232" y="398"/>
                        </a:lnTo>
                        <a:lnTo>
                          <a:pt x="1232" y="432"/>
                        </a:lnTo>
                        <a:lnTo>
                          <a:pt x="1232" y="1936"/>
                        </a:lnTo>
                        <a:lnTo>
                          <a:pt x="1241" y="1941"/>
                        </a:lnTo>
                        <a:lnTo>
                          <a:pt x="1246" y="1945"/>
                        </a:lnTo>
                        <a:lnTo>
                          <a:pt x="1251" y="1948"/>
                        </a:lnTo>
                        <a:lnTo>
                          <a:pt x="1257" y="1950"/>
                        </a:lnTo>
                        <a:lnTo>
                          <a:pt x="1266" y="1952"/>
                        </a:lnTo>
                        <a:lnTo>
                          <a:pt x="1280" y="1953"/>
                        </a:lnTo>
                        <a:lnTo>
                          <a:pt x="1282" y="1950"/>
                        </a:lnTo>
                        <a:lnTo>
                          <a:pt x="1284" y="1949"/>
                        </a:lnTo>
                        <a:lnTo>
                          <a:pt x="1285" y="1948"/>
                        </a:lnTo>
                        <a:lnTo>
                          <a:pt x="1285" y="1948"/>
                        </a:lnTo>
                        <a:lnTo>
                          <a:pt x="1285" y="1946"/>
                        </a:lnTo>
                        <a:lnTo>
                          <a:pt x="1286" y="1946"/>
                        </a:lnTo>
                        <a:lnTo>
                          <a:pt x="1287" y="1946"/>
                        </a:lnTo>
                        <a:lnTo>
                          <a:pt x="1289" y="1946"/>
                        </a:lnTo>
                        <a:lnTo>
                          <a:pt x="1292" y="1945"/>
                        </a:lnTo>
                        <a:lnTo>
                          <a:pt x="1296" y="1944"/>
                        </a:lnTo>
                        <a:lnTo>
                          <a:pt x="1301" y="1906"/>
                        </a:lnTo>
                        <a:lnTo>
                          <a:pt x="1304" y="1865"/>
                        </a:lnTo>
                        <a:lnTo>
                          <a:pt x="1305" y="1821"/>
                        </a:lnTo>
                        <a:lnTo>
                          <a:pt x="1305" y="1777"/>
                        </a:lnTo>
                        <a:lnTo>
                          <a:pt x="1304" y="1732"/>
                        </a:lnTo>
                        <a:lnTo>
                          <a:pt x="1304" y="1689"/>
                        </a:lnTo>
                        <a:lnTo>
                          <a:pt x="1304" y="1264"/>
                        </a:lnTo>
                        <a:lnTo>
                          <a:pt x="1304" y="1228"/>
                        </a:lnTo>
                        <a:lnTo>
                          <a:pt x="1302" y="1189"/>
                        </a:lnTo>
                        <a:lnTo>
                          <a:pt x="1301" y="1150"/>
                        </a:lnTo>
                        <a:lnTo>
                          <a:pt x="1301" y="1111"/>
                        </a:lnTo>
                        <a:lnTo>
                          <a:pt x="1301" y="1074"/>
                        </a:lnTo>
                        <a:lnTo>
                          <a:pt x="1305" y="1037"/>
                        </a:lnTo>
                        <a:lnTo>
                          <a:pt x="1311" y="1004"/>
                        </a:lnTo>
                        <a:lnTo>
                          <a:pt x="1320" y="977"/>
                        </a:lnTo>
                        <a:lnTo>
                          <a:pt x="1328" y="977"/>
                        </a:lnTo>
                        <a:lnTo>
                          <a:pt x="1336" y="944"/>
                        </a:lnTo>
                        <a:lnTo>
                          <a:pt x="1360" y="928"/>
                        </a:lnTo>
                        <a:lnTo>
                          <a:pt x="1368" y="904"/>
                        </a:lnTo>
                        <a:lnTo>
                          <a:pt x="1384" y="904"/>
                        </a:lnTo>
                        <a:lnTo>
                          <a:pt x="1400" y="880"/>
                        </a:lnTo>
                        <a:lnTo>
                          <a:pt x="1415" y="880"/>
                        </a:lnTo>
                        <a:lnTo>
                          <a:pt x="1424" y="864"/>
                        </a:lnTo>
                        <a:lnTo>
                          <a:pt x="1440" y="864"/>
                        </a:lnTo>
                        <a:lnTo>
                          <a:pt x="1440" y="856"/>
                        </a:lnTo>
                        <a:lnTo>
                          <a:pt x="1496" y="849"/>
                        </a:lnTo>
                        <a:lnTo>
                          <a:pt x="1496" y="840"/>
                        </a:lnTo>
                        <a:lnTo>
                          <a:pt x="1518" y="836"/>
                        </a:lnTo>
                        <a:lnTo>
                          <a:pt x="1543" y="837"/>
                        </a:lnTo>
                        <a:lnTo>
                          <a:pt x="1570" y="841"/>
                        </a:lnTo>
                        <a:lnTo>
                          <a:pt x="1596" y="849"/>
                        </a:lnTo>
                        <a:lnTo>
                          <a:pt x="1623" y="857"/>
                        </a:lnTo>
                        <a:lnTo>
                          <a:pt x="1646" y="869"/>
                        </a:lnTo>
                        <a:lnTo>
                          <a:pt x="1669" y="880"/>
                        </a:lnTo>
                        <a:lnTo>
                          <a:pt x="1688" y="891"/>
                        </a:lnTo>
                        <a:lnTo>
                          <a:pt x="1703" y="903"/>
                        </a:lnTo>
                        <a:lnTo>
                          <a:pt x="1712" y="913"/>
                        </a:lnTo>
                        <a:lnTo>
                          <a:pt x="1712" y="928"/>
                        </a:lnTo>
                        <a:lnTo>
                          <a:pt x="1736" y="944"/>
                        </a:lnTo>
                        <a:lnTo>
                          <a:pt x="1736" y="960"/>
                        </a:lnTo>
                        <a:lnTo>
                          <a:pt x="1744" y="960"/>
                        </a:lnTo>
                        <a:lnTo>
                          <a:pt x="1752" y="992"/>
                        </a:lnTo>
                        <a:lnTo>
                          <a:pt x="1759" y="992"/>
                        </a:lnTo>
                        <a:lnTo>
                          <a:pt x="1766" y="1012"/>
                        </a:lnTo>
                        <a:lnTo>
                          <a:pt x="1770" y="1037"/>
                        </a:lnTo>
                        <a:lnTo>
                          <a:pt x="1771" y="1066"/>
                        </a:lnTo>
                        <a:lnTo>
                          <a:pt x="1772" y="1099"/>
                        </a:lnTo>
                        <a:lnTo>
                          <a:pt x="1772" y="1133"/>
                        </a:lnTo>
                        <a:lnTo>
                          <a:pt x="1771" y="1168"/>
                        </a:lnTo>
                        <a:lnTo>
                          <a:pt x="1771" y="1202"/>
                        </a:lnTo>
                        <a:lnTo>
                          <a:pt x="1770" y="1234"/>
                        </a:lnTo>
                        <a:lnTo>
                          <a:pt x="1768" y="1263"/>
                        </a:lnTo>
                        <a:lnTo>
                          <a:pt x="1768" y="1288"/>
                        </a:lnTo>
                        <a:lnTo>
                          <a:pt x="1768" y="1929"/>
                        </a:lnTo>
                        <a:lnTo>
                          <a:pt x="1777" y="1935"/>
                        </a:lnTo>
                        <a:lnTo>
                          <a:pt x="1785" y="1940"/>
                        </a:lnTo>
                        <a:lnTo>
                          <a:pt x="1791" y="1944"/>
                        </a:lnTo>
                        <a:lnTo>
                          <a:pt x="1798" y="1948"/>
                        </a:lnTo>
                        <a:lnTo>
                          <a:pt x="1808" y="1952"/>
                        </a:lnTo>
                        <a:lnTo>
                          <a:pt x="1824" y="1953"/>
                        </a:lnTo>
                        <a:lnTo>
                          <a:pt x="1832" y="1936"/>
                        </a:lnTo>
                        <a:lnTo>
                          <a:pt x="1839" y="1925"/>
                        </a:lnTo>
                        <a:lnTo>
                          <a:pt x="1845" y="1906"/>
                        </a:lnTo>
                        <a:lnTo>
                          <a:pt x="1847" y="1884"/>
                        </a:lnTo>
                        <a:lnTo>
                          <a:pt x="1850" y="1857"/>
                        </a:lnTo>
                        <a:lnTo>
                          <a:pt x="1851" y="1828"/>
                        </a:lnTo>
                        <a:lnTo>
                          <a:pt x="1851" y="1798"/>
                        </a:lnTo>
                        <a:lnTo>
                          <a:pt x="1851" y="1767"/>
                        </a:lnTo>
                        <a:lnTo>
                          <a:pt x="1850" y="1737"/>
                        </a:lnTo>
                        <a:lnTo>
                          <a:pt x="1849" y="1709"/>
                        </a:lnTo>
                        <a:lnTo>
                          <a:pt x="1849" y="1685"/>
                        </a:lnTo>
                        <a:lnTo>
                          <a:pt x="1847" y="1664"/>
                        </a:lnTo>
                        <a:lnTo>
                          <a:pt x="1847" y="1112"/>
                        </a:lnTo>
                        <a:lnTo>
                          <a:pt x="1856" y="1112"/>
                        </a:lnTo>
                        <a:lnTo>
                          <a:pt x="1856" y="1089"/>
                        </a:lnTo>
                        <a:lnTo>
                          <a:pt x="1864" y="1089"/>
                        </a:lnTo>
                        <a:lnTo>
                          <a:pt x="1873" y="1056"/>
                        </a:lnTo>
                        <a:lnTo>
                          <a:pt x="1888" y="1048"/>
                        </a:lnTo>
                        <a:lnTo>
                          <a:pt x="1888" y="1032"/>
                        </a:lnTo>
                        <a:lnTo>
                          <a:pt x="1928" y="1001"/>
                        </a:lnTo>
                        <a:lnTo>
                          <a:pt x="1937" y="984"/>
                        </a:lnTo>
                        <a:lnTo>
                          <a:pt x="1984" y="968"/>
                        </a:lnTo>
                        <a:lnTo>
                          <a:pt x="1984" y="960"/>
                        </a:lnTo>
                        <a:lnTo>
                          <a:pt x="2001" y="960"/>
                        </a:lnTo>
                        <a:lnTo>
                          <a:pt x="2001" y="952"/>
                        </a:lnTo>
                        <a:lnTo>
                          <a:pt x="2032" y="952"/>
                        </a:lnTo>
                        <a:lnTo>
                          <a:pt x="2060" y="947"/>
                        </a:lnTo>
                        <a:lnTo>
                          <a:pt x="2089" y="945"/>
                        </a:lnTo>
                        <a:lnTo>
                          <a:pt x="2117" y="948"/>
                        </a:lnTo>
                        <a:lnTo>
                          <a:pt x="2146" y="954"/>
                        </a:lnTo>
                        <a:lnTo>
                          <a:pt x="2173" y="962"/>
                        </a:lnTo>
                        <a:lnTo>
                          <a:pt x="2197" y="973"/>
                        </a:lnTo>
                        <a:lnTo>
                          <a:pt x="2217" y="984"/>
                        </a:lnTo>
                        <a:lnTo>
                          <a:pt x="2241" y="1016"/>
                        </a:lnTo>
                        <a:lnTo>
                          <a:pt x="2272" y="1041"/>
                        </a:lnTo>
                        <a:lnTo>
                          <a:pt x="2272" y="1056"/>
                        </a:lnTo>
                        <a:lnTo>
                          <a:pt x="2288" y="1065"/>
                        </a:lnTo>
                        <a:lnTo>
                          <a:pt x="2298" y="1089"/>
                        </a:lnTo>
                        <a:lnTo>
                          <a:pt x="2305" y="1116"/>
                        </a:lnTo>
                        <a:lnTo>
                          <a:pt x="2310" y="1148"/>
                        </a:lnTo>
                        <a:lnTo>
                          <a:pt x="2312" y="1182"/>
                        </a:lnTo>
                        <a:lnTo>
                          <a:pt x="2313" y="1218"/>
                        </a:lnTo>
                        <a:lnTo>
                          <a:pt x="2313" y="1254"/>
                        </a:lnTo>
                        <a:lnTo>
                          <a:pt x="2313" y="1291"/>
                        </a:lnTo>
                        <a:lnTo>
                          <a:pt x="2312" y="1326"/>
                        </a:lnTo>
                        <a:lnTo>
                          <a:pt x="2312" y="1360"/>
                        </a:lnTo>
                        <a:lnTo>
                          <a:pt x="2312" y="1936"/>
                        </a:lnTo>
                        <a:lnTo>
                          <a:pt x="2336" y="1944"/>
                        </a:lnTo>
                        <a:lnTo>
                          <a:pt x="2338" y="1948"/>
                        </a:lnTo>
                        <a:lnTo>
                          <a:pt x="2341" y="1950"/>
                        </a:lnTo>
                        <a:lnTo>
                          <a:pt x="2345" y="1953"/>
                        </a:lnTo>
                        <a:lnTo>
                          <a:pt x="2351" y="1954"/>
                        </a:lnTo>
                        <a:lnTo>
                          <a:pt x="2360" y="1953"/>
                        </a:lnTo>
                        <a:lnTo>
                          <a:pt x="2360" y="1944"/>
                        </a:lnTo>
                        <a:lnTo>
                          <a:pt x="2384" y="1936"/>
                        </a:lnTo>
                        <a:lnTo>
                          <a:pt x="2384" y="1376"/>
                        </a:lnTo>
                        <a:lnTo>
                          <a:pt x="2390" y="1366"/>
                        </a:lnTo>
                        <a:lnTo>
                          <a:pt x="2394" y="1352"/>
                        </a:lnTo>
                        <a:lnTo>
                          <a:pt x="2395" y="1340"/>
                        </a:lnTo>
                        <a:lnTo>
                          <a:pt x="2396" y="1326"/>
                        </a:lnTo>
                        <a:lnTo>
                          <a:pt x="2400" y="1312"/>
                        </a:lnTo>
                        <a:lnTo>
                          <a:pt x="2408" y="1312"/>
                        </a:lnTo>
                        <a:lnTo>
                          <a:pt x="2408" y="1296"/>
                        </a:lnTo>
                        <a:lnTo>
                          <a:pt x="2424" y="1288"/>
                        </a:lnTo>
                        <a:lnTo>
                          <a:pt x="2424" y="1272"/>
                        </a:lnTo>
                        <a:lnTo>
                          <a:pt x="2433" y="1272"/>
                        </a:lnTo>
                        <a:lnTo>
                          <a:pt x="2438" y="1264"/>
                        </a:lnTo>
                        <a:lnTo>
                          <a:pt x="2441" y="1258"/>
                        </a:lnTo>
                        <a:lnTo>
                          <a:pt x="2445" y="1251"/>
                        </a:lnTo>
                        <a:lnTo>
                          <a:pt x="2448" y="1241"/>
                        </a:lnTo>
                        <a:lnTo>
                          <a:pt x="2462" y="1236"/>
                        </a:lnTo>
                        <a:lnTo>
                          <a:pt x="2470" y="1231"/>
                        </a:lnTo>
                        <a:lnTo>
                          <a:pt x="2479" y="1224"/>
                        </a:lnTo>
                        <a:lnTo>
                          <a:pt x="2488" y="1217"/>
                        </a:lnTo>
                        <a:lnTo>
                          <a:pt x="2488" y="1208"/>
                        </a:lnTo>
                        <a:lnTo>
                          <a:pt x="2536" y="1193"/>
                        </a:lnTo>
                        <a:lnTo>
                          <a:pt x="2536" y="1184"/>
                        </a:lnTo>
                        <a:lnTo>
                          <a:pt x="2568" y="1184"/>
                        </a:lnTo>
                        <a:lnTo>
                          <a:pt x="2568" y="1177"/>
                        </a:lnTo>
                        <a:lnTo>
                          <a:pt x="2696" y="1184"/>
                        </a:lnTo>
                        <a:lnTo>
                          <a:pt x="2696" y="1193"/>
                        </a:lnTo>
                        <a:lnTo>
                          <a:pt x="2728" y="1200"/>
                        </a:lnTo>
                        <a:lnTo>
                          <a:pt x="2728" y="1208"/>
                        </a:lnTo>
                        <a:lnTo>
                          <a:pt x="2744" y="1208"/>
                        </a:lnTo>
                        <a:lnTo>
                          <a:pt x="2752" y="1224"/>
                        </a:lnTo>
                        <a:lnTo>
                          <a:pt x="2768" y="1224"/>
                        </a:lnTo>
                        <a:lnTo>
                          <a:pt x="2792" y="1257"/>
                        </a:lnTo>
                        <a:lnTo>
                          <a:pt x="2801" y="1257"/>
                        </a:lnTo>
                        <a:lnTo>
                          <a:pt x="2817" y="1285"/>
                        </a:lnTo>
                        <a:lnTo>
                          <a:pt x="2830" y="1318"/>
                        </a:lnTo>
                        <a:lnTo>
                          <a:pt x="2838" y="1357"/>
                        </a:lnTo>
                        <a:lnTo>
                          <a:pt x="2846" y="1399"/>
                        </a:lnTo>
                        <a:lnTo>
                          <a:pt x="2850" y="1443"/>
                        </a:lnTo>
                        <a:lnTo>
                          <a:pt x="2852" y="1489"/>
                        </a:lnTo>
                        <a:lnTo>
                          <a:pt x="2852" y="1538"/>
                        </a:lnTo>
                        <a:lnTo>
                          <a:pt x="2852" y="1587"/>
                        </a:lnTo>
                        <a:lnTo>
                          <a:pt x="2851" y="1636"/>
                        </a:lnTo>
                        <a:lnTo>
                          <a:pt x="2850" y="1684"/>
                        </a:lnTo>
                        <a:lnTo>
                          <a:pt x="2848" y="1732"/>
                        </a:lnTo>
                        <a:lnTo>
                          <a:pt x="2848" y="1777"/>
                        </a:lnTo>
                        <a:lnTo>
                          <a:pt x="2848" y="2793"/>
                        </a:lnTo>
                        <a:lnTo>
                          <a:pt x="2840" y="2793"/>
                        </a:lnTo>
                        <a:lnTo>
                          <a:pt x="2840" y="2848"/>
                        </a:lnTo>
                        <a:lnTo>
                          <a:pt x="2832" y="2848"/>
                        </a:lnTo>
                        <a:lnTo>
                          <a:pt x="2832" y="2888"/>
                        </a:lnTo>
                        <a:lnTo>
                          <a:pt x="2824" y="2888"/>
                        </a:lnTo>
                        <a:lnTo>
                          <a:pt x="2824" y="2929"/>
                        </a:lnTo>
                        <a:lnTo>
                          <a:pt x="2816" y="2929"/>
                        </a:lnTo>
                        <a:lnTo>
                          <a:pt x="2808" y="2985"/>
                        </a:lnTo>
                        <a:lnTo>
                          <a:pt x="2801" y="2985"/>
                        </a:lnTo>
                        <a:lnTo>
                          <a:pt x="2801" y="3009"/>
                        </a:lnTo>
                        <a:lnTo>
                          <a:pt x="2792" y="3009"/>
                        </a:lnTo>
                        <a:lnTo>
                          <a:pt x="2792" y="3033"/>
                        </a:lnTo>
                        <a:lnTo>
                          <a:pt x="2784" y="3033"/>
                        </a:lnTo>
                        <a:lnTo>
                          <a:pt x="2784" y="3057"/>
                        </a:lnTo>
                        <a:lnTo>
                          <a:pt x="2776" y="3057"/>
                        </a:lnTo>
                        <a:lnTo>
                          <a:pt x="2768" y="3088"/>
                        </a:lnTo>
                        <a:lnTo>
                          <a:pt x="2760" y="3088"/>
                        </a:lnTo>
                        <a:lnTo>
                          <a:pt x="2737" y="3161"/>
                        </a:lnTo>
                        <a:lnTo>
                          <a:pt x="2720" y="3177"/>
                        </a:lnTo>
                        <a:lnTo>
                          <a:pt x="2720" y="3192"/>
                        </a:lnTo>
                        <a:lnTo>
                          <a:pt x="2704" y="3201"/>
                        </a:lnTo>
                        <a:lnTo>
                          <a:pt x="2696" y="3233"/>
                        </a:lnTo>
                        <a:lnTo>
                          <a:pt x="2680" y="3240"/>
                        </a:lnTo>
                        <a:lnTo>
                          <a:pt x="2680" y="3256"/>
                        </a:lnTo>
                        <a:lnTo>
                          <a:pt x="2656" y="3273"/>
                        </a:lnTo>
                        <a:lnTo>
                          <a:pt x="2656" y="3289"/>
                        </a:lnTo>
                        <a:lnTo>
                          <a:pt x="2640" y="3297"/>
                        </a:lnTo>
                        <a:lnTo>
                          <a:pt x="2632" y="3329"/>
                        </a:lnTo>
                        <a:lnTo>
                          <a:pt x="2616" y="3337"/>
                        </a:lnTo>
                        <a:lnTo>
                          <a:pt x="2608" y="3368"/>
                        </a:lnTo>
                        <a:lnTo>
                          <a:pt x="2592" y="3377"/>
                        </a:lnTo>
                        <a:lnTo>
                          <a:pt x="2512" y="3569"/>
                        </a:lnTo>
                        <a:lnTo>
                          <a:pt x="2512" y="3601"/>
                        </a:lnTo>
                        <a:lnTo>
                          <a:pt x="2498" y="3651"/>
                        </a:lnTo>
                        <a:lnTo>
                          <a:pt x="2487" y="3704"/>
                        </a:lnTo>
                        <a:lnTo>
                          <a:pt x="2479" y="3760"/>
                        </a:lnTo>
                        <a:lnTo>
                          <a:pt x="2475" y="3819"/>
                        </a:lnTo>
                        <a:lnTo>
                          <a:pt x="2473" y="3881"/>
                        </a:lnTo>
                        <a:lnTo>
                          <a:pt x="2472" y="3944"/>
                        </a:lnTo>
                        <a:lnTo>
                          <a:pt x="2472" y="4008"/>
                        </a:lnTo>
                        <a:lnTo>
                          <a:pt x="2473" y="4072"/>
                        </a:lnTo>
                        <a:lnTo>
                          <a:pt x="2472" y="4137"/>
                        </a:lnTo>
                        <a:lnTo>
                          <a:pt x="1080" y="4137"/>
                        </a:lnTo>
                        <a:lnTo>
                          <a:pt x="1080" y="4057"/>
                        </a:lnTo>
                        <a:lnTo>
                          <a:pt x="1073" y="4057"/>
                        </a:lnTo>
                        <a:lnTo>
                          <a:pt x="1073" y="3921"/>
                        </a:lnTo>
                        <a:lnTo>
                          <a:pt x="1064" y="3736"/>
                        </a:lnTo>
                        <a:lnTo>
                          <a:pt x="1056" y="3736"/>
                        </a:lnTo>
                        <a:lnTo>
                          <a:pt x="1056" y="3712"/>
                        </a:lnTo>
                        <a:lnTo>
                          <a:pt x="1047" y="3712"/>
                        </a:lnTo>
                        <a:lnTo>
                          <a:pt x="1047" y="3689"/>
                        </a:lnTo>
                        <a:lnTo>
                          <a:pt x="1040" y="3689"/>
                        </a:lnTo>
                        <a:lnTo>
                          <a:pt x="1040" y="3665"/>
                        </a:lnTo>
                        <a:lnTo>
                          <a:pt x="1032" y="3665"/>
                        </a:lnTo>
                        <a:lnTo>
                          <a:pt x="1032" y="3648"/>
                        </a:lnTo>
                        <a:lnTo>
                          <a:pt x="1024" y="3648"/>
                        </a:lnTo>
                        <a:lnTo>
                          <a:pt x="1016" y="3617"/>
                        </a:lnTo>
                        <a:lnTo>
                          <a:pt x="1000" y="3609"/>
                        </a:lnTo>
                        <a:lnTo>
                          <a:pt x="1000" y="3593"/>
                        </a:lnTo>
                        <a:lnTo>
                          <a:pt x="992" y="3593"/>
                        </a:lnTo>
                        <a:lnTo>
                          <a:pt x="992" y="3577"/>
                        </a:lnTo>
                        <a:lnTo>
                          <a:pt x="968" y="3560"/>
                        </a:lnTo>
                        <a:lnTo>
                          <a:pt x="968" y="3545"/>
                        </a:lnTo>
                        <a:lnTo>
                          <a:pt x="912" y="3496"/>
                        </a:lnTo>
                        <a:lnTo>
                          <a:pt x="896" y="3473"/>
                        </a:lnTo>
                        <a:lnTo>
                          <a:pt x="880" y="3473"/>
                        </a:lnTo>
                        <a:lnTo>
                          <a:pt x="855" y="3441"/>
                        </a:lnTo>
                        <a:lnTo>
                          <a:pt x="840" y="3441"/>
                        </a:lnTo>
                        <a:lnTo>
                          <a:pt x="793" y="3385"/>
                        </a:lnTo>
                        <a:lnTo>
                          <a:pt x="776" y="3385"/>
                        </a:lnTo>
                        <a:lnTo>
                          <a:pt x="728" y="3321"/>
                        </a:lnTo>
                        <a:lnTo>
                          <a:pt x="679" y="3280"/>
                        </a:lnTo>
                        <a:lnTo>
                          <a:pt x="679" y="3265"/>
                        </a:lnTo>
                        <a:lnTo>
                          <a:pt x="648" y="3240"/>
                        </a:lnTo>
                        <a:lnTo>
                          <a:pt x="648" y="3225"/>
                        </a:lnTo>
                        <a:lnTo>
                          <a:pt x="632" y="3216"/>
                        </a:lnTo>
                        <a:lnTo>
                          <a:pt x="632" y="3201"/>
                        </a:lnTo>
                        <a:lnTo>
                          <a:pt x="608" y="3185"/>
                        </a:lnTo>
                        <a:lnTo>
                          <a:pt x="608" y="3169"/>
                        </a:lnTo>
                        <a:lnTo>
                          <a:pt x="592" y="3161"/>
                        </a:lnTo>
                        <a:lnTo>
                          <a:pt x="592" y="3145"/>
                        </a:lnTo>
                        <a:lnTo>
                          <a:pt x="584" y="3145"/>
                        </a:lnTo>
                        <a:lnTo>
                          <a:pt x="584" y="3128"/>
                        </a:lnTo>
                        <a:lnTo>
                          <a:pt x="568" y="3121"/>
                        </a:lnTo>
                        <a:lnTo>
                          <a:pt x="551" y="3073"/>
                        </a:lnTo>
                        <a:lnTo>
                          <a:pt x="536" y="3064"/>
                        </a:lnTo>
                        <a:lnTo>
                          <a:pt x="536" y="3049"/>
                        </a:lnTo>
                        <a:lnTo>
                          <a:pt x="528" y="3049"/>
                        </a:lnTo>
                        <a:lnTo>
                          <a:pt x="520" y="3017"/>
                        </a:lnTo>
                        <a:lnTo>
                          <a:pt x="512" y="3017"/>
                        </a:lnTo>
                        <a:lnTo>
                          <a:pt x="512" y="2993"/>
                        </a:lnTo>
                        <a:lnTo>
                          <a:pt x="504" y="2993"/>
                        </a:lnTo>
                        <a:lnTo>
                          <a:pt x="496" y="2961"/>
                        </a:lnTo>
                        <a:lnTo>
                          <a:pt x="487" y="2961"/>
                        </a:lnTo>
                        <a:lnTo>
                          <a:pt x="480" y="2921"/>
                        </a:lnTo>
                        <a:lnTo>
                          <a:pt x="472" y="2921"/>
                        </a:lnTo>
                        <a:lnTo>
                          <a:pt x="416" y="2720"/>
                        </a:lnTo>
                        <a:lnTo>
                          <a:pt x="416" y="2672"/>
                        </a:lnTo>
                        <a:lnTo>
                          <a:pt x="408" y="2672"/>
                        </a:lnTo>
                        <a:lnTo>
                          <a:pt x="408" y="2608"/>
                        </a:lnTo>
                        <a:lnTo>
                          <a:pt x="399" y="2608"/>
                        </a:lnTo>
                        <a:lnTo>
                          <a:pt x="399" y="2497"/>
                        </a:lnTo>
                        <a:lnTo>
                          <a:pt x="399" y="2443"/>
                        </a:lnTo>
                        <a:lnTo>
                          <a:pt x="398" y="2394"/>
                        </a:lnTo>
                        <a:lnTo>
                          <a:pt x="394" y="2347"/>
                        </a:lnTo>
                        <a:lnTo>
                          <a:pt x="388" y="2304"/>
                        </a:lnTo>
                        <a:lnTo>
                          <a:pt x="376" y="2264"/>
                        </a:lnTo>
                        <a:lnTo>
                          <a:pt x="376" y="2240"/>
                        </a:lnTo>
                        <a:lnTo>
                          <a:pt x="368" y="2240"/>
                        </a:lnTo>
                        <a:lnTo>
                          <a:pt x="352" y="2193"/>
                        </a:lnTo>
                        <a:lnTo>
                          <a:pt x="344" y="2193"/>
                        </a:lnTo>
                        <a:lnTo>
                          <a:pt x="344" y="2176"/>
                        </a:lnTo>
                        <a:lnTo>
                          <a:pt x="320" y="2160"/>
                        </a:lnTo>
                        <a:lnTo>
                          <a:pt x="320" y="2145"/>
                        </a:lnTo>
                        <a:lnTo>
                          <a:pt x="280" y="2112"/>
                        </a:lnTo>
                        <a:lnTo>
                          <a:pt x="264" y="2088"/>
                        </a:lnTo>
                        <a:lnTo>
                          <a:pt x="247" y="2088"/>
                        </a:lnTo>
                        <a:lnTo>
                          <a:pt x="240" y="2072"/>
                        </a:lnTo>
                        <a:lnTo>
                          <a:pt x="224" y="2072"/>
                        </a:lnTo>
                        <a:lnTo>
                          <a:pt x="216" y="2057"/>
                        </a:lnTo>
                        <a:lnTo>
                          <a:pt x="200" y="2057"/>
                        </a:lnTo>
                        <a:lnTo>
                          <a:pt x="200" y="2048"/>
                        </a:lnTo>
                        <a:lnTo>
                          <a:pt x="183" y="2048"/>
                        </a:lnTo>
                        <a:lnTo>
                          <a:pt x="183" y="2041"/>
                        </a:lnTo>
                        <a:lnTo>
                          <a:pt x="160" y="2041"/>
                        </a:lnTo>
                        <a:lnTo>
                          <a:pt x="160" y="2033"/>
                        </a:lnTo>
                        <a:lnTo>
                          <a:pt x="112" y="2017"/>
                        </a:lnTo>
                        <a:lnTo>
                          <a:pt x="112" y="2008"/>
                        </a:lnTo>
                        <a:lnTo>
                          <a:pt x="95" y="2008"/>
                        </a:lnTo>
                        <a:lnTo>
                          <a:pt x="55" y="1960"/>
                        </a:lnTo>
                        <a:lnTo>
                          <a:pt x="40" y="1953"/>
                        </a:lnTo>
                        <a:lnTo>
                          <a:pt x="40" y="1936"/>
                        </a:lnTo>
                        <a:lnTo>
                          <a:pt x="24" y="1929"/>
                        </a:lnTo>
                        <a:lnTo>
                          <a:pt x="24" y="1913"/>
                        </a:lnTo>
                        <a:lnTo>
                          <a:pt x="16" y="1913"/>
                        </a:lnTo>
                        <a:lnTo>
                          <a:pt x="8" y="1865"/>
                        </a:lnTo>
                        <a:lnTo>
                          <a:pt x="0" y="1865"/>
                        </a:lnTo>
                        <a:lnTo>
                          <a:pt x="0" y="1761"/>
                        </a:lnTo>
                        <a:lnTo>
                          <a:pt x="8" y="1761"/>
                        </a:lnTo>
                        <a:lnTo>
                          <a:pt x="8" y="1737"/>
                        </a:lnTo>
                        <a:lnTo>
                          <a:pt x="16" y="1737"/>
                        </a:lnTo>
                        <a:lnTo>
                          <a:pt x="16" y="1713"/>
                        </a:lnTo>
                        <a:lnTo>
                          <a:pt x="24" y="1713"/>
                        </a:lnTo>
                        <a:lnTo>
                          <a:pt x="24" y="1697"/>
                        </a:lnTo>
                        <a:lnTo>
                          <a:pt x="40" y="1689"/>
                        </a:lnTo>
                        <a:lnTo>
                          <a:pt x="40" y="1673"/>
                        </a:lnTo>
                        <a:lnTo>
                          <a:pt x="55" y="1664"/>
                        </a:lnTo>
                        <a:lnTo>
                          <a:pt x="95" y="1616"/>
                        </a:lnTo>
                        <a:lnTo>
                          <a:pt x="128" y="1609"/>
                        </a:lnTo>
                        <a:lnTo>
                          <a:pt x="128" y="1601"/>
                        </a:lnTo>
                        <a:lnTo>
                          <a:pt x="144" y="1601"/>
                        </a:lnTo>
                        <a:lnTo>
                          <a:pt x="144" y="1592"/>
                        </a:lnTo>
                        <a:lnTo>
                          <a:pt x="168" y="1592"/>
                        </a:lnTo>
                        <a:lnTo>
                          <a:pt x="204" y="1582"/>
                        </a:lnTo>
                        <a:lnTo>
                          <a:pt x="241" y="1577"/>
                        </a:lnTo>
                        <a:lnTo>
                          <a:pt x="278" y="1577"/>
                        </a:lnTo>
                        <a:lnTo>
                          <a:pt x="315" y="1581"/>
                        </a:lnTo>
                        <a:lnTo>
                          <a:pt x="350" y="1589"/>
                        </a:lnTo>
                        <a:lnTo>
                          <a:pt x="384" y="1597"/>
                        </a:lnTo>
                        <a:lnTo>
                          <a:pt x="416" y="1609"/>
                        </a:lnTo>
                        <a:lnTo>
                          <a:pt x="440" y="1609"/>
                        </a:lnTo>
                        <a:lnTo>
                          <a:pt x="440" y="1616"/>
                        </a:lnTo>
                        <a:lnTo>
                          <a:pt x="487" y="1632"/>
                        </a:lnTo>
                        <a:lnTo>
                          <a:pt x="487" y="1640"/>
                        </a:lnTo>
                        <a:lnTo>
                          <a:pt x="520" y="1649"/>
                        </a:lnTo>
                        <a:lnTo>
                          <a:pt x="528" y="1664"/>
                        </a:lnTo>
                        <a:lnTo>
                          <a:pt x="544" y="1664"/>
                        </a:lnTo>
                        <a:lnTo>
                          <a:pt x="544" y="1673"/>
                        </a:lnTo>
                        <a:lnTo>
                          <a:pt x="556" y="1684"/>
                        </a:lnTo>
                        <a:lnTo>
                          <a:pt x="569" y="1695"/>
                        </a:lnTo>
                        <a:lnTo>
                          <a:pt x="583" y="1705"/>
                        </a:lnTo>
                        <a:lnTo>
                          <a:pt x="600" y="1713"/>
                        </a:lnTo>
                        <a:lnTo>
                          <a:pt x="600" y="1728"/>
                        </a:lnTo>
                        <a:lnTo>
                          <a:pt x="617" y="1740"/>
                        </a:lnTo>
                        <a:lnTo>
                          <a:pt x="629" y="1753"/>
                        </a:lnTo>
                        <a:lnTo>
                          <a:pt x="637" y="1767"/>
                        </a:lnTo>
                        <a:lnTo>
                          <a:pt x="646" y="1783"/>
                        </a:lnTo>
                        <a:lnTo>
                          <a:pt x="656" y="1801"/>
                        </a:lnTo>
                        <a:lnTo>
                          <a:pt x="672" y="1808"/>
                        </a:lnTo>
                        <a:lnTo>
                          <a:pt x="672" y="1825"/>
                        </a:lnTo>
                        <a:lnTo>
                          <a:pt x="679" y="1825"/>
                        </a:lnTo>
                        <a:lnTo>
                          <a:pt x="679" y="1841"/>
                        </a:lnTo>
                        <a:lnTo>
                          <a:pt x="688" y="1841"/>
                        </a:lnTo>
                        <a:lnTo>
                          <a:pt x="688" y="2001"/>
                        </a:lnTo>
                        <a:lnTo>
                          <a:pt x="688" y="2047"/>
                        </a:lnTo>
                        <a:lnTo>
                          <a:pt x="690" y="2093"/>
                        </a:lnTo>
                        <a:lnTo>
                          <a:pt x="690" y="2142"/>
                        </a:lnTo>
                        <a:lnTo>
                          <a:pt x="688" y="2189"/>
                        </a:lnTo>
                        <a:lnTo>
                          <a:pt x="686" y="2234"/>
                        </a:lnTo>
                        <a:lnTo>
                          <a:pt x="681" y="2276"/>
                        </a:lnTo>
                        <a:lnTo>
                          <a:pt x="672" y="2312"/>
                        </a:lnTo>
                        <a:lnTo>
                          <a:pt x="672" y="2352"/>
                        </a:lnTo>
                        <a:lnTo>
                          <a:pt x="664" y="2352"/>
                        </a:lnTo>
                        <a:lnTo>
                          <a:pt x="664" y="2376"/>
                        </a:lnTo>
                        <a:lnTo>
                          <a:pt x="656" y="2376"/>
                        </a:lnTo>
                        <a:lnTo>
                          <a:pt x="656" y="2409"/>
                        </a:lnTo>
                        <a:lnTo>
                          <a:pt x="648" y="2409"/>
                        </a:lnTo>
                        <a:lnTo>
                          <a:pt x="648" y="2425"/>
                        </a:lnTo>
                        <a:lnTo>
                          <a:pt x="639" y="2425"/>
                        </a:lnTo>
                        <a:lnTo>
                          <a:pt x="632" y="2473"/>
                        </a:lnTo>
                        <a:lnTo>
                          <a:pt x="624" y="2473"/>
                        </a:lnTo>
                        <a:lnTo>
                          <a:pt x="624" y="2489"/>
                        </a:lnTo>
                        <a:lnTo>
                          <a:pt x="615" y="2489"/>
                        </a:lnTo>
                        <a:lnTo>
                          <a:pt x="608" y="2544"/>
                        </a:lnTo>
                        <a:lnTo>
                          <a:pt x="600" y="2544"/>
                        </a:lnTo>
                        <a:lnTo>
                          <a:pt x="600" y="2577"/>
                        </a:lnTo>
                        <a:lnTo>
                          <a:pt x="590" y="2612"/>
                        </a:lnTo>
                        <a:lnTo>
                          <a:pt x="583" y="2647"/>
                        </a:lnTo>
                        <a:lnTo>
                          <a:pt x="582" y="2684"/>
                        </a:lnTo>
                        <a:lnTo>
                          <a:pt x="584" y="2720"/>
                        </a:lnTo>
                        <a:lnTo>
                          <a:pt x="598" y="2725"/>
                        </a:lnTo>
                        <a:lnTo>
                          <a:pt x="613" y="2728"/>
                        </a:lnTo>
                        <a:lnTo>
                          <a:pt x="632" y="2729"/>
                        </a:lnTo>
                        <a:lnTo>
                          <a:pt x="634" y="2726"/>
                        </a:lnTo>
                        <a:lnTo>
                          <a:pt x="636" y="2725"/>
                        </a:lnTo>
                        <a:lnTo>
                          <a:pt x="637" y="2724"/>
                        </a:lnTo>
                        <a:lnTo>
                          <a:pt x="637" y="2723"/>
                        </a:lnTo>
                        <a:lnTo>
                          <a:pt x="637" y="2723"/>
                        </a:lnTo>
                        <a:lnTo>
                          <a:pt x="638" y="2723"/>
                        </a:lnTo>
                        <a:lnTo>
                          <a:pt x="639" y="2723"/>
                        </a:lnTo>
                        <a:lnTo>
                          <a:pt x="641" y="2723"/>
                        </a:lnTo>
                        <a:lnTo>
                          <a:pt x="644" y="2721"/>
                        </a:lnTo>
                        <a:lnTo>
                          <a:pt x="648" y="2720"/>
                        </a:lnTo>
                        <a:lnTo>
                          <a:pt x="652" y="2679"/>
                        </a:lnTo>
                        <a:lnTo>
                          <a:pt x="659" y="2636"/>
                        </a:lnTo>
                        <a:lnTo>
                          <a:pt x="668" y="2596"/>
                        </a:lnTo>
                        <a:lnTo>
                          <a:pt x="679" y="2561"/>
                        </a:lnTo>
                        <a:lnTo>
                          <a:pt x="679" y="2537"/>
                        </a:lnTo>
                        <a:lnTo>
                          <a:pt x="688" y="2537"/>
                        </a:lnTo>
                        <a:lnTo>
                          <a:pt x="688" y="2513"/>
                        </a:lnTo>
                        <a:lnTo>
                          <a:pt x="696" y="2513"/>
                        </a:lnTo>
                        <a:lnTo>
                          <a:pt x="703" y="2465"/>
                        </a:lnTo>
                        <a:lnTo>
                          <a:pt x="712" y="2465"/>
                        </a:lnTo>
                        <a:lnTo>
                          <a:pt x="712" y="2449"/>
                        </a:lnTo>
                        <a:lnTo>
                          <a:pt x="720" y="2449"/>
                        </a:lnTo>
                        <a:lnTo>
                          <a:pt x="720" y="2425"/>
                        </a:lnTo>
                        <a:lnTo>
                          <a:pt x="728" y="2425"/>
                        </a:lnTo>
                        <a:lnTo>
                          <a:pt x="728" y="2392"/>
                        </a:lnTo>
                        <a:lnTo>
                          <a:pt x="736" y="2392"/>
                        </a:lnTo>
                        <a:lnTo>
                          <a:pt x="736" y="2368"/>
                        </a:lnTo>
                        <a:lnTo>
                          <a:pt x="744" y="2368"/>
                        </a:lnTo>
                        <a:lnTo>
                          <a:pt x="744" y="2328"/>
                        </a:lnTo>
                        <a:lnTo>
                          <a:pt x="752" y="2328"/>
                        </a:lnTo>
                        <a:lnTo>
                          <a:pt x="752" y="2281"/>
                        </a:lnTo>
                        <a:lnTo>
                          <a:pt x="760" y="2281"/>
                        </a:lnTo>
                        <a:lnTo>
                          <a:pt x="760" y="2176"/>
                        </a:lnTo>
                        <a:lnTo>
                          <a:pt x="762" y="2149"/>
                        </a:lnTo>
                        <a:lnTo>
                          <a:pt x="764" y="2117"/>
                        </a:lnTo>
                        <a:lnTo>
                          <a:pt x="762" y="2081"/>
                        </a:lnTo>
                        <a:lnTo>
                          <a:pt x="760" y="2042"/>
                        </a:lnTo>
                        <a:lnTo>
                          <a:pt x="757" y="2002"/>
                        </a:lnTo>
                        <a:lnTo>
                          <a:pt x="755" y="1962"/>
                        </a:lnTo>
                        <a:lnTo>
                          <a:pt x="755" y="1921"/>
                        </a:lnTo>
                        <a:lnTo>
                          <a:pt x="756" y="1884"/>
                        </a:lnTo>
                        <a:lnTo>
                          <a:pt x="760" y="1849"/>
                        </a:lnTo>
                        <a:lnTo>
                          <a:pt x="767" y="1849"/>
                        </a:lnTo>
                        <a:lnTo>
                          <a:pt x="769" y="1846"/>
                        </a:lnTo>
                        <a:lnTo>
                          <a:pt x="767" y="1845"/>
                        </a:lnTo>
                        <a:lnTo>
                          <a:pt x="767" y="1843"/>
                        </a:lnTo>
                        <a:lnTo>
                          <a:pt x="766" y="1845"/>
                        </a:lnTo>
                        <a:lnTo>
                          <a:pt x="765" y="1845"/>
                        </a:lnTo>
                        <a:lnTo>
                          <a:pt x="764" y="1845"/>
                        </a:lnTo>
                        <a:lnTo>
                          <a:pt x="762" y="1845"/>
                        </a:lnTo>
                        <a:lnTo>
                          <a:pt x="761" y="1843"/>
                        </a:lnTo>
                        <a:lnTo>
                          <a:pt x="760" y="1841"/>
                        </a:lnTo>
                        <a:lnTo>
                          <a:pt x="760" y="240"/>
                        </a:lnTo>
                        <a:lnTo>
                          <a:pt x="767" y="240"/>
                        </a:lnTo>
                        <a:lnTo>
                          <a:pt x="776" y="152"/>
                        </a:lnTo>
                        <a:lnTo>
                          <a:pt x="784" y="152"/>
                        </a:lnTo>
                        <a:lnTo>
                          <a:pt x="784" y="137"/>
                        </a:lnTo>
                        <a:lnTo>
                          <a:pt x="793" y="137"/>
                        </a:lnTo>
                        <a:lnTo>
                          <a:pt x="793" y="120"/>
                        </a:lnTo>
                        <a:lnTo>
                          <a:pt x="840" y="56"/>
                        </a:lnTo>
                        <a:lnTo>
                          <a:pt x="855" y="56"/>
                        </a:lnTo>
                        <a:lnTo>
                          <a:pt x="864" y="40"/>
                        </a:lnTo>
                        <a:lnTo>
                          <a:pt x="880" y="40"/>
                        </a:lnTo>
                        <a:lnTo>
                          <a:pt x="888" y="23"/>
                        </a:lnTo>
                        <a:lnTo>
                          <a:pt x="936" y="16"/>
                        </a:lnTo>
                        <a:lnTo>
                          <a:pt x="936" y="8"/>
                        </a:lnTo>
                        <a:lnTo>
                          <a:pt x="976" y="8"/>
                        </a:lnTo>
                        <a:lnTo>
                          <a:pt x="976" y="0"/>
                        </a:lnTo>
                        <a:lnTo>
                          <a:pt x="98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>
                    <a:noFill/>
                  </a:ln>
                  <a:effectLst>
                    <a:outerShdw blurRad="114300" sx="94000" sy="94000" algn="ctr" rotWithShape="0">
                      <a:srgbClr val="025CE0"/>
                    </a:outerShdw>
                  </a:effectLst>
                </p:spPr>
                <p:txBody>
                  <a:bodyPr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</a:endParaRPr>
                  </a:p>
                </p:txBody>
              </p:sp>
              <p:sp>
                <p:nvSpPr>
                  <p:cNvPr id="401" name="Freeform 7"/>
                  <p:cNvSpPr>
                    <a:spLocks/>
                  </p:cNvSpPr>
                  <p:nvPr/>
                </p:nvSpPr>
                <p:spPr bwMode="auto">
                  <a:xfrm>
                    <a:off x="4339608" y="2430822"/>
                    <a:ext cx="673253" cy="975219"/>
                  </a:xfrm>
                  <a:custGeom>
                    <a:avLst/>
                    <a:gdLst>
                      <a:gd name="T0" fmla="*/ 1098 w 2852"/>
                      <a:gd name="T1" fmla="*/ 22 h 4137"/>
                      <a:gd name="T2" fmla="*/ 1176 w 2852"/>
                      <a:gd name="T3" fmla="*/ 96 h 4137"/>
                      <a:gd name="T4" fmla="*/ 1233 w 2852"/>
                      <a:gd name="T5" fmla="*/ 286 h 4137"/>
                      <a:gd name="T6" fmla="*/ 1251 w 2852"/>
                      <a:gd name="T7" fmla="*/ 1948 h 4137"/>
                      <a:gd name="T8" fmla="*/ 1285 w 2852"/>
                      <a:gd name="T9" fmla="*/ 1946 h 4137"/>
                      <a:gd name="T10" fmla="*/ 1305 w 2852"/>
                      <a:gd name="T11" fmla="*/ 1821 h 4137"/>
                      <a:gd name="T12" fmla="*/ 1301 w 2852"/>
                      <a:gd name="T13" fmla="*/ 1111 h 4137"/>
                      <a:gd name="T14" fmla="*/ 1368 w 2852"/>
                      <a:gd name="T15" fmla="*/ 904 h 4137"/>
                      <a:gd name="T16" fmla="*/ 1496 w 2852"/>
                      <a:gd name="T17" fmla="*/ 840 h 4137"/>
                      <a:gd name="T18" fmla="*/ 1688 w 2852"/>
                      <a:gd name="T19" fmla="*/ 891 h 4137"/>
                      <a:gd name="T20" fmla="*/ 1759 w 2852"/>
                      <a:gd name="T21" fmla="*/ 992 h 4137"/>
                      <a:gd name="T22" fmla="*/ 1770 w 2852"/>
                      <a:gd name="T23" fmla="*/ 1234 h 4137"/>
                      <a:gd name="T24" fmla="*/ 1808 w 2852"/>
                      <a:gd name="T25" fmla="*/ 1952 h 4137"/>
                      <a:gd name="T26" fmla="*/ 1851 w 2852"/>
                      <a:gd name="T27" fmla="*/ 1798 h 4137"/>
                      <a:gd name="T28" fmla="*/ 1856 w 2852"/>
                      <a:gd name="T29" fmla="*/ 1089 h 4137"/>
                      <a:gd name="T30" fmla="*/ 1984 w 2852"/>
                      <a:gd name="T31" fmla="*/ 960 h 4137"/>
                      <a:gd name="T32" fmla="*/ 2173 w 2852"/>
                      <a:gd name="T33" fmla="*/ 962 h 4137"/>
                      <a:gd name="T34" fmla="*/ 2305 w 2852"/>
                      <a:gd name="T35" fmla="*/ 1116 h 4137"/>
                      <a:gd name="T36" fmla="*/ 2312 w 2852"/>
                      <a:gd name="T37" fmla="*/ 1936 h 4137"/>
                      <a:gd name="T38" fmla="*/ 2384 w 2852"/>
                      <a:gd name="T39" fmla="*/ 1936 h 4137"/>
                      <a:gd name="T40" fmla="*/ 2408 w 2852"/>
                      <a:gd name="T41" fmla="*/ 1296 h 4137"/>
                      <a:gd name="T42" fmla="*/ 2462 w 2852"/>
                      <a:gd name="T43" fmla="*/ 1236 h 4137"/>
                      <a:gd name="T44" fmla="*/ 2568 w 2852"/>
                      <a:gd name="T45" fmla="*/ 1177 h 4137"/>
                      <a:gd name="T46" fmla="*/ 2792 w 2852"/>
                      <a:gd name="T47" fmla="*/ 1257 h 4137"/>
                      <a:gd name="T48" fmla="*/ 2852 w 2852"/>
                      <a:gd name="T49" fmla="*/ 1538 h 4137"/>
                      <a:gd name="T50" fmla="*/ 2840 w 2852"/>
                      <a:gd name="T51" fmla="*/ 2848 h 4137"/>
                      <a:gd name="T52" fmla="*/ 2801 w 2852"/>
                      <a:gd name="T53" fmla="*/ 3009 h 4137"/>
                      <a:gd name="T54" fmla="*/ 2737 w 2852"/>
                      <a:gd name="T55" fmla="*/ 3161 h 4137"/>
                      <a:gd name="T56" fmla="*/ 2656 w 2852"/>
                      <a:gd name="T57" fmla="*/ 3289 h 4137"/>
                      <a:gd name="T58" fmla="*/ 2498 w 2852"/>
                      <a:gd name="T59" fmla="*/ 3651 h 4137"/>
                      <a:gd name="T60" fmla="*/ 2472 w 2852"/>
                      <a:gd name="T61" fmla="*/ 4137 h 4137"/>
                      <a:gd name="T62" fmla="*/ 1047 w 2852"/>
                      <a:gd name="T63" fmla="*/ 3712 h 4137"/>
                      <a:gd name="T64" fmla="*/ 1000 w 2852"/>
                      <a:gd name="T65" fmla="*/ 3609 h 4137"/>
                      <a:gd name="T66" fmla="*/ 880 w 2852"/>
                      <a:gd name="T67" fmla="*/ 3473 h 4137"/>
                      <a:gd name="T68" fmla="*/ 648 w 2852"/>
                      <a:gd name="T69" fmla="*/ 3240 h 4137"/>
                      <a:gd name="T70" fmla="*/ 584 w 2852"/>
                      <a:gd name="T71" fmla="*/ 3145 h 4137"/>
                      <a:gd name="T72" fmla="*/ 512 w 2852"/>
                      <a:gd name="T73" fmla="*/ 3017 h 4137"/>
                      <a:gd name="T74" fmla="*/ 416 w 2852"/>
                      <a:gd name="T75" fmla="*/ 2672 h 4137"/>
                      <a:gd name="T76" fmla="*/ 388 w 2852"/>
                      <a:gd name="T77" fmla="*/ 2304 h 4137"/>
                      <a:gd name="T78" fmla="*/ 320 w 2852"/>
                      <a:gd name="T79" fmla="*/ 2145 h 4137"/>
                      <a:gd name="T80" fmla="*/ 200 w 2852"/>
                      <a:gd name="T81" fmla="*/ 2048 h 4137"/>
                      <a:gd name="T82" fmla="*/ 55 w 2852"/>
                      <a:gd name="T83" fmla="*/ 1960 h 4137"/>
                      <a:gd name="T84" fmla="*/ 0 w 2852"/>
                      <a:gd name="T85" fmla="*/ 1761 h 4137"/>
                      <a:gd name="T86" fmla="*/ 40 w 2852"/>
                      <a:gd name="T87" fmla="*/ 1673 h 4137"/>
                      <a:gd name="T88" fmla="*/ 204 w 2852"/>
                      <a:gd name="T89" fmla="*/ 1582 h 4137"/>
                      <a:gd name="T90" fmla="*/ 440 w 2852"/>
                      <a:gd name="T91" fmla="*/ 1616 h 4137"/>
                      <a:gd name="T92" fmla="*/ 569 w 2852"/>
                      <a:gd name="T93" fmla="*/ 1695 h 4137"/>
                      <a:gd name="T94" fmla="*/ 656 w 2852"/>
                      <a:gd name="T95" fmla="*/ 1801 h 4137"/>
                      <a:gd name="T96" fmla="*/ 690 w 2852"/>
                      <a:gd name="T97" fmla="*/ 2093 h 4137"/>
                      <a:gd name="T98" fmla="*/ 664 w 2852"/>
                      <a:gd name="T99" fmla="*/ 2376 h 4137"/>
                      <a:gd name="T100" fmla="*/ 624 w 2852"/>
                      <a:gd name="T101" fmla="*/ 2489 h 4137"/>
                      <a:gd name="T102" fmla="*/ 584 w 2852"/>
                      <a:gd name="T103" fmla="*/ 2720 h 4137"/>
                      <a:gd name="T104" fmla="*/ 637 w 2852"/>
                      <a:gd name="T105" fmla="*/ 2723 h 4137"/>
                      <a:gd name="T106" fmla="*/ 668 w 2852"/>
                      <a:gd name="T107" fmla="*/ 2596 h 4137"/>
                      <a:gd name="T108" fmla="*/ 712 w 2852"/>
                      <a:gd name="T109" fmla="*/ 2449 h 4137"/>
                      <a:gd name="T110" fmla="*/ 744 w 2852"/>
                      <a:gd name="T111" fmla="*/ 2328 h 4137"/>
                      <a:gd name="T112" fmla="*/ 760 w 2852"/>
                      <a:gd name="T113" fmla="*/ 2042 h 4137"/>
                      <a:gd name="T114" fmla="*/ 767 w 2852"/>
                      <a:gd name="T115" fmla="*/ 1845 h 4137"/>
                      <a:gd name="T116" fmla="*/ 760 w 2852"/>
                      <a:gd name="T117" fmla="*/ 240 h 4137"/>
                      <a:gd name="T118" fmla="*/ 855 w 2852"/>
                      <a:gd name="T119" fmla="*/ 56 h 4137"/>
                      <a:gd name="T120" fmla="*/ 985 w 2852"/>
                      <a:gd name="T121" fmla="*/ 0 h 4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2852" h="4137">
                        <a:moveTo>
                          <a:pt x="985" y="0"/>
                        </a:moveTo>
                        <a:lnTo>
                          <a:pt x="997" y="1"/>
                        </a:lnTo>
                        <a:lnTo>
                          <a:pt x="1014" y="3"/>
                        </a:lnTo>
                        <a:lnTo>
                          <a:pt x="1032" y="6"/>
                        </a:lnTo>
                        <a:lnTo>
                          <a:pt x="1051" y="11"/>
                        </a:lnTo>
                        <a:lnTo>
                          <a:pt x="1070" y="15"/>
                        </a:lnTo>
                        <a:lnTo>
                          <a:pt x="1085" y="18"/>
                        </a:lnTo>
                        <a:lnTo>
                          <a:pt x="1098" y="22"/>
                        </a:lnTo>
                        <a:lnTo>
                          <a:pt x="1104" y="23"/>
                        </a:lnTo>
                        <a:lnTo>
                          <a:pt x="1112" y="40"/>
                        </a:lnTo>
                        <a:lnTo>
                          <a:pt x="1128" y="40"/>
                        </a:lnTo>
                        <a:lnTo>
                          <a:pt x="1135" y="56"/>
                        </a:lnTo>
                        <a:lnTo>
                          <a:pt x="1152" y="56"/>
                        </a:lnTo>
                        <a:lnTo>
                          <a:pt x="1152" y="64"/>
                        </a:lnTo>
                        <a:lnTo>
                          <a:pt x="1176" y="80"/>
                        </a:lnTo>
                        <a:lnTo>
                          <a:pt x="1176" y="96"/>
                        </a:lnTo>
                        <a:lnTo>
                          <a:pt x="1192" y="104"/>
                        </a:lnTo>
                        <a:lnTo>
                          <a:pt x="1192" y="120"/>
                        </a:lnTo>
                        <a:lnTo>
                          <a:pt x="1208" y="128"/>
                        </a:lnTo>
                        <a:lnTo>
                          <a:pt x="1217" y="152"/>
                        </a:lnTo>
                        <a:lnTo>
                          <a:pt x="1225" y="180"/>
                        </a:lnTo>
                        <a:lnTo>
                          <a:pt x="1230" y="213"/>
                        </a:lnTo>
                        <a:lnTo>
                          <a:pt x="1232" y="248"/>
                        </a:lnTo>
                        <a:lnTo>
                          <a:pt x="1233" y="286"/>
                        </a:lnTo>
                        <a:lnTo>
                          <a:pt x="1233" y="324"/>
                        </a:lnTo>
                        <a:lnTo>
                          <a:pt x="1233" y="361"/>
                        </a:lnTo>
                        <a:lnTo>
                          <a:pt x="1232" y="398"/>
                        </a:lnTo>
                        <a:lnTo>
                          <a:pt x="1232" y="432"/>
                        </a:lnTo>
                        <a:lnTo>
                          <a:pt x="1232" y="1936"/>
                        </a:lnTo>
                        <a:lnTo>
                          <a:pt x="1241" y="1941"/>
                        </a:lnTo>
                        <a:lnTo>
                          <a:pt x="1246" y="1945"/>
                        </a:lnTo>
                        <a:lnTo>
                          <a:pt x="1251" y="1948"/>
                        </a:lnTo>
                        <a:lnTo>
                          <a:pt x="1257" y="1950"/>
                        </a:lnTo>
                        <a:lnTo>
                          <a:pt x="1266" y="1952"/>
                        </a:lnTo>
                        <a:lnTo>
                          <a:pt x="1280" y="1953"/>
                        </a:lnTo>
                        <a:lnTo>
                          <a:pt x="1282" y="1950"/>
                        </a:lnTo>
                        <a:lnTo>
                          <a:pt x="1284" y="1949"/>
                        </a:lnTo>
                        <a:lnTo>
                          <a:pt x="1285" y="1948"/>
                        </a:lnTo>
                        <a:lnTo>
                          <a:pt x="1285" y="1948"/>
                        </a:lnTo>
                        <a:lnTo>
                          <a:pt x="1285" y="1946"/>
                        </a:lnTo>
                        <a:lnTo>
                          <a:pt x="1286" y="1946"/>
                        </a:lnTo>
                        <a:lnTo>
                          <a:pt x="1287" y="1946"/>
                        </a:lnTo>
                        <a:lnTo>
                          <a:pt x="1289" y="1946"/>
                        </a:lnTo>
                        <a:lnTo>
                          <a:pt x="1292" y="1945"/>
                        </a:lnTo>
                        <a:lnTo>
                          <a:pt x="1296" y="1944"/>
                        </a:lnTo>
                        <a:lnTo>
                          <a:pt x="1301" y="1906"/>
                        </a:lnTo>
                        <a:lnTo>
                          <a:pt x="1304" y="1865"/>
                        </a:lnTo>
                        <a:lnTo>
                          <a:pt x="1305" y="1821"/>
                        </a:lnTo>
                        <a:lnTo>
                          <a:pt x="1305" y="1777"/>
                        </a:lnTo>
                        <a:lnTo>
                          <a:pt x="1304" y="1732"/>
                        </a:lnTo>
                        <a:lnTo>
                          <a:pt x="1304" y="1689"/>
                        </a:lnTo>
                        <a:lnTo>
                          <a:pt x="1304" y="1264"/>
                        </a:lnTo>
                        <a:lnTo>
                          <a:pt x="1304" y="1228"/>
                        </a:lnTo>
                        <a:lnTo>
                          <a:pt x="1302" y="1189"/>
                        </a:lnTo>
                        <a:lnTo>
                          <a:pt x="1301" y="1150"/>
                        </a:lnTo>
                        <a:lnTo>
                          <a:pt x="1301" y="1111"/>
                        </a:lnTo>
                        <a:lnTo>
                          <a:pt x="1301" y="1074"/>
                        </a:lnTo>
                        <a:lnTo>
                          <a:pt x="1305" y="1037"/>
                        </a:lnTo>
                        <a:lnTo>
                          <a:pt x="1311" y="1004"/>
                        </a:lnTo>
                        <a:lnTo>
                          <a:pt x="1320" y="977"/>
                        </a:lnTo>
                        <a:lnTo>
                          <a:pt x="1328" y="977"/>
                        </a:lnTo>
                        <a:lnTo>
                          <a:pt x="1336" y="944"/>
                        </a:lnTo>
                        <a:lnTo>
                          <a:pt x="1360" y="928"/>
                        </a:lnTo>
                        <a:lnTo>
                          <a:pt x="1368" y="904"/>
                        </a:lnTo>
                        <a:lnTo>
                          <a:pt x="1384" y="904"/>
                        </a:lnTo>
                        <a:lnTo>
                          <a:pt x="1400" y="880"/>
                        </a:lnTo>
                        <a:lnTo>
                          <a:pt x="1415" y="880"/>
                        </a:lnTo>
                        <a:lnTo>
                          <a:pt x="1424" y="864"/>
                        </a:lnTo>
                        <a:lnTo>
                          <a:pt x="1440" y="864"/>
                        </a:lnTo>
                        <a:lnTo>
                          <a:pt x="1440" y="856"/>
                        </a:lnTo>
                        <a:lnTo>
                          <a:pt x="1496" y="849"/>
                        </a:lnTo>
                        <a:lnTo>
                          <a:pt x="1496" y="840"/>
                        </a:lnTo>
                        <a:lnTo>
                          <a:pt x="1518" y="836"/>
                        </a:lnTo>
                        <a:lnTo>
                          <a:pt x="1543" y="837"/>
                        </a:lnTo>
                        <a:lnTo>
                          <a:pt x="1570" y="841"/>
                        </a:lnTo>
                        <a:lnTo>
                          <a:pt x="1596" y="849"/>
                        </a:lnTo>
                        <a:lnTo>
                          <a:pt x="1623" y="857"/>
                        </a:lnTo>
                        <a:lnTo>
                          <a:pt x="1646" y="869"/>
                        </a:lnTo>
                        <a:lnTo>
                          <a:pt x="1669" y="880"/>
                        </a:lnTo>
                        <a:lnTo>
                          <a:pt x="1688" y="891"/>
                        </a:lnTo>
                        <a:lnTo>
                          <a:pt x="1703" y="903"/>
                        </a:lnTo>
                        <a:lnTo>
                          <a:pt x="1712" y="913"/>
                        </a:lnTo>
                        <a:lnTo>
                          <a:pt x="1712" y="928"/>
                        </a:lnTo>
                        <a:lnTo>
                          <a:pt x="1736" y="944"/>
                        </a:lnTo>
                        <a:lnTo>
                          <a:pt x="1736" y="960"/>
                        </a:lnTo>
                        <a:lnTo>
                          <a:pt x="1744" y="960"/>
                        </a:lnTo>
                        <a:lnTo>
                          <a:pt x="1752" y="992"/>
                        </a:lnTo>
                        <a:lnTo>
                          <a:pt x="1759" y="992"/>
                        </a:lnTo>
                        <a:lnTo>
                          <a:pt x="1766" y="1012"/>
                        </a:lnTo>
                        <a:lnTo>
                          <a:pt x="1770" y="1037"/>
                        </a:lnTo>
                        <a:lnTo>
                          <a:pt x="1771" y="1066"/>
                        </a:lnTo>
                        <a:lnTo>
                          <a:pt x="1772" y="1099"/>
                        </a:lnTo>
                        <a:lnTo>
                          <a:pt x="1772" y="1133"/>
                        </a:lnTo>
                        <a:lnTo>
                          <a:pt x="1771" y="1168"/>
                        </a:lnTo>
                        <a:lnTo>
                          <a:pt x="1771" y="1202"/>
                        </a:lnTo>
                        <a:lnTo>
                          <a:pt x="1770" y="1234"/>
                        </a:lnTo>
                        <a:lnTo>
                          <a:pt x="1768" y="1263"/>
                        </a:lnTo>
                        <a:lnTo>
                          <a:pt x="1768" y="1288"/>
                        </a:lnTo>
                        <a:lnTo>
                          <a:pt x="1768" y="1929"/>
                        </a:lnTo>
                        <a:lnTo>
                          <a:pt x="1777" y="1935"/>
                        </a:lnTo>
                        <a:lnTo>
                          <a:pt x="1785" y="1940"/>
                        </a:lnTo>
                        <a:lnTo>
                          <a:pt x="1791" y="1944"/>
                        </a:lnTo>
                        <a:lnTo>
                          <a:pt x="1798" y="1948"/>
                        </a:lnTo>
                        <a:lnTo>
                          <a:pt x="1808" y="1952"/>
                        </a:lnTo>
                        <a:lnTo>
                          <a:pt x="1824" y="1953"/>
                        </a:lnTo>
                        <a:lnTo>
                          <a:pt x="1832" y="1936"/>
                        </a:lnTo>
                        <a:lnTo>
                          <a:pt x="1839" y="1925"/>
                        </a:lnTo>
                        <a:lnTo>
                          <a:pt x="1845" y="1906"/>
                        </a:lnTo>
                        <a:lnTo>
                          <a:pt x="1847" y="1884"/>
                        </a:lnTo>
                        <a:lnTo>
                          <a:pt x="1850" y="1857"/>
                        </a:lnTo>
                        <a:lnTo>
                          <a:pt x="1851" y="1828"/>
                        </a:lnTo>
                        <a:lnTo>
                          <a:pt x="1851" y="1798"/>
                        </a:lnTo>
                        <a:lnTo>
                          <a:pt x="1851" y="1767"/>
                        </a:lnTo>
                        <a:lnTo>
                          <a:pt x="1850" y="1737"/>
                        </a:lnTo>
                        <a:lnTo>
                          <a:pt x="1849" y="1709"/>
                        </a:lnTo>
                        <a:lnTo>
                          <a:pt x="1849" y="1685"/>
                        </a:lnTo>
                        <a:lnTo>
                          <a:pt x="1847" y="1664"/>
                        </a:lnTo>
                        <a:lnTo>
                          <a:pt x="1847" y="1112"/>
                        </a:lnTo>
                        <a:lnTo>
                          <a:pt x="1856" y="1112"/>
                        </a:lnTo>
                        <a:lnTo>
                          <a:pt x="1856" y="1089"/>
                        </a:lnTo>
                        <a:lnTo>
                          <a:pt x="1864" y="1089"/>
                        </a:lnTo>
                        <a:lnTo>
                          <a:pt x="1873" y="1056"/>
                        </a:lnTo>
                        <a:lnTo>
                          <a:pt x="1888" y="1048"/>
                        </a:lnTo>
                        <a:lnTo>
                          <a:pt x="1888" y="1032"/>
                        </a:lnTo>
                        <a:lnTo>
                          <a:pt x="1928" y="1001"/>
                        </a:lnTo>
                        <a:lnTo>
                          <a:pt x="1937" y="984"/>
                        </a:lnTo>
                        <a:lnTo>
                          <a:pt x="1984" y="968"/>
                        </a:lnTo>
                        <a:lnTo>
                          <a:pt x="1984" y="960"/>
                        </a:lnTo>
                        <a:lnTo>
                          <a:pt x="2001" y="960"/>
                        </a:lnTo>
                        <a:lnTo>
                          <a:pt x="2001" y="952"/>
                        </a:lnTo>
                        <a:lnTo>
                          <a:pt x="2032" y="952"/>
                        </a:lnTo>
                        <a:lnTo>
                          <a:pt x="2060" y="947"/>
                        </a:lnTo>
                        <a:lnTo>
                          <a:pt x="2089" y="945"/>
                        </a:lnTo>
                        <a:lnTo>
                          <a:pt x="2117" y="948"/>
                        </a:lnTo>
                        <a:lnTo>
                          <a:pt x="2146" y="954"/>
                        </a:lnTo>
                        <a:lnTo>
                          <a:pt x="2173" y="962"/>
                        </a:lnTo>
                        <a:lnTo>
                          <a:pt x="2197" y="973"/>
                        </a:lnTo>
                        <a:lnTo>
                          <a:pt x="2217" y="984"/>
                        </a:lnTo>
                        <a:lnTo>
                          <a:pt x="2241" y="1016"/>
                        </a:lnTo>
                        <a:lnTo>
                          <a:pt x="2272" y="1041"/>
                        </a:lnTo>
                        <a:lnTo>
                          <a:pt x="2272" y="1056"/>
                        </a:lnTo>
                        <a:lnTo>
                          <a:pt x="2288" y="1065"/>
                        </a:lnTo>
                        <a:lnTo>
                          <a:pt x="2298" y="1089"/>
                        </a:lnTo>
                        <a:lnTo>
                          <a:pt x="2305" y="1116"/>
                        </a:lnTo>
                        <a:lnTo>
                          <a:pt x="2310" y="1148"/>
                        </a:lnTo>
                        <a:lnTo>
                          <a:pt x="2312" y="1182"/>
                        </a:lnTo>
                        <a:lnTo>
                          <a:pt x="2313" y="1218"/>
                        </a:lnTo>
                        <a:lnTo>
                          <a:pt x="2313" y="1254"/>
                        </a:lnTo>
                        <a:lnTo>
                          <a:pt x="2313" y="1291"/>
                        </a:lnTo>
                        <a:lnTo>
                          <a:pt x="2312" y="1326"/>
                        </a:lnTo>
                        <a:lnTo>
                          <a:pt x="2312" y="1360"/>
                        </a:lnTo>
                        <a:lnTo>
                          <a:pt x="2312" y="1936"/>
                        </a:lnTo>
                        <a:lnTo>
                          <a:pt x="2336" y="1944"/>
                        </a:lnTo>
                        <a:lnTo>
                          <a:pt x="2338" y="1948"/>
                        </a:lnTo>
                        <a:lnTo>
                          <a:pt x="2341" y="1950"/>
                        </a:lnTo>
                        <a:lnTo>
                          <a:pt x="2345" y="1953"/>
                        </a:lnTo>
                        <a:lnTo>
                          <a:pt x="2351" y="1954"/>
                        </a:lnTo>
                        <a:lnTo>
                          <a:pt x="2360" y="1953"/>
                        </a:lnTo>
                        <a:lnTo>
                          <a:pt x="2360" y="1944"/>
                        </a:lnTo>
                        <a:lnTo>
                          <a:pt x="2384" y="1936"/>
                        </a:lnTo>
                        <a:lnTo>
                          <a:pt x="2384" y="1376"/>
                        </a:lnTo>
                        <a:lnTo>
                          <a:pt x="2390" y="1366"/>
                        </a:lnTo>
                        <a:lnTo>
                          <a:pt x="2394" y="1352"/>
                        </a:lnTo>
                        <a:lnTo>
                          <a:pt x="2395" y="1340"/>
                        </a:lnTo>
                        <a:lnTo>
                          <a:pt x="2396" y="1326"/>
                        </a:lnTo>
                        <a:lnTo>
                          <a:pt x="2400" y="1312"/>
                        </a:lnTo>
                        <a:lnTo>
                          <a:pt x="2408" y="1312"/>
                        </a:lnTo>
                        <a:lnTo>
                          <a:pt x="2408" y="1296"/>
                        </a:lnTo>
                        <a:lnTo>
                          <a:pt x="2424" y="1288"/>
                        </a:lnTo>
                        <a:lnTo>
                          <a:pt x="2424" y="1272"/>
                        </a:lnTo>
                        <a:lnTo>
                          <a:pt x="2433" y="1272"/>
                        </a:lnTo>
                        <a:lnTo>
                          <a:pt x="2438" y="1264"/>
                        </a:lnTo>
                        <a:lnTo>
                          <a:pt x="2441" y="1258"/>
                        </a:lnTo>
                        <a:lnTo>
                          <a:pt x="2445" y="1251"/>
                        </a:lnTo>
                        <a:lnTo>
                          <a:pt x="2448" y="1241"/>
                        </a:lnTo>
                        <a:lnTo>
                          <a:pt x="2462" y="1236"/>
                        </a:lnTo>
                        <a:lnTo>
                          <a:pt x="2470" y="1231"/>
                        </a:lnTo>
                        <a:lnTo>
                          <a:pt x="2479" y="1224"/>
                        </a:lnTo>
                        <a:lnTo>
                          <a:pt x="2488" y="1217"/>
                        </a:lnTo>
                        <a:lnTo>
                          <a:pt x="2488" y="1208"/>
                        </a:lnTo>
                        <a:lnTo>
                          <a:pt x="2536" y="1193"/>
                        </a:lnTo>
                        <a:lnTo>
                          <a:pt x="2536" y="1184"/>
                        </a:lnTo>
                        <a:lnTo>
                          <a:pt x="2568" y="1184"/>
                        </a:lnTo>
                        <a:lnTo>
                          <a:pt x="2568" y="1177"/>
                        </a:lnTo>
                        <a:lnTo>
                          <a:pt x="2696" y="1184"/>
                        </a:lnTo>
                        <a:lnTo>
                          <a:pt x="2696" y="1193"/>
                        </a:lnTo>
                        <a:lnTo>
                          <a:pt x="2728" y="1200"/>
                        </a:lnTo>
                        <a:lnTo>
                          <a:pt x="2728" y="1208"/>
                        </a:lnTo>
                        <a:lnTo>
                          <a:pt x="2744" y="1208"/>
                        </a:lnTo>
                        <a:lnTo>
                          <a:pt x="2752" y="1224"/>
                        </a:lnTo>
                        <a:lnTo>
                          <a:pt x="2768" y="1224"/>
                        </a:lnTo>
                        <a:lnTo>
                          <a:pt x="2792" y="1257"/>
                        </a:lnTo>
                        <a:lnTo>
                          <a:pt x="2801" y="1257"/>
                        </a:lnTo>
                        <a:lnTo>
                          <a:pt x="2817" y="1285"/>
                        </a:lnTo>
                        <a:lnTo>
                          <a:pt x="2830" y="1318"/>
                        </a:lnTo>
                        <a:lnTo>
                          <a:pt x="2838" y="1357"/>
                        </a:lnTo>
                        <a:lnTo>
                          <a:pt x="2846" y="1399"/>
                        </a:lnTo>
                        <a:lnTo>
                          <a:pt x="2850" y="1443"/>
                        </a:lnTo>
                        <a:lnTo>
                          <a:pt x="2852" y="1489"/>
                        </a:lnTo>
                        <a:lnTo>
                          <a:pt x="2852" y="1538"/>
                        </a:lnTo>
                        <a:lnTo>
                          <a:pt x="2852" y="1587"/>
                        </a:lnTo>
                        <a:lnTo>
                          <a:pt x="2851" y="1636"/>
                        </a:lnTo>
                        <a:lnTo>
                          <a:pt x="2850" y="1684"/>
                        </a:lnTo>
                        <a:lnTo>
                          <a:pt x="2848" y="1732"/>
                        </a:lnTo>
                        <a:lnTo>
                          <a:pt x="2848" y="1777"/>
                        </a:lnTo>
                        <a:lnTo>
                          <a:pt x="2848" y="2793"/>
                        </a:lnTo>
                        <a:lnTo>
                          <a:pt x="2840" y="2793"/>
                        </a:lnTo>
                        <a:lnTo>
                          <a:pt x="2840" y="2848"/>
                        </a:lnTo>
                        <a:lnTo>
                          <a:pt x="2832" y="2848"/>
                        </a:lnTo>
                        <a:lnTo>
                          <a:pt x="2832" y="2888"/>
                        </a:lnTo>
                        <a:lnTo>
                          <a:pt x="2824" y="2888"/>
                        </a:lnTo>
                        <a:lnTo>
                          <a:pt x="2824" y="2929"/>
                        </a:lnTo>
                        <a:lnTo>
                          <a:pt x="2816" y="2929"/>
                        </a:lnTo>
                        <a:lnTo>
                          <a:pt x="2808" y="2985"/>
                        </a:lnTo>
                        <a:lnTo>
                          <a:pt x="2801" y="2985"/>
                        </a:lnTo>
                        <a:lnTo>
                          <a:pt x="2801" y="3009"/>
                        </a:lnTo>
                        <a:lnTo>
                          <a:pt x="2792" y="3009"/>
                        </a:lnTo>
                        <a:lnTo>
                          <a:pt x="2792" y="3033"/>
                        </a:lnTo>
                        <a:lnTo>
                          <a:pt x="2784" y="3033"/>
                        </a:lnTo>
                        <a:lnTo>
                          <a:pt x="2784" y="3057"/>
                        </a:lnTo>
                        <a:lnTo>
                          <a:pt x="2776" y="3057"/>
                        </a:lnTo>
                        <a:lnTo>
                          <a:pt x="2768" y="3088"/>
                        </a:lnTo>
                        <a:lnTo>
                          <a:pt x="2760" y="3088"/>
                        </a:lnTo>
                        <a:lnTo>
                          <a:pt x="2737" y="3161"/>
                        </a:lnTo>
                        <a:lnTo>
                          <a:pt x="2720" y="3177"/>
                        </a:lnTo>
                        <a:lnTo>
                          <a:pt x="2720" y="3192"/>
                        </a:lnTo>
                        <a:lnTo>
                          <a:pt x="2704" y="3201"/>
                        </a:lnTo>
                        <a:lnTo>
                          <a:pt x="2696" y="3233"/>
                        </a:lnTo>
                        <a:lnTo>
                          <a:pt x="2680" y="3240"/>
                        </a:lnTo>
                        <a:lnTo>
                          <a:pt x="2680" y="3256"/>
                        </a:lnTo>
                        <a:lnTo>
                          <a:pt x="2656" y="3273"/>
                        </a:lnTo>
                        <a:lnTo>
                          <a:pt x="2656" y="3289"/>
                        </a:lnTo>
                        <a:lnTo>
                          <a:pt x="2640" y="3297"/>
                        </a:lnTo>
                        <a:lnTo>
                          <a:pt x="2632" y="3329"/>
                        </a:lnTo>
                        <a:lnTo>
                          <a:pt x="2616" y="3337"/>
                        </a:lnTo>
                        <a:lnTo>
                          <a:pt x="2608" y="3368"/>
                        </a:lnTo>
                        <a:lnTo>
                          <a:pt x="2592" y="3377"/>
                        </a:lnTo>
                        <a:lnTo>
                          <a:pt x="2512" y="3569"/>
                        </a:lnTo>
                        <a:lnTo>
                          <a:pt x="2512" y="3601"/>
                        </a:lnTo>
                        <a:lnTo>
                          <a:pt x="2498" y="3651"/>
                        </a:lnTo>
                        <a:lnTo>
                          <a:pt x="2487" y="3704"/>
                        </a:lnTo>
                        <a:lnTo>
                          <a:pt x="2479" y="3760"/>
                        </a:lnTo>
                        <a:lnTo>
                          <a:pt x="2475" y="3819"/>
                        </a:lnTo>
                        <a:lnTo>
                          <a:pt x="2473" y="3881"/>
                        </a:lnTo>
                        <a:lnTo>
                          <a:pt x="2472" y="3944"/>
                        </a:lnTo>
                        <a:lnTo>
                          <a:pt x="2472" y="4008"/>
                        </a:lnTo>
                        <a:lnTo>
                          <a:pt x="2473" y="4072"/>
                        </a:lnTo>
                        <a:lnTo>
                          <a:pt x="2472" y="4137"/>
                        </a:lnTo>
                        <a:lnTo>
                          <a:pt x="1080" y="4137"/>
                        </a:lnTo>
                        <a:lnTo>
                          <a:pt x="1080" y="4057"/>
                        </a:lnTo>
                        <a:lnTo>
                          <a:pt x="1073" y="4057"/>
                        </a:lnTo>
                        <a:lnTo>
                          <a:pt x="1073" y="3921"/>
                        </a:lnTo>
                        <a:lnTo>
                          <a:pt x="1064" y="3736"/>
                        </a:lnTo>
                        <a:lnTo>
                          <a:pt x="1056" y="3736"/>
                        </a:lnTo>
                        <a:lnTo>
                          <a:pt x="1056" y="3712"/>
                        </a:lnTo>
                        <a:lnTo>
                          <a:pt x="1047" y="3712"/>
                        </a:lnTo>
                        <a:lnTo>
                          <a:pt x="1047" y="3689"/>
                        </a:lnTo>
                        <a:lnTo>
                          <a:pt x="1040" y="3689"/>
                        </a:lnTo>
                        <a:lnTo>
                          <a:pt x="1040" y="3665"/>
                        </a:lnTo>
                        <a:lnTo>
                          <a:pt x="1032" y="3665"/>
                        </a:lnTo>
                        <a:lnTo>
                          <a:pt x="1032" y="3648"/>
                        </a:lnTo>
                        <a:lnTo>
                          <a:pt x="1024" y="3648"/>
                        </a:lnTo>
                        <a:lnTo>
                          <a:pt x="1016" y="3617"/>
                        </a:lnTo>
                        <a:lnTo>
                          <a:pt x="1000" y="3609"/>
                        </a:lnTo>
                        <a:lnTo>
                          <a:pt x="1000" y="3593"/>
                        </a:lnTo>
                        <a:lnTo>
                          <a:pt x="992" y="3593"/>
                        </a:lnTo>
                        <a:lnTo>
                          <a:pt x="992" y="3577"/>
                        </a:lnTo>
                        <a:lnTo>
                          <a:pt x="968" y="3560"/>
                        </a:lnTo>
                        <a:lnTo>
                          <a:pt x="968" y="3545"/>
                        </a:lnTo>
                        <a:lnTo>
                          <a:pt x="912" y="3496"/>
                        </a:lnTo>
                        <a:lnTo>
                          <a:pt x="896" y="3473"/>
                        </a:lnTo>
                        <a:lnTo>
                          <a:pt x="880" y="3473"/>
                        </a:lnTo>
                        <a:lnTo>
                          <a:pt x="855" y="3441"/>
                        </a:lnTo>
                        <a:lnTo>
                          <a:pt x="840" y="3441"/>
                        </a:lnTo>
                        <a:lnTo>
                          <a:pt x="793" y="3385"/>
                        </a:lnTo>
                        <a:lnTo>
                          <a:pt x="776" y="3385"/>
                        </a:lnTo>
                        <a:lnTo>
                          <a:pt x="728" y="3321"/>
                        </a:lnTo>
                        <a:lnTo>
                          <a:pt x="679" y="3280"/>
                        </a:lnTo>
                        <a:lnTo>
                          <a:pt x="679" y="3265"/>
                        </a:lnTo>
                        <a:lnTo>
                          <a:pt x="648" y="3240"/>
                        </a:lnTo>
                        <a:lnTo>
                          <a:pt x="648" y="3225"/>
                        </a:lnTo>
                        <a:lnTo>
                          <a:pt x="632" y="3216"/>
                        </a:lnTo>
                        <a:lnTo>
                          <a:pt x="632" y="3201"/>
                        </a:lnTo>
                        <a:lnTo>
                          <a:pt x="608" y="3185"/>
                        </a:lnTo>
                        <a:lnTo>
                          <a:pt x="608" y="3169"/>
                        </a:lnTo>
                        <a:lnTo>
                          <a:pt x="592" y="3161"/>
                        </a:lnTo>
                        <a:lnTo>
                          <a:pt x="592" y="3145"/>
                        </a:lnTo>
                        <a:lnTo>
                          <a:pt x="584" y="3145"/>
                        </a:lnTo>
                        <a:lnTo>
                          <a:pt x="584" y="3128"/>
                        </a:lnTo>
                        <a:lnTo>
                          <a:pt x="568" y="3121"/>
                        </a:lnTo>
                        <a:lnTo>
                          <a:pt x="551" y="3073"/>
                        </a:lnTo>
                        <a:lnTo>
                          <a:pt x="536" y="3064"/>
                        </a:lnTo>
                        <a:lnTo>
                          <a:pt x="536" y="3049"/>
                        </a:lnTo>
                        <a:lnTo>
                          <a:pt x="528" y="3049"/>
                        </a:lnTo>
                        <a:lnTo>
                          <a:pt x="520" y="3017"/>
                        </a:lnTo>
                        <a:lnTo>
                          <a:pt x="512" y="3017"/>
                        </a:lnTo>
                        <a:lnTo>
                          <a:pt x="512" y="2993"/>
                        </a:lnTo>
                        <a:lnTo>
                          <a:pt x="504" y="2993"/>
                        </a:lnTo>
                        <a:lnTo>
                          <a:pt x="496" y="2961"/>
                        </a:lnTo>
                        <a:lnTo>
                          <a:pt x="487" y="2961"/>
                        </a:lnTo>
                        <a:lnTo>
                          <a:pt x="480" y="2921"/>
                        </a:lnTo>
                        <a:lnTo>
                          <a:pt x="472" y="2921"/>
                        </a:lnTo>
                        <a:lnTo>
                          <a:pt x="416" y="2720"/>
                        </a:lnTo>
                        <a:lnTo>
                          <a:pt x="416" y="2672"/>
                        </a:lnTo>
                        <a:lnTo>
                          <a:pt x="408" y="2672"/>
                        </a:lnTo>
                        <a:lnTo>
                          <a:pt x="408" y="2608"/>
                        </a:lnTo>
                        <a:lnTo>
                          <a:pt x="399" y="2608"/>
                        </a:lnTo>
                        <a:lnTo>
                          <a:pt x="399" y="2497"/>
                        </a:lnTo>
                        <a:lnTo>
                          <a:pt x="399" y="2443"/>
                        </a:lnTo>
                        <a:lnTo>
                          <a:pt x="398" y="2394"/>
                        </a:lnTo>
                        <a:lnTo>
                          <a:pt x="394" y="2347"/>
                        </a:lnTo>
                        <a:lnTo>
                          <a:pt x="388" y="2304"/>
                        </a:lnTo>
                        <a:lnTo>
                          <a:pt x="376" y="2264"/>
                        </a:lnTo>
                        <a:lnTo>
                          <a:pt x="376" y="2240"/>
                        </a:lnTo>
                        <a:lnTo>
                          <a:pt x="368" y="2240"/>
                        </a:lnTo>
                        <a:lnTo>
                          <a:pt x="352" y="2193"/>
                        </a:lnTo>
                        <a:lnTo>
                          <a:pt x="344" y="2193"/>
                        </a:lnTo>
                        <a:lnTo>
                          <a:pt x="344" y="2176"/>
                        </a:lnTo>
                        <a:lnTo>
                          <a:pt x="320" y="2160"/>
                        </a:lnTo>
                        <a:lnTo>
                          <a:pt x="320" y="2145"/>
                        </a:lnTo>
                        <a:lnTo>
                          <a:pt x="280" y="2112"/>
                        </a:lnTo>
                        <a:lnTo>
                          <a:pt x="264" y="2088"/>
                        </a:lnTo>
                        <a:lnTo>
                          <a:pt x="247" y="2088"/>
                        </a:lnTo>
                        <a:lnTo>
                          <a:pt x="240" y="2072"/>
                        </a:lnTo>
                        <a:lnTo>
                          <a:pt x="224" y="2072"/>
                        </a:lnTo>
                        <a:lnTo>
                          <a:pt x="216" y="2057"/>
                        </a:lnTo>
                        <a:lnTo>
                          <a:pt x="200" y="2057"/>
                        </a:lnTo>
                        <a:lnTo>
                          <a:pt x="200" y="2048"/>
                        </a:lnTo>
                        <a:lnTo>
                          <a:pt x="183" y="2048"/>
                        </a:lnTo>
                        <a:lnTo>
                          <a:pt x="183" y="2041"/>
                        </a:lnTo>
                        <a:lnTo>
                          <a:pt x="160" y="2041"/>
                        </a:lnTo>
                        <a:lnTo>
                          <a:pt x="160" y="2033"/>
                        </a:lnTo>
                        <a:lnTo>
                          <a:pt x="112" y="2017"/>
                        </a:lnTo>
                        <a:lnTo>
                          <a:pt x="112" y="2008"/>
                        </a:lnTo>
                        <a:lnTo>
                          <a:pt x="95" y="2008"/>
                        </a:lnTo>
                        <a:lnTo>
                          <a:pt x="55" y="1960"/>
                        </a:lnTo>
                        <a:lnTo>
                          <a:pt x="40" y="1953"/>
                        </a:lnTo>
                        <a:lnTo>
                          <a:pt x="40" y="1936"/>
                        </a:lnTo>
                        <a:lnTo>
                          <a:pt x="24" y="1929"/>
                        </a:lnTo>
                        <a:lnTo>
                          <a:pt x="24" y="1913"/>
                        </a:lnTo>
                        <a:lnTo>
                          <a:pt x="16" y="1913"/>
                        </a:lnTo>
                        <a:lnTo>
                          <a:pt x="8" y="1865"/>
                        </a:lnTo>
                        <a:lnTo>
                          <a:pt x="0" y="1865"/>
                        </a:lnTo>
                        <a:lnTo>
                          <a:pt x="0" y="1761"/>
                        </a:lnTo>
                        <a:lnTo>
                          <a:pt x="8" y="1761"/>
                        </a:lnTo>
                        <a:lnTo>
                          <a:pt x="8" y="1737"/>
                        </a:lnTo>
                        <a:lnTo>
                          <a:pt x="16" y="1737"/>
                        </a:lnTo>
                        <a:lnTo>
                          <a:pt x="16" y="1713"/>
                        </a:lnTo>
                        <a:lnTo>
                          <a:pt x="24" y="1713"/>
                        </a:lnTo>
                        <a:lnTo>
                          <a:pt x="24" y="1697"/>
                        </a:lnTo>
                        <a:lnTo>
                          <a:pt x="40" y="1689"/>
                        </a:lnTo>
                        <a:lnTo>
                          <a:pt x="40" y="1673"/>
                        </a:lnTo>
                        <a:lnTo>
                          <a:pt x="55" y="1664"/>
                        </a:lnTo>
                        <a:lnTo>
                          <a:pt x="95" y="1616"/>
                        </a:lnTo>
                        <a:lnTo>
                          <a:pt x="128" y="1609"/>
                        </a:lnTo>
                        <a:lnTo>
                          <a:pt x="128" y="1601"/>
                        </a:lnTo>
                        <a:lnTo>
                          <a:pt x="144" y="1601"/>
                        </a:lnTo>
                        <a:lnTo>
                          <a:pt x="144" y="1592"/>
                        </a:lnTo>
                        <a:lnTo>
                          <a:pt x="168" y="1592"/>
                        </a:lnTo>
                        <a:lnTo>
                          <a:pt x="204" y="1582"/>
                        </a:lnTo>
                        <a:lnTo>
                          <a:pt x="241" y="1577"/>
                        </a:lnTo>
                        <a:lnTo>
                          <a:pt x="278" y="1577"/>
                        </a:lnTo>
                        <a:lnTo>
                          <a:pt x="315" y="1581"/>
                        </a:lnTo>
                        <a:lnTo>
                          <a:pt x="350" y="1589"/>
                        </a:lnTo>
                        <a:lnTo>
                          <a:pt x="384" y="1597"/>
                        </a:lnTo>
                        <a:lnTo>
                          <a:pt x="416" y="1609"/>
                        </a:lnTo>
                        <a:lnTo>
                          <a:pt x="440" y="1609"/>
                        </a:lnTo>
                        <a:lnTo>
                          <a:pt x="440" y="1616"/>
                        </a:lnTo>
                        <a:lnTo>
                          <a:pt x="487" y="1632"/>
                        </a:lnTo>
                        <a:lnTo>
                          <a:pt x="487" y="1640"/>
                        </a:lnTo>
                        <a:lnTo>
                          <a:pt x="520" y="1649"/>
                        </a:lnTo>
                        <a:lnTo>
                          <a:pt x="528" y="1664"/>
                        </a:lnTo>
                        <a:lnTo>
                          <a:pt x="544" y="1664"/>
                        </a:lnTo>
                        <a:lnTo>
                          <a:pt x="544" y="1673"/>
                        </a:lnTo>
                        <a:lnTo>
                          <a:pt x="556" y="1684"/>
                        </a:lnTo>
                        <a:lnTo>
                          <a:pt x="569" y="1695"/>
                        </a:lnTo>
                        <a:lnTo>
                          <a:pt x="583" y="1705"/>
                        </a:lnTo>
                        <a:lnTo>
                          <a:pt x="600" y="1713"/>
                        </a:lnTo>
                        <a:lnTo>
                          <a:pt x="600" y="1728"/>
                        </a:lnTo>
                        <a:lnTo>
                          <a:pt x="617" y="1740"/>
                        </a:lnTo>
                        <a:lnTo>
                          <a:pt x="629" y="1753"/>
                        </a:lnTo>
                        <a:lnTo>
                          <a:pt x="637" y="1767"/>
                        </a:lnTo>
                        <a:lnTo>
                          <a:pt x="646" y="1783"/>
                        </a:lnTo>
                        <a:lnTo>
                          <a:pt x="656" y="1801"/>
                        </a:lnTo>
                        <a:lnTo>
                          <a:pt x="672" y="1808"/>
                        </a:lnTo>
                        <a:lnTo>
                          <a:pt x="672" y="1825"/>
                        </a:lnTo>
                        <a:lnTo>
                          <a:pt x="679" y="1825"/>
                        </a:lnTo>
                        <a:lnTo>
                          <a:pt x="679" y="1841"/>
                        </a:lnTo>
                        <a:lnTo>
                          <a:pt x="688" y="1841"/>
                        </a:lnTo>
                        <a:lnTo>
                          <a:pt x="688" y="2001"/>
                        </a:lnTo>
                        <a:lnTo>
                          <a:pt x="688" y="2047"/>
                        </a:lnTo>
                        <a:lnTo>
                          <a:pt x="690" y="2093"/>
                        </a:lnTo>
                        <a:lnTo>
                          <a:pt x="690" y="2142"/>
                        </a:lnTo>
                        <a:lnTo>
                          <a:pt x="688" y="2189"/>
                        </a:lnTo>
                        <a:lnTo>
                          <a:pt x="686" y="2234"/>
                        </a:lnTo>
                        <a:lnTo>
                          <a:pt x="681" y="2276"/>
                        </a:lnTo>
                        <a:lnTo>
                          <a:pt x="672" y="2312"/>
                        </a:lnTo>
                        <a:lnTo>
                          <a:pt x="672" y="2352"/>
                        </a:lnTo>
                        <a:lnTo>
                          <a:pt x="664" y="2352"/>
                        </a:lnTo>
                        <a:lnTo>
                          <a:pt x="664" y="2376"/>
                        </a:lnTo>
                        <a:lnTo>
                          <a:pt x="656" y="2376"/>
                        </a:lnTo>
                        <a:lnTo>
                          <a:pt x="656" y="2409"/>
                        </a:lnTo>
                        <a:lnTo>
                          <a:pt x="648" y="2409"/>
                        </a:lnTo>
                        <a:lnTo>
                          <a:pt x="648" y="2425"/>
                        </a:lnTo>
                        <a:lnTo>
                          <a:pt x="639" y="2425"/>
                        </a:lnTo>
                        <a:lnTo>
                          <a:pt x="632" y="2473"/>
                        </a:lnTo>
                        <a:lnTo>
                          <a:pt x="624" y="2473"/>
                        </a:lnTo>
                        <a:lnTo>
                          <a:pt x="624" y="2489"/>
                        </a:lnTo>
                        <a:lnTo>
                          <a:pt x="615" y="2489"/>
                        </a:lnTo>
                        <a:lnTo>
                          <a:pt x="608" y="2544"/>
                        </a:lnTo>
                        <a:lnTo>
                          <a:pt x="600" y="2544"/>
                        </a:lnTo>
                        <a:lnTo>
                          <a:pt x="600" y="2577"/>
                        </a:lnTo>
                        <a:lnTo>
                          <a:pt x="590" y="2612"/>
                        </a:lnTo>
                        <a:lnTo>
                          <a:pt x="583" y="2647"/>
                        </a:lnTo>
                        <a:lnTo>
                          <a:pt x="582" y="2684"/>
                        </a:lnTo>
                        <a:lnTo>
                          <a:pt x="584" y="2720"/>
                        </a:lnTo>
                        <a:lnTo>
                          <a:pt x="598" y="2725"/>
                        </a:lnTo>
                        <a:lnTo>
                          <a:pt x="613" y="2728"/>
                        </a:lnTo>
                        <a:lnTo>
                          <a:pt x="632" y="2729"/>
                        </a:lnTo>
                        <a:lnTo>
                          <a:pt x="634" y="2726"/>
                        </a:lnTo>
                        <a:lnTo>
                          <a:pt x="636" y="2725"/>
                        </a:lnTo>
                        <a:lnTo>
                          <a:pt x="637" y="2724"/>
                        </a:lnTo>
                        <a:lnTo>
                          <a:pt x="637" y="2723"/>
                        </a:lnTo>
                        <a:lnTo>
                          <a:pt x="637" y="2723"/>
                        </a:lnTo>
                        <a:lnTo>
                          <a:pt x="638" y="2723"/>
                        </a:lnTo>
                        <a:lnTo>
                          <a:pt x="639" y="2723"/>
                        </a:lnTo>
                        <a:lnTo>
                          <a:pt x="641" y="2723"/>
                        </a:lnTo>
                        <a:lnTo>
                          <a:pt x="644" y="2721"/>
                        </a:lnTo>
                        <a:lnTo>
                          <a:pt x="648" y="2720"/>
                        </a:lnTo>
                        <a:lnTo>
                          <a:pt x="652" y="2679"/>
                        </a:lnTo>
                        <a:lnTo>
                          <a:pt x="659" y="2636"/>
                        </a:lnTo>
                        <a:lnTo>
                          <a:pt x="668" y="2596"/>
                        </a:lnTo>
                        <a:lnTo>
                          <a:pt x="679" y="2561"/>
                        </a:lnTo>
                        <a:lnTo>
                          <a:pt x="679" y="2537"/>
                        </a:lnTo>
                        <a:lnTo>
                          <a:pt x="688" y="2537"/>
                        </a:lnTo>
                        <a:lnTo>
                          <a:pt x="688" y="2513"/>
                        </a:lnTo>
                        <a:lnTo>
                          <a:pt x="696" y="2513"/>
                        </a:lnTo>
                        <a:lnTo>
                          <a:pt x="703" y="2465"/>
                        </a:lnTo>
                        <a:lnTo>
                          <a:pt x="712" y="2465"/>
                        </a:lnTo>
                        <a:lnTo>
                          <a:pt x="712" y="2449"/>
                        </a:lnTo>
                        <a:lnTo>
                          <a:pt x="720" y="2449"/>
                        </a:lnTo>
                        <a:lnTo>
                          <a:pt x="720" y="2425"/>
                        </a:lnTo>
                        <a:lnTo>
                          <a:pt x="728" y="2425"/>
                        </a:lnTo>
                        <a:lnTo>
                          <a:pt x="728" y="2392"/>
                        </a:lnTo>
                        <a:lnTo>
                          <a:pt x="736" y="2392"/>
                        </a:lnTo>
                        <a:lnTo>
                          <a:pt x="736" y="2368"/>
                        </a:lnTo>
                        <a:lnTo>
                          <a:pt x="744" y="2368"/>
                        </a:lnTo>
                        <a:lnTo>
                          <a:pt x="744" y="2328"/>
                        </a:lnTo>
                        <a:lnTo>
                          <a:pt x="752" y="2328"/>
                        </a:lnTo>
                        <a:lnTo>
                          <a:pt x="752" y="2281"/>
                        </a:lnTo>
                        <a:lnTo>
                          <a:pt x="760" y="2281"/>
                        </a:lnTo>
                        <a:lnTo>
                          <a:pt x="760" y="2176"/>
                        </a:lnTo>
                        <a:lnTo>
                          <a:pt x="762" y="2149"/>
                        </a:lnTo>
                        <a:lnTo>
                          <a:pt x="764" y="2117"/>
                        </a:lnTo>
                        <a:lnTo>
                          <a:pt x="762" y="2081"/>
                        </a:lnTo>
                        <a:lnTo>
                          <a:pt x="760" y="2042"/>
                        </a:lnTo>
                        <a:lnTo>
                          <a:pt x="757" y="2002"/>
                        </a:lnTo>
                        <a:lnTo>
                          <a:pt x="755" y="1962"/>
                        </a:lnTo>
                        <a:lnTo>
                          <a:pt x="755" y="1921"/>
                        </a:lnTo>
                        <a:lnTo>
                          <a:pt x="756" y="1884"/>
                        </a:lnTo>
                        <a:lnTo>
                          <a:pt x="760" y="1849"/>
                        </a:lnTo>
                        <a:lnTo>
                          <a:pt x="767" y="1849"/>
                        </a:lnTo>
                        <a:lnTo>
                          <a:pt x="769" y="1846"/>
                        </a:lnTo>
                        <a:lnTo>
                          <a:pt x="767" y="1845"/>
                        </a:lnTo>
                        <a:lnTo>
                          <a:pt x="767" y="1843"/>
                        </a:lnTo>
                        <a:lnTo>
                          <a:pt x="766" y="1845"/>
                        </a:lnTo>
                        <a:lnTo>
                          <a:pt x="765" y="1845"/>
                        </a:lnTo>
                        <a:lnTo>
                          <a:pt x="764" y="1845"/>
                        </a:lnTo>
                        <a:lnTo>
                          <a:pt x="762" y="1845"/>
                        </a:lnTo>
                        <a:lnTo>
                          <a:pt x="761" y="1843"/>
                        </a:lnTo>
                        <a:lnTo>
                          <a:pt x="760" y="1841"/>
                        </a:lnTo>
                        <a:lnTo>
                          <a:pt x="760" y="240"/>
                        </a:lnTo>
                        <a:lnTo>
                          <a:pt x="767" y="240"/>
                        </a:lnTo>
                        <a:lnTo>
                          <a:pt x="776" y="152"/>
                        </a:lnTo>
                        <a:lnTo>
                          <a:pt x="784" y="152"/>
                        </a:lnTo>
                        <a:lnTo>
                          <a:pt x="784" y="137"/>
                        </a:lnTo>
                        <a:lnTo>
                          <a:pt x="793" y="137"/>
                        </a:lnTo>
                        <a:lnTo>
                          <a:pt x="793" y="120"/>
                        </a:lnTo>
                        <a:lnTo>
                          <a:pt x="840" y="56"/>
                        </a:lnTo>
                        <a:lnTo>
                          <a:pt x="855" y="56"/>
                        </a:lnTo>
                        <a:lnTo>
                          <a:pt x="864" y="40"/>
                        </a:lnTo>
                        <a:lnTo>
                          <a:pt x="880" y="40"/>
                        </a:lnTo>
                        <a:lnTo>
                          <a:pt x="888" y="23"/>
                        </a:lnTo>
                        <a:lnTo>
                          <a:pt x="936" y="16"/>
                        </a:lnTo>
                        <a:lnTo>
                          <a:pt x="936" y="8"/>
                        </a:lnTo>
                        <a:lnTo>
                          <a:pt x="976" y="8"/>
                        </a:lnTo>
                        <a:lnTo>
                          <a:pt x="976" y="0"/>
                        </a:lnTo>
                        <a:lnTo>
                          <a:pt x="98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>
                    <a:noFill/>
                  </a:ln>
                  <a:effectLst>
                    <a:outerShdw blurRad="63500" sx="102000" sy="102000" algn="ctr" rotWithShape="0">
                      <a:srgbClr val="702D89">
                        <a:alpha val="77000"/>
                      </a:srgbClr>
                    </a:outerShdw>
                  </a:effectLst>
                </p:spPr>
                <p:txBody>
                  <a:bodyPr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</a:endParaRPr>
                  </a:p>
                </p:txBody>
              </p:sp>
            </p:grpSp>
          </p:grpSp>
          <p:cxnSp>
            <p:nvCxnSpPr>
              <p:cNvPr id="393" name="Straight Connector 100"/>
              <p:cNvCxnSpPr>
                <a:stCxn id="394" idx="4"/>
              </p:cNvCxnSpPr>
              <p:nvPr/>
            </p:nvCxnSpPr>
            <p:spPr>
              <a:xfrm flipH="1">
                <a:off x="7482992" y="3354539"/>
                <a:ext cx="4798" cy="844991"/>
              </a:xfrm>
              <a:prstGeom prst="line">
                <a:avLst/>
              </a:prstGeom>
              <a:noFill/>
              <a:ln w="9525" cap="flat" cmpd="sng" algn="ctr">
                <a:solidFill>
                  <a:srgbClr val="2968AF"/>
                </a:solidFill>
                <a:prstDash val="solid"/>
                <a:tailEnd type="oval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391" name="TextBox 98"/>
            <p:cNvSpPr txBox="1"/>
            <p:nvPr/>
          </p:nvSpPr>
          <p:spPr>
            <a:xfrm>
              <a:off x="7488375" y="3745433"/>
              <a:ext cx="2046805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</a:rPr>
                <a:t>Cisco Unified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</a:rPr>
                <a:t>Access™</a:t>
              </a:r>
            </a:p>
          </p:txBody>
        </p:sp>
      </p:grpSp>
      <p:sp>
        <p:nvSpPr>
          <p:cNvPr id="402" name="Right Arrow 51"/>
          <p:cNvSpPr/>
          <p:nvPr/>
        </p:nvSpPr>
        <p:spPr>
          <a:xfrm rot="10800000" flipH="1">
            <a:off x="333461" y="4874879"/>
            <a:ext cx="8538689" cy="169677"/>
          </a:xfrm>
          <a:prstGeom prst="homePlate">
            <a:avLst/>
          </a:prstGeom>
          <a:solidFill>
            <a:srgbClr val="58585B">
              <a:alpha val="60000"/>
            </a:srgbClr>
          </a:solidFill>
          <a:ln w="1905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34" tIns="45717" rIns="91434" bIns="45717"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3" name="TextBox 111"/>
          <p:cNvSpPr txBox="1"/>
          <p:nvPr/>
        </p:nvSpPr>
        <p:spPr>
          <a:xfrm>
            <a:off x="-92134" y="4816919"/>
            <a:ext cx="1989478" cy="26545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1997</a:t>
            </a:r>
          </a:p>
        </p:txBody>
      </p:sp>
      <p:sp>
        <p:nvSpPr>
          <p:cNvPr id="404" name="TextBox 112"/>
          <p:cNvSpPr txBox="1"/>
          <p:nvPr/>
        </p:nvSpPr>
        <p:spPr>
          <a:xfrm>
            <a:off x="7928277" y="4816922"/>
            <a:ext cx="1082104" cy="26545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2016-17</a:t>
            </a:r>
          </a:p>
        </p:txBody>
      </p:sp>
      <p:sp>
        <p:nvSpPr>
          <p:cNvPr id="405" name="TextBox 113"/>
          <p:cNvSpPr txBox="1"/>
          <p:nvPr/>
        </p:nvSpPr>
        <p:spPr>
          <a:xfrm>
            <a:off x="4247449" y="4816922"/>
            <a:ext cx="2313308" cy="26545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2012</a:t>
            </a:r>
          </a:p>
        </p:txBody>
      </p:sp>
      <p:sp>
        <p:nvSpPr>
          <p:cNvPr id="406" name="Pentagon 116"/>
          <p:cNvSpPr/>
          <p:nvPr/>
        </p:nvSpPr>
        <p:spPr>
          <a:xfrm rot="5400000" flipH="1">
            <a:off x="2281105" y="3790117"/>
            <a:ext cx="297788" cy="1552192"/>
          </a:xfrm>
          <a:prstGeom prst="homePlate">
            <a:avLst>
              <a:gd name="adj" fmla="val 68889"/>
            </a:avLst>
          </a:prstGeom>
          <a:noFill/>
          <a:ln w="12700" cap="flat" cmpd="sng" algn="ctr">
            <a:gradFill flip="none" rotWithShape="1">
              <a:gsLst>
                <a:gs pos="0">
                  <a:srgbClr val="004BAF">
                    <a:tint val="66000"/>
                    <a:satMod val="160000"/>
                    <a:alpha val="0"/>
                  </a:srgbClr>
                </a:gs>
                <a:gs pos="100000">
                  <a:srgbClr val="58585B"/>
                </a:gs>
              </a:gsLst>
              <a:lin ang="0" scaled="0"/>
              <a:tileRect/>
            </a:gradFill>
            <a:prstDash val="solid"/>
          </a:ln>
          <a:effectLst>
            <a:innerShdw blurRad="114300">
              <a:prstClr val="black">
                <a:alpha val="34000"/>
              </a:prstClr>
            </a:innerShdw>
          </a:effectLst>
        </p:spPr>
        <p:txBody>
          <a:bodyPr lIns="68585" tIns="34295" rIns="68585" bIns="3429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7" name="TextBox 26"/>
          <p:cNvSpPr txBox="1">
            <a:spLocks noChangeArrowheads="1"/>
          </p:cNvSpPr>
          <p:nvPr/>
        </p:nvSpPr>
        <p:spPr bwMode="auto">
          <a:xfrm>
            <a:off x="1680782" y="4592501"/>
            <a:ext cx="1528058" cy="19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8808" tIns="14403" rIns="28808" bIns="14403">
            <a:spAutoFit/>
          </a:bodyPr>
          <a:lstStyle>
            <a:defPPr>
              <a:defRPr lang="en-US"/>
            </a:defPPr>
            <a:lvl1pPr marL="285750" indent="-285750">
              <a:buFont typeface="Wingdings" charset="2"/>
              <a:buChar char="§"/>
              <a:defRPr sz="1400" i="0">
                <a:solidFill>
                  <a:srgbClr val="FFFFFF"/>
                </a:solidFill>
                <a:latin typeface="Arial Narrow"/>
                <a:ea typeface="ＭＳ Ｐゴシック"/>
                <a:cs typeface="Arial Narrow"/>
              </a:defRPr>
            </a:lvl1pPr>
          </a:lstStyle>
          <a:p>
            <a:pPr marL="0" indent="0" algn="ctr">
              <a:buSzPct val="120000"/>
              <a:buFont typeface="Wingdings" charset="2"/>
              <a:buNone/>
            </a:pPr>
            <a:r>
              <a:rPr lang="en-US" sz="1100" b="1" dirty="0">
                <a:solidFill>
                  <a:srgbClr val="676767"/>
                </a:solidFill>
                <a:latin typeface="Arial"/>
                <a:ea typeface=""/>
                <a:cs typeface="Arial" charset="0"/>
              </a:rPr>
              <a:t>Self-Learning - RRM</a:t>
            </a:r>
          </a:p>
        </p:txBody>
      </p:sp>
      <p:sp>
        <p:nvSpPr>
          <p:cNvPr id="408" name="Pentagon 120"/>
          <p:cNvSpPr/>
          <p:nvPr/>
        </p:nvSpPr>
        <p:spPr>
          <a:xfrm rot="5400000" flipH="1">
            <a:off x="7226257" y="3483153"/>
            <a:ext cx="297788" cy="1552192"/>
          </a:xfrm>
          <a:prstGeom prst="homePlate">
            <a:avLst>
              <a:gd name="adj" fmla="val 68889"/>
            </a:avLst>
          </a:prstGeom>
          <a:noFill/>
          <a:ln w="12700" cap="flat" cmpd="sng" algn="ctr">
            <a:gradFill flip="none" rotWithShape="1">
              <a:gsLst>
                <a:gs pos="0">
                  <a:srgbClr val="004BAF">
                    <a:tint val="66000"/>
                    <a:satMod val="160000"/>
                    <a:alpha val="0"/>
                  </a:srgbClr>
                </a:gs>
                <a:gs pos="100000">
                  <a:srgbClr val="58585B"/>
                </a:gs>
              </a:gsLst>
              <a:lin ang="0" scaled="0"/>
              <a:tileRect/>
            </a:gradFill>
            <a:prstDash val="solid"/>
          </a:ln>
          <a:effectLst>
            <a:innerShdw blurRad="114300">
              <a:prstClr val="black">
                <a:alpha val="34000"/>
              </a:prstClr>
            </a:innerShdw>
          </a:effectLst>
        </p:spPr>
        <p:txBody>
          <a:bodyPr lIns="68585" tIns="34295" rIns="68585" bIns="3429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" name="TextBox 26"/>
          <p:cNvSpPr txBox="1">
            <a:spLocks noChangeArrowheads="1"/>
          </p:cNvSpPr>
          <p:nvPr/>
        </p:nvSpPr>
        <p:spPr bwMode="auto">
          <a:xfrm>
            <a:off x="6645253" y="4285537"/>
            <a:ext cx="1528058" cy="19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8808" tIns="14403" rIns="28808" bIns="14403">
            <a:spAutoFit/>
          </a:bodyPr>
          <a:lstStyle>
            <a:defPPr>
              <a:defRPr lang="en-US"/>
            </a:defPPr>
            <a:lvl1pPr marL="285750" indent="-285750">
              <a:buFont typeface="Wingdings" charset="2"/>
              <a:buChar char="§"/>
              <a:defRPr sz="1400" i="0">
                <a:solidFill>
                  <a:srgbClr val="FFFFFF"/>
                </a:solidFill>
                <a:latin typeface="Arial Narrow"/>
                <a:ea typeface="ＭＳ Ｐゴシック"/>
                <a:cs typeface="Arial Narrow"/>
              </a:defRPr>
            </a:lvl1pPr>
          </a:lstStyle>
          <a:p>
            <a:pPr marL="0" indent="0" algn="ctr">
              <a:buSzPct val="120000"/>
              <a:buFont typeface="Wingdings" charset="2"/>
              <a:buNone/>
            </a:pPr>
            <a:r>
              <a:rPr lang="en-US" sz="1100" b="1" dirty="0">
                <a:solidFill>
                  <a:srgbClr val="676767"/>
                </a:solidFill>
                <a:latin typeface="Arial"/>
                <a:ea typeface=""/>
                <a:cs typeface="Arial" charset="0"/>
              </a:rPr>
              <a:t>Self-Optimizing– HDX </a:t>
            </a:r>
          </a:p>
        </p:txBody>
      </p:sp>
      <p:sp>
        <p:nvSpPr>
          <p:cNvPr id="410" name="Pentagon 122"/>
          <p:cNvSpPr/>
          <p:nvPr/>
        </p:nvSpPr>
        <p:spPr>
          <a:xfrm rot="5400000" flipH="1">
            <a:off x="6226075" y="3872143"/>
            <a:ext cx="297788" cy="1552192"/>
          </a:xfrm>
          <a:prstGeom prst="homePlate">
            <a:avLst>
              <a:gd name="adj" fmla="val 68889"/>
            </a:avLst>
          </a:prstGeom>
          <a:noFill/>
          <a:ln w="12700" cap="flat" cmpd="sng" algn="ctr">
            <a:gradFill flip="none" rotWithShape="1">
              <a:gsLst>
                <a:gs pos="0">
                  <a:srgbClr val="004BAF">
                    <a:tint val="66000"/>
                    <a:satMod val="160000"/>
                    <a:alpha val="0"/>
                  </a:srgbClr>
                </a:gs>
                <a:gs pos="100000">
                  <a:srgbClr val="58585B"/>
                </a:gs>
              </a:gsLst>
              <a:lin ang="0" scaled="0"/>
              <a:tileRect/>
            </a:gradFill>
            <a:prstDash val="solid"/>
          </a:ln>
          <a:effectLst>
            <a:innerShdw blurRad="114300">
              <a:prstClr val="black">
                <a:alpha val="34000"/>
              </a:prstClr>
            </a:innerShdw>
          </a:effectLst>
        </p:spPr>
        <p:txBody>
          <a:bodyPr lIns="68585" tIns="34295" rIns="68585" bIns="3429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1" name="TextBox 26"/>
          <p:cNvSpPr txBox="1">
            <a:spLocks noChangeArrowheads="1"/>
          </p:cNvSpPr>
          <p:nvPr/>
        </p:nvSpPr>
        <p:spPr bwMode="auto">
          <a:xfrm>
            <a:off x="5638633" y="4674527"/>
            <a:ext cx="1528058" cy="19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8808" tIns="14403" rIns="28808" bIns="14403">
            <a:spAutoFit/>
          </a:bodyPr>
          <a:lstStyle>
            <a:defPPr>
              <a:defRPr lang="en-US"/>
            </a:defPPr>
            <a:lvl1pPr marL="285750" indent="-285750">
              <a:buFont typeface="Wingdings" charset="2"/>
              <a:buChar char="§"/>
              <a:defRPr sz="1400" i="0">
                <a:solidFill>
                  <a:srgbClr val="FFFFFF"/>
                </a:solidFill>
                <a:latin typeface="Arial Narrow"/>
                <a:ea typeface="ＭＳ Ｐゴシック"/>
                <a:cs typeface="Arial Narrow"/>
              </a:defRPr>
            </a:lvl1pPr>
          </a:lstStyle>
          <a:p>
            <a:pPr marL="0" indent="0" algn="ctr">
              <a:buSzPct val="120000"/>
              <a:buFont typeface="Wingdings" charset="2"/>
              <a:buNone/>
            </a:pPr>
            <a:r>
              <a:rPr lang="en-US" sz="1100" b="1" dirty="0">
                <a:solidFill>
                  <a:srgbClr val="676767"/>
                </a:solidFill>
                <a:latin typeface="Arial"/>
                <a:ea typeface=""/>
                <a:cs typeface="Arial" charset="0"/>
              </a:rPr>
              <a:t>Self-Healing – SSO</a:t>
            </a:r>
          </a:p>
        </p:txBody>
      </p:sp>
      <p:grpSp>
        <p:nvGrpSpPr>
          <p:cNvPr id="412" name="Group 109"/>
          <p:cNvGrpSpPr/>
          <p:nvPr/>
        </p:nvGrpSpPr>
        <p:grpSpPr>
          <a:xfrm>
            <a:off x="7821747" y="1635791"/>
            <a:ext cx="1189081" cy="1956456"/>
            <a:chOff x="7821744" y="1177321"/>
            <a:chExt cx="1189081" cy="1956456"/>
          </a:xfrm>
        </p:grpSpPr>
        <p:grpSp>
          <p:nvGrpSpPr>
            <p:cNvPr id="413" name="Group 119"/>
            <p:cNvGrpSpPr/>
            <p:nvPr/>
          </p:nvGrpSpPr>
          <p:grpSpPr>
            <a:xfrm>
              <a:off x="7821744" y="1177321"/>
              <a:ext cx="1189081" cy="892286"/>
              <a:chOff x="9064504" y="1882113"/>
              <a:chExt cx="1585029" cy="1189715"/>
            </a:xfrm>
          </p:grpSpPr>
          <p:sp>
            <p:nvSpPr>
              <p:cNvPr id="415" name="Oval 125"/>
              <p:cNvSpPr/>
              <p:nvPr/>
            </p:nvSpPr>
            <p:spPr bwMode="auto">
              <a:xfrm flipH="1">
                <a:off x="9610271" y="2563145"/>
                <a:ext cx="504584" cy="504584"/>
              </a:xfrm>
              <a:prstGeom prst="ellipse">
                <a:avLst/>
              </a:prstGeom>
              <a:gradFill rotWithShape="0">
                <a:gsLst>
                  <a:gs pos="0">
                    <a:srgbClr val="5C6A76"/>
                  </a:gs>
                  <a:gs pos="100000">
                    <a:srgbClr val="121517"/>
                  </a:gs>
                </a:gsLst>
                <a:lin ang="5400000" scaled="1"/>
              </a:gradFill>
              <a:ln w="19050" cap="flat">
                <a:gradFill>
                  <a:gsLst>
                    <a:gs pos="0">
                      <a:srgbClr val="0183B7">
                        <a:lumMod val="20000"/>
                        <a:lumOff val="80000"/>
                      </a:srgbClr>
                    </a:gs>
                    <a:gs pos="100000">
                      <a:srgbClr val="0183B7">
                        <a:lumMod val="20000"/>
                        <a:lumOff val="80000"/>
                        <a:alpha val="39000"/>
                      </a:srgbClr>
                    </a:gs>
                  </a:gsLst>
                  <a:lin ang="5400000" scaled="0"/>
                </a:gradFill>
                <a:round/>
                <a:headEnd type="none" w="med" len="med"/>
                <a:tailEnd type="none" w="med" len="med"/>
              </a:ln>
              <a:effectLst>
                <a:outerShdw blurRad="241300" algn="ctr" rotWithShape="0">
                  <a:sysClr val="windowText" lastClr="000000">
                    <a:alpha val="73000"/>
                  </a:sysClr>
                </a:outerShdw>
              </a:effec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6" name="TextBox 126"/>
              <p:cNvSpPr txBox="1"/>
              <p:nvPr/>
            </p:nvSpPr>
            <p:spPr>
              <a:xfrm>
                <a:off x="9064504" y="1882113"/>
                <a:ext cx="1585029" cy="615554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Arial"/>
                    <a:cs typeface="Arial Narrow"/>
                  </a:rPr>
                  <a:t>802.11ac Wave 2 &amp; Multigigabit Ethernet &amp; Hyperlocation</a:t>
                </a:r>
              </a:p>
            </p:txBody>
          </p:sp>
          <p:grpSp>
            <p:nvGrpSpPr>
              <p:cNvPr id="417" name="Group 127"/>
              <p:cNvGrpSpPr/>
              <p:nvPr/>
            </p:nvGrpSpPr>
            <p:grpSpPr>
              <a:xfrm>
                <a:off x="9610856" y="2594398"/>
                <a:ext cx="479907" cy="477430"/>
                <a:chOff x="4436264" y="1865059"/>
                <a:chExt cx="619128" cy="615933"/>
              </a:xfrm>
            </p:grpSpPr>
            <p:sp>
              <p:nvSpPr>
                <p:cNvPr id="418" name="Freeform 24"/>
                <p:cNvSpPr>
                  <a:spLocks noEditPoints="1"/>
                </p:cNvSpPr>
                <p:nvPr/>
              </p:nvSpPr>
              <p:spPr bwMode="auto">
                <a:xfrm>
                  <a:off x="4666561" y="2063431"/>
                  <a:ext cx="188008" cy="185713"/>
                </a:xfrm>
                <a:custGeom>
                  <a:avLst/>
                  <a:gdLst/>
                  <a:ahLst/>
                  <a:cxnLst>
                    <a:cxn ang="0">
                      <a:pos x="1329" y="160"/>
                    </a:cxn>
                    <a:cxn ang="0">
                      <a:pos x="1045" y="28"/>
                    </a:cxn>
                    <a:cxn ang="0">
                      <a:pos x="220" y="282"/>
                    </a:cxn>
                    <a:cxn ang="0">
                      <a:pos x="47" y="592"/>
                    </a:cxn>
                    <a:cxn ang="0">
                      <a:pos x="350" y="1503"/>
                    </a:cxn>
                    <a:cxn ang="0">
                      <a:pos x="600" y="1628"/>
                    </a:cxn>
                    <a:cxn ang="0">
                      <a:pos x="1236" y="1564"/>
                    </a:cxn>
                    <a:cxn ang="0">
                      <a:pos x="1647" y="1034"/>
                    </a:cxn>
                    <a:cxn ang="0">
                      <a:pos x="1514" y="463"/>
                    </a:cxn>
                    <a:cxn ang="0">
                      <a:pos x="1456" y="368"/>
                    </a:cxn>
                    <a:cxn ang="0">
                      <a:pos x="1198" y="647"/>
                    </a:cxn>
                    <a:cxn ang="0">
                      <a:pos x="1422" y="844"/>
                    </a:cxn>
                    <a:cxn ang="0">
                      <a:pos x="881" y="266"/>
                    </a:cxn>
                    <a:cxn ang="0">
                      <a:pos x="759" y="476"/>
                    </a:cxn>
                    <a:cxn ang="0">
                      <a:pos x="489" y="721"/>
                    </a:cxn>
                    <a:cxn ang="0">
                      <a:pos x="572" y="354"/>
                    </a:cxn>
                    <a:cxn ang="0">
                      <a:pos x="865" y="622"/>
                    </a:cxn>
                    <a:cxn ang="0">
                      <a:pos x="940" y="645"/>
                    </a:cxn>
                    <a:cxn ang="0">
                      <a:pos x="857" y="918"/>
                    </a:cxn>
                    <a:cxn ang="0">
                      <a:pos x="1196" y="566"/>
                    </a:cxn>
                    <a:cxn ang="0">
                      <a:pos x="1352" y="417"/>
                    </a:cxn>
                    <a:cxn ang="0">
                      <a:pos x="1342" y="451"/>
                    </a:cxn>
                    <a:cxn ang="0">
                      <a:pos x="1302" y="250"/>
                    </a:cxn>
                    <a:cxn ang="0">
                      <a:pos x="1098" y="127"/>
                    </a:cxn>
                    <a:cxn ang="0">
                      <a:pos x="1110" y="581"/>
                    </a:cxn>
                    <a:cxn ang="0">
                      <a:pos x="1022" y="104"/>
                    </a:cxn>
                    <a:cxn ang="0">
                      <a:pos x="791" y="89"/>
                    </a:cxn>
                    <a:cxn ang="0">
                      <a:pos x="793" y="90"/>
                    </a:cxn>
                    <a:cxn ang="0">
                      <a:pos x="641" y="223"/>
                    </a:cxn>
                    <a:cxn ang="0">
                      <a:pos x="760" y="203"/>
                    </a:cxn>
                    <a:cxn ang="0">
                      <a:pos x="632" y="92"/>
                    </a:cxn>
                    <a:cxn ang="0">
                      <a:pos x="609" y="98"/>
                    </a:cxn>
                    <a:cxn ang="0">
                      <a:pos x="362" y="287"/>
                    </a:cxn>
                    <a:cxn ang="0">
                      <a:pos x="509" y="298"/>
                    </a:cxn>
                    <a:cxn ang="0">
                      <a:pos x="122" y="615"/>
                    </a:cxn>
                    <a:cxn ang="0">
                      <a:pos x="255" y="428"/>
                    </a:cxn>
                    <a:cxn ang="0">
                      <a:pos x="286" y="1340"/>
                    </a:cxn>
                    <a:cxn ang="0">
                      <a:pos x="310" y="1209"/>
                    </a:cxn>
                    <a:cxn ang="0">
                      <a:pos x="217" y="1006"/>
                    </a:cxn>
                    <a:cxn ang="0">
                      <a:pos x="295" y="588"/>
                    </a:cxn>
                    <a:cxn ang="0">
                      <a:pos x="348" y="1061"/>
                    </a:cxn>
                    <a:cxn ang="0">
                      <a:pos x="634" y="1382"/>
                    </a:cxn>
                    <a:cxn ang="0">
                      <a:pos x="436" y="1046"/>
                    </a:cxn>
                    <a:cxn ang="0">
                      <a:pos x="399" y="1176"/>
                    </a:cxn>
                    <a:cxn ang="0">
                      <a:pos x="990" y="1444"/>
                    </a:cxn>
                    <a:cxn ang="0">
                      <a:pos x="1108" y="1024"/>
                    </a:cxn>
                    <a:cxn ang="0">
                      <a:pos x="732" y="1329"/>
                    </a:cxn>
                    <a:cxn ang="0">
                      <a:pos x="1263" y="1407"/>
                    </a:cxn>
                    <a:cxn ang="0">
                      <a:pos x="1394" y="1262"/>
                    </a:cxn>
                    <a:cxn ang="0">
                      <a:pos x="1126" y="1296"/>
                    </a:cxn>
                    <a:cxn ang="0">
                      <a:pos x="1395" y="1260"/>
                    </a:cxn>
                    <a:cxn ang="0">
                      <a:pos x="1417" y="475"/>
                    </a:cxn>
                    <a:cxn ang="0">
                      <a:pos x="1515" y="736"/>
                    </a:cxn>
                    <a:cxn ang="0">
                      <a:pos x="1552" y="1078"/>
                    </a:cxn>
                    <a:cxn ang="0">
                      <a:pos x="1497" y="1170"/>
                    </a:cxn>
                    <a:cxn ang="0">
                      <a:pos x="1561" y="1051"/>
                    </a:cxn>
                  </a:cxnLst>
                  <a:rect l="0" t="0" r="r" b="b"/>
                  <a:pathLst>
                    <a:path w="1678" h="1666">
                      <a:moveTo>
                        <a:pt x="1621" y="547"/>
                      </a:moveTo>
                      <a:cubicBezTo>
                        <a:pt x="1570" y="408"/>
                        <a:pt x="1481" y="283"/>
                        <a:pt x="1364" y="187"/>
                      </a:cubicBezTo>
                      <a:cubicBezTo>
                        <a:pt x="1359" y="184"/>
                        <a:pt x="1355" y="180"/>
                        <a:pt x="1350" y="176"/>
                      </a:cubicBezTo>
                      <a:cubicBezTo>
                        <a:pt x="1343" y="171"/>
                        <a:pt x="1336" y="166"/>
                        <a:pt x="1329" y="160"/>
                      </a:cubicBezTo>
                      <a:cubicBezTo>
                        <a:pt x="1267" y="115"/>
                        <a:pt x="1197" y="78"/>
                        <a:pt x="1121" y="51"/>
                      </a:cubicBezTo>
                      <a:cubicBezTo>
                        <a:pt x="1118" y="50"/>
                        <a:pt x="1115" y="49"/>
                        <a:pt x="1112" y="48"/>
                      </a:cubicBezTo>
                      <a:cubicBezTo>
                        <a:pt x="1102" y="44"/>
                        <a:pt x="1092" y="41"/>
                        <a:pt x="1082" y="38"/>
                      </a:cubicBezTo>
                      <a:cubicBezTo>
                        <a:pt x="1070" y="35"/>
                        <a:pt x="1058" y="31"/>
                        <a:pt x="1045" y="28"/>
                      </a:cubicBezTo>
                      <a:cubicBezTo>
                        <a:pt x="967" y="8"/>
                        <a:pt x="888" y="0"/>
                        <a:pt x="811" y="3"/>
                      </a:cubicBezTo>
                      <a:cubicBezTo>
                        <a:pt x="802" y="3"/>
                        <a:pt x="793" y="4"/>
                        <a:pt x="785" y="4"/>
                      </a:cubicBezTo>
                      <a:cubicBezTo>
                        <a:pt x="628" y="15"/>
                        <a:pt x="478" y="70"/>
                        <a:pt x="353" y="161"/>
                      </a:cubicBezTo>
                      <a:cubicBezTo>
                        <a:pt x="305" y="196"/>
                        <a:pt x="260" y="237"/>
                        <a:pt x="220" y="282"/>
                      </a:cubicBezTo>
                      <a:cubicBezTo>
                        <a:pt x="180" y="327"/>
                        <a:pt x="145" y="377"/>
                        <a:pt x="115" y="431"/>
                      </a:cubicBezTo>
                      <a:cubicBezTo>
                        <a:pt x="93" y="470"/>
                        <a:pt x="74" y="512"/>
                        <a:pt x="59" y="556"/>
                      </a:cubicBezTo>
                      <a:cubicBezTo>
                        <a:pt x="58" y="558"/>
                        <a:pt x="57" y="560"/>
                        <a:pt x="56" y="563"/>
                      </a:cubicBezTo>
                      <a:cubicBezTo>
                        <a:pt x="53" y="572"/>
                        <a:pt x="50" y="582"/>
                        <a:pt x="47" y="592"/>
                      </a:cubicBezTo>
                      <a:cubicBezTo>
                        <a:pt x="2" y="738"/>
                        <a:pt x="0" y="888"/>
                        <a:pt x="34" y="1028"/>
                      </a:cubicBezTo>
                      <a:cubicBezTo>
                        <a:pt x="51" y="1096"/>
                        <a:pt x="76" y="1162"/>
                        <a:pt x="109" y="1224"/>
                      </a:cubicBezTo>
                      <a:cubicBezTo>
                        <a:pt x="151" y="1304"/>
                        <a:pt x="208" y="1378"/>
                        <a:pt x="275" y="1441"/>
                      </a:cubicBezTo>
                      <a:cubicBezTo>
                        <a:pt x="299" y="1463"/>
                        <a:pt x="324" y="1484"/>
                        <a:pt x="350" y="1503"/>
                      </a:cubicBezTo>
                      <a:cubicBezTo>
                        <a:pt x="414" y="1549"/>
                        <a:pt x="485" y="1588"/>
                        <a:pt x="563" y="1615"/>
                      </a:cubicBezTo>
                      <a:cubicBezTo>
                        <a:pt x="566" y="1616"/>
                        <a:pt x="568" y="1617"/>
                        <a:pt x="571" y="1618"/>
                      </a:cubicBezTo>
                      <a:cubicBezTo>
                        <a:pt x="580" y="1621"/>
                        <a:pt x="590" y="1625"/>
                        <a:pt x="599" y="1627"/>
                      </a:cubicBezTo>
                      <a:cubicBezTo>
                        <a:pt x="600" y="1628"/>
                        <a:pt x="600" y="1628"/>
                        <a:pt x="600" y="1628"/>
                      </a:cubicBezTo>
                      <a:cubicBezTo>
                        <a:pt x="613" y="1632"/>
                        <a:pt x="626" y="1635"/>
                        <a:pt x="638" y="1638"/>
                      </a:cubicBezTo>
                      <a:cubicBezTo>
                        <a:pt x="719" y="1659"/>
                        <a:pt x="800" y="1666"/>
                        <a:pt x="879" y="1663"/>
                      </a:cubicBezTo>
                      <a:cubicBezTo>
                        <a:pt x="912" y="1661"/>
                        <a:pt x="944" y="1658"/>
                        <a:pt x="976" y="1653"/>
                      </a:cubicBezTo>
                      <a:cubicBezTo>
                        <a:pt x="1067" y="1638"/>
                        <a:pt x="1155" y="1607"/>
                        <a:pt x="1236" y="1564"/>
                      </a:cubicBezTo>
                      <a:cubicBezTo>
                        <a:pt x="1298" y="1531"/>
                        <a:pt x="1355" y="1489"/>
                        <a:pt x="1407" y="1441"/>
                      </a:cubicBezTo>
                      <a:cubicBezTo>
                        <a:pt x="1504" y="1352"/>
                        <a:pt x="1581" y="1237"/>
                        <a:pt x="1627" y="1103"/>
                      </a:cubicBezTo>
                      <a:cubicBezTo>
                        <a:pt x="1630" y="1094"/>
                        <a:pt x="1633" y="1084"/>
                        <a:pt x="1636" y="1074"/>
                      </a:cubicBezTo>
                      <a:cubicBezTo>
                        <a:pt x="1640" y="1061"/>
                        <a:pt x="1644" y="1047"/>
                        <a:pt x="1647" y="1034"/>
                      </a:cubicBezTo>
                      <a:cubicBezTo>
                        <a:pt x="1659" y="985"/>
                        <a:pt x="1667" y="936"/>
                        <a:pt x="1670" y="887"/>
                      </a:cubicBezTo>
                      <a:cubicBezTo>
                        <a:pt x="1678" y="770"/>
                        <a:pt x="1660" y="654"/>
                        <a:pt x="1621" y="547"/>
                      </a:cubicBezTo>
                      <a:close/>
                      <a:moveTo>
                        <a:pt x="1456" y="368"/>
                      </a:moveTo>
                      <a:cubicBezTo>
                        <a:pt x="1480" y="399"/>
                        <a:pt x="1499" y="431"/>
                        <a:pt x="1514" y="463"/>
                      </a:cubicBezTo>
                      <a:cubicBezTo>
                        <a:pt x="1496" y="443"/>
                        <a:pt x="1478" y="423"/>
                        <a:pt x="1459" y="405"/>
                      </a:cubicBezTo>
                      <a:cubicBezTo>
                        <a:pt x="1451" y="393"/>
                        <a:pt x="1442" y="381"/>
                        <a:pt x="1433" y="370"/>
                      </a:cubicBezTo>
                      <a:cubicBezTo>
                        <a:pt x="1432" y="358"/>
                        <a:pt x="1430" y="346"/>
                        <a:pt x="1428" y="334"/>
                      </a:cubicBezTo>
                      <a:cubicBezTo>
                        <a:pt x="1438" y="345"/>
                        <a:pt x="1448" y="356"/>
                        <a:pt x="1456" y="368"/>
                      </a:cubicBezTo>
                      <a:close/>
                      <a:moveTo>
                        <a:pt x="1422" y="844"/>
                      </a:moveTo>
                      <a:cubicBezTo>
                        <a:pt x="1381" y="876"/>
                        <a:pt x="1330" y="901"/>
                        <a:pt x="1271" y="919"/>
                      </a:cubicBezTo>
                      <a:cubicBezTo>
                        <a:pt x="1248" y="926"/>
                        <a:pt x="1223" y="931"/>
                        <a:pt x="1198" y="936"/>
                      </a:cubicBezTo>
                      <a:cubicBezTo>
                        <a:pt x="1207" y="836"/>
                        <a:pt x="1207" y="739"/>
                        <a:pt x="1198" y="647"/>
                      </a:cubicBezTo>
                      <a:cubicBezTo>
                        <a:pt x="1205" y="646"/>
                        <a:pt x="1212" y="644"/>
                        <a:pt x="1218" y="642"/>
                      </a:cubicBezTo>
                      <a:cubicBezTo>
                        <a:pt x="1261" y="629"/>
                        <a:pt x="1300" y="610"/>
                        <a:pt x="1333" y="584"/>
                      </a:cubicBezTo>
                      <a:cubicBezTo>
                        <a:pt x="1343" y="601"/>
                        <a:pt x="1351" y="619"/>
                        <a:pt x="1359" y="637"/>
                      </a:cubicBezTo>
                      <a:cubicBezTo>
                        <a:pt x="1389" y="702"/>
                        <a:pt x="1410" y="772"/>
                        <a:pt x="1422" y="844"/>
                      </a:cubicBezTo>
                      <a:close/>
                      <a:moveTo>
                        <a:pt x="702" y="422"/>
                      </a:moveTo>
                      <a:cubicBezTo>
                        <a:pt x="697" y="416"/>
                        <a:pt x="692" y="410"/>
                        <a:pt x="688" y="405"/>
                      </a:cubicBezTo>
                      <a:cubicBezTo>
                        <a:pt x="667" y="377"/>
                        <a:pt x="652" y="348"/>
                        <a:pt x="644" y="320"/>
                      </a:cubicBezTo>
                      <a:cubicBezTo>
                        <a:pt x="720" y="289"/>
                        <a:pt x="800" y="271"/>
                        <a:pt x="881" y="266"/>
                      </a:cubicBezTo>
                      <a:cubicBezTo>
                        <a:pt x="819" y="308"/>
                        <a:pt x="759" y="360"/>
                        <a:pt x="702" y="422"/>
                      </a:cubicBezTo>
                      <a:close/>
                      <a:moveTo>
                        <a:pt x="960" y="310"/>
                      </a:moveTo>
                      <a:cubicBezTo>
                        <a:pt x="888" y="547"/>
                        <a:pt x="888" y="547"/>
                        <a:pt x="888" y="547"/>
                      </a:cubicBezTo>
                      <a:cubicBezTo>
                        <a:pt x="839" y="528"/>
                        <a:pt x="796" y="504"/>
                        <a:pt x="759" y="476"/>
                      </a:cubicBezTo>
                      <a:cubicBezTo>
                        <a:pt x="784" y="449"/>
                        <a:pt x="809" y="425"/>
                        <a:pt x="834" y="403"/>
                      </a:cubicBezTo>
                      <a:cubicBezTo>
                        <a:pt x="875" y="366"/>
                        <a:pt x="917" y="335"/>
                        <a:pt x="960" y="310"/>
                      </a:cubicBezTo>
                      <a:close/>
                      <a:moveTo>
                        <a:pt x="650" y="481"/>
                      </a:moveTo>
                      <a:cubicBezTo>
                        <a:pt x="591" y="552"/>
                        <a:pt x="538" y="633"/>
                        <a:pt x="489" y="721"/>
                      </a:cubicBezTo>
                      <a:cubicBezTo>
                        <a:pt x="465" y="698"/>
                        <a:pt x="443" y="674"/>
                        <a:pt x="424" y="649"/>
                      </a:cubicBezTo>
                      <a:cubicBezTo>
                        <a:pt x="392" y="607"/>
                        <a:pt x="368" y="564"/>
                        <a:pt x="353" y="520"/>
                      </a:cubicBezTo>
                      <a:cubicBezTo>
                        <a:pt x="411" y="459"/>
                        <a:pt x="477" y="407"/>
                        <a:pt x="548" y="366"/>
                      </a:cubicBezTo>
                      <a:cubicBezTo>
                        <a:pt x="556" y="362"/>
                        <a:pt x="564" y="358"/>
                        <a:pt x="572" y="354"/>
                      </a:cubicBezTo>
                      <a:cubicBezTo>
                        <a:pt x="583" y="388"/>
                        <a:pt x="602" y="422"/>
                        <a:pt x="625" y="453"/>
                      </a:cubicBezTo>
                      <a:cubicBezTo>
                        <a:pt x="633" y="463"/>
                        <a:pt x="641" y="472"/>
                        <a:pt x="650" y="481"/>
                      </a:cubicBezTo>
                      <a:close/>
                      <a:moveTo>
                        <a:pt x="708" y="535"/>
                      </a:moveTo>
                      <a:cubicBezTo>
                        <a:pt x="752" y="570"/>
                        <a:pt x="805" y="600"/>
                        <a:pt x="865" y="622"/>
                      </a:cubicBezTo>
                      <a:cubicBezTo>
                        <a:pt x="782" y="895"/>
                        <a:pt x="782" y="895"/>
                        <a:pt x="782" y="895"/>
                      </a:cubicBezTo>
                      <a:cubicBezTo>
                        <a:pt x="694" y="865"/>
                        <a:pt x="616" y="822"/>
                        <a:pt x="551" y="773"/>
                      </a:cubicBezTo>
                      <a:cubicBezTo>
                        <a:pt x="598" y="685"/>
                        <a:pt x="651" y="605"/>
                        <a:pt x="708" y="535"/>
                      </a:cubicBezTo>
                      <a:close/>
                      <a:moveTo>
                        <a:pt x="940" y="645"/>
                      </a:moveTo>
                      <a:cubicBezTo>
                        <a:pt x="1002" y="660"/>
                        <a:pt x="1063" y="664"/>
                        <a:pt x="1120" y="660"/>
                      </a:cubicBezTo>
                      <a:cubicBezTo>
                        <a:pt x="1121" y="668"/>
                        <a:pt x="1122" y="675"/>
                        <a:pt x="1122" y="683"/>
                      </a:cubicBezTo>
                      <a:cubicBezTo>
                        <a:pt x="1129" y="766"/>
                        <a:pt x="1127" y="854"/>
                        <a:pt x="1118" y="945"/>
                      </a:cubicBezTo>
                      <a:cubicBezTo>
                        <a:pt x="1036" y="950"/>
                        <a:pt x="947" y="941"/>
                        <a:pt x="857" y="918"/>
                      </a:cubicBezTo>
                      <a:lnTo>
                        <a:pt x="940" y="645"/>
                      </a:lnTo>
                      <a:close/>
                      <a:moveTo>
                        <a:pt x="1126" y="341"/>
                      </a:moveTo>
                      <a:cubicBezTo>
                        <a:pt x="1190" y="390"/>
                        <a:pt x="1246" y="449"/>
                        <a:pt x="1292" y="516"/>
                      </a:cubicBezTo>
                      <a:cubicBezTo>
                        <a:pt x="1267" y="538"/>
                        <a:pt x="1234" y="555"/>
                        <a:pt x="1196" y="566"/>
                      </a:cubicBezTo>
                      <a:cubicBezTo>
                        <a:pt x="1193" y="567"/>
                        <a:pt x="1191" y="568"/>
                        <a:pt x="1188" y="568"/>
                      </a:cubicBezTo>
                      <a:cubicBezTo>
                        <a:pt x="1184" y="544"/>
                        <a:pt x="1179" y="519"/>
                        <a:pt x="1174" y="495"/>
                      </a:cubicBezTo>
                      <a:cubicBezTo>
                        <a:pt x="1162" y="441"/>
                        <a:pt x="1145" y="389"/>
                        <a:pt x="1126" y="341"/>
                      </a:cubicBezTo>
                      <a:close/>
                      <a:moveTo>
                        <a:pt x="1352" y="417"/>
                      </a:moveTo>
                      <a:cubicBezTo>
                        <a:pt x="1351" y="423"/>
                        <a:pt x="1350" y="429"/>
                        <a:pt x="1348" y="434"/>
                      </a:cubicBezTo>
                      <a:cubicBezTo>
                        <a:pt x="1348" y="435"/>
                        <a:pt x="1347" y="437"/>
                        <a:pt x="1347" y="438"/>
                      </a:cubicBezTo>
                      <a:cubicBezTo>
                        <a:pt x="1347" y="439"/>
                        <a:pt x="1346" y="441"/>
                        <a:pt x="1345" y="442"/>
                      </a:cubicBezTo>
                      <a:cubicBezTo>
                        <a:pt x="1344" y="445"/>
                        <a:pt x="1343" y="448"/>
                        <a:pt x="1342" y="451"/>
                      </a:cubicBezTo>
                      <a:cubicBezTo>
                        <a:pt x="1318" y="417"/>
                        <a:pt x="1291" y="385"/>
                        <a:pt x="1262" y="356"/>
                      </a:cubicBezTo>
                      <a:cubicBezTo>
                        <a:pt x="1294" y="374"/>
                        <a:pt x="1324" y="394"/>
                        <a:pt x="1352" y="417"/>
                      </a:cubicBezTo>
                      <a:close/>
                      <a:moveTo>
                        <a:pt x="1297" y="243"/>
                      </a:moveTo>
                      <a:cubicBezTo>
                        <a:pt x="1299" y="245"/>
                        <a:pt x="1301" y="247"/>
                        <a:pt x="1302" y="250"/>
                      </a:cubicBezTo>
                      <a:cubicBezTo>
                        <a:pt x="1317" y="269"/>
                        <a:pt x="1329" y="289"/>
                        <a:pt x="1338" y="309"/>
                      </a:cubicBezTo>
                      <a:cubicBezTo>
                        <a:pt x="1291" y="279"/>
                        <a:pt x="1240" y="254"/>
                        <a:pt x="1186" y="234"/>
                      </a:cubicBezTo>
                      <a:cubicBezTo>
                        <a:pt x="1224" y="232"/>
                        <a:pt x="1261" y="235"/>
                        <a:pt x="1297" y="243"/>
                      </a:cubicBezTo>
                      <a:close/>
                      <a:moveTo>
                        <a:pt x="1098" y="127"/>
                      </a:moveTo>
                      <a:cubicBezTo>
                        <a:pt x="1122" y="136"/>
                        <a:pt x="1146" y="146"/>
                        <a:pt x="1169" y="157"/>
                      </a:cubicBezTo>
                      <a:cubicBezTo>
                        <a:pt x="1141" y="159"/>
                        <a:pt x="1112" y="164"/>
                        <a:pt x="1084" y="172"/>
                      </a:cubicBezTo>
                      <a:lnTo>
                        <a:pt x="1098" y="127"/>
                      </a:lnTo>
                      <a:close/>
                      <a:moveTo>
                        <a:pt x="1110" y="581"/>
                      </a:moveTo>
                      <a:cubicBezTo>
                        <a:pt x="1064" y="585"/>
                        <a:pt x="1014" y="581"/>
                        <a:pt x="963" y="570"/>
                      </a:cubicBezTo>
                      <a:cubicBezTo>
                        <a:pt x="1035" y="332"/>
                        <a:pt x="1035" y="332"/>
                        <a:pt x="1035" y="332"/>
                      </a:cubicBezTo>
                      <a:cubicBezTo>
                        <a:pt x="1070" y="404"/>
                        <a:pt x="1095" y="488"/>
                        <a:pt x="1110" y="581"/>
                      </a:cubicBezTo>
                      <a:close/>
                      <a:moveTo>
                        <a:pt x="1022" y="104"/>
                      </a:moveTo>
                      <a:cubicBezTo>
                        <a:pt x="1009" y="148"/>
                        <a:pt x="1009" y="148"/>
                        <a:pt x="1009" y="148"/>
                      </a:cubicBezTo>
                      <a:cubicBezTo>
                        <a:pt x="990" y="127"/>
                        <a:pt x="969" y="107"/>
                        <a:pt x="947" y="89"/>
                      </a:cubicBezTo>
                      <a:cubicBezTo>
                        <a:pt x="972" y="93"/>
                        <a:pt x="997" y="97"/>
                        <a:pt x="1022" y="104"/>
                      </a:cubicBezTo>
                      <a:close/>
                      <a:moveTo>
                        <a:pt x="791" y="89"/>
                      </a:moveTo>
                      <a:cubicBezTo>
                        <a:pt x="792" y="90"/>
                        <a:pt x="792" y="90"/>
                        <a:pt x="793" y="90"/>
                      </a:cubicBezTo>
                      <a:cubicBezTo>
                        <a:pt x="793" y="89"/>
                        <a:pt x="793" y="89"/>
                        <a:pt x="793" y="89"/>
                      </a:cubicBezTo>
                      <a:cubicBezTo>
                        <a:pt x="793" y="89"/>
                        <a:pt x="793" y="89"/>
                        <a:pt x="793" y="89"/>
                      </a:cubicBezTo>
                      <a:cubicBezTo>
                        <a:pt x="793" y="90"/>
                        <a:pt x="793" y="90"/>
                        <a:pt x="793" y="90"/>
                      </a:cubicBezTo>
                      <a:cubicBezTo>
                        <a:pt x="827" y="103"/>
                        <a:pt x="860" y="121"/>
                        <a:pt x="889" y="144"/>
                      </a:cubicBezTo>
                      <a:cubicBezTo>
                        <a:pt x="833" y="130"/>
                        <a:pt x="776" y="123"/>
                        <a:pt x="720" y="122"/>
                      </a:cubicBezTo>
                      <a:cubicBezTo>
                        <a:pt x="741" y="109"/>
                        <a:pt x="764" y="98"/>
                        <a:pt x="791" y="89"/>
                      </a:cubicBezTo>
                      <a:close/>
                      <a:moveTo>
                        <a:pt x="641" y="223"/>
                      </a:moveTo>
                      <a:cubicBezTo>
                        <a:pt x="642" y="222"/>
                        <a:pt x="642" y="221"/>
                        <a:pt x="642" y="220"/>
                      </a:cubicBezTo>
                      <a:cubicBezTo>
                        <a:pt x="643" y="218"/>
                        <a:pt x="644" y="215"/>
                        <a:pt x="645" y="212"/>
                      </a:cubicBezTo>
                      <a:cubicBezTo>
                        <a:pt x="646" y="209"/>
                        <a:pt x="647" y="206"/>
                        <a:pt x="648" y="203"/>
                      </a:cubicBezTo>
                      <a:cubicBezTo>
                        <a:pt x="685" y="200"/>
                        <a:pt x="722" y="200"/>
                        <a:pt x="760" y="203"/>
                      </a:cubicBezTo>
                      <a:cubicBezTo>
                        <a:pt x="718" y="211"/>
                        <a:pt x="678" y="223"/>
                        <a:pt x="638" y="238"/>
                      </a:cubicBezTo>
                      <a:cubicBezTo>
                        <a:pt x="639" y="233"/>
                        <a:pt x="640" y="228"/>
                        <a:pt x="641" y="223"/>
                      </a:cubicBezTo>
                      <a:close/>
                      <a:moveTo>
                        <a:pt x="609" y="98"/>
                      </a:moveTo>
                      <a:cubicBezTo>
                        <a:pt x="616" y="96"/>
                        <a:pt x="624" y="94"/>
                        <a:pt x="632" y="92"/>
                      </a:cubicBezTo>
                      <a:cubicBezTo>
                        <a:pt x="623" y="100"/>
                        <a:pt x="615" y="109"/>
                        <a:pt x="608" y="119"/>
                      </a:cubicBezTo>
                      <a:cubicBezTo>
                        <a:pt x="593" y="124"/>
                        <a:pt x="578" y="129"/>
                        <a:pt x="564" y="135"/>
                      </a:cubicBezTo>
                      <a:cubicBezTo>
                        <a:pt x="538" y="140"/>
                        <a:pt x="512" y="146"/>
                        <a:pt x="487" y="153"/>
                      </a:cubicBezTo>
                      <a:cubicBezTo>
                        <a:pt x="522" y="130"/>
                        <a:pt x="563" y="112"/>
                        <a:pt x="609" y="98"/>
                      </a:cubicBezTo>
                      <a:close/>
                      <a:moveTo>
                        <a:pt x="335" y="377"/>
                      </a:moveTo>
                      <a:cubicBezTo>
                        <a:pt x="337" y="361"/>
                        <a:pt x="341" y="344"/>
                        <a:pt x="345" y="328"/>
                      </a:cubicBezTo>
                      <a:cubicBezTo>
                        <a:pt x="347" y="323"/>
                        <a:pt x="348" y="319"/>
                        <a:pt x="350" y="314"/>
                      </a:cubicBezTo>
                      <a:cubicBezTo>
                        <a:pt x="353" y="305"/>
                        <a:pt x="357" y="296"/>
                        <a:pt x="362" y="287"/>
                      </a:cubicBezTo>
                      <a:cubicBezTo>
                        <a:pt x="425" y="254"/>
                        <a:pt x="493" y="230"/>
                        <a:pt x="562" y="216"/>
                      </a:cubicBezTo>
                      <a:cubicBezTo>
                        <a:pt x="561" y="220"/>
                        <a:pt x="560" y="225"/>
                        <a:pt x="559" y="230"/>
                      </a:cubicBezTo>
                      <a:cubicBezTo>
                        <a:pt x="557" y="244"/>
                        <a:pt x="556" y="258"/>
                        <a:pt x="557" y="273"/>
                      </a:cubicBezTo>
                      <a:cubicBezTo>
                        <a:pt x="541" y="281"/>
                        <a:pt x="525" y="289"/>
                        <a:pt x="509" y="298"/>
                      </a:cubicBezTo>
                      <a:cubicBezTo>
                        <a:pt x="447" y="333"/>
                        <a:pt x="388" y="377"/>
                        <a:pt x="334" y="428"/>
                      </a:cubicBezTo>
                      <a:cubicBezTo>
                        <a:pt x="333" y="411"/>
                        <a:pt x="333" y="394"/>
                        <a:pt x="335" y="377"/>
                      </a:cubicBezTo>
                      <a:close/>
                      <a:moveTo>
                        <a:pt x="122" y="615"/>
                      </a:moveTo>
                      <a:cubicBezTo>
                        <a:pt x="122" y="615"/>
                        <a:pt x="122" y="615"/>
                        <a:pt x="122" y="615"/>
                      </a:cubicBezTo>
                      <a:cubicBezTo>
                        <a:pt x="122" y="615"/>
                        <a:pt x="123" y="614"/>
                        <a:pt x="123" y="614"/>
                      </a:cubicBezTo>
                      <a:cubicBezTo>
                        <a:pt x="125" y="605"/>
                        <a:pt x="128" y="597"/>
                        <a:pt x="131" y="588"/>
                      </a:cubicBezTo>
                      <a:cubicBezTo>
                        <a:pt x="160" y="502"/>
                        <a:pt x="204" y="425"/>
                        <a:pt x="258" y="359"/>
                      </a:cubicBezTo>
                      <a:cubicBezTo>
                        <a:pt x="255" y="382"/>
                        <a:pt x="254" y="405"/>
                        <a:pt x="255" y="428"/>
                      </a:cubicBezTo>
                      <a:cubicBezTo>
                        <a:pt x="256" y="452"/>
                        <a:pt x="260" y="476"/>
                        <a:pt x="265" y="500"/>
                      </a:cubicBezTo>
                      <a:cubicBezTo>
                        <a:pt x="202" y="573"/>
                        <a:pt x="150" y="658"/>
                        <a:pt x="109" y="751"/>
                      </a:cubicBezTo>
                      <a:cubicBezTo>
                        <a:pt x="105" y="705"/>
                        <a:pt x="109" y="659"/>
                        <a:pt x="122" y="615"/>
                      </a:cubicBezTo>
                      <a:close/>
                      <a:moveTo>
                        <a:pt x="286" y="1340"/>
                      </a:moveTo>
                      <a:cubicBezTo>
                        <a:pt x="204" y="1250"/>
                        <a:pt x="145" y="1141"/>
                        <a:pt x="114" y="1023"/>
                      </a:cubicBezTo>
                      <a:cubicBezTo>
                        <a:pt x="115" y="1015"/>
                        <a:pt x="116" y="1008"/>
                        <a:pt x="118" y="1001"/>
                      </a:cubicBezTo>
                      <a:cubicBezTo>
                        <a:pt x="129" y="1019"/>
                        <a:pt x="141" y="1036"/>
                        <a:pt x="155" y="1054"/>
                      </a:cubicBezTo>
                      <a:cubicBezTo>
                        <a:pt x="197" y="1109"/>
                        <a:pt x="250" y="1162"/>
                        <a:pt x="310" y="1209"/>
                      </a:cubicBezTo>
                      <a:cubicBezTo>
                        <a:pt x="300" y="1253"/>
                        <a:pt x="293" y="1297"/>
                        <a:pt x="286" y="1340"/>
                      </a:cubicBezTo>
                      <a:close/>
                      <a:moveTo>
                        <a:pt x="348" y="1061"/>
                      </a:moveTo>
                      <a:cubicBezTo>
                        <a:pt x="342" y="1082"/>
                        <a:pt x="336" y="1103"/>
                        <a:pt x="331" y="1124"/>
                      </a:cubicBezTo>
                      <a:cubicBezTo>
                        <a:pt x="287" y="1087"/>
                        <a:pt x="249" y="1047"/>
                        <a:pt x="217" y="1006"/>
                      </a:cubicBezTo>
                      <a:cubicBezTo>
                        <a:pt x="187" y="966"/>
                        <a:pt x="163" y="925"/>
                        <a:pt x="145" y="884"/>
                      </a:cubicBezTo>
                      <a:cubicBezTo>
                        <a:pt x="145" y="883"/>
                        <a:pt x="145" y="882"/>
                        <a:pt x="146" y="881"/>
                      </a:cubicBezTo>
                      <a:cubicBezTo>
                        <a:pt x="149" y="871"/>
                        <a:pt x="152" y="861"/>
                        <a:pt x="155" y="851"/>
                      </a:cubicBezTo>
                      <a:cubicBezTo>
                        <a:pt x="189" y="753"/>
                        <a:pt x="237" y="665"/>
                        <a:pt x="295" y="588"/>
                      </a:cubicBezTo>
                      <a:cubicBezTo>
                        <a:pt x="312" y="626"/>
                        <a:pt x="335" y="662"/>
                        <a:pt x="361" y="697"/>
                      </a:cubicBezTo>
                      <a:cubicBezTo>
                        <a:pt x="387" y="731"/>
                        <a:pt x="418" y="764"/>
                        <a:pt x="452" y="794"/>
                      </a:cubicBezTo>
                      <a:cubicBezTo>
                        <a:pt x="418" y="866"/>
                        <a:pt x="387" y="942"/>
                        <a:pt x="361" y="1022"/>
                      </a:cubicBezTo>
                      <a:cubicBezTo>
                        <a:pt x="357" y="1035"/>
                        <a:pt x="352" y="1048"/>
                        <a:pt x="348" y="1061"/>
                      </a:cubicBezTo>
                      <a:close/>
                      <a:moveTo>
                        <a:pt x="586" y="1540"/>
                      </a:moveTo>
                      <a:cubicBezTo>
                        <a:pt x="500" y="1509"/>
                        <a:pt x="423" y="1464"/>
                        <a:pt x="357" y="1408"/>
                      </a:cubicBezTo>
                      <a:cubicBezTo>
                        <a:pt x="363" y="1359"/>
                        <a:pt x="370" y="1309"/>
                        <a:pt x="380" y="1259"/>
                      </a:cubicBezTo>
                      <a:cubicBezTo>
                        <a:pt x="456" y="1308"/>
                        <a:pt x="541" y="1350"/>
                        <a:pt x="634" y="1382"/>
                      </a:cubicBezTo>
                      <a:lnTo>
                        <a:pt x="586" y="1540"/>
                      </a:lnTo>
                      <a:close/>
                      <a:moveTo>
                        <a:pt x="399" y="1176"/>
                      </a:moveTo>
                      <a:cubicBezTo>
                        <a:pt x="406" y="1146"/>
                        <a:pt x="414" y="1115"/>
                        <a:pt x="424" y="1084"/>
                      </a:cubicBezTo>
                      <a:cubicBezTo>
                        <a:pt x="428" y="1072"/>
                        <a:pt x="432" y="1059"/>
                        <a:pt x="436" y="1046"/>
                      </a:cubicBezTo>
                      <a:cubicBezTo>
                        <a:pt x="459" y="976"/>
                        <a:pt x="486" y="908"/>
                        <a:pt x="515" y="845"/>
                      </a:cubicBezTo>
                      <a:cubicBezTo>
                        <a:pt x="586" y="896"/>
                        <a:pt x="668" y="939"/>
                        <a:pt x="759" y="971"/>
                      </a:cubicBezTo>
                      <a:cubicBezTo>
                        <a:pt x="657" y="1306"/>
                        <a:pt x="657" y="1306"/>
                        <a:pt x="657" y="1306"/>
                      </a:cubicBezTo>
                      <a:cubicBezTo>
                        <a:pt x="560" y="1273"/>
                        <a:pt x="473" y="1228"/>
                        <a:pt x="399" y="1176"/>
                      </a:cubicBezTo>
                      <a:close/>
                      <a:moveTo>
                        <a:pt x="926" y="1580"/>
                      </a:moveTo>
                      <a:cubicBezTo>
                        <a:pt x="839" y="1590"/>
                        <a:pt x="750" y="1585"/>
                        <a:pt x="661" y="1563"/>
                      </a:cubicBezTo>
                      <a:cubicBezTo>
                        <a:pt x="710" y="1405"/>
                        <a:pt x="710" y="1405"/>
                        <a:pt x="710" y="1405"/>
                      </a:cubicBezTo>
                      <a:cubicBezTo>
                        <a:pt x="805" y="1430"/>
                        <a:pt x="899" y="1443"/>
                        <a:pt x="990" y="1444"/>
                      </a:cubicBezTo>
                      <a:cubicBezTo>
                        <a:pt x="970" y="1491"/>
                        <a:pt x="949" y="1537"/>
                        <a:pt x="926" y="1580"/>
                      </a:cubicBezTo>
                      <a:close/>
                      <a:moveTo>
                        <a:pt x="732" y="1329"/>
                      </a:moveTo>
                      <a:cubicBezTo>
                        <a:pt x="834" y="994"/>
                        <a:pt x="834" y="994"/>
                        <a:pt x="834" y="994"/>
                      </a:cubicBezTo>
                      <a:cubicBezTo>
                        <a:pt x="928" y="1018"/>
                        <a:pt x="1020" y="1028"/>
                        <a:pt x="1108" y="1024"/>
                      </a:cubicBezTo>
                      <a:cubicBezTo>
                        <a:pt x="1095" y="1106"/>
                        <a:pt x="1076" y="1189"/>
                        <a:pt x="1051" y="1273"/>
                      </a:cubicBezTo>
                      <a:cubicBezTo>
                        <a:pt x="1047" y="1286"/>
                        <a:pt x="1043" y="1299"/>
                        <a:pt x="1039" y="1311"/>
                      </a:cubicBezTo>
                      <a:cubicBezTo>
                        <a:pt x="1033" y="1329"/>
                        <a:pt x="1027" y="1347"/>
                        <a:pt x="1020" y="1365"/>
                      </a:cubicBezTo>
                      <a:cubicBezTo>
                        <a:pt x="929" y="1367"/>
                        <a:pt x="831" y="1355"/>
                        <a:pt x="732" y="1329"/>
                      </a:cubicBezTo>
                      <a:close/>
                      <a:moveTo>
                        <a:pt x="1343" y="1393"/>
                      </a:moveTo>
                      <a:cubicBezTo>
                        <a:pt x="1251" y="1475"/>
                        <a:pt x="1141" y="1533"/>
                        <a:pt x="1023" y="1562"/>
                      </a:cubicBezTo>
                      <a:cubicBezTo>
                        <a:pt x="1042" y="1523"/>
                        <a:pt x="1060" y="1483"/>
                        <a:pt x="1076" y="1441"/>
                      </a:cubicBezTo>
                      <a:cubicBezTo>
                        <a:pt x="1142" y="1436"/>
                        <a:pt x="1204" y="1425"/>
                        <a:pt x="1263" y="1407"/>
                      </a:cubicBezTo>
                      <a:cubicBezTo>
                        <a:pt x="1294" y="1398"/>
                        <a:pt x="1323" y="1387"/>
                        <a:pt x="1351" y="1374"/>
                      </a:cubicBezTo>
                      <a:cubicBezTo>
                        <a:pt x="1348" y="1381"/>
                        <a:pt x="1346" y="1387"/>
                        <a:pt x="1343" y="1393"/>
                      </a:cubicBezTo>
                      <a:close/>
                      <a:moveTo>
                        <a:pt x="1395" y="1260"/>
                      </a:moveTo>
                      <a:cubicBezTo>
                        <a:pt x="1394" y="1260"/>
                        <a:pt x="1394" y="1261"/>
                        <a:pt x="1394" y="1262"/>
                      </a:cubicBezTo>
                      <a:cubicBezTo>
                        <a:pt x="1349" y="1291"/>
                        <a:pt x="1298" y="1314"/>
                        <a:pt x="1240" y="1331"/>
                      </a:cubicBezTo>
                      <a:cubicBezTo>
                        <a:pt x="1198" y="1344"/>
                        <a:pt x="1153" y="1353"/>
                        <a:pt x="1106" y="1359"/>
                      </a:cubicBezTo>
                      <a:cubicBezTo>
                        <a:pt x="1109" y="1351"/>
                        <a:pt x="1111" y="1344"/>
                        <a:pt x="1114" y="1336"/>
                      </a:cubicBezTo>
                      <a:cubicBezTo>
                        <a:pt x="1118" y="1323"/>
                        <a:pt x="1122" y="1310"/>
                        <a:pt x="1126" y="1296"/>
                      </a:cubicBezTo>
                      <a:cubicBezTo>
                        <a:pt x="1155" y="1202"/>
                        <a:pt x="1175" y="1109"/>
                        <a:pt x="1188" y="1017"/>
                      </a:cubicBezTo>
                      <a:cubicBezTo>
                        <a:pt x="1225" y="1012"/>
                        <a:pt x="1260" y="1004"/>
                        <a:pt x="1294" y="994"/>
                      </a:cubicBezTo>
                      <a:cubicBezTo>
                        <a:pt x="1344" y="979"/>
                        <a:pt x="1391" y="959"/>
                        <a:pt x="1433" y="933"/>
                      </a:cubicBezTo>
                      <a:cubicBezTo>
                        <a:pt x="1440" y="1039"/>
                        <a:pt x="1428" y="1150"/>
                        <a:pt x="1395" y="1260"/>
                      </a:cubicBezTo>
                      <a:close/>
                      <a:moveTo>
                        <a:pt x="1431" y="604"/>
                      </a:moveTo>
                      <a:cubicBezTo>
                        <a:pt x="1419" y="577"/>
                        <a:pt x="1405" y="551"/>
                        <a:pt x="1390" y="525"/>
                      </a:cubicBezTo>
                      <a:cubicBezTo>
                        <a:pt x="1398" y="514"/>
                        <a:pt x="1405" y="502"/>
                        <a:pt x="1411" y="489"/>
                      </a:cubicBezTo>
                      <a:cubicBezTo>
                        <a:pt x="1414" y="484"/>
                        <a:pt x="1416" y="480"/>
                        <a:pt x="1417" y="475"/>
                      </a:cubicBezTo>
                      <a:cubicBezTo>
                        <a:pt x="1467" y="525"/>
                        <a:pt x="1510" y="582"/>
                        <a:pt x="1544" y="645"/>
                      </a:cubicBezTo>
                      <a:cubicBezTo>
                        <a:pt x="1542" y="660"/>
                        <a:pt x="1539" y="674"/>
                        <a:pt x="1535" y="689"/>
                      </a:cubicBezTo>
                      <a:cubicBezTo>
                        <a:pt x="1533" y="694"/>
                        <a:pt x="1532" y="698"/>
                        <a:pt x="1530" y="703"/>
                      </a:cubicBezTo>
                      <a:cubicBezTo>
                        <a:pt x="1526" y="714"/>
                        <a:pt x="1521" y="725"/>
                        <a:pt x="1515" y="736"/>
                      </a:cubicBezTo>
                      <a:cubicBezTo>
                        <a:pt x="1508" y="751"/>
                        <a:pt x="1499" y="764"/>
                        <a:pt x="1489" y="777"/>
                      </a:cubicBezTo>
                      <a:cubicBezTo>
                        <a:pt x="1476" y="717"/>
                        <a:pt x="1456" y="659"/>
                        <a:pt x="1431" y="604"/>
                      </a:cubicBezTo>
                      <a:close/>
                      <a:moveTo>
                        <a:pt x="1561" y="1051"/>
                      </a:moveTo>
                      <a:cubicBezTo>
                        <a:pt x="1558" y="1060"/>
                        <a:pt x="1555" y="1069"/>
                        <a:pt x="1552" y="1078"/>
                      </a:cubicBezTo>
                      <a:cubicBezTo>
                        <a:pt x="1555" y="1069"/>
                        <a:pt x="1558" y="1061"/>
                        <a:pt x="1560" y="1052"/>
                      </a:cubicBezTo>
                      <a:cubicBezTo>
                        <a:pt x="1560" y="1052"/>
                        <a:pt x="1560" y="1052"/>
                        <a:pt x="1560" y="1052"/>
                      </a:cubicBezTo>
                      <a:cubicBezTo>
                        <a:pt x="1559" y="1058"/>
                        <a:pt x="1557" y="1063"/>
                        <a:pt x="1555" y="1069"/>
                      </a:cubicBezTo>
                      <a:cubicBezTo>
                        <a:pt x="1542" y="1105"/>
                        <a:pt x="1522" y="1139"/>
                        <a:pt x="1497" y="1170"/>
                      </a:cubicBezTo>
                      <a:cubicBezTo>
                        <a:pt x="1515" y="1071"/>
                        <a:pt x="1518" y="972"/>
                        <a:pt x="1507" y="876"/>
                      </a:cubicBezTo>
                      <a:cubicBezTo>
                        <a:pt x="1524" y="860"/>
                        <a:pt x="1540" y="842"/>
                        <a:pt x="1554" y="823"/>
                      </a:cubicBezTo>
                      <a:cubicBezTo>
                        <a:pt x="1568" y="805"/>
                        <a:pt x="1580" y="785"/>
                        <a:pt x="1590" y="764"/>
                      </a:cubicBezTo>
                      <a:cubicBezTo>
                        <a:pt x="1599" y="858"/>
                        <a:pt x="1590" y="955"/>
                        <a:pt x="1561" y="10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63500" sx="102000" sy="102000" algn="ctr" rotWithShape="0">
                    <a:srgbClr val="702D89">
                      <a:alpha val="60000"/>
                    </a:srgbClr>
                  </a:outerShdw>
                </a:effectLst>
              </p:spPr>
              <p:txBody>
                <a:bodyPr/>
                <a:lstStyle/>
                <a:p>
                  <a:pPr marL="0" marR="0" lvl="0" indent="0" defTabSz="91421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endParaRPr>
                </a:p>
              </p:txBody>
            </p:sp>
            <p:grpSp>
              <p:nvGrpSpPr>
                <p:cNvPr id="419" name="Group 118"/>
                <p:cNvGrpSpPr>
                  <a:grpSpLocks/>
                </p:cNvGrpSpPr>
                <p:nvPr/>
              </p:nvGrpSpPr>
              <p:grpSpPr bwMode="auto">
                <a:xfrm>
                  <a:off x="4436264" y="1865059"/>
                  <a:ext cx="619128" cy="615933"/>
                  <a:chOff x="4613809" y="-3078925"/>
                  <a:chExt cx="1247172" cy="1247172"/>
                </a:xfrm>
              </p:grpSpPr>
              <p:sp>
                <p:nvSpPr>
                  <p:cNvPr id="428" name="Freeform 60"/>
                  <p:cNvSpPr>
                    <a:spLocks/>
                  </p:cNvSpPr>
                  <p:nvPr/>
                </p:nvSpPr>
                <p:spPr bwMode="auto">
                  <a:xfrm>
                    <a:off x="4613783" y="-3078569"/>
                    <a:ext cx="593333" cy="821599"/>
                  </a:xfrm>
                  <a:custGeom>
                    <a:avLst/>
                    <a:gdLst/>
                    <a:ahLst/>
                    <a:cxnLst>
                      <a:cxn ang="0">
                        <a:pos x="81" y="26"/>
                      </a:cxn>
                      <a:cxn ang="0">
                        <a:pos x="121" y="13"/>
                      </a:cxn>
                      <a:cxn ang="0">
                        <a:pos x="121" y="0"/>
                      </a:cxn>
                      <a:cxn ang="0">
                        <a:pos x="74" y="15"/>
                      </a:cxn>
                      <a:cxn ang="0">
                        <a:pos x="24" y="167"/>
                      </a:cxn>
                      <a:cxn ang="0">
                        <a:pos x="36" y="160"/>
                      </a:cxn>
                      <a:cxn ang="0">
                        <a:pos x="81" y="26"/>
                      </a:cxn>
                    </a:cxnLst>
                    <a:rect l="0" t="0" r="r" b="b"/>
                    <a:pathLst>
                      <a:path w="121" h="167">
                        <a:moveTo>
                          <a:pt x="81" y="26"/>
                        </a:moveTo>
                        <a:cubicBezTo>
                          <a:pt x="94" y="19"/>
                          <a:pt x="107" y="15"/>
                          <a:pt x="121" y="13"/>
                        </a:cubicBezTo>
                        <a:cubicBezTo>
                          <a:pt x="121" y="0"/>
                          <a:pt x="121" y="0"/>
                          <a:pt x="121" y="0"/>
                        </a:cubicBezTo>
                        <a:cubicBezTo>
                          <a:pt x="104" y="1"/>
                          <a:pt x="89" y="6"/>
                          <a:pt x="74" y="15"/>
                        </a:cubicBezTo>
                        <a:cubicBezTo>
                          <a:pt x="21" y="46"/>
                          <a:pt x="0" y="112"/>
                          <a:pt x="24" y="167"/>
                        </a:cubicBezTo>
                        <a:cubicBezTo>
                          <a:pt x="36" y="160"/>
                          <a:pt x="36" y="160"/>
                          <a:pt x="36" y="160"/>
                        </a:cubicBezTo>
                        <a:cubicBezTo>
                          <a:pt x="15" y="111"/>
                          <a:pt x="34" y="54"/>
                          <a:pt x="81" y="26"/>
                        </a:cubicBezTo>
                      </a:path>
                    </a:pathLst>
                  </a:custGeom>
                  <a:solidFill>
                    <a:srgbClr val="FFFFFF">
                      <a:alpha val="23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</a:endParaRPr>
                  </a:p>
                </p:txBody>
              </p:sp>
              <p:sp>
                <p:nvSpPr>
                  <p:cNvPr id="429" name="Freeform 61"/>
                  <p:cNvSpPr>
                    <a:spLocks/>
                  </p:cNvSpPr>
                  <p:nvPr/>
                </p:nvSpPr>
                <p:spPr bwMode="auto">
                  <a:xfrm>
                    <a:off x="4793678" y="-2177971"/>
                    <a:ext cx="953120" cy="347599"/>
                  </a:xfrm>
                  <a:custGeom>
                    <a:avLst/>
                    <a:gdLst/>
                    <a:ahLst/>
                    <a:cxnLst>
                      <a:cxn ang="0">
                        <a:pos x="44" y="28"/>
                      </a:cxn>
                      <a:cxn ang="0">
                        <a:pos x="12" y="0"/>
                      </a:cxn>
                      <a:cxn ang="0">
                        <a:pos x="0" y="7"/>
                      </a:cxn>
                      <a:cxn ang="0">
                        <a:pos x="37" y="40"/>
                      </a:cxn>
                      <a:cxn ang="0">
                        <a:pos x="194" y="7"/>
                      </a:cxn>
                      <a:cxn ang="0">
                        <a:pos x="182" y="0"/>
                      </a:cxn>
                      <a:cxn ang="0">
                        <a:pos x="44" y="28"/>
                      </a:cxn>
                    </a:cxnLst>
                    <a:rect l="0" t="0" r="r" b="b"/>
                    <a:pathLst>
                      <a:path w="194" h="71">
                        <a:moveTo>
                          <a:pt x="44" y="28"/>
                        </a:moveTo>
                        <a:cubicBezTo>
                          <a:pt x="31" y="21"/>
                          <a:pt x="20" y="12"/>
                          <a:pt x="12" y="0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0" y="21"/>
                          <a:pt x="22" y="31"/>
                          <a:pt x="37" y="40"/>
                        </a:cubicBezTo>
                        <a:cubicBezTo>
                          <a:pt x="90" y="71"/>
                          <a:pt x="158" y="56"/>
                          <a:pt x="194" y="7"/>
                        </a:cubicBezTo>
                        <a:cubicBezTo>
                          <a:pt x="182" y="0"/>
                          <a:pt x="182" y="0"/>
                          <a:pt x="182" y="0"/>
                        </a:cubicBezTo>
                        <a:cubicBezTo>
                          <a:pt x="150" y="43"/>
                          <a:pt x="91" y="55"/>
                          <a:pt x="44" y="28"/>
                        </a:cubicBezTo>
                      </a:path>
                    </a:pathLst>
                  </a:custGeom>
                  <a:solidFill>
                    <a:srgbClr val="FFFFFF">
                      <a:alpha val="23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</a:endParaRPr>
                  </a:p>
                </p:txBody>
              </p:sp>
              <p:sp>
                <p:nvSpPr>
                  <p:cNvPr id="430" name="Freeform 62"/>
                  <p:cNvSpPr>
                    <a:spLocks/>
                  </p:cNvSpPr>
                  <p:nvPr/>
                </p:nvSpPr>
                <p:spPr bwMode="auto">
                  <a:xfrm>
                    <a:off x="5333357" y="-3078569"/>
                    <a:ext cx="527057" cy="821599"/>
                  </a:xfrm>
                  <a:custGeom>
                    <a:avLst/>
                    <a:gdLst/>
                    <a:ahLst/>
                    <a:cxnLst>
                      <a:cxn ang="0">
                        <a:pos x="94" y="119"/>
                      </a:cxn>
                      <a:cxn ang="0">
                        <a:pos x="85" y="160"/>
                      </a:cxn>
                      <a:cxn ang="0">
                        <a:pos x="97" y="167"/>
                      </a:cxn>
                      <a:cxn ang="0">
                        <a:pos x="107" y="119"/>
                      </a:cxn>
                      <a:cxn ang="0">
                        <a:pos x="0" y="0"/>
                      </a:cxn>
                      <a:cxn ang="0">
                        <a:pos x="0" y="13"/>
                      </a:cxn>
                      <a:cxn ang="0">
                        <a:pos x="94" y="119"/>
                      </a:cxn>
                    </a:cxnLst>
                    <a:rect l="0" t="0" r="r" b="b"/>
                    <a:pathLst>
                      <a:path w="107" h="167">
                        <a:moveTo>
                          <a:pt x="94" y="119"/>
                        </a:moveTo>
                        <a:cubicBezTo>
                          <a:pt x="94" y="134"/>
                          <a:pt x="91" y="147"/>
                          <a:pt x="85" y="160"/>
                        </a:cubicBezTo>
                        <a:cubicBezTo>
                          <a:pt x="97" y="167"/>
                          <a:pt x="97" y="167"/>
                          <a:pt x="97" y="167"/>
                        </a:cubicBezTo>
                        <a:cubicBezTo>
                          <a:pt x="104" y="152"/>
                          <a:pt x="107" y="136"/>
                          <a:pt x="107" y="119"/>
                        </a:cubicBezTo>
                        <a:cubicBezTo>
                          <a:pt x="107" y="57"/>
                          <a:pt x="60" y="6"/>
                          <a:pt x="0" y="0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53" y="20"/>
                          <a:pt x="94" y="64"/>
                          <a:pt x="94" y="119"/>
                        </a:cubicBezTo>
                      </a:path>
                    </a:pathLst>
                  </a:custGeom>
                  <a:solidFill>
                    <a:srgbClr val="FFFFFF">
                      <a:alpha val="23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420" name="Group 119"/>
                <p:cNvGrpSpPr>
                  <a:grpSpLocks/>
                </p:cNvGrpSpPr>
                <p:nvPr/>
              </p:nvGrpSpPr>
              <p:grpSpPr bwMode="auto">
                <a:xfrm>
                  <a:off x="4508258" y="1929138"/>
                  <a:ext cx="480856" cy="477347"/>
                  <a:chOff x="4759312" y="-2950050"/>
                  <a:chExt cx="968637" cy="966556"/>
                </a:xfrm>
              </p:grpSpPr>
              <p:sp>
                <p:nvSpPr>
                  <p:cNvPr id="425" name="Freeform 63"/>
                  <p:cNvSpPr>
                    <a:spLocks/>
                  </p:cNvSpPr>
                  <p:nvPr/>
                </p:nvSpPr>
                <p:spPr bwMode="auto">
                  <a:xfrm>
                    <a:off x="4759437" y="-2949885"/>
                    <a:ext cx="448156" cy="622520"/>
                  </a:xfrm>
                  <a:custGeom>
                    <a:avLst/>
                    <a:gdLst/>
                    <a:ahLst/>
                    <a:cxnLst>
                      <a:cxn ang="0">
                        <a:pos x="64" y="24"/>
                      </a:cxn>
                      <a:cxn ang="0">
                        <a:pos x="91" y="14"/>
                      </a:cxn>
                      <a:cxn ang="0">
                        <a:pos x="91" y="0"/>
                      </a:cxn>
                      <a:cxn ang="0">
                        <a:pos x="57" y="12"/>
                      </a:cxn>
                      <a:cxn ang="0">
                        <a:pos x="17" y="127"/>
                      </a:cxn>
                      <a:cxn ang="0">
                        <a:pos x="29" y="121"/>
                      </a:cxn>
                      <a:cxn ang="0">
                        <a:pos x="64" y="24"/>
                      </a:cxn>
                    </a:cxnLst>
                    <a:rect l="0" t="0" r="r" b="b"/>
                    <a:pathLst>
                      <a:path w="91" h="127">
                        <a:moveTo>
                          <a:pt x="64" y="24"/>
                        </a:moveTo>
                        <a:cubicBezTo>
                          <a:pt x="73" y="19"/>
                          <a:pt x="81" y="16"/>
                          <a:pt x="91" y="14"/>
                        </a:cubicBezTo>
                        <a:cubicBezTo>
                          <a:pt x="91" y="0"/>
                          <a:pt x="91" y="0"/>
                          <a:pt x="91" y="0"/>
                        </a:cubicBezTo>
                        <a:cubicBezTo>
                          <a:pt x="79" y="2"/>
                          <a:pt x="68" y="6"/>
                          <a:pt x="57" y="12"/>
                        </a:cubicBezTo>
                        <a:cubicBezTo>
                          <a:pt x="17" y="36"/>
                          <a:pt x="0" y="85"/>
                          <a:pt x="17" y="127"/>
                        </a:cubicBezTo>
                        <a:cubicBezTo>
                          <a:pt x="29" y="121"/>
                          <a:pt x="29" y="121"/>
                          <a:pt x="29" y="121"/>
                        </a:cubicBezTo>
                        <a:cubicBezTo>
                          <a:pt x="16" y="85"/>
                          <a:pt x="30" y="43"/>
                          <a:pt x="64" y="24"/>
                        </a:cubicBezTo>
                      </a:path>
                    </a:pathLst>
                  </a:custGeom>
                  <a:solidFill>
                    <a:srgbClr val="FFFFFF">
                      <a:alpha val="51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</a:endParaRPr>
                  </a:p>
                </p:txBody>
              </p:sp>
              <p:sp>
                <p:nvSpPr>
                  <p:cNvPr id="426" name="Freeform 64"/>
                  <p:cNvSpPr>
                    <a:spLocks/>
                  </p:cNvSpPr>
                  <p:nvPr/>
                </p:nvSpPr>
                <p:spPr bwMode="auto">
                  <a:xfrm>
                    <a:off x="4914084" y="-2242046"/>
                    <a:ext cx="716417" cy="259119"/>
                  </a:xfrm>
                  <a:custGeom>
                    <a:avLst/>
                    <a:gdLst/>
                    <a:ahLst/>
                    <a:cxnLst>
                      <a:cxn ang="0">
                        <a:pos x="33" y="18"/>
                      </a:cxn>
                      <a:cxn ang="0">
                        <a:pos x="11" y="0"/>
                      </a:cxn>
                      <a:cxn ang="0">
                        <a:pos x="0" y="7"/>
                      </a:cxn>
                      <a:cxn ang="0">
                        <a:pos x="26" y="30"/>
                      </a:cxn>
                      <a:cxn ang="0">
                        <a:pos x="146" y="7"/>
                      </a:cxn>
                      <a:cxn ang="0">
                        <a:pos x="135" y="0"/>
                      </a:cxn>
                      <a:cxn ang="0">
                        <a:pos x="33" y="18"/>
                      </a:cxn>
                    </a:cxnLst>
                    <a:rect l="0" t="0" r="r" b="b"/>
                    <a:pathLst>
                      <a:path w="146" h="53">
                        <a:moveTo>
                          <a:pt x="33" y="18"/>
                        </a:moveTo>
                        <a:cubicBezTo>
                          <a:pt x="24" y="13"/>
                          <a:pt x="17" y="7"/>
                          <a:pt x="11" y="0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7" y="16"/>
                          <a:pt x="16" y="23"/>
                          <a:pt x="26" y="30"/>
                        </a:cubicBezTo>
                        <a:cubicBezTo>
                          <a:pt x="67" y="53"/>
                          <a:pt x="118" y="42"/>
                          <a:pt x="146" y="7"/>
                        </a:cubicBezTo>
                        <a:cubicBezTo>
                          <a:pt x="135" y="0"/>
                          <a:pt x="135" y="0"/>
                          <a:pt x="135" y="0"/>
                        </a:cubicBezTo>
                        <a:cubicBezTo>
                          <a:pt x="110" y="29"/>
                          <a:pt x="67" y="38"/>
                          <a:pt x="33" y="18"/>
                        </a:cubicBezTo>
                      </a:path>
                    </a:pathLst>
                  </a:custGeom>
                  <a:solidFill>
                    <a:srgbClr val="FFFFFF">
                      <a:alpha val="51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</a:endParaRPr>
                  </a:p>
                </p:txBody>
              </p:sp>
              <p:sp>
                <p:nvSpPr>
                  <p:cNvPr id="427" name="Freeform 65"/>
                  <p:cNvSpPr>
                    <a:spLocks/>
                  </p:cNvSpPr>
                  <p:nvPr/>
                </p:nvSpPr>
                <p:spPr bwMode="auto">
                  <a:xfrm>
                    <a:off x="5333834" y="-2946724"/>
                    <a:ext cx="394504" cy="62567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3"/>
                      </a:cxn>
                      <a:cxn ang="0">
                        <a:pos x="67" y="92"/>
                      </a:cxn>
                      <a:cxn ang="0">
                        <a:pos x="62" y="120"/>
                      </a:cxn>
                      <a:cxn ang="0">
                        <a:pos x="74" y="127"/>
                      </a:cxn>
                      <a:cxn ang="0">
                        <a:pos x="80" y="9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80" h="127">
                        <a:moveTo>
                          <a:pt x="0" y="0"/>
                        </a:move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38" y="19"/>
                          <a:pt x="67" y="52"/>
                          <a:pt x="67" y="92"/>
                        </a:cubicBezTo>
                        <a:cubicBezTo>
                          <a:pt x="67" y="102"/>
                          <a:pt x="65" y="111"/>
                          <a:pt x="62" y="120"/>
                        </a:cubicBezTo>
                        <a:cubicBezTo>
                          <a:pt x="74" y="127"/>
                          <a:pt x="74" y="127"/>
                          <a:pt x="74" y="127"/>
                        </a:cubicBezTo>
                        <a:cubicBezTo>
                          <a:pt x="78" y="116"/>
                          <a:pt x="80" y="104"/>
                          <a:pt x="80" y="92"/>
                        </a:cubicBezTo>
                        <a:cubicBezTo>
                          <a:pt x="80" y="45"/>
                          <a:pt x="46" y="6"/>
                          <a:pt x="0" y="0"/>
                        </a:cubicBezTo>
                      </a:path>
                    </a:pathLst>
                  </a:custGeom>
                  <a:solidFill>
                    <a:srgbClr val="FFFFFF">
                      <a:alpha val="51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421" name="Group 120"/>
                <p:cNvGrpSpPr>
                  <a:grpSpLocks/>
                </p:cNvGrpSpPr>
                <p:nvPr/>
              </p:nvGrpSpPr>
              <p:grpSpPr bwMode="auto">
                <a:xfrm>
                  <a:off x="4584144" y="1997086"/>
                  <a:ext cx="340520" cy="336710"/>
                  <a:chOff x="4913130" y="-2812862"/>
                  <a:chExt cx="685945" cy="681787"/>
                </a:xfrm>
              </p:grpSpPr>
              <p:sp>
                <p:nvSpPr>
                  <p:cNvPr id="422" name="Freeform 66"/>
                  <p:cNvSpPr>
                    <a:spLocks/>
                  </p:cNvSpPr>
                  <p:nvPr/>
                </p:nvSpPr>
                <p:spPr bwMode="auto">
                  <a:xfrm>
                    <a:off x="4911880" y="-2814401"/>
                    <a:ext cx="293512" cy="423440"/>
                  </a:xfrm>
                  <a:custGeom>
                    <a:avLst/>
                    <a:gdLst/>
                    <a:ahLst/>
                    <a:cxnLst>
                      <a:cxn ang="0">
                        <a:pos x="46" y="19"/>
                      </a:cxn>
                      <a:cxn ang="0">
                        <a:pos x="60" y="13"/>
                      </a:cxn>
                      <a:cxn ang="0">
                        <a:pos x="60" y="0"/>
                      </a:cxn>
                      <a:cxn ang="0">
                        <a:pos x="40" y="7"/>
                      </a:cxn>
                      <a:cxn ang="0">
                        <a:pos x="10" y="86"/>
                      </a:cxn>
                      <a:cxn ang="0">
                        <a:pos x="22" y="79"/>
                      </a:cxn>
                      <a:cxn ang="0">
                        <a:pos x="46" y="19"/>
                      </a:cxn>
                    </a:cxnLst>
                    <a:rect l="0" t="0" r="r" b="b"/>
                    <a:pathLst>
                      <a:path w="60" h="86">
                        <a:moveTo>
                          <a:pt x="46" y="19"/>
                        </a:moveTo>
                        <a:cubicBezTo>
                          <a:pt x="51" y="16"/>
                          <a:pt x="55" y="14"/>
                          <a:pt x="60" y="13"/>
                        </a:cubicBezTo>
                        <a:cubicBezTo>
                          <a:pt x="60" y="0"/>
                          <a:pt x="60" y="0"/>
                          <a:pt x="60" y="0"/>
                        </a:cubicBezTo>
                        <a:cubicBezTo>
                          <a:pt x="53" y="1"/>
                          <a:pt x="46" y="3"/>
                          <a:pt x="40" y="7"/>
                        </a:cubicBezTo>
                        <a:cubicBezTo>
                          <a:pt x="12" y="23"/>
                          <a:pt x="0" y="57"/>
                          <a:pt x="10" y="86"/>
                        </a:cubicBezTo>
                        <a:cubicBezTo>
                          <a:pt x="22" y="79"/>
                          <a:pt x="22" y="79"/>
                          <a:pt x="22" y="79"/>
                        </a:cubicBezTo>
                        <a:cubicBezTo>
                          <a:pt x="15" y="56"/>
                          <a:pt x="25" y="31"/>
                          <a:pt x="46" y="19"/>
                        </a:cubicBezTo>
                      </a:path>
                    </a:pathLst>
                  </a:custGeom>
                  <a:solidFill>
                    <a:srgbClr val="FFFFFF">
                      <a:alpha val="76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</a:endParaRPr>
                  </a:p>
                </p:txBody>
              </p:sp>
              <p:sp>
                <p:nvSpPr>
                  <p:cNvPr id="423" name="Freeform 67"/>
                  <p:cNvSpPr>
                    <a:spLocks/>
                  </p:cNvSpPr>
                  <p:nvPr/>
                </p:nvSpPr>
                <p:spPr bwMode="auto">
                  <a:xfrm>
                    <a:off x="5025497" y="-2311962"/>
                    <a:ext cx="492341" cy="180121"/>
                  </a:xfrm>
                  <a:custGeom>
                    <a:avLst/>
                    <a:gdLst/>
                    <a:ahLst/>
                    <a:cxnLst>
                      <a:cxn ang="0">
                        <a:pos x="23" y="9"/>
                      </a:cxn>
                      <a:cxn ang="0">
                        <a:pos x="12" y="0"/>
                      </a:cxn>
                      <a:cxn ang="0">
                        <a:pos x="0" y="7"/>
                      </a:cxn>
                      <a:cxn ang="0">
                        <a:pos x="17" y="21"/>
                      </a:cxn>
                      <a:cxn ang="0">
                        <a:pos x="100" y="7"/>
                      </a:cxn>
                      <a:cxn ang="0">
                        <a:pos x="88" y="0"/>
                      </a:cxn>
                      <a:cxn ang="0">
                        <a:pos x="23" y="9"/>
                      </a:cxn>
                    </a:cxnLst>
                    <a:rect l="0" t="0" r="r" b="b"/>
                    <a:pathLst>
                      <a:path w="100" h="37">
                        <a:moveTo>
                          <a:pt x="23" y="9"/>
                        </a:moveTo>
                        <a:cubicBezTo>
                          <a:pt x="19" y="6"/>
                          <a:pt x="15" y="4"/>
                          <a:pt x="12" y="0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5" y="12"/>
                          <a:pt x="10" y="17"/>
                          <a:pt x="17" y="21"/>
                        </a:cubicBezTo>
                        <a:cubicBezTo>
                          <a:pt x="45" y="37"/>
                          <a:pt x="79" y="30"/>
                          <a:pt x="100" y="7"/>
                        </a:cubicBezTo>
                        <a:cubicBezTo>
                          <a:pt x="88" y="0"/>
                          <a:pt x="88" y="0"/>
                          <a:pt x="88" y="0"/>
                        </a:cubicBezTo>
                        <a:cubicBezTo>
                          <a:pt x="71" y="17"/>
                          <a:pt x="45" y="21"/>
                          <a:pt x="23" y="9"/>
                        </a:cubicBezTo>
                      </a:path>
                    </a:pathLst>
                  </a:custGeom>
                  <a:solidFill>
                    <a:srgbClr val="FFFFFF">
                      <a:alpha val="76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</a:endParaRPr>
                  </a:p>
                </p:txBody>
              </p:sp>
              <p:sp>
                <p:nvSpPr>
                  <p:cNvPr id="424" name="Freeform 68"/>
                  <p:cNvSpPr>
                    <a:spLocks/>
                  </p:cNvSpPr>
                  <p:nvPr/>
                </p:nvSpPr>
                <p:spPr bwMode="auto">
                  <a:xfrm>
                    <a:off x="5334788" y="-2814401"/>
                    <a:ext cx="265107" cy="423440"/>
                  </a:xfrm>
                  <a:custGeom>
                    <a:avLst/>
                    <a:gdLst/>
                    <a:ahLst/>
                    <a:cxnLst>
                      <a:cxn ang="0">
                        <a:pos x="40" y="65"/>
                      </a:cxn>
                      <a:cxn ang="0">
                        <a:pos x="38" y="79"/>
                      </a:cxn>
                      <a:cxn ang="0">
                        <a:pos x="50" y="86"/>
                      </a:cxn>
                      <a:cxn ang="0">
                        <a:pos x="54" y="65"/>
                      </a:cxn>
                      <a:cxn ang="0">
                        <a:pos x="0" y="0"/>
                      </a:cxn>
                      <a:cxn ang="0">
                        <a:pos x="0" y="13"/>
                      </a:cxn>
                      <a:cxn ang="0">
                        <a:pos x="40" y="65"/>
                      </a:cxn>
                    </a:cxnLst>
                    <a:rect l="0" t="0" r="r" b="b"/>
                    <a:pathLst>
                      <a:path w="54" h="86">
                        <a:moveTo>
                          <a:pt x="40" y="65"/>
                        </a:moveTo>
                        <a:cubicBezTo>
                          <a:pt x="40" y="70"/>
                          <a:pt x="40" y="75"/>
                          <a:pt x="38" y="79"/>
                        </a:cubicBezTo>
                        <a:cubicBezTo>
                          <a:pt x="50" y="86"/>
                          <a:pt x="50" y="86"/>
                          <a:pt x="50" y="86"/>
                        </a:cubicBezTo>
                        <a:cubicBezTo>
                          <a:pt x="52" y="79"/>
                          <a:pt x="54" y="72"/>
                          <a:pt x="54" y="65"/>
                        </a:cubicBezTo>
                        <a:cubicBezTo>
                          <a:pt x="54" y="33"/>
                          <a:pt x="31" y="6"/>
                          <a:pt x="0" y="0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23" y="19"/>
                          <a:pt x="40" y="40"/>
                          <a:pt x="40" y="65"/>
                        </a:cubicBezTo>
                      </a:path>
                    </a:pathLst>
                  </a:custGeom>
                  <a:solidFill>
                    <a:srgbClr val="FFFFFF">
                      <a:alpha val="76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</a:endParaRPr>
                  </a:p>
                </p:txBody>
              </p:sp>
            </p:grpSp>
          </p:grpSp>
        </p:grpSp>
        <p:cxnSp>
          <p:nvCxnSpPr>
            <p:cNvPr id="414" name="Straight Connector 124"/>
            <p:cNvCxnSpPr/>
            <p:nvPr/>
          </p:nvCxnSpPr>
          <p:spPr>
            <a:xfrm flipH="1">
              <a:off x="8416284" y="2066533"/>
              <a:ext cx="4160" cy="1067244"/>
            </a:xfrm>
            <a:prstGeom prst="line">
              <a:avLst/>
            </a:prstGeom>
            <a:noFill/>
            <a:ln w="9525" cap="flat" cmpd="sng" algn="ctr">
              <a:solidFill>
                <a:srgbClr val="2968AF"/>
              </a:solidFill>
              <a:prstDash val="solid"/>
              <a:tailEnd type="oval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431" name="Pentagon 142"/>
          <p:cNvSpPr/>
          <p:nvPr/>
        </p:nvSpPr>
        <p:spPr>
          <a:xfrm rot="5400000" flipH="1">
            <a:off x="8167111" y="3071162"/>
            <a:ext cx="297788" cy="1552192"/>
          </a:xfrm>
          <a:prstGeom prst="homePlate">
            <a:avLst>
              <a:gd name="adj" fmla="val 68889"/>
            </a:avLst>
          </a:prstGeom>
          <a:noFill/>
          <a:ln w="12700" cap="flat" cmpd="sng" algn="ctr">
            <a:gradFill flip="none" rotWithShape="1">
              <a:gsLst>
                <a:gs pos="0">
                  <a:srgbClr val="004BAF">
                    <a:tint val="66000"/>
                    <a:satMod val="160000"/>
                    <a:alpha val="0"/>
                  </a:srgbClr>
                </a:gs>
                <a:gs pos="100000">
                  <a:srgbClr val="58585B"/>
                </a:gs>
              </a:gsLst>
              <a:lin ang="0" scaled="0"/>
              <a:tileRect/>
            </a:gradFill>
            <a:prstDash val="solid"/>
          </a:ln>
          <a:effectLst>
            <a:innerShdw blurRad="114300">
              <a:prstClr val="black">
                <a:alpha val="34000"/>
              </a:prstClr>
            </a:innerShdw>
          </a:effectLst>
        </p:spPr>
        <p:txBody>
          <a:bodyPr lIns="68585" tIns="34295" rIns="68585" bIns="3429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2" name="TextBox 26"/>
          <p:cNvSpPr txBox="1">
            <a:spLocks noChangeArrowheads="1"/>
          </p:cNvSpPr>
          <p:nvPr/>
        </p:nvSpPr>
        <p:spPr bwMode="auto">
          <a:xfrm>
            <a:off x="7586107" y="3873546"/>
            <a:ext cx="1528058" cy="367642"/>
          </a:xfrm>
          <a:prstGeom prst="rect">
            <a:avLst/>
          </a:prstGeom>
          <a:noFill/>
          <a:ln w="9525">
            <a:solidFill>
              <a:srgbClr val="004BAF"/>
            </a:solidFill>
            <a:miter lim="800000"/>
            <a:headEnd/>
            <a:tailEnd/>
          </a:ln>
          <a:effectLst/>
        </p:spPr>
        <p:txBody>
          <a:bodyPr wrap="square" lIns="28808" tIns="14403" rIns="28808" bIns="14403">
            <a:spAutoFit/>
          </a:bodyPr>
          <a:lstStyle>
            <a:defPPr>
              <a:defRPr lang="en-US"/>
            </a:defPPr>
            <a:lvl1pPr marL="285750" indent="-285750">
              <a:buFont typeface="Wingdings" charset="2"/>
              <a:buChar char="§"/>
              <a:defRPr sz="1400" i="0">
                <a:solidFill>
                  <a:srgbClr val="FFFFFF"/>
                </a:solidFill>
                <a:latin typeface="Arial Narrow"/>
                <a:ea typeface="ＭＳ Ｐゴシック"/>
                <a:cs typeface="Arial Narrow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Wingdings" charset="2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"/>
                <a:cs typeface="Arial" charset="0"/>
              </a:rPr>
              <a:t>Software Defined Radio / Dual 5 GHz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/>
              <a:ea typeface=""/>
              <a:cs typeface="Arial" charset="0"/>
            </a:endParaRPr>
          </a:p>
        </p:txBody>
      </p:sp>
      <p:sp>
        <p:nvSpPr>
          <p:cNvPr id="433" name="正方形/長方形 432"/>
          <p:cNvSpPr/>
          <p:nvPr/>
        </p:nvSpPr>
        <p:spPr>
          <a:xfrm>
            <a:off x="2045043" y="1828982"/>
            <a:ext cx="772298" cy="577013"/>
          </a:xfrm>
          <a:prstGeom prst="rect">
            <a:avLst/>
          </a:prstGeom>
          <a:gradFill rotWithShape="1">
            <a:gsLst>
              <a:gs pos="0">
                <a:srgbClr val="64BBE3">
                  <a:shade val="51000"/>
                  <a:satMod val="130000"/>
                </a:srgbClr>
              </a:gs>
              <a:gs pos="80000">
                <a:srgbClr val="64BBE3">
                  <a:shade val="93000"/>
                  <a:satMod val="130000"/>
                </a:srgbClr>
              </a:gs>
              <a:gs pos="100000">
                <a:srgbClr val="64BB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64BB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>集中管理＆</a:t>
            </a:r>
            <a:endParaRPr kumimoji="1" lang="en-US" altLang="ja-JP" sz="11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>自動化</a:t>
            </a:r>
          </a:p>
        </p:txBody>
      </p:sp>
      <p:sp>
        <p:nvSpPr>
          <p:cNvPr id="434" name="正方形/長方形 433"/>
          <p:cNvSpPr/>
          <p:nvPr/>
        </p:nvSpPr>
        <p:spPr>
          <a:xfrm>
            <a:off x="2870824" y="1531623"/>
            <a:ext cx="1103464" cy="749267"/>
          </a:xfrm>
          <a:prstGeom prst="rect">
            <a:avLst/>
          </a:prstGeom>
          <a:gradFill rotWithShape="1">
            <a:gsLst>
              <a:gs pos="0">
                <a:srgbClr val="64BBE3">
                  <a:shade val="51000"/>
                  <a:satMod val="130000"/>
                </a:srgbClr>
              </a:gs>
              <a:gs pos="80000">
                <a:srgbClr val="64BBE3">
                  <a:shade val="93000"/>
                  <a:satMod val="130000"/>
                </a:srgbClr>
              </a:gs>
              <a:gs pos="100000">
                <a:srgbClr val="64BB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64BB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>集中管理</a:t>
            </a:r>
            <a:endParaRPr kumimoji="1" lang="en-US" altLang="ja-JP" sz="11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>だからできた</a:t>
            </a:r>
            <a:r>
              <a:rPr kumimoji="1" lang="en-US" altLang="ja-JP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/>
            </a:r>
            <a:br>
              <a:rPr kumimoji="1" lang="en-US" altLang="ja-JP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</a:br>
            <a:r>
              <a:rPr kumimoji="1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>差別化、自動化</a:t>
            </a:r>
            <a:r>
              <a:rPr kumimoji="1" lang="ja-JP" altLang="en-US" sz="1100" kern="0" dirty="0">
                <a:solidFill>
                  <a:srgbClr val="FFFFFF"/>
                </a:solidFill>
                <a:latin typeface="Arial"/>
                <a:ea typeface="ＭＳ Ｐゴシック" panose="020B0600070205080204" pitchFamily="50" charset="-128"/>
              </a:rPr>
              <a:t>、</a:t>
            </a:r>
            <a:r>
              <a:rPr kumimoji="1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>見える</a:t>
            </a:r>
            <a:r>
              <a:rPr kumimoji="1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>化</a:t>
            </a:r>
          </a:p>
        </p:txBody>
      </p:sp>
      <p:sp>
        <p:nvSpPr>
          <p:cNvPr id="435" name="正方形/長方形 434"/>
          <p:cNvSpPr/>
          <p:nvPr/>
        </p:nvSpPr>
        <p:spPr>
          <a:xfrm>
            <a:off x="4015353" y="1773271"/>
            <a:ext cx="864998" cy="369769"/>
          </a:xfrm>
          <a:prstGeom prst="rect">
            <a:avLst/>
          </a:prstGeom>
          <a:gradFill rotWithShape="1">
            <a:gsLst>
              <a:gs pos="0">
                <a:srgbClr val="64BBE3">
                  <a:shade val="51000"/>
                  <a:satMod val="130000"/>
                </a:srgbClr>
              </a:gs>
              <a:gs pos="80000">
                <a:srgbClr val="64BBE3">
                  <a:shade val="93000"/>
                  <a:satMod val="130000"/>
                </a:srgbClr>
              </a:gs>
              <a:gs pos="100000">
                <a:srgbClr val="64BB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64BB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>有線</a:t>
            </a:r>
            <a:r>
              <a:rPr kumimoji="1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>/</a:t>
            </a:r>
            <a:r>
              <a:rPr kumimoji="1" lang="ja-JP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>無線</a:t>
            </a:r>
            <a:r>
              <a:rPr kumimoji="1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/>
            </a:r>
            <a:br>
              <a:rPr kumimoji="1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</a:br>
            <a:r>
              <a:rPr kumimoji="1" lang="ja-JP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>管理</a:t>
            </a:r>
          </a:p>
        </p:txBody>
      </p:sp>
      <p:sp>
        <p:nvSpPr>
          <p:cNvPr id="436" name="正方形/長方形 435"/>
          <p:cNvSpPr/>
          <p:nvPr/>
        </p:nvSpPr>
        <p:spPr>
          <a:xfrm>
            <a:off x="4955842" y="1836882"/>
            <a:ext cx="864998" cy="223976"/>
          </a:xfrm>
          <a:prstGeom prst="rect">
            <a:avLst/>
          </a:prstGeom>
          <a:gradFill rotWithShape="1">
            <a:gsLst>
              <a:gs pos="0">
                <a:srgbClr val="64BBE3">
                  <a:shade val="51000"/>
                  <a:satMod val="130000"/>
                </a:srgbClr>
              </a:gs>
              <a:gs pos="80000">
                <a:srgbClr val="64BBE3">
                  <a:shade val="93000"/>
                  <a:satMod val="130000"/>
                </a:srgbClr>
              </a:gs>
              <a:gs pos="100000">
                <a:srgbClr val="64BB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64BB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>マネタイズ</a:t>
            </a:r>
          </a:p>
        </p:txBody>
      </p:sp>
      <p:sp>
        <p:nvSpPr>
          <p:cNvPr id="437" name="正方形/長方形 436"/>
          <p:cNvSpPr/>
          <p:nvPr/>
        </p:nvSpPr>
        <p:spPr>
          <a:xfrm>
            <a:off x="5754314" y="1084763"/>
            <a:ext cx="1138582" cy="615295"/>
          </a:xfrm>
          <a:prstGeom prst="rect">
            <a:avLst/>
          </a:prstGeom>
          <a:gradFill rotWithShape="1">
            <a:gsLst>
              <a:gs pos="0">
                <a:srgbClr val="64BBE3">
                  <a:shade val="51000"/>
                  <a:satMod val="130000"/>
                </a:srgbClr>
              </a:gs>
              <a:gs pos="80000">
                <a:srgbClr val="64BBE3">
                  <a:shade val="93000"/>
                  <a:satMod val="130000"/>
                </a:srgbClr>
              </a:gs>
              <a:gs pos="100000">
                <a:srgbClr val="64BB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64BB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>トラフィック</a:t>
            </a:r>
            <a:r>
              <a:rPr kumimoji="1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>を</a:t>
            </a:r>
            <a:r>
              <a:rPr kumimoji="1" lang="en-US" altLang="ja-JP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/>
            </a:r>
            <a:br>
              <a:rPr kumimoji="1" lang="en-US" altLang="ja-JP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</a:br>
            <a:r>
              <a:rPr kumimoji="1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>止めない</a:t>
            </a:r>
            <a:r>
              <a:rPr kumimoji="1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>自動化</a:t>
            </a:r>
            <a:endParaRPr kumimoji="1" lang="en-US" altLang="ja-JP" sz="11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>アプリ見える化</a:t>
            </a:r>
          </a:p>
        </p:txBody>
      </p:sp>
      <p:sp>
        <p:nvSpPr>
          <p:cNvPr id="438" name="正方形/長方形 437"/>
          <p:cNvSpPr/>
          <p:nvPr/>
        </p:nvSpPr>
        <p:spPr>
          <a:xfrm>
            <a:off x="6959939" y="1453361"/>
            <a:ext cx="898685" cy="399097"/>
          </a:xfrm>
          <a:prstGeom prst="rect">
            <a:avLst/>
          </a:prstGeom>
          <a:gradFill rotWithShape="1">
            <a:gsLst>
              <a:gs pos="0">
                <a:srgbClr val="64BBE3">
                  <a:shade val="51000"/>
                  <a:satMod val="130000"/>
                </a:srgbClr>
              </a:gs>
              <a:gs pos="80000">
                <a:srgbClr val="64BBE3">
                  <a:shade val="93000"/>
                  <a:satMod val="130000"/>
                </a:srgbClr>
              </a:gs>
              <a:gs pos="100000">
                <a:srgbClr val="64BB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64BB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>電波の</a:t>
            </a:r>
            <a:r>
              <a:rPr kumimoji="1" lang="en-US" altLang="ja-JP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/>
            </a:r>
            <a:br>
              <a:rPr kumimoji="1" lang="en-US" altLang="ja-JP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</a:br>
            <a:r>
              <a:rPr kumimoji="1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>自動最適化</a:t>
            </a:r>
          </a:p>
        </p:txBody>
      </p:sp>
      <p:sp>
        <p:nvSpPr>
          <p:cNvPr id="439" name="正方形/長方形 438"/>
          <p:cNvSpPr/>
          <p:nvPr/>
        </p:nvSpPr>
        <p:spPr>
          <a:xfrm>
            <a:off x="7873129" y="1060058"/>
            <a:ext cx="1137699" cy="525738"/>
          </a:xfrm>
          <a:prstGeom prst="rect">
            <a:avLst/>
          </a:prstGeom>
          <a:gradFill rotWithShape="1">
            <a:gsLst>
              <a:gs pos="0">
                <a:srgbClr val="64BBE3">
                  <a:shade val="51000"/>
                  <a:satMod val="130000"/>
                </a:srgbClr>
              </a:gs>
              <a:gs pos="80000">
                <a:srgbClr val="64BBE3">
                  <a:shade val="93000"/>
                  <a:satMod val="130000"/>
                </a:srgbClr>
              </a:gs>
              <a:gs pos="100000">
                <a:srgbClr val="64BB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64BB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>マネタイズ強化</a:t>
            </a:r>
            <a:endParaRPr kumimoji="1" lang="en-US" altLang="ja-JP" sz="11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>更なる</a:t>
            </a:r>
            <a:r>
              <a:rPr kumimoji="1" lang="en-US" altLang="ja-JP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/>
            </a:r>
            <a:br>
              <a:rPr kumimoji="1" lang="en-US" altLang="ja-JP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</a:br>
            <a:r>
              <a:rPr kumimoji="1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>自動最適化</a:t>
            </a:r>
          </a:p>
        </p:txBody>
      </p:sp>
      <p:sp>
        <p:nvSpPr>
          <p:cNvPr id="440" name="角丸四角形 439"/>
          <p:cNvSpPr/>
          <p:nvPr/>
        </p:nvSpPr>
        <p:spPr>
          <a:xfrm>
            <a:off x="459746" y="3446106"/>
            <a:ext cx="1464624" cy="518125"/>
          </a:xfrm>
          <a:prstGeom prst="roundRect">
            <a:avLst/>
          </a:prstGeom>
          <a:gradFill rotWithShape="1">
            <a:gsLst>
              <a:gs pos="0">
                <a:srgbClr val="004BAF">
                  <a:shade val="51000"/>
                  <a:satMod val="130000"/>
                </a:srgbClr>
              </a:gs>
              <a:gs pos="80000">
                <a:srgbClr val="004BAF">
                  <a:shade val="93000"/>
                  <a:satMod val="130000"/>
                </a:srgbClr>
              </a:gs>
              <a:gs pos="100000">
                <a:srgbClr val="004BAF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04BAF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>集中管理</a:t>
            </a:r>
          </a:p>
        </p:txBody>
      </p:sp>
      <p:sp>
        <p:nvSpPr>
          <p:cNvPr id="441" name="角丸四角形 440"/>
          <p:cNvSpPr/>
          <p:nvPr/>
        </p:nvSpPr>
        <p:spPr>
          <a:xfrm>
            <a:off x="2588242" y="3440819"/>
            <a:ext cx="1464624" cy="518125"/>
          </a:xfrm>
          <a:prstGeom prst="roundRect">
            <a:avLst/>
          </a:prstGeom>
          <a:gradFill rotWithShape="1">
            <a:gsLst>
              <a:gs pos="0">
                <a:srgbClr val="004BAF">
                  <a:shade val="51000"/>
                  <a:satMod val="130000"/>
                </a:srgbClr>
              </a:gs>
              <a:gs pos="80000">
                <a:srgbClr val="004BAF">
                  <a:shade val="93000"/>
                  <a:satMod val="130000"/>
                </a:srgbClr>
              </a:gs>
              <a:gs pos="100000">
                <a:srgbClr val="004BAF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04BAF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>自動化</a:t>
            </a:r>
          </a:p>
        </p:txBody>
      </p:sp>
      <p:sp>
        <p:nvSpPr>
          <p:cNvPr id="442" name="角丸四角形 441"/>
          <p:cNvSpPr/>
          <p:nvPr/>
        </p:nvSpPr>
        <p:spPr>
          <a:xfrm>
            <a:off x="4733927" y="3440819"/>
            <a:ext cx="1464624" cy="518125"/>
          </a:xfrm>
          <a:prstGeom prst="roundRect">
            <a:avLst/>
          </a:prstGeom>
          <a:gradFill rotWithShape="1">
            <a:gsLst>
              <a:gs pos="0">
                <a:srgbClr val="004BAF">
                  <a:shade val="51000"/>
                  <a:satMod val="130000"/>
                </a:srgbClr>
              </a:gs>
              <a:gs pos="80000">
                <a:srgbClr val="004BAF">
                  <a:shade val="93000"/>
                  <a:satMod val="130000"/>
                </a:srgbClr>
              </a:gs>
              <a:gs pos="100000">
                <a:srgbClr val="004BAF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04BAF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>見える化</a:t>
            </a:r>
          </a:p>
        </p:txBody>
      </p:sp>
      <p:sp>
        <p:nvSpPr>
          <p:cNvPr id="443" name="角丸四角形 442"/>
          <p:cNvSpPr/>
          <p:nvPr/>
        </p:nvSpPr>
        <p:spPr>
          <a:xfrm>
            <a:off x="6842070" y="3448756"/>
            <a:ext cx="1765437" cy="518125"/>
          </a:xfrm>
          <a:prstGeom prst="roundRect">
            <a:avLst/>
          </a:prstGeom>
          <a:gradFill rotWithShape="1">
            <a:gsLst>
              <a:gs pos="0">
                <a:srgbClr val="004BAF">
                  <a:shade val="51000"/>
                  <a:satMod val="130000"/>
                </a:srgbClr>
              </a:gs>
              <a:gs pos="80000">
                <a:srgbClr val="004BAF">
                  <a:shade val="93000"/>
                  <a:satMod val="130000"/>
                </a:srgbClr>
              </a:gs>
              <a:gs pos="100000">
                <a:srgbClr val="004BAF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04BAF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>マネタイズ</a:t>
            </a:r>
          </a:p>
        </p:txBody>
      </p:sp>
    </p:spTree>
    <p:extLst>
      <p:ext uri="{BB962C8B-B14F-4D97-AF65-F5344CB8AC3E}">
        <p14:creationId xmlns:p14="http://schemas.microsoft.com/office/powerpoint/2010/main" val="180455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0" animBg="1"/>
      <p:bldP spid="441" grpId="0" animBg="1"/>
      <p:bldP spid="442" grpId="0" animBg="1"/>
      <p:bldP spid="4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Mobility Express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概要　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3088" y="1932046"/>
            <a:ext cx="1339891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Master</a:t>
            </a:r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対応</a:t>
            </a:r>
            <a:r>
              <a:rPr 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アクセスポイント</a:t>
            </a:r>
            <a:endParaRPr lang="en-US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74973" y="1344791"/>
            <a:ext cx="0" cy="31686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" y="2392933"/>
            <a:ext cx="1231964" cy="1293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5"/>
          <p:cNvSpPr txBox="1"/>
          <p:nvPr/>
        </p:nvSpPr>
        <p:spPr>
          <a:xfrm>
            <a:off x="6133424" y="1832159"/>
            <a:ext cx="2952990" cy="1631208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defTabSz="457094"/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</a:t>
            </a:r>
            <a:r>
              <a:rPr lang="en-US" altLang="ja-JP" sz="20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Aironet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en-US" altLang="ja-JP" sz="2000" b="1" u="sng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1800/2800/3800</a:t>
            </a:r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シリーズアクセスポイント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が</a:t>
            </a:r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  <a:p>
            <a:pPr defTabSz="457094"/>
            <a:r>
              <a:rPr lang="ja-JP" altLang="en-US" sz="2000" b="1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仮想コントローラ</a:t>
            </a:r>
            <a:endParaRPr lang="en-US" altLang="ja-JP" sz="2000" b="1" dirty="0">
              <a:solidFill>
                <a:schemeClr val="tx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  <a:p>
            <a:pPr defTabSz="457094"/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としての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機能を提供</a:t>
            </a:r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</p:txBody>
      </p:sp>
      <p:grpSp>
        <p:nvGrpSpPr>
          <p:cNvPr id="36" name="グループ化 35"/>
          <p:cNvGrpSpPr>
            <a:grpSpLocks noChangeAspect="1"/>
          </p:cNvGrpSpPr>
          <p:nvPr/>
        </p:nvGrpSpPr>
        <p:grpSpPr>
          <a:xfrm rot="16200000">
            <a:off x="1181490" y="3455359"/>
            <a:ext cx="216227" cy="447065"/>
            <a:chOff x="2979738" y="2986579"/>
            <a:chExt cx="352425" cy="728663"/>
          </a:xfrm>
          <a:solidFill>
            <a:schemeClr val="tx1"/>
          </a:solidFill>
        </p:grpSpPr>
        <p:sp>
          <p:nvSpPr>
            <p:cNvPr id="39" name="Freeform 13"/>
            <p:cNvSpPr>
              <a:spLocks/>
            </p:cNvSpPr>
            <p:nvPr/>
          </p:nvSpPr>
          <p:spPr bwMode="auto">
            <a:xfrm>
              <a:off x="2979738" y="2986579"/>
              <a:ext cx="188913" cy="728663"/>
            </a:xfrm>
            <a:custGeom>
              <a:avLst/>
              <a:gdLst/>
              <a:ahLst/>
              <a:cxnLst>
                <a:cxn ang="0">
                  <a:pos x="35" y="229"/>
                </a:cxn>
                <a:cxn ang="0">
                  <a:pos x="36" y="259"/>
                </a:cxn>
                <a:cxn ang="0">
                  <a:pos x="40" y="287"/>
                </a:cxn>
                <a:cxn ang="0">
                  <a:pos x="48" y="315"/>
                </a:cxn>
                <a:cxn ang="0">
                  <a:pos x="58" y="342"/>
                </a:cxn>
                <a:cxn ang="0">
                  <a:pos x="69" y="367"/>
                </a:cxn>
                <a:cxn ang="0">
                  <a:pos x="84" y="391"/>
                </a:cxn>
                <a:cxn ang="0">
                  <a:pos x="101" y="414"/>
                </a:cxn>
                <a:cxn ang="0">
                  <a:pos x="119" y="434"/>
                </a:cxn>
                <a:cxn ang="0">
                  <a:pos x="95" y="459"/>
                </a:cxn>
                <a:cxn ang="0">
                  <a:pos x="74" y="435"/>
                </a:cxn>
                <a:cxn ang="0">
                  <a:pos x="55" y="410"/>
                </a:cxn>
                <a:cxn ang="0">
                  <a:pos x="39" y="383"/>
                </a:cxn>
                <a:cxn ang="0">
                  <a:pos x="25" y="356"/>
                </a:cxn>
                <a:cxn ang="0">
                  <a:pos x="15" y="326"/>
                </a:cxn>
                <a:cxn ang="0">
                  <a:pos x="6" y="294"/>
                </a:cxn>
                <a:cxn ang="0">
                  <a:pos x="2" y="262"/>
                </a:cxn>
                <a:cxn ang="0">
                  <a:pos x="0" y="229"/>
                </a:cxn>
                <a:cxn ang="0">
                  <a:pos x="1" y="213"/>
                </a:cxn>
                <a:cxn ang="0">
                  <a:pos x="4" y="180"/>
                </a:cxn>
                <a:cxn ang="0">
                  <a:pos x="10" y="148"/>
                </a:cxn>
                <a:cxn ang="0">
                  <a:pos x="20" y="117"/>
                </a:cxn>
                <a:cxn ang="0">
                  <a:pos x="32" y="88"/>
                </a:cxn>
                <a:cxn ang="0">
                  <a:pos x="47" y="60"/>
                </a:cxn>
                <a:cxn ang="0">
                  <a:pos x="64" y="35"/>
                </a:cxn>
                <a:cxn ang="0">
                  <a:pos x="84" y="11"/>
                </a:cxn>
                <a:cxn ang="0">
                  <a:pos x="119" y="24"/>
                </a:cxn>
                <a:cxn ang="0">
                  <a:pos x="110" y="35"/>
                </a:cxn>
                <a:cxn ang="0">
                  <a:pos x="92" y="56"/>
                </a:cxn>
                <a:cxn ang="0">
                  <a:pos x="77" y="79"/>
                </a:cxn>
                <a:cxn ang="0">
                  <a:pos x="63" y="103"/>
                </a:cxn>
                <a:cxn ang="0">
                  <a:pos x="52" y="129"/>
                </a:cxn>
                <a:cxn ang="0">
                  <a:pos x="44" y="157"/>
                </a:cxn>
                <a:cxn ang="0">
                  <a:pos x="38" y="185"/>
                </a:cxn>
                <a:cxn ang="0">
                  <a:pos x="35" y="214"/>
                </a:cxn>
                <a:cxn ang="0">
                  <a:pos x="35" y="229"/>
                </a:cxn>
              </a:cxnLst>
              <a:rect l="0" t="0" r="r" b="b"/>
              <a:pathLst>
                <a:path w="119" h="459">
                  <a:moveTo>
                    <a:pt x="35" y="229"/>
                  </a:moveTo>
                  <a:lnTo>
                    <a:pt x="35" y="229"/>
                  </a:lnTo>
                  <a:lnTo>
                    <a:pt x="35" y="244"/>
                  </a:lnTo>
                  <a:lnTo>
                    <a:pt x="36" y="259"/>
                  </a:lnTo>
                  <a:lnTo>
                    <a:pt x="38" y="273"/>
                  </a:lnTo>
                  <a:lnTo>
                    <a:pt x="40" y="287"/>
                  </a:lnTo>
                  <a:lnTo>
                    <a:pt x="44" y="301"/>
                  </a:lnTo>
                  <a:lnTo>
                    <a:pt x="48" y="315"/>
                  </a:lnTo>
                  <a:lnTo>
                    <a:pt x="52" y="329"/>
                  </a:lnTo>
                  <a:lnTo>
                    <a:pt x="58" y="342"/>
                  </a:lnTo>
                  <a:lnTo>
                    <a:pt x="63" y="355"/>
                  </a:lnTo>
                  <a:lnTo>
                    <a:pt x="69" y="367"/>
                  </a:lnTo>
                  <a:lnTo>
                    <a:pt x="77" y="379"/>
                  </a:lnTo>
                  <a:lnTo>
                    <a:pt x="84" y="391"/>
                  </a:lnTo>
                  <a:lnTo>
                    <a:pt x="92" y="402"/>
                  </a:lnTo>
                  <a:lnTo>
                    <a:pt x="101" y="414"/>
                  </a:lnTo>
                  <a:lnTo>
                    <a:pt x="110" y="423"/>
                  </a:lnTo>
                  <a:lnTo>
                    <a:pt x="119" y="434"/>
                  </a:lnTo>
                  <a:lnTo>
                    <a:pt x="95" y="459"/>
                  </a:lnTo>
                  <a:lnTo>
                    <a:pt x="95" y="459"/>
                  </a:lnTo>
                  <a:lnTo>
                    <a:pt x="84" y="447"/>
                  </a:lnTo>
                  <a:lnTo>
                    <a:pt x="74" y="435"/>
                  </a:lnTo>
                  <a:lnTo>
                    <a:pt x="64" y="423"/>
                  </a:lnTo>
                  <a:lnTo>
                    <a:pt x="55" y="410"/>
                  </a:lnTo>
                  <a:lnTo>
                    <a:pt x="47" y="397"/>
                  </a:lnTo>
                  <a:lnTo>
                    <a:pt x="39" y="383"/>
                  </a:lnTo>
                  <a:lnTo>
                    <a:pt x="32" y="370"/>
                  </a:lnTo>
                  <a:lnTo>
                    <a:pt x="25" y="356"/>
                  </a:lnTo>
                  <a:lnTo>
                    <a:pt x="20" y="341"/>
                  </a:lnTo>
                  <a:lnTo>
                    <a:pt x="15" y="326"/>
                  </a:lnTo>
                  <a:lnTo>
                    <a:pt x="10" y="310"/>
                  </a:lnTo>
                  <a:lnTo>
                    <a:pt x="6" y="294"/>
                  </a:lnTo>
                  <a:lnTo>
                    <a:pt x="4" y="278"/>
                  </a:lnTo>
                  <a:lnTo>
                    <a:pt x="2" y="262"/>
                  </a:lnTo>
                  <a:lnTo>
                    <a:pt x="1" y="246"/>
                  </a:lnTo>
                  <a:lnTo>
                    <a:pt x="0" y="229"/>
                  </a:lnTo>
                  <a:lnTo>
                    <a:pt x="0" y="229"/>
                  </a:lnTo>
                  <a:lnTo>
                    <a:pt x="1" y="213"/>
                  </a:lnTo>
                  <a:lnTo>
                    <a:pt x="2" y="196"/>
                  </a:lnTo>
                  <a:lnTo>
                    <a:pt x="4" y="180"/>
                  </a:lnTo>
                  <a:lnTo>
                    <a:pt x="6" y="163"/>
                  </a:lnTo>
                  <a:lnTo>
                    <a:pt x="10" y="148"/>
                  </a:lnTo>
                  <a:lnTo>
                    <a:pt x="15" y="132"/>
                  </a:lnTo>
                  <a:lnTo>
                    <a:pt x="20" y="117"/>
                  </a:lnTo>
                  <a:lnTo>
                    <a:pt x="25" y="103"/>
                  </a:lnTo>
                  <a:lnTo>
                    <a:pt x="32" y="88"/>
                  </a:lnTo>
                  <a:lnTo>
                    <a:pt x="39" y="74"/>
                  </a:lnTo>
                  <a:lnTo>
                    <a:pt x="47" y="60"/>
                  </a:lnTo>
                  <a:lnTo>
                    <a:pt x="55" y="48"/>
                  </a:lnTo>
                  <a:lnTo>
                    <a:pt x="64" y="35"/>
                  </a:lnTo>
                  <a:lnTo>
                    <a:pt x="74" y="23"/>
                  </a:lnTo>
                  <a:lnTo>
                    <a:pt x="84" y="11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19" y="24"/>
                  </a:lnTo>
                  <a:lnTo>
                    <a:pt x="110" y="35"/>
                  </a:lnTo>
                  <a:lnTo>
                    <a:pt x="101" y="45"/>
                  </a:lnTo>
                  <a:lnTo>
                    <a:pt x="92" y="56"/>
                  </a:lnTo>
                  <a:lnTo>
                    <a:pt x="84" y="67"/>
                  </a:lnTo>
                  <a:lnTo>
                    <a:pt x="77" y="79"/>
                  </a:lnTo>
                  <a:lnTo>
                    <a:pt x="69" y="92"/>
                  </a:lnTo>
                  <a:lnTo>
                    <a:pt x="63" y="103"/>
                  </a:lnTo>
                  <a:lnTo>
                    <a:pt x="58" y="116"/>
                  </a:lnTo>
                  <a:lnTo>
                    <a:pt x="52" y="129"/>
                  </a:lnTo>
                  <a:lnTo>
                    <a:pt x="48" y="143"/>
                  </a:lnTo>
                  <a:lnTo>
                    <a:pt x="44" y="157"/>
                  </a:lnTo>
                  <a:lnTo>
                    <a:pt x="40" y="171"/>
                  </a:lnTo>
                  <a:lnTo>
                    <a:pt x="38" y="185"/>
                  </a:lnTo>
                  <a:lnTo>
                    <a:pt x="36" y="200"/>
                  </a:lnTo>
                  <a:lnTo>
                    <a:pt x="35" y="214"/>
                  </a:lnTo>
                  <a:lnTo>
                    <a:pt x="35" y="229"/>
                  </a:lnTo>
                  <a:lnTo>
                    <a:pt x="35" y="229"/>
                  </a:lnTo>
                  <a:close/>
                </a:path>
              </a:pathLst>
            </a:cu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0" name="Freeform 14"/>
            <p:cNvSpPr>
              <a:spLocks/>
            </p:cNvSpPr>
            <p:nvPr/>
          </p:nvSpPr>
          <p:spPr bwMode="auto">
            <a:xfrm>
              <a:off x="3095626" y="3067542"/>
              <a:ext cx="155575" cy="565150"/>
            </a:xfrm>
            <a:custGeom>
              <a:avLst/>
              <a:gdLst/>
              <a:ahLst/>
              <a:cxnLst>
                <a:cxn ang="0">
                  <a:pos x="35" y="178"/>
                </a:cxn>
                <a:cxn ang="0">
                  <a:pos x="35" y="178"/>
                </a:cxn>
                <a:cxn ang="0">
                  <a:pos x="36" y="200"/>
                </a:cxn>
                <a:cxn ang="0">
                  <a:pos x="39" y="222"/>
                </a:cxn>
                <a:cxn ang="0">
                  <a:pos x="45" y="242"/>
                </a:cxn>
                <a:cxn ang="0">
                  <a:pos x="52" y="262"/>
                </a:cxn>
                <a:cxn ang="0">
                  <a:pos x="61" y="281"/>
                </a:cxn>
                <a:cxn ang="0">
                  <a:pos x="72" y="298"/>
                </a:cxn>
                <a:cxn ang="0">
                  <a:pos x="84" y="315"/>
                </a:cxn>
                <a:cxn ang="0">
                  <a:pos x="98" y="330"/>
                </a:cxn>
                <a:cxn ang="0">
                  <a:pos x="73" y="356"/>
                </a:cxn>
                <a:cxn ang="0">
                  <a:pos x="73" y="356"/>
                </a:cxn>
                <a:cxn ang="0">
                  <a:pos x="57" y="338"/>
                </a:cxn>
                <a:cxn ang="0">
                  <a:pos x="43" y="319"/>
                </a:cxn>
                <a:cxn ang="0">
                  <a:pos x="30" y="298"/>
                </a:cxn>
                <a:cxn ang="0">
                  <a:pos x="19" y="276"/>
                </a:cxn>
                <a:cxn ang="0">
                  <a:pos x="10" y="253"/>
                </a:cxn>
                <a:cxn ang="0">
                  <a:pos x="5" y="228"/>
                </a:cxn>
                <a:cxn ang="0">
                  <a:pos x="1" y="204"/>
                </a:cxn>
                <a:cxn ang="0">
                  <a:pos x="0" y="191"/>
                </a:cxn>
                <a:cxn ang="0">
                  <a:pos x="0" y="178"/>
                </a:cxn>
                <a:cxn ang="0">
                  <a:pos x="0" y="178"/>
                </a:cxn>
                <a:cxn ang="0">
                  <a:pos x="0" y="165"/>
                </a:cxn>
                <a:cxn ang="0">
                  <a:pos x="1" y="152"/>
                </a:cxn>
                <a:cxn ang="0">
                  <a:pos x="5" y="127"/>
                </a:cxn>
                <a:cxn ang="0">
                  <a:pos x="10" y="103"/>
                </a:cxn>
                <a:cxn ang="0">
                  <a:pos x="19" y="80"/>
                </a:cxn>
                <a:cxn ang="0">
                  <a:pos x="30" y="58"/>
                </a:cxn>
                <a:cxn ang="0">
                  <a:pos x="43" y="37"/>
                </a:cxn>
                <a:cxn ang="0">
                  <a:pos x="57" y="18"/>
                </a:cxn>
                <a:cxn ang="0">
                  <a:pos x="73" y="0"/>
                </a:cxn>
                <a:cxn ang="0">
                  <a:pos x="98" y="26"/>
                </a:cxn>
                <a:cxn ang="0">
                  <a:pos x="98" y="26"/>
                </a:cxn>
                <a:cxn ang="0">
                  <a:pos x="84" y="41"/>
                </a:cxn>
                <a:cxn ang="0">
                  <a:pos x="72" y="58"/>
                </a:cxn>
                <a:cxn ang="0">
                  <a:pos x="61" y="75"/>
                </a:cxn>
                <a:cxn ang="0">
                  <a:pos x="52" y="94"/>
                </a:cxn>
                <a:cxn ang="0">
                  <a:pos x="45" y="114"/>
                </a:cxn>
                <a:cxn ang="0">
                  <a:pos x="39" y="135"/>
                </a:cxn>
                <a:cxn ang="0">
                  <a:pos x="36" y="156"/>
                </a:cxn>
                <a:cxn ang="0">
                  <a:pos x="35" y="178"/>
                </a:cxn>
                <a:cxn ang="0">
                  <a:pos x="35" y="178"/>
                </a:cxn>
              </a:cxnLst>
              <a:rect l="0" t="0" r="r" b="b"/>
              <a:pathLst>
                <a:path w="98" h="356">
                  <a:moveTo>
                    <a:pt x="35" y="178"/>
                  </a:moveTo>
                  <a:lnTo>
                    <a:pt x="35" y="178"/>
                  </a:lnTo>
                  <a:lnTo>
                    <a:pt x="36" y="200"/>
                  </a:lnTo>
                  <a:lnTo>
                    <a:pt x="39" y="222"/>
                  </a:lnTo>
                  <a:lnTo>
                    <a:pt x="45" y="242"/>
                  </a:lnTo>
                  <a:lnTo>
                    <a:pt x="52" y="262"/>
                  </a:lnTo>
                  <a:lnTo>
                    <a:pt x="61" y="281"/>
                  </a:lnTo>
                  <a:lnTo>
                    <a:pt x="72" y="298"/>
                  </a:lnTo>
                  <a:lnTo>
                    <a:pt x="84" y="315"/>
                  </a:lnTo>
                  <a:lnTo>
                    <a:pt x="98" y="330"/>
                  </a:lnTo>
                  <a:lnTo>
                    <a:pt x="73" y="356"/>
                  </a:lnTo>
                  <a:lnTo>
                    <a:pt x="73" y="356"/>
                  </a:lnTo>
                  <a:lnTo>
                    <a:pt x="57" y="338"/>
                  </a:lnTo>
                  <a:lnTo>
                    <a:pt x="43" y="319"/>
                  </a:lnTo>
                  <a:lnTo>
                    <a:pt x="30" y="298"/>
                  </a:lnTo>
                  <a:lnTo>
                    <a:pt x="19" y="276"/>
                  </a:lnTo>
                  <a:lnTo>
                    <a:pt x="10" y="253"/>
                  </a:lnTo>
                  <a:lnTo>
                    <a:pt x="5" y="228"/>
                  </a:lnTo>
                  <a:lnTo>
                    <a:pt x="1" y="204"/>
                  </a:lnTo>
                  <a:lnTo>
                    <a:pt x="0" y="191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65"/>
                  </a:lnTo>
                  <a:lnTo>
                    <a:pt x="1" y="152"/>
                  </a:lnTo>
                  <a:lnTo>
                    <a:pt x="5" y="127"/>
                  </a:lnTo>
                  <a:lnTo>
                    <a:pt x="10" y="103"/>
                  </a:lnTo>
                  <a:lnTo>
                    <a:pt x="19" y="80"/>
                  </a:lnTo>
                  <a:lnTo>
                    <a:pt x="30" y="58"/>
                  </a:lnTo>
                  <a:lnTo>
                    <a:pt x="43" y="37"/>
                  </a:lnTo>
                  <a:lnTo>
                    <a:pt x="57" y="18"/>
                  </a:lnTo>
                  <a:lnTo>
                    <a:pt x="73" y="0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84" y="41"/>
                  </a:lnTo>
                  <a:lnTo>
                    <a:pt x="72" y="58"/>
                  </a:lnTo>
                  <a:lnTo>
                    <a:pt x="61" y="75"/>
                  </a:lnTo>
                  <a:lnTo>
                    <a:pt x="52" y="94"/>
                  </a:lnTo>
                  <a:lnTo>
                    <a:pt x="45" y="114"/>
                  </a:lnTo>
                  <a:lnTo>
                    <a:pt x="39" y="135"/>
                  </a:lnTo>
                  <a:lnTo>
                    <a:pt x="36" y="156"/>
                  </a:lnTo>
                  <a:lnTo>
                    <a:pt x="35" y="178"/>
                  </a:lnTo>
                  <a:lnTo>
                    <a:pt x="35" y="178"/>
                  </a:lnTo>
                  <a:close/>
                </a:path>
              </a:pathLst>
            </a:cu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1" name="Freeform 15"/>
            <p:cNvSpPr>
              <a:spLocks/>
            </p:cNvSpPr>
            <p:nvPr/>
          </p:nvSpPr>
          <p:spPr bwMode="auto">
            <a:xfrm>
              <a:off x="3214688" y="3151679"/>
              <a:ext cx="117475" cy="395288"/>
            </a:xfrm>
            <a:custGeom>
              <a:avLst/>
              <a:gdLst/>
              <a:ahLst/>
              <a:cxnLst>
                <a:cxn ang="0">
                  <a:pos x="32" y="125"/>
                </a:cxn>
                <a:cxn ang="0">
                  <a:pos x="32" y="125"/>
                </a:cxn>
                <a:cxn ang="0">
                  <a:pos x="33" y="140"/>
                </a:cxn>
                <a:cxn ang="0">
                  <a:pos x="35" y="154"/>
                </a:cxn>
                <a:cxn ang="0">
                  <a:pos x="38" y="168"/>
                </a:cxn>
                <a:cxn ang="0">
                  <a:pos x="44" y="181"/>
                </a:cxn>
                <a:cxn ang="0">
                  <a:pos x="49" y="194"/>
                </a:cxn>
                <a:cxn ang="0">
                  <a:pos x="57" y="205"/>
                </a:cxn>
                <a:cxn ang="0">
                  <a:pos x="65" y="216"/>
                </a:cxn>
                <a:cxn ang="0">
                  <a:pos x="74" y="227"/>
                </a:cxn>
                <a:cxn ang="0">
                  <a:pos x="51" y="249"/>
                </a:cxn>
                <a:cxn ang="0">
                  <a:pos x="51" y="249"/>
                </a:cxn>
                <a:cxn ang="0">
                  <a:pos x="41" y="237"/>
                </a:cxn>
                <a:cxn ang="0">
                  <a:pos x="30" y="224"/>
                </a:cxn>
                <a:cxn ang="0">
                  <a:pos x="21" y="209"/>
                </a:cxn>
                <a:cxn ang="0">
                  <a:pos x="14" y="194"/>
                </a:cxn>
                <a:cxn ang="0">
                  <a:pos x="8" y="178"/>
                </a:cxn>
                <a:cxn ang="0">
                  <a:pos x="4" y="160"/>
                </a:cxn>
                <a:cxn ang="0">
                  <a:pos x="1" y="143"/>
                </a:cxn>
                <a:cxn ang="0">
                  <a:pos x="0" y="125"/>
                </a:cxn>
                <a:cxn ang="0">
                  <a:pos x="0" y="125"/>
                </a:cxn>
                <a:cxn ang="0">
                  <a:pos x="1" y="107"/>
                </a:cxn>
                <a:cxn ang="0">
                  <a:pos x="4" y="90"/>
                </a:cxn>
                <a:cxn ang="0">
                  <a:pos x="8" y="72"/>
                </a:cxn>
                <a:cxn ang="0">
                  <a:pos x="14" y="56"/>
                </a:cxn>
                <a:cxn ang="0">
                  <a:pos x="21" y="41"/>
                </a:cxn>
                <a:cxn ang="0">
                  <a:pos x="30" y="27"/>
                </a:cxn>
                <a:cxn ang="0">
                  <a:pos x="41" y="13"/>
                </a:cxn>
                <a:cxn ang="0">
                  <a:pos x="51" y="0"/>
                </a:cxn>
                <a:cxn ang="0">
                  <a:pos x="74" y="23"/>
                </a:cxn>
                <a:cxn ang="0">
                  <a:pos x="74" y="23"/>
                </a:cxn>
                <a:cxn ang="0">
                  <a:pos x="65" y="34"/>
                </a:cxn>
                <a:cxn ang="0">
                  <a:pos x="57" y="44"/>
                </a:cxn>
                <a:cxn ang="0">
                  <a:pos x="49" y="56"/>
                </a:cxn>
                <a:cxn ang="0">
                  <a:pos x="44" y="69"/>
                </a:cxn>
                <a:cxn ang="0">
                  <a:pos x="38" y="82"/>
                </a:cxn>
                <a:cxn ang="0">
                  <a:pos x="35" y="96"/>
                </a:cxn>
                <a:cxn ang="0">
                  <a:pos x="33" y="110"/>
                </a:cxn>
                <a:cxn ang="0">
                  <a:pos x="32" y="125"/>
                </a:cxn>
                <a:cxn ang="0">
                  <a:pos x="32" y="125"/>
                </a:cxn>
              </a:cxnLst>
              <a:rect l="0" t="0" r="r" b="b"/>
              <a:pathLst>
                <a:path w="74" h="249">
                  <a:moveTo>
                    <a:pt x="32" y="125"/>
                  </a:moveTo>
                  <a:lnTo>
                    <a:pt x="32" y="125"/>
                  </a:lnTo>
                  <a:lnTo>
                    <a:pt x="33" y="140"/>
                  </a:lnTo>
                  <a:lnTo>
                    <a:pt x="35" y="154"/>
                  </a:lnTo>
                  <a:lnTo>
                    <a:pt x="38" y="168"/>
                  </a:lnTo>
                  <a:lnTo>
                    <a:pt x="44" y="181"/>
                  </a:lnTo>
                  <a:lnTo>
                    <a:pt x="49" y="194"/>
                  </a:lnTo>
                  <a:lnTo>
                    <a:pt x="57" y="205"/>
                  </a:lnTo>
                  <a:lnTo>
                    <a:pt x="65" y="216"/>
                  </a:lnTo>
                  <a:lnTo>
                    <a:pt x="74" y="227"/>
                  </a:lnTo>
                  <a:lnTo>
                    <a:pt x="51" y="249"/>
                  </a:lnTo>
                  <a:lnTo>
                    <a:pt x="51" y="249"/>
                  </a:lnTo>
                  <a:lnTo>
                    <a:pt x="41" y="237"/>
                  </a:lnTo>
                  <a:lnTo>
                    <a:pt x="30" y="224"/>
                  </a:lnTo>
                  <a:lnTo>
                    <a:pt x="21" y="209"/>
                  </a:lnTo>
                  <a:lnTo>
                    <a:pt x="14" y="194"/>
                  </a:lnTo>
                  <a:lnTo>
                    <a:pt x="8" y="178"/>
                  </a:lnTo>
                  <a:lnTo>
                    <a:pt x="4" y="160"/>
                  </a:lnTo>
                  <a:lnTo>
                    <a:pt x="1" y="143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1" y="107"/>
                  </a:lnTo>
                  <a:lnTo>
                    <a:pt x="4" y="90"/>
                  </a:lnTo>
                  <a:lnTo>
                    <a:pt x="8" y="72"/>
                  </a:lnTo>
                  <a:lnTo>
                    <a:pt x="14" y="56"/>
                  </a:lnTo>
                  <a:lnTo>
                    <a:pt x="21" y="41"/>
                  </a:lnTo>
                  <a:lnTo>
                    <a:pt x="30" y="27"/>
                  </a:lnTo>
                  <a:lnTo>
                    <a:pt x="41" y="13"/>
                  </a:lnTo>
                  <a:lnTo>
                    <a:pt x="51" y="0"/>
                  </a:lnTo>
                  <a:lnTo>
                    <a:pt x="74" y="23"/>
                  </a:lnTo>
                  <a:lnTo>
                    <a:pt x="74" y="23"/>
                  </a:lnTo>
                  <a:lnTo>
                    <a:pt x="65" y="34"/>
                  </a:lnTo>
                  <a:lnTo>
                    <a:pt x="57" y="44"/>
                  </a:lnTo>
                  <a:lnTo>
                    <a:pt x="49" y="56"/>
                  </a:lnTo>
                  <a:lnTo>
                    <a:pt x="44" y="69"/>
                  </a:lnTo>
                  <a:lnTo>
                    <a:pt x="38" y="82"/>
                  </a:lnTo>
                  <a:lnTo>
                    <a:pt x="35" y="96"/>
                  </a:lnTo>
                  <a:lnTo>
                    <a:pt x="33" y="110"/>
                  </a:lnTo>
                  <a:lnTo>
                    <a:pt x="32" y="125"/>
                  </a:lnTo>
                  <a:lnTo>
                    <a:pt x="32" y="125"/>
                  </a:lnTo>
                  <a:close/>
                </a:path>
              </a:pathLst>
            </a:cu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0" name="図形グループ 9"/>
          <p:cNvGrpSpPr/>
          <p:nvPr/>
        </p:nvGrpSpPr>
        <p:grpSpPr>
          <a:xfrm>
            <a:off x="720459" y="3883774"/>
            <a:ext cx="1248649" cy="712360"/>
            <a:chOff x="720459" y="4084942"/>
            <a:chExt cx="1248649" cy="712360"/>
          </a:xfrm>
        </p:grpSpPr>
        <p:sp>
          <p:nvSpPr>
            <p:cNvPr id="58" name="TextBox 27"/>
            <p:cNvSpPr txBox="1"/>
            <p:nvPr/>
          </p:nvSpPr>
          <p:spPr>
            <a:xfrm>
              <a:off x="720459" y="4520307"/>
              <a:ext cx="1237831" cy="27699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ja-JP" altLang="en-US" sz="12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無線クライアント</a:t>
              </a:r>
              <a:endParaRPr 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2" name="Freeform 177"/>
            <p:cNvSpPr>
              <a:spLocks noChangeAspect="1" noEditPoints="1"/>
            </p:cNvSpPr>
            <p:nvPr/>
          </p:nvSpPr>
          <p:spPr bwMode="auto">
            <a:xfrm>
              <a:off x="984700" y="4084942"/>
              <a:ext cx="295798" cy="428481"/>
            </a:xfrm>
            <a:custGeom>
              <a:avLst/>
              <a:gdLst>
                <a:gd name="T0" fmla="*/ 371 w 384"/>
                <a:gd name="T1" fmla="*/ 0 h 556"/>
                <a:gd name="T2" fmla="*/ 13 w 384"/>
                <a:gd name="T3" fmla="*/ 0 h 556"/>
                <a:gd name="T4" fmla="*/ 0 w 384"/>
                <a:gd name="T5" fmla="*/ 14 h 556"/>
                <a:gd name="T6" fmla="*/ 0 w 384"/>
                <a:gd name="T7" fmla="*/ 542 h 556"/>
                <a:gd name="T8" fmla="*/ 13 w 384"/>
                <a:gd name="T9" fmla="*/ 556 h 556"/>
                <a:gd name="T10" fmla="*/ 371 w 384"/>
                <a:gd name="T11" fmla="*/ 556 h 556"/>
                <a:gd name="T12" fmla="*/ 384 w 384"/>
                <a:gd name="T13" fmla="*/ 542 h 556"/>
                <a:gd name="T14" fmla="*/ 384 w 384"/>
                <a:gd name="T15" fmla="*/ 14 h 556"/>
                <a:gd name="T16" fmla="*/ 371 w 384"/>
                <a:gd name="T17" fmla="*/ 0 h 556"/>
                <a:gd name="T18" fmla="*/ 192 w 384"/>
                <a:gd name="T19" fmla="*/ 528 h 556"/>
                <a:gd name="T20" fmla="*/ 170 w 384"/>
                <a:gd name="T21" fmla="*/ 506 h 556"/>
                <a:gd name="T22" fmla="*/ 192 w 384"/>
                <a:gd name="T23" fmla="*/ 484 h 556"/>
                <a:gd name="T24" fmla="*/ 214 w 384"/>
                <a:gd name="T25" fmla="*/ 506 h 556"/>
                <a:gd name="T26" fmla="*/ 192 w 384"/>
                <a:gd name="T27" fmla="*/ 528 h 556"/>
                <a:gd name="T28" fmla="*/ 358 w 384"/>
                <a:gd name="T29" fmla="*/ 464 h 556"/>
                <a:gd name="T30" fmla="*/ 26 w 384"/>
                <a:gd name="T31" fmla="*/ 464 h 556"/>
                <a:gd name="T32" fmla="*/ 26 w 384"/>
                <a:gd name="T33" fmla="*/ 32 h 556"/>
                <a:gd name="T34" fmla="*/ 358 w 384"/>
                <a:gd name="T35" fmla="*/ 32 h 556"/>
                <a:gd name="T36" fmla="*/ 358 w 384"/>
                <a:gd name="T37" fmla="*/ 464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4" h="556">
                  <a:moveTo>
                    <a:pt x="371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542"/>
                    <a:pt x="0" y="542"/>
                    <a:pt x="0" y="542"/>
                  </a:cubicBezTo>
                  <a:cubicBezTo>
                    <a:pt x="0" y="550"/>
                    <a:pt x="6" y="556"/>
                    <a:pt x="13" y="556"/>
                  </a:cubicBezTo>
                  <a:cubicBezTo>
                    <a:pt x="371" y="556"/>
                    <a:pt x="371" y="556"/>
                    <a:pt x="371" y="556"/>
                  </a:cubicBezTo>
                  <a:cubicBezTo>
                    <a:pt x="378" y="556"/>
                    <a:pt x="384" y="550"/>
                    <a:pt x="384" y="542"/>
                  </a:cubicBezTo>
                  <a:cubicBezTo>
                    <a:pt x="384" y="14"/>
                    <a:pt x="384" y="14"/>
                    <a:pt x="384" y="14"/>
                  </a:cubicBezTo>
                  <a:cubicBezTo>
                    <a:pt x="384" y="6"/>
                    <a:pt x="378" y="0"/>
                    <a:pt x="371" y="0"/>
                  </a:cubicBezTo>
                  <a:close/>
                  <a:moveTo>
                    <a:pt x="192" y="528"/>
                  </a:moveTo>
                  <a:cubicBezTo>
                    <a:pt x="180" y="528"/>
                    <a:pt x="170" y="518"/>
                    <a:pt x="170" y="506"/>
                  </a:cubicBezTo>
                  <a:cubicBezTo>
                    <a:pt x="170" y="494"/>
                    <a:pt x="180" y="484"/>
                    <a:pt x="192" y="484"/>
                  </a:cubicBezTo>
                  <a:cubicBezTo>
                    <a:pt x="204" y="484"/>
                    <a:pt x="214" y="494"/>
                    <a:pt x="214" y="506"/>
                  </a:cubicBezTo>
                  <a:cubicBezTo>
                    <a:pt x="214" y="518"/>
                    <a:pt x="204" y="528"/>
                    <a:pt x="192" y="528"/>
                  </a:cubicBezTo>
                  <a:close/>
                  <a:moveTo>
                    <a:pt x="358" y="464"/>
                  </a:moveTo>
                  <a:cubicBezTo>
                    <a:pt x="26" y="464"/>
                    <a:pt x="26" y="464"/>
                    <a:pt x="26" y="464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58" y="32"/>
                    <a:pt x="358" y="32"/>
                    <a:pt x="358" y="32"/>
                  </a:cubicBezTo>
                  <a:lnTo>
                    <a:pt x="358" y="46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3" name="Freeform 172"/>
            <p:cNvSpPr>
              <a:spLocks noChangeAspect="1" noEditPoints="1"/>
            </p:cNvSpPr>
            <p:nvPr/>
          </p:nvSpPr>
          <p:spPr bwMode="auto">
            <a:xfrm>
              <a:off x="750928" y="4220764"/>
              <a:ext cx="155180" cy="292660"/>
            </a:xfrm>
            <a:custGeom>
              <a:avLst/>
              <a:gdLst>
                <a:gd name="T0" fmla="*/ 194 w 208"/>
                <a:gd name="T1" fmla="*/ 0 h 392"/>
                <a:gd name="T2" fmla="*/ 14 w 208"/>
                <a:gd name="T3" fmla="*/ 0 h 392"/>
                <a:gd name="T4" fmla="*/ 0 w 208"/>
                <a:gd name="T5" fmla="*/ 14 h 392"/>
                <a:gd name="T6" fmla="*/ 0 w 208"/>
                <a:gd name="T7" fmla="*/ 378 h 392"/>
                <a:gd name="T8" fmla="*/ 14 w 208"/>
                <a:gd name="T9" fmla="*/ 392 h 392"/>
                <a:gd name="T10" fmla="*/ 194 w 208"/>
                <a:gd name="T11" fmla="*/ 392 h 392"/>
                <a:gd name="T12" fmla="*/ 208 w 208"/>
                <a:gd name="T13" fmla="*/ 378 h 392"/>
                <a:gd name="T14" fmla="*/ 208 w 208"/>
                <a:gd name="T15" fmla="*/ 14 h 392"/>
                <a:gd name="T16" fmla="*/ 194 w 208"/>
                <a:gd name="T17" fmla="*/ 0 h 392"/>
                <a:gd name="T18" fmla="*/ 80 w 208"/>
                <a:gd name="T19" fmla="*/ 24 h 392"/>
                <a:gd name="T20" fmla="*/ 128 w 208"/>
                <a:gd name="T21" fmla="*/ 24 h 392"/>
                <a:gd name="T22" fmla="*/ 132 w 208"/>
                <a:gd name="T23" fmla="*/ 28 h 392"/>
                <a:gd name="T24" fmla="*/ 128 w 208"/>
                <a:gd name="T25" fmla="*/ 32 h 392"/>
                <a:gd name="T26" fmla="*/ 80 w 208"/>
                <a:gd name="T27" fmla="*/ 32 h 392"/>
                <a:gd name="T28" fmla="*/ 76 w 208"/>
                <a:gd name="T29" fmla="*/ 28 h 392"/>
                <a:gd name="T30" fmla="*/ 80 w 208"/>
                <a:gd name="T31" fmla="*/ 24 h 392"/>
                <a:gd name="T32" fmla="*/ 102 w 208"/>
                <a:gd name="T33" fmla="*/ 380 h 392"/>
                <a:gd name="T34" fmla="*/ 88 w 208"/>
                <a:gd name="T35" fmla="*/ 366 h 392"/>
                <a:gd name="T36" fmla="*/ 102 w 208"/>
                <a:gd name="T37" fmla="*/ 352 h 392"/>
                <a:gd name="T38" fmla="*/ 116 w 208"/>
                <a:gd name="T39" fmla="*/ 366 h 392"/>
                <a:gd name="T40" fmla="*/ 102 w 208"/>
                <a:gd name="T41" fmla="*/ 380 h 392"/>
                <a:gd name="T42" fmla="*/ 192 w 208"/>
                <a:gd name="T43" fmla="*/ 342 h 392"/>
                <a:gd name="T44" fmla="*/ 16 w 208"/>
                <a:gd name="T45" fmla="*/ 342 h 392"/>
                <a:gd name="T46" fmla="*/ 16 w 208"/>
                <a:gd name="T47" fmla="*/ 50 h 392"/>
                <a:gd name="T48" fmla="*/ 192 w 208"/>
                <a:gd name="T49" fmla="*/ 50 h 392"/>
                <a:gd name="T50" fmla="*/ 192 w 208"/>
                <a:gd name="T51" fmla="*/ 34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8" h="392">
                  <a:moveTo>
                    <a:pt x="19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378"/>
                    <a:pt x="0" y="378"/>
                    <a:pt x="0" y="378"/>
                  </a:cubicBezTo>
                  <a:cubicBezTo>
                    <a:pt x="0" y="386"/>
                    <a:pt x="6" y="392"/>
                    <a:pt x="14" y="392"/>
                  </a:cubicBezTo>
                  <a:cubicBezTo>
                    <a:pt x="194" y="392"/>
                    <a:pt x="194" y="392"/>
                    <a:pt x="194" y="392"/>
                  </a:cubicBezTo>
                  <a:cubicBezTo>
                    <a:pt x="202" y="392"/>
                    <a:pt x="208" y="386"/>
                    <a:pt x="208" y="378"/>
                  </a:cubicBezTo>
                  <a:cubicBezTo>
                    <a:pt x="208" y="14"/>
                    <a:pt x="208" y="14"/>
                    <a:pt x="208" y="14"/>
                  </a:cubicBezTo>
                  <a:cubicBezTo>
                    <a:pt x="208" y="6"/>
                    <a:pt x="202" y="0"/>
                    <a:pt x="194" y="0"/>
                  </a:cubicBezTo>
                  <a:close/>
                  <a:moveTo>
                    <a:pt x="80" y="24"/>
                  </a:moveTo>
                  <a:cubicBezTo>
                    <a:pt x="128" y="24"/>
                    <a:pt x="128" y="24"/>
                    <a:pt x="128" y="24"/>
                  </a:cubicBezTo>
                  <a:cubicBezTo>
                    <a:pt x="130" y="24"/>
                    <a:pt x="132" y="26"/>
                    <a:pt x="132" y="28"/>
                  </a:cubicBezTo>
                  <a:cubicBezTo>
                    <a:pt x="132" y="30"/>
                    <a:pt x="130" y="32"/>
                    <a:pt x="128" y="32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78" y="32"/>
                    <a:pt x="76" y="30"/>
                    <a:pt x="76" y="28"/>
                  </a:cubicBezTo>
                  <a:cubicBezTo>
                    <a:pt x="76" y="26"/>
                    <a:pt x="78" y="24"/>
                    <a:pt x="80" y="24"/>
                  </a:cubicBezTo>
                  <a:close/>
                  <a:moveTo>
                    <a:pt x="102" y="380"/>
                  </a:moveTo>
                  <a:cubicBezTo>
                    <a:pt x="94" y="380"/>
                    <a:pt x="88" y="374"/>
                    <a:pt x="88" y="366"/>
                  </a:cubicBezTo>
                  <a:cubicBezTo>
                    <a:pt x="88" y="358"/>
                    <a:pt x="94" y="352"/>
                    <a:pt x="102" y="352"/>
                  </a:cubicBezTo>
                  <a:cubicBezTo>
                    <a:pt x="110" y="352"/>
                    <a:pt x="116" y="358"/>
                    <a:pt x="116" y="366"/>
                  </a:cubicBezTo>
                  <a:cubicBezTo>
                    <a:pt x="116" y="374"/>
                    <a:pt x="110" y="380"/>
                    <a:pt x="102" y="380"/>
                  </a:cubicBezTo>
                  <a:close/>
                  <a:moveTo>
                    <a:pt x="192" y="342"/>
                  </a:moveTo>
                  <a:cubicBezTo>
                    <a:pt x="16" y="342"/>
                    <a:pt x="16" y="342"/>
                    <a:pt x="16" y="342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92" y="50"/>
                    <a:pt x="192" y="50"/>
                    <a:pt x="192" y="50"/>
                  </a:cubicBezTo>
                  <a:lnTo>
                    <a:pt x="192" y="34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44" name="Group 52"/>
            <p:cNvGrpSpPr>
              <a:grpSpLocks/>
            </p:cNvGrpSpPr>
            <p:nvPr/>
          </p:nvGrpSpPr>
          <p:grpSpPr bwMode="auto">
            <a:xfrm>
              <a:off x="1368778" y="4115901"/>
              <a:ext cx="600330" cy="397523"/>
              <a:chOff x="1360" y="1358"/>
              <a:chExt cx="758" cy="462"/>
            </a:xfrm>
            <a:solidFill>
              <a:schemeClr val="tx1"/>
            </a:solidFill>
          </p:grpSpPr>
          <p:sp>
            <p:nvSpPr>
              <p:cNvPr id="45" name="Freeform 53"/>
              <p:cNvSpPr>
                <a:spLocks noEditPoints="1"/>
              </p:cNvSpPr>
              <p:nvPr/>
            </p:nvSpPr>
            <p:spPr bwMode="auto">
              <a:xfrm>
                <a:off x="1508" y="1358"/>
                <a:ext cx="465" cy="328"/>
              </a:xfrm>
              <a:custGeom>
                <a:avLst/>
                <a:gdLst>
                  <a:gd name="T0" fmla="*/ 0 w 609"/>
                  <a:gd name="T1" fmla="*/ 0 h 430"/>
                  <a:gd name="T2" fmla="*/ 0 w 609"/>
                  <a:gd name="T3" fmla="*/ 17 h 430"/>
                  <a:gd name="T4" fmla="*/ 24 w 609"/>
                  <a:gd name="T5" fmla="*/ 17 h 430"/>
                  <a:gd name="T6" fmla="*/ 24 w 609"/>
                  <a:gd name="T7" fmla="*/ 0 h 430"/>
                  <a:gd name="T8" fmla="*/ 0 w 609"/>
                  <a:gd name="T9" fmla="*/ 0 h 430"/>
                  <a:gd name="T10" fmla="*/ 24 w 609"/>
                  <a:gd name="T11" fmla="*/ 16 h 430"/>
                  <a:gd name="T12" fmla="*/ 2 w 609"/>
                  <a:gd name="T13" fmla="*/ 16 h 430"/>
                  <a:gd name="T14" fmla="*/ 2 w 609"/>
                  <a:gd name="T15" fmla="*/ 2 h 430"/>
                  <a:gd name="T16" fmla="*/ 24 w 609"/>
                  <a:gd name="T17" fmla="*/ 2 h 430"/>
                  <a:gd name="T18" fmla="*/ 24 w 609"/>
                  <a:gd name="T19" fmla="*/ 16 h 4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09"/>
                  <a:gd name="T31" fmla="*/ 0 h 430"/>
                  <a:gd name="T32" fmla="*/ 609 w 609"/>
                  <a:gd name="T33" fmla="*/ 430 h 43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09" h="430">
                    <a:moveTo>
                      <a:pt x="0" y="0"/>
                    </a:moveTo>
                    <a:lnTo>
                      <a:pt x="0" y="430"/>
                    </a:lnTo>
                    <a:lnTo>
                      <a:pt x="609" y="430"/>
                    </a:lnTo>
                    <a:lnTo>
                      <a:pt x="609" y="0"/>
                    </a:lnTo>
                    <a:lnTo>
                      <a:pt x="0" y="0"/>
                    </a:lnTo>
                    <a:close/>
                    <a:moveTo>
                      <a:pt x="586" y="402"/>
                    </a:moveTo>
                    <a:lnTo>
                      <a:pt x="23" y="402"/>
                    </a:lnTo>
                    <a:lnTo>
                      <a:pt x="23" y="23"/>
                    </a:lnTo>
                    <a:lnTo>
                      <a:pt x="586" y="23"/>
                    </a:lnTo>
                    <a:lnTo>
                      <a:pt x="586" y="40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6" name="Freeform 54"/>
              <p:cNvSpPr>
                <a:spLocks noEditPoints="1"/>
              </p:cNvSpPr>
              <p:nvPr/>
            </p:nvSpPr>
            <p:spPr bwMode="auto">
              <a:xfrm>
                <a:off x="1361" y="1694"/>
                <a:ext cx="757" cy="85"/>
              </a:xfrm>
              <a:custGeom>
                <a:avLst/>
                <a:gdLst>
                  <a:gd name="T0" fmla="*/ 24 w 992"/>
                  <a:gd name="T1" fmla="*/ 0 h 226"/>
                  <a:gd name="T2" fmla="*/ 24 w 992"/>
                  <a:gd name="T3" fmla="*/ 0 h 226"/>
                  <a:gd name="T4" fmla="*/ 27 w 992"/>
                  <a:gd name="T5" fmla="*/ 0 h 226"/>
                  <a:gd name="T6" fmla="*/ 28 w 992"/>
                  <a:gd name="T7" fmla="*/ 0 h 226"/>
                  <a:gd name="T8" fmla="*/ 6 w 992"/>
                  <a:gd name="T9" fmla="*/ 0 h 226"/>
                  <a:gd name="T10" fmla="*/ 18 w 992"/>
                  <a:gd name="T11" fmla="*/ 0 h 226"/>
                  <a:gd name="T12" fmla="*/ 24 w 992"/>
                  <a:gd name="T13" fmla="*/ 0 h 226"/>
                  <a:gd name="T14" fmla="*/ 31 w 992"/>
                  <a:gd name="T15" fmla="*/ 0 h 226"/>
                  <a:gd name="T16" fmla="*/ 5 w 992"/>
                  <a:gd name="T17" fmla="*/ 0 h 226"/>
                  <a:gd name="T18" fmla="*/ 8 w 992"/>
                  <a:gd name="T19" fmla="*/ 0 h 226"/>
                  <a:gd name="T20" fmla="*/ 31 w 992"/>
                  <a:gd name="T21" fmla="*/ 0 h 226"/>
                  <a:gd name="T22" fmla="*/ 13 w 992"/>
                  <a:gd name="T23" fmla="*/ 0 h 226"/>
                  <a:gd name="T24" fmla="*/ 14 w 992"/>
                  <a:gd name="T25" fmla="*/ 0 h 226"/>
                  <a:gd name="T26" fmla="*/ 14 w 992"/>
                  <a:gd name="T27" fmla="*/ 0 h 226"/>
                  <a:gd name="T28" fmla="*/ 18 w 992"/>
                  <a:gd name="T29" fmla="*/ 0 h 226"/>
                  <a:gd name="T30" fmla="*/ 14 w 992"/>
                  <a:gd name="T31" fmla="*/ 0 h 226"/>
                  <a:gd name="T32" fmla="*/ 27 w 992"/>
                  <a:gd name="T33" fmla="*/ 0 h 226"/>
                  <a:gd name="T34" fmla="*/ 24 w 992"/>
                  <a:gd name="T35" fmla="*/ 0 h 226"/>
                  <a:gd name="T36" fmla="*/ 18 w 992"/>
                  <a:gd name="T37" fmla="*/ 0 h 226"/>
                  <a:gd name="T38" fmla="*/ 24 w 992"/>
                  <a:gd name="T39" fmla="*/ 0 h 226"/>
                  <a:gd name="T40" fmla="*/ 24 w 992"/>
                  <a:gd name="T41" fmla="*/ 0 h 226"/>
                  <a:gd name="T42" fmla="*/ 24 w 992"/>
                  <a:gd name="T43" fmla="*/ 0 h 226"/>
                  <a:gd name="T44" fmla="*/ 24 w 992"/>
                  <a:gd name="T45" fmla="*/ 0 h 226"/>
                  <a:gd name="T46" fmla="*/ 21 w 992"/>
                  <a:gd name="T47" fmla="*/ 0 h 226"/>
                  <a:gd name="T48" fmla="*/ 19 w 992"/>
                  <a:gd name="T49" fmla="*/ 0 h 226"/>
                  <a:gd name="T50" fmla="*/ 31 w 992"/>
                  <a:gd name="T51" fmla="*/ 0 h 226"/>
                  <a:gd name="T52" fmla="*/ 8 w 992"/>
                  <a:gd name="T53" fmla="*/ 0 h 226"/>
                  <a:gd name="T54" fmla="*/ 11 w 992"/>
                  <a:gd name="T55" fmla="*/ 0 h 226"/>
                  <a:gd name="T56" fmla="*/ 11 w 992"/>
                  <a:gd name="T57" fmla="*/ 0 h 226"/>
                  <a:gd name="T58" fmla="*/ 11 w 992"/>
                  <a:gd name="T59" fmla="*/ 0 h 226"/>
                  <a:gd name="T60" fmla="*/ 11 w 992"/>
                  <a:gd name="T61" fmla="*/ 0 h 226"/>
                  <a:gd name="T62" fmla="*/ 16 w 992"/>
                  <a:gd name="T63" fmla="*/ 0 h 226"/>
                  <a:gd name="T64" fmla="*/ 29 w 992"/>
                  <a:gd name="T65" fmla="*/ 0 h 226"/>
                  <a:gd name="T66" fmla="*/ 16 w 992"/>
                  <a:gd name="T67" fmla="*/ 0 h 226"/>
                  <a:gd name="T68" fmla="*/ 24 w 992"/>
                  <a:gd name="T69" fmla="*/ 0 h 226"/>
                  <a:gd name="T70" fmla="*/ 10 w 992"/>
                  <a:gd name="T71" fmla="*/ 0 h 226"/>
                  <a:gd name="T72" fmla="*/ 9 w 992"/>
                  <a:gd name="T73" fmla="*/ 0 h 226"/>
                  <a:gd name="T74" fmla="*/ 13 w 992"/>
                  <a:gd name="T75" fmla="*/ 0 h 226"/>
                  <a:gd name="T76" fmla="*/ 18 w 992"/>
                  <a:gd name="T77" fmla="*/ 0 h 226"/>
                  <a:gd name="T78" fmla="*/ 21 w 992"/>
                  <a:gd name="T79" fmla="*/ 0 h 226"/>
                  <a:gd name="T80" fmla="*/ 21 w 992"/>
                  <a:gd name="T81" fmla="*/ 0 h 226"/>
                  <a:gd name="T82" fmla="*/ 18 w 992"/>
                  <a:gd name="T83" fmla="*/ 0 h 226"/>
                  <a:gd name="T84" fmla="*/ 28 w 992"/>
                  <a:gd name="T85" fmla="*/ 0 h 226"/>
                  <a:gd name="T86" fmla="*/ 27 w 992"/>
                  <a:gd name="T87" fmla="*/ 0 h 226"/>
                  <a:gd name="T88" fmla="*/ 13 w 992"/>
                  <a:gd name="T89" fmla="*/ 0 h 226"/>
                  <a:gd name="T90" fmla="*/ 27 w 992"/>
                  <a:gd name="T91" fmla="*/ 0 h 226"/>
                  <a:gd name="T92" fmla="*/ 18 w 992"/>
                  <a:gd name="T93" fmla="*/ 0 h 226"/>
                  <a:gd name="T94" fmla="*/ 26 w 992"/>
                  <a:gd name="T95" fmla="*/ 0 h 226"/>
                  <a:gd name="T96" fmla="*/ 15 w 992"/>
                  <a:gd name="T97" fmla="*/ 0 h 226"/>
                  <a:gd name="T98" fmla="*/ 18 w 992"/>
                  <a:gd name="T99" fmla="*/ 0 h 226"/>
                  <a:gd name="T100" fmla="*/ 13 w 992"/>
                  <a:gd name="T101" fmla="*/ 0 h 226"/>
                  <a:gd name="T102" fmla="*/ 13 w 992"/>
                  <a:gd name="T103" fmla="*/ 0 h 226"/>
                  <a:gd name="T104" fmla="*/ 21 w 992"/>
                  <a:gd name="T105" fmla="*/ 0 h 226"/>
                  <a:gd name="T106" fmla="*/ 21 w 992"/>
                  <a:gd name="T107" fmla="*/ 0 h 226"/>
                  <a:gd name="T108" fmla="*/ 29 w 992"/>
                  <a:gd name="T109" fmla="*/ 0 h 22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92"/>
                  <a:gd name="T166" fmla="*/ 0 h 226"/>
                  <a:gd name="T167" fmla="*/ 992 w 992"/>
                  <a:gd name="T168" fmla="*/ 226 h 22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92" h="226">
                    <a:moveTo>
                      <a:pt x="192" y="0"/>
                    </a:moveTo>
                    <a:lnTo>
                      <a:pt x="800" y="0"/>
                    </a:lnTo>
                    <a:lnTo>
                      <a:pt x="992" y="226"/>
                    </a:lnTo>
                    <a:lnTo>
                      <a:pt x="0" y="226"/>
                    </a:lnTo>
                    <a:lnTo>
                      <a:pt x="192" y="0"/>
                    </a:lnTo>
                    <a:close/>
                    <a:moveTo>
                      <a:pt x="591" y="181"/>
                    </a:moveTo>
                    <a:lnTo>
                      <a:pt x="578" y="111"/>
                    </a:lnTo>
                    <a:lnTo>
                      <a:pt x="387" y="111"/>
                    </a:lnTo>
                    <a:lnTo>
                      <a:pt x="371" y="181"/>
                    </a:lnTo>
                    <a:lnTo>
                      <a:pt x="591" y="181"/>
                    </a:lnTo>
                    <a:close/>
                    <a:moveTo>
                      <a:pt x="614" y="106"/>
                    </a:moveTo>
                    <a:lnTo>
                      <a:pt x="608" y="83"/>
                    </a:lnTo>
                    <a:lnTo>
                      <a:pt x="337" y="83"/>
                    </a:lnTo>
                    <a:lnTo>
                      <a:pt x="328" y="106"/>
                    </a:lnTo>
                    <a:lnTo>
                      <a:pt x="614" y="106"/>
                    </a:lnTo>
                    <a:close/>
                    <a:moveTo>
                      <a:pt x="837" y="81"/>
                    </a:moveTo>
                    <a:lnTo>
                      <a:pt x="821" y="60"/>
                    </a:lnTo>
                    <a:lnTo>
                      <a:pt x="702" y="60"/>
                    </a:lnTo>
                    <a:lnTo>
                      <a:pt x="713" y="81"/>
                    </a:lnTo>
                    <a:lnTo>
                      <a:pt x="837" y="81"/>
                    </a:lnTo>
                    <a:close/>
                    <a:moveTo>
                      <a:pt x="820" y="59"/>
                    </a:moveTo>
                    <a:lnTo>
                      <a:pt x="805" y="41"/>
                    </a:lnTo>
                    <a:lnTo>
                      <a:pt x="713" y="41"/>
                    </a:lnTo>
                    <a:lnTo>
                      <a:pt x="723" y="59"/>
                    </a:lnTo>
                    <a:lnTo>
                      <a:pt x="820" y="59"/>
                    </a:lnTo>
                    <a:close/>
                    <a:moveTo>
                      <a:pt x="171" y="60"/>
                    </a:moveTo>
                    <a:lnTo>
                      <a:pt x="155" y="81"/>
                    </a:lnTo>
                    <a:lnTo>
                      <a:pt x="254" y="81"/>
                    </a:lnTo>
                    <a:lnTo>
                      <a:pt x="265" y="60"/>
                    </a:lnTo>
                    <a:lnTo>
                      <a:pt x="171" y="60"/>
                    </a:lnTo>
                    <a:close/>
                    <a:moveTo>
                      <a:pt x="187" y="41"/>
                    </a:moveTo>
                    <a:lnTo>
                      <a:pt x="172" y="59"/>
                    </a:lnTo>
                    <a:lnTo>
                      <a:pt x="245" y="59"/>
                    </a:lnTo>
                    <a:lnTo>
                      <a:pt x="256" y="41"/>
                    </a:lnTo>
                    <a:lnTo>
                      <a:pt x="187" y="41"/>
                    </a:lnTo>
                    <a:close/>
                    <a:moveTo>
                      <a:pt x="477" y="214"/>
                    </a:moveTo>
                    <a:lnTo>
                      <a:pt x="478" y="184"/>
                    </a:lnTo>
                    <a:lnTo>
                      <a:pt x="370" y="184"/>
                    </a:lnTo>
                    <a:lnTo>
                      <a:pt x="363" y="214"/>
                    </a:lnTo>
                    <a:lnTo>
                      <a:pt x="477" y="214"/>
                    </a:lnTo>
                    <a:close/>
                    <a:moveTo>
                      <a:pt x="597" y="214"/>
                    </a:moveTo>
                    <a:lnTo>
                      <a:pt x="591" y="184"/>
                    </a:lnTo>
                    <a:lnTo>
                      <a:pt x="483" y="184"/>
                    </a:lnTo>
                    <a:lnTo>
                      <a:pt x="482" y="214"/>
                    </a:lnTo>
                    <a:lnTo>
                      <a:pt x="597" y="214"/>
                    </a:lnTo>
                    <a:close/>
                    <a:moveTo>
                      <a:pt x="855" y="106"/>
                    </a:moveTo>
                    <a:lnTo>
                      <a:pt x="837" y="83"/>
                    </a:lnTo>
                    <a:lnTo>
                      <a:pt x="770" y="83"/>
                    </a:lnTo>
                    <a:lnTo>
                      <a:pt x="784" y="106"/>
                    </a:lnTo>
                    <a:lnTo>
                      <a:pt x="855" y="106"/>
                    </a:lnTo>
                    <a:close/>
                    <a:moveTo>
                      <a:pt x="206" y="106"/>
                    </a:moveTo>
                    <a:lnTo>
                      <a:pt x="221" y="83"/>
                    </a:lnTo>
                    <a:lnTo>
                      <a:pt x="154" y="83"/>
                    </a:lnTo>
                    <a:lnTo>
                      <a:pt x="136" y="106"/>
                    </a:lnTo>
                    <a:lnTo>
                      <a:pt x="206" y="106"/>
                    </a:lnTo>
                    <a:close/>
                    <a:moveTo>
                      <a:pt x="201" y="22"/>
                    </a:moveTo>
                    <a:lnTo>
                      <a:pt x="187" y="39"/>
                    </a:lnTo>
                    <a:lnTo>
                      <a:pt x="248" y="39"/>
                    </a:lnTo>
                    <a:lnTo>
                      <a:pt x="259" y="22"/>
                    </a:lnTo>
                    <a:lnTo>
                      <a:pt x="201" y="22"/>
                    </a:lnTo>
                    <a:close/>
                    <a:moveTo>
                      <a:pt x="687" y="106"/>
                    </a:moveTo>
                    <a:lnTo>
                      <a:pt x="678" y="83"/>
                    </a:lnTo>
                    <a:lnTo>
                      <a:pt x="611" y="83"/>
                    </a:lnTo>
                    <a:lnTo>
                      <a:pt x="617" y="106"/>
                    </a:lnTo>
                    <a:lnTo>
                      <a:pt x="687" y="106"/>
                    </a:lnTo>
                    <a:close/>
                    <a:moveTo>
                      <a:pt x="790" y="22"/>
                    </a:moveTo>
                    <a:lnTo>
                      <a:pt x="734" y="22"/>
                    </a:lnTo>
                    <a:lnTo>
                      <a:pt x="745" y="39"/>
                    </a:lnTo>
                    <a:lnTo>
                      <a:pt x="804" y="39"/>
                    </a:lnTo>
                    <a:lnTo>
                      <a:pt x="790" y="22"/>
                    </a:lnTo>
                    <a:close/>
                    <a:moveTo>
                      <a:pt x="325" y="106"/>
                    </a:moveTo>
                    <a:lnTo>
                      <a:pt x="334" y="83"/>
                    </a:lnTo>
                    <a:lnTo>
                      <a:pt x="269" y="83"/>
                    </a:lnTo>
                    <a:lnTo>
                      <a:pt x="257" y="106"/>
                    </a:lnTo>
                    <a:lnTo>
                      <a:pt x="325" y="106"/>
                    </a:lnTo>
                    <a:close/>
                    <a:moveTo>
                      <a:pt x="332" y="39"/>
                    </a:moveTo>
                    <a:lnTo>
                      <a:pt x="372" y="39"/>
                    </a:lnTo>
                    <a:lnTo>
                      <a:pt x="377" y="22"/>
                    </a:lnTo>
                    <a:lnTo>
                      <a:pt x="339" y="22"/>
                    </a:lnTo>
                    <a:lnTo>
                      <a:pt x="332" y="39"/>
                    </a:lnTo>
                    <a:close/>
                    <a:moveTo>
                      <a:pt x="311" y="60"/>
                    </a:moveTo>
                    <a:lnTo>
                      <a:pt x="302" y="81"/>
                    </a:lnTo>
                    <a:lnTo>
                      <a:pt x="345" y="81"/>
                    </a:lnTo>
                    <a:lnTo>
                      <a:pt x="352" y="60"/>
                    </a:lnTo>
                    <a:lnTo>
                      <a:pt x="311" y="60"/>
                    </a:lnTo>
                    <a:close/>
                    <a:moveTo>
                      <a:pt x="456" y="39"/>
                    </a:moveTo>
                    <a:lnTo>
                      <a:pt x="495" y="39"/>
                    </a:lnTo>
                    <a:lnTo>
                      <a:pt x="495" y="22"/>
                    </a:lnTo>
                    <a:lnTo>
                      <a:pt x="458" y="22"/>
                    </a:lnTo>
                    <a:lnTo>
                      <a:pt x="456" y="39"/>
                    </a:lnTo>
                    <a:close/>
                    <a:moveTo>
                      <a:pt x="403" y="6"/>
                    </a:moveTo>
                    <a:lnTo>
                      <a:pt x="398" y="21"/>
                    </a:lnTo>
                    <a:lnTo>
                      <a:pt x="435" y="21"/>
                    </a:lnTo>
                    <a:lnTo>
                      <a:pt x="438" y="6"/>
                    </a:lnTo>
                    <a:lnTo>
                      <a:pt x="403" y="6"/>
                    </a:lnTo>
                    <a:close/>
                    <a:moveTo>
                      <a:pt x="355" y="60"/>
                    </a:moveTo>
                    <a:lnTo>
                      <a:pt x="348" y="81"/>
                    </a:lnTo>
                    <a:lnTo>
                      <a:pt x="391" y="81"/>
                    </a:lnTo>
                    <a:lnTo>
                      <a:pt x="396" y="60"/>
                    </a:lnTo>
                    <a:lnTo>
                      <a:pt x="355" y="60"/>
                    </a:lnTo>
                    <a:close/>
                    <a:moveTo>
                      <a:pt x="662" y="39"/>
                    </a:moveTo>
                    <a:lnTo>
                      <a:pt x="701" y="39"/>
                    </a:lnTo>
                    <a:lnTo>
                      <a:pt x="692" y="22"/>
                    </a:lnTo>
                    <a:lnTo>
                      <a:pt x="655" y="22"/>
                    </a:lnTo>
                    <a:lnTo>
                      <a:pt x="662" y="39"/>
                    </a:lnTo>
                    <a:close/>
                    <a:moveTo>
                      <a:pt x="572" y="60"/>
                    </a:moveTo>
                    <a:lnTo>
                      <a:pt x="576" y="81"/>
                    </a:lnTo>
                    <a:lnTo>
                      <a:pt x="619" y="81"/>
                    </a:lnTo>
                    <a:lnTo>
                      <a:pt x="613" y="60"/>
                    </a:lnTo>
                    <a:lnTo>
                      <a:pt x="572" y="60"/>
                    </a:lnTo>
                    <a:close/>
                    <a:moveTo>
                      <a:pt x="442" y="60"/>
                    </a:moveTo>
                    <a:lnTo>
                      <a:pt x="439" y="81"/>
                    </a:lnTo>
                    <a:lnTo>
                      <a:pt x="482" y="81"/>
                    </a:lnTo>
                    <a:lnTo>
                      <a:pt x="483" y="60"/>
                    </a:lnTo>
                    <a:lnTo>
                      <a:pt x="442" y="60"/>
                    </a:lnTo>
                    <a:close/>
                    <a:moveTo>
                      <a:pt x="591" y="6"/>
                    </a:moveTo>
                    <a:lnTo>
                      <a:pt x="595" y="21"/>
                    </a:lnTo>
                    <a:lnTo>
                      <a:pt x="632" y="21"/>
                    </a:lnTo>
                    <a:lnTo>
                      <a:pt x="626" y="6"/>
                    </a:lnTo>
                    <a:lnTo>
                      <a:pt x="591" y="6"/>
                    </a:lnTo>
                    <a:close/>
                    <a:moveTo>
                      <a:pt x="478" y="6"/>
                    </a:moveTo>
                    <a:lnTo>
                      <a:pt x="477" y="21"/>
                    </a:lnTo>
                    <a:lnTo>
                      <a:pt x="514" y="21"/>
                    </a:lnTo>
                    <a:lnTo>
                      <a:pt x="513" y="6"/>
                    </a:lnTo>
                    <a:lnTo>
                      <a:pt x="478" y="6"/>
                    </a:lnTo>
                    <a:close/>
                    <a:moveTo>
                      <a:pt x="629" y="6"/>
                    </a:moveTo>
                    <a:lnTo>
                      <a:pt x="634" y="21"/>
                    </a:lnTo>
                    <a:lnTo>
                      <a:pt x="672" y="21"/>
                    </a:lnTo>
                    <a:lnTo>
                      <a:pt x="664" y="6"/>
                    </a:lnTo>
                    <a:lnTo>
                      <a:pt x="629" y="6"/>
                    </a:lnTo>
                    <a:close/>
                    <a:moveTo>
                      <a:pt x="615" y="60"/>
                    </a:moveTo>
                    <a:lnTo>
                      <a:pt x="621" y="81"/>
                    </a:lnTo>
                    <a:lnTo>
                      <a:pt x="664" y="81"/>
                    </a:lnTo>
                    <a:lnTo>
                      <a:pt x="656" y="60"/>
                    </a:lnTo>
                    <a:lnTo>
                      <a:pt x="615" y="60"/>
                    </a:lnTo>
                    <a:close/>
                    <a:moveTo>
                      <a:pt x="580" y="39"/>
                    </a:moveTo>
                    <a:lnTo>
                      <a:pt x="619" y="39"/>
                    </a:lnTo>
                    <a:lnTo>
                      <a:pt x="614" y="22"/>
                    </a:lnTo>
                    <a:lnTo>
                      <a:pt x="576" y="22"/>
                    </a:lnTo>
                    <a:lnTo>
                      <a:pt x="580" y="39"/>
                    </a:lnTo>
                    <a:close/>
                    <a:moveTo>
                      <a:pt x="485" y="60"/>
                    </a:moveTo>
                    <a:lnTo>
                      <a:pt x="485" y="81"/>
                    </a:lnTo>
                    <a:lnTo>
                      <a:pt x="528" y="81"/>
                    </a:lnTo>
                    <a:lnTo>
                      <a:pt x="526" y="60"/>
                    </a:lnTo>
                    <a:lnTo>
                      <a:pt x="485" y="60"/>
                    </a:lnTo>
                    <a:close/>
                    <a:moveTo>
                      <a:pt x="497" y="39"/>
                    </a:moveTo>
                    <a:lnTo>
                      <a:pt x="536" y="39"/>
                    </a:lnTo>
                    <a:lnTo>
                      <a:pt x="535" y="22"/>
                    </a:lnTo>
                    <a:lnTo>
                      <a:pt x="497" y="22"/>
                    </a:lnTo>
                    <a:lnTo>
                      <a:pt x="497" y="39"/>
                    </a:lnTo>
                    <a:close/>
                    <a:moveTo>
                      <a:pt x="516" y="6"/>
                    </a:moveTo>
                    <a:lnTo>
                      <a:pt x="517" y="21"/>
                    </a:lnTo>
                    <a:lnTo>
                      <a:pt x="554" y="21"/>
                    </a:lnTo>
                    <a:lnTo>
                      <a:pt x="551" y="6"/>
                    </a:lnTo>
                    <a:lnTo>
                      <a:pt x="516" y="6"/>
                    </a:lnTo>
                    <a:close/>
                    <a:moveTo>
                      <a:pt x="782" y="106"/>
                    </a:moveTo>
                    <a:lnTo>
                      <a:pt x="767" y="83"/>
                    </a:lnTo>
                    <a:lnTo>
                      <a:pt x="724" y="83"/>
                    </a:lnTo>
                    <a:lnTo>
                      <a:pt x="736" y="106"/>
                    </a:lnTo>
                    <a:lnTo>
                      <a:pt x="782" y="106"/>
                    </a:lnTo>
                    <a:close/>
                    <a:moveTo>
                      <a:pt x="214" y="6"/>
                    </a:moveTo>
                    <a:lnTo>
                      <a:pt x="202" y="21"/>
                    </a:lnTo>
                    <a:lnTo>
                      <a:pt x="239" y="21"/>
                    </a:lnTo>
                    <a:lnTo>
                      <a:pt x="249" y="6"/>
                    </a:lnTo>
                    <a:lnTo>
                      <a:pt x="214" y="6"/>
                    </a:lnTo>
                    <a:close/>
                    <a:moveTo>
                      <a:pt x="252" y="6"/>
                    </a:moveTo>
                    <a:lnTo>
                      <a:pt x="241" y="21"/>
                    </a:lnTo>
                    <a:lnTo>
                      <a:pt x="278" y="21"/>
                    </a:lnTo>
                    <a:lnTo>
                      <a:pt x="287" y="6"/>
                    </a:lnTo>
                    <a:lnTo>
                      <a:pt x="252" y="6"/>
                    </a:lnTo>
                    <a:close/>
                    <a:moveTo>
                      <a:pt x="250" y="39"/>
                    </a:moveTo>
                    <a:lnTo>
                      <a:pt x="289" y="39"/>
                    </a:lnTo>
                    <a:lnTo>
                      <a:pt x="298" y="22"/>
                    </a:lnTo>
                    <a:lnTo>
                      <a:pt x="260" y="22"/>
                    </a:lnTo>
                    <a:lnTo>
                      <a:pt x="250" y="39"/>
                    </a:lnTo>
                    <a:close/>
                    <a:moveTo>
                      <a:pt x="289" y="6"/>
                    </a:moveTo>
                    <a:lnTo>
                      <a:pt x="280" y="21"/>
                    </a:lnTo>
                    <a:lnTo>
                      <a:pt x="318" y="21"/>
                    </a:lnTo>
                    <a:lnTo>
                      <a:pt x="325" y="6"/>
                    </a:lnTo>
                    <a:lnTo>
                      <a:pt x="289" y="6"/>
                    </a:lnTo>
                    <a:close/>
                    <a:moveTo>
                      <a:pt x="667" y="6"/>
                    </a:moveTo>
                    <a:lnTo>
                      <a:pt x="674" y="21"/>
                    </a:lnTo>
                    <a:lnTo>
                      <a:pt x="711" y="21"/>
                    </a:lnTo>
                    <a:lnTo>
                      <a:pt x="702" y="6"/>
                    </a:lnTo>
                    <a:lnTo>
                      <a:pt x="667" y="6"/>
                    </a:lnTo>
                    <a:close/>
                    <a:moveTo>
                      <a:pt x="268" y="60"/>
                    </a:moveTo>
                    <a:lnTo>
                      <a:pt x="257" y="81"/>
                    </a:lnTo>
                    <a:lnTo>
                      <a:pt x="300" y="81"/>
                    </a:lnTo>
                    <a:lnTo>
                      <a:pt x="309" y="60"/>
                    </a:lnTo>
                    <a:lnTo>
                      <a:pt x="268" y="60"/>
                    </a:lnTo>
                    <a:close/>
                    <a:moveTo>
                      <a:pt x="374" y="39"/>
                    </a:moveTo>
                    <a:lnTo>
                      <a:pt x="413" y="39"/>
                    </a:lnTo>
                    <a:lnTo>
                      <a:pt x="416" y="22"/>
                    </a:lnTo>
                    <a:lnTo>
                      <a:pt x="379" y="22"/>
                    </a:lnTo>
                    <a:lnTo>
                      <a:pt x="374" y="39"/>
                    </a:lnTo>
                    <a:close/>
                    <a:moveTo>
                      <a:pt x="704" y="6"/>
                    </a:moveTo>
                    <a:lnTo>
                      <a:pt x="713" y="21"/>
                    </a:lnTo>
                    <a:lnTo>
                      <a:pt x="750" y="21"/>
                    </a:lnTo>
                    <a:lnTo>
                      <a:pt x="739" y="6"/>
                    </a:lnTo>
                    <a:lnTo>
                      <a:pt x="704" y="6"/>
                    </a:lnTo>
                    <a:close/>
                    <a:moveTo>
                      <a:pt x="365" y="6"/>
                    </a:moveTo>
                    <a:lnTo>
                      <a:pt x="359" y="21"/>
                    </a:lnTo>
                    <a:lnTo>
                      <a:pt x="396" y="21"/>
                    </a:lnTo>
                    <a:lnTo>
                      <a:pt x="400" y="6"/>
                    </a:lnTo>
                    <a:lnTo>
                      <a:pt x="365" y="6"/>
                    </a:lnTo>
                    <a:close/>
                    <a:moveTo>
                      <a:pt x="621" y="39"/>
                    </a:moveTo>
                    <a:lnTo>
                      <a:pt x="660" y="39"/>
                    </a:lnTo>
                    <a:lnTo>
                      <a:pt x="653" y="22"/>
                    </a:lnTo>
                    <a:lnTo>
                      <a:pt x="616" y="22"/>
                    </a:lnTo>
                    <a:lnTo>
                      <a:pt x="621" y="39"/>
                    </a:lnTo>
                    <a:close/>
                    <a:moveTo>
                      <a:pt x="742" y="6"/>
                    </a:moveTo>
                    <a:lnTo>
                      <a:pt x="752" y="21"/>
                    </a:lnTo>
                    <a:lnTo>
                      <a:pt x="789" y="21"/>
                    </a:lnTo>
                    <a:lnTo>
                      <a:pt x="777" y="6"/>
                    </a:lnTo>
                    <a:lnTo>
                      <a:pt x="742" y="6"/>
                    </a:lnTo>
                    <a:close/>
                    <a:moveTo>
                      <a:pt x="254" y="106"/>
                    </a:moveTo>
                    <a:lnTo>
                      <a:pt x="266" y="83"/>
                    </a:lnTo>
                    <a:lnTo>
                      <a:pt x="223" y="83"/>
                    </a:lnTo>
                    <a:lnTo>
                      <a:pt x="209" y="106"/>
                    </a:lnTo>
                    <a:lnTo>
                      <a:pt x="254" y="106"/>
                    </a:lnTo>
                    <a:close/>
                    <a:moveTo>
                      <a:pt x="258" y="41"/>
                    </a:moveTo>
                    <a:lnTo>
                      <a:pt x="247" y="59"/>
                    </a:lnTo>
                    <a:lnTo>
                      <a:pt x="288" y="59"/>
                    </a:lnTo>
                    <a:lnTo>
                      <a:pt x="297" y="41"/>
                    </a:lnTo>
                    <a:lnTo>
                      <a:pt x="258" y="41"/>
                    </a:lnTo>
                    <a:close/>
                    <a:moveTo>
                      <a:pt x="291" y="39"/>
                    </a:moveTo>
                    <a:lnTo>
                      <a:pt x="330" y="39"/>
                    </a:lnTo>
                    <a:lnTo>
                      <a:pt x="337" y="22"/>
                    </a:lnTo>
                    <a:lnTo>
                      <a:pt x="300" y="22"/>
                    </a:lnTo>
                    <a:lnTo>
                      <a:pt x="291" y="39"/>
                    </a:lnTo>
                    <a:close/>
                    <a:moveTo>
                      <a:pt x="440" y="6"/>
                    </a:moveTo>
                    <a:lnTo>
                      <a:pt x="438" y="21"/>
                    </a:lnTo>
                    <a:lnTo>
                      <a:pt x="475" y="21"/>
                    </a:lnTo>
                    <a:lnTo>
                      <a:pt x="476" y="6"/>
                    </a:lnTo>
                    <a:lnTo>
                      <a:pt x="440" y="6"/>
                    </a:lnTo>
                    <a:close/>
                    <a:moveTo>
                      <a:pt x="553" y="6"/>
                    </a:moveTo>
                    <a:lnTo>
                      <a:pt x="556" y="21"/>
                    </a:lnTo>
                    <a:lnTo>
                      <a:pt x="593" y="21"/>
                    </a:lnTo>
                    <a:lnTo>
                      <a:pt x="589" y="6"/>
                    </a:lnTo>
                    <a:lnTo>
                      <a:pt x="553" y="6"/>
                    </a:lnTo>
                    <a:close/>
                    <a:moveTo>
                      <a:pt x="529" y="60"/>
                    </a:moveTo>
                    <a:lnTo>
                      <a:pt x="530" y="81"/>
                    </a:lnTo>
                    <a:lnTo>
                      <a:pt x="573" y="81"/>
                    </a:lnTo>
                    <a:lnTo>
                      <a:pt x="570" y="60"/>
                    </a:lnTo>
                    <a:lnTo>
                      <a:pt x="529" y="60"/>
                    </a:lnTo>
                    <a:close/>
                    <a:moveTo>
                      <a:pt x="539" y="39"/>
                    </a:moveTo>
                    <a:lnTo>
                      <a:pt x="578" y="39"/>
                    </a:lnTo>
                    <a:lnTo>
                      <a:pt x="574" y="22"/>
                    </a:lnTo>
                    <a:lnTo>
                      <a:pt x="537" y="22"/>
                    </a:lnTo>
                    <a:lnTo>
                      <a:pt x="539" y="39"/>
                    </a:lnTo>
                    <a:close/>
                    <a:moveTo>
                      <a:pt x="415" y="39"/>
                    </a:moveTo>
                    <a:lnTo>
                      <a:pt x="454" y="39"/>
                    </a:lnTo>
                    <a:lnTo>
                      <a:pt x="456" y="22"/>
                    </a:lnTo>
                    <a:lnTo>
                      <a:pt x="418" y="22"/>
                    </a:lnTo>
                    <a:lnTo>
                      <a:pt x="415" y="39"/>
                    </a:lnTo>
                    <a:close/>
                    <a:moveTo>
                      <a:pt x="659" y="60"/>
                    </a:moveTo>
                    <a:lnTo>
                      <a:pt x="667" y="81"/>
                    </a:lnTo>
                    <a:lnTo>
                      <a:pt x="710" y="81"/>
                    </a:lnTo>
                    <a:lnTo>
                      <a:pt x="700" y="60"/>
                    </a:lnTo>
                    <a:lnTo>
                      <a:pt x="659" y="60"/>
                    </a:lnTo>
                    <a:close/>
                    <a:moveTo>
                      <a:pt x="704" y="39"/>
                    </a:moveTo>
                    <a:lnTo>
                      <a:pt x="742" y="39"/>
                    </a:lnTo>
                    <a:lnTo>
                      <a:pt x="732" y="22"/>
                    </a:lnTo>
                    <a:lnTo>
                      <a:pt x="695" y="22"/>
                    </a:lnTo>
                    <a:lnTo>
                      <a:pt x="704" y="39"/>
                    </a:lnTo>
                    <a:close/>
                    <a:moveTo>
                      <a:pt x="327" y="6"/>
                    </a:moveTo>
                    <a:lnTo>
                      <a:pt x="320" y="21"/>
                    </a:lnTo>
                    <a:lnTo>
                      <a:pt x="357" y="21"/>
                    </a:lnTo>
                    <a:lnTo>
                      <a:pt x="362" y="6"/>
                    </a:lnTo>
                    <a:lnTo>
                      <a:pt x="327" y="6"/>
                    </a:lnTo>
                    <a:close/>
                    <a:moveTo>
                      <a:pt x="398" y="60"/>
                    </a:moveTo>
                    <a:lnTo>
                      <a:pt x="393" y="81"/>
                    </a:lnTo>
                    <a:lnTo>
                      <a:pt x="436" y="81"/>
                    </a:lnTo>
                    <a:lnTo>
                      <a:pt x="439" y="60"/>
                    </a:lnTo>
                    <a:lnTo>
                      <a:pt x="398" y="60"/>
                    </a:lnTo>
                    <a:close/>
                    <a:moveTo>
                      <a:pt x="680" y="59"/>
                    </a:moveTo>
                    <a:lnTo>
                      <a:pt x="721" y="59"/>
                    </a:lnTo>
                    <a:lnTo>
                      <a:pt x="711" y="41"/>
                    </a:lnTo>
                    <a:lnTo>
                      <a:pt x="672" y="41"/>
                    </a:lnTo>
                    <a:lnTo>
                      <a:pt x="680" y="59"/>
                    </a:lnTo>
                    <a:close/>
                    <a:moveTo>
                      <a:pt x="420" y="59"/>
                    </a:moveTo>
                    <a:lnTo>
                      <a:pt x="461" y="59"/>
                    </a:lnTo>
                    <a:lnTo>
                      <a:pt x="463" y="41"/>
                    </a:lnTo>
                    <a:lnTo>
                      <a:pt x="424" y="41"/>
                    </a:lnTo>
                    <a:lnTo>
                      <a:pt x="420" y="59"/>
                    </a:lnTo>
                    <a:close/>
                    <a:moveTo>
                      <a:pt x="637" y="59"/>
                    </a:moveTo>
                    <a:lnTo>
                      <a:pt x="678" y="59"/>
                    </a:lnTo>
                    <a:lnTo>
                      <a:pt x="669" y="41"/>
                    </a:lnTo>
                    <a:lnTo>
                      <a:pt x="631" y="41"/>
                    </a:lnTo>
                    <a:lnTo>
                      <a:pt x="637" y="59"/>
                    </a:lnTo>
                    <a:close/>
                    <a:moveTo>
                      <a:pt x="377" y="59"/>
                    </a:moveTo>
                    <a:lnTo>
                      <a:pt x="418" y="59"/>
                    </a:lnTo>
                    <a:lnTo>
                      <a:pt x="421" y="41"/>
                    </a:lnTo>
                    <a:lnTo>
                      <a:pt x="382" y="41"/>
                    </a:lnTo>
                    <a:lnTo>
                      <a:pt x="377" y="59"/>
                    </a:lnTo>
                    <a:close/>
                    <a:moveTo>
                      <a:pt x="464" y="59"/>
                    </a:moveTo>
                    <a:lnTo>
                      <a:pt x="505" y="59"/>
                    </a:lnTo>
                    <a:lnTo>
                      <a:pt x="504" y="41"/>
                    </a:lnTo>
                    <a:lnTo>
                      <a:pt x="465" y="41"/>
                    </a:lnTo>
                    <a:lnTo>
                      <a:pt x="464" y="59"/>
                    </a:lnTo>
                    <a:close/>
                    <a:moveTo>
                      <a:pt x="594" y="59"/>
                    </a:moveTo>
                    <a:lnTo>
                      <a:pt x="634" y="59"/>
                    </a:lnTo>
                    <a:lnTo>
                      <a:pt x="628" y="41"/>
                    </a:lnTo>
                    <a:lnTo>
                      <a:pt x="589" y="41"/>
                    </a:lnTo>
                    <a:lnTo>
                      <a:pt x="594" y="59"/>
                    </a:lnTo>
                    <a:close/>
                    <a:moveTo>
                      <a:pt x="334" y="59"/>
                    </a:moveTo>
                    <a:lnTo>
                      <a:pt x="374" y="59"/>
                    </a:lnTo>
                    <a:lnTo>
                      <a:pt x="380" y="41"/>
                    </a:lnTo>
                    <a:lnTo>
                      <a:pt x="341" y="41"/>
                    </a:lnTo>
                    <a:lnTo>
                      <a:pt x="334" y="59"/>
                    </a:lnTo>
                    <a:close/>
                    <a:moveTo>
                      <a:pt x="290" y="59"/>
                    </a:moveTo>
                    <a:lnTo>
                      <a:pt x="331" y="59"/>
                    </a:lnTo>
                    <a:lnTo>
                      <a:pt x="338" y="41"/>
                    </a:lnTo>
                    <a:lnTo>
                      <a:pt x="300" y="41"/>
                    </a:lnTo>
                    <a:lnTo>
                      <a:pt x="290" y="59"/>
                    </a:lnTo>
                    <a:close/>
                    <a:moveTo>
                      <a:pt x="507" y="59"/>
                    </a:moveTo>
                    <a:lnTo>
                      <a:pt x="548" y="59"/>
                    </a:lnTo>
                    <a:lnTo>
                      <a:pt x="545" y="41"/>
                    </a:lnTo>
                    <a:lnTo>
                      <a:pt x="506" y="41"/>
                    </a:lnTo>
                    <a:lnTo>
                      <a:pt x="507" y="59"/>
                    </a:lnTo>
                    <a:close/>
                    <a:moveTo>
                      <a:pt x="550" y="59"/>
                    </a:moveTo>
                    <a:lnTo>
                      <a:pt x="591" y="59"/>
                    </a:lnTo>
                    <a:lnTo>
                      <a:pt x="587" y="41"/>
                    </a:lnTo>
                    <a:lnTo>
                      <a:pt x="548" y="41"/>
                    </a:lnTo>
                    <a:lnTo>
                      <a:pt x="550" y="59"/>
                    </a:lnTo>
                    <a:close/>
                    <a:moveTo>
                      <a:pt x="734" y="106"/>
                    </a:moveTo>
                    <a:lnTo>
                      <a:pt x="722" y="83"/>
                    </a:lnTo>
                    <a:lnTo>
                      <a:pt x="680" y="83"/>
                    </a:lnTo>
                    <a:lnTo>
                      <a:pt x="690" y="106"/>
                    </a:lnTo>
                    <a:lnTo>
                      <a:pt x="734" y="10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7" name="Freeform 55"/>
              <p:cNvSpPr>
                <a:spLocks/>
              </p:cNvSpPr>
              <p:nvPr/>
            </p:nvSpPr>
            <p:spPr bwMode="auto">
              <a:xfrm>
                <a:off x="1360" y="1782"/>
                <a:ext cx="758" cy="38"/>
              </a:xfrm>
              <a:custGeom>
                <a:avLst/>
                <a:gdLst>
                  <a:gd name="T0" fmla="*/ 0 w 2152"/>
                  <a:gd name="T1" fmla="*/ 0 h 48"/>
                  <a:gd name="T2" fmla="*/ 0 w 2152"/>
                  <a:gd name="T3" fmla="*/ 2 h 48"/>
                  <a:gd name="T4" fmla="*/ 0 w 2152"/>
                  <a:gd name="T5" fmla="*/ 3 h 48"/>
                  <a:gd name="T6" fmla="*/ 0 w 2152"/>
                  <a:gd name="T7" fmla="*/ 3 h 48"/>
                  <a:gd name="T8" fmla="*/ 0 w 2152"/>
                  <a:gd name="T9" fmla="*/ 2 h 48"/>
                  <a:gd name="T10" fmla="*/ 0 w 2152"/>
                  <a:gd name="T11" fmla="*/ 0 h 48"/>
                  <a:gd name="T12" fmla="*/ 0 w 2152"/>
                  <a:gd name="T13" fmla="*/ 0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52"/>
                  <a:gd name="T22" fmla="*/ 0 h 48"/>
                  <a:gd name="T23" fmla="*/ 2152 w 2152"/>
                  <a:gd name="T24" fmla="*/ 48 h 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52" h="48">
                    <a:moveTo>
                      <a:pt x="0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29"/>
                      <a:pt x="19" y="48"/>
                      <a:pt x="43" y="48"/>
                    </a:cubicBezTo>
                    <a:cubicBezTo>
                      <a:pt x="2109" y="48"/>
                      <a:pt x="2109" y="48"/>
                      <a:pt x="2109" y="48"/>
                    </a:cubicBezTo>
                    <a:cubicBezTo>
                      <a:pt x="2133" y="48"/>
                      <a:pt x="2152" y="29"/>
                      <a:pt x="2152" y="5"/>
                    </a:cubicBezTo>
                    <a:cubicBezTo>
                      <a:pt x="2152" y="0"/>
                      <a:pt x="2152" y="0"/>
                      <a:pt x="215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sp>
        <p:nvSpPr>
          <p:cNvPr id="3" name="角丸四角形 2"/>
          <p:cNvSpPr/>
          <p:nvPr/>
        </p:nvSpPr>
        <p:spPr>
          <a:xfrm>
            <a:off x="2163785" y="4173794"/>
            <a:ext cx="4430697" cy="70922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2400" u="sng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Mobility Express</a:t>
            </a:r>
            <a:r>
              <a:rPr kumimoji="1" lang="ja-JP" altLang="en-US" sz="2400" u="sng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のメリット</a:t>
            </a:r>
            <a:endParaRPr kumimoji="1" lang="en-US" altLang="ja-JP" sz="2400" u="sng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342900" indent="-342900">
              <a:buFont typeface="Wingdings" charset="2"/>
              <a:buChar char="ü"/>
            </a:pPr>
            <a:r>
              <a:rPr kumimoji="1" lang="ja-JP" altLang="en-US" sz="2400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コスト削減</a:t>
            </a:r>
            <a:r>
              <a:rPr kumimoji="1" lang="en-US" altLang="ja-JP" sz="1600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(AP</a:t>
            </a:r>
            <a:r>
              <a:rPr kumimoji="1" lang="ja-JP" altLang="en-US" sz="1600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ライセンス不要</a:t>
            </a:r>
            <a:r>
              <a:rPr kumimoji="1" lang="en-US" altLang="ja-JP" sz="1600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kumimoji="1" lang="en-US" altLang="ja-JP" sz="2400" dirty="0" smtClean="0">
              <a:solidFill>
                <a:schemeClr val="tx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Wingdings" charset="2"/>
              <a:buChar char="ü"/>
            </a:pPr>
            <a:r>
              <a:rPr kumimoji="1" lang="ja-JP" altLang="en-US" sz="2400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運用コスト削減</a:t>
            </a:r>
          </a:p>
        </p:txBody>
      </p:sp>
      <p:grpSp>
        <p:nvGrpSpPr>
          <p:cNvPr id="6" name="図形グループ 5"/>
          <p:cNvGrpSpPr/>
          <p:nvPr/>
        </p:nvGrpSpPr>
        <p:grpSpPr>
          <a:xfrm>
            <a:off x="-81345" y="1234082"/>
            <a:ext cx="5983645" cy="2682933"/>
            <a:chOff x="-81345" y="1234082"/>
            <a:chExt cx="5983645" cy="2682933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3939" y="1736196"/>
              <a:ext cx="956202" cy="1003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3" name="グループ化 22"/>
            <p:cNvGrpSpPr/>
            <p:nvPr/>
          </p:nvGrpSpPr>
          <p:grpSpPr>
            <a:xfrm>
              <a:off x="1760703" y="2120218"/>
              <a:ext cx="1293966" cy="620711"/>
              <a:chOff x="1944049" y="2152961"/>
              <a:chExt cx="1406274" cy="705474"/>
            </a:xfrm>
          </p:grpSpPr>
          <p:cxnSp>
            <p:nvCxnSpPr>
              <p:cNvPr id="24" name="Straight Connector 30"/>
              <p:cNvCxnSpPr/>
              <p:nvPr/>
            </p:nvCxnSpPr>
            <p:spPr>
              <a:xfrm flipV="1">
                <a:off x="2040170" y="2152961"/>
                <a:ext cx="1310153" cy="658259"/>
              </a:xfrm>
              <a:prstGeom prst="line">
                <a:avLst/>
              </a:prstGeom>
              <a:ln cap="rnd">
                <a:solidFill>
                  <a:schemeClr val="tx1"/>
                </a:solidFill>
                <a:prstDash val="dot"/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35"/>
              <p:cNvCxnSpPr/>
              <p:nvPr/>
            </p:nvCxnSpPr>
            <p:spPr>
              <a:xfrm flipV="1">
                <a:off x="1944049" y="2214738"/>
                <a:ext cx="1294782" cy="643697"/>
              </a:xfrm>
              <a:prstGeom prst="line">
                <a:avLst/>
              </a:prstGeom>
              <a:ln cap="rnd">
                <a:solidFill>
                  <a:schemeClr val="tx1"/>
                </a:solidFill>
                <a:prstDash val="dot"/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角丸四角形 3"/>
            <p:cNvSpPr/>
            <p:nvPr/>
          </p:nvSpPr>
          <p:spPr>
            <a:xfrm>
              <a:off x="126804" y="1343757"/>
              <a:ext cx="2225179" cy="578882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Master</a:t>
              </a:r>
              <a:br>
                <a:rPr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</a:br>
              <a:r>
                <a:rPr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(</a:t>
              </a:r>
              <a:r>
                <a:rPr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コントローラ機能を提供</a:t>
              </a:r>
              <a:r>
                <a:rPr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)</a:t>
              </a:r>
              <a:endParaRPr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" name="角丸四角形 29"/>
            <p:cNvSpPr/>
            <p:nvPr/>
          </p:nvSpPr>
          <p:spPr>
            <a:xfrm>
              <a:off x="3716323" y="1234082"/>
              <a:ext cx="1702862" cy="578882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altLang="ja-JP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Subordinate</a:t>
              </a:r>
            </a:p>
            <a:p>
              <a:pPr algn="ctr"/>
              <a:r>
                <a:rPr lang="en-US" altLang="ja-JP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(</a:t>
              </a:r>
              <a:r>
                <a:rPr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接続</a:t>
              </a:r>
              <a:r>
                <a:rPr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AP)</a:t>
              </a:r>
            </a:p>
          </p:txBody>
        </p:sp>
        <p:sp>
          <p:nvSpPr>
            <p:cNvPr id="59" name="TextBox 27"/>
            <p:cNvSpPr txBox="1"/>
            <p:nvPr/>
          </p:nvSpPr>
          <p:spPr>
            <a:xfrm rot="19773554">
              <a:off x="1931679" y="2195927"/>
              <a:ext cx="785784" cy="27699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en-US" altLang="ja-JP" sz="12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CAPWAP</a:t>
              </a:r>
              <a:endParaRPr 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16" name="図形グループ 15"/>
            <p:cNvGrpSpPr/>
            <p:nvPr/>
          </p:nvGrpSpPr>
          <p:grpSpPr>
            <a:xfrm rot="21074360">
              <a:off x="1777707" y="2790975"/>
              <a:ext cx="3116392" cy="9689"/>
              <a:chOff x="1781852" y="2809236"/>
              <a:chExt cx="2341392" cy="9689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 flipV="1">
                <a:off x="1887046" y="2809236"/>
                <a:ext cx="2236198" cy="9689"/>
              </a:xfrm>
              <a:prstGeom prst="line">
                <a:avLst/>
              </a:prstGeom>
              <a:ln cap="rnd">
                <a:solidFill>
                  <a:schemeClr val="tx1"/>
                </a:solidFill>
                <a:prstDash val="dot"/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V="1">
                <a:off x="1781852" y="2809236"/>
                <a:ext cx="2236198" cy="9689"/>
              </a:xfrm>
              <a:prstGeom prst="line">
                <a:avLst/>
              </a:prstGeom>
              <a:ln cap="rnd">
                <a:solidFill>
                  <a:schemeClr val="tx1"/>
                </a:solidFill>
                <a:prstDash val="dot"/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図形グループ 14"/>
            <p:cNvGrpSpPr/>
            <p:nvPr/>
          </p:nvGrpSpPr>
          <p:grpSpPr>
            <a:xfrm>
              <a:off x="4659933" y="1994062"/>
              <a:ext cx="1242367" cy="1922953"/>
              <a:chOff x="3975530" y="1996892"/>
              <a:chExt cx="1242367" cy="1922953"/>
            </a:xfrm>
          </p:grpSpPr>
          <p:grpSp>
            <p:nvGrpSpPr>
              <p:cNvPr id="48" name="グループ化 47"/>
              <p:cNvGrpSpPr>
                <a:grpSpLocks noChangeAspect="1"/>
              </p:cNvGrpSpPr>
              <p:nvPr/>
            </p:nvGrpSpPr>
            <p:grpSpPr>
              <a:xfrm rot="16200000">
                <a:off x="4441227" y="2888969"/>
                <a:ext cx="216227" cy="447065"/>
                <a:chOff x="2979738" y="2986579"/>
                <a:chExt cx="352425" cy="728663"/>
              </a:xfrm>
              <a:solidFill>
                <a:schemeClr val="tx1"/>
              </a:solidFill>
            </p:grpSpPr>
            <p:sp>
              <p:nvSpPr>
                <p:cNvPr id="49" name="Freeform 13"/>
                <p:cNvSpPr>
                  <a:spLocks/>
                </p:cNvSpPr>
                <p:nvPr/>
              </p:nvSpPr>
              <p:spPr bwMode="auto">
                <a:xfrm>
                  <a:off x="2979738" y="2986579"/>
                  <a:ext cx="188913" cy="728663"/>
                </a:xfrm>
                <a:custGeom>
                  <a:avLst/>
                  <a:gdLst/>
                  <a:ahLst/>
                  <a:cxnLst>
                    <a:cxn ang="0">
                      <a:pos x="35" y="229"/>
                    </a:cxn>
                    <a:cxn ang="0">
                      <a:pos x="36" y="259"/>
                    </a:cxn>
                    <a:cxn ang="0">
                      <a:pos x="40" y="287"/>
                    </a:cxn>
                    <a:cxn ang="0">
                      <a:pos x="48" y="315"/>
                    </a:cxn>
                    <a:cxn ang="0">
                      <a:pos x="58" y="342"/>
                    </a:cxn>
                    <a:cxn ang="0">
                      <a:pos x="69" y="367"/>
                    </a:cxn>
                    <a:cxn ang="0">
                      <a:pos x="84" y="391"/>
                    </a:cxn>
                    <a:cxn ang="0">
                      <a:pos x="101" y="414"/>
                    </a:cxn>
                    <a:cxn ang="0">
                      <a:pos x="119" y="434"/>
                    </a:cxn>
                    <a:cxn ang="0">
                      <a:pos x="95" y="459"/>
                    </a:cxn>
                    <a:cxn ang="0">
                      <a:pos x="74" y="435"/>
                    </a:cxn>
                    <a:cxn ang="0">
                      <a:pos x="55" y="410"/>
                    </a:cxn>
                    <a:cxn ang="0">
                      <a:pos x="39" y="383"/>
                    </a:cxn>
                    <a:cxn ang="0">
                      <a:pos x="25" y="356"/>
                    </a:cxn>
                    <a:cxn ang="0">
                      <a:pos x="15" y="326"/>
                    </a:cxn>
                    <a:cxn ang="0">
                      <a:pos x="6" y="294"/>
                    </a:cxn>
                    <a:cxn ang="0">
                      <a:pos x="2" y="262"/>
                    </a:cxn>
                    <a:cxn ang="0">
                      <a:pos x="0" y="229"/>
                    </a:cxn>
                    <a:cxn ang="0">
                      <a:pos x="1" y="213"/>
                    </a:cxn>
                    <a:cxn ang="0">
                      <a:pos x="4" y="180"/>
                    </a:cxn>
                    <a:cxn ang="0">
                      <a:pos x="10" y="148"/>
                    </a:cxn>
                    <a:cxn ang="0">
                      <a:pos x="20" y="117"/>
                    </a:cxn>
                    <a:cxn ang="0">
                      <a:pos x="32" y="88"/>
                    </a:cxn>
                    <a:cxn ang="0">
                      <a:pos x="47" y="60"/>
                    </a:cxn>
                    <a:cxn ang="0">
                      <a:pos x="64" y="35"/>
                    </a:cxn>
                    <a:cxn ang="0">
                      <a:pos x="84" y="11"/>
                    </a:cxn>
                    <a:cxn ang="0">
                      <a:pos x="119" y="24"/>
                    </a:cxn>
                    <a:cxn ang="0">
                      <a:pos x="110" y="35"/>
                    </a:cxn>
                    <a:cxn ang="0">
                      <a:pos x="92" y="56"/>
                    </a:cxn>
                    <a:cxn ang="0">
                      <a:pos x="77" y="79"/>
                    </a:cxn>
                    <a:cxn ang="0">
                      <a:pos x="63" y="103"/>
                    </a:cxn>
                    <a:cxn ang="0">
                      <a:pos x="52" y="129"/>
                    </a:cxn>
                    <a:cxn ang="0">
                      <a:pos x="44" y="157"/>
                    </a:cxn>
                    <a:cxn ang="0">
                      <a:pos x="38" y="185"/>
                    </a:cxn>
                    <a:cxn ang="0">
                      <a:pos x="35" y="214"/>
                    </a:cxn>
                    <a:cxn ang="0">
                      <a:pos x="35" y="229"/>
                    </a:cxn>
                  </a:cxnLst>
                  <a:rect l="0" t="0" r="r" b="b"/>
                  <a:pathLst>
                    <a:path w="119" h="459">
                      <a:moveTo>
                        <a:pt x="35" y="229"/>
                      </a:moveTo>
                      <a:lnTo>
                        <a:pt x="35" y="229"/>
                      </a:lnTo>
                      <a:lnTo>
                        <a:pt x="35" y="244"/>
                      </a:lnTo>
                      <a:lnTo>
                        <a:pt x="36" y="259"/>
                      </a:lnTo>
                      <a:lnTo>
                        <a:pt x="38" y="273"/>
                      </a:lnTo>
                      <a:lnTo>
                        <a:pt x="40" y="287"/>
                      </a:lnTo>
                      <a:lnTo>
                        <a:pt x="44" y="301"/>
                      </a:lnTo>
                      <a:lnTo>
                        <a:pt x="48" y="315"/>
                      </a:lnTo>
                      <a:lnTo>
                        <a:pt x="52" y="329"/>
                      </a:lnTo>
                      <a:lnTo>
                        <a:pt x="58" y="342"/>
                      </a:lnTo>
                      <a:lnTo>
                        <a:pt x="63" y="355"/>
                      </a:lnTo>
                      <a:lnTo>
                        <a:pt x="69" y="367"/>
                      </a:lnTo>
                      <a:lnTo>
                        <a:pt x="77" y="379"/>
                      </a:lnTo>
                      <a:lnTo>
                        <a:pt x="84" y="391"/>
                      </a:lnTo>
                      <a:lnTo>
                        <a:pt x="92" y="402"/>
                      </a:lnTo>
                      <a:lnTo>
                        <a:pt x="101" y="414"/>
                      </a:lnTo>
                      <a:lnTo>
                        <a:pt x="110" y="423"/>
                      </a:lnTo>
                      <a:lnTo>
                        <a:pt x="119" y="434"/>
                      </a:lnTo>
                      <a:lnTo>
                        <a:pt x="95" y="459"/>
                      </a:lnTo>
                      <a:lnTo>
                        <a:pt x="95" y="459"/>
                      </a:lnTo>
                      <a:lnTo>
                        <a:pt x="84" y="447"/>
                      </a:lnTo>
                      <a:lnTo>
                        <a:pt x="74" y="435"/>
                      </a:lnTo>
                      <a:lnTo>
                        <a:pt x="64" y="423"/>
                      </a:lnTo>
                      <a:lnTo>
                        <a:pt x="55" y="410"/>
                      </a:lnTo>
                      <a:lnTo>
                        <a:pt x="47" y="397"/>
                      </a:lnTo>
                      <a:lnTo>
                        <a:pt x="39" y="383"/>
                      </a:lnTo>
                      <a:lnTo>
                        <a:pt x="32" y="370"/>
                      </a:lnTo>
                      <a:lnTo>
                        <a:pt x="25" y="356"/>
                      </a:lnTo>
                      <a:lnTo>
                        <a:pt x="20" y="341"/>
                      </a:lnTo>
                      <a:lnTo>
                        <a:pt x="15" y="326"/>
                      </a:lnTo>
                      <a:lnTo>
                        <a:pt x="10" y="310"/>
                      </a:lnTo>
                      <a:lnTo>
                        <a:pt x="6" y="294"/>
                      </a:lnTo>
                      <a:lnTo>
                        <a:pt x="4" y="278"/>
                      </a:lnTo>
                      <a:lnTo>
                        <a:pt x="2" y="262"/>
                      </a:lnTo>
                      <a:lnTo>
                        <a:pt x="1" y="246"/>
                      </a:lnTo>
                      <a:lnTo>
                        <a:pt x="0" y="229"/>
                      </a:lnTo>
                      <a:lnTo>
                        <a:pt x="0" y="229"/>
                      </a:lnTo>
                      <a:lnTo>
                        <a:pt x="1" y="213"/>
                      </a:lnTo>
                      <a:lnTo>
                        <a:pt x="2" y="196"/>
                      </a:lnTo>
                      <a:lnTo>
                        <a:pt x="4" y="180"/>
                      </a:lnTo>
                      <a:lnTo>
                        <a:pt x="6" y="163"/>
                      </a:lnTo>
                      <a:lnTo>
                        <a:pt x="10" y="148"/>
                      </a:lnTo>
                      <a:lnTo>
                        <a:pt x="15" y="132"/>
                      </a:lnTo>
                      <a:lnTo>
                        <a:pt x="20" y="117"/>
                      </a:lnTo>
                      <a:lnTo>
                        <a:pt x="25" y="103"/>
                      </a:lnTo>
                      <a:lnTo>
                        <a:pt x="32" y="88"/>
                      </a:lnTo>
                      <a:lnTo>
                        <a:pt x="39" y="74"/>
                      </a:lnTo>
                      <a:lnTo>
                        <a:pt x="47" y="60"/>
                      </a:lnTo>
                      <a:lnTo>
                        <a:pt x="55" y="48"/>
                      </a:lnTo>
                      <a:lnTo>
                        <a:pt x="64" y="35"/>
                      </a:lnTo>
                      <a:lnTo>
                        <a:pt x="74" y="23"/>
                      </a:lnTo>
                      <a:lnTo>
                        <a:pt x="84" y="11"/>
                      </a:lnTo>
                      <a:lnTo>
                        <a:pt x="95" y="0"/>
                      </a:lnTo>
                      <a:lnTo>
                        <a:pt x="119" y="24"/>
                      </a:lnTo>
                      <a:lnTo>
                        <a:pt x="119" y="24"/>
                      </a:lnTo>
                      <a:lnTo>
                        <a:pt x="110" y="35"/>
                      </a:lnTo>
                      <a:lnTo>
                        <a:pt x="101" y="45"/>
                      </a:lnTo>
                      <a:lnTo>
                        <a:pt x="92" y="56"/>
                      </a:lnTo>
                      <a:lnTo>
                        <a:pt x="84" y="67"/>
                      </a:lnTo>
                      <a:lnTo>
                        <a:pt x="77" y="79"/>
                      </a:lnTo>
                      <a:lnTo>
                        <a:pt x="69" y="92"/>
                      </a:lnTo>
                      <a:lnTo>
                        <a:pt x="63" y="103"/>
                      </a:lnTo>
                      <a:lnTo>
                        <a:pt x="58" y="116"/>
                      </a:lnTo>
                      <a:lnTo>
                        <a:pt x="52" y="129"/>
                      </a:lnTo>
                      <a:lnTo>
                        <a:pt x="48" y="143"/>
                      </a:lnTo>
                      <a:lnTo>
                        <a:pt x="44" y="157"/>
                      </a:lnTo>
                      <a:lnTo>
                        <a:pt x="40" y="171"/>
                      </a:lnTo>
                      <a:lnTo>
                        <a:pt x="38" y="185"/>
                      </a:lnTo>
                      <a:lnTo>
                        <a:pt x="36" y="200"/>
                      </a:lnTo>
                      <a:lnTo>
                        <a:pt x="35" y="214"/>
                      </a:lnTo>
                      <a:lnTo>
                        <a:pt x="35" y="229"/>
                      </a:lnTo>
                      <a:lnTo>
                        <a:pt x="35" y="229"/>
                      </a:lnTo>
                      <a:close/>
                    </a:path>
                  </a:pathLst>
                </a:custGeom>
                <a:grpFill/>
                <a:ln w="2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0" name="Freeform 14"/>
                <p:cNvSpPr>
                  <a:spLocks/>
                </p:cNvSpPr>
                <p:nvPr/>
              </p:nvSpPr>
              <p:spPr bwMode="auto">
                <a:xfrm>
                  <a:off x="3095626" y="3067542"/>
                  <a:ext cx="155575" cy="565150"/>
                </a:xfrm>
                <a:custGeom>
                  <a:avLst/>
                  <a:gdLst/>
                  <a:ahLst/>
                  <a:cxnLst>
                    <a:cxn ang="0">
                      <a:pos x="35" y="178"/>
                    </a:cxn>
                    <a:cxn ang="0">
                      <a:pos x="35" y="178"/>
                    </a:cxn>
                    <a:cxn ang="0">
                      <a:pos x="36" y="200"/>
                    </a:cxn>
                    <a:cxn ang="0">
                      <a:pos x="39" y="222"/>
                    </a:cxn>
                    <a:cxn ang="0">
                      <a:pos x="45" y="242"/>
                    </a:cxn>
                    <a:cxn ang="0">
                      <a:pos x="52" y="262"/>
                    </a:cxn>
                    <a:cxn ang="0">
                      <a:pos x="61" y="281"/>
                    </a:cxn>
                    <a:cxn ang="0">
                      <a:pos x="72" y="298"/>
                    </a:cxn>
                    <a:cxn ang="0">
                      <a:pos x="84" y="315"/>
                    </a:cxn>
                    <a:cxn ang="0">
                      <a:pos x="98" y="330"/>
                    </a:cxn>
                    <a:cxn ang="0">
                      <a:pos x="73" y="356"/>
                    </a:cxn>
                    <a:cxn ang="0">
                      <a:pos x="73" y="356"/>
                    </a:cxn>
                    <a:cxn ang="0">
                      <a:pos x="57" y="338"/>
                    </a:cxn>
                    <a:cxn ang="0">
                      <a:pos x="43" y="319"/>
                    </a:cxn>
                    <a:cxn ang="0">
                      <a:pos x="30" y="298"/>
                    </a:cxn>
                    <a:cxn ang="0">
                      <a:pos x="19" y="276"/>
                    </a:cxn>
                    <a:cxn ang="0">
                      <a:pos x="10" y="253"/>
                    </a:cxn>
                    <a:cxn ang="0">
                      <a:pos x="5" y="228"/>
                    </a:cxn>
                    <a:cxn ang="0">
                      <a:pos x="1" y="204"/>
                    </a:cxn>
                    <a:cxn ang="0">
                      <a:pos x="0" y="191"/>
                    </a:cxn>
                    <a:cxn ang="0">
                      <a:pos x="0" y="178"/>
                    </a:cxn>
                    <a:cxn ang="0">
                      <a:pos x="0" y="178"/>
                    </a:cxn>
                    <a:cxn ang="0">
                      <a:pos x="0" y="165"/>
                    </a:cxn>
                    <a:cxn ang="0">
                      <a:pos x="1" y="152"/>
                    </a:cxn>
                    <a:cxn ang="0">
                      <a:pos x="5" y="127"/>
                    </a:cxn>
                    <a:cxn ang="0">
                      <a:pos x="10" y="103"/>
                    </a:cxn>
                    <a:cxn ang="0">
                      <a:pos x="19" y="80"/>
                    </a:cxn>
                    <a:cxn ang="0">
                      <a:pos x="30" y="58"/>
                    </a:cxn>
                    <a:cxn ang="0">
                      <a:pos x="43" y="37"/>
                    </a:cxn>
                    <a:cxn ang="0">
                      <a:pos x="57" y="18"/>
                    </a:cxn>
                    <a:cxn ang="0">
                      <a:pos x="73" y="0"/>
                    </a:cxn>
                    <a:cxn ang="0">
                      <a:pos x="98" y="26"/>
                    </a:cxn>
                    <a:cxn ang="0">
                      <a:pos x="98" y="26"/>
                    </a:cxn>
                    <a:cxn ang="0">
                      <a:pos x="84" y="41"/>
                    </a:cxn>
                    <a:cxn ang="0">
                      <a:pos x="72" y="58"/>
                    </a:cxn>
                    <a:cxn ang="0">
                      <a:pos x="61" y="75"/>
                    </a:cxn>
                    <a:cxn ang="0">
                      <a:pos x="52" y="94"/>
                    </a:cxn>
                    <a:cxn ang="0">
                      <a:pos x="45" y="114"/>
                    </a:cxn>
                    <a:cxn ang="0">
                      <a:pos x="39" y="135"/>
                    </a:cxn>
                    <a:cxn ang="0">
                      <a:pos x="36" y="156"/>
                    </a:cxn>
                    <a:cxn ang="0">
                      <a:pos x="35" y="178"/>
                    </a:cxn>
                    <a:cxn ang="0">
                      <a:pos x="35" y="178"/>
                    </a:cxn>
                  </a:cxnLst>
                  <a:rect l="0" t="0" r="r" b="b"/>
                  <a:pathLst>
                    <a:path w="98" h="356">
                      <a:moveTo>
                        <a:pt x="35" y="178"/>
                      </a:moveTo>
                      <a:lnTo>
                        <a:pt x="35" y="178"/>
                      </a:lnTo>
                      <a:lnTo>
                        <a:pt x="36" y="200"/>
                      </a:lnTo>
                      <a:lnTo>
                        <a:pt x="39" y="222"/>
                      </a:lnTo>
                      <a:lnTo>
                        <a:pt x="45" y="242"/>
                      </a:lnTo>
                      <a:lnTo>
                        <a:pt x="52" y="262"/>
                      </a:lnTo>
                      <a:lnTo>
                        <a:pt x="61" y="281"/>
                      </a:lnTo>
                      <a:lnTo>
                        <a:pt x="72" y="298"/>
                      </a:lnTo>
                      <a:lnTo>
                        <a:pt x="84" y="315"/>
                      </a:lnTo>
                      <a:lnTo>
                        <a:pt x="98" y="330"/>
                      </a:lnTo>
                      <a:lnTo>
                        <a:pt x="73" y="356"/>
                      </a:lnTo>
                      <a:lnTo>
                        <a:pt x="73" y="356"/>
                      </a:lnTo>
                      <a:lnTo>
                        <a:pt x="57" y="338"/>
                      </a:lnTo>
                      <a:lnTo>
                        <a:pt x="43" y="319"/>
                      </a:lnTo>
                      <a:lnTo>
                        <a:pt x="30" y="298"/>
                      </a:lnTo>
                      <a:lnTo>
                        <a:pt x="19" y="276"/>
                      </a:lnTo>
                      <a:lnTo>
                        <a:pt x="10" y="253"/>
                      </a:lnTo>
                      <a:lnTo>
                        <a:pt x="5" y="228"/>
                      </a:lnTo>
                      <a:lnTo>
                        <a:pt x="1" y="204"/>
                      </a:lnTo>
                      <a:lnTo>
                        <a:pt x="0" y="191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65"/>
                      </a:lnTo>
                      <a:lnTo>
                        <a:pt x="1" y="152"/>
                      </a:lnTo>
                      <a:lnTo>
                        <a:pt x="5" y="127"/>
                      </a:lnTo>
                      <a:lnTo>
                        <a:pt x="10" y="103"/>
                      </a:lnTo>
                      <a:lnTo>
                        <a:pt x="19" y="80"/>
                      </a:lnTo>
                      <a:lnTo>
                        <a:pt x="30" y="58"/>
                      </a:lnTo>
                      <a:lnTo>
                        <a:pt x="43" y="37"/>
                      </a:lnTo>
                      <a:lnTo>
                        <a:pt x="57" y="18"/>
                      </a:lnTo>
                      <a:lnTo>
                        <a:pt x="73" y="0"/>
                      </a:lnTo>
                      <a:lnTo>
                        <a:pt x="98" y="26"/>
                      </a:lnTo>
                      <a:lnTo>
                        <a:pt x="98" y="26"/>
                      </a:lnTo>
                      <a:lnTo>
                        <a:pt x="84" y="41"/>
                      </a:lnTo>
                      <a:lnTo>
                        <a:pt x="72" y="58"/>
                      </a:lnTo>
                      <a:lnTo>
                        <a:pt x="61" y="75"/>
                      </a:lnTo>
                      <a:lnTo>
                        <a:pt x="52" y="94"/>
                      </a:lnTo>
                      <a:lnTo>
                        <a:pt x="45" y="114"/>
                      </a:lnTo>
                      <a:lnTo>
                        <a:pt x="39" y="135"/>
                      </a:lnTo>
                      <a:lnTo>
                        <a:pt x="36" y="156"/>
                      </a:lnTo>
                      <a:lnTo>
                        <a:pt x="35" y="178"/>
                      </a:lnTo>
                      <a:lnTo>
                        <a:pt x="35" y="178"/>
                      </a:lnTo>
                      <a:close/>
                    </a:path>
                  </a:pathLst>
                </a:custGeom>
                <a:grpFill/>
                <a:ln w="2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1" name="Freeform 15"/>
                <p:cNvSpPr>
                  <a:spLocks/>
                </p:cNvSpPr>
                <p:nvPr/>
              </p:nvSpPr>
              <p:spPr bwMode="auto">
                <a:xfrm>
                  <a:off x="3214688" y="3151679"/>
                  <a:ext cx="117475" cy="395288"/>
                </a:xfrm>
                <a:custGeom>
                  <a:avLst/>
                  <a:gdLst/>
                  <a:ahLst/>
                  <a:cxnLst>
                    <a:cxn ang="0">
                      <a:pos x="32" y="125"/>
                    </a:cxn>
                    <a:cxn ang="0">
                      <a:pos x="32" y="125"/>
                    </a:cxn>
                    <a:cxn ang="0">
                      <a:pos x="33" y="140"/>
                    </a:cxn>
                    <a:cxn ang="0">
                      <a:pos x="35" y="154"/>
                    </a:cxn>
                    <a:cxn ang="0">
                      <a:pos x="38" y="168"/>
                    </a:cxn>
                    <a:cxn ang="0">
                      <a:pos x="44" y="181"/>
                    </a:cxn>
                    <a:cxn ang="0">
                      <a:pos x="49" y="194"/>
                    </a:cxn>
                    <a:cxn ang="0">
                      <a:pos x="57" y="205"/>
                    </a:cxn>
                    <a:cxn ang="0">
                      <a:pos x="65" y="216"/>
                    </a:cxn>
                    <a:cxn ang="0">
                      <a:pos x="74" y="227"/>
                    </a:cxn>
                    <a:cxn ang="0">
                      <a:pos x="51" y="249"/>
                    </a:cxn>
                    <a:cxn ang="0">
                      <a:pos x="51" y="249"/>
                    </a:cxn>
                    <a:cxn ang="0">
                      <a:pos x="41" y="237"/>
                    </a:cxn>
                    <a:cxn ang="0">
                      <a:pos x="30" y="224"/>
                    </a:cxn>
                    <a:cxn ang="0">
                      <a:pos x="21" y="209"/>
                    </a:cxn>
                    <a:cxn ang="0">
                      <a:pos x="14" y="194"/>
                    </a:cxn>
                    <a:cxn ang="0">
                      <a:pos x="8" y="178"/>
                    </a:cxn>
                    <a:cxn ang="0">
                      <a:pos x="4" y="160"/>
                    </a:cxn>
                    <a:cxn ang="0">
                      <a:pos x="1" y="143"/>
                    </a:cxn>
                    <a:cxn ang="0">
                      <a:pos x="0" y="125"/>
                    </a:cxn>
                    <a:cxn ang="0">
                      <a:pos x="0" y="125"/>
                    </a:cxn>
                    <a:cxn ang="0">
                      <a:pos x="1" y="107"/>
                    </a:cxn>
                    <a:cxn ang="0">
                      <a:pos x="4" y="90"/>
                    </a:cxn>
                    <a:cxn ang="0">
                      <a:pos x="8" y="72"/>
                    </a:cxn>
                    <a:cxn ang="0">
                      <a:pos x="14" y="56"/>
                    </a:cxn>
                    <a:cxn ang="0">
                      <a:pos x="21" y="41"/>
                    </a:cxn>
                    <a:cxn ang="0">
                      <a:pos x="30" y="27"/>
                    </a:cxn>
                    <a:cxn ang="0">
                      <a:pos x="41" y="13"/>
                    </a:cxn>
                    <a:cxn ang="0">
                      <a:pos x="51" y="0"/>
                    </a:cxn>
                    <a:cxn ang="0">
                      <a:pos x="74" y="23"/>
                    </a:cxn>
                    <a:cxn ang="0">
                      <a:pos x="74" y="23"/>
                    </a:cxn>
                    <a:cxn ang="0">
                      <a:pos x="65" y="34"/>
                    </a:cxn>
                    <a:cxn ang="0">
                      <a:pos x="57" y="44"/>
                    </a:cxn>
                    <a:cxn ang="0">
                      <a:pos x="49" y="56"/>
                    </a:cxn>
                    <a:cxn ang="0">
                      <a:pos x="44" y="69"/>
                    </a:cxn>
                    <a:cxn ang="0">
                      <a:pos x="38" y="82"/>
                    </a:cxn>
                    <a:cxn ang="0">
                      <a:pos x="35" y="96"/>
                    </a:cxn>
                    <a:cxn ang="0">
                      <a:pos x="33" y="110"/>
                    </a:cxn>
                    <a:cxn ang="0">
                      <a:pos x="32" y="125"/>
                    </a:cxn>
                    <a:cxn ang="0">
                      <a:pos x="32" y="125"/>
                    </a:cxn>
                  </a:cxnLst>
                  <a:rect l="0" t="0" r="r" b="b"/>
                  <a:pathLst>
                    <a:path w="74" h="249">
                      <a:moveTo>
                        <a:pt x="32" y="125"/>
                      </a:moveTo>
                      <a:lnTo>
                        <a:pt x="32" y="125"/>
                      </a:lnTo>
                      <a:lnTo>
                        <a:pt x="33" y="140"/>
                      </a:lnTo>
                      <a:lnTo>
                        <a:pt x="35" y="154"/>
                      </a:lnTo>
                      <a:lnTo>
                        <a:pt x="38" y="168"/>
                      </a:lnTo>
                      <a:lnTo>
                        <a:pt x="44" y="181"/>
                      </a:lnTo>
                      <a:lnTo>
                        <a:pt x="49" y="194"/>
                      </a:lnTo>
                      <a:lnTo>
                        <a:pt x="57" y="205"/>
                      </a:lnTo>
                      <a:lnTo>
                        <a:pt x="65" y="216"/>
                      </a:lnTo>
                      <a:lnTo>
                        <a:pt x="74" y="227"/>
                      </a:lnTo>
                      <a:lnTo>
                        <a:pt x="51" y="249"/>
                      </a:lnTo>
                      <a:lnTo>
                        <a:pt x="51" y="249"/>
                      </a:lnTo>
                      <a:lnTo>
                        <a:pt x="41" y="237"/>
                      </a:lnTo>
                      <a:lnTo>
                        <a:pt x="30" y="224"/>
                      </a:lnTo>
                      <a:lnTo>
                        <a:pt x="21" y="209"/>
                      </a:lnTo>
                      <a:lnTo>
                        <a:pt x="14" y="194"/>
                      </a:lnTo>
                      <a:lnTo>
                        <a:pt x="8" y="178"/>
                      </a:lnTo>
                      <a:lnTo>
                        <a:pt x="4" y="160"/>
                      </a:lnTo>
                      <a:lnTo>
                        <a:pt x="1" y="143"/>
                      </a:lnTo>
                      <a:lnTo>
                        <a:pt x="0" y="125"/>
                      </a:lnTo>
                      <a:lnTo>
                        <a:pt x="0" y="125"/>
                      </a:lnTo>
                      <a:lnTo>
                        <a:pt x="1" y="107"/>
                      </a:lnTo>
                      <a:lnTo>
                        <a:pt x="4" y="90"/>
                      </a:lnTo>
                      <a:lnTo>
                        <a:pt x="8" y="72"/>
                      </a:lnTo>
                      <a:lnTo>
                        <a:pt x="14" y="56"/>
                      </a:lnTo>
                      <a:lnTo>
                        <a:pt x="21" y="41"/>
                      </a:lnTo>
                      <a:lnTo>
                        <a:pt x="30" y="27"/>
                      </a:lnTo>
                      <a:lnTo>
                        <a:pt x="41" y="13"/>
                      </a:lnTo>
                      <a:lnTo>
                        <a:pt x="51" y="0"/>
                      </a:lnTo>
                      <a:lnTo>
                        <a:pt x="74" y="23"/>
                      </a:lnTo>
                      <a:lnTo>
                        <a:pt x="74" y="23"/>
                      </a:lnTo>
                      <a:lnTo>
                        <a:pt x="65" y="34"/>
                      </a:lnTo>
                      <a:lnTo>
                        <a:pt x="57" y="44"/>
                      </a:lnTo>
                      <a:lnTo>
                        <a:pt x="49" y="56"/>
                      </a:lnTo>
                      <a:lnTo>
                        <a:pt x="44" y="69"/>
                      </a:lnTo>
                      <a:lnTo>
                        <a:pt x="38" y="82"/>
                      </a:lnTo>
                      <a:lnTo>
                        <a:pt x="35" y="96"/>
                      </a:lnTo>
                      <a:lnTo>
                        <a:pt x="33" y="110"/>
                      </a:lnTo>
                      <a:lnTo>
                        <a:pt x="32" y="125"/>
                      </a:lnTo>
                      <a:lnTo>
                        <a:pt x="32" y="125"/>
                      </a:lnTo>
                      <a:close/>
                    </a:path>
                  </a:pathLst>
                </a:custGeom>
                <a:grpFill/>
                <a:ln w="2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14" name="図形グループ 13"/>
              <p:cNvGrpSpPr/>
              <p:nvPr/>
            </p:nvGrpSpPr>
            <p:grpSpPr>
              <a:xfrm>
                <a:off x="3975530" y="3255261"/>
                <a:ext cx="1242367" cy="664584"/>
                <a:chOff x="3975530" y="3529581"/>
                <a:chExt cx="1242367" cy="664584"/>
              </a:xfrm>
            </p:grpSpPr>
            <p:sp>
              <p:nvSpPr>
                <p:cNvPr id="67" name="TextBox 27"/>
                <p:cNvSpPr txBox="1"/>
                <p:nvPr/>
              </p:nvSpPr>
              <p:spPr>
                <a:xfrm>
                  <a:off x="3975530" y="3917170"/>
                  <a:ext cx="1237831" cy="276995"/>
                </a:xfrm>
                <a:prstGeom prst="rect">
                  <a:avLst/>
                </a:prstGeom>
                <a:noFill/>
              </p:spPr>
              <p:txBody>
                <a:bodyPr wrap="none" lIns="91436" tIns="45718" rIns="91436" bIns="45718" rtlCol="0">
                  <a:spAutoFit/>
                </a:bodyPr>
                <a:lstStyle/>
                <a:p>
                  <a:r>
                    <a:rPr lang="ja-JP" altLang="en-US" sz="1200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rPr>
                    <a:t>無線クライアント</a:t>
                  </a:r>
                  <a:endParaRPr lang="en-US" sz="12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2" name="Freeform 177"/>
                <p:cNvSpPr>
                  <a:spLocks noChangeAspect="1" noEditPoints="1"/>
                </p:cNvSpPr>
                <p:nvPr/>
              </p:nvSpPr>
              <p:spPr bwMode="auto">
                <a:xfrm>
                  <a:off x="4233489" y="3529581"/>
                  <a:ext cx="295798" cy="428481"/>
                </a:xfrm>
                <a:custGeom>
                  <a:avLst/>
                  <a:gdLst>
                    <a:gd name="T0" fmla="*/ 371 w 384"/>
                    <a:gd name="T1" fmla="*/ 0 h 556"/>
                    <a:gd name="T2" fmla="*/ 13 w 384"/>
                    <a:gd name="T3" fmla="*/ 0 h 556"/>
                    <a:gd name="T4" fmla="*/ 0 w 384"/>
                    <a:gd name="T5" fmla="*/ 14 h 556"/>
                    <a:gd name="T6" fmla="*/ 0 w 384"/>
                    <a:gd name="T7" fmla="*/ 542 h 556"/>
                    <a:gd name="T8" fmla="*/ 13 w 384"/>
                    <a:gd name="T9" fmla="*/ 556 h 556"/>
                    <a:gd name="T10" fmla="*/ 371 w 384"/>
                    <a:gd name="T11" fmla="*/ 556 h 556"/>
                    <a:gd name="T12" fmla="*/ 384 w 384"/>
                    <a:gd name="T13" fmla="*/ 542 h 556"/>
                    <a:gd name="T14" fmla="*/ 384 w 384"/>
                    <a:gd name="T15" fmla="*/ 14 h 556"/>
                    <a:gd name="T16" fmla="*/ 371 w 384"/>
                    <a:gd name="T17" fmla="*/ 0 h 556"/>
                    <a:gd name="T18" fmla="*/ 192 w 384"/>
                    <a:gd name="T19" fmla="*/ 528 h 556"/>
                    <a:gd name="T20" fmla="*/ 170 w 384"/>
                    <a:gd name="T21" fmla="*/ 506 h 556"/>
                    <a:gd name="T22" fmla="*/ 192 w 384"/>
                    <a:gd name="T23" fmla="*/ 484 h 556"/>
                    <a:gd name="T24" fmla="*/ 214 w 384"/>
                    <a:gd name="T25" fmla="*/ 506 h 556"/>
                    <a:gd name="T26" fmla="*/ 192 w 384"/>
                    <a:gd name="T27" fmla="*/ 528 h 556"/>
                    <a:gd name="T28" fmla="*/ 358 w 384"/>
                    <a:gd name="T29" fmla="*/ 464 h 556"/>
                    <a:gd name="T30" fmla="*/ 26 w 384"/>
                    <a:gd name="T31" fmla="*/ 464 h 556"/>
                    <a:gd name="T32" fmla="*/ 26 w 384"/>
                    <a:gd name="T33" fmla="*/ 32 h 556"/>
                    <a:gd name="T34" fmla="*/ 358 w 384"/>
                    <a:gd name="T35" fmla="*/ 32 h 556"/>
                    <a:gd name="T36" fmla="*/ 358 w 384"/>
                    <a:gd name="T37" fmla="*/ 464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84" h="556">
                      <a:moveTo>
                        <a:pt x="371" y="0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6" y="0"/>
                        <a:pt x="0" y="6"/>
                        <a:pt x="0" y="14"/>
                      </a:cubicBezTo>
                      <a:cubicBezTo>
                        <a:pt x="0" y="542"/>
                        <a:pt x="0" y="542"/>
                        <a:pt x="0" y="542"/>
                      </a:cubicBezTo>
                      <a:cubicBezTo>
                        <a:pt x="0" y="550"/>
                        <a:pt x="6" y="556"/>
                        <a:pt x="13" y="556"/>
                      </a:cubicBezTo>
                      <a:cubicBezTo>
                        <a:pt x="371" y="556"/>
                        <a:pt x="371" y="556"/>
                        <a:pt x="371" y="556"/>
                      </a:cubicBezTo>
                      <a:cubicBezTo>
                        <a:pt x="378" y="556"/>
                        <a:pt x="384" y="550"/>
                        <a:pt x="384" y="542"/>
                      </a:cubicBezTo>
                      <a:cubicBezTo>
                        <a:pt x="384" y="14"/>
                        <a:pt x="384" y="14"/>
                        <a:pt x="384" y="14"/>
                      </a:cubicBezTo>
                      <a:cubicBezTo>
                        <a:pt x="384" y="6"/>
                        <a:pt x="378" y="0"/>
                        <a:pt x="371" y="0"/>
                      </a:cubicBezTo>
                      <a:close/>
                      <a:moveTo>
                        <a:pt x="192" y="528"/>
                      </a:moveTo>
                      <a:cubicBezTo>
                        <a:pt x="180" y="528"/>
                        <a:pt x="170" y="518"/>
                        <a:pt x="170" y="506"/>
                      </a:cubicBezTo>
                      <a:cubicBezTo>
                        <a:pt x="170" y="494"/>
                        <a:pt x="180" y="484"/>
                        <a:pt x="192" y="484"/>
                      </a:cubicBezTo>
                      <a:cubicBezTo>
                        <a:pt x="204" y="484"/>
                        <a:pt x="214" y="494"/>
                        <a:pt x="214" y="506"/>
                      </a:cubicBezTo>
                      <a:cubicBezTo>
                        <a:pt x="214" y="518"/>
                        <a:pt x="204" y="528"/>
                        <a:pt x="192" y="528"/>
                      </a:cubicBezTo>
                      <a:close/>
                      <a:moveTo>
                        <a:pt x="358" y="464"/>
                      </a:moveTo>
                      <a:cubicBezTo>
                        <a:pt x="26" y="464"/>
                        <a:pt x="26" y="464"/>
                        <a:pt x="26" y="464"/>
                      </a:cubicBezTo>
                      <a:cubicBezTo>
                        <a:pt x="26" y="32"/>
                        <a:pt x="26" y="32"/>
                        <a:pt x="26" y="32"/>
                      </a:cubicBezTo>
                      <a:cubicBezTo>
                        <a:pt x="358" y="32"/>
                        <a:pt x="358" y="32"/>
                        <a:pt x="358" y="32"/>
                      </a:cubicBezTo>
                      <a:lnTo>
                        <a:pt x="358" y="46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3" name="Freeform 172"/>
                <p:cNvSpPr>
                  <a:spLocks noChangeAspect="1" noEditPoints="1"/>
                </p:cNvSpPr>
                <p:nvPr/>
              </p:nvSpPr>
              <p:spPr bwMode="auto">
                <a:xfrm>
                  <a:off x="3999717" y="3665403"/>
                  <a:ext cx="155180" cy="292660"/>
                </a:xfrm>
                <a:custGeom>
                  <a:avLst/>
                  <a:gdLst>
                    <a:gd name="T0" fmla="*/ 194 w 208"/>
                    <a:gd name="T1" fmla="*/ 0 h 392"/>
                    <a:gd name="T2" fmla="*/ 14 w 208"/>
                    <a:gd name="T3" fmla="*/ 0 h 392"/>
                    <a:gd name="T4" fmla="*/ 0 w 208"/>
                    <a:gd name="T5" fmla="*/ 14 h 392"/>
                    <a:gd name="T6" fmla="*/ 0 w 208"/>
                    <a:gd name="T7" fmla="*/ 378 h 392"/>
                    <a:gd name="T8" fmla="*/ 14 w 208"/>
                    <a:gd name="T9" fmla="*/ 392 h 392"/>
                    <a:gd name="T10" fmla="*/ 194 w 208"/>
                    <a:gd name="T11" fmla="*/ 392 h 392"/>
                    <a:gd name="T12" fmla="*/ 208 w 208"/>
                    <a:gd name="T13" fmla="*/ 378 h 392"/>
                    <a:gd name="T14" fmla="*/ 208 w 208"/>
                    <a:gd name="T15" fmla="*/ 14 h 392"/>
                    <a:gd name="T16" fmla="*/ 194 w 208"/>
                    <a:gd name="T17" fmla="*/ 0 h 392"/>
                    <a:gd name="T18" fmla="*/ 80 w 208"/>
                    <a:gd name="T19" fmla="*/ 24 h 392"/>
                    <a:gd name="T20" fmla="*/ 128 w 208"/>
                    <a:gd name="T21" fmla="*/ 24 h 392"/>
                    <a:gd name="T22" fmla="*/ 132 w 208"/>
                    <a:gd name="T23" fmla="*/ 28 h 392"/>
                    <a:gd name="T24" fmla="*/ 128 w 208"/>
                    <a:gd name="T25" fmla="*/ 32 h 392"/>
                    <a:gd name="T26" fmla="*/ 80 w 208"/>
                    <a:gd name="T27" fmla="*/ 32 h 392"/>
                    <a:gd name="T28" fmla="*/ 76 w 208"/>
                    <a:gd name="T29" fmla="*/ 28 h 392"/>
                    <a:gd name="T30" fmla="*/ 80 w 208"/>
                    <a:gd name="T31" fmla="*/ 24 h 392"/>
                    <a:gd name="T32" fmla="*/ 102 w 208"/>
                    <a:gd name="T33" fmla="*/ 380 h 392"/>
                    <a:gd name="T34" fmla="*/ 88 w 208"/>
                    <a:gd name="T35" fmla="*/ 366 h 392"/>
                    <a:gd name="T36" fmla="*/ 102 w 208"/>
                    <a:gd name="T37" fmla="*/ 352 h 392"/>
                    <a:gd name="T38" fmla="*/ 116 w 208"/>
                    <a:gd name="T39" fmla="*/ 366 h 392"/>
                    <a:gd name="T40" fmla="*/ 102 w 208"/>
                    <a:gd name="T41" fmla="*/ 380 h 392"/>
                    <a:gd name="T42" fmla="*/ 192 w 208"/>
                    <a:gd name="T43" fmla="*/ 342 h 392"/>
                    <a:gd name="T44" fmla="*/ 16 w 208"/>
                    <a:gd name="T45" fmla="*/ 342 h 392"/>
                    <a:gd name="T46" fmla="*/ 16 w 208"/>
                    <a:gd name="T47" fmla="*/ 50 h 392"/>
                    <a:gd name="T48" fmla="*/ 192 w 208"/>
                    <a:gd name="T49" fmla="*/ 50 h 392"/>
                    <a:gd name="T50" fmla="*/ 192 w 208"/>
                    <a:gd name="T51" fmla="*/ 342 h 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8" h="392">
                      <a:moveTo>
                        <a:pt x="194" y="0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6" y="0"/>
                        <a:pt x="0" y="6"/>
                        <a:pt x="0" y="14"/>
                      </a:cubicBezTo>
                      <a:cubicBezTo>
                        <a:pt x="0" y="378"/>
                        <a:pt x="0" y="378"/>
                        <a:pt x="0" y="378"/>
                      </a:cubicBezTo>
                      <a:cubicBezTo>
                        <a:pt x="0" y="386"/>
                        <a:pt x="6" y="392"/>
                        <a:pt x="14" y="392"/>
                      </a:cubicBezTo>
                      <a:cubicBezTo>
                        <a:pt x="194" y="392"/>
                        <a:pt x="194" y="392"/>
                        <a:pt x="194" y="392"/>
                      </a:cubicBezTo>
                      <a:cubicBezTo>
                        <a:pt x="202" y="392"/>
                        <a:pt x="208" y="386"/>
                        <a:pt x="208" y="378"/>
                      </a:cubicBezTo>
                      <a:cubicBezTo>
                        <a:pt x="208" y="14"/>
                        <a:pt x="208" y="14"/>
                        <a:pt x="208" y="14"/>
                      </a:cubicBezTo>
                      <a:cubicBezTo>
                        <a:pt x="208" y="6"/>
                        <a:pt x="202" y="0"/>
                        <a:pt x="194" y="0"/>
                      </a:cubicBezTo>
                      <a:close/>
                      <a:moveTo>
                        <a:pt x="80" y="24"/>
                      </a:moveTo>
                      <a:cubicBezTo>
                        <a:pt x="128" y="24"/>
                        <a:pt x="128" y="24"/>
                        <a:pt x="128" y="24"/>
                      </a:cubicBezTo>
                      <a:cubicBezTo>
                        <a:pt x="130" y="24"/>
                        <a:pt x="132" y="26"/>
                        <a:pt x="132" y="28"/>
                      </a:cubicBezTo>
                      <a:cubicBezTo>
                        <a:pt x="132" y="30"/>
                        <a:pt x="130" y="32"/>
                        <a:pt x="128" y="32"/>
                      </a:cubicBezTo>
                      <a:cubicBezTo>
                        <a:pt x="80" y="32"/>
                        <a:pt x="80" y="32"/>
                        <a:pt x="80" y="32"/>
                      </a:cubicBezTo>
                      <a:cubicBezTo>
                        <a:pt x="78" y="32"/>
                        <a:pt x="76" y="30"/>
                        <a:pt x="76" y="28"/>
                      </a:cubicBezTo>
                      <a:cubicBezTo>
                        <a:pt x="76" y="26"/>
                        <a:pt x="78" y="24"/>
                        <a:pt x="80" y="24"/>
                      </a:cubicBezTo>
                      <a:close/>
                      <a:moveTo>
                        <a:pt x="102" y="380"/>
                      </a:moveTo>
                      <a:cubicBezTo>
                        <a:pt x="94" y="380"/>
                        <a:pt x="88" y="374"/>
                        <a:pt x="88" y="366"/>
                      </a:cubicBezTo>
                      <a:cubicBezTo>
                        <a:pt x="88" y="358"/>
                        <a:pt x="94" y="352"/>
                        <a:pt x="102" y="352"/>
                      </a:cubicBezTo>
                      <a:cubicBezTo>
                        <a:pt x="110" y="352"/>
                        <a:pt x="116" y="358"/>
                        <a:pt x="116" y="366"/>
                      </a:cubicBezTo>
                      <a:cubicBezTo>
                        <a:pt x="116" y="374"/>
                        <a:pt x="110" y="380"/>
                        <a:pt x="102" y="380"/>
                      </a:cubicBezTo>
                      <a:close/>
                      <a:moveTo>
                        <a:pt x="192" y="342"/>
                      </a:moveTo>
                      <a:cubicBezTo>
                        <a:pt x="16" y="342"/>
                        <a:pt x="16" y="342"/>
                        <a:pt x="16" y="342"/>
                      </a:cubicBezTo>
                      <a:cubicBezTo>
                        <a:pt x="16" y="50"/>
                        <a:pt x="16" y="50"/>
                        <a:pt x="16" y="50"/>
                      </a:cubicBezTo>
                      <a:cubicBezTo>
                        <a:pt x="192" y="50"/>
                        <a:pt x="192" y="50"/>
                        <a:pt x="192" y="50"/>
                      </a:cubicBezTo>
                      <a:lnTo>
                        <a:pt x="192" y="34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grpSp>
              <p:nvGrpSpPr>
                <p:cNvPr id="54" name="Group 52"/>
                <p:cNvGrpSpPr>
                  <a:grpSpLocks/>
                </p:cNvGrpSpPr>
                <p:nvPr/>
              </p:nvGrpSpPr>
              <p:grpSpPr bwMode="auto">
                <a:xfrm>
                  <a:off x="4617567" y="3560540"/>
                  <a:ext cx="600330" cy="397523"/>
                  <a:chOff x="1360" y="1358"/>
                  <a:chExt cx="758" cy="462"/>
                </a:xfrm>
                <a:solidFill>
                  <a:schemeClr val="tx1"/>
                </a:solidFill>
              </p:grpSpPr>
              <p:sp>
                <p:nvSpPr>
                  <p:cNvPr id="55" name="Freeform 53"/>
                  <p:cNvSpPr>
                    <a:spLocks noEditPoints="1"/>
                  </p:cNvSpPr>
                  <p:nvPr/>
                </p:nvSpPr>
                <p:spPr bwMode="auto">
                  <a:xfrm>
                    <a:off x="1508" y="1358"/>
                    <a:ext cx="465" cy="328"/>
                  </a:xfrm>
                  <a:custGeom>
                    <a:avLst/>
                    <a:gdLst>
                      <a:gd name="T0" fmla="*/ 0 w 609"/>
                      <a:gd name="T1" fmla="*/ 0 h 430"/>
                      <a:gd name="T2" fmla="*/ 0 w 609"/>
                      <a:gd name="T3" fmla="*/ 17 h 430"/>
                      <a:gd name="T4" fmla="*/ 24 w 609"/>
                      <a:gd name="T5" fmla="*/ 17 h 430"/>
                      <a:gd name="T6" fmla="*/ 24 w 609"/>
                      <a:gd name="T7" fmla="*/ 0 h 430"/>
                      <a:gd name="T8" fmla="*/ 0 w 609"/>
                      <a:gd name="T9" fmla="*/ 0 h 430"/>
                      <a:gd name="T10" fmla="*/ 24 w 609"/>
                      <a:gd name="T11" fmla="*/ 16 h 430"/>
                      <a:gd name="T12" fmla="*/ 2 w 609"/>
                      <a:gd name="T13" fmla="*/ 16 h 430"/>
                      <a:gd name="T14" fmla="*/ 2 w 609"/>
                      <a:gd name="T15" fmla="*/ 2 h 430"/>
                      <a:gd name="T16" fmla="*/ 24 w 609"/>
                      <a:gd name="T17" fmla="*/ 2 h 430"/>
                      <a:gd name="T18" fmla="*/ 24 w 609"/>
                      <a:gd name="T19" fmla="*/ 16 h 43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09"/>
                      <a:gd name="T31" fmla="*/ 0 h 430"/>
                      <a:gd name="T32" fmla="*/ 609 w 609"/>
                      <a:gd name="T33" fmla="*/ 430 h 43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09" h="430">
                        <a:moveTo>
                          <a:pt x="0" y="0"/>
                        </a:moveTo>
                        <a:lnTo>
                          <a:pt x="0" y="430"/>
                        </a:lnTo>
                        <a:lnTo>
                          <a:pt x="609" y="430"/>
                        </a:lnTo>
                        <a:lnTo>
                          <a:pt x="609" y="0"/>
                        </a:lnTo>
                        <a:lnTo>
                          <a:pt x="0" y="0"/>
                        </a:lnTo>
                        <a:close/>
                        <a:moveTo>
                          <a:pt x="586" y="402"/>
                        </a:moveTo>
                        <a:lnTo>
                          <a:pt x="23" y="402"/>
                        </a:lnTo>
                        <a:lnTo>
                          <a:pt x="23" y="23"/>
                        </a:lnTo>
                        <a:lnTo>
                          <a:pt x="586" y="23"/>
                        </a:lnTo>
                        <a:lnTo>
                          <a:pt x="586" y="40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56" name="Freeform 54"/>
                  <p:cNvSpPr>
                    <a:spLocks noEditPoints="1"/>
                  </p:cNvSpPr>
                  <p:nvPr/>
                </p:nvSpPr>
                <p:spPr bwMode="auto">
                  <a:xfrm>
                    <a:off x="1361" y="1694"/>
                    <a:ext cx="757" cy="85"/>
                  </a:xfrm>
                  <a:custGeom>
                    <a:avLst/>
                    <a:gdLst>
                      <a:gd name="T0" fmla="*/ 24 w 992"/>
                      <a:gd name="T1" fmla="*/ 0 h 226"/>
                      <a:gd name="T2" fmla="*/ 24 w 992"/>
                      <a:gd name="T3" fmla="*/ 0 h 226"/>
                      <a:gd name="T4" fmla="*/ 27 w 992"/>
                      <a:gd name="T5" fmla="*/ 0 h 226"/>
                      <a:gd name="T6" fmla="*/ 28 w 992"/>
                      <a:gd name="T7" fmla="*/ 0 h 226"/>
                      <a:gd name="T8" fmla="*/ 6 w 992"/>
                      <a:gd name="T9" fmla="*/ 0 h 226"/>
                      <a:gd name="T10" fmla="*/ 18 w 992"/>
                      <a:gd name="T11" fmla="*/ 0 h 226"/>
                      <a:gd name="T12" fmla="*/ 24 w 992"/>
                      <a:gd name="T13" fmla="*/ 0 h 226"/>
                      <a:gd name="T14" fmla="*/ 31 w 992"/>
                      <a:gd name="T15" fmla="*/ 0 h 226"/>
                      <a:gd name="T16" fmla="*/ 5 w 992"/>
                      <a:gd name="T17" fmla="*/ 0 h 226"/>
                      <a:gd name="T18" fmla="*/ 8 w 992"/>
                      <a:gd name="T19" fmla="*/ 0 h 226"/>
                      <a:gd name="T20" fmla="*/ 31 w 992"/>
                      <a:gd name="T21" fmla="*/ 0 h 226"/>
                      <a:gd name="T22" fmla="*/ 13 w 992"/>
                      <a:gd name="T23" fmla="*/ 0 h 226"/>
                      <a:gd name="T24" fmla="*/ 14 w 992"/>
                      <a:gd name="T25" fmla="*/ 0 h 226"/>
                      <a:gd name="T26" fmla="*/ 14 w 992"/>
                      <a:gd name="T27" fmla="*/ 0 h 226"/>
                      <a:gd name="T28" fmla="*/ 18 w 992"/>
                      <a:gd name="T29" fmla="*/ 0 h 226"/>
                      <a:gd name="T30" fmla="*/ 14 w 992"/>
                      <a:gd name="T31" fmla="*/ 0 h 226"/>
                      <a:gd name="T32" fmla="*/ 27 w 992"/>
                      <a:gd name="T33" fmla="*/ 0 h 226"/>
                      <a:gd name="T34" fmla="*/ 24 w 992"/>
                      <a:gd name="T35" fmla="*/ 0 h 226"/>
                      <a:gd name="T36" fmla="*/ 18 w 992"/>
                      <a:gd name="T37" fmla="*/ 0 h 226"/>
                      <a:gd name="T38" fmla="*/ 24 w 992"/>
                      <a:gd name="T39" fmla="*/ 0 h 226"/>
                      <a:gd name="T40" fmla="*/ 24 w 992"/>
                      <a:gd name="T41" fmla="*/ 0 h 226"/>
                      <a:gd name="T42" fmla="*/ 24 w 992"/>
                      <a:gd name="T43" fmla="*/ 0 h 226"/>
                      <a:gd name="T44" fmla="*/ 24 w 992"/>
                      <a:gd name="T45" fmla="*/ 0 h 226"/>
                      <a:gd name="T46" fmla="*/ 21 w 992"/>
                      <a:gd name="T47" fmla="*/ 0 h 226"/>
                      <a:gd name="T48" fmla="*/ 19 w 992"/>
                      <a:gd name="T49" fmla="*/ 0 h 226"/>
                      <a:gd name="T50" fmla="*/ 31 w 992"/>
                      <a:gd name="T51" fmla="*/ 0 h 226"/>
                      <a:gd name="T52" fmla="*/ 8 w 992"/>
                      <a:gd name="T53" fmla="*/ 0 h 226"/>
                      <a:gd name="T54" fmla="*/ 11 w 992"/>
                      <a:gd name="T55" fmla="*/ 0 h 226"/>
                      <a:gd name="T56" fmla="*/ 11 w 992"/>
                      <a:gd name="T57" fmla="*/ 0 h 226"/>
                      <a:gd name="T58" fmla="*/ 11 w 992"/>
                      <a:gd name="T59" fmla="*/ 0 h 226"/>
                      <a:gd name="T60" fmla="*/ 11 w 992"/>
                      <a:gd name="T61" fmla="*/ 0 h 226"/>
                      <a:gd name="T62" fmla="*/ 16 w 992"/>
                      <a:gd name="T63" fmla="*/ 0 h 226"/>
                      <a:gd name="T64" fmla="*/ 29 w 992"/>
                      <a:gd name="T65" fmla="*/ 0 h 226"/>
                      <a:gd name="T66" fmla="*/ 16 w 992"/>
                      <a:gd name="T67" fmla="*/ 0 h 226"/>
                      <a:gd name="T68" fmla="*/ 24 w 992"/>
                      <a:gd name="T69" fmla="*/ 0 h 226"/>
                      <a:gd name="T70" fmla="*/ 10 w 992"/>
                      <a:gd name="T71" fmla="*/ 0 h 226"/>
                      <a:gd name="T72" fmla="*/ 9 w 992"/>
                      <a:gd name="T73" fmla="*/ 0 h 226"/>
                      <a:gd name="T74" fmla="*/ 13 w 992"/>
                      <a:gd name="T75" fmla="*/ 0 h 226"/>
                      <a:gd name="T76" fmla="*/ 18 w 992"/>
                      <a:gd name="T77" fmla="*/ 0 h 226"/>
                      <a:gd name="T78" fmla="*/ 21 w 992"/>
                      <a:gd name="T79" fmla="*/ 0 h 226"/>
                      <a:gd name="T80" fmla="*/ 21 w 992"/>
                      <a:gd name="T81" fmla="*/ 0 h 226"/>
                      <a:gd name="T82" fmla="*/ 18 w 992"/>
                      <a:gd name="T83" fmla="*/ 0 h 226"/>
                      <a:gd name="T84" fmla="*/ 28 w 992"/>
                      <a:gd name="T85" fmla="*/ 0 h 226"/>
                      <a:gd name="T86" fmla="*/ 27 w 992"/>
                      <a:gd name="T87" fmla="*/ 0 h 226"/>
                      <a:gd name="T88" fmla="*/ 13 w 992"/>
                      <a:gd name="T89" fmla="*/ 0 h 226"/>
                      <a:gd name="T90" fmla="*/ 27 w 992"/>
                      <a:gd name="T91" fmla="*/ 0 h 226"/>
                      <a:gd name="T92" fmla="*/ 18 w 992"/>
                      <a:gd name="T93" fmla="*/ 0 h 226"/>
                      <a:gd name="T94" fmla="*/ 26 w 992"/>
                      <a:gd name="T95" fmla="*/ 0 h 226"/>
                      <a:gd name="T96" fmla="*/ 15 w 992"/>
                      <a:gd name="T97" fmla="*/ 0 h 226"/>
                      <a:gd name="T98" fmla="*/ 18 w 992"/>
                      <a:gd name="T99" fmla="*/ 0 h 226"/>
                      <a:gd name="T100" fmla="*/ 13 w 992"/>
                      <a:gd name="T101" fmla="*/ 0 h 226"/>
                      <a:gd name="T102" fmla="*/ 13 w 992"/>
                      <a:gd name="T103" fmla="*/ 0 h 226"/>
                      <a:gd name="T104" fmla="*/ 21 w 992"/>
                      <a:gd name="T105" fmla="*/ 0 h 226"/>
                      <a:gd name="T106" fmla="*/ 21 w 992"/>
                      <a:gd name="T107" fmla="*/ 0 h 226"/>
                      <a:gd name="T108" fmla="*/ 29 w 992"/>
                      <a:gd name="T109" fmla="*/ 0 h 22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992"/>
                      <a:gd name="T166" fmla="*/ 0 h 226"/>
                      <a:gd name="T167" fmla="*/ 992 w 992"/>
                      <a:gd name="T168" fmla="*/ 226 h 226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992" h="226">
                        <a:moveTo>
                          <a:pt x="192" y="0"/>
                        </a:moveTo>
                        <a:lnTo>
                          <a:pt x="800" y="0"/>
                        </a:lnTo>
                        <a:lnTo>
                          <a:pt x="992" y="226"/>
                        </a:lnTo>
                        <a:lnTo>
                          <a:pt x="0" y="226"/>
                        </a:lnTo>
                        <a:lnTo>
                          <a:pt x="192" y="0"/>
                        </a:lnTo>
                        <a:close/>
                        <a:moveTo>
                          <a:pt x="591" y="181"/>
                        </a:moveTo>
                        <a:lnTo>
                          <a:pt x="578" y="111"/>
                        </a:lnTo>
                        <a:lnTo>
                          <a:pt x="387" y="111"/>
                        </a:lnTo>
                        <a:lnTo>
                          <a:pt x="371" y="181"/>
                        </a:lnTo>
                        <a:lnTo>
                          <a:pt x="591" y="181"/>
                        </a:lnTo>
                        <a:close/>
                        <a:moveTo>
                          <a:pt x="614" y="106"/>
                        </a:moveTo>
                        <a:lnTo>
                          <a:pt x="608" y="83"/>
                        </a:lnTo>
                        <a:lnTo>
                          <a:pt x="337" y="83"/>
                        </a:lnTo>
                        <a:lnTo>
                          <a:pt x="328" y="106"/>
                        </a:lnTo>
                        <a:lnTo>
                          <a:pt x="614" y="106"/>
                        </a:lnTo>
                        <a:close/>
                        <a:moveTo>
                          <a:pt x="837" y="81"/>
                        </a:moveTo>
                        <a:lnTo>
                          <a:pt x="821" y="60"/>
                        </a:lnTo>
                        <a:lnTo>
                          <a:pt x="702" y="60"/>
                        </a:lnTo>
                        <a:lnTo>
                          <a:pt x="713" y="81"/>
                        </a:lnTo>
                        <a:lnTo>
                          <a:pt x="837" y="81"/>
                        </a:lnTo>
                        <a:close/>
                        <a:moveTo>
                          <a:pt x="820" y="59"/>
                        </a:moveTo>
                        <a:lnTo>
                          <a:pt x="805" y="41"/>
                        </a:lnTo>
                        <a:lnTo>
                          <a:pt x="713" y="41"/>
                        </a:lnTo>
                        <a:lnTo>
                          <a:pt x="723" y="59"/>
                        </a:lnTo>
                        <a:lnTo>
                          <a:pt x="820" y="59"/>
                        </a:lnTo>
                        <a:close/>
                        <a:moveTo>
                          <a:pt x="171" y="60"/>
                        </a:moveTo>
                        <a:lnTo>
                          <a:pt x="155" y="81"/>
                        </a:lnTo>
                        <a:lnTo>
                          <a:pt x="254" y="81"/>
                        </a:lnTo>
                        <a:lnTo>
                          <a:pt x="265" y="60"/>
                        </a:lnTo>
                        <a:lnTo>
                          <a:pt x="171" y="60"/>
                        </a:lnTo>
                        <a:close/>
                        <a:moveTo>
                          <a:pt x="187" y="41"/>
                        </a:moveTo>
                        <a:lnTo>
                          <a:pt x="172" y="59"/>
                        </a:lnTo>
                        <a:lnTo>
                          <a:pt x="245" y="59"/>
                        </a:lnTo>
                        <a:lnTo>
                          <a:pt x="256" y="41"/>
                        </a:lnTo>
                        <a:lnTo>
                          <a:pt x="187" y="41"/>
                        </a:lnTo>
                        <a:close/>
                        <a:moveTo>
                          <a:pt x="477" y="214"/>
                        </a:moveTo>
                        <a:lnTo>
                          <a:pt x="478" y="184"/>
                        </a:lnTo>
                        <a:lnTo>
                          <a:pt x="370" y="184"/>
                        </a:lnTo>
                        <a:lnTo>
                          <a:pt x="363" y="214"/>
                        </a:lnTo>
                        <a:lnTo>
                          <a:pt x="477" y="214"/>
                        </a:lnTo>
                        <a:close/>
                        <a:moveTo>
                          <a:pt x="597" y="214"/>
                        </a:moveTo>
                        <a:lnTo>
                          <a:pt x="591" y="184"/>
                        </a:lnTo>
                        <a:lnTo>
                          <a:pt x="483" y="184"/>
                        </a:lnTo>
                        <a:lnTo>
                          <a:pt x="482" y="214"/>
                        </a:lnTo>
                        <a:lnTo>
                          <a:pt x="597" y="214"/>
                        </a:lnTo>
                        <a:close/>
                        <a:moveTo>
                          <a:pt x="855" y="106"/>
                        </a:moveTo>
                        <a:lnTo>
                          <a:pt x="837" y="83"/>
                        </a:lnTo>
                        <a:lnTo>
                          <a:pt x="770" y="83"/>
                        </a:lnTo>
                        <a:lnTo>
                          <a:pt x="784" y="106"/>
                        </a:lnTo>
                        <a:lnTo>
                          <a:pt x="855" y="106"/>
                        </a:lnTo>
                        <a:close/>
                        <a:moveTo>
                          <a:pt x="206" y="106"/>
                        </a:moveTo>
                        <a:lnTo>
                          <a:pt x="221" y="83"/>
                        </a:lnTo>
                        <a:lnTo>
                          <a:pt x="154" y="83"/>
                        </a:lnTo>
                        <a:lnTo>
                          <a:pt x="136" y="106"/>
                        </a:lnTo>
                        <a:lnTo>
                          <a:pt x="206" y="106"/>
                        </a:lnTo>
                        <a:close/>
                        <a:moveTo>
                          <a:pt x="201" y="22"/>
                        </a:moveTo>
                        <a:lnTo>
                          <a:pt x="187" y="39"/>
                        </a:lnTo>
                        <a:lnTo>
                          <a:pt x="248" y="39"/>
                        </a:lnTo>
                        <a:lnTo>
                          <a:pt x="259" y="22"/>
                        </a:lnTo>
                        <a:lnTo>
                          <a:pt x="201" y="22"/>
                        </a:lnTo>
                        <a:close/>
                        <a:moveTo>
                          <a:pt x="687" y="106"/>
                        </a:moveTo>
                        <a:lnTo>
                          <a:pt x="678" y="83"/>
                        </a:lnTo>
                        <a:lnTo>
                          <a:pt x="611" y="83"/>
                        </a:lnTo>
                        <a:lnTo>
                          <a:pt x="617" y="106"/>
                        </a:lnTo>
                        <a:lnTo>
                          <a:pt x="687" y="106"/>
                        </a:lnTo>
                        <a:close/>
                        <a:moveTo>
                          <a:pt x="790" y="22"/>
                        </a:moveTo>
                        <a:lnTo>
                          <a:pt x="734" y="22"/>
                        </a:lnTo>
                        <a:lnTo>
                          <a:pt x="745" y="39"/>
                        </a:lnTo>
                        <a:lnTo>
                          <a:pt x="804" y="39"/>
                        </a:lnTo>
                        <a:lnTo>
                          <a:pt x="790" y="22"/>
                        </a:lnTo>
                        <a:close/>
                        <a:moveTo>
                          <a:pt x="325" y="106"/>
                        </a:moveTo>
                        <a:lnTo>
                          <a:pt x="334" y="83"/>
                        </a:lnTo>
                        <a:lnTo>
                          <a:pt x="269" y="83"/>
                        </a:lnTo>
                        <a:lnTo>
                          <a:pt x="257" y="106"/>
                        </a:lnTo>
                        <a:lnTo>
                          <a:pt x="325" y="106"/>
                        </a:lnTo>
                        <a:close/>
                        <a:moveTo>
                          <a:pt x="332" y="39"/>
                        </a:moveTo>
                        <a:lnTo>
                          <a:pt x="372" y="39"/>
                        </a:lnTo>
                        <a:lnTo>
                          <a:pt x="377" y="22"/>
                        </a:lnTo>
                        <a:lnTo>
                          <a:pt x="339" y="22"/>
                        </a:lnTo>
                        <a:lnTo>
                          <a:pt x="332" y="39"/>
                        </a:lnTo>
                        <a:close/>
                        <a:moveTo>
                          <a:pt x="311" y="60"/>
                        </a:moveTo>
                        <a:lnTo>
                          <a:pt x="302" y="81"/>
                        </a:lnTo>
                        <a:lnTo>
                          <a:pt x="345" y="81"/>
                        </a:lnTo>
                        <a:lnTo>
                          <a:pt x="352" y="60"/>
                        </a:lnTo>
                        <a:lnTo>
                          <a:pt x="311" y="60"/>
                        </a:lnTo>
                        <a:close/>
                        <a:moveTo>
                          <a:pt x="456" y="39"/>
                        </a:moveTo>
                        <a:lnTo>
                          <a:pt x="495" y="39"/>
                        </a:lnTo>
                        <a:lnTo>
                          <a:pt x="495" y="22"/>
                        </a:lnTo>
                        <a:lnTo>
                          <a:pt x="458" y="22"/>
                        </a:lnTo>
                        <a:lnTo>
                          <a:pt x="456" y="39"/>
                        </a:lnTo>
                        <a:close/>
                        <a:moveTo>
                          <a:pt x="403" y="6"/>
                        </a:moveTo>
                        <a:lnTo>
                          <a:pt x="398" y="21"/>
                        </a:lnTo>
                        <a:lnTo>
                          <a:pt x="435" y="21"/>
                        </a:lnTo>
                        <a:lnTo>
                          <a:pt x="438" y="6"/>
                        </a:lnTo>
                        <a:lnTo>
                          <a:pt x="403" y="6"/>
                        </a:lnTo>
                        <a:close/>
                        <a:moveTo>
                          <a:pt x="355" y="60"/>
                        </a:moveTo>
                        <a:lnTo>
                          <a:pt x="348" y="81"/>
                        </a:lnTo>
                        <a:lnTo>
                          <a:pt x="391" y="81"/>
                        </a:lnTo>
                        <a:lnTo>
                          <a:pt x="396" y="60"/>
                        </a:lnTo>
                        <a:lnTo>
                          <a:pt x="355" y="60"/>
                        </a:lnTo>
                        <a:close/>
                        <a:moveTo>
                          <a:pt x="662" y="39"/>
                        </a:moveTo>
                        <a:lnTo>
                          <a:pt x="701" y="39"/>
                        </a:lnTo>
                        <a:lnTo>
                          <a:pt x="692" y="22"/>
                        </a:lnTo>
                        <a:lnTo>
                          <a:pt x="655" y="22"/>
                        </a:lnTo>
                        <a:lnTo>
                          <a:pt x="662" y="39"/>
                        </a:lnTo>
                        <a:close/>
                        <a:moveTo>
                          <a:pt x="572" y="60"/>
                        </a:moveTo>
                        <a:lnTo>
                          <a:pt x="576" y="81"/>
                        </a:lnTo>
                        <a:lnTo>
                          <a:pt x="619" y="81"/>
                        </a:lnTo>
                        <a:lnTo>
                          <a:pt x="613" y="60"/>
                        </a:lnTo>
                        <a:lnTo>
                          <a:pt x="572" y="60"/>
                        </a:lnTo>
                        <a:close/>
                        <a:moveTo>
                          <a:pt x="442" y="60"/>
                        </a:moveTo>
                        <a:lnTo>
                          <a:pt x="439" y="81"/>
                        </a:lnTo>
                        <a:lnTo>
                          <a:pt x="482" y="81"/>
                        </a:lnTo>
                        <a:lnTo>
                          <a:pt x="483" y="60"/>
                        </a:lnTo>
                        <a:lnTo>
                          <a:pt x="442" y="60"/>
                        </a:lnTo>
                        <a:close/>
                        <a:moveTo>
                          <a:pt x="591" y="6"/>
                        </a:moveTo>
                        <a:lnTo>
                          <a:pt x="595" y="21"/>
                        </a:lnTo>
                        <a:lnTo>
                          <a:pt x="632" y="21"/>
                        </a:lnTo>
                        <a:lnTo>
                          <a:pt x="626" y="6"/>
                        </a:lnTo>
                        <a:lnTo>
                          <a:pt x="591" y="6"/>
                        </a:lnTo>
                        <a:close/>
                        <a:moveTo>
                          <a:pt x="478" y="6"/>
                        </a:moveTo>
                        <a:lnTo>
                          <a:pt x="477" y="21"/>
                        </a:lnTo>
                        <a:lnTo>
                          <a:pt x="514" y="21"/>
                        </a:lnTo>
                        <a:lnTo>
                          <a:pt x="513" y="6"/>
                        </a:lnTo>
                        <a:lnTo>
                          <a:pt x="478" y="6"/>
                        </a:lnTo>
                        <a:close/>
                        <a:moveTo>
                          <a:pt x="629" y="6"/>
                        </a:moveTo>
                        <a:lnTo>
                          <a:pt x="634" y="21"/>
                        </a:lnTo>
                        <a:lnTo>
                          <a:pt x="672" y="21"/>
                        </a:lnTo>
                        <a:lnTo>
                          <a:pt x="664" y="6"/>
                        </a:lnTo>
                        <a:lnTo>
                          <a:pt x="629" y="6"/>
                        </a:lnTo>
                        <a:close/>
                        <a:moveTo>
                          <a:pt x="615" y="60"/>
                        </a:moveTo>
                        <a:lnTo>
                          <a:pt x="621" y="81"/>
                        </a:lnTo>
                        <a:lnTo>
                          <a:pt x="664" y="81"/>
                        </a:lnTo>
                        <a:lnTo>
                          <a:pt x="656" y="60"/>
                        </a:lnTo>
                        <a:lnTo>
                          <a:pt x="615" y="60"/>
                        </a:lnTo>
                        <a:close/>
                        <a:moveTo>
                          <a:pt x="580" y="39"/>
                        </a:moveTo>
                        <a:lnTo>
                          <a:pt x="619" y="39"/>
                        </a:lnTo>
                        <a:lnTo>
                          <a:pt x="614" y="22"/>
                        </a:lnTo>
                        <a:lnTo>
                          <a:pt x="576" y="22"/>
                        </a:lnTo>
                        <a:lnTo>
                          <a:pt x="580" y="39"/>
                        </a:lnTo>
                        <a:close/>
                        <a:moveTo>
                          <a:pt x="485" y="60"/>
                        </a:moveTo>
                        <a:lnTo>
                          <a:pt x="485" y="81"/>
                        </a:lnTo>
                        <a:lnTo>
                          <a:pt x="528" y="81"/>
                        </a:lnTo>
                        <a:lnTo>
                          <a:pt x="526" y="60"/>
                        </a:lnTo>
                        <a:lnTo>
                          <a:pt x="485" y="60"/>
                        </a:lnTo>
                        <a:close/>
                        <a:moveTo>
                          <a:pt x="497" y="39"/>
                        </a:moveTo>
                        <a:lnTo>
                          <a:pt x="536" y="39"/>
                        </a:lnTo>
                        <a:lnTo>
                          <a:pt x="535" y="22"/>
                        </a:lnTo>
                        <a:lnTo>
                          <a:pt x="497" y="22"/>
                        </a:lnTo>
                        <a:lnTo>
                          <a:pt x="497" y="39"/>
                        </a:lnTo>
                        <a:close/>
                        <a:moveTo>
                          <a:pt x="516" y="6"/>
                        </a:moveTo>
                        <a:lnTo>
                          <a:pt x="517" y="21"/>
                        </a:lnTo>
                        <a:lnTo>
                          <a:pt x="554" y="21"/>
                        </a:lnTo>
                        <a:lnTo>
                          <a:pt x="551" y="6"/>
                        </a:lnTo>
                        <a:lnTo>
                          <a:pt x="516" y="6"/>
                        </a:lnTo>
                        <a:close/>
                        <a:moveTo>
                          <a:pt x="782" y="106"/>
                        </a:moveTo>
                        <a:lnTo>
                          <a:pt x="767" y="83"/>
                        </a:lnTo>
                        <a:lnTo>
                          <a:pt x="724" y="83"/>
                        </a:lnTo>
                        <a:lnTo>
                          <a:pt x="736" y="106"/>
                        </a:lnTo>
                        <a:lnTo>
                          <a:pt x="782" y="106"/>
                        </a:lnTo>
                        <a:close/>
                        <a:moveTo>
                          <a:pt x="214" y="6"/>
                        </a:moveTo>
                        <a:lnTo>
                          <a:pt x="202" y="21"/>
                        </a:lnTo>
                        <a:lnTo>
                          <a:pt x="239" y="21"/>
                        </a:lnTo>
                        <a:lnTo>
                          <a:pt x="249" y="6"/>
                        </a:lnTo>
                        <a:lnTo>
                          <a:pt x="214" y="6"/>
                        </a:lnTo>
                        <a:close/>
                        <a:moveTo>
                          <a:pt x="252" y="6"/>
                        </a:moveTo>
                        <a:lnTo>
                          <a:pt x="241" y="21"/>
                        </a:lnTo>
                        <a:lnTo>
                          <a:pt x="278" y="21"/>
                        </a:lnTo>
                        <a:lnTo>
                          <a:pt x="287" y="6"/>
                        </a:lnTo>
                        <a:lnTo>
                          <a:pt x="252" y="6"/>
                        </a:lnTo>
                        <a:close/>
                        <a:moveTo>
                          <a:pt x="250" y="39"/>
                        </a:moveTo>
                        <a:lnTo>
                          <a:pt x="289" y="39"/>
                        </a:lnTo>
                        <a:lnTo>
                          <a:pt x="298" y="22"/>
                        </a:lnTo>
                        <a:lnTo>
                          <a:pt x="260" y="22"/>
                        </a:lnTo>
                        <a:lnTo>
                          <a:pt x="250" y="39"/>
                        </a:lnTo>
                        <a:close/>
                        <a:moveTo>
                          <a:pt x="289" y="6"/>
                        </a:moveTo>
                        <a:lnTo>
                          <a:pt x="280" y="21"/>
                        </a:lnTo>
                        <a:lnTo>
                          <a:pt x="318" y="21"/>
                        </a:lnTo>
                        <a:lnTo>
                          <a:pt x="325" y="6"/>
                        </a:lnTo>
                        <a:lnTo>
                          <a:pt x="289" y="6"/>
                        </a:lnTo>
                        <a:close/>
                        <a:moveTo>
                          <a:pt x="667" y="6"/>
                        </a:moveTo>
                        <a:lnTo>
                          <a:pt x="674" y="21"/>
                        </a:lnTo>
                        <a:lnTo>
                          <a:pt x="711" y="21"/>
                        </a:lnTo>
                        <a:lnTo>
                          <a:pt x="702" y="6"/>
                        </a:lnTo>
                        <a:lnTo>
                          <a:pt x="667" y="6"/>
                        </a:lnTo>
                        <a:close/>
                        <a:moveTo>
                          <a:pt x="268" y="60"/>
                        </a:moveTo>
                        <a:lnTo>
                          <a:pt x="257" y="81"/>
                        </a:lnTo>
                        <a:lnTo>
                          <a:pt x="300" y="81"/>
                        </a:lnTo>
                        <a:lnTo>
                          <a:pt x="309" y="60"/>
                        </a:lnTo>
                        <a:lnTo>
                          <a:pt x="268" y="60"/>
                        </a:lnTo>
                        <a:close/>
                        <a:moveTo>
                          <a:pt x="374" y="39"/>
                        </a:moveTo>
                        <a:lnTo>
                          <a:pt x="413" y="39"/>
                        </a:lnTo>
                        <a:lnTo>
                          <a:pt x="416" y="22"/>
                        </a:lnTo>
                        <a:lnTo>
                          <a:pt x="379" y="22"/>
                        </a:lnTo>
                        <a:lnTo>
                          <a:pt x="374" y="39"/>
                        </a:lnTo>
                        <a:close/>
                        <a:moveTo>
                          <a:pt x="704" y="6"/>
                        </a:moveTo>
                        <a:lnTo>
                          <a:pt x="713" y="21"/>
                        </a:lnTo>
                        <a:lnTo>
                          <a:pt x="750" y="21"/>
                        </a:lnTo>
                        <a:lnTo>
                          <a:pt x="739" y="6"/>
                        </a:lnTo>
                        <a:lnTo>
                          <a:pt x="704" y="6"/>
                        </a:lnTo>
                        <a:close/>
                        <a:moveTo>
                          <a:pt x="365" y="6"/>
                        </a:moveTo>
                        <a:lnTo>
                          <a:pt x="359" y="21"/>
                        </a:lnTo>
                        <a:lnTo>
                          <a:pt x="396" y="21"/>
                        </a:lnTo>
                        <a:lnTo>
                          <a:pt x="400" y="6"/>
                        </a:lnTo>
                        <a:lnTo>
                          <a:pt x="365" y="6"/>
                        </a:lnTo>
                        <a:close/>
                        <a:moveTo>
                          <a:pt x="621" y="39"/>
                        </a:moveTo>
                        <a:lnTo>
                          <a:pt x="660" y="39"/>
                        </a:lnTo>
                        <a:lnTo>
                          <a:pt x="653" y="22"/>
                        </a:lnTo>
                        <a:lnTo>
                          <a:pt x="616" y="22"/>
                        </a:lnTo>
                        <a:lnTo>
                          <a:pt x="621" y="39"/>
                        </a:lnTo>
                        <a:close/>
                        <a:moveTo>
                          <a:pt x="742" y="6"/>
                        </a:moveTo>
                        <a:lnTo>
                          <a:pt x="752" y="21"/>
                        </a:lnTo>
                        <a:lnTo>
                          <a:pt x="789" y="21"/>
                        </a:lnTo>
                        <a:lnTo>
                          <a:pt x="777" y="6"/>
                        </a:lnTo>
                        <a:lnTo>
                          <a:pt x="742" y="6"/>
                        </a:lnTo>
                        <a:close/>
                        <a:moveTo>
                          <a:pt x="254" y="106"/>
                        </a:moveTo>
                        <a:lnTo>
                          <a:pt x="266" y="83"/>
                        </a:lnTo>
                        <a:lnTo>
                          <a:pt x="223" y="83"/>
                        </a:lnTo>
                        <a:lnTo>
                          <a:pt x="209" y="106"/>
                        </a:lnTo>
                        <a:lnTo>
                          <a:pt x="254" y="106"/>
                        </a:lnTo>
                        <a:close/>
                        <a:moveTo>
                          <a:pt x="258" y="41"/>
                        </a:moveTo>
                        <a:lnTo>
                          <a:pt x="247" y="59"/>
                        </a:lnTo>
                        <a:lnTo>
                          <a:pt x="288" y="59"/>
                        </a:lnTo>
                        <a:lnTo>
                          <a:pt x="297" y="41"/>
                        </a:lnTo>
                        <a:lnTo>
                          <a:pt x="258" y="41"/>
                        </a:lnTo>
                        <a:close/>
                        <a:moveTo>
                          <a:pt x="291" y="39"/>
                        </a:moveTo>
                        <a:lnTo>
                          <a:pt x="330" y="39"/>
                        </a:lnTo>
                        <a:lnTo>
                          <a:pt x="337" y="22"/>
                        </a:lnTo>
                        <a:lnTo>
                          <a:pt x="300" y="22"/>
                        </a:lnTo>
                        <a:lnTo>
                          <a:pt x="291" y="39"/>
                        </a:lnTo>
                        <a:close/>
                        <a:moveTo>
                          <a:pt x="440" y="6"/>
                        </a:moveTo>
                        <a:lnTo>
                          <a:pt x="438" y="21"/>
                        </a:lnTo>
                        <a:lnTo>
                          <a:pt x="475" y="21"/>
                        </a:lnTo>
                        <a:lnTo>
                          <a:pt x="476" y="6"/>
                        </a:lnTo>
                        <a:lnTo>
                          <a:pt x="440" y="6"/>
                        </a:lnTo>
                        <a:close/>
                        <a:moveTo>
                          <a:pt x="553" y="6"/>
                        </a:moveTo>
                        <a:lnTo>
                          <a:pt x="556" y="21"/>
                        </a:lnTo>
                        <a:lnTo>
                          <a:pt x="593" y="21"/>
                        </a:lnTo>
                        <a:lnTo>
                          <a:pt x="589" y="6"/>
                        </a:lnTo>
                        <a:lnTo>
                          <a:pt x="553" y="6"/>
                        </a:lnTo>
                        <a:close/>
                        <a:moveTo>
                          <a:pt x="529" y="60"/>
                        </a:moveTo>
                        <a:lnTo>
                          <a:pt x="530" y="81"/>
                        </a:lnTo>
                        <a:lnTo>
                          <a:pt x="573" y="81"/>
                        </a:lnTo>
                        <a:lnTo>
                          <a:pt x="570" y="60"/>
                        </a:lnTo>
                        <a:lnTo>
                          <a:pt x="529" y="60"/>
                        </a:lnTo>
                        <a:close/>
                        <a:moveTo>
                          <a:pt x="539" y="39"/>
                        </a:moveTo>
                        <a:lnTo>
                          <a:pt x="578" y="39"/>
                        </a:lnTo>
                        <a:lnTo>
                          <a:pt x="574" y="22"/>
                        </a:lnTo>
                        <a:lnTo>
                          <a:pt x="537" y="22"/>
                        </a:lnTo>
                        <a:lnTo>
                          <a:pt x="539" y="39"/>
                        </a:lnTo>
                        <a:close/>
                        <a:moveTo>
                          <a:pt x="415" y="39"/>
                        </a:moveTo>
                        <a:lnTo>
                          <a:pt x="454" y="39"/>
                        </a:lnTo>
                        <a:lnTo>
                          <a:pt x="456" y="22"/>
                        </a:lnTo>
                        <a:lnTo>
                          <a:pt x="418" y="22"/>
                        </a:lnTo>
                        <a:lnTo>
                          <a:pt x="415" y="39"/>
                        </a:lnTo>
                        <a:close/>
                        <a:moveTo>
                          <a:pt x="659" y="60"/>
                        </a:moveTo>
                        <a:lnTo>
                          <a:pt x="667" y="81"/>
                        </a:lnTo>
                        <a:lnTo>
                          <a:pt x="710" y="81"/>
                        </a:lnTo>
                        <a:lnTo>
                          <a:pt x="700" y="60"/>
                        </a:lnTo>
                        <a:lnTo>
                          <a:pt x="659" y="60"/>
                        </a:lnTo>
                        <a:close/>
                        <a:moveTo>
                          <a:pt x="704" y="39"/>
                        </a:moveTo>
                        <a:lnTo>
                          <a:pt x="742" y="39"/>
                        </a:lnTo>
                        <a:lnTo>
                          <a:pt x="732" y="22"/>
                        </a:lnTo>
                        <a:lnTo>
                          <a:pt x="695" y="22"/>
                        </a:lnTo>
                        <a:lnTo>
                          <a:pt x="704" y="39"/>
                        </a:lnTo>
                        <a:close/>
                        <a:moveTo>
                          <a:pt x="327" y="6"/>
                        </a:moveTo>
                        <a:lnTo>
                          <a:pt x="320" y="21"/>
                        </a:lnTo>
                        <a:lnTo>
                          <a:pt x="357" y="21"/>
                        </a:lnTo>
                        <a:lnTo>
                          <a:pt x="362" y="6"/>
                        </a:lnTo>
                        <a:lnTo>
                          <a:pt x="327" y="6"/>
                        </a:lnTo>
                        <a:close/>
                        <a:moveTo>
                          <a:pt x="398" y="60"/>
                        </a:moveTo>
                        <a:lnTo>
                          <a:pt x="393" y="81"/>
                        </a:lnTo>
                        <a:lnTo>
                          <a:pt x="436" y="81"/>
                        </a:lnTo>
                        <a:lnTo>
                          <a:pt x="439" y="60"/>
                        </a:lnTo>
                        <a:lnTo>
                          <a:pt x="398" y="60"/>
                        </a:lnTo>
                        <a:close/>
                        <a:moveTo>
                          <a:pt x="680" y="59"/>
                        </a:moveTo>
                        <a:lnTo>
                          <a:pt x="721" y="59"/>
                        </a:lnTo>
                        <a:lnTo>
                          <a:pt x="711" y="41"/>
                        </a:lnTo>
                        <a:lnTo>
                          <a:pt x="672" y="41"/>
                        </a:lnTo>
                        <a:lnTo>
                          <a:pt x="680" y="59"/>
                        </a:lnTo>
                        <a:close/>
                        <a:moveTo>
                          <a:pt x="420" y="59"/>
                        </a:moveTo>
                        <a:lnTo>
                          <a:pt x="461" y="59"/>
                        </a:lnTo>
                        <a:lnTo>
                          <a:pt x="463" y="41"/>
                        </a:lnTo>
                        <a:lnTo>
                          <a:pt x="424" y="41"/>
                        </a:lnTo>
                        <a:lnTo>
                          <a:pt x="420" y="59"/>
                        </a:lnTo>
                        <a:close/>
                        <a:moveTo>
                          <a:pt x="637" y="59"/>
                        </a:moveTo>
                        <a:lnTo>
                          <a:pt x="678" y="59"/>
                        </a:lnTo>
                        <a:lnTo>
                          <a:pt x="669" y="41"/>
                        </a:lnTo>
                        <a:lnTo>
                          <a:pt x="631" y="41"/>
                        </a:lnTo>
                        <a:lnTo>
                          <a:pt x="637" y="59"/>
                        </a:lnTo>
                        <a:close/>
                        <a:moveTo>
                          <a:pt x="377" y="59"/>
                        </a:moveTo>
                        <a:lnTo>
                          <a:pt x="418" y="59"/>
                        </a:lnTo>
                        <a:lnTo>
                          <a:pt x="421" y="41"/>
                        </a:lnTo>
                        <a:lnTo>
                          <a:pt x="382" y="41"/>
                        </a:lnTo>
                        <a:lnTo>
                          <a:pt x="377" y="59"/>
                        </a:lnTo>
                        <a:close/>
                        <a:moveTo>
                          <a:pt x="464" y="59"/>
                        </a:moveTo>
                        <a:lnTo>
                          <a:pt x="505" y="59"/>
                        </a:lnTo>
                        <a:lnTo>
                          <a:pt x="504" y="41"/>
                        </a:lnTo>
                        <a:lnTo>
                          <a:pt x="465" y="41"/>
                        </a:lnTo>
                        <a:lnTo>
                          <a:pt x="464" y="59"/>
                        </a:lnTo>
                        <a:close/>
                        <a:moveTo>
                          <a:pt x="594" y="59"/>
                        </a:moveTo>
                        <a:lnTo>
                          <a:pt x="634" y="59"/>
                        </a:lnTo>
                        <a:lnTo>
                          <a:pt x="628" y="41"/>
                        </a:lnTo>
                        <a:lnTo>
                          <a:pt x="589" y="41"/>
                        </a:lnTo>
                        <a:lnTo>
                          <a:pt x="594" y="59"/>
                        </a:lnTo>
                        <a:close/>
                        <a:moveTo>
                          <a:pt x="334" y="59"/>
                        </a:moveTo>
                        <a:lnTo>
                          <a:pt x="374" y="59"/>
                        </a:lnTo>
                        <a:lnTo>
                          <a:pt x="380" y="41"/>
                        </a:lnTo>
                        <a:lnTo>
                          <a:pt x="341" y="41"/>
                        </a:lnTo>
                        <a:lnTo>
                          <a:pt x="334" y="59"/>
                        </a:lnTo>
                        <a:close/>
                        <a:moveTo>
                          <a:pt x="290" y="59"/>
                        </a:moveTo>
                        <a:lnTo>
                          <a:pt x="331" y="59"/>
                        </a:lnTo>
                        <a:lnTo>
                          <a:pt x="338" y="41"/>
                        </a:lnTo>
                        <a:lnTo>
                          <a:pt x="300" y="41"/>
                        </a:lnTo>
                        <a:lnTo>
                          <a:pt x="290" y="59"/>
                        </a:lnTo>
                        <a:close/>
                        <a:moveTo>
                          <a:pt x="507" y="59"/>
                        </a:moveTo>
                        <a:lnTo>
                          <a:pt x="548" y="59"/>
                        </a:lnTo>
                        <a:lnTo>
                          <a:pt x="545" y="41"/>
                        </a:lnTo>
                        <a:lnTo>
                          <a:pt x="506" y="41"/>
                        </a:lnTo>
                        <a:lnTo>
                          <a:pt x="507" y="59"/>
                        </a:lnTo>
                        <a:close/>
                        <a:moveTo>
                          <a:pt x="550" y="59"/>
                        </a:moveTo>
                        <a:lnTo>
                          <a:pt x="591" y="59"/>
                        </a:lnTo>
                        <a:lnTo>
                          <a:pt x="587" y="41"/>
                        </a:lnTo>
                        <a:lnTo>
                          <a:pt x="548" y="41"/>
                        </a:lnTo>
                        <a:lnTo>
                          <a:pt x="550" y="59"/>
                        </a:lnTo>
                        <a:close/>
                        <a:moveTo>
                          <a:pt x="734" y="106"/>
                        </a:moveTo>
                        <a:lnTo>
                          <a:pt x="722" y="83"/>
                        </a:lnTo>
                        <a:lnTo>
                          <a:pt x="680" y="83"/>
                        </a:lnTo>
                        <a:lnTo>
                          <a:pt x="690" y="106"/>
                        </a:lnTo>
                        <a:lnTo>
                          <a:pt x="734" y="106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2" name="Freeform 55"/>
                  <p:cNvSpPr>
                    <a:spLocks/>
                  </p:cNvSpPr>
                  <p:nvPr/>
                </p:nvSpPr>
                <p:spPr bwMode="auto">
                  <a:xfrm>
                    <a:off x="1360" y="1782"/>
                    <a:ext cx="758" cy="38"/>
                  </a:xfrm>
                  <a:custGeom>
                    <a:avLst/>
                    <a:gdLst>
                      <a:gd name="T0" fmla="*/ 0 w 2152"/>
                      <a:gd name="T1" fmla="*/ 0 h 48"/>
                      <a:gd name="T2" fmla="*/ 0 w 2152"/>
                      <a:gd name="T3" fmla="*/ 2 h 48"/>
                      <a:gd name="T4" fmla="*/ 0 w 2152"/>
                      <a:gd name="T5" fmla="*/ 3 h 48"/>
                      <a:gd name="T6" fmla="*/ 0 w 2152"/>
                      <a:gd name="T7" fmla="*/ 3 h 48"/>
                      <a:gd name="T8" fmla="*/ 0 w 2152"/>
                      <a:gd name="T9" fmla="*/ 2 h 48"/>
                      <a:gd name="T10" fmla="*/ 0 w 2152"/>
                      <a:gd name="T11" fmla="*/ 0 h 48"/>
                      <a:gd name="T12" fmla="*/ 0 w 2152"/>
                      <a:gd name="T13" fmla="*/ 0 h 4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152"/>
                      <a:gd name="T22" fmla="*/ 0 h 48"/>
                      <a:gd name="T23" fmla="*/ 2152 w 2152"/>
                      <a:gd name="T24" fmla="*/ 48 h 4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152" h="48">
                        <a:moveTo>
                          <a:pt x="0" y="0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29"/>
                          <a:pt x="19" y="48"/>
                          <a:pt x="43" y="48"/>
                        </a:cubicBezTo>
                        <a:cubicBezTo>
                          <a:pt x="2109" y="48"/>
                          <a:pt x="2109" y="48"/>
                          <a:pt x="2109" y="48"/>
                        </a:cubicBezTo>
                        <a:cubicBezTo>
                          <a:pt x="2133" y="48"/>
                          <a:pt x="2152" y="29"/>
                          <a:pt x="2152" y="5"/>
                        </a:cubicBezTo>
                        <a:cubicBezTo>
                          <a:pt x="2152" y="0"/>
                          <a:pt x="2152" y="0"/>
                          <a:pt x="2152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</p:grpSp>
          <p:pic>
            <p:nvPicPr>
              <p:cNvPr id="57" name="図 5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24924" y="1996892"/>
                <a:ext cx="810784" cy="857281"/>
              </a:xfrm>
              <a:prstGeom prst="rect">
                <a:avLst/>
              </a:prstGeom>
            </p:spPr>
          </p:pic>
        </p:grpSp>
        <p:sp>
          <p:nvSpPr>
            <p:cNvPr id="9" name="正方形/長方形 8"/>
            <p:cNvSpPr/>
            <p:nvPr/>
          </p:nvSpPr>
          <p:spPr>
            <a:xfrm>
              <a:off x="-81345" y="3620451"/>
              <a:ext cx="1204176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050" dirty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※AP</a:t>
              </a:r>
              <a:r>
                <a:rPr lang="ja-JP" altLang="en-US" sz="1050" dirty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としても動作</a:t>
              </a: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2324571" y="3031591"/>
              <a:ext cx="21884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※</a:t>
              </a:r>
              <a:r>
                <a:rPr lang="ja-JP" altLang="en-US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２台目</a:t>
              </a:r>
              <a:r>
                <a:rPr lang="ja-JP" altLang="en-US" sz="1200" dirty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以降の</a:t>
              </a:r>
              <a:r>
                <a:rPr lang="en-US" altLang="ja-JP" sz="1200" dirty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AP</a:t>
              </a:r>
              <a:r>
                <a:rPr lang="ja-JP" altLang="en-US" sz="1200" dirty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は設定</a:t>
              </a:r>
              <a:r>
                <a:rPr lang="ja-JP" altLang="en-US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不要</a:t>
              </a:r>
              <a:endParaRPr lang="ja-JP" altLang="en-US" sz="120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1" name="TextBox 27"/>
            <p:cNvSpPr txBox="1"/>
            <p:nvPr/>
          </p:nvSpPr>
          <p:spPr>
            <a:xfrm rot="21027298">
              <a:off x="2059015" y="2706027"/>
              <a:ext cx="785784" cy="27699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en-US" altLang="ja-JP" sz="12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CAPWAP</a:t>
              </a:r>
              <a:endParaRPr 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510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GUI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モニタリング ダッシュボード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60" y="1073150"/>
            <a:ext cx="7647627" cy="334481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172" y="1491484"/>
            <a:ext cx="5583342" cy="353636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20876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GUI 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ベスト プラクティス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90" y="1497315"/>
            <a:ext cx="5408016" cy="34423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086" y="2961391"/>
            <a:ext cx="6126602" cy="1072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テキスト ボックス 6"/>
          <p:cNvSpPr txBox="1"/>
          <p:nvPr/>
        </p:nvSpPr>
        <p:spPr>
          <a:xfrm>
            <a:off x="2018318" y="1024673"/>
            <a:ext cx="5094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が積み重ねてきた、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ベスト プラクティス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が適用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833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Autonomous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CME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5" name="Group 14"/>
          <p:cNvGrpSpPr/>
          <p:nvPr/>
        </p:nvGrpSpPr>
        <p:grpSpPr>
          <a:xfrm>
            <a:off x="2666387" y="2350323"/>
            <a:ext cx="1002139" cy="799613"/>
            <a:chOff x="2816425" y="2625863"/>
            <a:chExt cx="1002139" cy="799613"/>
          </a:xfrm>
        </p:grpSpPr>
        <p:grpSp>
          <p:nvGrpSpPr>
            <p:cNvPr id="10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12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15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6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pic>
            <p:nvPicPr>
              <p:cNvPr id="13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14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11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grpSp>
        <p:nvGrpSpPr>
          <p:cNvPr id="24" name="Group 14"/>
          <p:cNvGrpSpPr/>
          <p:nvPr/>
        </p:nvGrpSpPr>
        <p:grpSpPr>
          <a:xfrm>
            <a:off x="1096991" y="2343838"/>
            <a:ext cx="1002139" cy="799613"/>
            <a:chOff x="2816425" y="2625863"/>
            <a:chExt cx="1002139" cy="799613"/>
          </a:xfrm>
        </p:grpSpPr>
        <p:grpSp>
          <p:nvGrpSpPr>
            <p:cNvPr id="25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27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30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1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pic>
            <p:nvPicPr>
              <p:cNvPr id="28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29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26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32" name="Rectangle 87"/>
          <p:cNvSpPr/>
          <p:nvPr/>
        </p:nvSpPr>
        <p:spPr>
          <a:xfrm>
            <a:off x="995889" y="3131023"/>
            <a:ext cx="10567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Autonomou</a:t>
            </a:r>
            <a:r>
              <a:rPr lang="en-US" altLang="ja-JP" sz="1000" b="1" kern="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kumimoji="0" lang="ja-JP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</a:p>
        </p:txBody>
      </p:sp>
      <p:cxnSp>
        <p:nvCxnSpPr>
          <p:cNvPr id="34" name="直線コネクタ 33"/>
          <p:cNvCxnSpPr/>
          <p:nvPr/>
        </p:nvCxnSpPr>
        <p:spPr>
          <a:xfrm>
            <a:off x="860678" y="2343838"/>
            <a:ext cx="2989634" cy="6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5437308" y="2347106"/>
            <a:ext cx="2989634" cy="6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6158086" y="2347106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296" y="2509348"/>
            <a:ext cx="1272029" cy="788451"/>
          </a:xfrm>
          <a:prstGeom prst="rect">
            <a:avLst/>
          </a:prstGeom>
        </p:spPr>
      </p:pic>
      <p:cxnSp>
        <p:nvCxnSpPr>
          <p:cNvPr id="42" name="直線コネクタ 41"/>
          <p:cNvCxnSpPr/>
          <p:nvPr/>
        </p:nvCxnSpPr>
        <p:spPr>
          <a:xfrm>
            <a:off x="7675601" y="2347106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083" y="2487226"/>
            <a:ext cx="1272029" cy="788451"/>
          </a:xfrm>
          <a:prstGeom prst="rect">
            <a:avLst/>
          </a:prstGeom>
        </p:spPr>
      </p:pic>
      <p:sp>
        <p:nvSpPr>
          <p:cNvPr id="43" name="Rectangle 87"/>
          <p:cNvSpPr/>
          <p:nvPr/>
        </p:nvSpPr>
        <p:spPr>
          <a:xfrm>
            <a:off x="2530777" y="3133930"/>
            <a:ext cx="10567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Autonomou</a:t>
            </a:r>
            <a:r>
              <a:rPr lang="en-US" altLang="ja-JP" sz="1000" b="1" kern="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kumimoji="0" lang="ja-JP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</a:p>
        </p:txBody>
      </p:sp>
      <p:sp>
        <p:nvSpPr>
          <p:cNvPr id="44" name="Rectangle 87"/>
          <p:cNvSpPr/>
          <p:nvPr/>
        </p:nvSpPr>
        <p:spPr>
          <a:xfrm>
            <a:off x="5859556" y="3214650"/>
            <a:ext cx="6415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CME AP</a:t>
            </a: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5" name="Rectangle 87"/>
          <p:cNvSpPr/>
          <p:nvPr/>
        </p:nvSpPr>
        <p:spPr>
          <a:xfrm>
            <a:off x="7422466" y="3218843"/>
            <a:ext cx="6415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b="1" kern="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CME AP</a:t>
            </a: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029" y="2852756"/>
            <a:ext cx="344561" cy="310105"/>
          </a:xfrm>
          <a:prstGeom prst="rect">
            <a:avLst/>
          </a:prstGeom>
        </p:spPr>
      </p:pic>
      <p:sp>
        <p:nvSpPr>
          <p:cNvPr id="3" name="角丸四角形 2"/>
          <p:cNvSpPr/>
          <p:nvPr/>
        </p:nvSpPr>
        <p:spPr>
          <a:xfrm>
            <a:off x="283464" y="1399032"/>
            <a:ext cx="4178808" cy="3392424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6" name="角丸四角形 35"/>
          <p:cNvSpPr/>
          <p:nvPr/>
        </p:nvSpPr>
        <p:spPr>
          <a:xfrm>
            <a:off x="4773168" y="1399032"/>
            <a:ext cx="4178808" cy="3392424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59115" y="1499616"/>
            <a:ext cx="1867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Autonomous AP</a:t>
            </a:r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704093" y="1499616"/>
            <a:ext cx="2609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Mobility Express</a:t>
            </a:r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456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theme 2015 16x9">
  <a:themeElements>
    <a:clrScheme name="Corprate Color Palette">
      <a:dk1>
        <a:srgbClr val="282828"/>
      </a:dk1>
      <a:lt1>
        <a:srgbClr val="FFFFFF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2.xml><?xml version="1.0" encoding="utf-8"?>
<a:theme xmlns:a="http://schemas.openxmlformats.org/drawingml/2006/main" name="Blue theme 2016 16x9">
  <a:themeElements>
    <a:clrScheme name="Blue Theme 2016 Colors">
      <a:dk1>
        <a:srgbClr val="58585B"/>
      </a:dk1>
      <a:lt1>
        <a:srgbClr val="FFFFFF"/>
      </a:lt1>
      <a:dk2>
        <a:srgbClr val="58585B"/>
      </a:dk2>
      <a:lt2>
        <a:srgbClr val="049FD9"/>
      </a:lt2>
      <a:accent1>
        <a:srgbClr val="004BAF"/>
      </a:accent1>
      <a:accent2>
        <a:srgbClr val="64BBE3"/>
      </a:accent2>
      <a:accent3>
        <a:srgbClr val="E8EBF1"/>
      </a:accent3>
      <a:accent4>
        <a:srgbClr val="9E9EA2"/>
      </a:accent4>
      <a:accent5>
        <a:srgbClr val="049FD9"/>
      </a:accent5>
      <a:accent6>
        <a:srgbClr val="ABC233"/>
      </a:accent6>
      <a:hlink>
        <a:srgbClr val="049FD9"/>
      </a:hlink>
      <a:folHlink>
        <a:srgbClr val="004B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C503DE1-91F3-4E06-9D47-79C2309E909B}" vid="{C266BCD2-BF24-49DE-B4C0-2E591CE2296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TNBABT_Open and Close Theme</Template>
  <TotalTime>37437</TotalTime>
  <Words>1515</Words>
  <Application>Microsoft Office PowerPoint</Application>
  <PresentationFormat>画面に合わせる (16:9)</PresentationFormat>
  <Paragraphs>510</Paragraphs>
  <Slides>33</Slides>
  <Notes>13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33</vt:i4>
      </vt:variant>
    </vt:vector>
  </HeadingPairs>
  <TitlesOfParts>
    <vt:vector size="49" baseType="lpstr">
      <vt:lpstr>Ciscolight</vt:lpstr>
      <vt:lpstr>CiscoSansTT ExtraLight</vt:lpstr>
      <vt:lpstr>CiscoSansTT Thin</vt:lpstr>
      <vt:lpstr>ＭＳ Ｐゴシック</vt:lpstr>
      <vt:lpstr>Tipo de letra del sistema Fina</vt:lpstr>
      <vt:lpstr>メイリオ</vt:lpstr>
      <vt:lpstr>Arial</vt:lpstr>
      <vt:lpstr>Arial Narrow</vt:lpstr>
      <vt:lpstr>Calibri</vt:lpstr>
      <vt:lpstr>CiscoSans</vt:lpstr>
      <vt:lpstr>CiscoSans ExtraLight</vt:lpstr>
      <vt:lpstr>CiscoSans Light</vt:lpstr>
      <vt:lpstr>CiscoSans Thin</vt:lpstr>
      <vt:lpstr>Wingdings</vt:lpstr>
      <vt:lpstr>Blue theme 2015 16x9</vt:lpstr>
      <vt:lpstr>Blue theme 2016 16x9</vt:lpstr>
      <vt:lpstr>Cisco Startシリーズ 無線特集第１回 Cisco Mobility Express 8.4アップデート</vt:lpstr>
      <vt:lpstr>本日お話する内容</vt:lpstr>
      <vt:lpstr>Cisco Start シリーズ 中堅・中小企業のお客様、及びに小規模拠点に最適な製品ポートフォリオ</vt:lpstr>
      <vt:lpstr>Cisco Mobility Express 概要</vt:lpstr>
      <vt:lpstr>Cisco Wireless の歴史</vt:lpstr>
      <vt:lpstr>Cisco Mobility Express 概要　</vt:lpstr>
      <vt:lpstr>GUI モニタリング ダッシュボード</vt:lpstr>
      <vt:lpstr>GUI ベスト プラクティス</vt:lpstr>
      <vt:lpstr>Autonomous APからCMEへ</vt:lpstr>
      <vt:lpstr>Autonomous APからCMEへ</vt:lpstr>
      <vt:lpstr>Autonomous APからCMEへ</vt:lpstr>
      <vt:lpstr>Autonomous APからCMEへ</vt:lpstr>
      <vt:lpstr>Autonomous APからCMEへ</vt:lpstr>
      <vt:lpstr>Autonomous APからCMEへ</vt:lpstr>
      <vt:lpstr>Autonomous APからCMEへ</vt:lpstr>
      <vt:lpstr>Autonomous APからCMEへ</vt:lpstr>
      <vt:lpstr>Cisco Aironetアクセスポイント ポートフォリオ 企業のニーズに合わせ、自在な選択</vt:lpstr>
      <vt:lpstr>Cisco Mobility Express アップデート</vt:lpstr>
      <vt:lpstr>Cisco Mobility Express 最新アップデート一覧</vt:lpstr>
      <vt:lpstr>アクセスポイントとスケーラビリティ</vt:lpstr>
      <vt:lpstr>機種が混在した場合…</vt:lpstr>
      <vt:lpstr>Mobility Express ダッシュボードの変更点</vt:lpstr>
      <vt:lpstr>エキスパート ビュー：WLANパラメータ</vt:lpstr>
      <vt:lpstr>エキスパート ビュー：RFの詳細パラメータ -1 </vt:lpstr>
      <vt:lpstr>エキスパート ビュー：RFの詳細パラメータ -2</vt:lpstr>
      <vt:lpstr>SSIDのステルス化</vt:lpstr>
      <vt:lpstr>MACアドレス フィルタリング</vt:lpstr>
      <vt:lpstr>MACアドレスとSSIDによるセキュリティ</vt:lpstr>
      <vt:lpstr>コントローラ ツールの拡張</vt:lpstr>
      <vt:lpstr>製品比較</vt:lpstr>
      <vt:lpstr>PowerPoint プレゼンテーション</vt:lpstr>
      <vt:lpstr>最後に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Campaign Slides</dc:title>
  <dc:creator>Microsoft Office ユーザー</dc:creator>
  <cp:lastModifiedBy>Sachiko Wakuta -T (swakuta - Adecco at Cisco)</cp:lastModifiedBy>
  <cp:revision>124</cp:revision>
  <cp:lastPrinted>2017-06-07T03:04:29Z</cp:lastPrinted>
  <dcterms:created xsi:type="dcterms:W3CDTF">2016-06-16T05:23:34Z</dcterms:created>
  <dcterms:modified xsi:type="dcterms:W3CDTF">2017-06-12T05:36:30Z</dcterms:modified>
</cp:coreProperties>
</file>