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83"/>
  </p:notesMasterIdLst>
  <p:handoutMasterIdLst>
    <p:handoutMasterId r:id="rId84"/>
  </p:handoutMasterIdLst>
  <p:sldIdLst>
    <p:sldId id="258" r:id="rId2"/>
    <p:sldId id="263" r:id="rId3"/>
    <p:sldId id="264" r:id="rId4"/>
    <p:sldId id="342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5" r:id="rId55"/>
    <p:sldId id="316" r:id="rId56"/>
    <p:sldId id="317" r:id="rId57"/>
    <p:sldId id="344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4" r:id="rId74"/>
    <p:sldId id="335" r:id="rId75"/>
    <p:sldId id="336" r:id="rId76"/>
    <p:sldId id="337" r:id="rId77"/>
    <p:sldId id="338" r:id="rId78"/>
    <p:sldId id="339" r:id="rId79"/>
    <p:sldId id="340" r:id="rId80"/>
    <p:sldId id="345" r:id="rId81"/>
    <p:sldId id="261" r:id="rId82"/>
  </p:sldIdLst>
  <p:sldSz cx="9144000" cy="5143500" type="screen16x9"/>
  <p:notesSz cx="6805613" cy="99441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76" userDrawn="1">
          <p15:clr>
            <a:srgbClr val="A4A3A4"/>
          </p15:clr>
        </p15:guide>
        <p15:guide id="2" pos="3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585B"/>
    <a:srgbClr val="58595B"/>
    <a:srgbClr val="004BAF"/>
    <a:srgbClr val="E8EBF1"/>
    <a:srgbClr val="4D4D4D"/>
    <a:srgbClr val="AB0810"/>
    <a:srgbClr val="FDBE24"/>
    <a:srgbClr val="FA661C"/>
    <a:srgbClr val="90BDDB"/>
    <a:srgbClr val="335F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66" autoAdjust="0"/>
    <p:restoredTop sz="96154" autoAdjust="0"/>
  </p:normalViewPr>
  <p:slideViewPr>
    <p:cSldViewPr snapToGrid="0" snapToObjects="1">
      <p:cViewPr varScale="1">
        <p:scale>
          <a:sx n="52" d="100"/>
          <a:sy n="52" d="100"/>
        </p:scale>
        <p:origin x="1029" y="30"/>
      </p:cViewPr>
      <p:guideLst>
        <p:guide orient="horz" pos="1076"/>
        <p:guide pos="3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58E61C0-B6F7-4C9C-863F-D118B03799EB}" type="datetimeFigureOut">
              <a:rPr lang="en-US"/>
              <a:pPr>
                <a:defRPr/>
              </a:pPr>
              <a:t>4/11/2017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FF3F7B5-9A0B-40F3-A257-932ED5C8BD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35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E6EE8EE-BAD1-491A-8874-8394E5CA366F}" type="datetimeFigureOut">
              <a:rPr lang="en-US"/>
              <a:pPr>
                <a:defRPr/>
              </a:pPr>
              <a:t>4/11/2017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F6C1005-B323-4A04-B0D1-DB577C3C2E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941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93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2672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2469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01281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8142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72001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27881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0659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18117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50202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1706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312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09407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30281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10251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64012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28656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0170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3709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64903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73458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9020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00" lvl="1" indent="0">
              <a:spcBef>
                <a:spcPts val="200"/>
              </a:spcBef>
              <a:spcAft>
                <a:spcPts val="200"/>
              </a:spcAft>
              <a:buFont typeface="Arial" pitchFamily="34" charset="0"/>
              <a:buNone/>
            </a:pPr>
            <a:endParaRPr lang="ja-JP" altLang="en-US" sz="700" kern="1200" dirty="0">
              <a:solidFill>
                <a:srgbClr val="000000"/>
              </a:solidFill>
              <a:latin typeface="+mn-lt"/>
              <a:ea typeface="ＭＳ Ｐゴシック" charset="0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046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24332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25010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41726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69590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69982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9130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76349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81498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2625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0816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00" lvl="1" indent="0">
              <a:spcBef>
                <a:spcPts val="200"/>
              </a:spcBef>
              <a:spcAft>
                <a:spcPts val="200"/>
              </a:spcAft>
              <a:buFont typeface="Arial" pitchFamily="34" charset="0"/>
              <a:buNone/>
            </a:pPr>
            <a:endParaRPr lang="ja-JP" altLang="en-US" sz="700" kern="1200" dirty="0">
              <a:solidFill>
                <a:srgbClr val="000000"/>
              </a:solidFill>
              <a:latin typeface="+mn-lt"/>
              <a:ea typeface="ＭＳ Ｐゴシック" charset="0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35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90553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52995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86384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63620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47910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36001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870847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86073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17350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4470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644721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20270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290758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140741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本日利用</a:t>
            </a:r>
            <a:r>
              <a:rPr kumimoji="1" lang="ja-JP" altLang="en-US" dirty="0"/>
              <a:t>したパワーポイントは</a:t>
            </a:r>
            <a:r>
              <a:rPr kumimoji="1" lang="ja-JP" altLang="en-US" dirty="0" smtClean="0"/>
              <a:t>後日配布させて</a:t>
            </a:r>
            <a:r>
              <a:rPr kumimoji="1" lang="ja-JP" altLang="en-US" dirty="0"/>
              <a:t>頂きますし</a:t>
            </a:r>
            <a:endParaRPr kumimoji="1" lang="en-US" altLang="ja-JP" dirty="0"/>
          </a:p>
          <a:p>
            <a:r>
              <a:rPr kumimoji="1" lang="ja-JP" altLang="en-US" dirty="0" smtClean="0"/>
              <a:t>その他本日案内しました資料はこちらをご参照ください</a:t>
            </a:r>
            <a:endParaRPr kumimoji="1" lang="en-US" altLang="ja-JP" dirty="0" smtClean="0"/>
          </a:p>
          <a:p>
            <a:r>
              <a:rPr kumimoji="1" lang="ja-JP" altLang="en-US" dirty="0" smtClean="0"/>
              <a:t>一番下</a:t>
            </a:r>
            <a:r>
              <a:rPr kumimoji="1" lang="ja-JP" altLang="en-US" dirty="0"/>
              <a:t>には　先ほどお見せした設定動画の</a:t>
            </a:r>
            <a:r>
              <a:rPr kumimoji="1" lang="en-US" altLang="ja-JP" dirty="0"/>
              <a:t>URL</a:t>
            </a:r>
            <a:r>
              <a:rPr kumimoji="1" lang="ja-JP" altLang="en-US" dirty="0"/>
              <a:t>もございますので</a:t>
            </a:r>
            <a:endParaRPr kumimoji="1" lang="en-US" altLang="ja-JP" dirty="0"/>
          </a:p>
          <a:p>
            <a:r>
              <a:rPr kumimoji="1" lang="ja-JP" altLang="en-US" dirty="0"/>
              <a:t>ぜひご活用ください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設定が簡単でかつお求め安い　</a:t>
            </a:r>
            <a:r>
              <a:rPr kumimoji="1" lang="en-US" altLang="ja-JP" dirty="0"/>
              <a:t>WAP150</a:t>
            </a:r>
            <a:r>
              <a:rPr kumimoji="1" lang="ja-JP" altLang="en-US" dirty="0"/>
              <a:t>是非　ご利用ください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以上　</a:t>
            </a:r>
            <a:r>
              <a:rPr kumimoji="1" lang="en-US" altLang="ja-JP" dirty="0"/>
              <a:t>WAP150</a:t>
            </a:r>
            <a:r>
              <a:rPr kumimoji="1" lang="ja-JP" altLang="en-US" dirty="0"/>
              <a:t>のご紹介になります</a:t>
            </a:r>
            <a:endParaRPr kumimoji="1" lang="en-US" altLang="ja-JP" dirty="0"/>
          </a:p>
          <a:p>
            <a:r>
              <a:rPr kumimoji="1" lang="ja-JP" altLang="en-US" dirty="0"/>
              <a:t>ご質問などございましたら　お気軽に</a:t>
            </a:r>
            <a:r>
              <a:rPr kumimoji="1" lang="en-US" altLang="ja-JP" dirty="0" err="1"/>
              <a:t>WebEX</a:t>
            </a:r>
            <a:r>
              <a:rPr kumimoji="1" lang="ja-JP" altLang="en-US" dirty="0"/>
              <a:t>のチャットで</a:t>
            </a:r>
            <a:r>
              <a:rPr kumimoji="1" lang="ja-JP" altLang="en-US" dirty="0" err="1" smtClean="0"/>
              <a:t>ご</a:t>
            </a:r>
            <a:r>
              <a:rPr kumimoji="1" lang="ja-JP" altLang="en-US" dirty="0" smtClean="0"/>
              <a:t>ご質問ください</a:t>
            </a:r>
            <a:endParaRPr kumimoji="1" lang="en-US" altLang="ja-JP" dirty="0" smtClean="0"/>
          </a:p>
          <a:p>
            <a:endParaRPr kumimoji="1" lang="en-US" altLang="ja-JP" dirty="0"/>
          </a:p>
          <a:p>
            <a:r>
              <a:rPr kumimoji="1" lang="ja-JP" altLang="en-US" dirty="0" smtClean="0"/>
              <a:t>何かあれば　ウェビナー事務局のメールにご連絡ください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046592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本日利用</a:t>
            </a:r>
            <a:r>
              <a:rPr kumimoji="1" lang="ja-JP" altLang="en-US" dirty="0"/>
              <a:t>したパワーポイントは</a:t>
            </a:r>
            <a:r>
              <a:rPr kumimoji="1" lang="ja-JP" altLang="en-US" dirty="0" smtClean="0"/>
              <a:t>後日配布させて</a:t>
            </a:r>
            <a:r>
              <a:rPr kumimoji="1" lang="ja-JP" altLang="en-US" dirty="0"/>
              <a:t>頂きますし</a:t>
            </a:r>
            <a:endParaRPr kumimoji="1" lang="en-US" altLang="ja-JP" dirty="0"/>
          </a:p>
          <a:p>
            <a:r>
              <a:rPr kumimoji="1" lang="ja-JP" altLang="en-US" dirty="0" smtClean="0"/>
              <a:t>その他本日案内しました資料はこちらをご参照ください</a:t>
            </a:r>
            <a:endParaRPr kumimoji="1" lang="en-US" altLang="ja-JP" dirty="0" smtClean="0"/>
          </a:p>
          <a:p>
            <a:r>
              <a:rPr kumimoji="1" lang="ja-JP" altLang="en-US" dirty="0" smtClean="0"/>
              <a:t>一番下</a:t>
            </a:r>
            <a:r>
              <a:rPr kumimoji="1" lang="ja-JP" altLang="en-US" dirty="0"/>
              <a:t>には　先ほどお見せした設定動画の</a:t>
            </a:r>
            <a:r>
              <a:rPr kumimoji="1" lang="en-US" altLang="ja-JP" dirty="0"/>
              <a:t>URL</a:t>
            </a:r>
            <a:r>
              <a:rPr kumimoji="1" lang="ja-JP" altLang="en-US" dirty="0"/>
              <a:t>もございますので</a:t>
            </a:r>
            <a:endParaRPr kumimoji="1" lang="en-US" altLang="ja-JP" dirty="0"/>
          </a:p>
          <a:p>
            <a:r>
              <a:rPr kumimoji="1" lang="ja-JP" altLang="en-US" dirty="0"/>
              <a:t>ぜひご活用ください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設定が簡単でかつお求め安い　</a:t>
            </a:r>
            <a:r>
              <a:rPr kumimoji="1" lang="en-US" altLang="ja-JP" dirty="0"/>
              <a:t>WAP150</a:t>
            </a:r>
            <a:r>
              <a:rPr kumimoji="1" lang="ja-JP" altLang="en-US" dirty="0"/>
              <a:t>是非　ご利用ください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以上　</a:t>
            </a:r>
            <a:r>
              <a:rPr kumimoji="1" lang="en-US" altLang="ja-JP" dirty="0"/>
              <a:t>WAP150</a:t>
            </a:r>
            <a:r>
              <a:rPr kumimoji="1" lang="ja-JP" altLang="en-US" dirty="0"/>
              <a:t>のご紹介になります</a:t>
            </a:r>
            <a:endParaRPr kumimoji="1" lang="en-US" altLang="ja-JP" dirty="0"/>
          </a:p>
          <a:p>
            <a:r>
              <a:rPr kumimoji="1" lang="ja-JP" altLang="en-US" dirty="0"/>
              <a:t>ご質問などございましたら　お気軽に</a:t>
            </a:r>
            <a:r>
              <a:rPr kumimoji="1" lang="en-US" altLang="ja-JP" dirty="0" err="1"/>
              <a:t>WebEX</a:t>
            </a:r>
            <a:r>
              <a:rPr kumimoji="1" lang="ja-JP" altLang="en-US" dirty="0"/>
              <a:t>のチャットで</a:t>
            </a:r>
            <a:r>
              <a:rPr kumimoji="1" lang="ja-JP" altLang="en-US" dirty="0" err="1" smtClean="0"/>
              <a:t>ご</a:t>
            </a:r>
            <a:r>
              <a:rPr kumimoji="1" lang="ja-JP" altLang="en-US" dirty="0" smtClean="0"/>
              <a:t>ご質問ください</a:t>
            </a:r>
            <a:endParaRPr kumimoji="1" lang="en-US" altLang="ja-JP" dirty="0" smtClean="0"/>
          </a:p>
          <a:p>
            <a:endParaRPr kumimoji="1" lang="en-US" altLang="ja-JP" dirty="0"/>
          </a:p>
          <a:p>
            <a:r>
              <a:rPr kumimoji="1" lang="ja-JP" altLang="en-US" dirty="0" smtClean="0"/>
              <a:t>何かあれば　ウェビナー事務局のメールにご連絡ください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095320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本日利用</a:t>
            </a:r>
            <a:r>
              <a:rPr kumimoji="1" lang="ja-JP" altLang="en-US" dirty="0"/>
              <a:t>したパワーポイントは</a:t>
            </a:r>
            <a:r>
              <a:rPr kumimoji="1" lang="ja-JP" altLang="en-US" dirty="0" smtClean="0"/>
              <a:t>後日配布させて</a:t>
            </a:r>
            <a:r>
              <a:rPr kumimoji="1" lang="ja-JP" altLang="en-US" dirty="0"/>
              <a:t>頂きますし</a:t>
            </a:r>
            <a:endParaRPr kumimoji="1" lang="en-US" altLang="ja-JP" dirty="0"/>
          </a:p>
          <a:p>
            <a:r>
              <a:rPr kumimoji="1" lang="ja-JP" altLang="en-US" dirty="0" smtClean="0"/>
              <a:t>その他本日案内しました資料はこちらをご参照ください</a:t>
            </a:r>
            <a:endParaRPr kumimoji="1" lang="en-US" altLang="ja-JP" dirty="0" smtClean="0"/>
          </a:p>
          <a:p>
            <a:r>
              <a:rPr kumimoji="1" lang="ja-JP" altLang="en-US" dirty="0" smtClean="0"/>
              <a:t>一番下</a:t>
            </a:r>
            <a:r>
              <a:rPr kumimoji="1" lang="ja-JP" altLang="en-US" dirty="0"/>
              <a:t>には　先ほどお見せした設定動画の</a:t>
            </a:r>
            <a:r>
              <a:rPr kumimoji="1" lang="en-US" altLang="ja-JP" dirty="0"/>
              <a:t>URL</a:t>
            </a:r>
            <a:r>
              <a:rPr kumimoji="1" lang="ja-JP" altLang="en-US" dirty="0"/>
              <a:t>もございますので</a:t>
            </a:r>
            <a:endParaRPr kumimoji="1" lang="en-US" altLang="ja-JP" dirty="0"/>
          </a:p>
          <a:p>
            <a:r>
              <a:rPr kumimoji="1" lang="ja-JP" altLang="en-US" dirty="0"/>
              <a:t>ぜひご活用ください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設定が簡単でかつお求め安い　</a:t>
            </a:r>
            <a:r>
              <a:rPr kumimoji="1" lang="en-US" altLang="ja-JP" dirty="0"/>
              <a:t>WAP150</a:t>
            </a:r>
            <a:r>
              <a:rPr kumimoji="1" lang="ja-JP" altLang="en-US" dirty="0"/>
              <a:t>是非　ご利用ください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以上　</a:t>
            </a:r>
            <a:r>
              <a:rPr kumimoji="1" lang="en-US" altLang="ja-JP" dirty="0"/>
              <a:t>WAP150</a:t>
            </a:r>
            <a:r>
              <a:rPr kumimoji="1" lang="ja-JP" altLang="en-US" dirty="0"/>
              <a:t>のご紹介になります</a:t>
            </a:r>
            <a:endParaRPr kumimoji="1" lang="en-US" altLang="ja-JP" dirty="0"/>
          </a:p>
          <a:p>
            <a:r>
              <a:rPr kumimoji="1" lang="ja-JP" altLang="en-US" dirty="0"/>
              <a:t>ご質問などございましたら　お気軽に</a:t>
            </a:r>
            <a:r>
              <a:rPr kumimoji="1" lang="en-US" altLang="ja-JP" dirty="0" err="1"/>
              <a:t>WebEX</a:t>
            </a:r>
            <a:r>
              <a:rPr kumimoji="1" lang="ja-JP" altLang="en-US" dirty="0"/>
              <a:t>のチャットで</a:t>
            </a:r>
            <a:r>
              <a:rPr kumimoji="1" lang="ja-JP" altLang="en-US" dirty="0" err="1" smtClean="0"/>
              <a:t>ご</a:t>
            </a:r>
            <a:r>
              <a:rPr kumimoji="1" lang="ja-JP" altLang="en-US" dirty="0" smtClean="0"/>
              <a:t>ご質問ください</a:t>
            </a:r>
            <a:endParaRPr kumimoji="1" lang="en-US" altLang="ja-JP" dirty="0" smtClean="0"/>
          </a:p>
          <a:p>
            <a:endParaRPr kumimoji="1" lang="en-US" altLang="ja-JP" dirty="0"/>
          </a:p>
          <a:p>
            <a:r>
              <a:rPr kumimoji="1" lang="ja-JP" altLang="en-US" dirty="0" smtClean="0"/>
              <a:t>何かあれば　ウェビナー事務局のメールにご連絡ください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9324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本日利用</a:t>
            </a:r>
            <a:r>
              <a:rPr kumimoji="1" lang="ja-JP" altLang="en-US" dirty="0"/>
              <a:t>したパワーポイントは</a:t>
            </a:r>
            <a:r>
              <a:rPr kumimoji="1" lang="ja-JP" altLang="en-US" dirty="0" smtClean="0"/>
              <a:t>後日配布させて</a:t>
            </a:r>
            <a:r>
              <a:rPr kumimoji="1" lang="ja-JP" altLang="en-US" dirty="0"/>
              <a:t>頂きますし</a:t>
            </a:r>
            <a:endParaRPr kumimoji="1" lang="en-US" altLang="ja-JP" dirty="0"/>
          </a:p>
          <a:p>
            <a:r>
              <a:rPr kumimoji="1" lang="ja-JP" altLang="en-US" dirty="0" smtClean="0"/>
              <a:t>その他本日案内しました資料はこちらをご参照ください</a:t>
            </a:r>
            <a:endParaRPr kumimoji="1" lang="en-US" altLang="ja-JP" dirty="0" smtClean="0"/>
          </a:p>
          <a:p>
            <a:r>
              <a:rPr kumimoji="1" lang="ja-JP" altLang="en-US" dirty="0" smtClean="0"/>
              <a:t>一番下</a:t>
            </a:r>
            <a:r>
              <a:rPr kumimoji="1" lang="ja-JP" altLang="en-US" dirty="0"/>
              <a:t>には　先ほどお見せした設定動画の</a:t>
            </a:r>
            <a:r>
              <a:rPr kumimoji="1" lang="en-US" altLang="ja-JP" dirty="0"/>
              <a:t>URL</a:t>
            </a:r>
            <a:r>
              <a:rPr kumimoji="1" lang="ja-JP" altLang="en-US" dirty="0"/>
              <a:t>もございますので</a:t>
            </a:r>
            <a:endParaRPr kumimoji="1" lang="en-US" altLang="ja-JP" dirty="0"/>
          </a:p>
          <a:p>
            <a:r>
              <a:rPr kumimoji="1" lang="ja-JP" altLang="en-US" dirty="0"/>
              <a:t>ぜひご活用ください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設定が簡単でかつお求め安い　</a:t>
            </a:r>
            <a:r>
              <a:rPr kumimoji="1" lang="en-US" altLang="ja-JP" dirty="0"/>
              <a:t>WAP150</a:t>
            </a:r>
            <a:r>
              <a:rPr kumimoji="1" lang="ja-JP" altLang="en-US" dirty="0"/>
              <a:t>是非　ご利用ください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以上　</a:t>
            </a:r>
            <a:r>
              <a:rPr kumimoji="1" lang="en-US" altLang="ja-JP" dirty="0"/>
              <a:t>WAP150</a:t>
            </a:r>
            <a:r>
              <a:rPr kumimoji="1" lang="ja-JP" altLang="en-US" dirty="0"/>
              <a:t>のご紹介になります</a:t>
            </a:r>
            <a:endParaRPr kumimoji="1" lang="en-US" altLang="ja-JP" dirty="0"/>
          </a:p>
          <a:p>
            <a:r>
              <a:rPr kumimoji="1" lang="ja-JP" altLang="en-US" dirty="0"/>
              <a:t>ご質問などございましたら　お気軽に</a:t>
            </a:r>
            <a:r>
              <a:rPr kumimoji="1" lang="en-US" altLang="ja-JP" dirty="0" err="1"/>
              <a:t>WebEX</a:t>
            </a:r>
            <a:r>
              <a:rPr kumimoji="1" lang="ja-JP" altLang="en-US" dirty="0"/>
              <a:t>のチャットで</a:t>
            </a:r>
            <a:r>
              <a:rPr kumimoji="1" lang="ja-JP" altLang="en-US" dirty="0" err="1" smtClean="0"/>
              <a:t>ご</a:t>
            </a:r>
            <a:r>
              <a:rPr kumimoji="1" lang="ja-JP" altLang="en-US" dirty="0" smtClean="0"/>
              <a:t>ご質問ください</a:t>
            </a:r>
            <a:endParaRPr kumimoji="1" lang="en-US" altLang="ja-JP" dirty="0" smtClean="0"/>
          </a:p>
          <a:p>
            <a:endParaRPr kumimoji="1" lang="en-US" altLang="ja-JP" dirty="0"/>
          </a:p>
          <a:p>
            <a:r>
              <a:rPr kumimoji="1" lang="ja-JP" altLang="en-US" dirty="0" smtClean="0"/>
              <a:t>何かあれば　ウェビナー事務局のメールにご連絡ください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907149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7A92C9F-2493-EB4B-8737-3D15058339EC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18135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本日利用</a:t>
            </a:r>
            <a:r>
              <a:rPr kumimoji="1" lang="ja-JP" altLang="en-US" dirty="0"/>
              <a:t>したパワーポイントは</a:t>
            </a:r>
            <a:r>
              <a:rPr kumimoji="1" lang="ja-JP" altLang="en-US" dirty="0" smtClean="0"/>
              <a:t>後日配布させて</a:t>
            </a:r>
            <a:r>
              <a:rPr kumimoji="1" lang="ja-JP" altLang="en-US" dirty="0"/>
              <a:t>頂きますし</a:t>
            </a:r>
            <a:endParaRPr kumimoji="1" lang="en-US" altLang="ja-JP" dirty="0"/>
          </a:p>
          <a:p>
            <a:r>
              <a:rPr kumimoji="1" lang="ja-JP" altLang="en-US" dirty="0" smtClean="0"/>
              <a:t>その他本日案内しました資料はこちらをご参照ください</a:t>
            </a:r>
            <a:endParaRPr kumimoji="1" lang="en-US" altLang="ja-JP" dirty="0" smtClean="0"/>
          </a:p>
          <a:p>
            <a:r>
              <a:rPr kumimoji="1" lang="ja-JP" altLang="en-US" dirty="0" smtClean="0"/>
              <a:t>一番下</a:t>
            </a:r>
            <a:r>
              <a:rPr kumimoji="1" lang="ja-JP" altLang="en-US" dirty="0"/>
              <a:t>には　先ほどお見せした設定動画の</a:t>
            </a:r>
            <a:r>
              <a:rPr kumimoji="1" lang="en-US" altLang="ja-JP" dirty="0"/>
              <a:t>URL</a:t>
            </a:r>
            <a:r>
              <a:rPr kumimoji="1" lang="ja-JP" altLang="en-US" dirty="0"/>
              <a:t>もございますので</a:t>
            </a:r>
            <a:endParaRPr kumimoji="1" lang="en-US" altLang="ja-JP" dirty="0"/>
          </a:p>
          <a:p>
            <a:r>
              <a:rPr kumimoji="1" lang="ja-JP" altLang="en-US" dirty="0"/>
              <a:t>ぜひご活用ください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設定が簡単でかつお求め安い　</a:t>
            </a:r>
            <a:r>
              <a:rPr kumimoji="1" lang="en-US" altLang="ja-JP" dirty="0"/>
              <a:t>WAP150</a:t>
            </a:r>
            <a:r>
              <a:rPr kumimoji="1" lang="ja-JP" altLang="en-US" dirty="0"/>
              <a:t>是非　ご利用ください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以上　</a:t>
            </a:r>
            <a:r>
              <a:rPr kumimoji="1" lang="en-US" altLang="ja-JP" dirty="0"/>
              <a:t>WAP150</a:t>
            </a:r>
            <a:r>
              <a:rPr kumimoji="1" lang="ja-JP" altLang="en-US" dirty="0"/>
              <a:t>のご紹介になります</a:t>
            </a:r>
            <a:endParaRPr kumimoji="1" lang="en-US" altLang="ja-JP" dirty="0"/>
          </a:p>
          <a:p>
            <a:r>
              <a:rPr kumimoji="1" lang="ja-JP" altLang="en-US" dirty="0"/>
              <a:t>ご質問などございましたら　お気軽に</a:t>
            </a:r>
            <a:r>
              <a:rPr kumimoji="1" lang="en-US" altLang="ja-JP" dirty="0" err="1"/>
              <a:t>WebEX</a:t>
            </a:r>
            <a:r>
              <a:rPr kumimoji="1" lang="ja-JP" altLang="en-US" dirty="0"/>
              <a:t>のチャットで</a:t>
            </a:r>
            <a:r>
              <a:rPr kumimoji="1" lang="ja-JP" altLang="en-US" dirty="0" err="1" smtClean="0"/>
              <a:t>ご</a:t>
            </a:r>
            <a:r>
              <a:rPr kumimoji="1" lang="ja-JP" altLang="en-US" dirty="0" smtClean="0"/>
              <a:t>ご質問ください</a:t>
            </a:r>
            <a:endParaRPr kumimoji="1" lang="en-US" altLang="ja-JP" dirty="0" smtClean="0"/>
          </a:p>
          <a:p>
            <a:endParaRPr kumimoji="1" lang="en-US" altLang="ja-JP" dirty="0"/>
          </a:p>
          <a:p>
            <a:r>
              <a:rPr kumimoji="1" lang="ja-JP" altLang="en-US" dirty="0" smtClean="0"/>
              <a:t>何かあれば　ウェビナー事務局のメールにご連絡ください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63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661716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本日利用</a:t>
            </a:r>
            <a:r>
              <a:rPr kumimoji="1" lang="ja-JP" altLang="en-US" dirty="0"/>
              <a:t>したパワーポイントは</a:t>
            </a:r>
            <a:r>
              <a:rPr kumimoji="1" lang="ja-JP" altLang="en-US" dirty="0" smtClean="0"/>
              <a:t>後日配布させて</a:t>
            </a:r>
            <a:r>
              <a:rPr kumimoji="1" lang="ja-JP" altLang="en-US" dirty="0"/>
              <a:t>頂きますし</a:t>
            </a:r>
            <a:endParaRPr kumimoji="1" lang="en-US" altLang="ja-JP" dirty="0"/>
          </a:p>
          <a:p>
            <a:r>
              <a:rPr kumimoji="1" lang="ja-JP" altLang="en-US" dirty="0" smtClean="0"/>
              <a:t>その他本日案内しました資料はこちらをご参照ください</a:t>
            </a:r>
            <a:endParaRPr kumimoji="1" lang="en-US" altLang="ja-JP" dirty="0" smtClean="0"/>
          </a:p>
          <a:p>
            <a:r>
              <a:rPr kumimoji="1" lang="ja-JP" altLang="en-US" dirty="0" smtClean="0"/>
              <a:t>一番下</a:t>
            </a:r>
            <a:r>
              <a:rPr kumimoji="1" lang="ja-JP" altLang="en-US" dirty="0"/>
              <a:t>には　先ほどお見せした設定動画の</a:t>
            </a:r>
            <a:r>
              <a:rPr kumimoji="1" lang="en-US" altLang="ja-JP" dirty="0"/>
              <a:t>URL</a:t>
            </a:r>
            <a:r>
              <a:rPr kumimoji="1" lang="ja-JP" altLang="en-US" dirty="0"/>
              <a:t>もございますので</a:t>
            </a:r>
            <a:endParaRPr kumimoji="1" lang="en-US" altLang="ja-JP" dirty="0"/>
          </a:p>
          <a:p>
            <a:r>
              <a:rPr kumimoji="1" lang="ja-JP" altLang="en-US" dirty="0"/>
              <a:t>ぜひご活用ください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設定が簡単でかつお求め安い　</a:t>
            </a:r>
            <a:r>
              <a:rPr kumimoji="1" lang="en-US" altLang="ja-JP" dirty="0"/>
              <a:t>WAP150</a:t>
            </a:r>
            <a:r>
              <a:rPr kumimoji="1" lang="ja-JP" altLang="en-US" dirty="0"/>
              <a:t>是非　ご利用ください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以上　</a:t>
            </a:r>
            <a:r>
              <a:rPr kumimoji="1" lang="en-US" altLang="ja-JP" dirty="0"/>
              <a:t>WAP150</a:t>
            </a:r>
            <a:r>
              <a:rPr kumimoji="1" lang="ja-JP" altLang="en-US" dirty="0"/>
              <a:t>のご紹介になります</a:t>
            </a:r>
            <a:endParaRPr kumimoji="1" lang="en-US" altLang="ja-JP" dirty="0"/>
          </a:p>
          <a:p>
            <a:r>
              <a:rPr kumimoji="1" lang="ja-JP" altLang="en-US" dirty="0"/>
              <a:t>ご質問などございましたら　お気軽に</a:t>
            </a:r>
            <a:r>
              <a:rPr kumimoji="1" lang="en-US" altLang="ja-JP" dirty="0" err="1"/>
              <a:t>WebEX</a:t>
            </a:r>
            <a:r>
              <a:rPr kumimoji="1" lang="ja-JP" altLang="en-US" dirty="0"/>
              <a:t>のチャットで</a:t>
            </a:r>
            <a:r>
              <a:rPr kumimoji="1" lang="ja-JP" altLang="en-US" dirty="0" err="1" smtClean="0"/>
              <a:t>ご</a:t>
            </a:r>
            <a:r>
              <a:rPr kumimoji="1" lang="ja-JP" altLang="en-US" dirty="0" smtClean="0"/>
              <a:t>ご質問ください</a:t>
            </a:r>
            <a:endParaRPr kumimoji="1" lang="en-US" altLang="ja-JP" dirty="0" smtClean="0"/>
          </a:p>
          <a:p>
            <a:endParaRPr kumimoji="1" lang="en-US" altLang="ja-JP" dirty="0"/>
          </a:p>
          <a:p>
            <a:r>
              <a:rPr kumimoji="1" lang="ja-JP" altLang="en-US" dirty="0" smtClean="0"/>
              <a:t>何かあれば　ウェビナー事務局のメールにご連絡ください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68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1948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5816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本日利用</a:t>
            </a:r>
            <a:r>
              <a:rPr kumimoji="1" lang="ja-JP" altLang="en-US" dirty="0"/>
              <a:t>したパワーポイントは</a:t>
            </a:r>
            <a:r>
              <a:rPr kumimoji="1" lang="ja-JP" altLang="en-US" dirty="0" smtClean="0"/>
              <a:t>後日配布させて</a:t>
            </a:r>
            <a:r>
              <a:rPr kumimoji="1" lang="ja-JP" altLang="en-US" dirty="0"/>
              <a:t>頂きますし</a:t>
            </a:r>
            <a:endParaRPr kumimoji="1" lang="en-US" altLang="ja-JP" dirty="0"/>
          </a:p>
          <a:p>
            <a:r>
              <a:rPr kumimoji="1" lang="ja-JP" altLang="en-US" dirty="0" smtClean="0"/>
              <a:t>その他本日案内しました資料はこちらをご参照ください</a:t>
            </a:r>
            <a:endParaRPr kumimoji="1" lang="en-US" altLang="ja-JP" dirty="0" smtClean="0"/>
          </a:p>
          <a:p>
            <a:r>
              <a:rPr kumimoji="1" lang="ja-JP" altLang="en-US" dirty="0" smtClean="0"/>
              <a:t>一番下</a:t>
            </a:r>
            <a:r>
              <a:rPr kumimoji="1" lang="ja-JP" altLang="en-US" dirty="0"/>
              <a:t>には　先ほどお見せした設定動画の</a:t>
            </a:r>
            <a:r>
              <a:rPr kumimoji="1" lang="en-US" altLang="ja-JP" dirty="0"/>
              <a:t>URL</a:t>
            </a:r>
            <a:r>
              <a:rPr kumimoji="1" lang="ja-JP" altLang="en-US" dirty="0"/>
              <a:t>もございますので</a:t>
            </a:r>
            <a:endParaRPr kumimoji="1" lang="en-US" altLang="ja-JP" dirty="0"/>
          </a:p>
          <a:p>
            <a:r>
              <a:rPr kumimoji="1" lang="ja-JP" altLang="en-US" dirty="0"/>
              <a:t>ぜひご活用ください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設定が簡単でかつお求め安い　</a:t>
            </a:r>
            <a:r>
              <a:rPr kumimoji="1" lang="en-US" altLang="ja-JP" dirty="0"/>
              <a:t>WAP150</a:t>
            </a:r>
            <a:r>
              <a:rPr kumimoji="1" lang="ja-JP" altLang="en-US" dirty="0"/>
              <a:t>是非　ご利用ください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以上　</a:t>
            </a:r>
            <a:r>
              <a:rPr kumimoji="1" lang="en-US" altLang="ja-JP" dirty="0"/>
              <a:t>WAP150</a:t>
            </a:r>
            <a:r>
              <a:rPr kumimoji="1" lang="ja-JP" altLang="en-US" dirty="0"/>
              <a:t>のご紹介になります</a:t>
            </a:r>
            <a:endParaRPr kumimoji="1" lang="en-US" altLang="ja-JP" dirty="0"/>
          </a:p>
          <a:p>
            <a:r>
              <a:rPr kumimoji="1" lang="ja-JP" altLang="en-US" dirty="0"/>
              <a:t>ご質問などございましたら　お気軽に</a:t>
            </a:r>
            <a:r>
              <a:rPr kumimoji="1" lang="en-US" altLang="ja-JP" dirty="0" err="1"/>
              <a:t>WebEX</a:t>
            </a:r>
            <a:r>
              <a:rPr kumimoji="1" lang="ja-JP" altLang="en-US" dirty="0"/>
              <a:t>のチャットで</a:t>
            </a:r>
            <a:r>
              <a:rPr kumimoji="1" lang="ja-JP" altLang="en-US" dirty="0" err="1" smtClean="0"/>
              <a:t>ご</a:t>
            </a:r>
            <a:r>
              <a:rPr kumimoji="1" lang="ja-JP" altLang="en-US" dirty="0" smtClean="0"/>
              <a:t>ご質問ください</a:t>
            </a:r>
            <a:endParaRPr kumimoji="1" lang="en-US" altLang="ja-JP" dirty="0" smtClean="0"/>
          </a:p>
          <a:p>
            <a:endParaRPr kumimoji="1" lang="en-US" altLang="ja-JP" dirty="0"/>
          </a:p>
          <a:p>
            <a:r>
              <a:rPr kumimoji="1" lang="ja-JP" altLang="en-US" dirty="0" smtClean="0"/>
              <a:t>何かあれば　ウェビナー事務局のメールにご連絡ください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69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81785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本日利用</a:t>
            </a:r>
            <a:r>
              <a:rPr kumimoji="1" lang="ja-JP" altLang="en-US" dirty="0"/>
              <a:t>したパワーポイントは</a:t>
            </a:r>
            <a:r>
              <a:rPr kumimoji="1" lang="ja-JP" altLang="en-US" dirty="0" smtClean="0"/>
              <a:t>後日配布させて</a:t>
            </a:r>
            <a:r>
              <a:rPr kumimoji="1" lang="ja-JP" altLang="en-US" dirty="0"/>
              <a:t>頂きますし</a:t>
            </a:r>
            <a:endParaRPr kumimoji="1" lang="en-US" altLang="ja-JP" dirty="0"/>
          </a:p>
          <a:p>
            <a:r>
              <a:rPr kumimoji="1" lang="ja-JP" altLang="en-US" dirty="0" smtClean="0"/>
              <a:t>その他本日案内しました資料はこちらをご参照ください</a:t>
            </a:r>
            <a:endParaRPr kumimoji="1" lang="en-US" altLang="ja-JP" dirty="0" smtClean="0"/>
          </a:p>
          <a:p>
            <a:r>
              <a:rPr kumimoji="1" lang="ja-JP" altLang="en-US" dirty="0" smtClean="0"/>
              <a:t>一番下</a:t>
            </a:r>
            <a:r>
              <a:rPr kumimoji="1" lang="ja-JP" altLang="en-US" dirty="0"/>
              <a:t>には　先ほどお見せした設定動画の</a:t>
            </a:r>
            <a:r>
              <a:rPr kumimoji="1" lang="en-US" altLang="ja-JP" dirty="0"/>
              <a:t>URL</a:t>
            </a:r>
            <a:r>
              <a:rPr kumimoji="1" lang="ja-JP" altLang="en-US" dirty="0"/>
              <a:t>もございますので</a:t>
            </a:r>
            <a:endParaRPr kumimoji="1" lang="en-US" altLang="ja-JP" dirty="0"/>
          </a:p>
          <a:p>
            <a:r>
              <a:rPr kumimoji="1" lang="ja-JP" altLang="en-US" dirty="0"/>
              <a:t>ぜひご活用ください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設定が簡単でかつお求め安い　</a:t>
            </a:r>
            <a:r>
              <a:rPr kumimoji="1" lang="en-US" altLang="ja-JP" dirty="0"/>
              <a:t>WAP150</a:t>
            </a:r>
            <a:r>
              <a:rPr kumimoji="1" lang="ja-JP" altLang="en-US" dirty="0"/>
              <a:t>是非　ご利用ください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以上　</a:t>
            </a:r>
            <a:r>
              <a:rPr kumimoji="1" lang="en-US" altLang="ja-JP" dirty="0"/>
              <a:t>WAP150</a:t>
            </a:r>
            <a:r>
              <a:rPr kumimoji="1" lang="ja-JP" altLang="en-US" dirty="0"/>
              <a:t>のご紹介になります</a:t>
            </a:r>
            <a:endParaRPr kumimoji="1" lang="en-US" altLang="ja-JP" dirty="0"/>
          </a:p>
          <a:p>
            <a:r>
              <a:rPr kumimoji="1" lang="ja-JP" altLang="en-US" dirty="0"/>
              <a:t>ご質問などございましたら　お気軽に</a:t>
            </a:r>
            <a:r>
              <a:rPr kumimoji="1" lang="en-US" altLang="ja-JP" dirty="0" err="1"/>
              <a:t>WebEX</a:t>
            </a:r>
            <a:r>
              <a:rPr kumimoji="1" lang="ja-JP" altLang="en-US" dirty="0"/>
              <a:t>のチャットで</a:t>
            </a:r>
            <a:r>
              <a:rPr kumimoji="1" lang="ja-JP" altLang="en-US" dirty="0" err="1" smtClean="0"/>
              <a:t>ご</a:t>
            </a:r>
            <a:r>
              <a:rPr kumimoji="1" lang="ja-JP" altLang="en-US" dirty="0" smtClean="0"/>
              <a:t>ご質問ください</a:t>
            </a:r>
            <a:endParaRPr kumimoji="1" lang="en-US" altLang="ja-JP" dirty="0" smtClean="0"/>
          </a:p>
          <a:p>
            <a:endParaRPr kumimoji="1" lang="en-US" altLang="ja-JP" dirty="0"/>
          </a:p>
          <a:p>
            <a:r>
              <a:rPr kumimoji="1" lang="ja-JP" altLang="en-US" dirty="0" smtClean="0"/>
              <a:t>何かあれば　ウェビナー事務局のメールにご連絡ください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70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192277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7A92C9F-2493-EB4B-8737-3D15058339EC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59489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7A92C9F-2493-EB4B-8737-3D15058339EC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84980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7A92C9F-2493-EB4B-8737-3D15058339EC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73860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本日利用</a:t>
            </a:r>
            <a:r>
              <a:rPr kumimoji="1" lang="ja-JP" altLang="en-US" dirty="0"/>
              <a:t>したパワーポイントは</a:t>
            </a:r>
            <a:r>
              <a:rPr kumimoji="1" lang="ja-JP" altLang="en-US" dirty="0" smtClean="0"/>
              <a:t>後日配布させて</a:t>
            </a:r>
            <a:r>
              <a:rPr kumimoji="1" lang="ja-JP" altLang="en-US" dirty="0"/>
              <a:t>頂きますし</a:t>
            </a:r>
            <a:endParaRPr kumimoji="1" lang="en-US" altLang="ja-JP" dirty="0"/>
          </a:p>
          <a:p>
            <a:r>
              <a:rPr kumimoji="1" lang="ja-JP" altLang="en-US" dirty="0" smtClean="0"/>
              <a:t>その他本日案内しました資料はこちらをご参照ください</a:t>
            </a:r>
            <a:endParaRPr kumimoji="1" lang="en-US" altLang="ja-JP" dirty="0" smtClean="0"/>
          </a:p>
          <a:p>
            <a:r>
              <a:rPr kumimoji="1" lang="ja-JP" altLang="en-US" dirty="0" smtClean="0"/>
              <a:t>一番下</a:t>
            </a:r>
            <a:r>
              <a:rPr kumimoji="1" lang="ja-JP" altLang="en-US" dirty="0"/>
              <a:t>には　先ほどお見せした設定動画の</a:t>
            </a:r>
            <a:r>
              <a:rPr kumimoji="1" lang="en-US" altLang="ja-JP" dirty="0"/>
              <a:t>URL</a:t>
            </a:r>
            <a:r>
              <a:rPr kumimoji="1" lang="ja-JP" altLang="en-US" dirty="0"/>
              <a:t>もございますので</a:t>
            </a:r>
            <a:endParaRPr kumimoji="1" lang="en-US" altLang="ja-JP" dirty="0"/>
          </a:p>
          <a:p>
            <a:r>
              <a:rPr kumimoji="1" lang="ja-JP" altLang="en-US" dirty="0"/>
              <a:t>ぜひご活用ください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設定が簡単でかつお求め安い　</a:t>
            </a:r>
            <a:r>
              <a:rPr kumimoji="1" lang="en-US" altLang="ja-JP" dirty="0"/>
              <a:t>WAP150</a:t>
            </a:r>
            <a:r>
              <a:rPr kumimoji="1" lang="ja-JP" altLang="en-US" dirty="0"/>
              <a:t>是非　ご利用ください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以上　</a:t>
            </a:r>
            <a:r>
              <a:rPr kumimoji="1" lang="en-US" altLang="ja-JP" dirty="0"/>
              <a:t>WAP150</a:t>
            </a:r>
            <a:r>
              <a:rPr kumimoji="1" lang="ja-JP" altLang="en-US" dirty="0"/>
              <a:t>のご紹介になります</a:t>
            </a:r>
            <a:endParaRPr kumimoji="1" lang="en-US" altLang="ja-JP" dirty="0"/>
          </a:p>
          <a:p>
            <a:r>
              <a:rPr kumimoji="1" lang="ja-JP" altLang="en-US" dirty="0"/>
              <a:t>ご質問などございましたら　お気軽に</a:t>
            </a:r>
            <a:r>
              <a:rPr kumimoji="1" lang="en-US" altLang="ja-JP" dirty="0" err="1"/>
              <a:t>WebEX</a:t>
            </a:r>
            <a:r>
              <a:rPr kumimoji="1" lang="ja-JP" altLang="en-US" dirty="0"/>
              <a:t>のチャットで</a:t>
            </a:r>
            <a:r>
              <a:rPr kumimoji="1" lang="ja-JP" altLang="en-US" dirty="0" err="1" smtClean="0"/>
              <a:t>ご</a:t>
            </a:r>
            <a:r>
              <a:rPr kumimoji="1" lang="ja-JP" altLang="en-US" dirty="0" smtClean="0"/>
              <a:t>ご質問ください</a:t>
            </a:r>
            <a:endParaRPr kumimoji="1" lang="en-US" altLang="ja-JP" dirty="0" smtClean="0"/>
          </a:p>
          <a:p>
            <a:endParaRPr kumimoji="1" lang="en-US" altLang="ja-JP" dirty="0"/>
          </a:p>
          <a:p>
            <a:r>
              <a:rPr kumimoji="1" lang="ja-JP" altLang="en-US" dirty="0" smtClean="0"/>
              <a:t>何かあれば　ウェビナー事務局のメールにご連絡ください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74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988046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7A92C9F-2493-EB4B-8737-3D15058339EC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09439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7A92C9F-2493-EB4B-8737-3D15058339EC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60710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7A92C9F-2493-EB4B-8737-3D15058339EC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86331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本日利用</a:t>
            </a:r>
            <a:r>
              <a:rPr kumimoji="1" lang="ja-JP" altLang="en-US" dirty="0"/>
              <a:t>したパワーポイントは</a:t>
            </a:r>
            <a:r>
              <a:rPr kumimoji="1" lang="ja-JP" altLang="en-US" dirty="0" smtClean="0"/>
              <a:t>後日配布させて</a:t>
            </a:r>
            <a:r>
              <a:rPr kumimoji="1" lang="ja-JP" altLang="en-US" dirty="0"/>
              <a:t>頂きますし</a:t>
            </a:r>
            <a:endParaRPr kumimoji="1" lang="en-US" altLang="ja-JP" dirty="0"/>
          </a:p>
          <a:p>
            <a:r>
              <a:rPr kumimoji="1" lang="ja-JP" altLang="en-US" dirty="0" smtClean="0"/>
              <a:t>その他本日案内しました資料はこちらをご参照ください</a:t>
            </a:r>
            <a:endParaRPr kumimoji="1" lang="en-US" altLang="ja-JP" dirty="0" smtClean="0"/>
          </a:p>
          <a:p>
            <a:r>
              <a:rPr kumimoji="1" lang="ja-JP" altLang="en-US" dirty="0" smtClean="0"/>
              <a:t>一番下</a:t>
            </a:r>
            <a:r>
              <a:rPr kumimoji="1" lang="ja-JP" altLang="en-US" dirty="0"/>
              <a:t>には　先ほどお見せした設定動画の</a:t>
            </a:r>
            <a:r>
              <a:rPr kumimoji="1" lang="en-US" altLang="ja-JP" dirty="0"/>
              <a:t>URL</a:t>
            </a:r>
            <a:r>
              <a:rPr kumimoji="1" lang="ja-JP" altLang="en-US" dirty="0"/>
              <a:t>もございますので</a:t>
            </a:r>
            <a:endParaRPr kumimoji="1" lang="en-US" altLang="ja-JP" dirty="0"/>
          </a:p>
          <a:p>
            <a:r>
              <a:rPr kumimoji="1" lang="ja-JP" altLang="en-US" dirty="0"/>
              <a:t>ぜひご活用ください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設定が簡単でかつお求め安い　</a:t>
            </a:r>
            <a:r>
              <a:rPr kumimoji="1" lang="en-US" altLang="ja-JP" dirty="0"/>
              <a:t>WAP150</a:t>
            </a:r>
            <a:r>
              <a:rPr kumimoji="1" lang="ja-JP" altLang="en-US" dirty="0"/>
              <a:t>是非　ご利用ください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以上　</a:t>
            </a:r>
            <a:r>
              <a:rPr kumimoji="1" lang="en-US" altLang="ja-JP" dirty="0"/>
              <a:t>WAP150</a:t>
            </a:r>
            <a:r>
              <a:rPr kumimoji="1" lang="ja-JP" altLang="en-US" dirty="0"/>
              <a:t>のご紹介になります</a:t>
            </a:r>
            <a:endParaRPr kumimoji="1" lang="en-US" altLang="ja-JP" dirty="0"/>
          </a:p>
          <a:p>
            <a:r>
              <a:rPr kumimoji="1" lang="ja-JP" altLang="en-US" dirty="0"/>
              <a:t>ご質問などございましたら　お気軽に</a:t>
            </a:r>
            <a:r>
              <a:rPr kumimoji="1" lang="en-US" altLang="ja-JP" dirty="0" err="1"/>
              <a:t>WebEX</a:t>
            </a:r>
            <a:r>
              <a:rPr kumimoji="1" lang="ja-JP" altLang="en-US" dirty="0"/>
              <a:t>のチャットで</a:t>
            </a:r>
            <a:r>
              <a:rPr kumimoji="1" lang="ja-JP" altLang="en-US" dirty="0" err="1" smtClean="0"/>
              <a:t>ご</a:t>
            </a:r>
            <a:r>
              <a:rPr kumimoji="1" lang="ja-JP" altLang="en-US" dirty="0" smtClean="0"/>
              <a:t>ご質問ください</a:t>
            </a:r>
            <a:endParaRPr kumimoji="1" lang="en-US" altLang="ja-JP" dirty="0" smtClean="0"/>
          </a:p>
          <a:p>
            <a:endParaRPr kumimoji="1" lang="en-US" altLang="ja-JP" dirty="0"/>
          </a:p>
          <a:p>
            <a:r>
              <a:rPr kumimoji="1" lang="ja-JP" altLang="en-US" dirty="0" smtClean="0"/>
              <a:t>何かあれば　ウェビナー事務局のメールにご連絡ください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79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5289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9730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7751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2B1C7-D268-4EBB-B9DD-B5C727F87510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3439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ffset_comp_30711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495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915" y="3209550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9525" y="2462027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04342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gue">
    <p:bg>
      <p:bgPr>
        <a:solidFill>
          <a:srgbClr val="393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76744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is-IS" sz="6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2017</a:t>
            </a:r>
            <a:r>
              <a:rPr lang="en-US" sz="6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  </a:t>
            </a: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</a:t>
            </a:r>
            <a:r>
              <a:rPr lang="en-US" sz="6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Publix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084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43639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85563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los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ffset_comp_30711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amazing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5" b="27614"/>
          <a:stretch/>
        </p:blipFill>
        <p:spPr>
          <a:xfrm>
            <a:off x="2401156" y="2651136"/>
            <a:ext cx="4326749" cy="5138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0044" y="3937355"/>
            <a:ext cx="899770" cy="83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NBABT_A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1" b="31105"/>
          <a:stretch/>
        </p:blipFill>
        <p:spPr>
          <a:xfrm>
            <a:off x="1871350" y="1632059"/>
            <a:ext cx="5413248" cy="118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61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is-IS" sz="600" dirty="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2017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 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Cisco and/or its affiliates. All rights reserved.   Cisco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Public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3964" r:id="rId2"/>
    <p:sldLayoutId id="2147484012" r:id="rId3"/>
    <p:sldLayoutId id="2147483972" r:id="rId4"/>
    <p:sldLayoutId id="2147483977" r:id="rId5"/>
    <p:sldLayoutId id="2147484019" r:id="rId6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lang="en-US" sz="3200" kern="1200" dirty="0">
          <a:solidFill>
            <a:schemeClr val="tx2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kumimoji="1"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kumimoji="1"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kumimoji="1"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kumimoji="1"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192.168.1.245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DCZbNvoZa4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hyperlink" Target="http://192.168.1.245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2.jp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4.wdp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microsoft.com/office/2007/relationships/hdphoto" Target="../media/hdphoto3.wdp"/><Relationship Id="rId5" Type="http://schemas.microsoft.com/office/2007/relationships/hdphoto" Target="../media/hdphoto2.wdp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image" Target="../media/image2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DCZbNvoZa4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4.wdp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microsoft.com/office/2007/relationships/hdphoto" Target="../media/hdphoto3.wdp"/><Relationship Id="rId5" Type="http://schemas.microsoft.com/office/2007/relationships/hdphoto" Target="../media/hdphoto2.wdp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image" Target="../media/image2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DCZbNvoZa4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sco.com/jp/go/start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youtu.be/hDCZbNvoZa4" TargetMode="External"/><Relationship Id="rId5" Type="http://schemas.openxmlformats.org/officeDocument/2006/relationships/hyperlink" Target="http://www.cisco.com/c/dam/m/ja_jp/solutions/cisco-start/pdf/cisco_wap150_setupguide.pdf" TargetMode="External"/><Relationship Id="rId4" Type="http://schemas.openxmlformats.org/officeDocument/2006/relationships/hyperlink" Target="http://www.cisco.com/c/m/ja_jp/solutions/cisco-start/product_wap.html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microsoft.com/office/2007/relationships/hdphoto" Target="../media/hdphoto6.wdp"/><Relationship Id="rId4" Type="http://schemas.openxmlformats.org/officeDocument/2006/relationships/image" Target="../media/image36.png"/><Relationship Id="rId9" Type="http://schemas.microsoft.com/office/2007/relationships/hdphoto" Target="../media/hdphoto8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9.jpg"/><Relationship Id="rId4" Type="http://schemas.openxmlformats.org/officeDocument/2006/relationships/image" Target="../media/image7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youtu.be/VbCm_B_xjyc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63291" y="1595392"/>
            <a:ext cx="7692418" cy="1193990"/>
          </a:xfrm>
        </p:spPr>
        <p:txBody>
          <a:bodyPr/>
          <a:lstStyle/>
          <a:p>
            <a:r>
              <a:rPr lang="en-US" altLang="ja-JP" sz="4000" dirty="0"/>
              <a:t>Cisco Start</a:t>
            </a:r>
            <a:r>
              <a:rPr lang="ja-JP" altLang="en-US" sz="4000" dirty="0" smtClean="0"/>
              <a:t>シリーズ</a:t>
            </a:r>
            <a:r>
              <a:rPr lang="en-US" altLang="ja-JP" sz="4000" dirty="0"/>
              <a:t/>
            </a:r>
            <a:br>
              <a:rPr lang="en-US" altLang="ja-JP" sz="4000" dirty="0"/>
            </a:br>
            <a:r>
              <a:rPr lang="ja-JP" altLang="en-US" sz="3200" dirty="0" smtClean="0"/>
              <a:t>エントリー モデル アクセスポイント編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波線 6"/>
          <p:cNvSpPr/>
          <p:nvPr/>
        </p:nvSpPr>
        <p:spPr>
          <a:xfrm>
            <a:off x="5578030" y="575890"/>
            <a:ext cx="3187887" cy="628650"/>
          </a:xfrm>
          <a:prstGeom prst="wave">
            <a:avLst>
              <a:gd name="adj1" fmla="val 12500"/>
              <a:gd name="adj2" fmla="val 2439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Cisco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Start</a:t>
            </a:r>
            <a:r>
              <a:rPr kumimoji="1" lang="ja-JP" altLang="en-US" dirty="0" smtClean="0"/>
              <a:t> ウェビナー資料</a:t>
            </a:r>
          </a:p>
        </p:txBody>
      </p:sp>
      <p:sp>
        <p:nvSpPr>
          <p:cNvPr id="11" name="Subtitle 7"/>
          <p:cNvSpPr>
            <a:spLocks noGrp="1"/>
          </p:cNvSpPr>
          <p:nvPr>
            <p:ph type="subTitle" idx="1"/>
          </p:nvPr>
        </p:nvSpPr>
        <p:spPr>
          <a:xfrm>
            <a:off x="469496" y="3807438"/>
            <a:ext cx="8296421" cy="454461"/>
          </a:xfrm>
        </p:spPr>
        <p:txBody>
          <a:bodyPr/>
          <a:lstStyle/>
          <a:p>
            <a:r>
              <a:rPr lang="ja-JP" altLang="en-US" sz="1800" dirty="0" smtClean="0">
                <a:latin typeface="+mn-ea"/>
                <a:ea typeface="+mn-ea"/>
                <a:cs typeface="メイリオ" panose="020B0604030504040204" pitchFamily="50" charset="-128"/>
              </a:rPr>
              <a:t>シスコシステムズ合同会社</a:t>
            </a:r>
            <a:r>
              <a:rPr lang="en-US" altLang="ja-JP" sz="1800" dirty="0" smtClean="0">
                <a:latin typeface="+mn-ea"/>
                <a:ea typeface="+mn-ea"/>
                <a:cs typeface="メイリオ" panose="020B0604030504040204" pitchFamily="50" charset="-128"/>
              </a:rPr>
              <a:t/>
            </a:r>
            <a:br>
              <a:rPr lang="en-US" altLang="ja-JP" sz="1800" dirty="0" smtClean="0">
                <a:latin typeface="+mn-ea"/>
                <a:ea typeface="+mn-ea"/>
                <a:cs typeface="メイリオ" panose="020B0604030504040204" pitchFamily="50" charset="-128"/>
              </a:rPr>
            </a:br>
            <a:endParaRPr lang="en-US" sz="1800" dirty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69496" y="4054764"/>
            <a:ext cx="8252690" cy="506559"/>
          </a:xfrm>
        </p:spPr>
        <p:txBody>
          <a:bodyPr/>
          <a:lstStyle/>
          <a:p>
            <a:r>
              <a:rPr lang="en-US" altLang="ja-JP" sz="1800" dirty="0" smtClean="0">
                <a:latin typeface="+mn-ea"/>
                <a:cs typeface="メイリオ" panose="020B0604030504040204" pitchFamily="50" charset="-128"/>
              </a:rPr>
              <a:t>2017</a:t>
            </a:r>
            <a:r>
              <a:rPr lang="ja-JP" altLang="en-US" sz="1800" dirty="0" smtClean="0">
                <a:latin typeface="+mn-ea"/>
                <a:cs typeface="メイリオ" panose="020B0604030504040204" pitchFamily="50" charset="-128"/>
              </a:rPr>
              <a:t>年 </a:t>
            </a:r>
            <a:r>
              <a:rPr lang="en-US" altLang="ja-JP" sz="1800" dirty="0" smtClean="0">
                <a:latin typeface="+mn-ea"/>
                <a:cs typeface="メイリオ" panose="020B0604030504040204" pitchFamily="50" charset="-128"/>
              </a:rPr>
              <a:t>3</a:t>
            </a:r>
            <a:r>
              <a:rPr lang="ja-JP" altLang="en-US" sz="1800" dirty="0" smtClean="0">
                <a:latin typeface="+mn-ea"/>
                <a:cs typeface="メイリオ" panose="020B0604030504040204" pitchFamily="50" charset="-128"/>
              </a:rPr>
              <a:t>月</a:t>
            </a:r>
            <a:endParaRPr lang="en-US" sz="1800" dirty="0">
              <a:latin typeface="+mn-ea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2126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WAP150</a:t>
            </a:r>
            <a:r>
              <a:rPr kumimoji="1" lang="ja-JP" altLang="en-US" dirty="0" smtClean="0"/>
              <a:t>外観図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762" y="1852613"/>
            <a:ext cx="2543179" cy="254317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0429" y="1913636"/>
            <a:ext cx="2543179" cy="771335"/>
          </a:xfrm>
          <a:prstGeom prst="rect">
            <a:avLst/>
          </a:prstGeom>
        </p:spPr>
      </p:pic>
      <p:sp>
        <p:nvSpPr>
          <p:cNvPr id="6" name="角丸四角形 5"/>
          <p:cNvSpPr/>
          <p:nvPr/>
        </p:nvSpPr>
        <p:spPr>
          <a:xfrm>
            <a:off x="1538095" y="1411289"/>
            <a:ext cx="1345766" cy="367670"/>
          </a:xfrm>
          <a:prstGeom prst="roundRect">
            <a:avLst/>
          </a:prstGeom>
          <a:solidFill>
            <a:schemeClr val="accent2"/>
          </a:solidFill>
        </p:spPr>
        <p:txBody>
          <a:bodyPr wrap="square" anchor="ctr">
            <a:noAutofit/>
          </a:bodyPr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</a:rPr>
              <a:t>上面</a:t>
            </a:r>
          </a:p>
        </p:txBody>
      </p:sp>
      <p:sp>
        <p:nvSpPr>
          <p:cNvPr id="7" name="角丸四角形 6"/>
          <p:cNvSpPr/>
          <p:nvPr/>
        </p:nvSpPr>
        <p:spPr>
          <a:xfrm>
            <a:off x="4639135" y="1411289"/>
            <a:ext cx="1345766" cy="367670"/>
          </a:xfrm>
          <a:prstGeom prst="roundRect">
            <a:avLst/>
          </a:prstGeom>
          <a:solidFill>
            <a:schemeClr val="accent2"/>
          </a:solidFill>
        </p:spPr>
        <p:txBody>
          <a:bodyPr wrap="square" anchor="ctr">
            <a:noAutofit/>
          </a:bodyPr>
          <a:lstStyle/>
          <a:p>
            <a:pPr algn="ctr"/>
            <a:r>
              <a:rPr kumimoji="1" lang="ja-JP" altLang="en-US" dirty="0" smtClean="0">
                <a:solidFill>
                  <a:schemeClr val="bg1"/>
                </a:solidFill>
              </a:rPr>
              <a:t>側面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3" name="楕円 12"/>
          <p:cNvSpPr>
            <a:spLocks noChangeAspect="1"/>
          </p:cNvSpPr>
          <p:nvPr/>
        </p:nvSpPr>
        <p:spPr>
          <a:xfrm>
            <a:off x="5231056" y="1865917"/>
            <a:ext cx="257175" cy="257175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/>
              <a:t>3</a:t>
            </a:r>
            <a:endParaRPr kumimoji="1" lang="ja-JP" altLang="en-US" dirty="0" smtClean="0"/>
          </a:p>
        </p:txBody>
      </p:sp>
      <p:sp>
        <p:nvSpPr>
          <p:cNvPr id="14" name="楕円 13"/>
          <p:cNvSpPr>
            <a:spLocks noChangeAspect="1"/>
          </p:cNvSpPr>
          <p:nvPr/>
        </p:nvSpPr>
        <p:spPr>
          <a:xfrm>
            <a:off x="4892918" y="1865916"/>
            <a:ext cx="257175" cy="257175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/>
              <a:t>2</a:t>
            </a:r>
            <a:endParaRPr kumimoji="1" lang="ja-JP" altLang="en-US" dirty="0" smtClean="0"/>
          </a:p>
        </p:txBody>
      </p:sp>
      <p:sp>
        <p:nvSpPr>
          <p:cNvPr id="15" name="楕円 14"/>
          <p:cNvSpPr>
            <a:spLocks noChangeAspect="1"/>
          </p:cNvSpPr>
          <p:nvPr/>
        </p:nvSpPr>
        <p:spPr>
          <a:xfrm>
            <a:off x="5517997" y="1865915"/>
            <a:ext cx="257175" cy="257175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/>
              <a:t>4</a:t>
            </a:r>
            <a:endParaRPr kumimoji="1" lang="ja-JP" altLang="en-US" dirty="0" smtClean="0"/>
          </a:p>
        </p:txBody>
      </p:sp>
      <p:sp>
        <p:nvSpPr>
          <p:cNvPr id="16" name="楕円 15"/>
          <p:cNvSpPr>
            <a:spLocks noChangeAspect="1"/>
          </p:cNvSpPr>
          <p:nvPr/>
        </p:nvSpPr>
        <p:spPr>
          <a:xfrm>
            <a:off x="5804938" y="1865914"/>
            <a:ext cx="257175" cy="257175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/>
              <a:t>5</a:t>
            </a:r>
            <a:endParaRPr kumimoji="1" lang="ja-JP" altLang="en-US" dirty="0" smtClean="0"/>
          </a:p>
        </p:txBody>
      </p:sp>
      <p:sp>
        <p:nvSpPr>
          <p:cNvPr id="17" name="正方形/長方形 16"/>
          <p:cNvSpPr/>
          <p:nvPr/>
        </p:nvSpPr>
        <p:spPr>
          <a:xfrm>
            <a:off x="4172539" y="3106654"/>
            <a:ext cx="4612685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kumimoji="1" lang="ja-JP" altLang="en-US" sz="1400" dirty="0" smtClean="0">
                <a:solidFill>
                  <a:schemeClr val="tx1"/>
                </a:solidFill>
              </a:rPr>
              <a:t>リセット ボタン。長押しにより工場初期化が可能です。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4172540" y="3475815"/>
            <a:ext cx="4612685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kumimoji="1" lang="ja-JP" altLang="en-US" sz="1400" dirty="0" smtClean="0">
                <a:solidFill>
                  <a:schemeClr val="tx1"/>
                </a:solidFill>
              </a:rPr>
              <a:t>物理ポート。</a:t>
            </a:r>
            <a:r>
              <a:rPr kumimoji="1" lang="en-US" altLang="ja-JP" sz="1400" dirty="0" err="1" smtClean="0">
                <a:solidFill>
                  <a:schemeClr val="tx1"/>
                </a:solidFill>
              </a:rPr>
              <a:t>PoE</a:t>
            </a:r>
            <a:r>
              <a:rPr kumimoji="1" lang="ja-JP" altLang="en-US" sz="1400" dirty="0" smtClean="0">
                <a:solidFill>
                  <a:schemeClr val="tx1"/>
                </a:solidFill>
              </a:rPr>
              <a:t>受電対応。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4172540" y="3839500"/>
            <a:ext cx="4612685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kumimoji="1" lang="ja-JP" altLang="en-US" sz="1400" dirty="0" smtClean="0">
                <a:solidFill>
                  <a:schemeClr val="tx1"/>
                </a:solidFill>
              </a:rPr>
              <a:t>電源ボタン。</a:t>
            </a:r>
            <a:r>
              <a:rPr kumimoji="1" lang="en-US" altLang="ja-JP" sz="1400" dirty="0" smtClean="0">
                <a:solidFill>
                  <a:schemeClr val="tx1"/>
                </a:solidFill>
              </a:rPr>
              <a:t>AC</a:t>
            </a:r>
            <a:r>
              <a:rPr kumimoji="1" lang="ja-JP" altLang="en-US" sz="1400" dirty="0" smtClean="0">
                <a:solidFill>
                  <a:schemeClr val="tx1"/>
                </a:solidFill>
              </a:rPr>
              <a:t>電源を利用している場合にのみ有効です。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4172540" y="4208661"/>
            <a:ext cx="4612685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kumimoji="1" lang="en-US" altLang="ja-JP" sz="1400" dirty="0" smtClean="0">
                <a:solidFill>
                  <a:schemeClr val="tx1"/>
                </a:solidFill>
              </a:rPr>
              <a:t>AC</a:t>
            </a:r>
            <a:r>
              <a:rPr kumimoji="1" lang="ja-JP" altLang="en-US" sz="1400" dirty="0" smtClean="0">
                <a:solidFill>
                  <a:schemeClr val="tx1"/>
                </a:solidFill>
              </a:rPr>
              <a:t>電源</a:t>
            </a:r>
          </a:p>
        </p:txBody>
      </p:sp>
      <p:sp>
        <p:nvSpPr>
          <p:cNvPr id="21" name="楕円 20"/>
          <p:cNvSpPr>
            <a:spLocks noChangeAspect="1"/>
          </p:cNvSpPr>
          <p:nvPr/>
        </p:nvSpPr>
        <p:spPr>
          <a:xfrm>
            <a:off x="3830920" y="3134908"/>
            <a:ext cx="257175" cy="257175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/>
              <a:t>2</a:t>
            </a:r>
            <a:endParaRPr kumimoji="1" lang="ja-JP" altLang="en-US" dirty="0" smtClean="0"/>
          </a:p>
        </p:txBody>
      </p:sp>
      <p:sp>
        <p:nvSpPr>
          <p:cNvPr id="22" name="楕円 21"/>
          <p:cNvSpPr>
            <a:spLocks noChangeAspect="1"/>
          </p:cNvSpPr>
          <p:nvPr/>
        </p:nvSpPr>
        <p:spPr>
          <a:xfrm>
            <a:off x="3830920" y="2771927"/>
            <a:ext cx="257175" cy="257175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/>
              <a:t>1</a:t>
            </a:r>
            <a:endParaRPr kumimoji="1" lang="ja-JP" altLang="en-US" dirty="0" smtClean="0"/>
          </a:p>
        </p:txBody>
      </p:sp>
      <p:sp>
        <p:nvSpPr>
          <p:cNvPr id="23" name="楕円 22"/>
          <p:cNvSpPr>
            <a:spLocks noChangeAspect="1"/>
          </p:cNvSpPr>
          <p:nvPr/>
        </p:nvSpPr>
        <p:spPr>
          <a:xfrm>
            <a:off x="3830920" y="3497889"/>
            <a:ext cx="257175" cy="257175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/>
              <a:t>3</a:t>
            </a:r>
            <a:endParaRPr kumimoji="1" lang="ja-JP" altLang="en-US" dirty="0" smtClean="0"/>
          </a:p>
        </p:txBody>
      </p:sp>
      <p:sp>
        <p:nvSpPr>
          <p:cNvPr id="24" name="楕円 23"/>
          <p:cNvSpPr>
            <a:spLocks noChangeAspect="1"/>
          </p:cNvSpPr>
          <p:nvPr/>
        </p:nvSpPr>
        <p:spPr>
          <a:xfrm>
            <a:off x="3830920" y="3864800"/>
            <a:ext cx="257175" cy="257175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/>
              <a:t>4</a:t>
            </a:r>
            <a:endParaRPr kumimoji="1" lang="ja-JP" altLang="en-US" dirty="0" smtClean="0"/>
          </a:p>
        </p:txBody>
      </p:sp>
      <p:sp>
        <p:nvSpPr>
          <p:cNvPr id="26" name="楕円 25"/>
          <p:cNvSpPr>
            <a:spLocks noChangeAspect="1"/>
          </p:cNvSpPr>
          <p:nvPr/>
        </p:nvSpPr>
        <p:spPr>
          <a:xfrm>
            <a:off x="1796966" y="3624064"/>
            <a:ext cx="257175" cy="257175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/>
              <a:t>1</a:t>
            </a:r>
            <a:endParaRPr kumimoji="1" lang="ja-JP" altLang="en-US" dirty="0" smtClean="0"/>
          </a:p>
        </p:txBody>
      </p:sp>
      <p:sp>
        <p:nvSpPr>
          <p:cNvPr id="27" name="正方形/長方形 26"/>
          <p:cNvSpPr/>
          <p:nvPr/>
        </p:nvSpPr>
        <p:spPr>
          <a:xfrm>
            <a:off x="4170569" y="2748927"/>
            <a:ext cx="4612685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kumimoji="1" lang="en-US" altLang="ja-JP" sz="1400" dirty="0" smtClean="0">
                <a:solidFill>
                  <a:schemeClr val="tx1"/>
                </a:solidFill>
              </a:rPr>
              <a:t>LED</a:t>
            </a:r>
            <a:r>
              <a:rPr kumimoji="1" lang="ja-JP" altLang="en-US" sz="1400" dirty="0" smtClean="0">
                <a:solidFill>
                  <a:schemeClr val="tx1"/>
                </a:solidFill>
              </a:rPr>
              <a:t>ランプ。</a:t>
            </a:r>
            <a:r>
              <a:rPr kumimoji="1" lang="en-US" altLang="ja-JP" sz="1400" dirty="0" smtClean="0">
                <a:solidFill>
                  <a:schemeClr val="tx1"/>
                </a:solidFill>
              </a:rPr>
              <a:t>AP</a:t>
            </a:r>
            <a:r>
              <a:rPr kumimoji="1" lang="ja-JP" altLang="en-US" sz="1400" dirty="0" smtClean="0">
                <a:solidFill>
                  <a:schemeClr val="tx1"/>
                </a:solidFill>
              </a:rPr>
              <a:t>のステータスにより表示が変わります。</a:t>
            </a:r>
          </a:p>
        </p:txBody>
      </p:sp>
      <p:sp>
        <p:nvSpPr>
          <p:cNvPr id="28" name="楕円 27"/>
          <p:cNvSpPr>
            <a:spLocks noChangeAspect="1"/>
          </p:cNvSpPr>
          <p:nvPr/>
        </p:nvSpPr>
        <p:spPr>
          <a:xfrm>
            <a:off x="3830920" y="4233961"/>
            <a:ext cx="257175" cy="257175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432393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グループ化 11"/>
          <p:cNvGrpSpPr/>
          <p:nvPr/>
        </p:nvGrpSpPr>
        <p:grpSpPr>
          <a:xfrm>
            <a:off x="6725004" y="1644607"/>
            <a:ext cx="1305101" cy="1260504"/>
            <a:chOff x="4957762" y="1833563"/>
            <a:chExt cx="542926" cy="1141322"/>
          </a:xfrm>
        </p:grpSpPr>
        <p:cxnSp>
          <p:nvCxnSpPr>
            <p:cNvPr id="8" name="直線コネクタ 7"/>
            <p:cNvCxnSpPr/>
            <p:nvPr/>
          </p:nvCxnSpPr>
          <p:spPr>
            <a:xfrm flipH="1">
              <a:off x="4957762" y="1833563"/>
              <a:ext cx="0" cy="51435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 flipH="1">
              <a:off x="5500687" y="2347914"/>
              <a:ext cx="0" cy="626971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>
              <a:off x="4957762" y="2347913"/>
              <a:ext cx="542926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グループ化 12"/>
          <p:cNvGrpSpPr/>
          <p:nvPr/>
        </p:nvGrpSpPr>
        <p:grpSpPr>
          <a:xfrm flipH="1">
            <a:off x="6472904" y="1644607"/>
            <a:ext cx="136394" cy="1260504"/>
            <a:chOff x="4957762" y="1833563"/>
            <a:chExt cx="542926" cy="1141322"/>
          </a:xfrm>
        </p:grpSpPr>
        <p:cxnSp>
          <p:nvCxnSpPr>
            <p:cNvPr id="14" name="直線コネクタ 13"/>
            <p:cNvCxnSpPr/>
            <p:nvPr/>
          </p:nvCxnSpPr>
          <p:spPr>
            <a:xfrm flipH="1">
              <a:off x="4957762" y="1833563"/>
              <a:ext cx="0" cy="51435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H="1">
              <a:off x="5500687" y="2347914"/>
              <a:ext cx="0" cy="626971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>
              <a:off x="4957762" y="2347913"/>
              <a:ext cx="542926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シナリオと構成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1296" y="1333974"/>
            <a:ext cx="2186994" cy="36371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8922" y="2672354"/>
            <a:ext cx="763132" cy="76312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7846" y="2668150"/>
            <a:ext cx="763132" cy="763128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4651696" y="1359302"/>
            <a:ext cx="1535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err="1" smtClean="0"/>
              <a:t>PoE</a:t>
            </a:r>
            <a:r>
              <a:rPr kumimoji="1" lang="ja-JP" altLang="en-US" sz="1600" dirty="0" smtClean="0"/>
              <a:t>スイッチ</a:t>
            </a:r>
            <a:endParaRPr kumimoji="1" lang="ja-JP" altLang="en-US" sz="16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861857" y="2707953"/>
            <a:ext cx="82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WAP</a:t>
            </a:r>
          </a:p>
          <a:p>
            <a:pPr algn="ctr"/>
            <a:r>
              <a:rPr kumimoji="1" lang="en-US" altLang="ja-JP" dirty="0" smtClean="0"/>
              <a:t>150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31799" y="1333974"/>
            <a:ext cx="3845654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kumimoji="1" lang="ja-JP" altLang="en-US" sz="1600" b="1" dirty="0" smtClean="0">
                <a:solidFill>
                  <a:schemeClr val="bg2"/>
                </a:solidFill>
              </a:rPr>
              <a:t>シナリオ</a:t>
            </a:r>
            <a:endParaRPr kumimoji="1" lang="en-US" altLang="ja-JP" sz="1600" b="1" dirty="0" smtClean="0">
              <a:solidFill>
                <a:schemeClr val="bg2"/>
              </a:solidFill>
            </a:endParaRPr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kumimoji="1" lang="ja-JP" altLang="en-US" sz="1600" dirty="0" smtClean="0"/>
              <a:t>フロアーに</a:t>
            </a:r>
            <a:r>
              <a:rPr kumimoji="1" lang="en-US" altLang="ja-JP" sz="1600" dirty="0" smtClean="0"/>
              <a:t>AP</a:t>
            </a:r>
            <a:r>
              <a:rPr kumimoji="1" lang="ja-JP" altLang="en-US" sz="1600" dirty="0" smtClean="0"/>
              <a:t>を</a:t>
            </a:r>
            <a:r>
              <a:rPr kumimoji="1" lang="en-US" altLang="ja-JP" sz="1600" dirty="0" smtClean="0"/>
              <a:t>2</a:t>
            </a:r>
            <a:r>
              <a:rPr kumimoji="1" lang="ja-JP" altLang="en-US" sz="1600" dirty="0" smtClean="0"/>
              <a:t>台設置</a:t>
            </a:r>
            <a:endParaRPr kumimoji="1" lang="en-US" altLang="ja-JP" sz="1600" dirty="0" smtClean="0"/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kumimoji="1" lang="en-US" altLang="ja-JP" sz="1600" dirty="0" smtClean="0"/>
              <a:t>1</a:t>
            </a:r>
            <a:r>
              <a:rPr kumimoji="1" lang="ja-JP" altLang="en-US" sz="1600" dirty="0"/>
              <a:t>台</a:t>
            </a:r>
            <a:r>
              <a:rPr kumimoji="1" lang="ja-JP" altLang="en-US" sz="1600" dirty="0" smtClean="0"/>
              <a:t>をウィザードで設定</a:t>
            </a:r>
            <a:endParaRPr kumimoji="1" lang="en-US" altLang="ja-JP" sz="1600" dirty="0"/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kumimoji="1" lang="en-US" altLang="ja-JP" sz="1600" dirty="0" smtClean="0"/>
              <a:t>SSID</a:t>
            </a:r>
            <a:r>
              <a:rPr kumimoji="1" lang="ja-JP" altLang="en-US" sz="1600" dirty="0" smtClean="0"/>
              <a:t>“</a:t>
            </a:r>
            <a:r>
              <a:rPr kumimoji="1" lang="en-US" altLang="ja-JP" sz="1600" dirty="0" smtClean="0"/>
              <a:t>wap150-office</a:t>
            </a:r>
            <a:r>
              <a:rPr kumimoji="1" lang="ja-JP" altLang="en-US" sz="1600" dirty="0" smtClean="0"/>
              <a:t>”を作成</a:t>
            </a:r>
            <a:endParaRPr kumimoji="1" lang="en-US" altLang="ja-JP" sz="1600" dirty="0" smtClean="0"/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kumimoji="1" lang="ja-JP" altLang="en-US" sz="1600" dirty="0" smtClean="0"/>
              <a:t>セキュリティは事前共通鍵 </a:t>
            </a:r>
            <a:r>
              <a:rPr kumimoji="1" lang="en-US" altLang="ja-JP" sz="1600" dirty="0" smtClean="0"/>
              <a:t>(PSK)</a:t>
            </a:r>
            <a:r>
              <a:rPr kumimoji="1" lang="ja-JP" altLang="en-US" sz="1600" dirty="0" smtClean="0"/>
              <a:t> を使用</a:t>
            </a:r>
            <a:endParaRPr kumimoji="1" lang="en-US" altLang="ja-JP" sz="1600" dirty="0" smtClean="0"/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kumimoji="1" lang="en-US" altLang="ja-JP" sz="1600" dirty="0" smtClean="0"/>
              <a:t>2</a:t>
            </a:r>
            <a:r>
              <a:rPr kumimoji="1" lang="ja-JP" altLang="en-US" sz="1600" dirty="0"/>
              <a:t>台目をクラスタ機能を利用して</a:t>
            </a:r>
            <a:r>
              <a:rPr kumimoji="1" lang="ja-JP" altLang="en-US" sz="1600" dirty="0" smtClean="0"/>
              <a:t>設定</a:t>
            </a:r>
            <a:endParaRPr kumimoji="1" lang="en-US" altLang="ja-JP" sz="1600" dirty="0" smtClean="0"/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kumimoji="1" lang="ja-JP" altLang="en-US" sz="1600" dirty="0" smtClean="0"/>
              <a:t>管理</a:t>
            </a:r>
            <a:r>
              <a:rPr kumimoji="1" lang="en-US" altLang="ja-JP" sz="1600" dirty="0" smtClean="0"/>
              <a:t>IP</a:t>
            </a:r>
            <a:r>
              <a:rPr kumimoji="1" lang="ja-JP" altLang="en-US" sz="1600" dirty="0" smtClean="0"/>
              <a:t>アドレスを設定し、一括管理</a:t>
            </a:r>
            <a:endParaRPr kumimoji="1" lang="en-US" altLang="ja-JP" sz="16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311159" y="2597334"/>
            <a:ext cx="1492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 smtClean="0"/>
              <a:t>管理</a:t>
            </a:r>
            <a:r>
              <a:rPr kumimoji="1" lang="en-US" altLang="ja-JP" sz="1400" dirty="0" smtClean="0"/>
              <a:t>IP</a:t>
            </a:r>
            <a:r>
              <a:rPr kumimoji="1" lang="ja-JP" altLang="en-US" sz="1400" dirty="0" smtClean="0"/>
              <a:t>アドレス</a:t>
            </a:r>
            <a:endParaRPr kumimoji="1" lang="en-US" altLang="ja-JP" sz="1400" dirty="0" smtClean="0"/>
          </a:p>
        </p:txBody>
      </p:sp>
      <p:sp>
        <p:nvSpPr>
          <p:cNvPr id="25" name="角丸四角形 24"/>
          <p:cNvSpPr/>
          <p:nvPr/>
        </p:nvSpPr>
        <p:spPr>
          <a:xfrm>
            <a:off x="4299193" y="2530175"/>
            <a:ext cx="4486032" cy="1230931"/>
          </a:xfrm>
          <a:prstGeom prst="roundRect">
            <a:avLst>
              <a:gd name="adj" fmla="val 10363"/>
            </a:avLst>
          </a:prstGeom>
          <a:noFill/>
          <a:ln w="127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268226" y="2215297"/>
            <a:ext cx="1717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 smtClean="0"/>
              <a:t>クラスタ名 </a:t>
            </a:r>
            <a:r>
              <a:rPr kumimoji="1" lang="en-US" altLang="ja-JP" sz="1400" dirty="0" smtClean="0"/>
              <a:t>:</a:t>
            </a:r>
            <a:r>
              <a:rPr kumimoji="1" lang="ja-JP" altLang="en-US" sz="1400" dirty="0" smtClean="0"/>
              <a:t> </a:t>
            </a:r>
            <a:r>
              <a:rPr kumimoji="1" lang="en-US" altLang="ja-JP" sz="1400" dirty="0" smtClean="0"/>
              <a:t>cluster</a:t>
            </a:r>
            <a:endParaRPr kumimoji="1" lang="ja-JP" altLang="en-US" sz="14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634705" y="1963403"/>
            <a:ext cx="984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 smtClean="0"/>
              <a:t>クラスタ</a:t>
            </a:r>
            <a:endParaRPr kumimoji="1" lang="ja-JP" altLang="en-US" sz="1600" dirty="0"/>
          </a:p>
        </p:txBody>
      </p:sp>
      <p:sp>
        <p:nvSpPr>
          <p:cNvPr id="28" name="正方形/長方形 27"/>
          <p:cNvSpPr/>
          <p:nvPr/>
        </p:nvSpPr>
        <p:spPr>
          <a:xfrm>
            <a:off x="6302715" y="731350"/>
            <a:ext cx="2485920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kumimoji="1" lang="ja-JP" altLang="en-US" sz="1400" dirty="0" smtClean="0"/>
              <a:t>管理</a:t>
            </a:r>
            <a:r>
              <a:rPr kumimoji="1" lang="en-US" altLang="ja-JP" sz="1400" dirty="0" smtClean="0"/>
              <a:t> LAN: 192.168.100.0/24</a:t>
            </a:r>
          </a:p>
          <a:p>
            <a:r>
              <a:rPr kumimoji="1" lang="ja-JP" altLang="en-US" sz="1400" dirty="0"/>
              <a:t>業務</a:t>
            </a:r>
            <a:r>
              <a:rPr kumimoji="1" lang="en-US" altLang="ja-JP" sz="1400" dirty="0" smtClean="0"/>
              <a:t> LAN: 172.16.1.0/24</a:t>
            </a:r>
            <a:endParaRPr kumimoji="1" lang="ja-JP" altLang="en-US" sz="1400" dirty="0" smtClean="0"/>
          </a:p>
        </p:txBody>
      </p:sp>
      <p:sp>
        <p:nvSpPr>
          <p:cNvPr id="30" name="正方形/長方形 29"/>
          <p:cNvSpPr/>
          <p:nvPr/>
        </p:nvSpPr>
        <p:spPr>
          <a:xfrm>
            <a:off x="6827050" y="1723766"/>
            <a:ext cx="1819641" cy="461665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kumimoji="1" lang="ja-JP" altLang="en-US" sz="1200" dirty="0" smtClean="0"/>
              <a:t>管理</a:t>
            </a:r>
            <a:r>
              <a:rPr kumimoji="1" lang="en-US" altLang="ja-JP" sz="1200" dirty="0" smtClean="0"/>
              <a:t>IP 192.168.100.254</a:t>
            </a:r>
          </a:p>
          <a:p>
            <a:r>
              <a:rPr kumimoji="1" lang="ja-JP" altLang="en-US" sz="1200" dirty="0" smtClean="0"/>
              <a:t>業務</a:t>
            </a:r>
            <a:r>
              <a:rPr kumimoji="1" lang="en-US" altLang="ja-JP" sz="1200" dirty="0" smtClean="0"/>
              <a:t>IP 172.16.1.254</a:t>
            </a:r>
            <a:endParaRPr kumimoji="1" lang="ja-JP" altLang="en-US" sz="1200" dirty="0" smtClean="0"/>
          </a:p>
        </p:txBody>
      </p:sp>
      <p:sp>
        <p:nvSpPr>
          <p:cNvPr id="31" name="角丸四角形 30"/>
          <p:cNvSpPr/>
          <p:nvPr/>
        </p:nvSpPr>
        <p:spPr>
          <a:xfrm>
            <a:off x="4299193" y="3828266"/>
            <a:ext cx="4486032" cy="688172"/>
          </a:xfrm>
          <a:prstGeom prst="roundRect">
            <a:avLst/>
          </a:prstGeom>
          <a:noFill/>
          <a:ln w="127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grpSp>
        <p:nvGrpSpPr>
          <p:cNvPr id="32" name="Group 213"/>
          <p:cNvGrpSpPr>
            <a:grpSpLocks noChangeAspect="1"/>
          </p:cNvGrpSpPr>
          <p:nvPr/>
        </p:nvGrpSpPr>
        <p:grpSpPr>
          <a:xfrm rot="8040000">
            <a:off x="4324790" y="4036531"/>
            <a:ext cx="432673" cy="340116"/>
            <a:chOff x="4208711" y="1318553"/>
            <a:chExt cx="525691" cy="413344"/>
          </a:xfrm>
          <a:solidFill>
            <a:schemeClr val="tx1"/>
          </a:solidFill>
          <a:effectLst/>
        </p:grpSpPr>
        <p:sp>
          <p:nvSpPr>
            <p:cNvPr id="33" name="Freeform 214"/>
            <p:cNvSpPr>
              <a:spLocks/>
            </p:cNvSpPr>
            <p:nvPr/>
          </p:nvSpPr>
          <p:spPr bwMode="auto">
            <a:xfrm>
              <a:off x="4208711" y="1318553"/>
              <a:ext cx="525691" cy="179574"/>
            </a:xfrm>
            <a:custGeom>
              <a:avLst/>
              <a:gdLst>
                <a:gd name="T0" fmla="*/ 0 w 2590"/>
                <a:gd name="T1" fmla="*/ 542 h 773"/>
                <a:gd name="T2" fmla="*/ 231 w 2590"/>
                <a:gd name="T3" fmla="*/ 773 h 773"/>
                <a:gd name="T4" fmla="*/ 1295 w 2590"/>
                <a:gd name="T5" fmla="*/ 327 h 773"/>
                <a:gd name="T6" fmla="*/ 2359 w 2590"/>
                <a:gd name="T7" fmla="*/ 773 h 773"/>
                <a:gd name="T8" fmla="*/ 2590 w 2590"/>
                <a:gd name="T9" fmla="*/ 542 h 773"/>
                <a:gd name="T10" fmla="*/ 1295 w 2590"/>
                <a:gd name="T11" fmla="*/ 0 h 773"/>
                <a:gd name="T12" fmla="*/ 0 w 2590"/>
                <a:gd name="T13" fmla="*/ 542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90" h="773">
                  <a:moveTo>
                    <a:pt x="0" y="542"/>
                  </a:moveTo>
                  <a:cubicBezTo>
                    <a:pt x="231" y="773"/>
                    <a:pt x="231" y="773"/>
                    <a:pt x="231" y="773"/>
                  </a:cubicBezTo>
                  <a:cubicBezTo>
                    <a:pt x="502" y="497"/>
                    <a:pt x="879" y="327"/>
                    <a:pt x="1295" y="327"/>
                  </a:cubicBezTo>
                  <a:cubicBezTo>
                    <a:pt x="1711" y="327"/>
                    <a:pt x="2088" y="497"/>
                    <a:pt x="2359" y="773"/>
                  </a:cubicBezTo>
                  <a:cubicBezTo>
                    <a:pt x="2590" y="542"/>
                    <a:pt x="2590" y="542"/>
                    <a:pt x="2590" y="542"/>
                  </a:cubicBezTo>
                  <a:cubicBezTo>
                    <a:pt x="2260" y="207"/>
                    <a:pt x="1801" y="0"/>
                    <a:pt x="1295" y="0"/>
                  </a:cubicBezTo>
                  <a:cubicBezTo>
                    <a:pt x="789" y="0"/>
                    <a:pt x="330" y="207"/>
                    <a:pt x="0" y="54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514354">
                <a:defRPr/>
              </a:pPr>
              <a:endParaRPr lang="en-US" sz="825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4" name="Freeform 215"/>
            <p:cNvSpPr>
              <a:spLocks/>
            </p:cNvSpPr>
            <p:nvPr/>
          </p:nvSpPr>
          <p:spPr bwMode="auto">
            <a:xfrm>
              <a:off x="4302500" y="1463918"/>
              <a:ext cx="338115" cy="135025"/>
            </a:xfrm>
            <a:custGeom>
              <a:avLst/>
              <a:gdLst>
                <a:gd name="T0" fmla="*/ 0 w 1666"/>
                <a:gd name="T1" fmla="*/ 350 h 581"/>
                <a:gd name="T2" fmla="*/ 231 w 1666"/>
                <a:gd name="T3" fmla="*/ 581 h 581"/>
                <a:gd name="T4" fmla="*/ 231 w 1666"/>
                <a:gd name="T5" fmla="*/ 581 h 581"/>
                <a:gd name="T6" fmla="*/ 790 w 1666"/>
                <a:gd name="T7" fmla="*/ 328 h 581"/>
                <a:gd name="T8" fmla="*/ 833 w 1666"/>
                <a:gd name="T9" fmla="*/ 327 h 581"/>
                <a:gd name="T10" fmla="*/ 876 w 1666"/>
                <a:gd name="T11" fmla="*/ 328 h 581"/>
                <a:gd name="T12" fmla="*/ 1436 w 1666"/>
                <a:gd name="T13" fmla="*/ 581 h 581"/>
                <a:gd name="T14" fmla="*/ 1436 w 1666"/>
                <a:gd name="T15" fmla="*/ 581 h 581"/>
                <a:gd name="T16" fmla="*/ 1666 w 1666"/>
                <a:gd name="T17" fmla="*/ 350 h 581"/>
                <a:gd name="T18" fmla="*/ 833 w 1666"/>
                <a:gd name="T19" fmla="*/ 0 h 581"/>
                <a:gd name="T20" fmla="*/ 0 w 1666"/>
                <a:gd name="T21" fmla="*/ 35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6" h="581">
                  <a:moveTo>
                    <a:pt x="0" y="350"/>
                  </a:moveTo>
                  <a:cubicBezTo>
                    <a:pt x="231" y="581"/>
                    <a:pt x="231" y="581"/>
                    <a:pt x="231" y="581"/>
                  </a:cubicBezTo>
                  <a:cubicBezTo>
                    <a:pt x="231" y="581"/>
                    <a:pt x="231" y="581"/>
                    <a:pt x="231" y="581"/>
                  </a:cubicBezTo>
                  <a:cubicBezTo>
                    <a:pt x="374" y="434"/>
                    <a:pt x="571" y="339"/>
                    <a:pt x="790" y="328"/>
                  </a:cubicBezTo>
                  <a:cubicBezTo>
                    <a:pt x="804" y="327"/>
                    <a:pt x="819" y="327"/>
                    <a:pt x="833" y="327"/>
                  </a:cubicBezTo>
                  <a:cubicBezTo>
                    <a:pt x="848" y="327"/>
                    <a:pt x="862" y="327"/>
                    <a:pt x="876" y="328"/>
                  </a:cubicBezTo>
                  <a:cubicBezTo>
                    <a:pt x="1095" y="339"/>
                    <a:pt x="1292" y="434"/>
                    <a:pt x="1436" y="581"/>
                  </a:cubicBezTo>
                  <a:cubicBezTo>
                    <a:pt x="1436" y="581"/>
                    <a:pt x="1436" y="581"/>
                    <a:pt x="1436" y="581"/>
                  </a:cubicBezTo>
                  <a:cubicBezTo>
                    <a:pt x="1666" y="350"/>
                    <a:pt x="1666" y="350"/>
                    <a:pt x="1666" y="350"/>
                  </a:cubicBezTo>
                  <a:cubicBezTo>
                    <a:pt x="1454" y="135"/>
                    <a:pt x="1159" y="0"/>
                    <a:pt x="833" y="0"/>
                  </a:cubicBezTo>
                  <a:cubicBezTo>
                    <a:pt x="507" y="0"/>
                    <a:pt x="212" y="135"/>
                    <a:pt x="0" y="35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514354">
                <a:defRPr/>
              </a:pPr>
              <a:endParaRPr lang="en-US" sz="825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5" name="Freeform 216"/>
            <p:cNvSpPr>
              <a:spLocks/>
            </p:cNvSpPr>
            <p:nvPr/>
          </p:nvSpPr>
          <p:spPr bwMode="auto">
            <a:xfrm>
              <a:off x="4396072" y="1608772"/>
              <a:ext cx="150971" cy="123125"/>
            </a:xfrm>
            <a:custGeom>
              <a:avLst/>
              <a:gdLst>
                <a:gd name="T0" fmla="*/ 0 w 744"/>
                <a:gd name="T1" fmla="*/ 158 h 530"/>
                <a:gd name="T2" fmla="*/ 231 w 744"/>
                <a:gd name="T3" fmla="*/ 389 h 530"/>
                <a:gd name="T4" fmla="*/ 372 w 744"/>
                <a:gd name="T5" fmla="*/ 530 h 530"/>
                <a:gd name="T6" fmla="*/ 513 w 744"/>
                <a:gd name="T7" fmla="*/ 389 h 530"/>
                <a:gd name="T8" fmla="*/ 744 w 744"/>
                <a:gd name="T9" fmla="*/ 158 h 530"/>
                <a:gd name="T10" fmla="*/ 372 w 744"/>
                <a:gd name="T11" fmla="*/ 0 h 530"/>
                <a:gd name="T12" fmla="*/ 0 w 744"/>
                <a:gd name="T13" fmla="*/ 158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4" h="530">
                  <a:moveTo>
                    <a:pt x="0" y="158"/>
                  </a:moveTo>
                  <a:cubicBezTo>
                    <a:pt x="231" y="389"/>
                    <a:pt x="231" y="389"/>
                    <a:pt x="231" y="389"/>
                  </a:cubicBezTo>
                  <a:cubicBezTo>
                    <a:pt x="372" y="530"/>
                    <a:pt x="372" y="530"/>
                    <a:pt x="372" y="530"/>
                  </a:cubicBezTo>
                  <a:cubicBezTo>
                    <a:pt x="513" y="389"/>
                    <a:pt x="513" y="389"/>
                    <a:pt x="513" y="389"/>
                  </a:cubicBezTo>
                  <a:cubicBezTo>
                    <a:pt x="744" y="158"/>
                    <a:pt x="744" y="158"/>
                    <a:pt x="744" y="158"/>
                  </a:cubicBezTo>
                  <a:cubicBezTo>
                    <a:pt x="650" y="60"/>
                    <a:pt x="518" y="0"/>
                    <a:pt x="372" y="0"/>
                  </a:cubicBezTo>
                  <a:cubicBezTo>
                    <a:pt x="226" y="0"/>
                    <a:pt x="94" y="60"/>
                    <a:pt x="0" y="15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514354">
                <a:defRPr/>
              </a:pPr>
              <a:endParaRPr lang="en-US" sz="825" kern="0" dirty="0">
                <a:solidFill>
                  <a:srgbClr val="000000"/>
                </a:solidFill>
                <a:latin typeface="+mj-lt"/>
              </a:endParaRPr>
            </a:p>
          </p:txBody>
        </p:sp>
      </p:grpSp>
      <p:sp>
        <p:nvSpPr>
          <p:cNvPr id="2" name="正方形/長方形 1"/>
          <p:cNvSpPr/>
          <p:nvPr/>
        </p:nvSpPr>
        <p:spPr>
          <a:xfrm>
            <a:off x="5560253" y="4021923"/>
            <a:ext cx="1616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dirty="0" smtClean="0"/>
              <a:t>wap150-office</a:t>
            </a:r>
            <a:endParaRPr lang="ja-JP" altLang="en-US" dirty="0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/>
          </p:nvPr>
        </p:nvGraphicFramePr>
        <p:xfrm>
          <a:off x="431799" y="3751925"/>
          <a:ext cx="3658325" cy="76464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030362">
                  <a:extLst>
                    <a:ext uri="{9D8B030D-6E8A-4147-A177-3AD203B41FA5}">
                      <a16:colId xmlns:a16="http://schemas.microsoft.com/office/drawing/2014/main" val="3085412628"/>
                    </a:ext>
                  </a:extLst>
                </a:gridCol>
                <a:gridCol w="2627963">
                  <a:extLst>
                    <a:ext uri="{9D8B030D-6E8A-4147-A177-3AD203B41FA5}">
                      <a16:colId xmlns:a16="http://schemas.microsoft.com/office/drawing/2014/main" val="4290757949"/>
                    </a:ext>
                  </a:extLst>
                </a:gridCol>
              </a:tblGrid>
              <a:tr h="227488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/>
                        <a:t>クラスタ</a:t>
                      </a:r>
                      <a:endParaRPr kumimoji="1" lang="ja-JP" altLang="en-US" sz="1200" dirty="0"/>
                    </a:p>
                  </a:txBody>
                  <a:tcPr marL="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/>
                        <a:t>設定などが同期できる機能</a:t>
                      </a:r>
                      <a:endParaRPr kumimoji="1" lang="en-US" altLang="ja-JP" sz="1200" dirty="0" smtClean="0"/>
                    </a:p>
                  </a:txBody>
                  <a:tcPr marL="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4226310844"/>
                  </a:ext>
                </a:extLst>
              </a:tr>
              <a:tr h="227488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/>
                        <a:t>クラスタ名</a:t>
                      </a:r>
                      <a:endParaRPr kumimoji="1" lang="ja-JP" altLang="en-US" sz="1200" dirty="0"/>
                    </a:p>
                  </a:txBody>
                  <a:tcPr marL="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/>
                        <a:t>同期する範囲、識別子</a:t>
                      </a:r>
                      <a:endParaRPr kumimoji="1" lang="en-US" altLang="ja-JP" sz="1200" dirty="0" smtClean="0"/>
                    </a:p>
                  </a:txBody>
                  <a:tcPr marL="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584591290"/>
                  </a:ext>
                </a:extLst>
              </a:tr>
              <a:tr h="246408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/>
                        <a:t>管理</a:t>
                      </a:r>
                      <a:r>
                        <a:rPr kumimoji="1" lang="en-US" altLang="ja-JP" sz="1200" dirty="0" smtClean="0"/>
                        <a:t>IP</a:t>
                      </a:r>
                      <a:r>
                        <a:rPr kumimoji="1" lang="ja-JP" altLang="en-US" sz="1200" dirty="0" smtClean="0"/>
                        <a:t>アドレス</a:t>
                      </a:r>
                      <a:endParaRPr kumimoji="1" lang="ja-JP" altLang="en-US" sz="1200" dirty="0"/>
                    </a:p>
                  </a:txBody>
                  <a:tcPr marL="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/>
                        <a:t>クラスタ全体で共有する仮想</a:t>
                      </a:r>
                      <a:r>
                        <a:rPr kumimoji="1" lang="en-US" altLang="ja-JP" sz="1200" dirty="0" smtClean="0"/>
                        <a:t>IP</a:t>
                      </a:r>
                      <a:r>
                        <a:rPr kumimoji="1" lang="ja-JP" altLang="en-US" sz="1200" dirty="0" smtClean="0"/>
                        <a:t>アドレス</a:t>
                      </a:r>
                      <a:endParaRPr kumimoji="1" lang="en-US" altLang="ja-JP" sz="1200" dirty="0" smtClean="0"/>
                    </a:p>
                  </a:txBody>
                  <a:tcPr marL="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3884834402"/>
                  </a:ext>
                </a:extLst>
              </a:tr>
            </a:tbl>
          </a:graphicData>
        </a:graphic>
      </p:graphicFrame>
      <p:sp>
        <p:nvSpPr>
          <p:cNvPr id="36" name="テキスト ボックス 35"/>
          <p:cNvSpPr txBox="1"/>
          <p:nvPr/>
        </p:nvSpPr>
        <p:spPr>
          <a:xfrm>
            <a:off x="5783876" y="3382480"/>
            <a:ext cx="1457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/>
              <a:t>192.168.100.11</a:t>
            </a:r>
            <a:endParaRPr kumimoji="1" lang="ja-JP" altLang="en-US" sz="14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7270605" y="3382480"/>
            <a:ext cx="1577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/>
              <a:t>192.168.100.12</a:t>
            </a:r>
            <a:endParaRPr kumimoji="1" lang="ja-JP" altLang="en-US" sz="1400" dirty="0"/>
          </a:p>
        </p:txBody>
      </p:sp>
      <p:sp>
        <p:nvSpPr>
          <p:cNvPr id="11" name="正方形/長方形 10"/>
          <p:cNvSpPr/>
          <p:nvPr/>
        </p:nvSpPr>
        <p:spPr>
          <a:xfrm>
            <a:off x="4393159" y="3382480"/>
            <a:ext cx="14269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ja-JP" sz="1400" dirty="0"/>
              <a:t>192.168.100.10</a:t>
            </a:r>
            <a:endParaRPr kumimoji="1" lang="ja-JP" altLang="en-US" sz="1400" dirty="0"/>
          </a:p>
        </p:txBody>
      </p:sp>
      <p:sp>
        <p:nvSpPr>
          <p:cNvPr id="21" name="正方形/長方形 20"/>
          <p:cNvSpPr/>
          <p:nvPr/>
        </p:nvSpPr>
        <p:spPr>
          <a:xfrm>
            <a:off x="4297224" y="3815181"/>
            <a:ext cx="6623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600" dirty="0"/>
              <a:t>SSID</a:t>
            </a:r>
            <a:endParaRPr lang="ja-JP" altLang="en-US" sz="1600" dirty="0"/>
          </a:p>
        </p:txBody>
      </p:sp>
      <p:sp>
        <p:nvSpPr>
          <p:cNvPr id="65" name="フリーフォーム 64"/>
          <p:cNvSpPr>
            <a:spLocks noChangeAspect="1"/>
          </p:cNvSpPr>
          <p:nvPr/>
        </p:nvSpPr>
        <p:spPr>
          <a:xfrm>
            <a:off x="4829237" y="2895942"/>
            <a:ext cx="498324" cy="499396"/>
          </a:xfrm>
          <a:custGeom>
            <a:avLst/>
            <a:gdLst>
              <a:gd name="connsiteX0" fmla="*/ 333000 w 720000"/>
              <a:gd name="connsiteY0" fmla="*/ 540753 h 721549"/>
              <a:gd name="connsiteX1" fmla="*/ 333000 w 720000"/>
              <a:gd name="connsiteY1" fmla="*/ 594753 h 721549"/>
              <a:gd name="connsiteX2" fmla="*/ 387000 w 720000"/>
              <a:gd name="connsiteY2" fmla="*/ 594753 h 721549"/>
              <a:gd name="connsiteX3" fmla="*/ 387000 w 720000"/>
              <a:gd name="connsiteY3" fmla="*/ 540753 h 721549"/>
              <a:gd name="connsiteX4" fmla="*/ 115250 w 720000"/>
              <a:gd name="connsiteY4" fmla="*/ 0 h 721549"/>
              <a:gd name="connsiteX5" fmla="*/ 604750 w 720000"/>
              <a:gd name="connsiteY5" fmla="*/ 0 h 721549"/>
              <a:gd name="connsiteX6" fmla="*/ 720000 w 720000"/>
              <a:gd name="connsiteY6" fmla="*/ 115250 h 721549"/>
              <a:gd name="connsiteX7" fmla="*/ 720000 w 720000"/>
              <a:gd name="connsiteY7" fmla="*/ 606299 h 721549"/>
              <a:gd name="connsiteX8" fmla="*/ 604750 w 720000"/>
              <a:gd name="connsiteY8" fmla="*/ 721549 h 721549"/>
              <a:gd name="connsiteX9" fmla="*/ 115250 w 720000"/>
              <a:gd name="connsiteY9" fmla="*/ 721549 h 721549"/>
              <a:gd name="connsiteX10" fmla="*/ 0 w 720000"/>
              <a:gd name="connsiteY10" fmla="*/ 606299 h 721549"/>
              <a:gd name="connsiteX11" fmla="*/ 0 w 720000"/>
              <a:gd name="connsiteY11" fmla="*/ 115250 h 721549"/>
              <a:gd name="connsiteX12" fmla="*/ 115250 w 720000"/>
              <a:gd name="connsiteY12" fmla="*/ 0 h 7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0000" h="721549">
                <a:moveTo>
                  <a:pt x="333000" y="540753"/>
                </a:moveTo>
                <a:lnTo>
                  <a:pt x="333000" y="594753"/>
                </a:lnTo>
                <a:lnTo>
                  <a:pt x="387000" y="594753"/>
                </a:lnTo>
                <a:lnTo>
                  <a:pt x="387000" y="540753"/>
                </a:lnTo>
                <a:close/>
                <a:moveTo>
                  <a:pt x="115250" y="0"/>
                </a:moveTo>
                <a:lnTo>
                  <a:pt x="604750" y="0"/>
                </a:lnTo>
                <a:cubicBezTo>
                  <a:pt x="668401" y="0"/>
                  <a:pt x="720000" y="51599"/>
                  <a:pt x="720000" y="115250"/>
                </a:cubicBezTo>
                <a:lnTo>
                  <a:pt x="720000" y="606299"/>
                </a:lnTo>
                <a:cubicBezTo>
                  <a:pt x="720000" y="669950"/>
                  <a:pt x="668401" y="721549"/>
                  <a:pt x="604750" y="721549"/>
                </a:cubicBezTo>
                <a:lnTo>
                  <a:pt x="115250" y="721549"/>
                </a:lnTo>
                <a:cubicBezTo>
                  <a:pt x="51599" y="721549"/>
                  <a:pt x="0" y="669950"/>
                  <a:pt x="0" y="606299"/>
                </a:cubicBezTo>
                <a:lnTo>
                  <a:pt x="0" y="115250"/>
                </a:lnTo>
                <a:cubicBezTo>
                  <a:pt x="0" y="51599"/>
                  <a:pt x="51599" y="0"/>
                  <a:pt x="115250" y="0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923847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直線コネクタ 56"/>
          <p:cNvCxnSpPr>
            <a:stCxn id="5" idx="2"/>
            <a:endCxn id="8" idx="0"/>
          </p:cNvCxnSpPr>
          <p:nvPr/>
        </p:nvCxnSpPr>
        <p:spPr>
          <a:xfrm flipH="1">
            <a:off x="3386821" y="2330075"/>
            <a:ext cx="1" cy="1214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>
            <a:stCxn id="21" idx="2"/>
            <a:endCxn id="23" idx="0"/>
          </p:cNvCxnSpPr>
          <p:nvPr/>
        </p:nvCxnSpPr>
        <p:spPr>
          <a:xfrm>
            <a:off x="5836169" y="2323288"/>
            <a:ext cx="1" cy="1835596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>
            <a:stCxn id="4" idx="2"/>
            <a:endCxn id="5" idx="0"/>
          </p:cNvCxnSpPr>
          <p:nvPr/>
        </p:nvCxnSpPr>
        <p:spPr>
          <a:xfrm flipH="1">
            <a:off x="3386822" y="1705342"/>
            <a:ext cx="1" cy="23209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設定手順</a:t>
            </a:r>
            <a:endParaRPr kumimoji="1" lang="ja-JP" altLang="en-US" dirty="0"/>
          </a:p>
        </p:txBody>
      </p:sp>
      <p:sp>
        <p:nvSpPr>
          <p:cNvPr id="4" name="角丸四角形 3"/>
          <p:cNvSpPr/>
          <p:nvPr/>
        </p:nvSpPr>
        <p:spPr>
          <a:xfrm>
            <a:off x="2824115" y="1347788"/>
            <a:ext cx="1125415" cy="35755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手順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2311427" y="1937432"/>
            <a:ext cx="2150790" cy="39264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1</a:t>
            </a:r>
            <a:r>
              <a:rPr kumimoji="1" lang="ja-JP" altLang="en-US" dirty="0" smtClean="0">
                <a:solidFill>
                  <a:schemeClr val="tx1"/>
                </a:solidFill>
              </a:rPr>
              <a:t>台目を電源を</a:t>
            </a:r>
            <a:r>
              <a:rPr kumimoji="1" lang="ja-JP" altLang="en-US" dirty="0">
                <a:solidFill>
                  <a:schemeClr val="tx1"/>
                </a:solidFill>
              </a:rPr>
              <a:t>入力</a:t>
            </a:r>
            <a:endParaRPr kumimoji="1" lang="en-US" altLang="ja-JP" dirty="0" smtClean="0">
              <a:solidFill>
                <a:schemeClr val="tx1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311427" y="2472899"/>
            <a:ext cx="2150790" cy="39264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AP</a:t>
            </a:r>
            <a:r>
              <a:rPr kumimoji="1" lang="ja-JP" altLang="en-US" dirty="0" smtClean="0">
                <a:solidFill>
                  <a:schemeClr val="tx1"/>
                </a:solidFill>
              </a:rPr>
              <a:t>の環境を設定</a:t>
            </a:r>
            <a:endParaRPr kumimoji="1" lang="en-US" altLang="ja-JP" dirty="0" smtClean="0">
              <a:solidFill>
                <a:schemeClr val="tx1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311427" y="3014715"/>
            <a:ext cx="2150790" cy="39264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SSID</a:t>
            </a:r>
            <a:r>
              <a:rPr kumimoji="1" lang="ja-JP" altLang="en-US" dirty="0" smtClean="0">
                <a:solidFill>
                  <a:schemeClr val="tx1"/>
                </a:solidFill>
              </a:rPr>
              <a:t>を設定</a:t>
            </a:r>
            <a:endParaRPr kumimoji="1" lang="en-US" altLang="ja-JP" dirty="0" smtClean="0">
              <a:solidFill>
                <a:schemeClr val="tx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311426" y="3544221"/>
            <a:ext cx="2150790" cy="39264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設定反映</a:t>
            </a:r>
            <a:endParaRPr kumimoji="1" lang="en-US" altLang="ja-JP" dirty="0" smtClean="0">
              <a:solidFill>
                <a:schemeClr val="tx1"/>
              </a:solidFill>
            </a:endParaRPr>
          </a:p>
        </p:txBody>
      </p:sp>
      <p:cxnSp>
        <p:nvCxnSpPr>
          <p:cNvPr id="10" name="カギ線コネクタ 9"/>
          <p:cNvCxnSpPr>
            <a:stCxn id="8" idx="2"/>
            <a:endCxn id="21" idx="0"/>
          </p:cNvCxnSpPr>
          <p:nvPr/>
        </p:nvCxnSpPr>
        <p:spPr>
          <a:xfrm rot="5400000" flipH="1" flipV="1">
            <a:off x="3608385" y="1709081"/>
            <a:ext cx="2006219" cy="2449348"/>
          </a:xfrm>
          <a:prstGeom prst="bentConnector5">
            <a:avLst>
              <a:gd name="adj1" fmla="val -11395"/>
              <a:gd name="adj2" fmla="val 50000"/>
              <a:gd name="adj3" fmla="val 111395"/>
            </a:avLst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/>
          <p:cNvSpPr/>
          <p:nvPr/>
        </p:nvSpPr>
        <p:spPr>
          <a:xfrm>
            <a:off x="4760774" y="1930645"/>
            <a:ext cx="2150790" cy="39264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</a:t>
            </a:r>
            <a:r>
              <a:rPr kumimoji="1" lang="ja-JP" altLang="en-US" dirty="0">
                <a:solidFill>
                  <a:schemeClr val="tx1"/>
                </a:solidFill>
              </a:rPr>
              <a:t>台目接続</a:t>
            </a:r>
            <a:endParaRPr kumimoji="1" lang="en-US" altLang="ja-JP" dirty="0">
              <a:solidFill>
                <a:schemeClr val="tx1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4760774" y="2460668"/>
            <a:ext cx="2150790" cy="39264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クラスタ名を指定</a:t>
            </a:r>
            <a:endParaRPr kumimoji="1" lang="en-US" altLang="ja-JP" dirty="0">
              <a:solidFill>
                <a:schemeClr val="tx1"/>
              </a:solidFill>
            </a:endParaRPr>
          </a:p>
        </p:txBody>
      </p:sp>
      <p:sp>
        <p:nvSpPr>
          <p:cNvPr id="23" name="角丸四角形 22"/>
          <p:cNvSpPr/>
          <p:nvPr/>
        </p:nvSpPr>
        <p:spPr>
          <a:xfrm>
            <a:off x="5273462" y="4158884"/>
            <a:ext cx="1125415" cy="35755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終了</a:t>
            </a:r>
            <a:endParaRPr kumimoji="1" lang="ja-JP" altLang="en-US" dirty="0" smtClean="0">
              <a:solidFill>
                <a:schemeClr val="tx1"/>
              </a:solidFill>
            </a:endParaRPr>
          </a:p>
        </p:txBody>
      </p:sp>
      <p:sp>
        <p:nvSpPr>
          <p:cNvPr id="46" name="四角形吹き出し 45"/>
          <p:cNvSpPr/>
          <p:nvPr/>
        </p:nvSpPr>
        <p:spPr>
          <a:xfrm>
            <a:off x="437767" y="2262752"/>
            <a:ext cx="1686598" cy="675312"/>
          </a:xfrm>
          <a:prstGeom prst="wedgeRectCallout">
            <a:avLst>
              <a:gd name="adj1" fmla="val 61337"/>
              <a:gd name="adj2" fmla="val 26321"/>
            </a:avLst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/>
              <a:t>IP</a:t>
            </a:r>
            <a:r>
              <a:rPr kumimoji="1" lang="ja-JP" altLang="en-US" sz="1400" dirty="0" smtClean="0"/>
              <a:t>アドレスや時刻、クラスタ名を</a:t>
            </a:r>
            <a:endParaRPr kumimoji="1" lang="en-US" altLang="ja-JP" sz="1400" dirty="0" smtClean="0"/>
          </a:p>
          <a:p>
            <a:pPr algn="ctr"/>
            <a:r>
              <a:rPr kumimoji="1" lang="ja-JP" altLang="en-US" sz="1400" dirty="0" smtClean="0"/>
              <a:t>設定します。</a:t>
            </a:r>
            <a:endParaRPr kumimoji="1" lang="en-US" altLang="ja-JP" sz="1400" dirty="0" smtClean="0"/>
          </a:p>
        </p:txBody>
      </p:sp>
      <p:sp>
        <p:nvSpPr>
          <p:cNvPr id="51" name="四角形吹き出し 50"/>
          <p:cNvSpPr/>
          <p:nvPr/>
        </p:nvSpPr>
        <p:spPr>
          <a:xfrm>
            <a:off x="437766" y="3114733"/>
            <a:ext cx="1762993" cy="675312"/>
          </a:xfrm>
          <a:prstGeom prst="wedgeRectCallout">
            <a:avLst>
              <a:gd name="adj1" fmla="val 60018"/>
              <a:gd name="adj2" fmla="val -27805"/>
            </a:avLst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/>
              <a:t>2.4GHz/5GHz</a:t>
            </a:r>
            <a:r>
              <a:rPr kumimoji="1" lang="ja-JP" altLang="en-US" sz="1400" dirty="0" smtClean="0"/>
              <a:t>それぞれ設定します。</a:t>
            </a:r>
          </a:p>
        </p:txBody>
      </p:sp>
      <p:sp>
        <p:nvSpPr>
          <p:cNvPr id="60" name="四角形吹き出し 59"/>
          <p:cNvSpPr/>
          <p:nvPr/>
        </p:nvSpPr>
        <p:spPr>
          <a:xfrm flipH="1">
            <a:off x="7022230" y="2183616"/>
            <a:ext cx="1762993" cy="675312"/>
          </a:xfrm>
          <a:prstGeom prst="wedgeRectCallout">
            <a:avLst>
              <a:gd name="adj1" fmla="val 61337"/>
              <a:gd name="adj2" fmla="val 26321"/>
            </a:avLst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/>
              <a:t>1</a:t>
            </a:r>
            <a:r>
              <a:rPr kumimoji="1" lang="ja-JP" altLang="en-US" sz="1400" dirty="0" smtClean="0"/>
              <a:t>台目に設定したクラスタ名を指定します。</a:t>
            </a:r>
          </a:p>
        </p:txBody>
      </p:sp>
      <p:sp>
        <p:nvSpPr>
          <p:cNvPr id="73" name="正方形/長方形 72"/>
          <p:cNvSpPr/>
          <p:nvPr/>
        </p:nvSpPr>
        <p:spPr>
          <a:xfrm>
            <a:off x="4760774" y="3544221"/>
            <a:ext cx="2150790" cy="39264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管理</a:t>
            </a:r>
            <a:r>
              <a:rPr kumimoji="1" lang="en-US" altLang="ja-JP" dirty="0" smtClean="0">
                <a:solidFill>
                  <a:schemeClr val="tx1"/>
                </a:solidFill>
              </a:rPr>
              <a:t>IP</a:t>
            </a:r>
            <a:r>
              <a:rPr kumimoji="1" lang="ja-JP" altLang="en-US" dirty="0" smtClean="0">
                <a:solidFill>
                  <a:schemeClr val="tx1"/>
                </a:solidFill>
              </a:rPr>
              <a:t>アドレスの設定</a:t>
            </a:r>
            <a:endParaRPr kumimoji="1" lang="en-US" altLang="ja-JP" dirty="0">
              <a:solidFill>
                <a:schemeClr val="tx1"/>
              </a:solidFill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4760774" y="3016368"/>
            <a:ext cx="2150790" cy="39264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設定反映</a:t>
            </a:r>
            <a:endParaRPr kumimoji="1" lang="en-US" altLang="ja-JP" dirty="0">
              <a:solidFill>
                <a:schemeClr val="tx1"/>
              </a:solidFill>
            </a:endParaRPr>
          </a:p>
        </p:txBody>
      </p:sp>
      <p:sp>
        <p:nvSpPr>
          <p:cNvPr id="61" name="四角形吹き出し 60"/>
          <p:cNvSpPr/>
          <p:nvPr/>
        </p:nvSpPr>
        <p:spPr>
          <a:xfrm flipH="1">
            <a:off x="7022231" y="3592295"/>
            <a:ext cx="1762993" cy="675312"/>
          </a:xfrm>
          <a:prstGeom prst="wedgeRectCallout">
            <a:avLst>
              <a:gd name="adj1" fmla="val 60018"/>
              <a:gd name="adj2" fmla="val -27805"/>
            </a:avLst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/>
              <a:t>クラスタ全体を管理する</a:t>
            </a:r>
            <a:r>
              <a:rPr kumimoji="1" lang="en-US" altLang="ja-JP" sz="1400" dirty="0" smtClean="0"/>
              <a:t>IP</a:t>
            </a:r>
            <a:r>
              <a:rPr kumimoji="1" lang="ja-JP" altLang="en-US" sz="1400" dirty="0" smtClean="0"/>
              <a:t>アドレスを</a:t>
            </a:r>
            <a:endParaRPr kumimoji="1" lang="en-US" altLang="ja-JP" sz="1400" dirty="0" smtClean="0"/>
          </a:p>
          <a:p>
            <a:pPr algn="ctr"/>
            <a:r>
              <a:rPr kumimoji="1" lang="ja-JP" altLang="en-US" sz="1400" dirty="0" smtClean="0"/>
              <a:t>設定します。</a:t>
            </a:r>
          </a:p>
        </p:txBody>
      </p:sp>
    </p:spTree>
    <p:extLst>
      <p:ext uri="{BB962C8B-B14F-4D97-AF65-F5344CB8AC3E}">
        <p14:creationId xmlns:p14="http://schemas.microsoft.com/office/powerpoint/2010/main" val="9511133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ja-JP" dirty="0"/>
              <a:t>SSID</a:t>
            </a:r>
            <a:r>
              <a:rPr lang="ja-JP" altLang="en-US" dirty="0"/>
              <a:t> 「</a:t>
            </a:r>
            <a:r>
              <a:rPr lang="en-US" altLang="ja-JP" b="1" dirty="0" err="1">
                <a:solidFill>
                  <a:schemeClr val="bg2"/>
                </a:solidFill>
              </a:rPr>
              <a:t>CiscoSB</a:t>
            </a:r>
            <a:r>
              <a:rPr lang="en-US" altLang="ja-JP" b="1" dirty="0">
                <a:solidFill>
                  <a:schemeClr val="bg2"/>
                </a:solidFill>
              </a:rPr>
              <a:t>-Setup</a:t>
            </a:r>
            <a:r>
              <a:rPr lang="ja-JP" altLang="en-US" dirty="0"/>
              <a:t>」が見えるようになります。 </a:t>
            </a:r>
            <a:endParaRPr lang="en-US" altLang="ja-JP" dirty="0"/>
          </a:p>
          <a:p>
            <a:pPr lvl="1"/>
            <a:r>
              <a:rPr lang="ja-JP" altLang="en-US" dirty="0" smtClean="0"/>
              <a:t>以下の設定で接続して下さい。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WPA2-Personal</a:t>
            </a:r>
            <a:r>
              <a:rPr lang="ja-JP" altLang="en-US" dirty="0" smtClean="0"/>
              <a:t> </a:t>
            </a:r>
            <a:r>
              <a:rPr lang="en-US" altLang="ja-JP" dirty="0"/>
              <a:t>(PSK)</a:t>
            </a:r>
          </a:p>
          <a:p>
            <a:pPr lvl="1"/>
            <a:r>
              <a:rPr lang="ja-JP" altLang="en-US" dirty="0"/>
              <a:t>パスワード </a:t>
            </a:r>
            <a:r>
              <a:rPr lang="en-US" altLang="ja-JP" dirty="0"/>
              <a:t>:</a:t>
            </a:r>
            <a:r>
              <a:rPr lang="ja-JP" altLang="en-US" dirty="0"/>
              <a:t> </a:t>
            </a:r>
            <a:r>
              <a:rPr lang="en-US" altLang="ja-JP" dirty="0"/>
              <a:t>cisco123</a:t>
            </a:r>
          </a:p>
          <a:p>
            <a:r>
              <a:rPr lang="ja-JP" altLang="en-US" dirty="0" smtClean="0"/>
              <a:t>ウェブ ブラウザを使用して</a:t>
            </a:r>
            <a:r>
              <a:rPr lang="en-US" altLang="ja-JP" dirty="0" smtClean="0"/>
              <a:t>AP</a:t>
            </a:r>
            <a:r>
              <a:rPr lang="ja-JP" altLang="en-US" dirty="0" smtClean="0"/>
              <a:t>に接続して下さい。</a:t>
            </a:r>
            <a:endParaRPr lang="en-US" altLang="ja-JP" dirty="0" smtClean="0"/>
          </a:p>
          <a:p>
            <a:pPr lvl="1"/>
            <a:r>
              <a:rPr lang="en-US" altLang="ja-JP" b="1" dirty="0" smtClean="0">
                <a:hlinkClick r:id="rId3"/>
              </a:rPr>
              <a:t>https://192.168.1.245/</a:t>
            </a:r>
            <a:r>
              <a:rPr lang="ja-JP" altLang="en-US" b="1" dirty="0" smtClean="0"/>
              <a:t>  </a:t>
            </a:r>
            <a:r>
              <a:rPr lang="ja-JP" altLang="en-US" baseline="30000" dirty="0" smtClean="0"/>
              <a:t>*</a:t>
            </a:r>
            <a:r>
              <a:rPr lang="en-US" altLang="ja-JP" baseline="30000" dirty="0" smtClean="0"/>
              <a:t>1</a:t>
            </a:r>
            <a:endParaRPr lang="ja-JP" altLang="en-US" baseline="30000" dirty="0" smtClean="0"/>
          </a:p>
          <a:p>
            <a:pPr lvl="1"/>
            <a:r>
              <a:rPr kumimoji="1" lang="ja-JP" altLang="en-US" dirty="0" smtClean="0"/>
              <a:t>ユーザ名 </a:t>
            </a:r>
            <a:r>
              <a:rPr kumimoji="1" lang="en-US" altLang="ja-JP" dirty="0" smtClean="0"/>
              <a:t>: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cisco</a:t>
            </a:r>
          </a:p>
          <a:p>
            <a:pPr lvl="1"/>
            <a:r>
              <a:rPr lang="ja-JP" altLang="en-US" dirty="0" smtClean="0"/>
              <a:t>パスワード </a:t>
            </a:r>
            <a:r>
              <a:rPr lang="en-US" altLang="ja-JP" dirty="0" smtClean="0"/>
              <a:t>:</a:t>
            </a:r>
            <a:r>
              <a:rPr lang="ja-JP" altLang="en-US" dirty="0" smtClean="0"/>
              <a:t> </a:t>
            </a:r>
            <a:r>
              <a:rPr lang="en-US" altLang="ja-JP" dirty="0" smtClean="0"/>
              <a:t>cisco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電源投入後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573" y="1898582"/>
            <a:ext cx="2626681" cy="2066621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4980391" y="4054773"/>
            <a:ext cx="3804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/>
            <a:r>
              <a:rPr kumimoji="1" lang="ja-JP" altLang="en-US" sz="1200" dirty="0" smtClean="0"/>
              <a:t>*</a:t>
            </a:r>
            <a:r>
              <a:rPr kumimoji="1" lang="en-US" altLang="ja-JP" sz="1200" dirty="0" smtClean="0"/>
              <a:t>1:</a:t>
            </a:r>
            <a:r>
              <a:rPr kumimoji="1" lang="ja-JP" altLang="en-US" sz="1200" dirty="0" smtClean="0"/>
              <a:t> </a:t>
            </a:r>
            <a:r>
              <a:rPr kumimoji="1" lang="en-US" altLang="ja-JP" sz="1200" dirty="0" smtClean="0"/>
              <a:t>DHCP</a:t>
            </a:r>
            <a:r>
              <a:rPr kumimoji="1" lang="ja-JP" altLang="en-US" sz="1200" dirty="0" smtClean="0"/>
              <a:t>サーバが利用できる環境では</a:t>
            </a:r>
            <a:r>
              <a:rPr kumimoji="1" lang="en-US" altLang="ja-JP" sz="1200" dirty="0" smtClean="0"/>
              <a:t>DHCP</a:t>
            </a:r>
            <a:r>
              <a:rPr kumimoji="1" lang="ja-JP" altLang="en-US" sz="1200" dirty="0" smtClean="0"/>
              <a:t>サーバで</a:t>
            </a:r>
            <a:r>
              <a:rPr kumimoji="1" lang="en-US" altLang="ja-JP" sz="1200" dirty="0" smtClean="0"/>
              <a:t>AP</a:t>
            </a:r>
            <a:r>
              <a:rPr kumimoji="1" lang="ja-JP" altLang="en-US" sz="1200" dirty="0" smtClean="0"/>
              <a:t>の</a:t>
            </a:r>
            <a:r>
              <a:rPr kumimoji="1" lang="en-US" altLang="ja-JP" sz="1200" dirty="0" smtClean="0"/>
              <a:t>IP</a:t>
            </a:r>
            <a:r>
              <a:rPr kumimoji="1" lang="ja-JP" altLang="en-US" sz="1200" dirty="0" smtClean="0"/>
              <a:t>アドレスを確認して下さい。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0766479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 smtClean="0"/>
              <a:t>1</a:t>
            </a:r>
            <a:r>
              <a:rPr kumimoji="1" lang="ja-JP" altLang="en-US" dirty="0" smtClean="0"/>
              <a:t>台目の設定</a:t>
            </a:r>
            <a:endParaRPr kumimoji="1" lang="ja-JP" altLang="en-US" dirty="0"/>
          </a:p>
        </p:txBody>
      </p:sp>
      <p:sp>
        <p:nvSpPr>
          <p:cNvPr id="4" name="Freeform 146"/>
          <p:cNvSpPr>
            <a:spLocks noChangeAspect="1" noEditPoints="1"/>
          </p:cNvSpPr>
          <p:nvPr/>
        </p:nvSpPr>
        <p:spPr bwMode="auto">
          <a:xfrm>
            <a:off x="7245219" y="2942191"/>
            <a:ext cx="1538495" cy="1574247"/>
          </a:xfrm>
          <a:custGeom>
            <a:avLst/>
            <a:gdLst>
              <a:gd name="T0" fmla="*/ 45 w 200"/>
              <a:gd name="T1" fmla="*/ 34 h 197"/>
              <a:gd name="T2" fmla="*/ 16 w 200"/>
              <a:gd name="T3" fmla="*/ 0 h 197"/>
              <a:gd name="T4" fmla="*/ 3 w 200"/>
              <a:gd name="T5" fmla="*/ 13 h 197"/>
              <a:gd name="T6" fmla="*/ 37 w 200"/>
              <a:gd name="T7" fmla="*/ 42 h 197"/>
              <a:gd name="T8" fmla="*/ 86 w 200"/>
              <a:gd name="T9" fmla="*/ 74 h 197"/>
              <a:gd name="T10" fmla="*/ 167 w 200"/>
              <a:gd name="T11" fmla="*/ 175 h 197"/>
              <a:gd name="T12" fmla="*/ 134 w 200"/>
              <a:gd name="T13" fmla="*/ 152 h 197"/>
              <a:gd name="T14" fmla="*/ 186 w 200"/>
              <a:gd name="T15" fmla="*/ 183 h 197"/>
              <a:gd name="T16" fmla="*/ 189 w 200"/>
              <a:gd name="T17" fmla="*/ 153 h 197"/>
              <a:gd name="T18" fmla="*/ 149 w 200"/>
              <a:gd name="T19" fmla="*/ 116 h 197"/>
              <a:gd name="T20" fmla="*/ 137 w 200"/>
              <a:gd name="T21" fmla="*/ 104 h 197"/>
              <a:gd name="T22" fmla="*/ 134 w 200"/>
              <a:gd name="T23" fmla="*/ 97 h 197"/>
              <a:gd name="T24" fmla="*/ 114 w 200"/>
              <a:gd name="T25" fmla="*/ 111 h 197"/>
              <a:gd name="T26" fmla="*/ 100 w 200"/>
              <a:gd name="T27" fmla="*/ 131 h 197"/>
              <a:gd name="T28" fmla="*/ 106 w 200"/>
              <a:gd name="T29" fmla="*/ 134 h 197"/>
              <a:gd name="T30" fmla="*/ 119 w 200"/>
              <a:gd name="T31" fmla="*/ 146 h 197"/>
              <a:gd name="T32" fmla="*/ 155 w 200"/>
              <a:gd name="T33" fmla="*/ 186 h 197"/>
              <a:gd name="T34" fmla="*/ 186 w 200"/>
              <a:gd name="T35" fmla="*/ 183 h 197"/>
              <a:gd name="T36" fmla="*/ 45 w 200"/>
              <a:gd name="T37" fmla="*/ 184 h 197"/>
              <a:gd name="T38" fmla="*/ 10 w 200"/>
              <a:gd name="T39" fmla="*/ 149 h 197"/>
              <a:gd name="T40" fmla="*/ 52 w 200"/>
              <a:gd name="T41" fmla="*/ 124 h 197"/>
              <a:gd name="T42" fmla="*/ 119 w 200"/>
              <a:gd name="T43" fmla="*/ 41 h 197"/>
              <a:gd name="T44" fmla="*/ 144 w 200"/>
              <a:gd name="T45" fmla="*/ 2 h 197"/>
              <a:gd name="T46" fmla="*/ 148 w 200"/>
              <a:gd name="T47" fmla="*/ 19 h 197"/>
              <a:gd name="T48" fmla="*/ 153 w 200"/>
              <a:gd name="T49" fmla="*/ 41 h 197"/>
              <a:gd name="T50" fmla="*/ 175 w 200"/>
              <a:gd name="T51" fmla="*/ 45 h 197"/>
              <a:gd name="T52" fmla="*/ 191 w 200"/>
              <a:gd name="T53" fmla="*/ 50 h 197"/>
              <a:gd name="T54" fmla="*/ 153 w 200"/>
              <a:gd name="T55" fmla="*/ 75 h 197"/>
              <a:gd name="T56" fmla="*/ 71 w 200"/>
              <a:gd name="T57" fmla="*/ 141 h 197"/>
              <a:gd name="T58" fmla="*/ 31 w 200"/>
              <a:gd name="T59" fmla="*/ 153 h 197"/>
              <a:gd name="T60" fmla="*/ 18 w 200"/>
              <a:gd name="T61" fmla="*/ 157 h 197"/>
              <a:gd name="T62" fmla="*/ 14 w 200"/>
              <a:gd name="T63" fmla="*/ 170 h 197"/>
              <a:gd name="T64" fmla="*/ 24 w 200"/>
              <a:gd name="T65" fmla="*/ 180 h 197"/>
              <a:gd name="T66" fmla="*/ 37 w 200"/>
              <a:gd name="T67" fmla="*/ 176 h 197"/>
              <a:gd name="T68" fmla="*/ 41 w 200"/>
              <a:gd name="T69" fmla="*/ 163 h 197"/>
              <a:gd name="T70" fmla="*/ 31 w 200"/>
              <a:gd name="T71" fmla="*/ 153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00" h="197">
                <a:moveTo>
                  <a:pt x="86" y="74"/>
                </a:moveTo>
                <a:cubicBezTo>
                  <a:pt x="45" y="34"/>
                  <a:pt x="45" y="34"/>
                  <a:pt x="45" y="34"/>
                </a:cubicBezTo>
                <a:cubicBezTo>
                  <a:pt x="39" y="27"/>
                  <a:pt x="39" y="21"/>
                  <a:pt x="39" y="18"/>
                </a:cubicBezTo>
                <a:cubicBezTo>
                  <a:pt x="16" y="0"/>
                  <a:pt x="16" y="0"/>
                  <a:pt x="16" y="0"/>
                </a:cubicBezTo>
                <a:cubicBezTo>
                  <a:pt x="9" y="6"/>
                  <a:pt x="9" y="6"/>
                  <a:pt x="9" y="6"/>
                </a:cubicBezTo>
                <a:cubicBezTo>
                  <a:pt x="3" y="13"/>
                  <a:pt x="3" y="13"/>
                  <a:pt x="3" y="13"/>
                </a:cubicBezTo>
                <a:cubicBezTo>
                  <a:pt x="21" y="37"/>
                  <a:pt x="21" y="37"/>
                  <a:pt x="21" y="37"/>
                </a:cubicBezTo>
                <a:cubicBezTo>
                  <a:pt x="24" y="36"/>
                  <a:pt x="30" y="36"/>
                  <a:pt x="37" y="42"/>
                </a:cubicBezTo>
                <a:cubicBezTo>
                  <a:pt x="77" y="83"/>
                  <a:pt x="77" y="83"/>
                  <a:pt x="77" y="83"/>
                </a:cubicBezTo>
                <a:cubicBezTo>
                  <a:pt x="86" y="74"/>
                  <a:pt x="86" y="74"/>
                  <a:pt x="86" y="74"/>
                </a:cubicBezTo>
                <a:close/>
                <a:moveTo>
                  <a:pt x="139" y="147"/>
                </a:moveTo>
                <a:cubicBezTo>
                  <a:pt x="167" y="175"/>
                  <a:pt x="167" y="175"/>
                  <a:pt x="167" y="175"/>
                </a:cubicBezTo>
                <a:cubicBezTo>
                  <a:pt x="171" y="178"/>
                  <a:pt x="165" y="183"/>
                  <a:pt x="162" y="180"/>
                </a:cubicBezTo>
                <a:cubicBezTo>
                  <a:pt x="134" y="152"/>
                  <a:pt x="134" y="152"/>
                  <a:pt x="134" y="152"/>
                </a:cubicBezTo>
                <a:cubicBezTo>
                  <a:pt x="131" y="149"/>
                  <a:pt x="136" y="144"/>
                  <a:pt x="139" y="147"/>
                </a:cubicBezTo>
                <a:close/>
                <a:moveTo>
                  <a:pt x="186" y="183"/>
                </a:moveTo>
                <a:cubicBezTo>
                  <a:pt x="190" y="179"/>
                  <a:pt x="192" y="177"/>
                  <a:pt x="194" y="174"/>
                </a:cubicBezTo>
                <a:cubicBezTo>
                  <a:pt x="200" y="161"/>
                  <a:pt x="197" y="161"/>
                  <a:pt x="189" y="153"/>
                </a:cubicBezTo>
                <a:cubicBezTo>
                  <a:pt x="158" y="121"/>
                  <a:pt x="158" y="121"/>
                  <a:pt x="158" y="121"/>
                </a:cubicBezTo>
                <a:cubicBezTo>
                  <a:pt x="154" y="118"/>
                  <a:pt x="152" y="116"/>
                  <a:pt x="149" y="116"/>
                </a:cubicBezTo>
                <a:cubicBezTo>
                  <a:pt x="145" y="115"/>
                  <a:pt x="142" y="114"/>
                  <a:pt x="141" y="113"/>
                </a:cubicBezTo>
                <a:cubicBezTo>
                  <a:pt x="138" y="110"/>
                  <a:pt x="137" y="107"/>
                  <a:pt x="137" y="104"/>
                </a:cubicBezTo>
                <a:cubicBezTo>
                  <a:pt x="137" y="102"/>
                  <a:pt x="137" y="101"/>
                  <a:pt x="136" y="100"/>
                </a:cubicBezTo>
                <a:cubicBezTo>
                  <a:pt x="134" y="97"/>
                  <a:pt x="134" y="97"/>
                  <a:pt x="134" y="97"/>
                </a:cubicBezTo>
                <a:cubicBezTo>
                  <a:pt x="132" y="95"/>
                  <a:pt x="130" y="95"/>
                  <a:pt x="128" y="97"/>
                </a:cubicBezTo>
                <a:cubicBezTo>
                  <a:pt x="114" y="111"/>
                  <a:pt x="114" y="111"/>
                  <a:pt x="114" y="111"/>
                </a:cubicBezTo>
                <a:cubicBezTo>
                  <a:pt x="100" y="125"/>
                  <a:pt x="100" y="125"/>
                  <a:pt x="100" y="125"/>
                </a:cubicBezTo>
                <a:cubicBezTo>
                  <a:pt x="98" y="128"/>
                  <a:pt x="98" y="129"/>
                  <a:pt x="100" y="131"/>
                </a:cubicBezTo>
                <a:cubicBezTo>
                  <a:pt x="103" y="133"/>
                  <a:pt x="103" y="133"/>
                  <a:pt x="103" y="133"/>
                </a:cubicBezTo>
                <a:cubicBezTo>
                  <a:pt x="104" y="135"/>
                  <a:pt x="105" y="135"/>
                  <a:pt x="106" y="134"/>
                </a:cubicBezTo>
                <a:cubicBezTo>
                  <a:pt x="110" y="134"/>
                  <a:pt x="113" y="135"/>
                  <a:pt x="115" y="138"/>
                </a:cubicBezTo>
                <a:cubicBezTo>
                  <a:pt x="117" y="140"/>
                  <a:pt x="118" y="142"/>
                  <a:pt x="119" y="146"/>
                </a:cubicBezTo>
                <a:cubicBezTo>
                  <a:pt x="119" y="149"/>
                  <a:pt x="120" y="151"/>
                  <a:pt x="124" y="155"/>
                </a:cubicBezTo>
                <a:cubicBezTo>
                  <a:pt x="155" y="186"/>
                  <a:pt x="155" y="186"/>
                  <a:pt x="155" y="186"/>
                </a:cubicBezTo>
                <a:cubicBezTo>
                  <a:pt x="164" y="195"/>
                  <a:pt x="164" y="197"/>
                  <a:pt x="176" y="191"/>
                </a:cubicBezTo>
                <a:cubicBezTo>
                  <a:pt x="180" y="189"/>
                  <a:pt x="182" y="188"/>
                  <a:pt x="186" y="183"/>
                </a:cubicBezTo>
                <a:close/>
                <a:moveTo>
                  <a:pt x="52" y="161"/>
                </a:moveTo>
                <a:cubicBezTo>
                  <a:pt x="54" y="169"/>
                  <a:pt x="53" y="176"/>
                  <a:pt x="45" y="184"/>
                </a:cubicBezTo>
                <a:cubicBezTo>
                  <a:pt x="37" y="192"/>
                  <a:pt x="19" y="194"/>
                  <a:pt x="10" y="184"/>
                </a:cubicBezTo>
                <a:cubicBezTo>
                  <a:pt x="0" y="174"/>
                  <a:pt x="1" y="157"/>
                  <a:pt x="10" y="149"/>
                </a:cubicBezTo>
                <a:cubicBezTo>
                  <a:pt x="18" y="140"/>
                  <a:pt x="25" y="140"/>
                  <a:pt x="33" y="142"/>
                </a:cubicBezTo>
                <a:cubicBezTo>
                  <a:pt x="52" y="124"/>
                  <a:pt x="52" y="124"/>
                  <a:pt x="52" y="124"/>
                </a:cubicBezTo>
                <a:cubicBezTo>
                  <a:pt x="117" y="58"/>
                  <a:pt x="117" y="58"/>
                  <a:pt x="117" y="58"/>
                </a:cubicBezTo>
                <a:cubicBezTo>
                  <a:pt x="122" y="54"/>
                  <a:pt x="120" y="50"/>
                  <a:pt x="119" y="41"/>
                </a:cubicBezTo>
                <a:cubicBezTo>
                  <a:pt x="119" y="37"/>
                  <a:pt x="118" y="33"/>
                  <a:pt x="119" y="29"/>
                </a:cubicBezTo>
                <a:cubicBezTo>
                  <a:pt x="121" y="16"/>
                  <a:pt x="132" y="6"/>
                  <a:pt x="144" y="2"/>
                </a:cubicBezTo>
                <a:cubicBezTo>
                  <a:pt x="151" y="0"/>
                  <a:pt x="157" y="1"/>
                  <a:pt x="164" y="4"/>
                </a:cubicBezTo>
                <a:cubicBezTo>
                  <a:pt x="148" y="19"/>
                  <a:pt x="148" y="19"/>
                  <a:pt x="148" y="19"/>
                </a:cubicBezTo>
                <a:cubicBezTo>
                  <a:pt x="146" y="21"/>
                  <a:pt x="146" y="22"/>
                  <a:pt x="145" y="24"/>
                </a:cubicBezTo>
                <a:cubicBezTo>
                  <a:pt x="145" y="29"/>
                  <a:pt x="148" y="35"/>
                  <a:pt x="153" y="41"/>
                </a:cubicBezTo>
                <a:cubicBezTo>
                  <a:pt x="159" y="46"/>
                  <a:pt x="164" y="49"/>
                  <a:pt x="170" y="48"/>
                </a:cubicBezTo>
                <a:cubicBezTo>
                  <a:pt x="172" y="48"/>
                  <a:pt x="172" y="48"/>
                  <a:pt x="175" y="45"/>
                </a:cubicBezTo>
                <a:cubicBezTo>
                  <a:pt x="190" y="30"/>
                  <a:pt x="190" y="30"/>
                  <a:pt x="190" y="30"/>
                </a:cubicBezTo>
                <a:cubicBezTo>
                  <a:pt x="192" y="37"/>
                  <a:pt x="193" y="42"/>
                  <a:pt x="191" y="50"/>
                </a:cubicBezTo>
                <a:cubicBezTo>
                  <a:pt x="188" y="62"/>
                  <a:pt x="178" y="73"/>
                  <a:pt x="165" y="75"/>
                </a:cubicBezTo>
                <a:cubicBezTo>
                  <a:pt x="161" y="75"/>
                  <a:pt x="157" y="75"/>
                  <a:pt x="153" y="75"/>
                </a:cubicBezTo>
                <a:cubicBezTo>
                  <a:pt x="144" y="73"/>
                  <a:pt x="140" y="72"/>
                  <a:pt x="136" y="77"/>
                </a:cubicBezTo>
                <a:cubicBezTo>
                  <a:pt x="71" y="141"/>
                  <a:pt x="71" y="141"/>
                  <a:pt x="71" y="141"/>
                </a:cubicBezTo>
                <a:cubicBezTo>
                  <a:pt x="52" y="161"/>
                  <a:pt x="52" y="161"/>
                  <a:pt x="52" y="161"/>
                </a:cubicBezTo>
                <a:close/>
                <a:moveTo>
                  <a:pt x="31" y="153"/>
                </a:moveTo>
                <a:cubicBezTo>
                  <a:pt x="24" y="155"/>
                  <a:pt x="24" y="155"/>
                  <a:pt x="24" y="155"/>
                </a:cubicBezTo>
                <a:cubicBezTo>
                  <a:pt x="18" y="157"/>
                  <a:pt x="18" y="157"/>
                  <a:pt x="18" y="157"/>
                </a:cubicBezTo>
                <a:cubicBezTo>
                  <a:pt x="16" y="163"/>
                  <a:pt x="16" y="163"/>
                  <a:pt x="16" y="163"/>
                </a:cubicBezTo>
                <a:cubicBezTo>
                  <a:pt x="14" y="170"/>
                  <a:pt x="14" y="170"/>
                  <a:pt x="14" y="170"/>
                </a:cubicBezTo>
                <a:cubicBezTo>
                  <a:pt x="19" y="175"/>
                  <a:pt x="19" y="175"/>
                  <a:pt x="19" y="175"/>
                </a:cubicBezTo>
                <a:cubicBezTo>
                  <a:pt x="24" y="180"/>
                  <a:pt x="24" y="180"/>
                  <a:pt x="24" y="180"/>
                </a:cubicBezTo>
                <a:cubicBezTo>
                  <a:pt x="31" y="178"/>
                  <a:pt x="31" y="178"/>
                  <a:pt x="31" y="178"/>
                </a:cubicBezTo>
                <a:cubicBezTo>
                  <a:pt x="37" y="176"/>
                  <a:pt x="37" y="176"/>
                  <a:pt x="37" y="176"/>
                </a:cubicBezTo>
                <a:cubicBezTo>
                  <a:pt x="39" y="170"/>
                  <a:pt x="39" y="170"/>
                  <a:pt x="39" y="170"/>
                </a:cubicBezTo>
                <a:cubicBezTo>
                  <a:pt x="41" y="163"/>
                  <a:pt x="41" y="163"/>
                  <a:pt x="41" y="163"/>
                </a:cubicBezTo>
                <a:cubicBezTo>
                  <a:pt x="36" y="158"/>
                  <a:pt x="36" y="158"/>
                  <a:pt x="36" y="158"/>
                </a:cubicBezTo>
                <a:lnTo>
                  <a:pt x="31" y="1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340773"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1313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/>
          <p:cNvGrpSpPr/>
          <p:nvPr/>
        </p:nvGrpSpPr>
        <p:grpSpPr>
          <a:xfrm flipH="1">
            <a:off x="6472904" y="1644607"/>
            <a:ext cx="136394" cy="1260504"/>
            <a:chOff x="4957762" y="1833563"/>
            <a:chExt cx="542926" cy="1141322"/>
          </a:xfrm>
        </p:grpSpPr>
        <p:cxnSp>
          <p:nvCxnSpPr>
            <p:cNvPr id="14" name="直線コネクタ 13"/>
            <p:cNvCxnSpPr/>
            <p:nvPr/>
          </p:nvCxnSpPr>
          <p:spPr>
            <a:xfrm flipH="1">
              <a:off x="4957762" y="1833563"/>
              <a:ext cx="0" cy="51435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H="1">
              <a:off x="5500687" y="2347914"/>
              <a:ext cx="0" cy="626971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>
              <a:off x="4957762" y="2347913"/>
              <a:ext cx="542926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シナリオと構成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1296" y="1333974"/>
            <a:ext cx="2186994" cy="36371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8922" y="2672354"/>
            <a:ext cx="763132" cy="763128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4651696" y="1359302"/>
            <a:ext cx="1535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err="1" smtClean="0"/>
              <a:t>PoE</a:t>
            </a:r>
            <a:r>
              <a:rPr kumimoji="1" lang="ja-JP" altLang="en-US" sz="1600" dirty="0" smtClean="0"/>
              <a:t>スイッチ</a:t>
            </a:r>
            <a:endParaRPr kumimoji="1" lang="ja-JP" altLang="en-US" sz="16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861857" y="2707953"/>
            <a:ext cx="82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WAP</a:t>
            </a:r>
          </a:p>
          <a:p>
            <a:pPr algn="ctr"/>
            <a:r>
              <a:rPr kumimoji="1" lang="en-US" altLang="ja-JP" dirty="0" smtClean="0"/>
              <a:t>150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31799" y="1333974"/>
            <a:ext cx="3682312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kumimoji="1" lang="ja-JP" altLang="en-US" sz="1600" b="1" dirty="0" smtClean="0">
                <a:solidFill>
                  <a:schemeClr val="bg2"/>
                </a:solidFill>
              </a:rPr>
              <a:t>シナリオ</a:t>
            </a:r>
            <a:endParaRPr kumimoji="1" lang="en-US" altLang="ja-JP" sz="1600" b="1" dirty="0" smtClean="0">
              <a:solidFill>
                <a:schemeClr val="bg2"/>
              </a:solidFill>
            </a:endParaRP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kumimoji="1" lang="ja-JP" altLang="en-US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フロアーに</a:t>
            </a:r>
            <a:r>
              <a:rPr kumimoji="1" lang="en-US" altLang="ja-JP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AP</a:t>
            </a:r>
            <a:r>
              <a:rPr kumimoji="1" lang="ja-JP" altLang="en-US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を</a:t>
            </a:r>
            <a:r>
              <a:rPr kumimoji="1" lang="en-US" altLang="ja-JP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2</a:t>
            </a:r>
            <a:r>
              <a:rPr kumimoji="1" lang="ja-JP" altLang="en-US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台設置</a:t>
            </a:r>
            <a:endParaRPr kumimoji="1" lang="en-US" altLang="ja-JP" sz="1600" dirty="0" smtClean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kumimoji="1" lang="en-US" altLang="ja-JP" sz="1600" dirty="0" smtClean="0"/>
              <a:t>1</a:t>
            </a:r>
            <a:r>
              <a:rPr kumimoji="1" lang="ja-JP" altLang="en-US" sz="1600" dirty="0"/>
              <a:t>台</a:t>
            </a:r>
            <a:r>
              <a:rPr kumimoji="1" lang="ja-JP" altLang="en-US" sz="1600" dirty="0" smtClean="0"/>
              <a:t>をウィザードで設定</a:t>
            </a:r>
            <a:endParaRPr kumimoji="1" lang="en-US" altLang="ja-JP" sz="1600" dirty="0"/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kumimoji="1" lang="en-US" altLang="ja-JP" sz="1600" dirty="0" smtClean="0"/>
              <a:t>SSID</a:t>
            </a:r>
            <a:r>
              <a:rPr kumimoji="1" lang="ja-JP" altLang="en-US" sz="1600" dirty="0" smtClean="0"/>
              <a:t>“</a:t>
            </a:r>
            <a:r>
              <a:rPr kumimoji="1" lang="en-US" altLang="ja-JP" sz="1600" dirty="0" smtClean="0"/>
              <a:t>wap150-office</a:t>
            </a:r>
            <a:r>
              <a:rPr kumimoji="1" lang="ja-JP" altLang="en-US" sz="1600" dirty="0" smtClean="0"/>
              <a:t>”を作成</a:t>
            </a:r>
            <a:endParaRPr kumimoji="1" lang="en-US" altLang="ja-JP" sz="1600" dirty="0" smtClean="0"/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kumimoji="1" lang="ja-JP" altLang="en-US" sz="1600" dirty="0" smtClean="0"/>
              <a:t>セキュリティは、事前共通鍵を使用</a:t>
            </a:r>
            <a:endParaRPr kumimoji="1" lang="en-US" altLang="ja-JP" sz="1600" dirty="0" smtClean="0"/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kumimoji="1" lang="en-US" altLang="ja-JP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2</a:t>
            </a:r>
            <a:r>
              <a:rPr kumimoji="1" lang="ja-JP" altLang="en-US" sz="16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台目をクラスタ機能を利用して</a:t>
            </a:r>
            <a:r>
              <a:rPr kumimoji="1" lang="ja-JP" altLang="en-US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設定</a:t>
            </a:r>
            <a:endParaRPr kumimoji="1" lang="en-US" altLang="ja-JP" sz="1600" dirty="0" smtClean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kumimoji="1" lang="ja-JP" altLang="en-US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管理</a:t>
            </a:r>
            <a:r>
              <a:rPr kumimoji="1" lang="en-US" altLang="ja-JP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IP</a:t>
            </a:r>
            <a:r>
              <a:rPr kumimoji="1" lang="ja-JP" altLang="en-US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アドレスを設定し、一括管理</a:t>
            </a:r>
            <a:endParaRPr kumimoji="1" lang="en-US" altLang="ja-JP" sz="16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6302715" y="731350"/>
            <a:ext cx="2485920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kumimoji="1" lang="ja-JP" altLang="en-US" sz="1400" dirty="0" smtClean="0"/>
              <a:t>管理</a:t>
            </a:r>
            <a:r>
              <a:rPr kumimoji="1" lang="en-US" altLang="ja-JP" sz="1400" dirty="0" smtClean="0"/>
              <a:t> LAN: 192.168.100.0/24</a:t>
            </a:r>
          </a:p>
          <a:p>
            <a:r>
              <a:rPr kumimoji="1" lang="ja-JP" altLang="en-US" sz="1400" dirty="0"/>
              <a:t>業務</a:t>
            </a:r>
            <a:r>
              <a:rPr kumimoji="1" lang="en-US" altLang="ja-JP" sz="1400" dirty="0" smtClean="0"/>
              <a:t> LAN: 172.16.1.0/24</a:t>
            </a:r>
            <a:endParaRPr kumimoji="1" lang="ja-JP" altLang="en-US" sz="1400" dirty="0" smtClean="0"/>
          </a:p>
        </p:txBody>
      </p:sp>
      <p:sp>
        <p:nvSpPr>
          <p:cNvPr id="30" name="正方形/長方形 29"/>
          <p:cNvSpPr/>
          <p:nvPr/>
        </p:nvSpPr>
        <p:spPr>
          <a:xfrm>
            <a:off x="6827050" y="1723766"/>
            <a:ext cx="1819641" cy="461665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kumimoji="1" lang="ja-JP" altLang="en-US" sz="1200" dirty="0" smtClean="0"/>
              <a:t>管理</a:t>
            </a:r>
            <a:r>
              <a:rPr kumimoji="1" lang="en-US" altLang="ja-JP" sz="1200" dirty="0" smtClean="0"/>
              <a:t>IP 192.168.100.254</a:t>
            </a:r>
          </a:p>
          <a:p>
            <a:r>
              <a:rPr kumimoji="1" lang="ja-JP" altLang="en-US" sz="1200" dirty="0" smtClean="0"/>
              <a:t>業務</a:t>
            </a:r>
            <a:r>
              <a:rPr kumimoji="1" lang="en-US" altLang="ja-JP" sz="1200" dirty="0" smtClean="0"/>
              <a:t>IP 172.16.1.254</a:t>
            </a:r>
            <a:endParaRPr kumimoji="1" lang="ja-JP" altLang="en-US" sz="1200" dirty="0" smtClean="0"/>
          </a:p>
        </p:txBody>
      </p:sp>
      <p:sp>
        <p:nvSpPr>
          <p:cNvPr id="31" name="角丸四角形 30"/>
          <p:cNvSpPr/>
          <p:nvPr/>
        </p:nvSpPr>
        <p:spPr>
          <a:xfrm>
            <a:off x="4299193" y="3828266"/>
            <a:ext cx="4486032" cy="688172"/>
          </a:xfrm>
          <a:prstGeom prst="roundRect">
            <a:avLst/>
          </a:prstGeom>
          <a:noFill/>
          <a:ln w="127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grpSp>
        <p:nvGrpSpPr>
          <p:cNvPr id="32" name="Group 213"/>
          <p:cNvGrpSpPr>
            <a:grpSpLocks noChangeAspect="1"/>
          </p:cNvGrpSpPr>
          <p:nvPr/>
        </p:nvGrpSpPr>
        <p:grpSpPr>
          <a:xfrm rot="8040000">
            <a:off x="4324790" y="4036531"/>
            <a:ext cx="432673" cy="340116"/>
            <a:chOff x="4208711" y="1318553"/>
            <a:chExt cx="525691" cy="413344"/>
          </a:xfrm>
          <a:solidFill>
            <a:schemeClr val="tx1"/>
          </a:solidFill>
          <a:effectLst/>
        </p:grpSpPr>
        <p:sp>
          <p:nvSpPr>
            <p:cNvPr id="33" name="Freeform 214"/>
            <p:cNvSpPr>
              <a:spLocks/>
            </p:cNvSpPr>
            <p:nvPr/>
          </p:nvSpPr>
          <p:spPr bwMode="auto">
            <a:xfrm>
              <a:off x="4208711" y="1318553"/>
              <a:ext cx="525691" cy="179574"/>
            </a:xfrm>
            <a:custGeom>
              <a:avLst/>
              <a:gdLst>
                <a:gd name="T0" fmla="*/ 0 w 2590"/>
                <a:gd name="T1" fmla="*/ 542 h 773"/>
                <a:gd name="T2" fmla="*/ 231 w 2590"/>
                <a:gd name="T3" fmla="*/ 773 h 773"/>
                <a:gd name="T4" fmla="*/ 1295 w 2590"/>
                <a:gd name="T5" fmla="*/ 327 h 773"/>
                <a:gd name="T6" fmla="*/ 2359 w 2590"/>
                <a:gd name="T7" fmla="*/ 773 h 773"/>
                <a:gd name="T8" fmla="*/ 2590 w 2590"/>
                <a:gd name="T9" fmla="*/ 542 h 773"/>
                <a:gd name="T10" fmla="*/ 1295 w 2590"/>
                <a:gd name="T11" fmla="*/ 0 h 773"/>
                <a:gd name="T12" fmla="*/ 0 w 2590"/>
                <a:gd name="T13" fmla="*/ 542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90" h="773">
                  <a:moveTo>
                    <a:pt x="0" y="542"/>
                  </a:moveTo>
                  <a:cubicBezTo>
                    <a:pt x="231" y="773"/>
                    <a:pt x="231" y="773"/>
                    <a:pt x="231" y="773"/>
                  </a:cubicBezTo>
                  <a:cubicBezTo>
                    <a:pt x="502" y="497"/>
                    <a:pt x="879" y="327"/>
                    <a:pt x="1295" y="327"/>
                  </a:cubicBezTo>
                  <a:cubicBezTo>
                    <a:pt x="1711" y="327"/>
                    <a:pt x="2088" y="497"/>
                    <a:pt x="2359" y="773"/>
                  </a:cubicBezTo>
                  <a:cubicBezTo>
                    <a:pt x="2590" y="542"/>
                    <a:pt x="2590" y="542"/>
                    <a:pt x="2590" y="542"/>
                  </a:cubicBezTo>
                  <a:cubicBezTo>
                    <a:pt x="2260" y="207"/>
                    <a:pt x="1801" y="0"/>
                    <a:pt x="1295" y="0"/>
                  </a:cubicBezTo>
                  <a:cubicBezTo>
                    <a:pt x="789" y="0"/>
                    <a:pt x="330" y="207"/>
                    <a:pt x="0" y="54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514354">
                <a:defRPr/>
              </a:pPr>
              <a:endParaRPr lang="en-US" sz="825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4" name="Freeform 215"/>
            <p:cNvSpPr>
              <a:spLocks/>
            </p:cNvSpPr>
            <p:nvPr/>
          </p:nvSpPr>
          <p:spPr bwMode="auto">
            <a:xfrm>
              <a:off x="4302500" y="1463918"/>
              <a:ext cx="338115" cy="135025"/>
            </a:xfrm>
            <a:custGeom>
              <a:avLst/>
              <a:gdLst>
                <a:gd name="T0" fmla="*/ 0 w 1666"/>
                <a:gd name="T1" fmla="*/ 350 h 581"/>
                <a:gd name="T2" fmla="*/ 231 w 1666"/>
                <a:gd name="T3" fmla="*/ 581 h 581"/>
                <a:gd name="T4" fmla="*/ 231 w 1666"/>
                <a:gd name="T5" fmla="*/ 581 h 581"/>
                <a:gd name="T6" fmla="*/ 790 w 1666"/>
                <a:gd name="T7" fmla="*/ 328 h 581"/>
                <a:gd name="T8" fmla="*/ 833 w 1666"/>
                <a:gd name="T9" fmla="*/ 327 h 581"/>
                <a:gd name="T10" fmla="*/ 876 w 1666"/>
                <a:gd name="T11" fmla="*/ 328 h 581"/>
                <a:gd name="T12" fmla="*/ 1436 w 1666"/>
                <a:gd name="T13" fmla="*/ 581 h 581"/>
                <a:gd name="T14" fmla="*/ 1436 w 1666"/>
                <a:gd name="T15" fmla="*/ 581 h 581"/>
                <a:gd name="T16" fmla="*/ 1666 w 1666"/>
                <a:gd name="T17" fmla="*/ 350 h 581"/>
                <a:gd name="T18" fmla="*/ 833 w 1666"/>
                <a:gd name="T19" fmla="*/ 0 h 581"/>
                <a:gd name="T20" fmla="*/ 0 w 1666"/>
                <a:gd name="T21" fmla="*/ 35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6" h="581">
                  <a:moveTo>
                    <a:pt x="0" y="350"/>
                  </a:moveTo>
                  <a:cubicBezTo>
                    <a:pt x="231" y="581"/>
                    <a:pt x="231" y="581"/>
                    <a:pt x="231" y="581"/>
                  </a:cubicBezTo>
                  <a:cubicBezTo>
                    <a:pt x="231" y="581"/>
                    <a:pt x="231" y="581"/>
                    <a:pt x="231" y="581"/>
                  </a:cubicBezTo>
                  <a:cubicBezTo>
                    <a:pt x="374" y="434"/>
                    <a:pt x="571" y="339"/>
                    <a:pt x="790" y="328"/>
                  </a:cubicBezTo>
                  <a:cubicBezTo>
                    <a:pt x="804" y="327"/>
                    <a:pt x="819" y="327"/>
                    <a:pt x="833" y="327"/>
                  </a:cubicBezTo>
                  <a:cubicBezTo>
                    <a:pt x="848" y="327"/>
                    <a:pt x="862" y="327"/>
                    <a:pt x="876" y="328"/>
                  </a:cubicBezTo>
                  <a:cubicBezTo>
                    <a:pt x="1095" y="339"/>
                    <a:pt x="1292" y="434"/>
                    <a:pt x="1436" y="581"/>
                  </a:cubicBezTo>
                  <a:cubicBezTo>
                    <a:pt x="1436" y="581"/>
                    <a:pt x="1436" y="581"/>
                    <a:pt x="1436" y="581"/>
                  </a:cubicBezTo>
                  <a:cubicBezTo>
                    <a:pt x="1666" y="350"/>
                    <a:pt x="1666" y="350"/>
                    <a:pt x="1666" y="350"/>
                  </a:cubicBezTo>
                  <a:cubicBezTo>
                    <a:pt x="1454" y="135"/>
                    <a:pt x="1159" y="0"/>
                    <a:pt x="833" y="0"/>
                  </a:cubicBezTo>
                  <a:cubicBezTo>
                    <a:pt x="507" y="0"/>
                    <a:pt x="212" y="135"/>
                    <a:pt x="0" y="35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514354">
                <a:defRPr/>
              </a:pPr>
              <a:endParaRPr lang="en-US" sz="825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5" name="Freeform 216"/>
            <p:cNvSpPr>
              <a:spLocks/>
            </p:cNvSpPr>
            <p:nvPr/>
          </p:nvSpPr>
          <p:spPr bwMode="auto">
            <a:xfrm>
              <a:off x="4396072" y="1608772"/>
              <a:ext cx="150971" cy="123125"/>
            </a:xfrm>
            <a:custGeom>
              <a:avLst/>
              <a:gdLst>
                <a:gd name="T0" fmla="*/ 0 w 744"/>
                <a:gd name="T1" fmla="*/ 158 h 530"/>
                <a:gd name="T2" fmla="*/ 231 w 744"/>
                <a:gd name="T3" fmla="*/ 389 h 530"/>
                <a:gd name="T4" fmla="*/ 372 w 744"/>
                <a:gd name="T5" fmla="*/ 530 h 530"/>
                <a:gd name="T6" fmla="*/ 513 w 744"/>
                <a:gd name="T7" fmla="*/ 389 h 530"/>
                <a:gd name="T8" fmla="*/ 744 w 744"/>
                <a:gd name="T9" fmla="*/ 158 h 530"/>
                <a:gd name="T10" fmla="*/ 372 w 744"/>
                <a:gd name="T11" fmla="*/ 0 h 530"/>
                <a:gd name="T12" fmla="*/ 0 w 744"/>
                <a:gd name="T13" fmla="*/ 158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4" h="530">
                  <a:moveTo>
                    <a:pt x="0" y="158"/>
                  </a:moveTo>
                  <a:cubicBezTo>
                    <a:pt x="231" y="389"/>
                    <a:pt x="231" y="389"/>
                    <a:pt x="231" y="389"/>
                  </a:cubicBezTo>
                  <a:cubicBezTo>
                    <a:pt x="372" y="530"/>
                    <a:pt x="372" y="530"/>
                    <a:pt x="372" y="530"/>
                  </a:cubicBezTo>
                  <a:cubicBezTo>
                    <a:pt x="513" y="389"/>
                    <a:pt x="513" y="389"/>
                    <a:pt x="513" y="389"/>
                  </a:cubicBezTo>
                  <a:cubicBezTo>
                    <a:pt x="744" y="158"/>
                    <a:pt x="744" y="158"/>
                    <a:pt x="744" y="158"/>
                  </a:cubicBezTo>
                  <a:cubicBezTo>
                    <a:pt x="650" y="60"/>
                    <a:pt x="518" y="0"/>
                    <a:pt x="372" y="0"/>
                  </a:cubicBezTo>
                  <a:cubicBezTo>
                    <a:pt x="226" y="0"/>
                    <a:pt x="94" y="60"/>
                    <a:pt x="0" y="15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514354">
                <a:defRPr/>
              </a:pPr>
              <a:endParaRPr lang="en-US" sz="825" kern="0" dirty="0">
                <a:solidFill>
                  <a:srgbClr val="000000"/>
                </a:solidFill>
                <a:latin typeface="+mj-lt"/>
              </a:endParaRPr>
            </a:p>
          </p:txBody>
        </p:sp>
      </p:grpSp>
      <p:sp>
        <p:nvSpPr>
          <p:cNvPr id="2" name="正方形/長方形 1"/>
          <p:cNvSpPr/>
          <p:nvPr/>
        </p:nvSpPr>
        <p:spPr>
          <a:xfrm>
            <a:off x="4883140" y="4021923"/>
            <a:ext cx="3533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dirty="0" err="1" smtClean="0"/>
              <a:t>CiscoSB</a:t>
            </a:r>
            <a:r>
              <a:rPr kumimoji="1" lang="en-US" altLang="ja-JP" dirty="0" smtClean="0"/>
              <a:t>-Setup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>
                <a:sym typeface="Wingdings" panose="05000000000000000000" pitchFamily="2" charset="2"/>
              </a:rPr>
              <a:t></a:t>
            </a:r>
            <a:r>
              <a:rPr kumimoji="1" lang="ja-JP" altLang="en-US" dirty="0" smtClean="0">
                <a:sym typeface="Wingdings" panose="05000000000000000000" pitchFamily="2" charset="2"/>
              </a:rPr>
              <a:t> </a:t>
            </a:r>
            <a:r>
              <a:rPr kumimoji="1" lang="en-US" altLang="ja-JP" dirty="0" smtClean="0"/>
              <a:t>wap150-office</a:t>
            </a:r>
            <a:endParaRPr lang="ja-JP" altLang="en-US" dirty="0"/>
          </a:p>
        </p:txBody>
      </p:sp>
      <p:graphicFrame>
        <p:nvGraphicFramePr>
          <p:cNvPr id="7" name="表 6"/>
          <p:cNvGraphicFramePr>
            <a:graphicFrameLocks noGrp="1"/>
          </p:cNvGraphicFramePr>
          <p:nvPr/>
        </p:nvGraphicFramePr>
        <p:xfrm>
          <a:off x="431799" y="3751925"/>
          <a:ext cx="3658325" cy="76464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030362">
                  <a:extLst>
                    <a:ext uri="{9D8B030D-6E8A-4147-A177-3AD203B41FA5}">
                      <a16:colId xmlns:a16="http://schemas.microsoft.com/office/drawing/2014/main" val="3085412628"/>
                    </a:ext>
                  </a:extLst>
                </a:gridCol>
                <a:gridCol w="2627963">
                  <a:extLst>
                    <a:ext uri="{9D8B030D-6E8A-4147-A177-3AD203B41FA5}">
                      <a16:colId xmlns:a16="http://schemas.microsoft.com/office/drawing/2014/main" val="4290757949"/>
                    </a:ext>
                  </a:extLst>
                </a:gridCol>
              </a:tblGrid>
              <a:tr h="227488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/>
                        <a:t>クラスタ</a:t>
                      </a:r>
                      <a:endParaRPr kumimoji="1" lang="ja-JP" altLang="en-US" sz="1200" dirty="0"/>
                    </a:p>
                  </a:txBody>
                  <a:tcPr marL="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/>
                        <a:t>設定などが同期できる機能</a:t>
                      </a:r>
                      <a:endParaRPr kumimoji="1" lang="en-US" altLang="ja-JP" sz="1200" dirty="0" smtClean="0"/>
                    </a:p>
                  </a:txBody>
                  <a:tcPr marL="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4226310844"/>
                  </a:ext>
                </a:extLst>
              </a:tr>
              <a:tr h="227488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/>
                        <a:t>クラスタ名</a:t>
                      </a:r>
                      <a:endParaRPr kumimoji="1" lang="ja-JP" altLang="en-US" sz="1200" dirty="0"/>
                    </a:p>
                  </a:txBody>
                  <a:tcPr marL="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/>
                        <a:t>同期する範囲、識別子</a:t>
                      </a:r>
                      <a:endParaRPr kumimoji="1" lang="en-US" altLang="ja-JP" sz="1200" dirty="0" smtClean="0"/>
                    </a:p>
                  </a:txBody>
                  <a:tcPr marL="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584591290"/>
                  </a:ext>
                </a:extLst>
              </a:tr>
              <a:tr h="246408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/>
                        <a:t>管理</a:t>
                      </a:r>
                      <a:r>
                        <a:rPr kumimoji="1" lang="en-US" altLang="ja-JP" sz="1200" dirty="0" smtClean="0"/>
                        <a:t>IP</a:t>
                      </a:r>
                      <a:r>
                        <a:rPr kumimoji="1" lang="ja-JP" altLang="en-US" sz="1200" dirty="0" smtClean="0"/>
                        <a:t>アドレス</a:t>
                      </a:r>
                      <a:endParaRPr kumimoji="1" lang="ja-JP" altLang="en-US" sz="1200" dirty="0"/>
                    </a:p>
                  </a:txBody>
                  <a:tcPr marL="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/>
                        <a:t>クラスタ全体で共有する仮想</a:t>
                      </a:r>
                      <a:r>
                        <a:rPr kumimoji="1" lang="en-US" altLang="ja-JP" sz="1200" dirty="0" smtClean="0"/>
                        <a:t>IP</a:t>
                      </a:r>
                      <a:r>
                        <a:rPr kumimoji="1" lang="ja-JP" altLang="en-US" sz="1200" dirty="0" smtClean="0"/>
                        <a:t>アドレス</a:t>
                      </a:r>
                      <a:endParaRPr kumimoji="1" lang="en-US" altLang="ja-JP" sz="1200" dirty="0" smtClean="0"/>
                    </a:p>
                  </a:txBody>
                  <a:tcPr marL="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3884834402"/>
                  </a:ext>
                </a:extLst>
              </a:tr>
            </a:tbl>
          </a:graphicData>
        </a:graphic>
      </p:graphicFrame>
      <p:sp>
        <p:nvSpPr>
          <p:cNvPr id="36" name="テキスト ボックス 35"/>
          <p:cNvSpPr txBox="1"/>
          <p:nvPr/>
        </p:nvSpPr>
        <p:spPr>
          <a:xfrm>
            <a:off x="4957058" y="3414163"/>
            <a:ext cx="3111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/>
              <a:t>192.168.1.245</a:t>
            </a:r>
            <a:r>
              <a:rPr kumimoji="1" lang="ja-JP" altLang="en-US" sz="1400" dirty="0" smtClean="0"/>
              <a:t> </a:t>
            </a:r>
            <a:r>
              <a:rPr kumimoji="1" lang="en-US" altLang="ja-JP" sz="1400" dirty="0" smtClean="0">
                <a:sym typeface="Wingdings" panose="05000000000000000000" pitchFamily="2" charset="2"/>
              </a:rPr>
              <a:t></a:t>
            </a:r>
            <a:r>
              <a:rPr kumimoji="1" lang="ja-JP" altLang="en-US" sz="1400" dirty="0" smtClean="0">
                <a:sym typeface="Wingdings" panose="05000000000000000000" pitchFamily="2" charset="2"/>
              </a:rPr>
              <a:t> </a:t>
            </a:r>
            <a:r>
              <a:rPr kumimoji="1" lang="en-US" altLang="ja-JP" sz="1400" dirty="0" smtClean="0"/>
              <a:t>192.168.100.11</a:t>
            </a:r>
            <a:endParaRPr kumimoji="1" lang="ja-JP" altLang="en-US" sz="1400" dirty="0"/>
          </a:p>
        </p:txBody>
      </p:sp>
      <p:sp>
        <p:nvSpPr>
          <p:cNvPr id="21" name="正方形/長方形 20"/>
          <p:cNvSpPr/>
          <p:nvPr/>
        </p:nvSpPr>
        <p:spPr>
          <a:xfrm>
            <a:off x="4297224" y="3815181"/>
            <a:ext cx="6623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600" dirty="0"/>
              <a:t>SSID</a:t>
            </a:r>
            <a:endParaRPr lang="ja-JP" altLang="en-US" sz="1600" dirty="0"/>
          </a:p>
        </p:txBody>
      </p:sp>
      <p:sp>
        <p:nvSpPr>
          <p:cNvPr id="38" name="角丸四角形 37"/>
          <p:cNvSpPr/>
          <p:nvPr/>
        </p:nvSpPr>
        <p:spPr>
          <a:xfrm>
            <a:off x="4299193" y="2530175"/>
            <a:ext cx="4486032" cy="1230931"/>
          </a:xfrm>
          <a:prstGeom prst="roundRect">
            <a:avLst>
              <a:gd name="adj" fmla="val 10363"/>
            </a:avLst>
          </a:prstGeom>
          <a:noFill/>
          <a:ln w="127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268226" y="2215297"/>
            <a:ext cx="1717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 smtClean="0"/>
              <a:t>クラスタ名 </a:t>
            </a:r>
            <a:r>
              <a:rPr kumimoji="1" lang="en-US" altLang="ja-JP" sz="1400" dirty="0" smtClean="0"/>
              <a:t>:</a:t>
            </a:r>
            <a:r>
              <a:rPr kumimoji="1" lang="ja-JP" altLang="en-US" sz="1400" dirty="0" smtClean="0"/>
              <a:t> </a:t>
            </a:r>
            <a:r>
              <a:rPr kumimoji="1" lang="en-US" altLang="ja-JP" sz="1400" dirty="0" smtClean="0"/>
              <a:t>cluster</a:t>
            </a:r>
            <a:endParaRPr kumimoji="1" lang="ja-JP" altLang="en-US" sz="140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4634705" y="1963403"/>
            <a:ext cx="984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 smtClean="0"/>
              <a:t>クラスタ</a:t>
            </a:r>
            <a:endParaRPr kumimoji="1" lang="ja-JP" altLang="en-US" sz="1600" dirty="0"/>
          </a:p>
        </p:txBody>
      </p:sp>
      <p:sp>
        <p:nvSpPr>
          <p:cNvPr id="41" name="右矢印 40"/>
          <p:cNvSpPr/>
          <p:nvPr/>
        </p:nvSpPr>
        <p:spPr>
          <a:xfrm rot="2700000">
            <a:off x="5705522" y="2480873"/>
            <a:ext cx="412902" cy="487846"/>
          </a:xfrm>
          <a:prstGeom prst="rightArrow">
            <a:avLst/>
          </a:prstGeom>
          <a:solidFill>
            <a:schemeClr val="accent4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1185653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1</a:t>
            </a:r>
            <a:r>
              <a:rPr kumimoji="1" lang="ja-JP" altLang="en-US" dirty="0" smtClean="0"/>
              <a:t>台目の設定項目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37766" y="1347788"/>
            <a:ext cx="8345488" cy="3168650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r>
              <a:rPr kumimoji="1" lang="ja-JP" altLang="en-US" sz="1600" b="1" dirty="0" smtClean="0"/>
              <a:t>ようこそ</a:t>
            </a:r>
            <a:endParaRPr kumimoji="1" lang="en-US" altLang="ja-JP" sz="1600" b="1" dirty="0" smtClean="0"/>
          </a:p>
          <a:p>
            <a:r>
              <a:rPr kumimoji="1" lang="ja-JP" altLang="en-US" sz="1600" b="1" dirty="0" smtClean="0"/>
              <a:t>構成</a:t>
            </a:r>
            <a:endParaRPr kumimoji="1" lang="en-US" altLang="ja-JP" sz="1600" b="1" dirty="0" smtClean="0"/>
          </a:p>
          <a:p>
            <a:pPr lvl="1"/>
            <a:r>
              <a:rPr kumimoji="1" lang="en-US" altLang="ja-JP" sz="1600" dirty="0" smtClean="0"/>
              <a:t>IP</a:t>
            </a:r>
            <a:r>
              <a:rPr kumimoji="1" lang="ja-JP" altLang="en-US" sz="1600" dirty="0" smtClean="0"/>
              <a:t>アドレス</a:t>
            </a:r>
            <a:endParaRPr kumimoji="1" lang="en-US" altLang="ja-JP" sz="1600" dirty="0" smtClean="0"/>
          </a:p>
          <a:p>
            <a:pPr lvl="1"/>
            <a:r>
              <a:rPr kumimoji="1" lang="ja-JP" altLang="en-US" sz="1600" dirty="0" smtClean="0"/>
              <a:t>シングル ポイント設定 </a:t>
            </a:r>
            <a:r>
              <a:rPr kumimoji="1" lang="en-US" altLang="ja-JP" sz="1600" dirty="0" smtClean="0"/>
              <a:t>(</a:t>
            </a:r>
            <a:r>
              <a:rPr kumimoji="1" lang="ja-JP" altLang="en-US" sz="1600" dirty="0" smtClean="0"/>
              <a:t>クラスタ</a:t>
            </a:r>
            <a:r>
              <a:rPr kumimoji="1" lang="en-US" altLang="ja-JP" sz="1600" dirty="0" smtClean="0"/>
              <a:t>)</a:t>
            </a:r>
          </a:p>
          <a:p>
            <a:pPr lvl="1"/>
            <a:r>
              <a:rPr kumimoji="1" lang="ja-JP" altLang="en-US" sz="1600" dirty="0" smtClean="0"/>
              <a:t>時刻設定 </a:t>
            </a:r>
            <a:r>
              <a:rPr kumimoji="1" lang="en-US" altLang="ja-JP" sz="1600" dirty="0" smtClean="0"/>
              <a:t>(</a:t>
            </a:r>
            <a:r>
              <a:rPr kumimoji="1" lang="ja-JP" altLang="en-US" sz="1600" dirty="0" smtClean="0"/>
              <a:t>タイムゾーン、</a:t>
            </a:r>
            <a:r>
              <a:rPr kumimoji="1" lang="en-US" altLang="ja-JP" sz="1600" dirty="0" smtClean="0"/>
              <a:t>NTP)</a:t>
            </a:r>
          </a:p>
          <a:p>
            <a:pPr lvl="1"/>
            <a:r>
              <a:rPr kumimoji="1" lang="ja-JP" altLang="en-US" sz="1600" dirty="0" smtClean="0"/>
              <a:t>デバイスのパスワード </a:t>
            </a:r>
            <a:r>
              <a:rPr kumimoji="1" lang="en-US" altLang="ja-JP" sz="1600" dirty="0" smtClean="0"/>
              <a:t>(WAP</a:t>
            </a:r>
            <a:r>
              <a:rPr kumimoji="1" lang="ja-JP" altLang="en-US" sz="1600" dirty="0" smtClean="0"/>
              <a:t>用</a:t>
            </a:r>
            <a:r>
              <a:rPr kumimoji="1" lang="en-US" altLang="ja-JP" sz="1600" dirty="0" smtClean="0"/>
              <a:t>)</a:t>
            </a:r>
          </a:p>
          <a:p>
            <a:r>
              <a:rPr kumimoji="1" lang="ja-JP" altLang="en-US" sz="1600" b="1" dirty="0" smtClean="0"/>
              <a:t>無線</a:t>
            </a:r>
            <a:r>
              <a:rPr kumimoji="1" lang="ja-JP" altLang="en-US" sz="1600" b="1" dirty="0"/>
              <a:t> </a:t>
            </a:r>
            <a:r>
              <a:rPr kumimoji="1" lang="en-US" altLang="ja-JP" sz="1600" b="1" dirty="0" smtClean="0"/>
              <a:t>1(2.4GHz)</a:t>
            </a:r>
          </a:p>
          <a:p>
            <a:pPr lvl="1"/>
            <a:r>
              <a:rPr kumimoji="1" lang="ja-JP" altLang="en-US" sz="1600" dirty="0" smtClean="0"/>
              <a:t>ネットワーク名 </a:t>
            </a:r>
            <a:r>
              <a:rPr kumimoji="1" lang="en-US" altLang="ja-JP" sz="1600" dirty="0" smtClean="0"/>
              <a:t>(SSID)</a:t>
            </a:r>
          </a:p>
          <a:p>
            <a:pPr lvl="1"/>
            <a:r>
              <a:rPr kumimoji="1" lang="ja-JP" altLang="en-US" sz="1600" dirty="0" smtClean="0"/>
              <a:t>ワイヤレス セキュリティ </a:t>
            </a:r>
            <a:r>
              <a:rPr kumimoji="1" lang="en-US" altLang="ja-JP" sz="1600" dirty="0" smtClean="0"/>
              <a:t>(Open</a:t>
            </a:r>
            <a:r>
              <a:rPr kumimoji="1" lang="ja-JP" altLang="en-US" sz="1600" dirty="0" err="1" smtClean="0"/>
              <a:t>、</a:t>
            </a:r>
            <a:r>
              <a:rPr kumimoji="1" lang="en-US" altLang="ja-JP" sz="1600" dirty="0" smtClean="0"/>
              <a:t>PSK)</a:t>
            </a:r>
          </a:p>
          <a:p>
            <a:pPr lvl="1"/>
            <a:r>
              <a:rPr kumimoji="1" lang="en-US" altLang="ja-JP" sz="1600" dirty="0" smtClean="0"/>
              <a:t>VLAN</a:t>
            </a:r>
            <a:r>
              <a:rPr kumimoji="1" lang="ja-JP" altLang="en-US" sz="1600" dirty="0" smtClean="0"/>
              <a:t> </a:t>
            </a:r>
            <a:r>
              <a:rPr kumimoji="1" lang="en-US" altLang="ja-JP" sz="1600" dirty="0" smtClean="0"/>
              <a:t>ID</a:t>
            </a:r>
          </a:p>
          <a:p>
            <a:endParaRPr kumimoji="1" lang="en-US" altLang="ja-JP" sz="1600" b="1" dirty="0" smtClean="0"/>
          </a:p>
          <a:p>
            <a:endParaRPr kumimoji="1" lang="en-US" altLang="ja-JP" sz="1600" b="1" dirty="0"/>
          </a:p>
          <a:p>
            <a:r>
              <a:rPr kumimoji="1" lang="ja-JP" altLang="en-US" sz="1600" b="1" dirty="0" smtClean="0"/>
              <a:t>無線 </a:t>
            </a:r>
            <a:r>
              <a:rPr kumimoji="1" lang="en-US" altLang="ja-JP" sz="1600" b="1" dirty="0" smtClean="0"/>
              <a:t>2(5GHz</a:t>
            </a:r>
            <a:r>
              <a:rPr kumimoji="1" lang="en-US" altLang="ja-JP" sz="1600" b="1" dirty="0"/>
              <a:t>)</a:t>
            </a:r>
          </a:p>
          <a:p>
            <a:pPr lvl="1"/>
            <a:r>
              <a:rPr kumimoji="1" lang="ja-JP" altLang="en-US" sz="1600" dirty="0" smtClean="0"/>
              <a:t>ネットワーク名 </a:t>
            </a:r>
            <a:r>
              <a:rPr kumimoji="1" lang="en-US" altLang="ja-JP" sz="1600" dirty="0" smtClean="0"/>
              <a:t>(SSID)</a:t>
            </a:r>
            <a:endParaRPr kumimoji="1" lang="en-US" altLang="ja-JP" sz="1600" dirty="0"/>
          </a:p>
          <a:p>
            <a:pPr lvl="1"/>
            <a:r>
              <a:rPr kumimoji="1" lang="ja-JP" altLang="en-US" sz="1600" dirty="0" smtClean="0"/>
              <a:t>ワイヤレス セキュリティ </a:t>
            </a:r>
            <a:r>
              <a:rPr kumimoji="1" lang="en-US" altLang="ja-JP" sz="1600" dirty="0"/>
              <a:t>(Open</a:t>
            </a:r>
            <a:r>
              <a:rPr kumimoji="1" lang="ja-JP" altLang="en-US" sz="1600" dirty="0" err="1"/>
              <a:t>、</a:t>
            </a:r>
            <a:r>
              <a:rPr kumimoji="1" lang="en-US" altLang="ja-JP" sz="1600" dirty="0"/>
              <a:t>PSK)</a:t>
            </a:r>
          </a:p>
          <a:p>
            <a:pPr lvl="1"/>
            <a:r>
              <a:rPr kumimoji="1" lang="en-US" altLang="ja-JP" sz="1600" dirty="0"/>
              <a:t>VLAN</a:t>
            </a:r>
            <a:r>
              <a:rPr kumimoji="1" lang="ja-JP" altLang="en-US" sz="1600" dirty="0"/>
              <a:t> </a:t>
            </a:r>
            <a:r>
              <a:rPr kumimoji="1" lang="en-US" altLang="ja-JP" sz="1600" dirty="0" smtClean="0"/>
              <a:t>ID</a:t>
            </a:r>
          </a:p>
          <a:p>
            <a:r>
              <a:rPr kumimoji="1" lang="ja-JP" altLang="en-US" sz="1600" b="1" dirty="0" smtClean="0"/>
              <a:t>キャプティブ ポータル </a:t>
            </a:r>
            <a:r>
              <a:rPr kumimoji="1" lang="en-US" altLang="ja-JP" sz="1600" b="1" dirty="0" smtClean="0"/>
              <a:t>(</a:t>
            </a:r>
            <a:r>
              <a:rPr kumimoji="1" lang="ja-JP" altLang="en-US" sz="1600" b="1" dirty="0" smtClean="0"/>
              <a:t>ゲスト アクセス</a:t>
            </a:r>
            <a:r>
              <a:rPr kumimoji="1" lang="en-US" altLang="ja-JP" sz="1600" b="1" dirty="0" smtClean="0"/>
              <a:t>)</a:t>
            </a:r>
          </a:p>
          <a:p>
            <a:pPr lvl="1"/>
            <a:r>
              <a:rPr kumimoji="1" lang="ja-JP" altLang="en-US" sz="1600" dirty="0" smtClean="0"/>
              <a:t>作成</a:t>
            </a:r>
            <a:endParaRPr kumimoji="1" lang="en-US" altLang="ja-JP" sz="1600" dirty="0" smtClean="0"/>
          </a:p>
          <a:p>
            <a:pPr lvl="1"/>
            <a:r>
              <a:rPr kumimoji="1" lang="ja-JP" altLang="en-US" sz="1600" dirty="0" smtClean="0"/>
              <a:t>ネットワーク名 </a:t>
            </a:r>
            <a:r>
              <a:rPr kumimoji="1" lang="en-US" altLang="ja-JP" sz="1600" dirty="0" smtClean="0"/>
              <a:t>(SSID)</a:t>
            </a:r>
          </a:p>
          <a:p>
            <a:pPr lvl="1"/>
            <a:r>
              <a:rPr kumimoji="1" lang="ja-JP" altLang="en-US" sz="1600" dirty="0" smtClean="0"/>
              <a:t>ワイヤレス セキュリティ </a:t>
            </a:r>
            <a:r>
              <a:rPr kumimoji="1" lang="en-US" altLang="ja-JP" sz="1600" dirty="0"/>
              <a:t>(Open</a:t>
            </a:r>
            <a:r>
              <a:rPr kumimoji="1" lang="ja-JP" altLang="en-US" sz="1600" dirty="0" err="1"/>
              <a:t>、</a:t>
            </a:r>
            <a:r>
              <a:rPr kumimoji="1" lang="en-US" altLang="ja-JP" sz="1600" dirty="0"/>
              <a:t>PSK)</a:t>
            </a:r>
          </a:p>
          <a:p>
            <a:pPr lvl="1"/>
            <a:r>
              <a:rPr kumimoji="1" lang="en-US" altLang="ja-JP" sz="1600" dirty="0"/>
              <a:t>VLAN</a:t>
            </a:r>
            <a:r>
              <a:rPr kumimoji="1" lang="ja-JP" altLang="en-US" sz="1600" dirty="0"/>
              <a:t> </a:t>
            </a:r>
            <a:r>
              <a:rPr kumimoji="1" lang="en-US" altLang="ja-JP" sz="1600" dirty="0"/>
              <a:t>ID</a:t>
            </a:r>
          </a:p>
          <a:p>
            <a:pPr lvl="1"/>
            <a:r>
              <a:rPr kumimoji="1" lang="ja-JP" altLang="en-US" sz="1600" dirty="0" smtClean="0"/>
              <a:t>リダイレクト </a:t>
            </a:r>
            <a:r>
              <a:rPr kumimoji="1" lang="en-US" altLang="ja-JP" sz="1600" dirty="0" smtClean="0"/>
              <a:t>URL</a:t>
            </a:r>
          </a:p>
          <a:p>
            <a:r>
              <a:rPr kumimoji="1" lang="ja-JP" altLang="en-US" sz="1600" b="1" dirty="0" smtClean="0"/>
              <a:t>概要</a:t>
            </a:r>
            <a:endParaRPr kumimoji="1" lang="en-US" altLang="ja-JP" sz="1600" b="1" dirty="0" smtClean="0"/>
          </a:p>
          <a:p>
            <a:r>
              <a:rPr kumimoji="1" lang="ja-JP" altLang="en-US" sz="1600" b="1" dirty="0"/>
              <a:t>完了</a:t>
            </a:r>
            <a:endParaRPr kumimoji="1" lang="en-US" altLang="ja-JP" sz="1600" b="1" dirty="0"/>
          </a:p>
        </p:txBody>
      </p:sp>
      <p:cxnSp>
        <p:nvCxnSpPr>
          <p:cNvPr id="5" name="直線コネクタ 4"/>
          <p:cNvCxnSpPr/>
          <p:nvPr/>
        </p:nvCxnSpPr>
        <p:spPr>
          <a:xfrm>
            <a:off x="431800" y="1414463"/>
            <a:ext cx="0" cy="1357312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431800" y="2886076"/>
            <a:ext cx="0" cy="909637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4508500" y="1414463"/>
            <a:ext cx="0" cy="928687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4508500" y="3867150"/>
            <a:ext cx="0" cy="452438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6598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サブタイトル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ja-JP" dirty="0" smtClean="0">
                <a:hlinkClick r:id="rId3"/>
              </a:rPr>
              <a:t>https://youtu.be/hDCZbNvoZa4</a:t>
            </a:r>
            <a:r>
              <a:rPr lang="ja-JP" altLang="ja-JP" dirty="0" smtClean="0"/>
              <a:t> </a:t>
            </a:r>
          </a:p>
          <a:p>
            <a:r>
              <a:rPr lang="en-US" altLang="ja-JP" dirty="0" smtClean="0"/>
              <a:t>00:00</a:t>
            </a:r>
            <a:r>
              <a:rPr lang="ja-JP" altLang="en-US" dirty="0" smtClean="0"/>
              <a:t>頃</a:t>
            </a:r>
            <a:endParaRPr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smtClean="0"/>
              <a:t>デモ </a:t>
            </a:r>
            <a:r>
              <a:rPr lang="en-US" altLang="ja-JP" smtClean="0"/>
              <a:t>(</a:t>
            </a:r>
            <a:r>
              <a:rPr lang="ja-JP" altLang="en-US" smtClean="0"/>
              <a:t>録画</a:t>
            </a:r>
            <a:r>
              <a:rPr lang="en-US" altLang="ja-JP" smtClean="0"/>
              <a:t>)</a:t>
            </a:r>
            <a:endParaRPr lang="ja-JP" altLang="en-US" dirty="0"/>
          </a:p>
        </p:txBody>
      </p:sp>
      <p:sp>
        <p:nvSpPr>
          <p:cNvPr id="6" name="Freeform 67"/>
          <p:cNvSpPr>
            <a:spLocks noChangeAspect="1"/>
          </p:cNvSpPr>
          <p:nvPr/>
        </p:nvSpPr>
        <p:spPr bwMode="auto">
          <a:xfrm>
            <a:off x="5836444" y="1886906"/>
            <a:ext cx="1966449" cy="1369696"/>
          </a:xfrm>
          <a:custGeom>
            <a:avLst/>
            <a:gdLst>
              <a:gd name="T0" fmla="*/ 767 w 767"/>
              <a:gd name="T1" fmla="*/ 67 h 533"/>
              <a:gd name="T2" fmla="*/ 534 w 767"/>
              <a:gd name="T3" fmla="*/ 204 h 533"/>
              <a:gd name="T4" fmla="*/ 534 w 767"/>
              <a:gd name="T5" fmla="*/ 33 h 533"/>
              <a:gd name="T6" fmla="*/ 500 w 767"/>
              <a:gd name="T7" fmla="*/ 0 h 533"/>
              <a:gd name="T8" fmla="*/ 34 w 767"/>
              <a:gd name="T9" fmla="*/ 0 h 533"/>
              <a:gd name="T10" fmla="*/ 0 w 767"/>
              <a:gd name="T11" fmla="*/ 33 h 533"/>
              <a:gd name="T12" fmla="*/ 0 w 767"/>
              <a:gd name="T13" fmla="*/ 500 h 533"/>
              <a:gd name="T14" fmla="*/ 34 w 767"/>
              <a:gd name="T15" fmla="*/ 533 h 533"/>
              <a:gd name="T16" fmla="*/ 500 w 767"/>
              <a:gd name="T17" fmla="*/ 533 h 533"/>
              <a:gd name="T18" fmla="*/ 534 w 767"/>
              <a:gd name="T19" fmla="*/ 500 h 533"/>
              <a:gd name="T20" fmla="*/ 534 w 767"/>
              <a:gd name="T21" fmla="*/ 329 h 533"/>
              <a:gd name="T22" fmla="*/ 767 w 767"/>
              <a:gd name="T23" fmla="*/ 467 h 533"/>
              <a:gd name="T24" fmla="*/ 767 w 767"/>
              <a:gd name="T25" fmla="*/ 67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67" h="533">
                <a:moveTo>
                  <a:pt x="767" y="67"/>
                </a:moveTo>
                <a:cubicBezTo>
                  <a:pt x="767" y="67"/>
                  <a:pt x="615" y="156"/>
                  <a:pt x="534" y="204"/>
                </a:cubicBezTo>
                <a:lnTo>
                  <a:pt x="534" y="33"/>
                </a:lnTo>
                <a:cubicBezTo>
                  <a:pt x="534" y="15"/>
                  <a:pt x="519" y="0"/>
                  <a:pt x="500" y="0"/>
                </a:cubicBezTo>
                <a:lnTo>
                  <a:pt x="34" y="0"/>
                </a:lnTo>
                <a:cubicBezTo>
                  <a:pt x="15" y="0"/>
                  <a:pt x="0" y="15"/>
                  <a:pt x="0" y="33"/>
                </a:cubicBezTo>
                <a:lnTo>
                  <a:pt x="0" y="500"/>
                </a:lnTo>
                <a:cubicBezTo>
                  <a:pt x="0" y="518"/>
                  <a:pt x="15" y="533"/>
                  <a:pt x="34" y="533"/>
                </a:cubicBezTo>
                <a:lnTo>
                  <a:pt x="500" y="533"/>
                </a:lnTo>
                <a:cubicBezTo>
                  <a:pt x="519" y="533"/>
                  <a:pt x="534" y="518"/>
                  <a:pt x="534" y="500"/>
                </a:cubicBezTo>
                <a:lnTo>
                  <a:pt x="534" y="329"/>
                </a:lnTo>
                <a:cubicBezTo>
                  <a:pt x="615" y="377"/>
                  <a:pt x="767" y="467"/>
                  <a:pt x="767" y="467"/>
                </a:cubicBezTo>
                <a:lnTo>
                  <a:pt x="767" y="67"/>
                </a:lnTo>
                <a:close/>
              </a:path>
            </a:pathLst>
          </a:custGeom>
          <a:solidFill>
            <a:srgbClr val="39393B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1395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工場初期化状態の</a:t>
            </a:r>
            <a:r>
              <a:rPr lang="en-US" altLang="ja-JP" dirty="0" smtClean="0"/>
              <a:t>AP</a:t>
            </a:r>
            <a:r>
              <a:rPr lang="ja-JP" altLang="en-US" dirty="0" smtClean="0"/>
              <a:t>の起動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8454" y="1876425"/>
            <a:ext cx="4534553" cy="177165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833124" y="2326747"/>
            <a:ext cx="3000962" cy="64633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WPA2-Personal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(PSK)</a:t>
            </a:r>
          </a:p>
          <a:p>
            <a:r>
              <a:rPr kumimoji="1" lang="ja-JP" altLang="en-US" dirty="0" smtClean="0"/>
              <a:t>パスワード </a:t>
            </a:r>
            <a:r>
              <a:rPr kumimoji="1" lang="en-US" altLang="ja-JP" dirty="0" smtClean="0"/>
              <a:t>:</a:t>
            </a:r>
            <a:r>
              <a:rPr kumimoji="1" lang="ja-JP" altLang="en-US" dirty="0" smtClean="0"/>
              <a:t> </a:t>
            </a:r>
            <a:r>
              <a:rPr kumimoji="1" lang="en-US" altLang="ja-JP" b="1" dirty="0" smtClean="0">
                <a:solidFill>
                  <a:schemeClr val="bg2"/>
                </a:solidFill>
              </a:rPr>
              <a:t>cisco123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281111" y="1347788"/>
            <a:ext cx="2219328" cy="521786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kumimoji="1" lang="en-US" altLang="ja-JP" dirty="0" err="1" smtClean="0">
                <a:solidFill>
                  <a:schemeClr val="bg1"/>
                </a:solidFill>
              </a:rPr>
              <a:t>CiscoSB</a:t>
            </a:r>
            <a:r>
              <a:rPr kumimoji="1" lang="en-US" altLang="ja-JP" dirty="0" smtClean="0">
                <a:solidFill>
                  <a:schemeClr val="bg1"/>
                </a:solidFill>
              </a:rPr>
              <a:t>-Setup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71487" y="1424015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SSID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1815585" y="3060919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ja-JP" altLang="en-US" dirty="0"/>
              <a:t>で接続して</a:t>
            </a:r>
            <a:r>
              <a:rPr kumimoji="1" lang="ja-JP" altLang="en-US" dirty="0" smtClean="0"/>
              <a:t>下さい。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291301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192.168.1.245</a:t>
            </a:r>
            <a:r>
              <a:rPr kumimoji="1" lang="ja-JP" altLang="en-US" dirty="0" smtClean="0"/>
              <a:t>にアクセス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05299" y="1865042"/>
            <a:ext cx="2290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/>
              <a:t>ユーザ名</a:t>
            </a:r>
            <a:r>
              <a:rPr kumimoji="1" lang="en-US" altLang="ja-JP" sz="1600" dirty="0" smtClean="0"/>
              <a:t>:</a:t>
            </a:r>
            <a:r>
              <a:rPr kumimoji="1" lang="ja-JP" altLang="en-US" sz="1600" dirty="0" smtClean="0"/>
              <a:t> </a:t>
            </a:r>
            <a:r>
              <a:rPr kumimoji="1" lang="en-US" altLang="ja-JP" sz="1600" b="1" dirty="0" smtClean="0">
                <a:solidFill>
                  <a:schemeClr val="bg2"/>
                </a:solidFill>
              </a:rPr>
              <a:t>cisco</a:t>
            </a:r>
          </a:p>
          <a:p>
            <a:r>
              <a:rPr kumimoji="1" lang="ja-JP" altLang="en-US" sz="1600" dirty="0" smtClean="0"/>
              <a:t>パスワード</a:t>
            </a:r>
            <a:r>
              <a:rPr kumimoji="1" lang="en-US" altLang="ja-JP" sz="1600" dirty="0" smtClean="0"/>
              <a:t>:</a:t>
            </a:r>
            <a:r>
              <a:rPr kumimoji="1" lang="ja-JP" altLang="en-US" sz="1600" dirty="0" smtClean="0"/>
              <a:t> </a:t>
            </a:r>
            <a:r>
              <a:rPr kumimoji="1" lang="en-US" altLang="ja-JP" sz="1600" b="1" dirty="0" smtClean="0">
                <a:solidFill>
                  <a:schemeClr val="bg2"/>
                </a:solidFill>
              </a:rPr>
              <a:t>cisco</a:t>
            </a:r>
            <a:endParaRPr kumimoji="1" lang="ja-JP" altLang="en-US" sz="1600" b="1" dirty="0">
              <a:solidFill>
                <a:schemeClr val="bg2"/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66" y="2449817"/>
            <a:ext cx="2626681" cy="2066621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978136" y="1375053"/>
            <a:ext cx="2414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hlinkClick r:id="rId4"/>
              </a:rPr>
              <a:t>http://192.168.1.245/</a:t>
            </a:r>
            <a:endParaRPr kumimoji="1" lang="ja-JP" altLang="en-US" dirty="0"/>
          </a:p>
        </p:txBody>
      </p:sp>
      <p:sp>
        <p:nvSpPr>
          <p:cNvPr id="12" name="Freeform 45"/>
          <p:cNvSpPr>
            <a:spLocks noEditPoints="1"/>
          </p:cNvSpPr>
          <p:nvPr/>
        </p:nvSpPr>
        <p:spPr bwMode="auto">
          <a:xfrm>
            <a:off x="653451" y="1398577"/>
            <a:ext cx="327320" cy="322284"/>
          </a:xfrm>
          <a:custGeom>
            <a:avLst/>
            <a:gdLst>
              <a:gd name="T0" fmla="*/ 1359 w 1716"/>
              <a:gd name="T1" fmla="*/ 162 h 1692"/>
              <a:gd name="T2" fmla="*/ 1068 w 1716"/>
              <a:gd name="T3" fmla="*/ 28 h 1692"/>
              <a:gd name="T4" fmla="*/ 225 w 1716"/>
              <a:gd name="T5" fmla="*/ 286 h 1692"/>
              <a:gd name="T6" fmla="*/ 48 w 1716"/>
              <a:gd name="T7" fmla="*/ 601 h 1692"/>
              <a:gd name="T8" fmla="*/ 357 w 1716"/>
              <a:gd name="T9" fmla="*/ 1527 h 1692"/>
              <a:gd name="T10" fmla="*/ 613 w 1716"/>
              <a:gd name="T11" fmla="*/ 1654 h 1692"/>
              <a:gd name="T12" fmla="*/ 1264 w 1716"/>
              <a:gd name="T13" fmla="*/ 1589 h 1692"/>
              <a:gd name="T14" fmla="*/ 1684 w 1716"/>
              <a:gd name="T15" fmla="*/ 1050 h 1692"/>
              <a:gd name="T16" fmla="*/ 1548 w 1716"/>
              <a:gd name="T17" fmla="*/ 470 h 1692"/>
              <a:gd name="T18" fmla="*/ 1489 w 1716"/>
              <a:gd name="T19" fmla="*/ 374 h 1692"/>
              <a:gd name="T20" fmla="*/ 1225 w 1716"/>
              <a:gd name="T21" fmla="*/ 657 h 1692"/>
              <a:gd name="T22" fmla="*/ 1454 w 1716"/>
              <a:gd name="T23" fmla="*/ 857 h 1692"/>
              <a:gd name="T24" fmla="*/ 901 w 1716"/>
              <a:gd name="T25" fmla="*/ 270 h 1692"/>
              <a:gd name="T26" fmla="*/ 776 w 1716"/>
              <a:gd name="T27" fmla="*/ 483 h 1692"/>
              <a:gd name="T28" fmla="*/ 500 w 1716"/>
              <a:gd name="T29" fmla="*/ 732 h 1692"/>
              <a:gd name="T30" fmla="*/ 585 w 1716"/>
              <a:gd name="T31" fmla="*/ 360 h 1692"/>
              <a:gd name="T32" fmla="*/ 884 w 1716"/>
              <a:gd name="T33" fmla="*/ 632 h 1692"/>
              <a:gd name="T34" fmla="*/ 961 w 1716"/>
              <a:gd name="T35" fmla="*/ 655 h 1692"/>
              <a:gd name="T36" fmla="*/ 876 w 1716"/>
              <a:gd name="T37" fmla="*/ 932 h 1692"/>
              <a:gd name="T38" fmla="*/ 1321 w 1716"/>
              <a:gd name="T39" fmla="*/ 524 h 1692"/>
              <a:gd name="T40" fmla="*/ 1151 w 1716"/>
              <a:gd name="T41" fmla="*/ 346 h 1692"/>
              <a:gd name="T42" fmla="*/ 1375 w 1716"/>
              <a:gd name="T43" fmla="*/ 449 h 1692"/>
              <a:gd name="T44" fmla="*/ 1326 w 1716"/>
              <a:gd name="T45" fmla="*/ 247 h 1692"/>
              <a:gd name="T46" fmla="*/ 1326 w 1716"/>
              <a:gd name="T47" fmla="*/ 247 h 1692"/>
              <a:gd name="T48" fmla="*/ 1123 w 1716"/>
              <a:gd name="T49" fmla="*/ 129 h 1692"/>
              <a:gd name="T50" fmla="*/ 1058 w 1716"/>
              <a:gd name="T51" fmla="*/ 337 h 1692"/>
              <a:gd name="T52" fmla="*/ 968 w 1716"/>
              <a:gd name="T53" fmla="*/ 90 h 1692"/>
              <a:gd name="T54" fmla="*/ 811 w 1716"/>
              <a:gd name="T55" fmla="*/ 90 h 1692"/>
              <a:gd name="T56" fmla="*/ 736 w 1716"/>
              <a:gd name="T57" fmla="*/ 124 h 1692"/>
              <a:gd name="T58" fmla="*/ 659 w 1716"/>
              <a:gd name="T59" fmla="*/ 215 h 1692"/>
              <a:gd name="T60" fmla="*/ 655 w 1716"/>
              <a:gd name="T61" fmla="*/ 226 h 1692"/>
              <a:gd name="T62" fmla="*/ 576 w 1716"/>
              <a:gd name="T63" fmla="*/ 137 h 1692"/>
              <a:gd name="T64" fmla="*/ 352 w 1716"/>
              <a:gd name="T65" fmla="*/ 333 h 1692"/>
              <a:gd name="T66" fmla="*/ 571 w 1716"/>
              <a:gd name="T67" fmla="*/ 234 h 1692"/>
              <a:gd name="T68" fmla="*/ 342 w 1716"/>
              <a:gd name="T69" fmla="*/ 383 h 1692"/>
              <a:gd name="T70" fmla="*/ 133 w 1716"/>
              <a:gd name="T71" fmla="*/ 597 h 1692"/>
              <a:gd name="T72" fmla="*/ 111 w 1716"/>
              <a:gd name="T73" fmla="*/ 763 h 1692"/>
              <a:gd name="T74" fmla="*/ 120 w 1716"/>
              <a:gd name="T75" fmla="*/ 1017 h 1692"/>
              <a:gd name="T76" fmla="*/ 355 w 1716"/>
              <a:gd name="T77" fmla="*/ 1078 h 1692"/>
              <a:gd name="T78" fmla="*/ 149 w 1716"/>
              <a:gd name="T79" fmla="*/ 895 h 1692"/>
              <a:gd name="T80" fmla="*/ 462 w 1716"/>
              <a:gd name="T81" fmla="*/ 806 h 1692"/>
              <a:gd name="T82" fmla="*/ 365 w 1716"/>
              <a:gd name="T83" fmla="*/ 1430 h 1692"/>
              <a:gd name="T84" fmla="*/ 599 w 1716"/>
              <a:gd name="T85" fmla="*/ 1564 h 1692"/>
              <a:gd name="T86" fmla="*/ 526 w 1716"/>
              <a:gd name="T87" fmla="*/ 858 h 1692"/>
              <a:gd name="T88" fmla="*/ 947 w 1716"/>
              <a:gd name="T89" fmla="*/ 1605 h 1692"/>
              <a:gd name="T90" fmla="*/ 947 w 1716"/>
              <a:gd name="T91" fmla="*/ 1605 h 1692"/>
              <a:gd name="T92" fmla="*/ 1074 w 1716"/>
              <a:gd name="T93" fmla="*/ 1293 h 1692"/>
              <a:gd name="T94" fmla="*/ 1373 w 1716"/>
              <a:gd name="T95" fmla="*/ 1415 h 1692"/>
              <a:gd name="T96" fmla="*/ 1381 w 1716"/>
              <a:gd name="T97" fmla="*/ 1396 h 1692"/>
              <a:gd name="T98" fmla="*/ 1268 w 1716"/>
              <a:gd name="T99" fmla="*/ 1352 h 1692"/>
              <a:gd name="T100" fmla="*/ 1215 w 1716"/>
              <a:gd name="T101" fmla="*/ 1033 h 1692"/>
              <a:gd name="T102" fmla="*/ 1463 w 1716"/>
              <a:gd name="T103" fmla="*/ 613 h 1692"/>
              <a:gd name="T104" fmla="*/ 1579 w 1716"/>
              <a:gd name="T105" fmla="*/ 655 h 1692"/>
              <a:gd name="T106" fmla="*/ 1522 w 1716"/>
              <a:gd name="T107" fmla="*/ 789 h 1692"/>
              <a:gd name="T108" fmla="*/ 1595 w 1716"/>
              <a:gd name="T109" fmla="*/ 1069 h 1692"/>
              <a:gd name="T110" fmla="*/ 1541 w 1716"/>
              <a:gd name="T111" fmla="*/ 890 h 1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716" h="1692">
                <a:moveTo>
                  <a:pt x="1657" y="556"/>
                </a:moveTo>
                <a:cubicBezTo>
                  <a:pt x="1605" y="414"/>
                  <a:pt x="1514" y="287"/>
                  <a:pt x="1395" y="190"/>
                </a:cubicBezTo>
                <a:cubicBezTo>
                  <a:pt x="1389" y="187"/>
                  <a:pt x="1385" y="183"/>
                  <a:pt x="1380" y="179"/>
                </a:cubicBezTo>
                <a:cubicBezTo>
                  <a:pt x="1373" y="174"/>
                  <a:pt x="1366" y="168"/>
                  <a:pt x="1359" y="162"/>
                </a:cubicBezTo>
                <a:cubicBezTo>
                  <a:pt x="1295" y="117"/>
                  <a:pt x="1224" y="79"/>
                  <a:pt x="1146" y="52"/>
                </a:cubicBezTo>
                <a:cubicBezTo>
                  <a:pt x="1143" y="51"/>
                  <a:pt x="1140" y="50"/>
                  <a:pt x="1137" y="49"/>
                </a:cubicBezTo>
                <a:cubicBezTo>
                  <a:pt x="1127" y="45"/>
                  <a:pt x="1116" y="42"/>
                  <a:pt x="1106" y="38"/>
                </a:cubicBezTo>
                <a:cubicBezTo>
                  <a:pt x="1094" y="35"/>
                  <a:pt x="1082" y="31"/>
                  <a:pt x="1068" y="28"/>
                </a:cubicBezTo>
                <a:cubicBezTo>
                  <a:pt x="989" y="8"/>
                  <a:pt x="908" y="0"/>
                  <a:pt x="829" y="3"/>
                </a:cubicBezTo>
                <a:cubicBezTo>
                  <a:pt x="820" y="3"/>
                  <a:pt x="811" y="4"/>
                  <a:pt x="802" y="4"/>
                </a:cubicBezTo>
                <a:cubicBezTo>
                  <a:pt x="642" y="15"/>
                  <a:pt x="488" y="71"/>
                  <a:pt x="361" y="163"/>
                </a:cubicBezTo>
                <a:cubicBezTo>
                  <a:pt x="311" y="199"/>
                  <a:pt x="265" y="241"/>
                  <a:pt x="225" y="286"/>
                </a:cubicBezTo>
                <a:cubicBezTo>
                  <a:pt x="184" y="332"/>
                  <a:pt x="148" y="383"/>
                  <a:pt x="117" y="438"/>
                </a:cubicBezTo>
                <a:cubicBezTo>
                  <a:pt x="95" y="477"/>
                  <a:pt x="75" y="520"/>
                  <a:pt x="60" y="565"/>
                </a:cubicBezTo>
                <a:cubicBezTo>
                  <a:pt x="59" y="567"/>
                  <a:pt x="58" y="569"/>
                  <a:pt x="57" y="572"/>
                </a:cubicBezTo>
                <a:cubicBezTo>
                  <a:pt x="54" y="581"/>
                  <a:pt x="51" y="591"/>
                  <a:pt x="48" y="601"/>
                </a:cubicBezTo>
                <a:cubicBezTo>
                  <a:pt x="2" y="750"/>
                  <a:pt x="0" y="902"/>
                  <a:pt x="34" y="1044"/>
                </a:cubicBezTo>
                <a:cubicBezTo>
                  <a:pt x="52" y="1113"/>
                  <a:pt x="77" y="1180"/>
                  <a:pt x="111" y="1243"/>
                </a:cubicBezTo>
                <a:cubicBezTo>
                  <a:pt x="154" y="1325"/>
                  <a:pt x="212" y="1400"/>
                  <a:pt x="281" y="1464"/>
                </a:cubicBezTo>
                <a:cubicBezTo>
                  <a:pt x="305" y="1486"/>
                  <a:pt x="331" y="1507"/>
                  <a:pt x="357" y="1527"/>
                </a:cubicBezTo>
                <a:cubicBezTo>
                  <a:pt x="423" y="1574"/>
                  <a:pt x="496" y="1613"/>
                  <a:pt x="575" y="1641"/>
                </a:cubicBezTo>
                <a:cubicBezTo>
                  <a:pt x="578" y="1642"/>
                  <a:pt x="580" y="1643"/>
                  <a:pt x="584" y="1644"/>
                </a:cubicBezTo>
                <a:cubicBezTo>
                  <a:pt x="593" y="1647"/>
                  <a:pt x="603" y="1651"/>
                  <a:pt x="612" y="1653"/>
                </a:cubicBezTo>
                <a:cubicBezTo>
                  <a:pt x="613" y="1654"/>
                  <a:pt x="613" y="1654"/>
                  <a:pt x="613" y="1654"/>
                </a:cubicBezTo>
                <a:cubicBezTo>
                  <a:pt x="626" y="1658"/>
                  <a:pt x="640" y="1661"/>
                  <a:pt x="652" y="1664"/>
                </a:cubicBezTo>
                <a:cubicBezTo>
                  <a:pt x="735" y="1685"/>
                  <a:pt x="818" y="1692"/>
                  <a:pt x="899" y="1689"/>
                </a:cubicBezTo>
                <a:cubicBezTo>
                  <a:pt x="932" y="1687"/>
                  <a:pt x="965" y="1684"/>
                  <a:pt x="998" y="1679"/>
                </a:cubicBezTo>
                <a:cubicBezTo>
                  <a:pt x="1091" y="1664"/>
                  <a:pt x="1181" y="1632"/>
                  <a:pt x="1264" y="1589"/>
                </a:cubicBezTo>
                <a:cubicBezTo>
                  <a:pt x="1327" y="1555"/>
                  <a:pt x="1385" y="1513"/>
                  <a:pt x="1439" y="1464"/>
                </a:cubicBezTo>
                <a:cubicBezTo>
                  <a:pt x="1538" y="1373"/>
                  <a:pt x="1616" y="1257"/>
                  <a:pt x="1664" y="1120"/>
                </a:cubicBezTo>
                <a:cubicBezTo>
                  <a:pt x="1667" y="1111"/>
                  <a:pt x="1670" y="1101"/>
                  <a:pt x="1673" y="1091"/>
                </a:cubicBezTo>
                <a:cubicBezTo>
                  <a:pt x="1677" y="1078"/>
                  <a:pt x="1681" y="1064"/>
                  <a:pt x="1684" y="1050"/>
                </a:cubicBezTo>
                <a:cubicBezTo>
                  <a:pt x="1696" y="1001"/>
                  <a:pt x="1704" y="951"/>
                  <a:pt x="1707" y="901"/>
                </a:cubicBezTo>
                <a:cubicBezTo>
                  <a:pt x="1716" y="782"/>
                  <a:pt x="1697" y="664"/>
                  <a:pt x="1657" y="556"/>
                </a:cubicBezTo>
                <a:close/>
                <a:moveTo>
                  <a:pt x="1489" y="374"/>
                </a:moveTo>
                <a:cubicBezTo>
                  <a:pt x="1513" y="405"/>
                  <a:pt x="1533" y="438"/>
                  <a:pt x="1548" y="470"/>
                </a:cubicBezTo>
                <a:cubicBezTo>
                  <a:pt x="1530" y="450"/>
                  <a:pt x="1511" y="430"/>
                  <a:pt x="1492" y="411"/>
                </a:cubicBezTo>
                <a:cubicBezTo>
                  <a:pt x="1484" y="399"/>
                  <a:pt x="1474" y="387"/>
                  <a:pt x="1465" y="376"/>
                </a:cubicBezTo>
                <a:cubicBezTo>
                  <a:pt x="1464" y="364"/>
                  <a:pt x="1462" y="351"/>
                  <a:pt x="1460" y="339"/>
                </a:cubicBezTo>
                <a:cubicBezTo>
                  <a:pt x="1470" y="350"/>
                  <a:pt x="1480" y="362"/>
                  <a:pt x="1489" y="374"/>
                </a:cubicBezTo>
                <a:close/>
                <a:moveTo>
                  <a:pt x="1454" y="857"/>
                </a:moveTo>
                <a:cubicBezTo>
                  <a:pt x="1412" y="890"/>
                  <a:pt x="1360" y="915"/>
                  <a:pt x="1299" y="933"/>
                </a:cubicBezTo>
                <a:cubicBezTo>
                  <a:pt x="1276" y="941"/>
                  <a:pt x="1250" y="946"/>
                  <a:pt x="1225" y="951"/>
                </a:cubicBezTo>
                <a:cubicBezTo>
                  <a:pt x="1234" y="849"/>
                  <a:pt x="1234" y="751"/>
                  <a:pt x="1225" y="657"/>
                </a:cubicBezTo>
                <a:cubicBezTo>
                  <a:pt x="1232" y="656"/>
                  <a:pt x="1239" y="654"/>
                  <a:pt x="1245" y="652"/>
                </a:cubicBezTo>
                <a:cubicBezTo>
                  <a:pt x="1289" y="639"/>
                  <a:pt x="1329" y="620"/>
                  <a:pt x="1363" y="593"/>
                </a:cubicBezTo>
                <a:cubicBezTo>
                  <a:pt x="1373" y="610"/>
                  <a:pt x="1381" y="629"/>
                  <a:pt x="1389" y="647"/>
                </a:cubicBezTo>
                <a:cubicBezTo>
                  <a:pt x="1420" y="713"/>
                  <a:pt x="1442" y="784"/>
                  <a:pt x="1454" y="857"/>
                </a:cubicBezTo>
                <a:close/>
                <a:moveTo>
                  <a:pt x="717" y="429"/>
                </a:moveTo>
                <a:cubicBezTo>
                  <a:pt x="712" y="423"/>
                  <a:pt x="707" y="416"/>
                  <a:pt x="703" y="411"/>
                </a:cubicBezTo>
                <a:cubicBezTo>
                  <a:pt x="682" y="383"/>
                  <a:pt x="666" y="353"/>
                  <a:pt x="658" y="325"/>
                </a:cubicBezTo>
                <a:cubicBezTo>
                  <a:pt x="736" y="293"/>
                  <a:pt x="818" y="275"/>
                  <a:pt x="901" y="270"/>
                </a:cubicBezTo>
                <a:cubicBezTo>
                  <a:pt x="837" y="313"/>
                  <a:pt x="776" y="366"/>
                  <a:pt x="717" y="429"/>
                </a:cubicBezTo>
                <a:close/>
                <a:moveTo>
                  <a:pt x="981" y="315"/>
                </a:moveTo>
                <a:cubicBezTo>
                  <a:pt x="908" y="556"/>
                  <a:pt x="908" y="556"/>
                  <a:pt x="908" y="556"/>
                </a:cubicBezTo>
                <a:cubicBezTo>
                  <a:pt x="858" y="536"/>
                  <a:pt x="814" y="512"/>
                  <a:pt x="776" y="483"/>
                </a:cubicBezTo>
                <a:cubicBezTo>
                  <a:pt x="801" y="456"/>
                  <a:pt x="827" y="432"/>
                  <a:pt x="853" y="409"/>
                </a:cubicBezTo>
                <a:cubicBezTo>
                  <a:pt x="894" y="372"/>
                  <a:pt x="937" y="340"/>
                  <a:pt x="981" y="315"/>
                </a:cubicBezTo>
                <a:close/>
                <a:moveTo>
                  <a:pt x="664" y="488"/>
                </a:moveTo>
                <a:cubicBezTo>
                  <a:pt x="604" y="561"/>
                  <a:pt x="550" y="643"/>
                  <a:pt x="500" y="732"/>
                </a:cubicBezTo>
                <a:cubicBezTo>
                  <a:pt x="475" y="709"/>
                  <a:pt x="453" y="685"/>
                  <a:pt x="433" y="659"/>
                </a:cubicBezTo>
                <a:cubicBezTo>
                  <a:pt x="400" y="617"/>
                  <a:pt x="376" y="573"/>
                  <a:pt x="361" y="528"/>
                </a:cubicBezTo>
                <a:cubicBezTo>
                  <a:pt x="420" y="466"/>
                  <a:pt x="487" y="413"/>
                  <a:pt x="560" y="372"/>
                </a:cubicBezTo>
                <a:cubicBezTo>
                  <a:pt x="568" y="368"/>
                  <a:pt x="576" y="364"/>
                  <a:pt x="585" y="360"/>
                </a:cubicBezTo>
                <a:cubicBezTo>
                  <a:pt x="596" y="394"/>
                  <a:pt x="615" y="429"/>
                  <a:pt x="639" y="460"/>
                </a:cubicBezTo>
                <a:cubicBezTo>
                  <a:pt x="647" y="470"/>
                  <a:pt x="655" y="479"/>
                  <a:pt x="664" y="488"/>
                </a:cubicBezTo>
                <a:close/>
                <a:moveTo>
                  <a:pt x="724" y="543"/>
                </a:moveTo>
                <a:cubicBezTo>
                  <a:pt x="769" y="579"/>
                  <a:pt x="823" y="609"/>
                  <a:pt x="884" y="632"/>
                </a:cubicBezTo>
                <a:cubicBezTo>
                  <a:pt x="799" y="909"/>
                  <a:pt x="799" y="909"/>
                  <a:pt x="799" y="909"/>
                </a:cubicBezTo>
                <a:cubicBezTo>
                  <a:pt x="709" y="879"/>
                  <a:pt x="630" y="835"/>
                  <a:pt x="563" y="785"/>
                </a:cubicBezTo>
                <a:cubicBezTo>
                  <a:pt x="611" y="696"/>
                  <a:pt x="665" y="614"/>
                  <a:pt x="724" y="543"/>
                </a:cubicBezTo>
                <a:close/>
                <a:moveTo>
                  <a:pt x="961" y="655"/>
                </a:moveTo>
                <a:cubicBezTo>
                  <a:pt x="1024" y="670"/>
                  <a:pt x="1087" y="674"/>
                  <a:pt x="1145" y="670"/>
                </a:cubicBezTo>
                <a:cubicBezTo>
                  <a:pt x="1146" y="679"/>
                  <a:pt x="1147" y="686"/>
                  <a:pt x="1147" y="694"/>
                </a:cubicBezTo>
                <a:cubicBezTo>
                  <a:pt x="1154" y="778"/>
                  <a:pt x="1152" y="867"/>
                  <a:pt x="1143" y="960"/>
                </a:cubicBezTo>
                <a:cubicBezTo>
                  <a:pt x="1059" y="965"/>
                  <a:pt x="968" y="956"/>
                  <a:pt x="876" y="932"/>
                </a:cubicBezTo>
                <a:cubicBezTo>
                  <a:pt x="961" y="655"/>
                  <a:pt x="961" y="655"/>
                  <a:pt x="961" y="655"/>
                </a:cubicBezTo>
                <a:cubicBezTo>
                  <a:pt x="961" y="655"/>
                  <a:pt x="961" y="655"/>
                  <a:pt x="961" y="655"/>
                </a:cubicBezTo>
                <a:close/>
                <a:moveTo>
                  <a:pt x="1151" y="346"/>
                </a:moveTo>
                <a:cubicBezTo>
                  <a:pt x="1217" y="396"/>
                  <a:pt x="1274" y="456"/>
                  <a:pt x="1321" y="524"/>
                </a:cubicBezTo>
                <a:cubicBezTo>
                  <a:pt x="1295" y="546"/>
                  <a:pt x="1262" y="564"/>
                  <a:pt x="1223" y="575"/>
                </a:cubicBezTo>
                <a:cubicBezTo>
                  <a:pt x="1220" y="576"/>
                  <a:pt x="1218" y="577"/>
                  <a:pt x="1215" y="577"/>
                </a:cubicBezTo>
                <a:cubicBezTo>
                  <a:pt x="1210" y="552"/>
                  <a:pt x="1205" y="527"/>
                  <a:pt x="1200" y="503"/>
                </a:cubicBezTo>
                <a:cubicBezTo>
                  <a:pt x="1188" y="448"/>
                  <a:pt x="1171" y="395"/>
                  <a:pt x="1151" y="346"/>
                </a:cubicBezTo>
                <a:close/>
                <a:moveTo>
                  <a:pt x="1382" y="423"/>
                </a:moveTo>
                <a:cubicBezTo>
                  <a:pt x="1381" y="430"/>
                  <a:pt x="1380" y="436"/>
                  <a:pt x="1378" y="441"/>
                </a:cubicBezTo>
                <a:cubicBezTo>
                  <a:pt x="1378" y="442"/>
                  <a:pt x="1377" y="444"/>
                  <a:pt x="1377" y="445"/>
                </a:cubicBezTo>
                <a:cubicBezTo>
                  <a:pt x="1377" y="446"/>
                  <a:pt x="1376" y="448"/>
                  <a:pt x="1375" y="449"/>
                </a:cubicBezTo>
                <a:cubicBezTo>
                  <a:pt x="1374" y="452"/>
                  <a:pt x="1373" y="455"/>
                  <a:pt x="1372" y="458"/>
                </a:cubicBezTo>
                <a:cubicBezTo>
                  <a:pt x="1347" y="423"/>
                  <a:pt x="1320" y="391"/>
                  <a:pt x="1290" y="362"/>
                </a:cubicBezTo>
                <a:cubicBezTo>
                  <a:pt x="1323" y="380"/>
                  <a:pt x="1354" y="400"/>
                  <a:pt x="1382" y="423"/>
                </a:cubicBezTo>
                <a:close/>
                <a:moveTo>
                  <a:pt x="1326" y="247"/>
                </a:moveTo>
                <a:cubicBezTo>
                  <a:pt x="1328" y="249"/>
                  <a:pt x="1330" y="251"/>
                  <a:pt x="1331" y="254"/>
                </a:cubicBezTo>
                <a:cubicBezTo>
                  <a:pt x="1347" y="273"/>
                  <a:pt x="1359" y="293"/>
                  <a:pt x="1368" y="314"/>
                </a:cubicBezTo>
                <a:cubicBezTo>
                  <a:pt x="1320" y="283"/>
                  <a:pt x="1268" y="258"/>
                  <a:pt x="1213" y="238"/>
                </a:cubicBezTo>
                <a:cubicBezTo>
                  <a:pt x="1251" y="236"/>
                  <a:pt x="1289" y="239"/>
                  <a:pt x="1326" y="247"/>
                </a:cubicBezTo>
                <a:close/>
                <a:moveTo>
                  <a:pt x="1123" y="129"/>
                </a:moveTo>
                <a:cubicBezTo>
                  <a:pt x="1147" y="138"/>
                  <a:pt x="1172" y="148"/>
                  <a:pt x="1195" y="159"/>
                </a:cubicBezTo>
                <a:cubicBezTo>
                  <a:pt x="1166" y="161"/>
                  <a:pt x="1137" y="166"/>
                  <a:pt x="1108" y="175"/>
                </a:cubicBezTo>
                <a:cubicBezTo>
                  <a:pt x="1123" y="129"/>
                  <a:pt x="1123" y="129"/>
                  <a:pt x="1123" y="129"/>
                </a:cubicBezTo>
                <a:cubicBezTo>
                  <a:pt x="1123" y="129"/>
                  <a:pt x="1123" y="129"/>
                  <a:pt x="1123" y="129"/>
                </a:cubicBezTo>
                <a:close/>
                <a:moveTo>
                  <a:pt x="1135" y="590"/>
                </a:moveTo>
                <a:cubicBezTo>
                  <a:pt x="1088" y="594"/>
                  <a:pt x="1037" y="590"/>
                  <a:pt x="984" y="579"/>
                </a:cubicBezTo>
                <a:cubicBezTo>
                  <a:pt x="1058" y="337"/>
                  <a:pt x="1058" y="337"/>
                  <a:pt x="1058" y="337"/>
                </a:cubicBezTo>
                <a:cubicBezTo>
                  <a:pt x="1094" y="410"/>
                  <a:pt x="1119" y="496"/>
                  <a:pt x="1135" y="590"/>
                </a:cubicBezTo>
                <a:close/>
                <a:moveTo>
                  <a:pt x="1045" y="105"/>
                </a:moveTo>
                <a:cubicBezTo>
                  <a:pt x="1031" y="150"/>
                  <a:pt x="1031" y="150"/>
                  <a:pt x="1031" y="150"/>
                </a:cubicBezTo>
                <a:cubicBezTo>
                  <a:pt x="1012" y="129"/>
                  <a:pt x="991" y="109"/>
                  <a:pt x="968" y="90"/>
                </a:cubicBezTo>
                <a:cubicBezTo>
                  <a:pt x="994" y="94"/>
                  <a:pt x="1019" y="98"/>
                  <a:pt x="1045" y="105"/>
                </a:cubicBezTo>
                <a:close/>
                <a:moveTo>
                  <a:pt x="809" y="90"/>
                </a:moveTo>
                <a:cubicBezTo>
                  <a:pt x="810" y="91"/>
                  <a:pt x="810" y="91"/>
                  <a:pt x="811" y="91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1" y="91"/>
                  <a:pt x="811" y="91"/>
                  <a:pt x="811" y="91"/>
                </a:cubicBezTo>
                <a:cubicBezTo>
                  <a:pt x="845" y="104"/>
                  <a:pt x="879" y="123"/>
                  <a:pt x="909" y="146"/>
                </a:cubicBezTo>
                <a:cubicBezTo>
                  <a:pt x="851" y="132"/>
                  <a:pt x="793" y="125"/>
                  <a:pt x="736" y="124"/>
                </a:cubicBezTo>
                <a:cubicBezTo>
                  <a:pt x="757" y="111"/>
                  <a:pt x="781" y="99"/>
                  <a:pt x="809" y="90"/>
                </a:cubicBezTo>
                <a:close/>
                <a:moveTo>
                  <a:pt x="655" y="226"/>
                </a:moveTo>
                <a:cubicBezTo>
                  <a:pt x="656" y="225"/>
                  <a:pt x="656" y="224"/>
                  <a:pt x="656" y="223"/>
                </a:cubicBezTo>
                <a:cubicBezTo>
                  <a:pt x="657" y="221"/>
                  <a:pt x="658" y="218"/>
                  <a:pt x="659" y="215"/>
                </a:cubicBezTo>
                <a:cubicBezTo>
                  <a:pt x="660" y="212"/>
                  <a:pt x="661" y="209"/>
                  <a:pt x="662" y="206"/>
                </a:cubicBezTo>
                <a:cubicBezTo>
                  <a:pt x="700" y="203"/>
                  <a:pt x="738" y="203"/>
                  <a:pt x="777" y="206"/>
                </a:cubicBezTo>
                <a:cubicBezTo>
                  <a:pt x="734" y="214"/>
                  <a:pt x="693" y="226"/>
                  <a:pt x="652" y="242"/>
                </a:cubicBezTo>
                <a:cubicBezTo>
                  <a:pt x="653" y="237"/>
                  <a:pt x="654" y="231"/>
                  <a:pt x="655" y="226"/>
                </a:cubicBezTo>
                <a:close/>
                <a:moveTo>
                  <a:pt x="622" y="99"/>
                </a:moveTo>
                <a:cubicBezTo>
                  <a:pt x="630" y="97"/>
                  <a:pt x="638" y="95"/>
                  <a:pt x="646" y="93"/>
                </a:cubicBezTo>
                <a:cubicBezTo>
                  <a:pt x="637" y="101"/>
                  <a:pt x="629" y="111"/>
                  <a:pt x="621" y="121"/>
                </a:cubicBezTo>
                <a:cubicBezTo>
                  <a:pt x="606" y="126"/>
                  <a:pt x="591" y="131"/>
                  <a:pt x="576" y="137"/>
                </a:cubicBezTo>
                <a:cubicBezTo>
                  <a:pt x="550" y="142"/>
                  <a:pt x="523" y="148"/>
                  <a:pt x="498" y="155"/>
                </a:cubicBezTo>
                <a:cubicBezTo>
                  <a:pt x="533" y="132"/>
                  <a:pt x="575" y="114"/>
                  <a:pt x="622" y="99"/>
                </a:cubicBezTo>
                <a:close/>
                <a:moveTo>
                  <a:pt x="342" y="383"/>
                </a:moveTo>
                <a:cubicBezTo>
                  <a:pt x="344" y="367"/>
                  <a:pt x="348" y="349"/>
                  <a:pt x="352" y="333"/>
                </a:cubicBezTo>
                <a:cubicBezTo>
                  <a:pt x="354" y="328"/>
                  <a:pt x="355" y="324"/>
                  <a:pt x="357" y="319"/>
                </a:cubicBezTo>
                <a:cubicBezTo>
                  <a:pt x="361" y="310"/>
                  <a:pt x="365" y="301"/>
                  <a:pt x="370" y="291"/>
                </a:cubicBezTo>
                <a:cubicBezTo>
                  <a:pt x="434" y="258"/>
                  <a:pt x="504" y="234"/>
                  <a:pt x="574" y="219"/>
                </a:cubicBezTo>
                <a:cubicBezTo>
                  <a:pt x="573" y="223"/>
                  <a:pt x="572" y="228"/>
                  <a:pt x="571" y="234"/>
                </a:cubicBezTo>
                <a:cubicBezTo>
                  <a:pt x="569" y="248"/>
                  <a:pt x="568" y="262"/>
                  <a:pt x="569" y="277"/>
                </a:cubicBezTo>
                <a:cubicBezTo>
                  <a:pt x="553" y="285"/>
                  <a:pt x="536" y="293"/>
                  <a:pt x="520" y="303"/>
                </a:cubicBezTo>
                <a:cubicBezTo>
                  <a:pt x="457" y="338"/>
                  <a:pt x="396" y="383"/>
                  <a:pt x="341" y="435"/>
                </a:cubicBezTo>
                <a:cubicBezTo>
                  <a:pt x="340" y="417"/>
                  <a:pt x="340" y="400"/>
                  <a:pt x="342" y="383"/>
                </a:cubicBezTo>
                <a:close/>
                <a:moveTo>
                  <a:pt x="124" y="625"/>
                </a:moveTo>
                <a:cubicBezTo>
                  <a:pt x="124" y="625"/>
                  <a:pt x="124" y="625"/>
                  <a:pt x="124" y="625"/>
                </a:cubicBezTo>
                <a:cubicBezTo>
                  <a:pt x="125" y="624"/>
                  <a:pt x="125" y="624"/>
                  <a:pt x="125" y="624"/>
                </a:cubicBezTo>
                <a:cubicBezTo>
                  <a:pt x="127" y="614"/>
                  <a:pt x="130" y="606"/>
                  <a:pt x="133" y="597"/>
                </a:cubicBezTo>
                <a:cubicBezTo>
                  <a:pt x="163" y="510"/>
                  <a:pt x="208" y="432"/>
                  <a:pt x="263" y="365"/>
                </a:cubicBezTo>
                <a:cubicBezTo>
                  <a:pt x="260" y="388"/>
                  <a:pt x="259" y="411"/>
                  <a:pt x="260" y="435"/>
                </a:cubicBezTo>
                <a:cubicBezTo>
                  <a:pt x="261" y="459"/>
                  <a:pt x="265" y="483"/>
                  <a:pt x="271" y="508"/>
                </a:cubicBezTo>
                <a:cubicBezTo>
                  <a:pt x="206" y="582"/>
                  <a:pt x="153" y="668"/>
                  <a:pt x="111" y="763"/>
                </a:cubicBezTo>
                <a:cubicBezTo>
                  <a:pt x="107" y="716"/>
                  <a:pt x="111" y="669"/>
                  <a:pt x="124" y="625"/>
                </a:cubicBezTo>
                <a:close/>
                <a:moveTo>
                  <a:pt x="292" y="1361"/>
                </a:moveTo>
                <a:cubicBezTo>
                  <a:pt x="208" y="1270"/>
                  <a:pt x="148" y="1159"/>
                  <a:pt x="116" y="1039"/>
                </a:cubicBezTo>
                <a:cubicBezTo>
                  <a:pt x="117" y="1031"/>
                  <a:pt x="118" y="1024"/>
                  <a:pt x="120" y="1017"/>
                </a:cubicBezTo>
                <a:cubicBezTo>
                  <a:pt x="131" y="1035"/>
                  <a:pt x="144" y="1052"/>
                  <a:pt x="158" y="1071"/>
                </a:cubicBezTo>
                <a:cubicBezTo>
                  <a:pt x="201" y="1126"/>
                  <a:pt x="255" y="1180"/>
                  <a:pt x="317" y="1228"/>
                </a:cubicBezTo>
                <a:cubicBezTo>
                  <a:pt x="306" y="1273"/>
                  <a:pt x="299" y="1318"/>
                  <a:pt x="292" y="1361"/>
                </a:cubicBezTo>
                <a:close/>
                <a:moveTo>
                  <a:pt x="355" y="1078"/>
                </a:moveTo>
                <a:cubicBezTo>
                  <a:pt x="349" y="1099"/>
                  <a:pt x="343" y="1120"/>
                  <a:pt x="338" y="1142"/>
                </a:cubicBezTo>
                <a:cubicBezTo>
                  <a:pt x="293" y="1104"/>
                  <a:pt x="254" y="1064"/>
                  <a:pt x="221" y="1022"/>
                </a:cubicBezTo>
                <a:cubicBezTo>
                  <a:pt x="191" y="981"/>
                  <a:pt x="166" y="940"/>
                  <a:pt x="148" y="898"/>
                </a:cubicBezTo>
                <a:cubicBezTo>
                  <a:pt x="148" y="897"/>
                  <a:pt x="148" y="896"/>
                  <a:pt x="149" y="895"/>
                </a:cubicBezTo>
                <a:cubicBezTo>
                  <a:pt x="152" y="885"/>
                  <a:pt x="155" y="875"/>
                  <a:pt x="158" y="864"/>
                </a:cubicBezTo>
                <a:cubicBezTo>
                  <a:pt x="193" y="765"/>
                  <a:pt x="242" y="675"/>
                  <a:pt x="301" y="597"/>
                </a:cubicBezTo>
                <a:cubicBezTo>
                  <a:pt x="319" y="636"/>
                  <a:pt x="342" y="672"/>
                  <a:pt x="369" y="708"/>
                </a:cubicBezTo>
                <a:cubicBezTo>
                  <a:pt x="395" y="743"/>
                  <a:pt x="427" y="776"/>
                  <a:pt x="462" y="806"/>
                </a:cubicBezTo>
                <a:cubicBezTo>
                  <a:pt x="427" y="880"/>
                  <a:pt x="395" y="957"/>
                  <a:pt x="369" y="1038"/>
                </a:cubicBezTo>
                <a:cubicBezTo>
                  <a:pt x="365" y="1051"/>
                  <a:pt x="360" y="1065"/>
                  <a:pt x="355" y="1078"/>
                </a:cubicBezTo>
                <a:close/>
                <a:moveTo>
                  <a:pt x="599" y="1564"/>
                </a:moveTo>
                <a:cubicBezTo>
                  <a:pt x="511" y="1533"/>
                  <a:pt x="432" y="1487"/>
                  <a:pt x="365" y="1430"/>
                </a:cubicBezTo>
                <a:cubicBezTo>
                  <a:pt x="371" y="1381"/>
                  <a:pt x="378" y="1330"/>
                  <a:pt x="388" y="1279"/>
                </a:cubicBezTo>
                <a:cubicBezTo>
                  <a:pt x="466" y="1329"/>
                  <a:pt x="553" y="1371"/>
                  <a:pt x="648" y="1404"/>
                </a:cubicBezTo>
                <a:cubicBezTo>
                  <a:pt x="599" y="1564"/>
                  <a:pt x="599" y="1564"/>
                  <a:pt x="599" y="1564"/>
                </a:cubicBezTo>
                <a:cubicBezTo>
                  <a:pt x="599" y="1564"/>
                  <a:pt x="599" y="1564"/>
                  <a:pt x="599" y="1564"/>
                </a:cubicBezTo>
                <a:close/>
                <a:moveTo>
                  <a:pt x="408" y="1195"/>
                </a:moveTo>
                <a:cubicBezTo>
                  <a:pt x="415" y="1164"/>
                  <a:pt x="423" y="1133"/>
                  <a:pt x="433" y="1101"/>
                </a:cubicBezTo>
                <a:cubicBezTo>
                  <a:pt x="437" y="1089"/>
                  <a:pt x="441" y="1076"/>
                  <a:pt x="445" y="1063"/>
                </a:cubicBezTo>
                <a:cubicBezTo>
                  <a:pt x="469" y="991"/>
                  <a:pt x="497" y="922"/>
                  <a:pt x="526" y="858"/>
                </a:cubicBezTo>
                <a:cubicBezTo>
                  <a:pt x="599" y="910"/>
                  <a:pt x="683" y="954"/>
                  <a:pt x="776" y="986"/>
                </a:cubicBezTo>
                <a:cubicBezTo>
                  <a:pt x="671" y="1327"/>
                  <a:pt x="671" y="1327"/>
                  <a:pt x="671" y="1327"/>
                </a:cubicBezTo>
                <a:cubicBezTo>
                  <a:pt x="572" y="1293"/>
                  <a:pt x="483" y="1247"/>
                  <a:pt x="408" y="1195"/>
                </a:cubicBezTo>
                <a:close/>
                <a:moveTo>
                  <a:pt x="947" y="1605"/>
                </a:moveTo>
                <a:cubicBezTo>
                  <a:pt x="858" y="1615"/>
                  <a:pt x="767" y="1610"/>
                  <a:pt x="676" y="1588"/>
                </a:cubicBezTo>
                <a:cubicBezTo>
                  <a:pt x="726" y="1427"/>
                  <a:pt x="726" y="1427"/>
                  <a:pt x="726" y="1427"/>
                </a:cubicBezTo>
                <a:cubicBezTo>
                  <a:pt x="823" y="1453"/>
                  <a:pt x="919" y="1466"/>
                  <a:pt x="1012" y="1467"/>
                </a:cubicBezTo>
                <a:cubicBezTo>
                  <a:pt x="992" y="1515"/>
                  <a:pt x="970" y="1561"/>
                  <a:pt x="947" y="1605"/>
                </a:cubicBezTo>
                <a:close/>
                <a:moveTo>
                  <a:pt x="748" y="1350"/>
                </a:moveTo>
                <a:cubicBezTo>
                  <a:pt x="853" y="1010"/>
                  <a:pt x="853" y="1010"/>
                  <a:pt x="853" y="1010"/>
                </a:cubicBezTo>
                <a:cubicBezTo>
                  <a:pt x="949" y="1034"/>
                  <a:pt x="1043" y="1044"/>
                  <a:pt x="1133" y="1040"/>
                </a:cubicBezTo>
                <a:cubicBezTo>
                  <a:pt x="1119" y="1123"/>
                  <a:pt x="1100" y="1208"/>
                  <a:pt x="1074" y="1293"/>
                </a:cubicBezTo>
                <a:cubicBezTo>
                  <a:pt x="1070" y="1306"/>
                  <a:pt x="1066" y="1320"/>
                  <a:pt x="1062" y="1332"/>
                </a:cubicBezTo>
                <a:cubicBezTo>
                  <a:pt x="1056" y="1350"/>
                  <a:pt x="1050" y="1368"/>
                  <a:pt x="1043" y="1387"/>
                </a:cubicBezTo>
                <a:cubicBezTo>
                  <a:pt x="950" y="1389"/>
                  <a:pt x="849" y="1376"/>
                  <a:pt x="748" y="1350"/>
                </a:cubicBezTo>
                <a:close/>
                <a:moveTo>
                  <a:pt x="1373" y="1415"/>
                </a:moveTo>
                <a:cubicBezTo>
                  <a:pt x="1279" y="1498"/>
                  <a:pt x="1166" y="1557"/>
                  <a:pt x="1046" y="1587"/>
                </a:cubicBezTo>
                <a:cubicBezTo>
                  <a:pt x="1065" y="1547"/>
                  <a:pt x="1084" y="1506"/>
                  <a:pt x="1100" y="1464"/>
                </a:cubicBezTo>
                <a:cubicBezTo>
                  <a:pt x="1167" y="1459"/>
                  <a:pt x="1231" y="1448"/>
                  <a:pt x="1291" y="1429"/>
                </a:cubicBezTo>
                <a:cubicBezTo>
                  <a:pt x="1323" y="1420"/>
                  <a:pt x="1353" y="1409"/>
                  <a:pt x="1381" y="1396"/>
                </a:cubicBezTo>
                <a:cubicBezTo>
                  <a:pt x="1378" y="1403"/>
                  <a:pt x="1376" y="1409"/>
                  <a:pt x="1373" y="1415"/>
                </a:cubicBezTo>
                <a:close/>
                <a:moveTo>
                  <a:pt x="1426" y="1280"/>
                </a:moveTo>
                <a:cubicBezTo>
                  <a:pt x="1425" y="1280"/>
                  <a:pt x="1425" y="1281"/>
                  <a:pt x="1425" y="1282"/>
                </a:cubicBezTo>
                <a:cubicBezTo>
                  <a:pt x="1379" y="1311"/>
                  <a:pt x="1327" y="1335"/>
                  <a:pt x="1268" y="1352"/>
                </a:cubicBezTo>
                <a:cubicBezTo>
                  <a:pt x="1225" y="1365"/>
                  <a:pt x="1179" y="1374"/>
                  <a:pt x="1131" y="1381"/>
                </a:cubicBezTo>
                <a:cubicBezTo>
                  <a:pt x="1134" y="1372"/>
                  <a:pt x="1136" y="1365"/>
                  <a:pt x="1139" y="1357"/>
                </a:cubicBezTo>
                <a:cubicBezTo>
                  <a:pt x="1143" y="1344"/>
                  <a:pt x="1147" y="1331"/>
                  <a:pt x="1151" y="1317"/>
                </a:cubicBezTo>
                <a:cubicBezTo>
                  <a:pt x="1181" y="1221"/>
                  <a:pt x="1201" y="1126"/>
                  <a:pt x="1215" y="1033"/>
                </a:cubicBezTo>
                <a:cubicBezTo>
                  <a:pt x="1252" y="1028"/>
                  <a:pt x="1288" y="1020"/>
                  <a:pt x="1323" y="1010"/>
                </a:cubicBezTo>
                <a:cubicBezTo>
                  <a:pt x="1374" y="994"/>
                  <a:pt x="1422" y="974"/>
                  <a:pt x="1465" y="948"/>
                </a:cubicBezTo>
                <a:cubicBezTo>
                  <a:pt x="1472" y="1055"/>
                  <a:pt x="1460" y="1168"/>
                  <a:pt x="1426" y="1280"/>
                </a:cubicBezTo>
                <a:close/>
                <a:moveTo>
                  <a:pt x="1463" y="613"/>
                </a:moveTo>
                <a:cubicBezTo>
                  <a:pt x="1451" y="586"/>
                  <a:pt x="1437" y="560"/>
                  <a:pt x="1421" y="533"/>
                </a:cubicBezTo>
                <a:cubicBezTo>
                  <a:pt x="1429" y="522"/>
                  <a:pt x="1437" y="510"/>
                  <a:pt x="1443" y="497"/>
                </a:cubicBezTo>
                <a:cubicBezTo>
                  <a:pt x="1446" y="492"/>
                  <a:pt x="1448" y="487"/>
                  <a:pt x="1449" y="482"/>
                </a:cubicBezTo>
                <a:cubicBezTo>
                  <a:pt x="1500" y="533"/>
                  <a:pt x="1544" y="591"/>
                  <a:pt x="1579" y="655"/>
                </a:cubicBezTo>
                <a:cubicBezTo>
                  <a:pt x="1577" y="670"/>
                  <a:pt x="1574" y="685"/>
                  <a:pt x="1569" y="700"/>
                </a:cubicBezTo>
                <a:cubicBezTo>
                  <a:pt x="1567" y="705"/>
                  <a:pt x="1566" y="709"/>
                  <a:pt x="1564" y="714"/>
                </a:cubicBezTo>
                <a:cubicBezTo>
                  <a:pt x="1560" y="725"/>
                  <a:pt x="1555" y="736"/>
                  <a:pt x="1549" y="748"/>
                </a:cubicBezTo>
                <a:cubicBezTo>
                  <a:pt x="1542" y="763"/>
                  <a:pt x="1533" y="776"/>
                  <a:pt x="1522" y="789"/>
                </a:cubicBezTo>
                <a:cubicBezTo>
                  <a:pt x="1509" y="728"/>
                  <a:pt x="1489" y="669"/>
                  <a:pt x="1463" y="613"/>
                </a:cubicBezTo>
                <a:close/>
                <a:moveTo>
                  <a:pt x="1596" y="1068"/>
                </a:moveTo>
                <a:cubicBezTo>
                  <a:pt x="1593" y="1077"/>
                  <a:pt x="1590" y="1086"/>
                  <a:pt x="1587" y="1095"/>
                </a:cubicBezTo>
                <a:cubicBezTo>
                  <a:pt x="1590" y="1086"/>
                  <a:pt x="1593" y="1078"/>
                  <a:pt x="1595" y="1069"/>
                </a:cubicBezTo>
                <a:cubicBezTo>
                  <a:pt x="1595" y="1069"/>
                  <a:pt x="1595" y="1069"/>
                  <a:pt x="1595" y="1069"/>
                </a:cubicBezTo>
                <a:cubicBezTo>
                  <a:pt x="1594" y="1075"/>
                  <a:pt x="1592" y="1080"/>
                  <a:pt x="1590" y="1086"/>
                </a:cubicBezTo>
                <a:cubicBezTo>
                  <a:pt x="1577" y="1123"/>
                  <a:pt x="1556" y="1157"/>
                  <a:pt x="1531" y="1188"/>
                </a:cubicBezTo>
                <a:cubicBezTo>
                  <a:pt x="1549" y="1088"/>
                  <a:pt x="1552" y="987"/>
                  <a:pt x="1541" y="890"/>
                </a:cubicBezTo>
                <a:cubicBezTo>
                  <a:pt x="1558" y="874"/>
                  <a:pt x="1575" y="855"/>
                  <a:pt x="1589" y="836"/>
                </a:cubicBezTo>
                <a:cubicBezTo>
                  <a:pt x="1603" y="818"/>
                  <a:pt x="1616" y="797"/>
                  <a:pt x="1626" y="776"/>
                </a:cubicBezTo>
                <a:cubicBezTo>
                  <a:pt x="1635" y="872"/>
                  <a:pt x="1626" y="970"/>
                  <a:pt x="1596" y="106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050" dirty="0"/>
          </a:p>
        </p:txBody>
      </p:sp>
      <p:sp>
        <p:nvSpPr>
          <p:cNvPr id="4" name="正方形/長方形 3"/>
          <p:cNvSpPr/>
          <p:nvPr/>
        </p:nvSpPr>
        <p:spPr>
          <a:xfrm>
            <a:off x="583659" y="1347788"/>
            <a:ext cx="2959641" cy="423862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543300" y="1375053"/>
            <a:ext cx="2153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に接続して下さい。</a:t>
            </a:r>
            <a:endParaRPr kumimoji="1" lang="ja-JP" altLang="en-US" dirty="0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284" y="1857274"/>
            <a:ext cx="3159125" cy="2659164"/>
          </a:xfrm>
          <a:prstGeom prst="rect">
            <a:avLst/>
          </a:prstGeom>
        </p:spPr>
      </p:pic>
      <p:sp>
        <p:nvSpPr>
          <p:cNvPr id="16" name="右矢印 15"/>
          <p:cNvSpPr/>
          <p:nvPr/>
        </p:nvSpPr>
        <p:spPr>
          <a:xfrm>
            <a:off x="3817186" y="3305718"/>
            <a:ext cx="510075" cy="480044"/>
          </a:xfrm>
          <a:prstGeom prst="rightArrow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064446" y="2449817"/>
            <a:ext cx="2227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/>
              <a:t>初めてログインする、セットアップ ウィザードが起動します。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1156149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>
                <a:solidFill>
                  <a:srgbClr val="0070C0"/>
                </a:solidFill>
              </a:rPr>
              <a:t>Cisco Start </a:t>
            </a:r>
            <a:r>
              <a:rPr lang="ja-JP" altLang="en-US" sz="2800" dirty="0">
                <a:solidFill>
                  <a:srgbClr val="0070C0"/>
                </a:solidFill>
                <a:latin typeface="+mj-ea"/>
                <a:ea typeface="+mj-ea"/>
              </a:rPr>
              <a:t>シリーズ　</a:t>
            </a:r>
            <a:r>
              <a:rPr lang="ja-JP" altLang="en-US" sz="2800" dirty="0">
                <a:solidFill>
                  <a:schemeClr val="tx1"/>
                </a:solidFill>
                <a:latin typeface="+mj-ea"/>
                <a:ea typeface="+mj-ea"/>
              </a:rPr>
              <a:t>製品ラインアップ</a:t>
            </a:r>
            <a:endParaRPr kumimoji="1" lang="ja-JP" altLang="en-US" sz="28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32754" y="951681"/>
            <a:ext cx="87135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dirty="0">
                <a:latin typeface="+mn-ea"/>
                <a:ea typeface="+mn-ea"/>
              </a:rPr>
              <a:t>中小企業及び</a:t>
            </a:r>
            <a:r>
              <a:rPr lang="ja-JP" altLang="en-US" sz="2000" dirty="0" smtClean="0">
                <a:latin typeface="+mn-ea"/>
                <a:ea typeface="+mn-ea"/>
              </a:rPr>
              <a:t>拠点、</a:t>
            </a:r>
            <a:r>
              <a:rPr lang="ja-JP" altLang="en-US" sz="2000" dirty="0" smtClean="0">
                <a:solidFill>
                  <a:srgbClr val="FF6600"/>
                </a:solidFill>
                <a:latin typeface="+mn-ea"/>
                <a:ea typeface="+mn-ea"/>
              </a:rPr>
              <a:t>そして様々な業種に向けた</a:t>
            </a:r>
            <a:r>
              <a:rPr lang="ja-JP" altLang="en-US" sz="2000" dirty="0" smtClean="0">
                <a:latin typeface="+mn-ea"/>
                <a:ea typeface="+mn-ea"/>
              </a:rPr>
              <a:t>最適</a:t>
            </a:r>
            <a:r>
              <a:rPr lang="ja-JP" altLang="en-US" sz="2000" dirty="0">
                <a:latin typeface="+mn-ea"/>
                <a:ea typeface="+mn-ea"/>
              </a:rPr>
              <a:t>な製品ポートフォリオ</a:t>
            </a:r>
          </a:p>
        </p:txBody>
      </p:sp>
      <p:sp>
        <p:nvSpPr>
          <p:cNvPr id="90" name="Rectangle 107"/>
          <p:cNvSpPr/>
          <p:nvPr/>
        </p:nvSpPr>
        <p:spPr>
          <a:xfrm>
            <a:off x="150222" y="1391892"/>
            <a:ext cx="8837024" cy="2054738"/>
          </a:xfrm>
          <a:custGeom>
            <a:avLst/>
            <a:gdLst/>
            <a:ahLst/>
            <a:cxnLst/>
            <a:rect l="l" t="t" r="r" b="b"/>
            <a:pathLst>
              <a:path w="9144000" h="1602792">
                <a:moveTo>
                  <a:pt x="4626428" y="0"/>
                </a:moveTo>
                <a:cubicBezTo>
                  <a:pt x="6219541" y="0"/>
                  <a:pt x="7712500" y="89622"/>
                  <a:pt x="8996181" y="246060"/>
                </a:cubicBezTo>
                <a:lnTo>
                  <a:pt x="9144000" y="265151"/>
                </a:lnTo>
                <a:lnTo>
                  <a:pt x="9144000" y="1587848"/>
                </a:lnTo>
                <a:lnTo>
                  <a:pt x="8783300" y="1540030"/>
                </a:lnTo>
                <a:cubicBezTo>
                  <a:pt x="7546536" y="1385127"/>
                  <a:pt x="6129235" y="1297139"/>
                  <a:pt x="4622800" y="1297139"/>
                </a:cubicBezTo>
                <a:cubicBezTo>
                  <a:pt x="2965722" y="1297139"/>
                  <a:pt x="1416495" y="1403605"/>
                  <a:pt x="96779" y="1588487"/>
                </a:cubicBezTo>
                <a:lnTo>
                  <a:pt x="0" y="1602792"/>
                </a:lnTo>
                <a:lnTo>
                  <a:pt x="0" y="279210"/>
                </a:lnTo>
                <a:lnTo>
                  <a:pt x="256675" y="246060"/>
                </a:lnTo>
                <a:cubicBezTo>
                  <a:pt x="1540356" y="89622"/>
                  <a:pt x="3033315" y="0"/>
                  <a:pt x="4626428" y="0"/>
                </a:cubicBezTo>
                <a:close/>
              </a:path>
            </a:pathLst>
          </a:custGeom>
          <a:gradFill flip="none" rotWithShape="1">
            <a:gsLst>
              <a:gs pos="46000">
                <a:schemeClr val="bg2">
                  <a:lumMod val="20000"/>
                  <a:lumOff val="80000"/>
                  <a:alpha val="16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 rtlCol="0" anchor="ctr"/>
          <a:lstStyle/>
          <a:p>
            <a:pPr algn="ctr"/>
            <a:endParaRPr lang="en-US" dirty="0"/>
          </a:p>
        </p:txBody>
      </p:sp>
      <p:sp>
        <p:nvSpPr>
          <p:cNvPr id="93" name="Rectangle 107"/>
          <p:cNvSpPr/>
          <p:nvPr/>
        </p:nvSpPr>
        <p:spPr>
          <a:xfrm>
            <a:off x="150222" y="2294195"/>
            <a:ext cx="8837024" cy="2054738"/>
          </a:xfrm>
          <a:custGeom>
            <a:avLst/>
            <a:gdLst/>
            <a:ahLst/>
            <a:cxnLst/>
            <a:rect l="l" t="t" r="r" b="b"/>
            <a:pathLst>
              <a:path w="9144000" h="1602792">
                <a:moveTo>
                  <a:pt x="4626428" y="0"/>
                </a:moveTo>
                <a:cubicBezTo>
                  <a:pt x="6219541" y="0"/>
                  <a:pt x="7712500" y="89622"/>
                  <a:pt x="8996181" y="246060"/>
                </a:cubicBezTo>
                <a:lnTo>
                  <a:pt x="9144000" y="265151"/>
                </a:lnTo>
                <a:lnTo>
                  <a:pt x="9144000" y="1587848"/>
                </a:lnTo>
                <a:lnTo>
                  <a:pt x="8783300" y="1540030"/>
                </a:lnTo>
                <a:cubicBezTo>
                  <a:pt x="7546536" y="1385127"/>
                  <a:pt x="6129235" y="1297139"/>
                  <a:pt x="4622800" y="1297139"/>
                </a:cubicBezTo>
                <a:cubicBezTo>
                  <a:pt x="2965722" y="1297139"/>
                  <a:pt x="1416495" y="1403605"/>
                  <a:pt x="96779" y="1588487"/>
                </a:cubicBezTo>
                <a:lnTo>
                  <a:pt x="0" y="1602792"/>
                </a:lnTo>
                <a:lnTo>
                  <a:pt x="0" y="279210"/>
                </a:lnTo>
                <a:lnTo>
                  <a:pt x="256675" y="246060"/>
                </a:lnTo>
                <a:cubicBezTo>
                  <a:pt x="1540356" y="89622"/>
                  <a:pt x="3033315" y="0"/>
                  <a:pt x="4626428" y="0"/>
                </a:cubicBezTo>
                <a:close/>
              </a:path>
            </a:pathLst>
          </a:custGeom>
          <a:gradFill flip="none" rotWithShape="1">
            <a:gsLst>
              <a:gs pos="24000">
                <a:srgbClr val="00B0F0">
                  <a:alpha val="0"/>
                </a:srgbClr>
              </a:gs>
              <a:gs pos="100000">
                <a:srgbClr val="0070C0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 rtlCol="0" anchor="ctr"/>
          <a:lstStyle/>
          <a:p>
            <a:pPr algn="ctr"/>
            <a:endParaRPr 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3351152" y="2731614"/>
            <a:ext cx="2441694" cy="181767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ja-JP" altLang="en-US" sz="2400" b="1" dirty="0">
                <a:solidFill>
                  <a:schemeClr val="bg1"/>
                </a:solidFill>
                <a:latin typeface="+mn-ea"/>
                <a:ea typeface="+mn-ea"/>
              </a:rPr>
              <a:t>① 新製品の追加</a:t>
            </a:r>
            <a:endParaRPr lang="ja-JP" altLang="en-US" sz="24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94" name="正方形/長方形 93"/>
          <p:cNvSpPr/>
          <p:nvPr/>
        </p:nvSpPr>
        <p:spPr>
          <a:xfrm>
            <a:off x="2735600" y="3945904"/>
            <a:ext cx="3672800" cy="275715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ja-JP" altLang="en-US" sz="2400" b="1" dirty="0">
                <a:latin typeface="+mn-ea"/>
                <a:ea typeface="+mn-ea"/>
              </a:rPr>
              <a:t>② </a:t>
            </a:r>
            <a:r>
              <a:rPr lang="ja-JP" altLang="en-US" sz="2400" b="1" dirty="0" smtClean="0">
                <a:latin typeface="+mn-ea"/>
                <a:ea typeface="+mn-ea"/>
              </a:rPr>
              <a:t>エントリー モデル</a:t>
            </a:r>
            <a:r>
              <a:rPr lang="ja-JP" altLang="en-US" sz="2400" b="1" dirty="0">
                <a:latin typeface="+mn-ea"/>
                <a:ea typeface="+mn-ea"/>
              </a:rPr>
              <a:t>拡充</a:t>
            </a:r>
            <a:endParaRPr lang="ja-JP" altLang="en-US" sz="2400" dirty="0">
              <a:latin typeface="+mn-ea"/>
              <a:ea typeface="+mn-ea"/>
            </a:endParaRPr>
          </a:p>
        </p:txBody>
      </p:sp>
      <p:sp>
        <p:nvSpPr>
          <p:cNvPr id="95" name="正方形/長方形 94"/>
          <p:cNvSpPr/>
          <p:nvPr/>
        </p:nvSpPr>
        <p:spPr>
          <a:xfrm>
            <a:off x="2427823" y="1709530"/>
            <a:ext cx="4288353" cy="181767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ja-JP" altLang="en-US" sz="2400" b="1" dirty="0">
                <a:latin typeface="+mn-ea"/>
                <a:ea typeface="+mn-ea"/>
              </a:rPr>
              <a:t>③ 業種別ソリューション展開</a:t>
            </a:r>
            <a:endParaRPr lang="ja-JP" altLang="en-US" sz="2400" dirty="0">
              <a:latin typeface="+mn-ea"/>
              <a:ea typeface="+mn-ea"/>
            </a:endParaRPr>
          </a:p>
        </p:txBody>
      </p:sp>
      <p:pic>
        <p:nvPicPr>
          <p:cNvPr id="96" name="Picture 22" descr="C:\Users\kyle.huang\Documents\KeyShot 4\Renderings\C_150\v4\P\6-3.319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6516" y="4432030"/>
            <a:ext cx="681595" cy="42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図 9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4520" y="4174425"/>
            <a:ext cx="1102803" cy="733866"/>
          </a:xfrm>
          <a:prstGeom prst="rect">
            <a:avLst/>
          </a:prstGeom>
        </p:spPr>
      </p:pic>
      <p:sp>
        <p:nvSpPr>
          <p:cNvPr id="98" name="Rectangle 101"/>
          <p:cNvSpPr/>
          <p:nvPr/>
        </p:nvSpPr>
        <p:spPr>
          <a:xfrm>
            <a:off x="6248694" y="4326873"/>
            <a:ext cx="1983912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ja-JP" altLang="en-US" sz="1400" b="1" dirty="0">
                <a:latin typeface="+mn-lt"/>
                <a:ea typeface="+mn-ea"/>
              </a:rPr>
              <a:t>ワイヤレス</a:t>
            </a:r>
            <a:endParaRPr lang="en-US" altLang="ja-JP" sz="1400" b="1" dirty="0">
              <a:latin typeface="+mn-lt"/>
              <a:ea typeface="+mn-ea"/>
            </a:endParaRPr>
          </a:p>
          <a:p>
            <a:pPr algn="r"/>
            <a:r>
              <a:rPr lang="en-US" altLang="ja-JP" sz="1400" b="1" dirty="0">
                <a:latin typeface="+mn-lt"/>
                <a:ea typeface="+mn-ea"/>
              </a:rPr>
              <a:t>WAP</a:t>
            </a:r>
            <a:r>
              <a:rPr lang="ja-JP" altLang="en-US" sz="1400" b="1" dirty="0">
                <a:latin typeface="+mn-lt"/>
                <a:ea typeface="+mn-ea"/>
              </a:rPr>
              <a:t>シリーズ</a:t>
            </a:r>
            <a:endParaRPr lang="en-US" sz="1400" b="1" dirty="0">
              <a:latin typeface="+mn-lt"/>
              <a:ea typeface="+mn-ea"/>
            </a:endParaRPr>
          </a:p>
        </p:txBody>
      </p:sp>
      <p:pic>
        <p:nvPicPr>
          <p:cNvPr id="99" name="図 9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952" y="4144794"/>
            <a:ext cx="675401" cy="844251"/>
          </a:xfrm>
          <a:prstGeom prst="rect">
            <a:avLst/>
          </a:prstGeom>
        </p:spPr>
      </p:pic>
      <p:pic>
        <p:nvPicPr>
          <p:cNvPr id="100" name="図 9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218" y="4272174"/>
            <a:ext cx="1332007" cy="604093"/>
          </a:xfrm>
          <a:prstGeom prst="rect">
            <a:avLst/>
          </a:prstGeom>
        </p:spPr>
      </p:pic>
      <p:sp>
        <p:nvSpPr>
          <p:cNvPr id="101" name="Rectangle 101"/>
          <p:cNvSpPr/>
          <p:nvPr/>
        </p:nvSpPr>
        <p:spPr>
          <a:xfrm>
            <a:off x="906949" y="4005215"/>
            <a:ext cx="2429616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+mn-lt"/>
                <a:ea typeface="+mn-ea"/>
              </a:rPr>
              <a:t>スイッチ　</a:t>
            </a:r>
            <a:endParaRPr lang="en-US" altLang="ja-JP" sz="1400" b="1" dirty="0">
              <a:latin typeface="+mn-lt"/>
              <a:ea typeface="+mn-ea"/>
            </a:endParaRPr>
          </a:p>
          <a:p>
            <a:r>
              <a:rPr lang="en-US" sz="1400" b="1" dirty="0" smtClean="0">
                <a:latin typeface="+mn-lt"/>
                <a:ea typeface="+mn-ea"/>
              </a:rPr>
              <a:t>S</a:t>
            </a:r>
            <a:r>
              <a:rPr lang="en-US" altLang="ja-JP" sz="1400" b="1" dirty="0" smtClean="0">
                <a:latin typeface="+mn-lt"/>
                <a:ea typeface="+mn-ea"/>
              </a:rPr>
              <a:t>G350</a:t>
            </a:r>
            <a:r>
              <a:rPr lang="ja-JP" altLang="en-US" sz="1400" b="1" dirty="0" smtClean="0">
                <a:latin typeface="+mn-lt"/>
                <a:ea typeface="+mn-ea"/>
              </a:rPr>
              <a:t>シリーズ</a:t>
            </a:r>
            <a:endParaRPr lang="en-US" sz="1400" b="1" dirty="0">
              <a:latin typeface="+mn-lt"/>
              <a:ea typeface="+mn-ea"/>
            </a:endParaRPr>
          </a:p>
        </p:txBody>
      </p:sp>
      <p:pic>
        <p:nvPicPr>
          <p:cNvPr id="102" name="図 10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4867" y="4119554"/>
            <a:ext cx="804894" cy="423911"/>
          </a:xfrm>
          <a:prstGeom prst="rect">
            <a:avLst/>
          </a:prstGeom>
        </p:spPr>
      </p:pic>
      <p:pic>
        <p:nvPicPr>
          <p:cNvPr id="103" name="図 10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396" y="4227836"/>
            <a:ext cx="804894" cy="423911"/>
          </a:xfrm>
          <a:prstGeom prst="rect">
            <a:avLst/>
          </a:prstGeom>
        </p:spPr>
      </p:pic>
      <p:pic>
        <p:nvPicPr>
          <p:cNvPr id="104" name="図 10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296" y="4290986"/>
            <a:ext cx="983408" cy="786726"/>
          </a:xfrm>
          <a:prstGeom prst="rect">
            <a:avLst/>
          </a:prstGeom>
        </p:spPr>
      </p:pic>
      <p:sp>
        <p:nvSpPr>
          <p:cNvPr id="105" name="Rectangle 101"/>
          <p:cNvSpPr/>
          <p:nvPr/>
        </p:nvSpPr>
        <p:spPr>
          <a:xfrm>
            <a:off x="506820" y="3048248"/>
            <a:ext cx="1983912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+mn-lt"/>
              </a:rPr>
              <a:t>Start </a:t>
            </a:r>
            <a:r>
              <a:rPr lang="ja-JP" altLang="en-US" sz="1600" b="1" dirty="0">
                <a:solidFill>
                  <a:schemeClr val="bg1"/>
                </a:solidFill>
                <a:latin typeface="+mn-lt"/>
              </a:rPr>
              <a:t>ルータ</a:t>
            </a:r>
            <a:endParaRPr lang="en-US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6" name="Rectangle 101"/>
          <p:cNvSpPr/>
          <p:nvPr/>
        </p:nvSpPr>
        <p:spPr>
          <a:xfrm>
            <a:off x="1787128" y="2869673"/>
            <a:ext cx="1983912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+mn-lt"/>
              </a:rPr>
              <a:t>Start </a:t>
            </a:r>
            <a:r>
              <a:rPr lang="ja-JP" altLang="en-US" sz="1600" b="1" dirty="0">
                <a:solidFill>
                  <a:schemeClr val="bg1"/>
                </a:solidFill>
                <a:latin typeface="+mn-lt"/>
              </a:rPr>
              <a:t>スイッチ</a:t>
            </a:r>
            <a:endParaRPr lang="en-US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7" name="Rectangle 101"/>
          <p:cNvSpPr/>
          <p:nvPr/>
        </p:nvSpPr>
        <p:spPr>
          <a:xfrm>
            <a:off x="5535886" y="2913381"/>
            <a:ext cx="1983912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+mn-lt"/>
              </a:rPr>
              <a:t>Start </a:t>
            </a:r>
            <a:r>
              <a:rPr lang="ja-JP" altLang="en-US" sz="1600" b="1" dirty="0">
                <a:solidFill>
                  <a:schemeClr val="bg1"/>
                </a:solidFill>
                <a:latin typeface="+mn-lt"/>
              </a:rPr>
              <a:t>ワイヤレス</a:t>
            </a:r>
            <a:endParaRPr lang="en-US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8" name="Rectangle 101"/>
          <p:cNvSpPr/>
          <p:nvPr/>
        </p:nvSpPr>
        <p:spPr>
          <a:xfrm>
            <a:off x="7012492" y="3048248"/>
            <a:ext cx="1983912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+mn-lt"/>
              </a:rPr>
              <a:t>Start </a:t>
            </a:r>
            <a:r>
              <a:rPr lang="ja-JP" altLang="en-US" sz="1600" b="1" dirty="0">
                <a:solidFill>
                  <a:schemeClr val="bg1"/>
                </a:solidFill>
                <a:latin typeface="+mn-lt"/>
              </a:rPr>
              <a:t>セキュリティ</a:t>
            </a:r>
            <a:endParaRPr lang="en-US" sz="1600" b="1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09" name="グループ化 108"/>
          <p:cNvGrpSpPr/>
          <p:nvPr/>
        </p:nvGrpSpPr>
        <p:grpSpPr>
          <a:xfrm>
            <a:off x="1113082" y="3328123"/>
            <a:ext cx="1029039" cy="420088"/>
            <a:chOff x="600501" y="1955061"/>
            <a:chExt cx="2039972" cy="715362"/>
          </a:xfrm>
          <a:effectLst/>
        </p:grpSpPr>
        <p:pic>
          <p:nvPicPr>
            <p:cNvPr id="110" name="図 4" descr="スクリーンショット 2015-05-14 17.10.52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9259" y="1955061"/>
              <a:ext cx="671214" cy="44512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11" name="図 110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0501" y="2087066"/>
              <a:ext cx="1764122" cy="583357"/>
            </a:xfrm>
            <a:prstGeom prst="rect">
              <a:avLst/>
            </a:prstGeom>
            <a:effectLst/>
          </p:spPr>
        </p:pic>
      </p:grpSp>
      <p:pic>
        <p:nvPicPr>
          <p:cNvPr id="112" name="Picture 4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3918" y="3383257"/>
            <a:ext cx="824446" cy="483852"/>
          </a:xfrm>
          <a:prstGeom prst="rect">
            <a:avLst/>
          </a:prstGeom>
          <a:ln>
            <a:noFill/>
          </a:ln>
        </p:spPr>
      </p:pic>
      <p:pic>
        <p:nvPicPr>
          <p:cNvPr id="113" name="Picture 9" descr="KR40018.png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3634" y="2904082"/>
            <a:ext cx="3285060" cy="728192"/>
          </a:xfrm>
          <a:prstGeom prst="rect">
            <a:avLst/>
          </a:prstGeom>
        </p:spPr>
      </p:pic>
      <p:pic>
        <p:nvPicPr>
          <p:cNvPr id="116" name="図 1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1003" y="3196125"/>
            <a:ext cx="804894" cy="423911"/>
          </a:xfrm>
          <a:prstGeom prst="rect">
            <a:avLst/>
          </a:prstGeom>
        </p:spPr>
      </p:pic>
      <p:grpSp>
        <p:nvGrpSpPr>
          <p:cNvPr id="117" name="Group 13"/>
          <p:cNvGrpSpPr/>
          <p:nvPr/>
        </p:nvGrpSpPr>
        <p:grpSpPr>
          <a:xfrm>
            <a:off x="1749493" y="1677040"/>
            <a:ext cx="549728" cy="578110"/>
            <a:chOff x="3382797" y="1885950"/>
            <a:chExt cx="952500" cy="952500"/>
          </a:xfrm>
        </p:grpSpPr>
        <p:sp>
          <p:nvSpPr>
            <p:cNvPr id="118" name="Oval 15"/>
            <p:cNvSpPr/>
            <p:nvPr/>
          </p:nvSpPr>
          <p:spPr>
            <a:xfrm>
              <a:off x="3382797" y="1885950"/>
              <a:ext cx="952500" cy="9525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grpSp>
          <p:nvGrpSpPr>
            <p:cNvPr id="119" name="Group 12"/>
            <p:cNvGrpSpPr>
              <a:grpSpLocks noChangeAspect="1"/>
            </p:cNvGrpSpPr>
            <p:nvPr/>
          </p:nvGrpSpPr>
          <p:grpSpPr bwMode="auto">
            <a:xfrm>
              <a:off x="3548470" y="2168693"/>
              <a:ext cx="629902" cy="650091"/>
              <a:chOff x="2546" y="1392"/>
              <a:chExt cx="780" cy="805"/>
            </a:xfrm>
            <a:solidFill>
              <a:schemeClr val="bg1"/>
            </a:solidFill>
          </p:grpSpPr>
          <p:sp>
            <p:nvSpPr>
              <p:cNvPr id="120" name="Oval 13"/>
              <p:cNvSpPr>
                <a:spLocks noChangeArrowheads="1"/>
              </p:cNvSpPr>
              <p:nvPr/>
            </p:nvSpPr>
            <p:spPr bwMode="auto">
              <a:xfrm>
                <a:off x="3171" y="1527"/>
                <a:ext cx="124" cy="12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j-lt"/>
                </a:endParaRPr>
              </a:p>
            </p:txBody>
          </p:sp>
          <p:sp>
            <p:nvSpPr>
              <p:cNvPr id="121" name="Freeform 14"/>
              <p:cNvSpPr>
                <a:spLocks noEditPoints="1"/>
              </p:cNvSpPr>
              <p:nvPr/>
            </p:nvSpPr>
            <p:spPr bwMode="auto">
              <a:xfrm>
                <a:off x="2546" y="1392"/>
                <a:ext cx="780" cy="805"/>
              </a:xfrm>
              <a:custGeom>
                <a:avLst/>
                <a:gdLst>
                  <a:gd name="T0" fmla="*/ 328 w 328"/>
                  <a:gd name="T1" fmla="*/ 154 h 339"/>
                  <a:gd name="T2" fmla="*/ 297 w 328"/>
                  <a:gd name="T3" fmla="*/ 121 h 339"/>
                  <a:gd name="T4" fmla="*/ 265 w 328"/>
                  <a:gd name="T5" fmla="*/ 129 h 339"/>
                  <a:gd name="T6" fmla="*/ 236 w 328"/>
                  <a:gd name="T7" fmla="*/ 158 h 339"/>
                  <a:gd name="T8" fmla="*/ 216 w 328"/>
                  <a:gd name="T9" fmla="*/ 162 h 339"/>
                  <a:gd name="T10" fmla="*/ 208 w 328"/>
                  <a:gd name="T11" fmla="*/ 40 h 339"/>
                  <a:gd name="T12" fmla="*/ 218 w 328"/>
                  <a:gd name="T13" fmla="*/ 28 h 339"/>
                  <a:gd name="T14" fmla="*/ 123 w 328"/>
                  <a:gd name="T15" fmla="*/ 15 h 339"/>
                  <a:gd name="T16" fmla="*/ 93 w 328"/>
                  <a:gd name="T17" fmla="*/ 15 h 339"/>
                  <a:gd name="T18" fmla="*/ 0 w 328"/>
                  <a:gd name="T19" fmla="*/ 28 h 339"/>
                  <a:gd name="T20" fmla="*/ 8 w 328"/>
                  <a:gd name="T21" fmla="*/ 40 h 339"/>
                  <a:gd name="T22" fmla="*/ 0 w 328"/>
                  <a:gd name="T23" fmla="*/ 174 h 339"/>
                  <a:gd name="T24" fmla="*/ 161 w 328"/>
                  <a:gd name="T25" fmla="*/ 186 h 339"/>
                  <a:gd name="T26" fmla="*/ 210 w 328"/>
                  <a:gd name="T27" fmla="*/ 199 h 339"/>
                  <a:gd name="T28" fmla="*/ 217 w 328"/>
                  <a:gd name="T29" fmla="*/ 203 h 339"/>
                  <a:gd name="T30" fmla="*/ 236 w 328"/>
                  <a:gd name="T31" fmla="*/ 199 h 339"/>
                  <a:gd name="T32" fmla="*/ 253 w 328"/>
                  <a:gd name="T33" fmla="*/ 267 h 339"/>
                  <a:gd name="T34" fmla="*/ 287 w 328"/>
                  <a:gd name="T35" fmla="*/ 319 h 339"/>
                  <a:gd name="T36" fmla="*/ 294 w 328"/>
                  <a:gd name="T37" fmla="*/ 267 h 339"/>
                  <a:gd name="T38" fmla="*/ 328 w 328"/>
                  <a:gd name="T39" fmla="*/ 285 h 339"/>
                  <a:gd name="T40" fmla="*/ 328 w 328"/>
                  <a:gd name="T41" fmla="*/ 191 h 339"/>
                  <a:gd name="T42" fmla="*/ 108 w 328"/>
                  <a:gd name="T43" fmla="*/ 6 h 339"/>
                  <a:gd name="T44" fmla="*/ 108 w 328"/>
                  <a:gd name="T45" fmla="*/ 23 h 339"/>
                  <a:gd name="T46" fmla="*/ 16 w 328"/>
                  <a:gd name="T47" fmla="*/ 40 h 339"/>
                  <a:gd name="T48" fmla="*/ 154 w 328"/>
                  <a:gd name="T49" fmla="*/ 84 h 339"/>
                  <a:gd name="T50" fmla="*/ 75 w 328"/>
                  <a:gd name="T51" fmla="*/ 125 h 339"/>
                  <a:gd name="T52" fmla="*/ 16 w 328"/>
                  <a:gd name="T53" fmla="*/ 146 h 339"/>
                  <a:gd name="T54" fmla="*/ 16 w 328"/>
                  <a:gd name="T55" fmla="*/ 174 h 339"/>
                  <a:gd name="T56" fmla="*/ 59 w 328"/>
                  <a:gd name="T57" fmla="*/ 124 h 339"/>
                  <a:gd name="T58" fmla="*/ 125 w 328"/>
                  <a:gd name="T59" fmla="*/ 96 h 339"/>
                  <a:gd name="T60" fmla="*/ 167 w 328"/>
                  <a:gd name="T61" fmla="*/ 156 h 339"/>
                  <a:gd name="T62" fmla="*/ 16 w 328"/>
                  <a:gd name="T63" fmla="*/ 174 h 339"/>
                  <a:gd name="T64" fmla="*/ 188 w 328"/>
                  <a:gd name="T65" fmla="*/ 135 h 339"/>
                  <a:gd name="T66" fmla="*/ 128 w 328"/>
                  <a:gd name="T67" fmla="*/ 94 h 339"/>
                  <a:gd name="T68" fmla="*/ 154 w 328"/>
                  <a:gd name="T69" fmla="*/ 100 h 339"/>
                  <a:gd name="T70" fmla="*/ 201 w 328"/>
                  <a:gd name="T71" fmla="*/ 147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28" h="339">
                    <a:moveTo>
                      <a:pt x="328" y="191"/>
                    </a:moveTo>
                    <a:cubicBezTo>
                      <a:pt x="328" y="154"/>
                      <a:pt x="328" y="154"/>
                      <a:pt x="328" y="154"/>
                    </a:cubicBezTo>
                    <a:cubicBezTo>
                      <a:pt x="328" y="153"/>
                      <a:pt x="328" y="153"/>
                      <a:pt x="328" y="152"/>
                    </a:cubicBezTo>
                    <a:cubicBezTo>
                      <a:pt x="327" y="135"/>
                      <a:pt x="313" y="121"/>
                      <a:pt x="297" y="121"/>
                    </a:cubicBezTo>
                    <a:cubicBezTo>
                      <a:pt x="285" y="121"/>
                      <a:pt x="285" y="121"/>
                      <a:pt x="285" y="121"/>
                    </a:cubicBezTo>
                    <a:cubicBezTo>
                      <a:pt x="278" y="121"/>
                      <a:pt x="270" y="124"/>
                      <a:pt x="265" y="129"/>
                    </a:cubicBezTo>
                    <a:cubicBezTo>
                      <a:pt x="264" y="129"/>
                      <a:pt x="264" y="130"/>
                      <a:pt x="263" y="131"/>
                    </a:cubicBezTo>
                    <a:cubicBezTo>
                      <a:pt x="236" y="158"/>
                      <a:pt x="236" y="158"/>
                      <a:pt x="236" y="158"/>
                    </a:cubicBezTo>
                    <a:cubicBezTo>
                      <a:pt x="223" y="170"/>
                      <a:pt x="223" y="170"/>
                      <a:pt x="223" y="170"/>
                    </a:cubicBezTo>
                    <a:cubicBezTo>
                      <a:pt x="216" y="162"/>
                      <a:pt x="216" y="162"/>
                      <a:pt x="216" y="162"/>
                    </a:cubicBezTo>
                    <a:cubicBezTo>
                      <a:pt x="208" y="156"/>
                      <a:pt x="208" y="156"/>
                      <a:pt x="208" y="156"/>
                    </a:cubicBezTo>
                    <a:cubicBezTo>
                      <a:pt x="208" y="40"/>
                      <a:pt x="208" y="40"/>
                      <a:pt x="208" y="40"/>
                    </a:cubicBezTo>
                    <a:cubicBezTo>
                      <a:pt x="218" y="40"/>
                      <a:pt x="218" y="40"/>
                      <a:pt x="218" y="40"/>
                    </a:cubicBezTo>
                    <a:cubicBezTo>
                      <a:pt x="218" y="28"/>
                      <a:pt x="218" y="28"/>
                      <a:pt x="218" y="28"/>
                    </a:cubicBezTo>
                    <a:cubicBezTo>
                      <a:pt x="116" y="28"/>
                      <a:pt x="116" y="28"/>
                      <a:pt x="116" y="28"/>
                    </a:cubicBezTo>
                    <a:cubicBezTo>
                      <a:pt x="120" y="25"/>
                      <a:pt x="123" y="20"/>
                      <a:pt x="123" y="15"/>
                    </a:cubicBezTo>
                    <a:cubicBezTo>
                      <a:pt x="123" y="6"/>
                      <a:pt x="117" y="0"/>
                      <a:pt x="108" y="0"/>
                    </a:cubicBezTo>
                    <a:cubicBezTo>
                      <a:pt x="101" y="0"/>
                      <a:pt x="93" y="6"/>
                      <a:pt x="93" y="15"/>
                    </a:cubicBezTo>
                    <a:cubicBezTo>
                      <a:pt x="93" y="20"/>
                      <a:pt x="97" y="25"/>
                      <a:pt x="102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8" y="174"/>
                      <a:pt x="8" y="174"/>
                      <a:pt x="8" y="174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161" y="186"/>
                      <a:pt x="161" y="186"/>
                      <a:pt x="161" y="186"/>
                    </a:cubicBezTo>
                    <a:cubicBezTo>
                      <a:pt x="197" y="186"/>
                      <a:pt x="197" y="186"/>
                      <a:pt x="197" y="186"/>
                    </a:cubicBezTo>
                    <a:cubicBezTo>
                      <a:pt x="210" y="199"/>
                      <a:pt x="210" y="199"/>
                      <a:pt x="210" y="199"/>
                    </a:cubicBezTo>
                    <a:cubicBezTo>
                      <a:pt x="211" y="200"/>
                      <a:pt x="212" y="201"/>
                      <a:pt x="212" y="201"/>
                    </a:cubicBezTo>
                    <a:cubicBezTo>
                      <a:pt x="214" y="203"/>
                      <a:pt x="215" y="203"/>
                      <a:pt x="217" y="203"/>
                    </a:cubicBezTo>
                    <a:cubicBezTo>
                      <a:pt x="222" y="207"/>
                      <a:pt x="229" y="206"/>
                      <a:pt x="234" y="201"/>
                    </a:cubicBezTo>
                    <a:cubicBezTo>
                      <a:pt x="235" y="201"/>
                      <a:pt x="236" y="200"/>
                      <a:pt x="236" y="199"/>
                    </a:cubicBezTo>
                    <a:cubicBezTo>
                      <a:pt x="253" y="182"/>
                      <a:pt x="253" y="182"/>
                      <a:pt x="253" y="182"/>
                    </a:cubicBezTo>
                    <a:cubicBezTo>
                      <a:pt x="253" y="267"/>
                      <a:pt x="253" y="267"/>
                      <a:pt x="253" y="267"/>
                    </a:cubicBezTo>
                    <a:cubicBezTo>
                      <a:pt x="253" y="301"/>
                      <a:pt x="253" y="323"/>
                      <a:pt x="253" y="339"/>
                    </a:cubicBezTo>
                    <a:cubicBezTo>
                      <a:pt x="265" y="333"/>
                      <a:pt x="276" y="327"/>
                      <a:pt x="287" y="319"/>
                    </a:cubicBezTo>
                    <a:cubicBezTo>
                      <a:pt x="287" y="267"/>
                      <a:pt x="287" y="267"/>
                      <a:pt x="287" y="267"/>
                    </a:cubicBezTo>
                    <a:cubicBezTo>
                      <a:pt x="294" y="267"/>
                      <a:pt x="294" y="267"/>
                      <a:pt x="294" y="267"/>
                    </a:cubicBezTo>
                    <a:cubicBezTo>
                      <a:pt x="294" y="286"/>
                      <a:pt x="294" y="302"/>
                      <a:pt x="294" y="315"/>
                    </a:cubicBezTo>
                    <a:cubicBezTo>
                      <a:pt x="306" y="306"/>
                      <a:pt x="318" y="296"/>
                      <a:pt x="328" y="285"/>
                    </a:cubicBezTo>
                    <a:cubicBezTo>
                      <a:pt x="328" y="267"/>
                      <a:pt x="328" y="267"/>
                      <a:pt x="328" y="267"/>
                    </a:cubicBezTo>
                    <a:cubicBezTo>
                      <a:pt x="328" y="191"/>
                      <a:pt x="328" y="191"/>
                      <a:pt x="328" y="191"/>
                    </a:cubicBezTo>
                    <a:close/>
                    <a:moveTo>
                      <a:pt x="100" y="15"/>
                    </a:moveTo>
                    <a:cubicBezTo>
                      <a:pt x="100" y="9"/>
                      <a:pt x="104" y="6"/>
                      <a:pt x="108" y="6"/>
                    </a:cubicBezTo>
                    <a:cubicBezTo>
                      <a:pt x="114" y="6"/>
                      <a:pt x="118" y="9"/>
                      <a:pt x="118" y="15"/>
                    </a:cubicBezTo>
                    <a:cubicBezTo>
                      <a:pt x="118" y="20"/>
                      <a:pt x="114" y="23"/>
                      <a:pt x="108" y="23"/>
                    </a:cubicBezTo>
                    <a:cubicBezTo>
                      <a:pt x="104" y="23"/>
                      <a:pt x="100" y="20"/>
                      <a:pt x="100" y="15"/>
                    </a:cubicBezTo>
                    <a:close/>
                    <a:moveTo>
                      <a:pt x="16" y="40"/>
                    </a:moveTo>
                    <a:cubicBezTo>
                      <a:pt x="199" y="40"/>
                      <a:pt x="199" y="40"/>
                      <a:pt x="199" y="40"/>
                    </a:cubicBezTo>
                    <a:cubicBezTo>
                      <a:pt x="154" y="84"/>
                      <a:pt x="154" y="84"/>
                      <a:pt x="154" y="84"/>
                    </a:cubicBezTo>
                    <a:cubicBezTo>
                      <a:pt x="139" y="69"/>
                      <a:pt x="139" y="69"/>
                      <a:pt x="139" y="69"/>
                    </a:cubicBezTo>
                    <a:cubicBezTo>
                      <a:pt x="75" y="125"/>
                      <a:pt x="75" y="125"/>
                      <a:pt x="75" y="125"/>
                    </a:cubicBezTo>
                    <a:cubicBezTo>
                      <a:pt x="60" y="109"/>
                      <a:pt x="60" y="109"/>
                      <a:pt x="60" y="109"/>
                    </a:cubicBezTo>
                    <a:cubicBezTo>
                      <a:pt x="16" y="146"/>
                      <a:pt x="16" y="146"/>
                      <a:pt x="16" y="146"/>
                    </a:cubicBezTo>
                    <a:lnTo>
                      <a:pt x="16" y="40"/>
                    </a:lnTo>
                    <a:close/>
                    <a:moveTo>
                      <a:pt x="16" y="174"/>
                    </a:moveTo>
                    <a:cubicBezTo>
                      <a:pt x="16" y="160"/>
                      <a:pt x="16" y="160"/>
                      <a:pt x="16" y="160"/>
                    </a:cubicBezTo>
                    <a:cubicBezTo>
                      <a:pt x="59" y="124"/>
                      <a:pt x="59" y="124"/>
                      <a:pt x="59" y="124"/>
                    </a:cubicBezTo>
                    <a:cubicBezTo>
                      <a:pt x="75" y="141"/>
                      <a:pt x="75" y="141"/>
                      <a:pt x="75" y="141"/>
                    </a:cubicBezTo>
                    <a:cubicBezTo>
                      <a:pt x="125" y="96"/>
                      <a:pt x="125" y="96"/>
                      <a:pt x="125" y="96"/>
                    </a:cubicBezTo>
                    <a:cubicBezTo>
                      <a:pt x="165" y="139"/>
                      <a:pt x="165" y="139"/>
                      <a:pt x="165" y="139"/>
                    </a:cubicBezTo>
                    <a:cubicBezTo>
                      <a:pt x="163" y="145"/>
                      <a:pt x="164" y="151"/>
                      <a:pt x="167" y="156"/>
                    </a:cubicBezTo>
                    <a:cubicBezTo>
                      <a:pt x="185" y="174"/>
                      <a:pt x="185" y="174"/>
                      <a:pt x="185" y="174"/>
                    </a:cubicBezTo>
                    <a:lnTo>
                      <a:pt x="16" y="174"/>
                    </a:lnTo>
                    <a:close/>
                    <a:moveTo>
                      <a:pt x="201" y="147"/>
                    </a:moveTo>
                    <a:cubicBezTo>
                      <a:pt x="188" y="135"/>
                      <a:pt x="188" y="135"/>
                      <a:pt x="188" y="135"/>
                    </a:cubicBezTo>
                    <a:cubicBezTo>
                      <a:pt x="183" y="131"/>
                      <a:pt x="177" y="130"/>
                      <a:pt x="171" y="133"/>
                    </a:cubicBezTo>
                    <a:cubicBezTo>
                      <a:pt x="128" y="94"/>
                      <a:pt x="128" y="94"/>
                      <a:pt x="128" y="94"/>
                    </a:cubicBezTo>
                    <a:cubicBezTo>
                      <a:pt x="139" y="85"/>
                      <a:pt x="139" y="85"/>
                      <a:pt x="139" y="85"/>
                    </a:cubicBezTo>
                    <a:cubicBezTo>
                      <a:pt x="154" y="100"/>
                      <a:pt x="154" y="100"/>
                      <a:pt x="154" y="100"/>
                    </a:cubicBezTo>
                    <a:cubicBezTo>
                      <a:pt x="201" y="54"/>
                      <a:pt x="201" y="54"/>
                      <a:pt x="201" y="54"/>
                    </a:cubicBezTo>
                    <a:lnTo>
                      <a:pt x="201" y="1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j-lt"/>
                </a:endParaRPr>
              </a:p>
            </p:txBody>
          </p:sp>
        </p:grpSp>
      </p:grpSp>
      <p:grpSp>
        <p:nvGrpSpPr>
          <p:cNvPr id="122" name="Group 7"/>
          <p:cNvGrpSpPr/>
          <p:nvPr/>
        </p:nvGrpSpPr>
        <p:grpSpPr>
          <a:xfrm>
            <a:off x="7884422" y="1789006"/>
            <a:ext cx="546104" cy="565859"/>
            <a:chOff x="530983" y="1885950"/>
            <a:chExt cx="952500" cy="952500"/>
          </a:xfrm>
        </p:grpSpPr>
        <p:sp>
          <p:nvSpPr>
            <p:cNvPr id="123" name="Oval 8"/>
            <p:cNvSpPr/>
            <p:nvPr/>
          </p:nvSpPr>
          <p:spPr>
            <a:xfrm>
              <a:off x="530983" y="1885950"/>
              <a:ext cx="952500" cy="9525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grpSp>
          <p:nvGrpSpPr>
            <p:cNvPr id="124" name="Group 4"/>
            <p:cNvGrpSpPr>
              <a:grpSpLocks noChangeAspect="1"/>
            </p:cNvGrpSpPr>
            <p:nvPr/>
          </p:nvGrpSpPr>
          <p:grpSpPr bwMode="auto">
            <a:xfrm>
              <a:off x="772856" y="2122397"/>
              <a:ext cx="477486" cy="489022"/>
              <a:chOff x="1595" y="332"/>
              <a:chExt cx="2566" cy="2628"/>
            </a:xfrm>
            <a:solidFill>
              <a:schemeClr val="bg1"/>
            </a:solidFill>
          </p:grpSpPr>
          <p:sp>
            <p:nvSpPr>
              <p:cNvPr id="125" name="Oval 5"/>
              <p:cNvSpPr>
                <a:spLocks noChangeArrowheads="1"/>
              </p:cNvSpPr>
              <p:nvPr/>
            </p:nvSpPr>
            <p:spPr bwMode="auto">
              <a:xfrm>
                <a:off x="3154" y="2098"/>
                <a:ext cx="360" cy="36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j-lt"/>
                </a:endParaRPr>
              </a:p>
            </p:txBody>
          </p:sp>
          <p:sp>
            <p:nvSpPr>
              <p:cNvPr id="126" name="Freeform 6"/>
              <p:cNvSpPr>
                <a:spLocks/>
              </p:cNvSpPr>
              <p:nvPr/>
            </p:nvSpPr>
            <p:spPr bwMode="auto">
              <a:xfrm>
                <a:off x="2706" y="1599"/>
                <a:ext cx="1310" cy="1361"/>
              </a:xfrm>
              <a:custGeom>
                <a:avLst/>
                <a:gdLst>
                  <a:gd name="T0" fmla="*/ 4 w 553"/>
                  <a:gd name="T1" fmla="*/ 239 h 575"/>
                  <a:gd name="T2" fmla="*/ 98 w 553"/>
                  <a:gd name="T3" fmla="*/ 275 h 575"/>
                  <a:gd name="T4" fmla="*/ 75 w 553"/>
                  <a:gd name="T5" fmla="*/ 247 h 575"/>
                  <a:gd name="T6" fmla="*/ 88 w 553"/>
                  <a:gd name="T7" fmla="*/ 200 h 575"/>
                  <a:gd name="T8" fmla="*/ 123 w 553"/>
                  <a:gd name="T9" fmla="*/ 198 h 575"/>
                  <a:gd name="T10" fmla="*/ 148 w 553"/>
                  <a:gd name="T11" fmla="*/ 133 h 575"/>
                  <a:gd name="T12" fmla="*/ 186 w 553"/>
                  <a:gd name="T13" fmla="*/ 105 h 575"/>
                  <a:gd name="T14" fmla="*/ 216 w 553"/>
                  <a:gd name="T15" fmla="*/ 127 h 575"/>
                  <a:gd name="T16" fmla="*/ 274 w 553"/>
                  <a:gd name="T17" fmla="*/ 92 h 575"/>
                  <a:gd name="T18" fmla="*/ 321 w 553"/>
                  <a:gd name="T19" fmla="*/ 96 h 575"/>
                  <a:gd name="T20" fmla="*/ 331 w 553"/>
                  <a:gd name="T21" fmla="*/ 132 h 575"/>
                  <a:gd name="T22" fmla="*/ 396 w 553"/>
                  <a:gd name="T23" fmla="*/ 144 h 575"/>
                  <a:gd name="T24" fmla="*/ 431 w 553"/>
                  <a:gd name="T25" fmla="*/ 177 h 575"/>
                  <a:gd name="T26" fmla="*/ 415 w 553"/>
                  <a:gd name="T27" fmla="*/ 212 h 575"/>
                  <a:gd name="T28" fmla="*/ 457 w 553"/>
                  <a:gd name="T29" fmla="*/ 261 h 575"/>
                  <a:gd name="T30" fmla="*/ 462 w 553"/>
                  <a:gd name="T31" fmla="*/ 310 h 575"/>
                  <a:gd name="T32" fmla="*/ 428 w 553"/>
                  <a:gd name="T33" fmla="*/ 327 h 575"/>
                  <a:gd name="T34" fmla="*/ 428 w 553"/>
                  <a:gd name="T35" fmla="*/ 393 h 575"/>
                  <a:gd name="T36" fmla="*/ 402 w 553"/>
                  <a:gd name="T37" fmla="*/ 435 h 575"/>
                  <a:gd name="T38" fmla="*/ 367 w 553"/>
                  <a:gd name="T39" fmla="*/ 424 h 575"/>
                  <a:gd name="T40" fmla="*/ 325 w 553"/>
                  <a:gd name="T41" fmla="*/ 477 h 575"/>
                  <a:gd name="T42" fmla="*/ 277 w 553"/>
                  <a:gd name="T43" fmla="*/ 491 h 575"/>
                  <a:gd name="T44" fmla="*/ 256 w 553"/>
                  <a:gd name="T45" fmla="*/ 458 h 575"/>
                  <a:gd name="T46" fmla="*/ 213 w 553"/>
                  <a:gd name="T47" fmla="*/ 450 h 575"/>
                  <a:gd name="T48" fmla="*/ 182 w 553"/>
                  <a:gd name="T49" fmla="*/ 473 h 575"/>
                  <a:gd name="T50" fmla="*/ 144 w 553"/>
                  <a:gd name="T51" fmla="*/ 443 h 575"/>
                  <a:gd name="T52" fmla="*/ 123 w 553"/>
                  <a:gd name="T53" fmla="*/ 379 h 575"/>
                  <a:gd name="T54" fmla="*/ 87 w 553"/>
                  <a:gd name="T55" fmla="*/ 377 h 575"/>
                  <a:gd name="T56" fmla="*/ 75 w 553"/>
                  <a:gd name="T57" fmla="*/ 329 h 575"/>
                  <a:gd name="T58" fmla="*/ 98 w 553"/>
                  <a:gd name="T59" fmla="*/ 299 h 575"/>
                  <a:gd name="T60" fmla="*/ 217 w 553"/>
                  <a:gd name="T61" fmla="*/ 549 h 575"/>
                  <a:gd name="T62" fmla="*/ 313 w 553"/>
                  <a:gd name="T63" fmla="*/ 26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53" h="575">
                    <a:moveTo>
                      <a:pt x="313" y="26"/>
                    </a:moveTo>
                    <a:cubicBezTo>
                      <a:pt x="169" y="0"/>
                      <a:pt x="30" y="95"/>
                      <a:pt x="4" y="239"/>
                    </a:cubicBezTo>
                    <a:cubicBezTo>
                      <a:pt x="1" y="251"/>
                      <a:pt x="0" y="263"/>
                      <a:pt x="0" y="275"/>
                    </a:cubicBezTo>
                    <a:cubicBezTo>
                      <a:pt x="98" y="275"/>
                      <a:pt x="98" y="275"/>
                      <a:pt x="98" y="275"/>
                    </a:cubicBezTo>
                    <a:cubicBezTo>
                      <a:pt x="98" y="272"/>
                      <a:pt x="98" y="269"/>
                      <a:pt x="99" y="266"/>
                    </a:cubicBezTo>
                    <a:cubicBezTo>
                      <a:pt x="97" y="264"/>
                      <a:pt x="79" y="250"/>
                      <a:pt x="75" y="247"/>
                    </a:cubicBezTo>
                    <a:cubicBezTo>
                      <a:pt x="73" y="247"/>
                      <a:pt x="72" y="243"/>
                      <a:pt x="73" y="239"/>
                    </a:cubicBezTo>
                    <a:cubicBezTo>
                      <a:pt x="73" y="239"/>
                      <a:pt x="88" y="202"/>
                      <a:pt x="88" y="200"/>
                    </a:cubicBezTo>
                    <a:cubicBezTo>
                      <a:pt x="89" y="198"/>
                      <a:pt x="93" y="196"/>
                      <a:pt x="95" y="195"/>
                    </a:cubicBezTo>
                    <a:cubicBezTo>
                      <a:pt x="99" y="195"/>
                      <a:pt x="121" y="197"/>
                      <a:pt x="123" y="198"/>
                    </a:cubicBezTo>
                    <a:cubicBezTo>
                      <a:pt x="132" y="185"/>
                      <a:pt x="142" y="174"/>
                      <a:pt x="154" y="164"/>
                    </a:cubicBezTo>
                    <a:cubicBezTo>
                      <a:pt x="153" y="159"/>
                      <a:pt x="148" y="140"/>
                      <a:pt x="148" y="133"/>
                    </a:cubicBezTo>
                    <a:cubicBezTo>
                      <a:pt x="146" y="131"/>
                      <a:pt x="147" y="127"/>
                      <a:pt x="151" y="126"/>
                    </a:cubicBezTo>
                    <a:cubicBezTo>
                      <a:pt x="151" y="126"/>
                      <a:pt x="185" y="107"/>
                      <a:pt x="186" y="105"/>
                    </a:cubicBezTo>
                    <a:cubicBezTo>
                      <a:pt x="190" y="104"/>
                      <a:pt x="192" y="104"/>
                      <a:pt x="196" y="107"/>
                    </a:cubicBezTo>
                    <a:cubicBezTo>
                      <a:pt x="197" y="109"/>
                      <a:pt x="213" y="125"/>
                      <a:pt x="216" y="127"/>
                    </a:cubicBezTo>
                    <a:cubicBezTo>
                      <a:pt x="229" y="123"/>
                      <a:pt x="244" y="120"/>
                      <a:pt x="261" y="119"/>
                    </a:cubicBezTo>
                    <a:cubicBezTo>
                      <a:pt x="261" y="117"/>
                      <a:pt x="271" y="98"/>
                      <a:pt x="274" y="92"/>
                    </a:cubicBezTo>
                    <a:cubicBezTo>
                      <a:pt x="275" y="90"/>
                      <a:pt x="277" y="88"/>
                      <a:pt x="281" y="89"/>
                    </a:cubicBezTo>
                    <a:cubicBezTo>
                      <a:pt x="281" y="89"/>
                      <a:pt x="281" y="89"/>
                      <a:pt x="321" y="96"/>
                    </a:cubicBezTo>
                    <a:cubicBezTo>
                      <a:pt x="325" y="97"/>
                      <a:pt x="326" y="100"/>
                      <a:pt x="328" y="102"/>
                    </a:cubicBezTo>
                    <a:cubicBezTo>
                      <a:pt x="327" y="108"/>
                      <a:pt x="329" y="129"/>
                      <a:pt x="331" y="132"/>
                    </a:cubicBezTo>
                    <a:cubicBezTo>
                      <a:pt x="344" y="138"/>
                      <a:pt x="357" y="147"/>
                      <a:pt x="369" y="155"/>
                    </a:cubicBezTo>
                    <a:cubicBezTo>
                      <a:pt x="372" y="154"/>
                      <a:pt x="392" y="145"/>
                      <a:pt x="396" y="144"/>
                    </a:cubicBezTo>
                    <a:cubicBezTo>
                      <a:pt x="399" y="142"/>
                      <a:pt x="403" y="143"/>
                      <a:pt x="404" y="145"/>
                    </a:cubicBezTo>
                    <a:cubicBezTo>
                      <a:pt x="406" y="147"/>
                      <a:pt x="429" y="177"/>
                      <a:pt x="431" y="177"/>
                    </a:cubicBezTo>
                    <a:cubicBezTo>
                      <a:pt x="433" y="180"/>
                      <a:pt x="432" y="184"/>
                      <a:pt x="432" y="186"/>
                    </a:cubicBezTo>
                    <a:cubicBezTo>
                      <a:pt x="429" y="189"/>
                      <a:pt x="415" y="208"/>
                      <a:pt x="415" y="212"/>
                    </a:cubicBezTo>
                    <a:cubicBezTo>
                      <a:pt x="420" y="225"/>
                      <a:pt x="426" y="239"/>
                      <a:pt x="429" y="254"/>
                    </a:cubicBezTo>
                    <a:cubicBezTo>
                      <a:pt x="433" y="255"/>
                      <a:pt x="453" y="260"/>
                      <a:pt x="457" y="261"/>
                    </a:cubicBezTo>
                    <a:cubicBezTo>
                      <a:pt x="460" y="264"/>
                      <a:pt x="462" y="266"/>
                      <a:pt x="464" y="269"/>
                    </a:cubicBezTo>
                    <a:cubicBezTo>
                      <a:pt x="463" y="271"/>
                      <a:pt x="462" y="310"/>
                      <a:pt x="462" y="310"/>
                    </a:cubicBezTo>
                    <a:cubicBezTo>
                      <a:pt x="461" y="314"/>
                      <a:pt x="459" y="318"/>
                      <a:pt x="457" y="317"/>
                    </a:cubicBezTo>
                    <a:cubicBezTo>
                      <a:pt x="452" y="319"/>
                      <a:pt x="433" y="325"/>
                      <a:pt x="428" y="327"/>
                    </a:cubicBezTo>
                    <a:cubicBezTo>
                      <a:pt x="426" y="341"/>
                      <a:pt x="419" y="356"/>
                      <a:pt x="412" y="370"/>
                    </a:cubicBezTo>
                    <a:cubicBezTo>
                      <a:pt x="414" y="372"/>
                      <a:pt x="427" y="389"/>
                      <a:pt x="428" y="393"/>
                    </a:cubicBezTo>
                    <a:cubicBezTo>
                      <a:pt x="430" y="396"/>
                      <a:pt x="431" y="400"/>
                      <a:pt x="429" y="402"/>
                    </a:cubicBezTo>
                    <a:cubicBezTo>
                      <a:pt x="427" y="404"/>
                      <a:pt x="403" y="433"/>
                      <a:pt x="402" y="435"/>
                    </a:cubicBezTo>
                    <a:cubicBezTo>
                      <a:pt x="400" y="438"/>
                      <a:pt x="396" y="437"/>
                      <a:pt x="394" y="437"/>
                    </a:cubicBezTo>
                    <a:cubicBezTo>
                      <a:pt x="388" y="434"/>
                      <a:pt x="369" y="426"/>
                      <a:pt x="367" y="424"/>
                    </a:cubicBezTo>
                    <a:cubicBezTo>
                      <a:pt x="355" y="434"/>
                      <a:pt x="342" y="440"/>
                      <a:pt x="326" y="446"/>
                    </a:cubicBezTo>
                    <a:cubicBezTo>
                      <a:pt x="328" y="450"/>
                      <a:pt x="324" y="472"/>
                      <a:pt x="325" y="477"/>
                    </a:cubicBezTo>
                    <a:cubicBezTo>
                      <a:pt x="324" y="479"/>
                      <a:pt x="322" y="482"/>
                      <a:pt x="317" y="484"/>
                    </a:cubicBezTo>
                    <a:cubicBezTo>
                      <a:pt x="315" y="483"/>
                      <a:pt x="279" y="489"/>
                      <a:pt x="277" y="491"/>
                    </a:cubicBezTo>
                    <a:cubicBezTo>
                      <a:pt x="273" y="490"/>
                      <a:pt x="272" y="488"/>
                      <a:pt x="270" y="485"/>
                    </a:cubicBezTo>
                    <a:cubicBezTo>
                      <a:pt x="269" y="481"/>
                      <a:pt x="258" y="462"/>
                      <a:pt x="256" y="458"/>
                    </a:cubicBezTo>
                    <a:cubicBezTo>
                      <a:pt x="250" y="459"/>
                      <a:pt x="242" y="457"/>
                      <a:pt x="234" y="456"/>
                    </a:cubicBezTo>
                    <a:cubicBezTo>
                      <a:pt x="226" y="454"/>
                      <a:pt x="220" y="453"/>
                      <a:pt x="213" y="450"/>
                    </a:cubicBezTo>
                    <a:cubicBezTo>
                      <a:pt x="210" y="453"/>
                      <a:pt x="195" y="467"/>
                      <a:pt x="190" y="471"/>
                    </a:cubicBezTo>
                    <a:cubicBezTo>
                      <a:pt x="190" y="475"/>
                      <a:pt x="186" y="474"/>
                      <a:pt x="182" y="473"/>
                    </a:cubicBezTo>
                    <a:cubicBezTo>
                      <a:pt x="182" y="471"/>
                      <a:pt x="149" y="453"/>
                      <a:pt x="147" y="452"/>
                    </a:cubicBezTo>
                    <a:cubicBezTo>
                      <a:pt x="143" y="449"/>
                      <a:pt x="144" y="445"/>
                      <a:pt x="144" y="443"/>
                    </a:cubicBezTo>
                    <a:cubicBezTo>
                      <a:pt x="145" y="439"/>
                      <a:pt x="151" y="418"/>
                      <a:pt x="152" y="414"/>
                    </a:cubicBezTo>
                    <a:cubicBezTo>
                      <a:pt x="141" y="403"/>
                      <a:pt x="131" y="393"/>
                      <a:pt x="123" y="379"/>
                    </a:cubicBezTo>
                    <a:cubicBezTo>
                      <a:pt x="119" y="380"/>
                      <a:pt x="98" y="381"/>
                      <a:pt x="94" y="382"/>
                    </a:cubicBezTo>
                    <a:cubicBezTo>
                      <a:pt x="90" y="381"/>
                      <a:pt x="88" y="381"/>
                      <a:pt x="87" y="377"/>
                    </a:cubicBezTo>
                    <a:cubicBezTo>
                      <a:pt x="85" y="374"/>
                      <a:pt x="73" y="339"/>
                      <a:pt x="73" y="337"/>
                    </a:cubicBezTo>
                    <a:cubicBezTo>
                      <a:pt x="72" y="334"/>
                      <a:pt x="72" y="330"/>
                      <a:pt x="75" y="329"/>
                    </a:cubicBezTo>
                    <a:cubicBezTo>
                      <a:pt x="80" y="325"/>
                      <a:pt x="96" y="314"/>
                      <a:pt x="98" y="312"/>
                    </a:cubicBezTo>
                    <a:cubicBezTo>
                      <a:pt x="98" y="308"/>
                      <a:pt x="98" y="304"/>
                      <a:pt x="98" y="299"/>
                    </a:cubicBezTo>
                    <a:cubicBezTo>
                      <a:pt x="0" y="299"/>
                      <a:pt x="0" y="299"/>
                      <a:pt x="0" y="299"/>
                    </a:cubicBezTo>
                    <a:cubicBezTo>
                      <a:pt x="5" y="420"/>
                      <a:pt x="93" y="526"/>
                      <a:pt x="217" y="549"/>
                    </a:cubicBezTo>
                    <a:cubicBezTo>
                      <a:pt x="362" y="575"/>
                      <a:pt x="500" y="480"/>
                      <a:pt x="527" y="335"/>
                    </a:cubicBezTo>
                    <a:cubicBezTo>
                      <a:pt x="553" y="191"/>
                      <a:pt x="457" y="52"/>
                      <a:pt x="313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j-lt"/>
                </a:endParaRPr>
              </a:p>
            </p:txBody>
          </p:sp>
          <p:sp>
            <p:nvSpPr>
              <p:cNvPr id="127" name="Freeform 7"/>
              <p:cNvSpPr>
                <a:spLocks/>
              </p:cNvSpPr>
              <p:nvPr/>
            </p:nvSpPr>
            <p:spPr bwMode="auto">
              <a:xfrm>
                <a:off x="1595" y="332"/>
                <a:ext cx="2566" cy="2396"/>
              </a:xfrm>
              <a:custGeom>
                <a:avLst/>
                <a:gdLst>
                  <a:gd name="T0" fmla="*/ 1071 w 1083"/>
                  <a:gd name="T1" fmla="*/ 545 h 1012"/>
                  <a:gd name="T2" fmla="*/ 946 w 1083"/>
                  <a:gd name="T3" fmla="*/ 404 h 1012"/>
                  <a:gd name="T4" fmla="*/ 883 w 1083"/>
                  <a:gd name="T5" fmla="*/ 377 h 1012"/>
                  <a:gd name="T6" fmla="*/ 863 w 1083"/>
                  <a:gd name="T7" fmla="*/ 363 h 1012"/>
                  <a:gd name="T8" fmla="*/ 851 w 1083"/>
                  <a:gd name="T9" fmla="*/ 352 h 1012"/>
                  <a:gd name="T10" fmla="*/ 928 w 1083"/>
                  <a:gd name="T11" fmla="*/ 199 h 1012"/>
                  <a:gd name="T12" fmla="*/ 929 w 1083"/>
                  <a:gd name="T13" fmla="*/ 94 h 1012"/>
                  <a:gd name="T14" fmla="*/ 927 w 1083"/>
                  <a:gd name="T15" fmla="*/ 86 h 1012"/>
                  <a:gd name="T16" fmla="*/ 840 w 1083"/>
                  <a:gd name="T17" fmla="*/ 10 h 1012"/>
                  <a:gd name="T18" fmla="*/ 746 w 1083"/>
                  <a:gd name="T19" fmla="*/ 17 h 1012"/>
                  <a:gd name="T20" fmla="*/ 685 w 1083"/>
                  <a:gd name="T21" fmla="*/ 95 h 1012"/>
                  <a:gd name="T22" fmla="*/ 684 w 1083"/>
                  <a:gd name="T23" fmla="*/ 98 h 1012"/>
                  <a:gd name="T24" fmla="*/ 688 w 1083"/>
                  <a:gd name="T25" fmla="*/ 209 h 1012"/>
                  <a:gd name="T26" fmla="*/ 760 w 1083"/>
                  <a:gd name="T27" fmla="*/ 349 h 1012"/>
                  <a:gd name="T28" fmla="*/ 750 w 1083"/>
                  <a:gd name="T29" fmla="*/ 359 h 1012"/>
                  <a:gd name="T30" fmla="*/ 731 w 1083"/>
                  <a:gd name="T31" fmla="*/ 374 h 1012"/>
                  <a:gd name="T32" fmla="*/ 669 w 1083"/>
                  <a:gd name="T33" fmla="*/ 404 h 1012"/>
                  <a:gd name="T34" fmla="*/ 545 w 1083"/>
                  <a:gd name="T35" fmla="*/ 531 h 1012"/>
                  <a:gd name="T36" fmla="*/ 479 w 1083"/>
                  <a:gd name="T37" fmla="*/ 499 h 1012"/>
                  <a:gd name="T38" fmla="*/ 452 w 1083"/>
                  <a:gd name="T39" fmla="*/ 480 h 1012"/>
                  <a:gd name="T40" fmla="*/ 436 w 1083"/>
                  <a:gd name="T41" fmla="*/ 465 h 1012"/>
                  <a:gd name="T42" fmla="*/ 541 w 1083"/>
                  <a:gd name="T43" fmla="*/ 257 h 1012"/>
                  <a:gd name="T44" fmla="*/ 543 w 1083"/>
                  <a:gd name="T45" fmla="*/ 131 h 1012"/>
                  <a:gd name="T46" fmla="*/ 543 w 1083"/>
                  <a:gd name="T47" fmla="*/ 127 h 1012"/>
                  <a:gd name="T48" fmla="*/ 542 w 1083"/>
                  <a:gd name="T49" fmla="*/ 114 h 1012"/>
                  <a:gd name="T50" fmla="*/ 538 w 1083"/>
                  <a:gd name="T51" fmla="*/ 99 h 1012"/>
                  <a:gd name="T52" fmla="*/ 421 w 1083"/>
                  <a:gd name="T53" fmla="*/ 4 h 1012"/>
                  <a:gd name="T54" fmla="*/ 292 w 1083"/>
                  <a:gd name="T55" fmla="*/ 14 h 1012"/>
                  <a:gd name="T56" fmla="*/ 208 w 1083"/>
                  <a:gd name="T57" fmla="*/ 120 h 1012"/>
                  <a:gd name="T58" fmla="*/ 213 w 1083"/>
                  <a:gd name="T59" fmla="*/ 271 h 1012"/>
                  <a:gd name="T60" fmla="*/ 311 w 1083"/>
                  <a:gd name="T61" fmla="*/ 462 h 1012"/>
                  <a:gd name="T62" fmla="*/ 297 w 1083"/>
                  <a:gd name="T63" fmla="*/ 475 h 1012"/>
                  <a:gd name="T64" fmla="*/ 272 w 1083"/>
                  <a:gd name="T65" fmla="*/ 496 h 1012"/>
                  <a:gd name="T66" fmla="*/ 188 w 1083"/>
                  <a:gd name="T67" fmla="*/ 536 h 1012"/>
                  <a:gd name="T68" fmla="*/ 16 w 1083"/>
                  <a:gd name="T69" fmla="*/ 729 h 1012"/>
                  <a:gd name="T70" fmla="*/ 0 w 1083"/>
                  <a:gd name="T71" fmla="*/ 970 h 1012"/>
                  <a:gd name="T72" fmla="*/ 377 w 1083"/>
                  <a:gd name="T73" fmla="*/ 1012 h 1012"/>
                  <a:gd name="T74" fmla="*/ 484 w 1083"/>
                  <a:gd name="T75" fmla="*/ 1008 h 1012"/>
                  <a:gd name="T76" fmla="*/ 422 w 1083"/>
                  <a:gd name="T77" fmla="*/ 834 h 1012"/>
                  <a:gd name="T78" fmla="*/ 281 w 1083"/>
                  <a:gd name="T79" fmla="*/ 834 h 1012"/>
                  <a:gd name="T80" fmla="*/ 206 w 1083"/>
                  <a:gd name="T81" fmla="*/ 898 h 1012"/>
                  <a:gd name="T82" fmla="*/ 130 w 1083"/>
                  <a:gd name="T83" fmla="*/ 822 h 1012"/>
                  <a:gd name="T84" fmla="*/ 206 w 1083"/>
                  <a:gd name="T85" fmla="*/ 746 h 1012"/>
                  <a:gd name="T86" fmla="*/ 281 w 1083"/>
                  <a:gd name="T87" fmla="*/ 810 h 1012"/>
                  <a:gd name="T88" fmla="*/ 422 w 1083"/>
                  <a:gd name="T89" fmla="*/ 810 h 1012"/>
                  <a:gd name="T90" fmla="*/ 731 w 1083"/>
                  <a:gd name="T91" fmla="*/ 512 h 1012"/>
                  <a:gd name="T92" fmla="*/ 1028 w 1083"/>
                  <a:gd name="T93" fmla="*/ 733 h 1012"/>
                  <a:gd name="T94" fmla="*/ 1083 w 1083"/>
                  <a:gd name="T95" fmla="*/ 722 h 1012"/>
                  <a:gd name="T96" fmla="*/ 1071 w 1083"/>
                  <a:gd name="T97" fmla="*/ 545 h 1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83" h="1012">
                    <a:moveTo>
                      <a:pt x="1071" y="545"/>
                    </a:moveTo>
                    <a:cubicBezTo>
                      <a:pt x="1067" y="474"/>
                      <a:pt x="1013" y="416"/>
                      <a:pt x="946" y="404"/>
                    </a:cubicBezTo>
                    <a:cubicBezTo>
                      <a:pt x="922" y="399"/>
                      <a:pt x="901" y="391"/>
                      <a:pt x="883" y="377"/>
                    </a:cubicBezTo>
                    <a:cubicBezTo>
                      <a:pt x="877" y="372"/>
                      <a:pt x="871" y="368"/>
                      <a:pt x="863" y="363"/>
                    </a:cubicBezTo>
                    <a:cubicBezTo>
                      <a:pt x="859" y="359"/>
                      <a:pt x="855" y="356"/>
                      <a:pt x="851" y="352"/>
                    </a:cubicBezTo>
                    <a:cubicBezTo>
                      <a:pt x="894" y="327"/>
                      <a:pt x="925" y="268"/>
                      <a:pt x="928" y="199"/>
                    </a:cubicBezTo>
                    <a:cubicBezTo>
                      <a:pt x="930" y="180"/>
                      <a:pt x="933" y="119"/>
                      <a:pt x="929" y="94"/>
                    </a:cubicBezTo>
                    <a:cubicBezTo>
                      <a:pt x="928" y="91"/>
                      <a:pt x="928" y="89"/>
                      <a:pt x="927" y="86"/>
                    </a:cubicBezTo>
                    <a:cubicBezTo>
                      <a:pt x="918" y="46"/>
                      <a:pt x="883" y="14"/>
                      <a:pt x="840" y="10"/>
                    </a:cubicBezTo>
                    <a:cubicBezTo>
                      <a:pt x="813" y="7"/>
                      <a:pt x="778" y="7"/>
                      <a:pt x="746" y="17"/>
                    </a:cubicBezTo>
                    <a:cubicBezTo>
                      <a:pt x="702" y="32"/>
                      <a:pt x="689" y="73"/>
                      <a:pt x="685" y="95"/>
                    </a:cubicBezTo>
                    <a:cubicBezTo>
                      <a:pt x="685" y="96"/>
                      <a:pt x="684" y="97"/>
                      <a:pt x="684" y="98"/>
                    </a:cubicBezTo>
                    <a:cubicBezTo>
                      <a:pt x="677" y="126"/>
                      <a:pt x="686" y="202"/>
                      <a:pt x="688" y="209"/>
                    </a:cubicBezTo>
                    <a:cubicBezTo>
                      <a:pt x="693" y="273"/>
                      <a:pt x="721" y="325"/>
                      <a:pt x="760" y="349"/>
                    </a:cubicBezTo>
                    <a:cubicBezTo>
                      <a:pt x="757" y="353"/>
                      <a:pt x="753" y="357"/>
                      <a:pt x="750" y="359"/>
                    </a:cubicBezTo>
                    <a:cubicBezTo>
                      <a:pt x="743" y="365"/>
                      <a:pt x="737" y="370"/>
                      <a:pt x="731" y="374"/>
                    </a:cubicBezTo>
                    <a:cubicBezTo>
                      <a:pt x="714" y="389"/>
                      <a:pt x="694" y="396"/>
                      <a:pt x="669" y="404"/>
                    </a:cubicBezTo>
                    <a:cubicBezTo>
                      <a:pt x="607" y="422"/>
                      <a:pt x="557" y="468"/>
                      <a:pt x="545" y="531"/>
                    </a:cubicBezTo>
                    <a:cubicBezTo>
                      <a:pt x="521" y="524"/>
                      <a:pt x="499" y="514"/>
                      <a:pt x="479" y="499"/>
                    </a:cubicBezTo>
                    <a:cubicBezTo>
                      <a:pt x="471" y="493"/>
                      <a:pt x="462" y="487"/>
                      <a:pt x="452" y="480"/>
                    </a:cubicBezTo>
                    <a:cubicBezTo>
                      <a:pt x="446" y="475"/>
                      <a:pt x="441" y="470"/>
                      <a:pt x="436" y="465"/>
                    </a:cubicBezTo>
                    <a:cubicBezTo>
                      <a:pt x="494" y="432"/>
                      <a:pt x="537" y="351"/>
                      <a:pt x="541" y="257"/>
                    </a:cubicBezTo>
                    <a:cubicBezTo>
                      <a:pt x="543" y="234"/>
                      <a:pt x="546" y="170"/>
                      <a:pt x="543" y="131"/>
                    </a:cubicBezTo>
                    <a:cubicBezTo>
                      <a:pt x="543" y="130"/>
                      <a:pt x="543" y="128"/>
                      <a:pt x="543" y="127"/>
                    </a:cubicBezTo>
                    <a:cubicBezTo>
                      <a:pt x="543" y="122"/>
                      <a:pt x="542" y="118"/>
                      <a:pt x="542" y="114"/>
                    </a:cubicBezTo>
                    <a:cubicBezTo>
                      <a:pt x="541" y="107"/>
                      <a:pt x="539" y="103"/>
                      <a:pt x="538" y="99"/>
                    </a:cubicBezTo>
                    <a:cubicBezTo>
                      <a:pt x="522" y="48"/>
                      <a:pt x="477" y="9"/>
                      <a:pt x="421" y="4"/>
                    </a:cubicBezTo>
                    <a:cubicBezTo>
                      <a:pt x="384" y="0"/>
                      <a:pt x="335" y="0"/>
                      <a:pt x="292" y="14"/>
                    </a:cubicBezTo>
                    <a:cubicBezTo>
                      <a:pt x="231" y="34"/>
                      <a:pt x="213" y="89"/>
                      <a:pt x="208" y="120"/>
                    </a:cubicBezTo>
                    <a:cubicBezTo>
                      <a:pt x="198" y="159"/>
                      <a:pt x="210" y="261"/>
                      <a:pt x="213" y="271"/>
                    </a:cubicBezTo>
                    <a:cubicBezTo>
                      <a:pt x="220" y="357"/>
                      <a:pt x="258" y="429"/>
                      <a:pt x="311" y="462"/>
                    </a:cubicBezTo>
                    <a:cubicBezTo>
                      <a:pt x="307" y="467"/>
                      <a:pt x="302" y="472"/>
                      <a:pt x="297" y="475"/>
                    </a:cubicBezTo>
                    <a:cubicBezTo>
                      <a:pt x="289" y="483"/>
                      <a:pt x="280" y="489"/>
                      <a:pt x="272" y="496"/>
                    </a:cubicBezTo>
                    <a:cubicBezTo>
                      <a:pt x="248" y="516"/>
                      <a:pt x="222" y="526"/>
                      <a:pt x="188" y="536"/>
                    </a:cubicBezTo>
                    <a:cubicBezTo>
                      <a:pt x="97" y="562"/>
                      <a:pt x="24" y="632"/>
                      <a:pt x="16" y="729"/>
                    </a:cubicBezTo>
                    <a:cubicBezTo>
                      <a:pt x="16" y="729"/>
                      <a:pt x="16" y="729"/>
                      <a:pt x="0" y="970"/>
                    </a:cubicBezTo>
                    <a:cubicBezTo>
                      <a:pt x="0" y="970"/>
                      <a:pt x="157" y="1012"/>
                      <a:pt x="377" y="1012"/>
                    </a:cubicBezTo>
                    <a:cubicBezTo>
                      <a:pt x="414" y="1012"/>
                      <a:pt x="450" y="1010"/>
                      <a:pt x="484" y="1008"/>
                    </a:cubicBezTo>
                    <a:cubicBezTo>
                      <a:pt x="447" y="959"/>
                      <a:pt x="424" y="900"/>
                      <a:pt x="422" y="834"/>
                    </a:cubicBezTo>
                    <a:cubicBezTo>
                      <a:pt x="281" y="834"/>
                      <a:pt x="281" y="834"/>
                      <a:pt x="281" y="834"/>
                    </a:cubicBezTo>
                    <a:cubicBezTo>
                      <a:pt x="275" y="871"/>
                      <a:pt x="244" y="898"/>
                      <a:pt x="206" y="898"/>
                    </a:cubicBezTo>
                    <a:cubicBezTo>
                      <a:pt x="164" y="898"/>
                      <a:pt x="130" y="864"/>
                      <a:pt x="130" y="822"/>
                    </a:cubicBezTo>
                    <a:cubicBezTo>
                      <a:pt x="130" y="780"/>
                      <a:pt x="164" y="746"/>
                      <a:pt x="206" y="746"/>
                    </a:cubicBezTo>
                    <a:cubicBezTo>
                      <a:pt x="244" y="746"/>
                      <a:pt x="275" y="774"/>
                      <a:pt x="281" y="810"/>
                    </a:cubicBezTo>
                    <a:cubicBezTo>
                      <a:pt x="422" y="810"/>
                      <a:pt x="422" y="810"/>
                      <a:pt x="422" y="810"/>
                    </a:cubicBezTo>
                    <a:cubicBezTo>
                      <a:pt x="428" y="644"/>
                      <a:pt x="564" y="512"/>
                      <a:pt x="731" y="512"/>
                    </a:cubicBezTo>
                    <a:cubicBezTo>
                      <a:pt x="872" y="512"/>
                      <a:pt x="990" y="605"/>
                      <a:pt x="1028" y="733"/>
                    </a:cubicBezTo>
                    <a:cubicBezTo>
                      <a:pt x="1063" y="727"/>
                      <a:pt x="1083" y="722"/>
                      <a:pt x="1083" y="722"/>
                    </a:cubicBezTo>
                    <a:lnTo>
                      <a:pt x="1071" y="5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j-lt"/>
                </a:endParaRPr>
              </a:p>
            </p:txBody>
          </p:sp>
        </p:grpSp>
      </p:grpSp>
      <p:grpSp>
        <p:nvGrpSpPr>
          <p:cNvPr id="128" name="Group 4"/>
          <p:cNvGrpSpPr/>
          <p:nvPr/>
        </p:nvGrpSpPr>
        <p:grpSpPr>
          <a:xfrm>
            <a:off x="715050" y="1793692"/>
            <a:ext cx="569796" cy="565859"/>
            <a:chOff x="1956890" y="1885950"/>
            <a:chExt cx="952500" cy="952500"/>
          </a:xfrm>
        </p:grpSpPr>
        <p:sp>
          <p:nvSpPr>
            <p:cNvPr id="129" name="Oval 5"/>
            <p:cNvSpPr/>
            <p:nvPr/>
          </p:nvSpPr>
          <p:spPr>
            <a:xfrm>
              <a:off x="1956890" y="1885950"/>
              <a:ext cx="952500" cy="9525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30" name="Freeform 5"/>
            <p:cNvSpPr>
              <a:spLocks noEditPoints="1"/>
            </p:cNvSpPr>
            <p:nvPr/>
          </p:nvSpPr>
          <p:spPr bwMode="auto">
            <a:xfrm>
              <a:off x="2217574" y="2149477"/>
              <a:ext cx="422273" cy="422273"/>
            </a:xfrm>
            <a:custGeom>
              <a:avLst/>
              <a:gdLst>
                <a:gd name="T0" fmla="*/ 81 w 240"/>
                <a:gd name="T1" fmla="*/ 103 h 240"/>
                <a:gd name="T2" fmla="*/ 12 w 240"/>
                <a:gd name="T3" fmla="*/ 35 h 240"/>
                <a:gd name="T4" fmla="*/ 12 w 240"/>
                <a:gd name="T5" fmla="*/ 26 h 240"/>
                <a:gd name="T6" fmla="*/ 21 w 240"/>
                <a:gd name="T7" fmla="*/ 26 h 240"/>
                <a:gd name="T8" fmla="*/ 89 w 240"/>
                <a:gd name="T9" fmla="*/ 96 h 240"/>
                <a:gd name="T10" fmla="*/ 94 w 240"/>
                <a:gd name="T11" fmla="*/ 90 h 240"/>
                <a:gd name="T12" fmla="*/ 26 w 240"/>
                <a:gd name="T13" fmla="*/ 22 h 240"/>
                <a:gd name="T14" fmla="*/ 26 w 240"/>
                <a:gd name="T15" fmla="*/ 13 h 240"/>
                <a:gd name="T16" fmla="*/ 34 w 240"/>
                <a:gd name="T17" fmla="*/ 13 h 240"/>
                <a:gd name="T18" fmla="*/ 103 w 240"/>
                <a:gd name="T19" fmla="*/ 82 h 240"/>
                <a:gd name="T20" fmla="*/ 111 w 240"/>
                <a:gd name="T21" fmla="*/ 74 h 240"/>
                <a:gd name="T22" fmla="*/ 46 w 240"/>
                <a:gd name="T23" fmla="*/ 8 h 240"/>
                <a:gd name="T24" fmla="*/ 12 w 240"/>
                <a:gd name="T25" fmla="*/ 11 h 240"/>
                <a:gd name="T26" fmla="*/ 9 w 240"/>
                <a:gd name="T27" fmla="*/ 44 h 240"/>
                <a:gd name="T28" fmla="*/ 75 w 240"/>
                <a:gd name="T29" fmla="*/ 110 h 240"/>
                <a:gd name="T30" fmla="*/ 81 w 240"/>
                <a:gd name="T31" fmla="*/ 103 h 240"/>
                <a:gd name="T32" fmla="*/ 81 w 240"/>
                <a:gd name="T33" fmla="*/ 103 h 240"/>
                <a:gd name="T34" fmla="*/ 239 w 240"/>
                <a:gd name="T35" fmla="*/ 227 h 240"/>
                <a:gd name="T36" fmla="*/ 220 w 240"/>
                <a:gd name="T37" fmla="*/ 199 h 240"/>
                <a:gd name="T38" fmla="*/ 214 w 240"/>
                <a:gd name="T39" fmla="*/ 201 h 240"/>
                <a:gd name="T40" fmla="*/ 214 w 240"/>
                <a:gd name="T41" fmla="*/ 200 h 240"/>
                <a:gd name="T42" fmla="*/ 156 w 240"/>
                <a:gd name="T43" fmla="*/ 142 h 240"/>
                <a:gd name="T44" fmla="*/ 143 w 240"/>
                <a:gd name="T45" fmla="*/ 156 h 240"/>
                <a:gd name="T46" fmla="*/ 200 w 240"/>
                <a:gd name="T47" fmla="*/ 214 h 240"/>
                <a:gd name="T48" fmla="*/ 202 w 240"/>
                <a:gd name="T49" fmla="*/ 215 h 240"/>
                <a:gd name="T50" fmla="*/ 199 w 240"/>
                <a:gd name="T51" fmla="*/ 219 h 240"/>
                <a:gd name="T52" fmla="*/ 228 w 240"/>
                <a:gd name="T53" fmla="*/ 239 h 240"/>
                <a:gd name="T54" fmla="*/ 234 w 240"/>
                <a:gd name="T55" fmla="*/ 234 h 240"/>
                <a:gd name="T56" fmla="*/ 239 w 240"/>
                <a:gd name="T57" fmla="*/ 227 h 240"/>
                <a:gd name="T58" fmla="*/ 172 w 240"/>
                <a:gd name="T59" fmla="*/ 115 h 240"/>
                <a:gd name="T60" fmla="*/ 215 w 240"/>
                <a:gd name="T61" fmla="*/ 100 h 240"/>
                <a:gd name="T62" fmla="*/ 224 w 240"/>
                <a:gd name="T63" fmla="*/ 36 h 240"/>
                <a:gd name="T64" fmla="*/ 186 w 240"/>
                <a:gd name="T65" fmla="*/ 74 h 240"/>
                <a:gd name="T66" fmla="*/ 168 w 240"/>
                <a:gd name="T67" fmla="*/ 56 h 240"/>
                <a:gd name="T68" fmla="*/ 205 w 240"/>
                <a:gd name="T69" fmla="*/ 18 h 240"/>
                <a:gd name="T70" fmla="*/ 142 w 240"/>
                <a:gd name="T71" fmla="*/ 26 h 240"/>
                <a:gd name="T72" fmla="*/ 127 w 240"/>
                <a:gd name="T73" fmla="*/ 69 h 240"/>
                <a:gd name="T74" fmla="*/ 121 w 240"/>
                <a:gd name="T75" fmla="*/ 75 h 240"/>
                <a:gd name="T76" fmla="*/ 21 w 240"/>
                <a:gd name="T77" fmla="*/ 175 h 240"/>
                <a:gd name="T78" fmla="*/ 21 w 240"/>
                <a:gd name="T79" fmla="*/ 222 h 240"/>
                <a:gd name="T80" fmla="*/ 67 w 240"/>
                <a:gd name="T81" fmla="*/ 222 h 240"/>
                <a:gd name="T82" fmla="*/ 167 w 240"/>
                <a:gd name="T83" fmla="*/ 121 h 240"/>
                <a:gd name="T84" fmla="*/ 172 w 240"/>
                <a:gd name="T85" fmla="*/ 115 h 240"/>
                <a:gd name="T86" fmla="*/ 55 w 240"/>
                <a:gd name="T87" fmla="*/ 202 h 240"/>
                <a:gd name="T88" fmla="*/ 40 w 240"/>
                <a:gd name="T89" fmla="*/ 202 h 240"/>
                <a:gd name="T90" fmla="*/ 40 w 240"/>
                <a:gd name="T91" fmla="*/ 188 h 240"/>
                <a:gd name="T92" fmla="*/ 55 w 240"/>
                <a:gd name="T93" fmla="*/ 188 h 240"/>
                <a:gd name="T94" fmla="*/ 55 w 240"/>
                <a:gd name="T95" fmla="*/ 20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0" h="240">
                  <a:moveTo>
                    <a:pt x="81" y="103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9" y="33"/>
                    <a:pt x="9" y="30"/>
                    <a:pt x="12" y="26"/>
                  </a:cubicBezTo>
                  <a:cubicBezTo>
                    <a:pt x="14" y="24"/>
                    <a:pt x="18" y="24"/>
                    <a:pt x="21" y="26"/>
                  </a:cubicBezTo>
                  <a:cubicBezTo>
                    <a:pt x="89" y="96"/>
                    <a:pt x="89" y="96"/>
                    <a:pt x="89" y="96"/>
                  </a:cubicBezTo>
                  <a:cubicBezTo>
                    <a:pt x="94" y="90"/>
                    <a:pt x="94" y="90"/>
                    <a:pt x="94" y="90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4" y="19"/>
                    <a:pt x="24" y="15"/>
                    <a:pt x="26" y="13"/>
                  </a:cubicBezTo>
                  <a:cubicBezTo>
                    <a:pt x="29" y="10"/>
                    <a:pt x="32" y="10"/>
                    <a:pt x="34" y="13"/>
                  </a:cubicBezTo>
                  <a:cubicBezTo>
                    <a:pt x="103" y="82"/>
                    <a:pt x="103" y="82"/>
                    <a:pt x="103" y="82"/>
                  </a:cubicBezTo>
                  <a:cubicBezTo>
                    <a:pt x="111" y="74"/>
                    <a:pt x="111" y="74"/>
                    <a:pt x="111" y="74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37" y="0"/>
                    <a:pt x="22" y="1"/>
                    <a:pt x="12" y="11"/>
                  </a:cubicBezTo>
                  <a:cubicBezTo>
                    <a:pt x="3" y="22"/>
                    <a:pt x="0" y="36"/>
                    <a:pt x="9" y="44"/>
                  </a:cubicBezTo>
                  <a:cubicBezTo>
                    <a:pt x="75" y="110"/>
                    <a:pt x="75" y="110"/>
                    <a:pt x="75" y="110"/>
                  </a:cubicBezTo>
                  <a:cubicBezTo>
                    <a:pt x="81" y="103"/>
                    <a:pt x="81" y="103"/>
                    <a:pt x="81" y="103"/>
                  </a:cubicBezTo>
                  <a:cubicBezTo>
                    <a:pt x="81" y="103"/>
                    <a:pt x="81" y="103"/>
                    <a:pt x="81" y="103"/>
                  </a:cubicBezTo>
                  <a:close/>
                  <a:moveTo>
                    <a:pt x="239" y="227"/>
                  </a:moveTo>
                  <a:cubicBezTo>
                    <a:pt x="220" y="199"/>
                    <a:pt x="220" y="199"/>
                    <a:pt x="220" y="199"/>
                  </a:cubicBezTo>
                  <a:cubicBezTo>
                    <a:pt x="219" y="198"/>
                    <a:pt x="217" y="199"/>
                    <a:pt x="214" y="201"/>
                  </a:cubicBezTo>
                  <a:cubicBezTo>
                    <a:pt x="214" y="201"/>
                    <a:pt x="214" y="201"/>
                    <a:pt x="214" y="200"/>
                  </a:cubicBezTo>
                  <a:cubicBezTo>
                    <a:pt x="156" y="142"/>
                    <a:pt x="156" y="142"/>
                    <a:pt x="156" y="142"/>
                  </a:cubicBezTo>
                  <a:cubicBezTo>
                    <a:pt x="143" y="156"/>
                    <a:pt x="143" y="156"/>
                    <a:pt x="143" y="156"/>
                  </a:cubicBezTo>
                  <a:cubicBezTo>
                    <a:pt x="200" y="214"/>
                    <a:pt x="200" y="214"/>
                    <a:pt x="200" y="214"/>
                  </a:cubicBezTo>
                  <a:cubicBezTo>
                    <a:pt x="200" y="215"/>
                    <a:pt x="200" y="215"/>
                    <a:pt x="202" y="215"/>
                  </a:cubicBezTo>
                  <a:cubicBezTo>
                    <a:pt x="199" y="217"/>
                    <a:pt x="198" y="219"/>
                    <a:pt x="199" y="219"/>
                  </a:cubicBezTo>
                  <a:cubicBezTo>
                    <a:pt x="228" y="239"/>
                    <a:pt x="228" y="239"/>
                    <a:pt x="228" y="239"/>
                  </a:cubicBezTo>
                  <a:cubicBezTo>
                    <a:pt x="229" y="240"/>
                    <a:pt x="232" y="237"/>
                    <a:pt x="234" y="234"/>
                  </a:cubicBezTo>
                  <a:cubicBezTo>
                    <a:pt x="238" y="232"/>
                    <a:pt x="240" y="228"/>
                    <a:pt x="239" y="227"/>
                  </a:cubicBezTo>
                  <a:close/>
                  <a:moveTo>
                    <a:pt x="172" y="115"/>
                  </a:moveTo>
                  <a:cubicBezTo>
                    <a:pt x="187" y="117"/>
                    <a:pt x="204" y="111"/>
                    <a:pt x="215" y="100"/>
                  </a:cubicBezTo>
                  <a:cubicBezTo>
                    <a:pt x="233" y="83"/>
                    <a:pt x="236" y="56"/>
                    <a:pt x="224" y="36"/>
                  </a:cubicBezTo>
                  <a:cubicBezTo>
                    <a:pt x="186" y="74"/>
                    <a:pt x="186" y="74"/>
                    <a:pt x="186" y="74"/>
                  </a:cubicBezTo>
                  <a:cubicBezTo>
                    <a:pt x="168" y="56"/>
                    <a:pt x="168" y="56"/>
                    <a:pt x="168" y="56"/>
                  </a:cubicBezTo>
                  <a:cubicBezTo>
                    <a:pt x="205" y="18"/>
                    <a:pt x="205" y="18"/>
                    <a:pt x="205" y="18"/>
                  </a:cubicBezTo>
                  <a:cubicBezTo>
                    <a:pt x="186" y="6"/>
                    <a:pt x="160" y="8"/>
                    <a:pt x="142" y="26"/>
                  </a:cubicBezTo>
                  <a:cubicBezTo>
                    <a:pt x="130" y="38"/>
                    <a:pt x="126" y="55"/>
                    <a:pt x="127" y="69"/>
                  </a:cubicBezTo>
                  <a:cubicBezTo>
                    <a:pt x="125" y="72"/>
                    <a:pt x="122" y="73"/>
                    <a:pt x="121" y="75"/>
                  </a:cubicBezTo>
                  <a:cubicBezTo>
                    <a:pt x="21" y="175"/>
                    <a:pt x="21" y="175"/>
                    <a:pt x="21" y="175"/>
                  </a:cubicBezTo>
                  <a:cubicBezTo>
                    <a:pt x="8" y="188"/>
                    <a:pt x="8" y="209"/>
                    <a:pt x="21" y="222"/>
                  </a:cubicBezTo>
                  <a:cubicBezTo>
                    <a:pt x="33" y="234"/>
                    <a:pt x="55" y="234"/>
                    <a:pt x="67" y="222"/>
                  </a:cubicBezTo>
                  <a:cubicBezTo>
                    <a:pt x="167" y="121"/>
                    <a:pt x="167" y="121"/>
                    <a:pt x="167" y="121"/>
                  </a:cubicBezTo>
                  <a:cubicBezTo>
                    <a:pt x="169" y="119"/>
                    <a:pt x="171" y="117"/>
                    <a:pt x="172" y="115"/>
                  </a:cubicBezTo>
                  <a:close/>
                  <a:moveTo>
                    <a:pt x="55" y="202"/>
                  </a:moveTo>
                  <a:cubicBezTo>
                    <a:pt x="51" y="207"/>
                    <a:pt x="44" y="207"/>
                    <a:pt x="40" y="202"/>
                  </a:cubicBezTo>
                  <a:cubicBezTo>
                    <a:pt x="35" y="199"/>
                    <a:pt x="35" y="192"/>
                    <a:pt x="40" y="188"/>
                  </a:cubicBezTo>
                  <a:cubicBezTo>
                    <a:pt x="44" y="183"/>
                    <a:pt x="51" y="183"/>
                    <a:pt x="55" y="188"/>
                  </a:cubicBezTo>
                  <a:cubicBezTo>
                    <a:pt x="59" y="192"/>
                    <a:pt x="59" y="199"/>
                    <a:pt x="55" y="20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</p:grpSp>
      <p:grpSp>
        <p:nvGrpSpPr>
          <p:cNvPr id="131" name="Group 19"/>
          <p:cNvGrpSpPr/>
          <p:nvPr/>
        </p:nvGrpSpPr>
        <p:grpSpPr>
          <a:xfrm>
            <a:off x="6872782" y="1684754"/>
            <a:ext cx="553691" cy="569978"/>
            <a:chOff x="4808704" y="1705700"/>
            <a:chExt cx="952500" cy="952500"/>
          </a:xfrm>
        </p:grpSpPr>
        <p:sp>
          <p:nvSpPr>
            <p:cNvPr id="132" name="Oval 20"/>
            <p:cNvSpPr/>
            <p:nvPr/>
          </p:nvSpPr>
          <p:spPr>
            <a:xfrm>
              <a:off x="4808704" y="1705700"/>
              <a:ext cx="952500" cy="9525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grpSp>
          <p:nvGrpSpPr>
            <p:cNvPr id="133" name="Group 17"/>
            <p:cNvGrpSpPr>
              <a:grpSpLocks noChangeAspect="1"/>
            </p:cNvGrpSpPr>
            <p:nvPr/>
          </p:nvGrpSpPr>
          <p:grpSpPr bwMode="auto">
            <a:xfrm>
              <a:off x="5106988" y="1904945"/>
              <a:ext cx="369778" cy="501567"/>
              <a:chOff x="2591" y="1228"/>
              <a:chExt cx="578" cy="784"/>
            </a:xfrm>
            <a:solidFill>
              <a:schemeClr val="bg1"/>
            </a:solidFill>
          </p:grpSpPr>
          <p:sp>
            <p:nvSpPr>
              <p:cNvPr id="134" name="Freeform 18"/>
              <p:cNvSpPr>
                <a:spLocks/>
              </p:cNvSpPr>
              <p:nvPr/>
            </p:nvSpPr>
            <p:spPr bwMode="auto">
              <a:xfrm>
                <a:off x="2591" y="1263"/>
                <a:ext cx="578" cy="749"/>
              </a:xfrm>
              <a:custGeom>
                <a:avLst/>
                <a:gdLst>
                  <a:gd name="T0" fmla="*/ 237 w 242"/>
                  <a:gd name="T1" fmla="*/ 223 h 314"/>
                  <a:gd name="T2" fmla="*/ 182 w 242"/>
                  <a:gd name="T3" fmla="*/ 161 h 314"/>
                  <a:gd name="T4" fmla="*/ 154 w 242"/>
                  <a:gd name="T5" fmla="*/ 149 h 314"/>
                  <a:gd name="T6" fmla="*/ 145 w 242"/>
                  <a:gd name="T7" fmla="*/ 143 h 314"/>
                  <a:gd name="T8" fmla="*/ 145 w 242"/>
                  <a:gd name="T9" fmla="*/ 143 h 314"/>
                  <a:gd name="T10" fmla="*/ 138 w 242"/>
                  <a:gd name="T11" fmla="*/ 146 h 314"/>
                  <a:gd name="T12" fmla="*/ 124 w 242"/>
                  <a:gd name="T13" fmla="*/ 146 h 314"/>
                  <a:gd name="T14" fmla="*/ 116 w 242"/>
                  <a:gd name="T15" fmla="*/ 140 h 314"/>
                  <a:gd name="T16" fmla="*/ 124 w 242"/>
                  <a:gd name="T17" fmla="*/ 134 h 314"/>
                  <a:gd name="T18" fmla="*/ 138 w 242"/>
                  <a:gd name="T19" fmla="*/ 134 h 314"/>
                  <a:gd name="T20" fmla="*/ 144 w 242"/>
                  <a:gd name="T21" fmla="*/ 136 h 314"/>
                  <a:gd name="T22" fmla="*/ 168 w 242"/>
                  <a:gd name="T23" fmla="*/ 101 h 314"/>
                  <a:gd name="T24" fmla="*/ 164 w 242"/>
                  <a:gd name="T25" fmla="*/ 98 h 314"/>
                  <a:gd name="T26" fmla="*/ 162 w 242"/>
                  <a:gd name="T27" fmla="*/ 90 h 314"/>
                  <a:gd name="T28" fmla="*/ 162 w 242"/>
                  <a:gd name="T29" fmla="*/ 61 h 314"/>
                  <a:gd name="T30" fmla="*/ 164 w 242"/>
                  <a:gd name="T31" fmla="*/ 53 h 314"/>
                  <a:gd name="T32" fmla="*/ 172 w 242"/>
                  <a:gd name="T33" fmla="*/ 48 h 314"/>
                  <a:gd name="T34" fmla="*/ 174 w 242"/>
                  <a:gd name="T35" fmla="*/ 48 h 314"/>
                  <a:gd name="T36" fmla="*/ 175 w 242"/>
                  <a:gd name="T37" fmla="*/ 48 h 314"/>
                  <a:gd name="T38" fmla="*/ 174 w 242"/>
                  <a:gd name="T39" fmla="*/ 25 h 314"/>
                  <a:gd name="T40" fmla="*/ 167 w 242"/>
                  <a:gd name="T41" fmla="*/ 16 h 314"/>
                  <a:gd name="T42" fmla="*/ 150 w 242"/>
                  <a:gd name="T43" fmla="*/ 3 h 314"/>
                  <a:gd name="T44" fmla="*/ 113 w 242"/>
                  <a:gd name="T45" fmla="*/ 4 h 314"/>
                  <a:gd name="T46" fmla="*/ 95 w 242"/>
                  <a:gd name="T47" fmla="*/ 5 h 314"/>
                  <a:gd name="T48" fmla="*/ 86 w 242"/>
                  <a:gd name="T49" fmla="*/ 6 h 314"/>
                  <a:gd name="T50" fmla="*/ 67 w 242"/>
                  <a:gd name="T51" fmla="*/ 27 h 314"/>
                  <a:gd name="T52" fmla="*/ 67 w 242"/>
                  <a:gd name="T53" fmla="*/ 62 h 314"/>
                  <a:gd name="T54" fmla="*/ 68 w 242"/>
                  <a:gd name="T55" fmla="*/ 62 h 314"/>
                  <a:gd name="T56" fmla="*/ 72 w 242"/>
                  <a:gd name="T57" fmla="*/ 65 h 314"/>
                  <a:gd name="T58" fmla="*/ 73 w 242"/>
                  <a:gd name="T59" fmla="*/ 68 h 314"/>
                  <a:gd name="T60" fmla="*/ 73 w 242"/>
                  <a:gd name="T61" fmla="*/ 82 h 314"/>
                  <a:gd name="T62" fmla="*/ 72 w 242"/>
                  <a:gd name="T63" fmla="*/ 85 h 314"/>
                  <a:gd name="T64" fmla="*/ 70 w 242"/>
                  <a:gd name="T65" fmla="*/ 88 h 314"/>
                  <a:gd name="T66" fmla="*/ 100 w 242"/>
                  <a:gd name="T67" fmla="*/ 137 h 314"/>
                  <a:gd name="T68" fmla="*/ 96 w 242"/>
                  <a:gd name="T69" fmla="*/ 141 h 314"/>
                  <a:gd name="T70" fmla="*/ 87 w 242"/>
                  <a:gd name="T71" fmla="*/ 148 h 314"/>
                  <a:gd name="T72" fmla="*/ 60 w 242"/>
                  <a:gd name="T73" fmla="*/ 161 h 314"/>
                  <a:gd name="T74" fmla="*/ 5 w 242"/>
                  <a:gd name="T75" fmla="*/ 223 h 314"/>
                  <a:gd name="T76" fmla="*/ 0 w 242"/>
                  <a:gd name="T77" fmla="*/ 301 h 314"/>
                  <a:gd name="T78" fmla="*/ 121 w 242"/>
                  <a:gd name="T79" fmla="*/ 314 h 314"/>
                  <a:gd name="T80" fmla="*/ 242 w 242"/>
                  <a:gd name="T81" fmla="*/ 301 h 314"/>
                  <a:gd name="T82" fmla="*/ 237 w 242"/>
                  <a:gd name="T83" fmla="*/ 223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42" h="314">
                    <a:moveTo>
                      <a:pt x="237" y="223"/>
                    </a:moveTo>
                    <a:cubicBezTo>
                      <a:pt x="235" y="191"/>
                      <a:pt x="211" y="166"/>
                      <a:pt x="182" y="161"/>
                    </a:cubicBezTo>
                    <a:cubicBezTo>
                      <a:pt x="171" y="159"/>
                      <a:pt x="162" y="155"/>
                      <a:pt x="154" y="149"/>
                    </a:cubicBezTo>
                    <a:cubicBezTo>
                      <a:pt x="152" y="147"/>
                      <a:pt x="149" y="145"/>
                      <a:pt x="145" y="143"/>
                    </a:cubicBezTo>
                    <a:cubicBezTo>
                      <a:pt x="145" y="143"/>
                      <a:pt x="145" y="143"/>
                      <a:pt x="145" y="143"/>
                    </a:cubicBezTo>
                    <a:cubicBezTo>
                      <a:pt x="144" y="145"/>
                      <a:pt x="142" y="146"/>
                      <a:pt x="138" y="146"/>
                    </a:cubicBezTo>
                    <a:cubicBezTo>
                      <a:pt x="138" y="146"/>
                      <a:pt x="138" y="146"/>
                      <a:pt x="124" y="146"/>
                    </a:cubicBezTo>
                    <a:cubicBezTo>
                      <a:pt x="120" y="146"/>
                      <a:pt x="116" y="144"/>
                      <a:pt x="116" y="140"/>
                    </a:cubicBezTo>
                    <a:cubicBezTo>
                      <a:pt x="116" y="137"/>
                      <a:pt x="120" y="134"/>
                      <a:pt x="124" y="134"/>
                    </a:cubicBezTo>
                    <a:cubicBezTo>
                      <a:pt x="124" y="134"/>
                      <a:pt x="124" y="134"/>
                      <a:pt x="138" y="134"/>
                    </a:cubicBezTo>
                    <a:cubicBezTo>
                      <a:pt x="141" y="134"/>
                      <a:pt x="142" y="135"/>
                      <a:pt x="144" y="136"/>
                    </a:cubicBezTo>
                    <a:cubicBezTo>
                      <a:pt x="154" y="128"/>
                      <a:pt x="163" y="116"/>
                      <a:pt x="168" y="101"/>
                    </a:cubicBezTo>
                    <a:cubicBezTo>
                      <a:pt x="165" y="100"/>
                      <a:pt x="164" y="99"/>
                      <a:pt x="164" y="98"/>
                    </a:cubicBezTo>
                    <a:cubicBezTo>
                      <a:pt x="162" y="95"/>
                      <a:pt x="162" y="93"/>
                      <a:pt x="162" y="90"/>
                    </a:cubicBezTo>
                    <a:cubicBezTo>
                      <a:pt x="162" y="90"/>
                      <a:pt x="162" y="90"/>
                      <a:pt x="162" y="61"/>
                    </a:cubicBezTo>
                    <a:cubicBezTo>
                      <a:pt x="162" y="57"/>
                      <a:pt x="162" y="55"/>
                      <a:pt x="164" y="53"/>
                    </a:cubicBezTo>
                    <a:cubicBezTo>
                      <a:pt x="164" y="50"/>
                      <a:pt x="167" y="48"/>
                      <a:pt x="172" y="48"/>
                    </a:cubicBezTo>
                    <a:cubicBezTo>
                      <a:pt x="172" y="48"/>
                      <a:pt x="172" y="48"/>
                      <a:pt x="174" y="48"/>
                    </a:cubicBezTo>
                    <a:cubicBezTo>
                      <a:pt x="174" y="48"/>
                      <a:pt x="175" y="48"/>
                      <a:pt x="175" y="48"/>
                    </a:cubicBezTo>
                    <a:cubicBezTo>
                      <a:pt x="175" y="39"/>
                      <a:pt x="175" y="30"/>
                      <a:pt x="174" y="25"/>
                    </a:cubicBezTo>
                    <a:cubicBezTo>
                      <a:pt x="173" y="16"/>
                      <a:pt x="170" y="17"/>
                      <a:pt x="167" y="16"/>
                    </a:cubicBezTo>
                    <a:cubicBezTo>
                      <a:pt x="162" y="13"/>
                      <a:pt x="158" y="5"/>
                      <a:pt x="150" y="3"/>
                    </a:cubicBezTo>
                    <a:cubicBezTo>
                      <a:pt x="137" y="0"/>
                      <a:pt x="122" y="1"/>
                      <a:pt x="113" y="4"/>
                    </a:cubicBezTo>
                    <a:cubicBezTo>
                      <a:pt x="106" y="6"/>
                      <a:pt x="103" y="6"/>
                      <a:pt x="95" y="5"/>
                    </a:cubicBezTo>
                    <a:cubicBezTo>
                      <a:pt x="92" y="5"/>
                      <a:pt x="89" y="5"/>
                      <a:pt x="86" y="6"/>
                    </a:cubicBezTo>
                    <a:cubicBezTo>
                      <a:pt x="80" y="7"/>
                      <a:pt x="70" y="14"/>
                      <a:pt x="67" y="27"/>
                    </a:cubicBezTo>
                    <a:cubicBezTo>
                      <a:pt x="65" y="34"/>
                      <a:pt x="66" y="50"/>
                      <a:pt x="67" y="62"/>
                    </a:cubicBezTo>
                    <a:cubicBezTo>
                      <a:pt x="67" y="62"/>
                      <a:pt x="67" y="62"/>
                      <a:pt x="68" y="62"/>
                    </a:cubicBezTo>
                    <a:cubicBezTo>
                      <a:pt x="69" y="62"/>
                      <a:pt x="72" y="63"/>
                      <a:pt x="72" y="65"/>
                    </a:cubicBezTo>
                    <a:cubicBezTo>
                      <a:pt x="73" y="66"/>
                      <a:pt x="73" y="67"/>
                      <a:pt x="73" y="68"/>
                    </a:cubicBezTo>
                    <a:cubicBezTo>
                      <a:pt x="73" y="68"/>
                      <a:pt x="73" y="68"/>
                      <a:pt x="73" y="82"/>
                    </a:cubicBezTo>
                    <a:cubicBezTo>
                      <a:pt x="73" y="83"/>
                      <a:pt x="73" y="84"/>
                      <a:pt x="72" y="85"/>
                    </a:cubicBezTo>
                    <a:cubicBezTo>
                      <a:pt x="72" y="86"/>
                      <a:pt x="71" y="87"/>
                      <a:pt x="70" y="88"/>
                    </a:cubicBezTo>
                    <a:cubicBezTo>
                      <a:pt x="75" y="110"/>
                      <a:pt x="86" y="128"/>
                      <a:pt x="100" y="137"/>
                    </a:cubicBezTo>
                    <a:cubicBezTo>
                      <a:pt x="99" y="139"/>
                      <a:pt x="97" y="140"/>
                      <a:pt x="96" y="141"/>
                    </a:cubicBezTo>
                    <a:cubicBezTo>
                      <a:pt x="93" y="144"/>
                      <a:pt x="90" y="146"/>
                      <a:pt x="87" y="148"/>
                    </a:cubicBezTo>
                    <a:cubicBezTo>
                      <a:pt x="80" y="154"/>
                      <a:pt x="71" y="157"/>
                      <a:pt x="60" y="161"/>
                    </a:cubicBezTo>
                    <a:cubicBezTo>
                      <a:pt x="31" y="169"/>
                      <a:pt x="8" y="192"/>
                      <a:pt x="5" y="223"/>
                    </a:cubicBezTo>
                    <a:cubicBezTo>
                      <a:pt x="5" y="223"/>
                      <a:pt x="5" y="223"/>
                      <a:pt x="0" y="301"/>
                    </a:cubicBezTo>
                    <a:cubicBezTo>
                      <a:pt x="0" y="301"/>
                      <a:pt x="51" y="314"/>
                      <a:pt x="121" y="314"/>
                    </a:cubicBezTo>
                    <a:cubicBezTo>
                      <a:pt x="190" y="314"/>
                      <a:pt x="242" y="301"/>
                      <a:pt x="242" y="301"/>
                    </a:cubicBezTo>
                    <a:lnTo>
                      <a:pt x="237" y="2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j-lt"/>
                </a:endParaRPr>
              </a:p>
            </p:txBody>
          </p:sp>
          <p:sp>
            <p:nvSpPr>
              <p:cNvPr id="135" name="Freeform 19"/>
              <p:cNvSpPr>
                <a:spLocks/>
              </p:cNvSpPr>
              <p:nvPr/>
            </p:nvSpPr>
            <p:spPr bwMode="auto">
              <a:xfrm>
                <a:off x="2705" y="1228"/>
                <a:ext cx="369" cy="376"/>
              </a:xfrm>
              <a:custGeom>
                <a:avLst/>
                <a:gdLst>
                  <a:gd name="T0" fmla="*/ 19 w 154"/>
                  <a:gd name="T1" fmla="*/ 77 h 158"/>
                  <a:gd name="T2" fmla="*/ 18 w 154"/>
                  <a:gd name="T3" fmla="*/ 77 h 158"/>
                  <a:gd name="T4" fmla="*/ 13 w 154"/>
                  <a:gd name="T5" fmla="*/ 80 h 158"/>
                  <a:gd name="T6" fmla="*/ 8 w 154"/>
                  <a:gd name="T7" fmla="*/ 62 h 158"/>
                  <a:gd name="T8" fmla="*/ 75 w 154"/>
                  <a:gd name="T9" fmla="*/ 9 h 158"/>
                  <a:gd name="T10" fmla="*/ 141 w 154"/>
                  <a:gd name="T11" fmla="*/ 62 h 158"/>
                  <a:gd name="T12" fmla="*/ 140 w 154"/>
                  <a:gd name="T13" fmla="*/ 76 h 158"/>
                  <a:gd name="T14" fmla="*/ 134 w 154"/>
                  <a:gd name="T15" fmla="*/ 67 h 158"/>
                  <a:gd name="T16" fmla="*/ 127 w 154"/>
                  <a:gd name="T17" fmla="*/ 63 h 158"/>
                  <a:gd name="T18" fmla="*/ 126 w 154"/>
                  <a:gd name="T19" fmla="*/ 86 h 158"/>
                  <a:gd name="T20" fmla="*/ 120 w 154"/>
                  <a:gd name="T21" fmla="*/ 116 h 158"/>
                  <a:gd name="T22" fmla="*/ 124 w 154"/>
                  <a:gd name="T23" fmla="*/ 116 h 158"/>
                  <a:gd name="T24" fmla="*/ 126 w 154"/>
                  <a:gd name="T25" fmla="*/ 116 h 158"/>
                  <a:gd name="T26" fmla="*/ 141 w 154"/>
                  <a:gd name="T27" fmla="*/ 100 h 158"/>
                  <a:gd name="T28" fmla="*/ 141 w 154"/>
                  <a:gd name="T29" fmla="*/ 98 h 158"/>
                  <a:gd name="T30" fmla="*/ 144 w 154"/>
                  <a:gd name="T31" fmla="*/ 105 h 158"/>
                  <a:gd name="T32" fmla="*/ 96 w 154"/>
                  <a:gd name="T33" fmla="*/ 151 h 158"/>
                  <a:gd name="T34" fmla="*/ 96 w 154"/>
                  <a:gd name="T35" fmla="*/ 151 h 158"/>
                  <a:gd name="T36" fmla="*/ 92 w 154"/>
                  <a:gd name="T37" fmla="*/ 153 h 158"/>
                  <a:gd name="T38" fmla="*/ 97 w 154"/>
                  <a:gd name="T39" fmla="*/ 158 h 158"/>
                  <a:gd name="T40" fmla="*/ 97 w 154"/>
                  <a:gd name="T41" fmla="*/ 157 h 158"/>
                  <a:gd name="T42" fmla="*/ 153 w 154"/>
                  <a:gd name="T43" fmla="*/ 106 h 158"/>
                  <a:gd name="T44" fmla="*/ 141 w 154"/>
                  <a:gd name="T45" fmla="*/ 90 h 158"/>
                  <a:gd name="T46" fmla="*/ 150 w 154"/>
                  <a:gd name="T47" fmla="*/ 61 h 158"/>
                  <a:gd name="T48" fmla="*/ 75 w 154"/>
                  <a:gd name="T49" fmla="*/ 0 h 158"/>
                  <a:gd name="T50" fmla="*/ 0 w 154"/>
                  <a:gd name="T51" fmla="*/ 61 h 158"/>
                  <a:gd name="T52" fmla="*/ 11 w 154"/>
                  <a:gd name="T53" fmla="*/ 89 h 158"/>
                  <a:gd name="T54" fmla="*/ 11 w 154"/>
                  <a:gd name="T55" fmla="*/ 95 h 158"/>
                  <a:gd name="T56" fmla="*/ 15 w 154"/>
                  <a:gd name="T57" fmla="*/ 101 h 158"/>
                  <a:gd name="T58" fmla="*/ 18 w 154"/>
                  <a:gd name="T59" fmla="*/ 104 h 158"/>
                  <a:gd name="T60" fmla="*/ 20 w 154"/>
                  <a:gd name="T61" fmla="*/ 104 h 158"/>
                  <a:gd name="T62" fmla="*/ 22 w 154"/>
                  <a:gd name="T63" fmla="*/ 103 h 158"/>
                  <a:gd name="T64" fmla="*/ 20 w 154"/>
                  <a:gd name="T65" fmla="*/ 90 h 158"/>
                  <a:gd name="T66" fmla="*/ 19 w 154"/>
                  <a:gd name="T67" fmla="*/ 77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4" h="158">
                    <a:moveTo>
                      <a:pt x="19" y="77"/>
                    </a:moveTo>
                    <a:cubicBezTo>
                      <a:pt x="18" y="77"/>
                      <a:pt x="18" y="77"/>
                      <a:pt x="18" y="77"/>
                    </a:cubicBezTo>
                    <a:cubicBezTo>
                      <a:pt x="15" y="77"/>
                      <a:pt x="14" y="79"/>
                      <a:pt x="13" y="80"/>
                    </a:cubicBezTo>
                    <a:cubicBezTo>
                      <a:pt x="10" y="76"/>
                      <a:pt x="8" y="69"/>
                      <a:pt x="8" y="62"/>
                    </a:cubicBezTo>
                    <a:cubicBezTo>
                      <a:pt x="8" y="33"/>
                      <a:pt x="38" y="9"/>
                      <a:pt x="75" y="9"/>
                    </a:cubicBezTo>
                    <a:cubicBezTo>
                      <a:pt x="112" y="9"/>
                      <a:pt x="141" y="33"/>
                      <a:pt x="141" y="62"/>
                    </a:cubicBezTo>
                    <a:cubicBezTo>
                      <a:pt x="141" y="68"/>
                      <a:pt x="141" y="72"/>
                      <a:pt x="140" y="76"/>
                    </a:cubicBezTo>
                    <a:cubicBezTo>
                      <a:pt x="138" y="72"/>
                      <a:pt x="137" y="69"/>
                      <a:pt x="134" y="67"/>
                    </a:cubicBezTo>
                    <a:cubicBezTo>
                      <a:pt x="132" y="65"/>
                      <a:pt x="129" y="64"/>
                      <a:pt x="127" y="63"/>
                    </a:cubicBezTo>
                    <a:cubicBezTo>
                      <a:pt x="127" y="73"/>
                      <a:pt x="126" y="82"/>
                      <a:pt x="126" y="86"/>
                    </a:cubicBezTo>
                    <a:cubicBezTo>
                      <a:pt x="125" y="97"/>
                      <a:pt x="123" y="107"/>
                      <a:pt x="120" y="116"/>
                    </a:cubicBezTo>
                    <a:cubicBezTo>
                      <a:pt x="121" y="116"/>
                      <a:pt x="123" y="116"/>
                      <a:pt x="124" y="116"/>
                    </a:cubicBezTo>
                    <a:cubicBezTo>
                      <a:pt x="126" y="116"/>
                      <a:pt x="126" y="116"/>
                      <a:pt x="126" y="116"/>
                    </a:cubicBezTo>
                    <a:cubicBezTo>
                      <a:pt x="134" y="116"/>
                      <a:pt x="141" y="105"/>
                      <a:pt x="141" y="100"/>
                    </a:cubicBezTo>
                    <a:cubicBezTo>
                      <a:pt x="141" y="98"/>
                      <a:pt x="141" y="98"/>
                      <a:pt x="141" y="98"/>
                    </a:cubicBezTo>
                    <a:cubicBezTo>
                      <a:pt x="146" y="100"/>
                      <a:pt x="144" y="104"/>
                      <a:pt x="144" y="105"/>
                    </a:cubicBezTo>
                    <a:cubicBezTo>
                      <a:pt x="141" y="127"/>
                      <a:pt x="121" y="145"/>
                      <a:pt x="96" y="151"/>
                    </a:cubicBezTo>
                    <a:cubicBezTo>
                      <a:pt x="96" y="151"/>
                      <a:pt x="96" y="151"/>
                      <a:pt x="96" y="151"/>
                    </a:cubicBezTo>
                    <a:cubicBezTo>
                      <a:pt x="95" y="152"/>
                      <a:pt x="93" y="152"/>
                      <a:pt x="92" y="153"/>
                    </a:cubicBezTo>
                    <a:cubicBezTo>
                      <a:pt x="94" y="155"/>
                      <a:pt x="95" y="156"/>
                      <a:pt x="97" y="158"/>
                    </a:cubicBezTo>
                    <a:cubicBezTo>
                      <a:pt x="97" y="157"/>
                      <a:pt x="97" y="157"/>
                      <a:pt x="97" y="157"/>
                    </a:cubicBezTo>
                    <a:cubicBezTo>
                      <a:pt x="127" y="150"/>
                      <a:pt x="150" y="130"/>
                      <a:pt x="153" y="106"/>
                    </a:cubicBezTo>
                    <a:cubicBezTo>
                      <a:pt x="154" y="103"/>
                      <a:pt x="151" y="96"/>
                      <a:pt x="141" y="90"/>
                    </a:cubicBezTo>
                    <a:cubicBezTo>
                      <a:pt x="147" y="85"/>
                      <a:pt x="150" y="74"/>
                      <a:pt x="150" y="61"/>
                    </a:cubicBezTo>
                    <a:cubicBezTo>
                      <a:pt x="150" y="27"/>
                      <a:pt x="116" y="0"/>
                      <a:pt x="75" y="0"/>
                    </a:cubicBezTo>
                    <a:cubicBezTo>
                      <a:pt x="34" y="0"/>
                      <a:pt x="0" y="27"/>
                      <a:pt x="0" y="61"/>
                    </a:cubicBezTo>
                    <a:cubicBezTo>
                      <a:pt x="0" y="72"/>
                      <a:pt x="3" y="82"/>
                      <a:pt x="11" y="89"/>
                    </a:cubicBezTo>
                    <a:cubicBezTo>
                      <a:pt x="11" y="95"/>
                      <a:pt x="11" y="95"/>
                      <a:pt x="11" y="95"/>
                    </a:cubicBezTo>
                    <a:cubicBezTo>
                      <a:pt x="11" y="97"/>
                      <a:pt x="13" y="100"/>
                      <a:pt x="15" y="101"/>
                    </a:cubicBezTo>
                    <a:cubicBezTo>
                      <a:pt x="17" y="103"/>
                      <a:pt x="18" y="104"/>
                      <a:pt x="18" y="104"/>
                    </a:cubicBez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1" y="103"/>
                      <a:pt x="22" y="103"/>
                    </a:cubicBezTo>
                    <a:cubicBezTo>
                      <a:pt x="21" y="99"/>
                      <a:pt x="21" y="95"/>
                      <a:pt x="20" y="90"/>
                    </a:cubicBezTo>
                    <a:cubicBezTo>
                      <a:pt x="20" y="89"/>
                      <a:pt x="19" y="84"/>
                      <a:pt x="19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j-lt"/>
                </a:endParaRPr>
              </a:p>
            </p:txBody>
          </p:sp>
        </p:grpSp>
      </p:grpSp>
      <p:pic>
        <p:nvPicPr>
          <p:cNvPr id="51" name="図 50"/>
          <p:cNvPicPr>
            <a:picLocks noChangeAspect="1"/>
          </p:cNvPicPr>
          <p:nvPr/>
        </p:nvPicPr>
        <p:blipFill>
          <a:blip r:embed="rId1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823" y="1803984"/>
            <a:ext cx="2376807" cy="616472"/>
          </a:xfrm>
          <a:prstGeom prst="rect">
            <a:avLst/>
          </a:prstGeom>
        </p:spPr>
      </p:pic>
      <p:pic>
        <p:nvPicPr>
          <p:cNvPr id="66" name="図 65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5656" y="1916069"/>
            <a:ext cx="343378" cy="343378"/>
          </a:xfrm>
          <a:prstGeom prst="rect">
            <a:avLst/>
          </a:prstGeom>
        </p:spPr>
      </p:pic>
      <p:pic>
        <p:nvPicPr>
          <p:cNvPr id="67" name="図 66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419" y="1899076"/>
            <a:ext cx="379372" cy="379372"/>
          </a:xfrm>
          <a:prstGeom prst="rect">
            <a:avLst/>
          </a:prstGeom>
        </p:spPr>
      </p:pic>
      <p:sp>
        <p:nvSpPr>
          <p:cNvPr id="68" name="正方形/長方形 67"/>
          <p:cNvSpPr/>
          <p:nvPr/>
        </p:nvSpPr>
        <p:spPr>
          <a:xfrm>
            <a:off x="4057960" y="2268436"/>
            <a:ext cx="97552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クラウドサービス</a:t>
            </a:r>
            <a:endParaRPr lang="en-US" altLang="ja-JP" sz="1000" b="1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56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8104" y="4546779"/>
            <a:ext cx="821860" cy="4245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7" name="Rectangle 101"/>
          <p:cNvSpPr/>
          <p:nvPr/>
        </p:nvSpPr>
        <p:spPr>
          <a:xfrm>
            <a:off x="3606216" y="4013638"/>
            <a:ext cx="1730583" cy="5847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1600" b="1" dirty="0" err="1" smtClean="0">
                <a:latin typeface="+mn-lt"/>
                <a:ea typeface="+mn-ea"/>
              </a:rPr>
              <a:t>FindIT</a:t>
            </a:r>
            <a:r>
              <a:rPr lang="ja-JP" altLang="en-US" sz="1600" b="1" dirty="0" smtClean="0">
                <a:latin typeface="+mn-lt"/>
                <a:ea typeface="+mn-ea"/>
              </a:rPr>
              <a:t> </a:t>
            </a:r>
            <a:r>
              <a:rPr lang="en-US" altLang="ja-JP" sz="1600" b="1" dirty="0" smtClean="0">
                <a:latin typeface="+mn-lt"/>
                <a:ea typeface="+mn-ea"/>
              </a:rPr>
              <a:t>Network</a:t>
            </a:r>
            <a:r>
              <a:rPr lang="ja-JP" altLang="en-US" sz="1600" b="1" dirty="0" smtClean="0">
                <a:latin typeface="+mn-lt"/>
                <a:ea typeface="+mn-ea"/>
              </a:rPr>
              <a:t> </a:t>
            </a:r>
            <a:r>
              <a:rPr lang="en-US" altLang="ja-JP" sz="1600" b="1" dirty="0" smtClean="0">
                <a:latin typeface="+mn-lt"/>
                <a:ea typeface="+mn-ea"/>
              </a:rPr>
              <a:t>Management</a:t>
            </a:r>
            <a:endParaRPr lang="en-US" sz="1600" b="1" dirty="0">
              <a:latin typeface="+mn-lt"/>
              <a:ea typeface="+mn-ea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290" b="89071" l="5455" r="96364">
                        <a14:foregroundMark x1="85455" y1="49180" x2="85455" y2="49180"/>
                        <a14:foregroundMark x1="66909" y1="34973" x2="66909" y2="349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4602" y="2892193"/>
            <a:ext cx="1543148" cy="1026895"/>
          </a:xfrm>
          <a:prstGeom prst="rect">
            <a:avLst/>
          </a:prstGeom>
        </p:spPr>
      </p:pic>
      <p:pic>
        <p:nvPicPr>
          <p:cNvPr id="55" name="図 5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0925" y="3234674"/>
            <a:ext cx="804894" cy="423911"/>
          </a:xfrm>
          <a:prstGeom prst="rect">
            <a:avLst/>
          </a:prstGeom>
        </p:spPr>
      </p:pic>
      <p:grpSp>
        <p:nvGrpSpPr>
          <p:cNvPr id="8" name="図形グループ 7"/>
          <p:cNvGrpSpPr/>
          <p:nvPr/>
        </p:nvGrpSpPr>
        <p:grpSpPr>
          <a:xfrm>
            <a:off x="5165216" y="4086275"/>
            <a:ext cx="3673672" cy="850050"/>
            <a:chOff x="5165216" y="4086275"/>
            <a:chExt cx="3673672" cy="850050"/>
          </a:xfrm>
        </p:grpSpPr>
        <p:sp>
          <p:nvSpPr>
            <p:cNvPr id="6" name="正方形/長方形 5"/>
            <p:cNvSpPr/>
            <p:nvPr/>
          </p:nvSpPr>
          <p:spPr>
            <a:xfrm>
              <a:off x="5165216" y="4086275"/>
              <a:ext cx="3201031" cy="85005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  <p:sp>
          <p:nvSpPr>
            <p:cNvPr id="7" name="ストライプ矢印 6"/>
            <p:cNvSpPr/>
            <p:nvPr/>
          </p:nvSpPr>
          <p:spPr>
            <a:xfrm rot="10800000">
              <a:off x="8382900" y="4205767"/>
              <a:ext cx="455988" cy="468048"/>
            </a:xfrm>
            <a:prstGeom prst="stripedRightArrow">
              <a:avLst/>
            </a:prstGeom>
            <a:solidFill>
              <a:srgbClr val="FF0000">
                <a:alpha val="50000"/>
              </a:srgbClr>
            </a:solidFill>
            <a:ln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</p:grpSp>
      <p:pic>
        <p:nvPicPr>
          <p:cNvPr id="9" name="図 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918" y="103203"/>
            <a:ext cx="1176632" cy="92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268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2269" y="2251168"/>
            <a:ext cx="2068777" cy="137083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4305" y="2240357"/>
            <a:ext cx="2068777" cy="137083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Tips</a:t>
            </a:r>
            <a:r>
              <a:rPr lang="ja-JP" altLang="en-US" dirty="0" smtClean="0"/>
              <a:t> </a:t>
            </a:r>
            <a:r>
              <a:rPr lang="en-US" altLang="ja-JP" dirty="0" smtClean="0"/>
              <a:t>:</a:t>
            </a:r>
            <a:r>
              <a:rPr lang="ja-JP" altLang="en-US" dirty="0" smtClean="0"/>
              <a:t> </a:t>
            </a:r>
            <a:r>
              <a:rPr kumimoji="1" lang="ja-JP" altLang="en-US" dirty="0" smtClean="0"/>
              <a:t>ブラウザからセキュリティの警告</a:t>
            </a:r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01" y="2243376"/>
            <a:ext cx="1752451" cy="137972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9243" y="2243214"/>
            <a:ext cx="1752449" cy="1378793"/>
          </a:xfrm>
          <a:prstGeom prst="rect">
            <a:avLst/>
          </a:prstGeom>
        </p:spPr>
      </p:pic>
      <p:sp>
        <p:nvSpPr>
          <p:cNvPr id="13" name="角丸四角形 12"/>
          <p:cNvSpPr/>
          <p:nvPr/>
        </p:nvSpPr>
        <p:spPr>
          <a:xfrm>
            <a:off x="555795" y="3184059"/>
            <a:ext cx="307805" cy="167396"/>
          </a:xfrm>
          <a:prstGeom prst="roundRect">
            <a:avLst/>
          </a:prstGeom>
          <a:noFill/>
          <a:ln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14" name="角丸四角形 13"/>
          <p:cNvSpPr/>
          <p:nvPr/>
        </p:nvSpPr>
        <p:spPr>
          <a:xfrm>
            <a:off x="2346292" y="3391206"/>
            <a:ext cx="874839" cy="169456"/>
          </a:xfrm>
          <a:prstGeom prst="roundRect">
            <a:avLst/>
          </a:prstGeom>
          <a:noFill/>
          <a:ln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00998" y="1660079"/>
            <a:ext cx="3194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「</a:t>
            </a:r>
            <a:r>
              <a:rPr kumimoji="1" lang="ja-JP" altLang="en-US" sz="1600" dirty="0" smtClean="0"/>
              <a:t>この接続ではプライバシーが保護されていません」と表示された場合</a:t>
            </a:r>
            <a:endParaRPr kumimoji="1" lang="en-US" altLang="ja-JP" sz="1600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700213" y="1350646"/>
            <a:ext cx="128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accent1"/>
                </a:solidFill>
              </a:rPr>
              <a:t>Chrome</a:t>
            </a:r>
            <a:endParaRPr kumimoji="1" lang="ja-JP" altLang="en-US" b="1" dirty="0">
              <a:solidFill>
                <a:schemeClr val="accent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31800" y="978456"/>
            <a:ext cx="6276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証明書が公の認証局の承認を受けていない場合</a:t>
            </a:r>
            <a:endParaRPr kumimoji="1" lang="ja-JP" altLang="en-US" dirty="0"/>
          </a:p>
        </p:txBody>
      </p:sp>
      <p:sp>
        <p:nvSpPr>
          <p:cNvPr id="19" name="角丸四角形 18"/>
          <p:cNvSpPr/>
          <p:nvPr/>
        </p:nvSpPr>
        <p:spPr>
          <a:xfrm>
            <a:off x="5630388" y="2998177"/>
            <a:ext cx="475136" cy="170087"/>
          </a:xfrm>
          <a:prstGeom prst="roundRect">
            <a:avLst/>
          </a:prstGeom>
          <a:noFill/>
          <a:ln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20" name="角丸四角形 19"/>
          <p:cNvSpPr/>
          <p:nvPr/>
        </p:nvSpPr>
        <p:spPr>
          <a:xfrm>
            <a:off x="6349793" y="3390767"/>
            <a:ext cx="279606" cy="166897"/>
          </a:xfrm>
          <a:prstGeom prst="roundRect">
            <a:avLst/>
          </a:prstGeom>
          <a:noFill/>
          <a:ln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21" name="右矢印 20"/>
          <p:cNvSpPr/>
          <p:nvPr/>
        </p:nvSpPr>
        <p:spPr>
          <a:xfrm>
            <a:off x="6119630" y="2767679"/>
            <a:ext cx="270977" cy="357344"/>
          </a:xfrm>
          <a:prstGeom prst="rightArrow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22" name="右矢印 21"/>
          <p:cNvSpPr/>
          <p:nvPr/>
        </p:nvSpPr>
        <p:spPr>
          <a:xfrm>
            <a:off x="2103754" y="2810920"/>
            <a:ext cx="270977" cy="357344"/>
          </a:xfrm>
          <a:prstGeom prst="rightArrow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31801" y="3668368"/>
            <a:ext cx="17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/>
              <a:t>「詳細設定」をクリック</a:t>
            </a:r>
            <a:endParaRPr kumimoji="1" lang="ja-JP" altLang="en-US" sz="12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355075" y="3656233"/>
            <a:ext cx="17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/>
              <a:t>「</a:t>
            </a:r>
            <a:r>
              <a:rPr kumimoji="1" lang="en-US" altLang="ja-JP" sz="1200" dirty="0" err="1" smtClean="0"/>
              <a:t>x.x.x.x</a:t>
            </a:r>
            <a:r>
              <a:rPr kumimoji="1" lang="ja-JP" altLang="en-US" sz="1200" dirty="0" smtClean="0"/>
              <a:t>にアクセスする</a:t>
            </a:r>
            <a:r>
              <a:rPr kumimoji="1" lang="en-US" altLang="ja-JP" sz="1200" dirty="0" smtClean="0"/>
              <a:t>(</a:t>
            </a:r>
            <a:r>
              <a:rPr kumimoji="1" lang="ja-JP" altLang="en-US" sz="1200" dirty="0" smtClean="0"/>
              <a:t>安全ではありません</a:t>
            </a:r>
            <a:r>
              <a:rPr kumimoji="1" lang="en-US" altLang="ja-JP" sz="1200" dirty="0" smtClean="0"/>
              <a:t>)</a:t>
            </a:r>
            <a:r>
              <a:rPr kumimoji="1" lang="ja-JP" altLang="en-US" sz="1200" dirty="0" smtClean="0"/>
              <a:t>」をクリック</a:t>
            </a:r>
            <a:endParaRPr kumimoji="1" lang="ja-JP" altLang="en-US" sz="12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940780" y="1655582"/>
            <a:ext cx="3194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/>
              <a:t>「安全な接続ではありません」と表示された場合</a:t>
            </a:r>
            <a:endParaRPr kumimoji="1" lang="en-US" altLang="ja-JP" sz="1600" dirty="0" smtClean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739995" y="1346149"/>
            <a:ext cx="128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accent1"/>
                </a:solidFill>
              </a:rPr>
              <a:t>Firefox</a:t>
            </a:r>
            <a:endParaRPr kumimoji="1" lang="ja-JP" altLang="en-US" b="1" dirty="0">
              <a:solidFill>
                <a:schemeClr val="accent1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2001" y="2733839"/>
            <a:ext cx="1221253" cy="1062343"/>
          </a:xfrm>
          <a:prstGeom prst="rect">
            <a:avLst/>
          </a:prstGeom>
        </p:spPr>
      </p:pic>
      <p:sp>
        <p:nvSpPr>
          <p:cNvPr id="27" name="角丸四角形 26"/>
          <p:cNvSpPr/>
          <p:nvPr/>
        </p:nvSpPr>
        <p:spPr>
          <a:xfrm>
            <a:off x="8172627" y="3670949"/>
            <a:ext cx="434306" cy="141499"/>
          </a:xfrm>
          <a:prstGeom prst="roundRect">
            <a:avLst/>
          </a:prstGeom>
          <a:noFill/>
          <a:ln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147363" y="3662594"/>
            <a:ext cx="17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/>
              <a:t>「エラー内容」をクリック</a:t>
            </a:r>
            <a:endParaRPr kumimoji="1" lang="ja-JP" altLang="en-US" sz="12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255119" y="3650459"/>
            <a:ext cx="1226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/>
              <a:t>「例外を追加</a:t>
            </a:r>
            <a:r>
              <a:rPr kumimoji="1" lang="en-US" altLang="ja-JP" sz="1200" dirty="0" smtClean="0"/>
              <a:t>...</a:t>
            </a:r>
            <a:r>
              <a:rPr kumimoji="1" lang="ja-JP" altLang="en-US" sz="1200" dirty="0" smtClean="0"/>
              <a:t>」をクリック</a:t>
            </a:r>
            <a:endParaRPr kumimoji="1" lang="ja-JP" altLang="en-US" sz="12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562001" y="3840899"/>
            <a:ext cx="1529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/>
              <a:t>「セキュリティ例外を承認」をクリック</a:t>
            </a:r>
            <a:endParaRPr kumimoji="1" lang="ja-JP" altLang="en-US" sz="1200" dirty="0"/>
          </a:p>
        </p:txBody>
      </p:sp>
      <p:sp>
        <p:nvSpPr>
          <p:cNvPr id="31" name="右矢印 30"/>
          <p:cNvSpPr/>
          <p:nvPr/>
        </p:nvSpPr>
        <p:spPr>
          <a:xfrm>
            <a:off x="7426512" y="3262894"/>
            <a:ext cx="270977" cy="357344"/>
          </a:xfrm>
          <a:prstGeom prst="rightArrow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323342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ようこそ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66" y="1347788"/>
            <a:ext cx="4270402" cy="3168650"/>
          </a:xfrm>
          <a:prstGeom prst="rect">
            <a:avLst/>
          </a:prstGeom>
        </p:spPr>
      </p:pic>
      <p:sp>
        <p:nvSpPr>
          <p:cNvPr id="5" name="楕円 4"/>
          <p:cNvSpPr>
            <a:spLocks noChangeAspect="1"/>
          </p:cNvSpPr>
          <p:nvPr/>
        </p:nvSpPr>
        <p:spPr>
          <a:xfrm>
            <a:off x="3486150" y="3957637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1</a:t>
            </a:r>
            <a:endParaRPr kumimoji="1" lang="ja-JP" altLang="en-US" sz="1600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921251" y="1347788"/>
            <a:ext cx="3862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アクセスポイントを簡単に設定できるウィザードを始めます。</a:t>
            </a:r>
            <a:endParaRPr kumimoji="1" lang="ja-JP" altLang="en-US" dirty="0"/>
          </a:p>
        </p:txBody>
      </p:sp>
      <p:sp>
        <p:nvSpPr>
          <p:cNvPr id="9" name="楕円 8"/>
          <p:cNvSpPr>
            <a:spLocks noChangeAspect="1"/>
          </p:cNvSpPr>
          <p:nvPr/>
        </p:nvSpPr>
        <p:spPr>
          <a:xfrm>
            <a:off x="4880599" y="2231716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1</a:t>
            </a:r>
            <a:endParaRPr kumimoji="1" lang="ja-JP" altLang="en-US" sz="1600" dirty="0" smtClean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267326" y="2204828"/>
            <a:ext cx="35179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[</a:t>
            </a:r>
            <a:r>
              <a:rPr kumimoji="1" lang="ja-JP" altLang="en-US" sz="1400" dirty="0" smtClean="0"/>
              <a:t>次へ</a:t>
            </a:r>
            <a:r>
              <a:rPr kumimoji="1" lang="en-US" altLang="ja-JP" sz="1400" dirty="0" smtClean="0"/>
              <a:t>]</a:t>
            </a:r>
            <a:r>
              <a:rPr kumimoji="1" lang="ja-JP" altLang="en-US" sz="1400" dirty="0" smtClean="0"/>
              <a:t>をクリックして下さい。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8805650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IP</a:t>
            </a:r>
            <a:r>
              <a:rPr kumimoji="1" lang="ja-JP" altLang="en-US" dirty="0" smtClean="0"/>
              <a:t>アドレスの設定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347788"/>
            <a:ext cx="4276387" cy="3178395"/>
          </a:xfrm>
          <a:prstGeom prst="rect">
            <a:avLst/>
          </a:prstGeom>
        </p:spPr>
      </p:pic>
      <p:sp>
        <p:nvSpPr>
          <p:cNvPr id="5" name="楕円 4"/>
          <p:cNvSpPr>
            <a:spLocks noChangeAspect="1"/>
          </p:cNvSpPr>
          <p:nvPr/>
        </p:nvSpPr>
        <p:spPr>
          <a:xfrm>
            <a:off x="1314450" y="2100262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1</a:t>
            </a:r>
            <a:endParaRPr kumimoji="1" lang="ja-JP" altLang="en-US" sz="1600" dirty="0" smtClean="0"/>
          </a:p>
        </p:txBody>
      </p:sp>
      <p:sp>
        <p:nvSpPr>
          <p:cNvPr id="6" name="楕円 5"/>
          <p:cNvSpPr>
            <a:spLocks noChangeAspect="1"/>
          </p:cNvSpPr>
          <p:nvPr/>
        </p:nvSpPr>
        <p:spPr>
          <a:xfrm>
            <a:off x="1412081" y="2374900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2</a:t>
            </a:r>
            <a:endParaRPr kumimoji="1" lang="ja-JP" altLang="en-US" sz="1600" dirty="0" smtClean="0"/>
          </a:p>
        </p:txBody>
      </p:sp>
      <p:sp>
        <p:nvSpPr>
          <p:cNvPr id="7" name="楕円 6"/>
          <p:cNvSpPr>
            <a:spLocks noChangeAspect="1"/>
          </p:cNvSpPr>
          <p:nvPr/>
        </p:nvSpPr>
        <p:spPr>
          <a:xfrm>
            <a:off x="3517106" y="4013200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3</a:t>
            </a:r>
            <a:endParaRPr kumimoji="1" lang="ja-JP" altLang="en-US" sz="1600" dirty="0" smtClean="0"/>
          </a:p>
        </p:txBody>
      </p:sp>
      <p:sp>
        <p:nvSpPr>
          <p:cNvPr id="11" name="楕円 10"/>
          <p:cNvSpPr>
            <a:spLocks noChangeAspect="1"/>
          </p:cNvSpPr>
          <p:nvPr/>
        </p:nvSpPr>
        <p:spPr>
          <a:xfrm>
            <a:off x="4880599" y="1400175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1</a:t>
            </a:r>
            <a:endParaRPr kumimoji="1" lang="ja-JP" altLang="en-US" sz="1600" dirty="0" smtClean="0"/>
          </a:p>
        </p:txBody>
      </p:sp>
      <p:sp>
        <p:nvSpPr>
          <p:cNvPr id="12" name="楕円 11"/>
          <p:cNvSpPr>
            <a:spLocks noChangeAspect="1"/>
          </p:cNvSpPr>
          <p:nvPr/>
        </p:nvSpPr>
        <p:spPr>
          <a:xfrm>
            <a:off x="4880599" y="1804986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2</a:t>
            </a:r>
            <a:endParaRPr kumimoji="1" lang="ja-JP" altLang="en-US" sz="1600" dirty="0" smtClean="0"/>
          </a:p>
        </p:txBody>
      </p:sp>
      <p:sp>
        <p:nvSpPr>
          <p:cNvPr id="13" name="楕円 12"/>
          <p:cNvSpPr>
            <a:spLocks noChangeAspect="1"/>
          </p:cNvSpPr>
          <p:nvPr/>
        </p:nvSpPr>
        <p:spPr>
          <a:xfrm>
            <a:off x="4880599" y="2223778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3</a:t>
            </a:r>
            <a:endParaRPr kumimoji="1" lang="ja-JP" altLang="en-US" sz="1600" dirty="0" smtClean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267326" y="1359306"/>
            <a:ext cx="35179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[</a:t>
            </a:r>
            <a:r>
              <a:rPr kumimoji="1" lang="ja-JP" altLang="en-US" sz="1400" dirty="0" smtClean="0"/>
              <a:t>静的</a:t>
            </a:r>
            <a:r>
              <a:rPr kumimoji="1" lang="en-US" altLang="ja-JP" sz="1400" dirty="0" smtClean="0"/>
              <a:t>IP</a:t>
            </a:r>
            <a:r>
              <a:rPr kumimoji="1" lang="ja-JP" altLang="en-US" sz="1400" dirty="0" smtClean="0"/>
              <a:t>アドレス</a:t>
            </a:r>
            <a:r>
              <a:rPr kumimoji="1" lang="en-US" altLang="ja-JP" sz="1400" dirty="0" smtClean="0"/>
              <a:t>]</a:t>
            </a:r>
            <a:r>
              <a:rPr kumimoji="1" lang="ja-JP" altLang="en-US" sz="1400" dirty="0" smtClean="0"/>
              <a:t>を選択して下さい。</a:t>
            </a:r>
            <a:endParaRPr kumimoji="1" lang="en-US" altLang="ja-JP" sz="1400" dirty="0" smtClean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267326" y="1778098"/>
            <a:ext cx="35179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ネットワーク情報を設定して下さい。</a:t>
            </a:r>
            <a:endParaRPr kumimoji="1" lang="ja-JP" altLang="en-US" sz="1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267326" y="2196890"/>
            <a:ext cx="35179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[</a:t>
            </a:r>
            <a:r>
              <a:rPr kumimoji="1" lang="ja-JP" altLang="en-US" sz="1400" dirty="0" smtClean="0"/>
              <a:t>次へ</a:t>
            </a:r>
            <a:r>
              <a:rPr kumimoji="1" lang="en-US" altLang="ja-JP" sz="1400" dirty="0" smtClean="0"/>
              <a:t>]</a:t>
            </a:r>
            <a:r>
              <a:rPr kumimoji="1" lang="ja-JP" altLang="en-US" sz="1400" dirty="0" smtClean="0"/>
              <a:t>をクリックして下さい。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672607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シングル ポイント設定 </a:t>
            </a: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クラスタ構成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347788"/>
            <a:ext cx="4263275" cy="3168650"/>
          </a:xfrm>
          <a:prstGeom prst="rect">
            <a:avLst/>
          </a:prstGeom>
        </p:spPr>
      </p:pic>
      <p:sp>
        <p:nvSpPr>
          <p:cNvPr id="4" name="楕円 3"/>
          <p:cNvSpPr>
            <a:spLocks noChangeAspect="1"/>
          </p:cNvSpPr>
          <p:nvPr/>
        </p:nvSpPr>
        <p:spPr>
          <a:xfrm>
            <a:off x="1314450" y="2100262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1</a:t>
            </a:r>
            <a:endParaRPr kumimoji="1" lang="ja-JP" altLang="en-US" sz="1600" dirty="0" smtClean="0"/>
          </a:p>
        </p:txBody>
      </p:sp>
      <p:sp>
        <p:nvSpPr>
          <p:cNvPr id="5" name="楕円 4"/>
          <p:cNvSpPr>
            <a:spLocks noChangeAspect="1"/>
          </p:cNvSpPr>
          <p:nvPr/>
        </p:nvSpPr>
        <p:spPr>
          <a:xfrm>
            <a:off x="2229601" y="2231716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2</a:t>
            </a:r>
            <a:endParaRPr kumimoji="1" lang="ja-JP" altLang="en-US" sz="1600" dirty="0" smtClean="0"/>
          </a:p>
        </p:txBody>
      </p:sp>
      <p:sp>
        <p:nvSpPr>
          <p:cNvPr id="6" name="楕円 5"/>
          <p:cNvSpPr>
            <a:spLocks noChangeAspect="1"/>
          </p:cNvSpPr>
          <p:nvPr/>
        </p:nvSpPr>
        <p:spPr>
          <a:xfrm>
            <a:off x="3517106" y="4013200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3</a:t>
            </a:r>
            <a:endParaRPr kumimoji="1" lang="ja-JP" altLang="en-US" sz="1600" dirty="0" smtClean="0"/>
          </a:p>
        </p:txBody>
      </p:sp>
      <p:sp>
        <p:nvSpPr>
          <p:cNvPr id="13" name="楕円 12"/>
          <p:cNvSpPr>
            <a:spLocks noChangeAspect="1"/>
          </p:cNvSpPr>
          <p:nvPr/>
        </p:nvSpPr>
        <p:spPr>
          <a:xfrm>
            <a:off x="4880599" y="1400175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1</a:t>
            </a:r>
            <a:endParaRPr kumimoji="1" lang="ja-JP" altLang="en-US" sz="1600" dirty="0" smtClean="0"/>
          </a:p>
        </p:txBody>
      </p:sp>
      <p:sp>
        <p:nvSpPr>
          <p:cNvPr id="14" name="楕円 13"/>
          <p:cNvSpPr>
            <a:spLocks noChangeAspect="1"/>
          </p:cNvSpPr>
          <p:nvPr/>
        </p:nvSpPr>
        <p:spPr>
          <a:xfrm>
            <a:off x="4880599" y="1815945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2</a:t>
            </a:r>
            <a:endParaRPr kumimoji="1" lang="ja-JP" altLang="en-US" sz="1600" dirty="0" smtClean="0"/>
          </a:p>
        </p:txBody>
      </p:sp>
      <p:sp>
        <p:nvSpPr>
          <p:cNvPr id="15" name="楕円 14"/>
          <p:cNvSpPr>
            <a:spLocks noChangeAspect="1"/>
          </p:cNvSpPr>
          <p:nvPr/>
        </p:nvSpPr>
        <p:spPr>
          <a:xfrm>
            <a:off x="4880599" y="2439221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3</a:t>
            </a:r>
            <a:endParaRPr kumimoji="1" lang="ja-JP" altLang="en-US" sz="1600" dirty="0" smtClean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267326" y="1359306"/>
            <a:ext cx="35179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[</a:t>
            </a:r>
            <a:r>
              <a:rPr kumimoji="1" lang="ja-JP" altLang="en-US" sz="1400" dirty="0" smtClean="0"/>
              <a:t>新しいクラスタ名</a:t>
            </a:r>
            <a:r>
              <a:rPr kumimoji="1" lang="en-US" altLang="ja-JP" sz="1400" dirty="0" smtClean="0"/>
              <a:t>]</a:t>
            </a:r>
            <a:r>
              <a:rPr kumimoji="1" lang="ja-JP" altLang="en-US" sz="1400" dirty="0" smtClean="0"/>
              <a:t>を選択して下さい。</a:t>
            </a:r>
            <a:endParaRPr kumimoji="1" lang="en-US" altLang="ja-JP" sz="1400" dirty="0" smtClean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267326" y="1778098"/>
            <a:ext cx="35179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クラスタ内で共有する</a:t>
            </a:r>
            <a:r>
              <a:rPr kumimoji="1" lang="en-US" altLang="ja-JP" sz="1400" dirty="0" smtClean="0"/>
              <a:t>[</a:t>
            </a:r>
            <a:r>
              <a:rPr kumimoji="1" lang="ja-JP" altLang="en-US" sz="1400" dirty="0" smtClean="0"/>
              <a:t>新しいクラスタ名</a:t>
            </a:r>
            <a:r>
              <a:rPr kumimoji="1" lang="en-US" altLang="ja-JP" sz="1400" dirty="0" smtClean="0"/>
              <a:t>]</a:t>
            </a:r>
            <a:r>
              <a:rPr kumimoji="1" lang="ja-JP" altLang="en-US" sz="1400" dirty="0" smtClean="0"/>
              <a:t>を入力して下さい。</a:t>
            </a:r>
            <a:endParaRPr kumimoji="1" lang="ja-JP" altLang="en-US" sz="1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67326" y="2412333"/>
            <a:ext cx="35179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[</a:t>
            </a:r>
            <a:r>
              <a:rPr kumimoji="1" lang="ja-JP" altLang="en-US" sz="1400" dirty="0" smtClean="0"/>
              <a:t>次へ</a:t>
            </a:r>
            <a:r>
              <a:rPr kumimoji="1" lang="en-US" altLang="ja-JP" sz="1400" dirty="0" smtClean="0"/>
              <a:t>]</a:t>
            </a:r>
            <a:r>
              <a:rPr kumimoji="1" lang="ja-JP" altLang="en-US" sz="1400" dirty="0" smtClean="0"/>
              <a:t>をクリックして下さい。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1595608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時間設定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66" y="1347787"/>
            <a:ext cx="4263276" cy="3168651"/>
          </a:xfrm>
          <a:prstGeom prst="rect">
            <a:avLst/>
          </a:prstGeom>
        </p:spPr>
      </p:pic>
      <p:sp>
        <p:nvSpPr>
          <p:cNvPr id="4" name="楕円 3"/>
          <p:cNvSpPr>
            <a:spLocks noChangeAspect="1"/>
          </p:cNvSpPr>
          <p:nvPr/>
        </p:nvSpPr>
        <p:spPr>
          <a:xfrm>
            <a:off x="1281113" y="1972313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1</a:t>
            </a:r>
            <a:endParaRPr kumimoji="1" lang="ja-JP" altLang="en-US" sz="1600" dirty="0" smtClean="0"/>
          </a:p>
        </p:txBody>
      </p:sp>
      <p:sp>
        <p:nvSpPr>
          <p:cNvPr id="5" name="楕円 4"/>
          <p:cNvSpPr>
            <a:spLocks noChangeAspect="1"/>
          </p:cNvSpPr>
          <p:nvPr/>
        </p:nvSpPr>
        <p:spPr>
          <a:xfrm>
            <a:off x="1281113" y="2595589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2</a:t>
            </a:r>
            <a:endParaRPr kumimoji="1" lang="ja-JP" altLang="en-US" sz="1600" dirty="0" smtClean="0"/>
          </a:p>
        </p:txBody>
      </p:sp>
      <p:sp>
        <p:nvSpPr>
          <p:cNvPr id="6" name="楕円 5"/>
          <p:cNvSpPr>
            <a:spLocks noChangeAspect="1"/>
          </p:cNvSpPr>
          <p:nvPr/>
        </p:nvSpPr>
        <p:spPr>
          <a:xfrm>
            <a:off x="3517106" y="4013200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3</a:t>
            </a:r>
            <a:endParaRPr kumimoji="1" lang="ja-JP" altLang="en-US" sz="1600" dirty="0" smtClean="0"/>
          </a:p>
        </p:txBody>
      </p:sp>
      <p:sp>
        <p:nvSpPr>
          <p:cNvPr id="7" name="楕円 6"/>
          <p:cNvSpPr>
            <a:spLocks noChangeAspect="1"/>
          </p:cNvSpPr>
          <p:nvPr/>
        </p:nvSpPr>
        <p:spPr>
          <a:xfrm>
            <a:off x="4880599" y="1400175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1</a:t>
            </a:r>
            <a:endParaRPr kumimoji="1" lang="ja-JP" altLang="en-US" sz="1600" dirty="0" smtClean="0"/>
          </a:p>
        </p:txBody>
      </p:sp>
      <p:sp>
        <p:nvSpPr>
          <p:cNvPr id="8" name="楕円 7"/>
          <p:cNvSpPr>
            <a:spLocks noChangeAspect="1"/>
          </p:cNvSpPr>
          <p:nvPr/>
        </p:nvSpPr>
        <p:spPr>
          <a:xfrm>
            <a:off x="4880599" y="1815945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2</a:t>
            </a:r>
            <a:endParaRPr kumimoji="1" lang="ja-JP" altLang="en-US" sz="1600" dirty="0" smtClean="0"/>
          </a:p>
        </p:txBody>
      </p:sp>
      <p:sp>
        <p:nvSpPr>
          <p:cNvPr id="9" name="楕円 8"/>
          <p:cNvSpPr>
            <a:spLocks noChangeAspect="1"/>
          </p:cNvSpPr>
          <p:nvPr/>
        </p:nvSpPr>
        <p:spPr>
          <a:xfrm>
            <a:off x="4880599" y="2439221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3</a:t>
            </a:r>
            <a:endParaRPr kumimoji="1" lang="ja-JP" altLang="en-US" sz="1600" dirty="0" smtClean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267326" y="1359306"/>
            <a:ext cx="35179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[</a:t>
            </a:r>
            <a:r>
              <a:rPr kumimoji="1" lang="ja-JP" altLang="en-US" sz="1400" dirty="0" smtClean="0"/>
              <a:t>タイムゾーン</a:t>
            </a:r>
            <a:r>
              <a:rPr kumimoji="1" lang="en-US" altLang="ja-JP" sz="1400" dirty="0" smtClean="0"/>
              <a:t>]</a:t>
            </a:r>
            <a:r>
              <a:rPr kumimoji="1" lang="ja-JP" altLang="en-US" sz="1400" dirty="0" smtClean="0"/>
              <a:t>で「日本</a:t>
            </a:r>
            <a:r>
              <a:rPr kumimoji="1" lang="ja-JP" altLang="en-US" sz="1400" dirty="0"/>
              <a:t>」</a:t>
            </a:r>
            <a:r>
              <a:rPr kumimoji="1" lang="ja-JP" altLang="en-US" sz="1400" dirty="0" smtClean="0"/>
              <a:t>を選択して下さい。</a:t>
            </a:r>
            <a:endParaRPr kumimoji="1" lang="en-US" altLang="ja-JP" sz="1400" dirty="0" smtClean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267326" y="1778098"/>
            <a:ext cx="35179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組織内で</a:t>
            </a:r>
            <a:r>
              <a:rPr kumimoji="1" lang="en-US" altLang="ja-JP" sz="1400" dirty="0" smtClean="0"/>
              <a:t>NTP</a:t>
            </a:r>
            <a:r>
              <a:rPr kumimoji="1" lang="ja-JP" altLang="en-US" sz="1400" dirty="0" smtClean="0"/>
              <a:t>サーバがあれば、変更して下さい。</a:t>
            </a:r>
            <a:endParaRPr kumimoji="1" lang="ja-JP" altLang="en-US" sz="1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267326" y="2412333"/>
            <a:ext cx="35179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[</a:t>
            </a:r>
            <a:r>
              <a:rPr kumimoji="1" lang="ja-JP" altLang="en-US" sz="1400" dirty="0" smtClean="0"/>
              <a:t>次へ</a:t>
            </a:r>
            <a:r>
              <a:rPr kumimoji="1" lang="en-US" altLang="ja-JP" sz="1400" dirty="0" smtClean="0"/>
              <a:t>]</a:t>
            </a:r>
            <a:r>
              <a:rPr kumimoji="1" lang="ja-JP" altLang="en-US" sz="1400" dirty="0" smtClean="0"/>
              <a:t>をクリックして下さい。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8218741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デバイスのパスワード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347788"/>
            <a:ext cx="4263275" cy="3168650"/>
          </a:xfrm>
          <a:prstGeom prst="rect">
            <a:avLst/>
          </a:prstGeom>
        </p:spPr>
      </p:pic>
      <p:sp>
        <p:nvSpPr>
          <p:cNvPr id="5" name="楕円 4"/>
          <p:cNvSpPr>
            <a:spLocks noChangeAspect="1"/>
          </p:cNvSpPr>
          <p:nvPr/>
        </p:nvSpPr>
        <p:spPr>
          <a:xfrm>
            <a:off x="1281113" y="2693220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1</a:t>
            </a:r>
            <a:endParaRPr kumimoji="1" lang="ja-JP" altLang="en-US" sz="1600" dirty="0" smtClean="0"/>
          </a:p>
        </p:txBody>
      </p:sp>
      <p:sp>
        <p:nvSpPr>
          <p:cNvPr id="6" name="楕円 5"/>
          <p:cNvSpPr>
            <a:spLocks noChangeAspect="1"/>
          </p:cNvSpPr>
          <p:nvPr/>
        </p:nvSpPr>
        <p:spPr>
          <a:xfrm>
            <a:off x="3488744" y="4010052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2</a:t>
            </a:r>
            <a:endParaRPr kumimoji="1" lang="ja-JP" altLang="en-US" sz="1600" dirty="0" smtClean="0"/>
          </a:p>
        </p:txBody>
      </p:sp>
      <p:sp>
        <p:nvSpPr>
          <p:cNvPr id="8" name="楕円 7"/>
          <p:cNvSpPr>
            <a:spLocks noChangeAspect="1"/>
          </p:cNvSpPr>
          <p:nvPr/>
        </p:nvSpPr>
        <p:spPr>
          <a:xfrm>
            <a:off x="4880599" y="1400175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1</a:t>
            </a:r>
            <a:endParaRPr kumimoji="1" lang="ja-JP" altLang="en-US" sz="1600" dirty="0" smtClean="0"/>
          </a:p>
        </p:txBody>
      </p:sp>
      <p:sp>
        <p:nvSpPr>
          <p:cNvPr id="9" name="楕円 8"/>
          <p:cNvSpPr>
            <a:spLocks noChangeAspect="1"/>
          </p:cNvSpPr>
          <p:nvPr/>
        </p:nvSpPr>
        <p:spPr>
          <a:xfrm>
            <a:off x="4880599" y="3337745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2</a:t>
            </a:r>
            <a:endParaRPr kumimoji="1" lang="ja-JP" altLang="en-US" sz="1600" dirty="0" smtClean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267326" y="1359306"/>
            <a:ext cx="35179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WAP150</a:t>
            </a:r>
            <a:r>
              <a:rPr kumimoji="1" lang="ja-JP" altLang="en-US" sz="1400" dirty="0" smtClean="0"/>
              <a:t>へアクセスするためのパスワードを設定して下さい。</a:t>
            </a:r>
            <a:endParaRPr kumimoji="1" lang="en-US" altLang="ja-JP" sz="1400" dirty="0" smtClean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267326" y="3310856"/>
            <a:ext cx="35179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[</a:t>
            </a:r>
            <a:r>
              <a:rPr kumimoji="1" lang="ja-JP" altLang="en-US" sz="1400" dirty="0" smtClean="0"/>
              <a:t>次へ</a:t>
            </a:r>
            <a:r>
              <a:rPr kumimoji="1" lang="en-US" altLang="ja-JP" sz="1400" dirty="0" smtClean="0"/>
              <a:t>]</a:t>
            </a:r>
            <a:r>
              <a:rPr kumimoji="1" lang="ja-JP" altLang="en-US" sz="1400" dirty="0" smtClean="0"/>
              <a:t>をクリックして下さい。</a:t>
            </a:r>
            <a:endParaRPr kumimoji="1" lang="ja-JP" altLang="en-US" sz="1400" dirty="0"/>
          </a:p>
        </p:txBody>
      </p:sp>
      <p:sp>
        <p:nvSpPr>
          <p:cNvPr id="3" name="正方形/長方形 2"/>
          <p:cNvSpPr/>
          <p:nvPr/>
        </p:nvSpPr>
        <p:spPr>
          <a:xfrm>
            <a:off x="5267326" y="2249067"/>
            <a:ext cx="3517898" cy="95410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kumimoji="1" lang="ja-JP" altLang="en-US" sz="1400" dirty="0" smtClean="0"/>
              <a:t>以下の条件を満たす必要</a:t>
            </a:r>
            <a:r>
              <a:rPr kumimoji="1" lang="ja-JP" altLang="en-US" sz="1400" dirty="0"/>
              <a:t>があります</a:t>
            </a:r>
            <a:r>
              <a:rPr kumimoji="1" lang="ja-JP" altLang="en-US" sz="1400" dirty="0" smtClean="0"/>
              <a:t>。</a:t>
            </a:r>
            <a:endParaRPr kumimoji="1" lang="en-US" altLang="ja-JP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400" dirty="0" smtClean="0"/>
              <a:t>8</a:t>
            </a:r>
            <a:r>
              <a:rPr kumimoji="1" lang="ja-JP" altLang="en-US" sz="1400" dirty="0"/>
              <a:t>文字</a:t>
            </a:r>
            <a:r>
              <a:rPr kumimoji="1" lang="ja-JP" altLang="en-US" sz="1400" dirty="0" smtClean="0"/>
              <a:t>以上</a:t>
            </a:r>
            <a:endParaRPr kumimoji="1" lang="en-US" altLang="ja-JP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400" dirty="0" smtClean="0"/>
              <a:t>3</a:t>
            </a:r>
            <a:r>
              <a:rPr kumimoji="1" lang="ja-JP" altLang="en-US" sz="1400" dirty="0"/>
              <a:t>種類の文字 </a:t>
            </a:r>
            <a:r>
              <a:rPr kumimoji="1" lang="en-US" altLang="ja-JP" sz="1400" dirty="0"/>
              <a:t>(</a:t>
            </a:r>
            <a:r>
              <a:rPr kumimoji="1" lang="ja-JP" altLang="en-US" sz="1400" dirty="0"/>
              <a:t>英大文字、英小文字、数字</a:t>
            </a:r>
            <a:r>
              <a:rPr kumimoji="1" lang="en-US" altLang="ja-JP" sz="1400" dirty="0"/>
              <a:t>/</a:t>
            </a:r>
            <a:r>
              <a:rPr kumimoji="1" lang="ja-JP" altLang="en-US" sz="1400" dirty="0"/>
              <a:t>記号</a:t>
            </a:r>
            <a:r>
              <a:rPr kumimoji="1" lang="en-US" altLang="ja-JP" sz="1400" dirty="0" smtClean="0"/>
              <a:t>)</a:t>
            </a:r>
            <a:r>
              <a:rPr kumimoji="1" lang="ja-JP" altLang="en-US" sz="1400" dirty="0" smtClean="0"/>
              <a:t> の混在</a:t>
            </a:r>
            <a:endParaRPr kumimoji="1" lang="en-US" altLang="ja-JP" sz="1400" dirty="0" smtClean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267326" y="1925352"/>
            <a:ext cx="1733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 smtClean="0">
                <a:solidFill>
                  <a:schemeClr val="bg2"/>
                </a:solidFill>
              </a:rPr>
              <a:t>パスワードの条件</a:t>
            </a:r>
            <a:endParaRPr kumimoji="1" lang="ja-JP" altLang="en-US" sz="1400" b="1" dirty="0">
              <a:solidFill>
                <a:schemeClr val="bg2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848350" y="3870107"/>
            <a:ext cx="293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/>
              <a:t>「パスワードの複雑性」を無効化することで、パスワードの条件がなくなりますが、セキュリティが低くなるのでお勧めしません。</a:t>
            </a:r>
            <a:endParaRPr kumimoji="1" lang="ja-JP" altLang="en-US" sz="1200" dirty="0"/>
          </a:p>
        </p:txBody>
      </p:sp>
      <p:grpSp>
        <p:nvGrpSpPr>
          <p:cNvPr id="16" name="グループ化 15"/>
          <p:cNvGrpSpPr>
            <a:grpSpLocks noChangeAspect="1"/>
          </p:cNvGrpSpPr>
          <p:nvPr/>
        </p:nvGrpSpPr>
        <p:grpSpPr>
          <a:xfrm>
            <a:off x="5390188" y="3960644"/>
            <a:ext cx="489342" cy="489342"/>
            <a:chOff x="5772401" y="1745193"/>
            <a:chExt cx="1619250" cy="1619250"/>
          </a:xfrm>
          <a:solidFill>
            <a:schemeClr val="accent1"/>
          </a:solidFill>
        </p:grpSpPr>
        <p:sp>
          <p:nvSpPr>
            <p:cNvPr id="17" name="角丸四角形 16"/>
            <p:cNvSpPr/>
            <p:nvPr/>
          </p:nvSpPr>
          <p:spPr>
            <a:xfrm>
              <a:off x="5772401" y="3077645"/>
              <a:ext cx="1619250" cy="20955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  <p:grpSp>
          <p:nvGrpSpPr>
            <p:cNvPr id="18" name="グループ化 17"/>
            <p:cNvGrpSpPr/>
            <p:nvPr/>
          </p:nvGrpSpPr>
          <p:grpSpPr>
            <a:xfrm>
              <a:off x="6122960" y="1745193"/>
              <a:ext cx="918133" cy="1619250"/>
              <a:chOff x="6133543" y="1745193"/>
              <a:chExt cx="918133" cy="1619250"/>
            </a:xfrm>
            <a:grpFill/>
          </p:grpSpPr>
          <p:sp>
            <p:nvSpPr>
              <p:cNvPr id="21" name="角丸四角形 20"/>
              <p:cNvSpPr/>
              <p:nvPr/>
            </p:nvSpPr>
            <p:spPr>
              <a:xfrm rot="7200000">
                <a:off x="5428693" y="2450043"/>
                <a:ext cx="1619250" cy="2095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/>
              </a:p>
            </p:txBody>
          </p:sp>
          <p:sp>
            <p:nvSpPr>
              <p:cNvPr id="22" name="角丸四角形 21"/>
              <p:cNvSpPr/>
              <p:nvPr/>
            </p:nvSpPr>
            <p:spPr>
              <a:xfrm rot="3600000">
                <a:off x="6137276" y="2450043"/>
                <a:ext cx="1619250" cy="2095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/>
              </a:p>
            </p:txBody>
          </p:sp>
        </p:grpSp>
        <p:sp>
          <p:nvSpPr>
            <p:cNvPr id="19" name="角丸四角形 18"/>
            <p:cNvSpPr>
              <a:spLocks noChangeAspect="1"/>
            </p:cNvSpPr>
            <p:nvPr/>
          </p:nvSpPr>
          <p:spPr>
            <a:xfrm>
              <a:off x="6455026" y="2950644"/>
              <a:ext cx="254001" cy="254001"/>
            </a:xfrm>
            <a:prstGeom prst="roundRect">
              <a:avLst/>
            </a:prstGeom>
            <a:grp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  <p:sp>
          <p:nvSpPr>
            <p:cNvPr id="20" name="台形 19"/>
            <p:cNvSpPr/>
            <p:nvPr/>
          </p:nvSpPr>
          <p:spPr>
            <a:xfrm rot="10800000">
              <a:off x="6373227" y="2084917"/>
              <a:ext cx="417598" cy="778944"/>
            </a:xfrm>
            <a:prstGeom prst="trapezoid">
              <a:avLst>
                <a:gd name="adj" fmla="val 28240"/>
              </a:avLst>
            </a:prstGeom>
            <a:grp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26112719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66" y="1347788"/>
            <a:ext cx="4259362" cy="316574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2.4GHz</a:t>
            </a:r>
            <a:r>
              <a:rPr lang="ja-JP" altLang="en-US" dirty="0" smtClean="0"/>
              <a:t>の </a:t>
            </a:r>
            <a:r>
              <a:rPr kumimoji="1" lang="ja-JP" altLang="en-US" dirty="0" smtClean="0"/>
              <a:t>ネットワーク名</a:t>
            </a:r>
            <a:endParaRPr kumimoji="1" lang="ja-JP" altLang="en-US" dirty="0"/>
          </a:p>
        </p:txBody>
      </p:sp>
      <p:sp>
        <p:nvSpPr>
          <p:cNvPr id="4" name="楕円 3"/>
          <p:cNvSpPr>
            <a:spLocks noChangeAspect="1"/>
          </p:cNvSpPr>
          <p:nvPr/>
        </p:nvSpPr>
        <p:spPr>
          <a:xfrm>
            <a:off x="1281113" y="2264595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1</a:t>
            </a:r>
            <a:endParaRPr kumimoji="1" lang="ja-JP" altLang="en-US" sz="1600" dirty="0" smtClean="0"/>
          </a:p>
        </p:txBody>
      </p:sp>
      <p:sp>
        <p:nvSpPr>
          <p:cNvPr id="5" name="楕円 4"/>
          <p:cNvSpPr>
            <a:spLocks noChangeAspect="1"/>
          </p:cNvSpPr>
          <p:nvPr/>
        </p:nvSpPr>
        <p:spPr>
          <a:xfrm>
            <a:off x="3488744" y="4010052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2</a:t>
            </a:r>
            <a:endParaRPr kumimoji="1" lang="ja-JP" altLang="en-US" sz="1600" dirty="0" smtClean="0"/>
          </a:p>
        </p:txBody>
      </p:sp>
      <p:sp>
        <p:nvSpPr>
          <p:cNvPr id="6" name="楕円 5"/>
          <p:cNvSpPr>
            <a:spLocks noChangeAspect="1"/>
          </p:cNvSpPr>
          <p:nvPr/>
        </p:nvSpPr>
        <p:spPr>
          <a:xfrm>
            <a:off x="4880599" y="1400175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1</a:t>
            </a:r>
            <a:endParaRPr kumimoji="1" lang="ja-JP" altLang="en-US" sz="1600" dirty="0" smtClean="0"/>
          </a:p>
        </p:txBody>
      </p:sp>
      <p:sp>
        <p:nvSpPr>
          <p:cNvPr id="7" name="楕円 6"/>
          <p:cNvSpPr>
            <a:spLocks noChangeAspect="1"/>
          </p:cNvSpPr>
          <p:nvPr/>
        </p:nvSpPr>
        <p:spPr>
          <a:xfrm>
            <a:off x="4880599" y="1815945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2</a:t>
            </a:r>
            <a:endParaRPr kumimoji="1" lang="ja-JP" altLang="en-US" sz="1600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67326" y="1359306"/>
            <a:ext cx="35179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[</a:t>
            </a:r>
            <a:r>
              <a:rPr kumimoji="1" lang="ja-JP" altLang="en-US" sz="1400" dirty="0" smtClean="0"/>
              <a:t>ネットワーク名</a:t>
            </a:r>
            <a:r>
              <a:rPr kumimoji="1" lang="en-US" altLang="ja-JP" sz="1400" dirty="0" smtClean="0"/>
              <a:t>(SSID)]</a:t>
            </a:r>
            <a:r>
              <a:rPr kumimoji="1" lang="ja-JP" altLang="en-US" sz="1400" dirty="0" smtClean="0"/>
              <a:t> を変更して下さい。</a:t>
            </a:r>
            <a:endParaRPr kumimoji="1" lang="en-US" altLang="ja-JP" sz="1400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267326" y="1789056"/>
            <a:ext cx="35179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[</a:t>
            </a:r>
            <a:r>
              <a:rPr kumimoji="1" lang="ja-JP" altLang="en-US" sz="1400" dirty="0" smtClean="0"/>
              <a:t>次へ</a:t>
            </a:r>
            <a:r>
              <a:rPr kumimoji="1" lang="en-US" altLang="ja-JP" sz="1400" dirty="0" smtClean="0"/>
              <a:t>]</a:t>
            </a:r>
            <a:r>
              <a:rPr kumimoji="1" lang="ja-JP" altLang="en-US" sz="1400" dirty="0" smtClean="0"/>
              <a:t>をクリックして下さい。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6966261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2.4GHz</a:t>
            </a:r>
            <a:r>
              <a:rPr lang="ja-JP" altLang="en-US" dirty="0" smtClean="0"/>
              <a:t>の </a:t>
            </a:r>
            <a:r>
              <a:rPr kumimoji="1" lang="ja-JP" altLang="en-US" dirty="0" smtClean="0"/>
              <a:t>ワイヤレス セキュリティ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66" y="1347788"/>
            <a:ext cx="4259362" cy="3165742"/>
          </a:xfrm>
          <a:prstGeom prst="rect">
            <a:avLst/>
          </a:prstGeom>
        </p:spPr>
      </p:pic>
      <p:sp>
        <p:nvSpPr>
          <p:cNvPr id="4" name="楕円 3"/>
          <p:cNvSpPr>
            <a:spLocks noChangeAspect="1"/>
          </p:cNvSpPr>
          <p:nvPr/>
        </p:nvSpPr>
        <p:spPr>
          <a:xfrm>
            <a:off x="1281113" y="1999201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1</a:t>
            </a:r>
            <a:endParaRPr kumimoji="1" lang="ja-JP" altLang="en-US" sz="1600" dirty="0" smtClean="0"/>
          </a:p>
        </p:txBody>
      </p:sp>
      <p:sp>
        <p:nvSpPr>
          <p:cNvPr id="5" name="楕円 4"/>
          <p:cNvSpPr>
            <a:spLocks noChangeAspect="1"/>
          </p:cNvSpPr>
          <p:nvPr/>
        </p:nvSpPr>
        <p:spPr>
          <a:xfrm>
            <a:off x="3488744" y="4010052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3</a:t>
            </a:r>
            <a:endParaRPr kumimoji="1" lang="ja-JP" altLang="en-US" sz="1600" dirty="0" smtClean="0"/>
          </a:p>
        </p:txBody>
      </p:sp>
      <p:sp>
        <p:nvSpPr>
          <p:cNvPr id="6" name="楕円 5"/>
          <p:cNvSpPr>
            <a:spLocks noChangeAspect="1"/>
          </p:cNvSpPr>
          <p:nvPr/>
        </p:nvSpPr>
        <p:spPr>
          <a:xfrm>
            <a:off x="4880599" y="1400175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1</a:t>
            </a:r>
            <a:endParaRPr kumimoji="1" lang="ja-JP" altLang="en-US" sz="1600" dirty="0" smtClean="0"/>
          </a:p>
        </p:txBody>
      </p:sp>
      <p:sp>
        <p:nvSpPr>
          <p:cNvPr id="7" name="楕円 6"/>
          <p:cNvSpPr>
            <a:spLocks noChangeAspect="1"/>
          </p:cNvSpPr>
          <p:nvPr/>
        </p:nvSpPr>
        <p:spPr>
          <a:xfrm>
            <a:off x="4880599" y="1815945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2</a:t>
            </a:r>
            <a:endParaRPr kumimoji="1" lang="ja-JP" altLang="en-US" sz="1600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67326" y="1359306"/>
            <a:ext cx="35179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[</a:t>
            </a:r>
            <a:r>
              <a:rPr kumimoji="1" lang="ja-JP" altLang="en-US" sz="1400" dirty="0" smtClean="0"/>
              <a:t>最も強力なセキュリティ</a:t>
            </a:r>
            <a:r>
              <a:rPr kumimoji="1" lang="en-US" altLang="ja-JP" sz="1400" dirty="0" smtClean="0"/>
              <a:t>]</a:t>
            </a:r>
            <a:r>
              <a:rPr kumimoji="1" lang="ja-JP" altLang="en-US" sz="1400" dirty="0" smtClean="0"/>
              <a:t> を選択して下さい。</a:t>
            </a:r>
            <a:endParaRPr kumimoji="1" lang="en-US" altLang="ja-JP" sz="1400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267326" y="2227768"/>
            <a:ext cx="35179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[</a:t>
            </a:r>
            <a:r>
              <a:rPr kumimoji="1" lang="ja-JP" altLang="en-US" sz="1400" dirty="0" smtClean="0"/>
              <a:t>次へ</a:t>
            </a:r>
            <a:r>
              <a:rPr kumimoji="1" lang="en-US" altLang="ja-JP" sz="1400" dirty="0" smtClean="0"/>
              <a:t>]</a:t>
            </a:r>
            <a:r>
              <a:rPr kumimoji="1" lang="ja-JP" altLang="en-US" sz="1400" dirty="0" smtClean="0"/>
              <a:t>をクリックして下さい。</a:t>
            </a:r>
            <a:endParaRPr kumimoji="1" lang="ja-JP" altLang="en-US" sz="1400" dirty="0"/>
          </a:p>
        </p:txBody>
      </p:sp>
      <p:sp>
        <p:nvSpPr>
          <p:cNvPr id="11" name="楕円 10"/>
          <p:cNvSpPr>
            <a:spLocks noChangeAspect="1"/>
          </p:cNvSpPr>
          <p:nvPr/>
        </p:nvSpPr>
        <p:spPr>
          <a:xfrm>
            <a:off x="1281113" y="3158733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2</a:t>
            </a:r>
            <a:endParaRPr kumimoji="1" lang="ja-JP" altLang="en-US" sz="1600" dirty="0" smtClean="0"/>
          </a:p>
        </p:txBody>
      </p:sp>
      <p:sp>
        <p:nvSpPr>
          <p:cNvPr id="12" name="楕円 11"/>
          <p:cNvSpPr>
            <a:spLocks noChangeAspect="1"/>
          </p:cNvSpPr>
          <p:nvPr/>
        </p:nvSpPr>
        <p:spPr>
          <a:xfrm>
            <a:off x="4880599" y="2221353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3</a:t>
            </a:r>
            <a:endParaRPr kumimoji="1" lang="ja-JP" altLang="en-US" sz="1600" dirty="0" smtClean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267326" y="1799350"/>
            <a:ext cx="35179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[</a:t>
            </a:r>
            <a:r>
              <a:rPr kumimoji="1" lang="ja-JP" altLang="en-US" sz="1400" dirty="0" smtClean="0"/>
              <a:t>セキュリティ キー</a:t>
            </a:r>
            <a:r>
              <a:rPr kumimoji="1" lang="en-US" altLang="ja-JP" sz="1400" dirty="0" smtClean="0"/>
              <a:t>]</a:t>
            </a:r>
            <a:r>
              <a:rPr kumimoji="1" lang="ja-JP" altLang="en-US" sz="1400" dirty="0" smtClean="0"/>
              <a:t>を設定して下さい。</a:t>
            </a:r>
            <a:endParaRPr kumimoji="1" lang="ja-JP" altLang="en-US" sz="1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912094" y="3489107"/>
            <a:ext cx="3074888" cy="1024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TKIP</a:t>
            </a:r>
            <a:r>
              <a:rPr kumimoji="1" lang="ja-JP" altLang="en-US" sz="1200" dirty="0" err="1" smtClean="0"/>
              <a:t>には</a:t>
            </a:r>
            <a:r>
              <a:rPr kumimoji="1" lang="ja-JP" altLang="en-US" sz="1200" dirty="0" smtClean="0"/>
              <a:t>脆弱性があるため、利用をお勧めしていません。</a:t>
            </a:r>
            <a:endParaRPr kumimoji="1" lang="en-US" altLang="ja-JP" sz="1200" dirty="0" smtClean="0"/>
          </a:p>
          <a:p>
            <a:r>
              <a:rPr kumimoji="1" lang="ja-JP" altLang="en-US" sz="1200" dirty="0" smtClean="0"/>
              <a:t>セキュリティなしは 暗号化されていないため、メール受信などでユーザ名、パスワードが漏洩する可能性があります。</a:t>
            </a:r>
            <a:endParaRPr kumimoji="1" lang="ja-JP" altLang="en-US" sz="1200" dirty="0"/>
          </a:p>
        </p:txBody>
      </p:sp>
      <p:grpSp>
        <p:nvGrpSpPr>
          <p:cNvPr id="15" name="グループ化 14"/>
          <p:cNvGrpSpPr>
            <a:grpSpLocks noChangeAspect="1"/>
          </p:cNvGrpSpPr>
          <p:nvPr/>
        </p:nvGrpSpPr>
        <p:grpSpPr>
          <a:xfrm>
            <a:off x="5390188" y="3560594"/>
            <a:ext cx="489342" cy="489342"/>
            <a:chOff x="5772401" y="1745193"/>
            <a:chExt cx="1619250" cy="1619250"/>
          </a:xfrm>
          <a:solidFill>
            <a:schemeClr val="accent1"/>
          </a:solidFill>
        </p:grpSpPr>
        <p:sp>
          <p:nvSpPr>
            <p:cNvPr id="16" name="角丸四角形 15"/>
            <p:cNvSpPr/>
            <p:nvPr/>
          </p:nvSpPr>
          <p:spPr>
            <a:xfrm>
              <a:off x="5772401" y="3077645"/>
              <a:ext cx="1619250" cy="20955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  <p:grpSp>
          <p:nvGrpSpPr>
            <p:cNvPr id="17" name="グループ化 16"/>
            <p:cNvGrpSpPr/>
            <p:nvPr/>
          </p:nvGrpSpPr>
          <p:grpSpPr>
            <a:xfrm>
              <a:off x="6122960" y="1745193"/>
              <a:ext cx="918133" cy="1619250"/>
              <a:chOff x="6133543" y="1745193"/>
              <a:chExt cx="918133" cy="1619250"/>
            </a:xfrm>
            <a:grpFill/>
          </p:grpSpPr>
          <p:sp>
            <p:nvSpPr>
              <p:cNvPr id="20" name="角丸四角形 19"/>
              <p:cNvSpPr/>
              <p:nvPr/>
            </p:nvSpPr>
            <p:spPr>
              <a:xfrm rot="7200000">
                <a:off x="5428693" y="2450043"/>
                <a:ext cx="1619250" cy="2095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/>
              </a:p>
            </p:txBody>
          </p:sp>
          <p:sp>
            <p:nvSpPr>
              <p:cNvPr id="21" name="角丸四角形 20"/>
              <p:cNvSpPr/>
              <p:nvPr/>
            </p:nvSpPr>
            <p:spPr>
              <a:xfrm rot="3600000">
                <a:off x="6137276" y="2450043"/>
                <a:ext cx="1619250" cy="2095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/>
              </a:p>
            </p:txBody>
          </p:sp>
        </p:grpSp>
        <p:sp>
          <p:nvSpPr>
            <p:cNvPr id="18" name="角丸四角形 17"/>
            <p:cNvSpPr>
              <a:spLocks noChangeAspect="1"/>
            </p:cNvSpPr>
            <p:nvPr/>
          </p:nvSpPr>
          <p:spPr>
            <a:xfrm>
              <a:off x="6455026" y="2950644"/>
              <a:ext cx="254001" cy="254001"/>
            </a:xfrm>
            <a:prstGeom prst="roundRect">
              <a:avLst/>
            </a:prstGeom>
            <a:grp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  <p:sp>
          <p:nvSpPr>
            <p:cNvPr id="19" name="台形 18"/>
            <p:cNvSpPr/>
            <p:nvPr/>
          </p:nvSpPr>
          <p:spPr>
            <a:xfrm rot="10800000">
              <a:off x="6373227" y="2084917"/>
              <a:ext cx="417598" cy="778944"/>
            </a:xfrm>
            <a:prstGeom prst="trapezoid">
              <a:avLst>
                <a:gd name="adj" fmla="val 28240"/>
              </a:avLst>
            </a:prstGeom>
            <a:grp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40100715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2.4GHz</a:t>
            </a:r>
            <a:r>
              <a:rPr lang="ja-JP" altLang="en-US" dirty="0"/>
              <a:t>の </a:t>
            </a:r>
            <a:r>
              <a:rPr lang="en-US" altLang="ja-JP" dirty="0" smtClean="0"/>
              <a:t>VLAN</a:t>
            </a:r>
            <a:r>
              <a:rPr lang="ja-JP" altLang="en-US" dirty="0" smtClean="0"/>
              <a:t> </a:t>
            </a:r>
            <a:r>
              <a:rPr lang="en-US" altLang="ja-JP" dirty="0" smtClean="0"/>
              <a:t>ID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347788"/>
            <a:ext cx="4265328" cy="3170176"/>
          </a:xfrm>
          <a:prstGeom prst="rect">
            <a:avLst/>
          </a:prstGeom>
        </p:spPr>
      </p:pic>
      <p:sp>
        <p:nvSpPr>
          <p:cNvPr id="4" name="楕円 3"/>
          <p:cNvSpPr>
            <a:spLocks noChangeAspect="1"/>
          </p:cNvSpPr>
          <p:nvPr/>
        </p:nvSpPr>
        <p:spPr>
          <a:xfrm>
            <a:off x="2095501" y="2502241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1</a:t>
            </a:r>
            <a:endParaRPr kumimoji="1" lang="ja-JP" altLang="en-US" sz="1600" dirty="0" smtClean="0"/>
          </a:p>
        </p:txBody>
      </p:sp>
      <p:sp>
        <p:nvSpPr>
          <p:cNvPr id="5" name="楕円 4"/>
          <p:cNvSpPr>
            <a:spLocks noChangeAspect="1"/>
          </p:cNvSpPr>
          <p:nvPr/>
        </p:nvSpPr>
        <p:spPr>
          <a:xfrm>
            <a:off x="3488744" y="4010052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2</a:t>
            </a:r>
            <a:endParaRPr kumimoji="1" lang="ja-JP" altLang="en-US" sz="1600" dirty="0" smtClean="0"/>
          </a:p>
        </p:txBody>
      </p:sp>
      <p:sp>
        <p:nvSpPr>
          <p:cNvPr id="6" name="楕円 5"/>
          <p:cNvSpPr>
            <a:spLocks noChangeAspect="1"/>
          </p:cNvSpPr>
          <p:nvPr/>
        </p:nvSpPr>
        <p:spPr>
          <a:xfrm>
            <a:off x="4880599" y="1400175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1</a:t>
            </a:r>
            <a:endParaRPr kumimoji="1" lang="ja-JP" altLang="en-US" sz="1600" dirty="0" smtClean="0"/>
          </a:p>
        </p:txBody>
      </p:sp>
      <p:sp>
        <p:nvSpPr>
          <p:cNvPr id="7" name="楕円 6"/>
          <p:cNvSpPr>
            <a:spLocks noChangeAspect="1"/>
          </p:cNvSpPr>
          <p:nvPr/>
        </p:nvSpPr>
        <p:spPr>
          <a:xfrm>
            <a:off x="4880599" y="2008089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2</a:t>
            </a:r>
            <a:endParaRPr kumimoji="1" lang="ja-JP" altLang="en-US" sz="1600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67326" y="1359306"/>
            <a:ext cx="35179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設定した</a:t>
            </a:r>
            <a:r>
              <a:rPr kumimoji="1" lang="en-US" altLang="ja-JP" sz="1400" dirty="0" smtClean="0"/>
              <a:t>SSID</a:t>
            </a:r>
            <a:r>
              <a:rPr kumimoji="1" lang="ja-JP" altLang="en-US" sz="1400" dirty="0" smtClean="0"/>
              <a:t>に紐づける </a:t>
            </a:r>
            <a:r>
              <a:rPr kumimoji="1" lang="en-US" altLang="ja-JP" sz="1400" dirty="0" smtClean="0"/>
              <a:t>VLAN</a:t>
            </a:r>
            <a:r>
              <a:rPr kumimoji="1" lang="ja-JP" altLang="en-US" sz="1400" dirty="0" smtClean="0"/>
              <a:t> </a:t>
            </a:r>
            <a:r>
              <a:rPr kumimoji="1" lang="en-US" altLang="ja-JP" sz="1400" dirty="0" smtClean="0"/>
              <a:t>ID</a:t>
            </a:r>
            <a:r>
              <a:rPr kumimoji="1" lang="ja-JP" altLang="en-US" sz="1400" dirty="0" smtClean="0"/>
              <a:t> を設定して下さい。</a:t>
            </a:r>
            <a:endParaRPr kumimoji="1" lang="en-US" altLang="ja-JP" sz="1400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267326" y="1981200"/>
            <a:ext cx="35179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[</a:t>
            </a:r>
            <a:r>
              <a:rPr kumimoji="1" lang="ja-JP" altLang="en-US" sz="1400" dirty="0" smtClean="0"/>
              <a:t>次へ</a:t>
            </a:r>
            <a:r>
              <a:rPr kumimoji="1" lang="en-US" altLang="ja-JP" sz="1400" dirty="0" smtClean="0"/>
              <a:t>]</a:t>
            </a:r>
            <a:r>
              <a:rPr kumimoji="1" lang="ja-JP" altLang="en-US" sz="1400" dirty="0" smtClean="0"/>
              <a:t>をクリックして下さい。</a:t>
            </a:r>
            <a:endParaRPr kumimoji="1" lang="ja-JP" altLang="en-US" sz="1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995988" y="3870107"/>
            <a:ext cx="2787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/>
              <a:t>一般的なスイッチは標準が</a:t>
            </a:r>
            <a:r>
              <a:rPr kumimoji="1" lang="en-US" altLang="ja-JP" sz="1200" dirty="0" smtClean="0"/>
              <a:t>VLAN</a:t>
            </a:r>
            <a:r>
              <a:rPr kumimoji="1" lang="ja-JP" altLang="en-US" sz="1200" dirty="0" smtClean="0"/>
              <a:t> </a:t>
            </a:r>
            <a:r>
              <a:rPr kumimoji="1" lang="en-US" altLang="ja-JP" sz="1200" dirty="0" smtClean="0"/>
              <a:t>1</a:t>
            </a:r>
            <a:r>
              <a:rPr kumimoji="1" lang="ja-JP" altLang="en-US" sz="1200" dirty="0" smtClean="0"/>
              <a:t> </a:t>
            </a:r>
            <a:r>
              <a:rPr kumimoji="1" lang="en-US" altLang="ja-JP" sz="1200" dirty="0" smtClean="0"/>
              <a:t>(</a:t>
            </a:r>
            <a:r>
              <a:rPr kumimoji="1" lang="ja-JP" altLang="en-US" sz="1200" dirty="0" smtClean="0"/>
              <a:t>タグなし</a:t>
            </a:r>
            <a:r>
              <a:rPr kumimoji="1" lang="en-US" altLang="ja-JP" sz="1200" dirty="0" smtClean="0"/>
              <a:t>)</a:t>
            </a:r>
            <a:r>
              <a:rPr kumimoji="1" lang="ja-JP" altLang="en-US" sz="1200" dirty="0" smtClean="0"/>
              <a:t> になっています。ネットワークを分けない場合は、</a:t>
            </a:r>
            <a:r>
              <a:rPr kumimoji="1" lang="en-US" altLang="ja-JP" sz="1200" dirty="0" smtClean="0"/>
              <a:t>1</a:t>
            </a:r>
            <a:r>
              <a:rPr kumimoji="1" lang="ja-JP" altLang="en-US" sz="1200" dirty="0" smtClean="0"/>
              <a:t>を選択して下さい。</a:t>
            </a:r>
            <a:endParaRPr kumimoji="1" lang="ja-JP" altLang="en-US" sz="1200" dirty="0"/>
          </a:p>
        </p:txBody>
      </p:sp>
      <p:grpSp>
        <p:nvGrpSpPr>
          <p:cNvPr id="14" name="グループ化 13"/>
          <p:cNvGrpSpPr>
            <a:grpSpLocks noChangeAspect="1"/>
          </p:cNvGrpSpPr>
          <p:nvPr/>
        </p:nvGrpSpPr>
        <p:grpSpPr>
          <a:xfrm>
            <a:off x="5390188" y="3960644"/>
            <a:ext cx="489342" cy="489342"/>
            <a:chOff x="5772401" y="1745193"/>
            <a:chExt cx="1619250" cy="1619250"/>
          </a:xfrm>
          <a:solidFill>
            <a:schemeClr val="accent1"/>
          </a:solidFill>
        </p:grpSpPr>
        <p:sp>
          <p:nvSpPr>
            <p:cNvPr id="15" name="角丸四角形 14"/>
            <p:cNvSpPr/>
            <p:nvPr/>
          </p:nvSpPr>
          <p:spPr>
            <a:xfrm>
              <a:off x="5772401" y="3077645"/>
              <a:ext cx="1619250" cy="20955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  <p:grpSp>
          <p:nvGrpSpPr>
            <p:cNvPr id="16" name="グループ化 15"/>
            <p:cNvGrpSpPr/>
            <p:nvPr/>
          </p:nvGrpSpPr>
          <p:grpSpPr>
            <a:xfrm>
              <a:off x="6122960" y="1745193"/>
              <a:ext cx="918133" cy="1619250"/>
              <a:chOff x="6133543" y="1745193"/>
              <a:chExt cx="918133" cy="1619250"/>
            </a:xfrm>
            <a:grpFill/>
          </p:grpSpPr>
          <p:sp>
            <p:nvSpPr>
              <p:cNvPr id="19" name="角丸四角形 18"/>
              <p:cNvSpPr/>
              <p:nvPr/>
            </p:nvSpPr>
            <p:spPr>
              <a:xfrm rot="7200000">
                <a:off x="5428693" y="2450043"/>
                <a:ext cx="1619250" cy="2095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/>
              </a:p>
            </p:txBody>
          </p:sp>
          <p:sp>
            <p:nvSpPr>
              <p:cNvPr id="20" name="角丸四角形 19"/>
              <p:cNvSpPr/>
              <p:nvPr/>
            </p:nvSpPr>
            <p:spPr>
              <a:xfrm rot="3600000">
                <a:off x="6137276" y="2450043"/>
                <a:ext cx="1619250" cy="2095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/>
              </a:p>
            </p:txBody>
          </p:sp>
        </p:grpSp>
        <p:sp>
          <p:nvSpPr>
            <p:cNvPr id="17" name="角丸四角形 16"/>
            <p:cNvSpPr>
              <a:spLocks noChangeAspect="1"/>
            </p:cNvSpPr>
            <p:nvPr/>
          </p:nvSpPr>
          <p:spPr>
            <a:xfrm>
              <a:off x="6455026" y="2950644"/>
              <a:ext cx="254001" cy="254001"/>
            </a:xfrm>
            <a:prstGeom prst="roundRect">
              <a:avLst/>
            </a:prstGeom>
            <a:grp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  <p:sp>
          <p:nvSpPr>
            <p:cNvPr id="18" name="台形 17"/>
            <p:cNvSpPr/>
            <p:nvPr/>
          </p:nvSpPr>
          <p:spPr>
            <a:xfrm rot="10800000">
              <a:off x="6373227" y="2084917"/>
              <a:ext cx="417598" cy="778944"/>
            </a:xfrm>
            <a:prstGeom prst="trapezoid">
              <a:avLst>
                <a:gd name="adj" fmla="val 28240"/>
              </a:avLst>
            </a:prstGeom>
            <a:grp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29636249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5GHz</a:t>
            </a:r>
            <a:r>
              <a:rPr lang="ja-JP" altLang="en-US" dirty="0"/>
              <a:t>の ネットワーク名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347788"/>
            <a:ext cx="4263275" cy="3168650"/>
          </a:xfrm>
          <a:prstGeom prst="rect">
            <a:avLst/>
          </a:prstGeom>
        </p:spPr>
      </p:pic>
      <p:sp>
        <p:nvSpPr>
          <p:cNvPr id="4" name="楕円 3"/>
          <p:cNvSpPr>
            <a:spLocks noChangeAspect="1"/>
          </p:cNvSpPr>
          <p:nvPr/>
        </p:nvSpPr>
        <p:spPr>
          <a:xfrm>
            <a:off x="1281113" y="2264595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1</a:t>
            </a:r>
            <a:endParaRPr kumimoji="1" lang="ja-JP" altLang="en-US" sz="1600" dirty="0" smtClean="0"/>
          </a:p>
        </p:txBody>
      </p:sp>
      <p:sp>
        <p:nvSpPr>
          <p:cNvPr id="5" name="楕円 4"/>
          <p:cNvSpPr>
            <a:spLocks noChangeAspect="1"/>
          </p:cNvSpPr>
          <p:nvPr/>
        </p:nvSpPr>
        <p:spPr>
          <a:xfrm>
            <a:off x="3488744" y="4010052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2</a:t>
            </a:r>
            <a:endParaRPr kumimoji="1" lang="ja-JP" altLang="en-US" sz="1600" dirty="0" smtClean="0"/>
          </a:p>
        </p:txBody>
      </p:sp>
      <p:sp>
        <p:nvSpPr>
          <p:cNvPr id="6" name="楕円 5"/>
          <p:cNvSpPr>
            <a:spLocks noChangeAspect="1"/>
          </p:cNvSpPr>
          <p:nvPr/>
        </p:nvSpPr>
        <p:spPr>
          <a:xfrm>
            <a:off x="4880599" y="1400175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1</a:t>
            </a:r>
            <a:endParaRPr kumimoji="1" lang="ja-JP" altLang="en-US" sz="1600" dirty="0" smtClean="0"/>
          </a:p>
        </p:txBody>
      </p:sp>
      <p:sp>
        <p:nvSpPr>
          <p:cNvPr id="7" name="楕円 6"/>
          <p:cNvSpPr>
            <a:spLocks noChangeAspect="1"/>
          </p:cNvSpPr>
          <p:nvPr/>
        </p:nvSpPr>
        <p:spPr>
          <a:xfrm>
            <a:off x="4880599" y="1815945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2</a:t>
            </a:r>
            <a:endParaRPr kumimoji="1" lang="ja-JP" altLang="en-US" sz="1600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67326" y="1359306"/>
            <a:ext cx="35179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[</a:t>
            </a:r>
            <a:r>
              <a:rPr kumimoji="1" lang="ja-JP" altLang="en-US" sz="1400" dirty="0" smtClean="0"/>
              <a:t>ネットワーク名</a:t>
            </a:r>
            <a:r>
              <a:rPr kumimoji="1" lang="en-US" altLang="ja-JP" sz="1400" dirty="0" smtClean="0"/>
              <a:t>(SSID)]</a:t>
            </a:r>
            <a:r>
              <a:rPr kumimoji="1" lang="ja-JP" altLang="en-US" sz="1400" dirty="0" smtClean="0"/>
              <a:t> を変更して下さい。</a:t>
            </a:r>
            <a:endParaRPr kumimoji="1" lang="en-US" altLang="ja-JP" sz="1400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267326" y="1789056"/>
            <a:ext cx="35179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[</a:t>
            </a:r>
            <a:r>
              <a:rPr kumimoji="1" lang="ja-JP" altLang="en-US" sz="1400" dirty="0" smtClean="0"/>
              <a:t>次へ</a:t>
            </a:r>
            <a:r>
              <a:rPr kumimoji="1" lang="en-US" altLang="ja-JP" sz="1400" dirty="0" smtClean="0"/>
              <a:t>]</a:t>
            </a:r>
            <a:r>
              <a:rPr kumimoji="1" lang="ja-JP" altLang="en-US" sz="1400" dirty="0" smtClean="0"/>
              <a:t>をクリックして下さい。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6315290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800" dirty="0">
                <a:solidFill>
                  <a:schemeClr val="tx1"/>
                </a:solidFill>
                <a:latin typeface="+mj-ea"/>
                <a:ea typeface="+mj-ea"/>
              </a:rPr>
              <a:t>② </a:t>
            </a:r>
            <a:r>
              <a:rPr lang="ja-JP" altLang="en-US" sz="2800" dirty="0" smtClean="0">
                <a:solidFill>
                  <a:schemeClr val="tx1"/>
                </a:solidFill>
                <a:latin typeface="+mj-ea"/>
                <a:ea typeface="+mj-ea"/>
              </a:rPr>
              <a:t>エントリー モデル</a:t>
            </a:r>
            <a:endParaRPr kumimoji="1" lang="ja-JP" altLang="en-US" sz="28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875654" y="864221"/>
            <a:ext cx="67482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solidFill>
                  <a:srgbClr val="0070C0"/>
                </a:solidFill>
                <a:latin typeface="+mn-lt"/>
                <a:ea typeface="+mn-ea"/>
              </a:rPr>
              <a:t>ワイヤレス</a:t>
            </a:r>
            <a:r>
              <a:rPr lang="en-US" altLang="ja-JP" sz="2800" dirty="0">
                <a:solidFill>
                  <a:srgbClr val="0070C0"/>
                </a:solidFill>
                <a:latin typeface="+mn-lt"/>
                <a:ea typeface="+mn-ea"/>
              </a:rPr>
              <a:t>WAP</a:t>
            </a:r>
            <a:r>
              <a:rPr lang="en-US" altLang="ja-JP" sz="2800" dirty="0" smtClean="0">
                <a:solidFill>
                  <a:srgbClr val="0070C0"/>
                </a:solidFill>
                <a:latin typeface="+mn-lt"/>
                <a:ea typeface="+mn-ea"/>
              </a:rPr>
              <a:t>/ </a:t>
            </a:r>
            <a:r>
              <a:rPr lang="ja-JP" altLang="en-US" sz="2800" dirty="0" smtClean="0">
                <a:solidFill>
                  <a:srgbClr val="0070C0"/>
                </a:solidFill>
                <a:latin typeface="+mn-lt"/>
                <a:ea typeface="+mn-ea"/>
              </a:rPr>
              <a:t>スイッチ</a:t>
            </a:r>
            <a:r>
              <a:rPr lang="en-US" altLang="ja-JP" sz="2800" dirty="0">
                <a:solidFill>
                  <a:srgbClr val="0070C0"/>
                </a:solidFill>
                <a:latin typeface="+mn-lt"/>
                <a:ea typeface="+mn-ea"/>
              </a:rPr>
              <a:t>SG</a:t>
            </a:r>
            <a:r>
              <a:rPr lang="ja-JP" altLang="en-US" sz="2800" dirty="0">
                <a:solidFill>
                  <a:srgbClr val="0070C0"/>
                </a:solidFill>
                <a:latin typeface="+mn-lt"/>
                <a:ea typeface="+mn-ea"/>
              </a:rPr>
              <a:t>シリーズ　</a:t>
            </a:r>
            <a:endParaRPr lang="en-US" altLang="ja-JP" sz="28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4097" y="373151"/>
            <a:ext cx="1060523" cy="558542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455" r="8945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0071" y="1748376"/>
            <a:ext cx="1521851" cy="1012724"/>
          </a:xfrm>
          <a:prstGeom prst="rect">
            <a:avLst/>
          </a:prstGeom>
        </p:spPr>
      </p:pic>
      <p:sp>
        <p:nvSpPr>
          <p:cNvPr id="18" name="TextBox 53"/>
          <p:cNvSpPr txBox="1"/>
          <p:nvPr/>
        </p:nvSpPr>
        <p:spPr>
          <a:xfrm>
            <a:off x="391102" y="2476734"/>
            <a:ext cx="1965880" cy="392425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sz="1050" b="1" dirty="0" smtClean="0">
                <a:solidFill>
                  <a:srgbClr val="435153"/>
                </a:solidFill>
                <a:latin typeface="+mn-lt"/>
                <a:ea typeface="+mn-ea"/>
              </a:rPr>
              <a:t>SG350</a:t>
            </a:r>
            <a:r>
              <a:rPr lang="ja-JP" altLang="en-US" sz="1050" b="1" dirty="0" smtClean="0">
                <a:solidFill>
                  <a:srgbClr val="435153"/>
                </a:solidFill>
                <a:latin typeface="+mn-lt"/>
                <a:ea typeface="+mn-ea"/>
              </a:rPr>
              <a:t>マネージド スイッチ</a:t>
            </a:r>
            <a:endParaRPr lang="en-US" altLang="ja-JP" sz="1050" b="1" dirty="0" smtClean="0">
              <a:solidFill>
                <a:srgbClr val="435153"/>
              </a:solidFill>
              <a:latin typeface="+mn-lt"/>
              <a:ea typeface="+mn-ea"/>
            </a:endParaRPr>
          </a:p>
          <a:p>
            <a:r>
              <a:rPr lang="en-US" altLang="ja-JP" sz="1050" b="1" dirty="0" smtClean="0">
                <a:solidFill>
                  <a:srgbClr val="435153"/>
                </a:solidFill>
                <a:latin typeface="+mn-lt"/>
                <a:ea typeface="+mn-ea"/>
              </a:rPr>
              <a:t>10/24/48</a:t>
            </a:r>
            <a:r>
              <a:rPr lang="ja-JP" altLang="en-US" sz="1050" b="1" dirty="0" smtClean="0">
                <a:solidFill>
                  <a:srgbClr val="435153"/>
                </a:solidFill>
                <a:latin typeface="+mn-lt"/>
                <a:ea typeface="+mn-ea"/>
              </a:rPr>
              <a:t>ポート（</a:t>
            </a:r>
            <a:r>
              <a:rPr lang="en-US" altLang="ja-JP" sz="1050" b="1" dirty="0" smtClean="0">
                <a:solidFill>
                  <a:srgbClr val="435153"/>
                </a:solidFill>
                <a:latin typeface="+mn-lt"/>
                <a:ea typeface="+mn-ea"/>
              </a:rPr>
              <a:t>POE</a:t>
            </a:r>
            <a:r>
              <a:rPr lang="ja-JP" altLang="en-US" sz="1050" b="1" dirty="0" smtClean="0">
                <a:solidFill>
                  <a:srgbClr val="435153"/>
                </a:solidFill>
                <a:latin typeface="+mn-lt"/>
                <a:ea typeface="+mn-ea"/>
              </a:rPr>
              <a:t>あり）</a:t>
            </a:r>
            <a:endParaRPr lang="en-US" altLang="ja-JP" sz="1050" b="1" dirty="0" smtClean="0">
              <a:solidFill>
                <a:srgbClr val="435153"/>
              </a:solidFill>
              <a:latin typeface="+mn-lt"/>
              <a:ea typeface="+mn-ea"/>
            </a:endParaRPr>
          </a:p>
        </p:txBody>
      </p:sp>
      <p:sp>
        <p:nvSpPr>
          <p:cNvPr id="19" name="TextBox 53"/>
          <p:cNvSpPr txBox="1"/>
          <p:nvPr/>
        </p:nvSpPr>
        <p:spPr>
          <a:xfrm>
            <a:off x="2053967" y="3821673"/>
            <a:ext cx="906457" cy="377036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altLang="ja-JP" sz="1000" dirty="0">
                <a:solidFill>
                  <a:srgbClr val="435153"/>
                </a:solidFill>
                <a:latin typeface="+mn-lt"/>
                <a:ea typeface="+mn-ea"/>
              </a:rPr>
              <a:t>WAP131-J</a:t>
            </a:r>
          </a:p>
          <a:p>
            <a:r>
              <a:rPr lang="ja-JP" altLang="en-US" sz="1000" dirty="0">
                <a:solidFill>
                  <a:srgbClr val="435153"/>
                </a:solidFill>
                <a:latin typeface="+mn-lt"/>
                <a:ea typeface="+mn-ea"/>
              </a:rPr>
              <a:t>縦型モデル</a:t>
            </a:r>
            <a:endParaRPr lang="en-US" altLang="ja-JP" sz="1000" dirty="0">
              <a:solidFill>
                <a:srgbClr val="435153"/>
              </a:solidFill>
              <a:latin typeface="+mn-lt"/>
              <a:ea typeface="+mn-ea"/>
            </a:endParaRPr>
          </a:p>
        </p:txBody>
      </p:sp>
      <p:pic>
        <p:nvPicPr>
          <p:cNvPr id="20" name="Picture 22" descr="C:\Users\kyle.huang\Documents\KeyShot 4\Renderings\C_150\v4\P\6-3.319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7343" y="1593691"/>
            <a:ext cx="973975" cy="61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53"/>
          <p:cNvSpPr txBox="1"/>
          <p:nvPr/>
        </p:nvSpPr>
        <p:spPr>
          <a:xfrm>
            <a:off x="2634526" y="2163433"/>
            <a:ext cx="1400426" cy="577091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altLang="ja-JP" sz="1100" b="1" dirty="0">
                <a:solidFill>
                  <a:srgbClr val="435153"/>
                </a:solidFill>
                <a:latin typeface="+mn-lt"/>
                <a:ea typeface="+mn-ea"/>
              </a:rPr>
              <a:t>WAP150-J</a:t>
            </a:r>
            <a:endParaRPr lang="en-US" sz="1100" b="1" dirty="0">
              <a:solidFill>
                <a:srgbClr val="435153"/>
              </a:solidFill>
              <a:latin typeface="+mn-lt"/>
              <a:ea typeface="+mn-ea"/>
            </a:endParaRPr>
          </a:p>
          <a:p>
            <a:r>
              <a:rPr lang="ja-JP" altLang="en-US" sz="1100" b="1" dirty="0">
                <a:solidFill>
                  <a:srgbClr val="435153"/>
                </a:solidFill>
                <a:latin typeface="+mn-lt"/>
                <a:ea typeface="+mn-ea"/>
              </a:rPr>
              <a:t>コンパクト</a:t>
            </a:r>
            <a:r>
              <a:rPr lang="en-US" altLang="ja-JP" sz="1100" b="1" dirty="0" smtClean="0">
                <a:solidFill>
                  <a:srgbClr val="435153"/>
                </a:solidFill>
                <a:latin typeface="+mn-lt"/>
                <a:ea typeface="+mn-ea"/>
              </a:rPr>
              <a:t>2x2</a:t>
            </a:r>
          </a:p>
          <a:p>
            <a:r>
              <a:rPr lang="en-US" altLang="ja-JP" sz="1100" b="1" dirty="0" smtClean="0">
                <a:solidFill>
                  <a:srgbClr val="435153"/>
                </a:solidFill>
                <a:latin typeface="+mn-lt"/>
                <a:ea typeface="+mn-ea"/>
              </a:rPr>
              <a:t>802.11ac</a:t>
            </a:r>
            <a:r>
              <a:rPr lang="ja-JP" altLang="en-US" sz="1100" b="1" dirty="0">
                <a:solidFill>
                  <a:srgbClr val="435153"/>
                </a:solidFill>
                <a:latin typeface="+mn-lt"/>
                <a:ea typeface="+mn-ea"/>
              </a:rPr>
              <a:t>モデル</a:t>
            </a:r>
            <a:endParaRPr lang="en-US" altLang="ja-JP" sz="1100" b="1" dirty="0">
              <a:solidFill>
                <a:srgbClr val="435153"/>
              </a:solidFill>
              <a:latin typeface="+mn-lt"/>
              <a:ea typeface="+mn-ea"/>
            </a:endParaRPr>
          </a:p>
        </p:txBody>
      </p:sp>
      <p:sp>
        <p:nvSpPr>
          <p:cNvPr id="22" name="TextBox 53"/>
          <p:cNvSpPr txBox="1"/>
          <p:nvPr/>
        </p:nvSpPr>
        <p:spPr>
          <a:xfrm>
            <a:off x="3950775" y="2680641"/>
            <a:ext cx="1331147" cy="377036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altLang="ja-JP" sz="1000" b="1" dirty="0">
                <a:solidFill>
                  <a:srgbClr val="435153"/>
                </a:solidFill>
                <a:latin typeface="+mn-lt"/>
                <a:ea typeface="+mn-ea"/>
              </a:rPr>
              <a:t>WAP571-J</a:t>
            </a:r>
            <a:endParaRPr lang="en-US" sz="1000" b="1" dirty="0">
              <a:solidFill>
                <a:srgbClr val="435153"/>
              </a:solidFill>
              <a:latin typeface="+mn-lt"/>
              <a:ea typeface="+mn-ea"/>
            </a:endParaRPr>
          </a:p>
          <a:p>
            <a:r>
              <a:rPr lang="en-US" altLang="ja-JP" sz="1000" b="1" dirty="0">
                <a:solidFill>
                  <a:srgbClr val="435153"/>
                </a:solidFill>
                <a:latin typeface="+mn-lt"/>
                <a:ea typeface="+mn-ea"/>
              </a:rPr>
              <a:t>3x3 </a:t>
            </a:r>
            <a:r>
              <a:rPr lang="en-US" altLang="ja-JP" sz="1000" b="1" dirty="0" smtClean="0">
                <a:solidFill>
                  <a:srgbClr val="435153"/>
                </a:solidFill>
                <a:latin typeface="+mn-lt"/>
                <a:ea typeface="+mn-ea"/>
              </a:rPr>
              <a:t>802.11ac</a:t>
            </a:r>
            <a:r>
              <a:rPr lang="ja-JP" altLang="en-US" sz="1000" b="1" dirty="0" smtClean="0">
                <a:solidFill>
                  <a:srgbClr val="435153"/>
                </a:solidFill>
                <a:latin typeface="+mn-lt"/>
                <a:ea typeface="+mn-ea"/>
              </a:rPr>
              <a:t>モデル</a:t>
            </a:r>
            <a:endParaRPr lang="en-US" altLang="ja-JP" sz="1000" b="1" dirty="0">
              <a:solidFill>
                <a:srgbClr val="435153"/>
              </a:solidFill>
              <a:latin typeface="+mn-lt"/>
              <a:ea typeface="+mn-ea"/>
            </a:endParaRPr>
          </a:p>
        </p:txBody>
      </p:sp>
      <p:pic>
        <p:nvPicPr>
          <p:cNvPr id="23" name="Picture 2" descr="C:\Users\kyle.huang\Documents\KeyShot 4\Renderings\C_361\P\3\1-2.2162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585" y="3260134"/>
            <a:ext cx="1773406" cy="98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53"/>
          <p:cNvSpPr txBox="1"/>
          <p:nvPr/>
        </p:nvSpPr>
        <p:spPr>
          <a:xfrm>
            <a:off x="485117" y="4230475"/>
            <a:ext cx="1305319" cy="377036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altLang="ja-JP" sz="1000" dirty="0">
                <a:solidFill>
                  <a:srgbClr val="435153"/>
                </a:solidFill>
                <a:latin typeface="+mn-lt"/>
                <a:ea typeface="+mn-ea"/>
              </a:rPr>
              <a:t>WAP361-J</a:t>
            </a:r>
          </a:p>
          <a:p>
            <a:r>
              <a:rPr lang="ja-JP" altLang="en-US" sz="1000" dirty="0">
                <a:solidFill>
                  <a:srgbClr val="435153"/>
                </a:solidFill>
                <a:latin typeface="+mn-lt"/>
                <a:ea typeface="+mn-ea"/>
              </a:rPr>
              <a:t>壁掛けモデル</a:t>
            </a:r>
            <a:endParaRPr lang="en-US" altLang="ja-JP" sz="1000" dirty="0">
              <a:solidFill>
                <a:srgbClr val="435153"/>
              </a:solidFill>
              <a:latin typeface="+mn-lt"/>
              <a:ea typeface="+mn-ea"/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7659" y="3412892"/>
            <a:ext cx="2064263" cy="108418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6" name="TextBox 53"/>
          <p:cNvSpPr txBox="1"/>
          <p:nvPr/>
        </p:nvSpPr>
        <p:spPr>
          <a:xfrm>
            <a:off x="3172691" y="4572464"/>
            <a:ext cx="2383660" cy="377036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ja-JP" altLang="en-US" sz="1000" dirty="0">
                <a:solidFill>
                  <a:srgbClr val="435153"/>
                </a:solidFill>
                <a:latin typeface="+mn-lt"/>
                <a:ea typeface="+mn-ea"/>
              </a:rPr>
              <a:t>統合管理ツール</a:t>
            </a:r>
            <a:endParaRPr lang="en-US" altLang="ja-JP" sz="1000" dirty="0">
              <a:solidFill>
                <a:srgbClr val="435153"/>
              </a:solidFill>
              <a:latin typeface="+mn-lt"/>
              <a:ea typeface="+mn-ea"/>
            </a:endParaRPr>
          </a:p>
          <a:p>
            <a:r>
              <a:rPr lang="en-US" altLang="ja-JP" sz="1000" dirty="0" err="1" smtClean="0">
                <a:solidFill>
                  <a:srgbClr val="435153"/>
                </a:solidFill>
                <a:latin typeface="+mn-lt"/>
                <a:ea typeface="+mn-ea"/>
              </a:rPr>
              <a:t>FindIT</a:t>
            </a:r>
            <a:r>
              <a:rPr lang="ja-JP" altLang="en-US" sz="1000" dirty="0" smtClean="0">
                <a:solidFill>
                  <a:srgbClr val="435153"/>
                </a:solidFill>
                <a:latin typeface="+mn-lt"/>
                <a:ea typeface="+mn-ea"/>
              </a:rPr>
              <a:t>ネットワーク  マネージメント</a:t>
            </a:r>
            <a:endParaRPr lang="en-US" sz="1000" dirty="0">
              <a:solidFill>
                <a:srgbClr val="435153"/>
              </a:solidFill>
              <a:latin typeface="+mn-lt"/>
              <a:ea typeface="+mn-ea"/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991" y="2759472"/>
            <a:ext cx="745718" cy="1148407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 rot="21062354">
            <a:off x="5792962" y="1560025"/>
            <a:ext cx="3407228" cy="8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2800" b="1" dirty="0" smtClean="0">
                <a:solidFill>
                  <a:srgbClr val="0070C0"/>
                </a:solidFill>
                <a:latin typeface="+mn-ea"/>
                <a:ea typeface="+mn-ea"/>
              </a:rPr>
              <a:t>かんたん設定</a:t>
            </a:r>
            <a:endParaRPr lang="en-US" altLang="ja-JP" sz="2800" b="1" dirty="0" smtClean="0">
              <a:solidFill>
                <a:srgbClr val="0070C0"/>
              </a:solidFill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r>
              <a:rPr lang="en-US" altLang="ja-JP" b="1" baseline="40000" dirty="0" smtClean="0">
                <a:solidFill>
                  <a:srgbClr val="0070C0"/>
                </a:solidFill>
                <a:latin typeface="+mn-ea"/>
                <a:ea typeface="+mn-ea"/>
              </a:rPr>
              <a:t>※</a:t>
            </a:r>
            <a:r>
              <a:rPr lang="ja-JP" altLang="en-US" b="1" baseline="40000" dirty="0" smtClean="0">
                <a:solidFill>
                  <a:srgbClr val="0070C0"/>
                </a:solidFill>
                <a:latin typeface="+mn-ea"/>
                <a:ea typeface="+mn-ea"/>
              </a:rPr>
              <a:t>クラスタリング技術による一括設定</a:t>
            </a:r>
            <a:r>
              <a:rPr lang="en-US" altLang="ja-JP" b="1" baseline="40000" dirty="0" smtClean="0">
                <a:solidFill>
                  <a:srgbClr val="0070C0"/>
                </a:solidFill>
                <a:latin typeface="+mn-ea"/>
                <a:ea typeface="+mn-ea"/>
              </a:rPr>
              <a:t>(WAP</a:t>
            </a:r>
            <a:r>
              <a:rPr lang="ja-JP" altLang="en-US" b="1" baseline="40000" dirty="0" smtClean="0">
                <a:solidFill>
                  <a:srgbClr val="0070C0"/>
                </a:solidFill>
                <a:latin typeface="+mn-ea"/>
                <a:ea typeface="+mn-ea"/>
              </a:rPr>
              <a:t>）</a:t>
            </a:r>
            <a:endParaRPr lang="en-US" altLang="ja-JP" b="1" baseline="40000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sp>
        <p:nvSpPr>
          <p:cNvPr id="9" name="正方形/長方形 8"/>
          <p:cNvSpPr/>
          <p:nvPr/>
        </p:nvSpPr>
        <p:spPr>
          <a:xfrm rot="21062354">
            <a:off x="5893066" y="2493368"/>
            <a:ext cx="2339102" cy="8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2800" b="1" dirty="0">
                <a:solidFill>
                  <a:srgbClr val="0070C0"/>
                </a:solidFill>
                <a:latin typeface="+mn-ea"/>
                <a:ea typeface="+mn-ea"/>
              </a:rPr>
              <a:t>安心</a:t>
            </a:r>
            <a:r>
              <a:rPr lang="ja-JP" altLang="en-US" sz="2800" b="1" dirty="0" smtClean="0">
                <a:solidFill>
                  <a:srgbClr val="0070C0"/>
                </a:solidFill>
                <a:latin typeface="+mn-ea"/>
                <a:ea typeface="+mn-ea"/>
              </a:rPr>
              <a:t>サポート</a:t>
            </a:r>
            <a:endParaRPr lang="en-US" altLang="ja-JP" sz="2800" b="1" dirty="0" smtClean="0">
              <a:solidFill>
                <a:srgbClr val="0070C0"/>
              </a:solidFill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r>
              <a:rPr lang="en-US" altLang="ja-JP" b="1" baseline="40000" dirty="0" smtClean="0">
                <a:solidFill>
                  <a:srgbClr val="0070C0"/>
                </a:solidFill>
                <a:latin typeface="+mn-ea"/>
                <a:ea typeface="+mn-ea"/>
              </a:rPr>
              <a:t>※</a:t>
            </a:r>
            <a:r>
              <a:rPr lang="ja-JP" altLang="en-US" b="1" baseline="40000" dirty="0" smtClean="0">
                <a:solidFill>
                  <a:srgbClr val="0070C0"/>
                </a:solidFill>
                <a:latin typeface="+mn-ea"/>
                <a:ea typeface="+mn-ea"/>
              </a:rPr>
              <a:t>センドバックによる製品保証</a:t>
            </a:r>
            <a:endParaRPr lang="en-US" altLang="ja-JP" b="1" baseline="40000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sp>
        <p:nvSpPr>
          <p:cNvPr id="10" name="正方形/長方形 9"/>
          <p:cNvSpPr/>
          <p:nvPr/>
        </p:nvSpPr>
        <p:spPr>
          <a:xfrm rot="21062354">
            <a:off x="5904569" y="3171816"/>
            <a:ext cx="3282419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2800" b="1" dirty="0" smtClean="0">
                <a:solidFill>
                  <a:srgbClr val="0070C0"/>
                </a:solidFill>
                <a:latin typeface="+mn-ea"/>
                <a:ea typeface="+mn-ea"/>
              </a:rPr>
              <a:t>低価格 ＆ 高機能</a:t>
            </a:r>
            <a:endParaRPr lang="en-US" altLang="ja-JP" sz="2800" b="1" dirty="0" smtClean="0">
              <a:solidFill>
                <a:srgbClr val="0070C0"/>
              </a:solidFill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r>
              <a:rPr lang="en-US" altLang="ja-JP" b="1" baseline="40000" dirty="0" smtClean="0">
                <a:solidFill>
                  <a:srgbClr val="0070C0"/>
                </a:solidFill>
                <a:latin typeface="+mn-ea"/>
                <a:ea typeface="+mn-ea"/>
              </a:rPr>
              <a:t>※</a:t>
            </a:r>
            <a:r>
              <a:rPr lang="ja-JP" altLang="en-US" b="1" baseline="40000" dirty="0" smtClean="0">
                <a:solidFill>
                  <a:srgbClr val="0070C0"/>
                </a:solidFill>
                <a:latin typeface="+mn-ea"/>
                <a:ea typeface="+mn-ea"/>
              </a:rPr>
              <a:t>最新</a:t>
            </a:r>
            <a:r>
              <a:rPr lang="en-US" altLang="ja-JP" b="1" baseline="40000" dirty="0" smtClean="0">
                <a:solidFill>
                  <a:srgbClr val="0070C0"/>
                </a:solidFill>
                <a:latin typeface="+mn-ea"/>
                <a:ea typeface="+mn-ea"/>
              </a:rPr>
              <a:t>802.11ac</a:t>
            </a:r>
            <a:r>
              <a:rPr lang="ja-JP" altLang="en-US" b="1" baseline="40000" dirty="0" smtClean="0">
                <a:solidFill>
                  <a:srgbClr val="0070C0"/>
                </a:solidFill>
                <a:latin typeface="+mn-ea"/>
                <a:ea typeface="+mn-ea"/>
              </a:rPr>
              <a:t>に対応（</a:t>
            </a:r>
            <a:r>
              <a:rPr lang="en-US" altLang="ja-JP" b="1" baseline="40000" dirty="0" smtClean="0">
                <a:solidFill>
                  <a:srgbClr val="0070C0"/>
                </a:solidFill>
                <a:latin typeface="+mn-ea"/>
                <a:ea typeface="+mn-ea"/>
              </a:rPr>
              <a:t>WAP</a:t>
            </a:r>
            <a:r>
              <a:rPr lang="ja-JP" altLang="en-US" b="1" baseline="40000" dirty="0" smtClean="0">
                <a:solidFill>
                  <a:srgbClr val="0070C0"/>
                </a:solidFill>
                <a:latin typeface="+mn-ea"/>
                <a:ea typeface="+mn-ea"/>
              </a:rPr>
              <a:t>）</a:t>
            </a:r>
            <a:endParaRPr lang="en-US" altLang="ja-JP" b="1" baseline="40000" dirty="0" smtClean="0">
              <a:solidFill>
                <a:srgbClr val="0070C0"/>
              </a:solidFill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r>
              <a:rPr lang="en-US" altLang="ja-JP" b="1" baseline="40000" dirty="0" smtClean="0">
                <a:solidFill>
                  <a:srgbClr val="0070C0"/>
                </a:solidFill>
                <a:latin typeface="+mn-ea"/>
                <a:ea typeface="+mn-ea"/>
              </a:rPr>
              <a:t>※USB</a:t>
            </a:r>
            <a:r>
              <a:rPr lang="ja-JP" altLang="en-US" b="1" baseline="40000" dirty="0" smtClean="0">
                <a:solidFill>
                  <a:srgbClr val="0070C0"/>
                </a:solidFill>
                <a:latin typeface="+mn-ea"/>
                <a:ea typeface="+mn-ea"/>
              </a:rPr>
              <a:t>による起動・セットアップ対応（</a:t>
            </a:r>
            <a:r>
              <a:rPr lang="en-US" altLang="ja-JP" b="1" baseline="40000" dirty="0" smtClean="0">
                <a:solidFill>
                  <a:srgbClr val="0070C0"/>
                </a:solidFill>
                <a:latin typeface="+mn-ea"/>
                <a:ea typeface="+mn-ea"/>
              </a:rPr>
              <a:t>SG)</a:t>
            </a:r>
            <a:endParaRPr lang="ja-JP" altLang="en-US" b="1" baseline="40000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9393" y="1855329"/>
            <a:ext cx="624099" cy="624099"/>
          </a:xfrm>
          <a:prstGeom prst="rect">
            <a:avLst/>
          </a:prstGeom>
        </p:spPr>
      </p:pic>
      <p:pic>
        <p:nvPicPr>
          <p:cNvPr id="67" name="図 6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9393" y="2770627"/>
            <a:ext cx="624099" cy="624099"/>
          </a:xfrm>
          <a:prstGeom prst="rect">
            <a:avLst/>
          </a:prstGeom>
        </p:spPr>
      </p:pic>
      <p:pic>
        <p:nvPicPr>
          <p:cNvPr id="68" name="図 6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9393" y="3685925"/>
            <a:ext cx="624099" cy="62409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091" b="99301" l="50459" r="977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0138" t="20419" r="2664"/>
          <a:stretch/>
        </p:blipFill>
        <p:spPr>
          <a:xfrm>
            <a:off x="305617" y="1408254"/>
            <a:ext cx="2124641" cy="1174959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096" y="246131"/>
            <a:ext cx="1176632" cy="92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063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3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288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1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600"/>
                            </p:stCondLst>
                            <p:childTnLst>
                              <p:par>
                                <p:cTn id="28" presetID="23" presetClass="entr" presetSubtype="3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288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800"/>
                            </p:stCondLst>
                            <p:childTnLst>
                              <p:par>
                                <p:cTn id="3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300"/>
                            </p:stCondLst>
                            <p:childTnLst>
                              <p:par>
                                <p:cTn id="43" presetID="23" presetClass="entr" presetSubtype="3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288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900"/>
                            </p:stCondLst>
                            <p:childTnLst>
                              <p:par>
                                <p:cTn id="5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5GHz</a:t>
            </a:r>
            <a:r>
              <a:rPr lang="ja-JP" altLang="en-US" dirty="0"/>
              <a:t>の </a:t>
            </a:r>
            <a:r>
              <a:rPr lang="ja-JP" altLang="en-US" dirty="0" smtClean="0"/>
              <a:t>ワイヤレス セキュリティ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66" y="1347788"/>
            <a:ext cx="4263275" cy="3168650"/>
          </a:xfrm>
          <a:prstGeom prst="rect">
            <a:avLst/>
          </a:prstGeom>
        </p:spPr>
      </p:pic>
      <p:sp>
        <p:nvSpPr>
          <p:cNvPr id="4" name="楕円 3"/>
          <p:cNvSpPr>
            <a:spLocks noChangeAspect="1"/>
          </p:cNvSpPr>
          <p:nvPr/>
        </p:nvSpPr>
        <p:spPr>
          <a:xfrm>
            <a:off x="1281113" y="1999201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1</a:t>
            </a:r>
            <a:endParaRPr kumimoji="1" lang="ja-JP" altLang="en-US" sz="1600" dirty="0" smtClean="0"/>
          </a:p>
        </p:txBody>
      </p:sp>
      <p:sp>
        <p:nvSpPr>
          <p:cNvPr id="5" name="楕円 4"/>
          <p:cNvSpPr>
            <a:spLocks noChangeAspect="1"/>
          </p:cNvSpPr>
          <p:nvPr/>
        </p:nvSpPr>
        <p:spPr>
          <a:xfrm>
            <a:off x="3488744" y="4010052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3</a:t>
            </a:r>
            <a:endParaRPr kumimoji="1" lang="ja-JP" altLang="en-US" sz="1600" dirty="0" smtClean="0"/>
          </a:p>
        </p:txBody>
      </p:sp>
      <p:sp>
        <p:nvSpPr>
          <p:cNvPr id="6" name="楕円 5"/>
          <p:cNvSpPr>
            <a:spLocks noChangeAspect="1"/>
          </p:cNvSpPr>
          <p:nvPr/>
        </p:nvSpPr>
        <p:spPr>
          <a:xfrm>
            <a:off x="4880599" y="1400175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1</a:t>
            </a:r>
            <a:endParaRPr kumimoji="1" lang="ja-JP" altLang="en-US" sz="1600" dirty="0" smtClean="0"/>
          </a:p>
        </p:txBody>
      </p:sp>
      <p:sp>
        <p:nvSpPr>
          <p:cNvPr id="7" name="楕円 6"/>
          <p:cNvSpPr>
            <a:spLocks noChangeAspect="1"/>
          </p:cNvSpPr>
          <p:nvPr/>
        </p:nvSpPr>
        <p:spPr>
          <a:xfrm>
            <a:off x="4880599" y="1815945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2</a:t>
            </a:r>
            <a:endParaRPr kumimoji="1" lang="ja-JP" altLang="en-US" sz="1600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67326" y="1359306"/>
            <a:ext cx="35179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[</a:t>
            </a:r>
            <a:r>
              <a:rPr kumimoji="1" lang="ja-JP" altLang="en-US" sz="1400" dirty="0" smtClean="0"/>
              <a:t>最も協力なセキュリティ</a:t>
            </a:r>
            <a:r>
              <a:rPr kumimoji="1" lang="en-US" altLang="ja-JP" sz="1400" dirty="0" smtClean="0"/>
              <a:t>]</a:t>
            </a:r>
            <a:r>
              <a:rPr kumimoji="1" lang="ja-JP" altLang="en-US" sz="1400" dirty="0" smtClean="0"/>
              <a:t> を選択して下さい。</a:t>
            </a:r>
            <a:endParaRPr kumimoji="1" lang="en-US" altLang="ja-JP" sz="1400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267326" y="2227768"/>
            <a:ext cx="35179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[</a:t>
            </a:r>
            <a:r>
              <a:rPr kumimoji="1" lang="ja-JP" altLang="en-US" sz="1400" dirty="0" smtClean="0"/>
              <a:t>次へ</a:t>
            </a:r>
            <a:r>
              <a:rPr kumimoji="1" lang="en-US" altLang="ja-JP" sz="1400" dirty="0" smtClean="0"/>
              <a:t>]</a:t>
            </a:r>
            <a:r>
              <a:rPr kumimoji="1" lang="ja-JP" altLang="en-US" sz="1400" dirty="0" smtClean="0"/>
              <a:t>をクリックして下さい。</a:t>
            </a:r>
            <a:endParaRPr kumimoji="1" lang="ja-JP" altLang="en-US" sz="1400" dirty="0"/>
          </a:p>
        </p:txBody>
      </p:sp>
      <p:sp>
        <p:nvSpPr>
          <p:cNvPr id="10" name="楕円 9"/>
          <p:cNvSpPr>
            <a:spLocks noChangeAspect="1"/>
          </p:cNvSpPr>
          <p:nvPr/>
        </p:nvSpPr>
        <p:spPr>
          <a:xfrm>
            <a:off x="1281113" y="3158733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2</a:t>
            </a:r>
            <a:endParaRPr kumimoji="1" lang="ja-JP" altLang="en-US" sz="1600" dirty="0" smtClean="0"/>
          </a:p>
        </p:txBody>
      </p:sp>
      <p:sp>
        <p:nvSpPr>
          <p:cNvPr id="11" name="楕円 10"/>
          <p:cNvSpPr>
            <a:spLocks noChangeAspect="1"/>
          </p:cNvSpPr>
          <p:nvPr/>
        </p:nvSpPr>
        <p:spPr>
          <a:xfrm>
            <a:off x="4880599" y="2221353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3</a:t>
            </a:r>
            <a:endParaRPr kumimoji="1" lang="ja-JP" altLang="en-US" sz="1600" dirty="0" smtClean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267326" y="1799350"/>
            <a:ext cx="35179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[</a:t>
            </a:r>
            <a:r>
              <a:rPr kumimoji="1" lang="ja-JP" altLang="en-US" sz="1400" dirty="0" smtClean="0"/>
              <a:t>セキュリティ キー</a:t>
            </a:r>
            <a:r>
              <a:rPr kumimoji="1" lang="en-US" altLang="ja-JP" sz="1400" dirty="0" smtClean="0"/>
              <a:t>]</a:t>
            </a:r>
            <a:r>
              <a:rPr kumimoji="1" lang="ja-JP" altLang="en-US" sz="1400" dirty="0" smtClean="0"/>
              <a:t>を設定して下さい。</a:t>
            </a:r>
            <a:endParaRPr kumimoji="1" lang="ja-JP" altLang="en-US" sz="1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871271" y="3489107"/>
            <a:ext cx="30048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TKIP</a:t>
            </a:r>
            <a:r>
              <a:rPr kumimoji="1" lang="ja-JP" altLang="en-US" sz="1200" dirty="0" err="1" smtClean="0"/>
              <a:t>には</a:t>
            </a:r>
            <a:r>
              <a:rPr kumimoji="1" lang="ja-JP" altLang="en-US" sz="1200" dirty="0" smtClean="0"/>
              <a:t>脆弱性があるため、利用をお勧めしていません。</a:t>
            </a:r>
            <a:endParaRPr kumimoji="1" lang="en-US" altLang="ja-JP" sz="1200" dirty="0" smtClean="0"/>
          </a:p>
          <a:p>
            <a:r>
              <a:rPr kumimoji="1" lang="ja-JP" altLang="en-US" sz="1200" dirty="0" smtClean="0"/>
              <a:t>セキュリティなしは 暗号化されていないため、メール受信などでユーザ名、パスワードが漏洩する可能性があります。</a:t>
            </a:r>
            <a:endParaRPr kumimoji="1" lang="ja-JP" altLang="en-US" sz="1200" dirty="0"/>
          </a:p>
        </p:txBody>
      </p:sp>
      <p:grpSp>
        <p:nvGrpSpPr>
          <p:cNvPr id="17" name="グループ化 16"/>
          <p:cNvGrpSpPr>
            <a:grpSpLocks noChangeAspect="1"/>
          </p:cNvGrpSpPr>
          <p:nvPr/>
        </p:nvGrpSpPr>
        <p:grpSpPr>
          <a:xfrm>
            <a:off x="5390188" y="3677846"/>
            <a:ext cx="489342" cy="489342"/>
            <a:chOff x="5772401" y="1745193"/>
            <a:chExt cx="1619250" cy="1619250"/>
          </a:xfrm>
          <a:solidFill>
            <a:schemeClr val="accent1"/>
          </a:solidFill>
        </p:grpSpPr>
        <p:sp>
          <p:nvSpPr>
            <p:cNvPr id="18" name="角丸四角形 17"/>
            <p:cNvSpPr/>
            <p:nvPr/>
          </p:nvSpPr>
          <p:spPr>
            <a:xfrm>
              <a:off x="5772401" y="3077645"/>
              <a:ext cx="1619250" cy="20955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  <p:grpSp>
          <p:nvGrpSpPr>
            <p:cNvPr id="19" name="グループ化 18"/>
            <p:cNvGrpSpPr/>
            <p:nvPr/>
          </p:nvGrpSpPr>
          <p:grpSpPr>
            <a:xfrm>
              <a:off x="6122960" y="1745193"/>
              <a:ext cx="918133" cy="1619250"/>
              <a:chOff x="6133543" y="1745193"/>
              <a:chExt cx="918133" cy="1619250"/>
            </a:xfrm>
            <a:grpFill/>
          </p:grpSpPr>
          <p:sp>
            <p:nvSpPr>
              <p:cNvPr id="22" name="角丸四角形 21"/>
              <p:cNvSpPr/>
              <p:nvPr/>
            </p:nvSpPr>
            <p:spPr>
              <a:xfrm rot="7200000">
                <a:off x="5428693" y="2450043"/>
                <a:ext cx="1619250" cy="2095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/>
              </a:p>
            </p:txBody>
          </p:sp>
          <p:sp>
            <p:nvSpPr>
              <p:cNvPr id="23" name="角丸四角形 22"/>
              <p:cNvSpPr/>
              <p:nvPr/>
            </p:nvSpPr>
            <p:spPr>
              <a:xfrm rot="3600000">
                <a:off x="6137276" y="2450043"/>
                <a:ext cx="1619250" cy="2095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/>
              </a:p>
            </p:txBody>
          </p:sp>
        </p:grpSp>
        <p:sp>
          <p:nvSpPr>
            <p:cNvPr id="20" name="角丸四角形 19"/>
            <p:cNvSpPr>
              <a:spLocks noChangeAspect="1"/>
            </p:cNvSpPr>
            <p:nvPr/>
          </p:nvSpPr>
          <p:spPr>
            <a:xfrm>
              <a:off x="6455026" y="2950644"/>
              <a:ext cx="254001" cy="254001"/>
            </a:xfrm>
            <a:prstGeom prst="roundRect">
              <a:avLst/>
            </a:prstGeom>
            <a:grp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  <p:sp>
          <p:nvSpPr>
            <p:cNvPr id="21" name="台形 20"/>
            <p:cNvSpPr/>
            <p:nvPr/>
          </p:nvSpPr>
          <p:spPr>
            <a:xfrm rot="10800000">
              <a:off x="6373227" y="2084917"/>
              <a:ext cx="417598" cy="778944"/>
            </a:xfrm>
            <a:prstGeom prst="trapezoid">
              <a:avLst>
                <a:gd name="adj" fmla="val 28240"/>
              </a:avLst>
            </a:prstGeom>
            <a:grp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15345369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5GHz</a:t>
            </a:r>
            <a:r>
              <a:rPr lang="ja-JP" altLang="en-US" dirty="0"/>
              <a:t>の </a:t>
            </a:r>
            <a:r>
              <a:rPr lang="en-US" altLang="ja-JP" dirty="0"/>
              <a:t>VLAN</a:t>
            </a:r>
            <a:r>
              <a:rPr lang="ja-JP" altLang="en-US" dirty="0"/>
              <a:t> </a:t>
            </a:r>
            <a:r>
              <a:rPr lang="en-US" altLang="ja-JP" dirty="0"/>
              <a:t>ID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66" y="1347788"/>
            <a:ext cx="4263275" cy="3168650"/>
          </a:xfrm>
          <a:prstGeom prst="rect">
            <a:avLst/>
          </a:prstGeom>
        </p:spPr>
      </p:pic>
      <p:sp>
        <p:nvSpPr>
          <p:cNvPr id="4" name="楕円 3"/>
          <p:cNvSpPr>
            <a:spLocks noChangeAspect="1"/>
          </p:cNvSpPr>
          <p:nvPr/>
        </p:nvSpPr>
        <p:spPr>
          <a:xfrm>
            <a:off x="2095501" y="2502241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1</a:t>
            </a:r>
            <a:endParaRPr kumimoji="1" lang="ja-JP" altLang="en-US" sz="1600" dirty="0" smtClean="0"/>
          </a:p>
        </p:txBody>
      </p:sp>
      <p:sp>
        <p:nvSpPr>
          <p:cNvPr id="5" name="楕円 4"/>
          <p:cNvSpPr>
            <a:spLocks noChangeAspect="1"/>
          </p:cNvSpPr>
          <p:nvPr/>
        </p:nvSpPr>
        <p:spPr>
          <a:xfrm>
            <a:off x="3488744" y="4010052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2</a:t>
            </a:r>
            <a:endParaRPr kumimoji="1" lang="ja-JP" altLang="en-US" sz="1600" dirty="0" smtClean="0"/>
          </a:p>
        </p:txBody>
      </p:sp>
      <p:sp>
        <p:nvSpPr>
          <p:cNvPr id="6" name="楕円 5"/>
          <p:cNvSpPr>
            <a:spLocks noChangeAspect="1"/>
          </p:cNvSpPr>
          <p:nvPr/>
        </p:nvSpPr>
        <p:spPr>
          <a:xfrm>
            <a:off x="4880599" y="1400175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1</a:t>
            </a:r>
            <a:endParaRPr kumimoji="1" lang="ja-JP" altLang="en-US" sz="1600" dirty="0" smtClean="0"/>
          </a:p>
        </p:txBody>
      </p:sp>
      <p:sp>
        <p:nvSpPr>
          <p:cNvPr id="7" name="楕円 6"/>
          <p:cNvSpPr>
            <a:spLocks noChangeAspect="1"/>
          </p:cNvSpPr>
          <p:nvPr/>
        </p:nvSpPr>
        <p:spPr>
          <a:xfrm>
            <a:off x="4880599" y="2008089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2</a:t>
            </a:r>
            <a:endParaRPr kumimoji="1" lang="ja-JP" altLang="en-US" sz="1600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67326" y="1359306"/>
            <a:ext cx="35179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設定した</a:t>
            </a:r>
            <a:r>
              <a:rPr kumimoji="1" lang="en-US" altLang="ja-JP" sz="1400" dirty="0" smtClean="0"/>
              <a:t>SSID</a:t>
            </a:r>
            <a:r>
              <a:rPr kumimoji="1" lang="ja-JP" altLang="en-US" sz="1400" dirty="0" smtClean="0"/>
              <a:t>に紐づける </a:t>
            </a:r>
            <a:r>
              <a:rPr kumimoji="1" lang="en-US" altLang="ja-JP" sz="1400" dirty="0" smtClean="0"/>
              <a:t>VLAN</a:t>
            </a:r>
            <a:r>
              <a:rPr kumimoji="1" lang="ja-JP" altLang="en-US" sz="1400" dirty="0" smtClean="0"/>
              <a:t> </a:t>
            </a:r>
            <a:r>
              <a:rPr kumimoji="1" lang="en-US" altLang="ja-JP" sz="1400" dirty="0" smtClean="0"/>
              <a:t>ID</a:t>
            </a:r>
            <a:r>
              <a:rPr kumimoji="1" lang="ja-JP" altLang="en-US" sz="1400" dirty="0" smtClean="0"/>
              <a:t> を設定して下さい。</a:t>
            </a:r>
            <a:endParaRPr kumimoji="1" lang="en-US" altLang="ja-JP" sz="1400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267326" y="1981200"/>
            <a:ext cx="35179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[</a:t>
            </a:r>
            <a:r>
              <a:rPr kumimoji="1" lang="ja-JP" altLang="en-US" sz="1400" dirty="0" smtClean="0"/>
              <a:t>次へ</a:t>
            </a:r>
            <a:r>
              <a:rPr kumimoji="1" lang="en-US" altLang="ja-JP" sz="1400" dirty="0" smtClean="0"/>
              <a:t>]</a:t>
            </a:r>
            <a:r>
              <a:rPr kumimoji="1" lang="ja-JP" altLang="en-US" sz="1400" dirty="0" smtClean="0"/>
              <a:t>をクリックして下さい。</a:t>
            </a:r>
            <a:endParaRPr kumimoji="1" lang="ja-JP" altLang="en-US" sz="1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995988" y="3870107"/>
            <a:ext cx="2787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/>
              <a:t>一般的なスイッチは標準が</a:t>
            </a:r>
            <a:r>
              <a:rPr kumimoji="1" lang="en-US" altLang="ja-JP" sz="1200" dirty="0" smtClean="0"/>
              <a:t>VLAN</a:t>
            </a:r>
            <a:r>
              <a:rPr kumimoji="1" lang="ja-JP" altLang="en-US" sz="1200" dirty="0" smtClean="0"/>
              <a:t> </a:t>
            </a:r>
            <a:r>
              <a:rPr kumimoji="1" lang="en-US" altLang="ja-JP" sz="1200" dirty="0" smtClean="0"/>
              <a:t>1</a:t>
            </a:r>
            <a:r>
              <a:rPr kumimoji="1" lang="ja-JP" altLang="en-US" sz="1200" dirty="0" smtClean="0"/>
              <a:t> </a:t>
            </a:r>
            <a:r>
              <a:rPr kumimoji="1" lang="en-US" altLang="ja-JP" sz="1200" dirty="0" smtClean="0"/>
              <a:t>(</a:t>
            </a:r>
            <a:r>
              <a:rPr kumimoji="1" lang="ja-JP" altLang="en-US" sz="1200" dirty="0" smtClean="0"/>
              <a:t>タグなし</a:t>
            </a:r>
            <a:r>
              <a:rPr kumimoji="1" lang="en-US" altLang="ja-JP" sz="1200" dirty="0" smtClean="0"/>
              <a:t>)</a:t>
            </a:r>
            <a:r>
              <a:rPr kumimoji="1" lang="ja-JP" altLang="en-US" sz="1200" dirty="0" smtClean="0"/>
              <a:t> になっています。ネットワークを分けない場合は、</a:t>
            </a:r>
            <a:r>
              <a:rPr kumimoji="1" lang="en-US" altLang="ja-JP" sz="1200" dirty="0" smtClean="0"/>
              <a:t>1</a:t>
            </a:r>
            <a:r>
              <a:rPr kumimoji="1" lang="ja-JP" altLang="en-US" sz="1200" dirty="0" smtClean="0"/>
              <a:t>を選択して下さい。</a:t>
            </a:r>
            <a:endParaRPr kumimoji="1" lang="ja-JP" altLang="en-US" sz="1200" dirty="0"/>
          </a:p>
        </p:txBody>
      </p:sp>
      <p:grpSp>
        <p:nvGrpSpPr>
          <p:cNvPr id="11" name="グループ化 10"/>
          <p:cNvGrpSpPr>
            <a:grpSpLocks noChangeAspect="1"/>
          </p:cNvGrpSpPr>
          <p:nvPr/>
        </p:nvGrpSpPr>
        <p:grpSpPr>
          <a:xfrm>
            <a:off x="5390188" y="3960644"/>
            <a:ext cx="489342" cy="489342"/>
            <a:chOff x="5772401" y="1745193"/>
            <a:chExt cx="1619250" cy="1619250"/>
          </a:xfrm>
          <a:solidFill>
            <a:schemeClr val="accent1"/>
          </a:solidFill>
        </p:grpSpPr>
        <p:sp>
          <p:nvSpPr>
            <p:cNvPr id="12" name="角丸四角形 11"/>
            <p:cNvSpPr/>
            <p:nvPr/>
          </p:nvSpPr>
          <p:spPr>
            <a:xfrm>
              <a:off x="5772401" y="3077645"/>
              <a:ext cx="1619250" cy="20955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  <p:grpSp>
          <p:nvGrpSpPr>
            <p:cNvPr id="13" name="グループ化 12"/>
            <p:cNvGrpSpPr/>
            <p:nvPr/>
          </p:nvGrpSpPr>
          <p:grpSpPr>
            <a:xfrm>
              <a:off x="6122960" y="1745193"/>
              <a:ext cx="918133" cy="1619250"/>
              <a:chOff x="6133543" y="1745193"/>
              <a:chExt cx="918133" cy="1619250"/>
            </a:xfrm>
            <a:grpFill/>
          </p:grpSpPr>
          <p:sp>
            <p:nvSpPr>
              <p:cNvPr id="16" name="角丸四角形 15"/>
              <p:cNvSpPr/>
              <p:nvPr/>
            </p:nvSpPr>
            <p:spPr>
              <a:xfrm rot="7200000">
                <a:off x="5428693" y="2450043"/>
                <a:ext cx="1619250" cy="2095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/>
              </a:p>
            </p:txBody>
          </p:sp>
          <p:sp>
            <p:nvSpPr>
              <p:cNvPr id="17" name="角丸四角形 16"/>
              <p:cNvSpPr/>
              <p:nvPr/>
            </p:nvSpPr>
            <p:spPr>
              <a:xfrm rot="3600000">
                <a:off x="6137276" y="2450043"/>
                <a:ext cx="1619250" cy="2095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/>
              </a:p>
            </p:txBody>
          </p:sp>
        </p:grpSp>
        <p:sp>
          <p:nvSpPr>
            <p:cNvPr id="14" name="角丸四角形 13"/>
            <p:cNvSpPr>
              <a:spLocks noChangeAspect="1"/>
            </p:cNvSpPr>
            <p:nvPr/>
          </p:nvSpPr>
          <p:spPr>
            <a:xfrm>
              <a:off x="6455026" y="2950644"/>
              <a:ext cx="254001" cy="254001"/>
            </a:xfrm>
            <a:prstGeom prst="roundRect">
              <a:avLst/>
            </a:prstGeom>
            <a:grp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  <p:sp>
          <p:nvSpPr>
            <p:cNvPr id="15" name="台形 14"/>
            <p:cNvSpPr/>
            <p:nvPr/>
          </p:nvSpPr>
          <p:spPr>
            <a:xfrm rot="10800000">
              <a:off x="6373227" y="2084917"/>
              <a:ext cx="417598" cy="778944"/>
            </a:xfrm>
            <a:prstGeom prst="trapezoid">
              <a:avLst>
                <a:gd name="adj" fmla="val 28240"/>
              </a:avLst>
            </a:prstGeom>
            <a:grp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17331174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キャプティブ ポータル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347788"/>
            <a:ext cx="4263275" cy="3168650"/>
          </a:xfrm>
          <a:prstGeom prst="rect">
            <a:avLst/>
          </a:prstGeom>
        </p:spPr>
      </p:pic>
      <p:sp>
        <p:nvSpPr>
          <p:cNvPr id="4" name="楕円 3"/>
          <p:cNvSpPr>
            <a:spLocks noChangeAspect="1"/>
          </p:cNvSpPr>
          <p:nvPr/>
        </p:nvSpPr>
        <p:spPr>
          <a:xfrm>
            <a:off x="1319214" y="2397466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1</a:t>
            </a:r>
            <a:endParaRPr kumimoji="1" lang="ja-JP" altLang="en-US" sz="1600" dirty="0" smtClean="0"/>
          </a:p>
        </p:txBody>
      </p:sp>
      <p:sp>
        <p:nvSpPr>
          <p:cNvPr id="5" name="楕円 4"/>
          <p:cNvSpPr>
            <a:spLocks noChangeAspect="1"/>
          </p:cNvSpPr>
          <p:nvPr/>
        </p:nvSpPr>
        <p:spPr>
          <a:xfrm>
            <a:off x="3488744" y="4010052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2</a:t>
            </a:r>
            <a:endParaRPr kumimoji="1" lang="ja-JP" altLang="en-US" sz="1600" dirty="0" smtClean="0"/>
          </a:p>
        </p:txBody>
      </p:sp>
      <p:sp>
        <p:nvSpPr>
          <p:cNvPr id="6" name="楕円 5"/>
          <p:cNvSpPr>
            <a:spLocks noChangeAspect="1"/>
          </p:cNvSpPr>
          <p:nvPr/>
        </p:nvSpPr>
        <p:spPr>
          <a:xfrm>
            <a:off x="4880599" y="1400175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1</a:t>
            </a:r>
            <a:endParaRPr kumimoji="1" lang="ja-JP" altLang="en-US" sz="1600" dirty="0" smtClean="0"/>
          </a:p>
        </p:txBody>
      </p:sp>
      <p:sp>
        <p:nvSpPr>
          <p:cNvPr id="7" name="楕円 6"/>
          <p:cNvSpPr>
            <a:spLocks noChangeAspect="1"/>
          </p:cNvSpPr>
          <p:nvPr/>
        </p:nvSpPr>
        <p:spPr>
          <a:xfrm>
            <a:off x="4880599" y="2008089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2</a:t>
            </a:r>
            <a:endParaRPr kumimoji="1" lang="ja-JP" altLang="en-US" sz="1600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67326" y="1359306"/>
            <a:ext cx="35179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[</a:t>
            </a:r>
            <a:r>
              <a:rPr kumimoji="1" lang="ja-JP" altLang="en-US" sz="1400" dirty="0"/>
              <a:t>いいえ</a:t>
            </a:r>
            <a:r>
              <a:rPr kumimoji="1" lang="ja-JP" altLang="en-US" sz="1400" dirty="0" smtClean="0"/>
              <a:t>」が選択されていることを確認して下さい。</a:t>
            </a:r>
            <a:endParaRPr kumimoji="1" lang="en-US" altLang="ja-JP" sz="1400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267326" y="1981200"/>
            <a:ext cx="35179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[</a:t>
            </a:r>
            <a:r>
              <a:rPr kumimoji="1" lang="ja-JP" altLang="en-US" sz="1400" dirty="0" smtClean="0"/>
              <a:t>次へ</a:t>
            </a:r>
            <a:r>
              <a:rPr kumimoji="1" lang="en-US" altLang="ja-JP" sz="1400" dirty="0" smtClean="0"/>
              <a:t>]</a:t>
            </a:r>
            <a:r>
              <a:rPr kumimoji="1" lang="ja-JP" altLang="en-US" sz="1400" dirty="0" smtClean="0"/>
              <a:t>をクリックして下さい。</a:t>
            </a:r>
            <a:endParaRPr kumimoji="1" lang="ja-JP" altLang="en-US" sz="1400" dirty="0"/>
          </a:p>
        </p:txBody>
      </p:sp>
      <p:grpSp>
        <p:nvGrpSpPr>
          <p:cNvPr id="10" name="グループ化 9"/>
          <p:cNvGrpSpPr>
            <a:grpSpLocks noChangeAspect="1"/>
          </p:cNvGrpSpPr>
          <p:nvPr/>
        </p:nvGrpSpPr>
        <p:grpSpPr>
          <a:xfrm>
            <a:off x="5390188" y="3442320"/>
            <a:ext cx="489342" cy="489342"/>
            <a:chOff x="5772401" y="1745193"/>
            <a:chExt cx="1619250" cy="1619250"/>
          </a:xfrm>
          <a:solidFill>
            <a:schemeClr val="accent1"/>
          </a:solidFill>
        </p:grpSpPr>
        <p:sp>
          <p:nvSpPr>
            <p:cNvPr id="11" name="角丸四角形 10"/>
            <p:cNvSpPr/>
            <p:nvPr/>
          </p:nvSpPr>
          <p:spPr>
            <a:xfrm>
              <a:off x="5772401" y="3077645"/>
              <a:ext cx="1619250" cy="20955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  <p:grpSp>
          <p:nvGrpSpPr>
            <p:cNvPr id="12" name="グループ化 11"/>
            <p:cNvGrpSpPr/>
            <p:nvPr/>
          </p:nvGrpSpPr>
          <p:grpSpPr>
            <a:xfrm>
              <a:off x="6122960" y="1745193"/>
              <a:ext cx="918133" cy="1619250"/>
              <a:chOff x="6133543" y="1745193"/>
              <a:chExt cx="918133" cy="1619250"/>
            </a:xfrm>
            <a:grpFill/>
          </p:grpSpPr>
          <p:sp>
            <p:nvSpPr>
              <p:cNvPr id="15" name="角丸四角形 14"/>
              <p:cNvSpPr/>
              <p:nvPr/>
            </p:nvSpPr>
            <p:spPr>
              <a:xfrm rot="7200000">
                <a:off x="5428693" y="2450043"/>
                <a:ext cx="1619250" cy="2095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/>
              </a:p>
            </p:txBody>
          </p:sp>
          <p:sp>
            <p:nvSpPr>
              <p:cNvPr id="16" name="角丸四角形 15"/>
              <p:cNvSpPr/>
              <p:nvPr/>
            </p:nvSpPr>
            <p:spPr>
              <a:xfrm rot="3600000">
                <a:off x="6137276" y="2450043"/>
                <a:ext cx="1619250" cy="2095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/>
              </a:p>
            </p:txBody>
          </p:sp>
        </p:grpSp>
        <p:sp>
          <p:nvSpPr>
            <p:cNvPr id="13" name="角丸四角形 12"/>
            <p:cNvSpPr>
              <a:spLocks noChangeAspect="1"/>
            </p:cNvSpPr>
            <p:nvPr/>
          </p:nvSpPr>
          <p:spPr>
            <a:xfrm>
              <a:off x="6455026" y="2950644"/>
              <a:ext cx="254001" cy="254001"/>
            </a:xfrm>
            <a:prstGeom prst="roundRect">
              <a:avLst/>
            </a:prstGeom>
            <a:grp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  <p:sp>
          <p:nvSpPr>
            <p:cNvPr id="14" name="台形 13"/>
            <p:cNvSpPr/>
            <p:nvPr/>
          </p:nvSpPr>
          <p:spPr>
            <a:xfrm rot="10800000">
              <a:off x="6373227" y="2084917"/>
              <a:ext cx="417598" cy="778944"/>
            </a:xfrm>
            <a:prstGeom prst="trapezoid">
              <a:avLst>
                <a:gd name="adj" fmla="val 28240"/>
              </a:avLst>
            </a:prstGeom>
            <a:grp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</p:grpSp>
      <p:sp>
        <p:nvSpPr>
          <p:cNvPr id="17" name="正方形/長方形 16"/>
          <p:cNvSpPr/>
          <p:nvPr/>
        </p:nvSpPr>
        <p:spPr>
          <a:xfrm>
            <a:off x="5800436" y="3346887"/>
            <a:ext cx="298930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 smtClean="0">
                <a:latin typeface="+mn-lt"/>
                <a:ea typeface="+mn-ea"/>
              </a:rPr>
              <a:t>キャプティブ ポータルは、ネットワークを利用させる前に、</a:t>
            </a:r>
            <a:r>
              <a:rPr lang="ja-JP" altLang="en-US" sz="1400" dirty="0"/>
              <a:t>認証や利用許諾</a:t>
            </a:r>
            <a:r>
              <a:rPr lang="ja-JP" altLang="en-US" sz="1400" dirty="0" smtClean="0"/>
              <a:t>などを行うために</a:t>
            </a:r>
            <a:r>
              <a:rPr lang="en-US" altLang="ja-JP" sz="1400" dirty="0" smtClean="0">
                <a:latin typeface="+mn-lt"/>
                <a:ea typeface="+mn-ea"/>
              </a:rPr>
              <a:t>HTTP</a:t>
            </a:r>
            <a:r>
              <a:rPr lang="ja-JP" altLang="en-US" sz="1400" dirty="0" smtClean="0">
                <a:latin typeface="+mn-lt"/>
                <a:ea typeface="+mn-ea"/>
              </a:rPr>
              <a:t>クライアントを強制的に表示させる特定の</a:t>
            </a:r>
            <a:r>
              <a:rPr lang="en-US" altLang="ja-JP" sz="1400" dirty="0" smtClean="0">
                <a:latin typeface="+mn-lt"/>
                <a:ea typeface="+mn-ea"/>
              </a:rPr>
              <a:t>WEB</a:t>
            </a:r>
            <a:r>
              <a:rPr lang="ja-JP" altLang="en-US" sz="1400" dirty="0" smtClean="0">
                <a:latin typeface="+mn-lt"/>
                <a:ea typeface="+mn-ea"/>
              </a:rPr>
              <a:t>サイトです。</a:t>
            </a:r>
            <a:endParaRPr lang="ja-JP" altLang="en-US" sz="1400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546246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概要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66" y="1347788"/>
            <a:ext cx="4263275" cy="3168650"/>
          </a:xfrm>
          <a:prstGeom prst="rect">
            <a:avLst/>
          </a:prstGeom>
        </p:spPr>
      </p:pic>
      <p:sp>
        <p:nvSpPr>
          <p:cNvPr id="5" name="楕円 4"/>
          <p:cNvSpPr>
            <a:spLocks noChangeAspect="1"/>
          </p:cNvSpPr>
          <p:nvPr/>
        </p:nvSpPr>
        <p:spPr>
          <a:xfrm>
            <a:off x="2252664" y="1654175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1</a:t>
            </a:r>
            <a:endParaRPr kumimoji="1" lang="ja-JP" altLang="en-US" sz="1600" dirty="0" smtClean="0"/>
          </a:p>
        </p:txBody>
      </p:sp>
      <p:sp>
        <p:nvSpPr>
          <p:cNvPr id="6" name="楕円 5"/>
          <p:cNvSpPr>
            <a:spLocks noChangeAspect="1"/>
          </p:cNvSpPr>
          <p:nvPr/>
        </p:nvSpPr>
        <p:spPr>
          <a:xfrm>
            <a:off x="3488744" y="4010052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2</a:t>
            </a:r>
            <a:endParaRPr kumimoji="1" lang="ja-JP" altLang="en-US" sz="1600" dirty="0" smtClean="0"/>
          </a:p>
        </p:txBody>
      </p:sp>
      <p:sp>
        <p:nvSpPr>
          <p:cNvPr id="7" name="楕円 6"/>
          <p:cNvSpPr>
            <a:spLocks noChangeAspect="1"/>
          </p:cNvSpPr>
          <p:nvPr/>
        </p:nvSpPr>
        <p:spPr>
          <a:xfrm>
            <a:off x="4880599" y="1400175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1</a:t>
            </a:r>
            <a:endParaRPr kumimoji="1" lang="ja-JP" altLang="en-US" sz="1600" dirty="0" smtClean="0"/>
          </a:p>
        </p:txBody>
      </p:sp>
      <p:sp>
        <p:nvSpPr>
          <p:cNvPr id="8" name="楕円 7"/>
          <p:cNvSpPr>
            <a:spLocks noChangeAspect="1"/>
          </p:cNvSpPr>
          <p:nvPr/>
        </p:nvSpPr>
        <p:spPr>
          <a:xfrm>
            <a:off x="4880599" y="1812827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2</a:t>
            </a:r>
            <a:endParaRPr kumimoji="1" lang="ja-JP" altLang="en-US" sz="1600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267326" y="1359306"/>
            <a:ext cx="35179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設定内容を確認して下さい。</a:t>
            </a:r>
            <a:endParaRPr kumimoji="1" lang="en-US" altLang="ja-JP" sz="1400" dirty="0" smtClean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267326" y="1785938"/>
            <a:ext cx="35179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間違いがなければ、</a:t>
            </a:r>
            <a:r>
              <a:rPr kumimoji="1" lang="en-US" altLang="ja-JP" sz="1400" dirty="0" smtClean="0"/>
              <a:t>[</a:t>
            </a:r>
            <a:r>
              <a:rPr kumimoji="1" lang="ja-JP" altLang="en-US" sz="1400" dirty="0" smtClean="0"/>
              <a:t>送信</a:t>
            </a:r>
            <a:r>
              <a:rPr kumimoji="1" lang="en-US" altLang="ja-JP" sz="1400" dirty="0" smtClean="0"/>
              <a:t>]</a:t>
            </a:r>
            <a:r>
              <a:rPr kumimoji="1" lang="ja-JP" altLang="en-US" sz="1400" dirty="0" smtClean="0"/>
              <a:t>をクリックして下さい。</a:t>
            </a:r>
            <a:endParaRPr kumimoji="1" lang="ja-JP" altLang="en-US" sz="1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265354" y="2424113"/>
            <a:ext cx="35179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誤りがある場合は、</a:t>
            </a:r>
            <a:r>
              <a:rPr kumimoji="1" lang="en-US" altLang="ja-JP" sz="1400" dirty="0" smtClean="0"/>
              <a:t>[</a:t>
            </a:r>
            <a:r>
              <a:rPr kumimoji="1" lang="ja-JP" altLang="en-US" sz="1400" dirty="0" smtClean="0"/>
              <a:t>戻る</a:t>
            </a:r>
            <a:r>
              <a:rPr kumimoji="1" lang="en-US" altLang="ja-JP" sz="1400" dirty="0" smtClean="0"/>
              <a:t>]</a:t>
            </a:r>
            <a:r>
              <a:rPr kumimoji="1" lang="ja-JP" altLang="en-US" sz="1400" dirty="0" smtClean="0"/>
              <a:t> をクリックして該当のページに移動し、修正して下さい。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8083064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完了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347788"/>
            <a:ext cx="4263275" cy="316865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4943476" y="1347788"/>
            <a:ext cx="38462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 smtClean="0">
                <a:latin typeface="+mn-lt"/>
                <a:ea typeface="+mn-ea"/>
              </a:rPr>
              <a:t>設定を変更しています。</a:t>
            </a:r>
            <a:endParaRPr lang="en-US" altLang="ja-JP" sz="1400" dirty="0" smtClean="0">
              <a:latin typeface="+mn-lt"/>
              <a:ea typeface="+mn-ea"/>
            </a:endParaRPr>
          </a:p>
          <a:p>
            <a:r>
              <a:rPr lang="ja-JP" altLang="en-US" sz="1400" dirty="0" smtClean="0">
                <a:latin typeface="+mn-lt"/>
                <a:ea typeface="+mn-ea"/>
              </a:rPr>
              <a:t>新しい</a:t>
            </a:r>
            <a:r>
              <a:rPr lang="en-US" altLang="ja-JP" sz="1400" dirty="0" smtClean="0">
                <a:latin typeface="+mn-lt"/>
                <a:ea typeface="+mn-ea"/>
              </a:rPr>
              <a:t>SSID</a:t>
            </a:r>
            <a:r>
              <a:rPr lang="ja-JP" altLang="en-US" sz="1400" dirty="0" smtClean="0">
                <a:latin typeface="+mn-lt"/>
                <a:ea typeface="+mn-ea"/>
              </a:rPr>
              <a:t>が見えてきたら設定が完了です。</a:t>
            </a:r>
            <a:endParaRPr lang="en-US" altLang="ja-JP" sz="1400" dirty="0" smtClean="0">
              <a:latin typeface="+mn-lt"/>
              <a:ea typeface="+mn-ea"/>
            </a:endParaRPr>
          </a:p>
          <a:p>
            <a:r>
              <a:rPr lang="ja-JP" altLang="en-US" sz="1400" dirty="0" smtClean="0">
                <a:latin typeface="+mn-lt"/>
                <a:ea typeface="+mn-ea"/>
              </a:rPr>
              <a:t>新しい</a:t>
            </a:r>
            <a:r>
              <a:rPr lang="en-US" altLang="ja-JP" sz="1400" dirty="0" smtClean="0">
                <a:latin typeface="+mn-lt"/>
                <a:ea typeface="+mn-ea"/>
              </a:rPr>
              <a:t>SSID</a:t>
            </a:r>
            <a:r>
              <a:rPr lang="ja-JP" altLang="en-US" sz="1400" dirty="0" smtClean="0">
                <a:latin typeface="+mn-lt"/>
                <a:ea typeface="+mn-ea"/>
              </a:rPr>
              <a:t>で接続できるか確認して下さい。</a:t>
            </a:r>
            <a:endParaRPr lang="ja-JP" altLang="en-US" sz="1400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472699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/>
              <a:t>2</a:t>
            </a:r>
            <a:r>
              <a:rPr kumimoji="1" lang="ja-JP" altLang="en-US" dirty="0" smtClean="0"/>
              <a:t>台目の設定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dirty="0" smtClean="0"/>
              <a:t>オプション</a:t>
            </a:r>
            <a:endParaRPr kumimoji="1" lang="ja-JP" altLang="en-US" dirty="0"/>
          </a:p>
        </p:txBody>
      </p:sp>
      <p:sp>
        <p:nvSpPr>
          <p:cNvPr id="4" name="Freeform 146"/>
          <p:cNvSpPr>
            <a:spLocks noChangeAspect="1" noEditPoints="1"/>
          </p:cNvSpPr>
          <p:nvPr/>
        </p:nvSpPr>
        <p:spPr bwMode="auto">
          <a:xfrm>
            <a:off x="7245219" y="2942191"/>
            <a:ext cx="1538495" cy="1574247"/>
          </a:xfrm>
          <a:custGeom>
            <a:avLst/>
            <a:gdLst>
              <a:gd name="T0" fmla="*/ 45 w 200"/>
              <a:gd name="T1" fmla="*/ 34 h 197"/>
              <a:gd name="T2" fmla="*/ 16 w 200"/>
              <a:gd name="T3" fmla="*/ 0 h 197"/>
              <a:gd name="T4" fmla="*/ 3 w 200"/>
              <a:gd name="T5" fmla="*/ 13 h 197"/>
              <a:gd name="T6" fmla="*/ 37 w 200"/>
              <a:gd name="T7" fmla="*/ 42 h 197"/>
              <a:gd name="T8" fmla="*/ 86 w 200"/>
              <a:gd name="T9" fmla="*/ 74 h 197"/>
              <a:gd name="T10" fmla="*/ 167 w 200"/>
              <a:gd name="T11" fmla="*/ 175 h 197"/>
              <a:gd name="T12" fmla="*/ 134 w 200"/>
              <a:gd name="T13" fmla="*/ 152 h 197"/>
              <a:gd name="T14" fmla="*/ 186 w 200"/>
              <a:gd name="T15" fmla="*/ 183 h 197"/>
              <a:gd name="T16" fmla="*/ 189 w 200"/>
              <a:gd name="T17" fmla="*/ 153 h 197"/>
              <a:gd name="T18" fmla="*/ 149 w 200"/>
              <a:gd name="T19" fmla="*/ 116 h 197"/>
              <a:gd name="T20" fmla="*/ 137 w 200"/>
              <a:gd name="T21" fmla="*/ 104 h 197"/>
              <a:gd name="T22" fmla="*/ 134 w 200"/>
              <a:gd name="T23" fmla="*/ 97 h 197"/>
              <a:gd name="T24" fmla="*/ 114 w 200"/>
              <a:gd name="T25" fmla="*/ 111 h 197"/>
              <a:gd name="T26" fmla="*/ 100 w 200"/>
              <a:gd name="T27" fmla="*/ 131 h 197"/>
              <a:gd name="T28" fmla="*/ 106 w 200"/>
              <a:gd name="T29" fmla="*/ 134 h 197"/>
              <a:gd name="T30" fmla="*/ 119 w 200"/>
              <a:gd name="T31" fmla="*/ 146 h 197"/>
              <a:gd name="T32" fmla="*/ 155 w 200"/>
              <a:gd name="T33" fmla="*/ 186 h 197"/>
              <a:gd name="T34" fmla="*/ 186 w 200"/>
              <a:gd name="T35" fmla="*/ 183 h 197"/>
              <a:gd name="T36" fmla="*/ 45 w 200"/>
              <a:gd name="T37" fmla="*/ 184 h 197"/>
              <a:gd name="T38" fmla="*/ 10 w 200"/>
              <a:gd name="T39" fmla="*/ 149 h 197"/>
              <a:gd name="T40" fmla="*/ 52 w 200"/>
              <a:gd name="T41" fmla="*/ 124 h 197"/>
              <a:gd name="T42" fmla="*/ 119 w 200"/>
              <a:gd name="T43" fmla="*/ 41 h 197"/>
              <a:gd name="T44" fmla="*/ 144 w 200"/>
              <a:gd name="T45" fmla="*/ 2 h 197"/>
              <a:gd name="T46" fmla="*/ 148 w 200"/>
              <a:gd name="T47" fmla="*/ 19 h 197"/>
              <a:gd name="T48" fmla="*/ 153 w 200"/>
              <a:gd name="T49" fmla="*/ 41 h 197"/>
              <a:gd name="T50" fmla="*/ 175 w 200"/>
              <a:gd name="T51" fmla="*/ 45 h 197"/>
              <a:gd name="T52" fmla="*/ 191 w 200"/>
              <a:gd name="T53" fmla="*/ 50 h 197"/>
              <a:gd name="T54" fmla="*/ 153 w 200"/>
              <a:gd name="T55" fmla="*/ 75 h 197"/>
              <a:gd name="T56" fmla="*/ 71 w 200"/>
              <a:gd name="T57" fmla="*/ 141 h 197"/>
              <a:gd name="T58" fmla="*/ 31 w 200"/>
              <a:gd name="T59" fmla="*/ 153 h 197"/>
              <a:gd name="T60" fmla="*/ 18 w 200"/>
              <a:gd name="T61" fmla="*/ 157 h 197"/>
              <a:gd name="T62" fmla="*/ 14 w 200"/>
              <a:gd name="T63" fmla="*/ 170 h 197"/>
              <a:gd name="T64" fmla="*/ 24 w 200"/>
              <a:gd name="T65" fmla="*/ 180 h 197"/>
              <a:gd name="T66" fmla="*/ 37 w 200"/>
              <a:gd name="T67" fmla="*/ 176 h 197"/>
              <a:gd name="T68" fmla="*/ 41 w 200"/>
              <a:gd name="T69" fmla="*/ 163 h 197"/>
              <a:gd name="T70" fmla="*/ 31 w 200"/>
              <a:gd name="T71" fmla="*/ 153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00" h="197">
                <a:moveTo>
                  <a:pt x="86" y="74"/>
                </a:moveTo>
                <a:cubicBezTo>
                  <a:pt x="45" y="34"/>
                  <a:pt x="45" y="34"/>
                  <a:pt x="45" y="34"/>
                </a:cubicBezTo>
                <a:cubicBezTo>
                  <a:pt x="39" y="27"/>
                  <a:pt x="39" y="21"/>
                  <a:pt x="39" y="18"/>
                </a:cubicBezTo>
                <a:cubicBezTo>
                  <a:pt x="16" y="0"/>
                  <a:pt x="16" y="0"/>
                  <a:pt x="16" y="0"/>
                </a:cubicBezTo>
                <a:cubicBezTo>
                  <a:pt x="9" y="6"/>
                  <a:pt x="9" y="6"/>
                  <a:pt x="9" y="6"/>
                </a:cubicBezTo>
                <a:cubicBezTo>
                  <a:pt x="3" y="13"/>
                  <a:pt x="3" y="13"/>
                  <a:pt x="3" y="13"/>
                </a:cubicBezTo>
                <a:cubicBezTo>
                  <a:pt x="21" y="37"/>
                  <a:pt x="21" y="37"/>
                  <a:pt x="21" y="37"/>
                </a:cubicBezTo>
                <a:cubicBezTo>
                  <a:pt x="24" y="36"/>
                  <a:pt x="30" y="36"/>
                  <a:pt x="37" y="42"/>
                </a:cubicBezTo>
                <a:cubicBezTo>
                  <a:pt x="77" y="83"/>
                  <a:pt x="77" y="83"/>
                  <a:pt x="77" y="83"/>
                </a:cubicBezTo>
                <a:cubicBezTo>
                  <a:pt x="86" y="74"/>
                  <a:pt x="86" y="74"/>
                  <a:pt x="86" y="74"/>
                </a:cubicBezTo>
                <a:close/>
                <a:moveTo>
                  <a:pt x="139" y="147"/>
                </a:moveTo>
                <a:cubicBezTo>
                  <a:pt x="167" y="175"/>
                  <a:pt x="167" y="175"/>
                  <a:pt x="167" y="175"/>
                </a:cubicBezTo>
                <a:cubicBezTo>
                  <a:pt x="171" y="178"/>
                  <a:pt x="165" y="183"/>
                  <a:pt x="162" y="180"/>
                </a:cubicBezTo>
                <a:cubicBezTo>
                  <a:pt x="134" y="152"/>
                  <a:pt x="134" y="152"/>
                  <a:pt x="134" y="152"/>
                </a:cubicBezTo>
                <a:cubicBezTo>
                  <a:pt x="131" y="149"/>
                  <a:pt x="136" y="144"/>
                  <a:pt x="139" y="147"/>
                </a:cubicBezTo>
                <a:close/>
                <a:moveTo>
                  <a:pt x="186" y="183"/>
                </a:moveTo>
                <a:cubicBezTo>
                  <a:pt x="190" y="179"/>
                  <a:pt x="192" y="177"/>
                  <a:pt x="194" y="174"/>
                </a:cubicBezTo>
                <a:cubicBezTo>
                  <a:pt x="200" y="161"/>
                  <a:pt x="197" y="161"/>
                  <a:pt x="189" y="153"/>
                </a:cubicBezTo>
                <a:cubicBezTo>
                  <a:pt x="158" y="121"/>
                  <a:pt x="158" y="121"/>
                  <a:pt x="158" y="121"/>
                </a:cubicBezTo>
                <a:cubicBezTo>
                  <a:pt x="154" y="118"/>
                  <a:pt x="152" y="116"/>
                  <a:pt x="149" y="116"/>
                </a:cubicBezTo>
                <a:cubicBezTo>
                  <a:pt x="145" y="115"/>
                  <a:pt x="142" y="114"/>
                  <a:pt x="141" y="113"/>
                </a:cubicBezTo>
                <a:cubicBezTo>
                  <a:pt x="138" y="110"/>
                  <a:pt x="137" y="107"/>
                  <a:pt x="137" y="104"/>
                </a:cubicBezTo>
                <a:cubicBezTo>
                  <a:pt x="137" y="102"/>
                  <a:pt x="137" y="101"/>
                  <a:pt x="136" y="100"/>
                </a:cubicBezTo>
                <a:cubicBezTo>
                  <a:pt x="134" y="97"/>
                  <a:pt x="134" y="97"/>
                  <a:pt x="134" y="97"/>
                </a:cubicBezTo>
                <a:cubicBezTo>
                  <a:pt x="132" y="95"/>
                  <a:pt x="130" y="95"/>
                  <a:pt x="128" y="97"/>
                </a:cubicBezTo>
                <a:cubicBezTo>
                  <a:pt x="114" y="111"/>
                  <a:pt x="114" y="111"/>
                  <a:pt x="114" y="111"/>
                </a:cubicBezTo>
                <a:cubicBezTo>
                  <a:pt x="100" y="125"/>
                  <a:pt x="100" y="125"/>
                  <a:pt x="100" y="125"/>
                </a:cubicBezTo>
                <a:cubicBezTo>
                  <a:pt x="98" y="128"/>
                  <a:pt x="98" y="129"/>
                  <a:pt x="100" y="131"/>
                </a:cubicBezTo>
                <a:cubicBezTo>
                  <a:pt x="103" y="133"/>
                  <a:pt x="103" y="133"/>
                  <a:pt x="103" y="133"/>
                </a:cubicBezTo>
                <a:cubicBezTo>
                  <a:pt x="104" y="135"/>
                  <a:pt x="105" y="135"/>
                  <a:pt x="106" y="134"/>
                </a:cubicBezTo>
                <a:cubicBezTo>
                  <a:pt x="110" y="134"/>
                  <a:pt x="113" y="135"/>
                  <a:pt x="115" y="138"/>
                </a:cubicBezTo>
                <a:cubicBezTo>
                  <a:pt x="117" y="140"/>
                  <a:pt x="118" y="142"/>
                  <a:pt x="119" y="146"/>
                </a:cubicBezTo>
                <a:cubicBezTo>
                  <a:pt x="119" y="149"/>
                  <a:pt x="120" y="151"/>
                  <a:pt x="124" y="155"/>
                </a:cubicBezTo>
                <a:cubicBezTo>
                  <a:pt x="155" y="186"/>
                  <a:pt x="155" y="186"/>
                  <a:pt x="155" y="186"/>
                </a:cubicBezTo>
                <a:cubicBezTo>
                  <a:pt x="164" y="195"/>
                  <a:pt x="164" y="197"/>
                  <a:pt x="176" y="191"/>
                </a:cubicBezTo>
                <a:cubicBezTo>
                  <a:pt x="180" y="189"/>
                  <a:pt x="182" y="188"/>
                  <a:pt x="186" y="183"/>
                </a:cubicBezTo>
                <a:close/>
                <a:moveTo>
                  <a:pt x="52" y="161"/>
                </a:moveTo>
                <a:cubicBezTo>
                  <a:pt x="54" y="169"/>
                  <a:pt x="53" y="176"/>
                  <a:pt x="45" y="184"/>
                </a:cubicBezTo>
                <a:cubicBezTo>
                  <a:pt x="37" y="192"/>
                  <a:pt x="19" y="194"/>
                  <a:pt x="10" y="184"/>
                </a:cubicBezTo>
                <a:cubicBezTo>
                  <a:pt x="0" y="174"/>
                  <a:pt x="1" y="157"/>
                  <a:pt x="10" y="149"/>
                </a:cubicBezTo>
                <a:cubicBezTo>
                  <a:pt x="18" y="140"/>
                  <a:pt x="25" y="140"/>
                  <a:pt x="33" y="142"/>
                </a:cubicBezTo>
                <a:cubicBezTo>
                  <a:pt x="52" y="124"/>
                  <a:pt x="52" y="124"/>
                  <a:pt x="52" y="124"/>
                </a:cubicBezTo>
                <a:cubicBezTo>
                  <a:pt x="117" y="58"/>
                  <a:pt x="117" y="58"/>
                  <a:pt x="117" y="58"/>
                </a:cubicBezTo>
                <a:cubicBezTo>
                  <a:pt x="122" y="54"/>
                  <a:pt x="120" y="50"/>
                  <a:pt x="119" y="41"/>
                </a:cubicBezTo>
                <a:cubicBezTo>
                  <a:pt x="119" y="37"/>
                  <a:pt x="118" y="33"/>
                  <a:pt x="119" y="29"/>
                </a:cubicBezTo>
                <a:cubicBezTo>
                  <a:pt x="121" y="16"/>
                  <a:pt x="132" y="6"/>
                  <a:pt x="144" y="2"/>
                </a:cubicBezTo>
                <a:cubicBezTo>
                  <a:pt x="151" y="0"/>
                  <a:pt x="157" y="1"/>
                  <a:pt x="164" y="4"/>
                </a:cubicBezTo>
                <a:cubicBezTo>
                  <a:pt x="148" y="19"/>
                  <a:pt x="148" y="19"/>
                  <a:pt x="148" y="19"/>
                </a:cubicBezTo>
                <a:cubicBezTo>
                  <a:pt x="146" y="21"/>
                  <a:pt x="146" y="22"/>
                  <a:pt x="145" y="24"/>
                </a:cubicBezTo>
                <a:cubicBezTo>
                  <a:pt x="145" y="29"/>
                  <a:pt x="148" y="35"/>
                  <a:pt x="153" y="41"/>
                </a:cubicBezTo>
                <a:cubicBezTo>
                  <a:pt x="159" y="46"/>
                  <a:pt x="164" y="49"/>
                  <a:pt x="170" y="48"/>
                </a:cubicBezTo>
                <a:cubicBezTo>
                  <a:pt x="172" y="48"/>
                  <a:pt x="172" y="48"/>
                  <a:pt x="175" y="45"/>
                </a:cubicBezTo>
                <a:cubicBezTo>
                  <a:pt x="190" y="30"/>
                  <a:pt x="190" y="30"/>
                  <a:pt x="190" y="30"/>
                </a:cubicBezTo>
                <a:cubicBezTo>
                  <a:pt x="192" y="37"/>
                  <a:pt x="193" y="42"/>
                  <a:pt x="191" y="50"/>
                </a:cubicBezTo>
                <a:cubicBezTo>
                  <a:pt x="188" y="62"/>
                  <a:pt x="178" y="73"/>
                  <a:pt x="165" y="75"/>
                </a:cubicBezTo>
                <a:cubicBezTo>
                  <a:pt x="161" y="75"/>
                  <a:pt x="157" y="75"/>
                  <a:pt x="153" y="75"/>
                </a:cubicBezTo>
                <a:cubicBezTo>
                  <a:pt x="144" y="73"/>
                  <a:pt x="140" y="72"/>
                  <a:pt x="136" y="77"/>
                </a:cubicBezTo>
                <a:cubicBezTo>
                  <a:pt x="71" y="141"/>
                  <a:pt x="71" y="141"/>
                  <a:pt x="71" y="141"/>
                </a:cubicBezTo>
                <a:cubicBezTo>
                  <a:pt x="52" y="161"/>
                  <a:pt x="52" y="161"/>
                  <a:pt x="52" y="161"/>
                </a:cubicBezTo>
                <a:close/>
                <a:moveTo>
                  <a:pt x="31" y="153"/>
                </a:moveTo>
                <a:cubicBezTo>
                  <a:pt x="24" y="155"/>
                  <a:pt x="24" y="155"/>
                  <a:pt x="24" y="155"/>
                </a:cubicBezTo>
                <a:cubicBezTo>
                  <a:pt x="18" y="157"/>
                  <a:pt x="18" y="157"/>
                  <a:pt x="18" y="157"/>
                </a:cubicBezTo>
                <a:cubicBezTo>
                  <a:pt x="16" y="163"/>
                  <a:pt x="16" y="163"/>
                  <a:pt x="16" y="163"/>
                </a:cubicBezTo>
                <a:cubicBezTo>
                  <a:pt x="14" y="170"/>
                  <a:pt x="14" y="170"/>
                  <a:pt x="14" y="170"/>
                </a:cubicBezTo>
                <a:cubicBezTo>
                  <a:pt x="19" y="175"/>
                  <a:pt x="19" y="175"/>
                  <a:pt x="19" y="175"/>
                </a:cubicBezTo>
                <a:cubicBezTo>
                  <a:pt x="24" y="180"/>
                  <a:pt x="24" y="180"/>
                  <a:pt x="24" y="180"/>
                </a:cubicBezTo>
                <a:cubicBezTo>
                  <a:pt x="31" y="178"/>
                  <a:pt x="31" y="178"/>
                  <a:pt x="31" y="178"/>
                </a:cubicBezTo>
                <a:cubicBezTo>
                  <a:pt x="37" y="176"/>
                  <a:pt x="37" y="176"/>
                  <a:pt x="37" y="176"/>
                </a:cubicBezTo>
                <a:cubicBezTo>
                  <a:pt x="39" y="170"/>
                  <a:pt x="39" y="170"/>
                  <a:pt x="39" y="170"/>
                </a:cubicBezTo>
                <a:cubicBezTo>
                  <a:pt x="41" y="163"/>
                  <a:pt x="41" y="163"/>
                  <a:pt x="41" y="163"/>
                </a:cubicBezTo>
                <a:cubicBezTo>
                  <a:pt x="36" y="158"/>
                  <a:pt x="36" y="158"/>
                  <a:pt x="36" y="158"/>
                </a:cubicBezTo>
                <a:lnTo>
                  <a:pt x="31" y="1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340773"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6481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クラスタとは</a:t>
            </a:r>
            <a:r>
              <a:rPr lang="en-US" altLang="ja-JP" dirty="0" smtClean="0"/>
              <a:t>?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7798" y="3110871"/>
            <a:ext cx="763132" cy="76312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1696" y="2036678"/>
            <a:ext cx="763132" cy="763128"/>
          </a:xfrm>
          <a:prstGeom prst="rect">
            <a:avLst/>
          </a:prstGeom>
        </p:spPr>
      </p:pic>
      <p:sp>
        <p:nvSpPr>
          <p:cNvPr id="8" name="角丸四角形 7"/>
          <p:cNvSpPr/>
          <p:nvPr/>
        </p:nvSpPr>
        <p:spPr>
          <a:xfrm>
            <a:off x="2165192" y="1852047"/>
            <a:ext cx="3669920" cy="2487478"/>
          </a:xfrm>
          <a:prstGeom prst="roundRect">
            <a:avLst>
              <a:gd name="adj" fmla="val 10363"/>
            </a:avLst>
          </a:prstGeom>
          <a:noFill/>
          <a:ln w="127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4681" y="3410786"/>
            <a:ext cx="763132" cy="76312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2329543" y="3898623"/>
            <a:ext cx="99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マスター</a:t>
            </a:r>
            <a:endParaRPr kumimoji="1" lang="ja-JP" altLang="en-US" dirty="0"/>
          </a:p>
        </p:txBody>
      </p:sp>
      <p:sp>
        <p:nvSpPr>
          <p:cNvPr id="11" name="Freeform 107"/>
          <p:cNvSpPr>
            <a:spLocks noEditPoints="1"/>
          </p:cNvSpPr>
          <p:nvPr/>
        </p:nvSpPr>
        <p:spPr bwMode="auto">
          <a:xfrm>
            <a:off x="603235" y="2895960"/>
            <a:ext cx="699616" cy="751243"/>
          </a:xfrm>
          <a:custGeom>
            <a:avLst/>
            <a:gdLst/>
            <a:ahLst/>
            <a:cxnLst>
              <a:cxn ang="0">
                <a:pos x="117" y="0"/>
              </a:cxn>
              <a:cxn ang="0">
                <a:pos x="117" y="74"/>
              </a:cxn>
              <a:cxn ang="0">
                <a:pos x="272" y="381"/>
              </a:cxn>
              <a:cxn ang="0">
                <a:pos x="207" y="406"/>
              </a:cxn>
              <a:cxn ang="0">
                <a:pos x="362" y="381"/>
              </a:cxn>
              <a:cxn ang="0">
                <a:pos x="324" y="238"/>
              </a:cxn>
              <a:cxn ang="0">
                <a:pos x="362" y="218"/>
              </a:cxn>
              <a:cxn ang="0">
                <a:pos x="166" y="194"/>
              </a:cxn>
              <a:cxn ang="0">
                <a:pos x="147" y="218"/>
              </a:cxn>
              <a:cxn ang="0">
                <a:pos x="272" y="218"/>
              </a:cxn>
              <a:cxn ang="0">
                <a:pos x="272" y="381"/>
              </a:cxn>
              <a:cxn ang="0">
                <a:pos x="0" y="297"/>
              </a:cxn>
              <a:cxn ang="0">
                <a:pos x="47" y="309"/>
              </a:cxn>
              <a:cxn ang="0">
                <a:pos x="53" y="342"/>
              </a:cxn>
              <a:cxn ang="0">
                <a:pos x="8" y="377"/>
              </a:cxn>
              <a:cxn ang="0">
                <a:pos x="12" y="387"/>
              </a:cxn>
              <a:cxn ang="0">
                <a:pos x="7" y="398"/>
              </a:cxn>
              <a:cxn ang="0">
                <a:pos x="24" y="398"/>
              </a:cxn>
              <a:cxn ang="0">
                <a:pos x="18" y="387"/>
              </a:cxn>
              <a:cxn ang="0">
                <a:pos x="53" y="386"/>
              </a:cxn>
              <a:cxn ang="0">
                <a:pos x="54" y="400"/>
              </a:cxn>
              <a:cxn ang="0">
                <a:pos x="57" y="408"/>
              </a:cxn>
              <a:cxn ang="0">
                <a:pos x="65" y="400"/>
              </a:cxn>
              <a:cxn ang="0">
                <a:pos x="68" y="386"/>
              </a:cxn>
              <a:cxn ang="0">
                <a:pos x="69" y="383"/>
              </a:cxn>
              <a:cxn ang="0">
                <a:pos x="103" y="390"/>
              </a:cxn>
              <a:cxn ang="0">
                <a:pos x="106" y="407"/>
              </a:cxn>
              <a:cxn ang="0">
                <a:pos x="109" y="390"/>
              </a:cxn>
              <a:cxn ang="0">
                <a:pos x="114" y="388"/>
              </a:cxn>
              <a:cxn ang="0">
                <a:pos x="69" y="365"/>
              </a:cxn>
              <a:cxn ang="0">
                <a:pos x="75" y="342"/>
              </a:cxn>
              <a:cxn ang="0">
                <a:pos x="117" y="309"/>
              </a:cxn>
              <a:cxn ang="0">
                <a:pos x="129" y="294"/>
              </a:cxn>
              <a:cxn ang="0">
                <a:pos x="153" y="285"/>
              </a:cxn>
              <a:cxn ang="0">
                <a:pos x="154" y="401"/>
              </a:cxn>
              <a:cxn ang="0">
                <a:pos x="205" y="265"/>
              </a:cxn>
              <a:cxn ang="0">
                <a:pos x="205" y="264"/>
              </a:cxn>
              <a:cxn ang="0">
                <a:pos x="205" y="264"/>
              </a:cxn>
              <a:cxn ang="0">
                <a:pos x="181" y="235"/>
              </a:cxn>
              <a:cxn ang="0">
                <a:pos x="119" y="194"/>
              </a:cxn>
              <a:cxn ang="0">
                <a:pos x="206" y="194"/>
              </a:cxn>
              <a:cxn ang="0">
                <a:pos x="311" y="188"/>
              </a:cxn>
              <a:cxn ang="0">
                <a:pos x="315" y="176"/>
              </a:cxn>
              <a:cxn ang="0">
                <a:pos x="367" y="68"/>
              </a:cxn>
              <a:cxn ang="0">
                <a:pos x="312" y="171"/>
              </a:cxn>
              <a:cxn ang="0">
                <a:pos x="307" y="174"/>
              </a:cxn>
              <a:cxn ang="0">
                <a:pos x="206" y="154"/>
              </a:cxn>
              <a:cxn ang="0">
                <a:pos x="132" y="132"/>
              </a:cxn>
              <a:cxn ang="0">
                <a:pos x="92" y="86"/>
              </a:cxn>
              <a:cxn ang="0">
                <a:pos x="38" y="168"/>
              </a:cxn>
              <a:cxn ang="0">
                <a:pos x="35" y="168"/>
              </a:cxn>
              <a:cxn ang="0">
                <a:pos x="23" y="133"/>
              </a:cxn>
              <a:cxn ang="0">
                <a:pos x="2" y="145"/>
              </a:cxn>
              <a:cxn ang="0">
                <a:pos x="2" y="230"/>
              </a:cxn>
              <a:cxn ang="0">
                <a:pos x="12" y="282"/>
              </a:cxn>
              <a:cxn ang="0">
                <a:pos x="0" y="294"/>
              </a:cxn>
              <a:cxn ang="0">
                <a:pos x="35" y="282"/>
              </a:cxn>
              <a:cxn ang="0">
                <a:pos x="24" y="272"/>
              </a:cxn>
            </a:cxnLst>
            <a:rect l="0" t="0" r="r" b="b"/>
            <a:pathLst>
              <a:path w="367" h="408">
                <a:moveTo>
                  <a:pt x="154" y="37"/>
                </a:moveTo>
                <a:cubicBezTo>
                  <a:pt x="154" y="16"/>
                  <a:pt x="137" y="0"/>
                  <a:pt x="117" y="0"/>
                </a:cubicBezTo>
                <a:cubicBezTo>
                  <a:pt x="97" y="0"/>
                  <a:pt x="80" y="16"/>
                  <a:pt x="80" y="37"/>
                </a:cubicBezTo>
                <a:cubicBezTo>
                  <a:pt x="80" y="57"/>
                  <a:pt x="97" y="74"/>
                  <a:pt x="117" y="74"/>
                </a:cubicBezTo>
                <a:cubicBezTo>
                  <a:pt x="137" y="74"/>
                  <a:pt x="154" y="57"/>
                  <a:pt x="154" y="37"/>
                </a:cubicBezTo>
                <a:close/>
                <a:moveTo>
                  <a:pt x="272" y="381"/>
                </a:moveTo>
                <a:cubicBezTo>
                  <a:pt x="207" y="381"/>
                  <a:pt x="207" y="381"/>
                  <a:pt x="207" y="381"/>
                </a:cubicBezTo>
                <a:cubicBezTo>
                  <a:pt x="207" y="406"/>
                  <a:pt x="207" y="406"/>
                  <a:pt x="207" y="406"/>
                </a:cubicBezTo>
                <a:cubicBezTo>
                  <a:pt x="362" y="406"/>
                  <a:pt x="362" y="406"/>
                  <a:pt x="362" y="406"/>
                </a:cubicBezTo>
                <a:cubicBezTo>
                  <a:pt x="362" y="381"/>
                  <a:pt x="362" y="381"/>
                  <a:pt x="362" y="381"/>
                </a:cubicBezTo>
                <a:cubicBezTo>
                  <a:pt x="324" y="381"/>
                  <a:pt x="324" y="381"/>
                  <a:pt x="324" y="381"/>
                </a:cubicBezTo>
                <a:cubicBezTo>
                  <a:pt x="324" y="238"/>
                  <a:pt x="324" y="238"/>
                  <a:pt x="324" y="238"/>
                </a:cubicBezTo>
                <a:cubicBezTo>
                  <a:pt x="324" y="218"/>
                  <a:pt x="324" y="218"/>
                  <a:pt x="324" y="218"/>
                </a:cubicBezTo>
                <a:cubicBezTo>
                  <a:pt x="362" y="218"/>
                  <a:pt x="362" y="218"/>
                  <a:pt x="362" y="218"/>
                </a:cubicBezTo>
                <a:cubicBezTo>
                  <a:pt x="362" y="194"/>
                  <a:pt x="362" y="194"/>
                  <a:pt x="362" y="194"/>
                </a:cubicBezTo>
                <a:cubicBezTo>
                  <a:pt x="166" y="194"/>
                  <a:pt x="166" y="194"/>
                  <a:pt x="166" y="194"/>
                </a:cubicBezTo>
                <a:cubicBezTo>
                  <a:pt x="147" y="194"/>
                  <a:pt x="147" y="194"/>
                  <a:pt x="147" y="194"/>
                </a:cubicBezTo>
                <a:cubicBezTo>
                  <a:pt x="147" y="218"/>
                  <a:pt x="147" y="218"/>
                  <a:pt x="147" y="218"/>
                </a:cubicBezTo>
                <a:cubicBezTo>
                  <a:pt x="221" y="218"/>
                  <a:pt x="221" y="218"/>
                  <a:pt x="221" y="218"/>
                </a:cubicBezTo>
                <a:cubicBezTo>
                  <a:pt x="272" y="218"/>
                  <a:pt x="272" y="218"/>
                  <a:pt x="272" y="218"/>
                </a:cubicBezTo>
                <a:cubicBezTo>
                  <a:pt x="272" y="233"/>
                  <a:pt x="272" y="233"/>
                  <a:pt x="272" y="233"/>
                </a:cubicBezTo>
                <a:lnTo>
                  <a:pt x="272" y="381"/>
                </a:lnTo>
                <a:close/>
                <a:moveTo>
                  <a:pt x="0" y="294"/>
                </a:moveTo>
                <a:cubicBezTo>
                  <a:pt x="0" y="297"/>
                  <a:pt x="0" y="297"/>
                  <a:pt x="0" y="297"/>
                </a:cubicBezTo>
                <a:cubicBezTo>
                  <a:pt x="0" y="303"/>
                  <a:pt x="6" y="309"/>
                  <a:pt x="12" y="309"/>
                </a:cubicBezTo>
                <a:cubicBezTo>
                  <a:pt x="47" y="309"/>
                  <a:pt x="47" y="309"/>
                  <a:pt x="47" y="309"/>
                </a:cubicBezTo>
                <a:cubicBezTo>
                  <a:pt x="47" y="342"/>
                  <a:pt x="47" y="342"/>
                  <a:pt x="47" y="342"/>
                </a:cubicBezTo>
                <a:cubicBezTo>
                  <a:pt x="53" y="342"/>
                  <a:pt x="53" y="342"/>
                  <a:pt x="53" y="342"/>
                </a:cubicBezTo>
                <a:cubicBezTo>
                  <a:pt x="53" y="365"/>
                  <a:pt x="53" y="365"/>
                  <a:pt x="53" y="365"/>
                </a:cubicBezTo>
                <a:cubicBezTo>
                  <a:pt x="8" y="377"/>
                  <a:pt x="8" y="377"/>
                  <a:pt x="8" y="377"/>
                </a:cubicBezTo>
                <a:cubicBezTo>
                  <a:pt x="8" y="388"/>
                  <a:pt x="8" y="388"/>
                  <a:pt x="8" y="388"/>
                </a:cubicBezTo>
                <a:cubicBezTo>
                  <a:pt x="12" y="387"/>
                  <a:pt x="12" y="387"/>
                  <a:pt x="12" y="387"/>
                </a:cubicBezTo>
                <a:cubicBezTo>
                  <a:pt x="12" y="390"/>
                  <a:pt x="12" y="390"/>
                  <a:pt x="12" y="390"/>
                </a:cubicBezTo>
                <a:cubicBezTo>
                  <a:pt x="9" y="391"/>
                  <a:pt x="7" y="394"/>
                  <a:pt x="7" y="398"/>
                </a:cubicBezTo>
                <a:cubicBezTo>
                  <a:pt x="7" y="403"/>
                  <a:pt x="11" y="407"/>
                  <a:pt x="15" y="407"/>
                </a:cubicBezTo>
                <a:cubicBezTo>
                  <a:pt x="20" y="407"/>
                  <a:pt x="24" y="403"/>
                  <a:pt x="24" y="398"/>
                </a:cubicBezTo>
                <a:cubicBezTo>
                  <a:pt x="24" y="394"/>
                  <a:pt x="22" y="391"/>
                  <a:pt x="18" y="390"/>
                </a:cubicBezTo>
                <a:cubicBezTo>
                  <a:pt x="18" y="387"/>
                  <a:pt x="18" y="387"/>
                  <a:pt x="18" y="387"/>
                </a:cubicBezTo>
                <a:cubicBezTo>
                  <a:pt x="53" y="383"/>
                  <a:pt x="53" y="383"/>
                  <a:pt x="53" y="383"/>
                </a:cubicBezTo>
                <a:cubicBezTo>
                  <a:pt x="53" y="386"/>
                  <a:pt x="53" y="386"/>
                  <a:pt x="53" y="386"/>
                </a:cubicBezTo>
                <a:cubicBezTo>
                  <a:pt x="54" y="386"/>
                  <a:pt x="54" y="386"/>
                  <a:pt x="54" y="386"/>
                </a:cubicBezTo>
                <a:cubicBezTo>
                  <a:pt x="54" y="400"/>
                  <a:pt x="54" y="400"/>
                  <a:pt x="54" y="400"/>
                </a:cubicBezTo>
                <a:cubicBezTo>
                  <a:pt x="57" y="400"/>
                  <a:pt x="57" y="400"/>
                  <a:pt x="57" y="400"/>
                </a:cubicBezTo>
                <a:cubicBezTo>
                  <a:pt x="57" y="408"/>
                  <a:pt x="57" y="408"/>
                  <a:pt x="57" y="408"/>
                </a:cubicBezTo>
                <a:cubicBezTo>
                  <a:pt x="65" y="408"/>
                  <a:pt x="65" y="408"/>
                  <a:pt x="65" y="408"/>
                </a:cubicBezTo>
                <a:cubicBezTo>
                  <a:pt x="65" y="400"/>
                  <a:pt x="65" y="400"/>
                  <a:pt x="65" y="400"/>
                </a:cubicBezTo>
                <a:cubicBezTo>
                  <a:pt x="68" y="400"/>
                  <a:pt x="68" y="400"/>
                  <a:pt x="68" y="400"/>
                </a:cubicBezTo>
                <a:cubicBezTo>
                  <a:pt x="68" y="386"/>
                  <a:pt x="68" y="386"/>
                  <a:pt x="68" y="386"/>
                </a:cubicBezTo>
                <a:cubicBezTo>
                  <a:pt x="69" y="386"/>
                  <a:pt x="69" y="386"/>
                  <a:pt x="69" y="386"/>
                </a:cubicBezTo>
                <a:cubicBezTo>
                  <a:pt x="69" y="383"/>
                  <a:pt x="69" y="383"/>
                  <a:pt x="69" y="383"/>
                </a:cubicBezTo>
                <a:cubicBezTo>
                  <a:pt x="103" y="387"/>
                  <a:pt x="103" y="387"/>
                  <a:pt x="103" y="387"/>
                </a:cubicBezTo>
                <a:cubicBezTo>
                  <a:pt x="103" y="390"/>
                  <a:pt x="103" y="390"/>
                  <a:pt x="103" y="390"/>
                </a:cubicBezTo>
                <a:cubicBezTo>
                  <a:pt x="100" y="391"/>
                  <a:pt x="97" y="394"/>
                  <a:pt x="97" y="398"/>
                </a:cubicBezTo>
                <a:cubicBezTo>
                  <a:pt x="97" y="403"/>
                  <a:pt x="101" y="407"/>
                  <a:pt x="106" y="407"/>
                </a:cubicBezTo>
                <a:cubicBezTo>
                  <a:pt x="111" y="407"/>
                  <a:pt x="115" y="403"/>
                  <a:pt x="115" y="398"/>
                </a:cubicBezTo>
                <a:cubicBezTo>
                  <a:pt x="115" y="394"/>
                  <a:pt x="112" y="391"/>
                  <a:pt x="109" y="390"/>
                </a:cubicBezTo>
                <a:cubicBezTo>
                  <a:pt x="109" y="387"/>
                  <a:pt x="109" y="387"/>
                  <a:pt x="109" y="387"/>
                </a:cubicBezTo>
                <a:cubicBezTo>
                  <a:pt x="114" y="388"/>
                  <a:pt x="114" y="388"/>
                  <a:pt x="114" y="388"/>
                </a:cubicBezTo>
                <a:cubicBezTo>
                  <a:pt x="114" y="377"/>
                  <a:pt x="114" y="377"/>
                  <a:pt x="114" y="377"/>
                </a:cubicBezTo>
                <a:cubicBezTo>
                  <a:pt x="69" y="365"/>
                  <a:pt x="69" y="365"/>
                  <a:pt x="69" y="365"/>
                </a:cubicBezTo>
                <a:cubicBezTo>
                  <a:pt x="69" y="342"/>
                  <a:pt x="69" y="342"/>
                  <a:pt x="69" y="342"/>
                </a:cubicBezTo>
                <a:cubicBezTo>
                  <a:pt x="75" y="342"/>
                  <a:pt x="75" y="342"/>
                  <a:pt x="75" y="342"/>
                </a:cubicBezTo>
                <a:cubicBezTo>
                  <a:pt x="75" y="309"/>
                  <a:pt x="75" y="309"/>
                  <a:pt x="75" y="309"/>
                </a:cubicBezTo>
                <a:cubicBezTo>
                  <a:pt x="117" y="309"/>
                  <a:pt x="117" y="309"/>
                  <a:pt x="117" y="309"/>
                </a:cubicBezTo>
                <a:cubicBezTo>
                  <a:pt x="124" y="309"/>
                  <a:pt x="129" y="303"/>
                  <a:pt x="129" y="297"/>
                </a:cubicBezTo>
                <a:cubicBezTo>
                  <a:pt x="129" y="294"/>
                  <a:pt x="129" y="294"/>
                  <a:pt x="129" y="294"/>
                </a:cubicBezTo>
                <a:cubicBezTo>
                  <a:pt x="129" y="290"/>
                  <a:pt x="127" y="287"/>
                  <a:pt x="124" y="285"/>
                </a:cubicBezTo>
                <a:cubicBezTo>
                  <a:pt x="153" y="285"/>
                  <a:pt x="153" y="285"/>
                  <a:pt x="153" y="285"/>
                </a:cubicBezTo>
                <a:cubicBezTo>
                  <a:pt x="135" y="374"/>
                  <a:pt x="135" y="374"/>
                  <a:pt x="135" y="374"/>
                </a:cubicBezTo>
                <a:cubicBezTo>
                  <a:pt x="133" y="386"/>
                  <a:pt x="141" y="398"/>
                  <a:pt x="154" y="401"/>
                </a:cubicBezTo>
                <a:cubicBezTo>
                  <a:pt x="167" y="403"/>
                  <a:pt x="179" y="395"/>
                  <a:pt x="181" y="384"/>
                </a:cubicBezTo>
                <a:cubicBezTo>
                  <a:pt x="205" y="265"/>
                  <a:pt x="205" y="265"/>
                  <a:pt x="205" y="265"/>
                </a:cubicBezTo>
                <a:cubicBezTo>
                  <a:pt x="205" y="265"/>
                  <a:pt x="205" y="265"/>
                  <a:pt x="205" y="264"/>
                </a:cubicBezTo>
                <a:cubicBezTo>
                  <a:pt x="205" y="264"/>
                  <a:pt x="205" y="264"/>
                  <a:pt x="205" y="264"/>
                </a:cubicBezTo>
                <a:cubicBezTo>
                  <a:pt x="205" y="264"/>
                  <a:pt x="205" y="264"/>
                  <a:pt x="205" y="264"/>
                </a:cubicBezTo>
                <a:cubicBezTo>
                  <a:pt x="205" y="264"/>
                  <a:pt x="205" y="264"/>
                  <a:pt x="205" y="264"/>
                </a:cubicBezTo>
                <a:cubicBezTo>
                  <a:pt x="205" y="262"/>
                  <a:pt x="205" y="260"/>
                  <a:pt x="205" y="258"/>
                </a:cubicBezTo>
                <a:cubicBezTo>
                  <a:pt x="204" y="245"/>
                  <a:pt x="194" y="235"/>
                  <a:pt x="181" y="235"/>
                </a:cubicBezTo>
                <a:cubicBezTo>
                  <a:pt x="110" y="235"/>
                  <a:pt x="110" y="235"/>
                  <a:pt x="110" y="235"/>
                </a:cubicBezTo>
                <a:cubicBezTo>
                  <a:pt x="119" y="194"/>
                  <a:pt x="119" y="194"/>
                  <a:pt x="119" y="194"/>
                </a:cubicBezTo>
                <a:cubicBezTo>
                  <a:pt x="166" y="194"/>
                  <a:pt x="166" y="194"/>
                  <a:pt x="166" y="194"/>
                </a:cubicBezTo>
                <a:cubicBezTo>
                  <a:pt x="206" y="194"/>
                  <a:pt x="206" y="194"/>
                  <a:pt x="206" y="194"/>
                </a:cubicBezTo>
                <a:cubicBezTo>
                  <a:pt x="213" y="194"/>
                  <a:pt x="217" y="190"/>
                  <a:pt x="219" y="188"/>
                </a:cubicBezTo>
                <a:cubicBezTo>
                  <a:pt x="311" y="188"/>
                  <a:pt x="311" y="188"/>
                  <a:pt x="311" y="188"/>
                </a:cubicBezTo>
                <a:cubicBezTo>
                  <a:pt x="311" y="178"/>
                  <a:pt x="311" y="178"/>
                  <a:pt x="311" y="178"/>
                </a:cubicBezTo>
                <a:cubicBezTo>
                  <a:pt x="313" y="178"/>
                  <a:pt x="314" y="177"/>
                  <a:pt x="315" y="176"/>
                </a:cubicBezTo>
                <a:cubicBezTo>
                  <a:pt x="325" y="180"/>
                  <a:pt x="325" y="180"/>
                  <a:pt x="325" y="180"/>
                </a:cubicBezTo>
                <a:cubicBezTo>
                  <a:pt x="367" y="68"/>
                  <a:pt x="367" y="68"/>
                  <a:pt x="367" y="68"/>
                </a:cubicBezTo>
                <a:cubicBezTo>
                  <a:pt x="353" y="63"/>
                  <a:pt x="353" y="63"/>
                  <a:pt x="353" y="63"/>
                </a:cubicBezTo>
                <a:cubicBezTo>
                  <a:pt x="312" y="171"/>
                  <a:pt x="312" y="171"/>
                  <a:pt x="312" y="171"/>
                </a:cubicBezTo>
                <a:cubicBezTo>
                  <a:pt x="312" y="171"/>
                  <a:pt x="311" y="170"/>
                  <a:pt x="311" y="170"/>
                </a:cubicBezTo>
                <a:cubicBezTo>
                  <a:pt x="309" y="170"/>
                  <a:pt x="307" y="172"/>
                  <a:pt x="307" y="174"/>
                </a:cubicBezTo>
                <a:cubicBezTo>
                  <a:pt x="307" y="174"/>
                  <a:pt x="225" y="174"/>
                  <a:pt x="225" y="174"/>
                </a:cubicBezTo>
                <a:cubicBezTo>
                  <a:pt x="225" y="163"/>
                  <a:pt x="217" y="154"/>
                  <a:pt x="206" y="154"/>
                </a:cubicBezTo>
                <a:cubicBezTo>
                  <a:pt x="127" y="154"/>
                  <a:pt x="127" y="154"/>
                  <a:pt x="127" y="154"/>
                </a:cubicBezTo>
                <a:cubicBezTo>
                  <a:pt x="132" y="132"/>
                  <a:pt x="132" y="132"/>
                  <a:pt x="132" y="132"/>
                </a:cubicBezTo>
                <a:cubicBezTo>
                  <a:pt x="136" y="112"/>
                  <a:pt x="124" y="93"/>
                  <a:pt x="104" y="89"/>
                </a:cubicBezTo>
                <a:cubicBezTo>
                  <a:pt x="92" y="86"/>
                  <a:pt x="92" y="86"/>
                  <a:pt x="92" y="86"/>
                </a:cubicBezTo>
                <a:cubicBezTo>
                  <a:pt x="73" y="82"/>
                  <a:pt x="53" y="95"/>
                  <a:pt x="49" y="114"/>
                </a:cubicBezTo>
                <a:cubicBezTo>
                  <a:pt x="38" y="168"/>
                  <a:pt x="38" y="168"/>
                  <a:pt x="38" y="168"/>
                </a:cubicBezTo>
                <a:cubicBezTo>
                  <a:pt x="35" y="183"/>
                  <a:pt x="35" y="183"/>
                  <a:pt x="35" y="183"/>
                </a:cubicBezTo>
                <a:cubicBezTo>
                  <a:pt x="35" y="168"/>
                  <a:pt x="35" y="168"/>
                  <a:pt x="35" y="168"/>
                </a:cubicBezTo>
                <a:cubicBezTo>
                  <a:pt x="35" y="145"/>
                  <a:pt x="35" y="145"/>
                  <a:pt x="35" y="145"/>
                </a:cubicBezTo>
                <a:cubicBezTo>
                  <a:pt x="35" y="138"/>
                  <a:pt x="29" y="133"/>
                  <a:pt x="23" y="133"/>
                </a:cubicBezTo>
                <a:cubicBezTo>
                  <a:pt x="14" y="133"/>
                  <a:pt x="14" y="133"/>
                  <a:pt x="14" y="133"/>
                </a:cubicBezTo>
                <a:cubicBezTo>
                  <a:pt x="7" y="133"/>
                  <a:pt x="2" y="138"/>
                  <a:pt x="2" y="145"/>
                </a:cubicBezTo>
                <a:cubicBezTo>
                  <a:pt x="2" y="170"/>
                  <a:pt x="2" y="170"/>
                  <a:pt x="2" y="170"/>
                </a:cubicBezTo>
                <a:cubicBezTo>
                  <a:pt x="2" y="230"/>
                  <a:pt x="2" y="230"/>
                  <a:pt x="2" y="230"/>
                </a:cubicBezTo>
                <a:cubicBezTo>
                  <a:pt x="2" y="237"/>
                  <a:pt x="6" y="242"/>
                  <a:pt x="12" y="242"/>
                </a:cubicBezTo>
                <a:cubicBezTo>
                  <a:pt x="12" y="282"/>
                  <a:pt x="12" y="282"/>
                  <a:pt x="12" y="282"/>
                </a:cubicBezTo>
                <a:cubicBezTo>
                  <a:pt x="12" y="282"/>
                  <a:pt x="12" y="282"/>
                  <a:pt x="12" y="282"/>
                </a:cubicBezTo>
                <a:cubicBezTo>
                  <a:pt x="6" y="282"/>
                  <a:pt x="0" y="288"/>
                  <a:pt x="0" y="294"/>
                </a:cubicBezTo>
                <a:close/>
                <a:moveTo>
                  <a:pt x="24" y="272"/>
                </a:moveTo>
                <a:cubicBezTo>
                  <a:pt x="27" y="276"/>
                  <a:pt x="30" y="280"/>
                  <a:pt x="35" y="282"/>
                </a:cubicBezTo>
                <a:cubicBezTo>
                  <a:pt x="24" y="282"/>
                  <a:pt x="24" y="282"/>
                  <a:pt x="24" y="282"/>
                </a:cubicBezTo>
                <a:lnTo>
                  <a:pt x="24" y="27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8589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右矢印 11"/>
          <p:cNvSpPr/>
          <p:nvPr/>
        </p:nvSpPr>
        <p:spPr>
          <a:xfrm>
            <a:off x="1302851" y="3320161"/>
            <a:ext cx="1088448" cy="381564"/>
          </a:xfrm>
          <a:prstGeom prst="rightArrow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057335" y="1458091"/>
            <a:ext cx="2022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グルーピング</a:t>
            </a:r>
            <a:endParaRPr kumimoji="1" lang="ja-JP" altLang="en-US" dirty="0"/>
          </a:p>
        </p:txBody>
      </p:sp>
      <p:cxnSp>
        <p:nvCxnSpPr>
          <p:cNvPr id="16" name="直線矢印コネクタ 15"/>
          <p:cNvCxnSpPr/>
          <p:nvPr/>
        </p:nvCxnSpPr>
        <p:spPr>
          <a:xfrm flipV="1">
            <a:off x="3210930" y="2647340"/>
            <a:ext cx="376928" cy="40388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5880745" y="2104633"/>
            <a:ext cx="31431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ja-JP" altLang="en-US" dirty="0" smtClean="0"/>
              <a:t>管理ネットワークが同一内で、同じクラスタ名を持つ</a:t>
            </a:r>
            <a:r>
              <a:rPr kumimoji="1" lang="en-US" altLang="ja-JP" dirty="0" smtClean="0"/>
              <a:t>AP</a:t>
            </a:r>
            <a:r>
              <a:rPr kumimoji="1" lang="ja-JP" altLang="en-US" dirty="0" smtClean="0"/>
              <a:t>が クラスタとして構成</a:t>
            </a:r>
            <a:endParaRPr kumimoji="1" lang="en-US" altLang="ja-JP" dirty="0" smtClean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ja-JP" altLang="en-US" dirty="0" smtClean="0"/>
              <a:t>クラスタ内では、</a:t>
            </a:r>
            <a:r>
              <a:rPr kumimoji="1" lang="en-US" altLang="ja-JP" dirty="0" smtClean="0"/>
              <a:t>1</a:t>
            </a:r>
            <a:r>
              <a:rPr kumimoji="1" lang="ja-JP" altLang="en-US" dirty="0" err="1" smtClean="0"/>
              <a:t>つの</a:t>
            </a:r>
            <a:r>
              <a:rPr kumimoji="1" lang="en-US" altLang="ja-JP" dirty="0" smtClean="0"/>
              <a:t>AP</a:t>
            </a:r>
            <a:r>
              <a:rPr kumimoji="1" lang="ja-JP" altLang="en-US" dirty="0" smtClean="0"/>
              <a:t>がマスターとなり 全体の設定を管理</a:t>
            </a:r>
            <a:endParaRPr kumimoji="1" lang="en-US" altLang="ja-JP" dirty="0" smtClean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ja-JP" altLang="en-US" dirty="0" smtClean="0"/>
              <a:t>最大</a:t>
            </a:r>
            <a:r>
              <a:rPr kumimoji="1" lang="en-US" altLang="ja-JP" dirty="0" smtClean="0">
                <a:solidFill>
                  <a:srgbClr val="FF0000"/>
                </a:solidFill>
              </a:rPr>
              <a:t>4</a:t>
            </a:r>
            <a:r>
              <a:rPr kumimoji="1" lang="ja-JP" altLang="en-US" dirty="0" smtClean="0">
                <a:solidFill>
                  <a:srgbClr val="FF0000"/>
                </a:solidFill>
              </a:rPr>
              <a:t>個</a:t>
            </a:r>
            <a:r>
              <a:rPr kumimoji="1" lang="ja-JP" altLang="en-US" dirty="0" smtClean="0"/>
              <a:t>まで構成可能</a:t>
            </a:r>
            <a:endParaRPr kumimoji="1" lang="ja-JP" altLang="en-US" dirty="0"/>
          </a:p>
        </p:txBody>
      </p:sp>
      <p:cxnSp>
        <p:nvCxnSpPr>
          <p:cNvPr id="18" name="直線矢印コネクタ 17"/>
          <p:cNvCxnSpPr/>
          <p:nvPr/>
        </p:nvCxnSpPr>
        <p:spPr>
          <a:xfrm>
            <a:off x="3310106" y="3578703"/>
            <a:ext cx="1068165" cy="685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45" y="2266112"/>
            <a:ext cx="763132" cy="763128"/>
          </a:xfrm>
          <a:prstGeom prst="rect">
            <a:avLst/>
          </a:prstGeom>
        </p:spPr>
      </p:pic>
      <p:cxnSp>
        <p:nvCxnSpPr>
          <p:cNvPr id="21" name="直線矢印コネクタ 20"/>
          <p:cNvCxnSpPr/>
          <p:nvPr/>
        </p:nvCxnSpPr>
        <p:spPr>
          <a:xfrm flipV="1">
            <a:off x="3329184" y="2876763"/>
            <a:ext cx="1266064" cy="48706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41"/>
          <p:cNvSpPr>
            <a:spLocks noChangeAspect="1" noEditPoints="1"/>
          </p:cNvSpPr>
          <p:nvPr/>
        </p:nvSpPr>
        <p:spPr bwMode="auto">
          <a:xfrm>
            <a:off x="1595510" y="2876763"/>
            <a:ext cx="451320" cy="600431"/>
          </a:xfrm>
          <a:custGeom>
            <a:avLst/>
            <a:gdLst>
              <a:gd name="T0" fmla="*/ 692 w 1085"/>
              <a:gd name="T1" fmla="*/ 0 h 1445"/>
              <a:gd name="T2" fmla="*/ 695 w 1085"/>
              <a:gd name="T3" fmla="*/ 316 h 1445"/>
              <a:gd name="T4" fmla="*/ 692 w 1085"/>
              <a:gd name="T5" fmla="*/ 0 h 1445"/>
              <a:gd name="T6" fmla="*/ 1081 w 1085"/>
              <a:gd name="T7" fmla="*/ 381 h 1445"/>
              <a:gd name="T8" fmla="*/ 1043 w 1085"/>
              <a:gd name="T9" fmla="*/ 1445 h 1445"/>
              <a:gd name="T10" fmla="*/ 0 w 1085"/>
              <a:gd name="T11" fmla="*/ 1406 h 1445"/>
              <a:gd name="T12" fmla="*/ 38 w 1085"/>
              <a:gd name="T13" fmla="*/ 0 h 1445"/>
              <a:gd name="T14" fmla="*/ 623 w 1085"/>
              <a:gd name="T15" fmla="*/ 314 h 1445"/>
              <a:gd name="T16" fmla="*/ 1081 w 1085"/>
              <a:gd name="T17" fmla="*/ 381 h 1445"/>
              <a:gd name="T18" fmla="*/ 903 w 1085"/>
              <a:gd name="T19" fmla="*/ 889 h 1445"/>
              <a:gd name="T20" fmla="*/ 878 w 1085"/>
              <a:gd name="T21" fmla="*/ 822 h 1445"/>
              <a:gd name="T22" fmla="*/ 774 w 1085"/>
              <a:gd name="T23" fmla="*/ 733 h 1445"/>
              <a:gd name="T24" fmla="*/ 796 w 1085"/>
              <a:gd name="T25" fmla="*/ 667 h 1445"/>
              <a:gd name="T26" fmla="*/ 734 w 1085"/>
              <a:gd name="T27" fmla="*/ 631 h 1445"/>
              <a:gd name="T28" fmla="*/ 597 w 1085"/>
              <a:gd name="T29" fmla="*/ 630 h 1445"/>
              <a:gd name="T30" fmla="*/ 570 w 1085"/>
              <a:gd name="T31" fmla="*/ 565 h 1445"/>
              <a:gd name="T32" fmla="*/ 500 w 1085"/>
              <a:gd name="T33" fmla="*/ 577 h 1445"/>
              <a:gd name="T34" fmla="*/ 394 w 1085"/>
              <a:gd name="T35" fmla="*/ 664 h 1445"/>
              <a:gd name="T36" fmla="*/ 333 w 1085"/>
              <a:gd name="T37" fmla="*/ 631 h 1445"/>
              <a:gd name="T38" fmla="*/ 287 w 1085"/>
              <a:gd name="T39" fmla="*/ 686 h 1445"/>
              <a:gd name="T40" fmla="*/ 261 w 1085"/>
              <a:gd name="T41" fmla="*/ 821 h 1445"/>
              <a:gd name="T42" fmla="*/ 193 w 1085"/>
              <a:gd name="T43" fmla="*/ 835 h 1445"/>
              <a:gd name="T44" fmla="*/ 194 w 1085"/>
              <a:gd name="T45" fmla="*/ 906 h 1445"/>
              <a:gd name="T46" fmla="*/ 261 w 1085"/>
              <a:gd name="T47" fmla="*/ 1026 h 1445"/>
              <a:gd name="T48" fmla="*/ 218 w 1085"/>
              <a:gd name="T49" fmla="*/ 1081 h 1445"/>
              <a:gd name="T50" fmla="*/ 264 w 1085"/>
              <a:gd name="T51" fmla="*/ 1135 h 1445"/>
              <a:gd name="T52" fmla="*/ 392 w 1085"/>
              <a:gd name="T53" fmla="*/ 1184 h 1445"/>
              <a:gd name="T54" fmla="*/ 395 w 1085"/>
              <a:gd name="T55" fmla="*/ 1253 h 1445"/>
              <a:gd name="T56" fmla="*/ 465 w 1085"/>
              <a:gd name="T57" fmla="*/ 1265 h 1445"/>
              <a:gd name="T58" fmla="*/ 544 w 1085"/>
              <a:gd name="T59" fmla="*/ 1225 h 1445"/>
              <a:gd name="T60" fmla="*/ 622 w 1085"/>
              <a:gd name="T61" fmla="*/ 1265 h 1445"/>
              <a:gd name="T62" fmla="*/ 692 w 1085"/>
              <a:gd name="T63" fmla="*/ 1253 h 1445"/>
              <a:gd name="T64" fmla="*/ 694 w 1085"/>
              <a:gd name="T65" fmla="*/ 1184 h 1445"/>
              <a:gd name="T66" fmla="*/ 822 w 1085"/>
              <a:gd name="T67" fmla="*/ 1135 h 1445"/>
              <a:gd name="T68" fmla="*/ 868 w 1085"/>
              <a:gd name="T69" fmla="*/ 1081 h 1445"/>
              <a:gd name="T70" fmla="*/ 826 w 1085"/>
              <a:gd name="T71" fmla="*/ 1026 h 1445"/>
              <a:gd name="T72" fmla="*/ 892 w 1085"/>
              <a:gd name="T73" fmla="*/ 906 h 1445"/>
              <a:gd name="T74" fmla="*/ 368 w 1085"/>
              <a:gd name="T75" fmla="*/ 919 h 1445"/>
              <a:gd name="T76" fmla="*/ 713 w 1085"/>
              <a:gd name="T77" fmla="*/ 931 h 1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85" h="1445">
                <a:moveTo>
                  <a:pt x="692" y="0"/>
                </a:moveTo>
                <a:cubicBezTo>
                  <a:pt x="692" y="0"/>
                  <a:pt x="692" y="0"/>
                  <a:pt x="692" y="0"/>
                </a:cubicBezTo>
                <a:cubicBezTo>
                  <a:pt x="1085" y="316"/>
                  <a:pt x="1085" y="316"/>
                  <a:pt x="1085" y="316"/>
                </a:cubicBezTo>
                <a:cubicBezTo>
                  <a:pt x="1085" y="316"/>
                  <a:pt x="1085" y="316"/>
                  <a:pt x="695" y="316"/>
                </a:cubicBezTo>
                <a:cubicBezTo>
                  <a:pt x="694" y="316"/>
                  <a:pt x="692" y="315"/>
                  <a:pt x="692" y="314"/>
                </a:cubicBezTo>
                <a:cubicBezTo>
                  <a:pt x="692" y="314"/>
                  <a:pt x="692" y="314"/>
                  <a:pt x="692" y="0"/>
                </a:cubicBezTo>
                <a:close/>
                <a:moveTo>
                  <a:pt x="1081" y="381"/>
                </a:moveTo>
                <a:cubicBezTo>
                  <a:pt x="1081" y="381"/>
                  <a:pt x="1081" y="381"/>
                  <a:pt x="1081" y="381"/>
                </a:cubicBezTo>
                <a:cubicBezTo>
                  <a:pt x="1081" y="1406"/>
                  <a:pt x="1081" y="1406"/>
                  <a:pt x="1081" y="1406"/>
                </a:cubicBezTo>
                <a:cubicBezTo>
                  <a:pt x="1081" y="1427"/>
                  <a:pt x="1064" y="1445"/>
                  <a:pt x="1043" y="1445"/>
                </a:cubicBezTo>
                <a:cubicBezTo>
                  <a:pt x="1043" y="1445"/>
                  <a:pt x="1043" y="1445"/>
                  <a:pt x="38" y="1445"/>
                </a:cubicBezTo>
                <a:cubicBezTo>
                  <a:pt x="18" y="1445"/>
                  <a:pt x="0" y="1427"/>
                  <a:pt x="0" y="1406"/>
                </a:cubicBezTo>
                <a:cubicBezTo>
                  <a:pt x="0" y="1406"/>
                  <a:pt x="0" y="1406"/>
                  <a:pt x="0" y="39"/>
                </a:cubicBezTo>
                <a:cubicBezTo>
                  <a:pt x="0" y="17"/>
                  <a:pt x="18" y="0"/>
                  <a:pt x="38" y="0"/>
                </a:cubicBezTo>
                <a:cubicBezTo>
                  <a:pt x="38" y="0"/>
                  <a:pt x="38" y="0"/>
                  <a:pt x="623" y="0"/>
                </a:cubicBezTo>
                <a:cubicBezTo>
                  <a:pt x="623" y="0"/>
                  <a:pt x="623" y="0"/>
                  <a:pt x="623" y="314"/>
                </a:cubicBezTo>
                <a:cubicBezTo>
                  <a:pt x="623" y="351"/>
                  <a:pt x="654" y="381"/>
                  <a:pt x="692" y="381"/>
                </a:cubicBezTo>
                <a:cubicBezTo>
                  <a:pt x="692" y="381"/>
                  <a:pt x="692" y="381"/>
                  <a:pt x="1081" y="381"/>
                </a:cubicBezTo>
                <a:close/>
                <a:moveTo>
                  <a:pt x="892" y="906"/>
                </a:moveTo>
                <a:cubicBezTo>
                  <a:pt x="899" y="904"/>
                  <a:pt x="903" y="897"/>
                  <a:pt x="903" y="889"/>
                </a:cubicBezTo>
                <a:cubicBezTo>
                  <a:pt x="903" y="889"/>
                  <a:pt x="903" y="889"/>
                  <a:pt x="893" y="835"/>
                </a:cubicBezTo>
                <a:cubicBezTo>
                  <a:pt x="891" y="828"/>
                  <a:pt x="885" y="822"/>
                  <a:pt x="878" y="822"/>
                </a:cubicBezTo>
                <a:cubicBezTo>
                  <a:pt x="878" y="822"/>
                  <a:pt x="878" y="822"/>
                  <a:pt x="826" y="821"/>
                </a:cubicBezTo>
                <a:cubicBezTo>
                  <a:pt x="814" y="788"/>
                  <a:pt x="796" y="759"/>
                  <a:pt x="774" y="733"/>
                </a:cubicBezTo>
                <a:cubicBezTo>
                  <a:pt x="774" y="733"/>
                  <a:pt x="774" y="733"/>
                  <a:pt x="799" y="686"/>
                </a:cubicBezTo>
                <a:cubicBezTo>
                  <a:pt x="803" y="680"/>
                  <a:pt x="802" y="672"/>
                  <a:pt x="796" y="667"/>
                </a:cubicBezTo>
                <a:cubicBezTo>
                  <a:pt x="796" y="667"/>
                  <a:pt x="796" y="667"/>
                  <a:pt x="754" y="631"/>
                </a:cubicBezTo>
                <a:cubicBezTo>
                  <a:pt x="748" y="627"/>
                  <a:pt x="740" y="626"/>
                  <a:pt x="734" y="631"/>
                </a:cubicBezTo>
                <a:cubicBezTo>
                  <a:pt x="734" y="631"/>
                  <a:pt x="734" y="631"/>
                  <a:pt x="693" y="664"/>
                </a:cubicBezTo>
                <a:cubicBezTo>
                  <a:pt x="663" y="648"/>
                  <a:pt x="631" y="636"/>
                  <a:pt x="597" y="630"/>
                </a:cubicBezTo>
                <a:cubicBezTo>
                  <a:pt x="597" y="630"/>
                  <a:pt x="597" y="630"/>
                  <a:pt x="586" y="577"/>
                </a:cubicBezTo>
                <a:cubicBezTo>
                  <a:pt x="585" y="571"/>
                  <a:pt x="578" y="565"/>
                  <a:pt x="570" y="565"/>
                </a:cubicBezTo>
                <a:cubicBezTo>
                  <a:pt x="570" y="565"/>
                  <a:pt x="570" y="565"/>
                  <a:pt x="516" y="565"/>
                </a:cubicBezTo>
                <a:cubicBezTo>
                  <a:pt x="509" y="565"/>
                  <a:pt x="502" y="571"/>
                  <a:pt x="500" y="577"/>
                </a:cubicBezTo>
                <a:cubicBezTo>
                  <a:pt x="500" y="577"/>
                  <a:pt x="500" y="577"/>
                  <a:pt x="490" y="630"/>
                </a:cubicBezTo>
                <a:cubicBezTo>
                  <a:pt x="455" y="636"/>
                  <a:pt x="424" y="648"/>
                  <a:pt x="394" y="664"/>
                </a:cubicBezTo>
                <a:cubicBezTo>
                  <a:pt x="394" y="664"/>
                  <a:pt x="394" y="664"/>
                  <a:pt x="353" y="631"/>
                </a:cubicBezTo>
                <a:cubicBezTo>
                  <a:pt x="347" y="626"/>
                  <a:pt x="339" y="627"/>
                  <a:pt x="333" y="631"/>
                </a:cubicBezTo>
                <a:cubicBezTo>
                  <a:pt x="333" y="631"/>
                  <a:pt x="333" y="631"/>
                  <a:pt x="291" y="667"/>
                </a:cubicBezTo>
                <a:cubicBezTo>
                  <a:pt x="285" y="672"/>
                  <a:pt x="284" y="680"/>
                  <a:pt x="287" y="686"/>
                </a:cubicBezTo>
                <a:cubicBezTo>
                  <a:pt x="287" y="686"/>
                  <a:pt x="287" y="686"/>
                  <a:pt x="312" y="733"/>
                </a:cubicBezTo>
                <a:cubicBezTo>
                  <a:pt x="291" y="759"/>
                  <a:pt x="273" y="788"/>
                  <a:pt x="261" y="821"/>
                </a:cubicBezTo>
                <a:cubicBezTo>
                  <a:pt x="261" y="821"/>
                  <a:pt x="261" y="821"/>
                  <a:pt x="209" y="822"/>
                </a:cubicBezTo>
                <a:cubicBezTo>
                  <a:pt x="201" y="822"/>
                  <a:pt x="195" y="828"/>
                  <a:pt x="193" y="835"/>
                </a:cubicBezTo>
                <a:cubicBezTo>
                  <a:pt x="193" y="835"/>
                  <a:pt x="193" y="835"/>
                  <a:pt x="184" y="889"/>
                </a:cubicBezTo>
                <a:cubicBezTo>
                  <a:pt x="183" y="897"/>
                  <a:pt x="187" y="904"/>
                  <a:pt x="194" y="906"/>
                </a:cubicBezTo>
                <a:cubicBezTo>
                  <a:pt x="194" y="906"/>
                  <a:pt x="194" y="906"/>
                  <a:pt x="243" y="926"/>
                </a:cubicBezTo>
                <a:cubicBezTo>
                  <a:pt x="243" y="961"/>
                  <a:pt x="249" y="995"/>
                  <a:pt x="261" y="1026"/>
                </a:cubicBezTo>
                <a:cubicBezTo>
                  <a:pt x="261" y="1026"/>
                  <a:pt x="261" y="1026"/>
                  <a:pt x="221" y="1062"/>
                </a:cubicBezTo>
                <a:cubicBezTo>
                  <a:pt x="215" y="1067"/>
                  <a:pt x="214" y="1074"/>
                  <a:pt x="218" y="1081"/>
                </a:cubicBezTo>
                <a:cubicBezTo>
                  <a:pt x="218" y="1081"/>
                  <a:pt x="218" y="1081"/>
                  <a:pt x="245" y="1128"/>
                </a:cubicBezTo>
                <a:cubicBezTo>
                  <a:pt x="249" y="1135"/>
                  <a:pt x="257" y="1138"/>
                  <a:pt x="264" y="1135"/>
                </a:cubicBezTo>
                <a:cubicBezTo>
                  <a:pt x="264" y="1135"/>
                  <a:pt x="264" y="1135"/>
                  <a:pt x="314" y="1119"/>
                </a:cubicBezTo>
                <a:cubicBezTo>
                  <a:pt x="336" y="1145"/>
                  <a:pt x="362" y="1167"/>
                  <a:pt x="392" y="1184"/>
                </a:cubicBezTo>
                <a:cubicBezTo>
                  <a:pt x="392" y="1184"/>
                  <a:pt x="392" y="1184"/>
                  <a:pt x="384" y="1236"/>
                </a:cubicBezTo>
                <a:cubicBezTo>
                  <a:pt x="383" y="1244"/>
                  <a:pt x="388" y="1251"/>
                  <a:pt x="395" y="1253"/>
                </a:cubicBezTo>
                <a:cubicBezTo>
                  <a:pt x="395" y="1253"/>
                  <a:pt x="395" y="1253"/>
                  <a:pt x="446" y="1272"/>
                </a:cubicBezTo>
                <a:cubicBezTo>
                  <a:pt x="453" y="1275"/>
                  <a:pt x="461" y="1272"/>
                  <a:pt x="465" y="1265"/>
                </a:cubicBezTo>
                <a:cubicBezTo>
                  <a:pt x="465" y="1265"/>
                  <a:pt x="465" y="1265"/>
                  <a:pt x="492" y="1221"/>
                </a:cubicBezTo>
                <a:cubicBezTo>
                  <a:pt x="509" y="1223"/>
                  <a:pt x="526" y="1225"/>
                  <a:pt x="544" y="1225"/>
                </a:cubicBezTo>
                <a:cubicBezTo>
                  <a:pt x="561" y="1225"/>
                  <a:pt x="578" y="1223"/>
                  <a:pt x="594" y="1221"/>
                </a:cubicBezTo>
                <a:cubicBezTo>
                  <a:pt x="594" y="1221"/>
                  <a:pt x="594" y="1221"/>
                  <a:pt x="622" y="1265"/>
                </a:cubicBezTo>
                <a:cubicBezTo>
                  <a:pt x="626" y="1272"/>
                  <a:pt x="634" y="1275"/>
                  <a:pt x="640" y="1272"/>
                </a:cubicBezTo>
                <a:cubicBezTo>
                  <a:pt x="640" y="1272"/>
                  <a:pt x="640" y="1272"/>
                  <a:pt x="692" y="1253"/>
                </a:cubicBezTo>
                <a:cubicBezTo>
                  <a:pt x="699" y="1251"/>
                  <a:pt x="703" y="1244"/>
                  <a:pt x="702" y="1236"/>
                </a:cubicBezTo>
                <a:cubicBezTo>
                  <a:pt x="702" y="1236"/>
                  <a:pt x="702" y="1236"/>
                  <a:pt x="694" y="1184"/>
                </a:cubicBezTo>
                <a:cubicBezTo>
                  <a:pt x="724" y="1167"/>
                  <a:pt x="750" y="1145"/>
                  <a:pt x="772" y="1119"/>
                </a:cubicBezTo>
                <a:cubicBezTo>
                  <a:pt x="772" y="1119"/>
                  <a:pt x="772" y="1119"/>
                  <a:pt x="822" y="1135"/>
                </a:cubicBezTo>
                <a:cubicBezTo>
                  <a:pt x="830" y="1138"/>
                  <a:pt x="838" y="1135"/>
                  <a:pt x="841" y="1128"/>
                </a:cubicBezTo>
                <a:cubicBezTo>
                  <a:pt x="841" y="1128"/>
                  <a:pt x="841" y="1128"/>
                  <a:pt x="868" y="1081"/>
                </a:cubicBezTo>
                <a:cubicBezTo>
                  <a:pt x="873" y="1074"/>
                  <a:pt x="871" y="1067"/>
                  <a:pt x="865" y="1062"/>
                </a:cubicBezTo>
                <a:cubicBezTo>
                  <a:pt x="865" y="1062"/>
                  <a:pt x="865" y="1062"/>
                  <a:pt x="826" y="1026"/>
                </a:cubicBezTo>
                <a:cubicBezTo>
                  <a:pt x="838" y="995"/>
                  <a:pt x="844" y="961"/>
                  <a:pt x="844" y="926"/>
                </a:cubicBezTo>
                <a:cubicBezTo>
                  <a:pt x="844" y="926"/>
                  <a:pt x="844" y="926"/>
                  <a:pt x="892" y="906"/>
                </a:cubicBezTo>
                <a:close/>
                <a:moveTo>
                  <a:pt x="535" y="753"/>
                </a:moveTo>
                <a:cubicBezTo>
                  <a:pt x="444" y="755"/>
                  <a:pt x="371" y="829"/>
                  <a:pt x="368" y="919"/>
                </a:cubicBezTo>
                <a:cubicBezTo>
                  <a:pt x="365" y="1019"/>
                  <a:pt x="446" y="1101"/>
                  <a:pt x="546" y="1097"/>
                </a:cubicBezTo>
                <a:cubicBezTo>
                  <a:pt x="637" y="1095"/>
                  <a:pt x="711" y="1021"/>
                  <a:pt x="713" y="931"/>
                </a:cubicBezTo>
                <a:cubicBezTo>
                  <a:pt x="717" y="831"/>
                  <a:pt x="635" y="749"/>
                  <a:pt x="535" y="75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Freeform 41"/>
          <p:cNvSpPr>
            <a:spLocks noChangeAspect="1" noEditPoints="1"/>
          </p:cNvSpPr>
          <p:nvPr/>
        </p:nvSpPr>
        <p:spPr bwMode="auto">
          <a:xfrm>
            <a:off x="3108492" y="2555018"/>
            <a:ext cx="232588" cy="309433"/>
          </a:xfrm>
          <a:custGeom>
            <a:avLst/>
            <a:gdLst>
              <a:gd name="T0" fmla="*/ 692 w 1085"/>
              <a:gd name="T1" fmla="*/ 0 h 1445"/>
              <a:gd name="T2" fmla="*/ 695 w 1085"/>
              <a:gd name="T3" fmla="*/ 316 h 1445"/>
              <a:gd name="T4" fmla="*/ 692 w 1085"/>
              <a:gd name="T5" fmla="*/ 0 h 1445"/>
              <a:gd name="T6" fmla="*/ 1081 w 1085"/>
              <a:gd name="T7" fmla="*/ 381 h 1445"/>
              <a:gd name="T8" fmla="*/ 1043 w 1085"/>
              <a:gd name="T9" fmla="*/ 1445 h 1445"/>
              <a:gd name="T10" fmla="*/ 0 w 1085"/>
              <a:gd name="T11" fmla="*/ 1406 h 1445"/>
              <a:gd name="T12" fmla="*/ 38 w 1085"/>
              <a:gd name="T13" fmla="*/ 0 h 1445"/>
              <a:gd name="T14" fmla="*/ 623 w 1085"/>
              <a:gd name="T15" fmla="*/ 314 h 1445"/>
              <a:gd name="T16" fmla="*/ 1081 w 1085"/>
              <a:gd name="T17" fmla="*/ 381 h 1445"/>
              <a:gd name="T18" fmla="*/ 903 w 1085"/>
              <a:gd name="T19" fmla="*/ 889 h 1445"/>
              <a:gd name="T20" fmla="*/ 878 w 1085"/>
              <a:gd name="T21" fmla="*/ 822 h 1445"/>
              <a:gd name="T22" fmla="*/ 774 w 1085"/>
              <a:gd name="T23" fmla="*/ 733 h 1445"/>
              <a:gd name="T24" fmla="*/ 796 w 1085"/>
              <a:gd name="T25" fmla="*/ 667 h 1445"/>
              <a:gd name="T26" fmla="*/ 734 w 1085"/>
              <a:gd name="T27" fmla="*/ 631 h 1445"/>
              <a:gd name="T28" fmla="*/ 597 w 1085"/>
              <a:gd name="T29" fmla="*/ 630 h 1445"/>
              <a:gd name="T30" fmla="*/ 570 w 1085"/>
              <a:gd name="T31" fmla="*/ 565 h 1445"/>
              <a:gd name="T32" fmla="*/ 500 w 1085"/>
              <a:gd name="T33" fmla="*/ 577 h 1445"/>
              <a:gd name="T34" fmla="*/ 394 w 1085"/>
              <a:gd name="T35" fmla="*/ 664 h 1445"/>
              <a:gd name="T36" fmla="*/ 333 w 1085"/>
              <a:gd name="T37" fmla="*/ 631 h 1445"/>
              <a:gd name="T38" fmla="*/ 287 w 1085"/>
              <a:gd name="T39" fmla="*/ 686 h 1445"/>
              <a:gd name="T40" fmla="*/ 261 w 1085"/>
              <a:gd name="T41" fmla="*/ 821 h 1445"/>
              <a:gd name="T42" fmla="*/ 193 w 1085"/>
              <a:gd name="T43" fmla="*/ 835 h 1445"/>
              <a:gd name="T44" fmla="*/ 194 w 1085"/>
              <a:gd name="T45" fmla="*/ 906 h 1445"/>
              <a:gd name="T46" fmla="*/ 261 w 1085"/>
              <a:gd name="T47" fmla="*/ 1026 h 1445"/>
              <a:gd name="T48" fmla="*/ 218 w 1085"/>
              <a:gd name="T49" fmla="*/ 1081 h 1445"/>
              <a:gd name="T50" fmla="*/ 264 w 1085"/>
              <a:gd name="T51" fmla="*/ 1135 h 1445"/>
              <a:gd name="T52" fmla="*/ 392 w 1085"/>
              <a:gd name="T53" fmla="*/ 1184 h 1445"/>
              <a:gd name="T54" fmla="*/ 395 w 1085"/>
              <a:gd name="T55" fmla="*/ 1253 h 1445"/>
              <a:gd name="T56" fmla="*/ 465 w 1085"/>
              <a:gd name="T57" fmla="*/ 1265 h 1445"/>
              <a:gd name="T58" fmla="*/ 544 w 1085"/>
              <a:gd name="T59" fmla="*/ 1225 h 1445"/>
              <a:gd name="T60" fmla="*/ 622 w 1085"/>
              <a:gd name="T61" fmla="*/ 1265 h 1445"/>
              <a:gd name="T62" fmla="*/ 692 w 1085"/>
              <a:gd name="T63" fmla="*/ 1253 h 1445"/>
              <a:gd name="T64" fmla="*/ 694 w 1085"/>
              <a:gd name="T65" fmla="*/ 1184 h 1445"/>
              <a:gd name="T66" fmla="*/ 822 w 1085"/>
              <a:gd name="T67" fmla="*/ 1135 h 1445"/>
              <a:gd name="T68" fmla="*/ 868 w 1085"/>
              <a:gd name="T69" fmla="*/ 1081 h 1445"/>
              <a:gd name="T70" fmla="*/ 826 w 1085"/>
              <a:gd name="T71" fmla="*/ 1026 h 1445"/>
              <a:gd name="T72" fmla="*/ 892 w 1085"/>
              <a:gd name="T73" fmla="*/ 906 h 1445"/>
              <a:gd name="T74" fmla="*/ 368 w 1085"/>
              <a:gd name="T75" fmla="*/ 919 h 1445"/>
              <a:gd name="T76" fmla="*/ 713 w 1085"/>
              <a:gd name="T77" fmla="*/ 931 h 1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85" h="1445">
                <a:moveTo>
                  <a:pt x="692" y="0"/>
                </a:moveTo>
                <a:cubicBezTo>
                  <a:pt x="692" y="0"/>
                  <a:pt x="692" y="0"/>
                  <a:pt x="692" y="0"/>
                </a:cubicBezTo>
                <a:cubicBezTo>
                  <a:pt x="1085" y="316"/>
                  <a:pt x="1085" y="316"/>
                  <a:pt x="1085" y="316"/>
                </a:cubicBezTo>
                <a:cubicBezTo>
                  <a:pt x="1085" y="316"/>
                  <a:pt x="1085" y="316"/>
                  <a:pt x="695" y="316"/>
                </a:cubicBezTo>
                <a:cubicBezTo>
                  <a:pt x="694" y="316"/>
                  <a:pt x="692" y="315"/>
                  <a:pt x="692" y="314"/>
                </a:cubicBezTo>
                <a:cubicBezTo>
                  <a:pt x="692" y="314"/>
                  <a:pt x="692" y="314"/>
                  <a:pt x="692" y="0"/>
                </a:cubicBezTo>
                <a:close/>
                <a:moveTo>
                  <a:pt x="1081" y="381"/>
                </a:moveTo>
                <a:cubicBezTo>
                  <a:pt x="1081" y="381"/>
                  <a:pt x="1081" y="381"/>
                  <a:pt x="1081" y="381"/>
                </a:cubicBezTo>
                <a:cubicBezTo>
                  <a:pt x="1081" y="1406"/>
                  <a:pt x="1081" y="1406"/>
                  <a:pt x="1081" y="1406"/>
                </a:cubicBezTo>
                <a:cubicBezTo>
                  <a:pt x="1081" y="1427"/>
                  <a:pt x="1064" y="1445"/>
                  <a:pt x="1043" y="1445"/>
                </a:cubicBezTo>
                <a:cubicBezTo>
                  <a:pt x="1043" y="1445"/>
                  <a:pt x="1043" y="1445"/>
                  <a:pt x="38" y="1445"/>
                </a:cubicBezTo>
                <a:cubicBezTo>
                  <a:pt x="18" y="1445"/>
                  <a:pt x="0" y="1427"/>
                  <a:pt x="0" y="1406"/>
                </a:cubicBezTo>
                <a:cubicBezTo>
                  <a:pt x="0" y="1406"/>
                  <a:pt x="0" y="1406"/>
                  <a:pt x="0" y="39"/>
                </a:cubicBezTo>
                <a:cubicBezTo>
                  <a:pt x="0" y="17"/>
                  <a:pt x="18" y="0"/>
                  <a:pt x="38" y="0"/>
                </a:cubicBezTo>
                <a:cubicBezTo>
                  <a:pt x="38" y="0"/>
                  <a:pt x="38" y="0"/>
                  <a:pt x="623" y="0"/>
                </a:cubicBezTo>
                <a:cubicBezTo>
                  <a:pt x="623" y="0"/>
                  <a:pt x="623" y="0"/>
                  <a:pt x="623" y="314"/>
                </a:cubicBezTo>
                <a:cubicBezTo>
                  <a:pt x="623" y="351"/>
                  <a:pt x="654" y="381"/>
                  <a:pt x="692" y="381"/>
                </a:cubicBezTo>
                <a:cubicBezTo>
                  <a:pt x="692" y="381"/>
                  <a:pt x="692" y="381"/>
                  <a:pt x="1081" y="381"/>
                </a:cubicBezTo>
                <a:close/>
                <a:moveTo>
                  <a:pt x="892" y="906"/>
                </a:moveTo>
                <a:cubicBezTo>
                  <a:pt x="899" y="904"/>
                  <a:pt x="903" y="897"/>
                  <a:pt x="903" y="889"/>
                </a:cubicBezTo>
                <a:cubicBezTo>
                  <a:pt x="903" y="889"/>
                  <a:pt x="903" y="889"/>
                  <a:pt x="893" y="835"/>
                </a:cubicBezTo>
                <a:cubicBezTo>
                  <a:pt x="891" y="828"/>
                  <a:pt x="885" y="822"/>
                  <a:pt x="878" y="822"/>
                </a:cubicBezTo>
                <a:cubicBezTo>
                  <a:pt x="878" y="822"/>
                  <a:pt x="878" y="822"/>
                  <a:pt x="826" y="821"/>
                </a:cubicBezTo>
                <a:cubicBezTo>
                  <a:pt x="814" y="788"/>
                  <a:pt x="796" y="759"/>
                  <a:pt x="774" y="733"/>
                </a:cubicBezTo>
                <a:cubicBezTo>
                  <a:pt x="774" y="733"/>
                  <a:pt x="774" y="733"/>
                  <a:pt x="799" y="686"/>
                </a:cubicBezTo>
                <a:cubicBezTo>
                  <a:pt x="803" y="680"/>
                  <a:pt x="802" y="672"/>
                  <a:pt x="796" y="667"/>
                </a:cubicBezTo>
                <a:cubicBezTo>
                  <a:pt x="796" y="667"/>
                  <a:pt x="796" y="667"/>
                  <a:pt x="754" y="631"/>
                </a:cubicBezTo>
                <a:cubicBezTo>
                  <a:pt x="748" y="627"/>
                  <a:pt x="740" y="626"/>
                  <a:pt x="734" y="631"/>
                </a:cubicBezTo>
                <a:cubicBezTo>
                  <a:pt x="734" y="631"/>
                  <a:pt x="734" y="631"/>
                  <a:pt x="693" y="664"/>
                </a:cubicBezTo>
                <a:cubicBezTo>
                  <a:pt x="663" y="648"/>
                  <a:pt x="631" y="636"/>
                  <a:pt x="597" y="630"/>
                </a:cubicBezTo>
                <a:cubicBezTo>
                  <a:pt x="597" y="630"/>
                  <a:pt x="597" y="630"/>
                  <a:pt x="586" y="577"/>
                </a:cubicBezTo>
                <a:cubicBezTo>
                  <a:pt x="585" y="571"/>
                  <a:pt x="578" y="565"/>
                  <a:pt x="570" y="565"/>
                </a:cubicBezTo>
                <a:cubicBezTo>
                  <a:pt x="570" y="565"/>
                  <a:pt x="570" y="565"/>
                  <a:pt x="516" y="565"/>
                </a:cubicBezTo>
                <a:cubicBezTo>
                  <a:pt x="509" y="565"/>
                  <a:pt x="502" y="571"/>
                  <a:pt x="500" y="577"/>
                </a:cubicBezTo>
                <a:cubicBezTo>
                  <a:pt x="500" y="577"/>
                  <a:pt x="500" y="577"/>
                  <a:pt x="490" y="630"/>
                </a:cubicBezTo>
                <a:cubicBezTo>
                  <a:pt x="455" y="636"/>
                  <a:pt x="424" y="648"/>
                  <a:pt x="394" y="664"/>
                </a:cubicBezTo>
                <a:cubicBezTo>
                  <a:pt x="394" y="664"/>
                  <a:pt x="394" y="664"/>
                  <a:pt x="353" y="631"/>
                </a:cubicBezTo>
                <a:cubicBezTo>
                  <a:pt x="347" y="626"/>
                  <a:pt x="339" y="627"/>
                  <a:pt x="333" y="631"/>
                </a:cubicBezTo>
                <a:cubicBezTo>
                  <a:pt x="333" y="631"/>
                  <a:pt x="333" y="631"/>
                  <a:pt x="291" y="667"/>
                </a:cubicBezTo>
                <a:cubicBezTo>
                  <a:pt x="285" y="672"/>
                  <a:pt x="284" y="680"/>
                  <a:pt x="287" y="686"/>
                </a:cubicBezTo>
                <a:cubicBezTo>
                  <a:pt x="287" y="686"/>
                  <a:pt x="287" y="686"/>
                  <a:pt x="312" y="733"/>
                </a:cubicBezTo>
                <a:cubicBezTo>
                  <a:pt x="291" y="759"/>
                  <a:pt x="273" y="788"/>
                  <a:pt x="261" y="821"/>
                </a:cubicBezTo>
                <a:cubicBezTo>
                  <a:pt x="261" y="821"/>
                  <a:pt x="261" y="821"/>
                  <a:pt x="209" y="822"/>
                </a:cubicBezTo>
                <a:cubicBezTo>
                  <a:pt x="201" y="822"/>
                  <a:pt x="195" y="828"/>
                  <a:pt x="193" y="835"/>
                </a:cubicBezTo>
                <a:cubicBezTo>
                  <a:pt x="193" y="835"/>
                  <a:pt x="193" y="835"/>
                  <a:pt x="184" y="889"/>
                </a:cubicBezTo>
                <a:cubicBezTo>
                  <a:pt x="183" y="897"/>
                  <a:pt x="187" y="904"/>
                  <a:pt x="194" y="906"/>
                </a:cubicBezTo>
                <a:cubicBezTo>
                  <a:pt x="194" y="906"/>
                  <a:pt x="194" y="906"/>
                  <a:pt x="243" y="926"/>
                </a:cubicBezTo>
                <a:cubicBezTo>
                  <a:pt x="243" y="961"/>
                  <a:pt x="249" y="995"/>
                  <a:pt x="261" y="1026"/>
                </a:cubicBezTo>
                <a:cubicBezTo>
                  <a:pt x="261" y="1026"/>
                  <a:pt x="261" y="1026"/>
                  <a:pt x="221" y="1062"/>
                </a:cubicBezTo>
                <a:cubicBezTo>
                  <a:pt x="215" y="1067"/>
                  <a:pt x="214" y="1074"/>
                  <a:pt x="218" y="1081"/>
                </a:cubicBezTo>
                <a:cubicBezTo>
                  <a:pt x="218" y="1081"/>
                  <a:pt x="218" y="1081"/>
                  <a:pt x="245" y="1128"/>
                </a:cubicBezTo>
                <a:cubicBezTo>
                  <a:pt x="249" y="1135"/>
                  <a:pt x="257" y="1138"/>
                  <a:pt x="264" y="1135"/>
                </a:cubicBezTo>
                <a:cubicBezTo>
                  <a:pt x="264" y="1135"/>
                  <a:pt x="264" y="1135"/>
                  <a:pt x="314" y="1119"/>
                </a:cubicBezTo>
                <a:cubicBezTo>
                  <a:pt x="336" y="1145"/>
                  <a:pt x="362" y="1167"/>
                  <a:pt x="392" y="1184"/>
                </a:cubicBezTo>
                <a:cubicBezTo>
                  <a:pt x="392" y="1184"/>
                  <a:pt x="392" y="1184"/>
                  <a:pt x="384" y="1236"/>
                </a:cubicBezTo>
                <a:cubicBezTo>
                  <a:pt x="383" y="1244"/>
                  <a:pt x="388" y="1251"/>
                  <a:pt x="395" y="1253"/>
                </a:cubicBezTo>
                <a:cubicBezTo>
                  <a:pt x="395" y="1253"/>
                  <a:pt x="395" y="1253"/>
                  <a:pt x="446" y="1272"/>
                </a:cubicBezTo>
                <a:cubicBezTo>
                  <a:pt x="453" y="1275"/>
                  <a:pt x="461" y="1272"/>
                  <a:pt x="465" y="1265"/>
                </a:cubicBezTo>
                <a:cubicBezTo>
                  <a:pt x="465" y="1265"/>
                  <a:pt x="465" y="1265"/>
                  <a:pt x="492" y="1221"/>
                </a:cubicBezTo>
                <a:cubicBezTo>
                  <a:pt x="509" y="1223"/>
                  <a:pt x="526" y="1225"/>
                  <a:pt x="544" y="1225"/>
                </a:cubicBezTo>
                <a:cubicBezTo>
                  <a:pt x="561" y="1225"/>
                  <a:pt x="578" y="1223"/>
                  <a:pt x="594" y="1221"/>
                </a:cubicBezTo>
                <a:cubicBezTo>
                  <a:pt x="594" y="1221"/>
                  <a:pt x="594" y="1221"/>
                  <a:pt x="622" y="1265"/>
                </a:cubicBezTo>
                <a:cubicBezTo>
                  <a:pt x="626" y="1272"/>
                  <a:pt x="634" y="1275"/>
                  <a:pt x="640" y="1272"/>
                </a:cubicBezTo>
                <a:cubicBezTo>
                  <a:pt x="640" y="1272"/>
                  <a:pt x="640" y="1272"/>
                  <a:pt x="692" y="1253"/>
                </a:cubicBezTo>
                <a:cubicBezTo>
                  <a:pt x="699" y="1251"/>
                  <a:pt x="703" y="1244"/>
                  <a:pt x="702" y="1236"/>
                </a:cubicBezTo>
                <a:cubicBezTo>
                  <a:pt x="702" y="1236"/>
                  <a:pt x="702" y="1236"/>
                  <a:pt x="694" y="1184"/>
                </a:cubicBezTo>
                <a:cubicBezTo>
                  <a:pt x="724" y="1167"/>
                  <a:pt x="750" y="1145"/>
                  <a:pt x="772" y="1119"/>
                </a:cubicBezTo>
                <a:cubicBezTo>
                  <a:pt x="772" y="1119"/>
                  <a:pt x="772" y="1119"/>
                  <a:pt x="822" y="1135"/>
                </a:cubicBezTo>
                <a:cubicBezTo>
                  <a:pt x="830" y="1138"/>
                  <a:pt x="838" y="1135"/>
                  <a:pt x="841" y="1128"/>
                </a:cubicBezTo>
                <a:cubicBezTo>
                  <a:pt x="841" y="1128"/>
                  <a:pt x="841" y="1128"/>
                  <a:pt x="868" y="1081"/>
                </a:cubicBezTo>
                <a:cubicBezTo>
                  <a:pt x="873" y="1074"/>
                  <a:pt x="871" y="1067"/>
                  <a:pt x="865" y="1062"/>
                </a:cubicBezTo>
                <a:cubicBezTo>
                  <a:pt x="865" y="1062"/>
                  <a:pt x="865" y="1062"/>
                  <a:pt x="826" y="1026"/>
                </a:cubicBezTo>
                <a:cubicBezTo>
                  <a:pt x="838" y="995"/>
                  <a:pt x="844" y="961"/>
                  <a:pt x="844" y="926"/>
                </a:cubicBezTo>
                <a:cubicBezTo>
                  <a:pt x="844" y="926"/>
                  <a:pt x="844" y="926"/>
                  <a:pt x="892" y="906"/>
                </a:cubicBezTo>
                <a:close/>
                <a:moveTo>
                  <a:pt x="535" y="753"/>
                </a:moveTo>
                <a:cubicBezTo>
                  <a:pt x="444" y="755"/>
                  <a:pt x="371" y="829"/>
                  <a:pt x="368" y="919"/>
                </a:cubicBezTo>
                <a:cubicBezTo>
                  <a:pt x="365" y="1019"/>
                  <a:pt x="446" y="1101"/>
                  <a:pt x="546" y="1097"/>
                </a:cubicBezTo>
                <a:cubicBezTo>
                  <a:pt x="637" y="1095"/>
                  <a:pt x="711" y="1021"/>
                  <a:pt x="713" y="931"/>
                </a:cubicBezTo>
                <a:cubicBezTo>
                  <a:pt x="717" y="831"/>
                  <a:pt x="635" y="749"/>
                  <a:pt x="535" y="75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Freeform 41"/>
          <p:cNvSpPr>
            <a:spLocks noChangeAspect="1" noEditPoints="1"/>
          </p:cNvSpPr>
          <p:nvPr/>
        </p:nvSpPr>
        <p:spPr bwMode="auto">
          <a:xfrm>
            <a:off x="3742671" y="2812118"/>
            <a:ext cx="232588" cy="309433"/>
          </a:xfrm>
          <a:custGeom>
            <a:avLst/>
            <a:gdLst>
              <a:gd name="T0" fmla="*/ 692 w 1085"/>
              <a:gd name="T1" fmla="*/ 0 h 1445"/>
              <a:gd name="T2" fmla="*/ 695 w 1085"/>
              <a:gd name="T3" fmla="*/ 316 h 1445"/>
              <a:gd name="T4" fmla="*/ 692 w 1085"/>
              <a:gd name="T5" fmla="*/ 0 h 1445"/>
              <a:gd name="T6" fmla="*/ 1081 w 1085"/>
              <a:gd name="T7" fmla="*/ 381 h 1445"/>
              <a:gd name="T8" fmla="*/ 1043 w 1085"/>
              <a:gd name="T9" fmla="*/ 1445 h 1445"/>
              <a:gd name="T10" fmla="*/ 0 w 1085"/>
              <a:gd name="T11" fmla="*/ 1406 h 1445"/>
              <a:gd name="T12" fmla="*/ 38 w 1085"/>
              <a:gd name="T13" fmla="*/ 0 h 1445"/>
              <a:gd name="T14" fmla="*/ 623 w 1085"/>
              <a:gd name="T15" fmla="*/ 314 h 1445"/>
              <a:gd name="T16" fmla="*/ 1081 w 1085"/>
              <a:gd name="T17" fmla="*/ 381 h 1445"/>
              <a:gd name="T18" fmla="*/ 903 w 1085"/>
              <a:gd name="T19" fmla="*/ 889 h 1445"/>
              <a:gd name="T20" fmla="*/ 878 w 1085"/>
              <a:gd name="T21" fmla="*/ 822 h 1445"/>
              <a:gd name="T22" fmla="*/ 774 w 1085"/>
              <a:gd name="T23" fmla="*/ 733 h 1445"/>
              <a:gd name="T24" fmla="*/ 796 w 1085"/>
              <a:gd name="T25" fmla="*/ 667 h 1445"/>
              <a:gd name="T26" fmla="*/ 734 w 1085"/>
              <a:gd name="T27" fmla="*/ 631 h 1445"/>
              <a:gd name="T28" fmla="*/ 597 w 1085"/>
              <a:gd name="T29" fmla="*/ 630 h 1445"/>
              <a:gd name="T30" fmla="*/ 570 w 1085"/>
              <a:gd name="T31" fmla="*/ 565 h 1445"/>
              <a:gd name="T32" fmla="*/ 500 w 1085"/>
              <a:gd name="T33" fmla="*/ 577 h 1445"/>
              <a:gd name="T34" fmla="*/ 394 w 1085"/>
              <a:gd name="T35" fmla="*/ 664 h 1445"/>
              <a:gd name="T36" fmla="*/ 333 w 1085"/>
              <a:gd name="T37" fmla="*/ 631 h 1445"/>
              <a:gd name="T38" fmla="*/ 287 w 1085"/>
              <a:gd name="T39" fmla="*/ 686 h 1445"/>
              <a:gd name="T40" fmla="*/ 261 w 1085"/>
              <a:gd name="T41" fmla="*/ 821 h 1445"/>
              <a:gd name="T42" fmla="*/ 193 w 1085"/>
              <a:gd name="T43" fmla="*/ 835 h 1445"/>
              <a:gd name="T44" fmla="*/ 194 w 1085"/>
              <a:gd name="T45" fmla="*/ 906 h 1445"/>
              <a:gd name="T46" fmla="*/ 261 w 1085"/>
              <a:gd name="T47" fmla="*/ 1026 h 1445"/>
              <a:gd name="T48" fmla="*/ 218 w 1085"/>
              <a:gd name="T49" fmla="*/ 1081 h 1445"/>
              <a:gd name="T50" fmla="*/ 264 w 1085"/>
              <a:gd name="T51" fmla="*/ 1135 h 1445"/>
              <a:gd name="T52" fmla="*/ 392 w 1085"/>
              <a:gd name="T53" fmla="*/ 1184 h 1445"/>
              <a:gd name="T54" fmla="*/ 395 w 1085"/>
              <a:gd name="T55" fmla="*/ 1253 h 1445"/>
              <a:gd name="T56" fmla="*/ 465 w 1085"/>
              <a:gd name="T57" fmla="*/ 1265 h 1445"/>
              <a:gd name="T58" fmla="*/ 544 w 1085"/>
              <a:gd name="T59" fmla="*/ 1225 h 1445"/>
              <a:gd name="T60" fmla="*/ 622 w 1085"/>
              <a:gd name="T61" fmla="*/ 1265 h 1445"/>
              <a:gd name="T62" fmla="*/ 692 w 1085"/>
              <a:gd name="T63" fmla="*/ 1253 h 1445"/>
              <a:gd name="T64" fmla="*/ 694 w 1085"/>
              <a:gd name="T65" fmla="*/ 1184 h 1445"/>
              <a:gd name="T66" fmla="*/ 822 w 1085"/>
              <a:gd name="T67" fmla="*/ 1135 h 1445"/>
              <a:gd name="T68" fmla="*/ 868 w 1085"/>
              <a:gd name="T69" fmla="*/ 1081 h 1445"/>
              <a:gd name="T70" fmla="*/ 826 w 1085"/>
              <a:gd name="T71" fmla="*/ 1026 h 1445"/>
              <a:gd name="T72" fmla="*/ 892 w 1085"/>
              <a:gd name="T73" fmla="*/ 906 h 1445"/>
              <a:gd name="T74" fmla="*/ 368 w 1085"/>
              <a:gd name="T75" fmla="*/ 919 h 1445"/>
              <a:gd name="T76" fmla="*/ 713 w 1085"/>
              <a:gd name="T77" fmla="*/ 931 h 1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85" h="1445">
                <a:moveTo>
                  <a:pt x="692" y="0"/>
                </a:moveTo>
                <a:cubicBezTo>
                  <a:pt x="692" y="0"/>
                  <a:pt x="692" y="0"/>
                  <a:pt x="692" y="0"/>
                </a:cubicBezTo>
                <a:cubicBezTo>
                  <a:pt x="1085" y="316"/>
                  <a:pt x="1085" y="316"/>
                  <a:pt x="1085" y="316"/>
                </a:cubicBezTo>
                <a:cubicBezTo>
                  <a:pt x="1085" y="316"/>
                  <a:pt x="1085" y="316"/>
                  <a:pt x="695" y="316"/>
                </a:cubicBezTo>
                <a:cubicBezTo>
                  <a:pt x="694" y="316"/>
                  <a:pt x="692" y="315"/>
                  <a:pt x="692" y="314"/>
                </a:cubicBezTo>
                <a:cubicBezTo>
                  <a:pt x="692" y="314"/>
                  <a:pt x="692" y="314"/>
                  <a:pt x="692" y="0"/>
                </a:cubicBezTo>
                <a:close/>
                <a:moveTo>
                  <a:pt x="1081" y="381"/>
                </a:moveTo>
                <a:cubicBezTo>
                  <a:pt x="1081" y="381"/>
                  <a:pt x="1081" y="381"/>
                  <a:pt x="1081" y="381"/>
                </a:cubicBezTo>
                <a:cubicBezTo>
                  <a:pt x="1081" y="1406"/>
                  <a:pt x="1081" y="1406"/>
                  <a:pt x="1081" y="1406"/>
                </a:cubicBezTo>
                <a:cubicBezTo>
                  <a:pt x="1081" y="1427"/>
                  <a:pt x="1064" y="1445"/>
                  <a:pt x="1043" y="1445"/>
                </a:cubicBezTo>
                <a:cubicBezTo>
                  <a:pt x="1043" y="1445"/>
                  <a:pt x="1043" y="1445"/>
                  <a:pt x="38" y="1445"/>
                </a:cubicBezTo>
                <a:cubicBezTo>
                  <a:pt x="18" y="1445"/>
                  <a:pt x="0" y="1427"/>
                  <a:pt x="0" y="1406"/>
                </a:cubicBezTo>
                <a:cubicBezTo>
                  <a:pt x="0" y="1406"/>
                  <a:pt x="0" y="1406"/>
                  <a:pt x="0" y="39"/>
                </a:cubicBezTo>
                <a:cubicBezTo>
                  <a:pt x="0" y="17"/>
                  <a:pt x="18" y="0"/>
                  <a:pt x="38" y="0"/>
                </a:cubicBezTo>
                <a:cubicBezTo>
                  <a:pt x="38" y="0"/>
                  <a:pt x="38" y="0"/>
                  <a:pt x="623" y="0"/>
                </a:cubicBezTo>
                <a:cubicBezTo>
                  <a:pt x="623" y="0"/>
                  <a:pt x="623" y="0"/>
                  <a:pt x="623" y="314"/>
                </a:cubicBezTo>
                <a:cubicBezTo>
                  <a:pt x="623" y="351"/>
                  <a:pt x="654" y="381"/>
                  <a:pt x="692" y="381"/>
                </a:cubicBezTo>
                <a:cubicBezTo>
                  <a:pt x="692" y="381"/>
                  <a:pt x="692" y="381"/>
                  <a:pt x="1081" y="381"/>
                </a:cubicBezTo>
                <a:close/>
                <a:moveTo>
                  <a:pt x="892" y="906"/>
                </a:moveTo>
                <a:cubicBezTo>
                  <a:pt x="899" y="904"/>
                  <a:pt x="903" y="897"/>
                  <a:pt x="903" y="889"/>
                </a:cubicBezTo>
                <a:cubicBezTo>
                  <a:pt x="903" y="889"/>
                  <a:pt x="903" y="889"/>
                  <a:pt x="893" y="835"/>
                </a:cubicBezTo>
                <a:cubicBezTo>
                  <a:pt x="891" y="828"/>
                  <a:pt x="885" y="822"/>
                  <a:pt x="878" y="822"/>
                </a:cubicBezTo>
                <a:cubicBezTo>
                  <a:pt x="878" y="822"/>
                  <a:pt x="878" y="822"/>
                  <a:pt x="826" y="821"/>
                </a:cubicBezTo>
                <a:cubicBezTo>
                  <a:pt x="814" y="788"/>
                  <a:pt x="796" y="759"/>
                  <a:pt x="774" y="733"/>
                </a:cubicBezTo>
                <a:cubicBezTo>
                  <a:pt x="774" y="733"/>
                  <a:pt x="774" y="733"/>
                  <a:pt x="799" y="686"/>
                </a:cubicBezTo>
                <a:cubicBezTo>
                  <a:pt x="803" y="680"/>
                  <a:pt x="802" y="672"/>
                  <a:pt x="796" y="667"/>
                </a:cubicBezTo>
                <a:cubicBezTo>
                  <a:pt x="796" y="667"/>
                  <a:pt x="796" y="667"/>
                  <a:pt x="754" y="631"/>
                </a:cubicBezTo>
                <a:cubicBezTo>
                  <a:pt x="748" y="627"/>
                  <a:pt x="740" y="626"/>
                  <a:pt x="734" y="631"/>
                </a:cubicBezTo>
                <a:cubicBezTo>
                  <a:pt x="734" y="631"/>
                  <a:pt x="734" y="631"/>
                  <a:pt x="693" y="664"/>
                </a:cubicBezTo>
                <a:cubicBezTo>
                  <a:pt x="663" y="648"/>
                  <a:pt x="631" y="636"/>
                  <a:pt x="597" y="630"/>
                </a:cubicBezTo>
                <a:cubicBezTo>
                  <a:pt x="597" y="630"/>
                  <a:pt x="597" y="630"/>
                  <a:pt x="586" y="577"/>
                </a:cubicBezTo>
                <a:cubicBezTo>
                  <a:pt x="585" y="571"/>
                  <a:pt x="578" y="565"/>
                  <a:pt x="570" y="565"/>
                </a:cubicBezTo>
                <a:cubicBezTo>
                  <a:pt x="570" y="565"/>
                  <a:pt x="570" y="565"/>
                  <a:pt x="516" y="565"/>
                </a:cubicBezTo>
                <a:cubicBezTo>
                  <a:pt x="509" y="565"/>
                  <a:pt x="502" y="571"/>
                  <a:pt x="500" y="577"/>
                </a:cubicBezTo>
                <a:cubicBezTo>
                  <a:pt x="500" y="577"/>
                  <a:pt x="500" y="577"/>
                  <a:pt x="490" y="630"/>
                </a:cubicBezTo>
                <a:cubicBezTo>
                  <a:pt x="455" y="636"/>
                  <a:pt x="424" y="648"/>
                  <a:pt x="394" y="664"/>
                </a:cubicBezTo>
                <a:cubicBezTo>
                  <a:pt x="394" y="664"/>
                  <a:pt x="394" y="664"/>
                  <a:pt x="353" y="631"/>
                </a:cubicBezTo>
                <a:cubicBezTo>
                  <a:pt x="347" y="626"/>
                  <a:pt x="339" y="627"/>
                  <a:pt x="333" y="631"/>
                </a:cubicBezTo>
                <a:cubicBezTo>
                  <a:pt x="333" y="631"/>
                  <a:pt x="333" y="631"/>
                  <a:pt x="291" y="667"/>
                </a:cubicBezTo>
                <a:cubicBezTo>
                  <a:pt x="285" y="672"/>
                  <a:pt x="284" y="680"/>
                  <a:pt x="287" y="686"/>
                </a:cubicBezTo>
                <a:cubicBezTo>
                  <a:pt x="287" y="686"/>
                  <a:pt x="287" y="686"/>
                  <a:pt x="312" y="733"/>
                </a:cubicBezTo>
                <a:cubicBezTo>
                  <a:pt x="291" y="759"/>
                  <a:pt x="273" y="788"/>
                  <a:pt x="261" y="821"/>
                </a:cubicBezTo>
                <a:cubicBezTo>
                  <a:pt x="261" y="821"/>
                  <a:pt x="261" y="821"/>
                  <a:pt x="209" y="822"/>
                </a:cubicBezTo>
                <a:cubicBezTo>
                  <a:pt x="201" y="822"/>
                  <a:pt x="195" y="828"/>
                  <a:pt x="193" y="835"/>
                </a:cubicBezTo>
                <a:cubicBezTo>
                  <a:pt x="193" y="835"/>
                  <a:pt x="193" y="835"/>
                  <a:pt x="184" y="889"/>
                </a:cubicBezTo>
                <a:cubicBezTo>
                  <a:pt x="183" y="897"/>
                  <a:pt x="187" y="904"/>
                  <a:pt x="194" y="906"/>
                </a:cubicBezTo>
                <a:cubicBezTo>
                  <a:pt x="194" y="906"/>
                  <a:pt x="194" y="906"/>
                  <a:pt x="243" y="926"/>
                </a:cubicBezTo>
                <a:cubicBezTo>
                  <a:pt x="243" y="961"/>
                  <a:pt x="249" y="995"/>
                  <a:pt x="261" y="1026"/>
                </a:cubicBezTo>
                <a:cubicBezTo>
                  <a:pt x="261" y="1026"/>
                  <a:pt x="261" y="1026"/>
                  <a:pt x="221" y="1062"/>
                </a:cubicBezTo>
                <a:cubicBezTo>
                  <a:pt x="215" y="1067"/>
                  <a:pt x="214" y="1074"/>
                  <a:pt x="218" y="1081"/>
                </a:cubicBezTo>
                <a:cubicBezTo>
                  <a:pt x="218" y="1081"/>
                  <a:pt x="218" y="1081"/>
                  <a:pt x="245" y="1128"/>
                </a:cubicBezTo>
                <a:cubicBezTo>
                  <a:pt x="249" y="1135"/>
                  <a:pt x="257" y="1138"/>
                  <a:pt x="264" y="1135"/>
                </a:cubicBezTo>
                <a:cubicBezTo>
                  <a:pt x="264" y="1135"/>
                  <a:pt x="264" y="1135"/>
                  <a:pt x="314" y="1119"/>
                </a:cubicBezTo>
                <a:cubicBezTo>
                  <a:pt x="336" y="1145"/>
                  <a:pt x="362" y="1167"/>
                  <a:pt x="392" y="1184"/>
                </a:cubicBezTo>
                <a:cubicBezTo>
                  <a:pt x="392" y="1184"/>
                  <a:pt x="392" y="1184"/>
                  <a:pt x="384" y="1236"/>
                </a:cubicBezTo>
                <a:cubicBezTo>
                  <a:pt x="383" y="1244"/>
                  <a:pt x="388" y="1251"/>
                  <a:pt x="395" y="1253"/>
                </a:cubicBezTo>
                <a:cubicBezTo>
                  <a:pt x="395" y="1253"/>
                  <a:pt x="395" y="1253"/>
                  <a:pt x="446" y="1272"/>
                </a:cubicBezTo>
                <a:cubicBezTo>
                  <a:pt x="453" y="1275"/>
                  <a:pt x="461" y="1272"/>
                  <a:pt x="465" y="1265"/>
                </a:cubicBezTo>
                <a:cubicBezTo>
                  <a:pt x="465" y="1265"/>
                  <a:pt x="465" y="1265"/>
                  <a:pt x="492" y="1221"/>
                </a:cubicBezTo>
                <a:cubicBezTo>
                  <a:pt x="509" y="1223"/>
                  <a:pt x="526" y="1225"/>
                  <a:pt x="544" y="1225"/>
                </a:cubicBezTo>
                <a:cubicBezTo>
                  <a:pt x="561" y="1225"/>
                  <a:pt x="578" y="1223"/>
                  <a:pt x="594" y="1221"/>
                </a:cubicBezTo>
                <a:cubicBezTo>
                  <a:pt x="594" y="1221"/>
                  <a:pt x="594" y="1221"/>
                  <a:pt x="622" y="1265"/>
                </a:cubicBezTo>
                <a:cubicBezTo>
                  <a:pt x="626" y="1272"/>
                  <a:pt x="634" y="1275"/>
                  <a:pt x="640" y="1272"/>
                </a:cubicBezTo>
                <a:cubicBezTo>
                  <a:pt x="640" y="1272"/>
                  <a:pt x="640" y="1272"/>
                  <a:pt x="692" y="1253"/>
                </a:cubicBezTo>
                <a:cubicBezTo>
                  <a:pt x="699" y="1251"/>
                  <a:pt x="703" y="1244"/>
                  <a:pt x="702" y="1236"/>
                </a:cubicBezTo>
                <a:cubicBezTo>
                  <a:pt x="702" y="1236"/>
                  <a:pt x="702" y="1236"/>
                  <a:pt x="694" y="1184"/>
                </a:cubicBezTo>
                <a:cubicBezTo>
                  <a:pt x="724" y="1167"/>
                  <a:pt x="750" y="1145"/>
                  <a:pt x="772" y="1119"/>
                </a:cubicBezTo>
                <a:cubicBezTo>
                  <a:pt x="772" y="1119"/>
                  <a:pt x="772" y="1119"/>
                  <a:pt x="822" y="1135"/>
                </a:cubicBezTo>
                <a:cubicBezTo>
                  <a:pt x="830" y="1138"/>
                  <a:pt x="838" y="1135"/>
                  <a:pt x="841" y="1128"/>
                </a:cubicBezTo>
                <a:cubicBezTo>
                  <a:pt x="841" y="1128"/>
                  <a:pt x="841" y="1128"/>
                  <a:pt x="868" y="1081"/>
                </a:cubicBezTo>
                <a:cubicBezTo>
                  <a:pt x="873" y="1074"/>
                  <a:pt x="871" y="1067"/>
                  <a:pt x="865" y="1062"/>
                </a:cubicBezTo>
                <a:cubicBezTo>
                  <a:pt x="865" y="1062"/>
                  <a:pt x="865" y="1062"/>
                  <a:pt x="826" y="1026"/>
                </a:cubicBezTo>
                <a:cubicBezTo>
                  <a:pt x="838" y="995"/>
                  <a:pt x="844" y="961"/>
                  <a:pt x="844" y="926"/>
                </a:cubicBezTo>
                <a:cubicBezTo>
                  <a:pt x="844" y="926"/>
                  <a:pt x="844" y="926"/>
                  <a:pt x="892" y="906"/>
                </a:cubicBezTo>
                <a:close/>
                <a:moveTo>
                  <a:pt x="535" y="753"/>
                </a:moveTo>
                <a:cubicBezTo>
                  <a:pt x="444" y="755"/>
                  <a:pt x="371" y="829"/>
                  <a:pt x="368" y="919"/>
                </a:cubicBezTo>
                <a:cubicBezTo>
                  <a:pt x="365" y="1019"/>
                  <a:pt x="446" y="1101"/>
                  <a:pt x="546" y="1097"/>
                </a:cubicBezTo>
                <a:cubicBezTo>
                  <a:pt x="637" y="1095"/>
                  <a:pt x="711" y="1021"/>
                  <a:pt x="713" y="931"/>
                </a:cubicBezTo>
                <a:cubicBezTo>
                  <a:pt x="717" y="831"/>
                  <a:pt x="635" y="749"/>
                  <a:pt x="535" y="75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Freeform 41"/>
          <p:cNvSpPr>
            <a:spLocks noChangeAspect="1" noEditPoints="1"/>
          </p:cNvSpPr>
          <p:nvPr/>
        </p:nvSpPr>
        <p:spPr bwMode="auto">
          <a:xfrm>
            <a:off x="3943249" y="3266025"/>
            <a:ext cx="232588" cy="309433"/>
          </a:xfrm>
          <a:custGeom>
            <a:avLst/>
            <a:gdLst>
              <a:gd name="T0" fmla="*/ 692 w 1085"/>
              <a:gd name="T1" fmla="*/ 0 h 1445"/>
              <a:gd name="T2" fmla="*/ 695 w 1085"/>
              <a:gd name="T3" fmla="*/ 316 h 1445"/>
              <a:gd name="T4" fmla="*/ 692 w 1085"/>
              <a:gd name="T5" fmla="*/ 0 h 1445"/>
              <a:gd name="T6" fmla="*/ 1081 w 1085"/>
              <a:gd name="T7" fmla="*/ 381 h 1445"/>
              <a:gd name="T8" fmla="*/ 1043 w 1085"/>
              <a:gd name="T9" fmla="*/ 1445 h 1445"/>
              <a:gd name="T10" fmla="*/ 0 w 1085"/>
              <a:gd name="T11" fmla="*/ 1406 h 1445"/>
              <a:gd name="T12" fmla="*/ 38 w 1085"/>
              <a:gd name="T13" fmla="*/ 0 h 1445"/>
              <a:gd name="T14" fmla="*/ 623 w 1085"/>
              <a:gd name="T15" fmla="*/ 314 h 1445"/>
              <a:gd name="T16" fmla="*/ 1081 w 1085"/>
              <a:gd name="T17" fmla="*/ 381 h 1445"/>
              <a:gd name="T18" fmla="*/ 903 w 1085"/>
              <a:gd name="T19" fmla="*/ 889 h 1445"/>
              <a:gd name="T20" fmla="*/ 878 w 1085"/>
              <a:gd name="T21" fmla="*/ 822 h 1445"/>
              <a:gd name="T22" fmla="*/ 774 w 1085"/>
              <a:gd name="T23" fmla="*/ 733 h 1445"/>
              <a:gd name="T24" fmla="*/ 796 w 1085"/>
              <a:gd name="T25" fmla="*/ 667 h 1445"/>
              <a:gd name="T26" fmla="*/ 734 w 1085"/>
              <a:gd name="T27" fmla="*/ 631 h 1445"/>
              <a:gd name="T28" fmla="*/ 597 w 1085"/>
              <a:gd name="T29" fmla="*/ 630 h 1445"/>
              <a:gd name="T30" fmla="*/ 570 w 1085"/>
              <a:gd name="T31" fmla="*/ 565 h 1445"/>
              <a:gd name="T32" fmla="*/ 500 w 1085"/>
              <a:gd name="T33" fmla="*/ 577 h 1445"/>
              <a:gd name="T34" fmla="*/ 394 w 1085"/>
              <a:gd name="T35" fmla="*/ 664 h 1445"/>
              <a:gd name="T36" fmla="*/ 333 w 1085"/>
              <a:gd name="T37" fmla="*/ 631 h 1445"/>
              <a:gd name="T38" fmla="*/ 287 w 1085"/>
              <a:gd name="T39" fmla="*/ 686 h 1445"/>
              <a:gd name="T40" fmla="*/ 261 w 1085"/>
              <a:gd name="T41" fmla="*/ 821 h 1445"/>
              <a:gd name="T42" fmla="*/ 193 w 1085"/>
              <a:gd name="T43" fmla="*/ 835 h 1445"/>
              <a:gd name="T44" fmla="*/ 194 w 1085"/>
              <a:gd name="T45" fmla="*/ 906 h 1445"/>
              <a:gd name="T46" fmla="*/ 261 w 1085"/>
              <a:gd name="T47" fmla="*/ 1026 h 1445"/>
              <a:gd name="T48" fmla="*/ 218 w 1085"/>
              <a:gd name="T49" fmla="*/ 1081 h 1445"/>
              <a:gd name="T50" fmla="*/ 264 w 1085"/>
              <a:gd name="T51" fmla="*/ 1135 h 1445"/>
              <a:gd name="T52" fmla="*/ 392 w 1085"/>
              <a:gd name="T53" fmla="*/ 1184 h 1445"/>
              <a:gd name="T54" fmla="*/ 395 w 1085"/>
              <a:gd name="T55" fmla="*/ 1253 h 1445"/>
              <a:gd name="T56" fmla="*/ 465 w 1085"/>
              <a:gd name="T57" fmla="*/ 1265 h 1445"/>
              <a:gd name="T58" fmla="*/ 544 w 1085"/>
              <a:gd name="T59" fmla="*/ 1225 h 1445"/>
              <a:gd name="T60" fmla="*/ 622 w 1085"/>
              <a:gd name="T61" fmla="*/ 1265 h 1445"/>
              <a:gd name="T62" fmla="*/ 692 w 1085"/>
              <a:gd name="T63" fmla="*/ 1253 h 1445"/>
              <a:gd name="T64" fmla="*/ 694 w 1085"/>
              <a:gd name="T65" fmla="*/ 1184 h 1445"/>
              <a:gd name="T66" fmla="*/ 822 w 1085"/>
              <a:gd name="T67" fmla="*/ 1135 h 1445"/>
              <a:gd name="T68" fmla="*/ 868 w 1085"/>
              <a:gd name="T69" fmla="*/ 1081 h 1445"/>
              <a:gd name="T70" fmla="*/ 826 w 1085"/>
              <a:gd name="T71" fmla="*/ 1026 h 1445"/>
              <a:gd name="T72" fmla="*/ 892 w 1085"/>
              <a:gd name="T73" fmla="*/ 906 h 1445"/>
              <a:gd name="T74" fmla="*/ 368 w 1085"/>
              <a:gd name="T75" fmla="*/ 919 h 1445"/>
              <a:gd name="T76" fmla="*/ 713 w 1085"/>
              <a:gd name="T77" fmla="*/ 931 h 1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85" h="1445">
                <a:moveTo>
                  <a:pt x="692" y="0"/>
                </a:moveTo>
                <a:cubicBezTo>
                  <a:pt x="692" y="0"/>
                  <a:pt x="692" y="0"/>
                  <a:pt x="692" y="0"/>
                </a:cubicBezTo>
                <a:cubicBezTo>
                  <a:pt x="1085" y="316"/>
                  <a:pt x="1085" y="316"/>
                  <a:pt x="1085" y="316"/>
                </a:cubicBezTo>
                <a:cubicBezTo>
                  <a:pt x="1085" y="316"/>
                  <a:pt x="1085" y="316"/>
                  <a:pt x="695" y="316"/>
                </a:cubicBezTo>
                <a:cubicBezTo>
                  <a:pt x="694" y="316"/>
                  <a:pt x="692" y="315"/>
                  <a:pt x="692" y="314"/>
                </a:cubicBezTo>
                <a:cubicBezTo>
                  <a:pt x="692" y="314"/>
                  <a:pt x="692" y="314"/>
                  <a:pt x="692" y="0"/>
                </a:cubicBezTo>
                <a:close/>
                <a:moveTo>
                  <a:pt x="1081" y="381"/>
                </a:moveTo>
                <a:cubicBezTo>
                  <a:pt x="1081" y="381"/>
                  <a:pt x="1081" y="381"/>
                  <a:pt x="1081" y="381"/>
                </a:cubicBezTo>
                <a:cubicBezTo>
                  <a:pt x="1081" y="1406"/>
                  <a:pt x="1081" y="1406"/>
                  <a:pt x="1081" y="1406"/>
                </a:cubicBezTo>
                <a:cubicBezTo>
                  <a:pt x="1081" y="1427"/>
                  <a:pt x="1064" y="1445"/>
                  <a:pt x="1043" y="1445"/>
                </a:cubicBezTo>
                <a:cubicBezTo>
                  <a:pt x="1043" y="1445"/>
                  <a:pt x="1043" y="1445"/>
                  <a:pt x="38" y="1445"/>
                </a:cubicBezTo>
                <a:cubicBezTo>
                  <a:pt x="18" y="1445"/>
                  <a:pt x="0" y="1427"/>
                  <a:pt x="0" y="1406"/>
                </a:cubicBezTo>
                <a:cubicBezTo>
                  <a:pt x="0" y="1406"/>
                  <a:pt x="0" y="1406"/>
                  <a:pt x="0" y="39"/>
                </a:cubicBezTo>
                <a:cubicBezTo>
                  <a:pt x="0" y="17"/>
                  <a:pt x="18" y="0"/>
                  <a:pt x="38" y="0"/>
                </a:cubicBezTo>
                <a:cubicBezTo>
                  <a:pt x="38" y="0"/>
                  <a:pt x="38" y="0"/>
                  <a:pt x="623" y="0"/>
                </a:cubicBezTo>
                <a:cubicBezTo>
                  <a:pt x="623" y="0"/>
                  <a:pt x="623" y="0"/>
                  <a:pt x="623" y="314"/>
                </a:cubicBezTo>
                <a:cubicBezTo>
                  <a:pt x="623" y="351"/>
                  <a:pt x="654" y="381"/>
                  <a:pt x="692" y="381"/>
                </a:cubicBezTo>
                <a:cubicBezTo>
                  <a:pt x="692" y="381"/>
                  <a:pt x="692" y="381"/>
                  <a:pt x="1081" y="381"/>
                </a:cubicBezTo>
                <a:close/>
                <a:moveTo>
                  <a:pt x="892" y="906"/>
                </a:moveTo>
                <a:cubicBezTo>
                  <a:pt x="899" y="904"/>
                  <a:pt x="903" y="897"/>
                  <a:pt x="903" y="889"/>
                </a:cubicBezTo>
                <a:cubicBezTo>
                  <a:pt x="903" y="889"/>
                  <a:pt x="903" y="889"/>
                  <a:pt x="893" y="835"/>
                </a:cubicBezTo>
                <a:cubicBezTo>
                  <a:pt x="891" y="828"/>
                  <a:pt x="885" y="822"/>
                  <a:pt x="878" y="822"/>
                </a:cubicBezTo>
                <a:cubicBezTo>
                  <a:pt x="878" y="822"/>
                  <a:pt x="878" y="822"/>
                  <a:pt x="826" y="821"/>
                </a:cubicBezTo>
                <a:cubicBezTo>
                  <a:pt x="814" y="788"/>
                  <a:pt x="796" y="759"/>
                  <a:pt x="774" y="733"/>
                </a:cubicBezTo>
                <a:cubicBezTo>
                  <a:pt x="774" y="733"/>
                  <a:pt x="774" y="733"/>
                  <a:pt x="799" y="686"/>
                </a:cubicBezTo>
                <a:cubicBezTo>
                  <a:pt x="803" y="680"/>
                  <a:pt x="802" y="672"/>
                  <a:pt x="796" y="667"/>
                </a:cubicBezTo>
                <a:cubicBezTo>
                  <a:pt x="796" y="667"/>
                  <a:pt x="796" y="667"/>
                  <a:pt x="754" y="631"/>
                </a:cubicBezTo>
                <a:cubicBezTo>
                  <a:pt x="748" y="627"/>
                  <a:pt x="740" y="626"/>
                  <a:pt x="734" y="631"/>
                </a:cubicBezTo>
                <a:cubicBezTo>
                  <a:pt x="734" y="631"/>
                  <a:pt x="734" y="631"/>
                  <a:pt x="693" y="664"/>
                </a:cubicBezTo>
                <a:cubicBezTo>
                  <a:pt x="663" y="648"/>
                  <a:pt x="631" y="636"/>
                  <a:pt x="597" y="630"/>
                </a:cubicBezTo>
                <a:cubicBezTo>
                  <a:pt x="597" y="630"/>
                  <a:pt x="597" y="630"/>
                  <a:pt x="586" y="577"/>
                </a:cubicBezTo>
                <a:cubicBezTo>
                  <a:pt x="585" y="571"/>
                  <a:pt x="578" y="565"/>
                  <a:pt x="570" y="565"/>
                </a:cubicBezTo>
                <a:cubicBezTo>
                  <a:pt x="570" y="565"/>
                  <a:pt x="570" y="565"/>
                  <a:pt x="516" y="565"/>
                </a:cubicBezTo>
                <a:cubicBezTo>
                  <a:pt x="509" y="565"/>
                  <a:pt x="502" y="571"/>
                  <a:pt x="500" y="577"/>
                </a:cubicBezTo>
                <a:cubicBezTo>
                  <a:pt x="500" y="577"/>
                  <a:pt x="500" y="577"/>
                  <a:pt x="490" y="630"/>
                </a:cubicBezTo>
                <a:cubicBezTo>
                  <a:pt x="455" y="636"/>
                  <a:pt x="424" y="648"/>
                  <a:pt x="394" y="664"/>
                </a:cubicBezTo>
                <a:cubicBezTo>
                  <a:pt x="394" y="664"/>
                  <a:pt x="394" y="664"/>
                  <a:pt x="353" y="631"/>
                </a:cubicBezTo>
                <a:cubicBezTo>
                  <a:pt x="347" y="626"/>
                  <a:pt x="339" y="627"/>
                  <a:pt x="333" y="631"/>
                </a:cubicBezTo>
                <a:cubicBezTo>
                  <a:pt x="333" y="631"/>
                  <a:pt x="333" y="631"/>
                  <a:pt x="291" y="667"/>
                </a:cubicBezTo>
                <a:cubicBezTo>
                  <a:pt x="285" y="672"/>
                  <a:pt x="284" y="680"/>
                  <a:pt x="287" y="686"/>
                </a:cubicBezTo>
                <a:cubicBezTo>
                  <a:pt x="287" y="686"/>
                  <a:pt x="287" y="686"/>
                  <a:pt x="312" y="733"/>
                </a:cubicBezTo>
                <a:cubicBezTo>
                  <a:pt x="291" y="759"/>
                  <a:pt x="273" y="788"/>
                  <a:pt x="261" y="821"/>
                </a:cubicBezTo>
                <a:cubicBezTo>
                  <a:pt x="261" y="821"/>
                  <a:pt x="261" y="821"/>
                  <a:pt x="209" y="822"/>
                </a:cubicBezTo>
                <a:cubicBezTo>
                  <a:pt x="201" y="822"/>
                  <a:pt x="195" y="828"/>
                  <a:pt x="193" y="835"/>
                </a:cubicBezTo>
                <a:cubicBezTo>
                  <a:pt x="193" y="835"/>
                  <a:pt x="193" y="835"/>
                  <a:pt x="184" y="889"/>
                </a:cubicBezTo>
                <a:cubicBezTo>
                  <a:pt x="183" y="897"/>
                  <a:pt x="187" y="904"/>
                  <a:pt x="194" y="906"/>
                </a:cubicBezTo>
                <a:cubicBezTo>
                  <a:pt x="194" y="906"/>
                  <a:pt x="194" y="906"/>
                  <a:pt x="243" y="926"/>
                </a:cubicBezTo>
                <a:cubicBezTo>
                  <a:pt x="243" y="961"/>
                  <a:pt x="249" y="995"/>
                  <a:pt x="261" y="1026"/>
                </a:cubicBezTo>
                <a:cubicBezTo>
                  <a:pt x="261" y="1026"/>
                  <a:pt x="261" y="1026"/>
                  <a:pt x="221" y="1062"/>
                </a:cubicBezTo>
                <a:cubicBezTo>
                  <a:pt x="215" y="1067"/>
                  <a:pt x="214" y="1074"/>
                  <a:pt x="218" y="1081"/>
                </a:cubicBezTo>
                <a:cubicBezTo>
                  <a:pt x="218" y="1081"/>
                  <a:pt x="218" y="1081"/>
                  <a:pt x="245" y="1128"/>
                </a:cubicBezTo>
                <a:cubicBezTo>
                  <a:pt x="249" y="1135"/>
                  <a:pt x="257" y="1138"/>
                  <a:pt x="264" y="1135"/>
                </a:cubicBezTo>
                <a:cubicBezTo>
                  <a:pt x="264" y="1135"/>
                  <a:pt x="264" y="1135"/>
                  <a:pt x="314" y="1119"/>
                </a:cubicBezTo>
                <a:cubicBezTo>
                  <a:pt x="336" y="1145"/>
                  <a:pt x="362" y="1167"/>
                  <a:pt x="392" y="1184"/>
                </a:cubicBezTo>
                <a:cubicBezTo>
                  <a:pt x="392" y="1184"/>
                  <a:pt x="392" y="1184"/>
                  <a:pt x="384" y="1236"/>
                </a:cubicBezTo>
                <a:cubicBezTo>
                  <a:pt x="383" y="1244"/>
                  <a:pt x="388" y="1251"/>
                  <a:pt x="395" y="1253"/>
                </a:cubicBezTo>
                <a:cubicBezTo>
                  <a:pt x="395" y="1253"/>
                  <a:pt x="395" y="1253"/>
                  <a:pt x="446" y="1272"/>
                </a:cubicBezTo>
                <a:cubicBezTo>
                  <a:pt x="453" y="1275"/>
                  <a:pt x="461" y="1272"/>
                  <a:pt x="465" y="1265"/>
                </a:cubicBezTo>
                <a:cubicBezTo>
                  <a:pt x="465" y="1265"/>
                  <a:pt x="465" y="1265"/>
                  <a:pt x="492" y="1221"/>
                </a:cubicBezTo>
                <a:cubicBezTo>
                  <a:pt x="509" y="1223"/>
                  <a:pt x="526" y="1225"/>
                  <a:pt x="544" y="1225"/>
                </a:cubicBezTo>
                <a:cubicBezTo>
                  <a:pt x="561" y="1225"/>
                  <a:pt x="578" y="1223"/>
                  <a:pt x="594" y="1221"/>
                </a:cubicBezTo>
                <a:cubicBezTo>
                  <a:pt x="594" y="1221"/>
                  <a:pt x="594" y="1221"/>
                  <a:pt x="622" y="1265"/>
                </a:cubicBezTo>
                <a:cubicBezTo>
                  <a:pt x="626" y="1272"/>
                  <a:pt x="634" y="1275"/>
                  <a:pt x="640" y="1272"/>
                </a:cubicBezTo>
                <a:cubicBezTo>
                  <a:pt x="640" y="1272"/>
                  <a:pt x="640" y="1272"/>
                  <a:pt x="692" y="1253"/>
                </a:cubicBezTo>
                <a:cubicBezTo>
                  <a:pt x="699" y="1251"/>
                  <a:pt x="703" y="1244"/>
                  <a:pt x="702" y="1236"/>
                </a:cubicBezTo>
                <a:cubicBezTo>
                  <a:pt x="702" y="1236"/>
                  <a:pt x="702" y="1236"/>
                  <a:pt x="694" y="1184"/>
                </a:cubicBezTo>
                <a:cubicBezTo>
                  <a:pt x="724" y="1167"/>
                  <a:pt x="750" y="1145"/>
                  <a:pt x="772" y="1119"/>
                </a:cubicBezTo>
                <a:cubicBezTo>
                  <a:pt x="772" y="1119"/>
                  <a:pt x="772" y="1119"/>
                  <a:pt x="822" y="1135"/>
                </a:cubicBezTo>
                <a:cubicBezTo>
                  <a:pt x="830" y="1138"/>
                  <a:pt x="838" y="1135"/>
                  <a:pt x="841" y="1128"/>
                </a:cubicBezTo>
                <a:cubicBezTo>
                  <a:pt x="841" y="1128"/>
                  <a:pt x="841" y="1128"/>
                  <a:pt x="868" y="1081"/>
                </a:cubicBezTo>
                <a:cubicBezTo>
                  <a:pt x="873" y="1074"/>
                  <a:pt x="871" y="1067"/>
                  <a:pt x="865" y="1062"/>
                </a:cubicBezTo>
                <a:cubicBezTo>
                  <a:pt x="865" y="1062"/>
                  <a:pt x="865" y="1062"/>
                  <a:pt x="826" y="1026"/>
                </a:cubicBezTo>
                <a:cubicBezTo>
                  <a:pt x="838" y="995"/>
                  <a:pt x="844" y="961"/>
                  <a:pt x="844" y="926"/>
                </a:cubicBezTo>
                <a:cubicBezTo>
                  <a:pt x="844" y="926"/>
                  <a:pt x="844" y="926"/>
                  <a:pt x="892" y="906"/>
                </a:cubicBezTo>
                <a:close/>
                <a:moveTo>
                  <a:pt x="535" y="753"/>
                </a:moveTo>
                <a:cubicBezTo>
                  <a:pt x="444" y="755"/>
                  <a:pt x="371" y="829"/>
                  <a:pt x="368" y="919"/>
                </a:cubicBezTo>
                <a:cubicBezTo>
                  <a:pt x="365" y="1019"/>
                  <a:pt x="446" y="1101"/>
                  <a:pt x="546" y="1097"/>
                </a:cubicBezTo>
                <a:cubicBezTo>
                  <a:pt x="637" y="1095"/>
                  <a:pt x="711" y="1021"/>
                  <a:pt x="713" y="931"/>
                </a:cubicBezTo>
                <a:cubicBezTo>
                  <a:pt x="717" y="831"/>
                  <a:pt x="635" y="749"/>
                  <a:pt x="535" y="75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296131" y="2586465"/>
            <a:ext cx="860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/>
              <a:t>設定を配布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7527284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グループ化 11"/>
          <p:cNvGrpSpPr/>
          <p:nvPr/>
        </p:nvGrpSpPr>
        <p:grpSpPr>
          <a:xfrm>
            <a:off x="6725004" y="1644607"/>
            <a:ext cx="1305101" cy="1260504"/>
            <a:chOff x="4957762" y="1833563"/>
            <a:chExt cx="542926" cy="1141322"/>
          </a:xfrm>
        </p:grpSpPr>
        <p:cxnSp>
          <p:nvCxnSpPr>
            <p:cNvPr id="8" name="直線コネクタ 7"/>
            <p:cNvCxnSpPr/>
            <p:nvPr/>
          </p:nvCxnSpPr>
          <p:spPr>
            <a:xfrm flipH="1">
              <a:off x="4957762" y="1833563"/>
              <a:ext cx="0" cy="51435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 flipH="1">
              <a:off x="5500687" y="2347914"/>
              <a:ext cx="0" cy="626971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>
              <a:off x="4957762" y="2347913"/>
              <a:ext cx="542926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グループ化 12"/>
          <p:cNvGrpSpPr/>
          <p:nvPr/>
        </p:nvGrpSpPr>
        <p:grpSpPr>
          <a:xfrm flipH="1">
            <a:off x="6236149" y="1644607"/>
            <a:ext cx="373148" cy="1260504"/>
            <a:chOff x="4957762" y="1833563"/>
            <a:chExt cx="542926" cy="1141322"/>
          </a:xfrm>
        </p:grpSpPr>
        <p:cxnSp>
          <p:nvCxnSpPr>
            <p:cNvPr id="14" name="直線コネクタ 13"/>
            <p:cNvCxnSpPr/>
            <p:nvPr/>
          </p:nvCxnSpPr>
          <p:spPr>
            <a:xfrm flipH="1">
              <a:off x="4957762" y="1833563"/>
              <a:ext cx="0" cy="51435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H="1">
              <a:off x="5500687" y="2347914"/>
              <a:ext cx="0" cy="626971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>
              <a:off x="4957762" y="2347913"/>
              <a:ext cx="542926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シナリオと構成</a:t>
            </a:r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1296" y="1333974"/>
            <a:ext cx="2186994" cy="36371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7597" y="2564032"/>
            <a:ext cx="763132" cy="76312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7846" y="2557127"/>
            <a:ext cx="763132" cy="763128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4651696" y="1359302"/>
            <a:ext cx="1535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err="1" smtClean="0"/>
              <a:t>PoE</a:t>
            </a:r>
            <a:r>
              <a:rPr kumimoji="1" lang="ja-JP" altLang="en-US" sz="1600" dirty="0" smtClean="0"/>
              <a:t>スイッチ</a:t>
            </a:r>
            <a:endParaRPr kumimoji="1" lang="ja-JP" altLang="en-US" sz="16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709945" y="2633819"/>
            <a:ext cx="82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WAP</a:t>
            </a:r>
          </a:p>
          <a:p>
            <a:pPr algn="ctr"/>
            <a:r>
              <a:rPr kumimoji="1" lang="en-US" altLang="ja-JP" dirty="0" smtClean="0"/>
              <a:t>150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31799" y="1333974"/>
            <a:ext cx="3845654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kumimoji="1" lang="ja-JP" altLang="en-US" sz="1600" b="1" dirty="0" smtClean="0">
                <a:solidFill>
                  <a:schemeClr val="bg2"/>
                </a:solidFill>
              </a:rPr>
              <a:t>シナリオ</a:t>
            </a:r>
            <a:endParaRPr kumimoji="1" lang="en-US" altLang="ja-JP" sz="1600" b="1" dirty="0" smtClean="0">
              <a:solidFill>
                <a:schemeClr val="bg2"/>
              </a:solidFill>
            </a:endParaRPr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kumimoji="1" lang="ja-JP" altLang="en-US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フロアに</a:t>
            </a:r>
            <a:r>
              <a:rPr kumimoji="1" lang="en-US" altLang="ja-JP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AP</a:t>
            </a:r>
            <a:r>
              <a:rPr kumimoji="1" lang="ja-JP" altLang="en-US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を</a:t>
            </a:r>
            <a:r>
              <a:rPr kumimoji="1" lang="en-US" altLang="ja-JP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2</a:t>
            </a:r>
            <a:r>
              <a:rPr kumimoji="1" lang="ja-JP" altLang="en-US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台設置</a:t>
            </a:r>
            <a:endParaRPr kumimoji="1" lang="en-US" altLang="ja-JP" sz="1600" dirty="0" smtClean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kumimoji="1" lang="en-US" altLang="ja-JP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1</a:t>
            </a:r>
            <a:r>
              <a:rPr kumimoji="1" lang="ja-JP" altLang="en-US" sz="16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台</a:t>
            </a:r>
            <a:r>
              <a:rPr kumimoji="1" lang="ja-JP" altLang="en-US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をウィザードで設定</a:t>
            </a:r>
            <a:endParaRPr kumimoji="1" lang="en-US" altLang="ja-JP" sz="16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kumimoji="1" lang="en-US" altLang="ja-JP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SSID</a:t>
            </a:r>
            <a:r>
              <a:rPr kumimoji="1" lang="ja-JP" altLang="en-US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“</a:t>
            </a:r>
            <a:r>
              <a:rPr kumimoji="1" lang="en-US" altLang="ja-JP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wap150-office</a:t>
            </a:r>
            <a:r>
              <a:rPr kumimoji="1" lang="ja-JP" altLang="en-US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”を作成</a:t>
            </a:r>
            <a:endParaRPr kumimoji="1" lang="en-US" altLang="ja-JP" sz="1600" dirty="0" smtClean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kumimoji="1" lang="ja-JP" altLang="en-US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セキュリティは事前共通鍵 </a:t>
            </a:r>
            <a:r>
              <a:rPr kumimoji="1" lang="en-US" altLang="ja-JP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(PSK)</a:t>
            </a:r>
            <a:r>
              <a:rPr kumimoji="1" lang="ja-JP" altLang="en-US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 を使用</a:t>
            </a:r>
            <a:endParaRPr kumimoji="1" lang="en-US" altLang="ja-JP" sz="1600" dirty="0" smtClean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kumimoji="1" lang="en-US" altLang="ja-JP" sz="1600" dirty="0" smtClean="0"/>
              <a:t>2</a:t>
            </a:r>
            <a:r>
              <a:rPr kumimoji="1" lang="ja-JP" altLang="en-US" sz="1600" dirty="0"/>
              <a:t>台目をクラスタ機能を利用して</a:t>
            </a:r>
            <a:r>
              <a:rPr kumimoji="1" lang="ja-JP" altLang="en-US" sz="1600" dirty="0" smtClean="0"/>
              <a:t>設定</a:t>
            </a:r>
            <a:endParaRPr kumimoji="1" lang="en-US" altLang="ja-JP" sz="1600" dirty="0" smtClean="0"/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kumimoji="1" lang="ja-JP" altLang="en-US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管理</a:t>
            </a:r>
            <a:r>
              <a:rPr kumimoji="1" lang="en-US" altLang="ja-JP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IP</a:t>
            </a:r>
            <a:r>
              <a:rPr kumimoji="1" lang="ja-JP" altLang="en-US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アドレスを設定し、一括管理</a:t>
            </a:r>
            <a:endParaRPr kumimoji="1" lang="en-US" altLang="ja-JP" sz="16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6302715" y="731350"/>
            <a:ext cx="2485920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kumimoji="1" lang="ja-JP" altLang="en-US" sz="1400" dirty="0" smtClean="0"/>
              <a:t>管理</a:t>
            </a:r>
            <a:r>
              <a:rPr kumimoji="1" lang="en-US" altLang="ja-JP" sz="1400" dirty="0" smtClean="0"/>
              <a:t> LAN: 192.168.100.0/24</a:t>
            </a:r>
          </a:p>
          <a:p>
            <a:r>
              <a:rPr kumimoji="1" lang="ja-JP" altLang="en-US" sz="1400" dirty="0"/>
              <a:t>業務</a:t>
            </a:r>
            <a:r>
              <a:rPr kumimoji="1" lang="en-US" altLang="ja-JP" sz="1400" dirty="0" smtClean="0"/>
              <a:t> LAN: 172.16.1.0/24</a:t>
            </a:r>
            <a:endParaRPr kumimoji="1" lang="ja-JP" altLang="en-US" sz="1400" dirty="0" smtClean="0"/>
          </a:p>
        </p:txBody>
      </p:sp>
      <p:sp>
        <p:nvSpPr>
          <p:cNvPr id="30" name="正方形/長方形 29"/>
          <p:cNvSpPr/>
          <p:nvPr/>
        </p:nvSpPr>
        <p:spPr>
          <a:xfrm>
            <a:off x="6827050" y="1723766"/>
            <a:ext cx="1819641" cy="461665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kumimoji="1" lang="ja-JP" altLang="en-US" sz="1200" dirty="0" smtClean="0"/>
              <a:t>管理</a:t>
            </a:r>
            <a:r>
              <a:rPr kumimoji="1" lang="en-US" altLang="ja-JP" sz="1200" dirty="0" smtClean="0"/>
              <a:t>IP 192.168.100.254</a:t>
            </a:r>
          </a:p>
          <a:p>
            <a:r>
              <a:rPr kumimoji="1" lang="ja-JP" altLang="en-US" sz="1200" dirty="0" smtClean="0"/>
              <a:t>業務</a:t>
            </a:r>
            <a:r>
              <a:rPr kumimoji="1" lang="en-US" altLang="ja-JP" sz="1200" dirty="0" smtClean="0"/>
              <a:t>IP 172.16.1.254</a:t>
            </a:r>
            <a:endParaRPr kumimoji="1" lang="ja-JP" altLang="en-US" sz="1200" dirty="0" smtClean="0"/>
          </a:p>
        </p:txBody>
      </p:sp>
      <p:sp>
        <p:nvSpPr>
          <p:cNvPr id="31" name="角丸四角形 30"/>
          <p:cNvSpPr/>
          <p:nvPr/>
        </p:nvSpPr>
        <p:spPr>
          <a:xfrm>
            <a:off x="4299194" y="3828266"/>
            <a:ext cx="2166882" cy="688172"/>
          </a:xfrm>
          <a:prstGeom prst="roundRect">
            <a:avLst/>
          </a:prstGeom>
          <a:noFill/>
          <a:ln w="127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grpSp>
        <p:nvGrpSpPr>
          <p:cNvPr id="32" name="Group 213"/>
          <p:cNvGrpSpPr>
            <a:grpSpLocks noChangeAspect="1"/>
          </p:cNvGrpSpPr>
          <p:nvPr/>
        </p:nvGrpSpPr>
        <p:grpSpPr>
          <a:xfrm rot="8040000">
            <a:off x="4324790" y="4036531"/>
            <a:ext cx="432673" cy="340116"/>
            <a:chOff x="4208711" y="1318553"/>
            <a:chExt cx="525691" cy="413344"/>
          </a:xfrm>
          <a:solidFill>
            <a:schemeClr val="tx1"/>
          </a:solidFill>
          <a:effectLst/>
        </p:grpSpPr>
        <p:sp>
          <p:nvSpPr>
            <p:cNvPr id="33" name="Freeform 214"/>
            <p:cNvSpPr>
              <a:spLocks/>
            </p:cNvSpPr>
            <p:nvPr/>
          </p:nvSpPr>
          <p:spPr bwMode="auto">
            <a:xfrm>
              <a:off x="4208711" y="1318553"/>
              <a:ext cx="525691" cy="179574"/>
            </a:xfrm>
            <a:custGeom>
              <a:avLst/>
              <a:gdLst>
                <a:gd name="T0" fmla="*/ 0 w 2590"/>
                <a:gd name="T1" fmla="*/ 542 h 773"/>
                <a:gd name="T2" fmla="*/ 231 w 2590"/>
                <a:gd name="T3" fmla="*/ 773 h 773"/>
                <a:gd name="T4" fmla="*/ 1295 w 2590"/>
                <a:gd name="T5" fmla="*/ 327 h 773"/>
                <a:gd name="T6" fmla="*/ 2359 w 2590"/>
                <a:gd name="T7" fmla="*/ 773 h 773"/>
                <a:gd name="T8" fmla="*/ 2590 w 2590"/>
                <a:gd name="T9" fmla="*/ 542 h 773"/>
                <a:gd name="T10" fmla="*/ 1295 w 2590"/>
                <a:gd name="T11" fmla="*/ 0 h 773"/>
                <a:gd name="T12" fmla="*/ 0 w 2590"/>
                <a:gd name="T13" fmla="*/ 542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90" h="773">
                  <a:moveTo>
                    <a:pt x="0" y="542"/>
                  </a:moveTo>
                  <a:cubicBezTo>
                    <a:pt x="231" y="773"/>
                    <a:pt x="231" y="773"/>
                    <a:pt x="231" y="773"/>
                  </a:cubicBezTo>
                  <a:cubicBezTo>
                    <a:pt x="502" y="497"/>
                    <a:pt x="879" y="327"/>
                    <a:pt x="1295" y="327"/>
                  </a:cubicBezTo>
                  <a:cubicBezTo>
                    <a:pt x="1711" y="327"/>
                    <a:pt x="2088" y="497"/>
                    <a:pt x="2359" y="773"/>
                  </a:cubicBezTo>
                  <a:cubicBezTo>
                    <a:pt x="2590" y="542"/>
                    <a:pt x="2590" y="542"/>
                    <a:pt x="2590" y="542"/>
                  </a:cubicBezTo>
                  <a:cubicBezTo>
                    <a:pt x="2260" y="207"/>
                    <a:pt x="1801" y="0"/>
                    <a:pt x="1295" y="0"/>
                  </a:cubicBezTo>
                  <a:cubicBezTo>
                    <a:pt x="789" y="0"/>
                    <a:pt x="330" y="207"/>
                    <a:pt x="0" y="54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514354">
                <a:defRPr/>
              </a:pPr>
              <a:endParaRPr lang="en-US" sz="825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4" name="Freeform 215"/>
            <p:cNvSpPr>
              <a:spLocks/>
            </p:cNvSpPr>
            <p:nvPr/>
          </p:nvSpPr>
          <p:spPr bwMode="auto">
            <a:xfrm>
              <a:off x="4302500" y="1463918"/>
              <a:ext cx="338115" cy="135025"/>
            </a:xfrm>
            <a:custGeom>
              <a:avLst/>
              <a:gdLst>
                <a:gd name="T0" fmla="*/ 0 w 1666"/>
                <a:gd name="T1" fmla="*/ 350 h 581"/>
                <a:gd name="T2" fmla="*/ 231 w 1666"/>
                <a:gd name="T3" fmla="*/ 581 h 581"/>
                <a:gd name="T4" fmla="*/ 231 w 1666"/>
                <a:gd name="T5" fmla="*/ 581 h 581"/>
                <a:gd name="T6" fmla="*/ 790 w 1666"/>
                <a:gd name="T7" fmla="*/ 328 h 581"/>
                <a:gd name="T8" fmla="*/ 833 w 1666"/>
                <a:gd name="T9" fmla="*/ 327 h 581"/>
                <a:gd name="T10" fmla="*/ 876 w 1666"/>
                <a:gd name="T11" fmla="*/ 328 h 581"/>
                <a:gd name="T12" fmla="*/ 1436 w 1666"/>
                <a:gd name="T13" fmla="*/ 581 h 581"/>
                <a:gd name="T14" fmla="*/ 1436 w 1666"/>
                <a:gd name="T15" fmla="*/ 581 h 581"/>
                <a:gd name="T16" fmla="*/ 1666 w 1666"/>
                <a:gd name="T17" fmla="*/ 350 h 581"/>
                <a:gd name="T18" fmla="*/ 833 w 1666"/>
                <a:gd name="T19" fmla="*/ 0 h 581"/>
                <a:gd name="T20" fmla="*/ 0 w 1666"/>
                <a:gd name="T21" fmla="*/ 35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6" h="581">
                  <a:moveTo>
                    <a:pt x="0" y="350"/>
                  </a:moveTo>
                  <a:cubicBezTo>
                    <a:pt x="231" y="581"/>
                    <a:pt x="231" y="581"/>
                    <a:pt x="231" y="581"/>
                  </a:cubicBezTo>
                  <a:cubicBezTo>
                    <a:pt x="231" y="581"/>
                    <a:pt x="231" y="581"/>
                    <a:pt x="231" y="581"/>
                  </a:cubicBezTo>
                  <a:cubicBezTo>
                    <a:pt x="374" y="434"/>
                    <a:pt x="571" y="339"/>
                    <a:pt x="790" y="328"/>
                  </a:cubicBezTo>
                  <a:cubicBezTo>
                    <a:pt x="804" y="327"/>
                    <a:pt x="819" y="327"/>
                    <a:pt x="833" y="327"/>
                  </a:cubicBezTo>
                  <a:cubicBezTo>
                    <a:pt x="848" y="327"/>
                    <a:pt x="862" y="327"/>
                    <a:pt x="876" y="328"/>
                  </a:cubicBezTo>
                  <a:cubicBezTo>
                    <a:pt x="1095" y="339"/>
                    <a:pt x="1292" y="434"/>
                    <a:pt x="1436" y="581"/>
                  </a:cubicBezTo>
                  <a:cubicBezTo>
                    <a:pt x="1436" y="581"/>
                    <a:pt x="1436" y="581"/>
                    <a:pt x="1436" y="581"/>
                  </a:cubicBezTo>
                  <a:cubicBezTo>
                    <a:pt x="1666" y="350"/>
                    <a:pt x="1666" y="350"/>
                    <a:pt x="1666" y="350"/>
                  </a:cubicBezTo>
                  <a:cubicBezTo>
                    <a:pt x="1454" y="135"/>
                    <a:pt x="1159" y="0"/>
                    <a:pt x="833" y="0"/>
                  </a:cubicBezTo>
                  <a:cubicBezTo>
                    <a:pt x="507" y="0"/>
                    <a:pt x="212" y="135"/>
                    <a:pt x="0" y="35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514354">
                <a:defRPr/>
              </a:pPr>
              <a:endParaRPr lang="en-US" sz="825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5" name="Freeform 216"/>
            <p:cNvSpPr>
              <a:spLocks/>
            </p:cNvSpPr>
            <p:nvPr/>
          </p:nvSpPr>
          <p:spPr bwMode="auto">
            <a:xfrm>
              <a:off x="4396072" y="1608772"/>
              <a:ext cx="150971" cy="123125"/>
            </a:xfrm>
            <a:custGeom>
              <a:avLst/>
              <a:gdLst>
                <a:gd name="T0" fmla="*/ 0 w 744"/>
                <a:gd name="T1" fmla="*/ 158 h 530"/>
                <a:gd name="T2" fmla="*/ 231 w 744"/>
                <a:gd name="T3" fmla="*/ 389 h 530"/>
                <a:gd name="T4" fmla="*/ 372 w 744"/>
                <a:gd name="T5" fmla="*/ 530 h 530"/>
                <a:gd name="T6" fmla="*/ 513 w 744"/>
                <a:gd name="T7" fmla="*/ 389 h 530"/>
                <a:gd name="T8" fmla="*/ 744 w 744"/>
                <a:gd name="T9" fmla="*/ 158 h 530"/>
                <a:gd name="T10" fmla="*/ 372 w 744"/>
                <a:gd name="T11" fmla="*/ 0 h 530"/>
                <a:gd name="T12" fmla="*/ 0 w 744"/>
                <a:gd name="T13" fmla="*/ 158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4" h="530">
                  <a:moveTo>
                    <a:pt x="0" y="158"/>
                  </a:moveTo>
                  <a:cubicBezTo>
                    <a:pt x="231" y="389"/>
                    <a:pt x="231" y="389"/>
                    <a:pt x="231" y="389"/>
                  </a:cubicBezTo>
                  <a:cubicBezTo>
                    <a:pt x="372" y="530"/>
                    <a:pt x="372" y="530"/>
                    <a:pt x="372" y="530"/>
                  </a:cubicBezTo>
                  <a:cubicBezTo>
                    <a:pt x="513" y="389"/>
                    <a:pt x="513" y="389"/>
                    <a:pt x="513" y="389"/>
                  </a:cubicBezTo>
                  <a:cubicBezTo>
                    <a:pt x="744" y="158"/>
                    <a:pt x="744" y="158"/>
                    <a:pt x="744" y="158"/>
                  </a:cubicBezTo>
                  <a:cubicBezTo>
                    <a:pt x="650" y="60"/>
                    <a:pt x="518" y="0"/>
                    <a:pt x="372" y="0"/>
                  </a:cubicBezTo>
                  <a:cubicBezTo>
                    <a:pt x="226" y="0"/>
                    <a:pt x="94" y="60"/>
                    <a:pt x="0" y="15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514354">
                <a:defRPr/>
              </a:pPr>
              <a:endParaRPr lang="en-US" sz="825" kern="0" dirty="0">
                <a:solidFill>
                  <a:srgbClr val="000000"/>
                </a:solidFill>
                <a:latin typeface="+mj-lt"/>
              </a:endParaRPr>
            </a:p>
          </p:txBody>
        </p:sp>
      </p:grpSp>
      <p:sp>
        <p:nvSpPr>
          <p:cNvPr id="2" name="正方形/長方形 1"/>
          <p:cNvSpPr/>
          <p:nvPr/>
        </p:nvSpPr>
        <p:spPr>
          <a:xfrm>
            <a:off x="4854351" y="4021923"/>
            <a:ext cx="1616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dirty="0" smtClean="0"/>
              <a:t>wap150-office</a:t>
            </a:r>
            <a:endParaRPr lang="ja-JP" altLang="en-US" dirty="0"/>
          </a:p>
        </p:txBody>
      </p:sp>
      <p:graphicFrame>
        <p:nvGraphicFramePr>
          <p:cNvPr id="7" name="表 6"/>
          <p:cNvGraphicFramePr>
            <a:graphicFrameLocks noGrp="1"/>
          </p:cNvGraphicFramePr>
          <p:nvPr/>
        </p:nvGraphicFramePr>
        <p:xfrm>
          <a:off x="431799" y="3751925"/>
          <a:ext cx="3658325" cy="76464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030362">
                  <a:extLst>
                    <a:ext uri="{9D8B030D-6E8A-4147-A177-3AD203B41FA5}">
                      <a16:colId xmlns:a16="http://schemas.microsoft.com/office/drawing/2014/main" val="3085412628"/>
                    </a:ext>
                  </a:extLst>
                </a:gridCol>
                <a:gridCol w="2627963">
                  <a:extLst>
                    <a:ext uri="{9D8B030D-6E8A-4147-A177-3AD203B41FA5}">
                      <a16:colId xmlns:a16="http://schemas.microsoft.com/office/drawing/2014/main" val="4290757949"/>
                    </a:ext>
                  </a:extLst>
                </a:gridCol>
              </a:tblGrid>
              <a:tr h="227488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/>
                        <a:t>クラスタ</a:t>
                      </a:r>
                      <a:endParaRPr kumimoji="1" lang="ja-JP" altLang="en-US" sz="1200" dirty="0"/>
                    </a:p>
                  </a:txBody>
                  <a:tcPr marL="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/>
                        <a:t>設定などが同期できる機能</a:t>
                      </a:r>
                      <a:endParaRPr kumimoji="1" lang="en-US" altLang="ja-JP" sz="1200" dirty="0" smtClean="0"/>
                    </a:p>
                  </a:txBody>
                  <a:tcPr marL="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4226310844"/>
                  </a:ext>
                </a:extLst>
              </a:tr>
              <a:tr h="227488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/>
                        <a:t>クラスタ名</a:t>
                      </a:r>
                      <a:endParaRPr kumimoji="1" lang="ja-JP" altLang="en-US" sz="1200" dirty="0"/>
                    </a:p>
                  </a:txBody>
                  <a:tcPr marL="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/>
                        <a:t>同期する範囲、識別子</a:t>
                      </a:r>
                      <a:endParaRPr kumimoji="1" lang="en-US" altLang="ja-JP" sz="1200" dirty="0" smtClean="0"/>
                    </a:p>
                  </a:txBody>
                  <a:tcPr marL="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584591290"/>
                  </a:ext>
                </a:extLst>
              </a:tr>
              <a:tr h="246408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/>
                        <a:t>管理</a:t>
                      </a:r>
                      <a:r>
                        <a:rPr kumimoji="1" lang="en-US" altLang="ja-JP" sz="1200" dirty="0" smtClean="0"/>
                        <a:t>IP</a:t>
                      </a:r>
                      <a:r>
                        <a:rPr kumimoji="1" lang="ja-JP" altLang="en-US" sz="1200" dirty="0" smtClean="0"/>
                        <a:t>アドレス</a:t>
                      </a:r>
                      <a:endParaRPr kumimoji="1" lang="ja-JP" altLang="en-US" sz="1200" dirty="0"/>
                    </a:p>
                  </a:txBody>
                  <a:tcPr marL="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/>
                        <a:t>クラスタ全体で共有する仮想</a:t>
                      </a:r>
                      <a:r>
                        <a:rPr kumimoji="1" lang="en-US" altLang="ja-JP" sz="1200" dirty="0" smtClean="0"/>
                        <a:t>IP</a:t>
                      </a:r>
                      <a:r>
                        <a:rPr kumimoji="1" lang="ja-JP" altLang="en-US" sz="1200" dirty="0" smtClean="0"/>
                        <a:t>アドレス</a:t>
                      </a:r>
                      <a:endParaRPr kumimoji="1" lang="en-US" altLang="ja-JP" sz="1200" dirty="0" smtClean="0"/>
                    </a:p>
                  </a:txBody>
                  <a:tcPr marL="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3884834402"/>
                  </a:ext>
                </a:extLst>
              </a:tr>
            </a:tbl>
          </a:graphicData>
        </a:graphic>
      </p:graphicFrame>
      <p:sp>
        <p:nvSpPr>
          <p:cNvPr id="36" name="テキスト ボックス 35"/>
          <p:cNvSpPr txBox="1"/>
          <p:nvPr/>
        </p:nvSpPr>
        <p:spPr>
          <a:xfrm>
            <a:off x="5582551" y="3382480"/>
            <a:ext cx="1457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/>
              <a:t>192.168.100.11</a:t>
            </a:r>
            <a:endParaRPr kumimoji="1" lang="ja-JP" altLang="en-US" sz="1400" dirty="0"/>
          </a:p>
        </p:txBody>
      </p:sp>
      <p:sp>
        <p:nvSpPr>
          <p:cNvPr id="21" name="正方形/長方形 20"/>
          <p:cNvSpPr/>
          <p:nvPr/>
        </p:nvSpPr>
        <p:spPr>
          <a:xfrm>
            <a:off x="4297224" y="3815181"/>
            <a:ext cx="6623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600" dirty="0"/>
              <a:t>SSID</a:t>
            </a:r>
            <a:endParaRPr lang="ja-JP" altLang="en-US" sz="1600" dirty="0"/>
          </a:p>
        </p:txBody>
      </p:sp>
      <p:sp>
        <p:nvSpPr>
          <p:cNvPr id="38" name="正方形/長方形 37"/>
          <p:cNvSpPr/>
          <p:nvPr/>
        </p:nvSpPr>
        <p:spPr>
          <a:xfrm>
            <a:off x="6711404" y="3880113"/>
            <a:ext cx="1998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dirty="0" err="1" smtClean="0"/>
              <a:t>CiscoSB</a:t>
            </a:r>
            <a:r>
              <a:rPr kumimoji="1" lang="en-US" altLang="ja-JP" dirty="0" smtClean="0"/>
              <a:t>-Setup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>
                <a:sym typeface="Wingdings" panose="05000000000000000000" pitchFamily="2" charset="2"/>
              </a:rPr>
              <a:t></a:t>
            </a:r>
            <a:r>
              <a:rPr kumimoji="1" lang="ja-JP" altLang="en-US" dirty="0" smtClean="0">
                <a:sym typeface="Wingdings" panose="05000000000000000000" pitchFamily="2" charset="2"/>
              </a:rPr>
              <a:t> </a:t>
            </a:r>
            <a:r>
              <a:rPr kumimoji="1" lang="en-US" altLang="ja-JP" dirty="0" smtClean="0"/>
              <a:t>wap150-office</a:t>
            </a:r>
            <a:endParaRPr lang="ja-JP" altLang="en-US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6894598" y="3279071"/>
            <a:ext cx="1904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/>
              <a:t>192.168.1.245</a:t>
            </a:r>
            <a:r>
              <a:rPr kumimoji="1" lang="ja-JP" altLang="en-US" sz="1400" dirty="0" smtClean="0"/>
              <a:t> </a:t>
            </a:r>
            <a:r>
              <a:rPr kumimoji="1" lang="en-US" altLang="ja-JP" sz="1400" dirty="0" smtClean="0">
                <a:sym typeface="Wingdings" panose="05000000000000000000" pitchFamily="2" charset="2"/>
              </a:rPr>
              <a:t></a:t>
            </a:r>
            <a:r>
              <a:rPr kumimoji="1" lang="ja-JP" altLang="en-US" sz="1400" dirty="0" smtClean="0">
                <a:sym typeface="Wingdings" panose="05000000000000000000" pitchFamily="2" charset="2"/>
              </a:rPr>
              <a:t> </a:t>
            </a:r>
            <a:r>
              <a:rPr kumimoji="1" lang="en-US" altLang="ja-JP" sz="1400" dirty="0" smtClean="0"/>
              <a:t>192.168.100.12</a:t>
            </a:r>
            <a:endParaRPr kumimoji="1" lang="ja-JP" altLang="en-US" sz="1400" dirty="0"/>
          </a:p>
        </p:txBody>
      </p:sp>
      <p:sp>
        <p:nvSpPr>
          <p:cNvPr id="40" name="角丸四角形 39"/>
          <p:cNvSpPr/>
          <p:nvPr/>
        </p:nvSpPr>
        <p:spPr>
          <a:xfrm>
            <a:off x="6618343" y="3818947"/>
            <a:ext cx="2166882" cy="688172"/>
          </a:xfrm>
          <a:prstGeom prst="roundRect">
            <a:avLst/>
          </a:prstGeom>
          <a:noFill/>
          <a:ln w="127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41" name="角丸四角形 40"/>
          <p:cNvSpPr/>
          <p:nvPr/>
        </p:nvSpPr>
        <p:spPr>
          <a:xfrm>
            <a:off x="4299193" y="2530175"/>
            <a:ext cx="4486032" cy="1230931"/>
          </a:xfrm>
          <a:prstGeom prst="roundRect">
            <a:avLst>
              <a:gd name="adj" fmla="val 10363"/>
            </a:avLst>
          </a:prstGeom>
          <a:noFill/>
          <a:ln w="127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268226" y="2215297"/>
            <a:ext cx="1717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 smtClean="0"/>
              <a:t>クラスタ名 </a:t>
            </a:r>
            <a:r>
              <a:rPr kumimoji="1" lang="en-US" altLang="ja-JP" sz="1400" dirty="0" smtClean="0"/>
              <a:t>:</a:t>
            </a:r>
            <a:r>
              <a:rPr kumimoji="1" lang="ja-JP" altLang="en-US" sz="1400" dirty="0" smtClean="0"/>
              <a:t> </a:t>
            </a:r>
            <a:r>
              <a:rPr kumimoji="1" lang="en-US" altLang="ja-JP" sz="1400" dirty="0" smtClean="0"/>
              <a:t>cluster</a:t>
            </a:r>
            <a:endParaRPr kumimoji="1" lang="ja-JP" altLang="en-US" sz="1400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634705" y="1963403"/>
            <a:ext cx="984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 smtClean="0"/>
              <a:t>クラスタ</a:t>
            </a:r>
            <a:endParaRPr kumimoji="1" lang="ja-JP" altLang="en-US" sz="1600" dirty="0"/>
          </a:p>
        </p:txBody>
      </p:sp>
      <p:sp>
        <p:nvSpPr>
          <p:cNvPr id="44" name="右矢印 43"/>
          <p:cNvSpPr/>
          <p:nvPr/>
        </p:nvSpPr>
        <p:spPr>
          <a:xfrm rot="2700000">
            <a:off x="7339168" y="2193917"/>
            <a:ext cx="412902" cy="487846"/>
          </a:xfrm>
          <a:prstGeom prst="rightArrow">
            <a:avLst/>
          </a:prstGeom>
          <a:solidFill>
            <a:schemeClr val="accent4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7157478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2</a:t>
            </a:r>
            <a:r>
              <a:rPr kumimoji="1" lang="ja-JP" altLang="en-US" dirty="0" smtClean="0"/>
              <a:t>台目の設定項目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37766" y="1347788"/>
            <a:ext cx="8345488" cy="3168650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r>
              <a:rPr kumimoji="1" lang="ja-JP" altLang="en-US" sz="1600" b="1" dirty="0" smtClean="0"/>
              <a:t>ようこそ</a:t>
            </a:r>
            <a:endParaRPr kumimoji="1" lang="en-US" altLang="ja-JP" sz="1600" b="1" dirty="0" smtClean="0"/>
          </a:p>
          <a:p>
            <a:r>
              <a:rPr kumimoji="1" lang="ja-JP" altLang="en-US" sz="1600" b="1" dirty="0" smtClean="0"/>
              <a:t>構成</a:t>
            </a:r>
            <a:endParaRPr kumimoji="1" lang="en-US" altLang="ja-JP" sz="1600" b="1" dirty="0" smtClean="0"/>
          </a:p>
          <a:p>
            <a:pPr lvl="1"/>
            <a:r>
              <a:rPr kumimoji="1" lang="en-US" altLang="ja-JP" sz="1600" dirty="0" smtClean="0"/>
              <a:t>IP</a:t>
            </a:r>
            <a:r>
              <a:rPr kumimoji="1" lang="ja-JP" altLang="en-US" sz="1600" dirty="0" smtClean="0"/>
              <a:t>アドレス</a:t>
            </a:r>
            <a:endParaRPr kumimoji="1" lang="en-US" altLang="ja-JP" sz="1600" dirty="0" smtClean="0"/>
          </a:p>
          <a:p>
            <a:pPr lvl="1"/>
            <a:r>
              <a:rPr kumimoji="1" lang="ja-JP" altLang="en-US" sz="1600" dirty="0" smtClean="0"/>
              <a:t>シングル ポイント設定</a:t>
            </a:r>
            <a:endParaRPr kumimoji="1" lang="en-US" altLang="ja-JP" sz="1600" dirty="0" smtClean="0"/>
          </a:p>
        </p:txBody>
      </p:sp>
      <p:cxnSp>
        <p:nvCxnSpPr>
          <p:cNvPr id="5" name="直線コネクタ 4"/>
          <p:cNvCxnSpPr/>
          <p:nvPr/>
        </p:nvCxnSpPr>
        <p:spPr>
          <a:xfrm>
            <a:off x="431800" y="1414463"/>
            <a:ext cx="0" cy="947737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1781908" y="2865666"/>
            <a:ext cx="5580184" cy="1213964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2400" dirty="0" smtClean="0">
                <a:solidFill>
                  <a:schemeClr val="bg1"/>
                </a:solidFill>
              </a:rPr>
              <a:t>それ以外の設定は、クラスタから情報を</a:t>
            </a:r>
            <a:endParaRPr kumimoji="1" lang="en-US" altLang="ja-JP" sz="2400" dirty="0" smtClean="0">
              <a:solidFill>
                <a:schemeClr val="bg1"/>
              </a:solidFill>
            </a:endParaRPr>
          </a:p>
          <a:p>
            <a:pPr algn="ctr"/>
            <a:r>
              <a:rPr kumimoji="1" lang="ja-JP" altLang="en-US" sz="2400" dirty="0" smtClean="0">
                <a:solidFill>
                  <a:schemeClr val="bg1"/>
                </a:solidFill>
              </a:rPr>
              <a:t>取得するので設定不要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1949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サブタイトル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ja-JP" dirty="0">
                <a:hlinkClick r:id="rId3"/>
              </a:rPr>
              <a:t>https://youtu.be/hDCZbNvoZa4</a:t>
            </a:r>
            <a:r>
              <a:rPr lang="ja-JP" altLang="ja-JP" dirty="0"/>
              <a:t> </a:t>
            </a:r>
          </a:p>
          <a:p>
            <a:r>
              <a:rPr kumimoji="1" lang="en-US" altLang="ja-JP" dirty="0" smtClean="0"/>
              <a:t>04:45</a:t>
            </a:r>
            <a:r>
              <a:rPr kumimoji="1" lang="ja-JP" altLang="en-US" dirty="0" smtClean="0"/>
              <a:t>頃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デモ</a:t>
            </a:r>
            <a:r>
              <a:rPr lang="ja-JP" altLang="en-US" dirty="0" smtClean="0"/>
              <a:t> </a:t>
            </a:r>
            <a:r>
              <a:rPr lang="en-US" altLang="ja-JP" dirty="0" smtClean="0"/>
              <a:t>(</a:t>
            </a:r>
            <a:r>
              <a:rPr lang="ja-JP" altLang="en-US" dirty="0" smtClean="0"/>
              <a:t>録画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6" name="Freeform 67"/>
          <p:cNvSpPr>
            <a:spLocks noChangeAspect="1"/>
          </p:cNvSpPr>
          <p:nvPr/>
        </p:nvSpPr>
        <p:spPr bwMode="auto">
          <a:xfrm>
            <a:off x="5836444" y="1886906"/>
            <a:ext cx="1966449" cy="1369696"/>
          </a:xfrm>
          <a:custGeom>
            <a:avLst/>
            <a:gdLst>
              <a:gd name="T0" fmla="*/ 767 w 767"/>
              <a:gd name="T1" fmla="*/ 67 h 533"/>
              <a:gd name="T2" fmla="*/ 534 w 767"/>
              <a:gd name="T3" fmla="*/ 204 h 533"/>
              <a:gd name="T4" fmla="*/ 534 w 767"/>
              <a:gd name="T5" fmla="*/ 33 h 533"/>
              <a:gd name="T6" fmla="*/ 500 w 767"/>
              <a:gd name="T7" fmla="*/ 0 h 533"/>
              <a:gd name="T8" fmla="*/ 34 w 767"/>
              <a:gd name="T9" fmla="*/ 0 h 533"/>
              <a:gd name="T10" fmla="*/ 0 w 767"/>
              <a:gd name="T11" fmla="*/ 33 h 533"/>
              <a:gd name="T12" fmla="*/ 0 w 767"/>
              <a:gd name="T13" fmla="*/ 500 h 533"/>
              <a:gd name="T14" fmla="*/ 34 w 767"/>
              <a:gd name="T15" fmla="*/ 533 h 533"/>
              <a:gd name="T16" fmla="*/ 500 w 767"/>
              <a:gd name="T17" fmla="*/ 533 h 533"/>
              <a:gd name="T18" fmla="*/ 534 w 767"/>
              <a:gd name="T19" fmla="*/ 500 h 533"/>
              <a:gd name="T20" fmla="*/ 534 w 767"/>
              <a:gd name="T21" fmla="*/ 329 h 533"/>
              <a:gd name="T22" fmla="*/ 767 w 767"/>
              <a:gd name="T23" fmla="*/ 467 h 533"/>
              <a:gd name="T24" fmla="*/ 767 w 767"/>
              <a:gd name="T25" fmla="*/ 67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67" h="533">
                <a:moveTo>
                  <a:pt x="767" y="67"/>
                </a:moveTo>
                <a:cubicBezTo>
                  <a:pt x="767" y="67"/>
                  <a:pt x="615" y="156"/>
                  <a:pt x="534" y="204"/>
                </a:cubicBezTo>
                <a:lnTo>
                  <a:pt x="534" y="33"/>
                </a:lnTo>
                <a:cubicBezTo>
                  <a:pt x="534" y="15"/>
                  <a:pt x="519" y="0"/>
                  <a:pt x="500" y="0"/>
                </a:cubicBezTo>
                <a:lnTo>
                  <a:pt x="34" y="0"/>
                </a:lnTo>
                <a:cubicBezTo>
                  <a:pt x="15" y="0"/>
                  <a:pt x="0" y="15"/>
                  <a:pt x="0" y="33"/>
                </a:cubicBezTo>
                <a:lnTo>
                  <a:pt x="0" y="500"/>
                </a:lnTo>
                <a:cubicBezTo>
                  <a:pt x="0" y="518"/>
                  <a:pt x="15" y="533"/>
                  <a:pt x="34" y="533"/>
                </a:cubicBezTo>
                <a:lnTo>
                  <a:pt x="500" y="533"/>
                </a:lnTo>
                <a:cubicBezTo>
                  <a:pt x="519" y="533"/>
                  <a:pt x="534" y="518"/>
                  <a:pt x="534" y="500"/>
                </a:cubicBezTo>
                <a:lnTo>
                  <a:pt x="534" y="329"/>
                </a:lnTo>
                <a:cubicBezTo>
                  <a:pt x="615" y="377"/>
                  <a:pt x="767" y="467"/>
                  <a:pt x="767" y="467"/>
                </a:cubicBezTo>
                <a:lnTo>
                  <a:pt x="767" y="67"/>
                </a:lnTo>
                <a:close/>
              </a:path>
            </a:pathLst>
          </a:custGeom>
          <a:solidFill>
            <a:srgbClr val="39393B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795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800" dirty="0">
                <a:solidFill>
                  <a:schemeClr val="tx1"/>
                </a:solidFill>
                <a:latin typeface="+mj-ea"/>
                <a:ea typeface="+mj-ea"/>
              </a:rPr>
              <a:t>② </a:t>
            </a:r>
            <a:r>
              <a:rPr lang="ja-JP" altLang="en-US" sz="2800" dirty="0" smtClean="0">
                <a:solidFill>
                  <a:schemeClr val="tx1"/>
                </a:solidFill>
                <a:latin typeface="+mj-ea"/>
                <a:ea typeface="+mj-ea"/>
              </a:rPr>
              <a:t>エントリー モデル</a:t>
            </a:r>
            <a:endParaRPr kumimoji="1" lang="ja-JP" altLang="en-US" sz="28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875654" y="864221"/>
            <a:ext cx="67482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solidFill>
                  <a:srgbClr val="0070C0"/>
                </a:solidFill>
                <a:latin typeface="+mn-lt"/>
                <a:ea typeface="+mn-ea"/>
              </a:rPr>
              <a:t>ワイヤレス</a:t>
            </a:r>
            <a:r>
              <a:rPr lang="en-US" altLang="ja-JP" sz="2800" dirty="0">
                <a:solidFill>
                  <a:srgbClr val="0070C0"/>
                </a:solidFill>
                <a:latin typeface="+mn-lt"/>
                <a:ea typeface="+mn-ea"/>
              </a:rPr>
              <a:t>WAP</a:t>
            </a:r>
            <a:r>
              <a:rPr lang="en-US" altLang="ja-JP" sz="2800" dirty="0" smtClean="0">
                <a:solidFill>
                  <a:srgbClr val="0070C0"/>
                </a:solidFill>
                <a:latin typeface="+mn-lt"/>
                <a:ea typeface="+mn-ea"/>
              </a:rPr>
              <a:t>/ </a:t>
            </a:r>
            <a:r>
              <a:rPr lang="ja-JP" altLang="en-US" sz="2800" dirty="0" smtClean="0">
                <a:solidFill>
                  <a:srgbClr val="0070C0"/>
                </a:solidFill>
                <a:latin typeface="+mn-lt"/>
                <a:ea typeface="+mn-ea"/>
              </a:rPr>
              <a:t>スイッチ</a:t>
            </a:r>
            <a:r>
              <a:rPr lang="en-US" altLang="ja-JP" sz="2800" dirty="0">
                <a:solidFill>
                  <a:srgbClr val="0070C0"/>
                </a:solidFill>
                <a:latin typeface="+mn-lt"/>
                <a:ea typeface="+mn-ea"/>
              </a:rPr>
              <a:t>SG</a:t>
            </a:r>
            <a:r>
              <a:rPr lang="ja-JP" altLang="en-US" sz="2800" dirty="0">
                <a:solidFill>
                  <a:srgbClr val="0070C0"/>
                </a:solidFill>
                <a:latin typeface="+mn-lt"/>
                <a:ea typeface="+mn-ea"/>
              </a:rPr>
              <a:t>シリーズ　</a:t>
            </a:r>
            <a:endParaRPr lang="en-US" altLang="ja-JP" sz="28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4097" y="373151"/>
            <a:ext cx="1060523" cy="558542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455" r="8945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0071" y="1748376"/>
            <a:ext cx="1521851" cy="1012724"/>
          </a:xfrm>
          <a:prstGeom prst="rect">
            <a:avLst/>
          </a:prstGeom>
        </p:spPr>
      </p:pic>
      <p:sp>
        <p:nvSpPr>
          <p:cNvPr id="18" name="TextBox 53"/>
          <p:cNvSpPr txBox="1"/>
          <p:nvPr/>
        </p:nvSpPr>
        <p:spPr>
          <a:xfrm>
            <a:off x="391102" y="2476734"/>
            <a:ext cx="1965880" cy="392425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sz="1050" b="1" dirty="0" smtClean="0">
                <a:solidFill>
                  <a:srgbClr val="435153"/>
                </a:solidFill>
                <a:latin typeface="+mn-lt"/>
                <a:ea typeface="+mn-ea"/>
              </a:rPr>
              <a:t>SG350</a:t>
            </a:r>
            <a:r>
              <a:rPr lang="ja-JP" altLang="en-US" sz="1050" b="1" dirty="0" smtClean="0">
                <a:solidFill>
                  <a:srgbClr val="435153"/>
                </a:solidFill>
                <a:latin typeface="+mn-lt"/>
                <a:ea typeface="+mn-ea"/>
              </a:rPr>
              <a:t>マネージドスイッチ</a:t>
            </a:r>
            <a:endParaRPr lang="en-US" altLang="ja-JP" sz="1050" b="1" dirty="0" smtClean="0">
              <a:solidFill>
                <a:srgbClr val="435153"/>
              </a:solidFill>
              <a:latin typeface="+mn-lt"/>
              <a:ea typeface="+mn-ea"/>
            </a:endParaRPr>
          </a:p>
          <a:p>
            <a:r>
              <a:rPr lang="en-US" altLang="ja-JP" sz="1050" b="1" dirty="0" smtClean="0">
                <a:solidFill>
                  <a:srgbClr val="435153"/>
                </a:solidFill>
                <a:latin typeface="+mn-lt"/>
                <a:ea typeface="+mn-ea"/>
              </a:rPr>
              <a:t>10/24/48</a:t>
            </a:r>
            <a:r>
              <a:rPr lang="ja-JP" altLang="en-US" sz="1050" b="1" dirty="0" smtClean="0">
                <a:solidFill>
                  <a:srgbClr val="435153"/>
                </a:solidFill>
                <a:latin typeface="+mn-lt"/>
                <a:ea typeface="+mn-ea"/>
              </a:rPr>
              <a:t>ポート（</a:t>
            </a:r>
            <a:r>
              <a:rPr lang="en-US" altLang="ja-JP" sz="1050" b="1" dirty="0" smtClean="0">
                <a:solidFill>
                  <a:srgbClr val="435153"/>
                </a:solidFill>
                <a:latin typeface="+mn-lt"/>
                <a:ea typeface="+mn-ea"/>
              </a:rPr>
              <a:t>POE</a:t>
            </a:r>
            <a:r>
              <a:rPr lang="ja-JP" altLang="en-US" sz="1050" b="1" dirty="0" smtClean="0">
                <a:solidFill>
                  <a:srgbClr val="435153"/>
                </a:solidFill>
                <a:latin typeface="+mn-lt"/>
                <a:ea typeface="+mn-ea"/>
              </a:rPr>
              <a:t>あり）</a:t>
            </a:r>
            <a:endParaRPr lang="en-US" altLang="ja-JP" sz="1050" b="1" dirty="0" smtClean="0">
              <a:solidFill>
                <a:srgbClr val="435153"/>
              </a:solidFill>
              <a:latin typeface="+mn-lt"/>
              <a:ea typeface="+mn-ea"/>
            </a:endParaRPr>
          </a:p>
        </p:txBody>
      </p:sp>
      <p:sp>
        <p:nvSpPr>
          <p:cNvPr id="19" name="TextBox 53"/>
          <p:cNvSpPr txBox="1"/>
          <p:nvPr/>
        </p:nvSpPr>
        <p:spPr>
          <a:xfrm>
            <a:off x="2053967" y="3821673"/>
            <a:ext cx="906457" cy="377036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altLang="ja-JP" sz="1000" dirty="0">
                <a:solidFill>
                  <a:srgbClr val="435153"/>
                </a:solidFill>
                <a:latin typeface="+mn-lt"/>
                <a:ea typeface="+mn-ea"/>
              </a:rPr>
              <a:t>WAP131-J</a:t>
            </a:r>
          </a:p>
          <a:p>
            <a:r>
              <a:rPr lang="ja-JP" altLang="en-US" sz="1000" dirty="0">
                <a:solidFill>
                  <a:srgbClr val="435153"/>
                </a:solidFill>
                <a:latin typeface="+mn-lt"/>
                <a:ea typeface="+mn-ea"/>
              </a:rPr>
              <a:t>縦型モデル</a:t>
            </a:r>
            <a:endParaRPr lang="en-US" altLang="ja-JP" sz="1000" dirty="0">
              <a:solidFill>
                <a:srgbClr val="435153"/>
              </a:solidFill>
              <a:latin typeface="+mn-lt"/>
              <a:ea typeface="+mn-ea"/>
            </a:endParaRPr>
          </a:p>
        </p:txBody>
      </p:sp>
      <p:pic>
        <p:nvPicPr>
          <p:cNvPr id="20" name="Picture 22" descr="C:\Users\kyle.huang\Documents\KeyShot 4\Renderings\C_150\v4\P\6-3.319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7343" y="1593691"/>
            <a:ext cx="973975" cy="61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53"/>
          <p:cNvSpPr txBox="1"/>
          <p:nvPr/>
        </p:nvSpPr>
        <p:spPr>
          <a:xfrm>
            <a:off x="2634526" y="2163433"/>
            <a:ext cx="1400426" cy="577091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altLang="ja-JP" sz="1100" b="1" dirty="0">
                <a:solidFill>
                  <a:srgbClr val="435153"/>
                </a:solidFill>
                <a:latin typeface="+mn-lt"/>
                <a:ea typeface="+mn-ea"/>
              </a:rPr>
              <a:t>WAP150-J</a:t>
            </a:r>
            <a:endParaRPr lang="en-US" sz="1100" b="1" dirty="0">
              <a:solidFill>
                <a:srgbClr val="435153"/>
              </a:solidFill>
              <a:latin typeface="+mn-lt"/>
              <a:ea typeface="+mn-ea"/>
            </a:endParaRPr>
          </a:p>
          <a:p>
            <a:r>
              <a:rPr lang="ja-JP" altLang="en-US" sz="1100" b="1" dirty="0">
                <a:solidFill>
                  <a:srgbClr val="435153"/>
                </a:solidFill>
                <a:latin typeface="+mn-lt"/>
                <a:ea typeface="+mn-ea"/>
              </a:rPr>
              <a:t>コンパクト</a:t>
            </a:r>
            <a:r>
              <a:rPr lang="en-US" altLang="ja-JP" sz="1100" b="1" dirty="0" smtClean="0">
                <a:solidFill>
                  <a:srgbClr val="435153"/>
                </a:solidFill>
                <a:latin typeface="+mn-lt"/>
                <a:ea typeface="+mn-ea"/>
              </a:rPr>
              <a:t>2x2</a:t>
            </a:r>
          </a:p>
          <a:p>
            <a:r>
              <a:rPr lang="en-US" altLang="ja-JP" sz="1100" b="1" dirty="0" smtClean="0">
                <a:solidFill>
                  <a:srgbClr val="435153"/>
                </a:solidFill>
                <a:latin typeface="+mn-lt"/>
                <a:ea typeface="+mn-ea"/>
              </a:rPr>
              <a:t>802.11ac</a:t>
            </a:r>
            <a:r>
              <a:rPr lang="ja-JP" altLang="en-US" sz="1100" b="1" dirty="0">
                <a:solidFill>
                  <a:srgbClr val="435153"/>
                </a:solidFill>
                <a:latin typeface="+mn-lt"/>
                <a:ea typeface="+mn-ea"/>
              </a:rPr>
              <a:t>モデル</a:t>
            </a:r>
            <a:endParaRPr lang="en-US" altLang="ja-JP" sz="1100" b="1" dirty="0">
              <a:solidFill>
                <a:srgbClr val="435153"/>
              </a:solidFill>
              <a:latin typeface="+mn-lt"/>
              <a:ea typeface="+mn-ea"/>
            </a:endParaRPr>
          </a:p>
        </p:txBody>
      </p:sp>
      <p:sp>
        <p:nvSpPr>
          <p:cNvPr id="22" name="TextBox 53"/>
          <p:cNvSpPr txBox="1"/>
          <p:nvPr/>
        </p:nvSpPr>
        <p:spPr>
          <a:xfrm>
            <a:off x="3950775" y="2680641"/>
            <a:ext cx="1331147" cy="377036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altLang="ja-JP" sz="1000" b="1" dirty="0">
                <a:solidFill>
                  <a:srgbClr val="435153"/>
                </a:solidFill>
                <a:latin typeface="+mn-lt"/>
                <a:ea typeface="+mn-ea"/>
              </a:rPr>
              <a:t>WAP571-J</a:t>
            </a:r>
            <a:endParaRPr lang="en-US" sz="1000" b="1" dirty="0">
              <a:solidFill>
                <a:srgbClr val="435153"/>
              </a:solidFill>
              <a:latin typeface="+mn-lt"/>
              <a:ea typeface="+mn-ea"/>
            </a:endParaRPr>
          </a:p>
          <a:p>
            <a:r>
              <a:rPr lang="en-US" altLang="ja-JP" sz="1000" b="1" dirty="0">
                <a:solidFill>
                  <a:srgbClr val="435153"/>
                </a:solidFill>
                <a:latin typeface="+mn-lt"/>
                <a:ea typeface="+mn-ea"/>
              </a:rPr>
              <a:t>3x3 </a:t>
            </a:r>
            <a:r>
              <a:rPr lang="en-US" altLang="ja-JP" sz="1000" b="1" dirty="0" smtClean="0">
                <a:solidFill>
                  <a:srgbClr val="435153"/>
                </a:solidFill>
                <a:latin typeface="+mn-lt"/>
                <a:ea typeface="+mn-ea"/>
              </a:rPr>
              <a:t>802.11ac</a:t>
            </a:r>
            <a:r>
              <a:rPr lang="ja-JP" altLang="en-US" sz="1000" b="1" dirty="0" smtClean="0">
                <a:solidFill>
                  <a:srgbClr val="435153"/>
                </a:solidFill>
                <a:latin typeface="+mn-lt"/>
                <a:ea typeface="+mn-ea"/>
              </a:rPr>
              <a:t>モデル</a:t>
            </a:r>
            <a:endParaRPr lang="en-US" altLang="ja-JP" sz="1000" b="1" dirty="0">
              <a:solidFill>
                <a:srgbClr val="435153"/>
              </a:solidFill>
              <a:latin typeface="+mn-lt"/>
              <a:ea typeface="+mn-ea"/>
            </a:endParaRPr>
          </a:p>
        </p:txBody>
      </p:sp>
      <p:pic>
        <p:nvPicPr>
          <p:cNvPr id="23" name="Picture 2" descr="C:\Users\kyle.huang\Documents\KeyShot 4\Renderings\C_361\P\3\1-2.2162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585" y="3260134"/>
            <a:ext cx="1773406" cy="98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53"/>
          <p:cNvSpPr txBox="1"/>
          <p:nvPr/>
        </p:nvSpPr>
        <p:spPr>
          <a:xfrm>
            <a:off x="485117" y="4230475"/>
            <a:ext cx="1305319" cy="377036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altLang="ja-JP" sz="1000" dirty="0">
                <a:solidFill>
                  <a:srgbClr val="435153"/>
                </a:solidFill>
                <a:latin typeface="+mn-lt"/>
                <a:ea typeface="+mn-ea"/>
              </a:rPr>
              <a:t>WAP361-J</a:t>
            </a:r>
          </a:p>
          <a:p>
            <a:r>
              <a:rPr lang="ja-JP" altLang="en-US" sz="1000" dirty="0">
                <a:solidFill>
                  <a:srgbClr val="435153"/>
                </a:solidFill>
                <a:latin typeface="+mn-lt"/>
                <a:ea typeface="+mn-ea"/>
              </a:rPr>
              <a:t>壁掛けモデル</a:t>
            </a:r>
            <a:endParaRPr lang="en-US" altLang="ja-JP" sz="1000" dirty="0">
              <a:solidFill>
                <a:srgbClr val="435153"/>
              </a:solidFill>
              <a:latin typeface="+mn-lt"/>
              <a:ea typeface="+mn-ea"/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7659" y="3412892"/>
            <a:ext cx="2064263" cy="108418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6" name="TextBox 53"/>
          <p:cNvSpPr txBox="1"/>
          <p:nvPr/>
        </p:nvSpPr>
        <p:spPr>
          <a:xfrm>
            <a:off x="3172691" y="4572464"/>
            <a:ext cx="2383660" cy="377036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ja-JP" altLang="en-US" sz="1000" dirty="0">
                <a:solidFill>
                  <a:srgbClr val="435153"/>
                </a:solidFill>
                <a:latin typeface="+mn-lt"/>
                <a:ea typeface="+mn-ea"/>
              </a:rPr>
              <a:t>統合管理ツール</a:t>
            </a:r>
            <a:endParaRPr lang="en-US" altLang="ja-JP" sz="1000" dirty="0">
              <a:solidFill>
                <a:srgbClr val="435153"/>
              </a:solidFill>
              <a:latin typeface="+mn-lt"/>
              <a:ea typeface="+mn-ea"/>
            </a:endParaRPr>
          </a:p>
          <a:p>
            <a:r>
              <a:rPr lang="en-US" altLang="ja-JP" sz="1000" dirty="0" err="1" smtClean="0">
                <a:solidFill>
                  <a:srgbClr val="435153"/>
                </a:solidFill>
                <a:latin typeface="+mn-lt"/>
                <a:ea typeface="+mn-ea"/>
              </a:rPr>
              <a:t>FindIT</a:t>
            </a:r>
            <a:r>
              <a:rPr lang="ja-JP" altLang="en-US" sz="1000" dirty="0" smtClean="0">
                <a:solidFill>
                  <a:srgbClr val="435153"/>
                </a:solidFill>
                <a:latin typeface="+mn-lt"/>
                <a:ea typeface="+mn-ea"/>
              </a:rPr>
              <a:t>ネットワーク マネージメント</a:t>
            </a:r>
            <a:endParaRPr lang="en-US" sz="1000" dirty="0">
              <a:solidFill>
                <a:srgbClr val="435153"/>
              </a:solidFill>
              <a:latin typeface="+mn-lt"/>
              <a:ea typeface="+mn-ea"/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991" y="2759472"/>
            <a:ext cx="745718" cy="1148407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 rot="21062354">
            <a:off x="5792962" y="1560025"/>
            <a:ext cx="3407228" cy="8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2800" b="1" dirty="0" smtClean="0">
                <a:solidFill>
                  <a:srgbClr val="0070C0"/>
                </a:solidFill>
                <a:latin typeface="+mn-ea"/>
                <a:ea typeface="+mn-ea"/>
              </a:rPr>
              <a:t>かんたん設定</a:t>
            </a:r>
            <a:endParaRPr lang="en-US" altLang="ja-JP" sz="2800" b="1" dirty="0" smtClean="0">
              <a:solidFill>
                <a:srgbClr val="0070C0"/>
              </a:solidFill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r>
              <a:rPr lang="en-US" altLang="ja-JP" b="1" baseline="40000" dirty="0" smtClean="0">
                <a:solidFill>
                  <a:srgbClr val="0070C0"/>
                </a:solidFill>
                <a:latin typeface="+mn-ea"/>
                <a:ea typeface="+mn-ea"/>
              </a:rPr>
              <a:t>※</a:t>
            </a:r>
            <a:r>
              <a:rPr lang="ja-JP" altLang="en-US" b="1" baseline="40000" dirty="0" smtClean="0">
                <a:solidFill>
                  <a:srgbClr val="0070C0"/>
                </a:solidFill>
                <a:latin typeface="+mn-ea"/>
                <a:ea typeface="+mn-ea"/>
              </a:rPr>
              <a:t>クラスタリング技術による一括設定</a:t>
            </a:r>
            <a:r>
              <a:rPr lang="en-US" altLang="ja-JP" b="1" baseline="40000" dirty="0" smtClean="0">
                <a:solidFill>
                  <a:srgbClr val="0070C0"/>
                </a:solidFill>
                <a:latin typeface="+mn-ea"/>
                <a:ea typeface="+mn-ea"/>
              </a:rPr>
              <a:t>(WAP</a:t>
            </a:r>
            <a:r>
              <a:rPr lang="ja-JP" altLang="en-US" b="1" baseline="40000" dirty="0" smtClean="0">
                <a:solidFill>
                  <a:srgbClr val="0070C0"/>
                </a:solidFill>
                <a:latin typeface="+mn-ea"/>
                <a:ea typeface="+mn-ea"/>
              </a:rPr>
              <a:t>）</a:t>
            </a:r>
            <a:endParaRPr lang="en-US" altLang="ja-JP" b="1" baseline="40000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sp>
        <p:nvSpPr>
          <p:cNvPr id="9" name="正方形/長方形 8"/>
          <p:cNvSpPr/>
          <p:nvPr/>
        </p:nvSpPr>
        <p:spPr>
          <a:xfrm rot="21062354">
            <a:off x="5893066" y="2493368"/>
            <a:ext cx="2339102" cy="8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2800" b="1" dirty="0">
                <a:solidFill>
                  <a:srgbClr val="0070C0"/>
                </a:solidFill>
                <a:latin typeface="+mn-ea"/>
                <a:ea typeface="+mn-ea"/>
              </a:rPr>
              <a:t>安心</a:t>
            </a:r>
            <a:r>
              <a:rPr lang="ja-JP" altLang="en-US" sz="2800" b="1" dirty="0" smtClean="0">
                <a:solidFill>
                  <a:srgbClr val="0070C0"/>
                </a:solidFill>
                <a:latin typeface="+mn-ea"/>
                <a:ea typeface="+mn-ea"/>
              </a:rPr>
              <a:t>サポート</a:t>
            </a:r>
            <a:endParaRPr lang="en-US" altLang="ja-JP" sz="2800" b="1" dirty="0" smtClean="0">
              <a:solidFill>
                <a:srgbClr val="0070C0"/>
              </a:solidFill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r>
              <a:rPr lang="en-US" altLang="ja-JP" b="1" baseline="40000" dirty="0" smtClean="0">
                <a:solidFill>
                  <a:srgbClr val="0070C0"/>
                </a:solidFill>
                <a:latin typeface="+mn-ea"/>
                <a:ea typeface="+mn-ea"/>
              </a:rPr>
              <a:t>※</a:t>
            </a:r>
            <a:r>
              <a:rPr lang="ja-JP" altLang="en-US" b="1" baseline="40000" dirty="0" smtClean="0">
                <a:solidFill>
                  <a:srgbClr val="0070C0"/>
                </a:solidFill>
                <a:latin typeface="+mn-ea"/>
                <a:ea typeface="+mn-ea"/>
              </a:rPr>
              <a:t>センドバックによる製品保証</a:t>
            </a:r>
            <a:endParaRPr lang="en-US" altLang="ja-JP" b="1" baseline="40000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sp>
        <p:nvSpPr>
          <p:cNvPr id="10" name="正方形/長方形 9"/>
          <p:cNvSpPr/>
          <p:nvPr/>
        </p:nvSpPr>
        <p:spPr>
          <a:xfrm rot="21062354">
            <a:off x="5904569" y="3171816"/>
            <a:ext cx="3282419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2800" b="1" dirty="0" smtClean="0">
                <a:solidFill>
                  <a:srgbClr val="0070C0"/>
                </a:solidFill>
                <a:latin typeface="+mn-ea"/>
                <a:ea typeface="+mn-ea"/>
              </a:rPr>
              <a:t>低価格 ＆ 高機能</a:t>
            </a:r>
            <a:endParaRPr lang="en-US" altLang="ja-JP" sz="2800" b="1" dirty="0" smtClean="0">
              <a:solidFill>
                <a:srgbClr val="0070C0"/>
              </a:solidFill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r>
              <a:rPr lang="en-US" altLang="ja-JP" b="1" baseline="40000" dirty="0" smtClean="0">
                <a:solidFill>
                  <a:srgbClr val="0070C0"/>
                </a:solidFill>
                <a:latin typeface="+mn-ea"/>
                <a:ea typeface="+mn-ea"/>
              </a:rPr>
              <a:t>※</a:t>
            </a:r>
            <a:r>
              <a:rPr lang="ja-JP" altLang="en-US" b="1" baseline="40000" dirty="0" smtClean="0">
                <a:solidFill>
                  <a:srgbClr val="0070C0"/>
                </a:solidFill>
                <a:latin typeface="+mn-ea"/>
                <a:ea typeface="+mn-ea"/>
              </a:rPr>
              <a:t>最新</a:t>
            </a:r>
            <a:r>
              <a:rPr lang="en-US" altLang="ja-JP" b="1" baseline="40000" dirty="0" smtClean="0">
                <a:solidFill>
                  <a:srgbClr val="0070C0"/>
                </a:solidFill>
                <a:latin typeface="+mn-ea"/>
                <a:ea typeface="+mn-ea"/>
              </a:rPr>
              <a:t>802.11ac</a:t>
            </a:r>
            <a:r>
              <a:rPr lang="ja-JP" altLang="en-US" b="1" baseline="40000" dirty="0" smtClean="0">
                <a:solidFill>
                  <a:srgbClr val="0070C0"/>
                </a:solidFill>
                <a:latin typeface="+mn-ea"/>
                <a:ea typeface="+mn-ea"/>
              </a:rPr>
              <a:t>に対応（</a:t>
            </a:r>
            <a:r>
              <a:rPr lang="en-US" altLang="ja-JP" b="1" baseline="40000" dirty="0" smtClean="0">
                <a:solidFill>
                  <a:srgbClr val="0070C0"/>
                </a:solidFill>
                <a:latin typeface="+mn-ea"/>
                <a:ea typeface="+mn-ea"/>
              </a:rPr>
              <a:t>WAP</a:t>
            </a:r>
            <a:r>
              <a:rPr lang="ja-JP" altLang="en-US" b="1" baseline="40000" dirty="0" smtClean="0">
                <a:solidFill>
                  <a:srgbClr val="0070C0"/>
                </a:solidFill>
                <a:latin typeface="+mn-ea"/>
                <a:ea typeface="+mn-ea"/>
              </a:rPr>
              <a:t>）</a:t>
            </a:r>
            <a:endParaRPr lang="en-US" altLang="ja-JP" b="1" baseline="40000" dirty="0" smtClean="0">
              <a:solidFill>
                <a:srgbClr val="0070C0"/>
              </a:solidFill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r>
              <a:rPr lang="en-US" altLang="ja-JP" b="1" baseline="40000" dirty="0" smtClean="0">
                <a:solidFill>
                  <a:srgbClr val="0070C0"/>
                </a:solidFill>
                <a:latin typeface="+mn-ea"/>
                <a:ea typeface="+mn-ea"/>
              </a:rPr>
              <a:t>※USB</a:t>
            </a:r>
            <a:r>
              <a:rPr lang="ja-JP" altLang="en-US" b="1" baseline="40000" dirty="0" smtClean="0">
                <a:solidFill>
                  <a:srgbClr val="0070C0"/>
                </a:solidFill>
                <a:latin typeface="+mn-ea"/>
                <a:ea typeface="+mn-ea"/>
              </a:rPr>
              <a:t>による起動・セットアップ対応（</a:t>
            </a:r>
            <a:r>
              <a:rPr lang="en-US" altLang="ja-JP" b="1" baseline="40000" dirty="0" smtClean="0">
                <a:solidFill>
                  <a:srgbClr val="0070C0"/>
                </a:solidFill>
                <a:latin typeface="+mn-ea"/>
                <a:ea typeface="+mn-ea"/>
              </a:rPr>
              <a:t>SG)</a:t>
            </a:r>
            <a:endParaRPr lang="ja-JP" altLang="en-US" b="1" baseline="40000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9393" y="1855329"/>
            <a:ext cx="624099" cy="624099"/>
          </a:xfrm>
          <a:prstGeom prst="rect">
            <a:avLst/>
          </a:prstGeom>
        </p:spPr>
      </p:pic>
      <p:pic>
        <p:nvPicPr>
          <p:cNvPr id="67" name="図 6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9393" y="2770627"/>
            <a:ext cx="624099" cy="624099"/>
          </a:xfrm>
          <a:prstGeom prst="rect">
            <a:avLst/>
          </a:prstGeom>
        </p:spPr>
      </p:pic>
      <p:pic>
        <p:nvPicPr>
          <p:cNvPr id="68" name="図 6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9393" y="3685925"/>
            <a:ext cx="624099" cy="624099"/>
          </a:xfrm>
          <a:prstGeom prst="rect">
            <a:avLst/>
          </a:prstGeom>
        </p:spPr>
      </p:pic>
      <p:grpSp>
        <p:nvGrpSpPr>
          <p:cNvPr id="28" name="図形グループ 27"/>
          <p:cNvGrpSpPr/>
          <p:nvPr/>
        </p:nvGrpSpPr>
        <p:grpSpPr>
          <a:xfrm>
            <a:off x="-122212" y="3520467"/>
            <a:ext cx="9372354" cy="1088361"/>
            <a:chOff x="223749" y="4129528"/>
            <a:chExt cx="9372354" cy="1088361"/>
          </a:xfrm>
        </p:grpSpPr>
        <p:sp>
          <p:nvSpPr>
            <p:cNvPr id="30" name="平行四辺形 29"/>
            <p:cNvSpPr/>
            <p:nvPr/>
          </p:nvSpPr>
          <p:spPr>
            <a:xfrm rot="21186850">
              <a:off x="223749" y="4129528"/>
              <a:ext cx="9372354" cy="1088361"/>
            </a:xfrm>
            <a:prstGeom prst="parallelogram">
              <a:avLst>
                <a:gd name="adj" fmla="val 13098"/>
              </a:avLst>
            </a:prstGeom>
            <a:solidFill>
              <a:srgbClr val="7030A0">
                <a:alpha val="85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" name="正方形/長方形 30"/>
            <p:cNvSpPr/>
            <p:nvPr/>
          </p:nvSpPr>
          <p:spPr>
            <a:xfrm rot="21184003">
              <a:off x="559882" y="4324800"/>
              <a:ext cx="8553444" cy="7814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altLang="ja-JP" sz="3200" dirty="0">
                  <a:solidFill>
                    <a:schemeClr val="bg1"/>
                  </a:solidFill>
                  <a:latin typeface="+mn-ea"/>
                </a:rPr>
                <a:t>Cisco </a:t>
              </a:r>
              <a:r>
                <a:rPr lang="ja-JP" altLang="en-US" sz="3200" dirty="0" smtClean="0">
                  <a:solidFill>
                    <a:schemeClr val="bg1"/>
                  </a:solidFill>
                  <a:latin typeface="+mn-ea"/>
                </a:rPr>
                <a:t>無線</a:t>
              </a:r>
              <a:r>
                <a:rPr lang="en-US" altLang="ja-JP" sz="3200" dirty="0" smtClean="0">
                  <a:solidFill>
                    <a:schemeClr val="bg1"/>
                  </a:solidFill>
                  <a:latin typeface="+mn-ea"/>
                </a:rPr>
                <a:t>LAN</a:t>
              </a:r>
              <a:r>
                <a:rPr lang="ja-JP" altLang="en-US" sz="3200" dirty="0" smtClean="0">
                  <a:solidFill>
                    <a:schemeClr val="bg1"/>
                  </a:solidFill>
                  <a:latin typeface="+mn-ea"/>
                </a:rPr>
                <a:t>製品</a:t>
              </a:r>
              <a:r>
                <a:rPr lang="en-US" altLang="ja-JP" sz="2000" dirty="0" smtClean="0">
                  <a:solidFill>
                    <a:schemeClr val="bg1"/>
                  </a:solidFill>
                  <a:latin typeface="+mn-ea"/>
                </a:rPr>
                <a:t>(WAP)</a:t>
              </a:r>
              <a:r>
                <a:rPr lang="ja-JP" altLang="en-US" sz="3200" dirty="0" smtClean="0">
                  <a:solidFill>
                    <a:schemeClr val="bg1"/>
                  </a:solidFill>
                  <a:latin typeface="+mn-ea"/>
                </a:rPr>
                <a:t>が、</a:t>
              </a:r>
              <a:r>
                <a:rPr lang="en-US" altLang="ja-JP" sz="4400" dirty="0" smtClean="0">
                  <a:solidFill>
                    <a:schemeClr val="bg1"/>
                  </a:solidFill>
                  <a:latin typeface="+mn-ea"/>
                </a:rPr>
                <a:t>1</a:t>
              </a:r>
              <a:r>
                <a:rPr lang="ja-JP" altLang="en-US" sz="4400" dirty="0" smtClean="0">
                  <a:solidFill>
                    <a:schemeClr val="bg1"/>
                  </a:solidFill>
                  <a:latin typeface="+mn-ea"/>
                </a:rPr>
                <a:t>万円台</a:t>
              </a:r>
              <a:r>
                <a:rPr lang="ja-JP" altLang="en-US" sz="3200" dirty="0">
                  <a:solidFill>
                    <a:schemeClr val="bg1"/>
                  </a:solidFill>
                  <a:latin typeface="+mn-ea"/>
                </a:rPr>
                <a:t>から</a:t>
              </a:r>
              <a:r>
                <a:rPr lang="en-US" altLang="ja-JP" sz="3200" dirty="0">
                  <a:solidFill>
                    <a:schemeClr val="bg1"/>
                  </a:solidFill>
                  <a:latin typeface="+mn-ea"/>
                </a:rPr>
                <a:t>!!</a:t>
              </a:r>
              <a:endParaRPr lang="en-US" altLang="ja-JP" sz="2800" dirty="0">
                <a:solidFill>
                  <a:schemeClr val="bg1"/>
                </a:solidFill>
                <a:latin typeface="+mn-ea"/>
              </a:endParaRPr>
            </a:p>
            <a:p>
              <a:pPr algn="r">
                <a:lnSpc>
                  <a:spcPts val="2800"/>
                </a:lnSpc>
              </a:pPr>
              <a:r>
                <a:rPr lang="en-US" altLang="ja-JP" sz="1200" dirty="0">
                  <a:solidFill>
                    <a:schemeClr val="bg1"/>
                  </a:solidFill>
                  <a:latin typeface="+mn-ea"/>
                </a:rPr>
                <a:t>(</a:t>
              </a:r>
              <a:r>
                <a:rPr lang="ja-JP" altLang="en-US" sz="1200" dirty="0">
                  <a:solidFill>
                    <a:schemeClr val="bg1"/>
                  </a:solidFill>
                  <a:latin typeface="+mn-ea"/>
                </a:rPr>
                <a:t>市場想定価格）</a:t>
              </a:r>
            </a:p>
          </p:txBody>
        </p:sp>
      </p:grp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091" b="99301" l="50459" r="977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0138" t="20419" r="2664"/>
          <a:stretch/>
        </p:blipFill>
        <p:spPr>
          <a:xfrm>
            <a:off x="305617" y="1408254"/>
            <a:ext cx="2124641" cy="1174959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816" y="270029"/>
            <a:ext cx="1176632" cy="92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784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3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288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1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600"/>
                            </p:stCondLst>
                            <p:childTnLst>
                              <p:par>
                                <p:cTn id="28" presetID="23" presetClass="entr" presetSubtype="3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288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800"/>
                            </p:stCondLst>
                            <p:childTnLst>
                              <p:par>
                                <p:cTn id="3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300"/>
                            </p:stCondLst>
                            <p:childTnLst>
                              <p:par>
                                <p:cTn id="43" presetID="23" presetClass="entr" presetSubtype="3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288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900"/>
                            </p:stCondLst>
                            <p:childTnLst>
                              <p:par>
                                <p:cTn id="5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IP</a:t>
            </a:r>
            <a:r>
              <a:rPr kumimoji="1" lang="ja-JP" altLang="en-US" dirty="0" smtClean="0"/>
              <a:t>アドレスの設定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347788"/>
            <a:ext cx="4276387" cy="3178395"/>
          </a:xfrm>
          <a:prstGeom prst="rect">
            <a:avLst/>
          </a:prstGeom>
        </p:spPr>
      </p:pic>
      <p:sp>
        <p:nvSpPr>
          <p:cNvPr id="5" name="楕円 4"/>
          <p:cNvSpPr>
            <a:spLocks noChangeAspect="1"/>
          </p:cNvSpPr>
          <p:nvPr/>
        </p:nvSpPr>
        <p:spPr>
          <a:xfrm>
            <a:off x="1314450" y="2100262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1</a:t>
            </a:r>
            <a:endParaRPr kumimoji="1" lang="ja-JP" altLang="en-US" sz="1600" dirty="0" smtClean="0"/>
          </a:p>
        </p:txBody>
      </p:sp>
      <p:sp>
        <p:nvSpPr>
          <p:cNvPr id="6" name="楕円 5"/>
          <p:cNvSpPr>
            <a:spLocks noChangeAspect="1"/>
          </p:cNvSpPr>
          <p:nvPr/>
        </p:nvSpPr>
        <p:spPr>
          <a:xfrm>
            <a:off x="1412081" y="2374900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2</a:t>
            </a:r>
            <a:endParaRPr kumimoji="1" lang="ja-JP" altLang="en-US" sz="1600" dirty="0" smtClean="0"/>
          </a:p>
        </p:txBody>
      </p:sp>
      <p:sp>
        <p:nvSpPr>
          <p:cNvPr id="7" name="楕円 6"/>
          <p:cNvSpPr>
            <a:spLocks noChangeAspect="1"/>
          </p:cNvSpPr>
          <p:nvPr/>
        </p:nvSpPr>
        <p:spPr>
          <a:xfrm>
            <a:off x="3517106" y="4013200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3</a:t>
            </a:r>
            <a:endParaRPr kumimoji="1" lang="ja-JP" altLang="en-US" sz="1600" dirty="0" smtClean="0"/>
          </a:p>
        </p:txBody>
      </p:sp>
      <p:sp>
        <p:nvSpPr>
          <p:cNvPr id="11" name="楕円 10"/>
          <p:cNvSpPr>
            <a:spLocks noChangeAspect="1"/>
          </p:cNvSpPr>
          <p:nvPr/>
        </p:nvSpPr>
        <p:spPr>
          <a:xfrm>
            <a:off x="4880599" y="1400175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1</a:t>
            </a:r>
            <a:endParaRPr kumimoji="1" lang="ja-JP" altLang="en-US" sz="1600" dirty="0" smtClean="0"/>
          </a:p>
        </p:txBody>
      </p:sp>
      <p:sp>
        <p:nvSpPr>
          <p:cNvPr id="12" name="楕円 11"/>
          <p:cNvSpPr>
            <a:spLocks noChangeAspect="1"/>
          </p:cNvSpPr>
          <p:nvPr/>
        </p:nvSpPr>
        <p:spPr>
          <a:xfrm>
            <a:off x="4880599" y="1804986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2</a:t>
            </a:r>
            <a:endParaRPr kumimoji="1" lang="ja-JP" altLang="en-US" sz="1600" dirty="0" smtClean="0"/>
          </a:p>
        </p:txBody>
      </p:sp>
      <p:sp>
        <p:nvSpPr>
          <p:cNvPr id="13" name="楕円 12"/>
          <p:cNvSpPr>
            <a:spLocks noChangeAspect="1"/>
          </p:cNvSpPr>
          <p:nvPr/>
        </p:nvSpPr>
        <p:spPr>
          <a:xfrm>
            <a:off x="4880599" y="2223778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3</a:t>
            </a:r>
            <a:endParaRPr kumimoji="1" lang="ja-JP" altLang="en-US" sz="1600" dirty="0" smtClean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267326" y="1359306"/>
            <a:ext cx="35179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[</a:t>
            </a:r>
            <a:r>
              <a:rPr kumimoji="1" lang="ja-JP" altLang="en-US" sz="1400" dirty="0" smtClean="0"/>
              <a:t>静的</a:t>
            </a:r>
            <a:r>
              <a:rPr kumimoji="1" lang="en-US" altLang="ja-JP" sz="1400" dirty="0" smtClean="0"/>
              <a:t>IP</a:t>
            </a:r>
            <a:r>
              <a:rPr kumimoji="1" lang="ja-JP" altLang="en-US" sz="1400" dirty="0" smtClean="0"/>
              <a:t>アドレス</a:t>
            </a:r>
            <a:r>
              <a:rPr kumimoji="1" lang="en-US" altLang="ja-JP" sz="1400" dirty="0" smtClean="0"/>
              <a:t>]</a:t>
            </a:r>
            <a:r>
              <a:rPr kumimoji="1" lang="ja-JP" altLang="en-US" sz="1400" dirty="0" smtClean="0"/>
              <a:t>を選択して下さい。</a:t>
            </a:r>
            <a:endParaRPr kumimoji="1" lang="en-US" altLang="ja-JP" sz="1400" dirty="0" smtClean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267326" y="1778098"/>
            <a:ext cx="35179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ネットワーク情報を設定して下さい。</a:t>
            </a:r>
            <a:endParaRPr kumimoji="1" lang="ja-JP" altLang="en-US" sz="1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267326" y="2196890"/>
            <a:ext cx="35179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[</a:t>
            </a:r>
            <a:r>
              <a:rPr kumimoji="1" lang="ja-JP" altLang="en-US" sz="1400" dirty="0" smtClean="0"/>
              <a:t>次へ</a:t>
            </a:r>
            <a:r>
              <a:rPr kumimoji="1" lang="en-US" altLang="ja-JP" sz="1400" dirty="0" smtClean="0"/>
              <a:t>]</a:t>
            </a:r>
            <a:r>
              <a:rPr kumimoji="1" lang="ja-JP" altLang="en-US" sz="1400" dirty="0" smtClean="0"/>
              <a:t>をクリックして下さい。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5034376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シングル ポイント設定 </a:t>
            </a: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クラスタ構成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347788"/>
            <a:ext cx="4263275" cy="3168650"/>
          </a:xfrm>
          <a:prstGeom prst="rect">
            <a:avLst/>
          </a:prstGeom>
        </p:spPr>
      </p:pic>
      <p:sp>
        <p:nvSpPr>
          <p:cNvPr id="4" name="楕円 3"/>
          <p:cNvSpPr>
            <a:spLocks noChangeAspect="1"/>
          </p:cNvSpPr>
          <p:nvPr/>
        </p:nvSpPr>
        <p:spPr>
          <a:xfrm>
            <a:off x="1314450" y="2100262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1</a:t>
            </a:r>
            <a:endParaRPr kumimoji="1" lang="ja-JP" altLang="en-US" sz="1600" dirty="0" smtClean="0"/>
          </a:p>
        </p:txBody>
      </p:sp>
      <p:sp>
        <p:nvSpPr>
          <p:cNvPr id="5" name="楕円 4"/>
          <p:cNvSpPr>
            <a:spLocks noChangeAspect="1"/>
          </p:cNvSpPr>
          <p:nvPr/>
        </p:nvSpPr>
        <p:spPr>
          <a:xfrm>
            <a:off x="2229601" y="2231716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2</a:t>
            </a:r>
            <a:endParaRPr kumimoji="1" lang="ja-JP" altLang="en-US" sz="1600" dirty="0" smtClean="0"/>
          </a:p>
        </p:txBody>
      </p:sp>
      <p:sp>
        <p:nvSpPr>
          <p:cNvPr id="6" name="楕円 5"/>
          <p:cNvSpPr>
            <a:spLocks noChangeAspect="1"/>
          </p:cNvSpPr>
          <p:nvPr/>
        </p:nvSpPr>
        <p:spPr>
          <a:xfrm>
            <a:off x="3517106" y="4013200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3</a:t>
            </a:r>
            <a:endParaRPr kumimoji="1" lang="ja-JP" altLang="en-US" sz="1600" dirty="0" smtClean="0"/>
          </a:p>
        </p:txBody>
      </p:sp>
      <p:sp>
        <p:nvSpPr>
          <p:cNvPr id="13" name="楕円 12"/>
          <p:cNvSpPr>
            <a:spLocks noChangeAspect="1"/>
          </p:cNvSpPr>
          <p:nvPr/>
        </p:nvSpPr>
        <p:spPr>
          <a:xfrm>
            <a:off x="4880599" y="1400175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1</a:t>
            </a:r>
            <a:endParaRPr kumimoji="1" lang="ja-JP" altLang="en-US" sz="1600" dirty="0" smtClean="0"/>
          </a:p>
        </p:txBody>
      </p:sp>
      <p:sp>
        <p:nvSpPr>
          <p:cNvPr id="14" name="楕円 13"/>
          <p:cNvSpPr>
            <a:spLocks noChangeAspect="1"/>
          </p:cNvSpPr>
          <p:nvPr/>
        </p:nvSpPr>
        <p:spPr>
          <a:xfrm>
            <a:off x="4880599" y="1815945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2</a:t>
            </a:r>
            <a:endParaRPr kumimoji="1" lang="ja-JP" altLang="en-US" sz="1600" dirty="0" smtClean="0"/>
          </a:p>
        </p:txBody>
      </p:sp>
      <p:sp>
        <p:nvSpPr>
          <p:cNvPr id="15" name="楕円 14"/>
          <p:cNvSpPr>
            <a:spLocks noChangeAspect="1"/>
          </p:cNvSpPr>
          <p:nvPr/>
        </p:nvSpPr>
        <p:spPr>
          <a:xfrm>
            <a:off x="4880599" y="2439221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3</a:t>
            </a:r>
            <a:endParaRPr kumimoji="1" lang="ja-JP" altLang="en-US" sz="1600" dirty="0" smtClean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267326" y="1359306"/>
            <a:ext cx="35179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[</a:t>
            </a:r>
            <a:r>
              <a:rPr kumimoji="1" lang="ja-JP" altLang="en-US" sz="1400" dirty="0" smtClean="0"/>
              <a:t>新しいクラスタ名</a:t>
            </a:r>
            <a:r>
              <a:rPr kumimoji="1" lang="en-US" altLang="ja-JP" sz="1400" dirty="0" smtClean="0"/>
              <a:t>]</a:t>
            </a:r>
            <a:r>
              <a:rPr kumimoji="1" lang="ja-JP" altLang="en-US" sz="1400" dirty="0" smtClean="0"/>
              <a:t>を選択して下さい。</a:t>
            </a:r>
            <a:endParaRPr kumimoji="1" lang="en-US" altLang="ja-JP" sz="1400" dirty="0" smtClean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267326" y="1778098"/>
            <a:ext cx="35179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クラスタ内で共有する</a:t>
            </a:r>
            <a:r>
              <a:rPr kumimoji="1" lang="en-US" altLang="ja-JP" sz="1400" dirty="0" smtClean="0"/>
              <a:t>[</a:t>
            </a:r>
            <a:r>
              <a:rPr kumimoji="1" lang="ja-JP" altLang="en-US" sz="1400" dirty="0" smtClean="0"/>
              <a:t>新しいクラスタ名</a:t>
            </a:r>
            <a:r>
              <a:rPr kumimoji="1" lang="en-US" altLang="ja-JP" sz="1400" dirty="0" smtClean="0"/>
              <a:t>]</a:t>
            </a:r>
            <a:r>
              <a:rPr kumimoji="1" lang="ja-JP" altLang="en-US" sz="1400" dirty="0" smtClean="0"/>
              <a:t>を入力して下さい。</a:t>
            </a:r>
            <a:endParaRPr kumimoji="1" lang="ja-JP" altLang="en-US" sz="1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67326" y="2412333"/>
            <a:ext cx="35179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[</a:t>
            </a:r>
            <a:r>
              <a:rPr kumimoji="1" lang="ja-JP" altLang="en-US" sz="1400" dirty="0" smtClean="0"/>
              <a:t>次へ</a:t>
            </a:r>
            <a:r>
              <a:rPr kumimoji="1" lang="en-US" altLang="ja-JP" sz="1400" dirty="0" smtClean="0"/>
              <a:t>]</a:t>
            </a:r>
            <a:r>
              <a:rPr kumimoji="1" lang="ja-JP" altLang="en-US" sz="1400" dirty="0" smtClean="0"/>
              <a:t>をクリックして下さい。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0404572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シングル ポイント設定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347788"/>
            <a:ext cx="4263274" cy="3168650"/>
          </a:xfrm>
          <a:prstGeom prst="rect">
            <a:avLst/>
          </a:prstGeom>
        </p:spPr>
      </p:pic>
      <p:sp>
        <p:nvSpPr>
          <p:cNvPr id="6" name="楕円 5"/>
          <p:cNvSpPr>
            <a:spLocks noChangeAspect="1"/>
          </p:cNvSpPr>
          <p:nvPr/>
        </p:nvSpPr>
        <p:spPr>
          <a:xfrm>
            <a:off x="1314450" y="2491024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1</a:t>
            </a:r>
            <a:endParaRPr kumimoji="1" lang="ja-JP" altLang="en-US" sz="1600" dirty="0" smtClean="0"/>
          </a:p>
        </p:txBody>
      </p:sp>
      <p:sp>
        <p:nvSpPr>
          <p:cNvPr id="7" name="楕円 6"/>
          <p:cNvSpPr>
            <a:spLocks noChangeAspect="1"/>
          </p:cNvSpPr>
          <p:nvPr/>
        </p:nvSpPr>
        <p:spPr>
          <a:xfrm>
            <a:off x="2229601" y="2622478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2</a:t>
            </a:r>
            <a:endParaRPr kumimoji="1" lang="ja-JP" altLang="en-US" sz="1600" dirty="0" smtClean="0"/>
          </a:p>
        </p:txBody>
      </p:sp>
      <p:sp>
        <p:nvSpPr>
          <p:cNvPr id="8" name="楕円 7"/>
          <p:cNvSpPr>
            <a:spLocks noChangeAspect="1"/>
          </p:cNvSpPr>
          <p:nvPr/>
        </p:nvSpPr>
        <p:spPr>
          <a:xfrm>
            <a:off x="3517106" y="4013200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3</a:t>
            </a:r>
            <a:endParaRPr kumimoji="1" lang="ja-JP" altLang="en-US" sz="1600" dirty="0" smtClean="0"/>
          </a:p>
        </p:txBody>
      </p:sp>
      <p:sp>
        <p:nvSpPr>
          <p:cNvPr id="9" name="楕円 8"/>
          <p:cNvSpPr>
            <a:spLocks noChangeAspect="1"/>
          </p:cNvSpPr>
          <p:nvPr/>
        </p:nvSpPr>
        <p:spPr>
          <a:xfrm>
            <a:off x="4880599" y="1400175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1</a:t>
            </a:r>
            <a:endParaRPr kumimoji="1" lang="ja-JP" altLang="en-US" sz="1600" dirty="0" smtClean="0"/>
          </a:p>
        </p:txBody>
      </p:sp>
      <p:sp>
        <p:nvSpPr>
          <p:cNvPr id="10" name="楕円 9"/>
          <p:cNvSpPr>
            <a:spLocks noChangeAspect="1"/>
          </p:cNvSpPr>
          <p:nvPr/>
        </p:nvSpPr>
        <p:spPr>
          <a:xfrm>
            <a:off x="4880599" y="1815945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2</a:t>
            </a:r>
            <a:endParaRPr kumimoji="1" lang="ja-JP" altLang="en-US" sz="1600" dirty="0" smtClean="0"/>
          </a:p>
        </p:txBody>
      </p:sp>
      <p:sp>
        <p:nvSpPr>
          <p:cNvPr id="11" name="楕円 10"/>
          <p:cNvSpPr>
            <a:spLocks noChangeAspect="1"/>
          </p:cNvSpPr>
          <p:nvPr/>
        </p:nvSpPr>
        <p:spPr>
          <a:xfrm>
            <a:off x="4880599" y="2439221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3</a:t>
            </a:r>
            <a:endParaRPr kumimoji="1" lang="ja-JP" altLang="en-US" sz="1600" dirty="0" smtClean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267326" y="1359306"/>
            <a:ext cx="35179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[</a:t>
            </a:r>
            <a:r>
              <a:rPr kumimoji="1" lang="ja-JP" altLang="en-US" sz="1400" dirty="0" smtClean="0"/>
              <a:t>既存のクラスタに参加</a:t>
            </a:r>
            <a:r>
              <a:rPr kumimoji="1" lang="en-US" altLang="ja-JP" sz="1400" dirty="0" smtClean="0"/>
              <a:t>]</a:t>
            </a:r>
            <a:r>
              <a:rPr kumimoji="1" lang="ja-JP" altLang="en-US" sz="1400" dirty="0" smtClean="0"/>
              <a:t>を選択して下さい。</a:t>
            </a:r>
            <a:endParaRPr kumimoji="1" lang="en-US" altLang="ja-JP" sz="1400" dirty="0" smtClean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267326" y="1778098"/>
            <a:ext cx="35179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1</a:t>
            </a:r>
            <a:r>
              <a:rPr kumimoji="1" lang="ja-JP" altLang="en-US" sz="1400" dirty="0" smtClean="0"/>
              <a:t>台目に設定したクラスタ名を</a:t>
            </a:r>
            <a:r>
              <a:rPr kumimoji="1" lang="en-US" altLang="ja-JP" sz="1400" dirty="0" smtClean="0"/>
              <a:t>[</a:t>
            </a:r>
            <a:r>
              <a:rPr kumimoji="1" lang="ja-JP" altLang="en-US" sz="1400" dirty="0" smtClean="0"/>
              <a:t>既存のクラスタ名</a:t>
            </a:r>
            <a:r>
              <a:rPr kumimoji="1" lang="en-US" altLang="ja-JP" sz="1400" dirty="0" smtClean="0"/>
              <a:t>]</a:t>
            </a:r>
            <a:r>
              <a:rPr kumimoji="1" lang="ja-JP" altLang="en-US" sz="1400" dirty="0"/>
              <a:t>に</a:t>
            </a:r>
            <a:r>
              <a:rPr kumimoji="1" lang="ja-JP" altLang="en-US" sz="1400" dirty="0" smtClean="0"/>
              <a:t>入力して下さい。</a:t>
            </a:r>
            <a:endParaRPr kumimoji="1" lang="ja-JP" altLang="en-US" sz="1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267326" y="2412333"/>
            <a:ext cx="35179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[</a:t>
            </a:r>
            <a:r>
              <a:rPr kumimoji="1" lang="ja-JP" altLang="en-US" sz="1400" dirty="0" smtClean="0"/>
              <a:t>次へ</a:t>
            </a:r>
            <a:r>
              <a:rPr kumimoji="1" lang="en-US" altLang="ja-JP" sz="1400" dirty="0" smtClean="0"/>
              <a:t>]</a:t>
            </a:r>
            <a:r>
              <a:rPr kumimoji="1" lang="ja-JP" altLang="en-US" sz="1400" dirty="0" smtClean="0"/>
              <a:t>をクリックして下さい。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3570183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シングル ポイント</a:t>
            </a:r>
            <a:r>
              <a:rPr lang="ja-JP" altLang="en-US" dirty="0"/>
              <a:t>設定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66" y="1347789"/>
            <a:ext cx="4263274" cy="3168650"/>
          </a:xfrm>
          <a:prstGeom prst="rect">
            <a:avLst/>
          </a:prstGeom>
        </p:spPr>
      </p:pic>
      <p:sp>
        <p:nvSpPr>
          <p:cNvPr id="4" name="楕円 3"/>
          <p:cNvSpPr>
            <a:spLocks noChangeAspect="1"/>
          </p:cNvSpPr>
          <p:nvPr/>
        </p:nvSpPr>
        <p:spPr>
          <a:xfrm>
            <a:off x="3005137" y="1942076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1</a:t>
            </a:r>
            <a:endParaRPr kumimoji="1" lang="ja-JP" altLang="en-US" sz="1600" dirty="0" smtClean="0"/>
          </a:p>
        </p:txBody>
      </p:sp>
      <p:sp>
        <p:nvSpPr>
          <p:cNvPr id="6" name="楕円 5"/>
          <p:cNvSpPr>
            <a:spLocks noChangeAspect="1"/>
          </p:cNvSpPr>
          <p:nvPr/>
        </p:nvSpPr>
        <p:spPr>
          <a:xfrm>
            <a:off x="3517106" y="4013200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2</a:t>
            </a:r>
            <a:endParaRPr kumimoji="1" lang="ja-JP" altLang="en-US" sz="1600" dirty="0" smtClean="0"/>
          </a:p>
        </p:txBody>
      </p:sp>
      <p:sp>
        <p:nvSpPr>
          <p:cNvPr id="7" name="楕円 6"/>
          <p:cNvSpPr>
            <a:spLocks noChangeAspect="1"/>
          </p:cNvSpPr>
          <p:nvPr/>
        </p:nvSpPr>
        <p:spPr>
          <a:xfrm>
            <a:off x="4880599" y="1400175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1</a:t>
            </a:r>
            <a:endParaRPr kumimoji="1" lang="ja-JP" altLang="en-US" sz="1600" dirty="0" smtClean="0"/>
          </a:p>
        </p:txBody>
      </p:sp>
      <p:sp>
        <p:nvSpPr>
          <p:cNvPr id="8" name="楕円 7"/>
          <p:cNvSpPr>
            <a:spLocks noChangeAspect="1"/>
          </p:cNvSpPr>
          <p:nvPr/>
        </p:nvSpPr>
        <p:spPr>
          <a:xfrm>
            <a:off x="4880599" y="1815945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2</a:t>
            </a:r>
            <a:endParaRPr kumimoji="1" lang="ja-JP" altLang="en-US" sz="1600" dirty="0" smtClean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267326" y="1359306"/>
            <a:ext cx="35179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クラスタ名に誤りがないか確認して下さい。</a:t>
            </a:r>
            <a:endParaRPr kumimoji="1" lang="en-US" altLang="ja-JP" sz="1400" dirty="0" smtClean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267326" y="1788187"/>
            <a:ext cx="35179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問題がなければ</a:t>
            </a:r>
            <a:r>
              <a:rPr kumimoji="1" lang="en-US" altLang="ja-JP" sz="1400" dirty="0" smtClean="0"/>
              <a:t>[</a:t>
            </a:r>
            <a:r>
              <a:rPr kumimoji="1" lang="ja-JP" altLang="en-US" sz="1400" dirty="0" smtClean="0"/>
              <a:t>送信</a:t>
            </a:r>
            <a:r>
              <a:rPr kumimoji="1" lang="en-US" altLang="ja-JP" sz="1400" dirty="0" smtClean="0"/>
              <a:t>]</a:t>
            </a:r>
            <a:r>
              <a:rPr kumimoji="1" lang="ja-JP" altLang="en-US" sz="1400" dirty="0" smtClean="0"/>
              <a:t>をクリックして下さい。</a:t>
            </a:r>
            <a:endParaRPr kumimoji="1" lang="ja-JP" altLang="en-US" sz="1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134599" y="2728913"/>
            <a:ext cx="34188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2</a:t>
            </a:r>
            <a:r>
              <a:rPr kumimoji="1" lang="ja-JP" altLang="en-US" dirty="0" smtClean="0"/>
              <a:t>台目以降の設定は、</a:t>
            </a:r>
            <a:endParaRPr kumimoji="1" lang="en-US" altLang="ja-JP" dirty="0" smtClean="0"/>
          </a:p>
          <a:p>
            <a:pPr algn="ctr"/>
            <a:r>
              <a:rPr kumimoji="1" lang="en-US" altLang="ja-JP" sz="2000" b="1" dirty="0" smtClean="0">
                <a:solidFill>
                  <a:schemeClr val="accent1"/>
                </a:solidFill>
              </a:rPr>
              <a:t>IP</a:t>
            </a:r>
            <a:r>
              <a:rPr kumimoji="1" lang="ja-JP" altLang="en-US" sz="2000" b="1" dirty="0" smtClean="0">
                <a:solidFill>
                  <a:schemeClr val="accent1"/>
                </a:solidFill>
              </a:rPr>
              <a:t>アドレスとクラスタ名</a:t>
            </a:r>
            <a:endParaRPr kumimoji="1" lang="en-US" altLang="ja-JP" sz="2000" b="1" dirty="0" smtClean="0">
              <a:solidFill>
                <a:schemeClr val="accent1"/>
              </a:solidFill>
            </a:endParaRPr>
          </a:p>
          <a:p>
            <a:pPr algn="ctr"/>
            <a:r>
              <a:rPr kumimoji="1" lang="ja-JP" altLang="en-US" dirty="0" smtClean="0"/>
              <a:t>の二項目だけです。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422849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クラスタからの設定完了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347788"/>
            <a:ext cx="4271523" cy="317478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267326" y="1359306"/>
            <a:ext cx="3517900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同一クラスタの</a:t>
            </a:r>
            <a:r>
              <a:rPr kumimoji="1" lang="en-US" altLang="ja-JP" sz="1400" dirty="0" smtClean="0"/>
              <a:t>AP</a:t>
            </a:r>
            <a:r>
              <a:rPr kumimoji="1" lang="ja-JP" altLang="en-US" sz="1400" dirty="0" smtClean="0"/>
              <a:t>が見つかると設定が反映されます。</a:t>
            </a:r>
            <a:endParaRPr kumimoji="1" lang="en-US" altLang="ja-JP" sz="1400" dirty="0" smtClean="0"/>
          </a:p>
          <a:p>
            <a:r>
              <a:rPr kumimoji="1" lang="ja-JP" altLang="en-US" sz="1400" dirty="0" smtClean="0"/>
              <a:t>この画面が表示されたら、設定完了です。</a:t>
            </a:r>
            <a:endParaRPr kumimoji="1" lang="en-US" altLang="ja-JP" sz="1400" dirty="0" smtClean="0"/>
          </a:p>
        </p:txBody>
      </p:sp>
    </p:spTree>
    <p:extLst>
      <p:ext uri="{BB962C8B-B14F-4D97-AF65-F5344CB8AC3E}">
        <p14:creationId xmlns:p14="http://schemas.microsoft.com/office/powerpoint/2010/main" val="25429342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2</a:t>
            </a:r>
            <a:r>
              <a:rPr kumimoji="1" lang="ja-JP" altLang="en-US" dirty="0" smtClean="0"/>
              <a:t>台目の</a:t>
            </a:r>
            <a:r>
              <a:rPr kumimoji="1" lang="en-US" altLang="ja-JP" dirty="0" smtClean="0"/>
              <a:t>AP</a:t>
            </a:r>
            <a:r>
              <a:rPr kumimoji="1" lang="ja-JP" altLang="en-US" dirty="0" smtClean="0"/>
              <a:t>に接続して設定を確認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66" y="1347789"/>
            <a:ext cx="4226277" cy="316865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896254" y="2239388"/>
            <a:ext cx="3734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設定がマスターから反映されていることが確認できます。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309102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/>
              <a:t>管理</a:t>
            </a:r>
            <a:r>
              <a:rPr kumimoji="1" lang="en-US" altLang="ja-JP" dirty="0" smtClean="0"/>
              <a:t>IP</a:t>
            </a:r>
            <a:r>
              <a:rPr kumimoji="1" lang="ja-JP" altLang="en-US" dirty="0" smtClean="0"/>
              <a:t>アドレスの設定</a:t>
            </a:r>
            <a:endParaRPr kumimoji="1" lang="ja-JP" altLang="en-US" dirty="0"/>
          </a:p>
        </p:txBody>
      </p:sp>
      <p:sp>
        <p:nvSpPr>
          <p:cNvPr id="4" name="Freeform 146"/>
          <p:cNvSpPr>
            <a:spLocks noChangeAspect="1" noEditPoints="1"/>
          </p:cNvSpPr>
          <p:nvPr/>
        </p:nvSpPr>
        <p:spPr bwMode="auto">
          <a:xfrm>
            <a:off x="7245219" y="2942191"/>
            <a:ext cx="1538495" cy="1574247"/>
          </a:xfrm>
          <a:custGeom>
            <a:avLst/>
            <a:gdLst>
              <a:gd name="T0" fmla="*/ 45 w 200"/>
              <a:gd name="T1" fmla="*/ 34 h 197"/>
              <a:gd name="T2" fmla="*/ 16 w 200"/>
              <a:gd name="T3" fmla="*/ 0 h 197"/>
              <a:gd name="T4" fmla="*/ 3 w 200"/>
              <a:gd name="T5" fmla="*/ 13 h 197"/>
              <a:gd name="T6" fmla="*/ 37 w 200"/>
              <a:gd name="T7" fmla="*/ 42 h 197"/>
              <a:gd name="T8" fmla="*/ 86 w 200"/>
              <a:gd name="T9" fmla="*/ 74 h 197"/>
              <a:gd name="T10" fmla="*/ 167 w 200"/>
              <a:gd name="T11" fmla="*/ 175 h 197"/>
              <a:gd name="T12" fmla="*/ 134 w 200"/>
              <a:gd name="T13" fmla="*/ 152 h 197"/>
              <a:gd name="T14" fmla="*/ 186 w 200"/>
              <a:gd name="T15" fmla="*/ 183 h 197"/>
              <a:gd name="T16" fmla="*/ 189 w 200"/>
              <a:gd name="T17" fmla="*/ 153 h 197"/>
              <a:gd name="T18" fmla="*/ 149 w 200"/>
              <a:gd name="T19" fmla="*/ 116 h 197"/>
              <a:gd name="T20" fmla="*/ 137 w 200"/>
              <a:gd name="T21" fmla="*/ 104 h 197"/>
              <a:gd name="T22" fmla="*/ 134 w 200"/>
              <a:gd name="T23" fmla="*/ 97 h 197"/>
              <a:gd name="T24" fmla="*/ 114 w 200"/>
              <a:gd name="T25" fmla="*/ 111 h 197"/>
              <a:gd name="T26" fmla="*/ 100 w 200"/>
              <a:gd name="T27" fmla="*/ 131 h 197"/>
              <a:gd name="T28" fmla="*/ 106 w 200"/>
              <a:gd name="T29" fmla="*/ 134 h 197"/>
              <a:gd name="T30" fmla="*/ 119 w 200"/>
              <a:gd name="T31" fmla="*/ 146 h 197"/>
              <a:gd name="T32" fmla="*/ 155 w 200"/>
              <a:gd name="T33" fmla="*/ 186 h 197"/>
              <a:gd name="T34" fmla="*/ 186 w 200"/>
              <a:gd name="T35" fmla="*/ 183 h 197"/>
              <a:gd name="T36" fmla="*/ 45 w 200"/>
              <a:gd name="T37" fmla="*/ 184 h 197"/>
              <a:gd name="T38" fmla="*/ 10 w 200"/>
              <a:gd name="T39" fmla="*/ 149 h 197"/>
              <a:gd name="T40" fmla="*/ 52 w 200"/>
              <a:gd name="T41" fmla="*/ 124 h 197"/>
              <a:gd name="T42" fmla="*/ 119 w 200"/>
              <a:gd name="T43" fmla="*/ 41 h 197"/>
              <a:gd name="T44" fmla="*/ 144 w 200"/>
              <a:gd name="T45" fmla="*/ 2 h 197"/>
              <a:gd name="T46" fmla="*/ 148 w 200"/>
              <a:gd name="T47" fmla="*/ 19 h 197"/>
              <a:gd name="T48" fmla="*/ 153 w 200"/>
              <a:gd name="T49" fmla="*/ 41 h 197"/>
              <a:gd name="T50" fmla="*/ 175 w 200"/>
              <a:gd name="T51" fmla="*/ 45 h 197"/>
              <a:gd name="T52" fmla="*/ 191 w 200"/>
              <a:gd name="T53" fmla="*/ 50 h 197"/>
              <a:gd name="T54" fmla="*/ 153 w 200"/>
              <a:gd name="T55" fmla="*/ 75 h 197"/>
              <a:gd name="T56" fmla="*/ 71 w 200"/>
              <a:gd name="T57" fmla="*/ 141 h 197"/>
              <a:gd name="T58" fmla="*/ 31 w 200"/>
              <a:gd name="T59" fmla="*/ 153 h 197"/>
              <a:gd name="T60" fmla="*/ 18 w 200"/>
              <a:gd name="T61" fmla="*/ 157 h 197"/>
              <a:gd name="T62" fmla="*/ 14 w 200"/>
              <a:gd name="T63" fmla="*/ 170 h 197"/>
              <a:gd name="T64" fmla="*/ 24 w 200"/>
              <a:gd name="T65" fmla="*/ 180 h 197"/>
              <a:gd name="T66" fmla="*/ 37 w 200"/>
              <a:gd name="T67" fmla="*/ 176 h 197"/>
              <a:gd name="T68" fmla="*/ 41 w 200"/>
              <a:gd name="T69" fmla="*/ 163 h 197"/>
              <a:gd name="T70" fmla="*/ 31 w 200"/>
              <a:gd name="T71" fmla="*/ 153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00" h="197">
                <a:moveTo>
                  <a:pt x="86" y="74"/>
                </a:moveTo>
                <a:cubicBezTo>
                  <a:pt x="45" y="34"/>
                  <a:pt x="45" y="34"/>
                  <a:pt x="45" y="34"/>
                </a:cubicBezTo>
                <a:cubicBezTo>
                  <a:pt x="39" y="27"/>
                  <a:pt x="39" y="21"/>
                  <a:pt x="39" y="18"/>
                </a:cubicBezTo>
                <a:cubicBezTo>
                  <a:pt x="16" y="0"/>
                  <a:pt x="16" y="0"/>
                  <a:pt x="16" y="0"/>
                </a:cubicBezTo>
                <a:cubicBezTo>
                  <a:pt x="9" y="6"/>
                  <a:pt x="9" y="6"/>
                  <a:pt x="9" y="6"/>
                </a:cubicBezTo>
                <a:cubicBezTo>
                  <a:pt x="3" y="13"/>
                  <a:pt x="3" y="13"/>
                  <a:pt x="3" y="13"/>
                </a:cubicBezTo>
                <a:cubicBezTo>
                  <a:pt x="21" y="37"/>
                  <a:pt x="21" y="37"/>
                  <a:pt x="21" y="37"/>
                </a:cubicBezTo>
                <a:cubicBezTo>
                  <a:pt x="24" y="36"/>
                  <a:pt x="30" y="36"/>
                  <a:pt x="37" y="42"/>
                </a:cubicBezTo>
                <a:cubicBezTo>
                  <a:pt x="77" y="83"/>
                  <a:pt x="77" y="83"/>
                  <a:pt x="77" y="83"/>
                </a:cubicBezTo>
                <a:cubicBezTo>
                  <a:pt x="86" y="74"/>
                  <a:pt x="86" y="74"/>
                  <a:pt x="86" y="74"/>
                </a:cubicBezTo>
                <a:close/>
                <a:moveTo>
                  <a:pt x="139" y="147"/>
                </a:moveTo>
                <a:cubicBezTo>
                  <a:pt x="167" y="175"/>
                  <a:pt x="167" y="175"/>
                  <a:pt x="167" y="175"/>
                </a:cubicBezTo>
                <a:cubicBezTo>
                  <a:pt x="171" y="178"/>
                  <a:pt x="165" y="183"/>
                  <a:pt x="162" y="180"/>
                </a:cubicBezTo>
                <a:cubicBezTo>
                  <a:pt x="134" y="152"/>
                  <a:pt x="134" y="152"/>
                  <a:pt x="134" y="152"/>
                </a:cubicBezTo>
                <a:cubicBezTo>
                  <a:pt x="131" y="149"/>
                  <a:pt x="136" y="144"/>
                  <a:pt x="139" y="147"/>
                </a:cubicBezTo>
                <a:close/>
                <a:moveTo>
                  <a:pt x="186" y="183"/>
                </a:moveTo>
                <a:cubicBezTo>
                  <a:pt x="190" y="179"/>
                  <a:pt x="192" y="177"/>
                  <a:pt x="194" y="174"/>
                </a:cubicBezTo>
                <a:cubicBezTo>
                  <a:pt x="200" y="161"/>
                  <a:pt x="197" y="161"/>
                  <a:pt x="189" y="153"/>
                </a:cubicBezTo>
                <a:cubicBezTo>
                  <a:pt x="158" y="121"/>
                  <a:pt x="158" y="121"/>
                  <a:pt x="158" y="121"/>
                </a:cubicBezTo>
                <a:cubicBezTo>
                  <a:pt x="154" y="118"/>
                  <a:pt x="152" y="116"/>
                  <a:pt x="149" y="116"/>
                </a:cubicBezTo>
                <a:cubicBezTo>
                  <a:pt x="145" y="115"/>
                  <a:pt x="142" y="114"/>
                  <a:pt x="141" y="113"/>
                </a:cubicBezTo>
                <a:cubicBezTo>
                  <a:pt x="138" y="110"/>
                  <a:pt x="137" y="107"/>
                  <a:pt x="137" y="104"/>
                </a:cubicBezTo>
                <a:cubicBezTo>
                  <a:pt x="137" y="102"/>
                  <a:pt x="137" y="101"/>
                  <a:pt x="136" y="100"/>
                </a:cubicBezTo>
                <a:cubicBezTo>
                  <a:pt x="134" y="97"/>
                  <a:pt x="134" y="97"/>
                  <a:pt x="134" y="97"/>
                </a:cubicBezTo>
                <a:cubicBezTo>
                  <a:pt x="132" y="95"/>
                  <a:pt x="130" y="95"/>
                  <a:pt x="128" y="97"/>
                </a:cubicBezTo>
                <a:cubicBezTo>
                  <a:pt x="114" y="111"/>
                  <a:pt x="114" y="111"/>
                  <a:pt x="114" y="111"/>
                </a:cubicBezTo>
                <a:cubicBezTo>
                  <a:pt x="100" y="125"/>
                  <a:pt x="100" y="125"/>
                  <a:pt x="100" y="125"/>
                </a:cubicBezTo>
                <a:cubicBezTo>
                  <a:pt x="98" y="128"/>
                  <a:pt x="98" y="129"/>
                  <a:pt x="100" y="131"/>
                </a:cubicBezTo>
                <a:cubicBezTo>
                  <a:pt x="103" y="133"/>
                  <a:pt x="103" y="133"/>
                  <a:pt x="103" y="133"/>
                </a:cubicBezTo>
                <a:cubicBezTo>
                  <a:pt x="104" y="135"/>
                  <a:pt x="105" y="135"/>
                  <a:pt x="106" y="134"/>
                </a:cubicBezTo>
                <a:cubicBezTo>
                  <a:pt x="110" y="134"/>
                  <a:pt x="113" y="135"/>
                  <a:pt x="115" y="138"/>
                </a:cubicBezTo>
                <a:cubicBezTo>
                  <a:pt x="117" y="140"/>
                  <a:pt x="118" y="142"/>
                  <a:pt x="119" y="146"/>
                </a:cubicBezTo>
                <a:cubicBezTo>
                  <a:pt x="119" y="149"/>
                  <a:pt x="120" y="151"/>
                  <a:pt x="124" y="155"/>
                </a:cubicBezTo>
                <a:cubicBezTo>
                  <a:pt x="155" y="186"/>
                  <a:pt x="155" y="186"/>
                  <a:pt x="155" y="186"/>
                </a:cubicBezTo>
                <a:cubicBezTo>
                  <a:pt x="164" y="195"/>
                  <a:pt x="164" y="197"/>
                  <a:pt x="176" y="191"/>
                </a:cubicBezTo>
                <a:cubicBezTo>
                  <a:pt x="180" y="189"/>
                  <a:pt x="182" y="188"/>
                  <a:pt x="186" y="183"/>
                </a:cubicBezTo>
                <a:close/>
                <a:moveTo>
                  <a:pt x="52" y="161"/>
                </a:moveTo>
                <a:cubicBezTo>
                  <a:pt x="54" y="169"/>
                  <a:pt x="53" y="176"/>
                  <a:pt x="45" y="184"/>
                </a:cubicBezTo>
                <a:cubicBezTo>
                  <a:pt x="37" y="192"/>
                  <a:pt x="19" y="194"/>
                  <a:pt x="10" y="184"/>
                </a:cubicBezTo>
                <a:cubicBezTo>
                  <a:pt x="0" y="174"/>
                  <a:pt x="1" y="157"/>
                  <a:pt x="10" y="149"/>
                </a:cubicBezTo>
                <a:cubicBezTo>
                  <a:pt x="18" y="140"/>
                  <a:pt x="25" y="140"/>
                  <a:pt x="33" y="142"/>
                </a:cubicBezTo>
                <a:cubicBezTo>
                  <a:pt x="52" y="124"/>
                  <a:pt x="52" y="124"/>
                  <a:pt x="52" y="124"/>
                </a:cubicBezTo>
                <a:cubicBezTo>
                  <a:pt x="117" y="58"/>
                  <a:pt x="117" y="58"/>
                  <a:pt x="117" y="58"/>
                </a:cubicBezTo>
                <a:cubicBezTo>
                  <a:pt x="122" y="54"/>
                  <a:pt x="120" y="50"/>
                  <a:pt x="119" y="41"/>
                </a:cubicBezTo>
                <a:cubicBezTo>
                  <a:pt x="119" y="37"/>
                  <a:pt x="118" y="33"/>
                  <a:pt x="119" y="29"/>
                </a:cubicBezTo>
                <a:cubicBezTo>
                  <a:pt x="121" y="16"/>
                  <a:pt x="132" y="6"/>
                  <a:pt x="144" y="2"/>
                </a:cubicBezTo>
                <a:cubicBezTo>
                  <a:pt x="151" y="0"/>
                  <a:pt x="157" y="1"/>
                  <a:pt x="164" y="4"/>
                </a:cubicBezTo>
                <a:cubicBezTo>
                  <a:pt x="148" y="19"/>
                  <a:pt x="148" y="19"/>
                  <a:pt x="148" y="19"/>
                </a:cubicBezTo>
                <a:cubicBezTo>
                  <a:pt x="146" y="21"/>
                  <a:pt x="146" y="22"/>
                  <a:pt x="145" y="24"/>
                </a:cubicBezTo>
                <a:cubicBezTo>
                  <a:pt x="145" y="29"/>
                  <a:pt x="148" y="35"/>
                  <a:pt x="153" y="41"/>
                </a:cubicBezTo>
                <a:cubicBezTo>
                  <a:pt x="159" y="46"/>
                  <a:pt x="164" y="49"/>
                  <a:pt x="170" y="48"/>
                </a:cubicBezTo>
                <a:cubicBezTo>
                  <a:pt x="172" y="48"/>
                  <a:pt x="172" y="48"/>
                  <a:pt x="175" y="45"/>
                </a:cubicBezTo>
                <a:cubicBezTo>
                  <a:pt x="190" y="30"/>
                  <a:pt x="190" y="30"/>
                  <a:pt x="190" y="30"/>
                </a:cubicBezTo>
                <a:cubicBezTo>
                  <a:pt x="192" y="37"/>
                  <a:pt x="193" y="42"/>
                  <a:pt x="191" y="50"/>
                </a:cubicBezTo>
                <a:cubicBezTo>
                  <a:pt x="188" y="62"/>
                  <a:pt x="178" y="73"/>
                  <a:pt x="165" y="75"/>
                </a:cubicBezTo>
                <a:cubicBezTo>
                  <a:pt x="161" y="75"/>
                  <a:pt x="157" y="75"/>
                  <a:pt x="153" y="75"/>
                </a:cubicBezTo>
                <a:cubicBezTo>
                  <a:pt x="144" y="73"/>
                  <a:pt x="140" y="72"/>
                  <a:pt x="136" y="77"/>
                </a:cubicBezTo>
                <a:cubicBezTo>
                  <a:pt x="71" y="141"/>
                  <a:pt x="71" y="141"/>
                  <a:pt x="71" y="141"/>
                </a:cubicBezTo>
                <a:cubicBezTo>
                  <a:pt x="52" y="161"/>
                  <a:pt x="52" y="161"/>
                  <a:pt x="52" y="161"/>
                </a:cubicBezTo>
                <a:close/>
                <a:moveTo>
                  <a:pt x="31" y="153"/>
                </a:moveTo>
                <a:cubicBezTo>
                  <a:pt x="24" y="155"/>
                  <a:pt x="24" y="155"/>
                  <a:pt x="24" y="155"/>
                </a:cubicBezTo>
                <a:cubicBezTo>
                  <a:pt x="18" y="157"/>
                  <a:pt x="18" y="157"/>
                  <a:pt x="18" y="157"/>
                </a:cubicBezTo>
                <a:cubicBezTo>
                  <a:pt x="16" y="163"/>
                  <a:pt x="16" y="163"/>
                  <a:pt x="16" y="163"/>
                </a:cubicBezTo>
                <a:cubicBezTo>
                  <a:pt x="14" y="170"/>
                  <a:pt x="14" y="170"/>
                  <a:pt x="14" y="170"/>
                </a:cubicBezTo>
                <a:cubicBezTo>
                  <a:pt x="19" y="175"/>
                  <a:pt x="19" y="175"/>
                  <a:pt x="19" y="175"/>
                </a:cubicBezTo>
                <a:cubicBezTo>
                  <a:pt x="24" y="180"/>
                  <a:pt x="24" y="180"/>
                  <a:pt x="24" y="180"/>
                </a:cubicBezTo>
                <a:cubicBezTo>
                  <a:pt x="31" y="178"/>
                  <a:pt x="31" y="178"/>
                  <a:pt x="31" y="178"/>
                </a:cubicBezTo>
                <a:cubicBezTo>
                  <a:pt x="37" y="176"/>
                  <a:pt x="37" y="176"/>
                  <a:pt x="37" y="176"/>
                </a:cubicBezTo>
                <a:cubicBezTo>
                  <a:pt x="39" y="170"/>
                  <a:pt x="39" y="170"/>
                  <a:pt x="39" y="170"/>
                </a:cubicBezTo>
                <a:cubicBezTo>
                  <a:pt x="41" y="163"/>
                  <a:pt x="41" y="163"/>
                  <a:pt x="41" y="163"/>
                </a:cubicBezTo>
                <a:cubicBezTo>
                  <a:pt x="36" y="158"/>
                  <a:pt x="36" y="158"/>
                  <a:pt x="36" y="158"/>
                </a:cubicBezTo>
                <a:lnTo>
                  <a:pt x="31" y="1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340773"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8466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管理</a:t>
            </a:r>
            <a:r>
              <a:rPr kumimoji="1" lang="en-US" altLang="ja-JP" dirty="0" smtClean="0"/>
              <a:t>IP</a:t>
            </a:r>
            <a:r>
              <a:rPr kumimoji="1" lang="ja-JP" altLang="en-US" dirty="0" smtClean="0"/>
              <a:t>アドレスとは</a:t>
            </a:r>
            <a:r>
              <a:rPr kumimoji="1" lang="en-US" altLang="ja-JP" dirty="0" smtClean="0"/>
              <a:t>?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743" y="3066499"/>
            <a:ext cx="680771" cy="68076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2664" y="2415641"/>
            <a:ext cx="680771" cy="680767"/>
          </a:xfrm>
          <a:prstGeom prst="rect">
            <a:avLst/>
          </a:prstGeom>
        </p:spPr>
      </p:pic>
      <p:sp>
        <p:nvSpPr>
          <p:cNvPr id="5" name="角丸四角形 4"/>
          <p:cNvSpPr/>
          <p:nvPr/>
        </p:nvSpPr>
        <p:spPr>
          <a:xfrm>
            <a:off x="437766" y="1852047"/>
            <a:ext cx="2285869" cy="2487478"/>
          </a:xfrm>
          <a:prstGeom prst="roundRect">
            <a:avLst>
              <a:gd name="adj" fmla="val 10363"/>
            </a:avLst>
          </a:prstGeom>
          <a:noFill/>
          <a:ln w="127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8707" y="3610717"/>
            <a:ext cx="680771" cy="680767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170132" y="2044768"/>
            <a:ext cx="99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マスター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46945" y="1365062"/>
            <a:ext cx="2022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同一クラスタ内</a:t>
            </a:r>
            <a:endParaRPr kumimoji="1" lang="ja-JP" altLang="en-US" dirty="0"/>
          </a:p>
        </p:txBody>
      </p:sp>
      <p:sp>
        <p:nvSpPr>
          <p:cNvPr id="16" name="Freeform 107"/>
          <p:cNvSpPr>
            <a:spLocks noEditPoints="1"/>
          </p:cNvSpPr>
          <p:nvPr/>
        </p:nvSpPr>
        <p:spPr bwMode="auto">
          <a:xfrm flipH="1">
            <a:off x="2989806" y="2697845"/>
            <a:ext cx="699616" cy="751243"/>
          </a:xfrm>
          <a:custGeom>
            <a:avLst/>
            <a:gdLst/>
            <a:ahLst/>
            <a:cxnLst>
              <a:cxn ang="0">
                <a:pos x="117" y="0"/>
              </a:cxn>
              <a:cxn ang="0">
                <a:pos x="117" y="74"/>
              </a:cxn>
              <a:cxn ang="0">
                <a:pos x="272" y="381"/>
              </a:cxn>
              <a:cxn ang="0">
                <a:pos x="207" y="406"/>
              </a:cxn>
              <a:cxn ang="0">
                <a:pos x="362" y="381"/>
              </a:cxn>
              <a:cxn ang="0">
                <a:pos x="324" y="238"/>
              </a:cxn>
              <a:cxn ang="0">
                <a:pos x="362" y="218"/>
              </a:cxn>
              <a:cxn ang="0">
                <a:pos x="166" y="194"/>
              </a:cxn>
              <a:cxn ang="0">
                <a:pos x="147" y="218"/>
              </a:cxn>
              <a:cxn ang="0">
                <a:pos x="272" y="218"/>
              </a:cxn>
              <a:cxn ang="0">
                <a:pos x="272" y="381"/>
              </a:cxn>
              <a:cxn ang="0">
                <a:pos x="0" y="297"/>
              </a:cxn>
              <a:cxn ang="0">
                <a:pos x="47" y="309"/>
              </a:cxn>
              <a:cxn ang="0">
                <a:pos x="53" y="342"/>
              </a:cxn>
              <a:cxn ang="0">
                <a:pos x="8" y="377"/>
              </a:cxn>
              <a:cxn ang="0">
                <a:pos x="12" y="387"/>
              </a:cxn>
              <a:cxn ang="0">
                <a:pos x="7" y="398"/>
              </a:cxn>
              <a:cxn ang="0">
                <a:pos x="24" y="398"/>
              </a:cxn>
              <a:cxn ang="0">
                <a:pos x="18" y="387"/>
              </a:cxn>
              <a:cxn ang="0">
                <a:pos x="53" y="386"/>
              </a:cxn>
              <a:cxn ang="0">
                <a:pos x="54" y="400"/>
              </a:cxn>
              <a:cxn ang="0">
                <a:pos x="57" y="408"/>
              </a:cxn>
              <a:cxn ang="0">
                <a:pos x="65" y="400"/>
              </a:cxn>
              <a:cxn ang="0">
                <a:pos x="68" y="386"/>
              </a:cxn>
              <a:cxn ang="0">
                <a:pos x="69" y="383"/>
              </a:cxn>
              <a:cxn ang="0">
                <a:pos x="103" y="390"/>
              </a:cxn>
              <a:cxn ang="0">
                <a:pos x="106" y="407"/>
              </a:cxn>
              <a:cxn ang="0">
                <a:pos x="109" y="390"/>
              </a:cxn>
              <a:cxn ang="0">
                <a:pos x="114" y="388"/>
              </a:cxn>
              <a:cxn ang="0">
                <a:pos x="69" y="365"/>
              </a:cxn>
              <a:cxn ang="0">
                <a:pos x="75" y="342"/>
              </a:cxn>
              <a:cxn ang="0">
                <a:pos x="117" y="309"/>
              </a:cxn>
              <a:cxn ang="0">
                <a:pos x="129" y="294"/>
              </a:cxn>
              <a:cxn ang="0">
                <a:pos x="153" y="285"/>
              </a:cxn>
              <a:cxn ang="0">
                <a:pos x="154" y="401"/>
              </a:cxn>
              <a:cxn ang="0">
                <a:pos x="205" y="265"/>
              </a:cxn>
              <a:cxn ang="0">
                <a:pos x="205" y="264"/>
              </a:cxn>
              <a:cxn ang="0">
                <a:pos x="205" y="264"/>
              </a:cxn>
              <a:cxn ang="0">
                <a:pos x="181" y="235"/>
              </a:cxn>
              <a:cxn ang="0">
                <a:pos x="119" y="194"/>
              </a:cxn>
              <a:cxn ang="0">
                <a:pos x="206" y="194"/>
              </a:cxn>
              <a:cxn ang="0">
                <a:pos x="311" y="188"/>
              </a:cxn>
              <a:cxn ang="0">
                <a:pos x="315" y="176"/>
              </a:cxn>
              <a:cxn ang="0">
                <a:pos x="367" y="68"/>
              </a:cxn>
              <a:cxn ang="0">
                <a:pos x="312" y="171"/>
              </a:cxn>
              <a:cxn ang="0">
                <a:pos x="307" y="174"/>
              </a:cxn>
              <a:cxn ang="0">
                <a:pos x="206" y="154"/>
              </a:cxn>
              <a:cxn ang="0">
                <a:pos x="132" y="132"/>
              </a:cxn>
              <a:cxn ang="0">
                <a:pos x="92" y="86"/>
              </a:cxn>
              <a:cxn ang="0">
                <a:pos x="38" y="168"/>
              </a:cxn>
              <a:cxn ang="0">
                <a:pos x="35" y="168"/>
              </a:cxn>
              <a:cxn ang="0">
                <a:pos x="23" y="133"/>
              </a:cxn>
              <a:cxn ang="0">
                <a:pos x="2" y="145"/>
              </a:cxn>
              <a:cxn ang="0">
                <a:pos x="2" y="230"/>
              </a:cxn>
              <a:cxn ang="0">
                <a:pos x="12" y="282"/>
              </a:cxn>
              <a:cxn ang="0">
                <a:pos x="0" y="294"/>
              </a:cxn>
              <a:cxn ang="0">
                <a:pos x="35" y="282"/>
              </a:cxn>
              <a:cxn ang="0">
                <a:pos x="24" y="272"/>
              </a:cxn>
            </a:cxnLst>
            <a:rect l="0" t="0" r="r" b="b"/>
            <a:pathLst>
              <a:path w="367" h="408">
                <a:moveTo>
                  <a:pt x="154" y="37"/>
                </a:moveTo>
                <a:cubicBezTo>
                  <a:pt x="154" y="16"/>
                  <a:pt x="137" y="0"/>
                  <a:pt x="117" y="0"/>
                </a:cubicBezTo>
                <a:cubicBezTo>
                  <a:pt x="97" y="0"/>
                  <a:pt x="80" y="16"/>
                  <a:pt x="80" y="37"/>
                </a:cubicBezTo>
                <a:cubicBezTo>
                  <a:pt x="80" y="57"/>
                  <a:pt x="97" y="74"/>
                  <a:pt x="117" y="74"/>
                </a:cubicBezTo>
                <a:cubicBezTo>
                  <a:pt x="137" y="74"/>
                  <a:pt x="154" y="57"/>
                  <a:pt x="154" y="37"/>
                </a:cubicBezTo>
                <a:close/>
                <a:moveTo>
                  <a:pt x="272" y="381"/>
                </a:moveTo>
                <a:cubicBezTo>
                  <a:pt x="207" y="381"/>
                  <a:pt x="207" y="381"/>
                  <a:pt x="207" y="381"/>
                </a:cubicBezTo>
                <a:cubicBezTo>
                  <a:pt x="207" y="406"/>
                  <a:pt x="207" y="406"/>
                  <a:pt x="207" y="406"/>
                </a:cubicBezTo>
                <a:cubicBezTo>
                  <a:pt x="362" y="406"/>
                  <a:pt x="362" y="406"/>
                  <a:pt x="362" y="406"/>
                </a:cubicBezTo>
                <a:cubicBezTo>
                  <a:pt x="362" y="381"/>
                  <a:pt x="362" y="381"/>
                  <a:pt x="362" y="381"/>
                </a:cubicBezTo>
                <a:cubicBezTo>
                  <a:pt x="324" y="381"/>
                  <a:pt x="324" y="381"/>
                  <a:pt x="324" y="381"/>
                </a:cubicBezTo>
                <a:cubicBezTo>
                  <a:pt x="324" y="238"/>
                  <a:pt x="324" y="238"/>
                  <a:pt x="324" y="238"/>
                </a:cubicBezTo>
                <a:cubicBezTo>
                  <a:pt x="324" y="218"/>
                  <a:pt x="324" y="218"/>
                  <a:pt x="324" y="218"/>
                </a:cubicBezTo>
                <a:cubicBezTo>
                  <a:pt x="362" y="218"/>
                  <a:pt x="362" y="218"/>
                  <a:pt x="362" y="218"/>
                </a:cubicBezTo>
                <a:cubicBezTo>
                  <a:pt x="362" y="194"/>
                  <a:pt x="362" y="194"/>
                  <a:pt x="362" y="194"/>
                </a:cubicBezTo>
                <a:cubicBezTo>
                  <a:pt x="166" y="194"/>
                  <a:pt x="166" y="194"/>
                  <a:pt x="166" y="194"/>
                </a:cubicBezTo>
                <a:cubicBezTo>
                  <a:pt x="147" y="194"/>
                  <a:pt x="147" y="194"/>
                  <a:pt x="147" y="194"/>
                </a:cubicBezTo>
                <a:cubicBezTo>
                  <a:pt x="147" y="218"/>
                  <a:pt x="147" y="218"/>
                  <a:pt x="147" y="218"/>
                </a:cubicBezTo>
                <a:cubicBezTo>
                  <a:pt x="221" y="218"/>
                  <a:pt x="221" y="218"/>
                  <a:pt x="221" y="218"/>
                </a:cubicBezTo>
                <a:cubicBezTo>
                  <a:pt x="272" y="218"/>
                  <a:pt x="272" y="218"/>
                  <a:pt x="272" y="218"/>
                </a:cubicBezTo>
                <a:cubicBezTo>
                  <a:pt x="272" y="233"/>
                  <a:pt x="272" y="233"/>
                  <a:pt x="272" y="233"/>
                </a:cubicBezTo>
                <a:lnTo>
                  <a:pt x="272" y="381"/>
                </a:lnTo>
                <a:close/>
                <a:moveTo>
                  <a:pt x="0" y="294"/>
                </a:moveTo>
                <a:cubicBezTo>
                  <a:pt x="0" y="297"/>
                  <a:pt x="0" y="297"/>
                  <a:pt x="0" y="297"/>
                </a:cubicBezTo>
                <a:cubicBezTo>
                  <a:pt x="0" y="303"/>
                  <a:pt x="6" y="309"/>
                  <a:pt x="12" y="309"/>
                </a:cubicBezTo>
                <a:cubicBezTo>
                  <a:pt x="47" y="309"/>
                  <a:pt x="47" y="309"/>
                  <a:pt x="47" y="309"/>
                </a:cubicBezTo>
                <a:cubicBezTo>
                  <a:pt x="47" y="342"/>
                  <a:pt x="47" y="342"/>
                  <a:pt x="47" y="342"/>
                </a:cubicBezTo>
                <a:cubicBezTo>
                  <a:pt x="53" y="342"/>
                  <a:pt x="53" y="342"/>
                  <a:pt x="53" y="342"/>
                </a:cubicBezTo>
                <a:cubicBezTo>
                  <a:pt x="53" y="365"/>
                  <a:pt x="53" y="365"/>
                  <a:pt x="53" y="365"/>
                </a:cubicBezTo>
                <a:cubicBezTo>
                  <a:pt x="8" y="377"/>
                  <a:pt x="8" y="377"/>
                  <a:pt x="8" y="377"/>
                </a:cubicBezTo>
                <a:cubicBezTo>
                  <a:pt x="8" y="388"/>
                  <a:pt x="8" y="388"/>
                  <a:pt x="8" y="388"/>
                </a:cubicBezTo>
                <a:cubicBezTo>
                  <a:pt x="12" y="387"/>
                  <a:pt x="12" y="387"/>
                  <a:pt x="12" y="387"/>
                </a:cubicBezTo>
                <a:cubicBezTo>
                  <a:pt x="12" y="390"/>
                  <a:pt x="12" y="390"/>
                  <a:pt x="12" y="390"/>
                </a:cubicBezTo>
                <a:cubicBezTo>
                  <a:pt x="9" y="391"/>
                  <a:pt x="7" y="394"/>
                  <a:pt x="7" y="398"/>
                </a:cubicBezTo>
                <a:cubicBezTo>
                  <a:pt x="7" y="403"/>
                  <a:pt x="11" y="407"/>
                  <a:pt x="15" y="407"/>
                </a:cubicBezTo>
                <a:cubicBezTo>
                  <a:pt x="20" y="407"/>
                  <a:pt x="24" y="403"/>
                  <a:pt x="24" y="398"/>
                </a:cubicBezTo>
                <a:cubicBezTo>
                  <a:pt x="24" y="394"/>
                  <a:pt x="22" y="391"/>
                  <a:pt x="18" y="390"/>
                </a:cubicBezTo>
                <a:cubicBezTo>
                  <a:pt x="18" y="387"/>
                  <a:pt x="18" y="387"/>
                  <a:pt x="18" y="387"/>
                </a:cubicBezTo>
                <a:cubicBezTo>
                  <a:pt x="53" y="383"/>
                  <a:pt x="53" y="383"/>
                  <a:pt x="53" y="383"/>
                </a:cubicBezTo>
                <a:cubicBezTo>
                  <a:pt x="53" y="386"/>
                  <a:pt x="53" y="386"/>
                  <a:pt x="53" y="386"/>
                </a:cubicBezTo>
                <a:cubicBezTo>
                  <a:pt x="54" y="386"/>
                  <a:pt x="54" y="386"/>
                  <a:pt x="54" y="386"/>
                </a:cubicBezTo>
                <a:cubicBezTo>
                  <a:pt x="54" y="400"/>
                  <a:pt x="54" y="400"/>
                  <a:pt x="54" y="400"/>
                </a:cubicBezTo>
                <a:cubicBezTo>
                  <a:pt x="57" y="400"/>
                  <a:pt x="57" y="400"/>
                  <a:pt x="57" y="400"/>
                </a:cubicBezTo>
                <a:cubicBezTo>
                  <a:pt x="57" y="408"/>
                  <a:pt x="57" y="408"/>
                  <a:pt x="57" y="408"/>
                </a:cubicBezTo>
                <a:cubicBezTo>
                  <a:pt x="65" y="408"/>
                  <a:pt x="65" y="408"/>
                  <a:pt x="65" y="408"/>
                </a:cubicBezTo>
                <a:cubicBezTo>
                  <a:pt x="65" y="400"/>
                  <a:pt x="65" y="400"/>
                  <a:pt x="65" y="400"/>
                </a:cubicBezTo>
                <a:cubicBezTo>
                  <a:pt x="68" y="400"/>
                  <a:pt x="68" y="400"/>
                  <a:pt x="68" y="400"/>
                </a:cubicBezTo>
                <a:cubicBezTo>
                  <a:pt x="68" y="386"/>
                  <a:pt x="68" y="386"/>
                  <a:pt x="68" y="386"/>
                </a:cubicBezTo>
                <a:cubicBezTo>
                  <a:pt x="69" y="386"/>
                  <a:pt x="69" y="386"/>
                  <a:pt x="69" y="386"/>
                </a:cubicBezTo>
                <a:cubicBezTo>
                  <a:pt x="69" y="383"/>
                  <a:pt x="69" y="383"/>
                  <a:pt x="69" y="383"/>
                </a:cubicBezTo>
                <a:cubicBezTo>
                  <a:pt x="103" y="387"/>
                  <a:pt x="103" y="387"/>
                  <a:pt x="103" y="387"/>
                </a:cubicBezTo>
                <a:cubicBezTo>
                  <a:pt x="103" y="390"/>
                  <a:pt x="103" y="390"/>
                  <a:pt x="103" y="390"/>
                </a:cubicBezTo>
                <a:cubicBezTo>
                  <a:pt x="100" y="391"/>
                  <a:pt x="97" y="394"/>
                  <a:pt x="97" y="398"/>
                </a:cubicBezTo>
                <a:cubicBezTo>
                  <a:pt x="97" y="403"/>
                  <a:pt x="101" y="407"/>
                  <a:pt x="106" y="407"/>
                </a:cubicBezTo>
                <a:cubicBezTo>
                  <a:pt x="111" y="407"/>
                  <a:pt x="115" y="403"/>
                  <a:pt x="115" y="398"/>
                </a:cubicBezTo>
                <a:cubicBezTo>
                  <a:pt x="115" y="394"/>
                  <a:pt x="112" y="391"/>
                  <a:pt x="109" y="390"/>
                </a:cubicBezTo>
                <a:cubicBezTo>
                  <a:pt x="109" y="387"/>
                  <a:pt x="109" y="387"/>
                  <a:pt x="109" y="387"/>
                </a:cubicBezTo>
                <a:cubicBezTo>
                  <a:pt x="114" y="388"/>
                  <a:pt x="114" y="388"/>
                  <a:pt x="114" y="388"/>
                </a:cubicBezTo>
                <a:cubicBezTo>
                  <a:pt x="114" y="377"/>
                  <a:pt x="114" y="377"/>
                  <a:pt x="114" y="377"/>
                </a:cubicBezTo>
                <a:cubicBezTo>
                  <a:pt x="69" y="365"/>
                  <a:pt x="69" y="365"/>
                  <a:pt x="69" y="365"/>
                </a:cubicBezTo>
                <a:cubicBezTo>
                  <a:pt x="69" y="342"/>
                  <a:pt x="69" y="342"/>
                  <a:pt x="69" y="342"/>
                </a:cubicBezTo>
                <a:cubicBezTo>
                  <a:pt x="75" y="342"/>
                  <a:pt x="75" y="342"/>
                  <a:pt x="75" y="342"/>
                </a:cubicBezTo>
                <a:cubicBezTo>
                  <a:pt x="75" y="309"/>
                  <a:pt x="75" y="309"/>
                  <a:pt x="75" y="309"/>
                </a:cubicBezTo>
                <a:cubicBezTo>
                  <a:pt x="117" y="309"/>
                  <a:pt x="117" y="309"/>
                  <a:pt x="117" y="309"/>
                </a:cubicBezTo>
                <a:cubicBezTo>
                  <a:pt x="124" y="309"/>
                  <a:pt x="129" y="303"/>
                  <a:pt x="129" y="297"/>
                </a:cubicBezTo>
                <a:cubicBezTo>
                  <a:pt x="129" y="294"/>
                  <a:pt x="129" y="294"/>
                  <a:pt x="129" y="294"/>
                </a:cubicBezTo>
                <a:cubicBezTo>
                  <a:pt x="129" y="290"/>
                  <a:pt x="127" y="287"/>
                  <a:pt x="124" y="285"/>
                </a:cubicBezTo>
                <a:cubicBezTo>
                  <a:pt x="153" y="285"/>
                  <a:pt x="153" y="285"/>
                  <a:pt x="153" y="285"/>
                </a:cubicBezTo>
                <a:cubicBezTo>
                  <a:pt x="135" y="374"/>
                  <a:pt x="135" y="374"/>
                  <a:pt x="135" y="374"/>
                </a:cubicBezTo>
                <a:cubicBezTo>
                  <a:pt x="133" y="386"/>
                  <a:pt x="141" y="398"/>
                  <a:pt x="154" y="401"/>
                </a:cubicBezTo>
                <a:cubicBezTo>
                  <a:pt x="167" y="403"/>
                  <a:pt x="179" y="395"/>
                  <a:pt x="181" y="384"/>
                </a:cubicBezTo>
                <a:cubicBezTo>
                  <a:pt x="205" y="265"/>
                  <a:pt x="205" y="265"/>
                  <a:pt x="205" y="265"/>
                </a:cubicBezTo>
                <a:cubicBezTo>
                  <a:pt x="205" y="265"/>
                  <a:pt x="205" y="265"/>
                  <a:pt x="205" y="264"/>
                </a:cubicBezTo>
                <a:cubicBezTo>
                  <a:pt x="205" y="264"/>
                  <a:pt x="205" y="264"/>
                  <a:pt x="205" y="264"/>
                </a:cubicBezTo>
                <a:cubicBezTo>
                  <a:pt x="205" y="264"/>
                  <a:pt x="205" y="264"/>
                  <a:pt x="205" y="264"/>
                </a:cubicBezTo>
                <a:cubicBezTo>
                  <a:pt x="205" y="264"/>
                  <a:pt x="205" y="264"/>
                  <a:pt x="205" y="264"/>
                </a:cubicBezTo>
                <a:cubicBezTo>
                  <a:pt x="205" y="262"/>
                  <a:pt x="205" y="260"/>
                  <a:pt x="205" y="258"/>
                </a:cubicBezTo>
                <a:cubicBezTo>
                  <a:pt x="204" y="245"/>
                  <a:pt x="194" y="235"/>
                  <a:pt x="181" y="235"/>
                </a:cubicBezTo>
                <a:cubicBezTo>
                  <a:pt x="110" y="235"/>
                  <a:pt x="110" y="235"/>
                  <a:pt x="110" y="235"/>
                </a:cubicBezTo>
                <a:cubicBezTo>
                  <a:pt x="119" y="194"/>
                  <a:pt x="119" y="194"/>
                  <a:pt x="119" y="194"/>
                </a:cubicBezTo>
                <a:cubicBezTo>
                  <a:pt x="166" y="194"/>
                  <a:pt x="166" y="194"/>
                  <a:pt x="166" y="194"/>
                </a:cubicBezTo>
                <a:cubicBezTo>
                  <a:pt x="206" y="194"/>
                  <a:pt x="206" y="194"/>
                  <a:pt x="206" y="194"/>
                </a:cubicBezTo>
                <a:cubicBezTo>
                  <a:pt x="213" y="194"/>
                  <a:pt x="217" y="190"/>
                  <a:pt x="219" y="188"/>
                </a:cubicBezTo>
                <a:cubicBezTo>
                  <a:pt x="311" y="188"/>
                  <a:pt x="311" y="188"/>
                  <a:pt x="311" y="188"/>
                </a:cubicBezTo>
                <a:cubicBezTo>
                  <a:pt x="311" y="178"/>
                  <a:pt x="311" y="178"/>
                  <a:pt x="311" y="178"/>
                </a:cubicBezTo>
                <a:cubicBezTo>
                  <a:pt x="313" y="178"/>
                  <a:pt x="314" y="177"/>
                  <a:pt x="315" y="176"/>
                </a:cubicBezTo>
                <a:cubicBezTo>
                  <a:pt x="325" y="180"/>
                  <a:pt x="325" y="180"/>
                  <a:pt x="325" y="180"/>
                </a:cubicBezTo>
                <a:cubicBezTo>
                  <a:pt x="367" y="68"/>
                  <a:pt x="367" y="68"/>
                  <a:pt x="367" y="68"/>
                </a:cubicBezTo>
                <a:cubicBezTo>
                  <a:pt x="353" y="63"/>
                  <a:pt x="353" y="63"/>
                  <a:pt x="353" y="63"/>
                </a:cubicBezTo>
                <a:cubicBezTo>
                  <a:pt x="312" y="171"/>
                  <a:pt x="312" y="171"/>
                  <a:pt x="312" y="171"/>
                </a:cubicBezTo>
                <a:cubicBezTo>
                  <a:pt x="312" y="171"/>
                  <a:pt x="311" y="170"/>
                  <a:pt x="311" y="170"/>
                </a:cubicBezTo>
                <a:cubicBezTo>
                  <a:pt x="309" y="170"/>
                  <a:pt x="307" y="172"/>
                  <a:pt x="307" y="174"/>
                </a:cubicBezTo>
                <a:cubicBezTo>
                  <a:pt x="307" y="174"/>
                  <a:pt x="225" y="174"/>
                  <a:pt x="225" y="174"/>
                </a:cubicBezTo>
                <a:cubicBezTo>
                  <a:pt x="225" y="163"/>
                  <a:pt x="217" y="154"/>
                  <a:pt x="206" y="154"/>
                </a:cubicBezTo>
                <a:cubicBezTo>
                  <a:pt x="127" y="154"/>
                  <a:pt x="127" y="154"/>
                  <a:pt x="127" y="154"/>
                </a:cubicBezTo>
                <a:cubicBezTo>
                  <a:pt x="132" y="132"/>
                  <a:pt x="132" y="132"/>
                  <a:pt x="132" y="132"/>
                </a:cubicBezTo>
                <a:cubicBezTo>
                  <a:pt x="136" y="112"/>
                  <a:pt x="124" y="93"/>
                  <a:pt x="104" y="89"/>
                </a:cubicBezTo>
                <a:cubicBezTo>
                  <a:pt x="92" y="86"/>
                  <a:pt x="92" y="86"/>
                  <a:pt x="92" y="86"/>
                </a:cubicBezTo>
                <a:cubicBezTo>
                  <a:pt x="73" y="82"/>
                  <a:pt x="53" y="95"/>
                  <a:pt x="49" y="114"/>
                </a:cubicBezTo>
                <a:cubicBezTo>
                  <a:pt x="38" y="168"/>
                  <a:pt x="38" y="168"/>
                  <a:pt x="38" y="168"/>
                </a:cubicBezTo>
                <a:cubicBezTo>
                  <a:pt x="35" y="183"/>
                  <a:pt x="35" y="183"/>
                  <a:pt x="35" y="183"/>
                </a:cubicBezTo>
                <a:cubicBezTo>
                  <a:pt x="35" y="168"/>
                  <a:pt x="35" y="168"/>
                  <a:pt x="35" y="168"/>
                </a:cubicBezTo>
                <a:cubicBezTo>
                  <a:pt x="35" y="145"/>
                  <a:pt x="35" y="145"/>
                  <a:pt x="35" y="145"/>
                </a:cubicBezTo>
                <a:cubicBezTo>
                  <a:pt x="35" y="138"/>
                  <a:pt x="29" y="133"/>
                  <a:pt x="23" y="133"/>
                </a:cubicBezTo>
                <a:cubicBezTo>
                  <a:pt x="14" y="133"/>
                  <a:pt x="14" y="133"/>
                  <a:pt x="14" y="133"/>
                </a:cubicBezTo>
                <a:cubicBezTo>
                  <a:pt x="7" y="133"/>
                  <a:pt x="2" y="138"/>
                  <a:pt x="2" y="145"/>
                </a:cubicBezTo>
                <a:cubicBezTo>
                  <a:pt x="2" y="170"/>
                  <a:pt x="2" y="170"/>
                  <a:pt x="2" y="170"/>
                </a:cubicBezTo>
                <a:cubicBezTo>
                  <a:pt x="2" y="230"/>
                  <a:pt x="2" y="230"/>
                  <a:pt x="2" y="230"/>
                </a:cubicBezTo>
                <a:cubicBezTo>
                  <a:pt x="2" y="237"/>
                  <a:pt x="6" y="242"/>
                  <a:pt x="12" y="242"/>
                </a:cubicBezTo>
                <a:cubicBezTo>
                  <a:pt x="12" y="282"/>
                  <a:pt x="12" y="282"/>
                  <a:pt x="12" y="282"/>
                </a:cubicBezTo>
                <a:cubicBezTo>
                  <a:pt x="12" y="282"/>
                  <a:pt x="12" y="282"/>
                  <a:pt x="12" y="282"/>
                </a:cubicBezTo>
                <a:cubicBezTo>
                  <a:pt x="6" y="282"/>
                  <a:pt x="0" y="288"/>
                  <a:pt x="0" y="294"/>
                </a:cubicBezTo>
                <a:close/>
                <a:moveTo>
                  <a:pt x="24" y="272"/>
                </a:moveTo>
                <a:cubicBezTo>
                  <a:pt x="27" y="276"/>
                  <a:pt x="30" y="280"/>
                  <a:pt x="35" y="282"/>
                </a:cubicBezTo>
                <a:cubicBezTo>
                  <a:pt x="24" y="282"/>
                  <a:pt x="24" y="282"/>
                  <a:pt x="24" y="282"/>
                </a:cubicBezTo>
                <a:lnTo>
                  <a:pt x="24" y="27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8589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右矢印 16"/>
          <p:cNvSpPr/>
          <p:nvPr/>
        </p:nvSpPr>
        <p:spPr>
          <a:xfrm flipH="1">
            <a:off x="2239283" y="2971844"/>
            <a:ext cx="659645" cy="381564"/>
          </a:xfrm>
          <a:prstGeom prst="rightArrow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85328" y="2711175"/>
            <a:ext cx="99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マスター</a:t>
            </a:r>
            <a:endParaRPr kumimoji="1" lang="ja-JP" altLang="en-US" dirty="0"/>
          </a:p>
        </p:txBody>
      </p:sp>
      <p:cxnSp>
        <p:nvCxnSpPr>
          <p:cNvPr id="25" name="直線矢印コネクタ 24"/>
          <p:cNvCxnSpPr>
            <a:stCxn id="27" idx="2"/>
          </p:cNvCxnSpPr>
          <p:nvPr/>
        </p:nvCxnSpPr>
        <p:spPr>
          <a:xfrm flipH="1">
            <a:off x="802031" y="2526699"/>
            <a:ext cx="214942" cy="25427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387423" y="2218922"/>
            <a:ext cx="12590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solidFill>
                  <a:schemeClr val="accent1"/>
                </a:solidFill>
              </a:rPr>
              <a:t>障害で遷移</a:t>
            </a:r>
            <a:endParaRPr kumimoji="1" lang="ja-JP" altLang="en-US" sz="1400" dirty="0">
              <a:solidFill>
                <a:schemeClr val="accent1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951070" y="1836697"/>
            <a:ext cx="928541" cy="310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solidFill>
                  <a:schemeClr val="accent1"/>
                </a:solidFill>
              </a:rPr>
              <a:t>自動選出</a:t>
            </a:r>
            <a:endParaRPr kumimoji="1" lang="ja-JP" altLang="en-US" sz="1400" dirty="0">
              <a:solidFill>
                <a:schemeClr val="accent1"/>
              </a:solidFill>
            </a:endParaRPr>
          </a:p>
        </p:txBody>
      </p:sp>
      <p:sp>
        <p:nvSpPr>
          <p:cNvPr id="29" name="右矢印 28"/>
          <p:cNvSpPr/>
          <p:nvPr/>
        </p:nvSpPr>
        <p:spPr>
          <a:xfrm rot="20117917" flipH="1">
            <a:off x="2309513" y="3321937"/>
            <a:ext cx="659645" cy="381564"/>
          </a:xfrm>
          <a:prstGeom prst="rightArrow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30" name="右矢印 29"/>
          <p:cNvSpPr/>
          <p:nvPr/>
        </p:nvSpPr>
        <p:spPr>
          <a:xfrm rot="1759124" flipH="1">
            <a:off x="2338686" y="2587233"/>
            <a:ext cx="659645" cy="381564"/>
          </a:xfrm>
          <a:prstGeom prst="rightArrow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009145" y="1562336"/>
            <a:ext cx="745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dirty="0" smtClean="0"/>
              <a:t>?</a:t>
            </a:r>
            <a:endParaRPr kumimoji="1" lang="ja-JP" altLang="en-US" sz="72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752210" y="3644745"/>
            <a:ext cx="12037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今どの</a:t>
            </a:r>
            <a:r>
              <a:rPr kumimoji="1" lang="en-US" altLang="ja-JP" sz="1400" dirty="0" smtClean="0"/>
              <a:t>AP</a:t>
            </a:r>
            <a:r>
              <a:rPr kumimoji="1" lang="ja-JP" altLang="en-US" sz="1400" dirty="0" smtClean="0"/>
              <a:t>がマスターか分からない</a:t>
            </a:r>
            <a:endParaRPr kumimoji="1" lang="ja-JP" altLang="en-US" sz="1400" dirty="0"/>
          </a:p>
        </p:txBody>
      </p:sp>
      <p:pic>
        <p:nvPicPr>
          <p:cNvPr id="50" name="図 49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0799" y="2920176"/>
            <a:ext cx="680771" cy="680767"/>
          </a:xfrm>
          <a:prstGeom prst="rect">
            <a:avLst/>
          </a:prstGeom>
        </p:spPr>
      </p:pic>
      <p:pic>
        <p:nvPicPr>
          <p:cNvPr id="51" name="図 5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3849" y="2206386"/>
            <a:ext cx="680771" cy="680767"/>
          </a:xfrm>
          <a:prstGeom prst="rect">
            <a:avLst/>
          </a:prstGeom>
        </p:spPr>
      </p:pic>
      <p:sp>
        <p:nvSpPr>
          <p:cNvPr id="52" name="角丸四角形 51"/>
          <p:cNvSpPr/>
          <p:nvPr/>
        </p:nvSpPr>
        <p:spPr>
          <a:xfrm>
            <a:off x="4220032" y="1852047"/>
            <a:ext cx="2772044" cy="2487478"/>
          </a:xfrm>
          <a:prstGeom prst="roundRect">
            <a:avLst>
              <a:gd name="adj" fmla="val 10363"/>
            </a:avLst>
          </a:prstGeom>
          <a:noFill/>
          <a:ln w="127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pic>
        <p:nvPicPr>
          <p:cNvPr id="53" name="図 5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1570" y="3610717"/>
            <a:ext cx="680771" cy="680767"/>
          </a:xfrm>
          <a:prstGeom prst="rect">
            <a:avLst/>
          </a:prstGeom>
        </p:spPr>
      </p:pic>
      <p:sp>
        <p:nvSpPr>
          <p:cNvPr id="54" name="テキスト ボックス 53"/>
          <p:cNvSpPr txBox="1"/>
          <p:nvPr/>
        </p:nvSpPr>
        <p:spPr>
          <a:xfrm>
            <a:off x="5148441" y="1835513"/>
            <a:ext cx="99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マスター</a:t>
            </a:r>
            <a:endParaRPr kumimoji="1" lang="ja-JP" altLang="en-US" dirty="0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4852517" y="1365062"/>
            <a:ext cx="2022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同一クラスタ内</a:t>
            </a:r>
            <a:endParaRPr kumimoji="1" lang="ja-JP" altLang="en-US" dirty="0"/>
          </a:p>
        </p:txBody>
      </p:sp>
      <p:sp>
        <p:nvSpPr>
          <p:cNvPr id="57" name="Freeform 107"/>
          <p:cNvSpPr>
            <a:spLocks noEditPoints="1"/>
          </p:cNvSpPr>
          <p:nvPr/>
        </p:nvSpPr>
        <p:spPr bwMode="auto">
          <a:xfrm flipH="1">
            <a:off x="7452079" y="2697845"/>
            <a:ext cx="699616" cy="751243"/>
          </a:xfrm>
          <a:custGeom>
            <a:avLst/>
            <a:gdLst/>
            <a:ahLst/>
            <a:cxnLst>
              <a:cxn ang="0">
                <a:pos x="117" y="0"/>
              </a:cxn>
              <a:cxn ang="0">
                <a:pos x="117" y="74"/>
              </a:cxn>
              <a:cxn ang="0">
                <a:pos x="272" y="381"/>
              </a:cxn>
              <a:cxn ang="0">
                <a:pos x="207" y="406"/>
              </a:cxn>
              <a:cxn ang="0">
                <a:pos x="362" y="381"/>
              </a:cxn>
              <a:cxn ang="0">
                <a:pos x="324" y="238"/>
              </a:cxn>
              <a:cxn ang="0">
                <a:pos x="362" y="218"/>
              </a:cxn>
              <a:cxn ang="0">
                <a:pos x="166" y="194"/>
              </a:cxn>
              <a:cxn ang="0">
                <a:pos x="147" y="218"/>
              </a:cxn>
              <a:cxn ang="0">
                <a:pos x="272" y="218"/>
              </a:cxn>
              <a:cxn ang="0">
                <a:pos x="272" y="381"/>
              </a:cxn>
              <a:cxn ang="0">
                <a:pos x="0" y="297"/>
              </a:cxn>
              <a:cxn ang="0">
                <a:pos x="47" y="309"/>
              </a:cxn>
              <a:cxn ang="0">
                <a:pos x="53" y="342"/>
              </a:cxn>
              <a:cxn ang="0">
                <a:pos x="8" y="377"/>
              </a:cxn>
              <a:cxn ang="0">
                <a:pos x="12" y="387"/>
              </a:cxn>
              <a:cxn ang="0">
                <a:pos x="7" y="398"/>
              </a:cxn>
              <a:cxn ang="0">
                <a:pos x="24" y="398"/>
              </a:cxn>
              <a:cxn ang="0">
                <a:pos x="18" y="387"/>
              </a:cxn>
              <a:cxn ang="0">
                <a:pos x="53" y="386"/>
              </a:cxn>
              <a:cxn ang="0">
                <a:pos x="54" y="400"/>
              </a:cxn>
              <a:cxn ang="0">
                <a:pos x="57" y="408"/>
              </a:cxn>
              <a:cxn ang="0">
                <a:pos x="65" y="400"/>
              </a:cxn>
              <a:cxn ang="0">
                <a:pos x="68" y="386"/>
              </a:cxn>
              <a:cxn ang="0">
                <a:pos x="69" y="383"/>
              </a:cxn>
              <a:cxn ang="0">
                <a:pos x="103" y="390"/>
              </a:cxn>
              <a:cxn ang="0">
                <a:pos x="106" y="407"/>
              </a:cxn>
              <a:cxn ang="0">
                <a:pos x="109" y="390"/>
              </a:cxn>
              <a:cxn ang="0">
                <a:pos x="114" y="388"/>
              </a:cxn>
              <a:cxn ang="0">
                <a:pos x="69" y="365"/>
              </a:cxn>
              <a:cxn ang="0">
                <a:pos x="75" y="342"/>
              </a:cxn>
              <a:cxn ang="0">
                <a:pos x="117" y="309"/>
              </a:cxn>
              <a:cxn ang="0">
                <a:pos x="129" y="294"/>
              </a:cxn>
              <a:cxn ang="0">
                <a:pos x="153" y="285"/>
              </a:cxn>
              <a:cxn ang="0">
                <a:pos x="154" y="401"/>
              </a:cxn>
              <a:cxn ang="0">
                <a:pos x="205" y="265"/>
              </a:cxn>
              <a:cxn ang="0">
                <a:pos x="205" y="264"/>
              </a:cxn>
              <a:cxn ang="0">
                <a:pos x="205" y="264"/>
              </a:cxn>
              <a:cxn ang="0">
                <a:pos x="181" y="235"/>
              </a:cxn>
              <a:cxn ang="0">
                <a:pos x="119" y="194"/>
              </a:cxn>
              <a:cxn ang="0">
                <a:pos x="206" y="194"/>
              </a:cxn>
              <a:cxn ang="0">
                <a:pos x="311" y="188"/>
              </a:cxn>
              <a:cxn ang="0">
                <a:pos x="315" y="176"/>
              </a:cxn>
              <a:cxn ang="0">
                <a:pos x="367" y="68"/>
              </a:cxn>
              <a:cxn ang="0">
                <a:pos x="312" y="171"/>
              </a:cxn>
              <a:cxn ang="0">
                <a:pos x="307" y="174"/>
              </a:cxn>
              <a:cxn ang="0">
                <a:pos x="206" y="154"/>
              </a:cxn>
              <a:cxn ang="0">
                <a:pos x="132" y="132"/>
              </a:cxn>
              <a:cxn ang="0">
                <a:pos x="92" y="86"/>
              </a:cxn>
              <a:cxn ang="0">
                <a:pos x="38" y="168"/>
              </a:cxn>
              <a:cxn ang="0">
                <a:pos x="35" y="168"/>
              </a:cxn>
              <a:cxn ang="0">
                <a:pos x="23" y="133"/>
              </a:cxn>
              <a:cxn ang="0">
                <a:pos x="2" y="145"/>
              </a:cxn>
              <a:cxn ang="0">
                <a:pos x="2" y="230"/>
              </a:cxn>
              <a:cxn ang="0">
                <a:pos x="12" y="282"/>
              </a:cxn>
              <a:cxn ang="0">
                <a:pos x="0" y="294"/>
              </a:cxn>
              <a:cxn ang="0">
                <a:pos x="35" y="282"/>
              </a:cxn>
              <a:cxn ang="0">
                <a:pos x="24" y="272"/>
              </a:cxn>
            </a:cxnLst>
            <a:rect l="0" t="0" r="r" b="b"/>
            <a:pathLst>
              <a:path w="367" h="408">
                <a:moveTo>
                  <a:pt x="154" y="37"/>
                </a:moveTo>
                <a:cubicBezTo>
                  <a:pt x="154" y="16"/>
                  <a:pt x="137" y="0"/>
                  <a:pt x="117" y="0"/>
                </a:cubicBezTo>
                <a:cubicBezTo>
                  <a:pt x="97" y="0"/>
                  <a:pt x="80" y="16"/>
                  <a:pt x="80" y="37"/>
                </a:cubicBezTo>
                <a:cubicBezTo>
                  <a:pt x="80" y="57"/>
                  <a:pt x="97" y="74"/>
                  <a:pt x="117" y="74"/>
                </a:cubicBezTo>
                <a:cubicBezTo>
                  <a:pt x="137" y="74"/>
                  <a:pt x="154" y="57"/>
                  <a:pt x="154" y="37"/>
                </a:cubicBezTo>
                <a:close/>
                <a:moveTo>
                  <a:pt x="272" y="381"/>
                </a:moveTo>
                <a:cubicBezTo>
                  <a:pt x="207" y="381"/>
                  <a:pt x="207" y="381"/>
                  <a:pt x="207" y="381"/>
                </a:cubicBezTo>
                <a:cubicBezTo>
                  <a:pt x="207" y="406"/>
                  <a:pt x="207" y="406"/>
                  <a:pt x="207" y="406"/>
                </a:cubicBezTo>
                <a:cubicBezTo>
                  <a:pt x="362" y="406"/>
                  <a:pt x="362" y="406"/>
                  <a:pt x="362" y="406"/>
                </a:cubicBezTo>
                <a:cubicBezTo>
                  <a:pt x="362" y="381"/>
                  <a:pt x="362" y="381"/>
                  <a:pt x="362" y="381"/>
                </a:cubicBezTo>
                <a:cubicBezTo>
                  <a:pt x="324" y="381"/>
                  <a:pt x="324" y="381"/>
                  <a:pt x="324" y="381"/>
                </a:cubicBezTo>
                <a:cubicBezTo>
                  <a:pt x="324" y="238"/>
                  <a:pt x="324" y="238"/>
                  <a:pt x="324" y="238"/>
                </a:cubicBezTo>
                <a:cubicBezTo>
                  <a:pt x="324" y="218"/>
                  <a:pt x="324" y="218"/>
                  <a:pt x="324" y="218"/>
                </a:cubicBezTo>
                <a:cubicBezTo>
                  <a:pt x="362" y="218"/>
                  <a:pt x="362" y="218"/>
                  <a:pt x="362" y="218"/>
                </a:cubicBezTo>
                <a:cubicBezTo>
                  <a:pt x="362" y="194"/>
                  <a:pt x="362" y="194"/>
                  <a:pt x="362" y="194"/>
                </a:cubicBezTo>
                <a:cubicBezTo>
                  <a:pt x="166" y="194"/>
                  <a:pt x="166" y="194"/>
                  <a:pt x="166" y="194"/>
                </a:cubicBezTo>
                <a:cubicBezTo>
                  <a:pt x="147" y="194"/>
                  <a:pt x="147" y="194"/>
                  <a:pt x="147" y="194"/>
                </a:cubicBezTo>
                <a:cubicBezTo>
                  <a:pt x="147" y="218"/>
                  <a:pt x="147" y="218"/>
                  <a:pt x="147" y="218"/>
                </a:cubicBezTo>
                <a:cubicBezTo>
                  <a:pt x="221" y="218"/>
                  <a:pt x="221" y="218"/>
                  <a:pt x="221" y="218"/>
                </a:cubicBezTo>
                <a:cubicBezTo>
                  <a:pt x="272" y="218"/>
                  <a:pt x="272" y="218"/>
                  <a:pt x="272" y="218"/>
                </a:cubicBezTo>
                <a:cubicBezTo>
                  <a:pt x="272" y="233"/>
                  <a:pt x="272" y="233"/>
                  <a:pt x="272" y="233"/>
                </a:cubicBezTo>
                <a:lnTo>
                  <a:pt x="272" y="381"/>
                </a:lnTo>
                <a:close/>
                <a:moveTo>
                  <a:pt x="0" y="294"/>
                </a:moveTo>
                <a:cubicBezTo>
                  <a:pt x="0" y="297"/>
                  <a:pt x="0" y="297"/>
                  <a:pt x="0" y="297"/>
                </a:cubicBezTo>
                <a:cubicBezTo>
                  <a:pt x="0" y="303"/>
                  <a:pt x="6" y="309"/>
                  <a:pt x="12" y="309"/>
                </a:cubicBezTo>
                <a:cubicBezTo>
                  <a:pt x="47" y="309"/>
                  <a:pt x="47" y="309"/>
                  <a:pt x="47" y="309"/>
                </a:cubicBezTo>
                <a:cubicBezTo>
                  <a:pt x="47" y="342"/>
                  <a:pt x="47" y="342"/>
                  <a:pt x="47" y="342"/>
                </a:cubicBezTo>
                <a:cubicBezTo>
                  <a:pt x="53" y="342"/>
                  <a:pt x="53" y="342"/>
                  <a:pt x="53" y="342"/>
                </a:cubicBezTo>
                <a:cubicBezTo>
                  <a:pt x="53" y="365"/>
                  <a:pt x="53" y="365"/>
                  <a:pt x="53" y="365"/>
                </a:cubicBezTo>
                <a:cubicBezTo>
                  <a:pt x="8" y="377"/>
                  <a:pt x="8" y="377"/>
                  <a:pt x="8" y="377"/>
                </a:cubicBezTo>
                <a:cubicBezTo>
                  <a:pt x="8" y="388"/>
                  <a:pt x="8" y="388"/>
                  <a:pt x="8" y="388"/>
                </a:cubicBezTo>
                <a:cubicBezTo>
                  <a:pt x="12" y="387"/>
                  <a:pt x="12" y="387"/>
                  <a:pt x="12" y="387"/>
                </a:cubicBezTo>
                <a:cubicBezTo>
                  <a:pt x="12" y="390"/>
                  <a:pt x="12" y="390"/>
                  <a:pt x="12" y="390"/>
                </a:cubicBezTo>
                <a:cubicBezTo>
                  <a:pt x="9" y="391"/>
                  <a:pt x="7" y="394"/>
                  <a:pt x="7" y="398"/>
                </a:cubicBezTo>
                <a:cubicBezTo>
                  <a:pt x="7" y="403"/>
                  <a:pt x="11" y="407"/>
                  <a:pt x="15" y="407"/>
                </a:cubicBezTo>
                <a:cubicBezTo>
                  <a:pt x="20" y="407"/>
                  <a:pt x="24" y="403"/>
                  <a:pt x="24" y="398"/>
                </a:cubicBezTo>
                <a:cubicBezTo>
                  <a:pt x="24" y="394"/>
                  <a:pt x="22" y="391"/>
                  <a:pt x="18" y="390"/>
                </a:cubicBezTo>
                <a:cubicBezTo>
                  <a:pt x="18" y="387"/>
                  <a:pt x="18" y="387"/>
                  <a:pt x="18" y="387"/>
                </a:cubicBezTo>
                <a:cubicBezTo>
                  <a:pt x="53" y="383"/>
                  <a:pt x="53" y="383"/>
                  <a:pt x="53" y="383"/>
                </a:cubicBezTo>
                <a:cubicBezTo>
                  <a:pt x="53" y="386"/>
                  <a:pt x="53" y="386"/>
                  <a:pt x="53" y="386"/>
                </a:cubicBezTo>
                <a:cubicBezTo>
                  <a:pt x="54" y="386"/>
                  <a:pt x="54" y="386"/>
                  <a:pt x="54" y="386"/>
                </a:cubicBezTo>
                <a:cubicBezTo>
                  <a:pt x="54" y="400"/>
                  <a:pt x="54" y="400"/>
                  <a:pt x="54" y="400"/>
                </a:cubicBezTo>
                <a:cubicBezTo>
                  <a:pt x="57" y="400"/>
                  <a:pt x="57" y="400"/>
                  <a:pt x="57" y="400"/>
                </a:cubicBezTo>
                <a:cubicBezTo>
                  <a:pt x="57" y="408"/>
                  <a:pt x="57" y="408"/>
                  <a:pt x="57" y="408"/>
                </a:cubicBezTo>
                <a:cubicBezTo>
                  <a:pt x="65" y="408"/>
                  <a:pt x="65" y="408"/>
                  <a:pt x="65" y="408"/>
                </a:cubicBezTo>
                <a:cubicBezTo>
                  <a:pt x="65" y="400"/>
                  <a:pt x="65" y="400"/>
                  <a:pt x="65" y="400"/>
                </a:cubicBezTo>
                <a:cubicBezTo>
                  <a:pt x="68" y="400"/>
                  <a:pt x="68" y="400"/>
                  <a:pt x="68" y="400"/>
                </a:cubicBezTo>
                <a:cubicBezTo>
                  <a:pt x="68" y="386"/>
                  <a:pt x="68" y="386"/>
                  <a:pt x="68" y="386"/>
                </a:cubicBezTo>
                <a:cubicBezTo>
                  <a:pt x="69" y="386"/>
                  <a:pt x="69" y="386"/>
                  <a:pt x="69" y="386"/>
                </a:cubicBezTo>
                <a:cubicBezTo>
                  <a:pt x="69" y="383"/>
                  <a:pt x="69" y="383"/>
                  <a:pt x="69" y="383"/>
                </a:cubicBezTo>
                <a:cubicBezTo>
                  <a:pt x="103" y="387"/>
                  <a:pt x="103" y="387"/>
                  <a:pt x="103" y="387"/>
                </a:cubicBezTo>
                <a:cubicBezTo>
                  <a:pt x="103" y="390"/>
                  <a:pt x="103" y="390"/>
                  <a:pt x="103" y="390"/>
                </a:cubicBezTo>
                <a:cubicBezTo>
                  <a:pt x="100" y="391"/>
                  <a:pt x="97" y="394"/>
                  <a:pt x="97" y="398"/>
                </a:cubicBezTo>
                <a:cubicBezTo>
                  <a:pt x="97" y="403"/>
                  <a:pt x="101" y="407"/>
                  <a:pt x="106" y="407"/>
                </a:cubicBezTo>
                <a:cubicBezTo>
                  <a:pt x="111" y="407"/>
                  <a:pt x="115" y="403"/>
                  <a:pt x="115" y="398"/>
                </a:cubicBezTo>
                <a:cubicBezTo>
                  <a:pt x="115" y="394"/>
                  <a:pt x="112" y="391"/>
                  <a:pt x="109" y="390"/>
                </a:cubicBezTo>
                <a:cubicBezTo>
                  <a:pt x="109" y="387"/>
                  <a:pt x="109" y="387"/>
                  <a:pt x="109" y="387"/>
                </a:cubicBezTo>
                <a:cubicBezTo>
                  <a:pt x="114" y="388"/>
                  <a:pt x="114" y="388"/>
                  <a:pt x="114" y="388"/>
                </a:cubicBezTo>
                <a:cubicBezTo>
                  <a:pt x="114" y="377"/>
                  <a:pt x="114" y="377"/>
                  <a:pt x="114" y="377"/>
                </a:cubicBezTo>
                <a:cubicBezTo>
                  <a:pt x="69" y="365"/>
                  <a:pt x="69" y="365"/>
                  <a:pt x="69" y="365"/>
                </a:cubicBezTo>
                <a:cubicBezTo>
                  <a:pt x="69" y="342"/>
                  <a:pt x="69" y="342"/>
                  <a:pt x="69" y="342"/>
                </a:cubicBezTo>
                <a:cubicBezTo>
                  <a:pt x="75" y="342"/>
                  <a:pt x="75" y="342"/>
                  <a:pt x="75" y="342"/>
                </a:cubicBezTo>
                <a:cubicBezTo>
                  <a:pt x="75" y="309"/>
                  <a:pt x="75" y="309"/>
                  <a:pt x="75" y="309"/>
                </a:cubicBezTo>
                <a:cubicBezTo>
                  <a:pt x="117" y="309"/>
                  <a:pt x="117" y="309"/>
                  <a:pt x="117" y="309"/>
                </a:cubicBezTo>
                <a:cubicBezTo>
                  <a:pt x="124" y="309"/>
                  <a:pt x="129" y="303"/>
                  <a:pt x="129" y="297"/>
                </a:cubicBezTo>
                <a:cubicBezTo>
                  <a:pt x="129" y="294"/>
                  <a:pt x="129" y="294"/>
                  <a:pt x="129" y="294"/>
                </a:cubicBezTo>
                <a:cubicBezTo>
                  <a:pt x="129" y="290"/>
                  <a:pt x="127" y="287"/>
                  <a:pt x="124" y="285"/>
                </a:cubicBezTo>
                <a:cubicBezTo>
                  <a:pt x="153" y="285"/>
                  <a:pt x="153" y="285"/>
                  <a:pt x="153" y="285"/>
                </a:cubicBezTo>
                <a:cubicBezTo>
                  <a:pt x="135" y="374"/>
                  <a:pt x="135" y="374"/>
                  <a:pt x="135" y="374"/>
                </a:cubicBezTo>
                <a:cubicBezTo>
                  <a:pt x="133" y="386"/>
                  <a:pt x="141" y="398"/>
                  <a:pt x="154" y="401"/>
                </a:cubicBezTo>
                <a:cubicBezTo>
                  <a:pt x="167" y="403"/>
                  <a:pt x="179" y="395"/>
                  <a:pt x="181" y="384"/>
                </a:cubicBezTo>
                <a:cubicBezTo>
                  <a:pt x="205" y="265"/>
                  <a:pt x="205" y="265"/>
                  <a:pt x="205" y="265"/>
                </a:cubicBezTo>
                <a:cubicBezTo>
                  <a:pt x="205" y="265"/>
                  <a:pt x="205" y="265"/>
                  <a:pt x="205" y="264"/>
                </a:cubicBezTo>
                <a:cubicBezTo>
                  <a:pt x="205" y="264"/>
                  <a:pt x="205" y="264"/>
                  <a:pt x="205" y="264"/>
                </a:cubicBezTo>
                <a:cubicBezTo>
                  <a:pt x="205" y="264"/>
                  <a:pt x="205" y="264"/>
                  <a:pt x="205" y="264"/>
                </a:cubicBezTo>
                <a:cubicBezTo>
                  <a:pt x="205" y="264"/>
                  <a:pt x="205" y="264"/>
                  <a:pt x="205" y="264"/>
                </a:cubicBezTo>
                <a:cubicBezTo>
                  <a:pt x="205" y="262"/>
                  <a:pt x="205" y="260"/>
                  <a:pt x="205" y="258"/>
                </a:cubicBezTo>
                <a:cubicBezTo>
                  <a:pt x="204" y="245"/>
                  <a:pt x="194" y="235"/>
                  <a:pt x="181" y="235"/>
                </a:cubicBezTo>
                <a:cubicBezTo>
                  <a:pt x="110" y="235"/>
                  <a:pt x="110" y="235"/>
                  <a:pt x="110" y="235"/>
                </a:cubicBezTo>
                <a:cubicBezTo>
                  <a:pt x="119" y="194"/>
                  <a:pt x="119" y="194"/>
                  <a:pt x="119" y="194"/>
                </a:cubicBezTo>
                <a:cubicBezTo>
                  <a:pt x="166" y="194"/>
                  <a:pt x="166" y="194"/>
                  <a:pt x="166" y="194"/>
                </a:cubicBezTo>
                <a:cubicBezTo>
                  <a:pt x="206" y="194"/>
                  <a:pt x="206" y="194"/>
                  <a:pt x="206" y="194"/>
                </a:cubicBezTo>
                <a:cubicBezTo>
                  <a:pt x="213" y="194"/>
                  <a:pt x="217" y="190"/>
                  <a:pt x="219" y="188"/>
                </a:cubicBezTo>
                <a:cubicBezTo>
                  <a:pt x="311" y="188"/>
                  <a:pt x="311" y="188"/>
                  <a:pt x="311" y="188"/>
                </a:cubicBezTo>
                <a:cubicBezTo>
                  <a:pt x="311" y="178"/>
                  <a:pt x="311" y="178"/>
                  <a:pt x="311" y="178"/>
                </a:cubicBezTo>
                <a:cubicBezTo>
                  <a:pt x="313" y="178"/>
                  <a:pt x="314" y="177"/>
                  <a:pt x="315" y="176"/>
                </a:cubicBezTo>
                <a:cubicBezTo>
                  <a:pt x="325" y="180"/>
                  <a:pt x="325" y="180"/>
                  <a:pt x="325" y="180"/>
                </a:cubicBezTo>
                <a:cubicBezTo>
                  <a:pt x="367" y="68"/>
                  <a:pt x="367" y="68"/>
                  <a:pt x="367" y="68"/>
                </a:cubicBezTo>
                <a:cubicBezTo>
                  <a:pt x="353" y="63"/>
                  <a:pt x="353" y="63"/>
                  <a:pt x="353" y="63"/>
                </a:cubicBezTo>
                <a:cubicBezTo>
                  <a:pt x="312" y="171"/>
                  <a:pt x="312" y="171"/>
                  <a:pt x="312" y="171"/>
                </a:cubicBezTo>
                <a:cubicBezTo>
                  <a:pt x="312" y="171"/>
                  <a:pt x="311" y="170"/>
                  <a:pt x="311" y="170"/>
                </a:cubicBezTo>
                <a:cubicBezTo>
                  <a:pt x="309" y="170"/>
                  <a:pt x="307" y="172"/>
                  <a:pt x="307" y="174"/>
                </a:cubicBezTo>
                <a:cubicBezTo>
                  <a:pt x="307" y="174"/>
                  <a:pt x="225" y="174"/>
                  <a:pt x="225" y="174"/>
                </a:cubicBezTo>
                <a:cubicBezTo>
                  <a:pt x="225" y="163"/>
                  <a:pt x="217" y="154"/>
                  <a:pt x="206" y="154"/>
                </a:cubicBezTo>
                <a:cubicBezTo>
                  <a:pt x="127" y="154"/>
                  <a:pt x="127" y="154"/>
                  <a:pt x="127" y="154"/>
                </a:cubicBezTo>
                <a:cubicBezTo>
                  <a:pt x="132" y="132"/>
                  <a:pt x="132" y="132"/>
                  <a:pt x="132" y="132"/>
                </a:cubicBezTo>
                <a:cubicBezTo>
                  <a:pt x="136" y="112"/>
                  <a:pt x="124" y="93"/>
                  <a:pt x="104" y="89"/>
                </a:cubicBezTo>
                <a:cubicBezTo>
                  <a:pt x="92" y="86"/>
                  <a:pt x="92" y="86"/>
                  <a:pt x="92" y="86"/>
                </a:cubicBezTo>
                <a:cubicBezTo>
                  <a:pt x="73" y="82"/>
                  <a:pt x="53" y="95"/>
                  <a:pt x="49" y="114"/>
                </a:cubicBezTo>
                <a:cubicBezTo>
                  <a:pt x="38" y="168"/>
                  <a:pt x="38" y="168"/>
                  <a:pt x="38" y="168"/>
                </a:cubicBezTo>
                <a:cubicBezTo>
                  <a:pt x="35" y="183"/>
                  <a:pt x="35" y="183"/>
                  <a:pt x="35" y="183"/>
                </a:cubicBezTo>
                <a:cubicBezTo>
                  <a:pt x="35" y="168"/>
                  <a:pt x="35" y="168"/>
                  <a:pt x="35" y="168"/>
                </a:cubicBezTo>
                <a:cubicBezTo>
                  <a:pt x="35" y="145"/>
                  <a:pt x="35" y="145"/>
                  <a:pt x="35" y="145"/>
                </a:cubicBezTo>
                <a:cubicBezTo>
                  <a:pt x="35" y="138"/>
                  <a:pt x="29" y="133"/>
                  <a:pt x="23" y="133"/>
                </a:cubicBezTo>
                <a:cubicBezTo>
                  <a:pt x="14" y="133"/>
                  <a:pt x="14" y="133"/>
                  <a:pt x="14" y="133"/>
                </a:cubicBezTo>
                <a:cubicBezTo>
                  <a:pt x="7" y="133"/>
                  <a:pt x="2" y="138"/>
                  <a:pt x="2" y="145"/>
                </a:cubicBezTo>
                <a:cubicBezTo>
                  <a:pt x="2" y="170"/>
                  <a:pt x="2" y="170"/>
                  <a:pt x="2" y="170"/>
                </a:cubicBezTo>
                <a:cubicBezTo>
                  <a:pt x="2" y="230"/>
                  <a:pt x="2" y="230"/>
                  <a:pt x="2" y="230"/>
                </a:cubicBezTo>
                <a:cubicBezTo>
                  <a:pt x="2" y="237"/>
                  <a:pt x="6" y="242"/>
                  <a:pt x="12" y="242"/>
                </a:cubicBezTo>
                <a:cubicBezTo>
                  <a:pt x="12" y="282"/>
                  <a:pt x="12" y="282"/>
                  <a:pt x="12" y="282"/>
                </a:cubicBezTo>
                <a:cubicBezTo>
                  <a:pt x="12" y="282"/>
                  <a:pt x="12" y="282"/>
                  <a:pt x="12" y="282"/>
                </a:cubicBezTo>
                <a:cubicBezTo>
                  <a:pt x="6" y="282"/>
                  <a:pt x="0" y="288"/>
                  <a:pt x="0" y="294"/>
                </a:cubicBezTo>
                <a:close/>
                <a:moveTo>
                  <a:pt x="24" y="272"/>
                </a:moveTo>
                <a:cubicBezTo>
                  <a:pt x="27" y="276"/>
                  <a:pt x="30" y="280"/>
                  <a:pt x="35" y="282"/>
                </a:cubicBezTo>
                <a:cubicBezTo>
                  <a:pt x="24" y="282"/>
                  <a:pt x="24" y="282"/>
                  <a:pt x="24" y="282"/>
                </a:cubicBezTo>
                <a:lnTo>
                  <a:pt x="24" y="27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8589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8" name="右矢印 57"/>
          <p:cNvSpPr/>
          <p:nvPr/>
        </p:nvSpPr>
        <p:spPr>
          <a:xfrm flipH="1">
            <a:off x="6701555" y="2905004"/>
            <a:ext cx="659645" cy="381564"/>
          </a:xfrm>
          <a:prstGeom prst="rightArrow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7471418" y="1562336"/>
            <a:ext cx="745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dirty="0" smtClean="0"/>
              <a:t>!</a:t>
            </a:r>
            <a:endParaRPr kumimoji="1" lang="ja-JP" altLang="en-US" sz="7200" dirty="0"/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6992076" y="3512719"/>
            <a:ext cx="20041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マスター</a:t>
            </a:r>
            <a:r>
              <a:rPr kumimoji="1" lang="ja-JP" altLang="en-US" sz="1400" dirty="0"/>
              <a:t>と</a:t>
            </a:r>
            <a:r>
              <a:rPr kumimoji="1" lang="ja-JP" altLang="en-US" sz="1400" dirty="0" smtClean="0"/>
              <a:t>なった</a:t>
            </a:r>
            <a:r>
              <a:rPr kumimoji="1" lang="en-US" altLang="ja-JP" sz="1400" dirty="0" smtClean="0"/>
              <a:t>AP</a:t>
            </a:r>
            <a:r>
              <a:rPr kumimoji="1" lang="ja-JP" altLang="en-US" sz="1400" dirty="0" smtClean="0"/>
              <a:t>は同時に管理</a:t>
            </a:r>
            <a:r>
              <a:rPr kumimoji="1" lang="en-US" altLang="ja-JP" sz="1400" dirty="0" smtClean="0"/>
              <a:t>IP</a:t>
            </a:r>
            <a:r>
              <a:rPr kumimoji="1" lang="ja-JP" altLang="en-US" sz="1400" dirty="0" smtClean="0"/>
              <a:t>アドレスも管理するため、マスターを探さなくても設定が可能</a:t>
            </a:r>
            <a:endParaRPr kumimoji="1" lang="ja-JP" altLang="en-US" sz="1400" dirty="0"/>
          </a:p>
        </p:txBody>
      </p:sp>
      <p:sp>
        <p:nvSpPr>
          <p:cNvPr id="70" name="フリーフォーム 69"/>
          <p:cNvSpPr>
            <a:spLocks noChangeAspect="1"/>
          </p:cNvSpPr>
          <p:nvPr/>
        </p:nvSpPr>
        <p:spPr>
          <a:xfrm>
            <a:off x="5997009" y="2929669"/>
            <a:ext cx="498324" cy="499396"/>
          </a:xfrm>
          <a:custGeom>
            <a:avLst/>
            <a:gdLst>
              <a:gd name="connsiteX0" fmla="*/ 333000 w 720000"/>
              <a:gd name="connsiteY0" fmla="*/ 540753 h 721549"/>
              <a:gd name="connsiteX1" fmla="*/ 333000 w 720000"/>
              <a:gd name="connsiteY1" fmla="*/ 594753 h 721549"/>
              <a:gd name="connsiteX2" fmla="*/ 387000 w 720000"/>
              <a:gd name="connsiteY2" fmla="*/ 594753 h 721549"/>
              <a:gd name="connsiteX3" fmla="*/ 387000 w 720000"/>
              <a:gd name="connsiteY3" fmla="*/ 540753 h 721549"/>
              <a:gd name="connsiteX4" fmla="*/ 115250 w 720000"/>
              <a:gd name="connsiteY4" fmla="*/ 0 h 721549"/>
              <a:gd name="connsiteX5" fmla="*/ 604750 w 720000"/>
              <a:gd name="connsiteY5" fmla="*/ 0 h 721549"/>
              <a:gd name="connsiteX6" fmla="*/ 720000 w 720000"/>
              <a:gd name="connsiteY6" fmla="*/ 115250 h 721549"/>
              <a:gd name="connsiteX7" fmla="*/ 720000 w 720000"/>
              <a:gd name="connsiteY7" fmla="*/ 606299 h 721549"/>
              <a:gd name="connsiteX8" fmla="*/ 604750 w 720000"/>
              <a:gd name="connsiteY8" fmla="*/ 721549 h 721549"/>
              <a:gd name="connsiteX9" fmla="*/ 115250 w 720000"/>
              <a:gd name="connsiteY9" fmla="*/ 721549 h 721549"/>
              <a:gd name="connsiteX10" fmla="*/ 0 w 720000"/>
              <a:gd name="connsiteY10" fmla="*/ 606299 h 721549"/>
              <a:gd name="connsiteX11" fmla="*/ 0 w 720000"/>
              <a:gd name="connsiteY11" fmla="*/ 115250 h 721549"/>
              <a:gd name="connsiteX12" fmla="*/ 115250 w 720000"/>
              <a:gd name="connsiteY12" fmla="*/ 0 h 7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0000" h="721549">
                <a:moveTo>
                  <a:pt x="333000" y="540753"/>
                </a:moveTo>
                <a:lnTo>
                  <a:pt x="333000" y="594753"/>
                </a:lnTo>
                <a:lnTo>
                  <a:pt x="387000" y="594753"/>
                </a:lnTo>
                <a:lnTo>
                  <a:pt x="387000" y="540753"/>
                </a:lnTo>
                <a:close/>
                <a:moveTo>
                  <a:pt x="115250" y="0"/>
                </a:moveTo>
                <a:lnTo>
                  <a:pt x="604750" y="0"/>
                </a:lnTo>
                <a:cubicBezTo>
                  <a:pt x="668401" y="0"/>
                  <a:pt x="720000" y="51599"/>
                  <a:pt x="720000" y="115250"/>
                </a:cubicBezTo>
                <a:lnTo>
                  <a:pt x="720000" y="606299"/>
                </a:lnTo>
                <a:cubicBezTo>
                  <a:pt x="720000" y="669950"/>
                  <a:pt x="668401" y="721549"/>
                  <a:pt x="604750" y="721549"/>
                </a:cubicBezTo>
                <a:lnTo>
                  <a:pt x="115250" y="721549"/>
                </a:lnTo>
                <a:cubicBezTo>
                  <a:pt x="51599" y="721549"/>
                  <a:pt x="0" y="669950"/>
                  <a:pt x="0" y="606299"/>
                </a:cubicBezTo>
                <a:lnTo>
                  <a:pt x="0" y="115250"/>
                </a:lnTo>
                <a:cubicBezTo>
                  <a:pt x="0" y="51599"/>
                  <a:pt x="51599" y="0"/>
                  <a:pt x="115250" y="0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71" name="正方形/長方形 70"/>
          <p:cNvSpPr/>
          <p:nvPr/>
        </p:nvSpPr>
        <p:spPr>
          <a:xfrm>
            <a:off x="5876512" y="2349859"/>
            <a:ext cx="8970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sz="1600" dirty="0">
                <a:solidFill>
                  <a:schemeClr val="accent1"/>
                </a:solidFill>
              </a:rPr>
              <a:t>管理</a:t>
            </a:r>
            <a:r>
              <a:rPr kumimoji="1" lang="en-US" altLang="ja-JP" sz="1600" dirty="0">
                <a:solidFill>
                  <a:schemeClr val="accent1"/>
                </a:solidFill>
              </a:rPr>
              <a:t>IP</a:t>
            </a:r>
            <a:r>
              <a:rPr kumimoji="1" lang="ja-JP" altLang="en-US" sz="1600" dirty="0">
                <a:solidFill>
                  <a:schemeClr val="accent1"/>
                </a:solidFill>
              </a:rPr>
              <a:t>アドレス</a:t>
            </a:r>
            <a:endParaRPr lang="ja-JP" altLang="en-US" sz="1600" dirty="0">
              <a:solidFill>
                <a:schemeClr val="accent1"/>
              </a:solidFill>
            </a:endParaRPr>
          </a:p>
        </p:txBody>
      </p:sp>
      <p:cxnSp>
        <p:nvCxnSpPr>
          <p:cNvPr id="72" name="直線矢印コネクタ 71"/>
          <p:cNvCxnSpPr/>
          <p:nvPr/>
        </p:nvCxnSpPr>
        <p:spPr>
          <a:xfrm>
            <a:off x="5562213" y="2948525"/>
            <a:ext cx="369642" cy="20752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矢印コネクタ 74"/>
          <p:cNvCxnSpPr/>
          <p:nvPr/>
        </p:nvCxnSpPr>
        <p:spPr>
          <a:xfrm>
            <a:off x="5132067" y="3217200"/>
            <a:ext cx="774063" cy="24292"/>
          </a:xfrm>
          <a:prstGeom prst="straightConnector1">
            <a:avLst/>
          </a:prstGeom>
          <a:ln w="127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矢印コネクタ 77"/>
          <p:cNvCxnSpPr/>
          <p:nvPr/>
        </p:nvCxnSpPr>
        <p:spPr>
          <a:xfrm flipV="1">
            <a:off x="5537199" y="3332944"/>
            <a:ext cx="369642" cy="207523"/>
          </a:xfrm>
          <a:prstGeom prst="straightConnector1">
            <a:avLst/>
          </a:prstGeom>
          <a:ln w="127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テキスト ボックス 78"/>
          <p:cNvSpPr txBox="1"/>
          <p:nvPr/>
        </p:nvSpPr>
        <p:spPr>
          <a:xfrm>
            <a:off x="5997009" y="3449088"/>
            <a:ext cx="589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/>
              <a:t>仮想</a:t>
            </a:r>
            <a:endParaRPr kumimoji="1" lang="ja-JP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5741230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グループ化 11"/>
          <p:cNvGrpSpPr/>
          <p:nvPr/>
        </p:nvGrpSpPr>
        <p:grpSpPr>
          <a:xfrm>
            <a:off x="6725004" y="1644607"/>
            <a:ext cx="1305101" cy="1260504"/>
            <a:chOff x="4957762" y="1833563"/>
            <a:chExt cx="542926" cy="1141322"/>
          </a:xfrm>
        </p:grpSpPr>
        <p:cxnSp>
          <p:nvCxnSpPr>
            <p:cNvPr id="8" name="直線コネクタ 7"/>
            <p:cNvCxnSpPr/>
            <p:nvPr/>
          </p:nvCxnSpPr>
          <p:spPr>
            <a:xfrm flipH="1">
              <a:off x="4957762" y="1833563"/>
              <a:ext cx="0" cy="51435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 flipH="1">
              <a:off x="5500687" y="2347914"/>
              <a:ext cx="0" cy="626971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>
              <a:off x="4957762" y="2347913"/>
              <a:ext cx="542926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グループ化 12"/>
          <p:cNvGrpSpPr/>
          <p:nvPr/>
        </p:nvGrpSpPr>
        <p:grpSpPr>
          <a:xfrm flipH="1">
            <a:off x="6472904" y="1644607"/>
            <a:ext cx="136394" cy="1260504"/>
            <a:chOff x="4957762" y="1833563"/>
            <a:chExt cx="542926" cy="1141322"/>
          </a:xfrm>
        </p:grpSpPr>
        <p:cxnSp>
          <p:nvCxnSpPr>
            <p:cNvPr id="14" name="直線コネクタ 13"/>
            <p:cNvCxnSpPr/>
            <p:nvPr/>
          </p:nvCxnSpPr>
          <p:spPr>
            <a:xfrm flipH="1">
              <a:off x="4957762" y="1833563"/>
              <a:ext cx="0" cy="51435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H="1">
              <a:off x="5500687" y="2347914"/>
              <a:ext cx="0" cy="626971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>
              <a:off x="4957762" y="2347913"/>
              <a:ext cx="542926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シナリオと構成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1296" y="1333974"/>
            <a:ext cx="2186994" cy="36371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8922" y="2672354"/>
            <a:ext cx="763132" cy="76312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7846" y="2668150"/>
            <a:ext cx="763132" cy="763128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4651696" y="1359302"/>
            <a:ext cx="1535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err="1" smtClean="0"/>
              <a:t>PoE</a:t>
            </a:r>
            <a:r>
              <a:rPr kumimoji="1" lang="ja-JP" altLang="en-US" sz="1600" dirty="0" smtClean="0"/>
              <a:t>スイッチ</a:t>
            </a:r>
            <a:endParaRPr kumimoji="1" lang="ja-JP" altLang="en-US" sz="16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861857" y="2707953"/>
            <a:ext cx="82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WAP</a:t>
            </a:r>
          </a:p>
          <a:p>
            <a:pPr algn="ctr"/>
            <a:r>
              <a:rPr kumimoji="1" lang="en-US" altLang="ja-JP" dirty="0" smtClean="0"/>
              <a:t>150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31799" y="1333974"/>
            <a:ext cx="3845654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kumimoji="1" lang="ja-JP" altLang="en-US" sz="1600" b="1" dirty="0" smtClean="0">
                <a:solidFill>
                  <a:schemeClr val="bg2"/>
                </a:solidFill>
              </a:rPr>
              <a:t>シナリオ</a:t>
            </a:r>
            <a:endParaRPr kumimoji="1" lang="en-US" altLang="ja-JP" sz="1600" b="1" dirty="0" smtClean="0">
              <a:solidFill>
                <a:schemeClr val="bg2"/>
              </a:solidFill>
            </a:endParaRPr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kumimoji="1" lang="ja-JP" altLang="en-US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フロアに</a:t>
            </a:r>
            <a:r>
              <a:rPr kumimoji="1" lang="en-US" altLang="ja-JP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AP</a:t>
            </a:r>
            <a:r>
              <a:rPr kumimoji="1" lang="ja-JP" altLang="en-US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を</a:t>
            </a:r>
            <a:r>
              <a:rPr kumimoji="1" lang="en-US" altLang="ja-JP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2</a:t>
            </a:r>
            <a:r>
              <a:rPr kumimoji="1" lang="ja-JP" altLang="en-US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台設置</a:t>
            </a:r>
            <a:endParaRPr kumimoji="1" lang="en-US" altLang="ja-JP" sz="1600" dirty="0" smtClean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kumimoji="1" lang="en-US" altLang="ja-JP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1</a:t>
            </a:r>
            <a:r>
              <a:rPr kumimoji="1" lang="ja-JP" altLang="en-US" sz="16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台</a:t>
            </a:r>
            <a:r>
              <a:rPr kumimoji="1" lang="ja-JP" altLang="en-US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をウィザードで設定</a:t>
            </a:r>
            <a:endParaRPr kumimoji="1" lang="en-US" altLang="ja-JP" sz="16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kumimoji="1" lang="en-US" altLang="ja-JP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SSID</a:t>
            </a:r>
            <a:r>
              <a:rPr kumimoji="1" lang="ja-JP" altLang="en-US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“</a:t>
            </a:r>
            <a:r>
              <a:rPr kumimoji="1" lang="en-US" altLang="ja-JP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wap150-office</a:t>
            </a:r>
            <a:r>
              <a:rPr kumimoji="1" lang="ja-JP" altLang="en-US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”を作成</a:t>
            </a:r>
            <a:endParaRPr kumimoji="1" lang="en-US" altLang="ja-JP" sz="1600" dirty="0" smtClean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kumimoji="1" lang="ja-JP" altLang="en-US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セキュリティは事前共通鍵 </a:t>
            </a:r>
            <a:r>
              <a:rPr kumimoji="1" lang="en-US" altLang="ja-JP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(PSK)</a:t>
            </a:r>
            <a:r>
              <a:rPr kumimoji="1" lang="ja-JP" altLang="en-US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 を使用</a:t>
            </a:r>
            <a:endParaRPr kumimoji="1" lang="en-US" altLang="ja-JP" sz="1600" dirty="0" smtClean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kumimoji="1" lang="en-US" altLang="ja-JP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2</a:t>
            </a:r>
            <a:r>
              <a:rPr kumimoji="1" lang="ja-JP" altLang="en-US" sz="16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台目をクラスタ機能を利用して</a:t>
            </a:r>
            <a:r>
              <a:rPr kumimoji="1" lang="ja-JP" altLang="en-US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設定</a:t>
            </a:r>
            <a:endParaRPr kumimoji="1" lang="en-US" altLang="ja-JP" sz="1600" dirty="0" smtClean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kumimoji="1" lang="ja-JP" altLang="en-US" sz="1600" dirty="0" smtClean="0"/>
              <a:t>管理</a:t>
            </a:r>
            <a:r>
              <a:rPr kumimoji="1" lang="en-US" altLang="ja-JP" sz="1600" dirty="0" smtClean="0"/>
              <a:t>IP</a:t>
            </a:r>
            <a:r>
              <a:rPr kumimoji="1" lang="ja-JP" altLang="en-US" sz="1600" dirty="0" smtClean="0"/>
              <a:t>アドレスを設定し、一括管理</a:t>
            </a:r>
            <a:endParaRPr kumimoji="1" lang="en-US" altLang="ja-JP" sz="16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311159" y="2597334"/>
            <a:ext cx="1492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 smtClean="0"/>
              <a:t>管理</a:t>
            </a:r>
            <a:r>
              <a:rPr kumimoji="1" lang="en-US" altLang="ja-JP" sz="1400" dirty="0" smtClean="0"/>
              <a:t>IP</a:t>
            </a:r>
            <a:r>
              <a:rPr kumimoji="1" lang="ja-JP" altLang="en-US" sz="1400" dirty="0" smtClean="0"/>
              <a:t>アドレス</a:t>
            </a:r>
            <a:endParaRPr kumimoji="1" lang="en-US" altLang="ja-JP" sz="1400" dirty="0" smtClean="0"/>
          </a:p>
        </p:txBody>
      </p:sp>
      <p:sp>
        <p:nvSpPr>
          <p:cNvPr id="25" name="角丸四角形 24"/>
          <p:cNvSpPr/>
          <p:nvPr/>
        </p:nvSpPr>
        <p:spPr>
          <a:xfrm>
            <a:off x="4299193" y="2530175"/>
            <a:ext cx="4486032" cy="1230931"/>
          </a:xfrm>
          <a:prstGeom prst="roundRect">
            <a:avLst>
              <a:gd name="adj" fmla="val 10363"/>
            </a:avLst>
          </a:prstGeom>
          <a:noFill/>
          <a:ln w="127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268226" y="2215297"/>
            <a:ext cx="1717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 smtClean="0"/>
              <a:t>クラスタ名 </a:t>
            </a:r>
            <a:r>
              <a:rPr kumimoji="1" lang="en-US" altLang="ja-JP" sz="1400" dirty="0" smtClean="0"/>
              <a:t>:</a:t>
            </a:r>
            <a:r>
              <a:rPr kumimoji="1" lang="ja-JP" altLang="en-US" sz="1400" dirty="0" smtClean="0"/>
              <a:t> </a:t>
            </a:r>
            <a:r>
              <a:rPr kumimoji="1" lang="en-US" altLang="ja-JP" sz="1400" dirty="0" smtClean="0"/>
              <a:t>cluster</a:t>
            </a:r>
            <a:endParaRPr kumimoji="1" lang="ja-JP" altLang="en-US" sz="14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634705" y="1963403"/>
            <a:ext cx="984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 smtClean="0"/>
              <a:t>クラスタ</a:t>
            </a:r>
            <a:endParaRPr kumimoji="1" lang="ja-JP" altLang="en-US" sz="1600" dirty="0"/>
          </a:p>
        </p:txBody>
      </p:sp>
      <p:sp>
        <p:nvSpPr>
          <p:cNvPr id="28" name="正方形/長方形 27"/>
          <p:cNvSpPr/>
          <p:nvPr/>
        </p:nvSpPr>
        <p:spPr>
          <a:xfrm>
            <a:off x="6302715" y="731350"/>
            <a:ext cx="2485920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kumimoji="1" lang="ja-JP" altLang="en-US" sz="1400" dirty="0" smtClean="0"/>
              <a:t>管理</a:t>
            </a:r>
            <a:r>
              <a:rPr kumimoji="1" lang="en-US" altLang="ja-JP" sz="1400" dirty="0" smtClean="0"/>
              <a:t> LAN: 192.168.100.0/24</a:t>
            </a:r>
          </a:p>
          <a:p>
            <a:r>
              <a:rPr kumimoji="1" lang="ja-JP" altLang="en-US" sz="1400" dirty="0"/>
              <a:t>業務</a:t>
            </a:r>
            <a:r>
              <a:rPr kumimoji="1" lang="en-US" altLang="ja-JP" sz="1400" dirty="0" smtClean="0"/>
              <a:t> LAN: 172.16.1.0/24</a:t>
            </a:r>
            <a:endParaRPr kumimoji="1" lang="ja-JP" altLang="en-US" sz="1400" dirty="0" smtClean="0"/>
          </a:p>
        </p:txBody>
      </p:sp>
      <p:sp>
        <p:nvSpPr>
          <p:cNvPr id="30" name="正方形/長方形 29"/>
          <p:cNvSpPr/>
          <p:nvPr/>
        </p:nvSpPr>
        <p:spPr>
          <a:xfrm>
            <a:off x="6827050" y="1723766"/>
            <a:ext cx="1819641" cy="461665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kumimoji="1" lang="ja-JP" altLang="en-US" sz="1200" dirty="0" smtClean="0"/>
              <a:t>管理</a:t>
            </a:r>
            <a:r>
              <a:rPr kumimoji="1" lang="en-US" altLang="ja-JP" sz="1200" dirty="0" smtClean="0"/>
              <a:t>IP 192.168.100.254</a:t>
            </a:r>
          </a:p>
          <a:p>
            <a:r>
              <a:rPr kumimoji="1" lang="ja-JP" altLang="en-US" sz="1200" dirty="0" smtClean="0"/>
              <a:t>業務</a:t>
            </a:r>
            <a:r>
              <a:rPr kumimoji="1" lang="en-US" altLang="ja-JP" sz="1200" dirty="0" smtClean="0"/>
              <a:t>IP 172.16.1.254</a:t>
            </a:r>
            <a:endParaRPr kumimoji="1" lang="ja-JP" altLang="en-US" sz="1200" dirty="0" smtClean="0"/>
          </a:p>
        </p:txBody>
      </p:sp>
      <p:sp>
        <p:nvSpPr>
          <p:cNvPr id="31" name="角丸四角形 30"/>
          <p:cNvSpPr/>
          <p:nvPr/>
        </p:nvSpPr>
        <p:spPr>
          <a:xfrm>
            <a:off x="4299193" y="3828266"/>
            <a:ext cx="4486032" cy="688172"/>
          </a:xfrm>
          <a:prstGeom prst="roundRect">
            <a:avLst/>
          </a:prstGeom>
          <a:noFill/>
          <a:ln w="127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grpSp>
        <p:nvGrpSpPr>
          <p:cNvPr id="32" name="Group 213"/>
          <p:cNvGrpSpPr>
            <a:grpSpLocks noChangeAspect="1"/>
          </p:cNvGrpSpPr>
          <p:nvPr/>
        </p:nvGrpSpPr>
        <p:grpSpPr>
          <a:xfrm rot="8040000">
            <a:off x="4324790" y="4036531"/>
            <a:ext cx="432673" cy="340116"/>
            <a:chOff x="4208711" y="1318553"/>
            <a:chExt cx="525691" cy="413344"/>
          </a:xfrm>
          <a:solidFill>
            <a:schemeClr val="tx1"/>
          </a:solidFill>
          <a:effectLst/>
        </p:grpSpPr>
        <p:sp>
          <p:nvSpPr>
            <p:cNvPr id="33" name="Freeform 214"/>
            <p:cNvSpPr>
              <a:spLocks/>
            </p:cNvSpPr>
            <p:nvPr/>
          </p:nvSpPr>
          <p:spPr bwMode="auto">
            <a:xfrm>
              <a:off x="4208711" y="1318553"/>
              <a:ext cx="525691" cy="179574"/>
            </a:xfrm>
            <a:custGeom>
              <a:avLst/>
              <a:gdLst>
                <a:gd name="T0" fmla="*/ 0 w 2590"/>
                <a:gd name="T1" fmla="*/ 542 h 773"/>
                <a:gd name="T2" fmla="*/ 231 w 2590"/>
                <a:gd name="T3" fmla="*/ 773 h 773"/>
                <a:gd name="T4" fmla="*/ 1295 w 2590"/>
                <a:gd name="T5" fmla="*/ 327 h 773"/>
                <a:gd name="T6" fmla="*/ 2359 w 2590"/>
                <a:gd name="T7" fmla="*/ 773 h 773"/>
                <a:gd name="T8" fmla="*/ 2590 w 2590"/>
                <a:gd name="T9" fmla="*/ 542 h 773"/>
                <a:gd name="T10" fmla="*/ 1295 w 2590"/>
                <a:gd name="T11" fmla="*/ 0 h 773"/>
                <a:gd name="T12" fmla="*/ 0 w 2590"/>
                <a:gd name="T13" fmla="*/ 542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90" h="773">
                  <a:moveTo>
                    <a:pt x="0" y="542"/>
                  </a:moveTo>
                  <a:cubicBezTo>
                    <a:pt x="231" y="773"/>
                    <a:pt x="231" y="773"/>
                    <a:pt x="231" y="773"/>
                  </a:cubicBezTo>
                  <a:cubicBezTo>
                    <a:pt x="502" y="497"/>
                    <a:pt x="879" y="327"/>
                    <a:pt x="1295" y="327"/>
                  </a:cubicBezTo>
                  <a:cubicBezTo>
                    <a:pt x="1711" y="327"/>
                    <a:pt x="2088" y="497"/>
                    <a:pt x="2359" y="773"/>
                  </a:cubicBezTo>
                  <a:cubicBezTo>
                    <a:pt x="2590" y="542"/>
                    <a:pt x="2590" y="542"/>
                    <a:pt x="2590" y="542"/>
                  </a:cubicBezTo>
                  <a:cubicBezTo>
                    <a:pt x="2260" y="207"/>
                    <a:pt x="1801" y="0"/>
                    <a:pt x="1295" y="0"/>
                  </a:cubicBezTo>
                  <a:cubicBezTo>
                    <a:pt x="789" y="0"/>
                    <a:pt x="330" y="207"/>
                    <a:pt x="0" y="54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514354">
                <a:defRPr/>
              </a:pPr>
              <a:endParaRPr lang="en-US" sz="825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4" name="Freeform 215"/>
            <p:cNvSpPr>
              <a:spLocks/>
            </p:cNvSpPr>
            <p:nvPr/>
          </p:nvSpPr>
          <p:spPr bwMode="auto">
            <a:xfrm>
              <a:off x="4302500" y="1463918"/>
              <a:ext cx="338115" cy="135025"/>
            </a:xfrm>
            <a:custGeom>
              <a:avLst/>
              <a:gdLst>
                <a:gd name="T0" fmla="*/ 0 w 1666"/>
                <a:gd name="T1" fmla="*/ 350 h 581"/>
                <a:gd name="T2" fmla="*/ 231 w 1666"/>
                <a:gd name="T3" fmla="*/ 581 h 581"/>
                <a:gd name="T4" fmla="*/ 231 w 1666"/>
                <a:gd name="T5" fmla="*/ 581 h 581"/>
                <a:gd name="T6" fmla="*/ 790 w 1666"/>
                <a:gd name="T7" fmla="*/ 328 h 581"/>
                <a:gd name="T8" fmla="*/ 833 w 1666"/>
                <a:gd name="T9" fmla="*/ 327 h 581"/>
                <a:gd name="T10" fmla="*/ 876 w 1666"/>
                <a:gd name="T11" fmla="*/ 328 h 581"/>
                <a:gd name="T12" fmla="*/ 1436 w 1666"/>
                <a:gd name="T13" fmla="*/ 581 h 581"/>
                <a:gd name="T14" fmla="*/ 1436 w 1666"/>
                <a:gd name="T15" fmla="*/ 581 h 581"/>
                <a:gd name="T16" fmla="*/ 1666 w 1666"/>
                <a:gd name="T17" fmla="*/ 350 h 581"/>
                <a:gd name="T18" fmla="*/ 833 w 1666"/>
                <a:gd name="T19" fmla="*/ 0 h 581"/>
                <a:gd name="T20" fmla="*/ 0 w 1666"/>
                <a:gd name="T21" fmla="*/ 35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6" h="581">
                  <a:moveTo>
                    <a:pt x="0" y="350"/>
                  </a:moveTo>
                  <a:cubicBezTo>
                    <a:pt x="231" y="581"/>
                    <a:pt x="231" y="581"/>
                    <a:pt x="231" y="581"/>
                  </a:cubicBezTo>
                  <a:cubicBezTo>
                    <a:pt x="231" y="581"/>
                    <a:pt x="231" y="581"/>
                    <a:pt x="231" y="581"/>
                  </a:cubicBezTo>
                  <a:cubicBezTo>
                    <a:pt x="374" y="434"/>
                    <a:pt x="571" y="339"/>
                    <a:pt x="790" y="328"/>
                  </a:cubicBezTo>
                  <a:cubicBezTo>
                    <a:pt x="804" y="327"/>
                    <a:pt x="819" y="327"/>
                    <a:pt x="833" y="327"/>
                  </a:cubicBezTo>
                  <a:cubicBezTo>
                    <a:pt x="848" y="327"/>
                    <a:pt x="862" y="327"/>
                    <a:pt x="876" y="328"/>
                  </a:cubicBezTo>
                  <a:cubicBezTo>
                    <a:pt x="1095" y="339"/>
                    <a:pt x="1292" y="434"/>
                    <a:pt x="1436" y="581"/>
                  </a:cubicBezTo>
                  <a:cubicBezTo>
                    <a:pt x="1436" y="581"/>
                    <a:pt x="1436" y="581"/>
                    <a:pt x="1436" y="581"/>
                  </a:cubicBezTo>
                  <a:cubicBezTo>
                    <a:pt x="1666" y="350"/>
                    <a:pt x="1666" y="350"/>
                    <a:pt x="1666" y="350"/>
                  </a:cubicBezTo>
                  <a:cubicBezTo>
                    <a:pt x="1454" y="135"/>
                    <a:pt x="1159" y="0"/>
                    <a:pt x="833" y="0"/>
                  </a:cubicBezTo>
                  <a:cubicBezTo>
                    <a:pt x="507" y="0"/>
                    <a:pt x="212" y="135"/>
                    <a:pt x="0" y="35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514354">
                <a:defRPr/>
              </a:pPr>
              <a:endParaRPr lang="en-US" sz="825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5" name="Freeform 216"/>
            <p:cNvSpPr>
              <a:spLocks/>
            </p:cNvSpPr>
            <p:nvPr/>
          </p:nvSpPr>
          <p:spPr bwMode="auto">
            <a:xfrm>
              <a:off x="4396072" y="1608772"/>
              <a:ext cx="150971" cy="123125"/>
            </a:xfrm>
            <a:custGeom>
              <a:avLst/>
              <a:gdLst>
                <a:gd name="T0" fmla="*/ 0 w 744"/>
                <a:gd name="T1" fmla="*/ 158 h 530"/>
                <a:gd name="T2" fmla="*/ 231 w 744"/>
                <a:gd name="T3" fmla="*/ 389 h 530"/>
                <a:gd name="T4" fmla="*/ 372 w 744"/>
                <a:gd name="T5" fmla="*/ 530 h 530"/>
                <a:gd name="T6" fmla="*/ 513 w 744"/>
                <a:gd name="T7" fmla="*/ 389 h 530"/>
                <a:gd name="T8" fmla="*/ 744 w 744"/>
                <a:gd name="T9" fmla="*/ 158 h 530"/>
                <a:gd name="T10" fmla="*/ 372 w 744"/>
                <a:gd name="T11" fmla="*/ 0 h 530"/>
                <a:gd name="T12" fmla="*/ 0 w 744"/>
                <a:gd name="T13" fmla="*/ 158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4" h="530">
                  <a:moveTo>
                    <a:pt x="0" y="158"/>
                  </a:moveTo>
                  <a:cubicBezTo>
                    <a:pt x="231" y="389"/>
                    <a:pt x="231" y="389"/>
                    <a:pt x="231" y="389"/>
                  </a:cubicBezTo>
                  <a:cubicBezTo>
                    <a:pt x="372" y="530"/>
                    <a:pt x="372" y="530"/>
                    <a:pt x="372" y="530"/>
                  </a:cubicBezTo>
                  <a:cubicBezTo>
                    <a:pt x="513" y="389"/>
                    <a:pt x="513" y="389"/>
                    <a:pt x="513" y="389"/>
                  </a:cubicBezTo>
                  <a:cubicBezTo>
                    <a:pt x="744" y="158"/>
                    <a:pt x="744" y="158"/>
                    <a:pt x="744" y="158"/>
                  </a:cubicBezTo>
                  <a:cubicBezTo>
                    <a:pt x="650" y="60"/>
                    <a:pt x="518" y="0"/>
                    <a:pt x="372" y="0"/>
                  </a:cubicBezTo>
                  <a:cubicBezTo>
                    <a:pt x="226" y="0"/>
                    <a:pt x="94" y="60"/>
                    <a:pt x="0" y="15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514354">
                <a:defRPr/>
              </a:pPr>
              <a:endParaRPr lang="en-US" sz="825" kern="0" dirty="0">
                <a:solidFill>
                  <a:srgbClr val="000000"/>
                </a:solidFill>
                <a:latin typeface="+mj-lt"/>
              </a:endParaRPr>
            </a:p>
          </p:txBody>
        </p:sp>
      </p:grpSp>
      <p:sp>
        <p:nvSpPr>
          <p:cNvPr id="2" name="正方形/長方形 1"/>
          <p:cNvSpPr/>
          <p:nvPr/>
        </p:nvSpPr>
        <p:spPr>
          <a:xfrm>
            <a:off x="5560253" y="4021923"/>
            <a:ext cx="1616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dirty="0" smtClean="0"/>
              <a:t>wap150-office</a:t>
            </a:r>
            <a:endParaRPr lang="ja-JP" altLang="en-US" dirty="0"/>
          </a:p>
        </p:txBody>
      </p:sp>
      <p:graphicFrame>
        <p:nvGraphicFramePr>
          <p:cNvPr id="7" name="表 6"/>
          <p:cNvGraphicFramePr>
            <a:graphicFrameLocks noGrp="1"/>
          </p:cNvGraphicFramePr>
          <p:nvPr/>
        </p:nvGraphicFramePr>
        <p:xfrm>
          <a:off x="431799" y="3751925"/>
          <a:ext cx="3658325" cy="76464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030362">
                  <a:extLst>
                    <a:ext uri="{9D8B030D-6E8A-4147-A177-3AD203B41FA5}">
                      <a16:colId xmlns:a16="http://schemas.microsoft.com/office/drawing/2014/main" val="3085412628"/>
                    </a:ext>
                  </a:extLst>
                </a:gridCol>
                <a:gridCol w="2627963">
                  <a:extLst>
                    <a:ext uri="{9D8B030D-6E8A-4147-A177-3AD203B41FA5}">
                      <a16:colId xmlns:a16="http://schemas.microsoft.com/office/drawing/2014/main" val="4290757949"/>
                    </a:ext>
                  </a:extLst>
                </a:gridCol>
              </a:tblGrid>
              <a:tr h="227488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/>
                        <a:t>クラスタ</a:t>
                      </a:r>
                      <a:endParaRPr kumimoji="1" lang="ja-JP" altLang="en-US" sz="1200" dirty="0"/>
                    </a:p>
                  </a:txBody>
                  <a:tcPr marL="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/>
                        <a:t>設定などが同期できる機能</a:t>
                      </a:r>
                      <a:endParaRPr kumimoji="1" lang="en-US" altLang="ja-JP" sz="1200" dirty="0" smtClean="0"/>
                    </a:p>
                  </a:txBody>
                  <a:tcPr marL="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4226310844"/>
                  </a:ext>
                </a:extLst>
              </a:tr>
              <a:tr h="227488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/>
                        <a:t>クラスタ名</a:t>
                      </a:r>
                      <a:endParaRPr kumimoji="1" lang="ja-JP" altLang="en-US" sz="1200" dirty="0"/>
                    </a:p>
                  </a:txBody>
                  <a:tcPr marL="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/>
                        <a:t>同期する範囲、識別子</a:t>
                      </a:r>
                      <a:endParaRPr kumimoji="1" lang="en-US" altLang="ja-JP" sz="1200" dirty="0" smtClean="0"/>
                    </a:p>
                  </a:txBody>
                  <a:tcPr marL="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584591290"/>
                  </a:ext>
                </a:extLst>
              </a:tr>
              <a:tr h="246408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/>
                        <a:t>管理</a:t>
                      </a:r>
                      <a:r>
                        <a:rPr kumimoji="1" lang="en-US" altLang="ja-JP" sz="1200" dirty="0" smtClean="0"/>
                        <a:t>IP</a:t>
                      </a:r>
                      <a:r>
                        <a:rPr kumimoji="1" lang="ja-JP" altLang="en-US" sz="1200" dirty="0" smtClean="0"/>
                        <a:t>アドレス</a:t>
                      </a:r>
                      <a:endParaRPr kumimoji="1" lang="ja-JP" altLang="en-US" sz="1200" dirty="0"/>
                    </a:p>
                  </a:txBody>
                  <a:tcPr marL="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/>
                        <a:t>クラスタ全体で共有する仮想</a:t>
                      </a:r>
                      <a:r>
                        <a:rPr kumimoji="1" lang="en-US" altLang="ja-JP" sz="1200" dirty="0" smtClean="0"/>
                        <a:t>IP</a:t>
                      </a:r>
                      <a:r>
                        <a:rPr kumimoji="1" lang="ja-JP" altLang="en-US" sz="1200" dirty="0" smtClean="0"/>
                        <a:t>アドレス</a:t>
                      </a:r>
                      <a:endParaRPr kumimoji="1" lang="en-US" altLang="ja-JP" sz="1200" dirty="0" smtClean="0"/>
                    </a:p>
                  </a:txBody>
                  <a:tcPr marL="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3884834402"/>
                  </a:ext>
                </a:extLst>
              </a:tr>
            </a:tbl>
          </a:graphicData>
        </a:graphic>
      </p:graphicFrame>
      <p:sp>
        <p:nvSpPr>
          <p:cNvPr id="36" name="テキスト ボックス 35"/>
          <p:cNvSpPr txBox="1"/>
          <p:nvPr/>
        </p:nvSpPr>
        <p:spPr>
          <a:xfrm>
            <a:off x="5783876" y="3382480"/>
            <a:ext cx="1457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/>
              <a:t>192.168.100.11</a:t>
            </a:r>
            <a:endParaRPr kumimoji="1" lang="ja-JP" altLang="en-US" sz="14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7270605" y="3382480"/>
            <a:ext cx="1577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/>
              <a:t>192.168.100.12</a:t>
            </a:r>
            <a:endParaRPr kumimoji="1" lang="ja-JP" altLang="en-US" sz="1400" dirty="0"/>
          </a:p>
        </p:txBody>
      </p:sp>
      <p:sp>
        <p:nvSpPr>
          <p:cNvPr id="11" name="正方形/長方形 10"/>
          <p:cNvSpPr/>
          <p:nvPr/>
        </p:nvSpPr>
        <p:spPr>
          <a:xfrm>
            <a:off x="4393159" y="3382480"/>
            <a:ext cx="14269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ja-JP" sz="1400" dirty="0"/>
              <a:t>192.168.100.10</a:t>
            </a:r>
            <a:endParaRPr kumimoji="1" lang="ja-JP" altLang="en-US" sz="1400" dirty="0"/>
          </a:p>
        </p:txBody>
      </p:sp>
      <p:sp>
        <p:nvSpPr>
          <p:cNvPr id="21" name="正方形/長方形 20"/>
          <p:cNvSpPr/>
          <p:nvPr/>
        </p:nvSpPr>
        <p:spPr>
          <a:xfrm>
            <a:off x="4297224" y="3815181"/>
            <a:ext cx="6623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600" dirty="0"/>
              <a:t>SSID</a:t>
            </a:r>
            <a:endParaRPr lang="ja-JP" altLang="en-US" sz="1600" dirty="0"/>
          </a:p>
        </p:txBody>
      </p:sp>
      <p:sp>
        <p:nvSpPr>
          <p:cNvPr id="65" name="フリーフォーム 64"/>
          <p:cNvSpPr>
            <a:spLocks noChangeAspect="1"/>
          </p:cNvSpPr>
          <p:nvPr/>
        </p:nvSpPr>
        <p:spPr>
          <a:xfrm>
            <a:off x="4813736" y="2888760"/>
            <a:ext cx="498324" cy="499396"/>
          </a:xfrm>
          <a:custGeom>
            <a:avLst/>
            <a:gdLst>
              <a:gd name="connsiteX0" fmla="*/ 333000 w 720000"/>
              <a:gd name="connsiteY0" fmla="*/ 540753 h 721549"/>
              <a:gd name="connsiteX1" fmla="*/ 333000 w 720000"/>
              <a:gd name="connsiteY1" fmla="*/ 594753 h 721549"/>
              <a:gd name="connsiteX2" fmla="*/ 387000 w 720000"/>
              <a:gd name="connsiteY2" fmla="*/ 594753 h 721549"/>
              <a:gd name="connsiteX3" fmla="*/ 387000 w 720000"/>
              <a:gd name="connsiteY3" fmla="*/ 540753 h 721549"/>
              <a:gd name="connsiteX4" fmla="*/ 115250 w 720000"/>
              <a:gd name="connsiteY4" fmla="*/ 0 h 721549"/>
              <a:gd name="connsiteX5" fmla="*/ 604750 w 720000"/>
              <a:gd name="connsiteY5" fmla="*/ 0 h 721549"/>
              <a:gd name="connsiteX6" fmla="*/ 720000 w 720000"/>
              <a:gd name="connsiteY6" fmla="*/ 115250 h 721549"/>
              <a:gd name="connsiteX7" fmla="*/ 720000 w 720000"/>
              <a:gd name="connsiteY7" fmla="*/ 606299 h 721549"/>
              <a:gd name="connsiteX8" fmla="*/ 604750 w 720000"/>
              <a:gd name="connsiteY8" fmla="*/ 721549 h 721549"/>
              <a:gd name="connsiteX9" fmla="*/ 115250 w 720000"/>
              <a:gd name="connsiteY9" fmla="*/ 721549 h 721549"/>
              <a:gd name="connsiteX10" fmla="*/ 0 w 720000"/>
              <a:gd name="connsiteY10" fmla="*/ 606299 h 721549"/>
              <a:gd name="connsiteX11" fmla="*/ 0 w 720000"/>
              <a:gd name="connsiteY11" fmla="*/ 115250 h 721549"/>
              <a:gd name="connsiteX12" fmla="*/ 115250 w 720000"/>
              <a:gd name="connsiteY12" fmla="*/ 0 h 7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0000" h="721549">
                <a:moveTo>
                  <a:pt x="333000" y="540753"/>
                </a:moveTo>
                <a:lnTo>
                  <a:pt x="333000" y="594753"/>
                </a:lnTo>
                <a:lnTo>
                  <a:pt x="387000" y="594753"/>
                </a:lnTo>
                <a:lnTo>
                  <a:pt x="387000" y="540753"/>
                </a:lnTo>
                <a:close/>
                <a:moveTo>
                  <a:pt x="115250" y="0"/>
                </a:moveTo>
                <a:lnTo>
                  <a:pt x="604750" y="0"/>
                </a:lnTo>
                <a:cubicBezTo>
                  <a:pt x="668401" y="0"/>
                  <a:pt x="720000" y="51599"/>
                  <a:pt x="720000" y="115250"/>
                </a:cubicBezTo>
                <a:lnTo>
                  <a:pt x="720000" y="606299"/>
                </a:lnTo>
                <a:cubicBezTo>
                  <a:pt x="720000" y="669950"/>
                  <a:pt x="668401" y="721549"/>
                  <a:pt x="604750" y="721549"/>
                </a:cubicBezTo>
                <a:lnTo>
                  <a:pt x="115250" y="721549"/>
                </a:lnTo>
                <a:cubicBezTo>
                  <a:pt x="51599" y="721549"/>
                  <a:pt x="0" y="669950"/>
                  <a:pt x="0" y="606299"/>
                </a:cubicBezTo>
                <a:lnTo>
                  <a:pt x="0" y="115250"/>
                </a:lnTo>
                <a:cubicBezTo>
                  <a:pt x="0" y="51599"/>
                  <a:pt x="51599" y="0"/>
                  <a:pt x="115250" y="0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19" name="右矢印 18"/>
          <p:cNvSpPr/>
          <p:nvPr/>
        </p:nvSpPr>
        <p:spPr>
          <a:xfrm rot="2700000">
            <a:off x="4146522" y="2326374"/>
            <a:ext cx="412902" cy="487846"/>
          </a:xfrm>
          <a:prstGeom prst="rightArrow">
            <a:avLst/>
          </a:prstGeom>
          <a:solidFill>
            <a:schemeClr val="accent4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924517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サブタイトル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ja-JP">
                <a:hlinkClick r:id="rId3"/>
              </a:rPr>
              <a:t>https://youtu.be/hDCZbNvoZa4</a:t>
            </a:r>
            <a:r>
              <a:rPr lang="ja-JP" altLang="ja-JP"/>
              <a:t> </a:t>
            </a:r>
          </a:p>
          <a:p>
            <a:r>
              <a:rPr kumimoji="1" lang="en-US" altLang="ja-JP" smtClean="0"/>
              <a:t>06:45</a:t>
            </a:r>
            <a:r>
              <a:rPr kumimoji="1" lang="ja-JP" altLang="en-US" dirty="0" smtClean="0"/>
              <a:t>頃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デモ</a:t>
            </a:r>
            <a:r>
              <a:rPr lang="ja-JP" altLang="en-US" dirty="0" smtClean="0"/>
              <a:t> </a:t>
            </a:r>
            <a:r>
              <a:rPr lang="en-US" altLang="ja-JP" dirty="0" smtClean="0"/>
              <a:t>(</a:t>
            </a:r>
            <a:r>
              <a:rPr lang="ja-JP" altLang="en-US" dirty="0" smtClean="0"/>
              <a:t>録画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6" name="Freeform 67"/>
          <p:cNvSpPr>
            <a:spLocks noChangeAspect="1"/>
          </p:cNvSpPr>
          <p:nvPr/>
        </p:nvSpPr>
        <p:spPr bwMode="auto">
          <a:xfrm>
            <a:off x="5836444" y="1886906"/>
            <a:ext cx="1966449" cy="1369696"/>
          </a:xfrm>
          <a:custGeom>
            <a:avLst/>
            <a:gdLst>
              <a:gd name="T0" fmla="*/ 767 w 767"/>
              <a:gd name="T1" fmla="*/ 67 h 533"/>
              <a:gd name="T2" fmla="*/ 534 w 767"/>
              <a:gd name="T3" fmla="*/ 204 h 533"/>
              <a:gd name="T4" fmla="*/ 534 w 767"/>
              <a:gd name="T5" fmla="*/ 33 h 533"/>
              <a:gd name="T6" fmla="*/ 500 w 767"/>
              <a:gd name="T7" fmla="*/ 0 h 533"/>
              <a:gd name="T8" fmla="*/ 34 w 767"/>
              <a:gd name="T9" fmla="*/ 0 h 533"/>
              <a:gd name="T10" fmla="*/ 0 w 767"/>
              <a:gd name="T11" fmla="*/ 33 h 533"/>
              <a:gd name="T12" fmla="*/ 0 w 767"/>
              <a:gd name="T13" fmla="*/ 500 h 533"/>
              <a:gd name="T14" fmla="*/ 34 w 767"/>
              <a:gd name="T15" fmla="*/ 533 h 533"/>
              <a:gd name="T16" fmla="*/ 500 w 767"/>
              <a:gd name="T17" fmla="*/ 533 h 533"/>
              <a:gd name="T18" fmla="*/ 534 w 767"/>
              <a:gd name="T19" fmla="*/ 500 h 533"/>
              <a:gd name="T20" fmla="*/ 534 w 767"/>
              <a:gd name="T21" fmla="*/ 329 h 533"/>
              <a:gd name="T22" fmla="*/ 767 w 767"/>
              <a:gd name="T23" fmla="*/ 467 h 533"/>
              <a:gd name="T24" fmla="*/ 767 w 767"/>
              <a:gd name="T25" fmla="*/ 67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67" h="533">
                <a:moveTo>
                  <a:pt x="767" y="67"/>
                </a:moveTo>
                <a:cubicBezTo>
                  <a:pt x="767" y="67"/>
                  <a:pt x="615" y="156"/>
                  <a:pt x="534" y="204"/>
                </a:cubicBezTo>
                <a:lnTo>
                  <a:pt x="534" y="33"/>
                </a:lnTo>
                <a:cubicBezTo>
                  <a:pt x="534" y="15"/>
                  <a:pt x="519" y="0"/>
                  <a:pt x="500" y="0"/>
                </a:cubicBezTo>
                <a:lnTo>
                  <a:pt x="34" y="0"/>
                </a:lnTo>
                <a:cubicBezTo>
                  <a:pt x="15" y="0"/>
                  <a:pt x="0" y="15"/>
                  <a:pt x="0" y="33"/>
                </a:cubicBezTo>
                <a:lnTo>
                  <a:pt x="0" y="500"/>
                </a:lnTo>
                <a:cubicBezTo>
                  <a:pt x="0" y="518"/>
                  <a:pt x="15" y="533"/>
                  <a:pt x="34" y="533"/>
                </a:cubicBezTo>
                <a:lnTo>
                  <a:pt x="500" y="533"/>
                </a:lnTo>
                <a:cubicBezTo>
                  <a:pt x="519" y="533"/>
                  <a:pt x="534" y="518"/>
                  <a:pt x="534" y="500"/>
                </a:cubicBezTo>
                <a:lnTo>
                  <a:pt x="534" y="329"/>
                </a:lnTo>
                <a:cubicBezTo>
                  <a:pt x="615" y="377"/>
                  <a:pt x="767" y="467"/>
                  <a:pt x="767" y="467"/>
                </a:cubicBezTo>
                <a:lnTo>
                  <a:pt x="767" y="67"/>
                </a:lnTo>
                <a:close/>
              </a:path>
            </a:pathLst>
          </a:custGeom>
          <a:solidFill>
            <a:srgbClr val="39393B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926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entagon 49"/>
          <p:cNvSpPr/>
          <p:nvPr/>
        </p:nvSpPr>
        <p:spPr>
          <a:xfrm>
            <a:off x="437766" y="4292567"/>
            <a:ext cx="8347459" cy="216000"/>
          </a:xfrm>
          <a:prstGeom prst="homePlat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118" tIns="41057" rIns="82118" bIns="410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16">
              <a:buClr>
                <a:srgbClr val="FFFFFF"/>
              </a:buClr>
            </a:pPr>
            <a:r>
              <a:rPr lang="ja-JP" altLang="en-US" sz="1500" b="1" spc="-113" dirty="0" smtClean="0">
                <a:solidFill>
                  <a:srgbClr val="FFFFFF"/>
                </a:solidFill>
                <a:latin typeface="+mn-lt"/>
                <a:ea typeface="+mn-ea"/>
              </a:rPr>
              <a:t>機能</a:t>
            </a:r>
            <a:endParaRPr lang="ja-JP" altLang="en-US" sz="1500" b="1" spc="-113" dirty="0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51" name="Pentagon 50"/>
          <p:cNvSpPr/>
          <p:nvPr/>
        </p:nvSpPr>
        <p:spPr>
          <a:xfrm rot="16200000">
            <a:off x="-999731" y="2785285"/>
            <a:ext cx="3090996" cy="216000"/>
          </a:xfrm>
          <a:prstGeom prst="homePlat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118" tIns="41057" rIns="82118" bIns="410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16">
              <a:buClr>
                <a:srgbClr val="FFFFFF"/>
              </a:buClr>
            </a:pPr>
            <a:r>
              <a:rPr lang="ja-JP" altLang="en-US" sz="1500" b="1" spc="-113" dirty="0" smtClean="0">
                <a:solidFill>
                  <a:srgbClr val="FFFFFF"/>
                </a:solidFill>
                <a:latin typeface="+mn-lt"/>
                <a:ea typeface="+mn-ea"/>
              </a:rPr>
              <a:t>価格</a:t>
            </a:r>
            <a:endParaRPr lang="ja-JP" altLang="en-US" sz="1500" b="1" spc="-113" dirty="0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WAP</a:t>
            </a:r>
            <a:r>
              <a:rPr lang="ja-JP" altLang="en-US" dirty="0" smtClean="0"/>
              <a:t>アクセスポイント一覧</a:t>
            </a:r>
            <a:endParaRPr lang="en-US" altLang="ja-JP" dirty="0"/>
          </a:p>
        </p:txBody>
      </p:sp>
      <p:sp>
        <p:nvSpPr>
          <p:cNvPr id="53" name="TextBox 52"/>
          <p:cNvSpPr txBox="1"/>
          <p:nvPr/>
        </p:nvSpPr>
        <p:spPr>
          <a:xfrm>
            <a:off x="904876" y="4489269"/>
            <a:ext cx="6056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 err="1"/>
              <a:t>スループット、アンテナ数は</a:t>
            </a:r>
            <a:r>
              <a:rPr lang="en-US" altLang="ja-JP" sz="800" dirty="0"/>
              <a:t> 5GHz </a:t>
            </a:r>
            <a:r>
              <a:rPr lang="ja-JP" altLang="en-US" sz="800" dirty="0"/>
              <a:t>を</a:t>
            </a:r>
            <a:r>
              <a:rPr lang="ja-JP" altLang="en-US" sz="800" dirty="0" smtClean="0"/>
              <a:t>記載</a:t>
            </a:r>
            <a:endParaRPr lang="en-US" altLang="ja-JP" sz="800" dirty="0" smtClean="0">
              <a:latin typeface="+mn-lt"/>
              <a:ea typeface="+mn-ea"/>
            </a:endParaRPr>
          </a:p>
          <a:p>
            <a:r>
              <a:rPr lang="en-US" altLang="ja-JP" sz="800" dirty="0" smtClean="0">
                <a:latin typeface="+mn-lt"/>
                <a:ea typeface="+mn-ea"/>
              </a:rPr>
              <a:t>4x4:4:4</a:t>
            </a:r>
            <a:r>
              <a:rPr lang="ja-JP" altLang="en-US" sz="800" dirty="0" smtClean="0">
                <a:latin typeface="+mn-lt"/>
                <a:ea typeface="+mn-ea"/>
              </a:rPr>
              <a:t>などの表記について </a:t>
            </a:r>
            <a:r>
              <a:rPr lang="en-US" altLang="ja-JP" sz="800" dirty="0" smtClean="0">
                <a:latin typeface="+mn-lt"/>
                <a:ea typeface="+mn-ea"/>
              </a:rPr>
              <a:t>-</a:t>
            </a:r>
            <a:r>
              <a:rPr lang="ja-JP" altLang="en-US" sz="800" dirty="0" smtClean="0">
                <a:latin typeface="+mn-lt"/>
                <a:ea typeface="+mn-ea"/>
              </a:rPr>
              <a:t> 送信アンテナ</a:t>
            </a:r>
            <a:r>
              <a:rPr lang="en-US" altLang="ja-JP" sz="800" dirty="0" smtClean="0">
                <a:latin typeface="+mn-lt"/>
                <a:ea typeface="+mn-ea"/>
              </a:rPr>
              <a:t>x</a:t>
            </a:r>
            <a:r>
              <a:rPr lang="ja-JP" altLang="en-US" sz="800" dirty="0" smtClean="0">
                <a:latin typeface="+mn-lt"/>
                <a:ea typeface="+mn-ea"/>
              </a:rPr>
              <a:t>受信アンテナ</a:t>
            </a:r>
            <a:r>
              <a:rPr lang="en-US" altLang="ja-JP" sz="800" dirty="0" smtClean="0">
                <a:latin typeface="+mn-lt"/>
                <a:ea typeface="+mn-ea"/>
              </a:rPr>
              <a:t>:SU-MIMO</a:t>
            </a:r>
            <a:r>
              <a:rPr lang="ja-JP" altLang="en-US" sz="800" dirty="0" smtClean="0">
                <a:latin typeface="+mn-lt"/>
                <a:ea typeface="+mn-ea"/>
              </a:rPr>
              <a:t>のストリーム数</a:t>
            </a:r>
            <a:r>
              <a:rPr lang="en-US" altLang="ja-JP" sz="800" dirty="0" smtClean="0">
                <a:latin typeface="+mn-lt"/>
                <a:ea typeface="+mn-ea"/>
              </a:rPr>
              <a:t>:MU-MIMO</a:t>
            </a:r>
            <a:r>
              <a:rPr lang="ja-JP" altLang="en-US" sz="800" dirty="0" smtClean="0">
                <a:latin typeface="+mn-lt"/>
                <a:ea typeface="+mn-ea"/>
              </a:rPr>
              <a:t>のストリーム数</a:t>
            </a:r>
            <a:endParaRPr lang="en-US" sz="800" dirty="0">
              <a:latin typeface="+mn-lt"/>
              <a:ea typeface="+mn-ea"/>
            </a:endParaRPr>
          </a:p>
        </p:txBody>
      </p:sp>
      <p:grpSp>
        <p:nvGrpSpPr>
          <p:cNvPr id="38" name="グループ化 37"/>
          <p:cNvGrpSpPr/>
          <p:nvPr/>
        </p:nvGrpSpPr>
        <p:grpSpPr>
          <a:xfrm>
            <a:off x="2073400" y="2306243"/>
            <a:ext cx="1979204" cy="892552"/>
            <a:chOff x="5060695" y="2051270"/>
            <a:chExt cx="1979204" cy="892552"/>
          </a:xfrm>
        </p:grpSpPr>
        <p:sp>
          <p:nvSpPr>
            <p:cNvPr id="39" name="テキスト ボックス 38"/>
            <p:cNvSpPr txBox="1"/>
            <p:nvPr/>
          </p:nvSpPr>
          <p:spPr>
            <a:xfrm>
              <a:off x="5425353" y="2051270"/>
              <a:ext cx="1614546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dirty="0" smtClean="0">
                  <a:latin typeface="+mn-lt"/>
                  <a:ea typeface="+mn-ea"/>
                </a:rPr>
                <a:t>WAP150-JP</a:t>
              </a:r>
              <a:endParaRPr kumimoji="1" lang="en-US" altLang="ja-JP" sz="1400" dirty="0" smtClean="0">
                <a:latin typeface="+mn-lt"/>
                <a:ea typeface="+mn-ea"/>
              </a:endParaRPr>
            </a:p>
            <a:p>
              <a:pPr algn="ctr"/>
              <a:r>
                <a:rPr kumimoji="1" lang="en-US" altLang="ja-JP" sz="900" dirty="0" smtClean="0">
                  <a:latin typeface="+mn-lt"/>
                  <a:ea typeface="+mn-ea"/>
                </a:rPr>
                <a:t>2x 2:2 MIMO </a:t>
              </a:r>
            </a:p>
            <a:p>
              <a:pPr algn="ctr"/>
              <a:r>
                <a:rPr kumimoji="1" lang="en-US" altLang="ja-JP" sz="900" dirty="0" smtClean="0">
                  <a:latin typeface="+mn-lt"/>
                  <a:ea typeface="+mn-ea"/>
                </a:rPr>
                <a:t>802.11ac</a:t>
              </a:r>
            </a:p>
            <a:p>
              <a:pPr algn="ctr"/>
              <a:r>
                <a:rPr kumimoji="1" lang="ja-JP" altLang="en-US" sz="900" dirty="0" smtClean="0">
                  <a:latin typeface="+mn-lt"/>
                  <a:ea typeface="+mn-ea"/>
                </a:rPr>
                <a:t>エントリーモデル</a:t>
              </a:r>
              <a:endParaRPr kumimoji="1" lang="en-US" altLang="ja-JP" sz="900" dirty="0" smtClean="0">
                <a:latin typeface="+mn-lt"/>
                <a:ea typeface="+mn-ea"/>
              </a:endParaRPr>
            </a:p>
            <a:p>
              <a:pPr algn="ctr"/>
              <a:r>
                <a:rPr kumimoji="1" lang="ja-JP" altLang="en-US" sz="900" dirty="0" smtClean="0">
                  <a:latin typeface="+mn-lt"/>
                  <a:ea typeface="+mn-ea"/>
                </a:rPr>
                <a:t>シングル ポイント セットアップ</a:t>
              </a:r>
              <a:endParaRPr kumimoji="1" lang="en-US" altLang="ja-JP" sz="1000" dirty="0">
                <a:latin typeface="+mn-lt"/>
                <a:ea typeface="+mn-ea"/>
              </a:endParaRP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0695" y="2163049"/>
              <a:ext cx="576780" cy="559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" name="グループ化 56"/>
          <p:cNvGrpSpPr/>
          <p:nvPr/>
        </p:nvGrpSpPr>
        <p:grpSpPr>
          <a:xfrm>
            <a:off x="5716035" y="1643728"/>
            <a:ext cx="2116483" cy="1169551"/>
            <a:chOff x="6928783" y="1177603"/>
            <a:chExt cx="2116483" cy="1169551"/>
          </a:xfrm>
        </p:grpSpPr>
        <p:pic>
          <p:nvPicPr>
            <p:cNvPr id="58" name="Picture 7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8783" y="1258983"/>
              <a:ext cx="722510" cy="722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テキスト ボックス 58"/>
            <p:cNvSpPr txBox="1"/>
            <p:nvPr/>
          </p:nvSpPr>
          <p:spPr>
            <a:xfrm>
              <a:off x="7430720" y="1177603"/>
              <a:ext cx="1614546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dirty="0" smtClean="0">
                  <a:latin typeface="+mn-lt"/>
                  <a:ea typeface="+mn-ea"/>
                </a:rPr>
                <a:t>WAP571-JP</a:t>
              </a:r>
              <a:endParaRPr kumimoji="1" lang="en-US" altLang="ja-JP" sz="1400" dirty="0" smtClean="0">
                <a:latin typeface="+mn-lt"/>
                <a:ea typeface="+mn-ea"/>
              </a:endParaRPr>
            </a:p>
            <a:p>
              <a:pPr algn="ctr"/>
              <a:r>
                <a:rPr kumimoji="1" lang="en-US" altLang="ja-JP" sz="900" dirty="0" smtClean="0">
                  <a:latin typeface="+mn-lt"/>
                  <a:ea typeface="+mn-ea"/>
                </a:rPr>
                <a:t>3x 3:3 </a:t>
              </a:r>
              <a:r>
                <a:rPr kumimoji="1" lang="en-US" altLang="ja-JP" sz="900" dirty="0">
                  <a:latin typeface="+mn-lt"/>
                  <a:ea typeface="+mn-ea"/>
                </a:rPr>
                <a:t>MIMO</a:t>
              </a:r>
              <a:endParaRPr kumimoji="1" lang="en-US" altLang="ja-JP" sz="900" dirty="0" smtClean="0">
                <a:latin typeface="+mn-lt"/>
                <a:ea typeface="+mn-ea"/>
              </a:endParaRPr>
            </a:p>
            <a:p>
              <a:pPr algn="ctr"/>
              <a:r>
                <a:rPr kumimoji="1" lang="en-US" altLang="ja-JP" sz="900" dirty="0" smtClean="0">
                  <a:latin typeface="+mn-lt"/>
                  <a:ea typeface="+mn-ea"/>
                </a:rPr>
                <a:t>802.11ac</a:t>
              </a:r>
            </a:p>
            <a:p>
              <a:pPr algn="ctr"/>
              <a:r>
                <a:rPr kumimoji="1" lang="en-US" altLang="ja-JP" sz="900" dirty="0">
                  <a:latin typeface="+mn-lt"/>
                  <a:ea typeface="+mn-ea"/>
                </a:rPr>
                <a:t>Over </a:t>
              </a:r>
              <a:r>
                <a:rPr kumimoji="1" lang="en-US" altLang="ja-JP" sz="900" dirty="0" smtClean="0">
                  <a:latin typeface="+mn-lt"/>
                  <a:ea typeface="+mn-ea"/>
                </a:rPr>
                <a:t>1Gbps</a:t>
              </a:r>
              <a:endParaRPr kumimoji="1" lang="en-US" altLang="ja-JP" sz="900" dirty="0">
                <a:latin typeface="+mn-lt"/>
                <a:ea typeface="+mn-ea"/>
              </a:endParaRPr>
            </a:p>
            <a:p>
              <a:pPr algn="ctr"/>
              <a:r>
                <a:rPr kumimoji="1" lang="ja-JP" altLang="en-US" sz="900" dirty="0" smtClean="0">
                  <a:latin typeface="+mn-lt"/>
                  <a:ea typeface="+mn-ea"/>
                </a:rPr>
                <a:t>アドバンスドモデル</a:t>
              </a:r>
              <a:endParaRPr kumimoji="1" lang="en-US" altLang="ja-JP" sz="900" dirty="0">
                <a:latin typeface="+mn-lt"/>
                <a:ea typeface="+mn-ea"/>
              </a:endParaRPr>
            </a:p>
            <a:p>
              <a:pPr algn="ctr"/>
              <a:r>
                <a:rPr kumimoji="1" lang="ja-JP" altLang="en-US" sz="900" dirty="0" smtClean="0">
                  <a:latin typeface="+mn-lt"/>
                  <a:ea typeface="+mn-ea"/>
                </a:rPr>
                <a:t>シングル ポイン トセットアップ</a:t>
              </a:r>
              <a:endParaRPr kumimoji="1" lang="en-US" altLang="ja-JP" sz="900" dirty="0" smtClean="0">
                <a:latin typeface="+mn-lt"/>
                <a:ea typeface="+mn-ea"/>
              </a:endParaRPr>
            </a:p>
            <a:p>
              <a:pPr algn="ctr"/>
              <a:r>
                <a:rPr kumimoji="1" lang="ja-JP" altLang="en-US" sz="900" dirty="0" smtClean="0">
                  <a:latin typeface="+mn-lt"/>
                  <a:ea typeface="+mn-ea"/>
                </a:rPr>
                <a:t>スペクトラム分析</a:t>
              </a:r>
              <a:endParaRPr kumimoji="1" lang="en-US" altLang="ja-JP" sz="900" dirty="0">
                <a:latin typeface="+mn-lt"/>
                <a:ea typeface="+mn-ea"/>
              </a:endParaRPr>
            </a:p>
          </p:txBody>
        </p:sp>
      </p:grpSp>
      <p:sp>
        <p:nvSpPr>
          <p:cNvPr id="63" name="Rectangle 51"/>
          <p:cNvSpPr/>
          <p:nvPr/>
        </p:nvSpPr>
        <p:spPr>
          <a:xfrm>
            <a:off x="2154638" y="3931902"/>
            <a:ext cx="5046262" cy="240897"/>
          </a:xfrm>
          <a:prstGeom prst="leftRightArrow">
            <a:avLst>
              <a:gd name="adj1" fmla="val 100000"/>
              <a:gd name="adj2" fmla="val 50000"/>
            </a:avLst>
          </a:prstGeom>
          <a:solidFill>
            <a:srgbClr val="00B0F0"/>
          </a:solidFill>
        </p:spPr>
        <p:txBody>
          <a:bodyPr wrap="square" lIns="68577" tIns="34289" rIns="68577" bIns="34289" anchor="ctr">
            <a:noAutofit/>
          </a:bodyPr>
          <a:lstStyle/>
          <a:p>
            <a:pPr algn="ctr" defTabSz="457124">
              <a:defRPr/>
            </a:pPr>
            <a:r>
              <a:rPr lang="en-US" sz="1600" b="1" kern="0" dirty="0">
                <a:solidFill>
                  <a:schemeClr val="bg1"/>
                </a:solidFill>
                <a:latin typeface="+mn-lt"/>
                <a:ea typeface="+mn-ea"/>
              </a:rPr>
              <a:t>802.11ac</a:t>
            </a:r>
            <a:endParaRPr lang="en-US" sz="160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800457" y="1149821"/>
            <a:ext cx="1007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+mn-lt"/>
                <a:ea typeface="+mn-ea"/>
              </a:rPr>
              <a:t>Aironet</a:t>
            </a:r>
            <a:endParaRPr kumimoji="1" lang="en-US" altLang="ja-JP" dirty="0" smtClean="0">
              <a:latin typeface="+mn-lt"/>
              <a:ea typeface="+mn-ea"/>
            </a:endParaRPr>
          </a:p>
          <a:p>
            <a:r>
              <a:rPr kumimoji="1" lang="ja-JP" altLang="en-US" dirty="0">
                <a:latin typeface="+mn-lt"/>
                <a:ea typeface="+mn-ea"/>
              </a:rPr>
              <a:t>シリーズ</a:t>
            </a:r>
          </a:p>
        </p:txBody>
      </p:sp>
      <p:grpSp>
        <p:nvGrpSpPr>
          <p:cNvPr id="8" name="グループ化 7"/>
          <p:cNvGrpSpPr/>
          <p:nvPr/>
        </p:nvGrpSpPr>
        <p:grpSpPr>
          <a:xfrm>
            <a:off x="3875194" y="1763997"/>
            <a:ext cx="2006267" cy="1308050"/>
            <a:chOff x="4118081" y="1762757"/>
            <a:chExt cx="2006267" cy="1308050"/>
          </a:xfrm>
        </p:grpSpPr>
        <p:sp>
          <p:nvSpPr>
            <p:cNvPr id="54" name="テキスト ボックス 53"/>
            <p:cNvSpPr txBox="1"/>
            <p:nvPr/>
          </p:nvSpPr>
          <p:spPr>
            <a:xfrm>
              <a:off x="4509802" y="1762757"/>
              <a:ext cx="1614546" cy="13080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dirty="0" smtClean="0">
                  <a:latin typeface="+mn-lt"/>
                  <a:ea typeface="+mn-ea"/>
                </a:rPr>
                <a:t>WAP361-JP</a:t>
              </a:r>
              <a:endParaRPr kumimoji="1" lang="en-US" altLang="ja-JP" sz="1400" dirty="0" smtClean="0">
                <a:latin typeface="+mn-lt"/>
                <a:ea typeface="+mn-ea"/>
              </a:endParaRPr>
            </a:p>
            <a:p>
              <a:pPr algn="ctr"/>
              <a:r>
                <a:rPr kumimoji="1" lang="en-US" altLang="ja-JP" sz="900" dirty="0" smtClean="0">
                  <a:latin typeface="+mn-lt"/>
                  <a:ea typeface="+mn-ea"/>
                </a:rPr>
                <a:t>2x 2:2 </a:t>
              </a:r>
              <a:r>
                <a:rPr kumimoji="1" lang="en-US" altLang="ja-JP" sz="900" dirty="0">
                  <a:latin typeface="+mn-lt"/>
                  <a:ea typeface="+mn-ea"/>
                </a:rPr>
                <a:t>MIMO</a:t>
              </a:r>
              <a:endParaRPr kumimoji="1" lang="en-US" altLang="ja-JP" sz="900" dirty="0" smtClean="0">
                <a:latin typeface="+mn-lt"/>
                <a:ea typeface="+mn-ea"/>
              </a:endParaRPr>
            </a:p>
            <a:p>
              <a:pPr algn="ctr"/>
              <a:r>
                <a:rPr kumimoji="1" lang="en-US" altLang="ja-JP" sz="900" dirty="0" smtClean="0">
                  <a:latin typeface="+mn-lt"/>
                  <a:ea typeface="+mn-ea"/>
                </a:rPr>
                <a:t>802.11ac</a:t>
              </a:r>
            </a:p>
            <a:p>
              <a:pPr algn="ctr"/>
              <a:r>
                <a:rPr kumimoji="1" lang="en-US" altLang="ja-JP" sz="900" dirty="0">
                  <a:latin typeface="+mn-lt"/>
                  <a:ea typeface="+mn-ea"/>
                </a:rPr>
                <a:t>Over </a:t>
              </a:r>
              <a:r>
                <a:rPr kumimoji="1" lang="en-US" altLang="ja-JP" sz="900" dirty="0" smtClean="0">
                  <a:latin typeface="+mn-lt"/>
                  <a:ea typeface="+mn-ea"/>
                </a:rPr>
                <a:t>1Gbps</a:t>
              </a:r>
            </a:p>
            <a:p>
              <a:pPr algn="ctr"/>
              <a:r>
                <a:rPr kumimoji="1" lang="ja-JP" altLang="en-US" sz="900" dirty="0" smtClean="0">
                  <a:latin typeface="+mn-lt"/>
                  <a:ea typeface="+mn-ea"/>
                </a:rPr>
                <a:t>特定用途向けモデル</a:t>
              </a:r>
              <a:endParaRPr kumimoji="1" lang="en-US" altLang="ja-JP" sz="900" dirty="0" smtClean="0">
                <a:latin typeface="+mn-lt"/>
                <a:ea typeface="+mn-ea"/>
              </a:endParaRPr>
            </a:p>
            <a:p>
              <a:pPr algn="ctr"/>
              <a:r>
                <a:rPr kumimoji="1" lang="ja-JP" altLang="en-US" sz="900" dirty="0" smtClean="0">
                  <a:latin typeface="+mn-lt"/>
                  <a:ea typeface="+mn-ea"/>
                </a:rPr>
                <a:t>壁設置</a:t>
              </a:r>
              <a:endParaRPr kumimoji="1" lang="en-US" altLang="ja-JP" sz="900" dirty="0" smtClean="0">
                <a:latin typeface="+mn-lt"/>
                <a:ea typeface="+mn-ea"/>
              </a:endParaRPr>
            </a:p>
            <a:p>
              <a:pPr algn="ctr"/>
              <a:r>
                <a:rPr kumimoji="1" lang="ja-JP" altLang="en-US" sz="900" dirty="0" smtClean="0">
                  <a:latin typeface="+mn-lt"/>
                  <a:ea typeface="+mn-ea"/>
                </a:rPr>
                <a:t>シングル ポイン トセットアップ</a:t>
              </a:r>
              <a:endParaRPr kumimoji="1" lang="en-US" altLang="ja-JP" sz="900" dirty="0" smtClean="0">
                <a:latin typeface="+mn-lt"/>
                <a:ea typeface="+mn-ea"/>
              </a:endParaRPr>
            </a:p>
            <a:p>
              <a:pPr algn="ctr"/>
              <a:r>
                <a:rPr kumimoji="1" lang="en-US" altLang="ja-JP" sz="900" dirty="0" smtClean="0">
                  <a:latin typeface="+mn-lt"/>
                  <a:ea typeface="+mn-ea"/>
                </a:rPr>
                <a:t>GE </a:t>
              </a:r>
              <a:r>
                <a:rPr kumimoji="1" lang="en-US" altLang="ja-JP" sz="900" dirty="0">
                  <a:latin typeface="+mn-lt"/>
                  <a:ea typeface="+mn-ea"/>
                </a:rPr>
                <a:t>x 4port</a:t>
              </a:r>
            </a:p>
          </p:txBody>
        </p:sp>
        <p:pic>
          <p:nvPicPr>
            <p:cNvPr id="7" name="図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12" t="5937" r="13412" b="5937"/>
            <a:stretch/>
          </p:blipFill>
          <p:spPr>
            <a:xfrm>
              <a:off x="4118081" y="1978903"/>
              <a:ext cx="569130" cy="856731"/>
            </a:xfrm>
            <a:prstGeom prst="rect">
              <a:avLst/>
            </a:prstGeom>
          </p:spPr>
        </p:pic>
      </p:grpSp>
      <p:grpSp>
        <p:nvGrpSpPr>
          <p:cNvPr id="10" name="グループ化 9"/>
          <p:cNvGrpSpPr/>
          <p:nvPr/>
        </p:nvGrpSpPr>
        <p:grpSpPr>
          <a:xfrm>
            <a:off x="779627" y="3012986"/>
            <a:ext cx="1711661" cy="1031051"/>
            <a:chOff x="779627" y="3188333"/>
            <a:chExt cx="1711661" cy="1031051"/>
          </a:xfrm>
        </p:grpSpPr>
        <p:sp>
          <p:nvSpPr>
            <p:cNvPr id="62" name="テキスト ボックス 61"/>
            <p:cNvSpPr txBox="1"/>
            <p:nvPr/>
          </p:nvSpPr>
          <p:spPr>
            <a:xfrm>
              <a:off x="1198562" y="3188333"/>
              <a:ext cx="1292726" cy="1031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dirty="0" smtClean="0">
                  <a:latin typeface="+mn-lt"/>
                  <a:ea typeface="+mn-ea"/>
                </a:rPr>
                <a:t>WAP131-JP</a:t>
              </a:r>
            </a:p>
            <a:p>
              <a:pPr algn="ctr"/>
              <a:r>
                <a:rPr kumimoji="1" lang="en-US" altLang="ja-JP" sz="900" dirty="0" smtClean="0">
                  <a:latin typeface="+mn-lt"/>
                  <a:ea typeface="+mn-ea"/>
                </a:rPr>
                <a:t>600Mbps</a:t>
              </a:r>
            </a:p>
            <a:p>
              <a:pPr algn="ctr"/>
              <a:r>
                <a:rPr kumimoji="1" lang="en-US" altLang="ja-JP" sz="900" dirty="0" smtClean="0">
                  <a:latin typeface="+mn-lt"/>
                  <a:ea typeface="+mn-ea"/>
                </a:rPr>
                <a:t>802.11n</a:t>
              </a:r>
            </a:p>
            <a:p>
              <a:pPr algn="ctr"/>
              <a:r>
                <a:rPr kumimoji="1" lang="ja-JP" altLang="en-US" sz="900" dirty="0" smtClean="0">
                  <a:latin typeface="+mn-lt"/>
                  <a:ea typeface="+mn-ea"/>
                </a:rPr>
                <a:t>価格重視の</a:t>
              </a:r>
              <a:endParaRPr kumimoji="1" lang="en-US" altLang="ja-JP" sz="900" dirty="0" smtClean="0">
                <a:latin typeface="+mn-lt"/>
                <a:ea typeface="+mn-ea"/>
              </a:endParaRPr>
            </a:p>
            <a:p>
              <a:pPr algn="ctr"/>
              <a:r>
                <a:rPr kumimoji="1" lang="ja-JP" altLang="en-US" sz="900" dirty="0" smtClean="0">
                  <a:latin typeface="+mn-lt"/>
                  <a:ea typeface="+mn-ea"/>
                </a:rPr>
                <a:t>スタンドアロン モデル</a:t>
              </a:r>
              <a:endParaRPr kumimoji="1" lang="en-US" altLang="ja-JP" sz="900" dirty="0" smtClean="0">
                <a:latin typeface="+mn-lt"/>
                <a:ea typeface="+mn-ea"/>
              </a:endParaRPr>
            </a:p>
            <a:p>
              <a:pPr algn="ctr"/>
              <a:r>
                <a:rPr kumimoji="1" lang="ja-JP" altLang="en-US" sz="900" dirty="0" smtClean="0">
                  <a:latin typeface="+mn-lt"/>
                  <a:ea typeface="+mn-ea"/>
                </a:rPr>
                <a:t>縦置き</a:t>
              </a:r>
              <a:endParaRPr kumimoji="1" lang="en-US" altLang="ja-JP" sz="1000" dirty="0">
                <a:latin typeface="+mn-lt"/>
                <a:ea typeface="+mn-ea"/>
              </a:endParaRPr>
            </a:p>
          </p:txBody>
        </p:sp>
        <p:pic>
          <p:nvPicPr>
            <p:cNvPr id="9" name="図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72" t="4271" r="13672" b="4271"/>
            <a:stretch/>
          </p:blipFill>
          <p:spPr>
            <a:xfrm>
              <a:off x="779627" y="3328153"/>
              <a:ext cx="477549" cy="751411"/>
            </a:xfrm>
            <a:prstGeom prst="rect">
              <a:avLst/>
            </a:prstGeom>
          </p:spPr>
        </p:pic>
      </p:grpSp>
      <p:cxnSp>
        <p:nvCxnSpPr>
          <p:cNvPr id="12" name="直線コネクタ 11"/>
          <p:cNvCxnSpPr/>
          <p:nvPr/>
        </p:nvCxnSpPr>
        <p:spPr>
          <a:xfrm>
            <a:off x="7800457" y="1366202"/>
            <a:ext cx="0" cy="2552700"/>
          </a:xfrm>
          <a:prstGeom prst="line">
            <a:avLst/>
          </a:prstGeom>
          <a:ln w="28575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3173349" y="1347788"/>
            <a:ext cx="177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+mn-lt"/>
                <a:ea typeface="+mn-ea"/>
              </a:rPr>
              <a:t>WAP</a:t>
            </a:r>
            <a:r>
              <a:rPr kumimoji="1" lang="ja-JP" altLang="en-US" dirty="0" smtClean="0">
                <a:latin typeface="+mn-lt"/>
                <a:ea typeface="+mn-ea"/>
              </a:rPr>
              <a:t>シリーズ</a:t>
            </a:r>
            <a:endParaRPr kumimoji="1" lang="ja-JP" altLang="en-US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4396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クラスタ用の管理</a:t>
            </a:r>
            <a:r>
              <a:rPr kumimoji="1" lang="en-US" altLang="ja-JP" dirty="0" smtClean="0"/>
              <a:t>IP</a:t>
            </a:r>
            <a:r>
              <a:rPr kumimoji="1" lang="ja-JP" altLang="en-US" dirty="0" smtClean="0"/>
              <a:t>アドレス</a:t>
            </a:r>
            <a:r>
              <a:rPr lang="ja-JP" altLang="en-US" dirty="0" smtClean="0"/>
              <a:t>の設定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66" y="1347789"/>
            <a:ext cx="4182122" cy="3168650"/>
          </a:xfrm>
          <a:prstGeom prst="rect">
            <a:avLst/>
          </a:prstGeom>
        </p:spPr>
      </p:pic>
      <p:sp>
        <p:nvSpPr>
          <p:cNvPr id="6" name="楕円 5"/>
          <p:cNvSpPr>
            <a:spLocks noChangeAspect="1"/>
          </p:cNvSpPr>
          <p:nvPr/>
        </p:nvSpPr>
        <p:spPr>
          <a:xfrm>
            <a:off x="295275" y="2680264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1</a:t>
            </a:r>
            <a:endParaRPr kumimoji="1" lang="ja-JP" altLang="en-US" sz="1600" dirty="0" smtClean="0"/>
          </a:p>
        </p:txBody>
      </p:sp>
      <p:sp>
        <p:nvSpPr>
          <p:cNvPr id="7" name="楕円 6"/>
          <p:cNvSpPr>
            <a:spLocks noChangeAspect="1"/>
          </p:cNvSpPr>
          <p:nvPr/>
        </p:nvSpPr>
        <p:spPr>
          <a:xfrm>
            <a:off x="2259806" y="3922712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2</a:t>
            </a:r>
            <a:endParaRPr kumimoji="1" lang="ja-JP" altLang="en-US" sz="1600" dirty="0" smtClean="0"/>
          </a:p>
        </p:txBody>
      </p:sp>
      <p:sp>
        <p:nvSpPr>
          <p:cNvPr id="8" name="楕円 7"/>
          <p:cNvSpPr>
            <a:spLocks noChangeAspect="1"/>
          </p:cNvSpPr>
          <p:nvPr/>
        </p:nvSpPr>
        <p:spPr>
          <a:xfrm>
            <a:off x="4880599" y="1400175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1</a:t>
            </a:r>
            <a:endParaRPr kumimoji="1" lang="ja-JP" altLang="en-US" sz="1600" dirty="0" smtClean="0"/>
          </a:p>
        </p:txBody>
      </p:sp>
      <p:sp>
        <p:nvSpPr>
          <p:cNvPr id="9" name="楕円 8"/>
          <p:cNvSpPr>
            <a:spLocks noChangeAspect="1"/>
          </p:cNvSpPr>
          <p:nvPr/>
        </p:nvSpPr>
        <p:spPr>
          <a:xfrm>
            <a:off x="4880599" y="2008958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2</a:t>
            </a:r>
            <a:endParaRPr kumimoji="1" lang="ja-JP" altLang="en-US" sz="1600" dirty="0" smtClean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267326" y="1359306"/>
            <a:ext cx="35179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[</a:t>
            </a:r>
            <a:r>
              <a:rPr kumimoji="1" lang="ja-JP" altLang="en-US" sz="1400" dirty="0" smtClean="0"/>
              <a:t>シングル ポイント設定</a:t>
            </a:r>
            <a:r>
              <a:rPr kumimoji="1" lang="en-US" altLang="ja-JP" sz="1400" dirty="0" smtClean="0"/>
              <a:t>]</a:t>
            </a:r>
            <a:r>
              <a:rPr kumimoji="1" lang="ja-JP" altLang="en-US" sz="1400" dirty="0" smtClean="0"/>
              <a:t> の</a:t>
            </a:r>
            <a:r>
              <a:rPr kumimoji="1" lang="en-US" altLang="ja-JP" sz="1400" dirty="0" smtClean="0"/>
              <a:t>[</a:t>
            </a:r>
            <a:r>
              <a:rPr kumimoji="1" lang="ja-JP" altLang="en-US" sz="1400" smtClean="0"/>
              <a:t>アクセスポイント</a:t>
            </a:r>
            <a:r>
              <a:rPr kumimoji="1" lang="en-US" altLang="ja-JP" sz="1400" dirty="0" smtClean="0"/>
              <a:t>]</a:t>
            </a:r>
            <a:r>
              <a:rPr kumimoji="1" lang="ja-JP" altLang="en-US" sz="1400" dirty="0" smtClean="0"/>
              <a:t>を選択して下さい。</a:t>
            </a:r>
            <a:endParaRPr kumimoji="1" lang="en-US" altLang="ja-JP" sz="1400" dirty="0" smtClean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267326" y="1981200"/>
            <a:ext cx="35179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クラスタ全体を管理する</a:t>
            </a:r>
            <a:r>
              <a:rPr kumimoji="1" lang="en-US" altLang="ja-JP" sz="1400" dirty="0" smtClean="0"/>
              <a:t>IP</a:t>
            </a:r>
            <a:r>
              <a:rPr kumimoji="1" lang="ja-JP" altLang="en-US" sz="1400" dirty="0" smtClean="0"/>
              <a:t>アドレスを設定して下さい。</a:t>
            </a:r>
            <a:endParaRPr kumimoji="1" lang="ja-JP" altLang="en-US" sz="1400" dirty="0"/>
          </a:p>
        </p:txBody>
      </p:sp>
      <p:sp>
        <p:nvSpPr>
          <p:cNvPr id="12" name="楕円 11"/>
          <p:cNvSpPr>
            <a:spLocks noChangeAspect="1"/>
          </p:cNvSpPr>
          <p:nvPr/>
        </p:nvSpPr>
        <p:spPr>
          <a:xfrm>
            <a:off x="1150143" y="4160837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3</a:t>
            </a:r>
            <a:endParaRPr kumimoji="1" lang="ja-JP" altLang="en-US" sz="1600" dirty="0" smtClean="0"/>
          </a:p>
        </p:txBody>
      </p:sp>
      <p:sp>
        <p:nvSpPr>
          <p:cNvPr id="13" name="楕円 12"/>
          <p:cNvSpPr>
            <a:spLocks noChangeAspect="1"/>
          </p:cNvSpPr>
          <p:nvPr/>
        </p:nvSpPr>
        <p:spPr>
          <a:xfrm>
            <a:off x="4880599" y="2629982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3</a:t>
            </a:r>
            <a:endParaRPr kumimoji="1" lang="ja-JP" altLang="en-US" sz="1600" dirty="0" smtClean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267326" y="2603094"/>
            <a:ext cx="35179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[</a:t>
            </a:r>
            <a:r>
              <a:rPr kumimoji="1" lang="ja-JP" altLang="en-US" sz="1400" dirty="0" smtClean="0"/>
              <a:t>保存</a:t>
            </a:r>
            <a:r>
              <a:rPr kumimoji="1" lang="en-US" altLang="ja-JP" sz="1400" dirty="0" smtClean="0"/>
              <a:t>]</a:t>
            </a:r>
            <a:r>
              <a:rPr kumimoji="1" lang="ja-JP" altLang="en-US" sz="1400" dirty="0" smtClean="0"/>
              <a:t>をクリックして下さい。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475438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管理</a:t>
            </a:r>
            <a:r>
              <a:rPr kumimoji="1" lang="en-US" altLang="ja-JP" dirty="0" smtClean="0"/>
              <a:t>IP</a:t>
            </a:r>
            <a:r>
              <a:rPr kumimoji="1" lang="ja-JP" altLang="en-US" dirty="0" smtClean="0"/>
              <a:t>アドレスで接続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001027"/>
            <a:ext cx="4176358" cy="3515411"/>
          </a:xfrm>
          <a:prstGeom prst="rect">
            <a:avLst/>
          </a:prstGeom>
        </p:spPr>
      </p:pic>
      <p:sp>
        <p:nvSpPr>
          <p:cNvPr id="4" name="楕円 3"/>
          <p:cNvSpPr>
            <a:spLocks noChangeAspect="1"/>
          </p:cNvSpPr>
          <p:nvPr/>
        </p:nvSpPr>
        <p:spPr>
          <a:xfrm>
            <a:off x="4880599" y="1400175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1</a:t>
            </a:r>
            <a:endParaRPr kumimoji="1" lang="ja-JP" altLang="en-US" sz="1600" dirty="0" smtClean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267326" y="1359306"/>
            <a:ext cx="35179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設定した管理</a:t>
            </a:r>
            <a:r>
              <a:rPr kumimoji="1" lang="en-US" altLang="ja-JP" sz="1400" dirty="0" smtClean="0"/>
              <a:t>IP</a:t>
            </a:r>
            <a:r>
              <a:rPr kumimoji="1" lang="ja-JP" altLang="en-US" sz="1400" dirty="0" smtClean="0"/>
              <a:t>アドレスを指定して接続して下さい。</a:t>
            </a:r>
            <a:endParaRPr kumimoji="1" lang="en-US" altLang="ja-JP" sz="1400" dirty="0" smtClean="0"/>
          </a:p>
        </p:txBody>
      </p:sp>
      <p:sp>
        <p:nvSpPr>
          <p:cNvPr id="6" name="楕円 5"/>
          <p:cNvSpPr>
            <a:spLocks noChangeAspect="1"/>
          </p:cNvSpPr>
          <p:nvPr/>
        </p:nvSpPr>
        <p:spPr>
          <a:xfrm>
            <a:off x="714375" y="1152525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1</a:t>
            </a:r>
            <a:endParaRPr kumimoji="1" lang="ja-JP" altLang="en-US" sz="1600" dirty="0" smtClean="0"/>
          </a:p>
        </p:txBody>
      </p:sp>
      <p:sp>
        <p:nvSpPr>
          <p:cNvPr id="8" name="楕円 7"/>
          <p:cNvSpPr>
            <a:spLocks noChangeAspect="1"/>
          </p:cNvSpPr>
          <p:nvPr/>
        </p:nvSpPr>
        <p:spPr>
          <a:xfrm>
            <a:off x="4880599" y="1988810"/>
            <a:ext cx="254000" cy="254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1</a:t>
            </a:r>
            <a:endParaRPr kumimoji="1" lang="ja-JP" altLang="en-US" sz="1600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267326" y="1947941"/>
            <a:ext cx="35179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ユーザ名、パスワードを入力して、ログインして下さい。</a:t>
            </a:r>
            <a:endParaRPr kumimoji="1" lang="en-US" altLang="ja-JP" sz="1400" dirty="0" smtClean="0"/>
          </a:p>
        </p:txBody>
      </p:sp>
      <p:sp>
        <p:nvSpPr>
          <p:cNvPr id="10" name="楕円 9"/>
          <p:cNvSpPr>
            <a:spLocks noChangeAspect="1"/>
          </p:cNvSpPr>
          <p:nvPr/>
        </p:nvSpPr>
        <p:spPr>
          <a:xfrm>
            <a:off x="2847975" y="2242810"/>
            <a:ext cx="195263" cy="195263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2</a:t>
            </a:r>
            <a:endParaRPr kumimoji="1" lang="ja-JP" alt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4619457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シングル ポイント設定で全体を確認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304" y="2055432"/>
            <a:ext cx="3248141" cy="246100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594" y="2055433"/>
            <a:ext cx="3243906" cy="246100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314449" y="1447801"/>
            <a:ext cx="265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/>
              <a:t>クラスタ内の</a:t>
            </a:r>
            <a:r>
              <a:rPr kumimoji="1" lang="en-US" altLang="ja-JP" dirty="0" smtClean="0"/>
              <a:t>AP</a:t>
            </a:r>
            <a:r>
              <a:rPr kumimoji="1" lang="ja-JP" altLang="en-US" dirty="0" smtClean="0"/>
              <a:t>の一覧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961882" y="1447801"/>
            <a:ext cx="3281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/>
              <a:t>クラスタ内の</a:t>
            </a:r>
            <a:r>
              <a:rPr kumimoji="1" lang="en-US" altLang="ja-JP" dirty="0" smtClean="0"/>
              <a:t>AP</a:t>
            </a:r>
            <a:r>
              <a:rPr kumimoji="1" lang="ja-JP" altLang="en-US" dirty="0" err="1" smtClean="0"/>
              <a:t>が提</a:t>
            </a:r>
            <a:r>
              <a:rPr kumimoji="1" lang="ja-JP" altLang="en-US" dirty="0" smtClean="0"/>
              <a:t>供している無線</a:t>
            </a:r>
            <a:r>
              <a:rPr kumimoji="1" lang="ja-JP" altLang="en-US" dirty="0"/>
              <a:t>ンチャネル</a:t>
            </a:r>
            <a:r>
              <a:rPr kumimoji="1" lang="ja-JP" altLang="en-US" dirty="0" smtClean="0"/>
              <a:t>の一覧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1805355" y="4715661"/>
            <a:ext cx="5384800" cy="33323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mtClean="0"/>
              <a:t>※</a:t>
            </a:r>
            <a:r>
              <a:rPr kumimoji="1" lang="ja-JP" altLang="en-US" dirty="0" smtClean="0"/>
              <a:t>クラスタ内のクライアント一覧も確認が可能です</a:t>
            </a:r>
          </a:p>
        </p:txBody>
      </p:sp>
    </p:spTree>
    <p:extLst>
      <p:ext uri="{BB962C8B-B14F-4D97-AF65-F5344CB8AC3E}">
        <p14:creationId xmlns:p14="http://schemas.microsoft.com/office/powerpoint/2010/main" val="21196414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ja-JP" dirty="0" smtClean="0"/>
              <a:t>Cisco</a:t>
            </a:r>
            <a:r>
              <a:rPr lang="ja-JP" altLang="en-US" dirty="0" smtClean="0"/>
              <a:t> </a:t>
            </a:r>
            <a:r>
              <a:rPr lang="en-US" altLang="ja-JP" dirty="0" smtClean="0"/>
              <a:t>Start</a:t>
            </a:r>
          </a:p>
          <a:p>
            <a:pPr lvl="1"/>
            <a:r>
              <a:rPr lang="en-US" altLang="ja-JP" dirty="0" smtClean="0">
                <a:hlinkClick r:id="rId3"/>
              </a:rPr>
              <a:t>http://www.cisco.com/jp/go/start</a:t>
            </a:r>
            <a:endParaRPr lang="en-US" altLang="ja-JP" dirty="0" smtClean="0"/>
          </a:p>
          <a:p>
            <a:r>
              <a:rPr lang="ja-JP" altLang="en-US" dirty="0" smtClean="0"/>
              <a:t>小規模向け </a:t>
            </a:r>
            <a:r>
              <a:rPr lang="en-US" altLang="ja-JP" dirty="0" smtClean="0"/>
              <a:t>Cisco Wireless Access Point </a:t>
            </a:r>
            <a:r>
              <a:rPr lang="ja-JP" altLang="en-US" dirty="0" smtClean="0"/>
              <a:t>シリーズ</a:t>
            </a:r>
            <a:endParaRPr lang="en-US" altLang="ja-JP" dirty="0" smtClean="0"/>
          </a:p>
          <a:p>
            <a:pPr lvl="1"/>
            <a:r>
              <a:rPr lang="en-US" altLang="ja-JP" dirty="0" smtClean="0">
                <a:hlinkClick r:id="rId4"/>
              </a:rPr>
              <a:t>http://www.cisco.com/c/m/ja_jp/solutions/cisco-start/product_wap.html</a:t>
            </a:r>
            <a:endParaRPr lang="en-US" altLang="ja-JP" dirty="0" smtClean="0"/>
          </a:p>
          <a:p>
            <a:r>
              <a:rPr lang="en-US" altLang="ja-JP" dirty="0" smtClean="0"/>
              <a:t>Cisco Start WAP150</a:t>
            </a:r>
            <a:r>
              <a:rPr lang="ja-JP" altLang="en-US" dirty="0" smtClean="0"/>
              <a:t> ワイヤレス かんたんセットアップ ガイド</a:t>
            </a:r>
            <a:endParaRPr lang="en-US" altLang="ja-JP" dirty="0" smtClean="0"/>
          </a:p>
          <a:p>
            <a:pPr lvl="1"/>
            <a:r>
              <a:rPr lang="en-US" altLang="ja-JP" dirty="0" smtClean="0">
                <a:hlinkClick r:id="rId5"/>
              </a:rPr>
              <a:t>http://www.cisco.com/c/dam/m/ja_jp/solutions/cisco-start/pdf/cisco_wap150_setupguide.pdf</a:t>
            </a:r>
            <a:endParaRPr lang="en-US" altLang="ja-JP" dirty="0" smtClean="0"/>
          </a:p>
          <a:p>
            <a:pPr lvl="0"/>
            <a:r>
              <a:rPr lang="ja-JP" altLang="ja-JP" dirty="0" smtClean="0"/>
              <a:t>Cisco Start WAP アクセスポイント設定ビデオ </a:t>
            </a:r>
          </a:p>
          <a:p>
            <a:pPr lvl="1"/>
            <a:r>
              <a:rPr lang="ja-JP" altLang="ja-JP" dirty="0" smtClean="0">
                <a:hlinkClick r:id="rId6"/>
              </a:rPr>
              <a:t>https://youtu.be/hDCZbNvoZa4</a:t>
            </a:r>
            <a:r>
              <a:rPr lang="ja-JP" altLang="ja-JP" dirty="0" smtClean="0"/>
              <a:t> </a:t>
            </a:r>
            <a:endParaRPr lang="ja-JP" altLang="ja-JP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この資料に関連するサイト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994029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ctrTitle"/>
          </p:nvPr>
        </p:nvSpPr>
        <p:spPr>
          <a:xfrm>
            <a:off x="858982" y="1433327"/>
            <a:ext cx="7146781" cy="1060491"/>
          </a:xfrm>
        </p:spPr>
        <p:txBody>
          <a:bodyPr/>
          <a:lstStyle/>
          <a:p>
            <a:r>
              <a:rPr lang="ja-JP" altLang="en-US" sz="4000" dirty="0" smtClean="0"/>
              <a:t>ウェビナー開催時にいただいた お問い合わせへの回答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1091663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57136" indent="0">
              <a:buNone/>
            </a:pPr>
            <a:r>
              <a:rPr lang="ja-JP" altLang="en-US" sz="1600" dirty="0" smtClean="0"/>
              <a:t>クラスタは何台まで できますか？　別の機器ともクラスタできますか？＞</a:t>
            </a:r>
            <a:r>
              <a:rPr lang="ja-JP" altLang="en-US" sz="1600" dirty="0" smtClean="0">
                <a:solidFill>
                  <a:srgbClr val="0070C0"/>
                </a:solidFill>
              </a:rPr>
              <a:t>スライド</a:t>
            </a:r>
            <a:r>
              <a:rPr lang="en-US" altLang="ja-JP" sz="1600" dirty="0" smtClean="0">
                <a:solidFill>
                  <a:srgbClr val="0070C0"/>
                </a:solidFill>
              </a:rPr>
              <a:t>56</a:t>
            </a:r>
            <a:r>
              <a:rPr lang="ja-JP" altLang="en-US" sz="1600" dirty="0" smtClean="0">
                <a:solidFill>
                  <a:srgbClr val="0070C0"/>
                </a:solidFill>
              </a:rPr>
              <a:t>参照</a:t>
            </a:r>
            <a:r>
              <a:rPr lang="en-US" altLang="ja-JP" sz="1600" dirty="0" smtClean="0"/>
              <a:t>	</a:t>
            </a:r>
          </a:p>
          <a:p>
            <a:pPr marL="57136" indent="0">
              <a:buNone/>
            </a:pPr>
            <a:r>
              <a:rPr lang="ja-JP" altLang="en-US" sz="1600" dirty="0" smtClean="0"/>
              <a:t>クラスタ名</a:t>
            </a:r>
            <a:r>
              <a:rPr lang="ja-JP" altLang="en-US" sz="1600" dirty="0"/>
              <a:t>の登録可能な文字や字数の制限について</a:t>
            </a:r>
            <a:r>
              <a:rPr lang="ja-JP" altLang="en-US" sz="1600" dirty="0" smtClean="0"/>
              <a:t>＞</a:t>
            </a:r>
            <a:r>
              <a:rPr lang="ja-JP" altLang="en-US" sz="1600" dirty="0">
                <a:solidFill>
                  <a:srgbClr val="0070C0"/>
                </a:solidFill>
              </a:rPr>
              <a:t>スライド</a:t>
            </a:r>
            <a:r>
              <a:rPr lang="en-US" altLang="ja-JP" sz="1600" dirty="0">
                <a:solidFill>
                  <a:srgbClr val="0070C0"/>
                </a:solidFill>
              </a:rPr>
              <a:t>56</a:t>
            </a:r>
            <a:r>
              <a:rPr lang="ja-JP" altLang="en-US" sz="1600" dirty="0">
                <a:solidFill>
                  <a:srgbClr val="0070C0"/>
                </a:solidFill>
              </a:rPr>
              <a:t>参照</a:t>
            </a:r>
            <a:endParaRPr lang="en-US" altLang="ja-JP" sz="1600" dirty="0" smtClean="0"/>
          </a:p>
          <a:p>
            <a:pPr marL="57136" indent="0">
              <a:buNone/>
            </a:pPr>
            <a:r>
              <a:rPr lang="en-US" altLang="ja-JP" sz="1600" dirty="0" smtClean="0"/>
              <a:t>WLC(Wireless LAN Controller) </a:t>
            </a:r>
            <a:r>
              <a:rPr lang="ja-JP" altLang="en-US" sz="1600" dirty="0" smtClean="0"/>
              <a:t>と</a:t>
            </a:r>
            <a:r>
              <a:rPr lang="ja-JP" altLang="en-US" sz="1600" dirty="0"/>
              <a:t>冗長化することは</a:t>
            </a:r>
            <a:r>
              <a:rPr lang="ja-JP" altLang="en-US" sz="1600" dirty="0" smtClean="0"/>
              <a:t>出来ますか＞</a:t>
            </a:r>
            <a:r>
              <a:rPr lang="ja-JP" altLang="en-US" sz="1600" dirty="0">
                <a:solidFill>
                  <a:srgbClr val="0070C0"/>
                </a:solidFill>
              </a:rPr>
              <a:t>スライド</a:t>
            </a:r>
            <a:r>
              <a:rPr lang="en-US" altLang="ja-JP" sz="1600" dirty="0">
                <a:solidFill>
                  <a:srgbClr val="0070C0"/>
                </a:solidFill>
              </a:rPr>
              <a:t>56</a:t>
            </a:r>
            <a:r>
              <a:rPr lang="ja-JP" altLang="en-US" sz="1600" dirty="0">
                <a:solidFill>
                  <a:srgbClr val="0070C0"/>
                </a:solidFill>
              </a:rPr>
              <a:t>参照</a:t>
            </a:r>
            <a:endParaRPr lang="en-US" altLang="ja-JP" sz="1600" dirty="0"/>
          </a:p>
          <a:p>
            <a:pPr marL="57136" indent="0">
              <a:buNone/>
            </a:pPr>
            <a:r>
              <a:rPr lang="ja-JP" altLang="en-US" sz="1600" dirty="0" smtClean="0"/>
              <a:t>コマンド ライン</a:t>
            </a:r>
            <a:r>
              <a:rPr lang="ja-JP" altLang="en-US" sz="1600" dirty="0"/>
              <a:t>にも対応していますか</a:t>
            </a:r>
            <a:r>
              <a:rPr lang="ja-JP" altLang="en-US" sz="1600" dirty="0" smtClean="0"/>
              <a:t>＞</a:t>
            </a:r>
            <a:r>
              <a:rPr lang="ja-JP" altLang="en-US" sz="1600" dirty="0">
                <a:solidFill>
                  <a:srgbClr val="0070C0"/>
                </a:solidFill>
              </a:rPr>
              <a:t>スライド</a:t>
            </a:r>
            <a:r>
              <a:rPr lang="en-US" altLang="ja-JP" sz="1600" dirty="0">
                <a:solidFill>
                  <a:srgbClr val="0070C0"/>
                </a:solidFill>
              </a:rPr>
              <a:t>56</a:t>
            </a:r>
            <a:r>
              <a:rPr lang="ja-JP" altLang="en-US" sz="1600" dirty="0" smtClean="0">
                <a:solidFill>
                  <a:srgbClr val="0070C0"/>
                </a:solidFill>
              </a:rPr>
              <a:t>参照</a:t>
            </a:r>
            <a:endParaRPr lang="en-US" altLang="ja-JP" sz="1600" dirty="0" smtClean="0"/>
          </a:p>
          <a:p>
            <a:pPr marL="57136" indent="0">
              <a:buNone/>
            </a:pPr>
            <a:r>
              <a:rPr lang="en-US" altLang="ja-JP" sz="1600" dirty="0" smtClean="0"/>
              <a:t>VLAN</a:t>
            </a:r>
            <a:r>
              <a:rPr lang="ja-JP" altLang="en-US" sz="1600" dirty="0" smtClean="0"/>
              <a:t>越えは出来ますか </a:t>
            </a:r>
            <a:r>
              <a:rPr lang="ja-JP" altLang="en-US" sz="1600" dirty="0"/>
              <a:t>＞</a:t>
            </a:r>
            <a:r>
              <a:rPr lang="ja-JP" altLang="en-US" sz="1600" dirty="0">
                <a:solidFill>
                  <a:srgbClr val="0070C0"/>
                </a:solidFill>
              </a:rPr>
              <a:t>管理ネットワークは同一ネットワークである必要があります</a:t>
            </a:r>
            <a:endParaRPr lang="en-US" altLang="ja-JP" sz="1600" dirty="0">
              <a:solidFill>
                <a:srgbClr val="0070C0"/>
              </a:solidFill>
            </a:endParaRPr>
          </a:p>
          <a:p>
            <a:pPr marL="57136" indent="0">
              <a:buNone/>
            </a:pPr>
            <a:r>
              <a:rPr lang="ja-JP" altLang="en-US" sz="1600" dirty="0" smtClean="0"/>
              <a:t>管理</a:t>
            </a:r>
            <a:r>
              <a:rPr lang="en-US" altLang="ja-JP" sz="1600" dirty="0" smtClean="0"/>
              <a:t>IP</a:t>
            </a:r>
            <a:r>
              <a:rPr lang="ja-JP" altLang="en-US" sz="1600" dirty="0" smtClean="0"/>
              <a:t>を設定してない場合　どれがマスターか分かりますか</a:t>
            </a:r>
            <a:r>
              <a:rPr lang="ja-JP" altLang="en-US" sz="1600" dirty="0">
                <a:solidFill>
                  <a:srgbClr val="FF0000"/>
                </a:solidFill>
              </a:rPr>
              <a:t>＞・</a:t>
            </a:r>
            <a:r>
              <a:rPr lang="ja-JP" altLang="en-US" sz="1600" dirty="0" smtClean="0">
                <a:solidFill>
                  <a:srgbClr val="FF0000"/>
                </a:solidFill>
              </a:rPr>
              <a:t>・・</a:t>
            </a:r>
            <a:r>
              <a:rPr lang="en-US" altLang="ja-JP" sz="1600" dirty="0"/>
              <a:t> </a:t>
            </a:r>
            <a:r>
              <a:rPr lang="ja-JP" altLang="en-US" sz="1600" dirty="0" smtClean="0">
                <a:solidFill>
                  <a:srgbClr val="0070C0"/>
                </a:solidFill>
              </a:rPr>
              <a:t>スライド</a:t>
            </a:r>
            <a:r>
              <a:rPr lang="en-US" altLang="ja-JP" sz="1600" dirty="0" smtClean="0">
                <a:solidFill>
                  <a:srgbClr val="0070C0"/>
                </a:solidFill>
              </a:rPr>
              <a:t>57 </a:t>
            </a:r>
            <a:r>
              <a:rPr lang="ja-JP" altLang="en-US" sz="1600" dirty="0" smtClean="0">
                <a:solidFill>
                  <a:srgbClr val="0070C0"/>
                </a:solidFill>
              </a:rPr>
              <a:t>参照</a:t>
            </a:r>
            <a:endParaRPr lang="en-US" altLang="ja-JP" sz="1600" dirty="0">
              <a:solidFill>
                <a:srgbClr val="0070C0"/>
              </a:solidFill>
            </a:endParaRPr>
          </a:p>
          <a:p>
            <a:pPr marL="57136" indent="0">
              <a:buNone/>
            </a:pPr>
            <a:endParaRPr lang="en-US" altLang="ja-JP" sz="1600" dirty="0" smtClean="0"/>
          </a:p>
          <a:p>
            <a:pPr marL="57136" indent="0">
              <a:buNone/>
            </a:pPr>
            <a:endParaRPr lang="en-US" altLang="ja-JP" dirty="0"/>
          </a:p>
          <a:p>
            <a:pPr marL="57136" indent="0">
              <a:buNone/>
            </a:pPr>
            <a:endParaRPr lang="en-US" altLang="ja-JP" dirty="0" smtClean="0"/>
          </a:p>
          <a:p>
            <a:pPr marL="57136" indent="0">
              <a:buNone/>
            </a:pPr>
            <a:endParaRPr lang="en-US" altLang="ja-JP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QA</a:t>
            </a:r>
            <a:r>
              <a:rPr lang="ja-JP" altLang="en-US" dirty="0" smtClean="0"/>
              <a:t>１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353301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57136" indent="0">
              <a:buNone/>
            </a:pPr>
            <a:endParaRPr lang="en-US" altLang="ja-JP" dirty="0" smtClean="0"/>
          </a:p>
          <a:p>
            <a:pPr marL="57136" indent="0">
              <a:buNone/>
            </a:pPr>
            <a:endParaRPr lang="en-US" altLang="ja-JP" dirty="0"/>
          </a:p>
          <a:p>
            <a:pPr marL="57136" indent="0">
              <a:buNone/>
            </a:pPr>
            <a:r>
              <a:rPr lang="ja-JP" altLang="en-US" dirty="0" smtClean="0"/>
              <a:t>・同じネットワーク　同じクラスタ名の間で　クラスタ可</a:t>
            </a:r>
            <a:endParaRPr lang="en-US" altLang="ja-JP" dirty="0" smtClean="0"/>
          </a:p>
          <a:p>
            <a:pPr marL="57136" indent="0">
              <a:buNone/>
            </a:pPr>
            <a:r>
              <a:rPr lang="ja-JP" altLang="en-US" dirty="0" smtClean="0"/>
              <a:t>・同型番のみクラスタ可</a:t>
            </a:r>
            <a:endParaRPr lang="en-US" altLang="ja-JP" dirty="0" smtClean="0"/>
          </a:p>
          <a:p>
            <a:pPr marL="57136" indent="0">
              <a:buNone/>
            </a:pPr>
            <a:r>
              <a:rPr lang="ja-JP" altLang="en-US" dirty="0" smtClean="0"/>
              <a:t>・</a:t>
            </a:r>
            <a:r>
              <a:rPr lang="ja-JP" altLang="en-US" dirty="0"/>
              <a:t>全て</a:t>
            </a:r>
            <a:r>
              <a:rPr lang="en-US" altLang="ja-JP" dirty="0"/>
              <a:t>GUI</a:t>
            </a:r>
            <a:r>
              <a:rPr lang="ja-JP" altLang="en-US" dirty="0" err="1"/>
              <a:t>にて</a:t>
            </a:r>
            <a:r>
              <a:rPr lang="ja-JP" altLang="en-US" dirty="0"/>
              <a:t>設定（</a:t>
            </a:r>
            <a:r>
              <a:rPr lang="en-US" altLang="ja-JP" dirty="0"/>
              <a:t>CLI</a:t>
            </a:r>
            <a:r>
              <a:rPr lang="ja-JP" altLang="en-US" dirty="0"/>
              <a:t>は未対応</a:t>
            </a:r>
            <a:r>
              <a:rPr lang="ja-JP" altLang="en-US" dirty="0" smtClean="0"/>
              <a:t>）コンソール ポートはありません</a:t>
            </a:r>
            <a:endParaRPr lang="en-US" altLang="ja-JP" dirty="0" smtClean="0"/>
          </a:p>
          <a:p>
            <a:pPr marL="57136" indent="0">
              <a:buNone/>
            </a:pPr>
            <a:r>
              <a:rPr lang="ja-JP" altLang="en-US" dirty="0" smtClean="0"/>
              <a:t>・</a:t>
            </a:r>
            <a:r>
              <a:rPr lang="en-US" altLang="ja-JP" dirty="0" smtClean="0"/>
              <a:t>WLC(Wireless </a:t>
            </a:r>
            <a:r>
              <a:rPr lang="en-US" altLang="ja-JP" dirty="0"/>
              <a:t>LAN Controller) </a:t>
            </a:r>
            <a:r>
              <a:rPr lang="ja-JP" altLang="en-US" dirty="0" smtClean="0"/>
              <a:t>との接続不可　　</a:t>
            </a:r>
            <a:endParaRPr lang="en-US" altLang="ja-JP" dirty="0" smtClean="0"/>
          </a:p>
          <a:p>
            <a:pPr marL="57136" indent="0">
              <a:buNone/>
            </a:pPr>
            <a:r>
              <a:rPr lang="ja-JP" altLang="en-US" dirty="0"/>
              <a:t>・クラスタ名　１～</a:t>
            </a:r>
            <a:r>
              <a:rPr lang="en-US" altLang="ja-JP" dirty="0"/>
              <a:t>64</a:t>
            </a:r>
            <a:r>
              <a:rPr lang="ja-JP" altLang="en-US" dirty="0"/>
              <a:t>文字　英数字と特殊文字（デフォルトは</a:t>
            </a:r>
            <a:r>
              <a:rPr lang="en-US" altLang="ja-JP" dirty="0" err="1"/>
              <a:t>ciscosb</a:t>
            </a:r>
            <a:r>
              <a:rPr lang="en-US" altLang="ja-JP" dirty="0"/>
              <a:t>-cluster)</a:t>
            </a:r>
            <a:endParaRPr lang="en-US" altLang="ja-JP" dirty="0" smtClean="0"/>
          </a:p>
          <a:p>
            <a:pPr marL="57136" indent="0">
              <a:buNone/>
            </a:pPr>
            <a:endParaRPr lang="ja-JP" altLang="ja-JP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クラスタ設定に関する回答</a:t>
            </a:r>
            <a:endParaRPr lang="ja-JP" altLang="en-US" dirty="0"/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/>
          </p:nvPr>
        </p:nvGraphicFramePr>
        <p:xfrm>
          <a:off x="402666" y="1220788"/>
          <a:ext cx="8277345" cy="777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5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4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54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54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54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7254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機器名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WAP131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WAP150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WAP361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WAP571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192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クラスタ可能台数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できない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16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34027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ja-JP" dirty="0" smtClean="0"/>
              <a:t>1</a:t>
            </a:r>
            <a:r>
              <a:rPr kumimoji="1" lang="ja-JP" altLang="en-US" dirty="0" smtClean="0"/>
              <a:t>台の</a:t>
            </a:r>
            <a:r>
              <a:rPr kumimoji="1" lang="en-US" altLang="ja-JP" dirty="0" smtClean="0"/>
              <a:t>AP</a:t>
            </a:r>
            <a:r>
              <a:rPr kumimoji="1" lang="ja-JP" altLang="en-US" dirty="0" smtClean="0"/>
              <a:t>にアクセス</a:t>
            </a:r>
            <a:endParaRPr kumimoji="1" lang="en-US" altLang="ja-JP" dirty="0" smtClean="0"/>
          </a:p>
          <a:p>
            <a:r>
              <a:rPr lang="ja-JP" altLang="en-US" dirty="0" smtClean="0"/>
              <a:t>シングルポイント設定＞アクセスポイント　内で　クラスタコントローラが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「はい」になっているものがマスター</a:t>
            </a:r>
            <a:endParaRPr lang="en-US" altLang="ja-JP" dirty="0" smtClean="0"/>
          </a:p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62301" y="491181"/>
            <a:ext cx="8320953" cy="581970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管理</a:t>
            </a:r>
            <a:r>
              <a:rPr lang="en-US" altLang="ja-JP" dirty="0"/>
              <a:t>IP</a:t>
            </a:r>
            <a:r>
              <a:rPr lang="ja-JP" altLang="en-US" dirty="0"/>
              <a:t>を設定</a:t>
            </a:r>
            <a:r>
              <a:rPr lang="ja-JP" altLang="en-US" dirty="0" smtClean="0"/>
              <a:t>していない場合、どれ</a:t>
            </a:r>
            <a:r>
              <a:rPr lang="ja-JP" altLang="en-US" dirty="0"/>
              <a:t>がマスター</a:t>
            </a:r>
            <a:r>
              <a:rPr lang="ja-JP" altLang="en-US" dirty="0" smtClean="0"/>
              <a:t>か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分かります</a:t>
            </a:r>
            <a:r>
              <a:rPr lang="ja-JP" altLang="en-US" dirty="0"/>
              <a:t>か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54006" y="2365252"/>
            <a:ext cx="6756646" cy="2219851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5854701" y="3289300"/>
            <a:ext cx="1117600" cy="114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37080256"/>
      </p:ext>
    </p:extLst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5"/>
          <p:cNvSpPr>
            <a:spLocks noGrp="1"/>
          </p:cNvSpPr>
          <p:nvPr>
            <p:ph type="body" sz="quarter" idx="10"/>
          </p:nvPr>
        </p:nvSpPr>
        <p:spPr>
          <a:xfrm>
            <a:off x="520343" y="1288521"/>
            <a:ext cx="8277344" cy="3168210"/>
          </a:xfrm>
        </p:spPr>
        <p:txBody>
          <a:bodyPr/>
          <a:lstStyle/>
          <a:p>
            <a:pPr marL="57136" indent="0">
              <a:buNone/>
            </a:pPr>
            <a:r>
              <a:rPr lang="ja-JP" altLang="en-US" sz="1600" dirty="0" smtClean="0"/>
              <a:t>工場出荷時にする方法は＞</a:t>
            </a:r>
            <a:r>
              <a:rPr lang="ja-JP" altLang="en-US" sz="1600" dirty="0" smtClean="0">
                <a:solidFill>
                  <a:srgbClr val="0070C0"/>
                </a:solidFill>
              </a:rPr>
              <a:t>スライド</a:t>
            </a:r>
            <a:r>
              <a:rPr lang="en-US" altLang="ja-JP" sz="1600" dirty="0" smtClean="0">
                <a:solidFill>
                  <a:srgbClr val="0070C0"/>
                </a:solidFill>
              </a:rPr>
              <a:t>59</a:t>
            </a:r>
            <a:r>
              <a:rPr lang="ja-JP" altLang="en-US" sz="1600" dirty="0" smtClean="0">
                <a:solidFill>
                  <a:srgbClr val="0070C0"/>
                </a:solidFill>
              </a:rPr>
              <a:t>参照</a:t>
            </a:r>
            <a:endParaRPr lang="en-US" altLang="ja-JP" sz="1600" dirty="0" smtClean="0">
              <a:solidFill>
                <a:srgbClr val="0070C0"/>
              </a:solidFill>
            </a:endParaRPr>
          </a:p>
          <a:p>
            <a:pPr marL="57136" indent="0">
              <a:buNone/>
            </a:pPr>
            <a:r>
              <a:rPr lang="ja-JP" altLang="en-US" sz="1600" dirty="0" smtClean="0"/>
              <a:t>壁面</a:t>
            </a:r>
            <a:r>
              <a:rPr lang="ja-JP" altLang="en-US" sz="1600" dirty="0"/>
              <a:t>取り付け金具は別</a:t>
            </a:r>
            <a:r>
              <a:rPr lang="ja-JP" altLang="en-US" sz="1600" dirty="0" smtClean="0"/>
              <a:t>売りですか</a:t>
            </a:r>
            <a:r>
              <a:rPr lang="ja-JP" altLang="en-US" sz="1600" dirty="0"/>
              <a:t>　天井面への取り付けは</a:t>
            </a:r>
            <a:r>
              <a:rPr lang="ja-JP" altLang="en-US" sz="1600" dirty="0" smtClean="0"/>
              <a:t>可能ですか＞</a:t>
            </a:r>
            <a:r>
              <a:rPr lang="ja-JP" altLang="en-US" sz="1600" dirty="0">
                <a:solidFill>
                  <a:srgbClr val="0070C0"/>
                </a:solidFill>
              </a:rPr>
              <a:t>スライド</a:t>
            </a:r>
            <a:r>
              <a:rPr lang="en-US" altLang="ja-JP" sz="1600" dirty="0" smtClean="0">
                <a:solidFill>
                  <a:srgbClr val="0070C0"/>
                </a:solidFill>
              </a:rPr>
              <a:t>60</a:t>
            </a:r>
            <a:r>
              <a:rPr lang="ja-JP" altLang="en-US" sz="1600" dirty="0" err="1" smtClean="0">
                <a:solidFill>
                  <a:srgbClr val="0070C0"/>
                </a:solidFill>
              </a:rPr>
              <a:t>、</a:t>
            </a:r>
            <a:r>
              <a:rPr lang="en-US" altLang="ja-JP" sz="1600" dirty="0" smtClean="0">
                <a:solidFill>
                  <a:srgbClr val="0070C0"/>
                </a:solidFill>
              </a:rPr>
              <a:t>61</a:t>
            </a:r>
            <a:r>
              <a:rPr lang="ja-JP" altLang="en-US" sz="1600" dirty="0" smtClean="0">
                <a:solidFill>
                  <a:srgbClr val="0070C0"/>
                </a:solidFill>
              </a:rPr>
              <a:t>参照</a:t>
            </a:r>
            <a:endParaRPr lang="en-US" altLang="ja-JP" sz="1600" dirty="0">
              <a:solidFill>
                <a:srgbClr val="0070C0"/>
              </a:solidFill>
            </a:endParaRPr>
          </a:p>
          <a:p>
            <a:pPr marL="57136" indent="0">
              <a:buNone/>
            </a:pPr>
            <a:r>
              <a:rPr lang="ja-JP" altLang="en-US" sz="1600" dirty="0" smtClean="0"/>
              <a:t>設定</a:t>
            </a:r>
            <a:r>
              <a:rPr lang="ja-JP" altLang="en-US" sz="1600" dirty="0"/>
              <a:t>内容をエクスポート</a:t>
            </a:r>
            <a:r>
              <a:rPr lang="en-US" altLang="ja-JP" sz="1600" dirty="0" smtClean="0"/>
              <a:t>/ </a:t>
            </a:r>
            <a:r>
              <a:rPr lang="ja-JP" altLang="en-US" sz="1600" dirty="0" smtClean="0"/>
              <a:t>インポート</a:t>
            </a:r>
            <a:r>
              <a:rPr lang="ja-JP" altLang="en-US" sz="1600" dirty="0"/>
              <a:t>できます</a:t>
            </a:r>
            <a:r>
              <a:rPr lang="ja-JP" altLang="en-US" sz="1600" dirty="0" smtClean="0"/>
              <a:t>か＞</a:t>
            </a:r>
            <a:r>
              <a:rPr lang="ja-JP" altLang="en-US" sz="1600" dirty="0">
                <a:solidFill>
                  <a:srgbClr val="0070C0"/>
                </a:solidFill>
              </a:rPr>
              <a:t>スライド</a:t>
            </a:r>
            <a:r>
              <a:rPr lang="en-US" altLang="ja-JP" sz="1600" dirty="0">
                <a:solidFill>
                  <a:srgbClr val="0070C0"/>
                </a:solidFill>
              </a:rPr>
              <a:t>62</a:t>
            </a:r>
            <a:r>
              <a:rPr lang="ja-JP" altLang="en-US" sz="1600" dirty="0" smtClean="0">
                <a:solidFill>
                  <a:srgbClr val="0070C0"/>
                </a:solidFill>
              </a:rPr>
              <a:t>参照</a:t>
            </a:r>
            <a:endParaRPr lang="en-US" altLang="ja-JP" sz="1600" dirty="0"/>
          </a:p>
          <a:p>
            <a:pPr marL="57136" indent="0">
              <a:buNone/>
            </a:pPr>
            <a:r>
              <a:rPr lang="en-US" altLang="ja-JP" sz="1600" dirty="0" smtClean="0"/>
              <a:t>PI (Prime Infrastructure) </a:t>
            </a:r>
            <a:r>
              <a:rPr lang="ja-JP" altLang="en-US" sz="1600" dirty="0" smtClean="0"/>
              <a:t>連携は出来ま</a:t>
            </a:r>
            <a:r>
              <a:rPr lang="ja-JP" altLang="en-US" sz="1600" dirty="0"/>
              <a:t>す</a:t>
            </a:r>
            <a:r>
              <a:rPr lang="ja-JP" altLang="en-US" sz="1600" dirty="0" smtClean="0"/>
              <a:t>か　</a:t>
            </a:r>
            <a:r>
              <a:rPr lang="ja-JP" altLang="en-US" sz="1600" dirty="0"/>
              <a:t>＞</a:t>
            </a:r>
            <a:r>
              <a:rPr lang="en-US" altLang="ja-JP" sz="1600" dirty="0">
                <a:solidFill>
                  <a:srgbClr val="0070C0"/>
                </a:solidFill>
              </a:rPr>
              <a:t>PI</a:t>
            </a:r>
            <a:r>
              <a:rPr lang="ja-JP" altLang="en-US" sz="1600" dirty="0" err="1">
                <a:solidFill>
                  <a:srgbClr val="0070C0"/>
                </a:solidFill>
              </a:rPr>
              <a:t>での</a:t>
            </a:r>
            <a:r>
              <a:rPr lang="ja-JP" altLang="en-US" sz="1600" dirty="0">
                <a:solidFill>
                  <a:srgbClr val="0070C0"/>
                </a:solidFill>
              </a:rPr>
              <a:t>サポートは出来ません</a:t>
            </a:r>
            <a:endParaRPr lang="en-US" altLang="ja-JP" sz="1600" dirty="0">
              <a:solidFill>
                <a:srgbClr val="0070C0"/>
              </a:solidFill>
            </a:endParaRPr>
          </a:p>
          <a:p>
            <a:pPr marL="57136" indent="0">
              <a:buNone/>
            </a:pPr>
            <a:r>
              <a:rPr lang="ja-JP" altLang="en-US" sz="1600" dirty="0" smtClean="0"/>
              <a:t>推奨されるユーザ サポートが無線あたり最大</a:t>
            </a:r>
            <a:r>
              <a:rPr lang="en-US" altLang="ja-JP" sz="1600" dirty="0" smtClean="0"/>
              <a:t>64</a:t>
            </a:r>
            <a:r>
              <a:rPr lang="ja-JP" altLang="en-US" sz="1600" dirty="0" smtClean="0"/>
              <a:t>接続ユーザ、</a:t>
            </a:r>
            <a:r>
              <a:rPr lang="en-US" altLang="ja-JP" sz="1600" dirty="0" smtClean="0"/>
              <a:t>10</a:t>
            </a:r>
            <a:r>
              <a:rPr lang="ja-JP" altLang="en-US" sz="1600" dirty="0" smtClean="0"/>
              <a:t>アクティブ ユーザ</a:t>
            </a:r>
            <a:endParaRPr lang="en-US" altLang="ja-JP" sz="1600" dirty="0" smtClean="0"/>
          </a:p>
          <a:p>
            <a:pPr marL="57136" indent="0">
              <a:buNone/>
            </a:pPr>
            <a:r>
              <a:rPr lang="ja-JP" altLang="en-US" sz="1600" dirty="0" smtClean="0"/>
              <a:t>というのは　</a:t>
            </a:r>
            <a:r>
              <a:rPr lang="en-US" altLang="ja-JP" sz="1600" dirty="0" smtClean="0"/>
              <a:t>2.4G/5G</a:t>
            </a:r>
            <a:r>
              <a:rPr lang="ja-JP" altLang="en-US" sz="1600" dirty="0" smtClean="0"/>
              <a:t>それぞれですか</a:t>
            </a:r>
            <a:r>
              <a:rPr lang="ja-JP" altLang="en-US" sz="1600" dirty="0"/>
              <a:t>＞</a:t>
            </a:r>
            <a:r>
              <a:rPr lang="ja-JP" altLang="en-US" sz="1600" dirty="0">
                <a:solidFill>
                  <a:srgbClr val="0070C0"/>
                </a:solidFill>
              </a:rPr>
              <a:t>トータル数です　帯域別ではありません</a:t>
            </a:r>
            <a:endParaRPr lang="en-US" altLang="ja-JP" sz="1600" dirty="0">
              <a:solidFill>
                <a:srgbClr val="0070C0"/>
              </a:solidFill>
            </a:endParaRPr>
          </a:p>
          <a:p>
            <a:pPr marL="57136" indent="0">
              <a:buNone/>
            </a:pPr>
            <a:r>
              <a:rPr lang="en-US" altLang="ja-JP" sz="1600" dirty="0" smtClean="0"/>
              <a:t>MAC</a:t>
            </a:r>
            <a:r>
              <a:rPr lang="ja-JP" altLang="en-US" sz="1600" dirty="0" smtClean="0"/>
              <a:t>アドレス登録数の上限はいくつでしょうか</a:t>
            </a:r>
            <a:r>
              <a:rPr lang="ja-JP" altLang="en-US" sz="1600" dirty="0"/>
              <a:t>＞</a:t>
            </a:r>
            <a:r>
              <a:rPr lang="en-US" altLang="ja-JP" sz="1600" dirty="0">
                <a:solidFill>
                  <a:srgbClr val="0070C0"/>
                </a:solidFill>
              </a:rPr>
              <a:t>512</a:t>
            </a:r>
            <a:r>
              <a:rPr lang="ja-JP" altLang="en-US" sz="1600" dirty="0">
                <a:solidFill>
                  <a:srgbClr val="0070C0"/>
                </a:solidFill>
              </a:rPr>
              <a:t>　以上になります</a:t>
            </a:r>
            <a:endParaRPr lang="en-US" altLang="ja-JP" sz="1600" dirty="0">
              <a:solidFill>
                <a:srgbClr val="0070C0"/>
              </a:solidFill>
            </a:endParaRPr>
          </a:p>
          <a:p>
            <a:pPr marL="57136" indent="0">
              <a:buNone/>
            </a:pPr>
            <a:r>
              <a:rPr lang="en-US" altLang="ja-JP" sz="1600" dirty="0"/>
              <a:t>	</a:t>
            </a:r>
            <a:endParaRPr lang="en-US" altLang="ja-JP" sz="1600" dirty="0" smtClean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QA2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223795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5"/>
          <p:cNvSpPr>
            <a:spLocks noGrp="1"/>
          </p:cNvSpPr>
          <p:nvPr>
            <p:ph type="body" sz="quarter" idx="10"/>
          </p:nvPr>
        </p:nvSpPr>
        <p:spPr>
          <a:xfrm>
            <a:off x="437766" y="1219200"/>
            <a:ext cx="8392058" cy="3648364"/>
          </a:xfrm>
        </p:spPr>
        <p:txBody>
          <a:bodyPr/>
          <a:lstStyle/>
          <a:p>
            <a:pPr marL="57136" indent="0">
              <a:buNone/>
            </a:pPr>
            <a:r>
              <a:rPr lang="en-US" altLang="ja-JP" dirty="0" smtClean="0"/>
              <a:t>AP</a:t>
            </a:r>
            <a:r>
              <a:rPr lang="ja-JP" altLang="en-US" dirty="0" smtClean="0"/>
              <a:t>にログインできる場合　管理＞再起動＞出荷時のデフォルトで再起動可</a:t>
            </a:r>
            <a:endParaRPr lang="en-US" altLang="ja-JP" dirty="0" smtClean="0"/>
          </a:p>
          <a:p>
            <a:pPr marL="57136" indent="0">
              <a:buNone/>
            </a:pPr>
            <a:endParaRPr lang="en-US" altLang="ja-JP" dirty="0"/>
          </a:p>
          <a:p>
            <a:pPr marL="57136" indent="0">
              <a:buNone/>
            </a:pPr>
            <a:endParaRPr lang="en-US" altLang="ja-JP" dirty="0" smtClean="0"/>
          </a:p>
          <a:p>
            <a:pPr marL="57136" indent="0">
              <a:buNone/>
            </a:pPr>
            <a:endParaRPr lang="en-US" altLang="ja-JP" dirty="0"/>
          </a:p>
          <a:p>
            <a:pPr marL="57136" indent="0">
              <a:buNone/>
            </a:pPr>
            <a:endParaRPr lang="en-US" altLang="ja-JP" dirty="0" smtClean="0"/>
          </a:p>
          <a:p>
            <a:pPr marL="57136" indent="0">
              <a:buNone/>
            </a:pPr>
            <a:endParaRPr lang="en-US" altLang="ja-JP" dirty="0"/>
          </a:p>
          <a:p>
            <a:pPr marL="57136" indent="0">
              <a:buNone/>
            </a:pPr>
            <a:r>
              <a:rPr lang="en-US" altLang="ja-JP" dirty="0" smtClean="0"/>
              <a:t>AP</a:t>
            </a:r>
            <a:r>
              <a:rPr lang="ja-JP" altLang="en-US" dirty="0" smtClean="0"/>
              <a:t>パスワードが不明な場合　</a:t>
            </a:r>
            <a:r>
              <a:rPr lang="en-US" altLang="ja-JP" dirty="0" smtClean="0"/>
              <a:t>RESET</a:t>
            </a:r>
            <a:r>
              <a:rPr lang="ja-JP" altLang="en-US" dirty="0" smtClean="0"/>
              <a:t>ボタンを</a:t>
            </a:r>
            <a:r>
              <a:rPr lang="ja-JP" altLang="en-US" dirty="0"/>
              <a:t>押</a:t>
            </a:r>
            <a:r>
              <a:rPr lang="ja-JP" altLang="en-US" dirty="0" smtClean="0"/>
              <a:t>したま</a:t>
            </a:r>
            <a:r>
              <a:rPr lang="ja-JP" altLang="en-US" dirty="0"/>
              <a:t>ま</a:t>
            </a:r>
            <a:endParaRPr lang="en-US" altLang="ja-JP" dirty="0" smtClean="0"/>
          </a:p>
          <a:p>
            <a:pPr marL="57136" indent="0">
              <a:buNone/>
            </a:pPr>
            <a:r>
              <a:rPr lang="en-US" altLang="ja-JP" dirty="0" smtClean="0"/>
              <a:t>LED</a:t>
            </a:r>
            <a:r>
              <a:rPr lang="ja-JP" altLang="en-US" dirty="0" smtClean="0"/>
              <a:t>が一度消えてもそのまま押し続け　再度点灯で離す</a:t>
            </a:r>
            <a:endParaRPr lang="ja-JP" altLang="ja-JP" dirty="0"/>
          </a:p>
          <a:p>
            <a:pPr marL="57136" indent="0">
              <a:buNone/>
            </a:pPr>
            <a:endParaRPr lang="en-US" altLang="ja-JP" dirty="0" smtClean="0"/>
          </a:p>
          <a:p>
            <a:pPr marL="57136" indent="0">
              <a:buNone/>
            </a:pPr>
            <a:endParaRPr lang="en-US" altLang="ja-JP" dirty="0"/>
          </a:p>
          <a:p>
            <a:pPr marL="57136" indent="0">
              <a:buNone/>
            </a:pPr>
            <a:endParaRPr lang="ja-JP" altLang="ja-JP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工場出荷時の状態に戻す方法　</a:t>
            </a:r>
            <a:endParaRPr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645" y="3085250"/>
            <a:ext cx="2543179" cy="771335"/>
          </a:xfrm>
          <a:prstGeom prst="rect">
            <a:avLst/>
          </a:prstGeom>
        </p:spPr>
      </p:pic>
      <p:sp>
        <p:nvSpPr>
          <p:cNvPr id="10" name="角丸四角形 9"/>
          <p:cNvSpPr/>
          <p:nvPr/>
        </p:nvSpPr>
        <p:spPr>
          <a:xfrm>
            <a:off x="6885351" y="2571530"/>
            <a:ext cx="1345766" cy="367670"/>
          </a:xfrm>
          <a:prstGeom prst="roundRect">
            <a:avLst/>
          </a:prstGeom>
          <a:solidFill>
            <a:schemeClr val="accent2"/>
          </a:solidFill>
        </p:spPr>
        <p:txBody>
          <a:bodyPr wrap="square" anchor="ctr">
            <a:noAutofit/>
          </a:bodyPr>
          <a:lstStyle/>
          <a:p>
            <a:pPr algn="ctr"/>
            <a:r>
              <a:rPr kumimoji="1" lang="ja-JP" altLang="en-US" dirty="0" smtClean="0">
                <a:solidFill>
                  <a:schemeClr val="bg1"/>
                </a:solidFill>
              </a:rPr>
              <a:t>側面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7070621" y="3371273"/>
            <a:ext cx="346179" cy="3879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014" y="1704436"/>
            <a:ext cx="4669419" cy="1937924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1868701" y="2408377"/>
            <a:ext cx="3013179" cy="1722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1283736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253901" y="634742"/>
            <a:ext cx="86392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+mn-ea"/>
                <a:ea typeface="+mn-ea"/>
              </a:rPr>
              <a:t>小規模向け </a:t>
            </a:r>
            <a:r>
              <a:rPr lang="en-US" altLang="ja-JP" sz="2400" dirty="0">
                <a:latin typeface="+mn-ea"/>
                <a:ea typeface="+mn-ea"/>
              </a:rPr>
              <a:t>Cisco Wireless Access Point</a:t>
            </a:r>
            <a:r>
              <a:rPr lang="ja-JP" altLang="en-US" sz="2400" dirty="0">
                <a:latin typeface="+mn-ea"/>
                <a:ea typeface="+mn-ea"/>
              </a:rPr>
              <a:t>（</a:t>
            </a:r>
            <a:r>
              <a:rPr lang="en-US" altLang="ja-JP" sz="2400" dirty="0">
                <a:latin typeface="+mn-ea"/>
                <a:ea typeface="+mn-ea"/>
              </a:rPr>
              <a:t>WAP</a:t>
            </a:r>
            <a:r>
              <a:rPr lang="ja-JP" altLang="en-US" sz="2400" dirty="0">
                <a:latin typeface="+mn-ea"/>
                <a:ea typeface="+mn-ea"/>
              </a:rPr>
              <a:t>）シリーズ</a:t>
            </a:r>
            <a:endParaRPr lang="en-US" altLang="ja-JP" sz="2400" dirty="0">
              <a:latin typeface="+mn-ea"/>
              <a:ea typeface="+mn-ea"/>
            </a:endParaRPr>
          </a:p>
          <a:p>
            <a:r>
              <a:rPr lang="en-US" altLang="ja-JP" sz="1600" dirty="0">
                <a:latin typeface="+mn-ea"/>
                <a:ea typeface="+mn-ea"/>
              </a:rPr>
              <a:t>Cisco Start </a:t>
            </a:r>
            <a:r>
              <a:rPr lang="ja-JP" altLang="en-US" sz="1600" dirty="0">
                <a:latin typeface="+mn-ea"/>
                <a:ea typeface="+mn-ea"/>
              </a:rPr>
              <a:t>エントリー モデル ワイヤレス </a:t>
            </a:r>
            <a:r>
              <a:rPr lang="en-US" altLang="ja-JP" sz="1600" dirty="0">
                <a:latin typeface="+mn-ea"/>
                <a:ea typeface="+mn-ea"/>
              </a:rPr>
              <a:t>LAN </a:t>
            </a:r>
            <a:r>
              <a:rPr lang="ja-JP" altLang="en-US" sz="1600" dirty="0" smtClean="0">
                <a:latin typeface="+mn-ea"/>
                <a:ea typeface="+mn-ea"/>
              </a:rPr>
              <a:t>アクセスポイント</a:t>
            </a:r>
            <a:endParaRPr lang="ja-JP" altLang="ja-JP" sz="1600" dirty="0">
              <a:latin typeface="+mn-ea"/>
              <a:ea typeface="+mn-ea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57969" y="1352797"/>
            <a:ext cx="63944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b="1" dirty="0" smtClean="0">
                <a:solidFill>
                  <a:srgbClr val="0070C0"/>
                </a:solidFill>
                <a:latin typeface="+mn-ea"/>
                <a:ea typeface="+mn-ea"/>
              </a:rPr>
              <a:t>簡単導入、低価格の企業向け無線</a:t>
            </a:r>
            <a:r>
              <a:rPr lang="en-US" altLang="ja-JP" sz="1400" b="1" dirty="0" smtClean="0">
                <a:solidFill>
                  <a:srgbClr val="0070C0"/>
                </a:solidFill>
                <a:latin typeface="+mn-ea"/>
                <a:ea typeface="+mn-ea"/>
              </a:rPr>
              <a:t>LAN </a:t>
            </a:r>
            <a:endParaRPr lang="en-US" altLang="ja-JP" sz="800" b="1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0" y="274638"/>
            <a:ext cx="4572000" cy="2520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00B0F0"/>
              </a:solidFill>
              <a:latin typeface="+mn-ea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61045" y="272519"/>
            <a:ext cx="21178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solidFill>
                  <a:schemeClr val="bg1"/>
                </a:solidFill>
                <a:latin typeface="+mn-ea"/>
                <a:ea typeface="+mn-ea"/>
              </a:rPr>
              <a:t>Cisco Start </a:t>
            </a:r>
            <a:r>
              <a:rPr kumimoji="1" lang="ja-JP" altLang="en-US" sz="1050" dirty="0">
                <a:solidFill>
                  <a:schemeClr val="bg1"/>
                </a:solidFill>
                <a:latin typeface="+mn-ea"/>
                <a:ea typeface="+mn-ea"/>
              </a:rPr>
              <a:t>シリーズ　新製品紹介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253340" y="2059017"/>
            <a:ext cx="4325209" cy="2388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40"/>
              </a:lnSpc>
              <a:spcBef>
                <a:spcPts val="600"/>
              </a:spcBef>
            </a:pPr>
            <a:r>
              <a:rPr lang="ja-JP" altLang="en-US" sz="1100" dirty="0" smtClean="0">
                <a:solidFill>
                  <a:srgbClr val="00B0F0"/>
                </a:solidFill>
                <a:latin typeface="+mn-ea"/>
                <a:ea typeface="+mn-ea"/>
              </a:rPr>
              <a:t>●</a:t>
            </a:r>
            <a:r>
              <a:rPr lang="ja-JP" altLang="en-US" sz="1100" dirty="0">
                <a:latin typeface="+mn-ea"/>
                <a:ea typeface="+mn-ea"/>
              </a:rPr>
              <a:t>低価格でご導入可能な</a:t>
            </a:r>
            <a:r>
              <a:rPr lang="ja-JP" altLang="en-US" sz="1100" dirty="0" smtClean="0">
                <a:latin typeface="+mn-ea"/>
                <a:ea typeface="+mn-ea"/>
              </a:rPr>
              <a:t>エントリーモデル</a:t>
            </a:r>
            <a:endParaRPr lang="en-US" altLang="ja-JP" sz="1100" dirty="0" smtClean="0">
              <a:latin typeface="+mn-ea"/>
              <a:ea typeface="+mn-ea"/>
            </a:endParaRPr>
          </a:p>
          <a:p>
            <a:pPr>
              <a:lnSpc>
                <a:spcPts val="1440"/>
              </a:lnSpc>
              <a:spcBef>
                <a:spcPts val="600"/>
              </a:spcBef>
            </a:pPr>
            <a:r>
              <a:rPr lang="en-US" altLang="ja-JP" sz="1100" dirty="0">
                <a:solidFill>
                  <a:srgbClr val="00B0F0"/>
                </a:solidFill>
                <a:latin typeface="+mn-ea"/>
                <a:ea typeface="+mn-ea"/>
              </a:rPr>
              <a:t>●</a:t>
            </a:r>
            <a:r>
              <a:rPr lang="ja-JP" altLang="en-US" sz="1100" dirty="0" smtClean="0">
                <a:solidFill>
                  <a:srgbClr val="58585B"/>
                </a:solidFill>
                <a:latin typeface="+mn-ea"/>
                <a:ea typeface="+mn-ea"/>
              </a:rPr>
              <a:t>スモール ビジネス サポートセンター</a:t>
            </a:r>
            <a:r>
              <a:rPr lang="en-US" altLang="ja-JP" sz="1100" dirty="0">
                <a:solidFill>
                  <a:srgbClr val="58585B"/>
                </a:solidFill>
                <a:latin typeface="+mn-ea"/>
                <a:ea typeface="+mn-ea"/>
              </a:rPr>
              <a:t>(SBSC)</a:t>
            </a:r>
            <a:r>
              <a:rPr lang="ja-JP" altLang="en-US" sz="1100" dirty="0">
                <a:solidFill>
                  <a:srgbClr val="58585B"/>
                </a:solidFill>
                <a:latin typeface="+mn-ea"/>
                <a:ea typeface="+mn-ea"/>
              </a:rPr>
              <a:t>による</a:t>
            </a:r>
            <a:r>
              <a:rPr lang="ja-JP" altLang="en-US" sz="1100" dirty="0">
                <a:solidFill>
                  <a:srgbClr val="676767"/>
                </a:solidFill>
                <a:latin typeface="+mn-ea"/>
                <a:ea typeface="+mn-ea"/>
              </a:rPr>
              <a:t>安心</a:t>
            </a:r>
            <a:r>
              <a:rPr lang="ja-JP" altLang="en-US" sz="1100" dirty="0" smtClean="0">
                <a:solidFill>
                  <a:srgbClr val="676767"/>
                </a:solidFill>
                <a:latin typeface="+mn-ea"/>
                <a:ea typeface="+mn-ea"/>
              </a:rPr>
              <a:t>サポート</a:t>
            </a:r>
            <a:endParaRPr lang="en-US" altLang="ja-JP" sz="1100" dirty="0" smtClean="0">
              <a:solidFill>
                <a:srgbClr val="00B0F0"/>
              </a:solidFill>
              <a:latin typeface="+mn-ea"/>
              <a:ea typeface="+mn-ea"/>
            </a:endParaRPr>
          </a:p>
          <a:p>
            <a:pPr>
              <a:lnSpc>
                <a:spcPts val="1440"/>
              </a:lnSpc>
              <a:spcBef>
                <a:spcPts val="600"/>
              </a:spcBef>
            </a:pPr>
            <a:r>
              <a:rPr lang="ja-JP" altLang="en-US" sz="1100" dirty="0" smtClean="0">
                <a:solidFill>
                  <a:srgbClr val="00B0F0"/>
                </a:solidFill>
                <a:latin typeface="+mn-ea"/>
                <a:ea typeface="+mn-ea"/>
              </a:rPr>
              <a:t>●</a:t>
            </a:r>
            <a:r>
              <a:rPr lang="en-US" altLang="ja-JP" sz="1100" dirty="0" smtClean="0">
                <a:latin typeface="+mn-ea"/>
                <a:ea typeface="+mn-ea"/>
              </a:rPr>
              <a:t>802.11ac </a:t>
            </a:r>
            <a:r>
              <a:rPr lang="en-US" altLang="ja-JP" sz="1100" dirty="0">
                <a:latin typeface="+mn-ea"/>
                <a:ea typeface="+mn-ea"/>
              </a:rPr>
              <a:t>Wave1 </a:t>
            </a:r>
            <a:r>
              <a:rPr lang="ja-JP" altLang="en-US" sz="1100" dirty="0">
                <a:latin typeface="+mn-ea"/>
                <a:ea typeface="+mn-ea"/>
              </a:rPr>
              <a:t>に対応（</a:t>
            </a:r>
            <a:r>
              <a:rPr lang="en-US" altLang="ja-JP" sz="1100" dirty="0">
                <a:latin typeface="+mn-ea"/>
                <a:ea typeface="+mn-ea"/>
              </a:rPr>
              <a:t>Cisco WAP 131 </a:t>
            </a:r>
            <a:r>
              <a:rPr lang="ja-JP" altLang="en-US" sz="1100" dirty="0">
                <a:latin typeface="+mn-ea"/>
                <a:ea typeface="+mn-ea"/>
              </a:rPr>
              <a:t>を除く）</a:t>
            </a:r>
            <a:endParaRPr lang="en-US" altLang="ja-JP" sz="1100" dirty="0">
              <a:latin typeface="+mn-ea"/>
              <a:ea typeface="+mn-ea"/>
            </a:endParaRPr>
          </a:p>
          <a:p>
            <a:pPr>
              <a:lnSpc>
                <a:spcPts val="1440"/>
              </a:lnSpc>
              <a:spcBef>
                <a:spcPts val="600"/>
              </a:spcBef>
            </a:pPr>
            <a:r>
              <a:rPr lang="ja-JP" altLang="en-US" sz="1100" dirty="0" smtClean="0">
                <a:solidFill>
                  <a:srgbClr val="00B0F0"/>
                </a:solidFill>
                <a:latin typeface="+mn-ea"/>
                <a:ea typeface="+mn-ea"/>
              </a:rPr>
              <a:t>●</a:t>
            </a:r>
            <a:r>
              <a:rPr lang="ja-JP" altLang="en-US" sz="1100" dirty="0" smtClean="0">
                <a:solidFill>
                  <a:srgbClr val="58585B"/>
                </a:solidFill>
                <a:latin typeface="+mn-ea"/>
                <a:ea typeface="+mn-ea"/>
              </a:rPr>
              <a:t>クラスタリング技術により</a:t>
            </a:r>
            <a:r>
              <a:rPr lang="ja-JP" altLang="en-US" sz="1100" dirty="0" smtClean="0">
                <a:solidFill>
                  <a:srgbClr val="00B0F0"/>
                </a:solidFill>
                <a:latin typeface="+mn-ea"/>
                <a:ea typeface="+mn-ea"/>
              </a:rPr>
              <a:t>、</a:t>
            </a:r>
            <a:r>
              <a:rPr lang="ja-JP" altLang="en-US" sz="1100" dirty="0" smtClean="0">
                <a:solidFill>
                  <a:srgbClr val="58585B"/>
                </a:solidFill>
                <a:latin typeface="+mn-ea"/>
                <a:ea typeface="+mn-ea"/>
              </a:rPr>
              <a:t>無線</a:t>
            </a:r>
            <a:r>
              <a:rPr lang="en-US" altLang="ja-JP" sz="1100" dirty="0" smtClean="0">
                <a:solidFill>
                  <a:srgbClr val="58585B"/>
                </a:solidFill>
                <a:latin typeface="+mn-ea"/>
                <a:ea typeface="+mn-ea"/>
              </a:rPr>
              <a:t>LAN</a:t>
            </a:r>
            <a:r>
              <a:rPr lang="ja-JP" altLang="en-US" sz="1100" dirty="0" smtClean="0">
                <a:latin typeface="+mn-ea"/>
                <a:ea typeface="+mn-ea"/>
              </a:rPr>
              <a:t>コントローラ</a:t>
            </a:r>
            <a:r>
              <a:rPr lang="ja-JP" altLang="en-US" sz="1100" dirty="0">
                <a:latin typeface="+mn-ea"/>
                <a:ea typeface="+mn-ea"/>
              </a:rPr>
              <a:t>不要</a:t>
            </a:r>
            <a:r>
              <a:rPr lang="ja-JP" altLang="en-US" sz="1100" dirty="0" smtClean="0">
                <a:latin typeface="+mn-ea"/>
                <a:ea typeface="+mn-ea"/>
              </a:rPr>
              <a:t>で</a:t>
            </a:r>
            <a:r>
              <a:rPr lang="en-US" altLang="ja-JP" sz="1100" dirty="0" smtClean="0">
                <a:latin typeface="+mn-ea"/>
                <a:ea typeface="+mn-ea"/>
              </a:rPr>
              <a:t/>
            </a:r>
            <a:br>
              <a:rPr lang="en-US" altLang="ja-JP" sz="1100" dirty="0" smtClean="0">
                <a:latin typeface="+mn-ea"/>
                <a:ea typeface="+mn-ea"/>
              </a:rPr>
            </a:br>
            <a:r>
              <a:rPr lang="ja-JP" altLang="en-US" sz="1100" dirty="0" smtClean="0">
                <a:latin typeface="+mn-ea"/>
                <a:ea typeface="+mn-ea"/>
              </a:rPr>
              <a:t>　複</a:t>
            </a:r>
            <a:r>
              <a:rPr lang="ja-JP" altLang="en-US" sz="1100" dirty="0">
                <a:latin typeface="+mn-ea"/>
                <a:ea typeface="+mn-ea"/>
              </a:rPr>
              <a:t>数台</a:t>
            </a:r>
            <a:r>
              <a:rPr lang="ja-JP" altLang="en-US" sz="1100" dirty="0" smtClean="0">
                <a:latin typeface="+mn-ea"/>
                <a:ea typeface="+mn-ea"/>
              </a:rPr>
              <a:t>のアクセスポイントの管理・設定を実現</a:t>
            </a:r>
            <a:r>
              <a:rPr lang="en-US" altLang="ja-JP" sz="1100" dirty="0">
                <a:latin typeface="+mn-ea"/>
                <a:ea typeface="+mn-ea"/>
              </a:rPr>
              <a:t/>
            </a:r>
            <a:br>
              <a:rPr lang="en-US" altLang="ja-JP" sz="1100" dirty="0">
                <a:latin typeface="+mn-ea"/>
                <a:ea typeface="+mn-ea"/>
              </a:rPr>
            </a:br>
            <a:r>
              <a:rPr lang="ja-JP" altLang="en-US" sz="1100" dirty="0" smtClean="0">
                <a:latin typeface="+mn-ea"/>
                <a:ea typeface="+mn-ea"/>
              </a:rPr>
              <a:t>　（</a:t>
            </a:r>
            <a:r>
              <a:rPr lang="en-US" altLang="ja-JP" sz="1100" dirty="0">
                <a:latin typeface="+mn-ea"/>
                <a:ea typeface="+mn-ea"/>
              </a:rPr>
              <a:t>Cisco WAP 131 </a:t>
            </a:r>
            <a:r>
              <a:rPr lang="ja-JP" altLang="en-US" sz="1100" dirty="0">
                <a:latin typeface="+mn-ea"/>
                <a:ea typeface="+mn-ea"/>
              </a:rPr>
              <a:t>を除く</a:t>
            </a:r>
            <a:r>
              <a:rPr lang="ja-JP" altLang="en-US" sz="1100" dirty="0" smtClean="0">
                <a:latin typeface="+mn-ea"/>
                <a:ea typeface="+mn-ea"/>
              </a:rPr>
              <a:t>）</a:t>
            </a:r>
            <a:endParaRPr lang="en-US" altLang="ja-JP" sz="1100" dirty="0" smtClean="0">
              <a:solidFill>
                <a:srgbClr val="00B0F0"/>
              </a:solidFill>
              <a:latin typeface="+mn-ea"/>
              <a:ea typeface="+mn-ea"/>
            </a:endParaRPr>
          </a:p>
          <a:p>
            <a:pPr>
              <a:lnSpc>
                <a:spcPts val="1440"/>
              </a:lnSpc>
              <a:spcBef>
                <a:spcPts val="600"/>
              </a:spcBef>
            </a:pPr>
            <a:r>
              <a:rPr lang="en-US" altLang="ja-JP" sz="1100" dirty="0" smtClean="0">
                <a:solidFill>
                  <a:srgbClr val="00B0F0"/>
                </a:solidFill>
                <a:latin typeface="+mn-ea"/>
                <a:ea typeface="+mn-ea"/>
              </a:rPr>
              <a:t>●</a:t>
            </a:r>
            <a:r>
              <a:rPr lang="ja-JP" altLang="en-US" sz="1100" dirty="0" smtClean="0">
                <a:latin typeface="+mn-ea"/>
                <a:ea typeface="+mn-ea"/>
              </a:rPr>
              <a:t>日本語</a:t>
            </a:r>
            <a:r>
              <a:rPr lang="en-US" altLang="ja-JP" sz="1100" dirty="0">
                <a:latin typeface="+mn-ea"/>
                <a:ea typeface="+mn-ea"/>
              </a:rPr>
              <a:t>GUI</a:t>
            </a:r>
            <a:r>
              <a:rPr lang="ja-JP" altLang="en-US" sz="1100" dirty="0">
                <a:latin typeface="+mn-ea"/>
                <a:ea typeface="+mn-ea"/>
              </a:rPr>
              <a:t>による管理画面</a:t>
            </a:r>
            <a:r>
              <a:rPr lang="ja-JP" altLang="en-US" sz="1100" dirty="0" smtClean="0">
                <a:latin typeface="+mn-ea"/>
                <a:ea typeface="+mn-ea"/>
              </a:rPr>
              <a:t>でウィザードによる</a:t>
            </a:r>
            <a:r>
              <a:rPr lang="en-US" altLang="ja-JP" sz="1100" dirty="0" smtClean="0">
                <a:latin typeface="+mn-ea"/>
                <a:ea typeface="+mn-ea"/>
              </a:rPr>
              <a:t/>
            </a:r>
            <a:br>
              <a:rPr lang="en-US" altLang="ja-JP" sz="1100" dirty="0" smtClean="0">
                <a:latin typeface="+mn-ea"/>
                <a:ea typeface="+mn-ea"/>
              </a:rPr>
            </a:br>
            <a:r>
              <a:rPr lang="ja-JP" altLang="en-US" sz="1100" dirty="0" smtClean="0">
                <a:latin typeface="+mn-ea"/>
                <a:ea typeface="+mn-ea"/>
              </a:rPr>
              <a:t>　初期セットアップに対応</a:t>
            </a:r>
            <a:endParaRPr lang="en-US" altLang="ja-JP" sz="1100" dirty="0" smtClean="0">
              <a:solidFill>
                <a:srgbClr val="00B0F0"/>
              </a:solidFill>
              <a:latin typeface="+mn-ea"/>
              <a:ea typeface="+mn-ea"/>
            </a:endParaRPr>
          </a:p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ja-JP" altLang="en-US" sz="1100" dirty="0" smtClean="0">
                <a:solidFill>
                  <a:srgbClr val="00B0F0"/>
                </a:solidFill>
                <a:latin typeface="+mn-ea"/>
                <a:ea typeface="+mn-ea"/>
              </a:rPr>
              <a:t>●</a:t>
            </a:r>
            <a:r>
              <a:rPr lang="en-US" altLang="ja-JP" sz="1100" dirty="0" err="1" smtClean="0">
                <a:latin typeface="+mn-ea"/>
                <a:ea typeface="+mn-ea"/>
              </a:rPr>
              <a:t>PoE</a:t>
            </a:r>
            <a:r>
              <a:rPr lang="ja-JP" altLang="en-US" sz="1100" dirty="0" smtClean="0">
                <a:latin typeface="+mn-ea"/>
                <a:ea typeface="+mn-ea"/>
              </a:rPr>
              <a:t>（</a:t>
            </a:r>
            <a:r>
              <a:rPr lang="en-US" altLang="ja-JP" sz="1100" dirty="0">
                <a:latin typeface="+mn-ea"/>
                <a:ea typeface="+mn-ea"/>
              </a:rPr>
              <a:t>Power over Ethernet</a:t>
            </a:r>
            <a:r>
              <a:rPr lang="ja-JP" altLang="en-US" sz="1100" dirty="0" smtClean="0">
                <a:latin typeface="+mn-ea"/>
                <a:ea typeface="+mn-ea"/>
              </a:rPr>
              <a:t>）</a:t>
            </a:r>
            <a:r>
              <a:rPr lang="en-US" altLang="ja-JP" sz="1100" dirty="0" smtClean="0">
                <a:latin typeface="+mn-ea"/>
                <a:ea typeface="+mn-ea"/>
              </a:rPr>
              <a:t>/POE+</a:t>
            </a:r>
            <a:r>
              <a:rPr lang="ja-JP" altLang="en-US" sz="1100" dirty="0" smtClean="0">
                <a:latin typeface="+mn-ea"/>
                <a:ea typeface="+mn-ea"/>
              </a:rPr>
              <a:t>に対応</a:t>
            </a:r>
            <a:endParaRPr lang="ja-JP" altLang="en-US" sz="1100" dirty="0">
              <a:latin typeface="+mn-ea"/>
              <a:ea typeface="+mn-ea"/>
            </a:endParaRPr>
          </a:p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ja-JP" altLang="en-US" sz="1100" dirty="0">
                <a:solidFill>
                  <a:srgbClr val="00B0F0"/>
                </a:solidFill>
                <a:latin typeface="+mn-ea"/>
                <a:ea typeface="+mn-ea"/>
              </a:rPr>
              <a:t>●</a:t>
            </a:r>
            <a:r>
              <a:rPr lang="ja-JP" altLang="en-US" sz="1100" dirty="0">
                <a:latin typeface="+mn-ea"/>
                <a:ea typeface="+mn-ea"/>
              </a:rPr>
              <a:t>日本語 </a:t>
            </a:r>
            <a:r>
              <a:rPr lang="en-US" altLang="ja-JP" sz="1100" dirty="0">
                <a:latin typeface="+mn-ea"/>
                <a:ea typeface="+mn-ea"/>
              </a:rPr>
              <a:t>GUI </a:t>
            </a:r>
            <a:r>
              <a:rPr lang="ja-JP" altLang="en-US" sz="1100" dirty="0">
                <a:latin typeface="+mn-ea"/>
                <a:ea typeface="+mn-ea"/>
              </a:rPr>
              <a:t>による簡単なネットワーク</a:t>
            </a:r>
            <a:r>
              <a:rPr lang="ja-JP" altLang="en-US" sz="1100" dirty="0" smtClean="0">
                <a:latin typeface="+mn-ea"/>
                <a:ea typeface="+mn-ea"/>
              </a:rPr>
              <a:t>設定</a:t>
            </a:r>
            <a:endParaRPr lang="ja-JP" altLang="en-US" sz="1100" dirty="0">
              <a:latin typeface="+mn-ea"/>
              <a:ea typeface="+mn-ea"/>
            </a:endParaRPr>
          </a:p>
        </p:txBody>
      </p:sp>
      <p:sp>
        <p:nvSpPr>
          <p:cNvPr id="5" name="四角形: 角を丸くする 4"/>
          <p:cNvSpPr/>
          <p:nvPr/>
        </p:nvSpPr>
        <p:spPr>
          <a:xfrm>
            <a:off x="254104" y="1716907"/>
            <a:ext cx="1440000" cy="288000"/>
          </a:xfrm>
          <a:prstGeom prst="roundRect">
            <a:avLst>
              <a:gd name="adj" fmla="val 5000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ja-JP" altLang="en-US" sz="1200" dirty="0">
                <a:latin typeface="+mn-ea"/>
              </a:rPr>
              <a:t>主な機能、特長</a:t>
            </a:r>
            <a:endParaRPr lang="en-US" altLang="ja-JP" sz="1200" dirty="0">
              <a:latin typeface="+mn-ea"/>
            </a:endParaRPr>
          </a:p>
        </p:txBody>
      </p:sp>
      <p:graphicFrame>
        <p:nvGraphicFramePr>
          <p:cNvPr id="35" name="表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175513"/>
              </p:ext>
            </p:extLst>
          </p:nvPr>
        </p:nvGraphicFramePr>
        <p:xfrm>
          <a:off x="4572000" y="2767255"/>
          <a:ext cx="4321608" cy="182062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2949638164"/>
                    </a:ext>
                  </a:extLst>
                </a:gridCol>
                <a:gridCol w="900382">
                  <a:extLst>
                    <a:ext uri="{9D8B030D-6E8A-4147-A177-3AD203B41FA5}">
                      <a16:colId xmlns:a16="http://schemas.microsoft.com/office/drawing/2014/main" val="2783777177"/>
                    </a:ext>
                  </a:extLst>
                </a:gridCol>
                <a:gridCol w="900382">
                  <a:extLst>
                    <a:ext uri="{9D8B030D-6E8A-4147-A177-3AD203B41FA5}">
                      <a16:colId xmlns:a16="http://schemas.microsoft.com/office/drawing/2014/main" val="4284081894"/>
                    </a:ext>
                  </a:extLst>
                </a:gridCol>
                <a:gridCol w="900382">
                  <a:extLst>
                    <a:ext uri="{9D8B030D-6E8A-4147-A177-3AD203B41FA5}">
                      <a16:colId xmlns:a16="http://schemas.microsoft.com/office/drawing/2014/main" val="671080242"/>
                    </a:ext>
                  </a:extLst>
                </a:gridCol>
                <a:gridCol w="900382">
                  <a:extLst>
                    <a:ext uri="{9D8B030D-6E8A-4147-A177-3AD203B41FA5}">
                      <a16:colId xmlns:a16="http://schemas.microsoft.com/office/drawing/2014/main" val="4207004285"/>
                    </a:ext>
                  </a:extLst>
                </a:gridCol>
              </a:tblGrid>
              <a:tr h="174152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15" marR="6815" marT="6815" marB="0" anchor="ctr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Cisco WAP 131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15" marR="6815" marT="681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Cisco WAP 150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15" marR="6815" marT="681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Cisco WAP 361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15" marR="6815" marT="681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Cisco WAP 571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15" marR="6815" marT="681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866880"/>
                  </a:ext>
                </a:extLst>
              </a:tr>
              <a:tr h="174152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対応規格</a:t>
                      </a:r>
                    </a:p>
                  </a:txBody>
                  <a:tcPr marL="6815" marR="6815" marT="6815" marB="0" anchor="ctr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802.11a/b/g/n</a:t>
                      </a:r>
                      <a:endParaRPr lang="en-US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15" marR="6815" marT="681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802.11a/b/g/n/ac Wave1</a:t>
                      </a:r>
                    </a:p>
                  </a:txBody>
                  <a:tcPr marL="6815" marR="6815" marT="681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15" marR="6815" marT="681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15" marR="6815" marT="681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144153"/>
                  </a:ext>
                </a:extLst>
              </a:tr>
              <a:tr h="174152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ラジオ</a:t>
                      </a:r>
                    </a:p>
                  </a:txBody>
                  <a:tcPr marL="6815" marR="6815" marT="6815" marB="0" anchor="ctr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デュアル バンド対応（</a:t>
                      </a:r>
                      <a:r>
                        <a:rPr lang="en-US" altLang="ja-JP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2.4GHz/5GHz</a:t>
                      </a:r>
                      <a:r>
                        <a:rPr lang="ja-JP" altLang="en-US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）</a:t>
                      </a:r>
                      <a:endParaRPr lang="en-US" altLang="ja-JP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15" marR="6815" marT="681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ja-JP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15" marR="6815" marT="681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ja-JP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15" marR="6815" marT="681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ja-JP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15" marR="6815" marT="681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40881147"/>
                  </a:ext>
                </a:extLst>
              </a:tr>
              <a:tr h="1741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MIMO</a:t>
                      </a:r>
                      <a:endParaRPr lang="en-US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15" marR="6815" marT="6815" marB="0" anchor="ctr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2x2:2</a:t>
                      </a:r>
                      <a:endParaRPr lang="en-US" altLang="ja-JP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CiscoSansTT"/>
                      </a:endParaRPr>
                    </a:p>
                  </a:txBody>
                  <a:tcPr marL="6815" marR="6815" marT="681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2x2:2</a:t>
                      </a:r>
                    </a:p>
                  </a:txBody>
                  <a:tcPr marL="6815" marR="6815" marT="681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2x2:2</a:t>
                      </a:r>
                    </a:p>
                  </a:txBody>
                  <a:tcPr marL="6815" marR="6815" marT="681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altLang="ja-JP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3x3:3</a:t>
                      </a:r>
                      <a:endParaRPr lang="en-US" altLang="ja-JP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CiscoSansTT"/>
                      </a:endParaRPr>
                    </a:p>
                  </a:txBody>
                  <a:tcPr marL="6815" marR="6815" marT="681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105094"/>
                  </a:ext>
                </a:extLst>
              </a:tr>
              <a:tr h="17415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u="none" strike="noStrike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PoE</a:t>
                      </a:r>
                      <a:r>
                        <a:rPr lang="en-US" altLang="ja-JP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/</a:t>
                      </a:r>
                      <a:r>
                        <a:rPr lang="en-US" altLang="ja-JP" sz="800" u="none" strike="noStrike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PoE</a:t>
                      </a:r>
                      <a:r>
                        <a:rPr lang="en-US" altLang="ja-JP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+</a:t>
                      </a:r>
                      <a:endParaRPr lang="ja-JP" altLang="en-US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15" marR="6815" marT="6815" marB="0" anchor="ctr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○</a:t>
                      </a:r>
                      <a:endParaRPr lang="ja-JP" altLang="en-US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15" marR="6815" marT="681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○</a:t>
                      </a:r>
                      <a:endParaRPr lang="ja-JP" altLang="en-US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15" marR="6815" marT="681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○</a:t>
                      </a:r>
                      <a:endParaRPr lang="ja-JP" altLang="en-US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15" marR="6815" marT="681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○</a:t>
                      </a:r>
                      <a:endParaRPr lang="en-US" altLang="ja-JP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15" marR="6815" marT="681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1216659"/>
                  </a:ext>
                </a:extLst>
              </a:tr>
              <a:tr h="262472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ポート</a:t>
                      </a:r>
                    </a:p>
                  </a:txBody>
                  <a:tcPr marL="6815" marR="6815" marT="6815" marB="0" anchor="ctr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GE </a:t>
                      </a:r>
                      <a:r>
                        <a:rPr lang="en-US" altLang="ja-JP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× 1</a:t>
                      </a:r>
                      <a:endParaRPr lang="en-US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15" marR="6815" marT="681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GE × 1</a:t>
                      </a:r>
                      <a:endParaRPr lang="en-US" altLang="ja-JP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15" marR="6815" marT="681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8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GE × 5</a:t>
                      </a:r>
                    </a:p>
                    <a:p>
                      <a:pPr algn="ctr"/>
                      <a:r>
                        <a:rPr lang="ja-JP" altLang="en-US" sz="8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（</a:t>
                      </a:r>
                      <a:r>
                        <a:rPr lang="en-US" altLang="ja-JP" sz="8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1PD+</a:t>
                      </a:r>
                      <a:r>
                        <a:rPr lang="en-US" altLang="ja-JP" sz="8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1PSE</a:t>
                      </a:r>
                      <a:r>
                        <a:rPr lang="ja-JP" altLang="en-US" sz="8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）</a:t>
                      </a:r>
                      <a:endParaRPr lang="en-US" altLang="ja-JP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CiscoSansTT"/>
                      </a:endParaRPr>
                    </a:p>
                  </a:txBody>
                  <a:tcPr marL="6815" marR="6815" marT="681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8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GE × 2</a:t>
                      </a:r>
                    </a:p>
                    <a:p>
                      <a:pPr algn="ctr"/>
                      <a:r>
                        <a:rPr lang="en-US" altLang="ja-JP" sz="8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w/Static</a:t>
                      </a:r>
                      <a:r>
                        <a:rPr lang="en-US" altLang="ja-JP" sz="8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LAG</a:t>
                      </a:r>
                      <a:endParaRPr lang="en-US" altLang="ja-JP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CiscoSansTT"/>
                      </a:endParaRPr>
                    </a:p>
                  </a:txBody>
                  <a:tcPr marL="6815" marR="6815" marT="681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947484"/>
                  </a:ext>
                </a:extLst>
              </a:tr>
              <a:tr h="174152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アンテナ</a:t>
                      </a:r>
                    </a:p>
                  </a:txBody>
                  <a:tcPr marL="6815" marR="6815" marT="6815" marB="0" anchor="ctr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内蔵</a:t>
                      </a:r>
                      <a:endParaRPr lang="en-US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15" marR="6815" marT="681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内蔵</a:t>
                      </a:r>
                      <a:endParaRPr lang="en-US" altLang="ja-JP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15" marR="6815" marT="681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内蔵</a:t>
                      </a:r>
                      <a:endParaRPr lang="en-US" altLang="ja-JP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15" marR="6815" marT="681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内蔵</a:t>
                      </a:r>
                      <a:endParaRPr lang="en-US" altLang="ja-JP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15" marR="6815" marT="681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872244"/>
                  </a:ext>
                </a:extLst>
              </a:tr>
              <a:tr h="339085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サイズ（高さ </a:t>
                      </a:r>
                      <a:r>
                        <a:rPr lang="en-US" altLang="ja-JP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× </a:t>
                      </a:r>
                      <a:r>
                        <a:rPr lang="ja-JP" altLang="en-US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幅 </a:t>
                      </a:r>
                      <a:r>
                        <a:rPr lang="en-US" altLang="ja-JP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× </a:t>
                      </a:r>
                      <a:r>
                        <a:rPr lang="ja-JP" altLang="en-US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奥行）</a:t>
                      </a:r>
                      <a:endParaRPr lang="ja-JP" altLang="en-US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15" marR="6815" marT="6815" marB="0" anchor="ctr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CiscoSansTT"/>
                        </a:rPr>
                        <a:t>17.0 × 3.59 ×</a:t>
                      </a:r>
                      <a:r>
                        <a:rPr lang="en-US" altLang="ja-JP" sz="800" b="0" i="0" u="none" strike="noStrike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CiscoSansTT"/>
                        </a:rPr>
                        <a:t> </a:t>
                      </a:r>
                      <a:r>
                        <a:rPr lang="en-US" altLang="ja-JP" sz="8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CiscoSansTT"/>
                        </a:rPr>
                        <a:t> 17.0 cm</a:t>
                      </a:r>
                    </a:p>
                  </a:txBody>
                  <a:tcPr marL="6815" marR="6815" marT="681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3.8 × 13.5 × 13.5 cm</a:t>
                      </a:r>
                      <a:endParaRPr lang="en-US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15" marR="6815" marT="681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CiscoSansTT"/>
                        </a:rPr>
                        <a:t>4.58 × 16.5 × 11.0 cm</a:t>
                      </a:r>
                    </a:p>
                  </a:txBody>
                  <a:tcPr marL="6815" marR="6815" marT="681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4.0 × 23.0 × 23.0 cm</a:t>
                      </a:r>
                      <a:endParaRPr lang="en-US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15" marR="6815" marT="681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741199"/>
                  </a:ext>
                </a:extLst>
              </a:tr>
              <a:tr h="174152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重量</a:t>
                      </a:r>
                      <a:endParaRPr lang="ja-JP" altLang="en-US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15" marR="6815" marT="6815" marB="0" anchor="ctr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0.40 kg</a:t>
                      </a:r>
                      <a:endParaRPr lang="en-US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15" marR="6815" marT="681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0.35 kg</a:t>
                      </a:r>
                      <a:endParaRPr lang="en-US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15" marR="6815" marT="681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0.48 kg</a:t>
                      </a:r>
                      <a:endParaRPr lang="en-US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15" marR="6815" marT="681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0.778 kg</a:t>
                      </a:r>
                      <a:endParaRPr lang="en-US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15" marR="6815" marT="681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790490"/>
                  </a:ext>
                </a:extLst>
              </a:tr>
            </a:tbl>
          </a:graphicData>
        </a:graphic>
      </p:graphicFrame>
      <p:sp>
        <p:nvSpPr>
          <p:cNvPr id="44" name="テキスト ボックス 43"/>
          <p:cNvSpPr txBox="1"/>
          <p:nvPr/>
        </p:nvSpPr>
        <p:spPr>
          <a:xfrm>
            <a:off x="4711868" y="2341526"/>
            <a:ext cx="8531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b="1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Cisco</a:t>
            </a:r>
            <a:r>
              <a:rPr kumimoji="1" lang="ja-JP" altLang="en-US" sz="800" b="1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 </a:t>
            </a:r>
            <a:r>
              <a:rPr kumimoji="1" lang="en-US" altLang="ja-JP" sz="800" b="1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WAP</a:t>
            </a:r>
            <a:r>
              <a:rPr kumimoji="1" lang="ja-JP" altLang="en-US" sz="800" b="1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 </a:t>
            </a:r>
            <a:r>
              <a:rPr kumimoji="1" lang="en-US" altLang="ja-JP" sz="800" b="1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150</a:t>
            </a:r>
            <a:endParaRPr kumimoji="1" lang="ja-JP" altLang="en-US" sz="800" dirty="0">
              <a:latin typeface="+mn-ea"/>
              <a:ea typeface="+mn-ea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5959771" y="2341526"/>
            <a:ext cx="8531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b="1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Cisco</a:t>
            </a:r>
            <a:r>
              <a:rPr kumimoji="1" lang="ja-JP" altLang="en-US" sz="800" b="1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 </a:t>
            </a:r>
            <a:r>
              <a:rPr kumimoji="1" lang="en-US" altLang="ja-JP" sz="800" b="1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WAP</a:t>
            </a:r>
            <a:r>
              <a:rPr kumimoji="1" lang="ja-JP" altLang="en-US" sz="800" b="1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 </a:t>
            </a:r>
            <a:r>
              <a:rPr kumimoji="1" lang="en-US" altLang="ja-JP" sz="800" b="1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571</a:t>
            </a:r>
            <a:endParaRPr kumimoji="1" lang="ja-JP" altLang="en-US" sz="800" dirty="0">
              <a:latin typeface="+mn-ea"/>
              <a:ea typeface="+mn-ea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4578549" y="2579474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rgbClr val="00B0F0"/>
                </a:solidFill>
                <a:latin typeface="+mn-ea"/>
                <a:ea typeface="+mn-ea"/>
              </a:rPr>
              <a:t>■</a:t>
            </a:r>
            <a:r>
              <a:rPr kumimoji="1" lang="ja-JP" altLang="en-US" sz="800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主な仕様</a:t>
            </a:r>
            <a:endParaRPr kumimoji="1" lang="ja-JP" altLang="en-US" sz="800" dirty="0">
              <a:latin typeface="+mn-ea"/>
              <a:ea typeface="+mn-ea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675488" y="2263973"/>
            <a:ext cx="112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00" b="1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Cisco</a:t>
            </a:r>
            <a:r>
              <a:rPr kumimoji="1" lang="ja-JP" altLang="en-US" sz="700" b="1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 </a:t>
            </a:r>
            <a:r>
              <a:rPr kumimoji="1" lang="en-US" altLang="ja-JP" sz="700" b="1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WAP</a:t>
            </a:r>
            <a:r>
              <a:rPr kumimoji="1" lang="ja-JP" altLang="en-US" sz="700" b="1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 </a:t>
            </a:r>
            <a:r>
              <a:rPr kumimoji="1" lang="en-US" altLang="ja-JP" sz="700" b="1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361</a:t>
            </a:r>
          </a:p>
          <a:p>
            <a:r>
              <a:rPr kumimoji="1" lang="ja-JP" altLang="en-US" sz="700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（ホテル、集合住宅向け）</a:t>
            </a:r>
            <a:endParaRPr kumimoji="1" lang="ja-JP" altLang="en-US" sz="700" dirty="0">
              <a:latin typeface="+mn-ea"/>
              <a:ea typeface="+mn-ea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675488" y="1560937"/>
            <a:ext cx="1015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00" b="1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Cisco</a:t>
            </a:r>
            <a:r>
              <a:rPr kumimoji="1" lang="ja-JP" altLang="en-US" sz="700" b="1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 </a:t>
            </a:r>
            <a:r>
              <a:rPr kumimoji="1" lang="en-US" altLang="ja-JP" sz="700" b="1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WAP</a:t>
            </a:r>
            <a:r>
              <a:rPr kumimoji="1" lang="ja-JP" altLang="en-US" sz="700" b="1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 </a:t>
            </a:r>
            <a:r>
              <a:rPr kumimoji="1" lang="en-US" altLang="ja-JP" sz="700" b="1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131</a:t>
            </a:r>
          </a:p>
          <a:p>
            <a:r>
              <a:rPr kumimoji="1" lang="ja-JP" altLang="en-US" sz="700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（小規模オフィス向け）</a:t>
            </a:r>
            <a:endParaRPr kumimoji="1" lang="ja-JP" altLang="en-US" sz="700" dirty="0">
              <a:latin typeface="+mn-ea"/>
              <a:ea typeface="+mn-ea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27" r="89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4689" y="1298538"/>
            <a:ext cx="1324346" cy="1059476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5573" y1="26220" x2="75573" y2="26220"/>
                        <a14:foregroundMark x1="80153" y1="75000" x2="80153" y2="75000"/>
                        <a14:foregroundMark x1="70992" y1="37805" x2="70992" y2="37805"/>
                        <a14:foregroundMark x1="77099" y1="12195" x2="77099" y2="12195"/>
                        <a14:foregroundMark x1="64885" y1="8537" x2="64885" y2="8537"/>
                        <a14:foregroundMark x1="51145" y1="6707" x2="51145" y2="6707"/>
                        <a14:foregroundMark x1="39695" y1="5488" x2="39695" y2="5488"/>
                        <a14:foregroundMark x1="75573" y1="59146" x2="75573" y2="59146"/>
                        <a14:foregroundMark x1="79389" y1="42073" x2="79389" y2="42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998" y="1357986"/>
            <a:ext cx="543678" cy="67959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031" y1="42073" x2="16031" y2="42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998" y="2048913"/>
            <a:ext cx="543678" cy="67959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5" b="98851" l="0" r="894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686" y="1634378"/>
            <a:ext cx="904547" cy="72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385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WAP</a:t>
            </a:r>
            <a:r>
              <a:rPr lang="en-US" altLang="ja-JP" dirty="0" smtClean="0"/>
              <a:t>150</a:t>
            </a:r>
            <a:r>
              <a:rPr lang="ja-JP" altLang="en-US" dirty="0" smtClean="0"/>
              <a:t>マウント</a:t>
            </a:r>
            <a:r>
              <a:rPr lang="en-US" altLang="ja-JP" dirty="0" smtClean="0"/>
              <a:t>-1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6273" y="1538817"/>
            <a:ext cx="2405454" cy="171727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578" y="3360102"/>
            <a:ext cx="2503510" cy="130617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175" y="3360102"/>
            <a:ext cx="2472413" cy="139287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82" y="1440952"/>
            <a:ext cx="2302190" cy="1726923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9310" y="1925786"/>
            <a:ext cx="2383575" cy="87505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47662" y="990183"/>
            <a:ext cx="6338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Youtube</a:t>
            </a:r>
            <a:r>
              <a:rPr kumimoji="1" lang="ja-JP" altLang="en-US" dirty="0" smtClean="0"/>
              <a:t>　　</a:t>
            </a:r>
            <a:r>
              <a:rPr kumimoji="1" lang="en-US" altLang="ja-JP" dirty="0"/>
              <a:t>https://www.youtube.com/watch?v=9lKZ47Q4v0k</a:t>
            </a:r>
            <a:endParaRPr kumimoji="1" lang="ja-JP" altLang="en-US" dirty="0"/>
          </a:p>
        </p:txBody>
      </p:sp>
      <p:sp>
        <p:nvSpPr>
          <p:cNvPr id="11" name="右矢印 10"/>
          <p:cNvSpPr/>
          <p:nvPr/>
        </p:nvSpPr>
        <p:spPr>
          <a:xfrm>
            <a:off x="2658533" y="2209800"/>
            <a:ext cx="541867" cy="1778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12" name="右矢印 11"/>
          <p:cNvSpPr/>
          <p:nvPr/>
        </p:nvSpPr>
        <p:spPr>
          <a:xfrm>
            <a:off x="5431851" y="2219652"/>
            <a:ext cx="541867" cy="1778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13" name="右矢印 12"/>
          <p:cNvSpPr/>
          <p:nvPr/>
        </p:nvSpPr>
        <p:spPr>
          <a:xfrm>
            <a:off x="8241387" y="2209800"/>
            <a:ext cx="541867" cy="1778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14" name="右矢印 13"/>
          <p:cNvSpPr/>
          <p:nvPr/>
        </p:nvSpPr>
        <p:spPr>
          <a:xfrm>
            <a:off x="1201810" y="3975506"/>
            <a:ext cx="541867" cy="1778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15" name="右矢印 14"/>
          <p:cNvSpPr/>
          <p:nvPr/>
        </p:nvSpPr>
        <p:spPr>
          <a:xfrm>
            <a:off x="4129087" y="3924291"/>
            <a:ext cx="541867" cy="1778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44231" y="1499781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付属品のねじ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58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ja-JP" altLang="en-US" dirty="0" smtClean="0"/>
              <a:t>ネジ以外のマウント キットは なし</a:t>
            </a:r>
            <a:r>
              <a:rPr lang="en-US" altLang="ja-JP" dirty="0" smtClean="0"/>
              <a:t>(</a:t>
            </a:r>
            <a:r>
              <a:rPr lang="ja-JP" altLang="en-US" dirty="0" smtClean="0"/>
              <a:t>別売りもなし）</a:t>
            </a:r>
            <a:endParaRPr lang="en-US" altLang="ja-JP" dirty="0" smtClean="0"/>
          </a:p>
          <a:p>
            <a:r>
              <a:rPr kumimoji="1" lang="ja-JP" altLang="en-US" dirty="0" smtClean="0"/>
              <a:t>壁面</a:t>
            </a:r>
            <a:r>
              <a:rPr lang="ja-JP" altLang="en-US" dirty="0" smtClean="0"/>
              <a:t>か　デスクに設置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WAP150</a:t>
            </a:r>
            <a:r>
              <a:rPr lang="ja-JP" altLang="en-US" dirty="0"/>
              <a:t>マウント</a:t>
            </a:r>
            <a:r>
              <a:rPr lang="en-US" altLang="ja-JP" dirty="0" smtClean="0"/>
              <a:t>-</a:t>
            </a:r>
            <a:r>
              <a:rPr lang="en-US" altLang="ja-JP" dirty="0"/>
              <a:t>2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993313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2"/>
          <p:cNvSpPr>
            <a:spLocks noGrp="1"/>
          </p:cNvSpPr>
          <p:nvPr>
            <p:ph type="title"/>
          </p:nvPr>
        </p:nvSpPr>
        <p:spPr>
          <a:xfrm>
            <a:off x="438150" y="341313"/>
            <a:ext cx="8345488" cy="731837"/>
          </a:xfrm>
        </p:spPr>
        <p:txBody>
          <a:bodyPr/>
          <a:lstStyle/>
          <a:p>
            <a:r>
              <a:rPr lang="ja-JP" altLang="en-US" dirty="0">
                <a:latin typeface="Arial" charset="0"/>
              </a:rPr>
              <a:t>設定</a:t>
            </a:r>
            <a:r>
              <a:rPr lang="ja-JP" altLang="en-US" dirty="0" smtClean="0">
                <a:latin typeface="Arial" charset="0"/>
              </a:rPr>
              <a:t>のエクスポート</a:t>
            </a:r>
            <a:r>
              <a:rPr lang="en-US" altLang="ja-JP" dirty="0" smtClean="0">
                <a:latin typeface="Arial" charset="0"/>
              </a:rPr>
              <a:t>/ </a:t>
            </a:r>
            <a:r>
              <a:rPr lang="ja-JP" altLang="en-US" dirty="0" smtClean="0">
                <a:latin typeface="Arial" charset="0"/>
              </a:rPr>
              <a:t>インポート</a:t>
            </a:r>
            <a:endParaRPr dirty="0">
              <a:latin typeface="Arial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54" y="1631395"/>
            <a:ext cx="6351275" cy="2930400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990600" y="1262063"/>
            <a:ext cx="5969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管理</a:t>
            </a:r>
            <a:r>
              <a:rPr kumimoji="1" lang="ja-JP" altLang="en-US" dirty="0" err="1" smtClean="0"/>
              <a:t>ー</a:t>
            </a:r>
            <a:r>
              <a:rPr kumimoji="1" lang="ja-JP" altLang="en-US" dirty="0" smtClean="0"/>
              <a:t>構成ファイルのダウンロード</a:t>
            </a:r>
            <a:r>
              <a:rPr kumimoji="1" lang="en-US" altLang="ja-JP" dirty="0" smtClean="0"/>
              <a:t>/ </a:t>
            </a:r>
            <a:r>
              <a:rPr kumimoji="1" lang="ja-JP" altLang="en-US" dirty="0" smtClean="0"/>
              <a:t>バックアップにて対応可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868378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5"/>
          <p:cNvSpPr>
            <a:spLocks noGrp="1"/>
          </p:cNvSpPr>
          <p:nvPr>
            <p:ph type="body" sz="quarter" idx="10"/>
          </p:nvPr>
        </p:nvSpPr>
        <p:spPr>
          <a:xfrm>
            <a:off x="520343" y="1073150"/>
            <a:ext cx="8460028" cy="3168210"/>
          </a:xfrm>
        </p:spPr>
        <p:txBody>
          <a:bodyPr/>
          <a:lstStyle/>
          <a:p>
            <a:pPr marL="57136" indent="0">
              <a:buNone/>
            </a:pPr>
            <a:r>
              <a:rPr lang="ja-JP" altLang="en-US" sz="1600" dirty="0" smtClean="0"/>
              <a:t>同一</a:t>
            </a:r>
            <a:r>
              <a:rPr lang="ja-JP" altLang="en-US" sz="1600" dirty="0"/>
              <a:t>周波数帯で複数の</a:t>
            </a:r>
            <a:r>
              <a:rPr lang="en-US" altLang="ja-JP" sz="1600" dirty="0"/>
              <a:t>SSID</a:t>
            </a:r>
            <a:r>
              <a:rPr lang="ja-JP" altLang="en-US" sz="1600" dirty="0"/>
              <a:t>を作成することはできるのか</a:t>
            </a:r>
            <a:r>
              <a:rPr lang="ja-JP" altLang="en-US" sz="1600" dirty="0" smtClean="0"/>
              <a:t>＞</a:t>
            </a:r>
            <a:r>
              <a:rPr lang="ja-JP" altLang="en-US" sz="1600" dirty="0" smtClean="0">
                <a:solidFill>
                  <a:srgbClr val="0070C0"/>
                </a:solidFill>
              </a:rPr>
              <a:t>スライド</a:t>
            </a:r>
            <a:r>
              <a:rPr lang="en-US" altLang="ja-JP" sz="1600" dirty="0" smtClean="0">
                <a:solidFill>
                  <a:srgbClr val="0070C0"/>
                </a:solidFill>
              </a:rPr>
              <a:t>64</a:t>
            </a:r>
            <a:r>
              <a:rPr lang="ja-JP" altLang="en-US" sz="1600" dirty="0" smtClean="0">
                <a:solidFill>
                  <a:srgbClr val="0070C0"/>
                </a:solidFill>
              </a:rPr>
              <a:t>参照</a:t>
            </a:r>
            <a:r>
              <a:rPr lang="en-US" altLang="ja-JP" sz="1600" dirty="0"/>
              <a:t>	</a:t>
            </a:r>
            <a:endParaRPr lang="en-US" altLang="ja-JP" sz="1600" dirty="0" smtClean="0"/>
          </a:p>
          <a:p>
            <a:pPr marL="57136" indent="0">
              <a:buNone/>
            </a:pPr>
            <a:r>
              <a:rPr lang="en-US" altLang="ja-JP" sz="1600" dirty="0" smtClean="0"/>
              <a:t>SSID</a:t>
            </a:r>
            <a:r>
              <a:rPr lang="ja-JP" altLang="en-US" sz="1600" dirty="0"/>
              <a:t>ごとに</a:t>
            </a:r>
            <a:r>
              <a:rPr lang="ja-JP" altLang="en-US" sz="1600" dirty="0" smtClean="0"/>
              <a:t>アクセス リスト</a:t>
            </a:r>
            <a:r>
              <a:rPr lang="ja-JP" altLang="en-US" sz="1600" dirty="0"/>
              <a:t>を作成することは出来ます</a:t>
            </a:r>
            <a:r>
              <a:rPr lang="ja-JP" altLang="en-US" sz="1600" dirty="0" smtClean="0"/>
              <a:t>か＞</a:t>
            </a:r>
            <a:r>
              <a:rPr lang="ja-JP" altLang="en-US" sz="1600" dirty="0">
                <a:solidFill>
                  <a:srgbClr val="0070C0"/>
                </a:solidFill>
              </a:rPr>
              <a:t>スライド</a:t>
            </a:r>
            <a:r>
              <a:rPr lang="en-US" altLang="ja-JP" sz="1600" dirty="0" smtClean="0">
                <a:solidFill>
                  <a:srgbClr val="0070C0"/>
                </a:solidFill>
              </a:rPr>
              <a:t>65</a:t>
            </a:r>
            <a:r>
              <a:rPr lang="ja-JP" altLang="en-US" sz="1600" dirty="0" smtClean="0">
                <a:solidFill>
                  <a:srgbClr val="0070C0"/>
                </a:solidFill>
              </a:rPr>
              <a:t>参照</a:t>
            </a:r>
            <a:endParaRPr lang="en-US" altLang="ja-JP" sz="1600" dirty="0" smtClean="0">
              <a:solidFill>
                <a:srgbClr val="0070C0"/>
              </a:solidFill>
            </a:endParaRPr>
          </a:p>
          <a:p>
            <a:pPr marL="57136" indent="0">
              <a:buNone/>
            </a:pPr>
            <a:r>
              <a:rPr lang="ja-JP" altLang="en-US" sz="1600" dirty="0" smtClean="0"/>
              <a:t>ステルス</a:t>
            </a:r>
            <a:r>
              <a:rPr lang="ja-JP" altLang="en-US" sz="1600" dirty="0"/>
              <a:t>機能はありますか</a:t>
            </a:r>
            <a:r>
              <a:rPr lang="ja-JP" altLang="en-US" sz="1600" dirty="0" smtClean="0"/>
              <a:t>＞</a:t>
            </a:r>
            <a:r>
              <a:rPr lang="ja-JP" altLang="en-US" sz="1600" dirty="0" smtClean="0">
                <a:solidFill>
                  <a:srgbClr val="0070C0"/>
                </a:solidFill>
              </a:rPr>
              <a:t>スライド</a:t>
            </a:r>
            <a:r>
              <a:rPr lang="en-US" altLang="ja-JP" sz="1600" dirty="0" smtClean="0">
                <a:solidFill>
                  <a:srgbClr val="0070C0"/>
                </a:solidFill>
              </a:rPr>
              <a:t>66</a:t>
            </a:r>
            <a:r>
              <a:rPr lang="ja-JP" altLang="en-US" sz="1600" dirty="0" smtClean="0">
                <a:solidFill>
                  <a:srgbClr val="0070C0"/>
                </a:solidFill>
              </a:rPr>
              <a:t>参照</a:t>
            </a:r>
            <a:endParaRPr lang="en-US" altLang="ja-JP" sz="1600" dirty="0" smtClean="0"/>
          </a:p>
          <a:p>
            <a:pPr marL="57136" indent="0">
              <a:buNone/>
            </a:pPr>
            <a:r>
              <a:rPr lang="ja-JP" altLang="en-US" sz="1600" dirty="0" smtClean="0"/>
              <a:t>同一</a:t>
            </a:r>
            <a:r>
              <a:rPr lang="en-US" altLang="ja-JP" sz="1600" dirty="0" smtClean="0"/>
              <a:t>AP</a:t>
            </a:r>
            <a:r>
              <a:rPr lang="ja-JP" altLang="en-US" sz="1600" dirty="0" smtClean="0"/>
              <a:t>の同一</a:t>
            </a:r>
            <a:r>
              <a:rPr lang="en-US" altLang="ja-JP" sz="1600" dirty="0" smtClean="0"/>
              <a:t>SSID</a:t>
            </a:r>
            <a:r>
              <a:rPr lang="ja-JP" altLang="en-US" sz="1600" dirty="0" smtClean="0"/>
              <a:t>配下の</a:t>
            </a:r>
            <a:r>
              <a:rPr lang="en-US" altLang="ja-JP" sz="1600" dirty="0" smtClean="0"/>
              <a:t>PC</a:t>
            </a:r>
            <a:r>
              <a:rPr lang="ja-JP" altLang="en-US" sz="1600" dirty="0" smtClean="0"/>
              <a:t>の通信を止めることはできますか？</a:t>
            </a:r>
            <a:r>
              <a:rPr lang="ja-JP" altLang="en-US" sz="1600" dirty="0"/>
              <a:t>） ＞</a:t>
            </a:r>
            <a:endParaRPr lang="en-US" altLang="ja-JP" sz="1600" dirty="0" smtClean="0">
              <a:solidFill>
                <a:srgbClr val="FF0000"/>
              </a:solidFill>
            </a:endParaRPr>
          </a:p>
          <a:p>
            <a:pPr marL="57136" indent="0">
              <a:buNone/>
            </a:pPr>
            <a:r>
              <a:rPr lang="ja-JP" altLang="en-US" sz="1600" dirty="0">
                <a:solidFill>
                  <a:srgbClr val="0070C0"/>
                </a:solidFill>
              </a:rPr>
              <a:t>無線同士での通信を</a:t>
            </a:r>
            <a:r>
              <a:rPr lang="en-US" altLang="ja-JP" sz="1600" dirty="0">
                <a:solidFill>
                  <a:srgbClr val="0070C0"/>
                </a:solidFill>
              </a:rPr>
              <a:t>AP</a:t>
            </a:r>
            <a:r>
              <a:rPr lang="ja-JP" altLang="en-US" sz="1600" dirty="0">
                <a:solidFill>
                  <a:srgbClr val="0070C0"/>
                </a:solidFill>
              </a:rPr>
              <a:t>内で止める機能はありません（</a:t>
            </a:r>
            <a:r>
              <a:rPr lang="en-US" altLang="ja-JP" sz="1600" dirty="0">
                <a:solidFill>
                  <a:srgbClr val="0070C0"/>
                </a:solidFill>
              </a:rPr>
              <a:t>P2P</a:t>
            </a:r>
            <a:r>
              <a:rPr lang="ja-JP" altLang="en-US" sz="1600" dirty="0">
                <a:solidFill>
                  <a:srgbClr val="0070C0"/>
                </a:solidFill>
              </a:rPr>
              <a:t>ブロッキング非対応）</a:t>
            </a:r>
            <a:endParaRPr lang="en-US" altLang="ja-JP" sz="1600" dirty="0">
              <a:solidFill>
                <a:srgbClr val="0070C0"/>
              </a:solidFill>
            </a:endParaRPr>
          </a:p>
          <a:p>
            <a:pPr marL="57136" indent="0">
              <a:buNone/>
            </a:pPr>
            <a:r>
              <a:rPr lang="ja-JP" altLang="en-US" sz="1600" dirty="0" smtClean="0"/>
              <a:t>リンク速度が芳しくないクライアントを切断する設定、機能はありますか＞</a:t>
            </a:r>
            <a:endParaRPr lang="en-US" altLang="ja-JP" sz="1600" dirty="0" smtClean="0"/>
          </a:p>
          <a:p>
            <a:pPr marL="57136" indent="0">
              <a:buNone/>
            </a:pPr>
            <a:r>
              <a:rPr lang="ja-JP" altLang="en-US" sz="1600" dirty="0">
                <a:solidFill>
                  <a:srgbClr val="0070C0"/>
                </a:solidFill>
              </a:rPr>
              <a:t>スライド</a:t>
            </a:r>
            <a:r>
              <a:rPr lang="en-US" altLang="ja-JP" sz="1600" dirty="0" smtClean="0">
                <a:solidFill>
                  <a:srgbClr val="0070C0"/>
                </a:solidFill>
              </a:rPr>
              <a:t>67</a:t>
            </a:r>
            <a:r>
              <a:rPr lang="ja-JP" altLang="en-US" sz="1600" dirty="0" smtClean="0">
                <a:solidFill>
                  <a:srgbClr val="0070C0"/>
                </a:solidFill>
              </a:rPr>
              <a:t>参照</a:t>
            </a:r>
            <a:endParaRPr lang="en-US" altLang="ja-JP" sz="1600" dirty="0" smtClean="0">
              <a:solidFill>
                <a:srgbClr val="0070C0"/>
              </a:solidFill>
            </a:endParaRPr>
          </a:p>
          <a:p>
            <a:pPr marL="57136" indent="0">
              <a:buNone/>
            </a:pPr>
            <a:r>
              <a:rPr lang="en-US" altLang="ja-JP" sz="1600" dirty="0" smtClean="0"/>
              <a:t>SSID</a:t>
            </a:r>
            <a:r>
              <a:rPr lang="ja-JP" altLang="en-US" sz="1600" dirty="0"/>
              <a:t>につないでいるクライアントが移動したときに、最寄の</a:t>
            </a:r>
            <a:r>
              <a:rPr lang="en-US" altLang="ja-JP" sz="1600" dirty="0"/>
              <a:t>WAP</a:t>
            </a:r>
            <a:r>
              <a:rPr lang="ja-JP" altLang="en-US" sz="1600" dirty="0"/>
              <a:t>につながる</a:t>
            </a:r>
            <a:r>
              <a:rPr lang="ja-JP" altLang="en-US" sz="1600" dirty="0" smtClean="0"/>
              <a:t>の</a:t>
            </a:r>
            <a:r>
              <a:rPr lang="ja-JP" altLang="en-US" sz="1600" dirty="0"/>
              <a:t>か</a:t>
            </a:r>
            <a:r>
              <a:rPr lang="ja-JP" altLang="en-US" sz="1600" dirty="0" smtClean="0"/>
              <a:t>＞</a:t>
            </a:r>
            <a:endParaRPr lang="en-US" altLang="ja-JP" sz="1600" dirty="0">
              <a:solidFill>
                <a:srgbClr val="FF0000"/>
              </a:solidFill>
            </a:endParaRPr>
          </a:p>
          <a:p>
            <a:pPr marL="57136" indent="0">
              <a:buNone/>
            </a:pPr>
            <a:r>
              <a:rPr lang="ja-JP" altLang="en-US" sz="1600" dirty="0">
                <a:solidFill>
                  <a:srgbClr val="0070C0"/>
                </a:solidFill>
              </a:rPr>
              <a:t>ローミングは可能ですが　端末依存になります</a:t>
            </a:r>
            <a:r>
              <a:rPr lang="ja-JP" altLang="en-US" sz="1600" dirty="0">
                <a:solidFill>
                  <a:srgbClr val="FF0000"/>
                </a:solidFill>
              </a:rPr>
              <a:t>　</a:t>
            </a:r>
            <a:endParaRPr lang="en-US" altLang="ja-JP" sz="1600" dirty="0" smtClean="0"/>
          </a:p>
          <a:p>
            <a:pPr marL="57136" indent="0">
              <a:buNone/>
            </a:pPr>
            <a:r>
              <a:rPr lang="en-US" altLang="ja-JP" sz="1600" dirty="0"/>
              <a:t>	</a:t>
            </a:r>
            <a:endParaRPr lang="en-US" altLang="ja-JP" sz="1600" dirty="0" smtClean="0"/>
          </a:p>
          <a:p>
            <a:pPr marL="57136" indent="0">
              <a:buNone/>
            </a:pPr>
            <a:endParaRPr lang="en-US" altLang="ja-JP" sz="1600" dirty="0"/>
          </a:p>
          <a:p>
            <a:pPr marL="57136" indent="0">
              <a:buNone/>
            </a:pPr>
            <a:endParaRPr lang="en-US" altLang="ja-JP" sz="1600" dirty="0" smtClean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QA3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830097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ja-JP" dirty="0" smtClean="0"/>
              <a:t>2.4G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x4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5Gx4</a:t>
            </a:r>
            <a:r>
              <a:rPr kumimoji="1" lang="ja-JP" altLang="en-US" dirty="0" smtClean="0"/>
              <a:t>　計</a:t>
            </a:r>
            <a:r>
              <a:rPr kumimoji="1" lang="en-US" altLang="ja-JP" dirty="0" smtClean="0"/>
              <a:t>8</a:t>
            </a:r>
            <a:r>
              <a:rPr kumimoji="1" lang="ja-JP" altLang="en-US" dirty="0" err="1" smtClean="0"/>
              <a:t>つの</a:t>
            </a:r>
            <a:r>
              <a:rPr kumimoji="1" lang="en-US" altLang="ja-JP" dirty="0" smtClean="0"/>
              <a:t>SSID</a:t>
            </a:r>
            <a:r>
              <a:rPr kumimoji="1" lang="ja-JP" altLang="en-US" dirty="0" smtClean="0"/>
              <a:t>を作成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同一周波数帯で複数の</a:t>
            </a:r>
            <a:r>
              <a:rPr lang="en-US" altLang="ja-JP" dirty="0"/>
              <a:t>SSID</a:t>
            </a:r>
            <a:r>
              <a:rPr lang="ja-JP" altLang="en-US" dirty="0"/>
              <a:t>を作成することは</a:t>
            </a:r>
            <a:r>
              <a:rPr lang="ja-JP" altLang="en-US" dirty="0" smtClean="0"/>
              <a:t>できますか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71" y="1702438"/>
            <a:ext cx="6371193" cy="29304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677" y="3226153"/>
            <a:ext cx="7146078" cy="108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90584"/>
      </p:ext>
    </p:extLst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57136" indent="0">
              <a:buNone/>
            </a:pPr>
            <a:r>
              <a:rPr kumimoji="1" lang="en-US" altLang="ja-JP" dirty="0" smtClean="0"/>
              <a:t>SSID</a:t>
            </a:r>
            <a:r>
              <a:rPr kumimoji="1" lang="ja-JP" altLang="en-US" dirty="0" smtClean="0"/>
              <a:t>作成後＞</a:t>
            </a:r>
            <a:r>
              <a:rPr kumimoji="1" lang="en-US" altLang="ja-JP" dirty="0" smtClean="0"/>
              <a:t>ACL</a:t>
            </a:r>
            <a:r>
              <a:rPr kumimoji="1" lang="ja-JP" altLang="en-US" dirty="0" smtClean="0"/>
              <a:t>ルールで</a:t>
            </a:r>
            <a:r>
              <a:rPr kumimoji="1" lang="en-US" altLang="ja-JP" dirty="0" smtClean="0"/>
              <a:t>ACL</a:t>
            </a:r>
            <a:r>
              <a:rPr kumimoji="1" lang="ja-JP" altLang="en-US" dirty="0" smtClean="0"/>
              <a:t>名　ルール作成＞</a:t>
            </a:r>
            <a:r>
              <a:rPr kumimoji="1" lang="en-US" altLang="ja-JP" dirty="0" smtClean="0"/>
              <a:t>ACL</a:t>
            </a:r>
            <a:r>
              <a:rPr kumimoji="1" lang="ja-JP" altLang="en-US" dirty="0" smtClean="0"/>
              <a:t>アソシエーションで割り当て</a:t>
            </a:r>
            <a:endParaRPr kumimoji="1" lang="en-US" altLang="ja-JP" dirty="0" smtClean="0"/>
          </a:p>
          <a:p>
            <a:pPr marL="57136" indent="0">
              <a:buNone/>
            </a:pP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62301" y="455493"/>
            <a:ext cx="8076861" cy="682149"/>
          </a:xfrm>
        </p:spPr>
        <p:txBody>
          <a:bodyPr/>
          <a:lstStyle/>
          <a:p>
            <a:r>
              <a:rPr lang="en-US" altLang="ja-JP" dirty="0"/>
              <a:t>SSID</a:t>
            </a:r>
            <a:r>
              <a:rPr lang="ja-JP" altLang="en-US" dirty="0"/>
              <a:t>ごとに</a:t>
            </a:r>
            <a:r>
              <a:rPr lang="ja-JP" altLang="en-US" dirty="0" smtClean="0"/>
              <a:t>アクセス リスト</a:t>
            </a:r>
            <a:r>
              <a:rPr lang="ja-JP" altLang="en-US" dirty="0"/>
              <a:t>を作成すること</a:t>
            </a:r>
            <a:r>
              <a:rPr lang="ja-JP" altLang="en-US" dirty="0" smtClean="0"/>
              <a:t>は  出来ます</a:t>
            </a:r>
            <a:r>
              <a:rPr lang="ja-JP" altLang="en-US" dirty="0"/>
              <a:t>か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66" y="2029937"/>
            <a:ext cx="4781933" cy="2389663"/>
          </a:xfrm>
          <a:prstGeom prst="rect">
            <a:avLst/>
          </a:prstGeom>
        </p:spPr>
      </p:pic>
      <p:pic>
        <p:nvPicPr>
          <p:cNvPr id="5" name="コンテンツ プレースホルダ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165" y="2663294"/>
            <a:ext cx="4266997" cy="96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55423"/>
      </p:ext>
    </p:extLst>
  </p:cSld>
  <p:clrMapOvr>
    <a:masterClrMapping/>
  </p:clrMapOvr>
  <p:transition spd="med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ステルス機能はありますか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58" y="1388112"/>
            <a:ext cx="6938279" cy="3191229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2457450" y="2085975"/>
            <a:ext cx="190500" cy="5143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6" name="角丸四角形吹き出し 5"/>
          <p:cNvSpPr/>
          <p:nvPr/>
        </p:nvSpPr>
        <p:spPr>
          <a:xfrm>
            <a:off x="3280474" y="1183037"/>
            <a:ext cx="4055389" cy="749086"/>
          </a:xfrm>
          <a:prstGeom prst="wedgeRoundRectCallout">
            <a:avLst>
              <a:gd name="adj1" fmla="val -64718"/>
              <a:gd name="adj2" fmla="val 80118"/>
              <a:gd name="adj3" fmla="val 16667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rgbClr val="FF0000"/>
                </a:solidFill>
              </a:rPr>
              <a:t>SSID</a:t>
            </a:r>
            <a:r>
              <a:rPr kumimoji="1" lang="ja-JP" altLang="en-US" dirty="0" smtClean="0">
                <a:solidFill>
                  <a:srgbClr val="FF0000"/>
                </a:solidFill>
              </a:rPr>
              <a:t>ブロードキャストのチェックを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pPr algn="ctr"/>
            <a:r>
              <a:rPr kumimoji="1" lang="ja-JP" altLang="en-US" dirty="0" smtClean="0">
                <a:solidFill>
                  <a:srgbClr val="FF0000"/>
                </a:solidFill>
              </a:rPr>
              <a:t>はずすと</a:t>
            </a:r>
            <a:r>
              <a:rPr kumimoji="1" lang="en-US" altLang="ja-JP" dirty="0" smtClean="0">
                <a:solidFill>
                  <a:srgbClr val="FF0000"/>
                </a:solidFill>
              </a:rPr>
              <a:t>SSID</a:t>
            </a:r>
            <a:r>
              <a:rPr kumimoji="1" lang="ja-JP" altLang="en-US" dirty="0" smtClean="0">
                <a:solidFill>
                  <a:srgbClr val="FF0000"/>
                </a:solidFill>
              </a:rPr>
              <a:t>が非公開になる</a:t>
            </a:r>
          </a:p>
        </p:txBody>
      </p:sp>
    </p:spTree>
    <p:extLst>
      <p:ext uri="{BB962C8B-B14F-4D97-AF65-F5344CB8AC3E}">
        <p14:creationId xmlns:p14="http://schemas.microsoft.com/office/powerpoint/2010/main" val="4004472619"/>
      </p:ext>
    </p:extLst>
  </p:cSld>
  <p:clrMapOvr>
    <a:masterClrMapping/>
  </p:clrMapOvr>
  <p:transition spd="med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ワイヤレス＞無線</a:t>
            </a:r>
            <a:r>
              <a:rPr lang="ja-JP" altLang="en-US" dirty="0">
                <a:solidFill>
                  <a:schemeClr val="tx1"/>
                </a:solidFill>
              </a:rPr>
              <a:t>　</a:t>
            </a:r>
            <a:r>
              <a:rPr lang="ja-JP" altLang="en-US" dirty="0" smtClean="0">
                <a:solidFill>
                  <a:schemeClr val="tx1"/>
                </a:solidFill>
              </a:rPr>
              <a:t>レガシー レットセット</a:t>
            </a:r>
            <a:r>
              <a:rPr lang="ja-JP" altLang="en-US" dirty="0">
                <a:solidFill>
                  <a:schemeClr val="tx1"/>
                </a:solidFill>
              </a:rPr>
              <a:t>　通信レートを有効化無効化できる　</a:t>
            </a:r>
            <a:r>
              <a:rPr lang="ja-JP" altLang="en-US" dirty="0" smtClean="0">
                <a:solidFill>
                  <a:schemeClr val="tx1"/>
                </a:solidFill>
              </a:rPr>
              <a:t>低速度を</a:t>
            </a:r>
            <a:r>
              <a:rPr lang="ja-JP" altLang="en-US" dirty="0">
                <a:solidFill>
                  <a:schemeClr val="tx1"/>
                </a:solidFill>
              </a:rPr>
              <a:t>無効化する</a:t>
            </a:r>
            <a:endParaRPr lang="en-US" altLang="ja-JP" dirty="0">
              <a:solidFill>
                <a:schemeClr val="tx1"/>
              </a:solidFill>
            </a:endParaRPr>
          </a:p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リンク速度が芳しくないクライアントを切断する設定、機能はありますか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2027071"/>
            <a:ext cx="3714750" cy="259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93882"/>
      </p:ext>
    </p:extLst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5"/>
          <p:cNvSpPr>
            <a:spLocks noGrp="1"/>
          </p:cNvSpPr>
          <p:nvPr>
            <p:ph type="body" sz="quarter" idx="10"/>
          </p:nvPr>
        </p:nvSpPr>
        <p:spPr>
          <a:xfrm>
            <a:off x="520343" y="1288521"/>
            <a:ext cx="8277344" cy="3168210"/>
          </a:xfrm>
        </p:spPr>
        <p:txBody>
          <a:bodyPr/>
          <a:lstStyle/>
          <a:p>
            <a:pPr marL="57136" indent="0">
              <a:buNone/>
            </a:pPr>
            <a:r>
              <a:rPr lang="en-US" altLang="ja-JP" sz="1600" dirty="0" smtClean="0"/>
              <a:t>RADIUS</a:t>
            </a:r>
            <a:r>
              <a:rPr lang="ja-JP" altLang="en-US" sz="1600" dirty="0" smtClean="0"/>
              <a:t>サーバ認証は使えますか　内蔵</a:t>
            </a:r>
            <a:r>
              <a:rPr lang="en-US" altLang="ja-JP" sz="1600" dirty="0" smtClean="0"/>
              <a:t>RADIUS</a:t>
            </a:r>
            <a:r>
              <a:rPr lang="ja-JP" altLang="en-US" sz="1600" dirty="0" smtClean="0"/>
              <a:t>はあります</a:t>
            </a:r>
            <a:r>
              <a:rPr lang="ja-JP" altLang="en-US" sz="1600" dirty="0"/>
              <a:t>か</a:t>
            </a:r>
            <a:r>
              <a:rPr lang="ja-JP" altLang="en-US" sz="1600" dirty="0" smtClean="0"/>
              <a:t>＞</a:t>
            </a:r>
            <a:r>
              <a:rPr lang="ja-JP" altLang="en-US" sz="1600" dirty="0" smtClean="0">
                <a:solidFill>
                  <a:srgbClr val="0070C0"/>
                </a:solidFill>
              </a:rPr>
              <a:t>スライド</a:t>
            </a:r>
            <a:r>
              <a:rPr lang="en-US" altLang="ja-JP" sz="1600" dirty="0" smtClean="0">
                <a:solidFill>
                  <a:srgbClr val="0070C0"/>
                </a:solidFill>
              </a:rPr>
              <a:t>69</a:t>
            </a:r>
            <a:r>
              <a:rPr lang="ja-JP" altLang="en-US" sz="1600" dirty="0" smtClean="0">
                <a:solidFill>
                  <a:srgbClr val="0070C0"/>
                </a:solidFill>
              </a:rPr>
              <a:t>参照</a:t>
            </a:r>
            <a:endParaRPr lang="en-US" altLang="ja-JP" sz="1600" dirty="0" smtClean="0"/>
          </a:p>
          <a:p>
            <a:pPr marL="57136" indent="0">
              <a:buNone/>
            </a:pPr>
            <a:r>
              <a:rPr lang="en-US" altLang="ja-JP" sz="1600" dirty="0" smtClean="0"/>
              <a:t>802.1X</a:t>
            </a:r>
            <a:r>
              <a:rPr lang="ja-JP" altLang="en-US" sz="1600" dirty="0" smtClean="0"/>
              <a:t>対応していますか＞</a:t>
            </a:r>
            <a:r>
              <a:rPr lang="ja-JP" altLang="en-US" sz="1600" dirty="0" smtClean="0">
                <a:solidFill>
                  <a:srgbClr val="0070C0"/>
                </a:solidFill>
              </a:rPr>
              <a:t>スライド</a:t>
            </a:r>
            <a:r>
              <a:rPr lang="en-US" altLang="ja-JP" sz="1600" dirty="0" smtClean="0">
                <a:solidFill>
                  <a:srgbClr val="0070C0"/>
                </a:solidFill>
              </a:rPr>
              <a:t>70</a:t>
            </a:r>
            <a:r>
              <a:rPr lang="ja-JP" altLang="en-US" sz="1600" dirty="0" smtClean="0">
                <a:solidFill>
                  <a:srgbClr val="0070C0"/>
                </a:solidFill>
              </a:rPr>
              <a:t>参照</a:t>
            </a:r>
            <a:endParaRPr lang="en-US" altLang="ja-JP" sz="1600" dirty="0" smtClean="0"/>
          </a:p>
          <a:p>
            <a:pPr marL="57136" indent="0">
              <a:buNone/>
            </a:pPr>
            <a:r>
              <a:rPr lang="ja-JP" altLang="en-US" sz="1600" dirty="0" smtClean="0"/>
              <a:t>障害時にメールを送る機能はありますか＞</a:t>
            </a:r>
            <a:r>
              <a:rPr lang="ja-JP" altLang="en-US" sz="1600" dirty="0">
                <a:solidFill>
                  <a:srgbClr val="0070C0"/>
                </a:solidFill>
              </a:rPr>
              <a:t>スライド</a:t>
            </a:r>
            <a:r>
              <a:rPr lang="en-US" altLang="ja-JP" sz="1600" dirty="0" smtClean="0">
                <a:solidFill>
                  <a:srgbClr val="0070C0"/>
                </a:solidFill>
              </a:rPr>
              <a:t>71</a:t>
            </a:r>
            <a:r>
              <a:rPr lang="ja-JP" altLang="en-US" sz="1600" dirty="0" smtClean="0">
                <a:solidFill>
                  <a:srgbClr val="0070C0"/>
                </a:solidFill>
              </a:rPr>
              <a:t>参照</a:t>
            </a:r>
            <a:endParaRPr lang="en-US" altLang="ja-JP" sz="1600" dirty="0" smtClean="0"/>
          </a:p>
          <a:p>
            <a:pPr marL="57136" indent="0">
              <a:buNone/>
            </a:pPr>
            <a:r>
              <a:rPr lang="en-US" altLang="ja-JP" sz="1600" dirty="0" smtClean="0"/>
              <a:t>WDS</a:t>
            </a:r>
            <a:r>
              <a:rPr lang="ja-JP" altLang="en-US" sz="1600" dirty="0" smtClean="0"/>
              <a:t>機能はありますか＞</a:t>
            </a:r>
            <a:r>
              <a:rPr lang="ja-JP" altLang="en-US" sz="1600" dirty="0">
                <a:solidFill>
                  <a:srgbClr val="0070C0"/>
                </a:solidFill>
              </a:rPr>
              <a:t>スライド</a:t>
            </a:r>
            <a:r>
              <a:rPr lang="en-US" altLang="ja-JP" sz="1600" dirty="0" smtClean="0">
                <a:solidFill>
                  <a:srgbClr val="0070C0"/>
                </a:solidFill>
              </a:rPr>
              <a:t>72</a:t>
            </a:r>
            <a:r>
              <a:rPr lang="ja-JP" altLang="en-US" sz="1600" dirty="0" smtClean="0">
                <a:solidFill>
                  <a:srgbClr val="0070C0"/>
                </a:solidFill>
              </a:rPr>
              <a:t>参照</a:t>
            </a:r>
            <a:endParaRPr lang="en-US" altLang="ja-JP" sz="1600" dirty="0"/>
          </a:p>
          <a:p>
            <a:pPr marL="57136" indent="0">
              <a:buNone/>
            </a:pPr>
            <a:r>
              <a:rPr lang="en-US" altLang="ja-JP" sz="1600" dirty="0" err="1" smtClean="0"/>
              <a:t>QoS</a:t>
            </a:r>
            <a:r>
              <a:rPr lang="ja-JP" altLang="en-US" sz="1600" dirty="0" smtClean="0"/>
              <a:t>機能はあります</a:t>
            </a:r>
            <a:r>
              <a:rPr lang="ja-JP" altLang="en-US" sz="1600" dirty="0"/>
              <a:t>か</a:t>
            </a:r>
            <a:r>
              <a:rPr lang="ja-JP" altLang="en-US" sz="1600" dirty="0" smtClean="0"/>
              <a:t>＞</a:t>
            </a:r>
            <a:r>
              <a:rPr lang="ja-JP" altLang="en-US" sz="1600" dirty="0">
                <a:solidFill>
                  <a:srgbClr val="0070C0"/>
                </a:solidFill>
              </a:rPr>
              <a:t>スライド</a:t>
            </a:r>
            <a:r>
              <a:rPr lang="en-US" altLang="ja-JP" sz="1600" dirty="0">
                <a:solidFill>
                  <a:srgbClr val="0070C0"/>
                </a:solidFill>
              </a:rPr>
              <a:t>72</a:t>
            </a:r>
            <a:r>
              <a:rPr lang="ja-JP" altLang="en-US" sz="1600" dirty="0">
                <a:solidFill>
                  <a:srgbClr val="0070C0"/>
                </a:solidFill>
              </a:rPr>
              <a:t>参照</a:t>
            </a:r>
            <a:endParaRPr lang="en-US" altLang="ja-JP" sz="1600" dirty="0" smtClean="0"/>
          </a:p>
          <a:p>
            <a:pPr marL="57136" indent="0">
              <a:buNone/>
            </a:pPr>
            <a:r>
              <a:rPr lang="en-US" altLang="ja-JP" sz="1600" dirty="0" smtClean="0"/>
              <a:t>WWM</a:t>
            </a:r>
            <a:r>
              <a:rPr lang="ja-JP" altLang="en-US" sz="1600" dirty="0" smtClean="0"/>
              <a:t>機能はありますか＞</a:t>
            </a:r>
            <a:r>
              <a:rPr lang="ja-JP" altLang="en-US" sz="1600" dirty="0">
                <a:solidFill>
                  <a:srgbClr val="0070C0"/>
                </a:solidFill>
              </a:rPr>
              <a:t>ありません</a:t>
            </a:r>
            <a:endParaRPr lang="en-US" altLang="ja-JP" sz="1600" dirty="0">
              <a:solidFill>
                <a:srgbClr val="0070C0"/>
              </a:solidFill>
            </a:endParaRPr>
          </a:p>
          <a:p>
            <a:pPr marL="57136" indent="0">
              <a:buNone/>
            </a:pPr>
            <a:r>
              <a:rPr lang="ja-JP" altLang="en-US" sz="1600" dirty="0" smtClean="0"/>
              <a:t>無線出力をスケジュール管理できますか＞</a:t>
            </a:r>
            <a:r>
              <a:rPr lang="ja-JP" altLang="en-US" sz="1600" dirty="0">
                <a:solidFill>
                  <a:srgbClr val="0070C0"/>
                </a:solidFill>
              </a:rPr>
              <a:t>時間で</a:t>
            </a:r>
            <a:r>
              <a:rPr lang="en-US" altLang="ja-JP" sz="1600" dirty="0">
                <a:solidFill>
                  <a:srgbClr val="0070C0"/>
                </a:solidFill>
              </a:rPr>
              <a:t>OFF</a:t>
            </a:r>
            <a:r>
              <a:rPr lang="ja-JP" altLang="en-US" sz="1600" dirty="0">
                <a:solidFill>
                  <a:srgbClr val="0070C0"/>
                </a:solidFill>
              </a:rPr>
              <a:t>する機能はあります</a:t>
            </a:r>
            <a:endParaRPr lang="en-US" altLang="ja-JP" sz="1600" dirty="0">
              <a:solidFill>
                <a:srgbClr val="0070C0"/>
              </a:solidFill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QA4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925701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5"/>
          <p:cNvSpPr>
            <a:spLocks noGrp="1"/>
          </p:cNvSpPr>
          <p:nvPr>
            <p:ph type="body" sz="quarter" idx="10"/>
          </p:nvPr>
        </p:nvSpPr>
        <p:spPr>
          <a:xfrm>
            <a:off x="437766" y="1219200"/>
            <a:ext cx="8277344" cy="3168210"/>
          </a:xfrm>
        </p:spPr>
        <p:txBody>
          <a:bodyPr/>
          <a:lstStyle/>
          <a:p>
            <a:pPr marL="57136" indent="0">
              <a:buNone/>
            </a:pPr>
            <a:r>
              <a:rPr lang="ja-JP" altLang="en-US" dirty="0" smtClean="0"/>
              <a:t>システム セキュリティ＞</a:t>
            </a:r>
            <a:r>
              <a:rPr lang="en-US" altLang="ja-JP" dirty="0" smtClean="0"/>
              <a:t>RADIUS</a:t>
            </a:r>
            <a:r>
              <a:rPr lang="ja-JP" altLang="en-US" dirty="0" smtClean="0"/>
              <a:t>サーバより設定可能</a:t>
            </a:r>
            <a:endParaRPr lang="en-US" altLang="ja-JP" dirty="0" smtClean="0"/>
          </a:p>
          <a:p>
            <a:pPr marL="57136" indent="0">
              <a:buNone/>
            </a:pPr>
            <a:r>
              <a:rPr lang="ja-JP" altLang="en-US" dirty="0"/>
              <a:t>内蔵</a:t>
            </a:r>
            <a:r>
              <a:rPr lang="en-US" altLang="ja-JP" dirty="0"/>
              <a:t>RADIUS</a:t>
            </a:r>
            <a:r>
              <a:rPr lang="ja-JP" altLang="en-US" dirty="0"/>
              <a:t>はあります</a:t>
            </a:r>
            <a:r>
              <a:rPr lang="ja-JP" altLang="en-US" dirty="0" smtClean="0"/>
              <a:t>か＞内臓</a:t>
            </a:r>
            <a:r>
              <a:rPr lang="en-US" altLang="ja-JP" dirty="0" smtClean="0"/>
              <a:t>RADIUS</a:t>
            </a:r>
            <a:r>
              <a:rPr lang="ja-JP" altLang="en-US" dirty="0" smtClean="0"/>
              <a:t>は搭載されておりません</a:t>
            </a:r>
            <a:endParaRPr lang="ja-JP" altLang="ja-JP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RADIUS</a:t>
            </a:r>
            <a:r>
              <a:rPr lang="ja-JP" altLang="en-US" dirty="0"/>
              <a:t>サーバ認証は使えますか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67" y="2012949"/>
            <a:ext cx="5620134" cy="258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981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WAP150</a:t>
            </a:r>
            <a:r>
              <a:rPr kumimoji="1" lang="ja-JP" altLang="en-US" dirty="0" smtClean="0"/>
              <a:t>パフォーマンス デモ ビデオ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43498" y="3873382"/>
            <a:ext cx="3917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WAP150</a:t>
            </a:r>
            <a:r>
              <a:rPr kumimoji="1" lang="ja-JP" altLang="en-US" dirty="0" smtClean="0"/>
              <a:t>に</a:t>
            </a:r>
            <a:r>
              <a:rPr kumimoji="1" lang="en-US" altLang="ja-JP" dirty="0" smtClean="0"/>
              <a:t>50</a:t>
            </a:r>
            <a:r>
              <a:rPr kumimoji="1" lang="ja-JP" altLang="en-US" dirty="0" smtClean="0"/>
              <a:t>台のクライアントを接続</a:t>
            </a:r>
            <a:endParaRPr kumimoji="1" lang="en-US" altLang="ja-JP" dirty="0" smtClean="0"/>
          </a:p>
          <a:p>
            <a:r>
              <a:rPr kumimoji="1" lang="ja-JP" altLang="en-US" dirty="0" smtClean="0"/>
              <a:t>ユニキャストにて動画を配信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693267" y="3873382"/>
            <a:ext cx="4318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WAP150(</a:t>
            </a:r>
            <a:r>
              <a:rPr kumimoji="1" lang="ja-JP" altLang="en-US" dirty="0" smtClean="0"/>
              <a:t>上段</a:t>
            </a:r>
            <a:r>
              <a:rPr kumimoji="1" lang="en-US" altLang="ja-JP" dirty="0" smtClean="0"/>
              <a:t>)</a:t>
            </a:r>
            <a:r>
              <a:rPr kumimoji="1" lang="ja-JP" altLang="en-US" dirty="0" smtClean="0"/>
              <a:t>では</a:t>
            </a:r>
            <a:r>
              <a:rPr kumimoji="1" lang="en-US" altLang="ja-JP" dirty="0" smtClean="0"/>
              <a:t>50</a:t>
            </a:r>
            <a:r>
              <a:rPr kumimoji="1" lang="ja-JP" altLang="en-US" dirty="0" smtClean="0"/>
              <a:t>台のクライアントであまり遅延なく動画が再生される</a:t>
            </a:r>
            <a:endParaRPr kumimoji="1" lang="en-US" altLang="ja-JP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256103" y="4496072"/>
            <a:ext cx="4110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Link: </a:t>
            </a:r>
          </a:p>
          <a:p>
            <a:r>
              <a:rPr lang="en-US" altLang="ja-JP" sz="1400" dirty="0" smtClean="0">
                <a:hlinkClick r:id="rId2"/>
              </a:rPr>
              <a:t>https</a:t>
            </a:r>
            <a:r>
              <a:rPr lang="en-US" altLang="ja-JP" sz="1400" dirty="0">
                <a:hlinkClick r:id="rId2"/>
              </a:rPr>
              <a:t>://</a:t>
            </a:r>
            <a:r>
              <a:rPr lang="en-US" altLang="ja-JP" sz="1400" dirty="0" smtClean="0">
                <a:hlinkClick r:id="rId2"/>
              </a:rPr>
              <a:t>youtu.be/VbCm_B_xjyc</a:t>
            </a:r>
            <a:endParaRPr lang="en-US" altLang="ja-JP" sz="1400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995650" y="4773070"/>
            <a:ext cx="5016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もしくは、</a:t>
            </a:r>
            <a:r>
              <a:rPr kumimoji="1" lang="en-US" altLang="ja-JP" sz="1400" dirty="0" smtClean="0"/>
              <a:t>Google</a:t>
            </a:r>
            <a:r>
              <a:rPr kumimoji="1" lang="ja-JP" altLang="en-US" sz="1400" dirty="0" smtClean="0"/>
              <a:t>にて</a:t>
            </a:r>
            <a:r>
              <a:rPr kumimoji="1" lang="en-US" altLang="ja-JP" sz="1400" dirty="0" smtClean="0"/>
              <a:t>”Cisco </a:t>
            </a:r>
            <a:r>
              <a:rPr kumimoji="1" lang="ja-JP" altLang="en-US" sz="1400" dirty="0" smtClean="0"/>
              <a:t>無線　限界　</a:t>
            </a:r>
            <a:r>
              <a:rPr kumimoji="1" lang="en-US" altLang="ja-JP" sz="1400" dirty="0" err="1" smtClean="0"/>
              <a:t>youtube</a:t>
            </a:r>
            <a:r>
              <a:rPr kumimoji="1" lang="en-US" altLang="ja-JP" sz="1400" dirty="0" smtClean="0"/>
              <a:t>”</a:t>
            </a:r>
            <a:r>
              <a:rPr kumimoji="1" lang="ja-JP" altLang="en-US" sz="1400" dirty="0" smtClean="0"/>
              <a:t>で検索</a:t>
            </a:r>
            <a:endParaRPr kumimoji="1" lang="ja-JP" altLang="en-US" sz="1400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64" y="1130201"/>
            <a:ext cx="4223086" cy="26394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267" y="1130201"/>
            <a:ext cx="4223086" cy="26394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8125730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5"/>
          <p:cNvSpPr>
            <a:spLocks noGrp="1"/>
          </p:cNvSpPr>
          <p:nvPr>
            <p:ph type="body" sz="quarter" idx="10"/>
          </p:nvPr>
        </p:nvSpPr>
        <p:spPr>
          <a:xfrm>
            <a:off x="437766" y="1219200"/>
            <a:ext cx="8277344" cy="3168210"/>
          </a:xfrm>
        </p:spPr>
        <p:txBody>
          <a:bodyPr/>
          <a:lstStyle/>
          <a:p>
            <a:pPr marL="57136" indent="0">
              <a:buNone/>
            </a:pPr>
            <a:r>
              <a:rPr lang="ja-JP" altLang="en-US" dirty="0" smtClean="0"/>
              <a:t>システム セキュリティ＞</a:t>
            </a:r>
            <a:r>
              <a:rPr lang="en-US" altLang="ja-JP" dirty="0" smtClean="0"/>
              <a:t>802.1X</a:t>
            </a:r>
            <a:r>
              <a:rPr lang="ja-JP" altLang="en-US" dirty="0" smtClean="0"/>
              <a:t>より設定可能</a:t>
            </a:r>
            <a:endParaRPr lang="ja-JP" altLang="ja-JP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 </a:t>
            </a:r>
            <a:r>
              <a:rPr lang="en-US" altLang="ja-JP" dirty="0" smtClean="0"/>
              <a:t>802.1X</a:t>
            </a:r>
            <a:r>
              <a:rPr lang="ja-JP" altLang="en-US" dirty="0" smtClean="0"/>
              <a:t>に対応</a:t>
            </a:r>
            <a:r>
              <a:rPr lang="ja-JP" altLang="en-US" dirty="0"/>
              <a:t>して</a:t>
            </a:r>
            <a:r>
              <a:rPr lang="ja-JP" altLang="en-US" dirty="0" smtClean="0"/>
              <a:t>いますか</a:t>
            </a:r>
            <a:endParaRPr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00" y="1613860"/>
            <a:ext cx="6288665" cy="29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668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2"/>
          <p:cNvSpPr>
            <a:spLocks noGrp="1"/>
          </p:cNvSpPr>
          <p:nvPr>
            <p:ph type="title"/>
          </p:nvPr>
        </p:nvSpPr>
        <p:spPr>
          <a:xfrm>
            <a:off x="438150" y="341313"/>
            <a:ext cx="8345488" cy="731837"/>
          </a:xfrm>
        </p:spPr>
        <p:txBody>
          <a:bodyPr/>
          <a:lstStyle/>
          <a:p>
            <a:r>
              <a:rPr lang="ja-JP" altLang="en-US" dirty="0"/>
              <a:t>障害時にメールを送る機能</a:t>
            </a:r>
            <a:r>
              <a:rPr lang="ja-JP" altLang="en-US" dirty="0" smtClean="0"/>
              <a:t>は ありますか</a:t>
            </a:r>
            <a:r>
              <a:rPr lang="ja-JP" altLang="en-US" dirty="0" smtClean="0">
                <a:latin typeface="Arial" charset="0"/>
              </a:rPr>
              <a:t>　</a:t>
            </a:r>
            <a:endParaRPr dirty="0">
              <a:latin typeface="Arial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22" y="1609487"/>
            <a:ext cx="6379447" cy="2948400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793750" y="1308100"/>
            <a:ext cx="4532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管理</a:t>
            </a:r>
            <a:r>
              <a:rPr lang="ja-JP" altLang="en-US" dirty="0" err="1" smtClean="0"/>
              <a:t>ー</a:t>
            </a:r>
            <a:r>
              <a:rPr lang="ja-JP" altLang="en-US" dirty="0" smtClean="0"/>
              <a:t>電子</a:t>
            </a:r>
            <a:r>
              <a:rPr lang="ja-JP" altLang="en-US" dirty="0"/>
              <a:t>メール　</a:t>
            </a:r>
            <a:r>
              <a:rPr lang="ja-JP" altLang="en-US" dirty="0" smtClean="0"/>
              <a:t>アラート　にて対応</a:t>
            </a:r>
            <a:r>
              <a:rPr lang="ja-JP" altLang="en-US" dirty="0"/>
              <a:t>可能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904073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2"/>
          <p:cNvSpPr>
            <a:spLocks noGrp="1"/>
          </p:cNvSpPr>
          <p:nvPr>
            <p:ph type="title"/>
          </p:nvPr>
        </p:nvSpPr>
        <p:spPr>
          <a:xfrm>
            <a:off x="438150" y="341313"/>
            <a:ext cx="8345488" cy="731837"/>
          </a:xfrm>
        </p:spPr>
        <p:txBody>
          <a:bodyPr/>
          <a:lstStyle/>
          <a:p>
            <a:r>
              <a:rPr lang="en-US" altLang="ja-JP" dirty="0"/>
              <a:t>WDS</a:t>
            </a:r>
            <a:r>
              <a:rPr lang="ja-JP" altLang="en-US" dirty="0"/>
              <a:t>機能</a:t>
            </a:r>
            <a:r>
              <a:rPr lang="ja-JP" altLang="en-US" dirty="0" smtClean="0"/>
              <a:t>は ありますか</a:t>
            </a:r>
            <a:endParaRPr dirty="0">
              <a:latin typeface="Arial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94" y="1620305"/>
            <a:ext cx="6337878" cy="29124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67396" y="1250973"/>
            <a:ext cx="5476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ワイヤレス</a:t>
            </a:r>
            <a:r>
              <a:rPr lang="en-US" altLang="ja-JP" dirty="0" smtClean="0"/>
              <a:t>-WDS</a:t>
            </a:r>
            <a:r>
              <a:rPr lang="ja-JP" altLang="en-US" dirty="0" smtClean="0"/>
              <a:t>ブリッジ　にて設定</a:t>
            </a:r>
            <a:r>
              <a:rPr lang="ja-JP" altLang="en-US" dirty="0"/>
              <a:t>可　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928657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2"/>
          <p:cNvSpPr>
            <a:spLocks noGrp="1"/>
          </p:cNvSpPr>
          <p:nvPr>
            <p:ph type="title"/>
          </p:nvPr>
        </p:nvSpPr>
        <p:spPr>
          <a:xfrm>
            <a:off x="438150" y="341313"/>
            <a:ext cx="8345488" cy="731837"/>
          </a:xfrm>
        </p:spPr>
        <p:txBody>
          <a:bodyPr/>
          <a:lstStyle/>
          <a:p>
            <a:r>
              <a:rPr lang="en-US" altLang="ja-JP" dirty="0" err="1"/>
              <a:t>QoS</a:t>
            </a:r>
            <a:r>
              <a:rPr lang="ja-JP" altLang="en-US" dirty="0"/>
              <a:t>機能</a:t>
            </a:r>
            <a:r>
              <a:rPr lang="ja-JP" altLang="en-US" dirty="0" smtClean="0"/>
              <a:t>は ありますか</a:t>
            </a:r>
            <a:endParaRPr dirty="0">
              <a:latin typeface="Arial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41" y="1495112"/>
            <a:ext cx="4422140" cy="2035533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544945" y="942109"/>
            <a:ext cx="5430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サービス</a:t>
            </a:r>
            <a:r>
              <a:rPr lang="ja-JP" altLang="en-US" dirty="0" smtClean="0"/>
              <a:t>品質 内にて設定可能</a:t>
            </a:r>
            <a:r>
              <a:rPr lang="ja-JP" altLang="en-US" dirty="0"/>
              <a:t>　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9290" y="1508196"/>
            <a:ext cx="4036060" cy="185756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9184" y="1635688"/>
            <a:ext cx="4384491" cy="200791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271" y="2806385"/>
            <a:ext cx="4647020" cy="212087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2969" y="2806385"/>
            <a:ext cx="4532275" cy="210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563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5"/>
          <p:cNvSpPr>
            <a:spLocks noGrp="1"/>
          </p:cNvSpPr>
          <p:nvPr>
            <p:ph type="body" sz="quarter" idx="10"/>
          </p:nvPr>
        </p:nvSpPr>
        <p:spPr>
          <a:xfrm>
            <a:off x="437766" y="729674"/>
            <a:ext cx="8493798" cy="4263174"/>
          </a:xfrm>
        </p:spPr>
        <p:txBody>
          <a:bodyPr/>
          <a:lstStyle/>
          <a:p>
            <a:pPr marL="57136" indent="0">
              <a:buNone/>
            </a:pPr>
            <a:r>
              <a:rPr lang="ja-JP" altLang="en-US" sz="1600" dirty="0" smtClean="0"/>
              <a:t>キャプティブ ポータルの設定方法＞</a:t>
            </a:r>
            <a:r>
              <a:rPr lang="ja-JP" altLang="en-US" sz="1600" dirty="0">
                <a:solidFill>
                  <a:srgbClr val="0070C0"/>
                </a:solidFill>
              </a:rPr>
              <a:t>スライド</a:t>
            </a:r>
            <a:r>
              <a:rPr lang="en-US" altLang="ja-JP" sz="1600" dirty="0">
                <a:solidFill>
                  <a:srgbClr val="0070C0"/>
                </a:solidFill>
              </a:rPr>
              <a:t>74</a:t>
            </a:r>
            <a:r>
              <a:rPr lang="ja-JP" altLang="en-US" sz="1600" dirty="0">
                <a:solidFill>
                  <a:srgbClr val="0070C0"/>
                </a:solidFill>
              </a:rPr>
              <a:t>～</a:t>
            </a:r>
            <a:r>
              <a:rPr lang="en-US" altLang="ja-JP" sz="1600" dirty="0">
                <a:solidFill>
                  <a:srgbClr val="0070C0"/>
                </a:solidFill>
              </a:rPr>
              <a:t>77</a:t>
            </a:r>
            <a:r>
              <a:rPr lang="ja-JP" altLang="en-US" sz="1600" dirty="0">
                <a:solidFill>
                  <a:srgbClr val="0070C0"/>
                </a:solidFill>
              </a:rPr>
              <a:t>参照</a:t>
            </a:r>
            <a:endParaRPr lang="en-US" altLang="ja-JP" sz="1600" dirty="0">
              <a:solidFill>
                <a:srgbClr val="0070C0"/>
              </a:solidFill>
            </a:endParaRPr>
          </a:p>
          <a:p>
            <a:pPr marL="57136" indent="0">
              <a:buNone/>
            </a:pPr>
            <a:r>
              <a:rPr lang="ja-JP" altLang="en-US" sz="1600" dirty="0" smtClean="0"/>
              <a:t>認証の</a:t>
            </a:r>
            <a:r>
              <a:rPr lang="en-US" altLang="ja-JP" sz="1600" dirty="0" smtClean="0"/>
              <a:t>DB</a:t>
            </a:r>
            <a:r>
              <a:rPr lang="ja-JP" altLang="en-US" sz="1600" dirty="0" smtClean="0"/>
              <a:t>について＞</a:t>
            </a:r>
            <a:r>
              <a:rPr lang="ja-JP" altLang="en-US" sz="1600" dirty="0">
                <a:solidFill>
                  <a:srgbClr val="0070C0"/>
                </a:solidFill>
              </a:rPr>
              <a:t>ローカルに</a:t>
            </a:r>
            <a:r>
              <a:rPr lang="ja-JP" altLang="en-US" sz="1600" dirty="0" smtClean="0">
                <a:solidFill>
                  <a:srgbClr val="0070C0"/>
                </a:solidFill>
              </a:rPr>
              <a:t>なります　</a:t>
            </a:r>
            <a:r>
              <a:rPr lang="en-US" altLang="ja-JP" sz="1600" dirty="0" smtClean="0"/>
              <a:t>SNS</a:t>
            </a:r>
            <a:r>
              <a:rPr lang="ja-JP" altLang="en-US" sz="1600" dirty="0" smtClean="0"/>
              <a:t>認証は ありますか＞</a:t>
            </a:r>
            <a:r>
              <a:rPr lang="ja-JP" altLang="en-US" sz="1600" dirty="0">
                <a:solidFill>
                  <a:srgbClr val="0070C0"/>
                </a:solidFill>
              </a:rPr>
              <a:t>ありません</a:t>
            </a:r>
            <a:endParaRPr lang="en-US" altLang="ja-JP" sz="1600" dirty="0">
              <a:solidFill>
                <a:srgbClr val="0070C0"/>
              </a:solidFill>
            </a:endParaRPr>
          </a:p>
          <a:p>
            <a:pPr marL="57136" indent="0">
              <a:buNone/>
            </a:pPr>
            <a:r>
              <a:rPr lang="ja-JP" altLang="en-US" sz="1600" dirty="0" smtClean="0"/>
              <a:t>機器に設置されている</a:t>
            </a:r>
            <a:r>
              <a:rPr lang="en-US" altLang="ja-JP" sz="1600" dirty="0" smtClean="0"/>
              <a:t>IP</a:t>
            </a:r>
            <a:r>
              <a:rPr lang="ja-JP" altLang="en-US" sz="1600" dirty="0" smtClean="0"/>
              <a:t>アドレスを調べるツールはあります</a:t>
            </a:r>
            <a:r>
              <a:rPr lang="ja-JP" altLang="en-US" sz="1600" dirty="0"/>
              <a:t>か</a:t>
            </a:r>
            <a:r>
              <a:rPr lang="ja-JP" altLang="en-US" sz="1600" dirty="0" smtClean="0"/>
              <a:t>＞</a:t>
            </a:r>
            <a:r>
              <a:rPr lang="ja-JP" altLang="en-US" sz="1600" dirty="0">
                <a:solidFill>
                  <a:srgbClr val="0070C0"/>
                </a:solidFill>
              </a:rPr>
              <a:t>スライド</a:t>
            </a:r>
            <a:r>
              <a:rPr lang="en-US" altLang="ja-JP" sz="1600" dirty="0" smtClean="0">
                <a:solidFill>
                  <a:srgbClr val="0070C0"/>
                </a:solidFill>
              </a:rPr>
              <a:t>78</a:t>
            </a:r>
            <a:r>
              <a:rPr lang="ja-JP" altLang="en-US" sz="1600" dirty="0" smtClean="0">
                <a:solidFill>
                  <a:srgbClr val="0070C0"/>
                </a:solidFill>
              </a:rPr>
              <a:t>参照</a:t>
            </a:r>
            <a:endParaRPr lang="en-US" altLang="ja-JP" sz="1600" dirty="0" smtClean="0"/>
          </a:p>
          <a:p>
            <a:pPr marL="57136" indent="0">
              <a:buNone/>
            </a:pPr>
            <a:r>
              <a:rPr lang="en-US" altLang="ja-JP" sz="1600" dirty="0" smtClean="0"/>
              <a:t>MAC</a:t>
            </a:r>
            <a:r>
              <a:rPr lang="ja-JP" altLang="en-US" sz="1600" dirty="0" smtClean="0"/>
              <a:t>アドレス制限はできますか　管理する</a:t>
            </a:r>
            <a:r>
              <a:rPr lang="en-US" altLang="ja-JP" sz="1600" dirty="0" smtClean="0"/>
              <a:t>AP</a:t>
            </a:r>
            <a:r>
              <a:rPr lang="ja-JP" altLang="en-US" sz="1600" dirty="0" smtClean="0"/>
              <a:t>に一括設定できます</a:t>
            </a:r>
            <a:r>
              <a:rPr lang="ja-JP" altLang="en-US" sz="1600" dirty="0"/>
              <a:t>か</a:t>
            </a:r>
            <a:r>
              <a:rPr lang="ja-JP" altLang="en-US" sz="1600" dirty="0" smtClean="0"/>
              <a:t>＞</a:t>
            </a:r>
            <a:r>
              <a:rPr lang="ja-JP" altLang="en-US" sz="1600" dirty="0">
                <a:solidFill>
                  <a:srgbClr val="0070C0"/>
                </a:solidFill>
              </a:rPr>
              <a:t>スライド</a:t>
            </a:r>
            <a:r>
              <a:rPr lang="en-US" altLang="ja-JP" sz="1600" dirty="0" smtClean="0">
                <a:solidFill>
                  <a:srgbClr val="0070C0"/>
                </a:solidFill>
              </a:rPr>
              <a:t>79</a:t>
            </a:r>
            <a:r>
              <a:rPr lang="ja-JP" altLang="en-US" sz="1600" dirty="0" smtClean="0">
                <a:solidFill>
                  <a:srgbClr val="0070C0"/>
                </a:solidFill>
              </a:rPr>
              <a:t>参照</a:t>
            </a:r>
            <a:endParaRPr lang="en-US" altLang="ja-JP" sz="1600" dirty="0" smtClean="0">
              <a:solidFill>
                <a:srgbClr val="0070C0"/>
              </a:solidFill>
            </a:endParaRPr>
          </a:p>
          <a:p>
            <a:pPr marL="57136" indent="0">
              <a:buNone/>
            </a:pPr>
            <a:r>
              <a:rPr lang="ja-JP" altLang="en-US" sz="1600" dirty="0" smtClean="0"/>
              <a:t>既に</a:t>
            </a:r>
            <a:r>
              <a:rPr lang="en-US" altLang="ja-JP" sz="1600" dirty="0" err="1" smtClean="0"/>
              <a:t>Aironet</a:t>
            </a:r>
            <a:r>
              <a:rPr lang="ja-JP" altLang="en-US" sz="1600" dirty="0" smtClean="0"/>
              <a:t>が導入されている環境に追加した場合　相互干渉など おきませんか</a:t>
            </a:r>
            <a:endParaRPr lang="en-US" altLang="ja-JP" sz="1600" dirty="0" smtClean="0"/>
          </a:p>
          <a:p>
            <a:pPr marL="57136" indent="0">
              <a:buNone/>
            </a:pPr>
            <a:r>
              <a:rPr lang="en-US" altLang="ja-JP" sz="1600" dirty="0" smtClean="0"/>
              <a:t>	</a:t>
            </a:r>
            <a:r>
              <a:rPr lang="ja-JP" altLang="en-US" sz="1600" dirty="0" smtClean="0"/>
              <a:t>＞</a:t>
            </a:r>
            <a:r>
              <a:rPr lang="ja-JP" altLang="en-US" sz="1600" dirty="0">
                <a:solidFill>
                  <a:srgbClr val="0070C0"/>
                </a:solidFill>
              </a:rPr>
              <a:t>管理する技術</a:t>
            </a:r>
            <a:r>
              <a:rPr lang="ja-JP" altLang="en-US" sz="1600" dirty="0" smtClean="0">
                <a:solidFill>
                  <a:srgbClr val="0070C0"/>
                </a:solidFill>
              </a:rPr>
              <a:t>が違うため、お互い</a:t>
            </a:r>
            <a:r>
              <a:rPr lang="ja-JP" altLang="en-US" sz="1600" dirty="0">
                <a:solidFill>
                  <a:srgbClr val="0070C0"/>
                </a:solidFill>
              </a:rPr>
              <a:t>に独立</a:t>
            </a:r>
            <a:r>
              <a:rPr lang="ja-JP" altLang="en-US" sz="1600" dirty="0" smtClean="0">
                <a:solidFill>
                  <a:srgbClr val="0070C0"/>
                </a:solidFill>
              </a:rPr>
              <a:t>して</a:t>
            </a:r>
            <a:r>
              <a:rPr lang="ja-JP" altLang="en-US" sz="1600" dirty="0">
                <a:solidFill>
                  <a:srgbClr val="0070C0"/>
                </a:solidFill>
              </a:rPr>
              <a:t>い</a:t>
            </a:r>
            <a:r>
              <a:rPr lang="ja-JP" altLang="en-US" sz="1600" dirty="0" smtClean="0">
                <a:solidFill>
                  <a:srgbClr val="0070C0"/>
                </a:solidFill>
              </a:rPr>
              <a:t>ます</a:t>
            </a:r>
            <a:endParaRPr lang="en-US" altLang="ja-JP" sz="1600" dirty="0">
              <a:solidFill>
                <a:srgbClr val="0070C0"/>
              </a:solidFill>
            </a:endParaRPr>
          </a:p>
          <a:p>
            <a:pPr marL="57136" indent="0">
              <a:buNone/>
            </a:pPr>
            <a:r>
              <a:rPr lang="ja-JP" altLang="en-US" sz="1600" dirty="0" smtClean="0"/>
              <a:t>標準製品保障はどのようになっていますか</a:t>
            </a:r>
            <a:endParaRPr lang="en-US" altLang="ja-JP" sz="1600" dirty="0" smtClean="0"/>
          </a:p>
          <a:p>
            <a:pPr marL="57136" indent="0">
              <a:buNone/>
            </a:pPr>
            <a:r>
              <a:rPr lang="en-US" altLang="ja-JP" sz="1600" dirty="0"/>
              <a:t>	</a:t>
            </a:r>
            <a:r>
              <a:rPr lang="ja-JP" altLang="en-US" sz="1600" dirty="0"/>
              <a:t>＞</a:t>
            </a:r>
            <a:r>
              <a:rPr lang="ja-JP" altLang="en-US" sz="1600" dirty="0">
                <a:solidFill>
                  <a:srgbClr val="0070C0"/>
                </a:solidFill>
              </a:rPr>
              <a:t>製品の機能や設定等に関するプリセールス、ポストセールスまた故障交換に対応</a:t>
            </a:r>
            <a:r>
              <a:rPr lang="ja-JP" altLang="en-US" sz="1600" dirty="0" smtClean="0">
                <a:solidFill>
                  <a:srgbClr val="0070C0"/>
                </a:solidFill>
              </a:rPr>
              <a:t>する</a:t>
            </a:r>
            <a:r>
              <a:rPr lang="en-US" altLang="ja-JP" sz="1600" dirty="0" smtClean="0">
                <a:solidFill>
                  <a:srgbClr val="0070C0"/>
                </a:solidFill>
              </a:rPr>
              <a:t>	</a:t>
            </a:r>
            <a:r>
              <a:rPr lang="ja-JP" altLang="en-US" sz="1600" dirty="0" smtClean="0">
                <a:solidFill>
                  <a:srgbClr val="0070C0"/>
                </a:solidFill>
              </a:rPr>
              <a:t>　</a:t>
            </a:r>
            <a:r>
              <a:rPr lang="en-US" altLang="ja-JP" sz="1600" dirty="0" smtClean="0">
                <a:solidFill>
                  <a:srgbClr val="0070C0"/>
                </a:solidFill>
              </a:rPr>
              <a:t>	</a:t>
            </a:r>
            <a:r>
              <a:rPr lang="ja-JP" altLang="en-US" sz="1600" dirty="0" smtClean="0">
                <a:solidFill>
                  <a:srgbClr val="0070C0"/>
                </a:solidFill>
              </a:rPr>
              <a:t>専用</a:t>
            </a:r>
            <a:r>
              <a:rPr lang="ja-JP" altLang="en-US" sz="1600" dirty="0">
                <a:solidFill>
                  <a:srgbClr val="0070C0"/>
                </a:solidFill>
              </a:rPr>
              <a:t>サポート窓口</a:t>
            </a:r>
            <a:r>
              <a:rPr lang="en-US" altLang="ja-JP" sz="1600" dirty="0">
                <a:solidFill>
                  <a:srgbClr val="0070C0"/>
                </a:solidFill>
              </a:rPr>
              <a:t>(</a:t>
            </a:r>
            <a:r>
              <a:rPr lang="en-US" altLang="ja-JP" sz="1600" dirty="0" smtClean="0">
                <a:solidFill>
                  <a:srgbClr val="0070C0"/>
                </a:solidFill>
              </a:rPr>
              <a:t>SBSC: Small Business Support Center)</a:t>
            </a:r>
            <a:r>
              <a:rPr lang="ja-JP" altLang="en-US" sz="1600" dirty="0">
                <a:solidFill>
                  <a:srgbClr val="0070C0"/>
                </a:solidFill>
              </a:rPr>
              <a:t>が標準で付属しています</a:t>
            </a:r>
            <a:r>
              <a:rPr lang="ja-JP" altLang="en-US" sz="1600" dirty="0" smtClean="0">
                <a:solidFill>
                  <a:srgbClr val="0070C0"/>
                </a:solidFill>
              </a:rPr>
              <a:t>。　</a:t>
            </a:r>
            <a:r>
              <a:rPr lang="en-US" altLang="ja-JP" sz="1600" dirty="0" smtClean="0">
                <a:solidFill>
                  <a:srgbClr val="0070C0"/>
                </a:solidFill>
              </a:rPr>
              <a:t>	</a:t>
            </a:r>
            <a:r>
              <a:rPr lang="ja-JP" altLang="en-US" sz="1600" dirty="0" smtClean="0">
                <a:solidFill>
                  <a:srgbClr val="0070C0"/>
                </a:solidFill>
              </a:rPr>
              <a:t>平日</a:t>
            </a:r>
            <a:r>
              <a:rPr lang="en-US" altLang="ja-JP" sz="1600" dirty="0">
                <a:solidFill>
                  <a:srgbClr val="0070C0"/>
                </a:solidFill>
              </a:rPr>
              <a:t>9:00-18:00</a:t>
            </a:r>
            <a:r>
              <a:rPr lang="ja-JP" altLang="en-US" sz="1600" dirty="0" err="1">
                <a:solidFill>
                  <a:srgbClr val="0070C0"/>
                </a:solidFill>
              </a:rPr>
              <a:t>、</a:t>
            </a:r>
            <a:r>
              <a:rPr lang="ja-JP" altLang="en-US" sz="1600" dirty="0">
                <a:solidFill>
                  <a:srgbClr val="0070C0"/>
                </a:solidFill>
              </a:rPr>
              <a:t>電話もしく</a:t>
            </a:r>
            <a:r>
              <a:rPr lang="ja-JP" altLang="en-US" sz="1600" dirty="0" smtClean="0">
                <a:solidFill>
                  <a:srgbClr val="0070C0"/>
                </a:solidFill>
              </a:rPr>
              <a:t>は </a:t>
            </a:r>
            <a:r>
              <a:rPr lang="en-US" altLang="ja-JP" sz="1600" dirty="0" smtClean="0">
                <a:solidFill>
                  <a:srgbClr val="0070C0"/>
                </a:solidFill>
              </a:rPr>
              <a:t>email</a:t>
            </a:r>
            <a:r>
              <a:rPr lang="ja-JP" altLang="en-US" sz="1600" dirty="0">
                <a:solidFill>
                  <a:srgbClr val="0070C0"/>
                </a:solidFill>
              </a:rPr>
              <a:t>によるお問い合わせが可能です</a:t>
            </a:r>
            <a:r>
              <a:rPr lang="ja-JP" altLang="en-US" sz="1600" dirty="0" smtClean="0">
                <a:solidFill>
                  <a:srgbClr val="0070C0"/>
                </a:solidFill>
              </a:rPr>
              <a:t>。</a:t>
            </a:r>
            <a:endParaRPr lang="en-US" altLang="ja-JP" sz="1600" dirty="0" smtClean="0">
              <a:solidFill>
                <a:srgbClr val="0070C0"/>
              </a:solidFill>
            </a:endParaRPr>
          </a:p>
          <a:p>
            <a:pPr marL="57136" indent="0">
              <a:buNone/>
            </a:pPr>
            <a:r>
              <a:rPr lang="ja-JP" altLang="en-US" sz="1600" dirty="0" smtClean="0"/>
              <a:t>クライアントを静的な</a:t>
            </a:r>
            <a:r>
              <a:rPr lang="en-US" altLang="ja-JP" sz="1600" dirty="0" smtClean="0"/>
              <a:t>IP</a:t>
            </a:r>
            <a:r>
              <a:rPr lang="ja-JP" altLang="en-US" sz="1600" dirty="0" smtClean="0"/>
              <a:t>で使用することはできますか＞</a:t>
            </a:r>
            <a:r>
              <a:rPr lang="ja-JP" altLang="en-US" sz="1600" dirty="0">
                <a:solidFill>
                  <a:srgbClr val="0070C0"/>
                </a:solidFill>
              </a:rPr>
              <a:t>可能です</a:t>
            </a:r>
            <a:endParaRPr lang="en-US" altLang="ja-JP" sz="1600" dirty="0">
              <a:solidFill>
                <a:srgbClr val="0070C0"/>
              </a:solidFill>
            </a:endParaRPr>
          </a:p>
          <a:p>
            <a:pPr marL="57136" indent="0">
              <a:buNone/>
            </a:pPr>
            <a:r>
              <a:rPr lang="ja-JP" altLang="en-US" sz="1600" dirty="0" smtClean="0"/>
              <a:t>クライアント</a:t>
            </a:r>
            <a:r>
              <a:rPr lang="ja-JP" altLang="en-US" sz="1600" dirty="0"/>
              <a:t>の台数</a:t>
            </a:r>
            <a:r>
              <a:rPr lang="ja-JP" altLang="en-US" sz="1600" dirty="0" smtClean="0"/>
              <a:t>を</a:t>
            </a:r>
            <a:r>
              <a:rPr lang="ja-JP" altLang="en-US" sz="1600" dirty="0"/>
              <a:t>見</a:t>
            </a:r>
            <a:r>
              <a:rPr lang="ja-JP" altLang="en-US" sz="1600" dirty="0" smtClean="0"/>
              <a:t>ること</a:t>
            </a:r>
            <a:r>
              <a:rPr lang="ja-JP" altLang="en-US" sz="1600" dirty="0"/>
              <a:t>はできます</a:t>
            </a:r>
            <a:r>
              <a:rPr lang="ja-JP" altLang="en-US" sz="1600" dirty="0" smtClean="0"/>
              <a:t>か＞</a:t>
            </a:r>
            <a:r>
              <a:rPr lang="ja-JP" altLang="en-US" sz="1600" dirty="0" smtClean="0">
                <a:solidFill>
                  <a:srgbClr val="0070C0"/>
                </a:solidFill>
              </a:rPr>
              <a:t>スライド</a:t>
            </a:r>
            <a:r>
              <a:rPr lang="en-US" altLang="ja-JP" sz="1600" dirty="0" smtClean="0">
                <a:solidFill>
                  <a:srgbClr val="0070C0"/>
                </a:solidFill>
              </a:rPr>
              <a:t>80</a:t>
            </a:r>
            <a:r>
              <a:rPr lang="ja-JP" altLang="en-US" sz="1600" dirty="0" smtClean="0">
                <a:solidFill>
                  <a:srgbClr val="0070C0"/>
                </a:solidFill>
              </a:rPr>
              <a:t>参照</a:t>
            </a:r>
            <a:endParaRPr lang="en-US" altLang="ja-JP" sz="1600" dirty="0">
              <a:solidFill>
                <a:srgbClr val="FF0000"/>
              </a:solidFill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37766" y="83127"/>
            <a:ext cx="8345488" cy="990023"/>
          </a:xfrm>
        </p:spPr>
        <p:txBody>
          <a:bodyPr/>
          <a:lstStyle/>
          <a:p>
            <a:r>
              <a:rPr lang="en-US" altLang="ja-JP" dirty="0" smtClean="0"/>
              <a:t>QA5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652113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>
          <a:xfrm>
            <a:off x="462301" y="904442"/>
            <a:ext cx="8277344" cy="3168210"/>
          </a:xfrm>
        </p:spPr>
        <p:txBody>
          <a:bodyPr/>
          <a:lstStyle/>
          <a:p>
            <a:r>
              <a:rPr kumimoji="1" lang="ja-JP" altLang="en-US" dirty="0" smtClean="0"/>
              <a:t>以下より設定が可能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キャプティブ ポータルについて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85" y="1290012"/>
            <a:ext cx="6309447" cy="28944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923" y="2049154"/>
            <a:ext cx="6371193" cy="2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20454"/>
      </p:ext>
    </p:extLst>
  </p:cSld>
  <p:clrMapOvr>
    <a:masterClrMapping/>
  </p:clrMapOvr>
  <p:transition spd="med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2"/>
          <p:cNvSpPr>
            <a:spLocks noGrp="1"/>
          </p:cNvSpPr>
          <p:nvPr>
            <p:ph type="title"/>
          </p:nvPr>
        </p:nvSpPr>
        <p:spPr>
          <a:xfrm>
            <a:off x="438150" y="341313"/>
            <a:ext cx="8345488" cy="731837"/>
          </a:xfrm>
        </p:spPr>
        <p:txBody>
          <a:bodyPr/>
          <a:lstStyle/>
          <a:p>
            <a:r>
              <a:rPr lang="ja-JP" altLang="en-US" dirty="0" smtClean="0">
                <a:latin typeface="Arial" charset="0"/>
              </a:rPr>
              <a:t>キャプティブ ポータル</a:t>
            </a:r>
            <a:r>
              <a:rPr lang="ja-JP" altLang="en-US" dirty="0">
                <a:latin typeface="Arial" charset="0"/>
              </a:rPr>
              <a:t>　</a:t>
            </a:r>
            <a:r>
              <a:rPr lang="ja-JP" altLang="en-US" dirty="0" smtClean="0">
                <a:latin typeface="Arial" charset="0"/>
              </a:rPr>
              <a:t>インスタンス設定</a:t>
            </a:r>
            <a:endParaRPr dirty="0">
              <a:latin typeface="Arial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77" y="1073150"/>
            <a:ext cx="7059154" cy="32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141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2"/>
          <p:cNvSpPr>
            <a:spLocks noGrp="1"/>
          </p:cNvSpPr>
          <p:nvPr>
            <p:ph type="title"/>
          </p:nvPr>
        </p:nvSpPr>
        <p:spPr>
          <a:xfrm>
            <a:off x="438150" y="341313"/>
            <a:ext cx="8345488" cy="731837"/>
          </a:xfrm>
        </p:spPr>
        <p:txBody>
          <a:bodyPr/>
          <a:lstStyle/>
          <a:p>
            <a:r>
              <a:rPr lang="ja-JP" altLang="en-US" dirty="0" smtClean="0">
                <a:latin typeface="Arial" charset="0"/>
              </a:rPr>
              <a:t>キャプティブ ポータル</a:t>
            </a:r>
            <a:r>
              <a:rPr lang="ja-JP" altLang="en-US" dirty="0">
                <a:latin typeface="Arial" charset="0"/>
              </a:rPr>
              <a:t>　</a:t>
            </a:r>
            <a:r>
              <a:rPr lang="en-US" altLang="ja-JP" dirty="0" smtClean="0">
                <a:latin typeface="Arial" charset="0"/>
              </a:rPr>
              <a:t/>
            </a:r>
            <a:br>
              <a:rPr lang="en-US" altLang="ja-JP" dirty="0" smtClean="0">
                <a:latin typeface="Arial" charset="0"/>
              </a:rPr>
            </a:br>
            <a:r>
              <a:rPr lang="en-US" altLang="ja-JP" dirty="0" smtClean="0"/>
              <a:t>Web </a:t>
            </a:r>
            <a:r>
              <a:rPr lang="ja-JP" altLang="en-US" dirty="0"/>
              <a:t>ポータルのカスタマイズ</a:t>
            </a:r>
            <a:endParaRPr dirty="0">
              <a:latin typeface="Arial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626" y="1073151"/>
            <a:ext cx="7336800" cy="1764619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513" y="1509278"/>
            <a:ext cx="3600190" cy="29016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6975" y="3545386"/>
            <a:ext cx="3110084" cy="113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514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2"/>
          <p:cNvSpPr>
            <a:spLocks noGrp="1"/>
          </p:cNvSpPr>
          <p:nvPr>
            <p:ph type="title"/>
          </p:nvPr>
        </p:nvSpPr>
        <p:spPr>
          <a:xfrm>
            <a:off x="438150" y="341313"/>
            <a:ext cx="8345488" cy="731837"/>
          </a:xfrm>
        </p:spPr>
        <p:txBody>
          <a:bodyPr/>
          <a:lstStyle/>
          <a:p>
            <a:r>
              <a:rPr lang="ja-JP" altLang="en-US" dirty="0"/>
              <a:t>機器に設置</a:t>
            </a:r>
            <a:r>
              <a:rPr lang="ja-JP" altLang="en-US" dirty="0" smtClean="0"/>
              <a:t>されている</a:t>
            </a:r>
            <a:r>
              <a:rPr lang="en-US" altLang="ja-JP" dirty="0"/>
              <a:t>IP</a:t>
            </a:r>
            <a:r>
              <a:rPr lang="ja-JP" altLang="en-US" dirty="0"/>
              <a:t>アドレスを</a:t>
            </a:r>
            <a:r>
              <a:rPr lang="ja-JP" altLang="en-US" dirty="0" smtClean="0"/>
              <a:t>調べる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ツールは あります</a:t>
            </a:r>
            <a:r>
              <a:rPr lang="ja-JP" altLang="en-US" dirty="0"/>
              <a:t>か</a:t>
            </a:r>
            <a:endParaRPr dirty="0">
              <a:latin typeface="Arial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6" y="1658937"/>
            <a:ext cx="2261692" cy="291004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2610" y="1658937"/>
            <a:ext cx="3308958" cy="1812926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571841" y="1073150"/>
            <a:ext cx="4681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FindIT</a:t>
            </a:r>
            <a:r>
              <a:rPr kumimoji="1" lang="ja-JP" altLang="en-US" dirty="0" smtClean="0"/>
              <a:t>を利用する事で確認することが出来ます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http</a:t>
            </a:r>
            <a:r>
              <a:rPr kumimoji="1" lang="en-US" altLang="ja-JP" dirty="0"/>
              <a:t>://www.cisco.com/jp/go/findit/download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101123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5"/>
          <p:cNvSpPr>
            <a:spLocks noGrp="1"/>
          </p:cNvSpPr>
          <p:nvPr>
            <p:ph type="body" sz="quarter" idx="10"/>
          </p:nvPr>
        </p:nvSpPr>
        <p:spPr>
          <a:xfrm>
            <a:off x="600364" y="1073150"/>
            <a:ext cx="8456491" cy="3314260"/>
          </a:xfrm>
        </p:spPr>
        <p:txBody>
          <a:bodyPr/>
          <a:lstStyle/>
          <a:p>
            <a:pPr marL="57136" indent="0">
              <a:buNone/>
            </a:pPr>
            <a:r>
              <a:rPr lang="ja-JP" altLang="en-US" dirty="0" smtClean="0"/>
              <a:t>ワイヤレス＞</a:t>
            </a:r>
            <a:r>
              <a:rPr lang="en-US" altLang="ja-JP" dirty="0" smtClean="0"/>
              <a:t>MAC</a:t>
            </a:r>
            <a:r>
              <a:rPr lang="ja-JP" altLang="en-US" dirty="0" smtClean="0"/>
              <a:t>フィルタリング</a:t>
            </a:r>
            <a:endParaRPr lang="ja-JP" altLang="ja-JP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 </a:t>
            </a:r>
            <a:r>
              <a:rPr lang="en-US" altLang="ja-JP" dirty="0" smtClean="0"/>
              <a:t>MAC</a:t>
            </a:r>
            <a:r>
              <a:rPr lang="ja-JP" altLang="en-US" dirty="0" smtClean="0"/>
              <a:t>フィルタリングについて</a:t>
            </a:r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12" y="1415783"/>
            <a:ext cx="7059154" cy="32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262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平行四辺形 3"/>
          <p:cNvSpPr/>
          <p:nvPr/>
        </p:nvSpPr>
        <p:spPr>
          <a:xfrm rot="21186850">
            <a:off x="-115491" y="2197152"/>
            <a:ext cx="9372354" cy="1088361"/>
          </a:xfrm>
          <a:prstGeom prst="parallelogram">
            <a:avLst>
              <a:gd name="adj" fmla="val 13098"/>
            </a:avLst>
          </a:prstGeom>
          <a:solidFill>
            <a:srgbClr val="FF0000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 smtClean="0"/>
              <a:t>WAP150</a:t>
            </a:r>
            <a:r>
              <a:rPr kumimoji="1" lang="ja-JP" altLang="en-US" sz="3600" dirty="0" smtClean="0"/>
              <a:t>　簡単設定ご紹介</a:t>
            </a:r>
            <a:endParaRPr kumimoji="1" lang="en-US" altLang="ja-JP" sz="3600" dirty="0" smtClean="0"/>
          </a:p>
        </p:txBody>
      </p:sp>
    </p:spTree>
    <p:extLst>
      <p:ext uri="{BB962C8B-B14F-4D97-AF65-F5344CB8AC3E}">
        <p14:creationId xmlns:p14="http://schemas.microsoft.com/office/powerpoint/2010/main" val="28720090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788" y="2002368"/>
            <a:ext cx="7798855" cy="1998132"/>
          </a:xfrm>
          <a:prstGeom prst="rect">
            <a:avLst/>
          </a:prstGeom>
        </p:spPr>
      </p:pic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>
          <a:xfrm>
            <a:off x="295564" y="1347788"/>
            <a:ext cx="8277344" cy="3168210"/>
          </a:xfrm>
        </p:spPr>
        <p:txBody>
          <a:bodyPr/>
          <a:lstStyle/>
          <a:p>
            <a:r>
              <a:rPr kumimoji="1" lang="ja-JP" altLang="en-US" dirty="0" smtClean="0"/>
              <a:t>シングルポイント＞セッション　にて　</a:t>
            </a:r>
            <a:r>
              <a:rPr lang="ja-JP" altLang="en-US" dirty="0" smtClean="0"/>
              <a:t>ユーザ</a:t>
            </a:r>
            <a:r>
              <a:rPr lang="en-US" altLang="ja-JP" dirty="0" smtClean="0"/>
              <a:t>MAC</a:t>
            </a:r>
            <a:r>
              <a:rPr lang="ja-JP" altLang="en-US" dirty="0" smtClean="0"/>
              <a:t>を確認することが可能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295564" y="341313"/>
            <a:ext cx="8487690" cy="924069"/>
          </a:xfrm>
        </p:spPr>
        <p:txBody>
          <a:bodyPr>
            <a:normAutofit/>
          </a:bodyPr>
          <a:lstStyle/>
          <a:p>
            <a:r>
              <a:rPr kumimoji="1" lang="ja-JP" altLang="en-US" dirty="0" smtClean="0"/>
              <a:t>クライアントの台数を確認することが出来ますか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2578101" y="2931894"/>
            <a:ext cx="1092200" cy="4209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95375645"/>
      </p:ext>
    </p:extLst>
  </p:cSld>
  <p:clrMapOvr>
    <a:masterClrMapping/>
  </p:clrMapOvr>
  <p:transition spd="med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1329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/>
              <a:t>ベーシック セットアップ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639497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 theme 2016 16x9">
  <a:themeElements>
    <a:clrScheme name="Blue Theme 2016 Colors">
      <a:dk1>
        <a:srgbClr val="58585B"/>
      </a:dk1>
      <a:lt1>
        <a:srgbClr val="FFFFFF"/>
      </a:lt1>
      <a:dk2>
        <a:srgbClr val="58585B"/>
      </a:dk2>
      <a:lt2>
        <a:srgbClr val="049FD9"/>
      </a:lt2>
      <a:accent1>
        <a:srgbClr val="004BAF"/>
      </a:accent1>
      <a:accent2>
        <a:srgbClr val="64BBE3"/>
      </a:accent2>
      <a:accent3>
        <a:srgbClr val="E8EBF1"/>
      </a:accent3>
      <a:accent4>
        <a:srgbClr val="9E9EA2"/>
      </a:accent4>
      <a:accent5>
        <a:srgbClr val="049FD9"/>
      </a:accent5>
      <a:accent6>
        <a:srgbClr val="ABC233"/>
      </a:accent6>
      <a:hlink>
        <a:srgbClr val="049FD9"/>
      </a:hlink>
      <a:folHlink>
        <a:srgbClr val="004B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DC503DE1-91F3-4E06-9D47-79C2309E909B}" vid="{C266BCD2-BF24-49DE-B4C0-2E591CE229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TNBABT_Open and Close Theme</Template>
  <TotalTime>9897</TotalTime>
  <Words>3343</Words>
  <Application>Microsoft Office PowerPoint</Application>
  <PresentationFormat>画面に合わせる (16:9)</PresentationFormat>
  <Paragraphs>919</Paragraphs>
  <Slides>81</Slides>
  <Notes>69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81</vt:i4>
      </vt:variant>
    </vt:vector>
  </HeadingPairs>
  <TitlesOfParts>
    <vt:vector size="92" baseType="lpstr">
      <vt:lpstr>Ciscolight</vt:lpstr>
      <vt:lpstr>CiscoSansTT</vt:lpstr>
      <vt:lpstr>ＭＳ Ｐゴシック</vt:lpstr>
      <vt:lpstr>メイリオ</vt:lpstr>
      <vt:lpstr>Arial</vt:lpstr>
      <vt:lpstr>Calibri</vt:lpstr>
      <vt:lpstr>CiscoSans</vt:lpstr>
      <vt:lpstr>CiscoSans ExtraLight</vt:lpstr>
      <vt:lpstr>CiscoSans Thin</vt:lpstr>
      <vt:lpstr>Wingdings</vt:lpstr>
      <vt:lpstr>Blue theme 2016 16x9</vt:lpstr>
      <vt:lpstr>Cisco Startシリーズ エントリー モデル アクセスポイント編</vt:lpstr>
      <vt:lpstr>Cisco Start シリーズ　製品ラインアップ</vt:lpstr>
      <vt:lpstr>② エントリー モデル</vt:lpstr>
      <vt:lpstr>② エントリー モデル</vt:lpstr>
      <vt:lpstr>WAPアクセスポイント一覧</vt:lpstr>
      <vt:lpstr>PowerPoint プレゼンテーション</vt:lpstr>
      <vt:lpstr>WAP150パフォーマンス デモ ビデオ</vt:lpstr>
      <vt:lpstr>PowerPoint プレゼンテーション</vt:lpstr>
      <vt:lpstr>ベーシック セットアップ</vt:lpstr>
      <vt:lpstr>WAP150外観図</vt:lpstr>
      <vt:lpstr>シナリオと構成</vt:lpstr>
      <vt:lpstr>設定手順</vt:lpstr>
      <vt:lpstr>電源投入後</vt:lpstr>
      <vt:lpstr>1台目の設定</vt:lpstr>
      <vt:lpstr>シナリオと構成</vt:lpstr>
      <vt:lpstr>1台目の設定項目</vt:lpstr>
      <vt:lpstr>デモ (録画)</vt:lpstr>
      <vt:lpstr>工場初期化状態のAPの起動</vt:lpstr>
      <vt:lpstr>192.168.1.245にアクセス</vt:lpstr>
      <vt:lpstr>Tips : ブラウザからセキュリティの警告</vt:lpstr>
      <vt:lpstr>ようこそ</vt:lpstr>
      <vt:lpstr>IPアドレスの設定</vt:lpstr>
      <vt:lpstr>シングル ポイント設定 (クラスタ構成)</vt:lpstr>
      <vt:lpstr>時間設定</vt:lpstr>
      <vt:lpstr>デバイスのパスワード</vt:lpstr>
      <vt:lpstr>2.4GHzの ネットワーク名</vt:lpstr>
      <vt:lpstr>2.4GHzの ワイヤレス セキュリティ</vt:lpstr>
      <vt:lpstr>2.4GHzの VLAN ID</vt:lpstr>
      <vt:lpstr>5GHzの ネットワーク名</vt:lpstr>
      <vt:lpstr>5GHzの ワイヤレス セキュリティ</vt:lpstr>
      <vt:lpstr>5GHzの VLAN ID</vt:lpstr>
      <vt:lpstr>キャプティブ ポータル</vt:lpstr>
      <vt:lpstr>概要</vt:lpstr>
      <vt:lpstr>完了</vt:lpstr>
      <vt:lpstr>2台目の設定 オプション</vt:lpstr>
      <vt:lpstr>クラスタとは?</vt:lpstr>
      <vt:lpstr>シナリオと構成</vt:lpstr>
      <vt:lpstr>2台目の設定項目</vt:lpstr>
      <vt:lpstr>デモ (録画)</vt:lpstr>
      <vt:lpstr>IPアドレスの設定</vt:lpstr>
      <vt:lpstr>シングル ポイント設定 (クラスタ構成)</vt:lpstr>
      <vt:lpstr>シングル ポイント設定</vt:lpstr>
      <vt:lpstr>シングル ポイント設定</vt:lpstr>
      <vt:lpstr>クラスタからの設定完了</vt:lpstr>
      <vt:lpstr>2台目のAPに接続して設定を確認</vt:lpstr>
      <vt:lpstr>管理IPアドレスの設定</vt:lpstr>
      <vt:lpstr>管理IPアドレスとは?</vt:lpstr>
      <vt:lpstr>シナリオと構成</vt:lpstr>
      <vt:lpstr>デモ (録画)</vt:lpstr>
      <vt:lpstr>クラスタ用の管理IPアドレスの設定</vt:lpstr>
      <vt:lpstr>管理IPアドレスで接続</vt:lpstr>
      <vt:lpstr>シングル ポイント設定で全体を確認</vt:lpstr>
      <vt:lpstr>この資料に関連するサイト</vt:lpstr>
      <vt:lpstr>ウェビナー開催時にいただいた お問い合わせへの回答</vt:lpstr>
      <vt:lpstr>QA１</vt:lpstr>
      <vt:lpstr>クラスタ設定に関する回答</vt:lpstr>
      <vt:lpstr>管理IPを設定していない場合、どれがマスターか 分かりますか</vt:lpstr>
      <vt:lpstr>QA2</vt:lpstr>
      <vt:lpstr>工場出荷時の状態に戻す方法　</vt:lpstr>
      <vt:lpstr>WAP150マウント-1</vt:lpstr>
      <vt:lpstr>WAP150マウント-2</vt:lpstr>
      <vt:lpstr>設定のエクスポート/ インポート</vt:lpstr>
      <vt:lpstr>QA3</vt:lpstr>
      <vt:lpstr>同一周波数帯で複数のSSIDを作成することはできますか</vt:lpstr>
      <vt:lpstr>SSIDごとにアクセス リストを作成することは  出来ますか</vt:lpstr>
      <vt:lpstr>ステルス機能はありますか</vt:lpstr>
      <vt:lpstr>リンク速度が芳しくないクライアントを切断する設定、機能はありますか</vt:lpstr>
      <vt:lpstr>QA4</vt:lpstr>
      <vt:lpstr>RADIUSサーバ認証は使えますか</vt:lpstr>
      <vt:lpstr> 802.1Xに対応していますか</vt:lpstr>
      <vt:lpstr>障害時にメールを送る機能は ありますか　</vt:lpstr>
      <vt:lpstr>WDS機能は ありますか</vt:lpstr>
      <vt:lpstr>QoS機能は ありますか</vt:lpstr>
      <vt:lpstr>QA5</vt:lpstr>
      <vt:lpstr>キャプティブ ポータルについて</vt:lpstr>
      <vt:lpstr>キャプティブ ポータル　インスタンス設定</vt:lpstr>
      <vt:lpstr>キャプティブ ポータル　 Web ポータルのカスタマイズ</vt:lpstr>
      <vt:lpstr>機器に設置されているIPアドレスを調べる ツールは ありますか</vt:lpstr>
      <vt:lpstr> MACフィルタリングについて</vt:lpstr>
      <vt:lpstr>クライアントの台数を確認することが出来ますか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Campaign Slides</dc:title>
  <dc:creator>Microsoft Office ユーザー</dc:creator>
  <cp:lastModifiedBy>Sachiko Wakuta -T (swakuta - Adecco at Cisco)</cp:lastModifiedBy>
  <cp:revision>61</cp:revision>
  <cp:lastPrinted>2017-04-03T07:29:33Z</cp:lastPrinted>
  <dcterms:created xsi:type="dcterms:W3CDTF">2016-06-16T05:23:34Z</dcterms:created>
  <dcterms:modified xsi:type="dcterms:W3CDTF">2017-04-12T02:48:29Z</dcterms:modified>
</cp:coreProperties>
</file>